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wdp" ContentType="image/vnd.ms-photo"/>
  <Default Extension="wmv" ContentType="video/x-ms-wmv"/>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228" r:id="rId1"/>
  </p:sldMasterIdLst>
  <p:notesMasterIdLst>
    <p:notesMasterId r:id="rId60"/>
  </p:notesMasterIdLst>
  <p:handoutMasterIdLst>
    <p:handoutMasterId r:id="rId61"/>
  </p:handoutMasterIdLst>
  <p:sldIdLst>
    <p:sldId id="424" r:id="rId2"/>
    <p:sldId id="901" r:id="rId3"/>
    <p:sldId id="902" r:id="rId4"/>
    <p:sldId id="1346" r:id="rId5"/>
    <p:sldId id="1122" r:id="rId6"/>
    <p:sldId id="1124" r:id="rId7"/>
    <p:sldId id="1125" r:id="rId8"/>
    <p:sldId id="1127" r:id="rId9"/>
    <p:sldId id="1126" r:id="rId10"/>
    <p:sldId id="557" r:id="rId11"/>
    <p:sldId id="935" r:id="rId12"/>
    <p:sldId id="1286" r:id="rId13"/>
    <p:sldId id="441" r:id="rId14"/>
    <p:sldId id="477" r:id="rId15"/>
    <p:sldId id="500" r:id="rId16"/>
    <p:sldId id="501" r:id="rId17"/>
    <p:sldId id="502" r:id="rId18"/>
    <p:sldId id="478" r:id="rId19"/>
    <p:sldId id="442" r:id="rId20"/>
    <p:sldId id="474" r:id="rId21"/>
    <p:sldId id="444" r:id="rId22"/>
    <p:sldId id="466" r:id="rId23"/>
    <p:sldId id="448" r:id="rId24"/>
    <p:sldId id="1289" r:id="rId25"/>
    <p:sldId id="486" r:id="rId26"/>
    <p:sldId id="467" r:id="rId27"/>
    <p:sldId id="468" r:id="rId28"/>
    <p:sldId id="1291" r:id="rId29"/>
    <p:sldId id="1290" r:id="rId30"/>
    <p:sldId id="450" r:id="rId31"/>
    <p:sldId id="1292" r:id="rId32"/>
    <p:sldId id="456" r:id="rId33"/>
    <p:sldId id="1293" r:id="rId34"/>
    <p:sldId id="490" r:id="rId35"/>
    <p:sldId id="483" r:id="rId36"/>
    <p:sldId id="1304" r:id="rId37"/>
    <p:sldId id="491" r:id="rId38"/>
    <p:sldId id="1297" r:id="rId39"/>
    <p:sldId id="1305" r:id="rId40"/>
    <p:sldId id="1296" r:id="rId41"/>
    <p:sldId id="1306" r:id="rId42"/>
    <p:sldId id="493" r:id="rId43"/>
    <p:sldId id="495" r:id="rId44"/>
    <p:sldId id="1295" r:id="rId45"/>
    <p:sldId id="1303" r:id="rId46"/>
    <p:sldId id="497" r:id="rId47"/>
    <p:sldId id="499" r:id="rId48"/>
    <p:sldId id="504" r:id="rId49"/>
    <p:sldId id="1299" r:id="rId50"/>
    <p:sldId id="496" r:id="rId51"/>
    <p:sldId id="1300" r:id="rId52"/>
    <p:sldId id="1301" r:id="rId53"/>
    <p:sldId id="1294" r:id="rId54"/>
    <p:sldId id="457" r:id="rId55"/>
    <p:sldId id="1307" r:id="rId56"/>
    <p:sldId id="1302" r:id="rId57"/>
    <p:sldId id="916" r:id="rId58"/>
    <p:sldId id="1241" r:id="rId59"/>
  </p:sldIdLst>
  <p:sldSz cx="12192000" cy="6858000"/>
  <p:notesSz cx="7023100" cy="9309100"/>
  <p:defaultTextStyle>
    <a:defPPr>
      <a:defRPr lang="en-US"/>
    </a:defPPr>
    <a:lvl1pPr algn="l" rtl="0" fontAlgn="base">
      <a:spcBef>
        <a:spcPct val="0"/>
      </a:spcBef>
      <a:spcAft>
        <a:spcPct val="0"/>
      </a:spcAft>
      <a:defRPr sz="4400" kern="1200">
        <a:solidFill>
          <a:schemeClr val="bg1"/>
        </a:solidFill>
        <a:latin typeface="Arial" charset="0"/>
        <a:ea typeface="MS Pゴシック" charset="0"/>
        <a:cs typeface="MS Pゴシック" charset="0"/>
      </a:defRPr>
    </a:lvl1pPr>
    <a:lvl2pPr marL="457200" algn="l" rtl="0" fontAlgn="base">
      <a:spcBef>
        <a:spcPct val="0"/>
      </a:spcBef>
      <a:spcAft>
        <a:spcPct val="0"/>
      </a:spcAft>
      <a:defRPr sz="4400" kern="1200">
        <a:solidFill>
          <a:schemeClr val="bg1"/>
        </a:solidFill>
        <a:latin typeface="Arial" charset="0"/>
        <a:ea typeface="MS Pゴシック" charset="0"/>
        <a:cs typeface="MS Pゴシック" charset="0"/>
      </a:defRPr>
    </a:lvl2pPr>
    <a:lvl3pPr marL="914400" algn="l" rtl="0" fontAlgn="base">
      <a:spcBef>
        <a:spcPct val="0"/>
      </a:spcBef>
      <a:spcAft>
        <a:spcPct val="0"/>
      </a:spcAft>
      <a:defRPr sz="4400" kern="1200">
        <a:solidFill>
          <a:schemeClr val="bg1"/>
        </a:solidFill>
        <a:latin typeface="Arial" charset="0"/>
        <a:ea typeface="MS Pゴシック" charset="0"/>
        <a:cs typeface="MS Pゴシック" charset="0"/>
      </a:defRPr>
    </a:lvl3pPr>
    <a:lvl4pPr marL="1371600" algn="l" rtl="0" fontAlgn="base">
      <a:spcBef>
        <a:spcPct val="0"/>
      </a:spcBef>
      <a:spcAft>
        <a:spcPct val="0"/>
      </a:spcAft>
      <a:defRPr sz="4400" kern="1200">
        <a:solidFill>
          <a:schemeClr val="bg1"/>
        </a:solidFill>
        <a:latin typeface="Arial" charset="0"/>
        <a:ea typeface="MS Pゴシック" charset="0"/>
        <a:cs typeface="MS Pゴシック" charset="0"/>
      </a:defRPr>
    </a:lvl4pPr>
    <a:lvl5pPr marL="1828800" algn="l" rtl="0" fontAlgn="base">
      <a:spcBef>
        <a:spcPct val="0"/>
      </a:spcBef>
      <a:spcAft>
        <a:spcPct val="0"/>
      </a:spcAft>
      <a:defRPr sz="4400" kern="1200">
        <a:solidFill>
          <a:schemeClr val="bg1"/>
        </a:solidFill>
        <a:latin typeface="Arial" charset="0"/>
        <a:ea typeface="MS Pゴシック" charset="0"/>
        <a:cs typeface="MS Pゴシック" charset="0"/>
      </a:defRPr>
    </a:lvl5pPr>
    <a:lvl6pPr marL="2286000" algn="l" defTabSz="457200" rtl="0" eaLnBrk="1" latinLnBrk="0" hangingPunct="1">
      <a:defRPr sz="4400" kern="1200">
        <a:solidFill>
          <a:schemeClr val="bg1"/>
        </a:solidFill>
        <a:latin typeface="Arial" charset="0"/>
        <a:ea typeface="MS Pゴシック" charset="0"/>
        <a:cs typeface="MS Pゴシック" charset="0"/>
      </a:defRPr>
    </a:lvl6pPr>
    <a:lvl7pPr marL="2743200" algn="l" defTabSz="457200" rtl="0" eaLnBrk="1" latinLnBrk="0" hangingPunct="1">
      <a:defRPr sz="4400" kern="1200">
        <a:solidFill>
          <a:schemeClr val="bg1"/>
        </a:solidFill>
        <a:latin typeface="Arial" charset="0"/>
        <a:ea typeface="MS Pゴシック" charset="0"/>
        <a:cs typeface="MS Pゴシック" charset="0"/>
      </a:defRPr>
    </a:lvl7pPr>
    <a:lvl8pPr marL="3200400" algn="l" defTabSz="457200" rtl="0" eaLnBrk="1" latinLnBrk="0" hangingPunct="1">
      <a:defRPr sz="4400" kern="1200">
        <a:solidFill>
          <a:schemeClr val="bg1"/>
        </a:solidFill>
        <a:latin typeface="Arial" charset="0"/>
        <a:ea typeface="MS Pゴシック" charset="0"/>
        <a:cs typeface="MS Pゴシック" charset="0"/>
      </a:defRPr>
    </a:lvl8pPr>
    <a:lvl9pPr marL="3657600" algn="l" defTabSz="457200" rtl="0" eaLnBrk="1" latinLnBrk="0" hangingPunct="1">
      <a:defRPr sz="4400" kern="1200">
        <a:solidFill>
          <a:schemeClr val="bg1"/>
        </a:solidFill>
        <a:latin typeface="Arial" charset="0"/>
        <a:ea typeface="MS Pゴシック" charset="0"/>
        <a:cs typeface="MS Pゴシック" charset="0"/>
      </a:defRPr>
    </a:lvl9pPr>
  </p:defaultTextStyle>
  <p:extLst>
    <p:ext uri="{521415D9-36F7-43E2-AB2F-B90AF26B5E84}">
      <p14:sectionLst xmlns:p14="http://schemas.microsoft.com/office/powerpoint/2010/main">
        <p14:section name="Default Section" id="{D3CC6675-7F1D-4857-9118-CE55E87D999A}">
          <p14:sldIdLst>
            <p14:sldId id="424"/>
            <p14:sldId id="901"/>
            <p14:sldId id="902"/>
            <p14:sldId id="1346"/>
            <p14:sldId id="1122"/>
            <p14:sldId id="1124"/>
            <p14:sldId id="1125"/>
            <p14:sldId id="1127"/>
            <p14:sldId id="1126"/>
            <p14:sldId id="557"/>
            <p14:sldId id="935"/>
          </p14:sldIdLst>
        </p14:section>
        <p14:section name="LAB" id="{9F67DD2C-C32C-4F43-9C95-A87A1D936123}">
          <p14:sldIdLst>
            <p14:sldId id="1286"/>
            <p14:sldId id="441"/>
            <p14:sldId id="477"/>
            <p14:sldId id="500"/>
            <p14:sldId id="501"/>
            <p14:sldId id="502"/>
            <p14:sldId id="478"/>
          </p14:sldIdLst>
        </p14:section>
        <p14:section name="Detection: Galaxy Orbits" id="{569997D4-74BB-4F76-B53B-476B5F652A02}">
          <p14:sldIdLst>
            <p14:sldId id="442"/>
            <p14:sldId id="474"/>
            <p14:sldId id="444"/>
            <p14:sldId id="466"/>
            <p14:sldId id="448"/>
            <p14:sldId id="1289"/>
            <p14:sldId id="486"/>
            <p14:sldId id="467"/>
            <p14:sldId id="468"/>
          </p14:sldIdLst>
        </p14:section>
        <p14:section name="Detection: CMB" id="{1BEFB6AC-327A-49AA-B86F-D7890430E4B1}">
          <p14:sldIdLst>
            <p14:sldId id="1291"/>
            <p14:sldId id="1290"/>
          </p14:sldIdLst>
        </p14:section>
        <p14:section name="Gravitational Lensing" id="{0B77FF1B-F14B-4933-8AEC-E3E841A84CBA}">
          <p14:sldIdLst>
            <p14:sldId id="450"/>
            <p14:sldId id="1292"/>
          </p14:sldIdLst>
        </p14:section>
        <p14:section name="Competing Theories" id="{1040FD21-1E73-45D5-97A6-BB9DBCA26E79}">
          <p14:sldIdLst>
            <p14:sldId id="456"/>
            <p14:sldId id="1293"/>
            <p14:sldId id="490"/>
            <p14:sldId id="483"/>
            <p14:sldId id="1304"/>
            <p14:sldId id="491"/>
            <p14:sldId id="1297"/>
            <p14:sldId id="1305"/>
            <p14:sldId id="1296"/>
            <p14:sldId id="1306"/>
            <p14:sldId id="493"/>
            <p14:sldId id="495"/>
            <p14:sldId id="1295"/>
            <p14:sldId id="1303"/>
            <p14:sldId id="497"/>
            <p14:sldId id="499"/>
            <p14:sldId id="504"/>
            <p14:sldId id="1299"/>
            <p14:sldId id="496"/>
            <p14:sldId id="1300"/>
            <p14:sldId id="1301"/>
            <p14:sldId id="1294"/>
            <p14:sldId id="457"/>
            <p14:sldId id="1307"/>
            <p14:sldId id="1302"/>
            <p14:sldId id="916"/>
            <p14:sldId id="1241"/>
          </p14:sldIdLst>
        </p14:section>
        <p14:section name="CMB" id="{76FC94CB-2D8F-4E35-9CF1-CF9CC136306D}">
          <p14:sldIdLst/>
        </p14:section>
      </p14:sectionLst>
    </p:ext>
    <p:ext uri="{EFAFB233-063F-42B5-8137-9DF3F51BA10A}">
      <p15:sldGuideLst xmlns:p15="http://schemas.microsoft.com/office/powerpoint/2012/main">
        <p15:guide id="1" orient="horz" pos="768" userDrawn="1">
          <p15:clr>
            <a:srgbClr val="A4A3A4"/>
          </p15:clr>
        </p15:guide>
        <p15:guide id="2" pos="6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1A1DA"/>
    <a:srgbClr val="F2F2F2"/>
    <a:srgbClr val="E8579A"/>
    <a:srgbClr val="3C369E"/>
    <a:srgbClr val="0E426D"/>
    <a:srgbClr val="99CCFF"/>
    <a:srgbClr val="F58345"/>
    <a:srgbClr val="F1AC32"/>
    <a:srgbClr val="9E4733"/>
    <a:srgbClr val="B56F4D"/>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074" autoAdjust="0"/>
    <p:restoredTop sz="58570" autoAdjust="0"/>
  </p:normalViewPr>
  <p:slideViewPr>
    <p:cSldViewPr>
      <p:cViewPr varScale="1">
        <p:scale>
          <a:sx n="39" d="100"/>
          <a:sy n="39" d="100"/>
        </p:scale>
        <p:origin x="1552" y="28"/>
      </p:cViewPr>
      <p:guideLst>
        <p:guide orient="horz" pos="768"/>
        <p:guide pos="64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61" Type="http://schemas.openxmlformats.org/officeDocument/2006/relationships/handoutMaster" Target="handoutMasters/handoutMaster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notesMaster" Target="notesMasters/notesMaster1.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128" b="1" i="0" u="none" strike="noStrike" kern="1200" baseline="0">
                <a:solidFill>
                  <a:schemeClr val="tx1">
                    <a:lumMod val="65000"/>
                    <a:lumOff val="35000"/>
                  </a:schemeClr>
                </a:solidFill>
                <a:latin typeface="+mn-lt"/>
                <a:ea typeface="+mn-ea"/>
                <a:cs typeface="+mn-cs"/>
              </a:defRPr>
            </a:pPr>
            <a:r>
              <a:rPr lang="en-US"/>
              <a:t># of washers vs speed^2</a:t>
            </a:r>
          </a:p>
        </c:rich>
      </c:tx>
      <c:overlay val="0"/>
      <c:spPr>
        <a:noFill/>
        <a:ln>
          <a:noFill/>
        </a:ln>
        <a:effectLst/>
      </c:spPr>
      <c:txPr>
        <a:bodyPr rot="0" spcFirstLastPara="1" vertOverflow="ellipsis" vert="horz" wrap="square" anchor="ctr" anchorCtr="1"/>
        <a:lstStyle/>
        <a:p>
          <a:pPr>
            <a:defRPr sz="2128" b="1" i="0" u="none" strike="noStrike" kern="1200" baseline="0">
              <a:solidFill>
                <a:schemeClr val="tx1">
                  <a:lumMod val="65000"/>
                  <a:lumOff val="35000"/>
                </a:schemeClr>
              </a:solidFill>
              <a:latin typeface="+mn-lt"/>
              <a:ea typeface="+mn-ea"/>
              <a:cs typeface="+mn-cs"/>
            </a:defRPr>
          </a:pPr>
          <a:endParaRPr lang="en-US"/>
        </a:p>
      </c:txPr>
    </c:title>
    <c:autoTitleDeleted val="0"/>
    <c:plotArea>
      <c:layout/>
      <c:scatterChart>
        <c:scatterStyle val="smoothMarker"/>
        <c:varyColors val="0"/>
        <c:ser>
          <c:idx val="0"/>
          <c:order val="0"/>
          <c:tx>
            <c:strRef>
              <c:f>Sheet1!$B$1</c:f>
              <c:strCache>
                <c:ptCount val="1"/>
                <c:pt idx="0">
                  <c:v>Speed^2</c:v>
                </c:pt>
              </c:strCache>
            </c:strRef>
          </c:tx>
          <c:spPr>
            <a:ln w="9525" cap="rnd">
              <a:solidFill>
                <a:schemeClr val="accent1"/>
              </a:solidFill>
              <a:round/>
            </a:ln>
            <a:effectLst>
              <a:outerShdw blurRad="40000" dist="23000" dir="5400000" rotWithShape="0">
                <a:srgbClr val="000000">
                  <a:alpha val="35000"/>
                </a:srgbClr>
              </a:outerShdw>
            </a:effectLst>
          </c:spPr>
          <c:marker>
            <c:symbol val="circle"/>
            <c:size val="6"/>
            <c:spPr>
              <a:gradFill rotWithShape="1">
                <a:gsLst>
                  <a:gs pos="0">
                    <a:schemeClr val="accent1">
                      <a:tint val="100000"/>
                      <a:shade val="100000"/>
                      <a:satMod val="130000"/>
                    </a:schemeClr>
                  </a:gs>
                  <a:gs pos="100000">
                    <a:schemeClr val="accent1">
                      <a:tint val="50000"/>
                      <a:shade val="100000"/>
                      <a:satMod val="350000"/>
                    </a:schemeClr>
                  </a:gs>
                </a:gsLst>
                <a:lin ang="16200000" scaled="0"/>
              </a:gradFill>
              <a:ln w="9525" cap="rnd">
                <a:solidFill>
                  <a:schemeClr val="accent1"/>
                </a:solidFill>
                <a:rou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marker>
          <c:trendline>
            <c:spPr>
              <a:ln w="19050" cap="rnd">
                <a:solidFill>
                  <a:schemeClr val="accent1"/>
                </a:solidFill>
              </a:ln>
              <a:effectLst/>
            </c:spPr>
            <c:trendlineType val="linear"/>
            <c:dispRSqr val="0"/>
            <c:dispEq val="0"/>
          </c:trendline>
          <c:xVal>
            <c:numRef>
              <c:f>Sheet1!$A$2:$A$6</c:f>
              <c:numCache>
                <c:formatCode>General</c:formatCode>
                <c:ptCount val="5"/>
                <c:pt idx="0">
                  <c:v>8</c:v>
                </c:pt>
                <c:pt idx="1">
                  <c:v>10</c:v>
                </c:pt>
                <c:pt idx="2">
                  <c:v>12</c:v>
                </c:pt>
                <c:pt idx="3">
                  <c:v>14</c:v>
                </c:pt>
                <c:pt idx="4">
                  <c:v>16</c:v>
                </c:pt>
              </c:numCache>
            </c:numRef>
          </c:xVal>
          <c:yVal>
            <c:numRef>
              <c:f>Sheet1!$B$2:$B$6</c:f>
              <c:numCache>
                <c:formatCode>General</c:formatCode>
                <c:ptCount val="5"/>
                <c:pt idx="0">
                  <c:v>23.035111653331526</c:v>
                </c:pt>
                <c:pt idx="1">
                  <c:v>25.676559428835706</c:v>
                </c:pt>
                <c:pt idx="2">
                  <c:v>29.852762024784703</c:v>
                </c:pt>
                <c:pt idx="3">
                  <c:v>34.376428531693143</c:v>
                </c:pt>
                <c:pt idx="4">
                  <c:v>45.3217474489796</c:v>
                </c:pt>
              </c:numCache>
            </c:numRef>
          </c:yVal>
          <c:smooth val="1"/>
          <c:extLst>
            <c:ext xmlns:c16="http://schemas.microsoft.com/office/drawing/2014/chart" uri="{C3380CC4-5D6E-409C-BE32-E72D297353CC}">
              <c16:uniqueId val="{00000000-E562-48E0-9661-33DE235DF6E0}"/>
            </c:ext>
          </c:extLst>
        </c:ser>
        <c:dLbls>
          <c:showLegendKey val="0"/>
          <c:showVal val="0"/>
          <c:showCatName val="0"/>
          <c:showSerName val="0"/>
          <c:showPercent val="0"/>
          <c:showBubbleSize val="0"/>
        </c:dLbls>
        <c:axId val="2124252287"/>
        <c:axId val="2124249791"/>
      </c:scatterChart>
      <c:valAx>
        <c:axId val="2124252287"/>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r>
                  <a:rPr lang="en-US" sz="1800" dirty="0"/>
                  <a:t># of washers</a:t>
                </a:r>
              </a:p>
            </c:rich>
          </c:tx>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124249791"/>
        <c:crosses val="autoZero"/>
        <c:crossBetween val="midCat"/>
      </c:valAx>
      <c:valAx>
        <c:axId val="2124249791"/>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r>
                  <a:rPr lang="en-US" sz="1800" dirty="0"/>
                  <a:t>Speed^2 (m/s)2</a:t>
                </a:r>
              </a:p>
            </c:rich>
          </c:tx>
          <c:layout>
            <c:manualLayout>
              <c:xMode val="edge"/>
              <c:yMode val="edge"/>
              <c:x val="1.1218394161959456E-2"/>
              <c:y val="0.3025989943769688"/>
            </c:manualLayout>
          </c:layout>
          <c:overlay val="0"/>
          <c:spPr>
            <a:noFill/>
            <a:ln>
              <a:noFill/>
            </a:ln>
            <a:effectLst/>
          </c:spPr>
          <c:txPr>
            <a:bodyPr rot="-54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124252287"/>
        <c:crosses val="autoZero"/>
        <c:crossBetween val="midCat"/>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43">
  <cs:axisTitle>
    <cs:lnRef idx="0"/>
    <cs:fillRef idx="0"/>
    <cs:effectRef idx="0"/>
    <cs:fontRef idx="minor">
      <a:schemeClr val="tx1">
        <a:lumMod val="65000"/>
        <a:lumOff val="35000"/>
      </a:schemeClr>
    </cs:fontRef>
    <cs:defRPr sz="1197"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9525" cap="rnd">
        <a:solidFill>
          <a:schemeClr val="phClr"/>
        </a:solidFill>
        <a:round/>
      </a:ln>
    </cs:spPr>
  </cs:dataPointLine>
  <cs:dataPointMarker>
    <cs:lnRef idx="0">
      <cs:styleClr val="auto"/>
    </cs:lnRef>
    <cs:fillRef idx="3">
      <cs:styleClr val="auto"/>
    </cs:fillRef>
    <cs:effectRef idx="3"/>
    <cs:fontRef idx="minor">
      <a:schemeClr val="tx1"/>
    </cs:fontRef>
    <cs:spPr>
      <a:ln w="9525" cap="rnd">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lt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3043343" cy="465455"/>
          </a:xfrm>
          <a:prstGeom prst="rect">
            <a:avLst/>
          </a:prstGeom>
          <a:noFill/>
          <a:ln w="9525">
            <a:noFill/>
            <a:miter lim="800000"/>
            <a:headEnd/>
            <a:tailEnd/>
          </a:ln>
          <a:effectLst/>
        </p:spPr>
        <p:txBody>
          <a:bodyPr vert="horz" wrap="square" lIns="93324" tIns="46662" rIns="93324" bIns="46662" numCol="1" anchor="t" anchorCtr="0" compatLnSpc="1">
            <a:prstTxWarp prst="textNoShape">
              <a:avLst/>
            </a:prstTxWarp>
          </a:bodyPr>
          <a:lstStyle>
            <a:lvl1pPr>
              <a:defRPr sz="1200">
                <a:solidFill>
                  <a:schemeClr val="tx1"/>
                </a:solidFill>
                <a:latin typeface="Arial" charset="0"/>
                <a:ea typeface="+mn-ea"/>
                <a:cs typeface="+mn-cs"/>
              </a:defRPr>
            </a:lvl1pPr>
          </a:lstStyle>
          <a:p>
            <a:pPr>
              <a:defRPr/>
            </a:pPr>
            <a:endParaRPr lang="en-US" dirty="0"/>
          </a:p>
        </p:txBody>
      </p:sp>
      <p:sp>
        <p:nvSpPr>
          <p:cNvPr id="36867" name="Rectangle 3"/>
          <p:cNvSpPr>
            <a:spLocks noGrp="1" noChangeArrowheads="1"/>
          </p:cNvSpPr>
          <p:nvPr>
            <p:ph type="dt" sz="quarter" idx="1"/>
          </p:nvPr>
        </p:nvSpPr>
        <p:spPr bwMode="auto">
          <a:xfrm>
            <a:off x="3978132" y="0"/>
            <a:ext cx="3043343" cy="465455"/>
          </a:xfrm>
          <a:prstGeom prst="rect">
            <a:avLst/>
          </a:prstGeom>
          <a:noFill/>
          <a:ln w="9525">
            <a:noFill/>
            <a:miter lim="800000"/>
            <a:headEnd/>
            <a:tailEnd/>
          </a:ln>
          <a:effectLst/>
        </p:spPr>
        <p:txBody>
          <a:bodyPr vert="horz" wrap="square" lIns="93324" tIns="46662" rIns="93324" bIns="46662" numCol="1" anchor="t" anchorCtr="0" compatLnSpc="1">
            <a:prstTxWarp prst="textNoShape">
              <a:avLst/>
            </a:prstTxWarp>
          </a:bodyPr>
          <a:lstStyle>
            <a:lvl1pPr algn="r">
              <a:defRPr sz="1200">
                <a:solidFill>
                  <a:schemeClr val="tx1"/>
                </a:solidFill>
                <a:latin typeface="Arial" charset="0"/>
                <a:ea typeface="+mn-ea"/>
                <a:cs typeface="+mn-cs"/>
              </a:defRPr>
            </a:lvl1pPr>
          </a:lstStyle>
          <a:p>
            <a:pPr>
              <a:defRPr/>
            </a:pPr>
            <a:endParaRPr lang="en-US" dirty="0"/>
          </a:p>
        </p:txBody>
      </p:sp>
      <p:sp>
        <p:nvSpPr>
          <p:cNvPr id="36868" name="Rectangle 4"/>
          <p:cNvSpPr>
            <a:spLocks noGrp="1" noChangeArrowheads="1"/>
          </p:cNvSpPr>
          <p:nvPr>
            <p:ph type="ftr" sz="quarter" idx="2"/>
          </p:nvPr>
        </p:nvSpPr>
        <p:spPr bwMode="auto">
          <a:xfrm>
            <a:off x="0" y="8842029"/>
            <a:ext cx="3043343" cy="465455"/>
          </a:xfrm>
          <a:prstGeom prst="rect">
            <a:avLst/>
          </a:prstGeom>
          <a:noFill/>
          <a:ln w="9525">
            <a:noFill/>
            <a:miter lim="800000"/>
            <a:headEnd/>
            <a:tailEnd/>
          </a:ln>
          <a:effectLst/>
        </p:spPr>
        <p:txBody>
          <a:bodyPr vert="horz" wrap="square" lIns="93324" tIns="46662" rIns="93324" bIns="46662" numCol="1" anchor="b" anchorCtr="0" compatLnSpc="1">
            <a:prstTxWarp prst="textNoShape">
              <a:avLst/>
            </a:prstTxWarp>
          </a:bodyPr>
          <a:lstStyle>
            <a:lvl1pPr>
              <a:defRPr sz="1200">
                <a:solidFill>
                  <a:schemeClr val="tx1"/>
                </a:solidFill>
                <a:latin typeface="Arial" charset="0"/>
                <a:ea typeface="+mn-ea"/>
                <a:cs typeface="+mn-cs"/>
              </a:defRPr>
            </a:lvl1pPr>
          </a:lstStyle>
          <a:p>
            <a:pPr>
              <a:defRPr/>
            </a:pPr>
            <a:endParaRPr lang="en-US" dirty="0"/>
          </a:p>
        </p:txBody>
      </p:sp>
      <p:sp>
        <p:nvSpPr>
          <p:cNvPr id="36869" name="Rectangle 5"/>
          <p:cNvSpPr>
            <a:spLocks noGrp="1" noChangeArrowheads="1"/>
          </p:cNvSpPr>
          <p:nvPr>
            <p:ph type="sldNum" sz="quarter" idx="3"/>
          </p:nvPr>
        </p:nvSpPr>
        <p:spPr bwMode="auto">
          <a:xfrm>
            <a:off x="3978132" y="8842029"/>
            <a:ext cx="3043343" cy="465455"/>
          </a:xfrm>
          <a:prstGeom prst="rect">
            <a:avLst/>
          </a:prstGeom>
          <a:noFill/>
          <a:ln w="9525">
            <a:noFill/>
            <a:miter lim="800000"/>
            <a:headEnd/>
            <a:tailEnd/>
          </a:ln>
          <a:effectLst/>
        </p:spPr>
        <p:txBody>
          <a:bodyPr vert="horz" wrap="square" lIns="93324" tIns="46662" rIns="93324" bIns="46662" numCol="1" anchor="b" anchorCtr="0" compatLnSpc="1">
            <a:prstTxWarp prst="textNoShape">
              <a:avLst/>
            </a:prstTxWarp>
          </a:bodyPr>
          <a:lstStyle>
            <a:lvl1pPr algn="r">
              <a:defRPr sz="1200">
                <a:solidFill>
                  <a:schemeClr val="tx1"/>
                </a:solidFill>
              </a:defRPr>
            </a:lvl1pPr>
          </a:lstStyle>
          <a:p>
            <a:fld id="{BF04A745-CA2F-9446-8CF4-A6A8960481A7}" type="slidenum">
              <a:rPr lang="en-US"/>
              <a:pPr/>
              <a:t>‹#›</a:t>
            </a:fld>
            <a:endParaRPr lang="en-US" dirty="0"/>
          </a:p>
        </p:txBody>
      </p:sp>
    </p:spTree>
    <p:extLst>
      <p:ext uri="{BB962C8B-B14F-4D97-AF65-F5344CB8AC3E}">
        <p14:creationId xmlns:p14="http://schemas.microsoft.com/office/powerpoint/2010/main" val="2627500569"/>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4994" name="Rectangle 2"/>
          <p:cNvSpPr>
            <a:spLocks noGrp="1" noChangeArrowheads="1"/>
          </p:cNvSpPr>
          <p:nvPr>
            <p:ph type="hdr" sz="quarter"/>
          </p:nvPr>
        </p:nvSpPr>
        <p:spPr bwMode="auto">
          <a:xfrm>
            <a:off x="0" y="0"/>
            <a:ext cx="3043343" cy="465455"/>
          </a:xfrm>
          <a:prstGeom prst="rect">
            <a:avLst/>
          </a:prstGeom>
          <a:noFill/>
          <a:ln w="9525">
            <a:noFill/>
            <a:miter lim="800000"/>
            <a:headEnd/>
            <a:tailEnd/>
          </a:ln>
          <a:effectLst/>
        </p:spPr>
        <p:txBody>
          <a:bodyPr vert="horz" wrap="square" lIns="93324" tIns="46662" rIns="93324" bIns="46662" numCol="1" anchor="t" anchorCtr="0" compatLnSpc="1">
            <a:prstTxWarp prst="textNoShape">
              <a:avLst/>
            </a:prstTxWarp>
          </a:bodyPr>
          <a:lstStyle>
            <a:lvl1pPr>
              <a:defRPr sz="1200">
                <a:solidFill>
                  <a:schemeClr val="tx1"/>
                </a:solidFill>
                <a:latin typeface="Arial" charset="0"/>
                <a:ea typeface="+mn-ea"/>
                <a:cs typeface="+mn-cs"/>
              </a:defRPr>
            </a:lvl1pPr>
          </a:lstStyle>
          <a:p>
            <a:pPr>
              <a:defRPr/>
            </a:pPr>
            <a:endParaRPr lang="en-US" dirty="0"/>
          </a:p>
        </p:txBody>
      </p:sp>
      <p:sp>
        <p:nvSpPr>
          <p:cNvPr id="84995" name="Rectangle 3"/>
          <p:cNvSpPr>
            <a:spLocks noGrp="1" noChangeArrowheads="1"/>
          </p:cNvSpPr>
          <p:nvPr>
            <p:ph type="dt" idx="1"/>
          </p:nvPr>
        </p:nvSpPr>
        <p:spPr bwMode="auto">
          <a:xfrm>
            <a:off x="3978132" y="0"/>
            <a:ext cx="3043343" cy="465455"/>
          </a:xfrm>
          <a:prstGeom prst="rect">
            <a:avLst/>
          </a:prstGeom>
          <a:noFill/>
          <a:ln w="9525">
            <a:noFill/>
            <a:miter lim="800000"/>
            <a:headEnd/>
            <a:tailEnd/>
          </a:ln>
          <a:effectLst/>
        </p:spPr>
        <p:txBody>
          <a:bodyPr vert="horz" wrap="square" lIns="93324" tIns="46662" rIns="93324" bIns="46662" numCol="1" anchor="t" anchorCtr="0" compatLnSpc="1">
            <a:prstTxWarp prst="textNoShape">
              <a:avLst/>
            </a:prstTxWarp>
          </a:bodyPr>
          <a:lstStyle>
            <a:lvl1pPr algn="r">
              <a:defRPr sz="1200">
                <a:solidFill>
                  <a:schemeClr val="tx1"/>
                </a:solidFill>
                <a:latin typeface="Arial" charset="0"/>
                <a:ea typeface="+mn-ea"/>
                <a:cs typeface="+mn-cs"/>
              </a:defRPr>
            </a:lvl1pPr>
          </a:lstStyle>
          <a:p>
            <a:pPr>
              <a:defRPr/>
            </a:pPr>
            <a:endParaRPr lang="en-US" dirty="0"/>
          </a:p>
        </p:txBody>
      </p:sp>
      <p:sp>
        <p:nvSpPr>
          <p:cNvPr id="70660" name="Rectangle 4"/>
          <p:cNvSpPr>
            <a:spLocks noGrp="1" noRot="1" noChangeAspect="1" noChangeArrowheads="1" noTextEdit="1"/>
          </p:cNvSpPr>
          <p:nvPr>
            <p:ph type="sldImg" idx="2"/>
          </p:nvPr>
        </p:nvSpPr>
        <p:spPr bwMode="auto">
          <a:xfrm>
            <a:off x="409575" y="698500"/>
            <a:ext cx="6203950" cy="349091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84997" name="Rectangle 5"/>
          <p:cNvSpPr>
            <a:spLocks noGrp="1" noChangeArrowheads="1"/>
          </p:cNvSpPr>
          <p:nvPr>
            <p:ph type="body" sz="quarter" idx="3"/>
          </p:nvPr>
        </p:nvSpPr>
        <p:spPr bwMode="auto">
          <a:xfrm>
            <a:off x="702310" y="4421823"/>
            <a:ext cx="5618480" cy="4189095"/>
          </a:xfrm>
          <a:prstGeom prst="rect">
            <a:avLst/>
          </a:prstGeom>
          <a:noFill/>
          <a:ln w="9525">
            <a:noFill/>
            <a:miter lim="800000"/>
            <a:headEnd/>
            <a:tailEnd/>
          </a:ln>
          <a:effectLst/>
        </p:spPr>
        <p:txBody>
          <a:bodyPr vert="horz" wrap="square" lIns="93324" tIns="46662" rIns="93324" bIns="46662"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84998" name="Rectangle 6"/>
          <p:cNvSpPr>
            <a:spLocks noGrp="1" noChangeArrowheads="1"/>
          </p:cNvSpPr>
          <p:nvPr>
            <p:ph type="ftr" sz="quarter" idx="4"/>
          </p:nvPr>
        </p:nvSpPr>
        <p:spPr bwMode="auto">
          <a:xfrm>
            <a:off x="0" y="8842029"/>
            <a:ext cx="3043343" cy="465455"/>
          </a:xfrm>
          <a:prstGeom prst="rect">
            <a:avLst/>
          </a:prstGeom>
          <a:noFill/>
          <a:ln w="9525">
            <a:noFill/>
            <a:miter lim="800000"/>
            <a:headEnd/>
            <a:tailEnd/>
          </a:ln>
          <a:effectLst/>
        </p:spPr>
        <p:txBody>
          <a:bodyPr vert="horz" wrap="square" lIns="93324" tIns="46662" rIns="93324" bIns="46662" numCol="1" anchor="b" anchorCtr="0" compatLnSpc="1">
            <a:prstTxWarp prst="textNoShape">
              <a:avLst/>
            </a:prstTxWarp>
          </a:bodyPr>
          <a:lstStyle>
            <a:lvl1pPr>
              <a:defRPr sz="1200">
                <a:solidFill>
                  <a:schemeClr val="tx1"/>
                </a:solidFill>
                <a:latin typeface="Arial" charset="0"/>
                <a:ea typeface="+mn-ea"/>
                <a:cs typeface="+mn-cs"/>
              </a:defRPr>
            </a:lvl1pPr>
          </a:lstStyle>
          <a:p>
            <a:pPr>
              <a:defRPr/>
            </a:pPr>
            <a:endParaRPr lang="en-US" dirty="0"/>
          </a:p>
        </p:txBody>
      </p:sp>
      <p:sp>
        <p:nvSpPr>
          <p:cNvPr id="84999" name="Rectangle 7"/>
          <p:cNvSpPr>
            <a:spLocks noGrp="1" noChangeArrowheads="1"/>
          </p:cNvSpPr>
          <p:nvPr>
            <p:ph type="sldNum" sz="quarter" idx="5"/>
          </p:nvPr>
        </p:nvSpPr>
        <p:spPr bwMode="auto">
          <a:xfrm>
            <a:off x="3978132" y="8842029"/>
            <a:ext cx="3043343" cy="465455"/>
          </a:xfrm>
          <a:prstGeom prst="rect">
            <a:avLst/>
          </a:prstGeom>
          <a:noFill/>
          <a:ln w="9525">
            <a:noFill/>
            <a:miter lim="800000"/>
            <a:headEnd/>
            <a:tailEnd/>
          </a:ln>
          <a:effectLst/>
        </p:spPr>
        <p:txBody>
          <a:bodyPr vert="horz" wrap="square" lIns="93324" tIns="46662" rIns="93324" bIns="46662" numCol="1" anchor="b" anchorCtr="0" compatLnSpc="1">
            <a:prstTxWarp prst="textNoShape">
              <a:avLst/>
            </a:prstTxWarp>
          </a:bodyPr>
          <a:lstStyle>
            <a:lvl1pPr algn="r">
              <a:defRPr sz="1200">
                <a:solidFill>
                  <a:schemeClr val="tx1"/>
                </a:solidFill>
              </a:defRPr>
            </a:lvl1pPr>
          </a:lstStyle>
          <a:p>
            <a:fld id="{C6266454-B220-D54C-9664-412C6F84C3D3}" type="slidenum">
              <a:rPr lang="en-US"/>
              <a:pPr/>
              <a:t>‹#›</a:t>
            </a:fld>
            <a:endParaRPr lang="en-US" dirty="0"/>
          </a:p>
        </p:txBody>
      </p:sp>
    </p:spTree>
    <p:extLst>
      <p:ext uri="{BB962C8B-B14F-4D97-AF65-F5344CB8AC3E}">
        <p14:creationId xmlns:p14="http://schemas.microsoft.com/office/powerpoint/2010/main" val="2465090395"/>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0"/>
        <a:cs typeface="+mn-cs"/>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Rot="1" noChangeAspect="1" noChangeArrowheads="1" noTextEdit="1"/>
          </p:cNvSpPr>
          <p:nvPr>
            <p:ph type="sldImg"/>
          </p:nvPr>
        </p:nvSpPr>
        <p:spPr>
          <a:xfrm>
            <a:off x="409575" y="698500"/>
            <a:ext cx="6203950" cy="3490913"/>
          </a:xfrm>
          <a:ln/>
        </p:spPr>
      </p:sp>
      <p:sp>
        <p:nvSpPr>
          <p:cNvPr id="7168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t>The main idea</a:t>
            </a:r>
            <a:r>
              <a:rPr lang="en-US" baseline="0" dirty="0"/>
              <a:t> of this presentation is subversive physics.  Many of these topics include connections to modern physics using classical activities.</a:t>
            </a:r>
            <a:endParaRPr lang="en-US" dirty="0"/>
          </a:p>
        </p:txBody>
      </p:sp>
    </p:spTree>
    <p:extLst>
      <p:ext uri="{BB962C8B-B14F-4D97-AF65-F5344CB8AC3E}">
        <p14:creationId xmlns:p14="http://schemas.microsoft.com/office/powerpoint/2010/main" val="9624156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r>
              <a:rPr lang="en-CA" dirty="0"/>
              <a:t>Uniform</a:t>
            </a:r>
            <a:r>
              <a:rPr lang="en-CA" baseline="0" dirty="0"/>
              <a:t> Circular Motion (5-7 min)</a:t>
            </a:r>
            <a:endParaRPr lang="en-CA" dirty="0"/>
          </a:p>
          <a:p>
            <a:r>
              <a:rPr lang="en-CA" dirty="0"/>
              <a:t>-Begin by asking the participants to use their white boards to predict what happens to velocity as mass changes (PEOE).</a:t>
            </a:r>
            <a:r>
              <a:rPr lang="en-CA" baseline="0" dirty="0"/>
              <a:t>  Ask them to explain their reasoning using diagrams, metaphors, etc.  </a:t>
            </a:r>
          </a:p>
          <a:p>
            <a:r>
              <a:rPr lang="en-CA" dirty="0"/>
              <a:t>-After the PEOE, get the students</a:t>
            </a:r>
            <a:r>
              <a:rPr lang="en-CA" baseline="0" dirty="0"/>
              <a:t> to complete the lab portion (18-20 min) of the activity.  Make sure the participants get to the point where they must predict the weight of the unknown mass.</a:t>
            </a:r>
          </a:p>
          <a:p>
            <a:r>
              <a:rPr lang="en-CA" baseline="0" dirty="0"/>
              <a:t>-Use some time at the end to explain the effectiveness of group work, and the ability to collaborate, communicate, and strategize.</a:t>
            </a:r>
            <a:endParaRPr lang="en-CA" dirty="0"/>
          </a:p>
        </p:txBody>
      </p:sp>
    </p:spTree>
    <p:extLst>
      <p:ext uri="{BB962C8B-B14F-4D97-AF65-F5344CB8AC3E}">
        <p14:creationId xmlns:p14="http://schemas.microsoft.com/office/powerpoint/2010/main" val="8604008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r>
              <a:rPr lang="en-CA" dirty="0"/>
              <a:t>Right click on graph, select Edit data</a:t>
            </a:r>
          </a:p>
          <a:p>
            <a:endParaRPr lang="en-CA" dirty="0"/>
          </a:p>
          <a:p>
            <a:r>
              <a:rPr lang="en-CA" dirty="0"/>
              <a:t>Enter new times into chart and update plot</a:t>
            </a:r>
          </a:p>
        </p:txBody>
      </p:sp>
    </p:spTree>
    <p:extLst>
      <p:ext uri="{BB962C8B-B14F-4D97-AF65-F5344CB8AC3E}">
        <p14:creationId xmlns:p14="http://schemas.microsoft.com/office/powerpoint/2010/main" val="12947611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Do the LED demo. One kit with small mass and LED on rubber stopper. Another kit with much greater mass and LED on stopper. Pick two members of audience who feel confident in their abilities and have them spin the stoppers with the lights off. Ask the audience to identify which star is orbiting more mass.</a:t>
            </a:r>
          </a:p>
        </p:txBody>
      </p:sp>
    </p:spTree>
    <p:extLst>
      <p:ext uri="{BB962C8B-B14F-4D97-AF65-F5344CB8AC3E}">
        <p14:creationId xmlns:p14="http://schemas.microsoft.com/office/powerpoint/2010/main" val="214759264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r>
              <a:rPr lang="en-CA" dirty="0"/>
              <a:t>The remainder of this section are video clips to use.</a:t>
            </a:r>
            <a:r>
              <a:rPr lang="en-CA" baseline="0" dirty="0"/>
              <a:t>  Choose the ones that will complement your presentation.  Ensure that the connections are made between circular motion, and dark matter.</a:t>
            </a:r>
            <a:endParaRPr lang="en-CA" dirty="0"/>
          </a:p>
        </p:txBody>
      </p:sp>
    </p:spTree>
    <p:extLst>
      <p:ext uri="{BB962C8B-B14F-4D97-AF65-F5344CB8AC3E}">
        <p14:creationId xmlns:p14="http://schemas.microsoft.com/office/powerpoint/2010/main" val="424893507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We’ll show you a clip from</a:t>
            </a:r>
            <a:r>
              <a:rPr lang="en-CA" baseline="0" dirty="0"/>
              <a:t> the video that highlights just what Rubin observed. She looked at Andromeda and saw stars </a:t>
            </a:r>
            <a:r>
              <a:rPr lang="en-CA" baseline="0"/>
              <a:t>mov</a:t>
            </a:r>
            <a:endParaRPr lang="en-CA" dirty="0"/>
          </a:p>
        </p:txBody>
      </p:sp>
    </p:spTree>
    <p:extLst>
      <p:ext uri="{BB962C8B-B14F-4D97-AF65-F5344CB8AC3E}">
        <p14:creationId xmlns:p14="http://schemas.microsoft.com/office/powerpoint/2010/main" val="352765501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r>
              <a:rPr lang="en-CA" dirty="0"/>
              <a:t>We</a:t>
            </a:r>
            <a:r>
              <a:rPr lang="en-CA" baseline="0" dirty="0"/>
              <a:t> can scale up what we found with the circular motion apparatus to a galaxy. The principles are the same.</a:t>
            </a:r>
            <a:endParaRPr lang="en-CA" dirty="0"/>
          </a:p>
        </p:txBody>
      </p:sp>
    </p:spTree>
    <p:extLst>
      <p:ext uri="{BB962C8B-B14F-4D97-AF65-F5344CB8AC3E}">
        <p14:creationId xmlns:p14="http://schemas.microsoft.com/office/powerpoint/2010/main" val="27985677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endParaRPr lang="en-CA" dirty="0"/>
          </a:p>
        </p:txBody>
      </p:sp>
    </p:spTree>
    <p:extLst>
      <p:ext uri="{BB962C8B-B14F-4D97-AF65-F5344CB8AC3E}">
        <p14:creationId xmlns:p14="http://schemas.microsoft.com/office/powerpoint/2010/main" val="238513816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Background image is the JWST Deep Field image.</a:t>
            </a:r>
          </a:p>
          <a:p>
            <a:endParaRPr lang="en-CA" dirty="0"/>
          </a:p>
          <a:p>
            <a:r>
              <a:rPr lang="en-CA" dirty="0"/>
              <a:t>* There are some anomalous galaxies that do not show the same discrepancy. These ultra-diffuse galaxies were only observed in 2018 using the HST</a:t>
            </a:r>
          </a:p>
        </p:txBody>
      </p:sp>
    </p:spTree>
    <p:extLst>
      <p:ext uri="{BB962C8B-B14F-4D97-AF65-F5344CB8AC3E}">
        <p14:creationId xmlns:p14="http://schemas.microsoft.com/office/powerpoint/2010/main" val="259022176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r>
              <a:rPr lang="en-CA" dirty="0"/>
              <a:t>We now know that surrounding the stars</a:t>
            </a:r>
            <a:r>
              <a:rPr lang="en-CA" baseline="0" dirty="0"/>
              <a:t> in the centre of the galaxy is a blob of dark matter that extends ten times farther our &amp; has 10 times more mass. </a:t>
            </a:r>
          </a:p>
          <a:p>
            <a:r>
              <a:rPr lang="en-CA" baseline="0" dirty="0"/>
              <a:t>The stars are just the tip of the iceberg.</a:t>
            </a:r>
          </a:p>
          <a:p>
            <a:endParaRPr lang="en-CA" baseline="0" dirty="0"/>
          </a:p>
          <a:p>
            <a:r>
              <a:rPr lang="en-CA" baseline="0" dirty="0"/>
              <a:t>This is a radical change. On a par with realizing the Earth orbits around the Sun. Arguably, the greatest advance in our understanding of the universe in the last half a century.</a:t>
            </a:r>
            <a:endParaRPr lang="en-CA" dirty="0"/>
          </a:p>
        </p:txBody>
      </p:sp>
    </p:spTree>
    <p:extLst>
      <p:ext uri="{BB962C8B-B14F-4D97-AF65-F5344CB8AC3E}">
        <p14:creationId xmlns:p14="http://schemas.microsoft.com/office/powerpoint/2010/main" val="241644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CA" dirty="0"/>
              <a:t>Planck results from observations of the CMB (4-year</a:t>
            </a:r>
            <a:r>
              <a:rPr lang="en-CA" baseline="0" dirty="0"/>
              <a:t> survey fro 2009-2013)</a:t>
            </a:r>
          </a:p>
          <a:p>
            <a:r>
              <a:rPr lang="en-CA" baseline="0" dirty="0"/>
              <a:t>Adds confidence to L-CDM model, from WMAP</a:t>
            </a:r>
          </a:p>
          <a:p>
            <a:endParaRPr lang="en-CA" baseline="0" dirty="0"/>
          </a:p>
          <a:p>
            <a:r>
              <a:rPr lang="en-CA" baseline="0" dirty="0"/>
              <a:t>Dark Energy Survey, started in 2012 and ending in 2018</a:t>
            </a:r>
          </a:p>
          <a:p>
            <a:r>
              <a:rPr lang="en-CA" baseline="0" dirty="0"/>
              <a:t>Year 1, August 2017 results: </a:t>
            </a:r>
          </a:p>
          <a:p>
            <a:endParaRPr lang="en-CA" baseline="0" dirty="0"/>
          </a:p>
          <a:p>
            <a:r>
              <a:rPr lang="en-CA" baseline="0" dirty="0"/>
              <a:t>DES in the Chilean Andes to reduce precipitation, light pollution, and tau (optical density of the atmosphere)</a:t>
            </a:r>
          </a:p>
        </p:txBody>
      </p:sp>
    </p:spTree>
    <p:extLst>
      <p:ext uri="{BB962C8B-B14F-4D97-AF65-F5344CB8AC3E}">
        <p14:creationId xmlns:p14="http://schemas.microsoft.com/office/powerpoint/2010/main" val="18386060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7388"/>
            <a:ext cx="6092825" cy="3427412"/>
          </a:xfrm>
        </p:spPr>
      </p:sp>
      <p:sp>
        <p:nvSpPr>
          <p:cNvPr id="3" name="Notes Placeholder 2"/>
          <p:cNvSpPr>
            <a:spLocks noGrp="1"/>
          </p:cNvSpPr>
          <p:nvPr>
            <p:ph type="body" idx="1"/>
          </p:nvPr>
        </p:nvSpPr>
        <p:spPr/>
        <p:txBody>
          <a:bodyPr/>
          <a:lstStyle/>
          <a:p>
            <a:r>
              <a:rPr lang="en-CA" dirty="0"/>
              <a:t>(About 10-15 min) Using the</a:t>
            </a:r>
            <a:r>
              <a:rPr lang="en-CA" baseline="0" dirty="0"/>
              <a:t> Black Box:</a:t>
            </a:r>
          </a:p>
          <a:p>
            <a:r>
              <a:rPr lang="en-CA" baseline="0" dirty="0"/>
              <a:t>-Demonstrate the box by pulling several strings</a:t>
            </a:r>
          </a:p>
          <a:p>
            <a:r>
              <a:rPr lang="en-CA" baseline="0" dirty="0"/>
              <a:t>-Ask the participants to draw what they think is happening using their whiteboards</a:t>
            </a:r>
          </a:p>
          <a:p>
            <a:r>
              <a:rPr lang="en-CA" baseline="0" dirty="0"/>
              <a:t>-Ask 3-4 people with different ideas to come up at the same time.  Test their models, if they work, give their boards a checkmark</a:t>
            </a:r>
          </a:p>
          <a:p>
            <a:r>
              <a:rPr lang="en-CA" baseline="0" dirty="0"/>
              <a:t>-Explain how nature can be described using models.  We test these model/theories until they are proven wrong. At that point, they need to be thrown out or revised. Several, different models are capable of describing the same thing. </a:t>
            </a:r>
          </a:p>
          <a:p>
            <a:r>
              <a:rPr lang="en-CA" baseline="0" dirty="0"/>
              <a:t>-Shake the Black Box.  Show how some of the drawn models fail, while others survive.</a:t>
            </a:r>
          </a:p>
          <a:p>
            <a:endParaRPr lang="en-CA" baseline="0" dirty="0"/>
          </a:p>
          <a:p>
            <a:r>
              <a:rPr lang="en-CA" baseline="0" dirty="0"/>
              <a:t>-It is important to build vocabulary such as “predict, observe, model, etc.”</a:t>
            </a:r>
            <a:endParaRPr lang="en-CA" dirty="0"/>
          </a:p>
        </p:txBody>
      </p:sp>
    </p:spTree>
    <p:extLst>
      <p:ext uri="{BB962C8B-B14F-4D97-AF65-F5344CB8AC3E}">
        <p14:creationId xmlns:p14="http://schemas.microsoft.com/office/powerpoint/2010/main" val="101316892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r>
              <a:rPr lang="en-CA" dirty="0"/>
              <a:t>Gravitational</a:t>
            </a:r>
            <a:r>
              <a:rPr lang="en-CA" baseline="0" dirty="0"/>
              <a:t> Lensing (About 10 min)</a:t>
            </a:r>
          </a:p>
          <a:p>
            <a:r>
              <a:rPr lang="en-CA" baseline="0" dirty="0"/>
              <a:t>-Participants will complete the plate and wine glass activity from the teacher’s manual.  This activity is also complemented with a video clip. </a:t>
            </a:r>
            <a:endParaRPr lang="en-CA" dirty="0"/>
          </a:p>
        </p:txBody>
      </p:sp>
    </p:spTree>
    <p:extLst>
      <p:ext uri="{BB962C8B-B14F-4D97-AF65-F5344CB8AC3E}">
        <p14:creationId xmlns:p14="http://schemas.microsoft.com/office/powerpoint/2010/main" val="18815935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endParaRPr lang="en-CA" dirty="0"/>
          </a:p>
        </p:txBody>
      </p:sp>
    </p:spTree>
    <p:extLst>
      <p:ext uri="{BB962C8B-B14F-4D97-AF65-F5344CB8AC3E}">
        <p14:creationId xmlns:p14="http://schemas.microsoft.com/office/powerpoint/2010/main" val="291175347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r>
              <a:rPr lang="en-CA" dirty="0" err="1"/>
              <a:t>Homestake</a:t>
            </a:r>
            <a:r>
              <a:rPr lang="en-CA" dirty="0"/>
              <a:t> Mine in Lead South Dakota – first neutrinos from sun detected here</a:t>
            </a:r>
          </a:p>
          <a:p>
            <a:pPr fontAlgn="base"/>
            <a:r>
              <a:rPr lang="en-CA" sz="1200" b="0" i="0" kern="1200" dirty="0">
                <a:solidFill>
                  <a:schemeClr val="tx1"/>
                </a:solidFill>
                <a:effectLst/>
                <a:latin typeface="Arial" charset="0"/>
                <a:ea typeface="ＭＳ Ｐゴシック" charset="0"/>
                <a:cs typeface="+mn-cs"/>
              </a:rPr>
              <a:t>LUX, like most direct dark matter searching experiments, uses the wait-until-something-hits-me principle. The detector is composed of an extremely large number of atoms sitting around, increasing the probability that dark matter slams into them. In the case of LUX, these atoms are xenon, a very stable element that doesn’t undergo any pesky chemical reactions that could screw with results.</a:t>
            </a:r>
          </a:p>
          <a:p>
            <a:pPr fontAlgn="base"/>
            <a:r>
              <a:rPr lang="en-CA" sz="1200" b="0" i="0" kern="1200" dirty="0">
                <a:solidFill>
                  <a:schemeClr val="tx1"/>
                </a:solidFill>
                <a:effectLst/>
                <a:latin typeface="Arial" charset="0"/>
                <a:ea typeface="ＭＳ Ｐゴシック" charset="0"/>
                <a:cs typeface="+mn-cs"/>
              </a:rPr>
              <a:t>The idea is that a dark matter particle might whoosh by a xenon atom, knocking off an electron, which LUX would detect as an increase in charge. Alternatively, a dark matter particle could slam right into a xenon atom, kicking up one of its electrons to a higher orbit. When that electron returned to ground state, it would release a photon, creating a tiny flash of light that one of LUX’s 122 photomultiplier detectors could spot.</a:t>
            </a:r>
          </a:p>
          <a:p>
            <a:r>
              <a:rPr lang="en-CA" dirty="0"/>
              <a:t>The LUX experiment was designed to look for weakly interacting massive particles, or WIMPs, the leading theoretical candidate for a dark matter particle. If the WIMP idea is correct, billions of these particles pass through your hand every second, and also through the Earth and everything on it. But LUX did not detect anything which rules out</a:t>
            </a:r>
            <a:r>
              <a:rPr lang="en-CA" baseline="0" dirty="0"/>
              <a:t> many theories of </a:t>
            </a:r>
            <a:r>
              <a:rPr lang="en-CA" baseline="0" dirty="0" err="1"/>
              <a:t>dm</a:t>
            </a:r>
            <a:endParaRPr lang="en-CA" dirty="0"/>
          </a:p>
        </p:txBody>
      </p:sp>
      <p:sp>
        <p:nvSpPr>
          <p:cNvPr id="4" name="Slide Number Placeholder 3"/>
          <p:cNvSpPr>
            <a:spLocks noGrp="1"/>
          </p:cNvSpPr>
          <p:nvPr>
            <p:ph type="sldNum" sz="quarter" idx="10"/>
          </p:nvPr>
        </p:nvSpPr>
        <p:spPr/>
        <p:txBody>
          <a:bodyPr/>
          <a:lstStyle/>
          <a:p>
            <a:fld id="{DFE75136-97E5-4CFC-9E61-B0B9FF9577A1}" type="slidenum">
              <a:rPr lang="en-CA" smtClean="0"/>
              <a:t>34</a:t>
            </a:fld>
            <a:endParaRPr lang="en-CA"/>
          </a:p>
        </p:txBody>
      </p:sp>
    </p:spTree>
    <p:extLst>
      <p:ext uri="{BB962C8B-B14F-4D97-AF65-F5344CB8AC3E}">
        <p14:creationId xmlns:p14="http://schemas.microsoft.com/office/powerpoint/2010/main" val="29563177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r>
              <a:rPr lang="en-CA" dirty="0"/>
              <a:t>The mass-dependent shape of the resulting limits can be explained by the effect of the mass on the detection probability. Lower mass particles will produce less of a signal in the detector due to their lower energy, making them harder to see.  On the other hand, higher mass particles would have a lower flux through the detector since the observed gravitational physics of dark matter would require less of them.</a:t>
            </a:r>
          </a:p>
          <a:p>
            <a:endParaRPr lang="en-CA" dirty="0"/>
          </a:p>
          <a:p>
            <a:r>
              <a:rPr lang="en-CA" dirty="0"/>
              <a:t>Large under</a:t>
            </a:r>
            <a:r>
              <a:rPr lang="en-CA" baseline="0" dirty="0"/>
              <a:t>ground Xenon dark matter experiment = LUX</a:t>
            </a:r>
          </a:p>
          <a:p>
            <a:endParaRPr lang="en-CA" baseline="0" dirty="0"/>
          </a:p>
          <a:p>
            <a:r>
              <a:rPr lang="en-CA" baseline="0" dirty="0"/>
              <a:t>370 kg of liquid xenon</a:t>
            </a:r>
          </a:p>
          <a:p>
            <a:r>
              <a:rPr lang="en-CA" baseline="0" dirty="0"/>
              <a:t>Releases photons when WIMPs are incident on it.</a:t>
            </a:r>
            <a:endParaRPr lang="en-CA" dirty="0"/>
          </a:p>
        </p:txBody>
      </p:sp>
    </p:spTree>
    <p:extLst>
      <p:ext uri="{BB962C8B-B14F-4D97-AF65-F5344CB8AC3E}">
        <p14:creationId xmlns:p14="http://schemas.microsoft.com/office/powerpoint/2010/main" val="30367928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r>
              <a:rPr lang="en-CA" dirty="0"/>
              <a:t>The mass-dependent shape of the resulting limits can be explained by the effect of the mass on the detection probability. Lower mass particles will produce less of a signal in the detector due to their lower energy, making them harder to see.  On the other hand, higher mass particles would have a lower flux through the detector since the observed gravitational physics of dark matter would require less of them.</a:t>
            </a:r>
          </a:p>
          <a:p>
            <a:endParaRPr lang="en-CA" dirty="0"/>
          </a:p>
          <a:p>
            <a:r>
              <a:rPr lang="en-CA" dirty="0"/>
              <a:t>Large under</a:t>
            </a:r>
            <a:r>
              <a:rPr lang="en-CA" baseline="0" dirty="0"/>
              <a:t>ground Xenon dark matter experiment = LUX</a:t>
            </a:r>
          </a:p>
          <a:p>
            <a:endParaRPr lang="en-CA" baseline="0" dirty="0"/>
          </a:p>
          <a:p>
            <a:r>
              <a:rPr lang="en-CA" baseline="0" dirty="0"/>
              <a:t>370 kg of liquid xenon</a:t>
            </a:r>
          </a:p>
          <a:p>
            <a:r>
              <a:rPr lang="en-CA" baseline="0" dirty="0"/>
              <a:t>Releases photons when WIMPs are incident on it.</a:t>
            </a:r>
            <a:endParaRPr lang="en-CA" dirty="0"/>
          </a:p>
        </p:txBody>
      </p:sp>
    </p:spTree>
    <p:extLst>
      <p:ext uri="{BB962C8B-B14F-4D97-AF65-F5344CB8AC3E}">
        <p14:creationId xmlns:p14="http://schemas.microsoft.com/office/powerpoint/2010/main" val="137417576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r>
              <a:rPr lang="en-US" dirty="0"/>
              <a:t>http://www.xenon1t.org/</a:t>
            </a:r>
          </a:p>
          <a:p>
            <a:r>
              <a:rPr lang="en-CA" dirty="0"/>
              <a:t>XENON1T just released data further constraining WIMP window. No significant events were recorded over 279 days using an active target of 1300 kg of xenon.</a:t>
            </a:r>
          </a:p>
          <a:p>
            <a:r>
              <a:rPr lang="en-CA" dirty="0"/>
              <a:t>	</a:t>
            </a:r>
          </a:p>
          <a:p>
            <a:endParaRPr lang="en-US" dirty="0"/>
          </a:p>
        </p:txBody>
      </p:sp>
    </p:spTree>
    <p:extLst>
      <p:ext uri="{BB962C8B-B14F-4D97-AF65-F5344CB8AC3E}">
        <p14:creationId xmlns:p14="http://schemas.microsoft.com/office/powerpoint/2010/main" val="210498082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r>
              <a:rPr lang="en-CA" dirty="0"/>
              <a:t>XENON1T observed more electron recoils than expected (283 instead of 230).</a:t>
            </a:r>
          </a:p>
          <a:p>
            <a:endParaRPr lang="en-CA" dirty="0"/>
          </a:p>
          <a:p>
            <a:r>
              <a:rPr lang="en-CA" dirty="0"/>
              <a:t>Could be solar axions!</a:t>
            </a:r>
          </a:p>
          <a:p>
            <a:endParaRPr lang="en-CA" dirty="0"/>
          </a:p>
          <a:p>
            <a:r>
              <a:rPr lang="en-CA" dirty="0"/>
              <a:t>More likely the result of trace tritium decays.</a:t>
            </a:r>
          </a:p>
          <a:p>
            <a:endParaRPr lang="en-CA" dirty="0"/>
          </a:p>
          <a:p>
            <a:r>
              <a:rPr lang="en-CA" dirty="0"/>
              <a:t>Only ~3.5sigma so still not a ‘discovery’</a:t>
            </a:r>
          </a:p>
          <a:p>
            <a:endParaRPr lang="en-US" dirty="0"/>
          </a:p>
        </p:txBody>
      </p:sp>
    </p:spTree>
    <p:extLst>
      <p:ext uri="{BB962C8B-B14F-4D97-AF65-F5344CB8AC3E}">
        <p14:creationId xmlns:p14="http://schemas.microsoft.com/office/powerpoint/2010/main" val="237018237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r>
              <a:rPr lang="en-CA" dirty="0"/>
              <a:t>XENON1T observed more electron recoils than expected (283 instead of 230).</a:t>
            </a:r>
          </a:p>
          <a:p>
            <a:endParaRPr lang="en-CA" dirty="0"/>
          </a:p>
          <a:p>
            <a:r>
              <a:rPr lang="en-CA" dirty="0"/>
              <a:t>Could be solar axions!</a:t>
            </a:r>
          </a:p>
          <a:p>
            <a:endParaRPr lang="en-CA" dirty="0"/>
          </a:p>
          <a:p>
            <a:r>
              <a:rPr lang="en-CA" dirty="0"/>
              <a:t>More likely the result of trace tritium decays.</a:t>
            </a:r>
          </a:p>
          <a:p>
            <a:endParaRPr lang="en-CA" dirty="0"/>
          </a:p>
          <a:p>
            <a:r>
              <a:rPr lang="en-CA" dirty="0"/>
              <a:t>Only ~3.5sigma so still not a ‘discovery’</a:t>
            </a:r>
          </a:p>
          <a:p>
            <a:endParaRPr lang="en-US" dirty="0"/>
          </a:p>
        </p:txBody>
      </p:sp>
    </p:spTree>
    <p:extLst>
      <p:ext uri="{BB962C8B-B14F-4D97-AF65-F5344CB8AC3E}">
        <p14:creationId xmlns:p14="http://schemas.microsoft.com/office/powerpoint/2010/main" val="197012742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r>
              <a:rPr lang="en-US" dirty="0"/>
              <a:t>PANDAX is China’s biggest and best dark matter detector</a:t>
            </a:r>
          </a:p>
        </p:txBody>
      </p:sp>
    </p:spTree>
    <p:extLst>
      <p:ext uri="{BB962C8B-B14F-4D97-AF65-F5344CB8AC3E}">
        <p14:creationId xmlns:p14="http://schemas.microsoft.com/office/powerpoint/2010/main" val="215999306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r>
              <a:rPr lang="en-US" dirty="0"/>
              <a:t>Axions are ultra-light particles that were proposed to solve the Strong CP problem (SM predicts CP violation for strong force but it has never been observed)</a:t>
            </a:r>
          </a:p>
        </p:txBody>
      </p:sp>
    </p:spTree>
    <p:extLst>
      <p:ext uri="{BB962C8B-B14F-4D97-AF65-F5344CB8AC3E}">
        <p14:creationId xmlns:p14="http://schemas.microsoft.com/office/powerpoint/2010/main" val="4678320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4F774B5-09DD-4EA8-A354-723F61E1BC8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0377789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Dark matter candidates such as weakly interacting massive particles are predicted to annihilate or decay into Standard Model particles, leaving behind distinctive signatures in gamma rays, neutrinos, positrons, antiprotons, or even </a:t>
            </a:r>
            <a:r>
              <a:rPr lang="en-US" sz="1200" b="0" i="0" kern="1200" dirty="0" err="1">
                <a:solidFill>
                  <a:schemeClr val="tx1"/>
                </a:solidFill>
                <a:effectLst/>
                <a:latin typeface="+mn-lt"/>
                <a:ea typeface="+mn-ea"/>
                <a:cs typeface="+mn-cs"/>
              </a:rPr>
              <a:t>antinuclei</a:t>
            </a:r>
            <a:r>
              <a:rPr lang="en-US" sz="1200" b="0" i="0" kern="1200" dirty="0">
                <a:solidFill>
                  <a:schemeClr val="tx1"/>
                </a:solidFill>
                <a:effectLst/>
                <a:latin typeface="+mn-lt"/>
                <a:ea typeface="+mn-ea"/>
                <a:cs typeface="+mn-cs"/>
              </a:rPr>
              <a:t>. Indirect dark matter searches, and in particular those based on gamma-ray observations and cosmic-ray measurements, could detect such signatures. </a:t>
            </a:r>
            <a:endParaRPr lang="en-US" dirty="0"/>
          </a:p>
        </p:txBody>
      </p:sp>
      <p:sp>
        <p:nvSpPr>
          <p:cNvPr id="4" name="Slide Number Placeholder 3"/>
          <p:cNvSpPr>
            <a:spLocks noGrp="1"/>
          </p:cNvSpPr>
          <p:nvPr>
            <p:ph type="sldNum" sz="quarter" idx="10"/>
          </p:nvPr>
        </p:nvSpPr>
        <p:spPr/>
        <p:txBody>
          <a:bodyPr/>
          <a:lstStyle/>
          <a:p>
            <a:fld id="{DFE75136-97E5-4CFC-9E61-B0B9FF9577A1}" type="slidenum">
              <a:rPr lang="en-CA" smtClean="0"/>
              <a:t>42</a:t>
            </a:fld>
            <a:endParaRPr lang="en-CA"/>
          </a:p>
        </p:txBody>
      </p:sp>
    </p:spTree>
    <p:extLst>
      <p:ext uri="{BB962C8B-B14F-4D97-AF65-F5344CB8AC3E}">
        <p14:creationId xmlns:p14="http://schemas.microsoft.com/office/powerpoint/2010/main" val="418764348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r>
              <a:rPr lang="en-CA" dirty="0"/>
              <a:t>ATLAS data (black points) are compared to the contribution expected from known particles (the filled histograms) in a number of control selections where no signal is expected (left of the dashed line) as well as in a number of selections where a supersymmetric signal, if it exists, would be enhanced (right of the dashed line). The statistical compatibility is reported on the lower panel, where a value above 5 in the signal selections would indicate a discovery. </a:t>
            </a:r>
          </a:p>
        </p:txBody>
      </p:sp>
      <p:sp>
        <p:nvSpPr>
          <p:cNvPr id="4" name="Slide Number Placeholder 3"/>
          <p:cNvSpPr>
            <a:spLocks noGrp="1"/>
          </p:cNvSpPr>
          <p:nvPr>
            <p:ph type="sldNum" sz="quarter" idx="10"/>
          </p:nvPr>
        </p:nvSpPr>
        <p:spPr/>
        <p:txBody>
          <a:bodyPr/>
          <a:lstStyle/>
          <a:p>
            <a:fld id="{DFE75136-97E5-4CFC-9E61-B0B9FF9577A1}" type="slidenum">
              <a:rPr lang="en-CA" smtClean="0"/>
              <a:t>43</a:t>
            </a:fld>
            <a:endParaRPr lang="en-CA"/>
          </a:p>
        </p:txBody>
      </p:sp>
    </p:spTree>
    <p:extLst>
      <p:ext uri="{BB962C8B-B14F-4D97-AF65-F5344CB8AC3E}">
        <p14:creationId xmlns:p14="http://schemas.microsoft.com/office/powerpoint/2010/main" val="290880152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Could modified</a:t>
            </a:r>
            <a:r>
              <a:rPr lang="en-CA" baseline="0" dirty="0"/>
              <a:t> gravity be back on the table</a:t>
            </a:r>
          </a:p>
          <a:p>
            <a:r>
              <a:rPr lang="en-CA" baseline="0" dirty="0"/>
              <a:t>Discuss </a:t>
            </a:r>
            <a:r>
              <a:rPr lang="en-CA" baseline="0" dirty="0" err="1"/>
              <a:t>verlinde</a:t>
            </a:r>
            <a:r>
              <a:rPr lang="en-CA" baseline="0" dirty="0"/>
              <a:t> and </a:t>
            </a:r>
            <a:r>
              <a:rPr lang="en-CA" baseline="0" dirty="0" err="1"/>
              <a:t>stacey</a:t>
            </a:r>
            <a:r>
              <a:rPr lang="en-CA" baseline="0" dirty="0"/>
              <a:t> </a:t>
            </a:r>
            <a:r>
              <a:rPr lang="en-CA" baseline="0" dirty="0" err="1"/>
              <a:t>mcgaugh</a:t>
            </a:r>
            <a:r>
              <a:rPr lang="en-CA" baseline="0" dirty="0"/>
              <a:t> work</a:t>
            </a:r>
            <a:endParaRPr lang="en-CA" dirty="0"/>
          </a:p>
        </p:txBody>
      </p:sp>
      <p:sp>
        <p:nvSpPr>
          <p:cNvPr id="4" name="Slide Number Placeholder 3"/>
          <p:cNvSpPr>
            <a:spLocks noGrp="1"/>
          </p:cNvSpPr>
          <p:nvPr>
            <p:ph type="sldNum" sz="quarter" idx="10"/>
          </p:nvPr>
        </p:nvSpPr>
        <p:spPr/>
        <p:txBody>
          <a:bodyPr/>
          <a:lstStyle/>
          <a:p>
            <a:fld id="{DFE75136-97E5-4CFC-9E61-B0B9FF9577A1}" type="slidenum">
              <a:rPr lang="en-CA" smtClean="0"/>
              <a:t>46</a:t>
            </a:fld>
            <a:endParaRPr lang="en-CA"/>
          </a:p>
        </p:txBody>
      </p:sp>
    </p:spTree>
    <p:extLst>
      <p:ext uri="{BB962C8B-B14F-4D97-AF65-F5344CB8AC3E}">
        <p14:creationId xmlns:p14="http://schemas.microsoft.com/office/powerpoint/2010/main" val="200368865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Dark Matter has been in the model all along…neutrinos!</a:t>
            </a:r>
          </a:p>
        </p:txBody>
      </p:sp>
    </p:spTree>
    <p:extLst>
      <p:ext uri="{BB962C8B-B14F-4D97-AF65-F5344CB8AC3E}">
        <p14:creationId xmlns:p14="http://schemas.microsoft.com/office/powerpoint/2010/main" val="416131060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Dark Matter has been in the model all along…neutrinos!</a:t>
            </a:r>
          </a:p>
        </p:txBody>
      </p:sp>
    </p:spTree>
    <p:extLst>
      <p:ext uri="{BB962C8B-B14F-4D97-AF65-F5344CB8AC3E}">
        <p14:creationId xmlns:p14="http://schemas.microsoft.com/office/powerpoint/2010/main" val="222495014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r>
              <a:rPr lang="en-CA" dirty="0"/>
              <a:t>Looking for small dark matter haloes</a:t>
            </a:r>
          </a:p>
        </p:txBody>
      </p:sp>
    </p:spTree>
    <p:extLst>
      <p:ext uri="{BB962C8B-B14F-4D97-AF65-F5344CB8AC3E}">
        <p14:creationId xmlns:p14="http://schemas.microsoft.com/office/powerpoint/2010/main" val="393938612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r>
              <a:rPr lang="en-CA" dirty="0"/>
              <a:t>Is it matter or spacetime?</a:t>
            </a:r>
          </a:p>
        </p:txBody>
      </p:sp>
    </p:spTree>
    <p:extLst>
      <p:ext uri="{BB962C8B-B14F-4D97-AF65-F5344CB8AC3E}">
        <p14:creationId xmlns:p14="http://schemas.microsoft.com/office/powerpoint/2010/main" val="262295181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Video</a:t>
            </a:r>
          </a:p>
        </p:txBody>
      </p:sp>
    </p:spTree>
    <p:extLst>
      <p:ext uri="{BB962C8B-B14F-4D97-AF65-F5344CB8AC3E}">
        <p14:creationId xmlns:p14="http://schemas.microsoft.com/office/powerpoint/2010/main" val="220762801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3D map of galaxies</a:t>
            </a:r>
          </a:p>
          <a:p>
            <a:pPr marL="171450" indent="-171450">
              <a:buFontTx/>
              <a:buChar char="-"/>
            </a:pPr>
            <a:r>
              <a:rPr lang="en-CA" dirty="0"/>
              <a:t>Galaxy evolution</a:t>
            </a:r>
          </a:p>
          <a:p>
            <a:pPr marL="171450" indent="-171450">
              <a:buFontTx/>
              <a:buChar char="-"/>
            </a:pPr>
            <a:r>
              <a:rPr lang="en-CA" dirty="0"/>
              <a:t>DM map</a:t>
            </a:r>
          </a:p>
          <a:p>
            <a:pPr marL="171450" indent="-171450">
              <a:buFontTx/>
              <a:buChar char="-"/>
            </a:pPr>
            <a:r>
              <a:rPr lang="en-CA" dirty="0"/>
              <a:t>expansion</a:t>
            </a:r>
          </a:p>
        </p:txBody>
      </p:sp>
    </p:spTree>
    <p:extLst>
      <p:ext uri="{BB962C8B-B14F-4D97-AF65-F5344CB8AC3E}">
        <p14:creationId xmlns:p14="http://schemas.microsoft.com/office/powerpoint/2010/main" val="35526309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9138" y="1163638"/>
            <a:ext cx="5584825" cy="3141662"/>
          </a:xfrm>
        </p:spPr>
      </p:sp>
      <p:sp>
        <p:nvSpPr>
          <p:cNvPr id="3" name="Notes Placeholder 2"/>
          <p:cNvSpPr>
            <a:spLocks noGrp="1"/>
          </p:cNvSpPr>
          <p:nvPr>
            <p:ph type="body" idx="1"/>
          </p:nvPr>
        </p:nvSpPr>
        <p:spPr/>
        <p:txBody>
          <a:bodyPr/>
          <a:lstStyle/>
          <a:p>
            <a:endParaRPr lang="en-CA" dirty="0"/>
          </a:p>
          <a:p>
            <a:r>
              <a:rPr lang="en-CA" dirty="0"/>
              <a:t>Humans are innately skilled at finding patterns. Scientists make observations and then sort their data to look for patterns.</a:t>
            </a:r>
          </a:p>
          <a:p>
            <a:endParaRPr lang="en-CA" dirty="0"/>
          </a:p>
          <a:p>
            <a:r>
              <a:rPr lang="en-CA" dirty="0"/>
              <a:t>This is similar to how Mendeleev created the periodic table.</a:t>
            </a:r>
          </a:p>
          <a:p>
            <a:endParaRPr lang="en-CA" baseline="0" dirty="0"/>
          </a:p>
          <a:p>
            <a:r>
              <a:rPr lang="en-CA" baseline="0" dirty="0"/>
              <a:t>Murray Gell-Mann predicted the existence of the omega minus particle after listening to a presentation from CERN scientists on the most recent discoveries. Gell-Mann was selected to comment first since he was the senior physicists in the audience. There was another person at the same workshop who was prepared to make the same prediction (Yuval </a:t>
            </a:r>
            <a:r>
              <a:rPr lang="en-CA" baseline="0" dirty="0" err="1"/>
              <a:t>Ne’eman</a:t>
            </a:r>
            <a:r>
              <a:rPr lang="en-CA" baseline="0" dirty="0"/>
              <a:t>).</a:t>
            </a:r>
          </a:p>
          <a:p>
            <a:endParaRPr lang="en-CA" dirty="0"/>
          </a:p>
        </p:txBody>
      </p:sp>
    </p:spTree>
    <p:extLst>
      <p:ext uri="{BB962C8B-B14F-4D97-AF65-F5344CB8AC3E}">
        <p14:creationId xmlns:p14="http://schemas.microsoft.com/office/powerpoint/2010/main" val="34593321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7388"/>
            <a:ext cx="6092825" cy="3427412"/>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2BDDB06-A603-4A2C-B289-80A665B21148}" type="slidenum">
              <a:rPr lang="en-US" smtClean="0">
                <a:solidFill>
                  <a:prstClr val="black"/>
                </a:solidFill>
              </a:rPr>
              <a:pPr/>
              <a:t>6</a:t>
            </a:fld>
            <a:endParaRPr lang="en-US">
              <a:solidFill>
                <a:prstClr val="black"/>
              </a:solidFill>
            </a:endParaRPr>
          </a:p>
        </p:txBody>
      </p:sp>
    </p:spTree>
    <p:extLst>
      <p:ext uri="{BB962C8B-B14F-4D97-AF65-F5344CB8AC3E}">
        <p14:creationId xmlns:p14="http://schemas.microsoft.com/office/powerpoint/2010/main" val="4619666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7388"/>
            <a:ext cx="6092825" cy="3427412"/>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2BDDB06-A603-4A2C-B289-80A665B21148}" type="slidenum">
              <a:rPr lang="en-US" smtClean="0">
                <a:solidFill>
                  <a:prstClr val="black"/>
                </a:solidFill>
              </a:rPr>
              <a:pPr/>
              <a:t>7</a:t>
            </a:fld>
            <a:endParaRPr lang="en-US">
              <a:solidFill>
                <a:prstClr val="black"/>
              </a:solidFill>
            </a:endParaRPr>
          </a:p>
        </p:txBody>
      </p:sp>
    </p:spTree>
    <p:extLst>
      <p:ext uri="{BB962C8B-B14F-4D97-AF65-F5344CB8AC3E}">
        <p14:creationId xmlns:p14="http://schemas.microsoft.com/office/powerpoint/2010/main" val="39071641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7388"/>
            <a:ext cx="6092825" cy="3427412"/>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2BDDB06-A603-4A2C-B289-80A665B21148}" type="slidenum">
              <a:rPr lang="en-US" smtClean="0">
                <a:solidFill>
                  <a:prstClr val="black"/>
                </a:solidFill>
              </a:rPr>
              <a:pPr/>
              <a:t>8</a:t>
            </a:fld>
            <a:endParaRPr lang="en-US">
              <a:solidFill>
                <a:prstClr val="black"/>
              </a:solidFill>
            </a:endParaRPr>
          </a:p>
        </p:txBody>
      </p:sp>
    </p:spTree>
    <p:extLst>
      <p:ext uri="{BB962C8B-B14F-4D97-AF65-F5344CB8AC3E}">
        <p14:creationId xmlns:p14="http://schemas.microsoft.com/office/powerpoint/2010/main" val="11881919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7388"/>
            <a:ext cx="6092825" cy="3427412"/>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2BDDB06-A603-4A2C-B289-80A665B21148}" type="slidenum">
              <a:rPr lang="en-US" smtClean="0">
                <a:solidFill>
                  <a:prstClr val="black"/>
                </a:solidFill>
              </a:rPr>
              <a:pPr/>
              <a:t>9</a:t>
            </a:fld>
            <a:endParaRPr lang="en-US">
              <a:solidFill>
                <a:prstClr val="black"/>
              </a:solidFill>
            </a:endParaRPr>
          </a:p>
        </p:txBody>
      </p:sp>
    </p:spTree>
    <p:extLst>
      <p:ext uri="{BB962C8B-B14F-4D97-AF65-F5344CB8AC3E}">
        <p14:creationId xmlns:p14="http://schemas.microsoft.com/office/powerpoint/2010/main" val="36463235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7388"/>
            <a:ext cx="6092825" cy="3427412"/>
          </a:xfrm>
        </p:spPr>
      </p:sp>
      <p:sp>
        <p:nvSpPr>
          <p:cNvPr id="3" name="Notes Placeholder 2"/>
          <p:cNvSpPr>
            <a:spLocks noGrp="1"/>
          </p:cNvSpPr>
          <p:nvPr>
            <p:ph type="body" idx="1"/>
          </p:nvPr>
        </p:nvSpPr>
        <p:spPr/>
        <p:txBody>
          <a:bodyPr>
            <a:normAutofit/>
          </a:bodyPr>
          <a:lstStyle/>
          <a:p>
            <a:r>
              <a:rPr lang="en-US" dirty="0"/>
              <a:t>Predicting particles</a:t>
            </a:r>
          </a:p>
        </p:txBody>
      </p:sp>
      <p:sp>
        <p:nvSpPr>
          <p:cNvPr id="4" name="Slide Number Placeholder 3"/>
          <p:cNvSpPr>
            <a:spLocks noGrp="1"/>
          </p:cNvSpPr>
          <p:nvPr>
            <p:ph type="sldNum" sz="quarter" idx="10"/>
          </p:nvPr>
        </p:nvSpPr>
        <p:spPr/>
        <p:txBody>
          <a:bodyPr/>
          <a:lstStyle/>
          <a:p>
            <a:fld id="{F2BDDB06-A603-4A2C-B289-80A665B21148}" type="slidenum">
              <a:rPr lang="en-US" smtClean="0">
                <a:solidFill>
                  <a:prstClr val="black"/>
                </a:solidFill>
              </a:rPr>
              <a:pPr/>
              <a:t>10</a:t>
            </a:fld>
            <a:endParaRPr lang="en-US">
              <a:solidFill>
                <a:prstClr val="black"/>
              </a:solidFill>
            </a:endParaRPr>
          </a:p>
        </p:txBody>
      </p:sp>
    </p:spTree>
    <p:extLst>
      <p:ext uri="{BB962C8B-B14F-4D97-AF65-F5344CB8AC3E}">
        <p14:creationId xmlns:p14="http://schemas.microsoft.com/office/powerpoint/2010/main" val="11892963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09600" y="6356351"/>
            <a:ext cx="2844800" cy="365125"/>
          </a:xfrm>
          <a:prstGeom prst="rect">
            <a:avLst/>
          </a:prstGeom>
        </p:spPr>
        <p:txBody>
          <a:bodyPr/>
          <a:lstStyle/>
          <a:p>
            <a:fld id="{12F9362E-9D1C-554D-921A-947B7147FB0B}" type="datetimeFigureOut">
              <a:rPr lang="en-US" smtClean="0"/>
              <a:t>7/7/2024</a:t>
            </a:fld>
            <a:endParaRPr lang="en-US"/>
          </a:p>
        </p:txBody>
      </p:sp>
      <p:sp>
        <p:nvSpPr>
          <p:cNvPr id="5" name="Footer Placeholder 4"/>
          <p:cNvSpPr>
            <a:spLocks noGrp="1"/>
          </p:cNvSpPr>
          <p:nvPr>
            <p:ph type="ftr" sz="quarter" idx="11"/>
          </p:nvPr>
        </p:nvSpPr>
        <p:spPr>
          <a:xfrm>
            <a:off x="4165600" y="6356351"/>
            <a:ext cx="3860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737600" y="6356351"/>
            <a:ext cx="2844800" cy="365125"/>
          </a:xfrm>
          <a:prstGeom prst="rect">
            <a:avLst/>
          </a:prstGeom>
        </p:spPr>
        <p:txBody>
          <a:bodyPr/>
          <a:lstStyle/>
          <a:p>
            <a:fld id="{6CAD281A-E2A5-9447-A8A9-FADF015B4582}" type="slidenum">
              <a:rPr lang="en-US" smtClean="0"/>
              <a:t>‹#›</a:t>
            </a:fld>
            <a:endParaRPr lang="en-US"/>
          </a:p>
        </p:txBody>
      </p:sp>
    </p:spTree>
    <p:extLst>
      <p:ext uri="{BB962C8B-B14F-4D97-AF65-F5344CB8AC3E}">
        <p14:creationId xmlns:p14="http://schemas.microsoft.com/office/powerpoint/2010/main" val="41933546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90_Blank">
    <p:spTree>
      <p:nvGrpSpPr>
        <p:cNvPr id="1" name=""/>
        <p:cNvGrpSpPr/>
        <p:nvPr/>
      </p:nvGrpSpPr>
      <p:grpSpPr>
        <a:xfrm>
          <a:off x="0" y="0"/>
          <a:ext cx="0" cy="0"/>
          <a:chOff x="0" y="0"/>
          <a:chExt cx="0" cy="0"/>
        </a:xfrm>
      </p:grpSpPr>
      <p:sp>
        <p:nvSpPr>
          <p:cNvPr id="5" name="Title 1"/>
          <p:cNvSpPr>
            <a:spLocks noGrp="1"/>
          </p:cNvSpPr>
          <p:nvPr>
            <p:ph type="title" hasCustomPrompt="1"/>
          </p:nvPr>
        </p:nvSpPr>
        <p:spPr>
          <a:xfrm>
            <a:off x="609600" y="274639"/>
            <a:ext cx="10972800" cy="1143000"/>
          </a:xfrm>
        </p:spPr>
        <p:txBody>
          <a:bodyPr>
            <a:noAutofit/>
          </a:bodyPr>
          <a:lstStyle>
            <a:lvl1pPr>
              <a:defRPr lang="en-CA" sz="3200" kern="1200" dirty="0">
                <a:solidFill>
                  <a:srgbClr val="00B0F0"/>
                </a:solidFill>
                <a:latin typeface="Century Gothic" pitchFamily="34" charset="0"/>
                <a:ea typeface="+mj-ea"/>
                <a:cs typeface="+mj-cs"/>
              </a:defRPr>
            </a:lvl1pPr>
          </a:lstStyle>
          <a:p>
            <a:r>
              <a:rPr lang="en-US" dirty="0"/>
              <a:t>CLICK TO EDIT MASTER TITLE STYLE</a:t>
            </a:r>
            <a:endParaRPr lang="en-CA" dirty="0"/>
          </a:p>
        </p:txBody>
      </p:sp>
    </p:spTree>
    <p:extLst>
      <p:ext uri="{BB962C8B-B14F-4D97-AF65-F5344CB8AC3E}">
        <p14:creationId xmlns:p14="http://schemas.microsoft.com/office/powerpoint/2010/main" val="29381284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itle">
  <p:cSld name="Title Slide">
    <p:spTree>
      <p:nvGrpSpPr>
        <p:cNvPr id="1" name=""/>
        <p:cNvGrpSpPr/>
        <p:nvPr/>
      </p:nvGrpSpPr>
      <p:grpSpPr>
        <a:xfrm>
          <a:off x="0" y="0"/>
          <a:ext cx="0" cy="0"/>
          <a:chOff x="0" y="0"/>
          <a:chExt cx="0" cy="0"/>
        </a:xfrm>
      </p:grpSpPr>
      <p:sp>
        <p:nvSpPr>
          <p:cNvPr id="107522" name="Rectangle 2"/>
          <p:cNvSpPr>
            <a:spLocks noGrp="1" noChangeArrowheads="1"/>
          </p:cNvSpPr>
          <p:nvPr>
            <p:ph type="ctrTitle"/>
          </p:nvPr>
        </p:nvSpPr>
        <p:spPr>
          <a:xfrm>
            <a:off x="1016000" y="533400"/>
            <a:ext cx="10363200" cy="1143000"/>
          </a:xfrm>
        </p:spPr>
        <p:txBody>
          <a:bodyPr/>
          <a:lstStyle>
            <a:lvl1pPr>
              <a:defRPr/>
            </a:lvl1pPr>
          </a:lstStyle>
          <a:p>
            <a:r>
              <a:rPr lang="en-US"/>
              <a:t>Click to edit Master title style</a:t>
            </a:r>
          </a:p>
        </p:txBody>
      </p:sp>
      <p:sp>
        <p:nvSpPr>
          <p:cNvPr id="107523" name="Rectangle 3"/>
          <p:cNvSpPr>
            <a:spLocks noGrp="1" noChangeArrowheads="1"/>
          </p:cNvSpPr>
          <p:nvPr>
            <p:ph type="subTitle" idx="1"/>
          </p:nvPr>
        </p:nvSpPr>
        <p:spPr>
          <a:xfrm>
            <a:off x="2743200" y="3810000"/>
            <a:ext cx="8534400" cy="1752600"/>
          </a:xfrm>
          <a:effectLst>
            <a:outerShdw dist="12700" dir="8100000" algn="ctr" rotWithShape="0">
              <a:srgbClr val="FFFFFF">
                <a:alpha val="75000"/>
              </a:srgbClr>
            </a:outerShdw>
          </a:effectLst>
        </p:spPr>
        <p:txBody>
          <a:bodyPr/>
          <a:lstStyle>
            <a:lvl1pPr marL="0" indent="0" algn="r">
              <a:buFont typeface="Wingdings" pitchFamily="16" charset="2"/>
              <a:buNone/>
              <a:defRPr/>
            </a:lvl1pPr>
          </a:lstStyle>
          <a:p>
            <a:r>
              <a:rPr lang="en-US"/>
              <a:t>Click to edit Master subtitle style</a:t>
            </a:r>
          </a:p>
        </p:txBody>
      </p:sp>
      <p:pic>
        <p:nvPicPr>
          <p:cNvPr id="5" name="Picture 4"/>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0668002" y="6324600"/>
            <a:ext cx="1254639" cy="311932"/>
          </a:xfrm>
          <a:prstGeom prst="rect">
            <a:avLst/>
          </a:prstGeom>
        </p:spPr>
      </p:pic>
    </p:spTree>
    <p:extLst>
      <p:ext uri="{BB962C8B-B14F-4D97-AF65-F5344CB8AC3E}">
        <p14:creationId xmlns:p14="http://schemas.microsoft.com/office/powerpoint/2010/main" val="40175357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cSld name="3_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DE33C7A-B551-4FEE-8468-EE489F1991D9}"/>
              </a:ext>
            </a:extLst>
          </p:cNvPr>
          <p:cNvSpPr>
            <a:spLocks noGrp="1"/>
          </p:cNvSpPr>
          <p:nvPr>
            <p:ph type="dt" sz="half" idx="10"/>
          </p:nvPr>
        </p:nvSpPr>
        <p:spPr/>
        <p:txBody>
          <a:bodyPr/>
          <a:lstStyle/>
          <a:p>
            <a:fld id="{EAFA1F8B-1A64-4C1B-8C52-AEF2B302D00B}" type="datetimeFigureOut">
              <a:rPr lang="en-US" smtClean="0"/>
              <a:t>7/7/2024</a:t>
            </a:fld>
            <a:endParaRPr lang="en-US"/>
          </a:p>
        </p:txBody>
      </p:sp>
      <p:sp>
        <p:nvSpPr>
          <p:cNvPr id="3" name="Footer Placeholder 2">
            <a:extLst>
              <a:ext uri="{FF2B5EF4-FFF2-40B4-BE49-F238E27FC236}">
                <a16:creationId xmlns:a16="http://schemas.microsoft.com/office/drawing/2014/main" id="{F626D725-43C2-474F-8A2C-7F2806F04AF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697CAC3-B424-45FF-AD57-8DCBBB73C11A}"/>
              </a:ext>
            </a:extLst>
          </p:cNvPr>
          <p:cNvSpPr>
            <a:spLocks noGrp="1"/>
          </p:cNvSpPr>
          <p:nvPr>
            <p:ph type="sldNum" sz="quarter" idx="12"/>
          </p:nvPr>
        </p:nvSpPr>
        <p:spPr/>
        <p:txBody>
          <a:bodyPr/>
          <a:lstStyle/>
          <a:p>
            <a:fld id="{AC614447-664F-4B18-8A63-4E2A9942108F}" type="slidenum">
              <a:rPr lang="en-US" smtClean="0"/>
              <a:t>‹#›</a:t>
            </a:fld>
            <a:endParaRPr lang="en-US"/>
          </a:p>
        </p:txBody>
      </p:sp>
    </p:spTree>
    <p:extLst>
      <p:ext uri="{BB962C8B-B14F-4D97-AF65-F5344CB8AC3E}">
        <p14:creationId xmlns:p14="http://schemas.microsoft.com/office/powerpoint/2010/main" val="318705518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pic>
        <p:nvPicPr>
          <p:cNvPr id="4" name="Picture 3"/>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0668001" y="6172200"/>
            <a:ext cx="1251492" cy="414867"/>
          </a:xfrm>
          <a:prstGeom prst="rect">
            <a:avLst/>
          </a:prstGeom>
        </p:spPr>
      </p:pic>
    </p:spTree>
    <p:extLst>
      <p:ext uri="{BB962C8B-B14F-4D97-AF65-F5344CB8AC3E}">
        <p14:creationId xmlns:p14="http://schemas.microsoft.com/office/powerpoint/2010/main" val="24844783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Title 1"/>
          <p:cNvSpPr>
            <a:spLocks noGrp="1"/>
          </p:cNvSpPr>
          <p:nvPr>
            <p:ph type="title"/>
          </p:nvPr>
        </p:nvSpPr>
        <p:spPr>
          <a:xfrm>
            <a:off x="609600" y="838200"/>
            <a:ext cx="10972800" cy="579438"/>
          </a:xfrm>
        </p:spPr>
        <p:txBody>
          <a:bodyPr/>
          <a:lstStyle/>
          <a:p>
            <a:r>
              <a:rPr lang="en-US"/>
              <a:t>Click to edit Master title style</a:t>
            </a:r>
          </a:p>
        </p:txBody>
      </p:sp>
      <p:sp>
        <p:nvSpPr>
          <p:cNvPr id="6" name="Content Placeholder 2"/>
          <p:cNvSpPr>
            <a:spLocks noGrp="1"/>
          </p:cNvSpPr>
          <p:nvPr>
            <p:ph idx="1"/>
          </p:nvPr>
        </p:nvSpPr>
        <p:spPr>
          <a:xfrm>
            <a:off x="609600" y="1600201"/>
            <a:ext cx="10972800" cy="4038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3546301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sp>
        <p:nvSpPr>
          <p:cNvPr id="5" name="Title 1"/>
          <p:cNvSpPr>
            <a:spLocks noGrp="1"/>
          </p:cNvSpPr>
          <p:nvPr>
            <p:ph type="title" hasCustomPrompt="1"/>
          </p:nvPr>
        </p:nvSpPr>
        <p:spPr>
          <a:xfrm>
            <a:off x="609600" y="274639"/>
            <a:ext cx="10972800" cy="1143000"/>
          </a:xfrm>
        </p:spPr>
        <p:txBody>
          <a:bodyPr>
            <a:noAutofit/>
          </a:bodyPr>
          <a:lstStyle>
            <a:lvl1pPr>
              <a:defRPr lang="en-CA" sz="3200" kern="1200" dirty="0">
                <a:solidFill>
                  <a:srgbClr val="00B0F0"/>
                </a:solidFill>
                <a:latin typeface="Century Gothic" pitchFamily="34" charset="0"/>
                <a:ea typeface="+mj-ea"/>
                <a:cs typeface="+mj-cs"/>
              </a:defRPr>
            </a:lvl1pPr>
          </a:lstStyle>
          <a:p>
            <a:r>
              <a:rPr lang="en-US" dirty="0"/>
              <a:t>CLICK TO EDIT MASTER TITLE STYLE</a:t>
            </a:r>
            <a:endParaRPr lang="en-CA" dirty="0"/>
          </a:p>
        </p:txBody>
      </p:sp>
    </p:spTree>
    <p:extLst>
      <p:ext uri="{BB962C8B-B14F-4D97-AF65-F5344CB8AC3E}">
        <p14:creationId xmlns:p14="http://schemas.microsoft.com/office/powerpoint/2010/main" val="20983111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2_Blank">
    <p:spTree>
      <p:nvGrpSpPr>
        <p:cNvPr id="1" name=""/>
        <p:cNvGrpSpPr/>
        <p:nvPr/>
      </p:nvGrpSpPr>
      <p:grpSpPr>
        <a:xfrm>
          <a:off x="0" y="0"/>
          <a:ext cx="0" cy="0"/>
          <a:chOff x="0" y="0"/>
          <a:chExt cx="0" cy="0"/>
        </a:xfrm>
      </p:grpSpPr>
      <p:sp>
        <p:nvSpPr>
          <p:cNvPr id="5" name="Title 1"/>
          <p:cNvSpPr>
            <a:spLocks noGrp="1"/>
          </p:cNvSpPr>
          <p:nvPr>
            <p:ph type="title" hasCustomPrompt="1"/>
          </p:nvPr>
        </p:nvSpPr>
        <p:spPr>
          <a:xfrm>
            <a:off x="609600" y="274639"/>
            <a:ext cx="10972800" cy="1143000"/>
          </a:xfrm>
        </p:spPr>
        <p:txBody>
          <a:bodyPr>
            <a:noAutofit/>
          </a:bodyPr>
          <a:lstStyle>
            <a:lvl1pPr>
              <a:defRPr lang="en-CA" sz="3200" kern="1200" dirty="0">
                <a:solidFill>
                  <a:srgbClr val="00B0F0"/>
                </a:solidFill>
                <a:latin typeface="Century Gothic" pitchFamily="34" charset="0"/>
                <a:ea typeface="+mj-ea"/>
                <a:cs typeface="+mj-cs"/>
              </a:defRPr>
            </a:lvl1pPr>
          </a:lstStyle>
          <a:p>
            <a:r>
              <a:rPr lang="en-US" dirty="0"/>
              <a:t>CLICK TO EDIT MASTER TITLE STYLE</a:t>
            </a:r>
            <a:endParaRPr lang="en-CA" dirty="0"/>
          </a:p>
        </p:txBody>
      </p:sp>
    </p:spTree>
    <p:extLst>
      <p:ext uri="{BB962C8B-B14F-4D97-AF65-F5344CB8AC3E}">
        <p14:creationId xmlns:p14="http://schemas.microsoft.com/office/powerpoint/2010/main" val="20983111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80_Blank">
    <p:spTree>
      <p:nvGrpSpPr>
        <p:cNvPr id="1" name=""/>
        <p:cNvGrpSpPr/>
        <p:nvPr/>
      </p:nvGrpSpPr>
      <p:grpSpPr>
        <a:xfrm>
          <a:off x="0" y="0"/>
          <a:ext cx="0" cy="0"/>
          <a:chOff x="0" y="0"/>
          <a:chExt cx="0" cy="0"/>
        </a:xfrm>
      </p:grpSpPr>
      <p:sp>
        <p:nvSpPr>
          <p:cNvPr id="5" name="Title 1"/>
          <p:cNvSpPr>
            <a:spLocks noGrp="1"/>
          </p:cNvSpPr>
          <p:nvPr>
            <p:ph type="title" hasCustomPrompt="1"/>
          </p:nvPr>
        </p:nvSpPr>
        <p:spPr>
          <a:xfrm>
            <a:off x="609600" y="274639"/>
            <a:ext cx="10972800" cy="1143000"/>
          </a:xfrm>
        </p:spPr>
        <p:txBody>
          <a:bodyPr>
            <a:noAutofit/>
          </a:bodyPr>
          <a:lstStyle>
            <a:lvl1pPr>
              <a:defRPr lang="en-CA" sz="3200" kern="1200" dirty="0">
                <a:solidFill>
                  <a:srgbClr val="00B0F0"/>
                </a:solidFill>
                <a:latin typeface="Century Gothic" pitchFamily="34" charset="0"/>
                <a:ea typeface="+mj-ea"/>
                <a:cs typeface="+mj-cs"/>
              </a:defRPr>
            </a:lvl1pPr>
          </a:lstStyle>
          <a:p>
            <a:r>
              <a:rPr lang="en-US" dirty="0"/>
              <a:t>CLICK TO EDIT MASTER TITLE STYLE</a:t>
            </a:r>
            <a:endParaRPr lang="en-CA" dirty="0"/>
          </a:p>
        </p:txBody>
      </p:sp>
    </p:spTree>
    <p:extLst>
      <p:ext uri="{BB962C8B-B14F-4D97-AF65-F5344CB8AC3E}">
        <p14:creationId xmlns:p14="http://schemas.microsoft.com/office/powerpoint/2010/main" val="6186513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84_Blank">
    <p:spTree>
      <p:nvGrpSpPr>
        <p:cNvPr id="1" name=""/>
        <p:cNvGrpSpPr/>
        <p:nvPr/>
      </p:nvGrpSpPr>
      <p:grpSpPr>
        <a:xfrm>
          <a:off x="0" y="0"/>
          <a:ext cx="0" cy="0"/>
          <a:chOff x="0" y="0"/>
          <a:chExt cx="0" cy="0"/>
        </a:xfrm>
      </p:grpSpPr>
      <p:sp>
        <p:nvSpPr>
          <p:cNvPr id="5" name="Title 1"/>
          <p:cNvSpPr>
            <a:spLocks noGrp="1"/>
          </p:cNvSpPr>
          <p:nvPr>
            <p:ph type="title" hasCustomPrompt="1"/>
          </p:nvPr>
        </p:nvSpPr>
        <p:spPr>
          <a:xfrm>
            <a:off x="609600" y="274639"/>
            <a:ext cx="10972800" cy="1143000"/>
          </a:xfrm>
        </p:spPr>
        <p:txBody>
          <a:bodyPr>
            <a:noAutofit/>
          </a:bodyPr>
          <a:lstStyle>
            <a:lvl1pPr>
              <a:defRPr lang="en-CA" sz="3200" kern="1200" dirty="0">
                <a:solidFill>
                  <a:srgbClr val="00B0F0"/>
                </a:solidFill>
                <a:latin typeface="Century Gothic" pitchFamily="34" charset="0"/>
                <a:ea typeface="+mj-ea"/>
                <a:cs typeface="+mj-cs"/>
              </a:defRPr>
            </a:lvl1pPr>
          </a:lstStyle>
          <a:p>
            <a:r>
              <a:rPr lang="en-US" dirty="0"/>
              <a:t>CLICK TO EDIT MASTER TITLE STYLE</a:t>
            </a:r>
            <a:endParaRPr lang="en-CA" dirty="0"/>
          </a:p>
        </p:txBody>
      </p:sp>
    </p:spTree>
    <p:extLst>
      <p:ext uri="{BB962C8B-B14F-4D97-AF65-F5344CB8AC3E}">
        <p14:creationId xmlns:p14="http://schemas.microsoft.com/office/powerpoint/2010/main" val="16089415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86_Blank">
    <p:spTree>
      <p:nvGrpSpPr>
        <p:cNvPr id="1" name=""/>
        <p:cNvGrpSpPr/>
        <p:nvPr/>
      </p:nvGrpSpPr>
      <p:grpSpPr>
        <a:xfrm>
          <a:off x="0" y="0"/>
          <a:ext cx="0" cy="0"/>
          <a:chOff x="0" y="0"/>
          <a:chExt cx="0" cy="0"/>
        </a:xfrm>
      </p:grpSpPr>
      <p:sp>
        <p:nvSpPr>
          <p:cNvPr id="5" name="Title 1"/>
          <p:cNvSpPr>
            <a:spLocks noGrp="1"/>
          </p:cNvSpPr>
          <p:nvPr>
            <p:ph type="title" hasCustomPrompt="1"/>
          </p:nvPr>
        </p:nvSpPr>
        <p:spPr>
          <a:xfrm>
            <a:off x="609600" y="274639"/>
            <a:ext cx="10972800" cy="1143000"/>
          </a:xfrm>
        </p:spPr>
        <p:txBody>
          <a:bodyPr>
            <a:noAutofit/>
          </a:bodyPr>
          <a:lstStyle>
            <a:lvl1pPr>
              <a:defRPr lang="en-CA" sz="3200" kern="1200" dirty="0">
                <a:solidFill>
                  <a:srgbClr val="00B0F0"/>
                </a:solidFill>
                <a:latin typeface="Century Gothic" pitchFamily="34" charset="0"/>
                <a:ea typeface="+mj-ea"/>
                <a:cs typeface="+mj-cs"/>
              </a:defRPr>
            </a:lvl1pPr>
          </a:lstStyle>
          <a:p>
            <a:r>
              <a:rPr lang="en-US" dirty="0"/>
              <a:t>CLICK TO EDIT MASTER TITLE STYLE</a:t>
            </a:r>
            <a:endParaRPr lang="en-CA" dirty="0"/>
          </a:p>
        </p:txBody>
      </p:sp>
    </p:spTree>
    <p:extLst>
      <p:ext uri="{BB962C8B-B14F-4D97-AF65-F5344CB8AC3E}">
        <p14:creationId xmlns:p14="http://schemas.microsoft.com/office/powerpoint/2010/main" val="23554208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88_Blank">
    <p:spTree>
      <p:nvGrpSpPr>
        <p:cNvPr id="1" name=""/>
        <p:cNvGrpSpPr/>
        <p:nvPr/>
      </p:nvGrpSpPr>
      <p:grpSpPr>
        <a:xfrm>
          <a:off x="0" y="0"/>
          <a:ext cx="0" cy="0"/>
          <a:chOff x="0" y="0"/>
          <a:chExt cx="0" cy="0"/>
        </a:xfrm>
      </p:grpSpPr>
      <p:sp>
        <p:nvSpPr>
          <p:cNvPr id="5" name="Title 1"/>
          <p:cNvSpPr>
            <a:spLocks noGrp="1"/>
          </p:cNvSpPr>
          <p:nvPr>
            <p:ph type="title" hasCustomPrompt="1"/>
          </p:nvPr>
        </p:nvSpPr>
        <p:spPr>
          <a:xfrm>
            <a:off x="609600" y="274639"/>
            <a:ext cx="10972800" cy="1143000"/>
          </a:xfrm>
        </p:spPr>
        <p:txBody>
          <a:bodyPr>
            <a:noAutofit/>
          </a:bodyPr>
          <a:lstStyle>
            <a:lvl1pPr>
              <a:defRPr lang="en-CA" sz="3200" kern="1200" dirty="0">
                <a:solidFill>
                  <a:srgbClr val="00B0F0"/>
                </a:solidFill>
                <a:latin typeface="Century Gothic" pitchFamily="34" charset="0"/>
                <a:ea typeface="+mj-ea"/>
                <a:cs typeface="+mj-cs"/>
              </a:defRPr>
            </a:lvl1pPr>
          </a:lstStyle>
          <a:p>
            <a:r>
              <a:rPr lang="en-US" dirty="0"/>
              <a:t>CLICK TO EDIT MASTER TITLE STYLE</a:t>
            </a:r>
            <a:endParaRPr lang="en-CA" dirty="0"/>
          </a:p>
        </p:txBody>
      </p:sp>
    </p:spTree>
    <p:extLst>
      <p:ext uri="{BB962C8B-B14F-4D97-AF65-F5344CB8AC3E}">
        <p14:creationId xmlns:p14="http://schemas.microsoft.com/office/powerpoint/2010/main" val="1550199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89_Blank">
    <p:spTree>
      <p:nvGrpSpPr>
        <p:cNvPr id="1" name=""/>
        <p:cNvGrpSpPr/>
        <p:nvPr/>
      </p:nvGrpSpPr>
      <p:grpSpPr>
        <a:xfrm>
          <a:off x="0" y="0"/>
          <a:ext cx="0" cy="0"/>
          <a:chOff x="0" y="0"/>
          <a:chExt cx="0" cy="0"/>
        </a:xfrm>
      </p:grpSpPr>
      <p:sp>
        <p:nvSpPr>
          <p:cNvPr id="5" name="Title 1"/>
          <p:cNvSpPr>
            <a:spLocks noGrp="1"/>
          </p:cNvSpPr>
          <p:nvPr>
            <p:ph type="title" hasCustomPrompt="1"/>
          </p:nvPr>
        </p:nvSpPr>
        <p:spPr>
          <a:xfrm>
            <a:off x="609600" y="274639"/>
            <a:ext cx="10972800" cy="1143000"/>
          </a:xfrm>
        </p:spPr>
        <p:txBody>
          <a:bodyPr>
            <a:noAutofit/>
          </a:bodyPr>
          <a:lstStyle>
            <a:lvl1pPr>
              <a:defRPr lang="en-CA" sz="3200" kern="1200" dirty="0">
                <a:solidFill>
                  <a:srgbClr val="00B0F0"/>
                </a:solidFill>
                <a:latin typeface="Century Gothic" pitchFamily="34" charset="0"/>
                <a:ea typeface="+mj-ea"/>
                <a:cs typeface="+mj-cs"/>
              </a:defRPr>
            </a:lvl1pPr>
          </a:lstStyle>
          <a:p>
            <a:r>
              <a:rPr lang="en-US" dirty="0"/>
              <a:t>CLICK TO EDIT MASTER TITLE STYLE</a:t>
            </a:r>
            <a:endParaRPr lang="en-CA" dirty="0"/>
          </a:p>
        </p:txBody>
      </p:sp>
    </p:spTree>
    <p:extLst>
      <p:ext uri="{BB962C8B-B14F-4D97-AF65-F5344CB8AC3E}">
        <p14:creationId xmlns:p14="http://schemas.microsoft.com/office/powerpoint/2010/main" val="3087920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838200"/>
            <a:ext cx="10972800" cy="57943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09600" y="1600201"/>
            <a:ext cx="10972800" cy="40386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058421983"/>
      </p:ext>
    </p:extLst>
  </p:cSld>
  <p:clrMap bg1="lt1" tx1="dk1" bg2="lt2" tx2="dk2" accent1="accent1" accent2="accent2" accent3="accent3" accent4="accent4" accent5="accent5" accent6="accent6" hlink="hlink" folHlink="folHlink"/>
  <p:sldLayoutIdLst>
    <p:sldLayoutId id="2147484230" r:id="rId1"/>
    <p:sldLayoutId id="2147484235" r:id="rId2"/>
    <p:sldLayoutId id="2147484236" r:id="rId3"/>
    <p:sldLayoutId id="2147484237" r:id="rId4"/>
    <p:sldLayoutId id="2147484239" r:id="rId5"/>
    <p:sldLayoutId id="2147484241" r:id="rId6"/>
    <p:sldLayoutId id="2147484243" r:id="rId7"/>
    <p:sldLayoutId id="2147484245" r:id="rId8"/>
    <p:sldLayoutId id="2147484246" r:id="rId9"/>
    <p:sldLayoutId id="2147484247" r:id="rId10"/>
    <p:sldLayoutId id="2147484248" r:id="rId11"/>
    <p:sldLayoutId id="2147484250" r:id="rId12"/>
    <p:sldLayoutId id="2147484251" r:id="rId13"/>
  </p:sldLayoutIdLst>
  <p:txStyles>
    <p:titleStyle>
      <a:lvl1pPr algn="l" defTabSz="457200" rtl="0" eaLnBrk="1" latinLnBrk="0" hangingPunct="1">
        <a:spcBef>
          <a:spcPct val="0"/>
        </a:spcBef>
        <a:buNone/>
        <a:defRPr sz="3500" b="1" i="0" kern="1200">
          <a:solidFill>
            <a:schemeClr val="tx1"/>
          </a:solidFill>
          <a:latin typeface="Arial"/>
          <a:ea typeface="+mj-ea"/>
          <a:cs typeface="Arial"/>
        </a:defRPr>
      </a:lvl1pPr>
    </p:titleStyle>
    <p:bodyStyle>
      <a:lvl1pPr marL="342900" indent="-342900" algn="l" defTabSz="457200" rtl="0" eaLnBrk="1" latinLnBrk="0" hangingPunct="1">
        <a:spcBef>
          <a:spcPct val="20000"/>
        </a:spcBef>
        <a:buFont typeface="Arial"/>
        <a:buChar char="•"/>
        <a:defRPr sz="2800" kern="1200">
          <a:solidFill>
            <a:srgbClr val="000000"/>
          </a:solidFill>
          <a:latin typeface="Arial"/>
          <a:ea typeface="+mn-ea"/>
          <a:cs typeface="Arial"/>
        </a:defRPr>
      </a:lvl1pPr>
      <a:lvl2pPr marL="742950" indent="-285750" algn="l" defTabSz="457200" rtl="0" eaLnBrk="1" latinLnBrk="0" hangingPunct="1">
        <a:spcBef>
          <a:spcPct val="20000"/>
        </a:spcBef>
        <a:buFont typeface="Arial"/>
        <a:buChar char="–"/>
        <a:defRPr sz="2400" kern="1200">
          <a:solidFill>
            <a:srgbClr val="000000"/>
          </a:solidFill>
          <a:latin typeface="Arial"/>
          <a:ea typeface="+mn-ea"/>
          <a:cs typeface="Arial"/>
        </a:defRPr>
      </a:lvl2pPr>
      <a:lvl3pPr marL="1143000" indent="-228600" algn="l" defTabSz="457200" rtl="0" eaLnBrk="1" latinLnBrk="0" hangingPunct="1">
        <a:spcBef>
          <a:spcPct val="20000"/>
        </a:spcBef>
        <a:buFont typeface="Arial"/>
        <a:buChar char="•"/>
        <a:defRPr sz="2000" kern="1200">
          <a:solidFill>
            <a:srgbClr val="000000"/>
          </a:solidFill>
          <a:latin typeface="Arial"/>
          <a:ea typeface="+mn-ea"/>
          <a:cs typeface="Arial"/>
        </a:defRPr>
      </a:lvl3pPr>
      <a:lvl4pPr marL="1600200" indent="-228600" algn="l" defTabSz="457200" rtl="0" eaLnBrk="1" latinLnBrk="0" hangingPunct="1">
        <a:spcBef>
          <a:spcPct val="20000"/>
        </a:spcBef>
        <a:buFont typeface="Arial"/>
        <a:buChar char="–"/>
        <a:defRPr sz="1800" kern="1200">
          <a:solidFill>
            <a:srgbClr val="000000"/>
          </a:solidFill>
          <a:latin typeface="Arial"/>
          <a:ea typeface="+mn-ea"/>
          <a:cs typeface="Arial"/>
        </a:defRPr>
      </a:lvl4pPr>
      <a:lvl5pPr marL="2057400" indent="-228600" algn="l" defTabSz="457200" rtl="0" eaLnBrk="1" latinLnBrk="0" hangingPunct="1">
        <a:spcBef>
          <a:spcPct val="20000"/>
        </a:spcBef>
        <a:buFont typeface="Arial"/>
        <a:buChar char="»"/>
        <a:defRPr sz="1600" kern="1200">
          <a:solidFill>
            <a:srgbClr val="000000"/>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jpg"/></Relationships>
</file>

<file path=ppt/slides/_rels/slide10.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9.xml"/><Relationship Id="rId1" Type="http://schemas.openxmlformats.org/officeDocument/2006/relationships/slideLayout" Target="../slideLayouts/slideLayout11.xml"/><Relationship Id="rId5" Type="http://schemas.openxmlformats.org/officeDocument/2006/relationships/image" Target="../media/image8.png"/><Relationship Id="rId4" Type="http://schemas.openxmlformats.org/officeDocument/2006/relationships/image" Target="../media/image34.jpg"/></Relationships>
</file>

<file path=ppt/slides/_rels/slide11.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37.jpeg"/></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8.jpeg"/><Relationship Id="rId1" Type="http://schemas.openxmlformats.org/officeDocument/2006/relationships/slideLayout" Target="../slideLayouts/slideLayout2.xml"/><Relationship Id="rId5" Type="http://schemas.openxmlformats.org/officeDocument/2006/relationships/hyperlink" Target="https://resources.perimeterinstitute.ca/" TargetMode="External"/><Relationship Id="rId4" Type="http://schemas.openxmlformats.org/officeDocument/2006/relationships/image" Target="../media/image39.png"/></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8.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microsoft.com/office/2007/relationships/media" Target="../media/media1.wmv"/><Relationship Id="rId1" Type="http://schemas.openxmlformats.org/officeDocument/2006/relationships/video" Target="NULL" TargetMode="External"/><Relationship Id="rId5" Type="http://schemas.openxmlformats.org/officeDocument/2006/relationships/image" Target="../media/image43.png"/><Relationship Id="rId4" Type="http://schemas.openxmlformats.org/officeDocument/2006/relationships/notesSlide" Target="../notesSlides/notesSlide14.xml"/></Relationships>
</file>

<file path=ppt/slides/_rels/slide2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110.png"/></Relationships>
</file>

<file path=ppt/slides/_rels/slide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24.xml.rels><?xml version="1.0" encoding="UTF-8" standalone="yes"?>
<Relationships xmlns="http://schemas.openxmlformats.org/package/2006/relationships"><Relationship Id="rId3" Type="http://schemas.openxmlformats.org/officeDocument/2006/relationships/image" Target="../media/image48.png"/><Relationship Id="rId7" Type="http://schemas.openxmlformats.org/officeDocument/2006/relationships/image" Target="../media/image8.png"/><Relationship Id="rId2" Type="http://schemas.openxmlformats.org/officeDocument/2006/relationships/image" Target="../media/image47.jpeg"/><Relationship Id="rId1" Type="http://schemas.openxmlformats.org/officeDocument/2006/relationships/slideLayout" Target="../slideLayouts/slideLayout2.xml"/><Relationship Id="rId6" Type="http://schemas.microsoft.com/office/2007/relationships/hdphoto" Target="../media/hdphoto2.wdp"/><Relationship Id="rId5" Type="http://schemas.openxmlformats.org/officeDocument/2006/relationships/image" Target="../media/image49.png"/><Relationship Id="rId4" Type="http://schemas.microsoft.com/office/2007/relationships/hdphoto" Target="../media/hdphoto1.wdp"/></Relationships>
</file>

<file path=ppt/slides/_rels/slide25.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1.pn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4.pn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10.emf"/></Relationships>
</file>

<file path=ppt/slides/_rels/slide30.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3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6.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57.png"/><Relationship Id="rId7" Type="http://schemas.openxmlformats.org/officeDocument/2006/relationships/image" Target="../media/image8.png"/><Relationship Id="rId2" Type="http://schemas.openxmlformats.org/officeDocument/2006/relationships/notesSlide" Target="../notesSlides/notesSlide22.xml"/><Relationship Id="rId1" Type="http://schemas.openxmlformats.org/officeDocument/2006/relationships/slideLayout" Target="../slideLayouts/slideLayout6.xml"/><Relationship Id="rId6" Type="http://schemas.microsoft.com/office/2007/relationships/hdphoto" Target="../media/hdphoto3.wdp"/><Relationship Id="rId5" Type="http://schemas.openxmlformats.org/officeDocument/2006/relationships/image" Target="../media/image59.png"/><Relationship Id="rId4" Type="http://schemas.openxmlformats.org/officeDocument/2006/relationships/image" Target="../media/image58.png"/></Relationships>
</file>

<file path=ppt/slides/_rels/slide35.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hyperlink" Target="https://arxiv.org/abs/2207.03764" TargetMode="External"/></Relationships>
</file>

<file path=ppt/slides/_rels/slide37.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notesSlide" Target="../notesSlides/notesSlide25.xml"/><Relationship Id="rId1" Type="http://schemas.openxmlformats.org/officeDocument/2006/relationships/slideLayout" Target="../slideLayouts/slideLayout6.xml"/><Relationship Id="rId5" Type="http://schemas.openxmlformats.org/officeDocument/2006/relationships/image" Target="../media/image8.png"/><Relationship Id="rId4" Type="http://schemas.openxmlformats.org/officeDocument/2006/relationships/image" Target="../media/image63.jpeg"/></Relationships>
</file>

<file path=ppt/slides/_rels/slide38.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26.xml"/><Relationship Id="rId1" Type="http://schemas.openxmlformats.org/officeDocument/2006/relationships/slideLayout" Target="../slideLayouts/slideLayout6.xml"/><Relationship Id="rId5" Type="http://schemas.openxmlformats.org/officeDocument/2006/relationships/image" Target="../media/image8.png"/><Relationship Id="rId4" Type="http://schemas.openxmlformats.org/officeDocument/2006/relationships/image" Target="../media/image65.jpeg"/></Relationships>
</file>

<file path=ppt/slides/_rels/slide39.xml.rels><?xml version="1.0" encoding="UTF-8" standalone="yes"?>
<Relationships xmlns="http://schemas.openxmlformats.org/package/2006/relationships"><Relationship Id="rId3" Type="http://schemas.openxmlformats.org/officeDocument/2006/relationships/image" Target="../media/image66.jpeg"/><Relationship Id="rId2" Type="http://schemas.openxmlformats.org/officeDocument/2006/relationships/notesSlide" Target="../notesSlides/notesSlide27.xml"/><Relationship Id="rId1" Type="http://schemas.openxmlformats.org/officeDocument/2006/relationships/slideLayout" Target="../slideLayouts/slideLayout6.xml"/><Relationship Id="rId4" Type="http://schemas.openxmlformats.org/officeDocument/2006/relationships/image" Target="../media/image67.png"/></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12.emf"/></Relationships>
</file>

<file path=ppt/slides/_rels/slide40.xml.rels><?xml version="1.0" encoding="UTF-8" standalone="yes"?>
<Relationships xmlns="http://schemas.openxmlformats.org/package/2006/relationships"><Relationship Id="rId3" Type="http://schemas.openxmlformats.org/officeDocument/2006/relationships/image" Target="../media/image68.jpeg"/><Relationship Id="rId2" Type="http://schemas.openxmlformats.org/officeDocument/2006/relationships/notesSlide" Target="../notesSlides/notesSlide28.xml"/><Relationship Id="rId1" Type="http://schemas.openxmlformats.org/officeDocument/2006/relationships/slideLayout" Target="../slideLayouts/slideLayout6.xml"/><Relationship Id="rId5" Type="http://schemas.openxmlformats.org/officeDocument/2006/relationships/image" Target="../media/image8.png"/><Relationship Id="rId4" Type="http://schemas.openxmlformats.org/officeDocument/2006/relationships/image" Target="../media/image69.png"/></Relationships>
</file>

<file path=ppt/slides/_rels/slide41.xml.rels><?xml version="1.0" encoding="UTF-8" standalone="yes"?>
<Relationships xmlns="http://schemas.openxmlformats.org/package/2006/relationships"><Relationship Id="rId3" Type="http://schemas.openxmlformats.org/officeDocument/2006/relationships/image" Target="../media/image70.jpeg"/><Relationship Id="rId2" Type="http://schemas.openxmlformats.org/officeDocument/2006/relationships/notesSlide" Target="../notesSlides/notesSlide29.xml"/><Relationship Id="rId1" Type="http://schemas.openxmlformats.org/officeDocument/2006/relationships/slideLayout" Target="../slideLayouts/slideLayout6.xml"/><Relationship Id="rId5" Type="http://schemas.openxmlformats.org/officeDocument/2006/relationships/image" Target="../media/image8.png"/><Relationship Id="rId4" Type="http://schemas.openxmlformats.org/officeDocument/2006/relationships/image" Target="../media/image71.png"/></Relationships>
</file>

<file path=ppt/slides/_rels/slide42.xml.rels><?xml version="1.0" encoding="UTF-8" standalone="yes"?>
<Relationships xmlns="http://schemas.openxmlformats.org/package/2006/relationships"><Relationship Id="rId3" Type="http://schemas.openxmlformats.org/officeDocument/2006/relationships/image" Target="../media/image72.jpeg"/><Relationship Id="rId2" Type="http://schemas.openxmlformats.org/officeDocument/2006/relationships/notesSlide" Target="../notesSlides/notesSlide30.xml"/><Relationship Id="rId1" Type="http://schemas.openxmlformats.org/officeDocument/2006/relationships/slideLayout" Target="../slideLayouts/slideLayout7.xml"/><Relationship Id="rId6" Type="http://schemas.openxmlformats.org/officeDocument/2006/relationships/image" Target="../media/image8.png"/><Relationship Id="rId5" Type="http://schemas.openxmlformats.org/officeDocument/2006/relationships/image" Target="../media/image74.png"/><Relationship Id="rId4" Type="http://schemas.openxmlformats.org/officeDocument/2006/relationships/image" Target="../media/image73.png"/></Relationships>
</file>

<file path=ppt/slides/_rels/slide43.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31.xml"/><Relationship Id="rId1" Type="http://schemas.openxmlformats.org/officeDocument/2006/relationships/slideLayout" Target="../slideLayouts/slideLayout8.xml"/><Relationship Id="rId5" Type="http://schemas.openxmlformats.org/officeDocument/2006/relationships/image" Target="../media/image76.png"/><Relationship Id="rId4" Type="http://schemas.openxmlformats.org/officeDocument/2006/relationships/image" Target="../media/image8.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7.png"/><Relationship Id="rId1" Type="http://schemas.openxmlformats.org/officeDocument/2006/relationships/slideLayout" Target="../slideLayouts/slideLayout9.xml"/></Relationships>
</file>

<file path=ppt/slides/_rels/slide46.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32.xml"/><Relationship Id="rId1" Type="http://schemas.openxmlformats.org/officeDocument/2006/relationships/slideLayout" Target="../slideLayouts/slideLayout10.xml"/><Relationship Id="rId4" Type="http://schemas.openxmlformats.org/officeDocument/2006/relationships/image" Target="../media/image8.png"/></Relationships>
</file>

<file path=ppt/slides/_rels/slide47.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33.xml"/><Relationship Id="rId1" Type="http://schemas.openxmlformats.org/officeDocument/2006/relationships/slideLayout" Target="../slideLayouts/slideLayout10.xml"/><Relationship Id="rId4" Type="http://schemas.openxmlformats.org/officeDocument/2006/relationships/image" Target="../media/image8.png"/></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0.xml"/></Relationships>
</file>

<file path=ppt/slides/_rels/slide49.xml.rels><?xml version="1.0" encoding="UTF-8" standalone="yes"?>
<Relationships xmlns="http://schemas.openxmlformats.org/package/2006/relationships"><Relationship Id="rId3" Type="http://schemas.openxmlformats.org/officeDocument/2006/relationships/image" Target="../media/image80.jpeg"/><Relationship Id="rId2" Type="http://schemas.openxmlformats.org/officeDocument/2006/relationships/notesSlide" Target="../notesSlides/notesSlide35.xml"/><Relationship Id="rId1" Type="http://schemas.openxmlformats.org/officeDocument/2006/relationships/slideLayout" Target="../slideLayouts/slideLayout8.xml"/><Relationship Id="rId5" Type="http://schemas.openxmlformats.org/officeDocument/2006/relationships/image" Target="../media/image8.png"/><Relationship Id="rId4" Type="http://schemas.openxmlformats.org/officeDocument/2006/relationships/image" Target="../media/image81.jpeg"/></Relationships>
</file>

<file path=ppt/slides/_rels/slide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50.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36.xml"/><Relationship Id="rId1" Type="http://schemas.openxmlformats.org/officeDocument/2006/relationships/slideLayout" Target="../slideLayouts/slideLayout9.xml"/><Relationship Id="rId4" Type="http://schemas.openxmlformats.org/officeDocument/2006/relationships/image" Target="../media/image8.png"/></Relationships>
</file>

<file path=ppt/slides/_rels/slide5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9.xml"/></Relationships>
</file>

<file path=ppt/slides/_rels/slide5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9.xml"/></Relationships>
</file>

<file path=ppt/slides/_rels/slide5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83.jpeg"/><Relationship Id="rId1" Type="http://schemas.openxmlformats.org/officeDocument/2006/relationships/slideLayout" Target="../slideLayouts/slideLayout9.xml"/></Relationships>
</file>

<file path=ppt/slides/_rels/slide5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microsoft.com/office/2007/relationships/media" Target="../media/media2.wmv"/><Relationship Id="rId1" Type="http://schemas.openxmlformats.org/officeDocument/2006/relationships/video" Target="NULL" TargetMode="External"/><Relationship Id="rId6" Type="http://schemas.openxmlformats.org/officeDocument/2006/relationships/image" Target="../media/image8.png"/><Relationship Id="rId5" Type="http://schemas.openxmlformats.org/officeDocument/2006/relationships/image" Target="../media/image84.png"/><Relationship Id="rId4" Type="http://schemas.openxmlformats.org/officeDocument/2006/relationships/notesSlide" Target="../notesSlides/notesSlide37.xml"/></Relationships>
</file>

<file path=ppt/slides/_rels/slide5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8.xml"/><Relationship Id="rId1" Type="http://schemas.openxmlformats.org/officeDocument/2006/relationships/slideLayout" Target="../slideLayouts/slideLayout9.xml"/><Relationship Id="rId5" Type="http://schemas.openxmlformats.org/officeDocument/2006/relationships/image" Target="../media/image86.jpeg"/><Relationship Id="rId4" Type="http://schemas.openxmlformats.org/officeDocument/2006/relationships/image" Target="../media/image85.jpeg"/></Relationships>
</file>

<file path=ppt/slides/_rels/slide5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87.jpeg"/><Relationship Id="rId1" Type="http://schemas.openxmlformats.org/officeDocument/2006/relationships/slideLayout" Target="../slideLayouts/slideLayout9.xml"/></Relationships>
</file>

<file path=ppt/slides/_rels/slide57.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hyperlink" Target="https://resources.perimeterinstitute.ca/" TargetMode="External"/><Relationship Id="rId1" Type="http://schemas.openxmlformats.org/officeDocument/2006/relationships/slideLayout" Target="../slideLayouts/slideLayout11.xml"/><Relationship Id="rId4" Type="http://schemas.openxmlformats.org/officeDocument/2006/relationships/image" Target="../media/image8.png"/></Relationships>
</file>

<file path=ppt/slides/_rels/slide58.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hyperlink" Target="mailto:kfoyle@perimeterinstitute.ca" TargetMode="External"/><Relationship Id="rId7" Type="http://schemas.openxmlformats.org/officeDocument/2006/relationships/image" Target="../media/image91.png"/><Relationship Id="rId2" Type="http://schemas.openxmlformats.org/officeDocument/2006/relationships/hyperlink" Target="mailto:dfish@perimeterinstitute.ca" TargetMode="External"/><Relationship Id="rId1" Type="http://schemas.openxmlformats.org/officeDocument/2006/relationships/slideLayout" Target="../slideLayouts/slideLayout13.xml"/><Relationship Id="rId6" Type="http://schemas.openxmlformats.org/officeDocument/2006/relationships/image" Target="../media/image90.png"/><Relationship Id="rId5" Type="http://schemas.openxmlformats.org/officeDocument/2006/relationships/image" Target="../media/image89.png"/><Relationship Id="rId4" Type="http://schemas.openxmlformats.org/officeDocument/2006/relationships/hyperlink" Target="https://resources.perimeterinstitute.ca/"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5.xml"/><Relationship Id="rId1" Type="http://schemas.openxmlformats.org/officeDocument/2006/relationships/slideLayout" Target="../slideLayouts/slideLayout11.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8" Type="http://schemas.openxmlformats.org/officeDocument/2006/relationships/image" Target="../media/image19.emf"/><Relationship Id="rId13" Type="http://schemas.openxmlformats.org/officeDocument/2006/relationships/image" Target="../media/image8.png"/><Relationship Id="rId3" Type="http://schemas.openxmlformats.org/officeDocument/2006/relationships/image" Target="../media/image14.emf"/><Relationship Id="rId7" Type="http://schemas.openxmlformats.org/officeDocument/2006/relationships/image" Target="../media/image18.emf"/><Relationship Id="rId12" Type="http://schemas.openxmlformats.org/officeDocument/2006/relationships/image" Target="../media/image23.emf"/><Relationship Id="rId2" Type="http://schemas.openxmlformats.org/officeDocument/2006/relationships/notesSlide" Target="../notesSlides/notesSlide6.xml"/><Relationship Id="rId1" Type="http://schemas.openxmlformats.org/officeDocument/2006/relationships/slideLayout" Target="../slideLayouts/slideLayout11.xml"/><Relationship Id="rId6" Type="http://schemas.openxmlformats.org/officeDocument/2006/relationships/image" Target="../media/image17.emf"/><Relationship Id="rId11" Type="http://schemas.openxmlformats.org/officeDocument/2006/relationships/image" Target="../media/image22.emf"/><Relationship Id="rId5" Type="http://schemas.openxmlformats.org/officeDocument/2006/relationships/image" Target="../media/image16.emf"/><Relationship Id="rId10" Type="http://schemas.openxmlformats.org/officeDocument/2006/relationships/image" Target="../media/image21.emf"/><Relationship Id="rId4" Type="http://schemas.openxmlformats.org/officeDocument/2006/relationships/image" Target="../media/image15.emf"/><Relationship Id="rId9" Type="http://schemas.openxmlformats.org/officeDocument/2006/relationships/image" Target="../media/image20.emf"/></Relationships>
</file>

<file path=ppt/slides/_rels/slide8.xml.rels><?xml version="1.0" encoding="UTF-8" standalone="yes"?>
<Relationships xmlns="http://schemas.openxmlformats.org/package/2006/relationships"><Relationship Id="rId8" Type="http://schemas.openxmlformats.org/officeDocument/2006/relationships/image" Target="../media/image19.emf"/><Relationship Id="rId13" Type="http://schemas.openxmlformats.org/officeDocument/2006/relationships/image" Target="../media/image8.png"/><Relationship Id="rId3" Type="http://schemas.openxmlformats.org/officeDocument/2006/relationships/image" Target="../media/image14.emf"/><Relationship Id="rId7" Type="http://schemas.openxmlformats.org/officeDocument/2006/relationships/image" Target="../media/image18.emf"/><Relationship Id="rId12" Type="http://schemas.openxmlformats.org/officeDocument/2006/relationships/image" Target="../media/image23.emf"/><Relationship Id="rId2" Type="http://schemas.openxmlformats.org/officeDocument/2006/relationships/notesSlide" Target="../notesSlides/notesSlide7.xml"/><Relationship Id="rId1" Type="http://schemas.openxmlformats.org/officeDocument/2006/relationships/slideLayout" Target="../slideLayouts/slideLayout11.xml"/><Relationship Id="rId6" Type="http://schemas.openxmlformats.org/officeDocument/2006/relationships/image" Target="../media/image17.emf"/><Relationship Id="rId11" Type="http://schemas.openxmlformats.org/officeDocument/2006/relationships/image" Target="../media/image22.emf"/><Relationship Id="rId5" Type="http://schemas.openxmlformats.org/officeDocument/2006/relationships/image" Target="../media/image16.emf"/><Relationship Id="rId10" Type="http://schemas.openxmlformats.org/officeDocument/2006/relationships/image" Target="../media/image21.emf"/><Relationship Id="rId4" Type="http://schemas.openxmlformats.org/officeDocument/2006/relationships/image" Target="../media/image15.emf"/><Relationship Id="rId9" Type="http://schemas.openxmlformats.org/officeDocument/2006/relationships/image" Target="../media/image20.emf"/></Relationships>
</file>

<file path=ppt/slides/_rels/slide9.xml.rels><?xml version="1.0" encoding="UTF-8" standalone="yes"?>
<Relationships xmlns="http://schemas.openxmlformats.org/package/2006/relationships"><Relationship Id="rId8" Type="http://schemas.openxmlformats.org/officeDocument/2006/relationships/image" Target="../media/image29.jpeg"/><Relationship Id="rId3" Type="http://schemas.openxmlformats.org/officeDocument/2006/relationships/image" Target="../media/image24.jpeg"/><Relationship Id="rId7" Type="http://schemas.openxmlformats.org/officeDocument/2006/relationships/image" Target="../media/image28.jpeg"/><Relationship Id="rId12"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11.xml"/><Relationship Id="rId6" Type="http://schemas.openxmlformats.org/officeDocument/2006/relationships/image" Target="../media/image27.jpeg"/><Relationship Id="rId11" Type="http://schemas.openxmlformats.org/officeDocument/2006/relationships/image" Target="../media/image32.jpeg"/><Relationship Id="rId5" Type="http://schemas.openxmlformats.org/officeDocument/2006/relationships/image" Target="../media/image26.jpeg"/><Relationship Id="rId10" Type="http://schemas.openxmlformats.org/officeDocument/2006/relationships/image" Target="../media/image31.jpeg"/><Relationship Id="rId4" Type="http://schemas.openxmlformats.org/officeDocument/2006/relationships/image" Target="../media/image25.jpeg"/><Relationship Id="rId9" Type="http://schemas.openxmlformats.org/officeDocument/2006/relationships/image" Target="../media/image30.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074" name="Text Box 2"/>
          <p:cNvSpPr txBox="1">
            <a:spLocks noChangeArrowheads="1"/>
          </p:cNvSpPr>
          <p:nvPr/>
        </p:nvSpPr>
        <p:spPr bwMode="auto">
          <a:xfrm>
            <a:off x="7467601" y="2936875"/>
            <a:ext cx="14636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4400">
                <a:solidFill>
                  <a:schemeClr val="bg1"/>
                </a:solidFill>
                <a:latin typeface="Arial" charset="0"/>
                <a:ea typeface="MS Pゴシック" charset="0"/>
                <a:cs typeface="MS Pゴシック" charset="0"/>
              </a:defRPr>
            </a:lvl1pPr>
            <a:lvl2pPr marL="742950" indent="-285750" eaLnBrk="0" hangingPunct="0">
              <a:defRPr sz="4400">
                <a:solidFill>
                  <a:schemeClr val="bg1"/>
                </a:solidFill>
                <a:latin typeface="Arial" charset="0"/>
                <a:ea typeface="MS Pゴシック" charset="0"/>
                <a:cs typeface="MS Pゴシック" charset="0"/>
              </a:defRPr>
            </a:lvl2pPr>
            <a:lvl3pPr marL="1143000" indent="-228600" eaLnBrk="0" hangingPunct="0">
              <a:defRPr sz="4400">
                <a:solidFill>
                  <a:schemeClr val="bg1"/>
                </a:solidFill>
                <a:latin typeface="Arial" charset="0"/>
                <a:ea typeface="MS Pゴシック" charset="0"/>
                <a:cs typeface="MS Pゴシック" charset="0"/>
              </a:defRPr>
            </a:lvl3pPr>
            <a:lvl4pPr marL="1600200" indent="-228600" eaLnBrk="0" hangingPunct="0">
              <a:defRPr sz="4400">
                <a:solidFill>
                  <a:schemeClr val="bg1"/>
                </a:solidFill>
                <a:latin typeface="Arial" charset="0"/>
                <a:ea typeface="MS Pゴシック" charset="0"/>
                <a:cs typeface="MS Pゴシック" charset="0"/>
              </a:defRPr>
            </a:lvl4pPr>
            <a:lvl5pPr marL="2057400" indent="-228600" eaLnBrk="0" hangingPunct="0">
              <a:defRPr sz="4400">
                <a:solidFill>
                  <a:schemeClr val="bg1"/>
                </a:solidFill>
                <a:latin typeface="Arial" charset="0"/>
                <a:ea typeface="MS Pゴシック" charset="0"/>
                <a:cs typeface="MS Pゴシック" charset="0"/>
              </a:defRPr>
            </a:lvl5pPr>
            <a:lvl6pPr marL="2514600" indent="-228600" eaLnBrk="0" fontAlgn="base" hangingPunct="0">
              <a:spcBef>
                <a:spcPct val="0"/>
              </a:spcBef>
              <a:spcAft>
                <a:spcPct val="0"/>
              </a:spcAft>
              <a:defRPr sz="4400">
                <a:solidFill>
                  <a:schemeClr val="bg1"/>
                </a:solidFill>
                <a:latin typeface="Arial" charset="0"/>
                <a:ea typeface="MS Pゴシック" charset="0"/>
                <a:cs typeface="MS Pゴシック" charset="0"/>
              </a:defRPr>
            </a:lvl6pPr>
            <a:lvl7pPr marL="2971800" indent="-228600" eaLnBrk="0" fontAlgn="base" hangingPunct="0">
              <a:spcBef>
                <a:spcPct val="0"/>
              </a:spcBef>
              <a:spcAft>
                <a:spcPct val="0"/>
              </a:spcAft>
              <a:defRPr sz="4400">
                <a:solidFill>
                  <a:schemeClr val="bg1"/>
                </a:solidFill>
                <a:latin typeface="Arial" charset="0"/>
                <a:ea typeface="MS Pゴシック" charset="0"/>
                <a:cs typeface="MS Pゴシック" charset="0"/>
              </a:defRPr>
            </a:lvl7pPr>
            <a:lvl8pPr marL="3429000" indent="-228600" eaLnBrk="0" fontAlgn="base" hangingPunct="0">
              <a:spcBef>
                <a:spcPct val="0"/>
              </a:spcBef>
              <a:spcAft>
                <a:spcPct val="0"/>
              </a:spcAft>
              <a:defRPr sz="4400">
                <a:solidFill>
                  <a:schemeClr val="bg1"/>
                </a:solidFill>
                <a:latin typeface="Arial" charset="0"/>
                <a:ea typeface="MS Pゴシック" charset="0"/>
                <a:cs typeface="MS Pゴシック" charset="0"/>
              </a:defRPr>
            </a:lvl8pPr>
            <a:lvl9pPr marL="3886200" indent="-228600" eaLnBrk="0" fontAlgn="base" hangingPunct="0">
              <a:spcBef>
                <a:spcPct val="0"/>
              </a:spcBef>
              <a:spcAft>
                <a:spcPct val="0"/>
              </a:spcAft>
              <a:defRPr sz="4400">
                <a:solidFill>
                  <a:schemeClr val="bg1"/>
                </a:solidFill>
                <a:latin typeface="Arial" charset="0"/>
                <a:ea typeface="MS Pゴシック" charset="0"/>
                <a:cs typeface="MS Pゴシック" charset="0"/>
              </a:defRPr>
            </a:lvl9pPr>
          </a:lstStyle>
          <a:p>
            <a:pPr eaLnBrk="1" hangingPunct="1"/>
            <a:endParaRPr lang="en-CA" sz="2400" dirty="0">
              <a:latin typeface="Times New Roman" charset="0"/>
            </a:endParaRPr>
          </a:p>
        </p:txBody>
      </p:sp>
      <p:sp>
        <p:nvSpPr>
          <p:cNvPr id="3076" name="TextBox 3"/>
          <p:cNvSpPr txBox="1">
            <a:spLocks noChangeArrowheads="1"/>
          </p:cNvSpPr>
          <p:nvPr/>
        </p:nvSpPr>
        <p:spPr bwMode="auto">
          <a:xfrm>
            <a:off x="1524000" y="2590800"/>
            <a:ext cx="9144000" cy="630942"/>
          </a:xfrm>
          <a:prstGeom prst="rect">
            <a:avLst/>
          </a:prstGeom>
          <a:noFill/>
          <a:ln w="9525">
            <a:noFill/>
            <a:miter lim="800000"/>
            <a:headEnd/>
            <a:tailEnd/>
          </a:ln>
        </p:spPr>
        <p:txBody>
          <a:bodyPr>
            <a:spAutoFit/>
          </a:bodyPr>
          <a:lstStyle/>
          <a:p>
            <a:pPr algn="ctr">
              <a:defRPr/>
            </a:pPr>
            <a:r>
              <a:rPr lang="en-CA" sz="3500" b="1" i="1" dirty="0">
                <a:solidFill>
                  <a:schemeClr val="tx1"/>
                </a:solidFill>
                <a:effectLst>
                  <a:outerShdw blurRad="38100" dist="38100" dir="2700000" algn="tl">
                    <a:srgbClr val="000000">
                      <a:alpha val="43137"/>
                    </a:srgbClr>
                  </a:outerShdw>
                </a:effectLst>
                <a:ea typeface="MS Pゴシック" pitchFamily="-92" charset="-128"/>
                <a:cs typeface="+mn-cs"/>
              </a:rPr>
              <a:t>     </a:t>
            </a:r>
            <a:endParaRPr lang="en-CA" sz="3400" b="1" i="1" dirty="0">
              <a:solidFill>
                <a:schemeClr val="tx1"/>
              </a:solidFill>
              <a:effectLst>
                <a:outerShdw blurRad="38100" dist="38100" dir="2700000" algn="tl">
                  <a:srgbClr val="000000">
                    <a:alpha val="43137"/>
                  </a:srgbClr>
                </a:outerShdw>
              </a:effectLst>
              <a:ea typeface="MS Pゴシック" pitchFamily="-92" charset="-128"/>
              <a:cs typeface="+mn-cs"/>
            </a:endParaRPr>
          </a:p>
        </p:txBody>
      </p:sp>
      <p:sp>
        <p:nvSpPr>
          <p:cNvPr id="4" name="TextBox 3"/>
          <p:cNvSpPr txBox="1"/>
          <p:nvPr/>
        </p:nvSpPr>
        <p:spPr>
          <a:xfrm>
            <a:off x="479376" y="908720"/>
            <a:ext cx="5471864" cy="584775"/>
          </a:xfrm>
          <a:prstGeom prst="rect">
            <a:avLst/>
          </a:prstGeom>
          <a:noFill/>
        </p:spPr>
        <p:txBody>
          <a:bodyPr wrap="square" rtlCol="0">
            <a:spAutoFit/>
          </a:bodyPr>
          <a:lstStyle/>
          <a:p>
            <a:r>
              <a:rPr lang="en-US" sz="3200" b="1" dirty="0">
                <a:solidFill>
                  <a:srgbClr val="000000"/>
                </a:solidFill>
                <a:latin typeface="Century Gothic" pitchFamily="34" charset="0"/>
                <a:cs typeface="Arial"/>
              </a:rPr>
              <a:t>The Mystery of Dark Matter</a:t>
            </a:r>
          </a:p>
        </p:txBody>
      </p:sp>
      <p:sp>
        <p:nvSpPr>
          <p:cNvPr id="2" name="TextBox 1">
            <a:extLst>
              <a:ext uri="{FF2B5EF4-FFF2-40B4-BE49-F238E27FC236}">
                <a16:creationId xmlns:a16="http://schemas.microsoft.com/office/drawing/2014/main" id="{AFDB9AEF-6A39-4AF6-AC5A-62717875A4E9}"/>
              </a:ext>
            </a:extLst>
          </p:cNvPr>
          <p:cNvSpPr txBox="1"/>
          <p:nvPr/>
        </p:nvSpPr>
        <p:spPr>
          <a:xfrm>
            <a:off x="7896485" y="4797153"/>
            <a:ext cx="2520280" cy="1138773"/>
          </a:xfrm>
          <a:prstGeom prst="rect">
            <a:avLst/>
          </a:prstGeom>
          <a:noFill/>
        </p:spPr>
        <p:txBody>
          <a:bodyPr wrap="square" rtlCol="0">
            <a:spAutoFit/>
          </a:bodyPr>
          <a:lstStyle/>
          <a:p>
            <a:r>
              <a:rPr lang="en-US" sz="2400" dirty="0">
                <a:solidFill>
                  <a:schemeClr val="tx1"/>
                </a:solidFill>
                <a:latin typeface="Century Gothic" panose="020B0502020202020204" pitchFamily="34" charset="0"/>
              </a:rPr>
              <a:t>CERN HST2024 </a:t>
            </a:r>
          </a:p>
          <a:p>
            <a:endParaRPr lang="en-US" dirty="0"/>
          </a:p>
        </p:txBody>
      </p:sp>
      <p:grpSp>
        <p:nvGrpSpPr>
          <p:cNvPr id="3" name="Group 2">
            <a:extLst>
              <a:ext uri="{FF2B5EF4-FFF2-40B4-BE49-F238E27FC236}">
                <a16:creationId xmlns:a16="http://schemas.microsoft.com/office/drawing/2014/main" id="{9445C9FD-4B58-7C40-2B66-5AF74517E61E}"/>
              </a:ext>
            </a:extLst>
          </p:cNvPr>
          <p:cNvGrpSpPr/>
          <p:nvPr/>
        </p:nvGrpSpPr>
        <p:grpSpPr>
          <a:xfrm>
            <a:off x="163470" y="5293025"/>
            <a:ext cx="1042436" cy="1591250"/>
            <a:chOff x="126965" y="4079874"/>
            <a:chExt cx="951190" cy="1235542"/>
          </a:xfrm>
        </p:grpSpPr>
        <p:pic>
          <p:nvPicPr>
            <p:cNvPr id="5" name="Picture 4" descr="A person smiling for the camera&#10;&#10;Description automatically generated with medium confidence">
              <a:extLst>
                <a:ext uri="{FF2B5EF4-FFF2-40B4-BE49-F238E27FC236}">
                  <a16:creationId xmlns:a16="http://schemas.microsoft.com/office/drawing/2014/main" id="{05510324-696D-9033-16C9-608E1FD62FBA}"/>
                </a:ext>
              </a:extLst>
            </p:cNvPr>
            <p:cNvPicPr>
              <a:picLocks noChangeAspect="1"/>
            </p:cNvPicPr>
            <p:nvPr/>
          </p:nvPicPr>
          <p:blipFill rotWithShape="1">
            <a:blip r:embed="rId4"/>
            <a:srcRect l="30068" t="8097" r="28123" b="25816"/>
            <a:stretch/>
          </p:blipFill>
          <p:spPr>
            <a:xfrm>
              <a:off x="126965" y="4079874"/>
              <a:ext cx="951190" cy="83857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6" name="TextBox 5">
              <a:extLst>
                <a:ext uri="{FF2B5EF4-FFF2-40B4-BE49-F238E27FC236}">
                  <a16:creationId xmlns:a16="http://schemas.microsoft.com/office/drawing/2014/main" id="{21097A6B-13BA-181F-D59D-BBAC6CFC2F42}"/>
                </a:ext>
              </a:extLst>
            </p:cNvPr>
            <p:cNvSpPr txBox="1"/>
            <p:nvPr/>
          </p:nvSpPr>
          <p:spPr>
            <a:xfrm>
              <a:off x="220842" y="4956175"/>
              <a:ext cx="831658" cy="359241"/>
            </a:xfrm>
            <a:prstGeom prst="rect">
              <a:avLst/>
            </a:prstGeom>
            <a:noFill/>
          </p:spPr>
          <p:txBody>
            <a:bodyPr wrap="square" rtlCol="0">
              <a:spAutoFit/>
            </a:bodyPr>
            <a:lstStyle/>
            <a:p>
              <a:r>
                <a:rPr lang="en-US" sz="2000" dirty="0">
                  <a:solidFill>
                    <a:schemeClr val="tx2"/>
                  </a:solidFill>
                </a:rPr>
                <a:t>Dave</a:t>
              </a:r>
              <a:r>
                <a:rPr lang="en-US" sz="2000" dirty="0"/>
                <a:t> </a:t>
              </a:r>
            </a:p>
          </p:txBody>
        </p:sp>
      </p:grpSp>
      <p:grpSp>
        <p:nvGrpSpPr>
          <p:cNvPr id="11" name="Group 10">
            <a:extLst>
              <a:ext uri="{FF2B5EF4-FFF2-40B4-BE49-F238E27FC236}">
                <a16:creationId xmlns:a16="http://schemas.microsoft.com/office/drawing/2014/main" id="{B3054A4E-8E7F-10B5-DDBB-229E4D52FB38}"/>
              </a:ext>
            </a:extLst>
          </p:cNvPr>
          <p:cNvGrpSpPr/>
          <p:nvPr/>
        </p:nvGrpSpPr>
        <p:grpSpPr>
          <a:xfrm>
            <a:off x="1269790" y="5293024"/>
            <a:ext cx="1283937" cy="1448358"/>
            <a:chOff x="610720" y="2667467"/>
            <a:chExt cx="1648103" cy="1793191"/>
          </a:xfrm>
        </p:grpSpPr>
        <p:sp>
          <p:nvSpPr>
            <p:cNvPr id="12" name="TextBox 11">
              <a:extLst>
                <a:ext uri="{FF2B5EF4-FFF2-40B4-BE49-F238E27FC236}">
                  <a16:creationId xmlns:a16="http://schemas.microsoft.com/office/drawing/2014/main" id="{DD9B642F-F68F-27D8-7402-63099E24A88E}"/>
                </a:ext>
              </a:extLst>
            </p:cNvPr>
            <p:cNvSpPr txBox="1"/>
            <p:nvPr/>
          </p:nvSpPr>
          <p:spPr>
            <a:xfrm>
              <a:off x="610720" y="4040094"/>
              <a:ext cx="1648103" cy="420564"/>
            </a:xfrm>
            <a:prstGeom prst="rect">
              <a:avLst/>
            </a:prstGeom>
            <a:noFill/>
          </p:spPr>
          <p:txBody>
            <a:bodyPr wrap="square" rtlCol="0">
              <a:spAutoFit/>
            </a:bodyPr>
            <a:lstStyle/>
            <a:p>
              <a:pPr algn="ctr"/>
              <a:r>
                <a:rPr lang="en-US" sz="2133" dirty="0">
                  <a:solidFill>
                    <a:schemeClr val="accent1">
                      <a:lumMod val="75000"/>
                    </a:schemeClr>
                  </a:solidFill>
                </a:rPr>
                <a:t>Kelly</a:t>
              </a:r>
            </a:p>
          </p:txBody>
        </p:sp>
        <p:pic>
          <p:nvPicPr>
            <p:cNvPr id="13" name="Picture 12">
              <a:extLst>
                <a:ext uri="{FF2B5EF4-FFF2-40B4-BE49-F238E27FC236}">
                  <a16:creationId xmlns:a16="http://schemas.microsoft.com/office/drawing/2014/main" id="{135EA7FE-C49C-E2DC-7725-A1026628108B}"/>
                </a:ext>
              </a:extLst>
            </p:cNvPr>
            <p:cNvPicPr>
              <a:picLocks noChangeAspect="1"/>
            </p:cNvPicPr>
            <p:nvPr/>
          </p:nvPicPr>
          <p:blipFill rotWithShape="1">
            <a:blip r:embed="rId5"/>
            <a:srcRect l="31404" t="31157" r="45811" b="36198"/>
            <a:stretch/>
          </p:blipFill>
          <p:spPr>
            <a:xfrm>
              <a:off x="734866" y="2667467"/>
              <a:ext cx="1399813" cy="133713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gr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3" name="Title 1"/>
          <p:cNvSpPr txBox="1">
            <a:spLocks/>
          </p:cNvSpPr>
          <p:nvPr/>
        </p:nvSpPr>
        <p:spPr>
          <a:xfrm>
            <a:off x="720000" y="720000"/>
            <a:ext cx="8229600" cy="1059583"/>
          </a:xfrm>
          <a:prstGeom prst="rect">
            <a:avLst/>
          </a:prstGeom>
        </p:spPr>
        <p:txBody>
          <a:bodyPr vert="horz" lIns="91440" tIns="45720" rIns="91440" bIns="45720" rtlCol="0" anchor="ctr">
            <a:normAutofit/>
          </a:bodyPr>
          <a:lstStyle/>
          <a:p>
            <a:pPr lvl="0">
              <a:spcBef>
                <a:spcPct val="0"/>
              </a:spcBef>
              <a:defRPr/>
            </a:pPr>
            <a:r>
              <a:rPr lang="en-CA" sz="4000" dirty="0">
                <a:latin typeface="Century Gothic" pitchFamily="34" charset="0"/>
              </a:rPr>
              <a:t>Particle Prediction</a:t>
            </a:r>
          </a:p>
        </p:txBody>
      </p:sp>
      <p:sp>
        <p:nvSpPr>
          <p:cNvPr id="15" name="TextBox 14"/>
          <p:cNvSpPr txBox="1"/>
          <p:nvPr/>
        </p:nvSpPr>
        <p:spPr>
          <a:xfrm>
            <a:off x="1143000" y="2286000"/>
            <a:ext cx="5112568" cy="3354765"/>
          </a:xfrm>
          <a:prstGeom prst="rect">
            <a:avLst/>
          </a:prstGeom>
          <a:noFill/>
        </p:spPr>
        <p:txBody>
          <a:bodyPr wrap="square" rtlCol="0">
            <a:spAutoFit/>
          </a:bodyPr>
          <a:lstStyle/>
          <a:p>
            <a:pPr marL="285744" indent="-285744">
              <a:lnSpc>
                <a:spcPct val="150000"/>
              </a:lnSpc>
              <a:buFont typeface="Arial" pitchFamily="34" charset="0"/>
              <a:buChar char="•"/>
            </a:pPr>
            <a:r>
              <a:rPr lang="en-CA" sz="2800" dirty="0">
                <a:solidFill>
                  <a:schemeClr val="tx2">
                    <a:lumMod val="50000"/>
                  </a:schemeClr>
                </a:solidFill>
                <a:latin typeface="Century Gothic" pitchFamily="34" charset="0"/>
              </a:rPr>
              <a:t>spin 3/2</a:t>
            </a:r>
          </a:p>
          <a:p>
            <a:pPr marL="285744" indent="-285744">
              <a:lnSpc>
                <a:spcPct val="150000"/>
              </a:lnSpc>
              <a:buFont typeface="Arial" pitchFamily="34" charset="0"/>
              <a:buChar char="•"/>
            </a:pPr>
            <a:r>
              <a:rPr lang="en-CA" sz="2800" dirty="0">
                <a:solidFill>
                  <a:schemeClr val="tx2">
                    <a:lumMod val="50000"/>
                  </a:schemeClr>
                </a:solidFill>
                <a:latin typeface="Century Gothic" pitchFamily="34" charset="0"/>
              </a:rPr>
              <a:t>charge = -1</a:t>
            </a:r>
          </a:p>
          <a:p>
            <a:pPr marL="285744" indent="-285744">
              <a:lnSpc>
                <a:spcPct val="150000"/>
              </a:lnSpc>
              <a:buFont typeface="Arial" pitchFamily="34" charset="0"/>
              <a:buChar char="•"/>
            </a:pPr>
            <a:r>
              <a:rPr lang="en-CA" sz="2800" dirty="0">
                <a:solidFill>
                  <a:schemeClr val="tx2">
                    <a:lumMod val="50000"/>
                  </a:schemeClr>
                </a:solidFill>
                <a:latin typeface="Century Gothic" pitchFamily="34" charset="0"/>
              </a:rPr>
              <a:t>strangeness = -3</a:t>
            </a:r>
          </a:p>
          <a:p>
            <a:pPr marL="285744" indent="-285744">
              <a:lnSpc>
                <a:spcPct val="150000"/>
              </a:lnSpc>
              <a:buFont typeface="Arial" pitchFamily="34" charset="0"/>
              <a:buChar char="•"/>
            </a:pPr>
            <a:r>
              <a:rPr lang="en-CA" sz="2800" dirty="0">
                <a:solidFill>
                  <a:schemeClr val="tx2">
                    <a:lumMod val="50000"/>
                  </a:schemeClr>
                </a:solidFill>
                <a:latin typeface="Century Gothic" pitchFamily="34" charset="0"/>
              </a:rPr>
              <a:t>mass ≈ 1680 MeV</a:t>
            </a:r>
          </a:p>
          <a:p>
            <a:pPr marL="285744" indent="-285744">
              <a:buFont typeface="Arial" pitchFamily="34" charset="0"/>
              <a:buChar char="•"/>
            </a:pPr>
            <a:endParaRPr lang="en-CA" dirty="0">
              <a:solidFill>
                <a:schemeClr val="accent1"/>
              </a:solidFill>
              <a:latin typeface="Century Gothic" pitchFamily="34" charset="0"/>
            </a:endParaRPr>
          </a:p>
        </p:txBody>
      </p:sp>
      <p:pic>
        <p:nvPicPr>
          <p:cNvPr id="16" name="Picture 15"/>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6532572" y="1916832"/>
            <a:ext cx="3829040" cy="2201699"/>
          </a:xfrm>
          <a:prstGeom prst="rect">
            <a:avLst/>
          </a:prstGeom>
        </p:spPr>
      </p:pic>
      <p:pic>
        <p:nvPicPr>
          <p:cNvPr id="17" name="Picture 1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0711582">
            <a:off x="2338183" y="1755660"/>
            <a:ext cx="7594856" cy="4340821"/>
          </a:xfrm>
          <a:prstGeom prst="rect">
            <a:avLst/>
          </a:prstGeom>
        </p:spPr>
      </p:pic>
      <p:pic>
        <p:nvPicPr>
          <p:cNvPr id="2" name="Picture 1" descr="A picture containing black, darkness&#10;&#10;Description automatically generated">
            <a:extLst>
              <a:ext uri="{FF2B5EF4-FFF2-40B4-BE49-F238E27FC236}">
                <a16:creationId xmlns:a16="http://schemas.microsoft.com/office/drawing/2014/main" id="{58B799C1-097E-8EF6-1842-8BCEB7631B04}"/>
              </a:ext>
            </a:extLst>
          </p:cNvPr>
          <p:cNvPicPr>
            <a:picLocks noChangeAspect="1"/>
          </p:cNvPicPr>
          <p:nvPr/>
        </p:nvPicPr>
        <p:blipFill>
          <a:blip r:embed="rId5"/>
          <a:stretch>
            <a:fillRect/>
          </a:stretch>
        </p:blipFill>
        <p:spPr>
          <a:xfrm>
            <a:off x="10659396" y="6174012"/>
            <a:ext cx="1270835" cy="421279"/>
          </a:xfrm>
          <a:prstGeom prst="rect">
            <a:avLst/>
          </a:prstGeom>
        </p:spPr>
      </p:pic>
    </p:spTree>
    <p:extLst>
      <p:ext uri="{BB962C8B-B14F-4D97-AF65-F5344CB8AC3E}">
        <p14:creationId xmlns:p14="http://schemas.microsoft.com/office/powerpoint/2010/main" val="40768120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
                                            <p:txEl>
                                              <p:pRg st="0" end="0"/>
                                            </p:txEl>
                                          </p:spTgt>
                                        </p:tgtEl>
                                        <p:attrNameLst>
                                          <p:attrName>style.visibility</p:attrName>
                                        </p:attrNameLst>
                                      </p:cBhvr>
                                      <p:to>
                                        <p:strVal val="visible"/>
                                      </p:to>
                                    </p:set>
                                    <p:animEffect transition="in" filter="fade">
                                      <p:cBhvr>
                                        <p:cTn id="7" dur="500"/>
                                        <p:tgtEl>
                                          <p:spTgt spid="1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5">
                                            <p:txEl>
                                              <p:pRg st="1" end="1"/>
                                            </p:txEl>
                                          </p:spTgt>
                                        </p:tgtEl>
                                        <p:attrNameLst>
                                          <p:attrName>style.visibility</p:attrName>
                                        </p:attrNameLst>
                                      </p:cBhvr>
                                      <p:to>
                                        <p:strVal val="visible"/>
                                      </p:to>
                                    </p:set>
                                    <p:animEffect transition="in" filter="fade">
                                      <p:cBhvr>
                                        <p:cTn id="12" dur="500"/>
                                        <p:tgtEl>
                                          <p:spTgt spid="1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5">
                                            <p:txEl>
                                              <p:pRg st="2" end="2"/>
                                            </p:txEl>
                                          </p:spTgt>
                                        </p:tgtEl>
                                        <p:attrNameLst>
                                          <p:attrName>style.visibility</p:attrName>
                                        </p:attrNameLst>
                                      </p:cBhvr>
                                      <p:to>
                                        <p:strVal val="visible"/>
                                      </p:to>
                                    </p:set>
                                    <p:animEffect transition="in" filter="fade">
                                      <p:cBhvr>
                                        <p:cTn id="17" dur="500"/>
                                        <p:tgtEl>
                                          <p:spTgt spid="1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5">
                                            <p:txEl>
                                              <p:pRg st="3" end="3"/>
                                            </p:txEl>
                                          </p:spTgt>
                                        </p:tgtEl>
                                        <p:attrNameLst>
                                          <p:attrName>style.visibility</p:attrName>
                                        </p:attrNameLst>
                                      </p:cBhvr>
                                      <p:to>
                                        <p:strVal val="visible"/>
                                      </p:to>
                                    </p:set>
                                    <p:animEffect transition="in" filter="fade">
                                      <p:cBhvr>
                                        <p:cTn id="22" dur="500"/>
                                        <p:tgtEl>
                                          <p:spTgt spid="1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nodeType="click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p:cTn id="31" dur="1000" fill="hold"/>
                                        <p:tgtEl>
                                          <p:spTgt spid="17"/>
                                        </p:tgtEl>
                                        <p:attrNameLst>
                                          <p:attrName>ppt_w</p:attrName>
                                        </p:attrNameLst>
                                      </p:cBhvr>
                                      <p:tavLst>
                                        <p:tav tm="0">
                                          <p:val>
                                            <p:fltVal val="0"/>
                                          </p:val>
                                        </p:tav>
                                        <p:tav tm="100000">
                                          <p:val>
                                            <p:strVal val="#ppt_w"/>
                                          </p:val>
                                        </p:tav>
                                      </p:tavLst>
                                    </p:anim>
                                    <p:anim calcmode="lin" valueType="num">
                                      <p:cBhvr>
                                        <p:cTn id="32" dur="1000" fill="hold"/>
                                        <p:tgtEl>
                                          <p:spTgt spid="17"/>
                                        </p:tgtEl>
                                        <p:attrNameLst>
                                          <p:attrName>ppt_h</p:attrName>
                                        </p:attrNameLst>
                                      </p:cBhvr>
                                      <p:tavLst>
                                        <p:tav tm="0">
                                          <p:val>
                                            <p:fltVal val="0"/>
                                          </p:val>
                                        </p:tav>
                                        <p:tav tm="100000">
                                          <p:val>
                                            <p:strVal val="#ppt_h"/>
                                          </p:val>
                                        </p:tav>
                                      </p:tavLst>
                                    </p:anim>
                                    <p:anim calcmode="lin" valueType="num">
                                      <p:cBhvr>
                                        <p:cTn id="33" dur="1000" fill="hold"/>
                                        <p:tgtEl>
                                          <p:spTgt spid="17"/>
                                        </p:tgtEl>
                                        <p:attrNameLst>
                                          <p:attrName>style.rotation</p:attrName>
                                        </p:attrNameLst>
                                      </p:cBhvr>
                                      <p:tavLst>
                                        <p:tav tm="0">
                                          <p:val>
                                            <p:fltVal val="90"/>
                                          </p:val>
                                        </p:tav>
                                        <p:tav tm="100000">
                                          <p:val>
                                            <p:fltVal val="0"/>
                                          </p:val>
                                        </p:tav>
                                      </p:tavLst>
                                    </p:anim>
                                    <p:animEffect transition="in" filter="fade">
                                      <p:cBhvr>
                                        <p:cTn id="34"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itle 1"/>
          <p:cNvSpPr txBox="1">
            <a:spLocks/>
          </p:cNvSpPr>
          <p:nvPr/>
        </p:nvSpPr>
        <p:spPr>
          <a:xfrm>
            <a:off x="720000" y="720000"/>
            <a:ext cx="8229600" cy="857251"/>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500" b="1" i="0" kern="1200">
                <a:solidFill>
                  <a:schemeClr val="tx1"/>
                </a:solidFill>
                <a:latin typeface="Arial"/>
                <a:ea typeface="+mj-ea"/>
                <a:cs typeface="Arial"/>
              </a:defRPr>
            </a:lvl1pPr>
          </a:lstStyle>
          <a:p>
            <a:pPr fontAlgn="auto">
              <a:spcAft>
                <a:spcPts val="0"/>
              </a:spcAft>
            </a:pPr>
            <a:r>
              <a:rPr lang="en-CA" sz="3600" dirty="0">
                <a:solidFill>
                  <a:prstClr val="black"/>
                </a:solidFill>
                <a:latin typeface="Century Gothic" pitchFamily="34" charset="0"/>
              </a:rPr>
              <a:t>Thinking Like A Scientist</a:t>
            </a:r>
          </a:p>
        </p:txBody>
      </p:sp>
      <p:pic>
        <p:nvPicPr>
          <p:cNvPr id="7" name="Content Placeholder 5">
            <a:extLst>
              <a:ext uri="{FF2B5EF4-FFF2-40B4-BE49-F238E27FC236}">
                <a16:creationId xmlns:a16="http://schemas.microsoft.com/office/drawing/2014/main" id="{B0A93309-0DD2-43CD-856F-4EEE8ED9BACE}"/>
              </a:ext>
            </a:extLst>
          </p:cNvPr>
          <p:cNvPicPr>
            <a:picLocks noChangeAspect="1"/>
          </p:cNvPicPr>
          <p:nvPr/>
        </p:nvPicPr>
        <p:blipFill rotWithShape="1">
          <a:blip r:embed="rId2" cstate="email">
            <a:extLst>
              <a:ext uri="{28A0092B-C50C-407E-A947-70E740481C1C}">
                <a14:useLocalDpi xmlns:a14="http://schemas.microsoft.com/office/drawing/2010/main" val="0"/>
              </a:ext>
            </a:extLst>
          </a:blip>
          <a:srcRect l="28020" t="12831" r="23242" b="19614"/>
          <a:stretch/>
        </p:blipFill>
        <p:spPr bwMode="auto">
          <a:xfrm>
            <a:off x="1676401" y="1828802"/>
            <a:ext cx="2440860" cy="2614321"/>
          </a:xfrm>
          <a:prstGeom prst="ellipse">
            <a:avLst/>
          </a:prstGeom>
          <a:noFill/>
          <a:ln>
            <a:noFill/>
          </a:ln>
          <a:effectLst>
            <a:softEdge rad="112500"/>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pic>
      <p:pic>
        <p:nvPicPr>
          <p:cNvPr id="8" name="Content Placeholder 4">
            <a:extLst>
              <a:ext uri="{FF2B5EF4-FFF2-40B4-BE49-F238E27FC236}">
                <a16:creationId xmlns:a16="http://schemas.microsoft.com/office/drawing/2014/main" id="{8194303E-3C21-4E92-9C63-ED93EBA90FA6}"/>
              </a:ext>
            </a:extLst>
          </p:cNvPr>
          <p:cNvPicPr>
            <a:picLocks noChangeAspect="1"/>
          </p:cNvPicPr>
          <p:nvPr/>
        </p:nvPicPr>
        <p:blipFill rotWithShape="1">
          <a:blip r:embed="rId3" cstate="email">
            <a:extLst>
              <a:ext uri="{28A0092B-C50C-407E-A947-70E740481C1C}">
                <a14:useLocalDpi xmlns:a14="http://schemas.microsoft.com/office/drawing/2010/main" val="0"/>
              </a:ext>
            </a:extLst>
          </a:blip>
          <a:srcRect l="19639" t="6885" r="19151" b="14539"/>
          <a:stretch/>
        </p:blipFill>
        <p:spPr>
          <a:xfrm>
            <a:off x="4267200" y="1567934"/>
            <a:ext cx="3083379" cy="3058585"/>
          </a:xfrm>
          <a:prstGeom prst="ellipse">
            <a:avLst/>
          </a:prstGeom>
          <a:ln>
            <a:noFill/>
          </a:ln>
          <a:effectLst>
            <a:softEdge rad="112500"/>
          </a:effectLst>
        </p:spPr>
      </p:pic>
      <p:pic>
        <p:nvPicPr>
          <p:cNvPr id="9" name="Picture 8">
            <a:extLst>
              <a:ext uri="{FF2B5EF4-FFF2-40B4-BE49-F238E27FC236}">
                <a16:creationId xmlns:a16="http://schemas.microsoft.com/office/drawing/2014/main" id="{167F53CB-E782-4DE5-873A-319EB729F7DB}"/>
              </a:ext>
            </a:extLst>
          </p:cNvPr>
          <p:cNvPicPr>
            <a:picLocks noChangeAspect="1"/>
          </p:cNvPicPr>
          <p:nvPr/>
        </p:nvPicPr>
        <p:blipFill rotWithShape="1">
          <a:blip r:embed="rId4" cstate="email">
            <a:extLst>
              <a:ext uri="{28A0092B-C50C-407E-A947-70E740481C1C}">
                <a14:useLocalDpi xmlns:a14="http://schemas.microsoft.com/office/drawing/2010/main" val="0"/>
              </a:ext>
            </a:extLst>
          </a:blip>
          <a:srcRect/>
          <a:stretch/>
        </p:blipFill>
        <p:spPr>
          <a:xfrm>
            <a:off x="7435366" y="2219325"/>
            <a:ext cx="3283287" cy="2133600"/>
          </a:xfrm>
          <a:prstGeom prst="rect">
            <a:avLst/>
          </a:prstGeom>
          <a:ln>
            <a:noFill/>
          </a:ln>
          <a:effectLst>
            <a:softEdge rad="112500"/>
          </a:effectLst>
        </p:spPr>
      </p:pic>
      <p:sp>
        <p:nvSpPr>
          <p:cNvPr id="10" name="Content Placeholder 2">
            <a:extLst>
              <a:ext uri="{FF2B5EF4-FFF2-40B4-BE49-F238E27FC236}">
                <a16:creationId xmlns:a16="http://schemas.microsoft.com/office/drawing/2014/main" id="{62891C59-0608-4516-807B-63C0731FBD68}"/>
              </a:ext>
            </a:extLst>
          </p:cNvPr>
          <p:cNvSpPr>
            <a:spLocks noGrp="1"/>
          </p:cNvSpPr>
          <p:nvPr>
            <p:ph sz="half" idx="1"/>
          </p:nvPr>
        </p:nvSpPr>
        <p:spPr>
          <a:xfrm>
            <a:off x="1981200" y="5029200"/>
            <a:ext cx="8229600" cy="1546832"/>
          </a:xfrm>
        </p:spPr>
        <p:txBody>
          <a:bodyPr>
            <a:normAutofit/>
          </a:bodyPr>
          <a:lstStyle/>
          <a:p>
            <a:pPr marL="0" indent="0" algn="ctr">
              <a:buNone/>
            </a:pPr>
            <a:r>
              <a:rPr lang="en-CA" sz="3200" dirty="0">
                <a:solidFill>
                  <a:schemeClr val="tx2">
                    <a:lumMod val="50000"/>
                  </a:schemeClr>
                </a:solidFill>
                <a:latin typeface="Century Gothic" pitchFamily="34" charset="0"/>
              </a:rPr>
              <a:t>Let’s work together to build and revise our model for a simple question.</a:t>
            </a:r>
          </a:p>
        </p:txBody>
      </p:sp>
      <p:pic>
        <p:nvPicPr>
          <p:cNvPr id="2" name="Picture 1" descr="A picture containing black, darkness&#10;&#10;Description automatically generated">
            <a:extLst>
              <a:ext uri="{FF2B5EF4-FFF2-40B4-BE49-F238E27FC236}">
                <a16:creationId xmlns:a16="http://schemas.microsoft.com/office/drawing/2014/main" id="{E721125F-5C91-F91F-5968-7EB843CE15C0}"/>
              </a:ext>
            </a:extLst>
          </p:cNvPr>
          <p:cNvPicPr>
            <a:picLocks noChangeAspect="1"/>
          </p:cNvPicPr>
          <p:nvPr/>
        </p:nvPicPr>
        <p:blipFill>
          <a:blip r:embed="rId5"/>
          <a:stretch>
            <a:fillRect/>
          </a:stretch>
        </p:blipFill>
        <p:spPr>
          <a:xfrm>
            <a:off x="10659396" y="6174012"/>
            <a:ext cx="1270835" cy="421279"/>
          </a:xfrm>
          <a:prstGeom prst="rect">
            <a:avLst/>
          </a:prstGeom>
        </p:spPr>
      </p:pic>
    </p:spTree>
    <p:extLst>
      <p:ext uri="{BB962C8B-B14F-4D97-AF65-F5344CB8AC3E}">
        <p14:creationId xmlns:p14="http://schemas.microsoft.com/office/powerpoint/2010/main" val="36675233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icture 2" descr="A picture containing text, screenshot, graphic design, brand&#10;&#10;Description automatically generated">
            <a:extLst>
              <a:ext uri="{FF2B5EF4-FFF2-40B4-BE49-F238E27FC236}">
                <a16:creationId xmlns:a16="http://schemas.microsoft.com/office/drawing/2014/main" id="{B6B68545-BBFC-ABF6-9E10-9CE7AC86230E}"/>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rot="21024478">
            <a:off x="1400938" y="515241"/>
            <a:ext cx="3427814" cy="4434451"/>
          </a:xfrm>
          <a:prstGeom prst="rect">
            <a:avLst/>
          </a:prstGeom>
          <a:solidFill>
            <a:srgbClr val="FFFFFF">
              <a:shade val="85000"/>
            </a:srgbClr>
          </a:solidFill>
          <a:ln w="88900" cap="sq">
            <a:solidFill>
              <a:srgbClr val="FFFFFF"/>
            </a:solidFill>
            <a:miter lim="800000"/>
          </a:ln>
          <a:effectLst>
            <a:outerShdw blurRad="50800" dist="38100" dir="2700000" algn="tl" rotWithShape="0">
              <a:prstClr val="black">
                <a:alpha val="40000"/>
              </a:prstClr>
            </a:outerShdw>
          </a:effectLst>
          <a:scene3d>
            <a:camera prst="orthographicFront"/>
            <a:lightRig rig="twoPt" dir="t">
              <a:rot lat="0" lon="0" rev="7200000"/>
            </a:lightRig>
          </a:scene3d>
          <a:sp3d>
            <a:bevelT w="25400" h="19050"/>
            <a:contourClr>
              <a:srgbClr val="FFFFFF"/>
            </a:contourClr>
          </a:sp3d>
        </p:spPr>
      </p:pic>
      <p:pic>
        <p:nvPicPr>
          <p:cNvPr id="6" name="Picture 5" descr="A picture containing black, darkness&#10;&#10;Description automatically generated">
            <a:extLst>
              <a:ext uri="{FF2B5EF4-FFF2-40B4-BE49-F238E27FC236}">
                <a16:creationId xmlns:a16="http://schemas.microsoft.com/office/drawing/2014/main" id="{31AFD153-94F0-0E8E-4BD0-67B50180A9E5}"/>
              </a:ext>
            </a:extLst>
          </p:cNvPr>
          <p:cNvPicPr>
            <a:picLocks noChangeAspect="1"/>
          </p:cNvPicPr>
          <p:nvPr/>
        </p:nvPicPr>
        <p:blipFill>
          <a:blip r:embed="rId3"/>
          <a:stretch>
            <a:fillRect/>
          </a:stretch>
        </p:blipFill>
        <p:spPr>
          <a:xfrm>
            <a:off x="11043170" y="6351956"/>
            <a:ext cx="957486" cy="317404"/>
          </a:xfrm>
          <a:prstGeom prst="rect">
            <a:avLst/>
          </a:prstGeom>
        </p:spPr>
      </p:pic>
      <p:pic>
        <p:nvPicPr>
          <p:cNvPr id="13" name="Picture 12">
            <a:extLst>
              <a:ext uri="{FF2B5EF4-FFF2-40B4-BE49-F238E27FC236}">
                <a16:creationId xmlns:a16="http://schemas.microsoft.com/office/drawing/2014/main" id="{23D0804D-AF55-8694-A82B-56CB671064B2}"/>
              </a:ext>
            </a:extLst>
          </p:cNvPr>
          <p:cNvPicPr>
            <a:picLocks noChangeAspect="1"/>
          </p:cNvPicPr>
          <p:nvPr/>
        </p:nvPicPr>
        <p:blipFill>
          <a:blip r:embed="rId4"/>
          <a:stretch>
            <a:fillRect/>
          </a:stretch>
        </p:blipFill>
        <p:spPr>
          <a:xfrm>
            <a:off x="5942222" y="466922"/>
            <a:ext cx="5100948" cy="5924156"/>
          </a:xfrm>
          <a:prstGeom prst="rect">
            <a:avLst/>
          </a:prstGeom>
        </p:spPr>
      </p:pic>
      <p:sp>
        <p:nvSpPr>
          <p:cNvPr id="11" name="Rectangle: Rounded Corners 10">
            <a:extLst>
              <a:ext uri="{FF2B5EF4-FFF2-40B4-BE49-F238E27FC236}">
                <a16:creationId xmlns:a16="http://schemas.microsoft.com/office/drawing/2014/main" id="{E956362B-DF55-2E54-99C9-3B594F9C6F49}"/>
              </a:ext>
            </a:extLst>
          </p:cNvPr>
          <p:cNvSpPr/>
          <p:nvPr/>
        </p:nvSpPr>
        <p:spPr>
          <a:xfrm>
            <a:off x="5807968" y="5476286"/>
            <a:ext cx="5100948" cy="977050"/>
          </a:xfrm>
          <a:prstGeom prst="roundRect">
            <a:avLst/>
          </a:prstGeom>
          <a:noFill/>
          <a:ln w="19050">
            <a:solidFill>
              <a:srgbClr val="21A1DA"/>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463622D2-72B8-CFC9-F5AD-8F17CE024102}"/>
              </a:ext>
            </a:extLst>
          </p:cNvPr>
          <p:cNvSpPr txBox="1"/>
          <p:nvPr/>
        </p:nvSpPr>
        <p:spPr>
          <a:xfrm>
            <a:off x="-49454" y="5764756"/>
            <a:ext cx="5924549" cy="400110"/>
          </a:xfrm>
          <a:prstGeom prst="rect">
            <a:avLst/>
          </a:prstGeom>
          <a:noFill/>
        </p:spPr>
        <p:txBody>
          <a:bodyPr wrap="square" rtlCol="0">
            <a:spAutoFit/>
          </a:bodyPr>
          <a:lstStyle/>
          <a:p>
            <a:pPr algn="ctr" defTabSz="1219140"/>
            <a:r>
              <a:rPr lang="en-US" sz="2000" dirty="0">
                <a:solidFill>
                  <a:srgbClr val="000000"/>
                </a:solidFill>
                <a:latin typeface="Century Gothic" panose="020B0502020202020204" pitchFamily="34" charset="0"/>
                <a:hlinkClick r:id="rId5"/>
              </a:rPr>
              <a:t>resources.perimeterinstitute.ca</a:t>
            </a:r>
            <a:endParaRPr lang="en-US" sz="2000" dirty="0">
              <a:solidFill>
                <a:srgbClr val="000000"/>
              </a:solidFill>
              <a:latin typeface="Century Gothic" panose="020B0502020202020204" pitchFamily="34" charset="0"/>
            </a:endParaRPr>
          </a:p>
        </p:txBody>
      </p:sp>
    </p:spTree>
    <p:extLst>
      <p:ext uri="{BB962C8B-B14F-4D97-AF65-F5344CB8AC3E}">
        <p14:creationId xmlns:p14="http://schemas.microsoft.com/office/powerpoint/2010/main" val="40122690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2013580" y="2012652"/>
            <a:ext cx="4330824" cy="3361929"/>
          </a:xfrm>
        </p:spPr>
        <p:txBody>
          <a:bodyPr>
            <a:normAutofit fontScale="92500" lnSpcReduction="10000"/>
          </a:bodyPr>
          <a:lstStyle/>
          <a:p>
            <a:pPr marL="0" indent="0" algn="ctr">
              <a:buNone/>
            </a:pPr>
            <a:r>
              <a:rPr lang="en-CA" sz="3600" b="1" dirty="0">
                <a:solidFill>
                  <a:srgbClr val="FF0000"/>
                </a:solidFill>
                <a:latin typeface="Century Gothic" pitchFamily="34" charset="0"/>
              </a:rPr>
              <a:t>Predict</a:t>
            </a:r>
          </a:p>
          <a:p>
            <a:pPr marL="0" indent="0" algn="ctr">
              <a:buNone/>
            </a:pPr>
            <a:r>
              <a:rPr lang="en-CA" sz="3600" b="1" dirty="0">
                <a:latin typeface="Century Gothic" pitchFamily="34" charset="0"/>
              </a:rPr>
              <a:t>Observe</a:t>
            </a:r>
          </a:p>
          <a:p>
            <a:pPr marL="0" indent="0" algn="ctr">
              <a:buNone/>
            </a:pPr>
            <a:r>
              <a:rPr lang="en-CA" sz="3600" b="1" dirty="0">
                <a:latin typeface="Century Gothic" pitchFamily="34" charset="0"/>
              </a:rPr>
              <a:t>Explain</a:t>
            </a:r>
          </a:p>
          <a:p>
            <a:pPr marL="0" indent="0" algn="ctr">
              <a:buNone/>
            </a:pPr>
            <a:endParaRPr lang="en-CA" b="1" dirty="0">
              <a:latin typeface="Century Gothic" pitchFamily="34" charset="0"/>
            </a:endParaRPr>
          </a:p>
          <a:p>
            <a:pPr marL="0" indent="0" algn="ctr">
              <a:buNone/>
            </a:pPr>
            <a:r>
              <a:rPr lang="en-CA" sz="3000" dirty="0">
                <a:latin typeface="Century Gothic" pitchFamily="34" charset="0"/>
              </a:rPr>
              <a:t>How are </a:t>
            </a:r>
            <a:r>
              <a:rPr lang="en-CA" sz="3000" dirty="0">
                <a:solidFill>
                  <a:srgbClr val="FF0000"/>
                </a:solidFill>
                <a:latin typeface="Century Gothic" pitchFamily="34" charset="0"/>
              </a:rPr>
              <a:t>mass</a:t>
            </a:r>
            <a:r>
              <a:rPr lang="en-CA" sz="3000" dirty="0">
                <a:latin typeface="Century Gothic" pitchFamily="34" charset="0"/>
              </a:rPr>
              <a:t> and </a:t>
            </a:r>
            <a:r>
              <a:rPr lang="en-CA" sz="3000" dirty="0">
                <a:solidFill>
                  <a:srgbClr val="FF0000"/>
                </a:solidFill>
                <a:latin typeface="Century Gothic" pitchFamily="34" charset="0"/>
              </a:rPr>
              <a:t>speed</a:t>
            </a:r>
            <a:r>
              <a:rPr lang="en-CA" sz="3000" dirty="0">
                <a:latin typeface="Century Gothic" pitchFamily="34" charset="0"/>
              </a:rPr>
              <a:t> connected in circular motion?</a:t>
            </a:r>
          </a:p>
        </p:txBody>
      </p:sp>
      <p:grpSp>
        <p:nvGrpSpPr>
          <p:cNvPr id="7" name="Group 6"/>
          <p:cNvGrpSpPr/>
          <p:nvPr/>
        </p:nvGrpSpPr>
        <p:grpSpPr>
          <a:xfrm>
            <a:off x="5951985" y="1731543"/>
            <a:ext cx="4248473" cy="3643037"/>
            <a:chOff x="4950042" y="2028731"/>
            <a:chExt cx="2592288" cy="2372377"/>
          </a:xfrm>
        </p:grpSpPr>
        <p:sp>
          <p:nvSpPr>
            <p:cNvPr id="8" name="Oval 7"/>
            <p:cNvSpPr/>
            <p:nvPr/>
          </p:nvSpPr>
          <p:spPr>
            <a:xfrm>
              <a:off x="4950042" y="2510898"/>
              <a:ext cx="2538282" cy="594066"/>
            </a:xfrm>
            <a:prstGeom prst="ellipse">
              <a:avLst/>
            </a:prstGeom>
            <a:ln>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fontAlgn="base">
                <a:spcBef>
                  <a:spcPct val="0"/>
                </a:spcBef>
                <a:spcAft>
                  <a:spcPct val="0"/>
                </a:spcAft>
              </a:pPr>
              <a:endParaRPr lang="en-CA" sz="3300">
                <a:solidFill>
                  <a:prstClr val="black"/>
                </a:solidFill>
                <a:latin typeface="Calibri"/>
              </a:endParaRPr>
            </a:p>
          </p:txBody>
        </p:sp>
        <p:sp>
          <p:nvSpPr>
            <p:cNvPr id="9" name="Oval 8"/>
            <p:cNvSpPr/>
            <p:nvPr/>
          </p:nvSpPr>
          <p:spPr>
            <a:xfrm>
              <a:off x="7326306" y="2699919"/>
              <a:ext cx="216024" cy="216024"/>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fontAlgn="base">
                <a:spcBef>
                  <a:spcPct val="0"/>
                </a:spcBef>
                <a:spcAft>
                  <a:spcPct val="0"/>
                </a:spcAft>
              </a:pPr>
              <a:endParaRPr lang="en-CA" sz="3300">
                <a:solidFill>
                  <a:prstClr val="white"/>
                </a:solidFill>
                <a:latin typeface="Calibri"/>
              </a:endParaRPr>
            </a:p>
          </p:txBody>
        </p:sp>
        <p:cxnSp>
          <p:nvCxnSpPr>
            <p:cNvPr id="10" name="Straight Arrow Connector 9"/>
            <p:cNvCxnSpPr/>
            <p:nvPr/>
          </p:nvCxnSpPr>
          <p:spPr>
            <a:xfrm flipH="1" flipV="1">
              <a:off x="7160104" y="2446793"/>
              <a:ext cx="332405" cy="361139"/>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11" name="Straight Connector 10"/>
            <p:cNvCxnSpPr/>
            <p:nvPr/>
          </p:nvCxnSpPr>
          <p:spPr>
            <a:xfrm>
              <a:off x="6219183" y="2807931"/>
              <a:ext cx="1215135"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a:off x="6214999" y="2807931"/>
              <a:ext cx="20715" cy="1154841"/>
            </a:xfrm>
            <a:prstGeom prst="line">
              <a:avLst/>
            </a:prstGeom>
          </p:spPr>
          <p:style>
            <a:lnRef idx="2">
              <a:schemeClr val="accent1"/>
            </a:lnRef>
            <a:fillRef idx="0">
              <a:schemeClr val="accent1"/>
            </a:fillRef>
            <a:effectRef idx="1">
              <a:schemeClr val="accent1"/>
            </a:effectRef>
            <a:fontRef idx="minor">
              <a:schemeClr val="tx1"/>
            </a:fontRef>
          </p:style>
        </p:cxnSp>
        <p:sp>
          <p:nvSpPr>
            <p:cNvPr id="13" name="Rounded Rectangle 12"/>
            <p:cNvSpPr/>
            <p:nvPr/>
          </p:nvSpPr>
          <p:spPr>
            <a:xfrm>
              <a:off x="6030162" y="3861048"/>
              <a:ext cx="417495" cy="54006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fontAlgn="base">
                <a:spcBef>
                  <a:spcPct val="0"/>
                </a:spcBef>
                <a:spcAft>
                  <a:spcPct val="0"/>
                </a:spcAft>
              </a:pPr>
              <a:endParaRPr lang="en-CA" sz="3300">
                <a:solidFill>
                  <a:prstClr val="white"/>
                </a:solidFill>
                <a:latin typeface="Calibri"/>
              </a:endParaRPr>
            </a:p>
          </p:txBody>
        </p:sp>
        <p:sp>
          <p:nvSpPr>
            <p:cNvPr id="14" name="TextBox 13"/>
            <p:cNvSpPr txBox="1"/>
            <p:nvPr/>
          </p:nvSpPr>
          <p:spPr>
            <a:xfrm>
              <a:off x="6410961" y="3861049"/>
              <a:ext cx="652591" cy="330704"/>
            </a:xfrm>
            <a:prstGeom prst="rect">
              <a:avLst/>
            </a:prstGeom>
            <a:noFill/>
          </p:spPr>
          <p:txBody>
            <a:bodyPr wrap="none" rtlCol="0">
              <a:spAutoFit/>
            </a:bodyPr>
            <a:lstStyle/>
            <a:p>
              <a:pPr fontAlgn="base">
                <a:spcBef>
                  <a:spcPct val="0"/>
                </a:spcBef>
                <a:spcAft>
                  <a:spcPct val="0"/>
                </a:spcAft>
              </a:pPr>
              <a:r>
                <a:rPr lang="en-CA" sz="2700" b="1" dirty="0">
                  <a:solidFill>
                    <a:srgbClr val="FF0000"/>
                  </a:solidFill>
                </a:rPr>
                <a:t>mass</a:t>
              </a:r>
            </a:p>
          </p:txBody>
        </p:sp>
        <p:sp>
          <p:nvSpPr>
            <p:cNvPr id="15" name="TextBox 14"/>
            <p:cNvSpPr txBox="1"/>
            <p:nvPr/>
          </p:nvSpPr>
          <p:spPr>
            <a:xfrm>
              <a:off x="6698859" y="2028731"/>
              <a:ext cx="723014" cy="330704"/>
            </a:xfrm>
            <a:prstGeom prst="rect">
              <a:avLst/>
            </a:prstGeom>
            <a:noFill/>
          </p:spPr>
          <p:txBody>
            <a:bodyPr wrap="none" rtlCol="0">
              <a:spAutoFit/>
            </a:bodyPr>
            <a:lstStyle/>
            <a:p>
              <a:pPr fontAlgn="base">
                <a:spcBef>
                  <a:spcPct val="0"/>
                </a:spcBef>
                <a:spcAft>
                  <a:spcPct val="0"/>
                </a:spcAft>
              </a:pPr>
              <a:r>
                <a:rPr lang="en-CA" sz="2700" b="1" dirty="0">
                  <a:solidFill>
                    <a:srgbClr val="FF0000"/>
                  </a:solidFill>
                </a:rPr>
                <a:t>speed</a:t>
              </a:r>
            </a:p>
          </p:txBody>
        </p:sp>
      </p:grpSp>
      <p:pic>
        <p:nvPicPr>
          <p:cNvPr id="4" name="Picture 3" descr="A picture containing black, darkness&#10;&#10;Description automatically generated">
            <a:extLst>
              <a:ext uri="{FF2B5EF4-FFF2-40B4-BE49-F238E27FC236}">
                <a16:creationId xmlns:a16="http://schemas.microsoft.com/office/drawing/2014/main" id="{D1ED3AE7-2F36-2D1E-C4AF-1B73E96E84EF}"/>
              </a:ext>
            </a:extLst>
          </p:cNvPr>
          <p:cNvPicPr>
            <a:picLocks noChangeAspect="1"/>
          </p:cNvPicPr>
          <p:nvPr/>
        </p:nvPicPr>
        <p:blipFill>
          <a:blip r:embed="rId3"/>
          <a:stretch>
            <a:fillRect/>
          </a:stretch>
        </p:blipFill>
        <p:spPr>
          <a:xfrm>
            <a:off x="11043170" y="6351956"/>
            <a:ext cx="957486" cy="317404"/>
          </a:xfrm>
          <a:prstGeom prst="rect">
            <a:avLst/>
          </a:prstGeom>
        </p:spPr>
      </p:pic>
      <p:sp>
        <p:nvSpPr>
          <p:cNvPr id="16" name="Title 1">
            <a:extLst>
              <a:ext uri="{FF2B5EF4-FFF2-40B4-BE49-F238E27FC236}">
                <a16:creationId xmlns:a16="http://schemas.microsoft.com/office/drawing/2014/main" id="{E614501B-A37D-0BAF-92C7-B16FFC95CCA2}"/>
              </a:ext>
            </a:extLst>
          </p:cNvPr>
          <p:cNvSpPr txBox="1">
            <a:spLocks/>
          </p:cNvSpPr>
          <p:nvPr/>
        </p:nvSpPr>
        <p:spPr>
          <a:xfrm>
            <a:off x="720000" y="540000"/>
            <a:ext cx="6669360" cy="937544"/>
          </a:xfrm>
          <a:prstGeom prst="rect">
            <a:avLst/>
          </a:prstGeom>
        </p:spPr>
        <p:txBody>
          <a:bodyPr vert="horz" lIns="91440" tIns="45720" rIns="91440" bIns="45720" rtlCol="0" anchor="ctr">
            <a:noAutofit/>
          </a:bodyPr>
          <a:lstStyle>
            <a:lvl1pPr algn="l" defTabSz="457200" rtl="0" eaLnBrk="1" latinLnBrk="0" hangingPunct="1">
              <a:spcBef>
                <a:spcPct val="0"/>
              </a:spcBef>
              <a:buNone/>
              <a:defRPr sz="3500" b="1" i="0" kern="1200">
                <a:solidFill>
                  <a:schemeClr val="tx1"/>
                </a:solidFill>
                <a:latin typeface="Arial"/>
                <a:ea typeface="+mj-ea"/>
                <a:cs typeface="Arial"/>
              </a:defRPr>
            </a:lvl1pPr>
          </a:lstStyle>
          <a:p>
            <a:pPr fontAlgn="auto">
              <a:spcAft>
                <a:spcPts val="0"/>
              </a:spcAft>
            </a:pPr>
            <a:r>
              <a:rPr lang="en-CA" sz="3200" b="0" dirty="0">
                <a:latin typeface="Century Gothic" pitchFamily="34" charset="0"/>
              </a:rPr>
              <a:t>Uniform Circular Motion Activity</a:t>
            </a:r>
          </a:p>
        </p:txBody>
      </p:sp>
    </p:spTree>
    <p:extLst>
      <p:ext uri="{BB962C8B-B14F-4D97-AF65-F5344CB8AC3E}">
        <p14:creationId xmlns:p14="http://schemas.microsoft.com/office/powerpoint/2010/main" val="33777136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720000" y="1603666"/>
            <a:ext cx="10056520" cy="4038600"/>
          </a:xfrm>
        </p:spPr>
        <p:txBody>
          <a:bodyPr>
            <a:normAutofit/>
          </a:bodyPr>
          <a:lstStyle/>
          <a:p>
            <a:pPr marL="0" indent="0">
              <a:buNone/>
            </a:pPr>
            <a:r>
              <a:rPr lang="en-US" b="1" dirty="0">
                <a:latin typeface="Century Gothic" panose="020B0502020202020204" pitchFamily="34" charset="0"/>
              </a:rPr>
              <a:t>Objective: 	</a:t>
            </a:r>
          </a:p>
          <a:p>
            <a:pPr marL="0" indent="0">
              <a:buNone/>
            </a:pPr>
            <a:r>
              <a:rPr lang="en-CA" b="1" dirty="0">
                <a:latin typeface="Century Gothic" pitchFamily="34" charset="0"/>
              </a:rPr>
              <a:t>How are </a:t>
            </a:r>
            <a:r>
              <a:rPr lang="en-CA" b="1" dirty="0">
                <a:solidFill>
                  <a:srgbClr val="FF0000"/>
                </a:solidFill>
                <a:latin typeface="Century Gothic" pitchFamily="34" charset="0"/>
              </a:rPr>
              <a:t>mass</a:t>
            </a:r>
            <a:r>
              <a:rPr lang="en-CA" b="1" dirty="0">
                <a:latin typeface="Century Gothic" pitchFamily="34" charset="0"/>
              </a:rPr>
              <a:t> and </a:t>
            </a:r>
            <a:r>
              <a:rPr lang="en-CA" b="1" dirty="0">
                <a:solidFill>
                  <a:srgbClr val="FF0000"/>
                </a:solidFill>
                <a:latin typeface="Century Gothic" pitchFamily="34" charset="0"/>
              </a:rPr>
              <a:t>speed</a:t>
            </a:r>
            <a:r>
              <a:rPr lang="en-CA" b="1" dirty="0">
                <a:latin typeface="Century Gothic" pitchFamily="34" charset="0"/>
              </a:rPr>
              <a:t> connected in circular motion?</a:t>
            </a:r>
          </a:p>
          <a:p>
            <a:pPr marL="0" indent="0">
              <a:buNone/>
            </a:pPr>
            <a:endParaRPr lang="en-US" sz="2000" dirty="0">
              <a:latin typeface="Century Gothic" panose="020B0502020202020204" pitchFamily="34" charset="0"/>
            </a:endParaRPr>
          </a:p>
          <a:p>
            <a:pPr marL="514350" indent="-514350">
              <a:buAutoNum type="arabicPeriod"/>
            </a:pPr>
            <a:r>
              <a:rPr lang="en-US" dirty="0">
                <a:latin typeface="Century Gothic" panose="020B0502020202020204" pitchFamily="34" charset="0"/>
              </a:rPr>
              <a:t>Collect data for one mass per group.</a:t>
            </a:r>
          </a:p>
          <a:p>
            <a:pPr marL="514350" indent="-514350">
              <a:buAutoNum type="arabicPeriod"/>
            </a:pPr>
            <a:r>
              <a:rPr lang="en-US" dirty="0">
                <a:latin typeface="Century Gothic" panose="020B0502020202020204" pitchFamily="34" charset="0"/>
              </a:rPr>
              <a:t>Plot a graph of </a:t>
            </a:r>
            <a:r>
              <a:rPr lang="en-US" dirty="0">
                <a:solidFill>
                  <a:srgbClr val="FF0000"/>
                </a:solidFill>
                <a:latin typeface="Century Gothic" panose="020B0502020202020204" pitchFamily="34" charset="0"/>
              </a:rPr>
              <a:t>speed</a:t>
            </a:r>
            <a:r>
              <a:rPr lang="en-US" baseline="30000" dirty="0">
                <a:solidFill>
                  <a:srgbClr val="FF0000"/>
                </a:solidFill>
                <a:latin typeface="Century Gothic" panose="020B0502020202020204" pitchFamily="34" charset="0"/>
              </a:rPr>
              <a:t>2</a:t>
            </a:r>
            <a:r>
              <a:rPr lang="en-US" dirty="0">
                <a:latin typeface="Century Gothic" panose="020B0502020202020204" pitchFamily="34" charset="0"/>
              </a:rPr>
              <a:t> vs </a:t>
            </a:r>
            <a:r>
              <a:rPr lang="en-US" dirty="0">
                <a:solidFill>
                  <a:srgbClr val="FF0000"/>
                </a:solidFill>
                <a:latin typeface="Century Gothic" panose="020B0502020202020204" pitchFamily="34" charset="0"/>
              </a:rPr>
              <a:t>mass</a:t>
            </a:r>
            <a:r>
              <a:rPr lang="en-US" dirty="0">
                <a:latin typeface="Century Gothic" panose="020B0502020202020204" pitchFamily="34" charset="0"/>
              </a:rPr>
              <a:t> on a collaborative spreadsheet.</a:t>
            </a:r>
          </a:p>
          <a:p>
            <a:pPr marL="0" indent="0">
              <a:buNone/>
            </a:pPr>
            <a:endParaRPr lang="en-US" dirty="0">
              <a:latin typeface="Century Gothic" panose="020B0502020202020204" pitchFamily="34" charset="0"/>
            </a:endParaRPr>
          </a:p>
        </p:txBody>
      </p:sp>
      <p:pic>
        <p:nvPicPr>
          <p:cNvPr id="4" name="Picture 3" descr="A picture containing black, darkness&#10;&#10;Description automatically generated">
            <a:extLst>
              <a:ext uri="{FF2B5EF4-FFF2-40B4-BE49-F238E27FC236}">
                <a16:creationId xmlns:a16="http://schemas.microsoft.com/office/drawing/2014/main" id="{2ACDD740-F184-A92A-2C67-B56EBCE58258}"/>
              </a:ext>
            </a:extLst>
          </p:cNvPr>
          <p:cNvPicPr>
            <a:picLocks noChangeAspect="1"/>
          </p:cNvPicPr>
          <p:nvPr/>
        </p:nvPicPr>
        <p:blipFill>
          <a:blip r:embed="rId2"/>
          <a:stretch>
            <a:fillRect/>
          </a:stretch>
        </p:blipFill>
        <p:spPr>
          <a:xfrm>
            <a:off x="11043170" y="6351956"/>
            <a:ext cx="957486" cy="317404"/>
          </a:xfrm>
          <a:prstGeom prst="rect">
            <a:avLst/>
          </a:prstGeom>
        </p:spPr>
      </p:pic>
      <p:sp>
        <p:nvSpPr>
          <p:cNvPr id="7" name="Title 1">
            <a:extLst>
              <a:ext uri="{FF2B5EF4-FFF2-40B4-BE49-F238E27FC236}">
                <a16:creationId xmlns:a16="http://schemas.microsoft.com/office/drawing/2014/main" id="{5E30DE92-073D-1805-1199-9DA3305940D5}"/>
              </a:ext>
            </a:extLst>
          </p:cNvPr>
          <p:cNvSpPr txBox="1">
            <a:spLocks/>
          </p:cNvSpPr>
          <p:nvPr/>
        </p:nvSpPr>
        <p:spPr>
          <a:xfrm>
            <a:off x="720000" y="540000"/>
            <a:ext cx="6669360" cy="937544"/>
          </a:xfrm>
          <a:prstGeom prst="rect">
            <a:avLst/>
          </a:prstGeom>
        </p:spPr>
        <p:txBody>
          <a:bodyPr vert="horz" lIns="91440" tIns="45720" rIns="91440" bIns="45720" rtlCol="0" anchor="ctr">
            <a:noAutofit/>
          </a:bodyPr>
          <a:lstStyle>
            <a:lvl1pPr algn="l" defTabSz="457200" rtl="0" eaLnBrk="1" latinLnBrk="0" hangingPunct="1">
              <a:spcBef>
                <a:spcPct val="0"/>
              </a:spcBef>
              <a:buNone/>
              <a:defRPr sz="3500" b="1" i="0" kern="1200">
                <a:solidFill>
                  <a:schemeClr val="tx1"/>
                </a:solidFill>
                <a:latin typeface="Arial"/>
                <a:ea typeface="+mj-ea"/>
                <a:cs typeface="Arial"/>
              </a:defRPr>
            </a:lvl1pPr>
          </a:lstStyle>
          <a:p>
            <a:pPr fontAlgn="auto">
              <a:spcAft>
                <a:spcPts val="0"/>
              </a:spcAft>
            </a:pPr>
            <a:r>
              <a:rPr lang="en-CA" sz="3200" b="0" dirty="0">
                <a:latin typeface="Century Gothic" pitchFamily="34" charset="0"/>
              </a:rPr>
              <a:t>Uniform Circular Motion Activity</a:t>
            </a:r>
          </a:p>
        </p:txBody>
      </p:sp>
    </p:spTree>
    <p:extLst>
      <p:ext uri="{BB962C8B-B14F-4D97-AF65-F5344CB8AC3E}">
        <p14:creationId xmlns:p14="http://schemas.microsoft.com/office/powerpoint/2010/main" val="40634387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Content Placeholder 2"/>
          <p:cNvSpPr>
            <a:spLocks noGrp="1"/>
          </p:cNvSpPr>
          <p:nvPr>
            <p:ph idx="1"/>
          </p:nvPr>
        </p:nvSpPr>
        <p:spPr>
          <a:xfrm>
            <a:off x="767408" y="1988841"/>
            <a:ext cx="6192688" cy="3973750"/>
          </a:xfrm>
        </p:spPr>
        <p:txBody>
          <a:bodyPr>
            <a:normAutofit/>
          </a:bodyPr>
          <a:lstStyle/>
          <a:p>
            <a:pPr marL="0" indent="0">
              <a:buNone/>
            </a:pPr>
            <a:r>
              <a:rPr lang="en-CA" sz="3200" b="1" dirty="0">
                <a:latin typeface="Century Gothic" panose="020B0502020202020204" pitchFamily="34" charset="0"/>
              </a:rPr>
              <a:t>Collaborative version:</a:t>
            </a:r>
          </a:p>
          <a:p>
            <a:pPr marL="742950" indent="-742950">
              <a:buAutoNum type="arabicPeriod"/>
            </a:pPr>
            <a:r>
              <a:rPr lang="en-CA" sz="3200" dirty="0">
                <a:solidFill>
                  <a:srgbClr val="0E426D"/>
                </a:solidFill>
                <a:latin typeface="Century Gothic" panose="020B0502020202020204" pitchFamily="34" charset="0"/>
              </a:rPr>
              <a:t>Set radius = 60 cm</a:t>
            </a:r>
          </a:p>
          <a:p>
            <a:pPr marL="742950" indent="-742950">
              <a:buAutoNum type="arabicPeriod"/>
            </a:pPr>
            <a:r>
              <a:rPr lang="en-CA" sz="3200" dirty="0">
                <a:solidFill>
                  <a:srgbClr val="0E426D"/>
                </a:solidFill>
                <a:latin typeface="Century Gothic" panose="020B0502020202020204" pitchFamily="34" charset="0"/>
              </a:rPr>
              <a:t>Use assigned masses</a:t>
            </a:r>
          </a:p>
          <a:p>
            <a:pPr marL="742950" indent="-742950">
              <a:buAutoNum type="arabicPeriod"/>
            </a:pPr>
            <a:r>
              <a:rPr lang="en-CA" sz="3200" dirty="0">
                <a:solidFill>
                  <a:srgbClr val="0E426D"/>
                </a:solidFill>
                <a:latin typeface="Century Gothic" panose="020B0502020202020204" pitchFamily="34" charset="0"/>
              </a:rPr>
              <a:t>Record period for 10 orbits</a:t>
            </a:r>
          </a:p>
          <a:p>
            <a:pPr marL="742950" indent="-742950">
              <a:buAutoNum type="arabicPeriod"/>
            </a:pPr>
            <a:r>
              <a:rPr lang="en-CA" sz="3200" dirty="0">
                <a:solidFill>
                  <a:srgbClr val="0E426D"/>
                </a:solidFill>
                <a:latin typeface="Century Gothic" panose="020B0502020202020204" pitchFamily="34" charset="0"/>
              </a:rPr>
              <a:t>Compare results</a:t>
            </a:r>
          </a:p>
          <a:p>
            <a:pPr marL="742950" indent="-742950">
              <a:buFont typeface="Arial"/>
              <a:buAutoNum type="arabicPeriod"/>
            </a:pPr>
            <a:r>
              <a:rPr lang="en-CA" sz="3200" dirty="0">
                <a:solidFill>
                  <a:srgbClr val="0E426D"/>
                </a:solidFill>
                <a:latin typeface="Century Gothic" panose="020B0502020202020204" pitchFamily="34" charset="0"/>
              </a:rPr>
              <a:t>Report results</a:t>
            </a:r>
          </a:p>
          <a:p>
            <a:pPr marL="742950" indent="-742950">
              <a:buAutoNum type="arabicPeriod"/>
            </a:pPr>
            <a:endParaRPr lang="en-CA" sz="3200" dirty="0">
              <a:solidFill>
                <a:srgbClr val="0E426D"/>
              </a:solidFill>
              <a:latin typeface="Century Gothic" panose="020B0502020202020204" pitchFamily="34" charset="0"/>
            </a:endParaRPr>
          </a:p>
        </p:txBody>
      </p:sp>
      <p:pic>
        <p:nvPicPr>
          <p:cNvPr id="6" name="Picture 5"/>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7248128" y="1370116"/>
            <a:ext cx="4104456" cy="4790055"/>
          </a:xfrm>
          <a:prstGeom prst="rect">
            <a:avLst/>
          </a:prstGeom>
          <a:ln>
            <a:noFill/>
          </a:ln>
          <a:effectLst>
            <a:softEdge rad="112500"/>
          </a:effectLst>
        </p:spPr>
      </p:pic>
      <p:pic>
        <p:nvPicPr>
          <p:cNvPr id="3" name="Picture 2" descr="A picture containing black, darkness&#10;&#10;Description automatically generated">
            <a:extLst>
              <a:ext uri="{FF2B5EF4-FFF2-40B4-BE49-F238E27FC236}">
                <a16:creationId xmlns:a16="http://schemas.microsoft.com/office/drawing/2014/main" id="{CCE6E1B1-EF42-182E-1E80-CC66182EAAA2}"/>
              </a:ext>
            </a:extLst>
          </p:cNvPr>
          <p:cNvPicPr>
            <a:picLocks noChangeAspect="1"/>
          </p:cNvPicPr>
          <p:nvPr/>
        </p:nvPicPr>
        <p:blipFill>
          <a:blip r:embed="rId3"/>
          <a:stretch>
            <a:fillRect/>
          </a:stretch>
        </p:blipFill>
        <p:spPr>
          <a:xfrm>
            <a:off x="11043170" y="6351956"/>
            <a:ext cx="957486" cy="317404"/>
          </a:xfrm>
          <a:prstGeom prst="rect">
            <a:avLst/>
          </a:prstGeom>
        </p:spPr>
      </p:pic>
      <p:sp>
        <p:nvSpPr>
          <p:cNvPr id="8" name="Title 1">
            <a:extLst>
              <a:ext uri="{FF2B5EF4-FFF2-40B4-BE49-F238E27FC236}">
                <a16:creationId xmlns:a16="http://schemas.microsoft.com/office/drawing/2014/main" id="{005743DA-B0E9-3E8A-D74F-0E77A0055BD6}"/>
              </a:ext>
            </a:extLst>
          </p:cNvPr>
          <p:cNvSpPr txBox="1">
            <a:spLocks/>
          </p:cNvSpPr>
          <p:nvPr/>
        </p:nvSpPr>
        <p:spPr>
          <a:xfrm>
            <a:off x="720000" y="540000"/>
            <a:ext cx="6669360" cy="937544"/>
          </a:xfrm>
          <a:prstGeom prst="rect">
            <a:avLst/>
          </a:prstGeom>
        </p:spPr>
        <p:txBody>
          <a:bodyPr vert="horz" lIns="91440" tIns="45720" rIns="91440" bIns="45720" rtlCol="0" anchor="ctr">
            <a:noAutofit/>
          </a:bodyPr>
          <a:lstStyle>
            <a:lvl1pPr algn="l" defTabSz="457200" rtl="0" eaLnBrk="1" latinLnBrk="0" hangingPunct="1">
              <a:spcBef>
                <a:spcPct val="0"/>
              </a:spcBef>
              <a:buNone/>
              <a:defRPr sz="3500" b="1" i="0" kern="1200">
                <a:solidFill>
                  <a:schemeClr val="tx1"/>
                </a:solidFill>
                <a:latin typeface="Arial"/>
                <a:ea typeface="+mj-ea"/>
                <a:cs typeface="Arial"/>
              </a:defRPr>
            </a:lvl1pPr>
          </a:lstStyle>
          <a:p>
            <a:pPr fontAlgn="auto">
              <a:spcAft>
                <a:spcPts val="0"/>
              </a:spcAft>
            </a:pPr>
            <a:r>
              <a:rPr lang="en-CA" sz="3200" b="0" dirty="0">
                <a:latin typeface="Century Gothic" pitchFamily="34" charset="0"/>
              </a:rPr>
              <a:t>Uniform Circular Motion Activity</a:t>
            </a:r>
          </a:p>
        </p:txBody>
      </p:sp>
    </p:spTree>
    <p:extLst>
      <p:ext uri="{BB962C8B-B14F-4D97-AF65-F5344CB8AC3E}">
        <p14:creationId xmlns:p14="http://schemas.microsoft.com/office/powerpoint/2010/main" val="14586629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val="1732940950"/>
              </p:ext>
            </p:extLst>
          </p:nvPr>
        </p:nvGraphicFramePr>
        <p:xfrm>
          <a:off x="2999656" y="1772816"/>
          <a:ext cx="6552728" cy="3600402"/>
        </p:xfrm>
        <a:graphic>
          <a:graphicData uri="http://schemas.openxmlformats.org/drawingml/2006/table">
            <a:tbl>
              <a:tblPr firstRow="1" bandRow="1">
                <a:tableStyleId>{5C22544A-7EE6-4342-B048-85BDC9FD1C3A}</a:tableStyleId>
              </a:tblPr>
              <a:tblGrid>
                <a:gridCol w="2664296">
                  <a:extLst>
                    <a:ext uri="{9D8B030D-6E8A-4147-A177-3AD203B41FA5}">
                      <a16:colId xmlns:a16="http://schemas.microsoft.com/office/drawing/2014/main" val="1782389803"/>
                    </a:ext>
                  </a:extLst>
                </a:gridCol>
                <a:gridCol w="3888432">
                  <a:extLst>
                    <a:ext uri="{9D8B030D-6E8A-4147-A177-3AD203B41FA5}">
                      <a16:colId xmlns:a16="http://schemas.microsoft.com/office/drawing/2014/main" val="2029666867"/>
                    </a:ext>
                  </a:extLst>
                </a:gridCol>
              </a:tblGrid>
              <a:tr h="600067">
                <a:tc>
                  <a:txBody>
                    <a:bodyPr/>
                    <a:lstStyle/>
                    <a:p>
                      <a:pPr algn="ctr"/>
                      <a:r>
                        <a:rPr lang="en-CA" sz="2800" dirty="0"/>
                        <a:t>#</a:t>
                      </a:r>
                      <a:r>
                        <a:rPr lang="en-CA" sz="2800" baseline="0" dirty="0"/>
                        <a:t> of washers</a:t>
                      </a:r>
                      <a:endParaRPr lang="en-US" sz="2800" dirty="0"/>
                    </a:p>
                  </a:txBody>
                  <a:tcPr/>
                </a:tc>
                <a:tc>
                  <a:txBody>
                    <a:bodyPr/>
                    <a:lstStyle/>
                    <a:p>
                      <a:pPr algn="ctr"/>
                      <a:r>
                        <a:rPr lang="en-CA" sz="2800" dirty="0"/>
                        <a:t>10 Orbits (s)</a:t>
                      </a:r>
                      <a:endParaRPr lang="en-US" sz="2800" dirty="0"/>
                    </a:p>
                  </a:txBody>
                  <a:tcPr/>
                </a:tc>
                <a:extLst>
                  <a:ext uri="{0D108BD9-81ED-4DB2-BD59-A6C34878D82A}">
                    <a16:rowId xmlns:a16="http://schemas.microsoft.com/office/drawing/2014/main" val="2074366847"/>
                  </a:ext>
                </a:extLst>
              </a:tr>
              <a:tr h="600067">
                <a:tc>
                  <a:txBody>
                    <a:bodyPr/>
                    <a:lstStyle/>
                    <a:p>
                      <a:pPr algn="ctr"/>
                      <a:r>
                        <a:rPr lang="en-CA" sz="2800" dirty="0"/>
                        <a:t>8</a:t>
                      </a:r>
                      <a:endParaRPr lang="en-US" sz="2800" dirty="0"/>
                    </a:p>
                  </a:txBody>
                  <a:tcPr/>
                </a:tc>
                <a:tc>
                  <a:txBody>
                    <a:bodyPr/>
                    <a:lstStyle/>
                    <a:p>
                      <a:pPr algn="ctr"/>
                      <a:endParaRPr lang="en-US" sz="2800" dirty="0"/>
                    </a:p>
                  </a:txBody>
                  <a:tcPr/>
                </a:tc>
                <a:extLst>
                  <a:ext uri="{0D108BD9-81ED-4DB2-BD59-A6C34878D82A}">
                    <a16:rowId xmlns:a16="http://schemas.microsoft.com/office/drawing/2014/main" val="1704658112"/>
                  </a:ext>
                </a:extLst>
              </a:tr>
              <a:tr h="600067">
                <a:tc>
                  <a:txBody>
                    <a:bodyPr/>
                    <a:lstStyle/>
                    <a:p>
                      <a:pPr algn="ctr"/>
                      <a:r>
                        <a:rPr lang="en-CA" sz="2800" dirty="0"/>
                        <a:t>10</a:t>
                      </a:r>
                      <a:endParaRPr lang="en-US" sz="2800" dirty="0"/>
                    </a:p>
                  </a:txBody>
                  <a:tcPr/>
                </a:tc>
                <a:tc>
                  <a:txBody>
                    <a:bodyPr/>
                    <a:lstStyle/>
                    <a:p>
                      <a:pPr algn="ctr"/>
                      <a:r>
                        <a:rPr lang="en-US" sz="2800" dirty="0"/>
                        <a:t> </a:t>
                      </a:r>
                    </a:p>
                  </a:txBody>
                  <a:tcPr/>
                </a:tc>
                <a:extLst>
                  <a:ext uri="{0D108BD9-81ED-4DB2-BD59-A6C34878D82A}">
                    <a16:rowId xmlns:a16="http://schemas.microsoft.com/office/drawing/2014/main" val="51051943"/>
                  </a:ext>
                </a:extLst>
              </a:tr>
              <a:tr h="600067">
                <a:tc>
                  <a:txBody>
                    <a:bodyPr/>
                    <a:lstStyle/>
                    <a:p>
                      <a:pPr algn="ctr"/>
                      <a:r>
                        <a:rPr lang="en-CA" sz="2800" dirty="0"/>
                        <a:t>12</a:t>
                      </a:r>
                      <a:endParaRPr lang="en-US" sz="2800" dirty="0"/>
                    </a:p>
                  </a:txBody>
                  <a:tcPr/>
                </a:tc>
                <a:tc>
                  <a:txBody>
                    <a:bodyPr/>
                    <a:lstStyle/>
                    <a:p>
                      <a:pPr algn="ctr"/>
                      <a:endParaRPr lang="en-US" sz="2800" dirty="0"/>
                    </a:p>
                  </a:txBody>
                  <a:tcPr/>
                </a:tc>
                <a:extLst>
                  <a:ext uri="{0D108BD9-81ED-4DB2-BD59-A6C34878D82A}">
                    <a16:rowId xmlns:a16="http://schemas.microsoft.com/office/drawing/2014/main" val="3996589691"/>
                  </a:ext>
                </a:extLst>
              </a:tr>
              <a:tr h="600067">
                <a:tc>
                  <a:txBody>
                    <a:bodyPr/>
                    <a:lstStyle/>
                    <a:p>
                      <a:pPr algn="ctr"/>
                      <a:r>
                        <a:rPr lang="en-CA" sz="2800" dirty="0"/>
                        <a:t>14</a:t>
                      </a:r>
                      <a:endParaRPr lang="en-US" sz="2800" dirty="0"/>
                    </a:p>
                  </a:txBody>
                  <a:tcPr/>
                </a:tc>
                <a:tc>
                  <a:txBody>
                    <a:bodyPr/>
                    <a:lstStyle/>
                    <a:p>
                      <a:pPr algn="ctr"/>
                      <a:endParaRPr lang="en-US" sz="2800" dirty="0"/>
                    </a:p>
                  </a:txBody>
                  <a:tcPr/>
                </a:tc>
                <a:extLst>
                  <a:ext uri="{0D108BD9-81ED-4DB2-BD59-A6C34878D82A}">
                    <a16:rowId xmlns:a16="http://schemas.microsoft.com/office/drawing/2014/main" val="1996519175"/>
                  </a:ext>
                </a:extLst>
              </a:tr>
              <a:tr h="600067">
                <a:tc>
                  <a:txBody>
                    <a:bodyPr/>
                    <a:lstStyle/>
                    <a:p>
                      <a:pPr algn="ctr"/>
                      <a:r>
                        <a:rPr lang="en-CA" sz="2800" dirty="0"/>
                        <a:t>16</a:t>
                      </a:r>
                      <a:endParaRPr lang="en-US" sz="2800" dirty="0"/>
                    </a:p>
                  </a:txBody>
                  <a:tcPr/>
                </a:tc>
                <a:tc>
                  <a:txBody>
                    <a:bodyPr/>
                    <a:lstStyle/>
                    <a:p>
                      <a:pPr algn="ctr"/>
                      <a:endParaRPr lang="en-US" sz="2800" dirty="0"/>
                    </a:p>
                  </a:txBody>
                  <a:tcPr/>
                </a:tc>
                <a:extLst>
                  <a:ext uri="{0D108BD9-81ED-4DB2-BD59-A6C34878D82A}">
                    <a16:rowId xmlns:a16="http://schemas.microsoft.com/office/drawing/2014/main" val="3885382476"/>
                  </a:ext>
                </a:extLst>
              </a:tr>
            </a:tbl>
          </a:graphicData>
        </a:graphic>
      </p:graphicFrame>
      <p:sp>
        <p:nvSpPr>
          <p:cNvPr id="7" name="TextBox 6"/>
          <p:cNvSpPr txBox="1"/>
          <p:nvPr/>
        </p:nvSpPr>
        <p:spPr>
          <a:xfrm>
            <a:off x="2351584" y="5589241"/>
            <a:ext cx="7704856" cy="954107"/>
          </a:xfrm>
          <a:prstGeom prst="rect">
            <a:avLst/>
          </a:prstGeom>
          <a:noFill/>
        </p:spPr>
        <p:txBody>
          <a:bodyPr wrap="square" rtlCol="0">
            <a:spAutoFit/>
          </a:bodyPr>
          <a:lstStyle/>
          <a:p>
            <a:r>
              <a:rPr lang="en-CA" sz="2800" dirty="0">
                <a:solidFill>
                  <a:srgbClr val="0E426D"/>
                </a:solidFill>
                <a:latin typeface="Century Gothic" panose="020B0502020202020204" pitchFamily="34" charset="0"/>
              </a:rPr>
              <a:t>How is the orbital speed related to the mass of the washers?</a:t>
            </a:r>
            <a:endParaRPr lang="en-US" sz="2800" dirty="0">
              <a:solidFill>
                <a:srgbClr val="0E426D"/>
              </a:solidFill>
              <a:latin typeface="Century Gothic" panose="020B0502020202020204" pitchFamily="34" charset="0"/>
            </a:endParaRPr>
          </a:p>
        </p:txBody>
      </p:sp>
      <p:pic>
        <p:nvPicPr>
          <p:cNvPr id="3" name="Picture 2" descr="A picture containing black, darkness&#10;&#10;Description automatically generated">
            <a:extLst>
              <a:ext uri="{FF2B5EF4-FFF2-40B4-BE49-F238E27FC236}">
                <a16:creationId xmlns:a16="http://schemas.microsoft.com/office/drawing/2014/main" id="{71663953-9A87-382D-781C-AF71A1B70DE1}"/>
              </a:ext>
            </a:extLst>
          </p:cNvPr>
          <p:cNvPicPr>
            <a:picLocks noChangeAspect="1"/>
          </p:cNvPicPr>
          <p:nvPr/>
        </p:nvPicPr>
        <p:blipFill>
          <a:blip r:embed="rId2"/>
          <a:stretch>
            <a:fillRect/>
          </a:stretch>
        </p:blipFill>
        <p:spPr>
          <a:xfrm>
            <a:off x="11043170" y="6351956"/>
            <a:ext cx="957486" cy="317404"/>
          </a:xfrm>
          <a:prstGeom prst="rect">
            <a:avLst/>
          </a:prstGeom>
        </p:spPr>
      </p:pic>
      <p:sp>
        <p:nvSpPr>
          <p:cNvPr id="8" name="Title 1">
            <a:extLst>
              <a:ext uri="{FF2B5EF4-FFF2-40B4-BE49-F238E27FC236}">
                <a16:creationId xmlns:a16="http://schemas.microsoft.com/office/drawing/2014/main" id="{7F79A916-4F7C-0CAB-00F3-0E21B2119497}"/>
              </a:ext>
            </a:extLst>
          </p:cNvPr>
          <p:cNvSpPr txBox="1">
            <a:spLocks/>
          </p:cNvSpPr>
          <p:nvPr/>
        </p:nvSpPr>
        <p:spPr>
          <a:xfrm>
            <a:off x="720000" y="540000"/>
            <a:ext cx="6669360" cy="937544"/>
          </a:xfrm>
          <a:prstGeom prst="rect">
            <a:avLst/>
          </a:prstGeom>
        </p:spPr>
        <p:txBody>
          <a:bodyPr vert="horz" lIns="91440" tIns="45720" rIns="91440" bIns="45720" rtlCol="0" anchor="ctr">
            <a:noAutofit/>
          </a:bodyPr>
          <a:lstStyle>
            <a:lvl1pPr algn="l" defTabSz="457200" rtl="0" eaLnBrk="1" latinLnBrk="0" hangingPunct="1">
              <a:spcBef>
                <a:spcPct val="0"/>
              </a:spcBef>
              <a:buNone/>
              <a:defRPr sz="3500" b="1" i="0" kern="1200">
                <a:solidFill>
                  <a:schemeClr val="tx1"/>
                </a:solidFill>
                <a:latin typeface="Arial"/>
                <a:ea typeface="+mj-ea"/>
                <a:cs typeface="Arial"/>
              </a:defRPr>
            </a:lvl1pPr>
          </a:lstStyle>
          <a:p>
            <a:pPr fontAlgn="auto">
              <a:spcAft>
                <a:spcPts val="0"/>
              </a:spcAft>
            </a:pPr>
            <a:r>
              <a:rPr lang="en-CA" sz="3200" b="0" dirty="0">
                <a:latin typeface="Century Gothic" pitchFamily="34" charset="0"/>
              </a:rPr>
              <a:t>Uniform Circular Motion Results</a:t>
            </a:r>
          </a:p>
        </p:txBody>
      </p:sp>
    </p:spTree>
    <p:extLst>
      <p:ext uri="{BB962C8B-B14F-4D97-AF65-F5344CB8AC3E}">
        <p14:creationId xmlns:p14="http://schemas.microsoft.com/office/powerpoint/2010/main" val="40525271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6" name="Chart 5"/>
          <p:cNvGraphicFramePr/>
          <p:nvPr>
            <p:extLst>
              <p:ext uri="{D42A27DB-BD31-4B8C-83A1-F6EECF244321}">
                <p14:modId xmlns:p14="http://schemas.microsoft.com/office/powerpoint/2010/main" val="793804529"/>
              </p:ext>
            </p:extLst>
          </p:nvPr>
        </p:nvGraphicFramePr>
        <p:xfrm>
          <a:off x="2063552" y="1477544"/>
          <a:ext cx="7848872" cy="5047800"/>
        </p:xfrm>
        <a:graphic>
          <a:graphicData uri="http://schemas.openxmlformats.org/drawingml/2006/chart">
            <c:chart xmlns:c="http://schemas.openxmlformats.org/drawingml/2006/chart" xmlns:r="http://schemas.openxmlformats.org/officeDocument/2006/relationships" r:id="rId3"/>
          </a:graphicData>
        </a:graphic>
      </p:graphicFrame>
      <p:pic>
        <p:nvPicPr>
          <p:cNvPr id="3" name="Picture 2" descr="A picture containing black, darkness&#10;&#10;Description automatically generated">
            <a:extLst>
              <a:ext uri="{FF2B5EF4-FFF2-40B4-BE49-F238E27FC236}">
                <a16:creationId xmlns:a16="http://schemas.microsoft.com/office/drawing/2014/main" id="{6E94CC7A-1FDF-58F5-D830-A8DECE3A85FC}"/>
              </a:ext>
            </a:extLst>
          </p:cNvPr>
          <p:cNvPicPr>
            <a:picLocks noChangeAspect="1"/>
          </p:cNvPicPr>
          <p:nvPr/>
        </p:nvPicPr>
        <p:blipFill>
          <a:blip r:embed="rId4"/>
          <a:stretch>
            <a:fillRect/>
          </a:stretch>
        </p:blipFill>
        <p:spPr>
          <a:xfrm>
            <a:off x="11043170" y="6351956"/>
            <a:ext cx="957486" cy="317404"/>
          </a:xfrm>
          <a:prstGeom prst="rect">
            <a:avLst/>
          </a:prstGeom>
        </p:spPr>
      </p:pic>
      <p:sp>
        <p:nvSpPr>
          <p:cNvPr id="7" name="Title 1">
            <a:extLst>
              <a:ext uri="{FF2B5EF4-FFF2-40B4-BE49-F238E27FC236}">
                <a16:creationId xmlns:a16="http://schemas.microsoft.com/office/drawing/2014/main" id="{88662FD1-5837-6699-1EEA-95CF4F1C2E6B}"/>
              </a:ext>
            </a:extLst>
          </p:cNvPr>
          <p:cNvSpPr txBox="1">
            <a:spLocks/>
          </p:cNvSpPr>
          <p:nvPr/>
        </p:nvSpPr>
        <p:spPr>
          <a:xfrm>
            <a:off x="720000" y="540000"/>
            <a:ext cx="6669360" cy="937544"/>
          </a:xfrm>
          <a:prstGeom prst="rect">
            <a:avLst/>
          </a:prstGeom>
        </p:spPr>
        <p:txBody>
          <a:bodyPr vert="horz" lIns="91440" tIns="45720" rIns="91440" bIns="45720" rtlCol="0" anchor="ctr">
            <a:noAutofit/>
          </a:bodyPr>
          <a:lstStyle>
            <a:lvl1pPr algn="l" defTabSz="457200" rtl="0" eaLnBrk="1" latinLnBrk="0" hangingPunct="1">
              <a:spcBef>
                <a:spcPct val="0"/>
              </a:spcBef>
              <a:buNone/>
              <a:defRPr sz="3500" b="1" i="0" kern="1200">
                <a:solidFill>
                  <a:schemeClr val="tx1"/>
                </a:solidFill>
                <a:latin typeface="Arial"/>
                <a:ea typeface="+mj-ea"/>
                <a:cs typeface="Arial"/>
              </a:defRPr>
            </a:lvl1pPr>
          </a:lstStyle>
          <a:p>
            <a:pPr fontAlgn="auto">
              <a:spcAft>
                <a:spcPts val="0"/>
              </a:spcAft>
            </a:pPr>
            <a:r>
              <a:rPr lang="en-CA" sz="3200" b="0" dirty="0">
                <a:latin typeface="Century Gothic" pitchFamily="34" charset="0"/>
              </a:rPr>
              <a:t>Uniform Circular Motion Results</a:t>
            </a:r>
          </a:p>
        </p:txBody>
      </p:sp>
    </p:spTree>
    <p:extLst>
      <p:ext uri="{BB962C8B-B14F-4D97-AF65-F5344CB8AC3E}">
        <p14:creationId xmlns:p14="http://schemas.microsoft.com/office/powerpoint/2010/main" val="240527220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549113" y="318346"/>
            <a:ext cx="10972800" cy="734390"/>
          </a:xfrm>
        </p:spPr>
        <p:txBody>
          <a:bodyPr>
            <a:normAutofit/>
          </a:bodyPr>
          <a:lstStyle/>
          <a:p>
            <a:pPr marL="0" indent="0" algn="ctr">
              <a:buNone/>
            </a:pPr>
            <a:r>
              <a:rPr lang="en-US" sz="2400" dirty="0">
                <a:sym typeface="Wingdings" panose="05000000000000000000" pitchFamily="2" charset="2"/>
              </a:rPr>
              <a:t>Connecting standard classroom physics to Cutting-Edge Dark Matter</a:t>
            </a:r>
          </a:p>
        </p:txBody>
      </p:sp>
      <p:pic>
        <p:nvPicPr>
          <p:cNvPr id="1026" name="Picture 2" descr="http://upload.wikimedia.org/wikipedia/commons/3/38/COSMOS_3D_dark_matter_map.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550429" y="1007059"/>
            <a:ext cx="7091142" cy="5390574"/>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descr="A picture containing black, darkness&#10;&#10;Description automatically generated">
            <a:extLst>
              <a:ext uri="{FF2B5EF4-FFF2-40B4-BE49-F238E27FC236}">
                <a16:creationId xmlns:a16="http://schemas.microsoft.com/office/drawing/2014/main" id="{421FAF7D-EB5E-D4A1-32BF-03B751DAF954}"/>
              </a:ext>
            </a:extLst>
          </p:cNvPr>
          <p:cNvPicPr>
            <a:picLocks noChangeAspect="1"/>
          </p:cNvPicPr>
          <p:nvPr/>
        </p:nvPicPr>
        <p:blipFill>
          <a:blip r:embed="rId4"/>
          <a:stretch>
            <a:fillRect/>
          </a:stretch>
        </p:blipFill>
        <p:spPr>
          <a:xfrm>
            <a:off x="11043170" y="6351956"/>
            <a:ext cx="957486" cy="317404"/>
          </a:xfrm>
          <a:prstGeom prst="rect">
            <a:avLst/>
          </a:prstGeom>
        </p:spPr>
      </p:pic>
    </p:spTree>
    <p:extLst>
      <p:ext uri="{BB962C8B-B14F-4D97-AF65-F5344CB8AC3E}">
        <p14:creationId xmlns:p14="http://schemas.microsoft.com/office/powerpoint/2010/main" val="29066063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767408" y="2492896"/>
            <a:ext cx="4186808" cy="2713857"/>
          </a:xfrm>
        </p:spPr>
        <p:txBody>
          <a:bodyPr>
            <a:normAutofit/>
          </a:bodyPr>
          <a:lstStyle/>
          <a:p>
            <a:pPr marL="0" indent="0" algn="ctr">
              <a:buNone/>
            </a:pPr>
            <a:r>
              <a:rPr lang="en-CA" sz="3600" dirty="0">
                <a:latin typeface="Century Gothic" pitchFamily="34" charset="0"/>
              </a:rPr>
              <a:t>Vera Rubin’s </a:t>
            </a:r>
          </a:p>
          <a:p>
            <a:pPr marL="0" indent="0" algn="ctr">
              <a:buNone/>
            </a:pPr>
            <a:r>
              <a:rPr lang="en-CA" sz="3600" dirty="0">
                <a:latin typeface="Century Gothic" pitchFamily="34" charset="0"/>
              </a:rPr>
              <a:t>Discovery</a:t>
            </a:r>
          </a:p>
        </p:txBody>
      </p:sp>
      <p:pic>
        <p:nvPicPr>
          <p:cNvPr id="4" name="Picture 3"/>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5598472" y="1892051"/>
            <a:ext cx="5461074" cy="3073898"/>
          </a:xfrm>
          <a:prstGeom prst="rect">
            <a:avLst/>
          </a:prstGeom>
        </p:spPr>
      </p:pic>
      <p:pic>
        <p:nvPicPr>
          <p:cNvPr id="2" name="Picture 1" descr="A picture containing black, darkness&#10;&#10;Description automatically generated">
            <a:extLst>
              <a:ext uri="{FF2B5EF4-FFF2-40B4-BE49-F238E27FC236}">
                <a16:creationId xmlns:a16="http://schemas.microsoft.com/office/drawing/2014/main" id="{DDDA5C3B-35C2-8BB3-3B29-F9365059DB0A}"/>
              </a:ext>
            </a:extLst>
          </p:cNvPr>
          <p:cNvPicPr>
            <a:picLocks noChangeAspect="1"/>
          </p:cNvPicPr>
          <p:nvPr/>
        </p:nvPicPr>
        <p:blipFill>
          <a:blip r:embed="rId4"/>
          <a:stretch>
            <a:fillRect/>
          </a:stretch>
        </p:blipFill>
        <p:spPr>
          <a:xfrm>
            <a:off x="11043170" y="6351956"/>
            <a:ext cx="957486" cy="317404"/>
          </a:xfrm>
          <a:prstGeom prst="rect">
            <a:avLst/>
          </a:prstGeom>
        </p:spPr>
      </p:pic>
    </p:spTree>
    <p:extLst>
      <p:ext uri="{BB962C8B-B14F-4D97-AF65-F5344CB8AC3E}">
        <p14:creationId xmlns:p14="http://schemas.microsoft.com/office/powerpoint/2010/main" val="8483062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itle 1"/>
          <p:cNvSpPr txBox="1">
            <a:spLocks/>
          </p:cNvSpPr>
          <p:nvPr/>
        </p:nvSpPr>
        <p:spPr>
          <a:xfrm>
            <a:off x="720000" y="720000"/>
            <a:ext cx="8229600" cy="857251"/>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500" b="1" i="0" kern="1200">
                <a:solidFill>
                  <a:schemeClr val="tx1"/>
                </a:solidFill>
                <a:latin typeface="Arial"/>
                <a:ea typeface="+mj-ea"/>
                <a:cs typeface="Arial"/>
              </a:defRPr>
            </a:lvl1pPr>
          </a:lstStyle>
          <a:p>
            <a:pPr fontAlgn="auto">
              <a:spcAft>
                <a:spcPts val="0"/>
              </a:spcAft>
            </a:pPr>
            <a:r>
              <a:rPr lang="en-CA" sz="3600" dirty="0">
                <a:solidFill>
                  <a:prstClr val="black"/>
                </a:solidFill>
                <a:latin typeface="Century Gothic" pitchFamily="34" charset="0"/>
              </a:rPr>
              <a:t>How Do Scientists Think?</a:t>
            </a:r>
          </a:p>
        </p:txBody>
      </p:sp>
      <p:sp>
        <p:nvSpPr>
          <p:cNvPr id="6" name="Content Placeholder 2"/>
          <p:cNvSpPr>
            <a:spLocks noGrp="1"/>
          </p:cNvSpPr>
          <p:nvPr>
            <p:ph sz="half" idx="1"/>
          </p:nvPr>
        </p:nvSpPr>
        <p:spPr>
          <a:xfrm>
            <a:off x="1080000" y="2520000"/>
            <a:ext cx="4038600" cy="2235695"/>
          </a:xfrm>
        </p:spPr>
        <p:txBody>
          <a:bodyPr>
            <a:normAutofit/>
          </a:bodyPr>
          <a:lstStyle/>
          <a:p>
            <a:pPr marL="0" indent="0" algn="ctr">
              <a:buNone/>
            </a:pPr>
            <a:r>
              <a:rPr lang="en-CA" sz="4000" dirty="0">
                <a:solidFill>
                  <a:schemeClr val="tx2">
                    <a:lumMod val="75000"/>
                  </a:schemeClr>
                </a:solidFill>
                <a:latin typeface="Century Gothic" pitchFamily="34" charset="0"/>
              </a:rPr>
              <a:t>Scientists Are Curious</a:t>
            </a:r>
          </a:p>
        </p:txBody>
      </p:sp>
      <p:pic>
        <p:nvPicPr>
          <p:cNvPr id="7" name="Content Placeholder 5">
            <a:extLst>
              <a:ext uri="{FF2B5EF4-FFF2-40B4-BE49-F238E27FC236}">
                <a16:creationId xmlns:a16="http://schemas.microsoft.com/office/drawing/2014/main" id="{B0A93309-0DD2-43CD-856F-4EEE8ED9BACE}"/>
              </a:ext>
            </a:extLst>
          </p:cNvPr>
          <p:cNvPicPr>
            <a:picLocks noChangeAspect="1"/>
          </p:cNvPicPr>
          <p:nvPr/>
        </p:nvPicPr>
        <p:blipFill rotWithShape="1">
          <a:blip r:embed="rId2" cstate="email">
            <a:extLst>
              <a:ext uri="{28A0092B-C50C-407E-A947-70E740481C1C}">
                <a14:useLocalDpi xmlns:a14="http://schemas.microsoft.com/office/drawing/2010/main" val="0"/>
              </a:ext>
            </a:extLst>
          </a:blip>
          <a:srcRect l="28020" t="12831" r="23242" b="19614"/>
          <a:stretch/>
        </p:blipFill>
        <p:spPr bwMode="auto">
          <a:xfrm>
            <a:off x="5638800" y="758522"/>
            <a:ext cx="5410200" cy="5794679"/>
          </a:xfrm>
          <a:prstGeom prst="ellipse">
            <a:avLst/>
          </a:prstGeom>
          <a:noFill/>
          <a:ln>
            <a:noFill/>
          </a:ln>
          <a:effectLst>
            <a:softEdge rad="112500"/>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pic>
      <p:pic>
        <p:nvPicPr>
          <p:cNvPr id="2" name="Picture 1" descr="A picture containing black, darkness&#10;&#10;Description automatically generated">
            <a:extLst>
              <a:ext uri="{FF2B5EF4-FFF2-40B4-BE49-F238E27FC236}">
                <a16:creationId xmlns:a16="http://schemas.microsoft.com/office/drawing/2014/main" id="{9A190D80-CB57-53B0-BB47-B0C5C84C9097}"/>
              </a:ext>
            </a:extLst>
          </p:cNvPr>
          <p:cNvPicPr>
            <a:picLocks noChangeAspect="1"/>
          </p:cNvPicPr>
          <p:nvPr/>
        </p:nvPicPr>
        <p:blipFill>
          <a:blip r:embed="rId3"/>
          <a:stretch>
            <a:fillRect/>
          </a:stretch>
        </p:blipFill>
        <p:spPr>
          <a:xfrm>
            <a:off x="10659396" y="6174012"/>
            <a:ext cx="1270835" cy="421279"/>
          </a:xfrm>
          <a:prstGeom prst="rect">
            <a:avLst/>
          </a:prstGeom>
        </p:spPr>
      </p:pic>
    </p:spTree>
    <p:extLst>
      <p:ext uri="{BB962C8B-B14F-4D97-AF65-F5344CB8AC3E}">
        <p14:creationId xmlns:p14="http://schemas.microsoft.com/office/powerpoint/2010/main" val="388400046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pic>
        <p:nvPicPr>
          <p:cNvPr id="7" name="media1(2).wmv">
            <a:hlinkClick r:id="" action="ppaction://media"/>
          </p:cNvPr>
          <p:cNvPicPr>
            <a:picLocks noGrp="1" noChangeAspect="1"/>
          </p:cNvPicPr>
          <p:nvPr>
            <p:ph idx="1"/>
            <a:videoFile r:link="rId1"/>
            <p:extLst>
              <p:ext uri="{DAA4B4D4-6D71-4841-9C94-3DE7FCFB9230}">
                <p14:media xmlns:p14="http://schemas.microsoft.com/office/powerpoint/2010/main" r:embed="rId2">
                  <p14:trim end="18443.2"/>
                </p14:media>
              </p:ext>
            </p:extLst>
          </p:nvPr>
        </p:nvPicPr>
        <p:blipFill>
          <a:blip r:embed="rId5"/>
          <a:stretch>
            <a:fillRect/>
          </a:stretch>
        </p:blipFill>
        <p:spPr>
          <a:xfrm>
            <a:off x="2493964" y="1600200"/>
            <a:ext cx="7202487" cy="4038600"/>
          </a:xfrm>
        </p:spPr>
      </p:pic>
    </p:spTree>
    <p:extLst>
      <p:ext uri="{BB962C8B-B14F-4D97-AF65-F5344CB8AC3E}">
        <p14:creationId xmlns:p14="http://schemas.microsoft.com/office/powerpoint/2010/main" val="13615052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84592"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video fullScrn="1">
              <p:cMediaNode vol="100000">
                <p:cTn id="7" fill="hold" display="0">
                  <p:stCondLst>
                    <p:cond delay="indefinite"/>
                  </p:stCondLst>
                </p:cTn>
                <p:tgtEl>
                  <p:spTgt spid="7"/>
                </p:tgtEl>
              </p:cMediaNode>
            </p:video>
            <p:seq concurrent="1" nextAc="seek">
              <p:cTn id="8" restart="whenNotActive" fill="hold" evtFilter="cancelBubble" nodeType="interactiveSeq">
                <p:stCondLst>
                  <p:cond evt="onClick" delay="0">
                    <p:tgtEl>
                      <p:spTgt spid="7"/>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7"/>
                                        </p:tgtEl>
                                      </p:cBhvr>
                                    </p:cmd>
                                  </p:childTnLst>
                                </p:cTn>
                              </p:par>
                            </p:childTnLst>
                          </p:cTn>
                        </p:par>
                      </p:childTnLst>
                    </p:cTn>
                  </p:par>
                </p:childTnLst>
              </p:cTn>
              <p:nextCondLst>
                <p:cond evt="onClick" delay="0">
                  <p:tgtEl>
                    <p:spTgt spid="7"/>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1127448" y="1417638"/>
            <a:ext cx="3538736" cy="1913913"/>
          </a:xfrm>
        </p:spPr>
        <p:txBody>
          <a:bodyPr>
            <a:normAutofit/>
          </a:bodyPr>
          <a:lstStyle/>
          <a:p>
            <a:pPr marL="0" indent="0" algn="ctr">
              <a:buNone/>
            </a:pPr>
            <a:r>
              <a:rPr lang="en-CA" dirty="0">
                <a:latin typeface="Century Gothic" pitchFamily="34" charset="0"/>
              </a:rPr>
              <a:t>Orbital Speed Depends on the Mass of the Central Object</a:t>
            </a:r>
          </a:p>
        </p:txBody>
      </p:sp>
      <p:pic>
        <p:nvPicPr>
          <p:cNvPr id="4" name="Picture 3"/>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6240016" y="1417638"/>
            <a:ext cx="4968551" cy="4073885"/>
          </a:xfrm>
          <a:prstGeom prst="rect">
            <a:avLst/>
          </a:prstGeom>
        </p:spPr>
      </p:pic>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799EAA7A-7B48-414F-BBCA-9C192429EA09}"/>
                  </a:ext>
                </a:extLst>
              </p:cNvPr>
              <p:cNvSpPr txBox="1"/>
              <p:nvPr/>
            </p:nvSpPr>
            <p:spPr>
              <a:xfrm>
                <a:off x="1604633" y="3526450"/>
                <a:ext cx="2588302" cy="1358962"/>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CA" i="1">
                          <a:solidFill>
                            <a:sysClr val="windowText" lastClr="000000"/>
                          </a:solidFill>
                          <a:latin typeface="Cambria Math" panose="02040503050406030204" pitchFamily="18" charset="0"/>
                        </a:rPr>
                        <m:t>𝑀</m:t>
                      </m:r>
                      <m:r>
                        <a:rPr lang="en-CA" i="1">
                          <a:solidFill>
                            <a:sysClr val="windowText" lastClr="000000"/>
                          </a:solidFill>
                          <a:latin typeface="Cambria Math" panose="02040503050406030204" pitchFamily="18" charset="0"/>
                        </a:rPr>
                        <m:t>=</m:t>
                      </m:r>
                      <m:f>
                        <m:fPr>
                          <m:ctrlPr>
                            <a:rPr lang="en-CA" i="1">
                              <a:solidFill>
                                <a:sysClr val="windowText" lastClr="000000"/>
                              </a:solidFill>
                              <a:latin typeface="Cambria Math" panose="02040503050406030204" pitchFamily="18" charset="0"/>
                            </a:rPr>
                          </m:ctrlPr>
                        </m:fPr>
                        <m:num>
                          <m:sSup>
                            <m:sSupPr>
                              <m:ctrlPr>
                                <a:rPr lang="en-CA" i="1">
                                  <a:solidFill>
                                    <a:sysClr val="windowText" lastClr="000000"/>
                                  </a:solidFill>
                                  <a:latin typeface="Cambria Math" panose="02040503050406030204" pitchFamily="18" charset="0"/>
                                </a:rPr>
                              </m:ctrlPr>
                            </m:sSupPr>
                            <m:e>
                              <m:r>
                                <a:rPr lang="en-CA" i="1">
                                  <a:solidFill>
                                    <a:sysClr val="windowText" lastClr="000000"/>
                                  </a:solidFill>
                                  <a:latin typeface="Cambria Math" panose="02040503050406030204" pitchFamily="18" charset="0"/>
                                </a:rPr>
                                <m:t>𝑣</m:t>
                              </m:r>
                            </m:e>
                            <m:sup>
                              <m:r>
                                <a:rPr lang="en-CA" i="1">
                                  <a:solidFill>
                                    <a:sysClr val="windowText" lastClr="000000"/>
                                  </a:solidFill>
                                  <a:latin typeface="Cambria Math" panose="02040503050406030204" pitchFamily="18" charset="0"/>
                                </a:rPr>
                                <m:t>2</m:t>
                              </m:r>
                            </m:sup>
                          </m:sSup>
                          <m:r>
                            <a:rPr lang="en-CA" i="1">
                              <a:solidFill>
                                <a:sysClr val="windowText" lastClr="000000"/>
                              </a:solidFill>
                              <a:latin typeface="Cambria Math" panose="02040503050406030204" pitchFamily="18" charset="0"/>
                            </a:rPr>
                            <m:t>𝑟</m:t>
                          </m:r>
                        </m:num>
                        <m:den>
                          <m:r>
                            <a:rPr lang="en-CA" i="1">
                              <a:solidFill>
                                <a:sysClr val="windowText" lastClr="000000"/>
                              </a:solidFill>
                              <a:latin typeface="Cambria Math" panose="02040503050406030204" pitchFamily="18" charset="0"/>
                            </a:rPr>
                            <m:t>𝐺</m:t>
                          </m:r>
                        </m:den>
                      </m:f>
                    </m:oMath>
                  </m:oMathPara>
                </a14:m>
                <a:endParaRPr lang="en-CA" dirty="0"/>
              </a:p>
            </p:txBody>
          </p:sp>
        </mc:Choice>
        <mc:Fallback xmlns="">
          <p:sp>
            <p:nvSpPr>
              <p:cNvPr id="8" name="TextBox 7">
                <a:extLst>
                  <a:ext uri="{FF2B5EF4-FFF2-40B4-BE49-F238E27FC236}">
                    <a16:creationId xmlns:a16="http://schemas.microsoft.com/office/drawing/2014/main" id="{799EAA7A-7B48-414F-BBCA-9C192429EA09}"/>
                  </a:ext>
                </a:extLst>
              </p:cNvPr>
              <p:cNvSpPr txBox="1">
                <a:spLocks noRot="1" noChangeAspect="1" noMove="1" noResize="1" noEditPoints="1" noAdjustHandles="1" noChangeArrowheads="1" noChangeShapeType="1" noTextEdit="1"/>
              </p:cNvSpPr>
              <p:nvPr/>
            </p:nvSpPr>
            <p:spPr>
              <a:xfrm>
                <a:off x="1604633" y="3526450"/>
                <a:ext cx="2588302" cy="1358962"/>
              </a:xfrm>
              <a:prstGeom prst="rect">
                <a:avLst/>
              </a:prstGeom>
              <a:blipFill>
                <a:blip r:embed="rId4"/>
                <a:stretch>
                  <a:fillRect/>
                </a:stretch>
              </a:blipFill>
            </p:spPr>
            <p:txBody>
              <a:bodyPr/>
              <a:lstStyle/>
              <a:p>
                <a:r>
                  <a:rPr lang="en-US">
                    <a:noFill/>
                  </a:rPr>
                  <a:t> </a:t>
                </a:r>
              </a:p>
            </p:txBody>
          </p:sp>
        </mc:Fallback>
      </mc:AlternateContent>
      <p:pic>
        <p:nvPicPr>
          <p:cNvPr id="5" name="Picture 4" descr="A picture containing black, darkness&#10;&#10;Description automatically generated">
            <a:extLst>
              <a:ext uri="{FF2B5EF4-FFF2-40B4-BE49-F238E27FC236}">
                <a16:creationId xmlns:a16="http://schemas.microsoft.com/office/drawing/2014/main" id="{32AC5A22-6B62-72E1-28FC-4D34C2DF204C}"/>
              </a:ext>
            </a:extLst>
          </p:cNvPr>
          <p:cNvPicPr>
            <a:picLocks noChangeAspect="1"/>
          </p:cNvPicPr>
          <p:nvPr/>
        </p:nvPicPr>
        <p:blipFill>
          <a:blip r:embed="rId5"/>
          <a:stretch>
            <a:fillRect/>
          </a:stretch>
        </p:blipFill>
        <p:spPr>
          <a:xfrm>
            <a:off x="11043170" y="6351956"/>
            <a:ext cx="957486" cy="317404"/>
          </a:xfrm>
          <a:prstGeom prst="rect">
            <a:avLst/>
          </a:prstGeom>
        </p:spPr>
      </p:pic>
    </p:spTree>
    <p:extLst>
      <p:ext uri="{BB962C8B-B14F-4D97-AF65-F5344CB8AC3E}">
        <p14:creationId xmlns:p14="http://schemas.microsoft.com/office/powerpoint/2010/main" val="338336432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086519" y="1484784"/>
            <a:ext cx="8018962" cy="4464496"/>
          </a:xfrm>
        </p:spPr>
      </p:pic>
      <p:sp>
        <p:nvSpPr>
          <p:cNvPr id="6" name="Title 1"/>
          <p:cNvSpPr>
            <a:spLocks noGrp="1"/>
          </p:cNvSpPr>
          <p:nvPr>
            <p:ph type="title"/>
          </p:nvPr>
        </p:nvSpPr>
        <p:spPr>
          <a:xfrm>
            <a:off x="623392" y="548680"/>
            <a:ext cx="8229600" cy="579437"/>
          </a:xfrm>
        </p:spPr>
        <p:txBody>
          <a:bodyPr>
            <a:normAutofit fontScale="90000"/>
          </a:bodyPr>
          <a:lstStyle/>
          <a:p>
            <a:r>
              <a:rPr lang="en-CA" b="0" dirty="0">
                <a:latin typeface="Century Gothic" pitchFamily="34" charset="0"/>
              </a:rPr>
              <a:t>Extend this to galaxies</a:t>
            </a:r>
          </a:p>
        </p:txBody>
      </p:sp>
      <p:pic>
        <p:nvPicPr>
          <p:cNvPr id="2" name="Picture 1" descr="A picture containing black, darkness&#10;&#10;Description automatically generated">
            <a:extLst>
              <a:ext uri="{FF2B5EF4-FFF2-40B4-BE49-F238E27FC236}">
                <a16:creationId xmlns:a16="http://schemas.microsoft.com/office/drawing/2014/main" id="{18F56FAA-E93E-B375-1C65-8C52A3CDAAEB}"/>
              </a:ext>
            </a:extLst>
          </p:cNvPr>
          <p:cNvPicPr>
            <a:picLocks noChangeAspect="1"/>
          </p:cNvPicPr>
          <p:nvPr/>
        </p:nvPicPr>
        <p:blipFill>
          <a:blip r:embed="rId3"/>
          <a:stretch>
            <a:fillRect/>
          </a:stretch>
        </p:blipFill>
        <p:spPr>
          <a:xfrm>
            <a:off x="11043170" y="6351956"/>
            <a:ext cx="957486" cy="317404"/>
          </a:xfrm>
          <a:prstGeom prst="rect">
            <a:avLst/>
          </a:prstGeom>
        </p:spPr>
      </p:pic>
    </p:spTree>
    <p:extLst>
      <p:ext uri="{BB962C8B-B14F-4D97-AF65-F5344CB8AC3E}">
        <p14:creationId xmlns:p14="http://schemas.microsoft.com/office/powerpoint/2010/main" val="288124640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684910" y="1268760"/>
            <a:ext cx="8822180" cy="49644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itle 4"/>
          <p:cNvSpPr>
            <a:spLocks noGrp="1"/>
          </p:cNvSpPr>
          <p:nvPr>
            <p:ph type="title"/>
          </p:nvPr>
        </p:nvSpPr>
        <p:spPr>
          <a:xfrm>
            <a:off x="549113" y="476672"/>
            <a:ext cx="10972800" cy="579438"/>
          </a:xfrm>
        </p:spPr>
        <p:txBody>
          <a:bodyPr>
            <a:normAutofit/>
          </a:bodyPr>
          <a:lstStyle/>
          <a:p>
            <a:r>
              <a:rPr lang="en-US" sz="2800" b="0" dirty="0">
                <a:latin typeface="Century Gothic" panose="020B0502020202020204" pitchFamily="34" charset="0"/>
              </a:rPr>
              <a:t>Triangulum is More Massive Than it Looks</a:t>
            </a:r>
          </a:p>
        </p:txBody>
      </p:sp>
      <p:pic>
        <p:nvPicPr>
          <p:cNvPr id="2" name="Picture 1" descr="A picture containing black, darkness&#10;&#10;Description automatically generated">
            <a:extLst>
              <a:ext uri="{FF2B5EF4-FFF2-40B4-BE49-F238E27FC236}">
                <a16:creationId xmlns:a16="http://schemas.microsoft.com/office/drawing/2014/main" id="{A516FEF3-730B-4037-9FEE-2A4B1B767277}"/>
              </a:ext>
            </a:extLst>
          </p:cNvPr>
          <p:cNvPicPr>
            <a:picLocks noChangeAspect="1"/>
          </p:cNvPicPr>
          <p:nvPr/>
        </p:nvPicPr>
        <p:blipFill>
          <a:blip r:embed="rId4"/>
          <a:stretch>
            <a:fillRect/>
          </a:stretch>
        </p:blipFill>
        <p:spPr>
          <a:xfrm>
            <a:off x="11043170" y="6351956"/>
            <a:ext cx="957486" cy="317404"/>
          </a:xfrm>
          <a:prstGeom prst="rect">
            <a:avLst/>
          </a:prstGeom>
        </p:spPr>
      </p:pic>
    </p:spTree>
    <p:extLst>
      <p:ext uri="{BB962C8B-B14F-4D97-AF65-F5344CB8AC3E}">
        <p14:creationId xmlns:p14="http://schemas.microsoft.com/office/powerpoint/2010/main" val="363369760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pic>
        <p:nvPicPr>
          <p:cNvPr id="9" name="Picture 6" descr="Image result for scale&quot;">
            <a:extLst>
              <a:ext uri="{FF2B5EF4-FFF2-40B4-BE49-F238E27FC236}">
                <a16:creationId xmlns:a16="http://schemas.microsoft.com/office/drawing/2014/main" id="{C91464A5-2708-484D-BD7F-C7A4DD4A9ADF}"/>
              </a:ext>
            </a:extLst>
          </p:cNvPr>
          <p:cNvPicPr>
            <a:picLocks noChangeAspect="1" noChangeArrowheads="1"/>
          </p:cNvPicPr>
          <p:nvPr/>
        </p:nvPicPr>
        <p:blipFill rotWithShape="1">
          <a:blip r:embed="rId2" cstate="email">
            <a:extLst>
              <a:ext uri="{28A0092B-C50C-407E-A947-70E740481C1C}">
                <a14:useLocalDpi xmlns:a14="http://schemas.microsoft.com/office/drawing/2010/main" val="0"/>
              </a:ext>
            </a:extLst>
          </a:blip>
          <a:srcRect b="8027"/>
          <a:stretch/>
        </p:blipFill>
        <p:spPr bwMode="auto">
          <a:xfrm>
            <a:off x="3449806" y="620689"/>
            <a:ext cx="5094466" cy="5829907"/>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10" descr="Image result for orbital velocity galaxy&quot;">
            <a:extLst>
              <a:ext uri="{FF2B5EF4-FFF2-40B4-BE49-F238E27FC236}">
                <a16:creationId xmlns:a16="http://schemas.microsoft.com/office/drawing/2014/main" id="{66B026DC-4EBC-4227-BCF1-32A38874B7C5}"/>
              </a:ext>
            </a:extLst>
          </p:cNvPr>
          <p:cNvPicPr>
            <a:picLocks noChangeAspect="1" noChangeArrowheads="1"/>
          </p:cNvPicPr>
          <p:nvPr/>
        </p:nvPicPr>
        <p:blipFill rotWithShape="1">
          <a:blip r:embed="rId3" cstate="email">
            <a:extLst>
              <a:ext uri="{BEBA8EAE-BF5A-486C-A8C5-ECC9F3942E4B}">
                <a14:imgProps xmlns:a14="http://schemas.microsoft.com/office/drawing/2010/main">
                  <a14:imgLayer r:embed="rId4">
                    <a14:imgEffect>
                      <a14:backgroundRemoval t="2961" b="30068" l="9950" r="89801">
                        <a14:foregroundMark x1="17164" y1="24146" x2="13433" y2="22323"/>
                        <a14:foregroundMark x1="65920" y1="28474" x2="81095" y2="11845"/>
                        <a14:foregroundMark x1="10945" y1="19590" x2="39055" y2="9339"/>
                        <a14:foregroundMark x1="19652" y1="17540" x2="63682" y2="23462"/>
                        <a14:foregroundMark x1="63682" y1="23462" x2="85323" y2="15718"/>
                        <a14:foregroundMark x1="83831" y1="12528" x2="88806" y2="15945"/>
                        <a14:foregroundMark x1="23383" y1="2961" x2="23383" y2="20046"/>
                        <a14:foregroundMark x1="51990" y1="2961" x2="52985" y2="17768"/>
                        <a14:foregroundMark x1="83831" y1="2733" x2="83085" y2="17768"/>
                        <a14:foregroundMark x1="39801" y1="14123" x2="82587" y2="15718"/>
                        <a14:foregroundMark x1="82587" y1="15718" x2="87811" y2="18451"/>
                        <a14:foregroundMark x1="61443" y1="28702" x2="81343" y2="11162"/>
                        <a14:foregroundMark x1="10448" y1="20729" x2="40050" y2="10251"/>
                        <a14:foregroundMark x1="63930" y1="28474" x2="83085" y2="12756"/>
                        <a14:foregroundMark x1="78607" y1="10934" x2="65174" y2="28702"/>
                        <a14:foregroundMark x1="14428" y1="21868" x2="42537" y2="9112"/>
                        <a14:foregroundMark x1="42537" y1="9112" x2="42537" y2="9112"/>
                      </a14:backgroundRemoval>
                    </a14:imgEffect>
                  </a14:imgLayer>
                </a14:imgProps>
              </a:ext>
              <a:ext uri="{28A0092B-C50C-407E-A947-70E740481C1C}">
                <a14:useLocalDpi xmlns:a14="http://schemas.microsoft.com/office/drawing/2010/main" val="0"/>
              </a:ext>
            </a:extLst>
          </a:blip>
          <a:srcRect b="66401"/>
          <a:stretch/>
        </p:blipFill>
        <p:spPr bwMode="auto">
          <a:xfrm>
            <a:off x="3851249" y="3816794"/>
            <a:ext cx="1129883" cy="414571"/>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4" descr="Image result for stars&quot;">
            <a:extLst>
              <a:ext uri="{FF2B5EF4-FFF2-40B4-BE49-F238E27FC236}">
                <a16:creationId xmlns:a16="http://schemas.microsoft.com/office/drawing/2014/main" id="{4871FA33-E84B-4E6C-BAE8-79E42D21237E}"/>
              </a:ext>
            </a:extLst>
          </p:cNvPr>
          <p:cNvPicPr>
            <a:picLocks noChangeAspect="1" noChangeArrowheads="1"/>
          </p:cNvPicPr>
          <p:nvPr/>
        </p:nvPicPr>
        <p:blipFill>
          <a:blip r:embed="rId5" cstate="email">
            <a:extLst>
              <a:ext uri="{BEBA8EAE-BF5A-486C-A8C5-ECC9F3942E4B}">
                <a14:imgProps xmlns:a14="http://schemas.microsoft.com/office/drawing/2010/main">
                  <a14:imgLayer r:embed="rId6">
                    <a14:imgEffect>
                      <a14:backgroundRemoval t="2611" b="89034" l="0" r="95167">
                        <a14:foregroundMark x1="37167" y1="62663" x2="37167" y2="62663"/>
                        <a14:foregroundMark x1="22000" y1="43342" x2="22000" y2="43342"/>
                        <a14:foregroundMark x1="18500" y1="17232" x2="18500" y2="17232"/>
                        <a14:foregroundMark x1="33833" y1="31332" x2="33833" y2="31332"/>
                        <a14:foregroundMark x1="53000" y1="13055" x2="53000" y2="13055"/>
                        <a14:foregroundMark x1="52333" y1="45431" x2="52333" y2="45431"/>
                        <a14:foregroundMark x1="65500" y1="25849" x2="65500" y2="25849"/>
                        <a14:foregroundMark x1="80667" y1="16188" x2="80667" y2="16188"/>
                        <a14:foregroundMark x1="17833" y1="6527" x2="18500" y2="3133"/>
                        <a14:foregroundMark x1="7500" y1="66057" x2="7500" y2="66057"/>
                        <a14:foregroundMark x1="8167" y1="61619" x2="0" y2="61619"/>
                        <a14:foregroundMark x1="23333" y1="75718" x2="23333" y2="75718"/>
                        <a14:foregroundMark x1="53833" y1="76762" x2="53833" y2="76762"/>
                        <a14:foregroundMark x1="70333" y1="67102" x2="70333" y2="67102"/>
                        <a14:foregroundMark x1="83500" y1="43342" x2="83500" y2="43342"/>
                        <a14:foregroundMark x1="95167" y1="29243" x2="95167" y2="29243"/>
                      </a14:backgroundRemoval>
                    </a14:imgEffect>
                  </a14:imgLayer>
                </a14:imgProps>
              </a:ext>
              <a:ext uri="{28A0092B-C50C-407E-A947-70E740481C1C}">
                <a14:useLocalDpi xmlns:a14="http://schemas.microsoft.com/office/drawing/2010/main" val="0"/>
              </a:ext>
            </a:extLst>
          </a:blip>
          <a:srcRect/>
          <a:stretch>
            <a:fillRect/>
          </a:stretch>
        </p:blipFill>
        <p:spPr bwMode="auto">
          <a:xfrm>
            <a:off x="6995369" y="1563968"/>
            <a:ext cx="1380255" cy="881063"/>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a:extLst>
              <a:ext uri="{FF2B5EF4-FFF2-40B4-BE49-F238E27FC236}">
                <a16:creationId xmlns:a16="http://schemas.microsoft.com/office/drawing/2014/main" id="{C09D98FC-CC12-46DB-A983-19314597C80E}"/>
              </a:ext>
            </a:extLst>
          </p:cNvPr>
          <p:cNvSpPr txBox="1"/>
          <p:nvPr/>
        </p:nvSpPr>
        <p:spPr>
          <a:xfrm>
            <a:off x="3958989" y="4231365"/>
            <a:ext cx="914400" cy="646331"/>
          </a:xfrm>
          <a:prstGeom prst="rect">
            <a:avLst/>
          </a:prstGeom>
          <a:noFill/>
        </p:spPr>
        <p:txBody>
          <a:bodyPr wrap="square" rtlCol="0">
            <a:spAutoFit/>
          </a:bodyPr>
          <a:lstStyle/>
          <a:p>
            <a:pPr algn="ctr" defTabSz="457200" fontAlgn="auto">
              <a:spcBef>
                <a:spcPts val="0"/>
              </a:spcBef>
              <a:spcAft>
                <a:spcPts val="0"/>
              </a:spcAft>
            </a:pPr>
            <a:r>
              <a:rPr lang="en-US" sz="1800" dirty="0">
                <a:solidFill>
                  <a:prstClr val="white"/>
                </a:solidFill>
                <a:latin typeface="Calibri"/>
                <a:ea typeface="+mn-ea"/>
                <a:cs typeface="+mn-cs"/>
              </a:rPr>
              <a:t>Orbital Mass</a:t>
            </a:r>
          </a:p>
        </p:txBody>
      </p:sp>
      <p:sp>
        <p:nvSpPr>
          <p:cNvPr id="13" name="TextBox 12">
            <a:extLst>
              <a:ext uri="{FF2B5EF4-FFF2-40B4-BE49-F238E27FC236}">
                <a16:creationId xmlns:a16="http://schemas.microsoft.com/office/drawing/2014/main" id="{FE18F625-EE5A-416B-A721-FC841C1483BB}"/>
              </a:ext>
            </a:extLst>
          </p:cNvPr>
          <p:cNvSpPr txBox="1"/>
          <p:nvPr/>
        </p:nvSpPr>
        <p:spPr>
          <a:xfrm>
            <a:off x="6995369" y="2234837"/>
            <a:ext cx="1287275" cy="646331"/>
          </a:xfrm>
          <a:prstGeom prst="rect">
            <a:avLst/>
          </a:prstGeom>
          <a:noFill/>
        </p:spPr>
        <p:txBody>
          <a:bodyPr wrap="square" rtlCol="0">
            <a:spAutoFit/>
          </a:bodyPr>
          <a:lstStyle/>
          <a:p>
            <a:pPr algn="ctr" defTabSz="457200" fontAlgn="auto">
              <a:spcBef>
                <a:spcPts val="0"/>
              </a:spcBef>
              <a:spcAft>
                <a:spcPts val="0"/>
              </a:spcAft>
            </a:pPr>
            <a:r>
              <a:rPr lang="en-US" sz="1800" dirty="0">
                <a:solidFill>
                  <a:prstClr val="white"/>
                </a:solidFill>
                <a:latin typeface="Calibri"/>
                <a:ea typeface="+mn-ea"/>
                <a:cs typeface="+mn-cs"/>
              </a:rPr>
              <a:t>Brightness Mass</a:t>
            </a:r>
          </a:p>
        </p:txBody>
      </p:sp>
      <p:pic>
        <p:nvPicPr>
          <p:cNvPr id="2" name="Picture 1" descr="A picture containing black, darkness&#10;&#10;Description automatically generated">
            <a:extLst>
              <a:ext uri="{FF2B5EF4-FFF2-40B4-BE49-F238E27FC236}">
                <a16:creationId xmlns:a16="http://schemas.microsoft.com/office/drawing/2014/main" id="{A4ED5B21-CF18-E65D-8062-A082928EAD08}"/>
              </a:ext>
            </a:extLst>
          </p:cNvPr>
          <p:cNvPicPr>
            <a:picLocks noChangeAspect="1"/>
          </p:cNvPicPr>
          <p:nvPr/>
        </p:nvPicPr>
        <p:blipFill>
          <a:blip r:embed="rId7"/>
          <a:stretch>
            <a:fillRect/>
          </a:stretch>
        </p:blipFill>
        <p:spPr>
          <a:xfrm>
            <a:off x="11043170" y="6351956"/>
            <a:ext cx="957486" cy="317404"/>
          </a:xfrm>
          <a:prstGeom prst="rect">
            <a:avLst/>
          </a:prstGeom>
        </p:spPr>
      </p:pic>
    </p:spTree>
    <p:extLst>
      <p:ext uri="{BB962C8B-B14F-4D97-AF65-F5344CB8AC3E}">
        <p14:creationId xmlns:p14="http://schemas.microsoft.com/office/powerpoint/2010/main" val="122177455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picture containing universe, outer space, space, screenshot&#10;&#10;Description automatically generated">
            <a:extLst>
              <a:ext uri="{FF2B5EF4-FFF2-40B4-BE49-F238E27FC236}">
                <a16:creationId xmlns:a16="http://schemas.microsoft.com/office/drawing/2014/main" id="{0024A6D9-525D-06BB-80D4-BE4FFC7244B9}"/>
              </a:ext>
            </a:extLst>
          </p:cNvPr>
          <p:cNvPicPr>
            <a:picLocks noChangeAspect="1"/>
          </p:cNvPicPr>
          <p:nvPr/>
        </p:nvPicPr>
        <p:blipFill rotWithShape="1">
          <a:blip r:embed="rId3" cstate="email">
            <a:extLst>
              <a:ext uri="{28A0092B-C50C-407E-A947-70E740481C1C}">
                <a14:useLocalDpi xmlns:a14="http://schemas.microsoft.com/office/drawing/2010/main" val="0"/>
              </a:ext>
            </a:extLst>
          </a:blip>
          <a:srcRect t="18168" b="28866"/>
          <a:stretch/>
        </p:blipFill>
        <p:spPr>
          <a:xfrm>
            <a:off x="0" y="0"/>
            <a:ext cx="12192000" cy="8773920"/>
          </a:xfrm>
          <a:prstGeom prst="rect">
            <a:avLst/>
          </a:prstGeom>
        </p:spPr>
      </p:pic>
      <p:sp>
        <p:nvSpPr>
          <p:cNvPr id="2" name="Title 1"/>
          <p:cNvSpPr>
            <a:spLocks noGrp="1"/>
          </p:cNvSpPr>
          <p:nvPr>
            <p:ph type="title"/>
          </p:nvPr>
        </p:nvSpPr>
        <p:spPr>
          <a:xfrm>
            <a:off x="3360304" y="764705"/>
            <a:ext cx="5832648" cy="1249631"/>
          </a:xfrm>
          <a:solidFill>
            <a:srgbClr val="99CCFF">
              <a:alpha val="30196"/>
            </a:srgbClr>
          </a:solidFill>
        </p:spPr>
        <p:txBody>
          <a:bodyPr>
            <a:noAutofit/>
          </a:bodyPr>
          <a:lstStyle/>
          <a:p>
            <a:pPr algn="ctr"/>
            <a:r>
              <a:rPr lang="en-CA" sz="3600" b="0" dirty="0">
                <a:solidFill>
                  <a:schemeClr val="bg1"/>
                </a:solidFill>
                <a:latin typeface="Century Gothic" panose="020B0502020202020204" pitchFamily="34" charset="0"/>
              </a:rPr>
              <a:t>The same discrepancy happens in all* galaxies</a:t>
            </a:r>
          </a:p>
        </p:txBody>
      </p:sp>
      <p:sp>
        <p:nvSpPr>
          <p:cNvPr id="4" name="AutoShape 2" descr="data:image/png;base64,iVBORw0KGgoAAAANSUhEUgAAAKoAAAEpCAMAAAA0+0lyAAABAlBMVEX///8AXpwAW5kAYZ8Agr0AjsgAZqMAVJMAaaYAZKIAdrIAi8UAbKkAf7oAcKwAVpUAls8AerYAh8EAkssAnNUAo9sAodkAreQAqeEAr+YAldEAUJAAj8wAisgAba4ASY0APYcAXqEARIz19vnm7vUAqeUAZ6m9ydna5O7v9vsATpTq8vgAdbcAfLzM6Peww9h+l7lgs94AWZ/S2+bG2uplk71PiLeMvt43fLBPoM6z1uyLpcOmvNSXs892nsNAbqGX0u99vuJinsmJtNW0z+Qzib1upc2bvNdbg65iocxIl8ix2vB5stdEuuo8ptiOo8F/y+9GcKKEyuyj2PJTkL6WuNSM0OwmAAANNUlEQVR4nO2diVriSBeGC0QCyKoBMRA0CDRbcEQUm2ltbbXtcZuesfv+b+WvhLCnUitVzP/4XYC+T/HlnFPbKQBEqXN2/+Xu+vziMpFOQqUTlxfn139+OTmrCfsX/DoePH6/bDQalUolOVMsFovHt7Ysq99Pnn85Uw0Jx/L+e6pRSabTiUQ6kR4rmZ7CxmJRqHjI6rcvr1Tint2lKt3ERAGo0TgcYDi85yfHSjhfut1EzlUQqssadVgdN/TbP04kc3Z+57q5qWYDO0ZNLqPGPVSosNY+H8gDHTx1c6lUahkV44Ax6tZWyGqHr+QY4X7XdkBXWXGoHmsISqueN9cO+piyI5EUAhXpgGh0ETUUyrT/WW9EuI9A0MiEFWdWlAPGCre/rg92sDsGXRlWSrN6qOG1wdae7N3dXV9UrFl9HOCghjPVH2vIu0M7sotBDQhX0dVhDbvSqn8KBm3uuKBLrChUYgc4KpU+iSQd2js7PqjcZnWVOfwhLMx29iJTUgazIsLVFBUObFXQwI7gkELUHTwqWW5dNKs7rnBgRZC+mNs7rgjMyuYAh7Wkcaev46y5jUYVY1YHNaNVv/CRNiGoh7pOs2Yc8Zlg4JKOWddp1jFr+yt7JBiZezPUNZvVUanEmruG5t48aqADCFEDHeAYlq0ouIWkxKgrZiUoBFdRM9oRC+tLeW9vgXXRrGIKQR9W+mzgkeLMKjBceaJmvS1nV1DZw1VQIbiMmqH0wLCcze5ll1H5whWyEFxC1Y5oEtc7JIVCmFV8IbjEWiWPWaM5UvlmzWilEilpc0zq44B159Yp61cy0paRnUdFhivRheAcqnb4BxFqIavrE1gCB4jNrR6qViVZ2zo19AmqMrNCHeE/rRuHVFdtVk0rhXGkvbI+Q0WGK6rcSlUIzoYVa1fdk3KzarjK5XQRlS63iikEp6zB0fXZWEJlya2EhSAmXGEs0DIKerADqMzK64CgKPCmL6OqDFdaQNJ61wtYVEmFoMeKWnWBP39hxrpqVhG5lc6sWknzRz0tzKNizColXMEvy3cdo6fnfVDVmhWy+qEWCr6oCnMralhv9Hw+jzKrkkIQNawtI7+Eugm51UFdqQZvCwhU1WZdqbBqzs/vj6rYrCtrQ6f5/AqryEIwcFjRhaA7rItrmT29uIq6IWbVjhaWMl/zaFTBuZWuEHQ/rKsFpxaLSAcwFoKicit0QGbBqcUiuQOkLbL4fFgdOKgBqKrDlXb49xT13zodKtqsiXTFkXOQKSmqEFyYubikfqx0hWC30v32+37QrNVqzcHJ3QMEFmNWrTpZGnxGolKEq0Tl6WR5ejG4bjSSQh2wX8Sg4s3ajTz67+OcJBoCUCcTl+f6Pg4Vk1u7DwHHkT6lG9y5dZIFXovoYSUpBO1dzLmpK4u3EPTmWK36PtYBAWZN2Y/BoFC1dJTXrO6KwPvk92cKV/YT0V7jucVpVrcSfIWDymrWSBc/pGP9aQkwK/z96R0wNmskQr4VcmXxFIJubu3VZ6SUZo2Q/fgzVh6zwurqvUiC6mfW1GcKUKhriye3wvr63+LBslnJCsHUdzpSAC7iHIWg5nxVB0xmjVCTAsA1FZigUjsg8hc9KWj2OWrWJjg4cFEpw9XuEwOp82mxz1s/OahzZiUuBJlIAbiMspr18MRDpTSr3WFEdS3Atsjy9wSVyqw2+7nu8zgr6h/gddEBJGY1X5hJQa3PaFYYWF+xDlgtBNlJAfiFHtbA3Fr6B/zcpzWrzXV4b2CxOQBOBN73Kc26w/HzO2JE1UKgV6Q0q8lHCq7jbGbNgOM6XbgyR5yoJ+hhDS4EwfS7IisEt7OcpKDG6gAAboo0ZjX5r8r0GQtBADp1P7MiwtU2W+5fUJIttzrLgfjIOnOAgEF16wAGB4SAM2UhdwC3U6EumFDHCywHxOGK+/N3UeMsuRVmKzAdVnwhuKcLIGUsBL3NCzgTIDKrKeRqDNuspeSduCgSmbU8FEEK2GYtk3VLxwJYsxpvQkhrlu+8FWfW6f7le52gEBRCCj5tMS2yHE7PW9zg1oOMrKDbO9dxJrNWZ6Xnez3QrIYu6p7RyjormQOO5v5Er15Em7V8KggUWpVtRXDxeNhrHTGshiEi9I91FWc7J7x0v6V34LfXYpRvhYECkI4xoc7tsk1gX/V8fg7VGdHblkDSM4ttt+3Q58BV6905weiZ1Cjc9gRyQv2Kse22oc60d3rPNzc37889kePpqmaxbWFpxEfahek8xoZaOpdN6g0qfbhaPRa0bv2KMR67orh+IUYDi3G/Vcvg/7hYJZKMqKWVqLpm/W6wHrs6lNwHpWaxnr/3P265Rl0mWU+ytMkutAjTVYX52BXjNUxWNS2CY1cos0olBUtXBWgc0L7C/3mB+oU8y4RHrUptLPS7wn7+frmqXq8GDY7z91I/qk4jzXFGkPCaoBjlghtzBaP61f9r0680z5HmqETS7xWe8/cyB/WxwnNKVKZT7xtcB1olfv7NBtf5e01eTK1V+C6LVFkPHlCr1eU70iwx+6cSFKg+DghJI31A9BEkza3yvqmnBN/5+5LoplxIfU9wnr/fkkX6u8t5EVPaMsV9hfMiZpuzEROxml3O60IZWcG/ZXNeFpEXp3Z577a1ZRn1L5vzImZbVun3aHPebZOWUJtdzptNfVlr1Mc250VM61ISKXhK8V3EDEmbTT0GdWglcEAoJGsxxTEq10XMvrRl/8WbuPQXMdvr7yHs6SXFdxGzLa1EHSAb35KZVR4pwDa+DS4EpSUp+PPz9eiVSOr+/Oz3xtsSdyf5bg33JZIO/TofE+fWvqyqH6pj83TkkEkKPu9yNDnoy9xFGeC6NAehSiUF29T9GGYOsKSS3kfYO3JY0pZRXJnsTQ6sa6mkQ5O5I8eW5CM0JnNHjviFXNKhydqRIyptIuXJZO3IEUtLJh1OUWnN2hB+QA4jk7XblSVteuJpNEOly63WvWRSwNo+pnEnm3S+pzyNWSuSwxTU52221mxJ6aQdk63blfRPyunWzdT2tEHaBkOgyttMjbnkGxV+VCyt2dINBU+dnZZZul01pB/zhTJZWrMlHxSQDsosrdkaKt49PDUYWrMlpacpRz4vIODNWlFB2iszdJKsqPimwNBg6dGrghTowd2ufM1akV76OTou+zUQwplVBakTqqjbnqpxqmNVZLcrJKoSUvDmixpo1rSSmOpEVVS3K+SwKklUANTKga3Z/FATKrI/1Gj6tghxbk3LXJ2e0xCBGhCupK9ReDo10K3ZEKiKfn/wNhlU4kKQuLGgaBnUPXorqh7oLlP36E0pIm0ZuE6Sy6gJRfEf1Ay/bleBPXolvhu9oObsdSHC3FpR8nr4IiqhWVWFqgVUIrMqs6rrVbL+9x6qMquCztz7UkRmVWZVN1jRtBTP7aoidbMVjVlznB3muFHJH0JKKJmqjvW23O8s2KxdVQUAmDzcRWzWnDpSMMwGmXU5XOW+KUQdkZh1yppTVas6aho0Zu3K31KZ0/zLfdhw1VVJuhgCMLk1x9IJWZyGQWZdckBOYVSF6lGYVWVUdWQQmzUVUUsKbucia3ButZXVqp56xGZVG6oc6cS5VTWpl7DwuZXgCYy1Sw9wwBxqV9kEYKZR0FRgalb61wXWobcsgVm70i5PB6lWxps1pXCqMq8RepHFQ43YqhknujUwZlU3/1/RqRGYW5UnqnlNV9r9HJBSW/0ta1hG5lZ7I+LUnHrZsn+4stWWqb66KZdXXxaxP29EQF3RSDed82Ee644ZsV+Ul1NI1Uane+ZYO5+HmxOiUOrUmjVFe34f+tCHPvShD33oQx/60IcUqNUcDAZnzQ1YowzUYPjU7XbHT503Lq4k9/gmV/PFtu3xwS/3klosblnXmzhj7T3ZEfcx6Qmqc0U9GupfbtrQdj6b7lraMmo0Hmr/2Cjb3oxvB/uhxrfC0troEejNvR2IQt2CA6ua0FNLd+4xBaGGtOhGmKCluwuAgajhTGYDWFvuPgAONZwJq2fNk6GGS1Kbfvvp1HmzhwRV+lMKy3rWC6SomarMDuUrOtbz5KgZ2Y9pLOhnngZVpQVqepEGNXOkbl/gZ54OtaRsWFv1Ih3qwjN1UvVOjXqoqnA5KNKijl8qla9WfZ8WVTtSk16fGVAVpYGfRXrU1ef/pOh1nx5V7vMvUxVZUKW/VOaqzoCqJrK2/u9RVUSr/xDq8X/HAGyfVVUJ6gFLsFIzGXxlyFaKUsANS2KV+wLcRD2WckXREmadul5V9FU5ZqUuraU/VuvpmXrCom7VghpVU0UKbign18pmgVB5qtUVBS9Az/ReoEGtqum442m/QI6qeIW1Y1AsWio+yfpskKKqXV51dEu4wH4ot3e1r9yD9ljUtqo8tSDnoD0OdTNIoQfKONTqBvz6Y42CNy7DEt+swKrzZqJR25fqd9fmNdo2/VH7Wxs0pJ7ut23vwvoMdaufVJpMkRq8pGx73AoQksYaVvx6045YzKl2f/ftwela+HB+dyL44vL/AHGFLEO7ze51AAAAAElFTkSuQmCC"/>
          <p:cNvSpPr>
            <a:spLocks noChangeAspect="1" noChangeArrowheads="1"/>
          </p:cNvSpPr>
          <p:nvPr/>
        </p:nvSpPr>
        <p:spPr bwMode="auto">
          <a:xfrm>
            <a:off x="3495328" y="-827856"/>
            <a:ext cx="2781300" cy="485775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Tree>
    <p:extLst>
      <p:ext uri="{BB962C8B-B14F-4D97-AF65-F5344CB8AC3E}">
        <p14:creationId xmlns:p14="http://schemas.microsoft.com/office/powerpoint/2010/main" val="87037132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cstate="email">
            <a:extLst>
              <a:ext uri="{28A0092B-C50C-407E-A947-70E740481C1C}">
                <a14:useLocalDpi xmlns:a14="http://schemas.microsoft.com/office/drawing/2010/main" val="0"/>
              </a:ext>
            </a:extLst>
          </a:blip>
          <a:srcRect r="2045"/>
          <a:stretch/>
        </p:blipFill>
        <p:spPr>
          <a:xfrm>
            <a:off x="3071664" y="1390744"/>
            <a:ext cx="6279990" cy="4248475"/>
          </a:xfrm>
          <a:prstGeom prst="rect">
            <a:avLst/>
          </a:prstGeom>
        </p:spPr>
      </p:pic>
      <p:sp>
        <p:nvSpPr>
          <p:cNvPr id="4" name="Title 1"/>
          <p:cNvSpPr>
            <a:spLocks noGrp="1"/>
          </p:cNvSpPr>
          <p:nvPr>
            <p:ph type="title"/>
          </p:nvPr>
        </p:nvSpPr>
        <p:spPr>
          <a:xfrm>
            <a:off x="1981200" y="548680"/>
            <a:ext cx="8229600" cy="579438"/>
          </a:xfrm>
        </p:spPr>
        <p:txBody>
          <a:bodyPr>
            <a:normAutofit/>
          </a:bodyPr>
          <a:lstStyle/>
          <a:p>
            <a:pPr algn="ctr"/>
            <a:r>
              <a:rPr lang="en-CA" dirty="0">
                <a:solidFill>
                  <a:schemeClr val="tx1"/>
                </a:solidFill>
                <a:latin typeface="Century Gothic" pitchFamily="34" charset="0"/>
              </a:rPr>
              <a:t>Old View</a:t>
            </a:r>
          </a:p>
        </p:txBody>
      </p:sp>
      <p:pic>
        <p:nvPicPr>
          <p:cNvPr id="2" name="Picture 1" descr="A picture containing black, darkness&#10;&#10;Description automatically generated">
            <a:extLst>
              <a:ext uri="{FF2B5EF4-FFF2-40B4-BE49-F238E27FC236}">
                <a16:creationId xmlns:a16="http://schemas.microsoft.com/office/drawing/2014/main" id="{7F5705CF-E86D-2454-EEA9-F2AC80EC5307}"/>
              </a:ext>
            </a:extLst>
          </p:cNvPr>
          <p:cNvPicPr>
            <a:picLocks noChangeAspect="1"/>
          </p:cNvPicPr>
          <p:nvPr/>
        </p:nvPicPr>
        <p:blipFill>
          <a:blip r:embed="rId3"/>
          <a:stretch>
            <a:fillRect/>
          </a:stretch>
        </p:blipFill>
        <p:spPr>
          <a:xfrm>
            <a:off x="11043170" y="6351956"/>
            <a:ext cx="957486" cy="317404"/>
          </a:xfrm>
          <a:prstGeom prst="rect">
            <a:avLst/>
          </a:prstGeom>
        </p:spPr>
      </p:pic>
    </p:spTree>
    <p:extLst>
      <p:ext uri="{BB962C8B-B14F-4D97-AF65-F5344CB8AC3E}">
        <p14:creationId xmlns:p14="http://schemas.microsoft.com/office/powerpoint/2010/main" val="20524543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43472" y="-27384"/>
            <a:ext cx="9324528" cy="6885384"/>
          </a:xfrm>
          <a:prstGeom prst="rect">
            <a:avLst/>
          </a:prstGeom>
        </p:spPr>
      </p:pic>
      <p:sp>
        <p:nvSpPr>
          <p:cNvPr id="5" name="Title 1"/>
          <p:cNvSpPr txBox="1">
            <a:spLocks/>
          </p:cNvSpPr>
          <p:nvPr/>
        </p:nvSpPr>
        <p:spPr>
          <a:xfrm>
            <a:off x="-888776" y="-16043"/>
            <a:ext cx="8229600" cy="1143000"/>
          </a:xfrm>
          <a:prstGeom prst="rect">
            <a:avLst/>
          </a:prstGeom>
        </p:spPr>
        <p:txBody>
          <a:bodyPr vert="horz" lIns="91440" tIns="45720" rIns="91440" bIns="45720" rtlCol="0" anchor="ctr">
            <a:noAutofit/>
          </a:bodyPr>
          <a:lstStyle>
            <a:lvl1pPr algn="l" defTabSz="914400" rtl="0" eaLnBrk="1" latinLnBrk="0" hangingPunct="1">
              <a:spcBef>
                <a:spcPct val="0"/>
              </a:spcBef>
              <a:buNone/>
              <a:defRPr lang="en-CA" sz="4000" kern="1200" dirty="0">
                <a:solidFill>
                  <a:srgbClr val="00B0F0"/>
                </a:solidFill>
                <a:latin typeface="Century Gothic" pitchFamily="34" charset="0"/>
                <a:ea typeface="+mj-ea"/>
                <a:cs typeface="+mj-cs"/>
              </a:defRPr>
            </a:lvl1pPr>
          </a:lstStyle>
          <a:p>
            <a:pPr algn="ctr"/>
            <a:r>
              <a:rPr lang="en-CA" dirty="0">
                <a:solidFill>
                  <a:schemeClr val="bg1"/>
                </a:solidFill>
              </a:rPr>
              <a:t>New View</a:t>
            </a:r>
          </a:p>
        </p:txBody>
      </p:sp>
    </p:spTree>
    <p:extLst>
      <p:ext uri="{BB962C8B-B14F-4D97-AF65-F5344CB8AC3E}">
        <p14:creationId xmlns:p14="http://schemas.microsoft.com/office/powerpoint/2010/main" val="116745977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2073065" y="1944216"/>
            <a:ext cx="8007770" cy="4941169"/>
          </a:xfrm>
          <a:prstGeom prst="rect">
            <a:avLst/>
          </a:prstGeom>
          <a:ln>
            <a:noFill/>
          </a:ln>
          <a:effectLst>
            <a:softEdge rad="112500"/>
          </a:effectLst>
        </p:spPr>
      </p:pic>
      <p:sp>
        <p:nvSpPr>
          <p:cNvPr id="3" name="TextBox 2"/>
          <p:cNvSpPr txBox="1"/>
          <p:nvPr/>
        </p:nvSpPr>
        <p:spPr>
          <a:xfrm>
            <a:off x="1775520" y="1340771"/>
            <a:ext cx="2772816" cy="954107"/>
          </a:xfrm>
          <a:prstGeom prst="rect">
            <a:avLst/>
          </a:prstGeom>
          <a:solidFill>
            <a:schemeClr val="tx1"/>
          </a:solidFill>
        </p:spPr>
        <p:txBody>
          <a:bodyPr wrap="square" rtlCol="0">
            <a:spAutoFit/>
          </a:bodyPr>
          <a:lstStyle/>
          <a:p>
            <a:pPr algn="ctr" fontAlgn="auto">
              <a:spcBef>
                <a:spcPts val="0"/>
              </a:spcBef>
              <a:spcAft>
                <a:spcPts val="0"/>
              </a:spcAft>
              <a:defRPr/>
            </a:pPr>
            <a:r>
              <a:rPr lang="en-US" sz="2800" dirty="0">
                <a:solidFill>
                  <a:prstClr val="white"/>
                </a:solidFill>
                <a:latin typeface="Century Gothic" pitchFamily="34" charset="0"/>
                <a:cs typeface="+mn-cs"/>
              </a:rPr>
              <a:t>Normal Matter</a:t>
            </a:r>
          </a:p>
          <a:p>
            <a:pPr algn="ctr" fontAlgn="auto">
              <a:spcBef>
                <a:spcPts val="0"/>
              </a:spcBef>
              <a:spcAft>
                <a:spcPts val="0"/>
              </a:spcAft>
              <a:defRPr/>
            </a:pPr>
            <a:r>
              <a:rPr lang="en-US" sz="2800" dirty="0">
                <a:solidFill>
                  <a:prstClr val="white"/>
                </a:solidFill>
                <a:latin typeface="Century Gothic" pitchFamily="34" charset="0"/>
                <a:cs typeface="+mn-cs"/>
              </a:rPr>
              <a:t>4.9%</a:t>
            </a:r>
          </a:p>
        </p:txBody>
      </p:sp>
      <p:sp>
        <p:nvSpPr>
          <p:cNvPr id="4" name="TextBox 3"/>
          <p:cNvSpPr txBox="1"/>
          <p:nvPr/>
        </p:nvSpPr>
        <p:spPr>
          <a:xfrm>
            <a:off x="4799856" y="620689"/>
            <a:ext cx="2952328" cy="1200329"/>
          </a:xfrm>
          <a:prstGeom prst="rect">
            <a:avLst/>
          </a:prstGeom>
          <a:solidFill>
            <a:schemeClr val="tx1"/>
          </a:solidFill>
        </p:spPr>
        <p:txBody>
          <a:bodyPr wrap="square" rtlCol="0">
            <a:spAutoFit/>
          </a:bodyPr>
          <a:lstStyle/>
          <a:p>
            <a:pPr algn="ctr" fontAlgn="auto">
              <a:spcBef>
                <a:spcPts val="0"/>
              </a:spcBef>
              <a:spcAft>
                <a:spcPts val="0"/>
              </a:spcAft>
              <a:defRPr/>
            </a:pPr>
            <a:r>
              <a:rPr lang="en-US" sz="3600" dirty="0">
                <a:solidFill>
                  <a:prstClr val="white"/>
                </a:solidFill>
                <a:latin typeface="Century Gothic" pitchFamily="34" charset="0"/>
                <a:cs typeface="+mn-cs"/>
              </a:rPr>
              <a:t>Dark Matter</a:t>
            </a:r>
          </a:p>
          <a:p>
            <a:pPr algn="ctr" fontAlgn="auto">
              <a:spcBef>
                <a:spcPts val="0"/>
              </a:spcBef>
              <a:spcAft>
                <a:spcPts val="0"/>
              </a:spcAft>
              <a:defRPr/>
            </a:pPr>
            <a:r>
              <a:rPr lang="en-US" sz="3600" dirty="0">
                <a:solidFill>
                  <a:prstClr val="white"/>
                </a:solidFill>
                <a:latin typeface="Century Gothic" pitchFamily="34" charset="0"/>
                <a:cs typeface="+mn-cs"/>
              </a:rPr>
              <a:t>26.8%</a:t>
            </a:r>
          </a:p>
        </p:txBody>
      </p:sp>
      <p:sp>
        <p:nvSpPr>
          <p:cNvPr id="5" name="TextBox 4"/>
          <p:cNvSpPr txBox="1"/>
          <p:nvPr/>
        </p:nvSpPr>
        <p:spPr>
          <a:xfrm>
            <a:off x="8003704" y="1340771"/>
            <a:ext cx="2664296" cy="954107"/>
          </a:xfrm>
          <a:prstGeom prst="rect">
            <a:avLst/>
          </a:prstGeom>
          <a:solidFill>
            <a:schemeClr val="tx1"/>
          </a:solidFill>
        </p:spPr>
        <p:txBody>
          <a:bodyPr wrap="square" rtlCol="0">
            <a:spAutoFit/>
          </a:bodyPr>
          <a:lstStyle/>
          <a:p>
            <a:pPr algn="ctr" fontAlgn="auto">
              <a:spcBef>
                <a:spcPts val="0"/>
              </a:spcBef>
              <a:spcAft>
                <a:spcPts val="0"/>
              </a:spcAft>
              <a:defRPr/>
            </a:pPr>
            <a:r>
              <a:rPr lang="en-US" sz="2800" dirty="0">
                <a:solidFill>
                  <a:prstClr val="white"/>
                </a:solidFill>
                <a:latin typeface="Century Gothic" pitchFamily="34" charset="0"/>
                <a:cs typeface="+mn-cs"/>
              </a:rPr>
              <a:t>Dark Energy</a:t>
            </a:r>
          </a:p>
          <a:p>
            <a:pPr algn="ctr" fontAlgn="auto">
              <a:spcBef>
                <a:spcPts val="0"/>
              </a:spcBef>
              <a:spcAft>
                <a:spcPts val="0"/>
              </a:spcAft>
              <a:defRPr/>
            </a:pPr>
            <a:r>
              <a:rPr lang="en-US" sz="2800" dirty="0">
                <a:solidFill>
                  <a:prstClr val="white"/>
                </a:solidFill>
                <a:latin typeface="Century Gothic" pitchFamily="34" charset="0"/>
                <a:cs typeface="+mn-cs"/>
              </a:rPr>
              <a:t>68.3%</a:t>
            </a:r>
          </a:p>
        </p:txBody>
      </p:sp>
    </p:spTree>
    <p:extLst>
      <p:ext uri="{BB962C8B-B14F-4D97-AF65-F5344CB8AC3E}">
        <p14:creationId xmlns:p14="http://schemas.microsoft.com/office/powerpoint/2010/main" val="21495140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89D8A723-BC6A-4795-A30B-A69DEC22021F}"/>
              </a:ext>
            </a:extLst>
          </p:cNvPr>
          <p:cNvPicPr>
            <a:picLocks noChangeAspect="1"/>
          </p:cNvPicPr>
          <p:nvPr/>
        </p:nvPicPr>
        <p:blipFill>
          <a:blip r:embed="rId2"/>
          <a:stretch>
            <a:fillRect/>
          </a:stretch>
        </p:blipFill>
        <p:spPr>
          <a:xfrm>
            <a:off x="1631505" y="116633"/>
            <a:ext cx="8894835" cy="5803895"/>
          </a:xfrm>
          <a:prstGeom prst="rect">
            <a:avLst/>
          </a:prstGeom>
        </p:spPr>
      </p:pic>
      <p:pic>
        <p:nvPicPr>
          <p:cNvPr id="2" name="Picture 1" descr="A picture containing black, darkness&#10;&#10;Description automatically generated">
            <a:extLst>
              <a:ext uri="{FF2B5EF4-FFF2-40B4-BE49-F238E27FC236}">
                <a16:creationId xmlns:a16="http://schemas.microsoft.com/office/drawing/2014/main" id="{19B66BCD-9B26-E48E-2F37-909DD08CD1F4}"/>
              </a:ext>
            </a:extLst>
          </p:cNvPr>
          <p:cNvPicPr>
            <a:picLocks noChangeAspect="1"/>
          </p:cNvPicPr>
          <p:nvPr/>
        </p:nvPicPr>
        <p:blipFill>
          <a:blip r:embed="rId3"/>
          <a:stretch>
            <a:fillRect/>
          </a:stretch>
        </p:blipFill>
        <p:spPr>
          <a:xfrm>
            <a:off x="11043170" y="6351956"/>
            <a:ext cx="957486" cy="317404"/>
          </a:xfrm>
          <a:prstGeom prst="rect">
            <a:avLst/>
          </a:prstGeom>
        </p:spPr>
      </p:pic>
    </p:spTree>
    <p:extLst>
      <p:ext uri="{BB962C8B-B14F-4D97-AF65-F5344CB8AC3E}">
        <p14:creationId xmlns:p14="http://schemas.microsoft.com/office/powerpoint/2010/main" val="7638570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Title 1"/>
          <p:cNvSpPr txBox="1">
            <a:spLocks/>
          </p:cNvSpPr>
          <p:nvPr/>
        </p:nvSpPr>
        <p:spPr>
          <a:xfrm>
            <a:off x="720000" y="720000"/>
            <a:ext cx="7710736" cy="857251"/>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500" b="1" i="0" kern="1200">
                <a:solidFill>
                  <a:schemeClr val="tx1"/>
                </a:solidFill>
                <a:latin typeface="Arial"/>
                <a:ea typeface="+mj-ea"/>
                <a:cs typeface="Arial"/>
              </a:defRPr>
            </a:lvl1pPr>
          </a:lstStyle>
          <a:p>
            <a:r>
              <a:rPr lang="en-CA" sz="3600" dirty="0">
                <a:solidFill>
                  <a:schemeClr val="bg1"/>
                </a:solidFill>
                <a:latin typeface="Century Gothic" pitchFamily="34" charset="0"/>
                <a:cs typeface="Arial" pitchFamily="34" charset="0"/>
              </a:rPr>
              <a:t>How Do Scientists Think?</a:t>
            </a:r>
          </a:p>
        </p:txBody>
      </p:sp>
      <p:sp>
        <p:nvSpPr>
          <p:cNvPr id="6" name="Content Placeholder 2"/>
          <p:cNvSpPr>
            <a:spLocks noGrp="1"/>
          </p:cNvSpPr>
          <p:nvPr>
            <p:ph sz="half" idx="1"/>
          </p:nvPr>
        </p:nvSpPr>
        <p:spPr>
          <a:xfrm>
            <a:off x="1080000" y="2520000"/>
            <a:ext cx="4038600" cy="2235695"/>
          </a:xfrm>
        </p:spPr>
        <p:txBody>
          <a:bodyPr>
            <a:normAutofit/>
          </a:bodyPr>
          <a:lstStyle/>
          <a:p>
            <a:pPr marL="0" indent="0" algn="ctr">
              <a:buNone/>
            </a:pPr>
            <a:r>
              <a:rPr lang="en-CA" sz="4000" dirty="0">
                <a:solidFill>
                  <a:schemeClr val="tx2">
                    <a:lumMod val="75000"/>
                  </a:schemeClr>
                </a:solidFill>
                <a:latin typeface="Century Gothic" pitchFamily="34" charset="0"/>
              </a:rPr>
              <a:t>Scientists Build and Revise Models</a:t>
            </a:r>
          </a:p>
        </p:txBody>
      </p:sp>
      <p:grpSp>
        <p:nvGrpSpPr>
          <p:cNvPr id="5" name="Group 4">
            <a:extLst>
              <a:ext uri="{FF2B5EF4-FFF2-40B4-BE49-F238E27FC236}">
                <a16:creationId xmlns:a16="http://schemas.microsoft.com/office/drawing/2014/main" id="{D0200EAE-CE7C-4C2A-B6C5-D18FC0968A45}"/>
              </a:ext>
            </a:extLst>
          </p:cNvPr>
          <p:cNvGrpSpPr/>
          <p:nvPr/>
        </p:nvGrpSpPr>
        <p:grpSpPr>
          <a:xfrm>
            <a:off x="7239000" y="1981200"/>
            <a:ext cx="3614233" cy="3559101"/>
            <a:chOff x="5004048" y="2534195"/>
            <a:chExt cx="3614233" cy="3559101"/>
          </a:xfrm>
        </p:grpSpPr>
        <p:pic>
          <p:nvPicPr>
            <p:cNvPr id="9" name="Picture 10" descr="Image result for wooden cube png">
              <a:extLst>
                <a:ext uri="{FF2B5EF4-FFF2-40B4-BE49-F238E27FC236}">
                  <a16:creationId xmlns:a16="http://schemas.microsoft.com/office/drawing/2014/main" id="{A02BE19D-9694-4F48-A8BA-FB8B6A1FCDDD}"/>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004048" y="2534195"/>
              <a:ext cx="3614233" cy="3559101"/>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a:extLst>
                <a:ext uri="{FF2B5EF4-FFF2-40B4-BE49-F238E27FC236}">
                  <a16:creationId xmlns:a16="http://schemas.microsoft.com/office/drawing/2014/main" id="{E85DCE7A-47CF-4EE8-9D65-A573C9B154CE}"/>
                </a:ext>
              </a:extLst>
            </p:cNvPr>
            <p:cNvPicPr>
              <a:picLocks noChangeAspect="1"/>
            </p:cNvPicPr>
            <p:nvPr/>
          </p:nvPicPr>
          <p:blipFill>
            <a:blip r:embed="rId4"/>
            <a:stretch>
              <a:fillRect/>
            </a:stretch>
          </p:blipFill>
          <p:spPr>
            <a:xfrm rot="19875334">
              <a:off x="6325153" y="3136411"/>
              <a:ext cx="1970835" cy="1921784"/>
            </a:xfrm>
            <a:prstGeom prst="parallelogram">
              <a:avLst>
                <a:gd name="adj" fmla="val 10392"/>
              </a:avLst>
            </a:prstGeom>
            <a:effectLst>
              <a:softEdge rad="12700"/>
            </a:effectLst>
          </p:spPr>
        </p:pic>
      </p:grpSp>
      <p:pic>
        <p:nvPicPr>
          <p:cNvPr id="2" name="Picture 1" descr="A picture containing black, darkness&#10;&#10;Description automatically generated">
            <a:extLst>
              <a:ext uri="{FF2B5EF4-FFF2-40B4-BE49-F238E27FC236}">
                <a16:creationId xmlns:a16="http://schemas.microsoft.com/office/drawing/2014/main" id="{5EFBA8C4-81DE-0439-3747-C37492D0AB36}"/>
              </a:ext>
            </a:extLst>
          </p:cNvPr>
          <p:cNvPicPr>
            <a:picLocks noChangeAspect="1"/>
          </p:cNvPicPr>
          <p:nvPr/>
        </p:nvPicPr>
        <p:blipFill>
          <a:blip r:embed="rId5"/>
          <a:stretch>
            <a:fillRect/>
          </a:stretch>
        </p:blipFill>
        <p:spPr>
          <a:xfrm>
            <a:off x="10659396" y="6174012"/>
            <a:ext cx="1270835" cy="421279"/>
          </a:xfrm>
          <a:prstGeom prst="rect">
            <a:avLst/>
          </a:prstGeom>
        </p:spPr>
      </p:pic>
    </p:spTree>
    <p:extLst>
      <p:ext uri="{BB962C8B-B14F-4D97-AF65-F5344CB8AC3E}">
        <p14:creationId xmlns:p14="http://schemas.microsoft.com/office/powerpoint/2010/main" val="83287125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49113" y="404664"/>
            <a:ext cx="10972800" cy="579438"/>
          </a:xfrm>
        </p:spPr>
        <p:txBody>
          <a:bodyPr>
            <a:normAutofit fontScale="90000"/>
          </a:bodyPr>
          <a:lstStyle/>
          <a:p>
            <a:r>
              <a:rPr lang="en-CA" b="0" dirty="0">
                <a:latin typeface="Century Gothic" pitchFamily="34" charset="0"/>
              </a:rPr>
              <a:t>Gravitational Lensing</a:t>
            </a:r>
          </a:p>
        </p:txBody>
      </p:sp>
      <p:pic>
        <p:nvPicPr>
          <p:cNvPr id="4"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902774" y="1103426"/>
            <a:ext cx="8265477" cy="46511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2" descr="A picture containing black, darkness&#10;&#10;Description automatically generated">
            <a:extLst>
              <a:ext uri="{FF2B5EF4-FFF2-40B4-BE49-F238E27FC236}">
                <a16:creationId xmlns:a16="http://schemas.microsoft.com/office/drawing/2014/main" id="{CA4462FD-6CA3-79A4-557C-F6C1F6373036}"/>
              </a:ext>
            </a:extLst>
          </p:cNvPr>
          <p:cNvPicPr>
            <a:picLocks noChangeAspect="1"/>
          </p:cNvPicPr>
          <p:nvPr/>
        </p:nvPicPr>
        <p:blipFill>
          <a:blip r:embed="rId4"/>
          <a:stretch>
            <a:fillRect/>
          </a:stretch>
        </p:blipFill>
        <p:spPr>
          <a:xfrm>
            <a:off x="11043170" y="6351956"/>
            <a:ext cx="957486" cy="317404"/>
          </a:xfrm>
          <a:prstGeom prst="rect">
            <a:avLst/>
          </a:prstGeom>
        </p:spPr>
      </p:pic>
    </p:spTree>
    <p:extLst>
      <p:ext uri="{BB962C8B-B14F-4D97-AF65-F5344CB8AC3E}">
        <p14:creationId xmlns:p14="http://schemas.microsoft.com/office/powerpoint/2010/main" val="186073533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1747B4-B6AB-4CC8-9018-1972C4D6CEFA}"/>
              </a:ext>
            </a:extLst>
          </p:cNvPr>
          <p:cNvSpPr>
            <a:spLocks noGrp="1"/>
          </p:cNvSpPr>
          <p:nvPr>
            <p:ph type="title"/>
          </p:nvPr>
        </p:nvSpPr>
        <p:spPr/>
        <p:txBody>
          <a:bodyPr>
            <a:normAutofit fontScale="90000"/>
          </a:bodyPr>
          <a:lstStyle/>
          <a:p>
            <a:r>
              <a:rPr lang="en-CA" dirty="0"/>
              <a:t>Bullet Cluster</a:t>
            </a:r>
          </a:p>
        </p:txBody>
      </p:sp>
      <p:pic>
        <p:nvPicPr>
          <p:cNvPr id="1026" name="Picture 2" descr="The Bullet Cluster Proves Dark Matter Exists, But Not For The Reason Most  Physicists Think">
            <a:extLst>
              <a:ext uri="{FF2B5EF4-FFF2-40B4-BE49-F238E27FC236}">
                <a16:creationId xmlns:a16="http://schemas.microsoft.com/office/drawing/2014/main" id="{B2C0D1CE-82B2-4675-8F80-A4DE89491911}"/>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847528" y="1628801"/>
            <a:ext cx="5796136" cy="4190123"/>
          </a:xfrm>
          <a:prstGeom prst="rect">
            <a:avLst/>
          </a:prstGeom>
          <a:noFill/>
          <a:extLst>
            <a:ext uri="{909E8E84-426E-40DD-AFC4-6F175D3DCCD1}">
              <a14:hiddenFill xmlns:a14="http://schemas.microsoft.com/office/drawing/2010/main">
                <a:solidFill>
                  <a:srgbClr val="FFFFFF"/>
                </a:solidFill>
              </a14:hiddenFill>
            </a:ext>
          </a:extLst>
        </p:spPr>
      </p:pic>
      <p:cxnSp>
        <p:nvCxnSpPr>
          <p:cNvPr id="5" name="Straight Arrow Connector 4">
            <a:extLst>
              <a:ext uri="{FF2B5EF4-FFF2-40B4-BE49-F238E27FC236}">
                <a16:creationId xmlns:a16="http://schemas.microsoft.com/office/drawing/2014/main" id="{69F73CB0-52B0-4458-8782-1E2CE9D6F2CD}"/>
              </a:ext>
            </a:extLst>
          </p:cNvPr>
          <p:cNvCxnSpPr>
            <a:cxnSpLocks/>
          </p:cNvCxnSpPr>
          <p:nvPr/>
        </p:nvCxnSpPr>
        <p:spPr>
          <a:xfrm flipH="1" flipV="1">
            <a:off x="6168008" y="3789040"/>
            <a:ext cx="1800200" cy="936104"/>
          </a:xfrm>
          <a:prstGeom prst="straightConnector1">
            <a:avLst/>
          </a:prstGeom>
          <a:ln w="76200">
            <a:solidFill>
              <a:srgbClr val="3C369E"/>
            </a:solidFill>
            <a:tailEnd type="triangle"/>
          </a:ln>
        </p:spPr>
        <p:style>
          <a:lnRef idx="2">
            <a:schemeClr val="accent1"/>
          </a:lnRef>
          <a:fillRef idx="0">
            <a:schemeClr val="accent1"/>
          </a:fillRef>
          <a:effectRef idx="1">
            <a:schemeClr val="accent1"/>
          </a:effectRef>
          <a:fontRef idx="minor">
            <a:schemeClr val="tx1"/>
          </a:fontRef>
        </p:style>
      </p:cxnSp>
      <p:sp>
        <p:nvSpPr>
          <p:cNvPr id="7" name="TextBox 6">
            <a:extLst>
              <a:ext uri="{FF2B5EF4-FFF2-40B4-BE49-F238E27FC236}">
                <a16:creationId xmlns:a16="http://schemas.microsoft.com/office/drawing/2014/main" id="{CCD6A34B-D8EF-4ADA-91B1-851EF0A31832}"/>
              </a:ext>
            </a:extLst>
          </p:cNvPr>
          <p:cNvSpPr txBox="1"/>
          <p:nvPr/>
        </p:nvSpPr>
        <p:spPr>
          <a:xfrm>
            <a:off x="8040216" y="4509121"/>
            <a:ext cx="2160240" cy="830997"/>
          </a:xfrm>
          <a:prstGeom prst="rect">
            <a:avLst/>
          </a:prstGeom>
          <a:noFill/>
        </p:spPr>
        <p:txBody>
          <a:bodyPr wrap="square" rtlCol="0">
            <a:spAutoFit/>
          </a:bodyPr>
          <a:lstStyle/>
          <a:p>
            <a:r>
              <a:rPr lang="en-CA" sz="2400" dirty="0">
                <a:solidFill>
                  <a:srgbClr val="3C369E"/>
                </a:solidFill>
                <a:latin typeface="Century Gothic" panose="020B0502020202020204" pitchFamily="34" charset="0"/>
              </a:rPr>
              <a:t>Mass map from lensing</a:t>
            </a:r>
          </a:p>
        </p:txBody>
      </p:sp>
      <p:cxnSp>
        <p:nvCxnSpPr>
          <p:cNvPr id="9" name="Straight Arrow Connector 8">
            <a:extLst>
              <a:ext uri="{FF2B5EF4-FFF2-40B4-BE49-F238E27FC236}">
                <a16:creationId xmlns:a16="http://schemas.microsoft.com/office/drawing/2014/main" id="{7D0AFF6F-033F-4A5E-B188-8350FDB70930}"/>
              </a:ext>
            </a:extLst>
          </p:cNvPr>
          <p:cNvCxnSpPr>
            <a:cxnSpLocks/>
          </p:cNvCxnSpPr>
          <p:nvPr/>
        </p:nvCxnSpPr>
        <p:spPr>
          <a:xfrm flipH="1">
            <a:off x="5519936" y="2564904"/>
            <a:ext cx="2376264" cy="872480"/>
          </a:xfrm>
          <a:prstGeom prst="straightConnector1">
            <a:avLst/>
          </a:prstGeom>
          <a:ln w="76200">
            <a:solidFill>
              <a:srgbClr val="E8579A"/>
            </a:solidFill>
            <a:tailEnd type="triangle"/>
          </a:ln>
        </p:spPr>
        <p:style>
          <a:lnRef idx="2">
            <a:schemeClr val="accent1"/>
          </a:lnRef>
          <a:fillRef idx="0">
            <a:schemeClr val="accent1"/>
          </a:fillRef>
          <a:effectRef idx="1">
            <a:schemeClr val="accent1"/>
          </a:effectRef>
          <a:fontRef idx="minor">
            <a:schemeClr val="tx1"/>
          </a:fontRef>
        </p:style>
      </p:cxnSp>
      <p:sp>
        <p:nvSpPr>
          <p:cNvPr id="12" name="TextBox 11">
            <a:extLst>
              <a:ext uri="{FF2B5EF4-FFF2-40B4-BE49-F238E27FC236}">
                <a16:creationId xmlns:a16="http://schemas.microsoft.com/office/drawing/2014/main" id="{1BEDAC0C-CBF0-4063-82FE-68342EFD415B}"/>
              </a:ext>
            </a:extLst>
          </p:cNvPr>
          <p:cNvSpPr txBox="1"/>
          <p:nvPr/>
        </p:nvSpPr>
        <p:spPr>
          <a:xfrm>
            <a:off x="7968208" y="2132857"/>
            <a:ext cx="2520280" cy="1200329"/>
          </a:xfrm>
          <a:prstGeom prst="rect">
            <a:avLst/>
          </a:prstGeom>
          <a:noFill/>
        </p:spPr>
        <p:txBody>
          <a:bodyPr wrap="square" rtlCol="0">
            <a:spAutoFit/>
          </a:bodyPr>
          <a:lstStyle/>
          <a:p>
            <a:r>
              <a:rPr lang="en-CA" sz="2400" dirty="0">
                <a:solidFill>
                  <a:srgbClr val="E8579A"/>
                </a:solidFill>
                <a:latin typeface="Century Gothic" panose="020B0502020202020204" pitchFamily="34" charset="0"/>
              </a:rPr>
              <a:t>Most of the baryonic matter</a:t>
            </a:r>
          </a:p>
        </p:txBody>
      </p:sp>
      <p:pic>
        <p:nvPicPr>
          <p:cNvPr id="3" name="Picture 2" descr="A picture containing black, darkness&#10;&#10;Description automatically generated">
            <a:extLst>
              <a:ext uri="{FF2B5EF4-FFF2-40B4-BE49-F238E27FC236}">
                <a16:creationId xmlns:a16="http://schemas.microsoft.com/office/drawing/2014/main" id="{9C2CE9C2-FDE7-DF60-D0DE-045FAA065CBE}"/>
              </a:ext>
            </a:extLst>
          </p:cNvPr>
          <p:cNvPicPr>
            <a:picLocks noChangeAspect="1"/>
          </p:cNvPicPr>
          <p:nvPr/>
        </p:nvPicPr>
        <p:blipFill>
          <a:blip r:embed="rId3"/>
          <a:stretch>
            <a:fillRect/>
          </a:stretch>
        </p:blipFill>
        <p:spPr>
          <a:xfrm>
            <a:off x="11043170" y="6351956"/>
            <a:ext cx="957486" cy="317404"/>
          </a:xfrm>
          <a:prstGeom prst="rect">
            <a:avLst/>
          </a:prstGeom>
        </p:spPr>
      </p:pic>
    </p:spTree>
    <p:extLst>
      <p:ext uri="{BB962C8B-B14F-4D97-AF65-F5344CB8AC3E}">
        <p14:creationId xmlns:p14="http://schemas.microsoft.com/office/powerpoint/2010/main" val="373637303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991544" y="332656"/>
            <a:ext cx="8229600" cy="579438"/>
          </a:xfrm>
        </p:spPr>
        <p:txBody>
          <a:bodyPr>
            <a:normAutofit fontScale="90000"/>
          </a:bodyPr>
          <a:lstStyle/>
          <a:p>
            <a:r>
              <a:rPr lang="en-CA" dirty="0">
                <a:latin typeface="Century Gothic" pitchFamily="34" charset="0"/>
              </a:rPr>
              <a:t>Competing Theories For Dark Matter </a:t>
            </a:r>
          </a:p>
        </p:txBody>
      </p:sp>
      <p:sp>
        <p:nvSpPr>
          <p:cNvPr id="3" name="Content Placeholder 2"/>
          <p:cNvSpPr>
            <a:spLocks noGrp="1"/>
          </p:cNvSpPr>
          <p:nvPr>
            <p:ph idx="1"/>
          </p:nvPr>
        </p:nvSpPr>
        <p:spPr>
          <a:xfrm>
            <a:off x="1703512" y="1124744"/>
            <a:ext cx="8424936" cy="648072"/>
          </a:xfrm>
        </p:spPr>
        <p:txBody>
          <a:bodyPr/>
          <a:lstStyle/>
          <a:p>
            <a:pPr algn="ctr"/>
            <a:r>
              <a:rPr lang="en-CA" dirty="0">
                <a:latin typeface="Century Gothic" pitchFamily="34" charset="0"/>
              </a:rPr>
              <a:t>Particle that hasn’t been discovered yet</a:t>
            </a:r>
          </a:p>
        </p:txBody>
      </p:sp>
      <p:sp>
        <p:nvSpPr>
          <p:cNvPr id="4" name="Oval 3">
            <a:extLst>
              <a:ext uri="{FF2B5EF4-FFF2-40B4-BE49-F238E27FC236}">
                <a16:creationId xmlns:a16="http://schemas.microsoft.com/office/drawing/2014/main" id="{9FF5104B-2F13-4B78-A1C2-A404BD801CCC}"/>
              </a:ext>
            </a:extLst>
          </p:cNvPr>
          <p:cNvSpPr/>
          <p:nvPr/>
        </p:nvSpPr>
        <p:spPr>
          <a:xfrm>
            <a:off x="3863752" y="1988840"/>
            <a:ext cx="4680520" cy="4464496"/>
          </a:xfrm>
          <a:prstGeom prst="ellipse">
            <a:avLst/>
          </a:prstGeom>
          <a:solidFill>
            <a:schemeClr val="tx1"/>
          </a:solidFill>
          <a:ln w="76200">
            <a:solidFill>
              <a:schemeClr val="accent1"/>
            </a:solidFill>
          </a:ln>
        </p:spPr>
        <p:style>
          <a:lnRef idx="1">
            <a:schemeClr val="dk1"/>
          </a:lnRef>
          <a:fillRef idx="3">
            <a:schemeClr val="dk1"/>
          </a:fillRef>
          <a:effectRef idx="2">
            <a:schemeClr val="dk1"/>
          </a:effectRef>
          <a:fontRef idx="minor">
            <a:schemeClr val="lt1"/>
          </a:fontRef>
        </p:style>
        <p:txBody>
          <a:bodyPr rtlCol="0" anchor="ctr"/>
          <a:lstStyle/>
          <a:p>
            <a:pPr algn="ctr"/>
            <a:r>
              <a:rPr lang="en-CA" sz="1800" dirty="0">
                <a:latin typeface="Century Gothic" panose="020B0502020202020204" pitchFamily="34" charset="0"/>
              </a:rPr>
              <a:t>Cold Dark Matter</a:t>
            </a:r>
          </a:p>
          <a:p>
            <a:pPr algn="ctr"/>
            <a:endParaRPr lang="en-CA" sz="1800" dirty="0">
              <a:latin typeface="Century Gothic" panose="020B0502020202020204" pitchFamily="34" charset="0"/>
            </a:endParaRPr>
          </a:p>
          <a:p>
            <a:pPr algn="ctr"/>
            <a:endParaRPr lang="en-CA" sz="1800" dirty="0">
              <a:latin typeface="Century Gothic" panose="020B0502020202020204" pitchFamily="34" charset="0"/>
            </a:endParaRPr>
          </a:p>
          <a:p>
            <a:pPr algn="ctr"/>
            <a:endParaRPr lang="en-CA" sz="1800" dirty="0">
              <a:latin typeface="Century Gothic" panose="020B0502020202020204" pitchFamily="34" charset="0"/>
            </a:endParaRPr>
          </a:p>
          <a:p>
            <a:pPr algn="ctr"/>
            <a:endParaRPr lang="en-CA" sz="1800" dirty="0">
              <a:latin typeface="Century Gothic" panose="020B0502020202020204" pitchFamily="34" charset="0"/>
            </a:endParaRPr>
          </a:p>
          <a:p>
            <a:pPr algn="ctr"/>
            <a:endParaRPr lang="en-CA" sz="1800" dirty="0">
              <a:latin typeface="Century Gothic" panose="020B0502020202020204" pitchFamily="34" charset="0"/>
            </a:endParaRPr>
          </a:p>
          <a:p>
            <a:pPr algn="ctr"/>
            <a:endParaRPr lang="en-CA" sz="1800" dirty="0">
              <a:latin typeface="Century Gothic" panose="020B0502020202020204" pitchFamily="34" charset="0"/>
            </a:endParaRPr>
          </a:p>
          <a:p>
            <a:pPr algn="ctr"/>
            <a:endParaRPr lang="en-CA" sz="1800" dirty="0">
              <a:latin typeface="Century Gothic" panose="020B0502020202020204" pitchFamily="34" charset="0"/>
            </a:endParaRPr>
          </a:p>
          <a:p>
            <a:pPr algn="ctr"/>
            <a:endParaRPr lang="en-CA" sz="1800" dirty="0">
              <a:latin typeface="Century Gothic" panose="020B0502020202020204" pitchFamily="34" charset="0"/>
            </a:endParaRPr>
          </a:p>
          <a:p>
            <a:pPr algn="ctr"/>
            <a:endParaRPr lang="en-CA" sz="1800" dirty="0">
              <a:latin typeface="Century Gothic" panose="020B0502020202020204" pitchFamily="34" charset="0"/>
            </a:endParaRPr>
          </a:p>
          <a:p>
            <a:pPr algn="ctr"/>
            <a:endParaRPr lang="en-CA" sz="1800" dirty="0">
              <a:latin typeface="Century Gothic" panose="020B0502020202020204" pitchFamily="34" charset="0"/>
            </a:endParaRPr>
          </a:p>
          <a:p>
            <a:pPr algn="ctr"/>
            <a:r>
              <a:rPr lang="en-CA" sz="1800" dirty="0">
                <a:latin typeface="Century Gothic" panose="020B0502020202020204" pitchFamily="34" charset="0"/>
              </a:rPr>
              <a:t> </a:t>
            </a:r>
          </a:p>
        </p:txBody>
      </p:sp>
      <p:sp>
        <p:nvSpPr>
          <p:cNvPr id="5" name="Oval 4">
            <a:extLst>
              <a:ext uri="{FF2B5EF4-FFF2-40B4-BE49-F238E27FC236}">
                <a16:creationId xmlns:a16="http://schemas.microsoft.com/office/drawing/2014/main" id="{D5459EDB-6495-4E5C-9C94-92DE3D8631CA}"/>
              </a:ext>
            </a:extLst>
          </p:cNvPr>
          <p:cNvSpPr/>
          <p:nvPr/>
        </p:nvSpPr>
        <p:spPr>
          <a:xfrm>
            <a:off x="1703512" y="2492896"/>
            <a:ext cx="4248472" cy="4176464"/>
          </a:xfrm>
          <a:prstGeom prst="ellipse">
            <a:avLst/>
          </a:prstGeom>
          <a:solidFill>
            <a:srgbClr val="F2F2F2">
              <a:alpha val="30196"/>
            </a:srgbClr>
          </a:solidFill>
          <a:ln w="57150">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CA" sz="2400" dirty="0">
                <a:solidFill>
                  <a:schemeClr val="accent6"/>
                </a:solidFill>
                <a:latin typeface="Century Gothic" panose="020B0502020202020204" pitchFamily="34" charset="0"/>
              </a:rPr>
              <a:t>Fermions</a:t>
            </a:r>
          </a:p>
          <a:p>
            <a:pPr algn="ctr"/>
            <a:endParaRPr lang="en-CA" sz="2400" dirty="0">
              <a:solidFill>
                <a:schemeClr val="accent6"/>
              </a:solidFill>
              <a:latin typeface="Century Gothic" panose="020B0502020202020204" pitchFamily="34" charset="0"/>
            </a:endParaRPr>
          </a:p>
          <a:p>
            <a:pPr algn="ctr"/>
            <a:endParaRPr lang="en-CA" sz="2400" dirty="0">
              <a:solidFill>
                <a:schemeClr val="accent6"/>
              </a:solidFill>
              <a:latin typeface="Century Gothic" panose="020B0502020202020204" pitchFamily="34" charset="0"/>
            </a:endParaRPr>
          </a:p>
          <a:p>
            <a:pPr algn="ctr"/>
            <a:endParaRPr lang="en-CA" sz="2400" dirty="0">
              <a:solidFill>
                <a:schemeClr val="accent6"/>
              </a:solidFill>
              <a:latin typeface="Century Gothic" panose="020B0502020202020204" pitchFamily="34" charset="0"/>
            </a:endParaRPr>
          </a:p>
          <a:p>
            <a:pPr algn="ctr"/>
            <a:endParaRPr lang="en-CA" sz="2400" dirty="0">
              <a:solidFill>
                <a:schemeClr val="accent6"/>
              </a:solidFill>
              <a:latin typeface="Century Gothic" panose="020B0502020202020204" pitchFamily="34" charset="0"/>
            </a:endParaRPr>
          </a:p>
          <a:p>
            <a:pPr algn="ctr"/>
            <a:endParaRPr lang="en-CA" sz="2400" dirty="0">
              <a:solidFill>
                <a:schemeClr val="accent6"/>
              </a:solidFill>
              <a:latin typeface="Century Gothic" panose="020B0502020202020204" pitchFamily="34" charset="0"/>
            </a:endParaRPr>
          </a:p>
          <a:p>
            <a:pPr algn="ctr"/>
            <a:endParaRPr lang="en-CA" sz="2400" dirty="0">
              <a:solidFill>
                <a:schemeClr val="accent6"/>
              </a:solidFill>
              <a:latin typeface="Century Gothic" panose="020B0502020202020204" pitchFamily="34" charset="0"/>
            </a:endParaRPr>
          </a:p>
          <a:p>
            <a:pPr algn="ctr"/>
            <a:endParaRPr lang="en-CA" sz="2400" dirty="0">
              <a:solidFill>
                <a:schemeClr val="accent6"/>
              </a:solidFill>
              <a:latin typeface="Century Gothic" panose="020B0502020202020204" pitchFamily="34" charset="0"/>
            </a:endParaRPr>
          </a:p>
          <a:p>
            <a:pPr algn="ctr"/>
            <a:endParaRPr lang="en-CA" sz="2400" dirty="0">
              <a:solidFill>
                <a:schemeClr val="accent6"/>
              </a:solidFill>
              <a:latin typeface="Century Gothic" panose="020B0502020202020204" pitchFamily="34" charset="0"/>
            </a:endParaRPr>
          </a:p>
          <a:p>
            <a:pPr algn="ctr"/>
            <a:endParaRPr lang="en-CA" sz="2400" dirty="0">
              <a:solidFill>
                <a:schemeClr val="accent6"/>
              </a:solidFill>
              <a:latin typeface="Century Gothic" panose="020B0502020202020204" pitchFamily="34" charset="0"/>
            </a:endParaRPr>
          </a:p>
        </p:txBody>
      </p:sp>
      <p:sp>
        <p:nvSpPr>
          <p:cNvPr id="7" name="Oval 6">
            <a:extLst>
              <a:ext uri="{FF2B5EF4-FFF2-40B4-BE49-F238E27FC236}">
                <a16:creationId xmlns:a16="http://schemas.microsoft.com/office/drawing/2014/main" id="{4153AEBA-FF78-423A-981C-E2D83AA29E90}"/>
              </a:ext>
            </a:extLst>
          </p:cNvPr>
          <p:cNvSpPr/>
          <p:nvPr/>
        </p:nvSpPr>
        <p:spPr>
          <a:xfrm>
            <a:off x="6456040" y="2492896"/>
            <a:ext cx="4104456" cy="3960440"/>
          </a:xfrm>
          <a:prstGeom prst="ellipse">
            <a:avLst/>
          </a:prstGeom>
          <a:solidFill>
            <a:srgbClr val="F2F2F2">
              <a:alpha val="30196"/>
            </a:srgbClr>
          </a:solidFill>
          <a:ln w="57150">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CA" sz="2400" dirty="0">
                <a:solidFill>
                  <a:srgbClr val="00B050"/>
                </a:solidFill>
                <a:latin typeface="Century Gothic" panose="020B0502020202020204" pitchFamily="34" charset="0"/>
              </a:rPr>
              <a:t>     Bosons</a:t>
            </a:r>
          </a:p>
          <a:p>
            <a:pPr algn="ctr"/>
            <a:endParaRPr lang="en-CA" sz="2400" dirty="0">
              <a:solidFill>
                <a:srgbClr val="00B050"/>
              </a:solidFill>
              <a:latin typeface="Century Gothic" panose="020B0502020202020204" pitchFamily="34" charset="0"/>
            </a:endParaRPr>
          </a:p>
          <a:p>
            <a:pPr algn="ctr"/>
            <a:endParaRPr lang="en-CA" sz="2400" dirty="0">
              <a:solidFill>
                <a:srgbClr val="00B050"/>
              </a:solidFill>
              <a:latin typeface="Century Gothic" panose="020B0502020202020204" pitchFamily="34" charset="0"/>
            </a:endParaRPr>
          </a:p>
          <a:p>
            <a:pPr algn="ctr"/>
            <a:endParaRPr lang="en-CA" sz="2400" dirty="0">
              <a:solidFill>
                <a:srgbClr val="00B050"/>
              </a:solidFill>
              <a:latin typeface="Century Gothic" panose="020B0502020202020204" pitchFamily="34" charset="0"/>
            </a:endParaRPr>
          </a:p>
          <a:p>
            <a:pPr algn="ctr"/>
            <a:endParaRPr lang="en-CA" sz="2400" dirty="0">
              <a:solidFill>
                <a:srgbClr val="00B050"/>
              </a:solidFill>
              <a:latin typeface="Century Gothic" panose="020B0502020202020204" pitchFamily="34" charset="0"/>
            </a:endParaRPr>
          </a:p>
          <a:p>
            <a:pPr algn="ctr"/>
            <a:endParaRPr lang="en-CA" sz="2400" dirty="0">
              <a:solidFill>
                <a:srgbClr val="00B050"/>
              </a:solidFill>
              <a:latin typeface="Century Gothic" panose="020B0502020202020204" pitchFamily="34" charset="0"/>
            </a:endParaRPr>
          </a:p>
          <a:p>
            <a:pPr algn="ctr"/>
            <a:endParaRPr lang="en-CA" sz="2400" dirty="0">
              <a:solidFill>
                <a:srgbClr val="00B050"/>
              </a:solidFill>
              <a:latin typeface="Century Gothic" panose="020B0502020202020204" pitchFamily="34" charset="0"/>
            </a:endParaRPr>
          </a:p>
          <a:p>
            <a:pPr algn="ctr"/>
            <a:endParaRPr lang="en-CA" sz="2400" dirty="0">
              <a:solidFill>
                <a:srgbClr val="00B050"/>
              </a:solidFill>
              <a:latin typeface="Century Gothic" panose="020B0502020202020204" pitchFamily="34" charset="0"/>
            </a:endParaRPr>
          </a:p>
          <a:p>
            <a:pPr algn="ctr"/>
            <a:endParaRPr lang="en-CA" sz="2400" dirty="0">
              <a:solidFill>
                <a:srgbClr val="00B050"/>
              </a:solidFill>
              <a:latin typeface="Century Gothic" panose="020B0502020202020204" pitchFamily="34" charset="0"/>
            </a:endParaRPr>
          </a:p>
          <a:p>
            <a:pPr algn="ctr"/>
            <a:endParaRPr lang="en-CA" sz="2400" dirty="0">
              <a:solidFill>
                <a:srgbClr val="00B050"/>
              </a:solidFill>
              <a:latin typeface="Century Gothic" panose="020B0502020202020204" pitchFamily="34" charset="0"/>
            </a:endParaRPr>
          </a:p>
        </p:txBody>
      </p:sp>
      <p:sp>
        <p:nvSpPr>
          <p:cNvPr id="6" name="Oval 5">
            <a:extLst>
              <a:ext uri="{FF2B5EF4-FFF2-40B4-BE49-F238E27FC236}">
                <a16:creationId xmlns:a16="http://schemas.microsoft.com/office/drawing/2014/main" id="{3A3DAD14-FA20-48FB-89B4-09FDAA181DCE}"/>
              </a:ext>
            </a:extLst>
          </p:cNvPr>
          <p:cNvSpPr/>
          <p:nvPr/>
        </p:nvSpPr>
        <p:spPr>
          <a:xfrm>
            <a:off x="4295800" y="4509120"/>
            <a:ext cx="1368152" cy="1368152"/>
          </a:xfrm>
          <a:prstGeom prst="ellipse">
            <a:avLst/>
          </a:prstGeom>
          <a:noFill/>
          <a:ln w="76200">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CA" sz="1400" dirty="0">
                <a:solidFill>
                  <a:schemeClr val="accent6"/>
                </a:solidFill>
                <a:latin typeface="Century Gothic" panose="020B0502020202020204" pitchFamily="34" charset="0"/>
              </a:rPr>
              <a:t>Sterile neutrinos</a:t>
            </a:r>
          </a:p>
        </p:txBody>
      </p:sp>
      <p:sp>
        <p:nvSpPr>
          <p:cNvPr id="9" name="Oval 8">
            <a:extLst>
              <a:ext uri="{FF2B5EF4-FFF2-40B4-BE49-F238E27FC236}">
                <a16:creationId xmlns:a16="http://schemas.microsoft.com/office/drawing/2014/main" id="{AA5A8B6A-B3A0-4027-B205-FA136C7630DD}"/>
              </a:ext>
            </a:extLst>
          </p:cNvPr>
          <p:cNvSpPr/>
          <p:nvPr/>
        </p:nvSpPr>
        <p:spPr>
          <a:xfrm>
            <a:off x="4151784" y="3140968"/>
            <a:ext cx="1296144" cy="1224136"/>
          </a:xfrm>
          <a:prstGeom prst="ellipse">
            <a:avLst/>
          </a:prstGeom>
          <a:noFill/>
          <a:ln w="76200">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CA" sz="1400" dirty="0">
                <a:solidFill>
                  <a:schemeClr val="accent6"/>
                </a:solidFill>
                <a:latin typeface="Century Gothic" panose="020B0502020202020204" pitchFamily="34" charset="0"/>
              </a:rPr>
              <a:t>WIMPS</a:t>
            </a:r>
          </a:p>
        </p:txBody>
      </p:sp>
      <p:sp>
        <p:nvSpPr>
          <p:cNvPr id="10" name="Oval 9">
            <a:extLst>
              <a:ext uri="{FF2B5EF4-FFF2-40B4-BE49-F238E27FC236}">
                <a16:creationId xmlns:a16="http://schemas.microsoft.com/office/drawing/2014/main" id="{7A14C64A-831A-4176-B54A-8B5C0951739A}"/>
              </a:ext>
            </a:extLst>
          </p:cNvPr>
          <p:cNvSpPr/>
          <p:nvPr/>
        </p:nvSpPr>
        <p:spPr>
          <a:xfrm>
            <a:off x="1991544" y="3356992"/>
            <a:ext cx="1440160" cy="1440160"/>
          </a:xfrm>
          <a:prstGeom prst="ellipse">
            <a:avLst/>
          </a:prstGeom>
          <a:noFill/>
          <a:ln w="76200">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CA" sz="1400" dirty="0">
                <a:solidFill>
                  <a:schemeClr val="accent6"/>
                </a:solidFill>
                <a:latin typeface="Century Gothic" panose="020B0502020202020204" pitchFamily="34" charset="0"/>
              </a:rPr>
              <a:t>Electrons</a:t>
            </a:r>
          </a:p>
        </p:txBody>
      </p:sp>
      <p:sp>
        <p:nvSpPr>
          <p:cNvPr id="11" name="Oval 10">
            <a:extLst>
              <a:ext uri="{FF2B5EF4-FFF2-40B4-BE49-F238E27FC236}">
                <a16:creationId xmlns:a16="http://schemas.microsoft.com/office/drawing/2014/main" id="{EB015ADF-C1B1-4DA7-873C-CE6EBF124419}"/>
              </a:ext>
            </a:extLst>
          </p:cNvPr>
          <p:cNvSpPr/>
          <p:nvPr/>
        </p:nvSpPr>
        <p:spPr>
          <a:xfrm>
            <a:off x="2495600" y="4869160"/>
            <a:ext cx="1440160" cy="1440160"/>
          </a:xfrm>
          <a:prstGeom prst="ellipse">
            <a:avLst/>
          </a:prstGeom>
          <a:noFill/>
          <a:ln w="76200">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CA" sz="1400" dirty="0">
                <a:solidFill>
                  <a:schemeClr val="accent6"/>
                </a:solidFill>
                <a:latin typeface="Century Gothic" panose="020B0502020202020204" pitchFamily="34" charset="0"/>
              </a:rPr>
              <a:t>Quarks</a:t>
            </a:r>
          </a:p>
        </p:txBody>
      </p:sp>
      <p:sp>
        <p:nvSpPr>
          <p:cNvPr id="12" name="Oval 11">
            <a:extLst>
              <a:ext uri="{FF2B5EF4-FFF2-40B4-BE49-F238E27FC236}">
                <a16:creationId xmlns:a16="http://schemas.microsoft.com/office/drawing/2014/main" id="{614EDEE2-CA67-4815-BC7D-A5B8F02C0C81}"/>
              </a:ext>
            </a:extLst>
          </p:cNvPr>
          <p:cNvSpPr/>
          <p:nvPr/>
        </p:nvSpPr>
        <p:spPr>
          <a:xfrm>
            <a:off x="6960096" y="3068960"/>
            <a:ext cx="1296144" cy="1224136"/>
          </a:xfrm>
          <a:prstGeom prst="ellipse">
            <a:avLst/>
          </a:prstGeom>
          <a:noFill/>
          <a:ln w="76200">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CA" sz="1400" dirty="0">
                <a:solidFill>
                  <a:srgbClr val="00B050"/>
                </a:solidFill>
                <a:latin typeface="Century Gothic" panose="020B0502020202020204" pitchFamily="34" charset="0"/>
              </a:rPr>
              <a:t>Axions</a:t>
            </a:r>
          </a:p>
        </p:txBody>
      </p:sp>
      <p:sp>
        <p:nvSpPr>
          <p:cNvPr id="13" name="Oval 12">
            <a:extLst>
              <a:ext uri="{FF2B5EF4-FFF2-40B4-BE49-F238E27FC236}">
                <a16:creationId xmlns:a16="http://schemas.microsoft.com/office/drawing/2014/main" id="{915652FD-A689-4904-AF2C-8D561A4CB315}"/>
              </a:ext>
            </a:extLst>
          </p:cNvPr>
          <p:cNvSpPr/>
          <p:nvPr/>
        </p:nvSpPr>
        <p:spPr>
          <a:xfrm>
            <a:off x="6816080" y="4509120"/>
            <a:ext cx="1296144" cy="1224136"/>
          </a:xfrm>
          <a:prstGeom prst="ellipse">
            <a:avLst/>
          </a:prstGeom>
          <a:noFill/>
          <a:ln w="76200">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CA" sz="1400" dirty="0">
                <a:solidFill>
                  <a:srgbClr val="00B050"/>
                </a:solidFill>
                <a:latin typeface="Century Gothic" panose="020B0502020202020204" pitchFamily="34" charset="0"/>
              </a:rPr>
              <a:t>Axion-like</a:t>
            </a:r>
          </a:p>
          <a:p>
            <a:pPr algn="ctr"/>
            <a:r>
              <a:rPr lang="en-CA" sz="1400" dirty="0">
                <a:solidFill>
                  <a:srgbClr val="00B050"/>
                </a:solidFill>
                <a:latin typeface="Century Gothic" panose="020B0502020202020204" pitchFamily="34" charset="0"/>
              </a:rPr>
              <a:t>Particle</a:t>
            </a:r>
          </a:p>
        </p:txBody>
      </p:sp>
      <p:sp>
        <p:nvSpPr>
          <p:cNvPr id="14" name="Oval 13">
            <a:extLst>
              <a:ext uri="{FF2B5EF4-FFF2-40B4-BE49-F238E27FC236}">
                <a16:creationId xmlns:a16="http://schemas.microsoft.com/office/drawing/2014/main" id="{8DDE84F1-69FE-4408-905A-76490DE75795}"/>
              </a:ext>
            </a:extLst>
          </p:cNvPr>
          <p:cNvSpPr/>
          <p:nvPr/>
        </p:nvSpPr>
        <p:spPr>
          <a:xfrm>
            <a:off x="8832304" y="3789040"/>
            <a:ext cx="1296144" cy="1224136"/>
          </a:xfrm>
          <a:prstGeom prst="ellipse">
            <a:avLst/>
          </a:prstGeom>
          <a:noFill/>
          <a:ln w="76200">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CA" sz="1400" dirty="0">
                <a:solidFill>
                  <a:srgbClr val="00B050"/>
                </a:solidFill>
                <a:latin typeface="Century Gothic" panose="020B0502020202020204" pitchFamily="34" charset="0"/>
              </a:rPr>
              <a:t>Photons</a:t>
            </a:r>
          </a:p>
        </p:txBody>
      </p:sp>
      <p:pic>
        <p:nvPicPr>
          <p:cNvPr id="8" name="Picture 7" descr="A picture containing black, darkness&#10;&#10;Description automatically generated">
            <a:extLst>
              <a:ext uri="{FF2B5EF4-FFF2-40B4-BE49-F238E27FC236}">
                <a16:creationId xmlns:a16="http://schemas.microsoft.com/office/drawing/2014/main" id="{9270DE82-6AB5-B18B-8819-413627AC71FD}"/>
              </a:ext>
            </a:extLst>
          </p:cNvPr>
          <p:cNvPicPr>
            <a:picLocks noChangeAspect="1"/>
          </p:cNvPicPr>
          <p:nvPr/>
        </p:nvPicPr>
        <p:blipFill>
          <a:blip r:embed="rId3"/>
          <a:stretch>
            <a:fillRect/>
          </a:stretch>
        </p:blipFill>
        <p:spPr>
          <a:xfrm>
            <a:off x="11043170" y="6351956"/>
            <a:ext cx="957486" cy="317404"/>
          </a:xfrm>
          <a:prstGeom prst="rect">
            <a:avLst/>
          </a:prstGeom>
        </p:spPr>
      </p:pic>
    </p:spTree>
    <p:extLst>
      <p:ext uri="{BB962C8B-B14F-4D97-AF65-F5344CB8AC3E}">
        <p14:creationId xmlns:p14="http://schemas.microsoft.com/office/powerpoint/2010/main" val="158315045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D566D7-15A5-4297-A7F8-E4498DB52368}"/>
              </a:ext>
            </a:extLst>
          </p:cNvPr>
          <p:cNvSpPr>
            <a:spLocks noGrp="1"/>
          </p:cNvSpPr>
          <p:nvPr>
            <p:ph type="title"/>
          </p:nvPr>
        </p:nvSpPr>
        <p:spPr/>
        <p:txBody>
          <a:bodyPr>
            <a:normAutofit fontScale="90000"/>
          </a:bodyPr>
          <a:lstStyle/>
          <a:p>
            <a:r>
              <a:rPr lang="en-CA" dirty="0">
                <a:latin typeface="Century Gothic" panose="020B0502020202020204" pitchFamily="34" charset="0"/>
              </a:rPr>
              <a:t>How to Look for Dark Matter Particles</a:t>
            </a:r>
          </a:p>
        </p:txBody>
      </p:sp>
      <p:sp>
        <p:nvSpPr>
          <p:cNvPr id="3" name="Content Placeholder 2">
            <a:extLst>
              <a:ext uri="{FF2B5EF4-FFF2-40B4-BE49-F238E27FC236}">
                <a16:creationId xmlns:a16="http://schemas.microsoft.com/office/drawing/2014/main" id="{A1D9DBF9-A28D-41D6-BC95-898AEBE12D6A}"/>
              </a:ext>
            </a:extLst>
          </p:cNvPr>
          <p:cNvSpPr>
            <a:spLocks noGrp="1"/>
          </p:cNvSpPr>
          <p:nvPr>
            <p:ph idx="1"/>
          </p:nvPr>
        </p:nvSpPr>
        <p:spPr>
          <a:xfrm>
            <a:off x="1415480" y="2060848"/>
            <a:ext cx="8507288" cy="2980927"/>
          </a:xfrm>
        </p:spPr>
        <p:txBody>
          <a:bodyPr/>
          <a:lstStyle/>
          <a:p>
            <a:r>
              <a:rPr lang="en-CA" dirty="0">
                <a:latin typeface="Century Gothic" panose="020B0502020202020204" pitchFamily="34" charset="0"/>
              </a:rPr>
              <a:t>Direct detection: wait for it to hit a detector</a:t>
            </a:r>
          </a:p>
          <a:p>
            <a:pPr marL="0" indent="0">
              <a:buNone/>
            </a:pPr>
            <a:endParaRPr lang="en-CA" dirty="0">
              <a:latin typeface="Century Gothic" panose="020B0502020202020204" pitchFamily="34" charset="0"/>
            </a:endParaRPr>
          </a:p>
          <a:p>
            <a:r>
              <a:rPr lang="en-CA" dirty="0">
                <a:latin typeface="Century Gothic" panose="020B0502020202020204" pitchFamily="34" charset="0"/>
              </a:rPr>
              <a:t>Indirect detection: look for other signatures</a:t>
            </a:r>
          </a:p>
          <a:p>
            <a:endParaRPr lang="en-CA" dirty="0">
              <a:latin typeface="Century Gothic" panose="020B0502020202020204" pitchFamily="34" charset="0"/>
            </a:endParaRPr>
          </a:p>
          <a:p>
            <a:r>
              <a:rPr lang="en-CA" dirty="0">
                <a:latin typeface="Century Gothic" panose="020B0502020202020204" pitchFamily="34" charset="0"/>
              </a:rPr>
              <a:t>Particle colliders: make it</a:t>
            </a:r>
          </a:p>
          <a:p>
            <a:endParaRPr lang="en-CA" dirty="0">
              <a:latin typeface="Century Gothic" panose="020B0502020202020204" pitchFamily="34" charset="0"/>
            </a:endParaRPr>
          </a:p>
        </p:txBody>
      </p:sp>
      <p:pic>
        <p:nvPicPr>
          <p:cNvPr id="4" name="Picture 3" descr="A picture containing black, darkness&#10;&#10;Description automatically generated">
            <a:extLst>
              <a:ext uri="{FF2B5EF4-FFF2-40B4-BE49-F238E27FC236}">
                <a16:creationId xmlns:a16="http://schemas.microsoft.com/office/drawing/2014/main" id="{A9FDDCDC-0608-9288-8E0E-DDEF231A8E74}"/>
              </a:ext>
            </a:extLst>
          </p:cNvPr>
          <p:cNvPicPr>
            <a:picLocks noChangeAspect="1"/>
          </p:cNvPicPr>
          <p:nvPr/>
        </p:nvPicPr>
        <p:blipFill>
          <a:blip r:embed="rId2"/>
          <a:stretch>
            <a:fillRect/>
          </a:stretch>
        </p:blipFill>
        <p:spPr>
          <a:xfrm>
            <a:off x="11043170" y="6351956"/>
            <a:ext cx="957486" cy="317404"/>
          </a:xfrm>
          <a:prstGeom prst="rect">
            <a:avLst/>
          </a:prstGeom>
        </p:spPr>
      </p:pic>
    </p:spTree>
    <p:extLst>
      <p:ext uri="{BB962C8B-B14F-4D97-AF65-F5344CB8AC3E}">
        <p14:creationId xmlns:p14="http://schemas.microsoft.com/office/powerpoint/2010/main" val="153588970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981200" y="509804"/>
            <a:ext cx="8723312" cy="857250"/>
          </a:xfrm>
        </p:spPr>
        <p:txBody>
          <a:bodyPr/>
          <a:lstStyle/>
          <a:p>
            <a:r>
              <a:rPr lang="en-CA" dirty="0">
                <a:solidFill>
                  <a:schemeClr val="tx1"/>
                </a:solidFill>
              </a:rPr>
              <a:t>LUX- L</a:t>
            </a:r>
            <a:r>
              <a:rPr lang="en-CA" b="0" dirty="0">
                <a:solidFill>
                  <a:schemeClr val="tx1"/>
                </a:solidFill>
              </a:rPr>
              <a:t>arge </a:t>
            </a:r>
            <a:r>
              <a:rPr lang="en-CA" dirty="0">
                <a:solidFill>
                  <a:schemeClr val="tx1"/>
                </a:solidFill>
              </a:rPr>
              <a:t>U</a:t>
            </a:r>
            <a:r>
              <a:rPr lang="en-CA" b="0" dirty="0">
                <a:solidFill>
                  <a:schemeClr val="tx1"/>
                </a:solidFill>
              </a:rPr>
              <a:t>nderground </a:t>
            </a:r>
            <a:r>
              <a:rPr lang="en-CA" dirty="0">
                <a:solidFill>
                  <a:schemeClr val="tx1"/>
                </a:solidFill>
              </a:rPr>
              <a:t>X</a:t>
            </a:r>
            <a:r>
              <a:rPr lang="en-CA" b="0" dirty="0">
                <a:solidFill>
                  <a:schemeClr val="tx1"/>
                </a:solidFill>
              </a:rPr>
              <a:t>enon Detector</a:t>
            </a:r>
          </a:p>
        </p:txBody>
      </p:sp>
      <p:pic>
        <p:nvPicPr>
          <p:cNvPr id="4" name="Picture 3"/>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48322" y="1916832"/>
            <a:ext cx="5388920" cy="36084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 name="Picture 2"/>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5551535" y="1553718"/>
            <a:ext cx="5913435" cy="45868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248650" y="5597686"/>
            <a:ext cx="4191166" cy="369332"/>
          </a:xfrm>
          <a:prstGeom prst="rect">
            <a:avLst/>
          </a:prstGeom>
          <a:noFill/>
        </p:spPr>
        <p:txBody>
          <a:bodyPr wrap="square" rtlCol="0">
            <a:spAutoFit/>
          </a:bodyPr>
          <a:lstStyle/>
          <a:p>
            <a:r>
              <a:rPr lang="en-CA" sz="1800" i="1" dirty="0" err="1">
                <a:solidFill>
                  <a:srgbClr val="00B0F0"/>
                </a:solidFill>
              </a:rPr>
              <a:t>Homestake</a:t>
            </a:r>
            <a:r>
              <a:rPr lang="en-CA" sz="1800" i="1" dirty="0">
                <a:solidFill>
                  <a:srgbClr val="00B0F0"/>
                </a:solidFill>
              </a:rPr>
              <a:t> Mine, South Dakota</a:t>
            </a:r>
          </a:p>
        </p:txBody>
      </p:sp>
      <p:pic>
        <p:nvPicPr>
          <p:cNvPr id="6" name="Picture 5"/>
          <p:cNvPicPr>
            <a:picLocks noChangeAspect="1"/>
          </p:cNvPicPr>
          <p:nvPr/>
        </p:nvPicPr>
        <p:blipFill>
          <a:blip r:embed="rId5">
            <a:extLst>
              <a:ext uri="{BEBA8EAE-BF5A-486C-A8C5-ECC9F3942E4B}">
                <a14:imgProps xmlns:a14="http://schemas.microsoft.com/office/drawing/2010/main">
                  <a14:imgLayer r:embed="rId6">
                    <a14:imgEffect>
                      <a14:sharpenSoften amount="50000"/>
                    </a14:imgEffect>
                  </a14:imgLayer>
                </a14:imgProps>
              </a:ext>
              <a:ext uri="{28A0092B-C50C-407E-A947-70E740481C1C}">
                <a14:useLocalDpi xmlns:a14="http://schemas.microsoft.com/office/drawing/2010/main" val="0"/>
              </a:ext>
            </a:extLst>
          </a:blip>
          <a:stretch>
            <a:fillRect/>
          </a:stretch>
        </p:blipFill>
        <p:spPr>
          <a:xfrm rot="20323499">
            <a:off x="1525481" y="3117793"/>
            <a:ext cx="8779594" cy="843455"/>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cxnSp>
        <p:nvCxnSpPr>
          <p:cNvPr id="7" name="Straight Connector 6"/>
          <p:cNvCxnSpPr>
            <a:cxnSpLocks/>
          </p:cNvCxnSpPr>
          <p:nvPr/>
        </p:nvCxnSpPr>
        <p:spPr>
          <a:xfrm flipV="1">
            <a:off x="3505200" y="1828802"/>
            <a:ext cx="5562600" cy="2900033"/>
          </a:xfrm>
          <a:prstGeom prst="line">
            <a:avLst/>
          </a:prstGeom>
          <a:ln>
            <a:solidFill>
              <a:schemeClr val="accent2">
                <a:lumMod val="75000"/>
              </a:schemeClr>
            </a:solidFill>
          </a:ln>
        </p:spPr>
        <p:style>
          <a:lnRef idx="2">
            <a:schemeClr val="accent1"/>
          </a:lnRef>
          <a:fillRef idx="0">
            <a:schemeClr val="accent1"/>
          </a:fillRef>
          <a:effectRef idx="1">
            <a:schemeClr val="accent1"/>
          </a:effectRef>
          <a:fontRef idx="minor">
            <a:schemeClr val="tx1"/>
          </a:fontRef>
        </p:style>
      </p:cxnSp>
      <p:pic>
        <p:nvPicPr>
          <p:cNvPr id="8" name="Picture 7" descr="A picture containing black, darkness&#10;&#10;Description automatically generated">
            <a:extLst>
              <a:ext uri="{FF2B5EF4-FFF2-40B4-BE49-F238E27FC236}">
                <a16:creationId xmlns:a16="http://schemas.microsoft.com/office/drawing/2014/main" id="{6787914B-2B3E-E84D-B91E-9CF44F1BD3A6}"/>
              </a:ext>
            </a:extLst>
          </p:cNvPr>
          <p:cNvPicPr>
            <a:picLocks noChangeAspect="1"/>
          </p:cNvPicPr>
          <p:nvPr/>
        </p:nvPicPr>
        <p:blipFill>
          <a:blip r:embed="rId7"/>
          <a:stretch>
            <a:fillRect/>
          </a:stretch>
        </p:blipFill>
        <p:spPr>
          <a:xfrm>
            <a:off x="11043170" y="6351956"/>
            <a:ext cx="957486" cy="317404"/>
          </a:xfrm>
          <a:prstGeom prst="rect">
            <a:avLst/>
          </a:prstGeom>
        </p:spPr>
      </p:pic>
    </p:spTree>
    <p:extLst>
      <p:ext uri="{BB962C8B-B14F-4D97-AF65-F5344CB8AC3E}">
        <p14:creationId xmlns:p14="http://schemas.microsoft.com/office/powerpoint/2010/main" val="33983182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pic>
        <p:nvPicPr>
          <p:cNvPr id="6" name="Picture 2" descr="The LUX dark matter detector seen here suspended in its protective water tank, before water is added.">
            <a:extLst>
              <a:ext uri="{FF2B5EF4-FFF2-40B4-BE49-F238E27FC236}">
                <a16:creationId xmlns:a16="http://schemas.microsoft.com/office/drawing/2014/main" id="{B9CDB8F0-DE33-6D4E-29FA-38173E97F063}"/>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191344" y="548680"/>
            <a:ext cx="10972800" cy="579438"/>
          </a:xfrm>
        </p:spPr>
        <p:txBody>
          <a:bodyPr>
            <a:normAutofit fontScale="90000"/>
          </a:bodyPr>
          <a:lstStyle/>
          <a:p>
            <a:r>
              <a:rPr lang="en-CA" dirty="0"/>
              <a:t>LUX update (2017)</a:t>
            </a:r>
          </a:p>
        </p:txBody>
      </p:sp>
      <p:sp>
        <p:nvSpPr>
          <p:cNvPr id="4" name="TextBox 3">
            <a:extLst>
              <a:ext uri="{FF2B5EF4-FFF2-40B4-BE49-F238E27FC236}">
                <a16:creationId xmlns:a16="http://schemas.microsoft.com/office/drawing/2014/main" id="{0D668489-E510-4250-BE06-C66BE61C9F98}"/>
              </a:ext>
            </a:extLst>
          </p:cNvPr>
          <p:cNvSpPr txBox="1"/>
          <p:nvPr/>
        </p:nvSpPr>
        <p:spPr>
          <a:xfrm rot="20059967">
            <a:off x="1573644" y="3479383"/>
            <a:ext cx="8641729" cy="830997"/>
          </a:xfrm>
          <a:prstGeom prst="rect">
            <a:avLst/>
          </a:prstGeom>
          <a:solidFill>
            <a:schemeClr val="bg1"/>
          </a:solidFill>
          <a:effectLst>
            <a:outerShdw blurRad="50800" dist="38100" dir="18900000" algn="bl" rotWithShape="0">
              <a:prstClr val="black">
                <a:alpha val="40000"/>
              </a:prstClr>
            </a:outerShdw>
          </a:effectLst>
        </p:spPr>
        <p:txBody>
          <a:bodyPr wrap="square" rtlCol="0">
            <a:spAutoFit/>
          </a:bodyPr>
          <a:lstStyle/>
          <a:p>
            <a:r>
              <a:rPr lang="en-US" sz="1600" dirty="0">
                <a:solidFill>
                  <a:schemeClr val="tx1"/>
                </a:solidFill>
                <a:latin typeface="Courier New" panose="02070309020205020404" pitchFamily="49" charset="0"/>
                <a:cs typeface="Courier New" panose="02070309020205020404" pitchFamily="49" charset="0"/>
              </a:rPr>
              <a:t>With roughly fourfold improvement in sensitivity for high WIMP masses relative to our previous results, this search yields no evidence of WIMP nuclear recoils. </a:t>
            </a:r>
            <a:r>
              <a:rPr lang="en-CA" sz="1600" dirty="0">
                <a:solidFill>
                  <a:schemeClr val="tx1"/>
                </a:solidFill>
              </a:rPr>
              <a:t>arXiv:1608.07648v3</a:t>
            </a:r>
            <a:endParaRPr lang="en-CA" sz="1600" dirty="0">
              <a:solidFill>
                <a:schemeClr val="tx1"/>
              </a:solidFill>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37328645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Berkeley Lab Researchers Record Successful Startup of LUX-ZEPLIN Dark  Matter Detector at Sanford Underground Research Facility - Berkeley Lab –  Berkeley Lab News Center">
            <a:extLst>
              <a:ext uri="{FF2B5EF4-FFF2-40B4-BE49-F238E27FC236}">
                <a16:creationId xmlns:a16="http://schemas.microsoft.com/office/drawing/2014/main" id="{58CD70F5-087D-EDF0-E42B-6AE672273739}"/>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5491" y="-303224"/>
            <a:ext cx="12207491" cy="80822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191344" y="548680"/>
            <a:ext cx="10972800" cy="579438"/>
          </a:xfrm>
        </p:spPr>
        <p:txBody>
          <a:bodyPr>
            <a:normAutofit fontScale="90000"/>
          </a:bodyPr>
          <a:lstStyle/>
          <a:p>
            <a:r>
              <a:rPr lang="en-CA" dirty="0"/>
              <a:t>LUX-ZEPLIN (LZ) update (2022)</a:t>
            </a:r>
          </a:p>
        </p:txBody>
      </p:sp>
      <p:sp>
        <p:nvSpPr>
          <p:cNvPr id="4" name="TextBox 3">
            <a:extLst>
              <a:ext uri="{FF2B5EF4-FFF2-40B4-BE49-F238E27FC236}">
                <a16:creationId xmlns:a16="http://schemas.microsoft.com/office/drawing/2014/main" id="{0D668489-E510-4250-BE06-C66BE61C9F98}"/>
              </a:ext>
            </a:extLst>
          </p:cNvPr>
          <p:cNvSpPr txBox="1"/>
          <p:nvPr/>
        </p:nvSpPr>
        <p:spPr>
          <a:xfrm rot="20059967">
            <a:off x="1573644" y="3263939"/>
            <a:ext cx="8641729" cy="1261884"/>
          </a:xfrm>
          <a:prstGeom prst="rect">
            <a:avLst/>
          </a:prstGeom>
          <a:solidFill>
            <a:schemeClr val="bg1"/>
          </a:solidFill>
          <a:effectLst>
            <a:outerShdw blurRad="50800" dist="38100" dir="18900000" algn="bl" rotWithShape="0">
              <a:prstClr val="black">
                <a:alpha val="40000"/>
              </a:prstClr>
            </a:outerShdw>
          </a:effectLst>
        </p:spPr>
        <p:txBody>
          <a:bodyPr wrap="square" rtlCol="0">
            <a:spAutoFit/>
          </a:bodyPr>
          <a:lstStyle/>
          <a:p>
            <a:pPr algn="ctr"/>
            <a:r>
              <a:rPr lang="en-US" sz="1800" dirty="0">
                <a:solidFill>
                  <a:schemeClr val="tx1"/>
                </a:solidFill>
                <a:latin typeface="Times New Roman" panose="02020603050405020304" pitchFamily="18" charset="0"/>
                <a:cs typeface="Times New Roman" panose="02020603050405020304" pitchFamily="18" charset="0"/>
              </a:rPr>
              <a:t>A profile-likelihood ratio analysis shows the data to be consistent with a background-only</a:t>
            </a:r>
            <a:r>
              <a:rPr lang="en-US" dirty="0">
                <a:solidFill>
                  <a:schemeClr val="tx1"/>
                </a:solidFill>
              </a:rPr>
              <a:t> </a:t>
            </a:r>
            <a:r>
              <a:rPr lang="en-CA" sz="1600" dirty="0">
                <a:solidFill>
                  <a:schemeClr val="tx1"/>
                </a:solidFill>
                <a:hlinkClick r:id="rId4"/>
              </a:rPr>
              <a:t>https://arxiv.org/abs/2207.03764</a:t>
            </a:r>
            <a:endParaRPr lang="en-CA" sz="1600" dirty="0">
              <a:solidFill>
                <a:schemeClr val="tx1"/>
              </a:solidFill>
            </a:endParaRPr>
          </a:p>
          <a:p>
            <a:endParaRPr lang="en-CA" sz="1600" dirty="0">
              <a:solidFill>
                <a:schemeClr val="tx1"/>
              </a:solidFill>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36975548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4588D8-A605-48AA-BE7D-748EE3AA1DB6}"/>
              </a:ext>
            </a:extLst>
          </p:cNvPr>
          <p:cNvSpPr>
            <a:spLocks noGrp="1"/>
          </p:cNvSpPr>
          <p:nvPr>
            <p:ph type="title"/>
          </p:nvPr>
        </p:nvSpPr>
        <p:spPr>
          <a:xfrm>
            <a:off x="623392" y="274639"/>
            <a:ext cx="11233248" cy="1143000"/>
          </a:xfrm>
        </p:spPr>
        <p:txBody>
          <a:bodyPr/>
          <a:lstStyle/>
          <a:p>
            <a:r>
              <a:rPr lang="en-US" sz="3000" dirty="0">
                <a:solidFill>
                  <a:schemeClr val="tx1"/>
                </a:solidFill>
              </a:rPr>
              <a:t>XENON1T </a:t>
            </a:r>
            <a:r>
              <a:rPr lang="en-US" sz="2800" b="0" dirty="0">
                <a:solidFill>
                  <a:schemeClr val="tx1"/>
                </a:solidFill>
              </a:rPr>
              <a:t>(2018)</a:t>
            </a:r>
            <a:endParaRPr lang="en-US" sz="3000" b="0" dirty="0">
              <a:solidFill>
                <a:schemeClr val="tx1"/>
              </a:solidFill>
            </a:endParaRPr>
          </a:p>
        </p:txBody>
      </p:sp>
      <p:pic>
        <p:nvPicPr>
          <p:cNvPr id="2052" name="Picture 4" descr="https://www.science.purdue.edu/xenon1t/wp-content/uploads/2018/05/sr0sr1inset.jpg">
            <a:extLst>
              <a:ext uri="{FF2B5EF4-FFF2-40B4-BE49-F238E27FC236}">
                <a16:creationId xmlns:a16="http://schemas.microsoft.com/office/drawing/2014/main" id="{8304E2FE-403D-4302-8049-C0C087854036}"/>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6127997" y="1443520"/>
            <a:ext cx="5575112" cy="415919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XENON1T reports results of dark matter WIMPs search">
            <a:extLst>
              <a:ext uri="{FF2B5EF4-FFF2-40B4-BE49-F238E27FC236}">
                <a16:creationId xmlns:a16="http://schemas.microsoft.com/office/drawing/2014/main" id="{8E4FB715-2224-1CBD-9761-F5FA6949A3AB}"/>
              </a:ext>
            </a:extLst>
          </p:cNvPr>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623392" y="1417639"/>
            <a:ext cx="5412265" cy="402912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DA331D41-0397-28AE-C8B1-DBB650C7138E}"/>
              </a:ext>
            </a:extLst>
          </p:cNvPr>
          <p:cNvSpPr txBox="1"/>
          <p:nvPr/>
        </p:nvSpPr>
        <p:spPr>
          <a:xfrm>
            <a:off x="623392" y="5518302"/>
            <a:ext cx="5256584" cy="307777"/>
          </a:xfrm>
          <a:prstGeom prst="rect">
            <a:avLst/>
          </a:prstGeom>
          <a:noFill/>
        </p:spPr>
        <p:txBody>
          <a:bodyPr wrap="square" rtlCol="0">
            <a:spAutoFit/>
          </a:bodyPr>
          <a:lstStyle/>
          <a:p>
            <a:r>
              <a:rPr lang="en-US" sz="1400" dirty="0">
                <a:solidFill>
                  <a:schemeClr val="tx1"/>
                </a:solidFill>
                <a:latin typeface="Century Gothic" panose="020B0502020202020204" pitchFamily="34" charset="0"/>
              </a:rPr>
              <a:t>Image credit: Roberto </a:t>
            </a:r>
            <a:r>
              <a:rPr lang="en-US" sz="1400" dirty="0" err="1">
                <a:solidFill>
                  <a:schemeClr val="tx1"/>
                </a:solidFill>
                <a:latin typeface="Century Gothic" panose="020B0502020202020204" pitchFamily="34" charset="0"/>
              </a:rPr>
              <a:t>Corrieri</a:t>
            </a:r>
            <a:r>
              <a:rPr lang="en-US" sz="1400" dirty="0">
                <a:solidFill>
                  <a:schemeClr val="tx1"/>
                </a:solidFill>
                <a:latin typeface="Century Gothic" panose="020B0502020202020204" pitchFamily="34" charset="0"/>
              </a:rPr>
              <a:t> and Patrick De </a:t>
            </a:r>
            <a:r>
              <a:rPr lang="en-US" sz="1400" dirty="0" err="1">
                <a:solidFill>
                  <a:schemeClr val="tx1"/>
                </a:solidFill>
                <a:latin typeface="Century Gothic" panose="020B0502020202020204" pitchFamily="34" charset="0"/>
              </a:rPr>
              <a:t>Perio</a:t>
            </a:r>
            <a:endParaRPr lang="en-US" sz="1400" dirty="0">
              <a:solidFill>
                <a:schemeClr val="tx1"/>
              </a:solidFill>
              <a:latin typeface="Century Gothic" panose="020B0502020202020204" pitchFamily="34" charset="0"/>
            </a:endParaRPr>
          </a:p>
        </p:txBody>
      </p:sp>
      <p:sp>
        <p:nvSpPr>
          <p:cNvPr id="3" name="TextBox 2">
            <a:extLst>
              <a:ext uri="{FF2B5EF4-FFF2-40B4-BE49-F238E27FC236}">
                <a16:creationId xmlns:a16="http://schemas.microsoft.com/office/drawing/2014/main" id="{DA5FA535-69DC-4633-9C5E-1A97E0E39B3B}"/>
              </a:ext>
            </a:extLst>
          </p:cNvPr>
          <p:cNvSpPr txBox="1"/>
          <p:nvPr/>
        </p:nvSpPr>
        <p:spPr>
          <a:xfrm rot="20090614">
            <a:off x="1797610" y="3129934"/>
            <a:ext cx="8147248" cy="954107"/>
          </a:xfrm>
          <a:prstGeom prst="rect">
            <a:avLst/>
          </a:prstGeom>
          <a:solidFill>
            <a:schemeClr val="bg1"/>
          </a:solidFill>
          <a:effectLst>
            <a:outerShdw blurRad="50800" dist="38100" algn="l" rotWithShape="0">
              <a:prstClr val="black">
                <a:alpha val="40000"/>
              </a:prstClr>
            </a:outerShdw>
          </a:effectLst>
        </p:spPr>
        <p:txBody>
          <a:bodyPr wrap="square" rtlCol="0">
            <a:spAutoFit/>
          </a:bodyPr>
          <a:lstStyle/>
          <a:p>
            <a:r>
              <a:rPr lang="en-US" sz="2800" dirty="0">
                <a:solidFill>
                  <a:schemeClr val="tx1"/>
                </a:solidFill>
                <a:latin typeface="Courier New" panose="02070309020205020404" pitchFamily="49" charset="0"/>
                <a:cs typeface="Courier New" panose="02070309020205020404" pitchFamily="49" charset="0"/>
              </a:rPr>
              <a:t>No significant excess over background is found. arxiv.org/abs/1805.12562</a:t>
            </a:r>
            <a:endParaRPr lang="en-CA" sz="2800" b="1" dirty="0">
              <a:solidFill>
                <a:schemeClr val="tx1"/>
              </a:solidFill>
              <a:latin typeface="Courier New" panose="02070309020205020404" pitchFamily="49" charset="0"/>
              <a:cs typeface="Courier New" panose="02070309020205020404" pitchFamily="49" charset="0"/>
            </a:endParaRPr>
          </a:p>
        </p:txBody>
      </p:sp>
      <p:pic>
        <p:nvPicPr>
          <p:cNvPr id="4" name="Picture 3" descr="A picture containing black, darkness&#10;&#10;Description automatically generated">
            <a:extLst>
              <a:ext uri="{FF2B5EF4-FFF2-40B4-BE49-F238E27FC236}">
                <a16:creationId xmlns:a16="http://schemas.microsoft.com/office/drawing/2014/main" id="{C1641FD2-6058-63C2-9364-86D887F2CA1D}"/>
              </a:ext>
            </a:extLst>
          </p:cNvPr>
          <p:cNvPicPr>
            <a:picLocks noChangeAspect="1"/>
          </p:cNvPicPr>
          <p:nvPr/>
        </p:nvPicPr>
        <p:blipFill>
          <a:blip r:embed="rId5"/>
          <a:stretch>
            <a:fillRect/>
          </a:stretch>
        </p:blipFill>
        <p:spPr>
          <a:xfrm>
            <a:off x="11043170" y="6351956"/>
            <a:ext cx="957486" cy="317404"/>
          </a:xfrm>
          <a:prstGeom prst="rect">
            <a:avLst/>
          </a:prstGeom>
        </p:spPr>
      </p:pic>
    </p:spTree>
    <p:extLst>
      <p:ext uri="{BB962C8B-B14F-4D97-AF65-F5344CB8AC3E}">
        <p14:creationId xmlns:p14="http://schemas.microsoft.com/office/powerpoint/2010/main" val="24616051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38.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4588D8-A605-48AA-BE7D-748EE3AA1DB6}"/>
              </a:ext>
            </a:extLst>
          </p:cNvPr>
          <p:cNvSpPr>
            <a:spLocks noGrp="1"/>
          </p:cNvSpPr>
          <p:nvPr>
            <p:ph type="title"/>
          </p:nvPr>
        </p:nvSpPr>
        <p:spPr/>
        <p:txBody>
          <a:bodyPr/>
          <a:lstStyle/>
          <a:p>
            <a:r>
              <a:rPr lang="en-US" sz="3000" dirty="0">
                <a:solidFill>
                  <a:schemeClr val="tx1"/>
                </a:solidFill>
              </a:rPr>
              <a:t>XENON1T – </a:t>
            </a:r>
            <a:r>
              <a:rPr lang="en-US" sz="2800" b="0" dirty="0">
                <a:solidFill>
                  <a:schemeClr val="tx1"/>
                </a:solidFill>
              </a:rPr>
              <a:t>electronic recoil excess (2020)</a:t>
            </a:r>
            <a:endParaRPr lang="en-US" sz="3000" b="0" dirty="0">
              <a:solidFill>
                <a:schemeClr val="tx1"/>
              </a:solidFill>
            </a:endParaRPr>
          </a:p>
        </p:txBody>
      </p:sp>
      <p:pic>
        <p:nvPicPr>
          <p:cNvPr id="4" name="Picture 2">
            <a:extLst>
              <a:ext uri="{FF2B5EF4-FFF2-40B4-BE49-F238E27FC236}">
                <a16:creationId xmlns:a16="http://schemas.microsoft.com/office/drawing/2014/main" id="{E1907B36-FC17-09E3-9923-7D2C309332E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72408" y="1631670"/>
            <a:ext cx="5350189" cy="4262317"/>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122A38B9-A36F-FF4B-24DE-B1D54CD0446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55412" y="1628800"/>
            <a:ext cx="4807124" cy="4262317"/>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EF1D16BA-7597-7133-B190-98FA5B3445A3}"/>
              </a:ext>
            </a:extLst>
          </p:cNvPr>
          <p:cNvSpPr txBox="1"/>
          <p:nvPr/>
        </p:nvSpPr>
        <p:spPr>
          <a:xfrm rot="20090614">
            <a:off x="1745459" y="2557655"/>
            <a:ext cx="9246894" cy="1631216"/>
          </a:xfrm>
          <a:prstGeom prst="rect">
            <a:avLst/>
          </a:prstGeom>
          <a:solidFill>
            <a:schemeClr val="bg1"/>
          </a:solidFill>
          <a:effectLst>
            <a:outerShdw blurRad="50800" dist="38100" dir="18900000" algn="bl" rotWithShape="0">
              <a:prstClr val="black">
                <a:alpha val="40000"/>
              </a:prstClr>
            </a:outerShdw>
          </a:effectLst>
        </p:spPr>
        <p:txBody>
          <a:bodyPr wrap="square" rtlCol="0">
            <a:spAutoFit/>
          </a:bodyPr>
          <a:lstStyle/>
          <a:p>
            <a:r>
              <a:rPr lang="en-US" sz="2000" dirty="0">
                <a:solidFill>
                  <a:schemeClr val="tx1"/>
                </a:solidFill>
                <a:latin typeface="Courier New" panose="02070309020205020404" pitchFamily="49" charset="0"/>
                <a:cs typeface="Courier New" panose="02070309020205020404" pitchFamily="49" charset="0"/>
              </a:rPr>
              <a:t>An excess is observed at low energies that is consistent with a solar axion signal, a bosonic dark matter signal with a mass of 2.3 keV/c2, a solar neutrino signal with enhanced magnetic moment, or a possible tritium background. arxiv.org/abs/2006.09721</a:t>
            </a:r>
            <a:endParaRPr lang="en-CA" sz="2000" b="1" dirty="0">
              <a:solidFill>
                <a:schemeClr val="tx1"/>
              </a:solidFill>
              <a:latin typeface="Courier New" panose="02070309020205020404" pitchFamily="49" charset="0"/>
              <a:cs typeface="Courier New" panose="02070309020205020404" pitchFamily="49" charset="0"/>
            </a:endParaRPr>
          </a:p>
        </p:txBody>
      </p:sp>
      <p:pic>
        <p:nvPicPr>
          <p:cNvPr id="3" name="Picture 2" descr="A picture containing black, darkness&#10;&#10;Description automatically generated">
            <a:extLst>
              <a:ext uri="{FF2B5EF4-FFF2-40B4-BE49-F238E27FC236}">
                <a16:creationId xmlns:a16="http://schemas.microsoft.com/office/drawing/2014/main" id="{3086FFEA-C404-E9E6-A04C-2A522D91B73D}"/>
              </a:ext>
            </a:extLst>
          </p:cNvPr>
          <p:cNvPicPr>
            <a:picLocks noChangeAspect="1"/>
          </p:cNvPicPr>
          <p:nvPr/>
        </p:nvPicPr>
        <p:blipFill>
          <a:blip r:embed="rId5"/>
          <a:stretch>
            <a:fillRect/>
          </a:stretch>
        </p:blipFill>
        <p:spPr>
          <a:xfrm>
            <a:off x="11043170" y="6351956"/>
            <a:ext cx="957486" cy="317404"/>
          </a:xfrm>
          <a:prstGeom prst="rect">
            <a:avLst/>
          </a:prstGeom>
        </p:spPr>
      </p:pic>
    </p:spTree>
    <p:extLst>
      <p:ext uri="{BB962C8B-B14F-4D97-AF65-F5344CB8AC3E}">
        <p14:creationId xmlns:p14="http://schemas.microsoft.com/office/powerpoint/2010/main" val="5074756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39.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4588D8-A605-48AA-BE7D-748EE3AA1DB6}"/>
              </a:ext>
            </a:extLst>
          </p:cNvPr>
          <p:cNvSpPr>
            <a:spLocks noGrp="1"/>
          </p:cNvSpPr>
          <p:nvPr>
            <p:ph type="title"/>
          </p:nvPr>
        </p:nvSpPr>
        <p:spPr/>
        <p:txBody>
          <a:bodyPr/>
          <a:lstStyle/>
          <a:p>
            <a:r>
              <a:rPr lang="en-US" sz="3000" dirty="0" err="1">
                <a:solidFill>
                  <a:schemeClr val="tx1"/>
                </a:solidFill>
              </a:rPr>
              <a:t>XENONnT</a:t>
            </a:r>
            <a:r>
              <a:rPr lang="en-US" sz="3000" dirty="0">
                <a:solidFill>
                  <a:schemeClr val="tx1"/>
                </a:solidFill>
              </a:rPr>
              <a:t> – </a:t>
            </a:r>
            <a:r>
              <a:rPr lang="en-US" sz="2800" b="0" dirty="0">
                <a:solidFill>
                  <a:schemeClr val="tx1"/>
                </a:solidFill>
              </a:rPr>
              <a:t>(2023)</a:t>
            </a:r>
            <a:endParaRPr lang="en-US" sz="3000" b="0" dirty="0">
              <a:solidFill>
                <a:schemeClr val="tx1"/>
              </a:solidFill>
            </a:endParaRPr>
          </a:p>
        </p:txBody>
      </p:sp>
      <p:pic>
        <p:nvPicPr>
          <p:cNvPr id="2053" name="Picture 5" descr="First WIMP Search Results from the XENONnT Experiment released by the  Aprile Lab! | Department of Physics">
            <a:extLst>
              <a:ext uri="{FF2B5EF4-FFF2-40B4-BE49-F238E27FC236}">
                <a16:creationId xmlns:a16="http://schemas.microsoft.com/office/drawing/2014/main" id="{2AEF429D-1BF9-5935-89B4-8465A181088A}"/>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12712" y="1206404"/>
            <a:ext cx="6888088" cy="5123371"/>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01B4EB47-75FC-79F7-4072-621109D1E4F7}"/>
              </a:ext>
            </a:extLst>
          </p:cNvPr>
          <p:cNvPicPr>
            <a:picLocks noChangeAspect="1"/>
          </p:cNvPicPr>
          <p:nvPr/>
        </p:nvPicPr>
        <p:blipFill>
          <a:blip r:embed="rId4"/>
          <a:stretch>
            <a:fillRect/>
          </a:stretch>
        </p:blipFill>
        <p:spPr>
          <a:xfrm>
            <a:off x="5676565" y="1206404"/>
            <a:ext cx="6515435" cy="5124713"/>
          </a:xfrm>
          <a:prstGeom prst="rect">
            <a:avLst/>
          </a:prstGeom>
        </p:spPr>
      </p:pic>
      <p:sp>
        <p:nvSpPr>
          <p:cNvPr id="8" name="TextBox 7">
            <a:extLst>
              <a:ext uri="{FF2B5EF4-FFF2-40B4-BE49-F238E27FC236}">
                <a16:creationId xmlns:a16="http://schemas.microsoft.com/office/drawing/2014/main" id="{EF1D16BA-7597-7133-B190-98FA5B3445A3}"/>
              </a:ext>
            </a:extLst>
          </p:cNvPr>
          <p:cNvSpPr txBox="1"/>
          <p:nvPr/>
        </p:nvSpPr>
        <p:spPr>
          <a:xfrm rot="20090614">
            <a:off x="1745459" y="2865431"/>
            <a:ext cx="9246894" cy="1015663"/>
          </a:xfrm>
          <a:prstGeom prst="rect">
            <a:avLst/>
          </a:prstGeom>
          <a:solidFill>
            <a:schemeClr val="bg1"/>
          </a:solidFill>
          <a:effectLst>
            <a:outerShdw blurRad="50800" dist="38100" dir="18900000" algn="bl" rotWithShape="0">
              <a:prstClr val="black">
                <a:alpha val="40000"/>
              </a:prstClr>
            </a:outerShdw>
          </a:effectLst>
        </p:spPr>
        <p:txBody>
          <a:bodyPr wrap="square" rtlCol="0">
            <a:spAutoFit/>
          </a:bodyPr>
          <a:lstStyle/>
          <a:p>
            <a:r>
              <a:rPr lang="en-US" sz="2000" dirty="0">
                <a:solidFill>
                  <a:schemeClr val="tx1"/>
                </a:solidFill>
                <a:latin typeface="Courier New" panose="02070309020205020404" pitchFamily="49" charset="0"/>
                <a:cs typeface="Courier New" panose="02070309020205020404" pitchFamily="49" charset="0"/>
              </a:rPr>
              <a:t>A blind analysis of nuclear recoil events with energies between 3.3keV and 60.5keV finds no significant excess. https://arxiv.org/abs/2303.14729</a:t>
            </a:r>
            <a:endParaRPr lang="en-CA" sz="2000" b="1" dirty="0">
              <a:solidFill>
                <a:schemeClr val="tx1"/>
              </a:solidFill>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4130853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531CBCE0-2595-476D-B268-5CE0FFBA7A8E}"/>
              </a:ext>
            </a:extLst>
          </p:cNvPr>
          <p:cNvSpPr txBox="1">
            <a:spLocks/>
          </p:cNvSpPr>
          <p:nvPr/>
        </p:nvSpPr>
        <p:spPr>
          <a:xfrm>
            <a:off x="254000" y="85344"/>
            <a:ext cx="7710736" cy="857250"/>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500" b="1" i="0" kern="1200">
                <a:solidFill>
                  <a:schemeClr val="tx1"/>
                </a:solidFill>
                <a:latin typeface="Arial"/>
                <a:ea typeface="+mj-ea"/>
                <a:cs typeface="Arial"/>
              </a:defRPr>
            </a:lvl1pPr>
          </a:lstStyle>
          <a:p>
            <a:pPr marL="0" marR="0" lvl="0" indent="0" algn="l" defTabSz="457200" rtl="0" eaLnBrk="1" fontAlgn="base" latinLnBrk="0" hangingPunct="1">
              <a:lnSpc>
                <a:spcPct val="100000"/>
              </a:lnSpc>
              <a:spcBef>
                <a:spcPct val="0"/>
              </a:spcBef>
              <a:spcAft>
                <a:spcPct val="0"/>
              </a:spcAft>
              <a:buClrTx/>
              <a:buSzTx/>
              <a:buFontTx/>
              <a:buNone/>
              <a:tabLst/>
              <a:defRPr/>
            </a:pPr>
            <a:r>
              <a:rPr lang="en-CA" sz="3600" b="0" dirty="0">
                <a:solidFill>
                  <a:prstClr val="black"/>
                </a:solidFill>
                <a:latin typeface="Century Gothic" pitchFamily="34" charset="0"/>
                <a:cs typeface="Arial" pitchFamily="34" charset="0"/>
              </a:rPr>
              <a:t>What is on the hidden face</a:t>
            </a:r>
            <a:r>
              <a:rPr kumimoji="0" lang="en-CA" sz="3600" b="0" i="0" u="none" strike="noStrike" kern="1200" cap="none" spc="0" normalizeH="0" baseline="0" noProof="0" dirty="0">
                <a:ln>
                  <a:noFill/>
                </a:ln>
                <a:solidFill>
                  <a:prstClr val="black"/>
                </a:solidFill>
                <a:effectLst/>
                <a:uLnTx/>
                <a:uFillTx/>
                <a:latin typeface="Century Gothic" pitchFamily="34" charset="0"/>
                <a:ea typeface="+mj-ea"/>
                <a:cs typeface="Arial" pitchFamily="34" charset="0"/>
              </a:rPr>
              <a:t>?</a:t>
            </a:r>
          </a:p>
        </p:txBody>
      </p:sp>
      <p:pic>
        <p:nvPicPr>
          <p:cNvPr id="5" name="Picture 4">
            <a:extLst>
              <a:ext uri="{FF2B5EF4-FFF2-40B4-BE49-F238E27FC236}">
                <a16:creationId xmlns:a16="http://schemas.microsoft.com/office/drawing/2014/main" id="{43CD413C-8A90-FB3D-F4C8-A75189858E87}"/>
              </a:ext>
            </a:extLst>
          </p:cNvPr>
          <p:cNvPicPr>
            <a:picLocks noChangeAspect="1"/>
          </p:cNvPicPr>
          <p:nvPr/>
        </p:nvPicPr>
        <p:blipFill>
          <a:blip r:embed="rId3"/>
          <a:stretch>
            <a:fillRect/>
          </a:stretch>
        </p:blipFill>
        <p:spPr>
          <a:xfrm>
            <a:off x="1475521" y="744279"/>
            <a:ext cx="9382143" cy="6028377"/>
          </a:xfrm>
          <a:prstGeom prst="rect">
            <a:avLst/>
          </a:prstGeom>
        </p:spPr>
      </p:pic>
      <p:pic>
        <p:nvPicPr>
          <p:cNvPr id="8" name="Picture 7">
            <a:extLst>
              <a:ext uri="{FF2B5EF4-FFF2-40B4-BE49-F238E27FC236}">
                <a16:creationId xmlns:a16="http://schemas.microsoft.com/office/drawing/2014/main" id="{679778BC-1317-669A-461E-3815FCACEBF7}"/>
              </a:ext>
            </a:extLst>
          </p:cNvPr>
          <p:cNvPicPr>
            <a:picLocks noChangeAspect="1"/>
          </p:cNvPicPr>
          <p:nvPr/>
        </p:nvPicPr>
        <p:blipFill>
          <a:blip r:embed="rId4"/>
          <a:stretch>
            <a:fillRect/>
          </a:stretch>
        </p:blipFill>
        <p:spPr>
          <a:xfrm>
            <a:off x="5605346" y="3255960"/>
            <a:ext cx="981307" cy="1025912"/>
          </a:xfrm>
          <a:prstGeom prst="rect">
            <a:avLst/>
          </a:prstGeom>
        </p:spPr>
      </p:pic>
    </p:spTree>
    <p:extLst>
      <p:ext uri="{BB962C8B-B14F-4D97-AF65-F5344CB8AC3E}">
        <p14:creationId xmlns:p14="http://schemas.microsoft.com/office/powerpoint/2010/main" val="24307975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4588D8-A605-48AA-BE7D-748EE3AA1DB6}"/>
              </a:ext>
            </a:extLst>
          </p:cNvPr>
          <p:cNvSpPr>
            <a:spLocks noGrp="1"/>
          </p:cNvSpPr>
          <p:nvPr>
            <p:ph type="title"/>
          </p:nvPr>
        </p:nvSpPr>
        <p:spPr>
          <a:xfrm>
            <a:off x="911424" y="184375"/>
            <a:ext cx="9083203" cy="1143000"/>
          </a:xfrm>
        </p:spPr>
        <p:txBody>
          <a:bodyPr/>
          <a:lstStyle/>
          <a:p>
            <a:r>
              <a:rPr lang="en-US" sz="3000" dirty="0">
                <a:solidFill>
                  <a:schemeClr val="tx1"/>
                </a:solidFill>
              </a:rPr>
              <a:t>PANDAX- 4T</a:t>
            </a:r>
            <a:r>
              <a:rPr lang="en-US" sz="3000" b="0" dirty="0">
                <a:solidFill>
                  <a:schemeClr val="tx1"/>
                </a:solidFill>
              </a:rPr>
              <a:t> (2021) </a:t>
            </a:r>
          </a:p>
        </p:txBody>
      </p:sp>
      <p:pic>
        <p:nvPicPr>
          <p:cNvPr id="1028" name="Picture 4" descr="The results of new dark matter searches by the PandaX-4T and ADMX Collaborations ">
            <a:extLst>
              <a:ext uri="{FF2B5EF4-FFF2-40B4-BE49-F238E27FC236}">
                <a16:creationId xmlns:a16="http://schemas.microsoft.com/office/drawing/2014/main" id="{126725A4-AF5C-E082-ADE1-EBC0068F74F5}"/>
              </a:ext>
            </a:extLst>
          </p:cNvPr>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l="8642" t="2135" r="9143" b="2296"/>
          <a:stretch/>
        </p:blipFill>
        <p:spPr bwMode="auto">
          <a:xfrm>
            <a:off x="1141761" y="1844825"/>
            <a:ext cx="5215714" cy="401670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B363F31D-6078-AC3C-316F-773A3D87095C}"/>
              </a:ext>
            </a:extLst>
          </p:cNvPr>
          <p:cNvPicPr>
            <a:picLocks noChangeAspect="1"/>
          </p:cNvPicPr>
          <p:nvPr/>
        </p:nvPicPr>
        <p:blipFill>
          <a:blip r:embed="rId4"/>
          <a:stretch>
            <a:fillRect/>
          </a:stretch>
        </p:blipFill>
        <p:spPr>
          <a:xfrm>
            <a:off x="5871234" y="1844825"/>
            <a:ext cx="5400940" cy="4016699"/>
          </a:xfrm>
          <a:prstGeom prst="rect">
            <a:avLst/>
          </a:prstGeom>
        </p:spPr>
      </p:pic>
      <p:sp>
        <p:nvSpPr>
          <p:cNvPr id="10" name="TextBox 9">
            <a:extLst>
              <a:ext uri="{FF2B5EF4-FFF2-40B4-BE49-F238E27FC236}">
                <a16:creationId xmlns:a16="http://schemas.microsoft.com/office/drawing/2014/main" id="{E82442C4-1A46-2EE3-354E-90FA2ECF96B8}"/>
              </a:ext>
            </a:extLst>
          </p:cNvPr>
          <p:cNvSpPr txBox="1"/>
          <p:nvPr/>
        </p:nvSpPr>
        <p:spPr>
          <a:xfrm rot="20090614">
            <a:off x="1797610" y="2914490"/>
            <a:ext cx="8147248" cy="1384995"/>
          </a:xfrm>
          <a:prstGeom prst="rect">
            <a:avLst/>
          </a:prstGeom>
          <a:solidFill>
            <a:schemeClr val="bg1"/>
          </a:solidFill>
          <a:effectLst>
            <a:outerShdw blurRad="50800" dist="38100" dir="18900000" algn="bl" rotWithShape="0">
              <a:prstClr val="black">
                <a:alpha val="40000"/>
              </a:prstClr>
            </a:outerShdw>
          </a:effectLst>
        </p:spPr>
        <p:txBody>
          <a:bodyPr wrap="square" rtlCol="0">
            <a:spAutoFit/>
          </a:bodyPr>
          <a:lstStyle/>
          <a:p>
            <a:r>
              <a:rPr lang="en-US" sz="2800" dirty="0">
                <a:solidFill>
                  <a:schemeClr val="tx1"/>
                </a:solidFill>
                <a:latin typeface="Courier New" panose="02070309020205020404" pitchFamily="49" charset="0"/>
                <a:cs typeface="Courier New" panose="02070309020205020404" pitchFamily="49" charset="0"/>
              </a:rPr>
              <a:t>No dark matter candidates are identified above expected background. arxiv.org/abs/2107.13438</a:t>
            </a:r>
            <a:endParaRPr lang="en-CA" sz="2800" b="1" dirty="0">
              <a:solidFill>
                <a:schemeClr val="tx1"/>
              </a:solidFill>
              <a:latin typeface="Courier New" panose="02070309020205020404" pitchFamily="49" charset="0"/>
              <a:cs typeface="Courier New" panose="02070309020205020404" pitchFamily="49" charset="0"/>
            </a:endParaRPr>
          </a:p>
        </p:txBody>
      </p:sp>
      <p:pic>
        <p:nvPicPr>
          <p:cNvPr id="3" name="Picture 2" descr="A picture containing black, darkness&#10;&#10;Description automatically generated">
            <a:extLst>
              <a:ext uri="{FF2B5EF4-FFF2-40B4-BE49-F238E27FC236}">
                <a16:creationId xmlns:a16="http://schemas.microsoft.com/office/drawing/2014/main" id="{157EF44E-F5CC-A871-A988-5E2B3C72EE4B}"/>
              </a:ext>
            </a:extLst>
          </p:cNvPr>
          <p:cNvPicPr>
            <a:picLocks noChangeAspect="1"/>
          </p:cNvPicPr>
          <p:nvPr/>
        </p:nvPicPr>
        <p:blipFill>
          <a:blip r:embed="rId5"/>
          <a:stretch>
            <a:fillRect/>
          </a:stretch>
        </p:blipFill>
        <p:spPr>
          <a:xfrm>
            <a:off x="11043170" y="6351956"/>
            <a:ext cx="957486" cy="317404"/>
          </a:xfrm>
          <a:prstGeom prst="rect">
            <a:avLst/>
          </a:prstGeom>
        </p:spPr>
      </p:pic>
    </p:spTree>
    <p:extLst>
      <p:ext uri="{BB962C8B-B14F-4D97-AF65-F5344CB8AC3E}">
        <p14:creationId xmlns:p14="http://schemas.microsoft.com/office/powerpoint/2010/main" val="31449583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4588D8-A605-48AA-BE7D-748EE3AA1DB6}"/>
              </a:ext>
            </a:extLst>
          </p:cNvPr>
          <p:cNvSpPr>
            <a:spLocks noGrp="1"/>
          </p:cNvSpPr>
          <p:nvPr>
            <p:ph type="title"/>
          </p:nvPr>
        </p:nvSpPr>
        <p:spPr>
          <a:xfrm>
            <a:off x="911424" y="184375"/>
            <a:ext cx="9083203" cy="1143000"/>
          </a:xfrm>
        </p:spPr>
        <p:txBody>
          <a:bodyPr/>
          <a:lstStyle/>
          <a:p>
            <a:r>
              <a:rPr lang="en-US" sz="3000" dirty="0">
                <a:solidFill>
                  <a:schemeClr val="tx1"/>
                </a:solidFill>
              </a:rPr>
              <a:t>ADMX</a:t>
            </a:r>
            <a:r>
              <a:rPr lang="en-US" sz="3000" b="0" dirty="0">
                <a:solidFill>
                  <a:schemeClr val="tx1"/>
                </a:solidFill>
              </a:rPr>
              <a:t> (2021) </a:t>
            </a:r>
          </a:p>
        </p:txBody>
      </p:sp>
      <p:pic>
        <p:nvPicPr>
          <p:cNvPr id="1026" name="Picture 2" descr="Searching for the Dark: The Hunt for Axions">
            <a:extLst>
              <a:ext uri="{FF2B5EF4-FFF2-40B4-BE49-F238E27FC236}">
                <a16:creationId xmlns:a16="http://schemas.microsoft.com/office/drawing/2014/main" id="{916EB447-B791-64EC-4C88-A6F88F66A2F0}"/>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027961" y="1248511"/>
            <a:ext cx="3725068" cy="501317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a:extLst>
              <a:ext uri="{FF2B5EF4-FFF2-40B4-BE49-F238E27FC236}">
                <a16:creationId xmlns:a16="http://schemas.microsoft.com/office/drawing/2014/main" id="{481F185E-E77D-08D2-FAFB-B7760486206D}"/>
              </a:ext>
            </a:extLst>
          </p:cNvPr>
          <p:cNvPicPr>
            <a:picLocks noChangeAspect="1"/>
          </p:cNvPicPr>
          <p:nvPr/>
        </p:nvPicPr>
        <p:blipFill>
          <a:blip r:embed="rId4"/>
          <a:stretch>
            <a:fillRect/>
          </a:stretch>
        </p:blipFill>
        <p:spPr>
          <a:xfrm>
            <a:off x="5991645" y="1426156"/>
            <a:ext cx="6037899" cy="4005687"/>
          </a:xfrm>
          <a:prstGeom prst="rect">
            <a:avLst/>
          </a:prstGeom>
        </p:spPr>
      </p:pic>
      <p:sp>
        <p:nvSpPr>
          <p:cNvPr id="10" name="TextBox 9">
            <a:extLst>
              <a:ext uri="{FF2B5EF4-FFF2-40B4-BE49-F238E27FC236}">
                <a16:creationId xmlns:a16="http://schemas.microsoft.com/office/drawing/2014/main" id="{E82442C4-1A46-2EE3-354E-90FA2ECF96B8}"/>
              </a:ext>
            </a:extLst>
          </p:cNvPr>
          <p:cNvSpPr txBox="1"/>
          <p:nvPr/>
        </p:nvSpPr>
        <p:spPr>
          <a:xfrm rot="20090614">
            <a:off x="1758900" y="2525558"/>
            <a:ext cx="8963488" cy="1815882"/>
          </a:xfrm>
          <a:prstGeom prst="rect">
            <a:avLst/>
          </a:prstGeom>
          <a:solidFill>
            <a:schemeClr val="bg1"/>
          </a:solidFill>
          <a:effectLst>
            <a:outerShdw blurRad="50800" dist="38100" dir="18900000" algn="bl" rotWithShape="0">
              <a:prstClr val="black">
                <a:alpha val="40000"/>
              </a:prstClr>
            </a:outerShdw>
          </a:effectLst>
        </p:spPr>
        <p:txBody>
          <a:bodyPr wrap="square" rtlCol="0">
            <a:spAutoFit/>
          </a:bodyPr>
          <a:lstStyle/>
          <a:p>
            <a:r>
              <a:rPr lang="en-US" sz="2800" dirty="0">
                <a:solidFill>
                  <a:schemeClr val="tx1"/>
                </a:solidFill>
                <a:latin typeface="Courier New" panose="02070309020205020404" pitchFamily="49" charset="0"/>
                <a:cs typeface="Courier New" panose="02070309020205020404" pitchFamily="49" charset="0"/>
              </a:rPr>
              <a:t>We searched for the “invisible” axion dark matter in the 3.3–4.2µeV mass </a:t>
            </a:r>
            <a:r>
              <a:rPr lang="en-US" sz="2800" dirty="0" err="1">
                <a:solidFill>
                  <a:schemeClr val="tx1"/>
                </a:solidFill>
                <a:latin typeface="Courier New" panose="02070309020205020404" pitchFamily="49" charset="0"/>
                <a:cs typeface="Courier New" panose="02070309020205020404" pitchFamily="49" charset="0"/>
              </a:rPr>
              <a:t>range.No</a:t>
            </a:r>
            <a:r>
              <a:rPr lang="en-US" sz="2800" dirty="0">
                <a:solidFill>
                  <a:schemeClr val="tx1"/>
                </a:solidFill>
                <a:latin typeface="Courier New" panose="02070309020205020404" pitchFamily="49" charset="0"/>
                <a:cs typeface="Courier New" panose="02070309020205020404" pitchFamily="49" charset="0"/>
              </a:rPr>
              <a:t> axion-like excess was observed. arxiv.org/abs/2110.06096</a:t>
            </a:r>
            <a:endParaRPr lang="en-CA" sz="2800" b="1" dirty="0">
              <a:solidFill>
                <a:schemeClr val="tx1"/>
              </a:solidFill>
              <a:latin typeface="Courier New" panose="02070309020205020404" pitchFamily="49" charset="0"/>
              <a:cs typeface="Courier New" panose="02070309020205020404" pitchFamily="49" charset="0"/>
            </a:endParaRPr>
          </a:p>
        </p:txBody>
      </p:sp>
      <p:pic>
        <p:nvPicPr>
          <p:cNvPr id="7" name="Picture 6" descr="A picture containing black, darkness&#10;&#10;Description automatically generated">
            <a:extLst>
              <a:ext uri="{FF2B5EF4-FFF2-40B4-BE49-F238E27FC236}">
                <a16:creationId xmlns:a16="http://schemas.microsoft.com/office/drawing/2014/main" id="{54D3150C-3CA0-39B6-DE44-2EEF373DA3C3}"/>
              </a:ext>
            </a:extLst>
          </p:cNvPr>
          <p:cNvPicPr>
            <a:picLocks noChangeAspect="1"/>
          </p:cNvPicPr>
          <p:nvPr/>
        </p:nvPicPr>
        <p:blipFill>
          <a:blip r:embed="rId5"/>
          <a:stretch>
            <a:fillRect/>
          </a:stretch>
        </p:blipFill>
        <p:spPr>
          <a:xfrm>
            <a:off x="11043170" y="6351956"/>
            <a:ext cx="957486" cy="317404"/>
          </a:xfrm>
          <a:prstGeom prst="rect">
            <a:avLst/>
          </a:prstGeom>
        </p:spPr>
      </p:pic>
    </p:spTree>
    <p:extLst>
      <p:ext uri="{BB962C8B-B14F-4D97-AF65-F5344CB8AC3E}">
        <p14:creationId xmlns:p14="http://schemas.microsoft.com/office/powerpoint/2010/main" val="7700439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solidFill>
                  <a:schemeClr val="tx1"/>
                </a:solidFill>
              </a:rPr>
              <a:t>FERMI</a:t>
            </a:r>
          </a:p>
        </p:txBody>
      </p:sp>
      <p:sp>
        <p:nvSpPr>
          <p:cNvPr id="3" name="Content Placeholder 2"/>
          <p:cNvSpPr txBox="1">
            <a:spLocks/>
          </p:cNvSpPr>
          <p:nvPr/>
        </p:nvSpPr>
        <p:spPr>
          <a:xfrm>
            <a:off x="1198418" y="1988840"/>
            <a:ext cx="5659582" cy="4038600"/>
          </a:xfrm>
          <a:prstGeom prst="rect">
            <a:avLst/>
          </a:prstGeom>
        </p:spPr>
        <p:txBody>
          <a:bodyPr/>
          <a:lstStyle>
            <a:lvl1pPr marL="0" indent="0" algn="l" defTabSz="914400" rtl="0" eaLnBrk="1" latinLnBrk="0" hangingPunct="1">
              <a:spcBef>
                <a:spcPct val="20000"/>
              </a:spcBef>
              <a:buFont typeface="Arial" pitchFamily="34" charset="0"/>
              <a:buNone/>
              <a:defRPr lang="en-US" sz="2800" kern="1200" dirty="0" smtClean="0">
                <a:solidFill>
                  <a:srgbClr val="00B0F0"/>
                </a:solidFill>
                <a:latin typeface="Century Gothic" pitchFamily="34" charset="0"/>
                <a:ea typeface="+mj-ea"/>
                <a:cs typeface="+mj-cs"/>
              </a:defRPr>
            </a:lvl1pPr>
            <a:lvl2pPr marL="742950" indent="-285750" algn="l" defTabSz="914400" rtl="0" eaLnBrk="1" latinLnBrk="0" hangingPunct="1">
              <a:spcBef>
                <a:spcPct val="20000"/>
              </a:spcBef>
              <a:buFont typeface="Wingdings" pitchFamily="2" charset="2"/>
              <a:buChar char="§"/>
              <a:defRPr lang="en-US" sz="2000" kern="1200" dirty="0" smtClean="0">
                <a:solidFill>
                  <a:srgbClr val="00B0F0"/>
                </a:solidFill>
                <a:latin typeface="Century Gothic" pitchFamily="34" charset="0"/>
                <a:ea typeface="+mj-ea"/>
                <a:cs typeface="+mj-cs"/>
              </a:defRPr>
            </a:lvl2pPr>
            <a:lvl3pPr marL="1143000" indent="-228600" algn="l" defTabSz="914400" rtl="0" eaLnBrk="1" latinLnBrk="0" hangingPunct="1">
              <a:spcBef>
                <a:spcPct val="20000"/>
              </a:spcBef>
              <a:buFont typeface="Arial" pitchFamily="34" charset="0"/>
              <a:buChar char="•"/>
              <a:defRPr lang="en-US" sz="3200" kern="1200" dirty="0" smtClean="0">
                <a:solidFill>
                  <a:srgbClr val="00B0F0"/>
                </a:solidFill>
                <a:latin typeface="Century Gothic" pitchFamily="34" charset="0"/>
                <a:ea typeface="+mj-ea"/>
                <a:cs typeface="+mj-cs"/>
              </a:defRPr>
            </a:lvl3pPr>
            <a:lvl4pPr marL="1600200" indent="-228600" algn="l" defTabSz="914400" rtl="0" eaLnBrk="1" latinLnBrk="0" hangingPunct="1">
              <a:spcBef>
                <a:spcPct val="20000"/>
              </a:spcBef>
              <a:buFont typeface="Arial" pitchFamily="34" charset="0"/>
              <a:buChar char="–"/>
              <a:defRPr lang="en-US" sz="3200" kern="1200" dirty="0" smtClean="0">
                <a:solidFill>
                  <a:srgbClr val="00B0F0"/>
                </a:solidFill>
                <a:latin typeface="Century Gothic" pitchFamily="34" charset="0"/>
                <a:ea typeface="+mj-ea"/>
                <a:cs typeface="+mj-cs"/>
              </a:defRPr>
            </a:lvl4pPr>
            <a:lvl5pPr marL="2057400" indent="-228600" algn="l" defTabSz="914400" rtl="0" eaLnBrk="1" latinLnBrk="0" hangingPunct="1">
              <a:spcBef>
                <a:spcPct val="20000"/>
              </a:spcBef>
              <a:buFont typeface="Arial" pitchFamily="34" charset="0"/>
              <a:buChar char="»"/>
              <a:defRPr lang="en-CA" sz="3200" kern="1200" dirty="0">
                <a:solidFill>
                  <a:srgbClr val="00B0F0"/>
                </a:solidFill>
                <a:latin typeface="Century Gothic" pitchFamily="34" charset="0"/>
                <a:ea typeface="+mj-ea"/>
                <a:cs typeface="+mj-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57200" indent="-457200">
              <a:buFont typeface="Arial" panose="020B0604020202020204" pitchFamily="34" charset="0"/>
              <a:buChar char="•"/>
            </a:pPr>
            <a:r>
              <a:rPr lang="en-CA" dirty="0">
                <a:solidFill>
                  <a:schemeClr val="tx1"/>
                </a:solidFill>
              </a:rPr>
              <a:t>Detects ɣ-rays</a:t>
            </a:r>
          </a:p>
          <a:p>
            <a:pPr marL="457200" indent="-457200">
              <a:buFont typeface="Arial" panose="020B0604020202020204" pitchFamily="34" charset="0"/>
              <a:buChar char="•"/>
            </a:pPr>
            <a:endParaRPr lang="en-CA" dirty="0">
              <a:solidFill>
                <a:schemeClr val="tx1"/>
              </a:solidFill>
            </a:endParaRPr>
          </a:p>
          <a:p>
            <a:pPr marL="457200" indent="-457200">
              <a:buFont typeface="Arial" panose="020B0604020202020204" pitchFamily="34" charset="0"/>
              <a:buChar char="•"/>
            </a:pPr>
            <a:r>
              <a:rPr lang="en-CA" dirty="0">
                <a:solidFill>
                  <a:schemeClr val="tx1"/>
                </a:solidFill>
              </a:rPr>
              <a:t>DM particle annihilation</a:t>
            </a:r>
          </a:p>
        </p:txBody>
      </p:sp>
      <p:pic>
        <p:nvPicPr>
          <p:cNvPr id="4"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7214567" y="681113"/>
            <a:ext cx="4118315" cy="54910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43672" y="3810001"/>
            <a:ext cx="3714328" cy="21707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6" name="Picture 2"/>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rot="20549386">
            <a:off x="1470822" y="3158558"/>
            <a:ext cx="9124687" cy="88125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7" name="Straight Connector 6"/>
          <p:cNvCxnSpPr>
            <a:cxnSpLocks/>
          </p:cNvCxnSpPr>
          <p:nvPr/>
        </p:nvCxnSpPr>
        <p:spPr>
          <a:xfrm flipV="1">
            <a:off x="3429000" y="3048002"/>
            <a:ext cx="4601768" cy="1463673"/>
          </a:xfrm>
          <a:prstGeom prst="line">
            <a:avLst/>
          </a:prstGeom>
          <a:ln w="28575">
            <a:solidFill>
              <a:schemeClr val="accent2">
                <a:lumMod val="50000"/>
              </a:schemeClr>
            </a:solidFill>
          </a:ln>
        </p:spPr>
        <p:style>
          <a:lnRef idx="1">
            <a:schemeClr val="accent2"/>
          </a:lnRef>
          <a:fillRef idx="0">
            <a:schemeClr val="accent2"/>
          </a:fillRef>
          <a:effectRef idx="0">
            <a:schemeClr val="accent2"/>
          </a:effectRef>
          <a:fontRef idx="minor">
            <a:schemeClr val="tx1"/>
          </a:fontRef>
        </p:style>
      </p:cxnSp>
      <p:pic>
        <p:nvPicPr>
          <p:cNvPr id="6" name="Picture 5" descr="A picture containing black, darkness&#10;&#10;Description automatically generated">
            <a:extLst>
              <a:ext uri="{FF2B5EF4-FFF2-40B4-BE49-F238E27FC236}">
                <a16:creationId xmlns:a16="http://schemas.microsoft.com/office/drawing/2014/main" id="{3324A5DA-002E-F128-F91A-F6A5D5887D28}"/>
              </a:ext>
            </a:extLst>
          </p:cNvPr>
          <p:cNvPicPr>
            <a:picLocks noChangeAspect="1"/>
          </p:cNvPicPr>
          <p:nvPr/>
        </p:nvPicPr>
        <p:blipFill>
          <a:blip r:embed="rId6"/>
          <a:stretch>
            <a:fillRect/>
          </a:stretch>
        </p:blipFill>
        <p:spPr>
          <a:xfrm>
            <a:off x="11043170" y="6351956"/>
            <a:ext cx="957486" cy="317404"/>
          </a:xfrm>
          <a:prstGeom prst="rect">
            <a:avLst/>
          </a:prstGeom>
        </p:spPr>
      </p:pic>
    </p:spTree>
    <p:extLst>
      <p:ext uri="{BB962C8B-B14F-4D97-AF65-F5344CB8AC3E}">
        <p14:creationId xmlns:p14="http://schemas.microsoft.com/office/powerpoint/2010/main" val="22487066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3392" y="548680"/>
            <a:ext cx="8229600" cy="1143000"/>
          </a:xfrm>
        </p:spPr>
        <p:txBody>
          <a:bodyPr/>
          <a:lstStyle/>
          <a:p>
            <a:r>
              <a:rPr lang="en-CA" sz="3600" dirty="0">
                <a:solidFill>
                  <a:schemeClr val="tx1"/>
                </a:solidFill>
              </a:rPr>
              <a:t>LHC</a:t>
            </a:r>
          </a:p>
        </p:txBody>
      </p:sp>
      <p:pic>
        <p:nvPicPr>
          <p:cNvPr id="3" name="Picture 2" descr="Searching for Dark Matter with the ATLAS detector | ATLAS Experiment at CERN">
            <a:extLst>
              <a:ext uri="{FF2B5EF4-FFF2-40B4-BE49-F238E27FC236}">
                <a16:creationId xmlns:a16="http://schemas.microsoft.com/office/drawing/2014/main" id="{B9C656A3-8B41-43FB-B9C5-7D87111A7D04}"/>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15248" y="1484784"/>
            <a:ext cx="4536504" cy="4536504"/>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descr="A picture containing black, darkness&#10;&#10;Description automatically generated">
            <a:extLst>
              <a:ext uri="{FF2B5EF4-FFF2-40B4-BE49-F238E27FC236}">
                <a16:creationId xmlns:a16="http://schemas.microsoft.com/office/drawing/2014/main" id="{9901DCA9-9A6D-869F-2EC6-5F9244AFE4E8}"/>
              </a:ext>
            </a:extLst>
          </p:cNvPr>
          <p:cNvPicPr>
            <a:picLocks noChangeAspect="1"/>
          </p:cNvPicPr>
          <p:nvPr/>
        </p:nvPicPr>
        <p:blipFill>
          <a:blip r:embed="rId4"/>
          <a:stretch>
            <a:fillRect/>
          </a:stretch>
        </p:blipFill>
        <p:spPr>
          <a:xfrm>
            <a:off x="11043170" y="6351956"/>
            <a:ext cx="957486" cy="317404"/>
          </a:xfrm>
          <a:prstGeom prst="rect">
            <a:avLst/>
          </a:prstGeom>
        </p:spPr>
      </p:pic>
      <p:pic>
        <p:nvPicPr>
          <p:cNvPr id="5" name="Picture 2">
            <a:extLst>
              <a:ext uri="{FF2B5EF4-FFF2-40B4-BE49-F238E27FC236}">
                <a16:creationId xmlns:a16="http://schemas.microsoft.com/office/drawing/2014/main" id="{06C7AD0C-0BFE-AC9A-43C2-EBDD842A7F35}"/>
              </a:ext>
            </a:extLst>
          </p:cNvPr>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4738192" y="1716019"/>
            <a:ext cx="7819858" cy="36571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333078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775520" y="476672"/>
            <a:ext cx="8795320" cy="1143000"/>
          </a:xfrm>
        </p:spPr>
        <p:txBody>
          <a:bodyPr/>
          <a:lstStyle/>
          <a:p>
            <a:r>
              <a:rPr lang="en-CA" sz="3600" dirty="0">
                <a:solidFill>
                  <a:schemeClr val="tx1"/>
                </a:solidFill>
              </a:rPr>
              <a:t>Problems for Particle Dark Matter</a:t>
            </a:r>
          </a:p>
        </p:txBody>
      </p:sp>
      <p:sp>
        <p:nvSpPr>
          <p:cNvPr id="4" name="Content Placeholder 2">
            <a:extLst>
              <a:ext uri="{FF2B5EF4-FFF2-40B4-BE49-F238E27FC236}">
                <a16:creationId xmlns:a16="http://schemas.microsoft.com/office/drawing/2014/main" id="{2096BFB3-9149-482F-BF7A-1501C6126A4D}"/>
              </a:ext>
            </a:extLst>
          </p:cNvPr>
          <p:cNvSpPr txBox="1">
            <a:spLocks/>
          </p:cNvSpPr>
          <p:nvPr/>
        </p:nvSpPr>
        <p:spPr>
          <a:xfrm>
            <a:off x="1960418" y="2133600"/>
            <a:ext cx="7375942" cy="4038600"/>
          </a:xfrm>
          <a:prstGeom prst="rect">
            <a:avLst/>
          </a:prstGeom>
        </p:spPr>
        <p:txBody>
          <a:bodyPr/>
          <a:lstStyle>
            <a:lvl1pPr marL="0" indent="0" algn="l" defTabSz="914400" rtl="0" eaLnBrk="1" latinLnBrk="0" hangingPunct="1">
              <a:spcBef>
                <a:spcPct val="20000"/>
              </a:spcBef>
              <a:buFont typeface="Arial" pitchFamily="34" charset="0"/>
              <a:buNone/>
              <a:defRPr lang="en-US" sz="2800" kern="1200" dirty="0" smtClean="0">
                <a:solidFill>
                  <a:srgbClr val="00B0F0"/>
                </a:solidFill>
                <a:latin typeface="Century Gothic" pitchFamily="34" charset="0"/>
                <a:ea typeface="+mj-ea"/>
                <a:cs typeface="+mj-cs"/>
              </a:defRPr>
            </a:lvl1pPr>
            <a:lvl2pPr marL="742950" indent="-285750" algn="l" defTabSz="914400" rtl="0" eaLnBrk="1" latinLnBrk="0" hangingPunct="1">
              <a:spcBef>
                <a:spcPct val="20000"/>
              </a:spcBef>
              <a:buFont typeface="Wingdings" pitchFamily="2" charset="2"/>
              <a:buChar char="§"/>
              <a:defRPr lang="en-US" sz="2000" kern="1200" dirty="0" smtClean="0">
                <a:solidFill>
                  <a:srgbClr val="00B0F0"/>
                </a:solidFill>
                <a:latin typeface="Century Gothic" pitchFamily="34" charset="0"/>
                <a:ea typeface="+mj-ea"/>
                <a:cs typeface="+mj-cs"/>
              </a:defRPr>
            </a:lvl2pPr>
            <a:lvl3pPr marL="1143000" indent="-228600" algn="l" defTabSz="914400" rtl="0" eaLnBrk="1" latinLnBrk="0" hangingPunct="1">
              <a:spcBef>
                <a:spcPct val="20000"/>
              </a:spcBef>
              <a:buFont typeface="Arial" pitchFamily="34" charset="0"/>
              <a:buChar char="•"/>
              <a:defRPr lang="en-US" sz="3200" kern="1200" dirty="0" smtClean="0">
                <a:solidFill>
                  <a:srgbClr val="00B0F0"/>
                </a:solidFill>
                <a:latin typeface="Century Gothic" pitchFamily="34" charset="0"/>
                <a:ea typeface="+mj-ea"/>
                <a:cs typeface="+mj-cs"/>
              </a:defRPr>
            </a:lvl3pPr>
            <a:lvl4pPr marL="1600200" indent="-228600" algn="l" defTabSz="914400" rtl="0" eaLnBrk="1" latinLnBrk="0" hangingPunct="1">
              <a:spcBef>
                <a:spcPct val="20000"/>
              </a:spcBef>
              <a:buFont typeface="Arial" pitchFamily="34" charset="0"/>
              <a:buChar char="–"/>
              <a:defRPr lang="en-US" sz="3200" kern="1200" dirty="0" smtClean="0">
                <a:solidFill>
                  <a:srgbClr val="00B0F0"/>
                </a:solidFill>
                <a:latin typeface="Century Gothic" pitchFamily="34" charset="0"/>
                <a:ea typeface="+mj-ea"/>
                <a:cs typeface="+mj-cs"/>
              </a:defRPr>
            </a:lvl4pPr>
            <a:lvl5pPr marL="2057400" indent="-228600" algn="l" defTabSz="914400" rtl="0" eaLnBrk="1" latinLnBrk="0" hangingPunct="1">
              <a:spcBef>
                <a:spcPct val="20000"/>
              </a:spcBef>
              <a:buFont typeface="Arial" pitchFamily="34" charset="0"/>
              <a:buChar char="»"/>
              <a:defRPr lang="en-CA" sz="3200" kern="1200" dirty="0">
                <a:solidFill>
                  <a:srgbClr val="00B0F0"/>
                </a:solidFill>
                <a:latin typeface="Century Gothic" pitchFamily="34" charset="0"/>
                <a:ea typeface="+mj-ea"/>
                <a:cs typeface="+mj-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57200" indent="-457200">
              <a:buFont typeface="Arial" panose="020B0604020202020204" pitchFamily="34" charset="0"/>
              <a:buChar char="•"/>
            </a:pPr>
            <a:r>
              <a:rPr lang="en-CA" dirty="0">
                <a:solidFill>
                  <a:schemeClr val="tx1"/>
                </a:solidFill>
              </a:rPr>
              <a:t>We haven’t found anything yet</a:t>
            </a:r>
          </a:p>
          <a:p>
            <a:pPr marL="457200" indent="-457200">
              <a:buFont typeface="Arial" panose="020B0604020202020204" pitchFamily="34" charset="0"/>
              <a:buChar char="•"/>
            </a:pPr>
            <a:endParaRPr lang="en-CA" dirty="0">
              <a:solidFill>
                <a:schemeClr val="tx1"/>
              </a:solidFill>
            </a:endParaRPr>
          </a:p>
          <a:p>
            <a:pPr marL="457200" indent="-457200">
              <a:buFont typeface="Arial" panose="020B0604020202020204" pitchFamily="34" charset="0"/>
              <a:buChar char="•"/>
            </a:pPr>
            <a:r>
              <a:rPr lang="en-CA" dirty="0">
                <a:solidFill>
                  <a:schemeClr val="tx1"/>
                </a:solidFill>
              </a:rPr>
              <a:t>Missing Satellite galaxy problem</a:t>
            </a:r>
          </a:p>
          <a:p>
            <a:pPr marL="457200" indent="-457200">
              <a:buFont typeface="Arial" panose="020B0604020202020204" pitchFamily="34" charset="0"/>
              <a:buChar char="•"/>
            </a:pPr>
            <a:endParaRPr lang="en-CA" dirty="0">
              <a:solidFill>
                <a:schemeClr val="tx1"/>
              </a:solidFill>
            </a:endParaRPr>
          </a:p>
          <a:p>
            <a:pPr marL="457200" indent="-457200">
              <a:buFont typeface="Arial" panose="020B0604020202020204" pitchFamily="34" charset="0"/>
              <a:buChar char="•"/>
            </a:pPr>
            <a:r>
              <a:rPr lang="en-CA" dirty="0">
                <a:solidFill>
                  <a:schemeClr val="tx1"/>
                </a:solidFill>
              </a:rPr>
              <a:t>Not a great match in detail for galaxy rotation curves</a:t>
            </a:r>
          </a:p>
          <a:p>
            <a:pPr marL="457200" indent="-457200">
              <a:buFont typeface="Arial" panose="020B0604020202020204" pitchFamily="34" charset="0"/>
              <a:buChar char="•"/>
            </a:pPr>
            <a:endParaRPr lang="en-CA" dirty="0">
              <a:solidFill>
                <a:schemeClr val="tx1"/>
              </a:solidFill>
            </a:endParaRPr>
          </a:p>
          <a:p>
            <a:pPr marL="457200" indent="-457200">
              <a:buFont typeface="Arial" panose="020B0604020202020204" pitchFamily="34" charset="0"/>
              <a:buChar char="•"/>
            </a:pPr>
            <a:endParaRPr lang="en-CA" dirty="0">
              <a:solidFill>
                <a:schemeClr val="tx1"/>
              </a:solidFill>
            </a:endParaRPr>
          </a:p>
        </p:txBody>
      </p:sp>
    </p:spTree>
    <p:extLst>
      <p:ext uri="{BB962C8B-B14F-4D97-AF65-F5344CB8AC3E}">
        <p14:creationId xmlns:p14="http://schemas.microsoft.com/office/powerpoint/2010/main" val="15399776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981200" y="618711"/>
            <a:ext cx="8229600" cy="1143000"/>
          </a:xfrm>
        </p:spPr>
        <p:txBody>
          <a:bodyPr/>
          <a:lstStyle/>
          <a:p>
            <a:pPr algn="ctr"/>
            <a:r>
              <a:rPr lang="en-CA" sz="3600" dirty="0">
                <a:solidFill>
                  <a:schemeClr val="tx1"/>
                </a:solidFill>
              </a:rPr>
              <a:t>Empty-Handed?</a:t>
            </a:r>
          </a:p>
        </p:txBody>
      </p:sp>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87688" y="1757040"/>
            <a:ext cx="5919136" cy="39604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Picture 3" descr="A picture containing black, darkness&#10;&#10;Description automatically generated">
            <a:extLst>
              <a:ext uri="{FF2B5EF4-FFF2-40B4-BE49-F238E27FC236}">
                <a16:creationId xmlns:a16="http://schemas.microsoft.com/office/drawing/2014/main" id="{2421B2AF-D0DC-E8A8-0560-4F69CE1E64B5}"/>
              </a:ext>
            </a:extLst>
          </p:cNvPr>
          <p:cNvPicPr>
            <a:picLocks noChangeAspect="1"/>
          </p:cNvPicPr>
          <p:nvPr/>
        </p:nvPicPr>
        <p:blipFill>
          <a:blip r:embed="rId3"/>
          <a:stretch>
            <a:fillRect/>
          </a:stretch>
        </p:blipFill>
        <p:spPr>
          <a:xfrm>
            <a:off x="11043170" y="6351956"/>
            <a:ext cx="957486" cy="317404"/>
          </a:xfrm>
          <a:prstGeom prst="rect">
            <a:avLst/>
          </a:prstGeom>
        </p:spPr>
      </p:pic>
    </p:spTree>
    <p:extLst>
      <p:ext uri="{BB962C8B-B14F-4D97-AF65-F5344CB8AC3E}">
        <p14:creationId xmlns:p14="http://schemas.microsoft.com/office/powerpoint/2010/main" val="34483139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981199" y="332656"/>
            <a:ext cx="8229600" cy="1143000"/>
          </a:xfrm>
        </p:spPr>
        <p:txBody>
          <a:bodyPr/>
          <a:lstStyle/>
          <a:p>
            <a:pPr algn="ctr"/>
            <a:r>
              <a:rPr lang="en-CA" sz="3600" dirty="0">
                <a:solidFill>
                  <a:schemeClr val="tx1"/>
                </a:solidFill>
              </a:rPr>
              <a:t>Modified Gravity Theories</a:t>
            </a:r>
          </a:p>
        </p:txBody>
      </p:sp>
      <p:pic>
        <p:nvPicPr>
          <p:cNvPr id="3074" name="Picture 2"/>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r="2063"/>
          <a:stretch/>
        </p:blipFill>
        <p:spPr bwMode="auto">
          <a:xfrm>
            <a:off x="2400939" y="1563514"/>
            <a:ext cx="7390121" cy="46750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 name="Picture 2" descr="A picture containing black, darkness&#10;&#10;Description automatically generated">
            <a:extLst>
              <a:ext uri="{FF2B5EF4-FFF2-40B4-BE49-F238E27FC236}">
                <a16:creationId xmlns:a16="http://schemas.microsoft.com/office/drawing/2014/main" id="{C7E18112-A6A4-BBB2-96A7-75C90FAE822A}"/>
              </a:ext>
            </a:extLst>
          </p:cNvPr>
          <p:cNvPicPr>
            <a:picLocks noChangeAspect="1"/>
          </p:cNvPicPr>
          <p:nvPr/>
        </p:nvPicPr>
        <p:blipFill>
          <a:blip r:embed="rId4"/>
          <a:stretch>
            <a:fillRect/>
          </a:stretch>
        </p:blipFill>
        <p:spPr>
          <a:xfrm>
            <a:off x="11043170" y="6351956"/>
            <a:ext cx="957486" cy="317404"/>
          </a:xfrm>
          <a:prstGeom prst="rect">
            <a:avLst/>
          </a:prstGeom>
        </p:spPr>
      </p:pic>
    </p:spTree>
    <p:extLst>
      <p:ext uri="{BB962C8B-B14F-4D97-AF65-F5344CB8AC3E}">
        <p14:creationId xmlns:p14="http://schemas.microsoft.com/office/powerpoint/2010/main" val="20020395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66220B-6AA7-408D-AA36-FED0261E178B}"/>
              </a:ext>
            </a:extLst>
          </p:cNvPr>
          <p:cNvSpPr>
            <a:spLocks noGrp="1"/>
          </p:cNvSpPr>
          <p:nvPr>
            <p:ph type="title"/>
          </p:nvPr>
        </p:nvSpPr>
        <p:spPr>
          <a:xfrm>
            <a:off x="1914658" y="332656"/>
            <a:ext cx="8229600" cy="1143000"/>
          </a:xfrm>
        </p:spPr>
        <p:txBody>
          <a:bodyPr/>
          <a:lstStyle/>
          <a:p>
            <a:pPr algn="ctr"/>
            <a:r>
              <a:rPr lang="en-US" sz="3600" dirty="0">
                <a:solidFill>
                  <a:schemeClr val="tx1"/>
                </a:solidFill>
              </a:rPr>
              <a:t>Sterile Neutrinos</a:t>
            </a:r>
          </a:p>
        </p:txBody>
      </p:sp>
      <p:pic>
        <p:nvPicPr>
          <p:cNvPr id="4" name="Picture 3">
            <a:extLst>
              <a:ext uri="{FF2B5EF4-FFF2-40B4-BE49-F238E27FC236}">
                <a16:creationId xmlns:a16="http://schemas.microsoft.com/office/drawing/2014/main" id="{208904AB-33D2-4BF4-B8A9-EC197E324EAE}"/>
              </a:ext>
            </a:extLst>
          </p:cNvPr>
          <p:cNvPicPr>
            <a:picLocks noChangeAspect="1"/>
          </p:cNvPicPr>
          <p:nvPr/>
        </p:nvPicPr>
        <p:blipFill>
          <a:blip r:embed="rId3"/>
          <a:stretch>
            <a:fillRect/>
          </a:stretch>
        </p:blipFill>
        <p:spPr>
          <a:xfrm>
            <a:off x="2457716" y="1828800"/>
            <a:ext cx="7143484" cy="4018210"/>
          </a:xfrm>
          <a:prstGeom prst="rect">
            <a:avLst/>
          </a:prstGeom>
        </p:spPr>
      </p:pic>
      <p:pic>
        <p:nvPicPr>
          <p:cNvPr id="3" name="Picture 2" descr="A picture containing black, darkness&#10;&#10;Description automatically generated">
            <a:extLst>
              <a:ext uri="{FF2B5EF4-FFF2-40B4-BE49-F238E27FC236}">
                <a16:creationId xmlns:a16="http://schemas.microsoft.com/office/drawing/2014/main" id="{79B553FF-A0CF-18A4-3606-80932CEDC896}"/>
              </a:ext>
            </a:extLst>
          </p:cNvPr>
          <p:cNvPicPr>
            <a:picLocks noChangeAspect="1"/>
          </p:cNvPicPr>
          <p:nvPr/>
        </p:nvPicPr>
        <p:blipFill>
          <a:blip r:embed="rId4"/>
          <a:stretch>
            <a:fillRect/>
          </a:stretch>
        </p:blipFill>
        <p:spPr>
          <a:xfrm>
            <a:off x="11043170" y="6351956"/>
            <a:ext cx="957486" cy="317404"/>
          </a:xfrm>
          <a:prstGeom prst="rect">
            <a:avLst/>
          </a:prstGeom>
        </p:spPr>
      </p:pic>
    </p:spTree>
    <p:extLst>
      <p:ext uri="{BB962C8B-B14F-4D97-AF65-F5344CB8AC3E}">
        <p14:creationId xmlns:p14="http://schemas.microsoft.com/office/powerpoint/2010/main" val="96756477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66220B-6AA7-408D-AA36-FED0261E178B}"/>
              </a:ext>
            </a:extLst>
          </p:cNvPr>
          <p:cNvSpPr>
            <a:spLocks noGrp="1"/>
          </p:cNvSpPr>
          <p:nvPr>
            <p:ph type="title"/>
          </p:nvPr>
        </p:nvSpPr>
        <p:spPr>
          <a:xfrm>
            <a:off x="1981200" y="629816"/>
            <a:ext cx="8229600" cy="1143000"/>
          </a:xfrm>
        </p:spPr>
        <p:txBody>
          <a:bodyPr/>
          <a:lstStyle/>
          <a:p>
            <a:r>
              <a:rPr lang="en-US" sz="3600" dirty="0">
                <a:solidFill>
                  <a:schemeClr val="tx1"/>
                </a:solidFill>
              </a:rPr>
              <a:t>Lots of new possibilities…</a:t>
            </a:r>
          </a:p>
        </p:txBody>
      </p:sp>
      <p:grpSp>
        <p:nvGrpSpPr>
          <p:cNvPr id="6" name="Group 5">
            <a:extLst>
              <a:ext uri="{FF2B5EF4-FFF2-40B4-BE49-F238E27FC236}">
                <a16:creationId xmlns:a16="http://schemas.microsoft.com/office/drawing/2014/main" id="{BCA580F3-BD17-40CC-81D3-828248F064E2}"/>
              </a:ext>
            </a:extLst>
          </p:cNvPr>
          <p:cNvGrpSpPr/>
          <p:nvPr/>
        </p:nvGrpSpPr>
        <p:grpSpPr>
          <a:xfrm>
            <a:off x="1981201" y="2564904"/>
            <a:ext cx="3443751" cy="1728192"/>
            <a:chOff x="971600" y="3068960"/>
            <a:chExt cx="3384376" cy="1728192"/>
          </a:xfrm>
        </p:grpSpPr>
        <p:sp>
          <p:nvSpPr>
            <p:cNvPr id="3" name="Thought Bubble: Cloud 2">
              <a:extLst>
                <a:ext uri="{FF2B5EF4-FFF2-40B4-BE49-F238E27FC236}">
                  <a16:creationId xmlns:a16="http://schemas.microsoft.com/office/drawing/2014/main" id="{94987397-CB87-4A10-AC10-D0E037B2C936}"/>
                </a:ext>
              </a:extLst>
            </p:cNvPr>
            <p:cNvSpPr/>
            <p:nvPr/>
          </p:nvSpPr>
          <p:spPr>
            <a:xfrm>
              <a:off x="971600" y="3068960"/>
              <a:ext cx="3384376" cy="1728192"/>
            </a:xfrm>
            <a:prstGeom prst="cloudCallout">
              <a:avLst/>
            </a:prstGeom>
            <a:solidFill>
              <a:schemeClr val="bg1"/>
            </a:solidFill>
            <a:ln w="127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5" name="TextBox 4">
              <a:extLst>
                <a:ext uri="{FF2B5EF4-FFF2-40B4-BE49-F238E27FC236}">
                  <a16:creationId xmlns:a16="http://schemas.microsoft.com/office/drawing/2014/main" id="{D2F9AF7A-3F4D-4CAF-BB05-FC2FEF8EB706}"/>
                </a:ext>
              </a:extLst>
            </p:cNvPr>
            <p:cNvSpPr txBox="1"/>
            <p:nvPr/>
          </p:nvSpPr>
          <p:spPr>
            <a:xfrm>
              <a:off x="1475656" y="3645024"/>
              <a:ext cx="2326603" cy="584775"/>
            </a:xfrm>
            <a:prstGeom prst="rect">
              <a:avLst/>
            </a:prstGeom>
            <a:noFill/>
          </p:spPr>
          <p:txBody>
            <a:bodyPr wrap="square" rtlCol="0">
              <a:spAutoFit/>
            </a:bodyPr>
            <a:lstStyle/>
            <a:p>
              <a:r>
                <a:rPr lang="en-US" sz="3200" dirty="0">
                  <a:solidFill>
                    <a:schemeClr val="tx1"/>
                  </a:solidFill>
                </a:rPr>
                <a:t>Fuzzy balls</a:t>
              </a:r>
              <a:endParaRPr lang="en-CA" sz="3200" dirty="0">
                <a:solidFill>
                  <a:schemeClr val="tx1"/>
                </a:solidFill>
              </a:endParaRPr>
            </a:p>
          </p:txBody>
        </p:sp>
      </p:grpSp>
      <p:grpSp>
        <p:nvGrpSpPr>
          <p:cNvPr id="7" name="Group 6">
            <a:extLst>
              <a:ext uri="{FF2B5EF4-FFF2-40B4-BE49-F238E27FC236}">
                <a16:creationId xmlns:a16="http://schemas.microsoft.com/office/drawing/2014/main" id="{65F2AD2F-4DC1-43EC-86E3-2FB60FE4A2D9}"/>
              </a:ext>
            </a:extLst>
          </p:cNvPr>
          <p:cNvGrpSpPr/>
          <p:nvPr/>
        </p:nvGrpSpPr>
        <p:grpSpPr>
          <a:xfrm>
            <a:off x="6217876" y="1484784"/>
            <a:ext cx="3384376" cy="1728192"/>
            <a:chOff x="971600" y="3068960"/>
            <a:chExt cx="3384376" cy="1728192"/>
          </a:xfrm>
        </p:grpSpPr>
        <p:sp>
          <p:nvSpPr>
            <p:cNvPr id="8" name="Thought Bubble: Cloud 7">
              <a:extLst>
                <a:ext uri="{FF2B5EF4-FFF2-40B4-BE49-F238E27FC236}">
                  <a16:creationId xmlns:a16="http://schemas.microsoft.com/office/drawing/2014/main" id="{627B786F-002C-4335-A87A-92CE90C6D9CD}"/>
                </a:ext>
              </a:extLst>
            </p:cNvPr>
            <p:cNvSpPr/>
            <p:nvPr/>
          </p:nvSpPr>
          <p:spPr>
            <a:xfrm>
              <a:off x="971600" y="3068960"/>
              <a:ext cx="3384376" cy="1728192"/>
            </a:xfrm>
            <a:prstGeom prst="cloudCallout">
              <a:avLst/>
            </a:prstGeom>
            <a:solidFill>
              <a:schemeClr val="bg1"/>
            </a:solidFill>
            <a:ln w="127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9" name="TextBox 8">
              <a:extLst>
                <a:ext uri="{FF2B5EF4-FFF2-40B4-BE49-F238E27FC236}">
                  <a16:creationId xmlns:a16="http://schemas.microsoft.com/office/drawing/2014/main" id="{21A44CFF-910C-4B14-AA55-9616775EF1CB}"/>
                </a:ext>
              </a:extLst>
            </p:cNvPr>
            <p:cNvSpPr txBox="1"/>
            <p:nvPr/>
          </p:nvSpPr>
          <p:spPr>
            <a:xfrm>
              <a:off x="1691680" y="3645024"/>
              <a:ext cx="1872208" cy="584775"/>
            </a:xfrm>
            <a:prstGeom prst="rect">
              <a:avLst/>
            </a:prstGeom>
            <a:noFill/>
          </p:spPr>
          <p:txBody>
            <a:bodyPr wrap="square" rtlCol="0">
              <a:spAutoFit/>
            </a:bodyPr>
            <a:lstStyle/>
            <a:p>
              <a:r>
                <a:rPr lang="en-US" sz="3200" dirty="0">
                  <a:solidFill>
                    <a:schemeClr val="tx1"/>
                  </a:solidFill>
                </a:rPr>
                <a:t>Dark EM</a:t>
              </a:r>
              <a:endParaRPr lang="en-CA" sz="3200" dirty="0">
                <a:solidFill>
                  <a:schemeClr val="tx1"/>
                </a:solidFill>
              </a:endParaRPr>
            </a:p>
          </p:txBody>
        </p:sp>
      </p:grpSp>
      <p:grpSp>
        <p:nvGrpSpPr>
          <p:cNvPr id="10" name="Group 9">
            <a:extLst>
              <a:ext uri="{FF2B5EF4-FFF2-40B4-BE49-F238E27FC236}">
                <a16:creationId xmlns:a16="http://schemas.microsoft.com/office/drawing/2014/main" id="{AB5FD3D4-D0E6-46D3-AB75-9A147E24FED6}"/>
              </a:ext>
            </a:extLst>
          </p:cNvPr>
          <p:cNvGrpSpPr/>
          <p:nvPr/>
        </p:nvGrpSpPr>
        <p:grpSpPr>
          <a:xfrm>
            <a:off x="6289884" y="3789040"/>
            <a:ext cx="3384376" cy="1728192"/>
            <a:chOff x="971600" y="3068960"/>
            <a:chExt cx="3384376" cy="1728192"/>
          </a:xfrm>
        </p:grpSpPr>
        <p:sp>
          <p:nvSpPr>
            <p:cNvPr id="11" name="Thought Bubble: Cloud 10">
              <a:extLst>
                <a:ext uri="{FF2B5EF4-FFF2-40B4-BE49-F238E27FC236}">
                  <a16:creationId xmlns:a16="http://schemas.microsoft.com/office/drawing/2014/main" id="{8953EFEF-53B0-45DC-AA92-2220B4108EF2}"/>
                </a:ext>
              </a:extLst>
            </p:cNvPr>
            <p:cNvSpPr/>
            <p:nvPr/>
          </p:nvSpPr>
          <p:spPr>
            <a:xfrm>
              <a:off x="971600" y="3068960"/>
              <a:ext cx="3384376" cy="1728192"/>
            </a:xfrm>
            <a:prstGeom prst="cloudCallout">
              <a:avLst/>
            </a:prstGeom>
            <a:solidFill>
              <a:schemeClr val="bg1"/>
            </a:solidFill>
            <a:ln w="127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12" name="TextBox 11">
              <a:extLst>
                <a:ext uri="{FF2B5EF4-FFF2-40B4-BE49-F238E27FC236}">
                  <a16:creationId xmlns:a16="http://schemas.microsoft.com/office/drawing/2014/main" id="{128C8BA5-AF9C-40CB-949A-EBE0F6264196}"/>
                </a:ext>
              </a:extLst>
            </p:cNvPr>
            <p:cNvSpPr txBox="1"/>
            <p:nvPr/>
          </p:nvSpPr>
          <p:spPr>
            <a:xfrm>
              <a:off x="1403648" y="3645024"/>
              <a:ext cx="2376264" cy="584775"/>
            </a:xfrm>
            <a:prstGeom prst="rect">
              <a:avLst/>
            </a:prstGeom>
            <a:noFill/>
          </p:spPr>
          <p:txBody>
            <a:bodyPr wrap="square" rtlCol="0">
              <a:spAutoFit/>
            </a:bodyPr>
            <a:lstStyle/>
            <a:p>
              <a:r>
                <a:rPr lang="en-US" sz="3200" dirty="0" err="1">
                  <a:solidFill>
                    <a:schemeClr val="tx1"/>
                  </a:solidFill>
                </a:rPr>
                <a:t>Mirrorverse</a:t>
              </a:r>
              <a:endParaRPr lang="en-CA" sz="3200" dirty="0">
                <a:solidFill>
                  <a:schemeClr val="tx1"/>
                </a:solidFill>
              </a:endParaRPr>
            </a:p>
          </p:txBody>
        </p:sp>
      </p:grpSp>
      <p:grpSp>
        <p:nvGrpSpPr>
          <p:cNvPr id="13" name="Group 12">
            <a:extLst>
              <a:ext uri="{FF2B5EF4-FFF2-40B4-BE49-F238E27FC236}">
                <a16:creationId xmlns:a16="http://schemas.microsoft.com/office/drawing/2014/main" id="{45118BC6-55EE-457D-8C0A-CF861DD1096D}"/>
              </a:ext>
            </a:extLst>
          </p:cNvPr>
          <p:cNvGrpSpPr/>
          <p:nvPr/>
        </p:nvGrpSpPr>
        <p:grpSpPr>
          <a:xfrm>
            <a:off x="2436226" y="4581128"/>
            <a:ext cx="3443751" cy="1728192"/>
            <a:chOff x="971600" y="3068960"/>
            <a:chExt cx="3384376" cy="1728192"/>
          </a:xfrm>
        </p:grpSpPr>
        <p:sp>
          <p:nvSpPr>
            <p:cNvPr id="14" name="Thought Bubble: Cloud 13">
              <a:extLst>
                <a:ext uri="{FF2B5EF4-FFF2-40B4-BE49-F238E27FC236}">
                  <a16:creationId xmlns:a16="http://schemas.microsoft.com/office/drawing/2014/main" id="{4C9D9CDC-9AEF-497B-B834-329C01062265}"/>
                </a:ext>
              </a:extLst>
            </p:cNvPr>
            <p:cNvSpPr/>
            <p:nvPr/>
          </p:nvSpPr>
          <p:spPr>
            <a:xfrm>
              <a:off x="971600" y="3068960"/>
              <a:ext cx="3384376" cy="1728192"/>
            </a:xfrm>
            <a:prstGeom prst="cloudCallout">
              <a:avLst/>
            </a:prstGeom>
            <a:solidFill>
              <a:schemeClr val="bg1"/>
            </a:solidFill>
            <a:ln w="127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15" name="TextBox 14">
              <a:extLst>
                <a:ext uri="{FF2B5EF4-FFF2-40B4-BE49-F238E27FC236}">
                  <a16:creationId xmlns:a16="http://schemas.microsoft.com/office/drawing/2014/main" id="{AA59C84E-382F-42CA-A183-495AF4AA2207}"/>
                </a:ext>
              </a:extLst>
            </p:cNvPr>
            <p:cNvSpPr txBox="1"/>
            <p:nvPr/>
          </p:nvSpPr>
          <p:spPr>
            <a:xfrm>
              <a:off x="2091449" y="3645024"/>
              <a:ext cx="1710811" cy="584775"/>
            </a:xfrm>
            <a:prstGeom prst="rect">
              <a:avLst/>
            </a:prstGeom>
            <a:noFill/>
          </p:spPr>
          <p:txBody>
            <a:bodyPr wrap="square" rtlCol="0">
              <a:spAutoFit/>
            </a:bodyPr>
            <a:lstStyle/>
            <a:p>
              <a:r>
                <a:rPr lang="en-US" sz="3200" dirty="0">
                  <a:solidFill>
                    <a:schemeClr val="tx1"/>
                  </a:solidFill>
                </a:rPr>
                <a:t>???</a:t>
              </a:r>
              <a:endParaRPr lang="en-CA" sz="3200" dirty="0">
                <a:solidFill>
                  <a:schemeClr val="tx1"/>
                </a:solidFill>
              </a:endParaRPr>
            </a:p>
          </p:txBody>
        </p:sp>
      </p:grpSp>
    </p:spTree>
    <p:extLst>
      <p:ext uri="{BB962C8B-B14F-4D97-AF65-F5344CB8AC3E}">
        <p14:creationId xmlns:p14="http://schemas.microsoft.com/office/powerpoint/2010/main" val="93524262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B579F42A-E59C-78CE-C6E7-01FB8C896DB4}"/>
              </a:ext>
            </a:extLst>
          </p:cNvPr>
          <p:cNvSpPr>
            <a:spLocks noGrp="1"/>
          </p:cNvSpPr>
          <p:nvPr>
            <p:ph type="title"/>
          </p:nvPr>
        </p:nvSpPr>
        <p:spPr>
          <a:xfrm>
            <a:off x="1919536" y="188640"/>
            <a:ext cx="8229600" cy="1143000"/>
          </a:xfrm>
        </p:spPr>
        <p:txBody>
          <a:bodyPr/>
          <a:lstStyle/>
          <a:p>
            <a:r>
              <a:rPr lang="en-CA" sz="3600" dirty="0">
                <a:solidFill>
                  <a:schemeClr val="tx1"/>
                </a:solidFill>
              </a:rPr>
              <a:t>Looking for CDM</a:t>
            </a:r>
          </a:p>
        </p:txBody>
      </p:sp>
      <p:pic>
        <p:nvPicPr>
          <p:cNvPr id="2050" name="Picture 2" descr="An image of the James Webb Space Telescope taken on March 5, 2020.">
            <a:extLst>
              <a:ext uri="{FF2B5EF4-FFF2-40B4-BE49-F238E27FC236}">
                <a16:creationId xmlns:a16="http://schemas.microsoft.com/office/drawing/2014/main" id="{6407E85A-3514-5DA0-023B-C1FF75A66CB1}"/>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775521" y="1412777"/>
            <a:ext cx="4918447" cy="3949385"/>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a:extLst>
              <a:ext uri="{FF2B5EF4-FFF2-40B4-BE49-F238E27FC236}">
                <a16:creationId xmlns:a16="http://schemas.microsoft.com/office/drawing/2014/main" id="{F4A2643A-C3AA-9331-8C55-8A1586DF163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08168" y="2924945"/>
            <a:ext cx="2095500" cy="2162175"/>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7" name="TextBox 6">
            <a:extLst>
              <a:ext uri="{FF2B5EF4-FFF2-40B4-BE49-F238E27FC236}">
                <a16:creationId xmlns:a16="http://schemas.microsoft.com/office/drawing/2014/main" id="{630E4356-B768-A83D-ED4A-E0460DDC795D}"/>
              </a:ext>
            </a:extLst>
          </p:cNvPr>
          <p:cNvSpPr txBox="1"/>
          <p:nvPr/>
        </p:nvSpPr>
        <p:spPr>
          <a:xfrm>
            <a:off x="6312024" y="1700809"/>
            <a:ext cx="4572000" cy="830997"/>
          </a:xfrm>
          <a:prstGeom prst="rect">
            <a:avLst/>
          </a:prstGeom>
          <a:noFill/>
        </p:spPr>
        <p:txBody>
          <a:bodyPr wrap="square">
            <a:spAutoFit/>
          </a:bodyPr>
          <a:lstStyle/>
          <a:p>
            <a:pPr algn="ctr"/>
            <a:r>
              <a:rPr lang="en-CA" sz="2400" dirty="0">
                <a:solidFill>
                  <a:schemeClr val="tx1"/>
                </a:solidFill>
                <a:latin typeface="Century Gothic" panose="020B0502020202020204" pitchFamily="34" charset="0"/>
              </a:rPr>
              <a:t>Dark Matter Dominated Dwarf Galaxies</a:t>
            </a:r>
          </a:p>
        </p:txBody>
      </p:sp>
      <p:pic>
        <p:nvPicPr>
          <p:cNvPr id="2" name="Picture 1" descr="A picture containing black, darkness&#10;&#10;Description automatically generated">
            <a:extLst>
              <a:ext uri="{FF2B5EF4-FFF2-40B4-BE49-F238E27FC236}">
                <a16:creationId xmlns:a16="http://schemas.microsoft.com/office/drawing/2014/main" id="{03D7B31C-8410-EA18-5446-0BB345D0395D}"/>
              </a:ext>
            </a:extLst>
          </p:cNvPr>
          <p:cNvPicPr>
            <a:picLocks noChangeAspect="1"/>
          </p:cNvPicPr>
          <p:nvPr/>
        </p:nvPicPr>
        <p:blipFill>
          <a:blip r:embed="rId5"/>
          <a:stretch>
            <a:fillRect/>
          </a:stretch>
        </p:blipFill>
        <p:spPr>
          <a:xfrm>
            <a:off x="11043170" y="6351956"/>
            <a:ext cx="957486" cy="317404"/>
          </a:xfrm>
          <a:prstGeom prst="rect">
            <a:avLst/>
          </a:prstGeom>
        </p:spPr>
      </p:pic>
    </p:spTree>
    <p:extLst>
      <p:ext uri="{BB962C8B-B14F-4D97-AF65-F5344CB8AC3E}">
        <p14:creationId xmlns:p14="http://schemas.microsoft.com/office/powerpoint/2010/main" val="14615916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Content Placeholder 4"/>
          <p:cNvPicPr>
            <a:picLocks noChangeAspect="1"/>
          </p:cNvPicPr>
          <p:nvPr/>
        </p:nvPicPr>
        <p:blipFill rotWithShape="1">
          <a:blip r:embed="rId3" cstate="email">
            <a:extLst>
              <a:ext uri="{28A0092B-C50C-407E-A947-70E740481C1C}">
                <a14:useLocalDpi xmlns:a14="http://schemas.microsoft.com/office/drawing/2010/main" val="0"/>
              </a:ext>
            </a:extLst>
          </a:blip>
          <a:srcRect l="20050" t="15259" r="20058" b="20043"/>
          <a:stretch/>
        </p:blipFill>
        <p:spPr>
          <a:xfrm>
            <a:off x="5647396" y="1219201"/>
            <a:ext cx="5397732" cy="4505672"/>
          </a:xfrm>
          <a:prstGeom prst="ellipse">
            <a:avLst/>
          </a:prstGeom>
          <a:ln>
            <a:noFill/>
          </a:ln>
          <a:effectLst>
            <a:softEdge rad="112500"/>
          </a:effectLst>
        </p:spPr>
      </p:pic>
      <p:sp>
        <p:nvSpPr>
          <p:cNvPr id="8" name="Title 1">
            <a:extLst>
              <a:ext uri="{FF2B5EF4-FFF2-40B4-BE49-F238E27FC236}">
                <a16:creationId xmlns:a16="http://schemas.microsoft.com/office/drawing/2014/main" id="{BC6EB441-4F8E-4F40-8525-30DC73DBDD24}"/>
              </a:ext>
            </a:extLst>
          </p:cNvPr>
          <p:cNvSpPr txBox="1">
            <a:spLocks/>
          </p:cNvSpPr>
          <p:nvPr/>
        </p:nvSpPr>
        <p:spPr>
          <a:xfrm>
            <a:off x="720000" y="720000"/>
            <a:ext cx="7710736" cy="857251"/>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500" b="1" i="0" kern="1200">
                <a:solidFill>
                  <a:schemeClr val="tx1"/>
                </a:solidFill>
                <a:latin typeface="Arial"/>
                <a:ea typeface="+mj-ea"/>
                <a:cs typeface="Arial"/>
              </a:defRPr>
            </a:lvl1pPr>
          </a:lstStyle>
          <a:p>
            <a:r>
              <a:rPr lang="en-CA" sz="3600" dirty="0">
                <a:solidFill>
                  <a:schemeClr val="bg1"/>
                </a:solidFill>
                <a:latin typeface="Century Gothic" pitchFamily="34" charset="0"/>
                <a:cs typeface="Arial" pitchFamily="34" charset="0"/>
              </a:rPr>
              <a:t>How Do Scientists Think?</a:t>
            </a:r>
          </a:p>
        </p:txBody>
      </p:sp>
      <p:sp>
        <p:nvSpPr>
          <p:cNvPr id="9" name="Content Placeholder 3">
            <a:extLst>
              <a:ext uri="{FF2B5EF4-FFF2-40B4-BE49-F238E27FC236}">
                <a16:creationId xmlns:a16="http://schemas.microsoft.com/office/drawing/2014/main" id="{DB5B4984-3D29-FCE9-4E92-C001BC94B9E2}"/>
              </a:ext>
            </a:extLst>
          </p:cNvPr>
          <p:cNvSpPr txBox="1">
            <a:spLocks/>
          </p:cNvSpPr>
          <p:nvPr/>
        </p:nvSpPr>
        <p:spPr bwMode="auto">
          <a:xfrm>
            <a:off x="1080000" y="2520000"/>
            <a:ext cx="4038600" cy="339447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normAutofit/>
          </a:bodyPr>
          <a:lstStyle>
            <a:lvl1pPr marL="342891" indent="-342891" algn="l" rtl="0" eaLnBrk="0" fontAlgn="base" hangingPunct="0">
              <a:spcBef>
                <a:spcPct val="20000"/>
              </a:spcBef>
              <a:spcAft>
                <a:spcPct val="0"/>
              </a:spcAft>
              <a:buFont typeface="Wingdings" charset="0"/>
              <a:buChar char="§"/>
              <a:defRPr sz="2400">
                <a:solidFill>
                  <a:srgbClr val="000000"/>
                </a:solidFill>
                <a:latin typeface="Century Gothic"/>
                <a:ea typeface="+mn-ea"/>
                <a:cs typeface="Century Gothic"/>
              </a:defRPr>
            </a:lvl1pPr>
            <a:lvl2pPr marL="742932" indent="-285744" algn="l" rtl="0" eaLnBrk="0" fontAlgn="base" hangingPunct="0">
              <a:spcBef>
                <a:spcPct val="20000"/>
              </a:spcBef>
              <a:spcAft>
                <a:spcPct val="0"/>
              </a:spcAft>
              <a:buFont typeface="Wingdings" charset="0"/>
              <a:buChar char="§"/>
              <a:defRPr sz="2000">
                <a:solidFill>
                  <a:srgbClr val="000000"/>
                </a:solidFill>
                <a:latin typeface="Century Gothic"/>
                <a:ea typeface="+mn-ea"/>
                <a:cs typeface="Century Gothic"/>
              </a:defRPr>
            </a:lvl2pPr>
            <a:lvl3pPr marL="1142971" indent="-228594" algn="l" rtl="0" eaLnBrk="0" fontAlgn="base" hangingPunct="0">
              <a:spcBef>
                <a:spcPct val="20000"/>
              </a:spcBef>
              <a:spcAft>
                <a:spcPct val="0"/>
              </a:spcAft>
              <a:buFont typeface="Wingdings" charset="0"/>
              <a:buChar char="§"/>
              <a:defRPr sz="1800">
                <a:solidFill>
                  <a:srgbClr val="000000"/>
                </a:solidFill>
                <a:latin typeface="Century Gothic"/>
                <a:ea typeface="+mn-ea"/>
                <a:cs typeface="Century Gothic"/>
              </a:defRPr>
            </a:lvl3pPr>
            <a:lvl4pPr marL="1600160" indent="-228594" algn="l" rtl="0" eaLnBrk="0" fontAlgn="base" hangingPunct="0">
              <a:spcBef>
                <a:spcPct val="20000"/>
              </a:spcBef>
              <a:spcAft>
                <a:spcPct val="0"/>
              </a:spcAft>
              <a:buFont typeface="Wingdings" charset="0"/>
              <a:buChar char="§"/>
              <a:defRPr sz="1600">
                <a:solidFill>
                  <a:srgbClr val="000000"/>
                </a:solidFill>
                <a:latin typeface="Century Gothic"/>
                <a:ea typeface="+mn-ea"/>
                <a:cs typeface="Century Gothic"/>
              </a:defRPr>
            </a:lvl4pPr>
            <a:lvl5pPr marL="2057349" indent="-228594" algn="l" rtl="0" eaLnBrk="0" fontAlgn="base" hangingPunct="0">
              <a:spcBef>
                <a:spcPct val="20000"/>
              </a:spcBef>
              <a:spcAft>
                <a:spcPct val="0"/>
              </a:spcAft>
              <a:buFont typeface="Wingdings" charset="0"/>
              <a:buChar char="§"/>
              <a:defRPr sz="1400">
                <a:solidFill>
                  <a:srgbClr val="000000"/>
                </a:solidFill>
                <a:latin typeface="Century Gothic"/>
                <a:ea typeface="+mn-ea"/>
                <a:cs typeface="Century Gothic"/>
              </a:defRPr>
            </a:lvl5pPr>
            <a:lvl6pPr marL="2514537" indent="-228594" algn="l" rtl="0" fontAlgn="base">
              <a:spcBef>
                <a:spcPct val="20000"/>
              </a:spcBef>
              <a:spcAft>
                <a:spcPct val="0"/>
              </a:spcAft>
              <a:buFont typeface="Wingdings" pitchFamily="16" charset="2"/>
              <a:buChar char="§"/>
              <a:defRPr sz="1600">
                <a:solidFill>
                  <a:schemeClr val="tx1"/>
                </a:solidFill>
                <a:latin typeface="+mn-lt"/>
                <a:ea typeface="+mn-ea"/>
              </a:defRPr>
            </a:lvl6pPr>
            <a:lvl7pPr marL="2971726" indent="-228594" algn="l" rtl="0" fontAlgn="base">
              <a:spcBef>
                <a:spcPct val="20000"/>
              </a:spcBef>
              <a:spcAft>
                <a:spcPct val="0"/>
              </a:spcAft>
              <a:buFont typeface="Wingdings" pitchFamily="16" charset="2"/>
              <a:buChar char="§"/>
              <a:defRPr sz="1600">
                <a:solidFill>
                  <a:schemeClr val="tx1"/>
                </a:solidFill>
                <a:latin typeface="+mn-lt"/>
                <a:ea typeface="+mn-ea"/>
              </a:defRPr>
            </a:lvl7pPr>
            <a:lvl8pPr marL="3428914" indent="-228594" algn="l" rtl="0" fontAlgn="base">
              <a:spcBef>
                <a:spcPct val="20000"/>
              </a:spcBef>
              <a:spcAft>
                <a:spcPct val="0"/>
              </a:spcAft>
              <a:buFont typeface="Wingdings" pitchFamily="16" charset="2"/>
              <a:buChar char="§"/>
              <a:defRPr sz="1600">
                <a:solidFill>
                  <a:schemeClr val="tx1"/>
                </a:solidFill>
                <a:latin typeface="+mn-lt"/>
                <a:ea typeface="+mn-ea"/>
              </a:defRPr>
            </a:lvl8pPr>
            <a:lvl9pPr marL="3886103" indent="-228594" algn="l" rtl="0" fontAlgn="base">
              <a:spcBef>
                <a:spcPct val="20000"/>
              </a:spcBef>
              <a:spcAft>
                <a:spcPct val="0"/>
              </a:spcAft>
              <a:buFont typeface="Wingdings" pitchFamily="16" charset="2"/>
              <a:buChar char="§"/>
              <a:defRPr sz="1600">
                <a:solidFill>
                  <a:schemeClr val="tx1"/>
                </a:solidFill>
                <a:latin typeface="+mn-lt"/>
                <a:ea typeface="+mn-ea"/>
              </a:defRPr>
            </a:lvl9pPr>
          </a:lstStyle>
          <a:p>
            <a:pPr marL="0" indent="0" algn="ctr">
              <a:buFont typeface="Wingdings" charset="0"/>
              <a:buNone/>
            </a:pPr>
            <a:r>
              <a:rPr lang="en-CA" sz="4000" kern="0" dirty="0">
                <a:solidFill>
                  <a:schemeClr val="tx2">
                    <a:lumMod val="75000"/>
                  </a:schemeClr>
                </a:solidFill>
                <a:latin typeface="Century Gothic" pitchFamily="34" charset="0"/>
              </a:rPr>
              <a:t>Scientists Look for Patterns</a:t>
            </a:r>
          </a:p>
        </p:txBody>
      </p:sp>
      <p:pic>
        <p:nvPicPr>
          <p:cNvPr id="2" name="Picture 1" descr="A picture containing black, darkness&#10;&#10;Description automatically generated">
            <a:extLst>
              <a:ext uri="{FF2B5EF4-FFF2-40B4-BE49-F238E27FC236}">
                <a16:creationId xmlns:a16="http://schemas.microsoft.com/office/drawing/2014/main" id="{52701880-B88D-BD65-8D02-3DB19212157E}"/>
              </a:ext>
            </a:extLst>
          </p:cNvPr>
          <p:cNvPicPr>
            <a:picLocks noChangeAspect="1"/>
          </p:cNvPicPr>
          <p:nvPr/>
        </p:nvPicPr>
        <p:blipFill>
          <a:blip r:embed="rId4"/>
          <a:stretch>
            <a:fillRect/>
          </a:stretch>
        </p:blipFill>
        <p:spPr>
          <a:xfrm>
            <a:off x="10659396" y="6174012"/>
            <a:ext cx="1270835" cy="421279"/>
          </a:xfrm>
          <a:prstGeom prst="rect">
            <a:avLst/>
          </a:prstGeom>
        </p:spPr>
      </p:pic>
    </p:spTree>
    <p:extLst>
      <p:ext uri="{BB962C8B-B14F-4D97-AF65-F5344CB8AC3E}">
        <p14:creationId xmlns:p14="http://schemas.microsoft.com/office/powerpoint/2010/main" val="317496123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631504" y="476672"/>
            <a:ext cx="8928992" cy="1143000"/>
          </a:xfrm>
        </p:spPr>
        <p:txBody>
          <a:bodyPr/>
          <a:lstStyle/>
          <a:p>
            <a:r>
              <a:rPr lang="en-CA" sz="3600" dirty="0">
                <a:solidFill>
                  <a:schemeClr val="tx1"/>
                </a:solidFill>
              </a:rPr>
              <a:t>Moving beyond the </a:t>
            </a:r>
            <a:br>
              <a:rPr lang="en-CA" sz="3600" dirty="0">
                <a:solidFill>
                  <a:schemeClr val="tx1"/>
                </a:solidFill>
              </a:rPr>
            </a:br>
            <a:r>
              <a:rPr lang="en-CA" sz="3600" dirty="0">
                <a:solidFill>
                  <a:schemeClr val="tx1"/>
                </a:solidFill>
              </a:rPr>
              <a:t>Dark Matter vs Modified Gravity debate</a:t>
            </a:r>
          </a:p>
        </p:txBody>
      </p:sp>
      <p:pic>
        <p:nvPicPr>
          <p:cNvPr id="4" name="Picture 3">
            <a:extLst>
              <a:ext uri="{FF2B5EF4-FFF2-40B4-BE49-F238E27FC236}">
                <a16:creationId xmlns:a16="http://schemas.microsoft.com/office/drawing/2014/main" id="{095BA61F-070F-3B87-8C80-09F1DE1DEF90}"/>
              </a:ext>
            </a:extLst>
          </p:cNvPr>
          <p:cNvPicPr>
            <a:picLocks noChangeAspect="1"/>
          </p:cNvPicPr>
          <p:nvPr/>
        </p:nvPicPr>
        <p:blipFill>
          <a:blip r:embed="rId3"/>
          <a:stretch>
            <a:fillRect/>
          </a:stretch>
        </p:blipFill>
        <p:spPr>
          <a:xfrm>
            <a:off x="1991545" y="2852936"/>
            <a:ext cx="8277225" cy="2667000"/>
          </a:xfrm>
          <a:prstGeom prst="rect">
            <a:avLst/>
          </a:prstGeom>
        </p:spPr>
      </p:pic>
      <p:sp>
        <p:nvSpPr>
          <p:cNvPr id="5" name="Multiplication Sign 4">
            <a:extLst>
              <a:ext uri="{FF2B5EF4-FFF2-40B4-BE49-F238E27FC236}">
                <a16:creationId xmlns:a16="http://schemas.microsoft.com/office/drawing/2014/main" id="{7B4485BB-FDAD-2EA3-54B9-93018D35095E}"/>
              </a:ext>
            </a:extLst>
          </p:cNvPr>
          <p:cNvSpPr/>
          <p:nvPr/>
        </p:nvSpPr>
        <p:spPr>
          <a:xfrm>
            <a:off x="1703512" y="2564904"/>
            <a:ext cx="1224136" cy="1080120"/>
          </a:xfrm>
          <a:prstGeom prst="mathMultiply">
            <a:avLst>
              <a:gd name="adj1" fmla="val 4937"/>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6" name="TextBox 5">
            <a:extLst>
              <a:ext uri="{FF2B5EF4-FFF2-40B4-BE49-F238E27FC236}">
                <a16:creationId xmlns:a16="http://schemas.microsoft.com/office/drawing/2014/main" id="{DA8BFECB-A7F2-5CA7-E95A-F4D45556DAA6}"/>
              </a:ext>
            </a:extLst>
          </p:cNvPr>
          <p:cNvSpPr txBox="1"/>
          <p:nvPr/>
        </p:nvSpPr>
        <p:spPr>
          <a:xfrm>
            <a:off x="1703513" y="2132857"/>
            <a:ext cx="1122423" cy="769441"/>
          </a:xfrm>
          <a:prstGeom prst="rect">
            <a:avLst/>
          </a:prstGeom>
          <a:noFill/>
        </p:spPr>
        <p:txBody>
          <a:bodyPr wrap="none" rtlCol="0">
            <a:spAutoFit/>
          </a:bodyPr>
          <a:lstStyle/>
          <a:p>
            <a:r>
              <a:rPr lang="en-CA" dirty="0">
                <a:solidFill>
                  <a:srgbClr val="FF0000"/>
                </a:solidFill>
                <a:latin typeface="Century Gothic" panose="020B0502020202020204" pitchFamily="34" charset="0"/>
              </a:rPr>
              <a:t>DM</a:t>
            </a:r>
          </a:p>
        </p:txBody>
      </p:sp>
      <p:sp>
        <p:nvSpPr>
          <p:cNvPr id="7" name="Multiplication Sign 6">
            <a:extLst>
              <a:ext uri="{FF2B5EF4-FFF2-40B4-BE49-F238E27FC236}">
                <a16:creationId xmlns:a16="http://schemas.microsoft.com/office/drawing/2014/main" id="{60322000-1B2D-B965-3CFC-3745BFAA0CEE}"/>
              </a:ext>
            </a:extLst>
          </p:cNvPr>
          <p:cNvSpPr/>
          <p:nvPr/>
        </p:nvSpPr>
        <p:spPr>
          <a:xfrm>
            <a:off x="1631504" y="3933056"/>
            <a:ext cx="1224136" cy="1080120"/>
          </a:xfrm>
          <a:prstGeom prst="mathMultiply">
            <a:avLst>
              <a:gd name="adj1" fmla="val 4937"/>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8" name="TextBox 7">
            <a:extLst>
              <a:ext uri="{FF2B5EF4-FFF2-40B4-BE49-F238E27FC236}">
                <a16:creationId xmlns:a16="http://schemas.microsoft.com/office/drawing/2014/main" id="{1BBF6945-09C2-9734-D1E0-1E0E744F8BCE}"/>
              </a:ext>
            </a:extLst>
          </p:cNvPr>
          <p:cNvSpPr txBox="1"/>
          <p:nvPr/>
        </p:nvSpPr>
        <p:spPr>
          <a:xfrm>
            <a:off x="1703512" y="5229201"/>
            <a:ext cx="1194558" cy="769441"/>
          </a:xfrm>
          <a:prstGeom prst="rect">
            <a:avLst/>
          </a:prstGeom>
          <a:noFill/>
        </p:spPr>
        <p:txBody>
          <a:bodyPr wrap="none" rtlCol="0">
            <a:spAutoFit/>
          </a:bodyPr>
          <a:lstStyle/>
          <a:p>
            <a:r>
              <a:rPr lang="en-CA" dirty="0">
                <a:solidFill>
                  <a:srgbClr val="FF0000"/>
                </a:solidFill>
                <a:latin typeface="Century Gothic" panose="020B0502020202020204" pitchFamily="34" charset="0"/>
              </a:rPr>
              <a:t>MG</a:t>
            </a:r>
          </a:p>
        </p:txBody>
      </p:sp>
      <p:pic>
        <p:nvPicPr>
          <p:cNvPr id="3" name="Picture 2" descr="A picture containing black, darkness&#10;&#10;Description automatically generated">
            <a:extLst>
              <a:ext uri="{FF2B5EF4-FFF2-40B4-BE49-F238E27FC236}">
                <a16:creationId xmlns:a16="http://schemas.microsoft.com/office/drawing/2014/main" id="{EBDDE5B6-E9CB-C2A8-9DF3-507967E1C32E}"/>
              </a:ext>
            </a:extLst>
          </p:cNvPr>
          <p:cNvPicPr>
            <a:picLocks noChangeAspect="1"/>
          </p:cNvPicPr>
          <p:nvPr/>
        </p:nvPicPr>
        <p:blipFill>
          <a:blip r:embed="rId4"/>
          <a:stretch>
            <a:fillRect/>
          </a:stretch>
        </p:blipFill>
        <p:spPr>
          <a:xfrm>
            <a:off x="11043170" y="6351956"/>
            <a:ext cx="957486" cy="317404"/>
          </a:xfrm>
          <a:prstGeom prst="rect">
            <a:avLst/>
          </a:prstGeom>
        </p:spPr>
      </p:pic>
    </p:spTree>
    <p:extLst>
      <p:ext uri="{BB962C8B-B14F-4D97-AF65-F5344CB8AC3E}">
        <p14:creationId xmlns:p14="http://schemas.microsoft.com/office/powerpoint/2010/main" val="34919006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animBg="1"/>
      <p:bldP spid="8" grpId="0"/>
    </p:bldLst>
  </p:timing>
</p:sld>
</file>

<file path=ppt/slides/slide5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981200" y="629816"/>
            <a:ext cx="8229600" cy="1143000"/>
          </a:xfrm>
        </p:spPr>
        <p:txBody>
          <a:bodyPr/>
          <a:lstStyle/>
          <a:p>
            <a:r>
              <a:rPr lang="en-CA" sz="3600" dirty="0">
                <a:solidFill>
                  <a:schemeClr val="tx1"/>
                </a:solidFill>
              </a:rPr>
              <a:t>Dark Matter</a:t>
            </a:r>
          </a:p>
        </p:txBody>
      </p:sp>
      <p:sp>
        <p:nvSpPr>
          <p:cNvPr id="9" name="Content Placeholder 2">
            <a:extLst>
              <a:ext uri="{FF2B5EF4-FFF2-40B4-BE49-F238E27FC236}">
                <a16:creationId xmlns:a16="http://schemas.microsoft.com/office/drawing/2014/main" id="{8BFA5A81-2DF9-5299-6F74-6C46F901C100}"/>
              </a:ext>
            </a:extLst>
          </p:cNvPr>
          <p:cNvSpPr txBox="1">
            <a:spLocks/>
          </p:cNvSpPr>
          <p:nvPr/>
        </p:nvSpPr>
        <p:spPr>
          <a:xfrm>
            <a:off x="1960418" y="2133600"/>
            <a:ext cx="7375942" cy="4038600"/>
          </a:xfrm>
          <a:prstGeom prst="rect">
            <a:avLst/>
          </a:prstGeom>
        </p:spPr>
        <p:txBody>
          <a:bodyPr/>
          <a:lstStyle>
            <a:lvl1pPr marL="0" indent="0" algn="l" defTabSz="914400" rtl="0" eaLnBrk="1" latinLnBrk="0" hangingPunct="1">
              <a:spcBef>
                <a:spcPct val="20000"/>
              </a:spcBef>
              <a:buFont typeface="Arial" pitchFamily="34" charset="0"/>
              <a:buNone/>
              <a:defRPr lang="en-US" sz="2800" kern="1200" dirty="0" smtClean="0">
                <a:solidFill>
                  <a:srgbClr val="00B0F0"/>
                </a:solidFill>
                <a:latin typeface="Century Gothic" pitchFamily="34" charset="0"/>
                <a:ea typeface="+mj-ea"/>
                <a:cs typeface="+mj-cs"/>
              </a:defRPr>
            </a:lvl1pPr>
            <a:lvl2pPr marL="742950" indent="-285750" algn="l" defTabSz="914400" rtl="0" eaLnBrk="1" latinLnBrk="0" hangingPunct="1">
              <a:spcBef>
                <a:spcPct val="20000"/>
              </a:spcBef>
              <a:buFont typeface="Wingdings" pitchFamily="2" charset="2"/>
              <a:buChar char="§"/>
              <a:defRPr lang="en-US" sz="2000" kern="1200" dirty="0" smtClean="0">
                <a:solidFill>
                  <a:srgbClr val="00B0F0"/>
                </a:solidFill>
                <a:latin typeface="Century Gothic" pitchFamily="34" charset="0"/>
                <a:ea typeface="+mj-ea"/>
                <a:cs typeface="+mj-cs"/>
              </a:defRPr>
            </a:lvl2pPr>
            <a:lvl3pPr marL="1143000" indent="-228600" algn="l" defTabSz="914400" rtl="0" eaLnBrk="1" latinLnBrk="0" hangingPunct="1">
              <a:spcBef>
                <a:spcPct val="20000"/>
              </a:spcBef>
              <a:buFont typeface="Arial" pitchFamily="34" charset="0"/>
              <a:buChar char="•"/>
              <a:defRPr lang="en-US" sz="3200" kern="1200" dirty="0" smtClean="0">
                <a:solidFill>
                  <a:srgbClr val="00B0F0"/>
                </a:solidFill>
                <a:latin typeface="Century Gothic" pitchFamily="34" charset="0"/>
                <a:ea typeface="+mj-ea"/>
                <a:cs typeface="+mj-cs"/>
              </a:defRPr>
            </a:lvl3pPr>
            <a:lvl4pPr marL="1600200" indent="-228600" algn="l" defTabSz="914400" rtl="0" eaLnBrk="1" latinLnBrk="0" hangingPunct="1">
              <a:spcBef>
                <a:spcPct val="20000"/>
              </a:spcBef>
              <a:buFont typeface="Arial" pitchFamily="34" charset="0"/>
              <a:buChar char="–"/>
              <a:defRPr lang="en-US" sz="3200" kern="1200" dirty="0" smtClean="0">
                <a:solidFill>
                  <a:srgbClr val="00B0F0"/>
                </a:solidFill>
                <a:latin typeface="Century Gothic" pitchFamily="34" charset="0"/>
                <a:ea typeface="+mj-ea"/>
                <a:cs typeface="+mj-cs"/>
              </a:defRPr>
            </a:lvl4pPr>
            <a:lvl5pPr marL="2057400" indent="-228600" algn="l" defTabSz="914400" rtl="0" eaLnBrk="1" latinLnBrk="0" hangingPunct="1">
              <a:spcBef>
                <a:spcPct val="20000"/>
              </a:spcBef>
              <a:buFont typeface="Arial" pitchFamily="34" charset="0"/>
              <a:buChar char="»"/>
              <a:defRPr lang="en-CA" sz="3200" kern="1200" dirty="0">
                <a:solidFill>
                  <a:srgbClr val="00B0F0"/>
                </a:solidFill>
                <a:latin typeface="Century Gothic" pitchFamily="34" charset="0"/>
                <a:ea typeface="+mj-ea"/>
                <a:cs typeface="+mj-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57200" indent="-457200">
              <a:buFont typeface="Arial" panose="020B0604020202020204" pitchFamily="34" charset="0"/>
              <a:buChar char="•"/>
            </a:pPr>
            <a:r>
              <a:rPr lang="en-CA" dirty="0">
                <a:solidFill>
                  <a:schemeClr val="tx1"/>
                </a:solidFill>
              </a:rPr>
              <a:t>Works well on cosmological scales</a:t>
            </a:r>
          </a:p>
          <a:p>
            <a:pPr marL="457200" indent="-457200">
              <a:buFont typeface="Arial" panose="020B0604020202020204" pitchFamily="34" charset="0"/>
              <a:buChar char="•"/>
            </a:pPr>
            <a:endParaRPr lang="en-CA" dirty="0">
              <a:solidFill>
                <a:schemeClr val="tx1"/>
              </a:solidFill>
            </a:endParaRPr>
          </a:p>
          <a:p>
            <a:pPr marL="457200" indent="-457200">
              <a:buFont typeface="Arial" panose="020B0604020202020204" pitchFamily="34" charset="0"/>
              <a:buChar char="•"/>
            </a:pPr>
            <a:r>
              <a:rPr lang="en-CA" dirty="0">
                <a:solidFill>
                  <a:schemeClr val="tx1"/>
                </a:solidFill>
              </a:rPr>
              <a:t>Does not work well in detail for galaxy rotation curves (small scale problems)</a:t>
            </a:r>
          </a:p>
          <a:p>
            <a:pPr marL="457200" indent="-457200">
              <a:buFont typeface="Arial" panose="020B0604020202020204" pitchFamily="34" charset="0"/>
              <a:buChar char="•"/>
            </a:pPr>
            <a:endParaRPr lang="en-CA" dirty="0">
              <a:solidFill>
                <a:schemeClr val="tx1"/>
              </a:solidFill>
            </a:endParaRPr>
          </a:p>
          <a:p>
            <a:pPr marL="457200" indent="-457200">
              <a:buFont typeface="Arial" panose="020B0604020202020204" pitchFamily="34" charset="0"/>
              <a:buChar char="•"/>
            </a:pPr>
            <a:r>
              <a:rPr lang="en-CA" dirty="0">
                <a:solidFill>
                  <a:schemeClr val="tx1"/>
                </a:solidFill>
              </a:rPr>
              <a:t>We haven’t found it</a:t>
            </a:r>
          </a:p>
          <a:p>
            <a:pPr marL="457200" indent="-457200">
              <a:buFont typeface="Arial" panose="020B0604020202020204" pitchFamily="34" charset="0"/>
              <a:buChar char="•"/>
            </a:pPr>
            <a:endParaRPr lang="en-CA" dirty="0">
              <a:solidFill>
                <a:schemeClr val="tx1"/>
              </a:solidFill>
            </a:endParaRPr>
          </a:p>
          <a:p>
            <a:pPr marL="457200" indent="-457200">
              <a:buFont typeface="Arial" panose="020B0604020202020204" pitchFamily="34" charset="0"/>
              <a:buChar char="•"/>
            </a:pPr>
            <a:endParaRPr lang="en-CA" dirty="0">
              <a:solidFill>
                <a:schemeClr val="tx1"/>
              </a:solidFill>
            </a:endParaRPr>
          </a:p>
        </p:txBody>
      </p:sp>
      <p:pic>
        <p:nvPicPr>
          <p:cNvPr id="3" name="Picture 2" descr="A picture containing black, darkness&#10;&#10;Description automatically generated">
            <a:extLst>
              <a:ext uri="{FF2B5EF4-FFF2-40B4-BE49-F238E27FC236}">
                <a16:creationId xmlns:a16="http://schemas.microsoft.com/office/drawing/2014/main" id="{996AFA1A-8610-414D-473C-8EDB92223AE5}"/>
              </a:ext>
            </a:extLst>
          </p:cNvPr>
          <p:cNvPicPr>
            <a:picLocks noChangeAspect="1"/>
          </p:cNvPicPr>
          <p:nvPr/>
        </p:nvPicPr>
        <p:blipFill>
          <a:blip r:embed="rId2"/>
          <a:stretch>
            <a:fillRect/>
          </a:stretch>
        </p:blipFill>
        <p:spPr>
          <a:xfrm>
            <a:off x="11043170" y="6351956"/>
            <a:ext cx="957486" cy="317404"/>
          </a:xfrm>
          <a:prstGeom prst="rect">
            <a:avLst/>
          </a:prstGeom>
        </p:spPr>
      </p:pic>
    </p:spTree>
    <p:extLst>
      <p:ext uri="{BB962C8B-B14F-4D97-AF65-F5344CB8AC3E}">
        <p14:creationId xmlns:p14="http://schemas.microsoft.com/office/powerpoint/2010/main" val="24701325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981200" y="629816"/>
            <a:ext cx="8229600" cy="1143000"/>
          </a:xfrm>
        </p:spPr>
        <p:txBody>
          <a:bodyPr/>
          <a:lstStyle/>
          <a:p>
            <a:r>
              <a:rPr lang="en-CA" sz="3600" dirty="0">
                <a:solidFill>
                  <a:schemeClr val="tx1"/>
                </a:solidFill>
              </a:rPr>
              <a:t>Modified Gravity</a:t>
            </a:r>
          </a:p>
        </p:txBody>
      </p:sp>
      <p:sp>
        <p:nvSpPr>
          <p:cNvPr id="9" name="Content Placeholder 2">
            <a:extLst>
              <a:ext uri="{FF2B5EF4-FFF2-40B4-BE49-F238E27FC236}">
                <a16:creationId xmlns:a16="http://schemas.microsoft.com/office/drawing/2014/main" id="{8BFA5A81-2DF9-5299-6F74-6C46F901C100}"/>
              </a:ext>
            </a:extLst>
          </p:cNvPr>
          <p:cNvSpPr txBox="1">
            <a:spLocks/>
          </p:cNvSpPr>
          <p:nvPr/>
        </p:nvSpPr>
        <p:spPr>
          <a:xfrm>
            <a:off x="1960418" y="2133600"/>
            <a:ext cx="7375942" cy="4038600"/>
          </a:xfrm>
          <a:prstGeom prst="rect">
            <a:avLst/>
          </a:prstGeom>
        </p:spPr>
        <p:txBody>
          <a:bodyPr/>
          <a:lstStyle>
            <a:lvl1pPr marL="0" indent="0" algn="l" defTabSz="914400" rtl="0" eaLnBrk="1" latinLnBrk="0" hangingPunct="1">
              <a:spcBef>
                <a:spcPct val="20000"/>
              </a:spcBef>
              <a:buFont typeface="Arial" pitchFamily="34" charset="0"/>
              <a:buNone/>
              <a:defRPr lang="en-US" sz="2800" kern="1200" dirty="0" smtClean="0">
                <a:solidFill>
                  <a:srgbClr val="00B0F0"/>
                </a:solidFill>
                <a:latin typeface="Century Gothic" pitchFamily="34" charset="0"/>
                <a:ea typeface="+mj-ea"/>
                <a:cs typeface="+mj-cs"/>
              </a:defRPr>
            </a:lvl1pPr>
            <a:lvl2pPr marL="742950" indent="-285750" algn="l" defTabSz="914400" rtl="0" eaLnBrk="1" latinLnBrk="0" hangingPunct="1">
              <a:spcBef>
                <a:spcPct val="20000"/>
              </a:spcBef>
              <a:buFont typeface="Wingdings" pitchFamily="2" charset="2"/>
              <a:buChar char="§"/>
              <a:defRPr lang="en-US" sz="2000" kern="1200" dirty="0" smtClean="0">
                <a:solidFill>
                  <a:srgbClr val="00B0F0"/>
                </a:solidFill>
                <a:latin typeface="Century Gothic" pitchFamily="34" charset="0"/>
                <a:ea typeface="+mj-ea"/>
                <a:cs typeface="+mj-cs"/>
              </a:defRPr>
            </a:lvl2pPr>
            <a:lvl3pPr marL="1143000" indent="-228600" algn="l" defTabSz="914400" rtl="0" eaLnBrk="1" latinLnBrk="0" hangingPunct="1">
              <a:spcBef>
                <a:spcPct val="20000"/>
              </a:spcBef>
              <a:buFont typeface="Arial" pitchFamily="34" charset="0"/>
              <a:buChar char="•"/>
              <a:defRPr lang="en-US" sz="3200" kern="1200" dirty="0" smtClean="0">
                <a:solidFill>
                  <a:srgbClr val="00B0F0"/>
                </a:solidFill>
                <a:latin typeface="Century Gothic" pitchFamily="34" charset="0"/>
                <a:ea typeface="+mj-ea"/>
                <a:cs typeface="+mj-cs"/>
              </a:defRPr>
            </a:lvl3pPr>
            <a:lvl4pPr marL="1600200" indent="-228600" algn="l" defTabSz="914400" rtl="0" eaLnBrk="1" latinLnBrk="0" hangingPunct="1">
              <a:spcBef>
                <a:spcPct val="20000"/>
              </a:spcBef>
              <a:buFont typeface="Arial" pitchFamily="34" charset="0"/>
              <a:buChar char="–"/>
              <a:defRPr lang="en-US" sz="3200" kern="1200" dirty="0" smtClean="0">
                <a:solidFill>
                  <a:srgbClr val="00B0F0"/>
                </a:solidFill>
                <a:latin typeface="Century Gothic" pitchFamily="34" charset="0"/>
                <a:ea typeface="+mj-ea"/>
                <a:cs typeface="+mj-cs"/>
              </a:defRPr>
            </a:lvl4pPr>
            <a:lvl5pPr marL="2057400" indent="-228600" algn="l" defTabSz="914400" rtl="0" eaLnBrk="1" latinLnBrk="0" hangingPunct="1">
              <a:spcBef>
                <a:spcPct val="20000"/>
              </a:spcBef>
              <a:buFont typeface="Arial" pitchFamily="34" charset="0"/>
              <a:buChar char="»"/>
              <a:defRPr lang="en-CA" sz="3200" kern="1200" dirty="0">
                <a:solidFill>
                  <a:srgbClr val="00B0F0"/>
                </a:solidFill>
                <a:latin typeface="Century Gothic" pitchFamily="34" charset="0"/>
                <a:ea typeface="+mj-ea"/>
                <a:cs typeface="+mj-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57200" indent="-457200">
              <a:buFont typeface="Arial" panose="020B0604020202020204" pitchFamily="34" charset="0"/>
              <a:buChar char="•"/>
              <a:defRPr/>
            </a:pPr>
            <a:r>
              <a:rPr lang="en-CA" dirty="0">
                <a:solidFill>
                  <a:prstClr val="black"/>
                </a:solidFill>
              </a:rPr>
              <a:t>Predicts galaxy rotation curves very well</a:t>
            </a:r>
          </a:p>
          <a:p>
            <a:pPr marL="457200" indent="-457200">
              <a:buFont typeface="Arial" panose="020B0604020202020204" pitchFamily="34" charset="0"/>
              <a:buChar char="•"/>
              <a:defRPr/>
            </a:pPr>
            <a:endParaRPr lang="en-CA" dirty="0">
              <a:solidFill>
                <a:prstClr val="black"/>
              </a:solidFill>
            </a:endParaRPr>
          </a:p>
          <a:p>
            <a:pPr marL="457200" indent="-457200">
              <a:buFont typeface="Arial" panose="020B0604020202020204" pitchFamily="34" charset="0"/>
              <a:buChar char="•"/>
              <a:defRPr/>
            </a:pPr>
            <a:r>
              <a:rPr lang="en-CA" dirty="0">
                <a:solidFill>
                  <a:prstClr val="black"/>
                </a:solidFill>
              </a:rPr>
              <a:t>Does not predict well </a:t>
            </a:r>
            <a:r>
              <a:rPr lang="en-CA">
                <a:solidFill>
                  <a:prstClr val="black"/>
                </a:solidFill>
              </a:rPr>
              <a:t>or ignores the </a:t>
            </a:r>
            <a:r>
              <a:rPr lang="en-CA" dirty="0">
                <a:solidFill>
                  <a:prstClr val="black"/>
                </a:solidFill>
              </a:rPr>
              <a:t>data from CMB or gravitational wave data</a:t>
            </a:r>
          </a:p>
          <a:p>
            <a:pPr marL="457200" indent="-457200">
              <a:buFont typeface="Arial" panose="020B0604020202020204" pitchFamily="34" charset="0"/>
              <a:buChar char="•"/>
              <a:defRPr/>
            </a:pPr>
            <a:endParaRPr lang="en-CA" dirty="0">
              <a:solidFill>
                <a:prstClr val="black"/>
              </a:solidFill>
            </a:endParaRPr>
          </a:p>
          <a:p>
            <a:pPr marL="457200" indent="-457200">
              <a:buFont typeface="Arial" panose="020B0604020202020204" pitchFamily="34" charset="0"/>
              <a:buChar char="•"/>
              <a:defRPr/>
            </a:pPr>
            <a:endParaRPr lang="en-CA" dirty="0">
              <a:solidFill>
                <a:prstClr val="black"/>
              </a:solidFill>
            </a:endParaRPr>
          </a:p>
        </p:txBody>
      </p:sp>
      <p:pic>
        <p:nvPicPr>
          <p:cNvPr id="3" name="Picture 2" descr="A picture containing black, darkness&#10;&#10;Description automatically generated">
            <a:extLst>
              <a:ext uri="{FF2B5EF4-FFF2-40B4-BE49-F238E27FC236}">
                <a16:creationId xmlns:a16="http://schemas.microsoft.com/office/drawing/2014/main" id="{776512D4-1E9B-BB23-5368-8B5D07E6FE20}"/>
              </a:ext>
            </a:extLst>
          </p:cNvPr>
          <p:cNvPicPr>
            <a:picLocks noChangeAspect="1"/>
          </p:cNvPicPr>
          <p:nvPr/>
        </p:nvPicPr>
        <p:blipFill>
          <a:blip r:embed="rId2"/>
          <a:stretch>
            <a:fillRect/>
          </a:stretch>
        </p:blipFill>
        <p:spPr>
          <a:xfrm>
            <a:off x="11043170" y="6351956"/>
            <a:ext cx="957486" cy="317404"/>
          </a:xfrm>
          <a:prstGeom prst="rect">
            <a:avLst/>
          </a:prstGeom>
        </p:spPr>
      </p:pic>
    </p:spTree>
    <p:extLst>
      <p:ext uri="{BB962C8B-B14F-4D97-AF65-F5344CB8AC3E}">
        <p14:creationId xmlns:p14="http://schemas.microsoft.com/office/powerpoint/2010/main" val="3388457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pic>
        <p:nvPicPr>
          <p:cNvPr id="1026" name="Picture 2" descr="2,460 Stalemate Images, Stock Photos &amp; Vectors | Shutterstock">
            <a:extLst>
              <a:ext uri="{FF2B5EF4-FFF2-40B4-BE49-F238E27FC236}">
                <a16:creationId xmlns:a16="http://schemas.microsoft.com/office/drawing/2014/main" id="{547078BC-FBF2-1023-26B4-79B2FDB09B9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8397"/>
          <a:stretch/>
        </p:blipFill>
        <p:spPr bwMode="auto">
          <a:xfrm>
            <a:off x="3453122" y="2060848"/>
            <a:ext cx="5285756" cy="367407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4" name="Title 1">
            <a:extLst>
              <a:ext uri="{FF2B5EF4-FFF2-40B4-BE49-F238E27FC236}">
                <a16:creationId xmlns:a16="http://schemas.microsoft.com/office/drawing/2014/main" id="{084D085B-862C-D646-4CE3-825182DDBFD8}"/>
              </a:ext>
            </a:extLst>
          </p:cNvPr>
          <p:cNvSpPr>
            <a:spLocks noGrp="1"/>
          </p:cNvSpPr>
          <p:nvPr>
            <p:ph type="title"/>
          </p:nvPr>
        </p:nvSpPr>
        <p:spPr>
          <a:xfrm>
            <a:off x="1847528" y="620688"/>
            <a:ext cx="8229600" cy="1143000"/>
          </a:xfrm>
        </p:spPr>
        <p:txBody>
          <a:bodyPr/>
          <a:lstStyle/>
          <a:p>
            <a:pPr algn="ctr"/>
            <a:r>
              <a:rPr lang="en-CA" sz="3600" dirty="0">
                <a:solidFill>
                  <a:schemeClr val="tx1"/>
                </a:solidFill>
              </a:rPr>
              <a:t>Stalemate</a:t>
            </a:r>
          </a:p>
        </p:txBody>
      </p:sp>
      <p:pic>
        <p:nvPicPr>
          <p:cNvPr id="2" name="Picture 1" descr="A picture containing black, darkness&#10;&#10;Description automatically generated">
            <a:extLst>
              <a:ext uri="{FF2B5EF4-FFF2-40B4-BE49-F238E27FC236}">
                <a16:creationId xmlns:a16="http://schemas.microsoft.com/office/drawing/2014/main" id="{5FB317AA-C168-3507-F170-5BA11DB5F802}"/>
              </a:ext>
            </a:extLst>
          </p:cNvPr>
          <p:cNvPicPr>
            <a:picLocks noChangeAspect="1"/>
          </p:cNvPicPr>
          <p:nvPr/>
        </p:nvPicPr>
        <p:blipFill>
          <a:blip r:embed="rId3"/>
          <a:stretch>
            <a:fillRect/>
          </a:stretch>
        </p:blipFill>
        <p:spPr>
          <a:xfrm>
            <a:off x="11043170" y="6351956"/>
            <a:ext cx="957486" cy="317404"/>
          </a:xfrm>
          <a:prstGeom prst="rect">
            <a:avLst/>
          </a:prstGeom>
        </p:spPr>
      </p:pic>
    </p:spTree>
    <p:extLst>
      <p:ext uri="{BB962C8B-B14F-4D97-AF65-F5344CB8AC3E}">
        <p14:creationId xmlns:p14="http://schemas.microsoft.com/office/powerpoint/2010/main" val="253281273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a:latin typeface="Century Gothic" pitchFamily="34" charset="0"/>
              </a:rPr>
              <a:t>Current Status of Dark Matter</a:t>
            </a:r>
          </a:p>
        </p:txBody>
      </p:sp>
      <p:pic>
        <p:nvPicPr>
          <p:cNvPr id="5" name="media8.wmv">
            <a:hlinkClick r:id="" action="ppaction://media"/>
          </p:cNvPr>
          <p:cNvPicPr>
            <a:picLocks noGrp="1" noChangeAspect="1"/>
          </p:cNvPicPr>
          <p:nvPr>
            <p:ph idx="1"/>
            <a:videoFile r:link="rId1"/>
            <p:extLst>
              <p:ext uri="{DAA4B4D4-6D71-4841-9C94-3DE7FCFB9230}">
                <p14:media xmlns:p14="http://schemas.microsoft.com/office/powerpoint/2010/main" r:embed="rId2">
                  <p14:trim st="26822.5104"/>
                </p14:media>
              </p:ext>
            </p:extLst>
          </p:nvPr>
        </p:nvPicPr>
        <p:blipFill>
          <a:blip r:embed="rId5"/>
          <a:stretch>
            <a:fillRect/>
          </a:stretch>
        </p:blipFill>
        <p:spPr>
          <a:xfrm>
            <a:off x="2062734" y="1496710"/>
            <a:ext cx="8066532" cy="4523090"/>
          </a:xfrm>
        </p:spPr>
      </p:pic>
      <p:pic>
        <p:nvPicPr>
          <p:cNvPr id="3" name="Picture 2" descr="A picture containing black, darkness&#10;&#10;Description automatically generated">
            <a:extLst>
              <a:ext uri="{FF2B5EF4-FFF2-40B4-BE49-F238E27FC236}">
                <a16:creationId xmlns:a16="http://schemas.microsoft.com/office/drawing/2014/main" id="{01B5D877-DE7E-AC09-85B4-06BFD45B4E0A}"/>
              </a:ext>
            </a:extLst>
          </p:cNvPr>
          <p:cNvPicPr>
            <a:picLocks noChangeAspect="1"/>
          </p:cNvPicPr>
          <p:nvPr/>
        </p:nvPicPr>
        <p:blipFill>
          <a:blip r:embed="rId6"/>
          <a:stretch>
            <a:fillRect/>
          </a:stretch>
        </p:blipFill>
        <p:spPr>
          <a:xfrm>
            <a:off x="11043170" y="6351956"/>
            <a:ext cx="957486" cy="317404"/>
          </a:xfrm>
          <a:prstGeom prst="rect">
            <a:avLst/>
          </a:prstGeom>
        </p:spPr>
      </p:pic>
    </p:spTree>
    <p:extLst>
      <p:ext uri="{BB962C8B-B14F-4D97-AF65-F5344CB8AC3E}">
        <p14:creationId xmlns:p14="http://schemas.microsoft.com/office/powerpoint/2010/main" val="39287588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55814"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fullScrn="1">
              <p:cMediaNode vol="80000">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showMasterSp="0" show="0">
  <p:cSld>
    <p:bg>
      <p:bgPr>
        <a:solidFill>
          <a:srgbClr val="FFFFFF"/>
        </a:solid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084D085B-862C-D646-4CE3-825182DDBFD8}"/>
              </a:ext>
            </a:extLst>
          </p:cNvPr>
          <p:cNvSpPr>
            <a:spLocks noGrp="1"/>
          </p:cNvSpPr>
          <p:nvPr>
            <p:ph type="title"/>
          </p:nvPr>
        </p:nvSpPr>
        <p:spPr>
          <a:xfrm>
            <a:off x="1847528" y="620688"/>
            <a:ext cx="8229600" cy="1143000"/>
          </a:xfrm>
        </p:spPr>
        <p:txBody>
          <a:bodyPr/>
          <a:lstStyle/>
          <a:p>
            <a:pPr algn="ctr"/>
            <a:r>
              <a:rPr lang="en-CA" sz="3600" dirty="0">
                <a:solidFill>
                  <a:schemeClr val="tx1"/>
                </a:solidFill>
              </a:rPr>
              <a:t>JWST and Euclid Space Telescopes</a:t>
            </a:r>
          </a:p>
        </p:txBody>
      </p:sp>
      <p:pic>
        <p:nvPicPr>
          <p:cNvPr id="2" name="Picture 1" descr="A picture containing black, darkness&#10;&#10;Description automatically generated">
            <a:extLst>
              <a:ext uri="{FF2B5EF4-FFF2-40B4-BE49-F238E27FC236}">
                <a16:creationId xmlns:a16="http://schemas.microsoft.com/office/drawing/2014/main" id="{5FB317AA-C168-3507-F170-5BA11DB5F802}"/>
              </a:ext>
            </a:extLst>
          </p:cNvPr>
          <p:cNvPicPr>
            <a:picLocks noChangeAspect="1"/>
          </p:cNvPicPr>
          <p:nvPr/>
        </p:nvPicPr>
        <p:blipFill>
          <a:blip r:embed="rId3"/>
          <a:stretch>
            <a:fillRect/>
          </a:stretch>
        </p:blipFill>
        <p:spPr>
          <a:xfrm>
            <a:off x="11043170" y="6351956"/>
            <a:ext cx="957486" cy="317404"/>
          </a:xfrm>
          <a:prstGeom prst="rect">
            <a:avLst/>
          </a:prstGeom>
        </p:spPr>
      </p:pic>
      <p:pic>
        <p:nvPicPr>
          <p:cNvPr id="1028" name="Picture 4" descr="Euclid rendering">
            <a:extLst>
              <a:ext uri="{FF2B5EF4-FFF2-40B4-BE49-F238E27FC236}">
                <a16:creationId xmlns:a16="http://schemas.microsoft.com/office/drawing/2014/main" id="{CFC603CE-AB82-371A-8BD5-185466DF0BA6}"/>
              </a:ext>
            </a:extLst>
          </p:cNvPr>
          <p:cNvPicPr>
            <a:picLocks noChangeAspect="1" noChangeArrowheads="1"/>
          </p:cNvPicPr>
          <p:nvPr/>
        </p:nvPicPr>
        <p:blipFill rotWithShape="1">
          <a:blip r:embed="rId4" cstate="email">
            <a:extLst>
              <a:ext uri="{28A0092B-C50C-407E-A947-70E740481C1C}">
                <a14:useLocalDpi xmlns:a14="http://schemas.microsoft.com/office/drawing/2010/main" val="0"/>
              </a:ext>
            </a:extLst>
          </a:blip>
          <a:srcRect l="14432" r="19488"/>
          <a:stretch/>
        </p:blipFill>
        <p:spPr bwMode="auto">
          <a:xfrm>
            <a:off x="6888088" y="2103484"/>
            <a:ext cx="4864806" cy="368096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James Webb Space Telescope: What's New? | Canadian Space Agency">
            <a:extLst>
              <a:ext uri="{FF2B5EF4-FFF2-40B4-BE49-F238E27FC236}">
                <a16:creationId xmlns:a16="http://schemas.microsoft.com/office/drawing/2014/main" id="{2F065162-F12A-7EBD-FC6F-876F3020C9AB}"/>
              </a:ext>
            </a:extLst>
          </p:cNvPr>
          <p:cNvPicPr>
            <a:picLocks noChangeAspect="1" noChangeArrowheads="1"/>
          </p:cNvPicPr>
          <p:nvPr/>
        </p:nvPicPr>
        <p:blipFill rotWithShape="1">
          <a:blip r:embed="rId5" cstate="email">
            <a:extLst>
              <a:ext uri="{28A0092B-C50C-407E-A947-70E740481C1C}">
                <a14:useLocalDpi xmlns:a14="http://schemas.microsoft.com/office/drawing/2010/main" val="0"/>
              </a:ext>
            </a:extLst>
          </a:blip>
          <a:srcRect l="5443" r="5078"/>
          <a:stretch/>
        </p:blipFill>
        <p:spPr bwMode="auto">
          <a:xfrm>
            <a:off x="150851" y="2103484"/>
            <a:ext cx="6273674" cy="36809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0933182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1B143B-3E60-6787-8D37-2C9510E03833}"/>
              </a:ext>
            </a:extLst>
          </p:cNvPr>
          <p:cNvSpPr>
            <a:spLocks noGrp="1"/>
          </p:cNvSpPr>
          <p:nvPr>
            <p:ph type="title"/>
          </p:nvPr>
        </p:nvSpPr>
        <p:spPr/>
        <p:txBody>
          <a:bodyPr/>
          <a:lstStyle/>
          <a:p>
            <a:r>
              <a:rPr lang="en-CA" dirty="0">
                <a:solidFill>
                  <a:schemeClr val="tx1"/>
                </a:solidFill>
              </a:rPr>
              <a:t>Superfluid Dark Matter</a:t>
            </a:r>
          </a:p>
        </p:txBody>
      </p:sp>
      <p:pic>
        <p:nvPicPr>
          <p:cNvPr id="2050" name="Picture 2">
            <a:extLst>
              <a:ext uri="{FF2B5EF4-FFF2-40B4-BE49-F238E27FC236}">
                <a16:creationId xmlns:a16="http://schemas.microsoft.com/office/drawing/2014/main" id="{F6553A8B-C552-FCF8-8A05-DA011B9F14BF}"/>
              </a:ext>
            </a:extLst>
          </p:cNvPr>
          <p:cNvPicPr>
            <a:picLocks noChangeAspect="1" noChangeArrowheads="1"/>
          </p:cNvPicPr>
          <p:nvPr/>
        </p:nvPicPr>
        <p:blipFill rotWithShape="1">
          <a:blip r:embed="rId2" cstate="email">
            <a:extLst>
              <a:ext uri="{28A0092B-C50C-407E-A947-70E740481C1C}">
                <a14:useLocalDpi xmlns:a14="http://schemas.microsoft.com/office/drawing/2010/main" val="0"/>
              </a:ext>
            </a:extLst>
          </a:blip>
          <a:srcRect t="19675" b="32033"/>
          <a:stretch/>
        </p:blipFill>
        <p:spPr bwMode="auto">
          <a:xfrm>
            <a:off x="2423592" y="1844824"/>
            <a:ext cx="7774092" cy="3888432"/>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BF0B3218-971A-953E-7836-D975C0512543}"/>
              </a:ext>
            </a:extLst>
          </p:cNvPr>
          <p:cNvSpPr txBox="1"/>
          <p:nvPr/>
        </p:nvSpPr>
        <p:spPr>
          <a:xfrm>
            <a:off x="8688289" y="5733257"/>
            <a:ext cx="1601721" cy="246221"/>
          </a:xfrm>
          <a:prstGeom prst="rect">
            <a:avLst/>
          </a:prstGeom>
          <a:noFill/>
        </p:spPr>
        <p:txBody>
          <a:bodyPr wrap="none" rtlCol="0">
            <a:spAutoFit/>
          </a:bodyPr>
          <a:lstStyle/>
          <a:p>
            <a:r>
              <a:rPr lang="en-CA" sz="1000" dirty="0">
                <a:solidFill>
                  <a:schemeClr val="tx1"/>
                </a:solidFill>
              </a:rPr>
              <a:t>Credit: Quanta Magazine</a:t>
            </a:r>
          </a:p>
        </p:txBody>
      </p:sp>
      <p:pic>
        <p:nvPicPr>
          <p:cNvPr id="4" name="Picture 3" descr="A picture containing black, darkness&#10;&#10;Description automatically generated">
            <a:extLst>
              <a:ext uri="{FF2B5EF4-FFF2-40B4-BE49-F238E27FC236}">
                <a16:creationId xmlns:a16="http://schemas.microsoft.com/office/drawing/2014/main" id="{42EA1BEA-7430-3100-7B3A-7E90E322E1A6}"/>
              </a:ext>
            </a:extLst>
          </p:cNvPr>
          <p:cNvPicPr>
            <a:picLocks noChangeAspect="1"/>
          </p:cNvPicPr>
          <p:nvPr/>
        </p:nvPicPr>
        <p:blipFill>
          <a:blip r:embed="rId3"/>
          <a:stretch>
            <a:fillRect/>
          </a:stretch>
        </p:blipFill>
        <p:spPr>
          <a:xfrm>
            <a:off x="11043170" y="6351956"/>
            <a:ext cx="957486" cy="317404"/>
          </a:xfrm>
          <a:prstGeom prst="rect">
            <a:avLst/>
          </a:prstGeom>
        </p:spPr>
      </p:pic>
    </p:spTree>
    <p:extLst>
      <p:ext uri="{BB962C8B-B14F-4D97-AF65-F5344CB8AC3E}">
        <p14:creationId xmlns:p14="http://schemas.microsoft.com/office/powerpoint/2010/main" val="132962404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a:xfrm>
          <a:off x="0" y="0"/>
          <a:ext cx="0" cy="0"/>
          <a:chOff x="0" y="0"/>
          <a:chExt cx="0" cy="0"/>
        </a:xfrm>
      </p:grpSpPr>
      <p:sp>
        <p:nvSpPr>
          <p:cNvPr id="4" name="TextBox 3"/>
          <p:cNvSpPr txBox="1"/>
          <p:nvPr/>
        </p:nvSpPr>
        <p:spPr>
          <a:xfrm>
            <a:off x="2866590" y="5809929"/>
            <a:ext cx="6458819" cy="584775"/>
          </a:xfrm>
          <a:prstGeom prst="rect">
            <a:avLst/>
          </a:prstGeom>
          <a:noFill/>
        </p:spPr>
        <p:txBody>
          <a:bodyPr wrap="none" rtlCol="0">
            <a:spAutoFit/>
          </a:bodyPr>
          <a:lstStyle/>
          <a:p>
            <a:r>
              <a:rPr lang="en-CA" sz="3200" dirty="0">
                <a:latin typeface="Century Gothic" panose="020B0502020202020204" pitchFamily="34" charset="0"/>
                <a:hlinkClick r:id="rId2"/>
              </a:rPr>
              <a:t>resources.perimeterinstitute.ca</a:t>
            </a:r>
            <a:endParaRPr lang="en-CA" sz="3200" dirty="0">
              <a:latin typeface="Century Gothic" panose="020B0502020202020204" pitchFamily="34" charset="0"/>
            </a:endParaRPr>
          </a:p>
        </p:txBody>
      </p:sp>
      <p:pic>
        <p:nvPicPr>
          <p:cNvPr id="8" name="Picture 7">
            <a:extLst>
              <a:ext uri="{FF2B5EF4-FFF2-40B4-BE49-F238E27FC236}">
                <a16:creationId xmlns:a16="http://schemas.microsoft.com/office/drawing/2014/main" id="{B5D87DFD-3814-49E3-AEE7-FE372185BFC7}"/>
              </a:ext>
            </a:extLst>
          </p:cNvPr>
          <p:cNvPicPr>
            <a:picLocks noChangeAspect="1"/>
          </p:cNvPicPr>
          <p:nvPr/>
        </p:nvPicPr>
        <p:blipFill>
          <a:blip r:embed="rId3"/>
          <a:stretch>
            <a:fillRect/>
          </a:stretch>
        </p:blipFill>
        <p:spPr>
          <a:xfrm>
            <a:off x="1444214" y="463296"/>
            <a:ext cx="9303571" cy="5013486"/>
          </a:xfrm>
          <a:prstGeom prst="rect">
            <a:avLst/>
          </a:prstGeom>
        </p:spPr>
      </p:pic>
      <p:pic>
        <p:nvPicPr>
          <p:cNvPr id="2" name="Picture 1" descr="A picture containing black, darkness&#10;&#10;Description automatically generated">
            <a:extLst>
              <a:ext uri="{FF2B5EF4-FFF2-40B4-BE49-F238E27FC236}">
                <a16:creationId xmlns:a16="http://schemas.microsoft.com/office/drawing/2014/main" id="{E87C72A8-8B82-23BE-BB6B-7456602ECE0E}"/>
              </a:ext>
            </a:extLst>
          </p:cNvPr>
          <p:cNvPicPr>
            <a:picLocks noChangeAspect="1"/>
          </p:cNvPicPr>
          <p:nvPr/>
        </p:nvPicPr>
        <p:blipFill>
          <a:blip r:embed="rId4"/>
          <a:stretch>
            <a:fillRect/>
          </a:stretch>
        </p:blipFill>
        <p:spPr>
          <a:xfrm>
            <a:off x="11043170" y="6351956"/>
            <a:ext cx="957486" cy="317404"/>
          </a:xfrm>
          <a:prstGeom prst="rect">
            <a:avLst/>
          </a:prstGeom>
        </p:spPr>
      </p:pic>
    </p:spTree>
    <p:extLst>
      <p:ext uri="{BB962C8B-B14F-4D97-AF65-F5344CB8AC3E}">
        <p14:creationId xmlns:p14="http://schemas.microsoft.com/office/powerpoint/2010/main" val="20804643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83F77C92-ADA3-44E6-B791-6418A26D72A3}"/>
              </a:ext>
            </a:extLst>
          </p:cNvPr>
          <p:cNvSpPr txBox="1">
            <a:spLocks/>
          </p:cNvSpPr>
          <p:nvPr/>
        </p:nvSpPr>
        <p:spPr>
          <a:xfrm>
            <a:off x="5243095" y="2188107"/>
            <a:ext cx="6152384" cy="2543168"/>
          </a:xfrm>
          <a:prstGeom prst="rect">
            <a:avLst/>
          </a:prstGeom>
        </p:spPr>
        <p:txBody>
          <a:bodyPr>
            <a:noAutofit/>
          </a:bodyPr>
          <a:lstStyle>
            <a:lvl1pPr algn="r" rtl="0" eaLnBrk="0" fontAlgn="base" hangingPunct="0">
              <a:spcBef>
                <a:spcPct val="0"/>
              </a:spcBef>
              <a:spcAft>
                <a:spcPct val="0"/>
              </a:spcAft>
              <a:defRPr sz="4000" b="1">
                <a:solidFill>
                  <a:schemeClr val="tx1"/>
                </a:solidFill>
                <a:latin typeface="+mj-lt"/>
                <a:ea typeface="+mj-ea"/>
                <a:cs typeface="MS Pゴシック" charset="0"/>
              </a:defRPr>
            </a:lvl1pPr>
            <a:lvl2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2pPr>
            <a:lvl3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3pPr>
            <a:lvl4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4pPr>
            <a:lvl5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5pPr>
            <a:lvl6pPr marL="457200" algn="r" rtl="0" fontAlgn="base">
              <a:spcBef>
                <a:spcPct val="0"/>
              </a:spcBef>
              <a:spcAft>
                <a:spcPct val="0"/>
              </a:spcAft>
              <a:defRPr sz="4400" b="1">
                <a:solidFill>
                  <a:srgbClr val="DE2723"/>
                </a:solidFill>
                <a:latin typeface="Arial" charset="0"/>
                <a:ea typeface="MS Pゴシック" pitchFamily="-92" charset="-128"/>
              </a:defRPr>
            </a:lvl6pPr>
            <a:lvl7pPr marL="914400" algn="r" rtl="0" fontAlgn="base">
              <a:spcBef>
                <a:spcPct val="0"/>
              </a:spcBef>
              <a:spcAft>
                <a:spcPct val="0"/>
              </a:spcAft>
              <a:defRPr sz="4400" b="1">
                <a:solidFill>
                  <a:srgbClr val="DE2723"/>
                </a:solidFill>
                <a:latin typeface="Arial" charset="0"/>
                <a:ea typeface="MS Pゴシック" pitchFamily="-92" charset="-128"/>
              </a:defRPr>
            </a:lvl7pPr>
            <a:lvl8pPr marL="1371600" algn="r" rtl="0" fontAlgn="base">
              <a:spcBef>
                <a:spcPct val="0"/>
              </a:spcBef>
              <a:spcAft>
                <a:spcPct val="0"/>
              </a:spcAft>
              <a:defRPr sz="4400" b="1">
                <a:solidFill>
                  <a:srgbClr val="DE2723"/>
                </a:solidFill>
                <a:latin typeface="Arial" charset="0"/>
                <a:ea typeface="MS Pゴシック" pitchFamily="-92" charset="-128"/>
              </a:defRPr>
            </a:lvl8pPr>
            <a:lvl9pPr marL="1828800" algn="r" rtl="0" fontAlgn="base">
              <a:spcBef>
                <a:spcPct val="0"/>
              </a:spcBef>
              <a:spcAft>
                <a:spcPct val="0"/>
              </a:spcAft>
              <a:defRPr sz="4400" b="1">
                <a:solidFill>
                  <a:srgbClr val="DE2723"/>
                </a:solidFill>
                <a:latin typeface="Arial" charset="0"/>
                <a:ea typeface="MS Pゴシック" pitchFamily="-92" charset="-128"/>
              </a:defRPr>
            </a:lvl9pPr>
          </a:lstStyle>
          <a:p>
            <a:pPr algn="ctr" defTabSz="914354"/>
            <a:r>
              <a:rPr lang="en-US" sz="2800" b="0" dirty="0">
                <a:solidFill>
                  <a:srgbClr val="000000"/>
                </a:solidFill>
                <a:latin typeface="Century Gothic" panose="020B0502020202020204" pitchFamily="34" charset="0"/>
                <a:cs typeface="Century Gothic"/>
              </a:rPr>
              <a:t>Dave Fish</a:t>
            </a:r>
          </a:p>
          <a:p>
            <a:pPr algn="ctr" defTabSz="914354"/>
            <a:r>
              <a:rPr lang="en-US" sz="2800" b="0" dirty="0">
                <a:solidFill>
                  <a:srgbClr val="FFFFFF"/>
                </a:solidFill>
                <a:latin typeface="Century Gothic" panose="020B0502020202020204" pitchFamily="34" charset="0"/>
                <a:cs typeface="Century Gothic"/>
                <a:hlinkClick r:id="rId2"/>
              </a:rPr>
              <a:t>dfish@perimeterinstitute.ca</a:t>
            </a:r>
            <a:endParaRPr lang="en-US" sz="2800" b="0" dirty="0">
              <a:solidFill>
                <a:srgbClr val="FFFFFF"/>
              </a:solidFill>
              <a:latin typeface="Century Gothic" panose="020B0502020202020204" pitchFamily="34" charset="0"/>
              <a:cs typeface="Century Gothic"/>
            </a:endParaRPr>
          </a:p>
          <a:p>
            <a:pPr algn="ctr" defTabSz="914354"/>
            <a:endParaRPr lang="en-US" sz="2800" b="0" dirty="0">
              <a:solidFill>
                <a:srgbClr val="000000"/>
              </a:solidFill>
              <a:latin typeface="Century Gothic" panose="020B0502020202020204" pitchFamily="34" charset="0"/>
              <a:cs typeface="Century Gothic"/>
            </a:endParaRPr>
          </a:p>
          <a:p>
            <a:pPr algn="ctr" defTabSz="914354"/>
            <a:r>
              <a:rPr lang="en-US" sz="2800" b="0" dirty="0">
                <a:solidFill>
                  <a:srgbClr val="000000"/>
                </a:solidFill>
                <a:latin typeface="Century Gothic" panose="020B0502020202020204" pitchFamily="34" charset="0"/>
                <a:cs typeface="Century Gothic"/>
              </a:rPr>
              <a:t>Kelly Foyle</a:t>
            </a:r>
          </a:p>
          <a:p>
            <a:pPr algn="ctr" defTabSz="914354"/>
            <a:r>
              <a:rPr lang="en-US" sz="2800" b="0" dirty="0">
                <a:solidFill>
                  <a:srgbClr val="FFFFFF"/>
                </a:solidFill>
                <a:latin typeface="Century Gothic" panose="020B0502020202020204" pitchFamily="34" charset="0"/>
                <a:cs typeface="Century Gothic"/>
                <a:hlinkClick r:id="rId3"/>
              </a:rPr>
              <a:t>kfoyle@perimeterinstitute.ca</a:t>
            </a:r>
            <a:endParaRPr lang="en-US" sz="2800" b="0" dirty="0">
              <a:solidFill>
                <a:srgbClr val="FFFFFF"/>
              </a:solidFill>
              <a:latin typeface="Century Gothic" panose="020B0502020202020204" pitchFamily="34" charset="0"/>
              <a:cs typeface="Century Gothic"/>
            </a:endParaRPr>
          </a:p>
          <a:p>
            <a:pPr algn="ctr" defTabSz="914354"/>
            <a:endParaRPr lang="en-US" sz="2800" b="0" dirty="0">
              <a:solidFill>
                <a:srgbClr val="FFFFFF"/>
              </a:solidFill>
              <a:latin typeface="Century Gothic" panose="020B0502020202020204" pitchFamily="34" charset="0"/>
              <a:cs typeface="Century Gothic"/>
            </a:endParaRPr>
          </a:p>
          <a:p>
            <a:pPr algn="ctr" defTabSz="914354"/>
            <a:endParaRPr lang="en-US" sz="2800" b="0" dirty="0">
              <a:solidFill>
                <a:srgbClr val="FFFFFF"/>
              </a:solidFill>
              <a:latin typeface="Century Gothic" panose="020B0502020202020204" pitchFamily="34" charset="0"/>
              <a:cs typeface="Century Gothic"/>
            </a:endParaRPr>
          </a:p>
        </p:txBody>
      </p:sp>
      <p:grpSp>
        <p:nvGrpSpPr>
          <p:cNvPr id="2" name="Group 1">
            <a:extLst>
              <a:ext uri="{FF2B5EF4-FFF2-40B4-BE49-F238E27FC236}">
                <a16:creationId xmlns:a16="http://schemas.microsoft.com/office/drawing/2014/main" id="{3910377A-040A-65F4-9843-EBD6BAD6B0F1}"/>
              </a:ext>
            </a:extLst>
          </p:cNvPr>
          <p:cNvGrpSpPr/>
          <p:nvPr/>
        </p:nvGrpSpPr>
        <p:grpSpPr>
          <a:xfrm>
            <a:off x="5357012" y="4749800"/>
            <a:ext cx="5924549" cy="1336020"/>
            <a:chOff x="4017759" y="3562350"/>
            <a:chExt cx="4443412" cy="1002015"/>
          </a:xfrm>
        </p:grpSpPr>
        <p:sp>
          <p:nvSpPr>
            <p:cNvPr id="4" name="TextBox 3">
              <a:extLst>
                <a:ext uri="{FF2B5EF4-FFF2-40B4-BE49-F238E27FC236}">
                  <a16:creationId xmlns:a16="http://schemas.microsoft.com/office/drawing/2014/main" id="{E581CB64-CDF2-4348-A5A6-FFCC485362E2}"/>
                </a:ext>
              </a:extLst>
            </p:cNvPr>
            <p:cNvSpPr txBox="1"/>
            <p:nvPr/>
          </p:nvSpPr>
          <p:spPr>
            <a:xfrm>
              <a:off x="4017759" y="4171950"/>
              <a:ext cx="4443412" cy="392415"/>
            </a:xfrm>
            <a:prstGeom prst="rect">
              <a:avLst/>
            </a:prstGeom>
            <a:noFill/>
          </p:spPr>
          <p:txBody>
            <a:bodyPr wrap="square" rtlCol="0">
              <a:spAutoFit/>
            </a:bodyPr>
            <a:lstStyle/>
            <a:p>
              <a:pPr algn="ctr" defTabSz="1219110"/>
              <a:r>
                <a:rPr lang="en-US" sz="2800" dirty="0">
                  <a:solidFill>
                    <a:srgbClr val="000000"/>
                  </a:solidFill>
                  <a:hlinkClick r:id="rId4"/>
                </a:rPr>
                <a:t>resources.perimeterinstitute.ca</a:t>
              </a:r>
              <a:endParaRPr lang="en-US" sz="2800" dirty="0">
                <a:solidFill>
                  <a:srgbClr val="000000"/>
                </a:solidFill>
              </a:endParaRPr>
            </a:p>
          </p:txBody>
        </p:sp>
        <p:pic>
          <p:nvPicPr>
            <p:cNvPr id="5" name="Picture 4">
              <a:extLst>
                <a:ext uri="{FF2B5EF4-FFF2-40B4-BE49-F238E27FC236}">
                  <a16:creationId xmlns:a16="http://schemas.microsoft.com/office/drawing/2014/main" id="{B1BEECD0-0FA9-49B9-A553-12342BFB8210}"/>
                </a:ext>
              </a:extLst>
            </p:cNvPr>
            <p:cNvPicPr>
              <a:picLocks noChangeAspect="1"/>
            </p:cNvPicPr>
            <p:nvPr/>
          </p:nvPicPr>
          <p:blipFill>
            <a:blip r:embed="rId5"/>
            <a:stretch>
              <a:fillRect/>
            </a:stretch>
          </p:blipFill>
          <p:spPr>
            <a:xfrm>
              <a:off x="5496515" y="3562350"/>
              <a:ext cx="1485900" cy="664369"/>
            </a:xfrm>
            <a:prstGeom prst="rect">
              <a:avLst/>
            </a:prstGeom>
          </p:spPr>
        </p:pic>
      </p:grpSp>
      <p:pic>
        <p:nvPicPr>
          <p:cNvPr id="8" name="Picture 7" descr="Shape&#10;&#10;Description automatically generated with medium confidence">
            <a:extLst>
              <a:ext uri="{FF2B5EF4-FFF2-40B4-BE49-F238E27FC236}">
                <a16:creationId xmlns:a16="http://schemas.microsoft.com/office/drawing/2014/main" id="{55396546-01AC-DE50-396E-D80EE01BF041}"/>
              </a:ext>
            </a:extLst>
          </p:cNvPr>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3486534" y="275478"/>
            <a:ext cx="5772151" cy="1384239"/>
          </a:xfrm>
          <a:prstGeom prst="rect">
            <a:avLst/>
          </a:prstGeom>
        </p:spPr>
      </p:pic>
      <p:pic>
        <p:nvPicPr>
          <p:cNvPr id="9" name="Picture 8" descr="Qr code&#10;&#10;Description automatically generated">
            <a:extLst>
              <a:ext uri="{FF2B5EF4-FFF2-40B4-BE49-F238E27FC236}">
                <a16:creationId xmlns:a16="http://schemas.microsoft.com/office/drawing/2014/main" id="{060539FC-8F90-F818-8CD6-8F9F3756055B}"/>
              </a:ext>
            </a:extLst>
          </p:cNvPr>
          <p:cNvPicPr>
            <a:picLocks noChangeAspect="1"/>
          </p:cNvPicPr>
          <p:nvPr/>
        </p:nvPicPr>
        <p:blipFill>
          <a:blip r:embed="rId7"/>
          <a:stretch>
            <a:fillRect/>
          </a:stretch>
        </p:blipFill>
        <p:spPr>
          <a:xfrm>
            <a:off x="1422400" y="2428627"/>
            <a:ext cx="2940424" cy="2940424"/>
          </a:xfrm>
          <a:prstGeom prst="rect">
            <a:avLst/>
          </a:prstGeom>
        </p:spPr>
      </p:pic>
      <p:sp>
        <p:nvSpPr>
          <p:cNvPr id="10" name="Title 1">
            <a:extLst>
              <a:ext uri="{FF2B5EF4-FFF2-40B4-BE49-F238E27FC236}">
                <a16:creationId xmlns:a16="http://schemas.microsoft.com/office/drawing/2014/main" id="{3A0C4D52-20BE-2911-2FD2-D253D44B7480}"/>
              </a:ext>
            </a:extLst>
          </p:cNvPr>
          <p:cNvSpPr>
            <a:spLocks noGrp="1"/>
          </p:cNvSpPr>
          <p:nvPr>
            <p:ph type="title"/>
          </p:nvPr>
        </p:nvSpPr>
        <p:spPr>
          <a:xfrm>
            <a:off x="910440" y="5336352"/>
            <a:ext cx="3966361" cy="1140649"/>
          </a:xfrm>
        </p:spPr>
        <p:txBody>
          <a:bodyPr>
            <a:normAutofit/>
          </a:bodyPr>
          <a:lstStyle/>
          <a:p>
            <a:pPr algn="ctr"/>
            <a:r>
              <a:rPr lang="en-CA" sz="3200" b="0" dirty="0">
                <a:latin typeface="Century Gothic" panose="020B0502020202020204" pitchFamily="34" charset="0"/>
              </a:rPr>
              <a:t>Mystery of Dark Matter</a:t>
            </a:r>
          </a:p>
        </p:txBody>
      </p:sp>
      <p:pic>
        <p:nvPicPr>
          <p:cNvPr id="6" name="Picture 5" descr="A picture containing black, darkness&#10;&#10;Description automatically generated">
            <a:extLst>
              <a:ext uri="{FF2B5EF4-FFF2-40B4-BE49-F238E27FC236}">
                <a16:creationId xmlns:a16="http://schemas.microsoft.com/office/drawing/2014/main" id="{CAAF3652-740D-0251-6A07-A8F80E363FBB}"/>
              </a:ext>
            </a:extLst>
          </p:cNvPr>
          <p:cNvPicPr>
            <a:picLocks noChangeAspect="1"/>
          </p:cNvPicPr>
          <p:nvPr/>
        </p:nvPicPr>
        <p:blipFill>
          <a:blip r:embed="rId8"/>
          <a:stretch>
            <a:fillRect/>
          </a:stretch>
        </p:blipFill>
        <p:spPr>
          <a:xfrm>
            <a:off x="11043170" y="6351956"/>
            <a:ext cx="957486" cy="317404"/>
          </a:xfrm>
          <a:prstGeom prst="rect">
            <a:avLst/>
          </a:prstGeom>
        </p:spPr>
      </p:pic>
    </p:spTree>
    <p:extLst>
      <p:ext uri="{BB962C8B-B14F-4D97-AF65-F5344CB8AC3E}">
        <p14:creationId xmlns:p14="http://schemas.microsoft.com/office/powerpoint/2010/main" val="13394823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3" name="Title 1"/>
          <p:cNvSpPr txBox="1">
            <a:spLocks/>
          </p:cNvSpPr>
          <p:nvPr/>
        </p:nvSpPr>
        <p:spPr>
          <a:xfrm>
            <a:off x="720000" y="720000"/>
            <a:ext cx="8229600" cy="1059583"/>
          </a:xfrm>
          <a:prstGeom prst="rect">
            <a:avLst/>
          </a:prstGeom>
        </p:spPr>
        <p:txBody>
          <a:bodyPr vert="horz" lIns="91440" tIns="45720" rIns="91440" bIns="45720" rtlCol="0" anchor="ctr">
            <a:normAutofit/>
          </a:bodyPr>
          <a:lstStyle/>
          <a:p>
            <a:pPr lvl="0">
              <a:spcBef>
                <a:spcPct val="0"/>
              </a:spcBef>
              <a:defRPr/>
            </a:pPr>
            <a:r>
              <a:rPr lang="en-CA" sz="4000" dirty="0">
                <a:latin typeface="Century Gothic" pitchFamily="34" charset="0"/>
              </a:rPr>
              <a:t>Looking for patterns</a:t>
            </a:r>
          </a:p>
        </p:txBody>
      </p:sp>
      <p:sp>
        <p:nvSpPr>
          <p:cNvPr id="4" name="Title 1"/>
          <p:cNvSpPr txBox="1">
            <a:spLocks/>
          </p:cNvSpPr>
          <p:nvPr/>
        </p:nvSpPr>
        <p:spPr>
          <a:xfrm>
            <a:off x="1295400" y="1976586"/>
            <a:ext cx="5040560" cy="3721968"/>
          </a:xfrm>
          <a:prstGeom prst="rect">
            <a:avLst/>
          </a:prstGeom>
        </p:spPr>
        <p:txBody>
          <a:bodyPr vert="horz" lIns="91440" tIns="45720" rIns="91440" bIns="45720" rtlCol="0" anchor="ctr">
            <a:noAutofit/>
          </a:bodyPr>
          <a:lstStyle/>
          <a:p>
            <a:pPr marL="457189" indent="-457189">
              <a:buFont typeface="Arial" pitchFamily="34" charset="0"/>
              <a:buChar char="•"/>
              <a:defRPr/>
            </a:pPr>
            <a:r>
              <a:rPr lang="en-CA" sz="2800" dirty="0">
                <a:solidFill>
                  <a:schemeClr val="tx2">
                    <a:lumMod val="50000"/>
                  </a:schemeClr>
                </a:solidFill>
                <a:latin typeface="Century Gothic" pitchFamily="34" charset="0"/>
              </a:rPr>
              <a:t>spin</a:t>
            </a:r>
          </a:p>
          <a:p>
            <a:pPr marL="457189" indent="-457189">
              <a:buFont typeface="Arial" pitchFamily="34" charset="0"/>
              <a:buChar char="•"/>
              <a:defRPr/>
            </a:pPr>
            <a:r>
              <a:rPr lang="en-CA" sz="2800" dirty="0">
                <a:solidFill>
                  <a:schemeClr val="tx2">
                    <a:lumMod val="50000"/>
                  </a:schemeClr>
                </a:solidFill>
                <a:latin typeface="Century Gothic" pitchFamily="34" charset="0"/>
                <a:ea typeface="+mj-ea"/>
                <a:cs typeface="+mj-cs"/>
              </a:rPr>
              <a:t>electric charge (Q)</a:t>
            </a:r>
          </a:p>
          <a:p>
            <a:pPr marL="457189" indent="-457189">
              <a:buFont typeface="Arial" pitchFamily="34" charset="0"/>
              <a:buChar char="•"/>
              <a:defRPr/>
            </a:pPr>
            <a:r>
              <a:rPr lang="en-CA" sz="2800" dirty="0">
                <a:solidFill>
                  <a:schemeClr val="tx2">
                    <a:lumMod val="50000"/>
                  </a:schemeClr>
                </a:solidFill>
                <a:latin typeface="Century Gothic" pitchFamily="34" charset="0"/>
                <a:ea typeface="+mj-ea"/>
                <a:cs typeface="+mj-cs"/>
                <a:sym typeface="Wingdings" pitchFamily="2" charset="2"/>
              </a:rPr>
              <a:t>strangeness (S)</a:t>
            </a:r>
          </a:p>
          <a:p>
            <a:pPr marL="457189" indent="-457189">
              <a:buFont typeface="Arial" pitchFamily="34" charset="0"/>
              <a:buChar char="•"/>
              <a:defRPr/>
            </a:pPr>
            <a:r>
              <a:rPr lang="en-CA" sz="2800" dirty="0">
                <a:solidFill>
                  <a:schemeClr val="tx2">
                    <a:lumMod val="50000"/>
                  </a:schemeClr>
                </a:solidFill>
                <a:latin typeface="Century Gothic" pitchFamily="34" charset="0"/>
              </a:rPr>
              <a:t>mass</a:t>
            </a:r>
          </a:p>
          <a:p>
            <a:pPr marL="457189" indent="-457189">
              <a:buFont typeface="Arial" pitchFamily="34" charset="0"/>
              <a:buChar char="•"/>
              <a:defRPr/>
            </a:pPr>
            <a:r>
              <a:rPr lang="en-CA" sz="2800" dirty="0">
                <a:solidFill>
                  <a:schemeClr val="tx2">
                    <a:lumMod val="50000"/>
                  </a:schemeClr>
                </a:solidFill>
                <a:latin typeface="Century Gothic" pitchFamily="34" charset="0"/>
                <a:ea typeface="+mj-ea"/>
                <a:cs typeface="+mj-cs"/>
                <a:sym typeface="Wingdings" pitchFamily="2" charset="2"/>
              </a:rPr>
              <a:t>date</a:t>
            </a:r>
          </a:p>
          <a:p>
            <a:pPr>
              <a:defRPr/>
            </a:pPr>
            <a:endParaRPr lang="en-CA" sz="2800" dirty="0">
              <a:solidFill>
                <a:schemeClr val="tx2">
                  <a:lumMod val="50000"/>
                </a:schemeClr>
              </a:solidFill>
              <a:latin typeface="Century Gothic" pitchFamily="34" charset="0"/>
              <a:ea typeface="+mj-ea"/>
              <a:cs typeface="+mj-cs"/>
            </a:endParaRPr>
          </a:p>
        </p:txBody>
      </p:sp>
      <p:pic>
        <p:nvPicPr>
          <p:cNvPr id="5" name="Picture 4">
            <a:extLst>
              <a:ext uri="{FF2B5EF4-FFF2-40B4-BE49-F238E27FC236}">
                <a16:creationId xmlns:a16="http://schemas.microsoft.com/office/drawing/2014/main" id="{152115E5-070A-4EBC-9E77-A126C6073C84}"/>
              </a:ext>
            </a:extLst>
          </p:cNvPr>
          <p:cNvPicPr>
            <a:picLocks noChangeAspect="1"/>
          </p:cNvPicPr>
          <p:nvPr/>
        </p:nvPicPr>
        <p:blipFill>
          <a:blip r:embed="rId3"/>
          <a:stretch>
            <a:fillRect/>
          </a:stretch>
        </p:blipFill>
        <p:spPr>
          <a:xfrm>
            <a:off x="6477000" y="1916833"/>
            <a:ext cx="3744144" cy="3817292"/>
          </a:xfrm>
          <a:prstGeom prst="rect">
            <a:avLst/>
          </a:prstGeom>
        </p:spPr>
      </p:pic>
      <p:pic>
        <p:nvPicPr>
          <p:cNvPr id="2" name="Picture 1" descr="A picture containing black, darkness&#10;&#10;Description automatically generated">
            <a:extLst>
              <a:ext uri="{FF2B5EF4-FFF2-40B4-BE49-F238E27FC236}">
                <a16:creationId xmlns:a16="http://schemas.microsoft.com/office/drawing/2014/main" id="{371D628F-D22B-32A4-3000-C22B184F4BE3}"/>
              </a:ext>
            </a:extLst>
          </p:cNvPr>
          <p:cNvPicPr>
            <a:picLocks noChangeAspect="1"/>
          </p:cNvPicPr>
          <p:nvPr/>
        </p:nvPicPr>
        <p:blipFill>
          <a:blip r:embed="rId4"/>
          <a:stretch>
            <a:fillRect/>
          </a:stretch>
        </p:blipFill>
        <p:spPr>
          <a:xfrm>
            <a:off x="10659396" y="6174012"/>
            <a:ext cx="1270835" cy="421279"/>
          </a:xfrm>
          <a:prstGeom prst="rect">
            <a:avLst/>
          </a:prstGeom>
        </p:spPr>
      </p:pic>
    </p:spTree>
    <p:extLst>
      <p:ext uri="{BB962C8B-B14F-4D97-AF65-F5344CB8AC3E}">
        <p14:creationId xmlns:p14="http://schemas.microsoft.com/office/powerpoint/2010/main" val="16543619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3" name="Title 1"/>
          <p:cNvSpPr txBox="1">
            <a:spLocks/>
          </p:cNvSpPr>
          <p:nvPr/>
        </p:nvSpPr>
        <p:spPr>
          <a:xfrm>
            <a:off x="720000" y="720000"/>
            <a:ext cx="8229600" cy="1059583"/>
          </a:xfrm>
          <a:prstGeom prst="rect">
            <a:avLst/>
          </a:prstGeom>
        </p:spPr>
        <p:txBody>
          <a:bodyPr vert="horz" lIns="91440" tIns="45720" rIns="91440" bIns="45720" rtlCol="0" anchor="ctr">
            <a:normAutofit/>
          </a:bodyPr>
          <a:lstStyle/>
          <a:p>
            <a:pPr lvl="0">
              <a:spcBef>
                <a:spcPct val="0"/>
              </a:spcBef>
              <a:defRPr/>
            </a:pPr>
            <a:r>
              <a:rPr lang="en-CA" sz="4000" dirty="0">
                <a:latin typeface="Century Gothic" pitchFamily="34" charset="0"/>
              </a:rPr>
              <a:t>Finding patterns</a:t>
            </a:r>
          </a:p>
        </p:txBody>
      </p:sp>
      <p:pic>
        <p:nvPicPr>
          <p:cNvPr id="4" name="Picture 3">
            <a:extLst>
              <a:ext uri="{FF2B5EF4-FFF2-40B4-BE49-F238E27FC236}">
                <a16:creationId xmlns:a16="http://schemas.microsoft.com/office/drawing/2014/main" id="{A2FB3ECE-7A2A-401A-B9AE-C7FA9C13968F}"/>
              </a:ext>
            </a:extLst>
          </p:cNvPr>
          <p:cNvPicPr>
            <a:picLocks noChangeAspect="1"/>
          </p:cNvPicPr>
          <p:nvPr/>
        </p:nvPicPr>
        <p:blipFill>
          <a:blip r:embed="rId3"/>
          <a:stretch>
            <a:fillRect/>
          </a:stretch>
        </p:blipFill>
        <p:spPr>
          <a:xfrm rot="20520864">
            <a:off x="2133849" y="2903709"/>
            <a:ext cx="1371600" cy="1398396"/>
          </a:xfrm>
          <a:prstGeom prst="rect">
            <a:avLst/>
          </a:prstGeom>
        </p:spPr>
      </p:pic>
      <p:pic>
        <p:nvPicPr>
          <p:cNvPr id="13" name="Picture 12">
            <a:extLst>
              <a:ext uri="{FF2B5EF4-FFF2-40B4-BE49-F238E27FC236}">
                <a16:creationId xmlns:a16="http://schemas.microsoft.com/office/drawing/2014/main" id="{9ACE2941-338D-4976-889D-B103D1DC7479}"/>
              </a:ext>
            </a:extLst>
          </p:cNvPr>
          <p:cNvPicPr>
            <a:picLocks noChangeAspect="1"/>
          </p:cNvPicPr>
          <p:nvPr/>
        </p:nvPicPr>
        <p:blipFill>
          <a:blip r:embed="rId4"/>
          <a:stretch>
            <a:fillRect/>
          </a:stretch>
        </p:blipFill>
        <p:spPr>
          <a:xfrm rot="19388740">
            <a:off x="4011273" y="2182134"/>
            <a:ext cx="1371600" cy="1422521"/>
          </a:xfrm>
          <a:prstGeom prst="rect">
            <a:avLst/>
          </a:prstGeom>
        </p:spPr>
      </p:pic>
      <p:pic>
        <p:nvPicPr>
          <p:cNvPr id="14" name="Picture 13">
            <a:extLst>
              <a:ext uri="{FF2B5EF4-FFF2-40B4-BE49-F238E27FC236}">
                <a16:creationId xmlns:a16="http://schemas.microsoft.com/office/drawing/2014/main" id="{C5F0BDE8-1A67-4622-9390-0A6F4E903851}"/>
              </a:ext>
            </a:extLst>
          </p:cNvPr>
          <p:cNvPicPr>
            <a:picLocks noChangeAspect="1"/>
          </p:cNvPicPr>
          <p:nvPr/>
        </p:nvPicPr>
        <p:blipFill>
          <a:blip r:embed="rId5"/>
          <a:stretch>
            <a:fillRect/>
          </a:stretch>
        </p:blipFill>
        <p:spPr>
          <a:xfrm rot="1410039">
            <a:off x="6450965" y="1098615"/>
            <a:ext cx="1342343" cy="1371600"/>
          </a:xfrm>
          <a:prstGeom prst="rect">
            <a:avLst/>
          </a:prstGeom>
        </p:spPr>
      </p:pic>
      <p:pic>
        <p:nvPicPr>
          <p:cNvPr id="16" name="Picture 15">
            <a:extLst>
              <a:ext uri="{FF2B5EF4-FFF2-40B4-BE49-F238E27FC236}">
                <a16:creationId xmlns:a16="http://schemas.microsoft.com/office/drawing/2014/main" id="{0140743E-87CA-4918-835C-41763AF853E4}"/>
              </a:ext>
            </a:extLst>
          </p:cNvPr>
          <p:cNvPicPr>
            <a:picLocks noChangeAspect="1"/>
          </p:cNvPicPr>
          <p:nvPr/>
        </p:nvPicPr>
        <p:blipFill>
          <a:blip r:embed="rId6"/>
          <a:stretch>
            <a:fillRect/>
          </a:stretch>
        </p:blipFill>
        <p:spPr>
          <a:xfrm rot="20622997">
            <a:off x="3061203" y="4735481"/>
            <a:ext cx="1325607" cy="1371600"/>
          </a:xfrm>
          <a:prstGeom prst="rect">
            <a:avLst/>
          </a:prstGeom>
        </p:spPr>
      </p:pic>
      <p:pic>
        <p:nvPicPr>
          <p:cNvPr id="17" name="Picture 16">
            <a:extLst>
              <a:ext uri="{FF2B5EF4-FFF2-40B4-BE49-F238E27FC236}">
                <a16:creationId xmlns:a16="http://schemas.microsoft.com/office/drawing/2014/main" id="{DD879402-AC3A-4157-BB59-8F6BA7B7847D}"/>
              </a:ext>
            </a:extLst>
          </p:cNvPr>
          <p:cNvPicPr>
            <a:picLocks noChangeAspect="1"/>
          </p:cNvPicPr>
          <p:nvPr/>
        </p:nvPicPr>
        <p:blipFill>
          <a:blip r:embed="rId7"/>
          <a:stretch>
            <a:fillRect/>
          </a:stretch>
        </p:blipFill>
        <p:spPr>
          <a:xfrm>
            <a:off x="5051907" y="5284339"/>
            <a:ext cx="1303139" cy="1371600"/>
          </a:xfrm>
          <a:prstGeom prst="rect">
            <a:avLst/>
          </a:prstGeom>
        </p:spPr>
      </p:pic>
      <p:pic>
        <p:nvPicPr>
          <p:cNvPr id="18" name="Picture 17">
            <a:extLst>
              <a:ext uri="{FF2B5EF4-FFF2-40B4-BE49-F238E27FC236}">
                <a16:creationId xmlns:a16="http://schemas.microsoft.com/office/drawing/2014/main" id="{228B8A22-EC77-4D42-ADF9-269825C95935}"/>
              </a:ext>
            </a:extLst>
          </p:cNvPr>
          <p:cNvPicPr>
            <a:picLocks noChangeAspect="1"/>
          </p:cNvPicPr>
          <p:nvPr/>
        </p:nvPicPr>
        <p:blipFill>
          <a:blip r:embed="rId8"/>
          <a:stretch>
            <a:fillRect/>
          </a:stretch>
        </p:blipFill>
        <p:spPr>
          <a:xfrm rot="1585308">
            <a:off x="8015418" y="2514743"/>
            <a:ext cx="1331063" cy="1371600"/>
          </a:xfrm>
          <a:prstGeom prst="rect">
            <a:avLst/>
          </a:prstGeom>
        </p:spPr>
      </p:pic>
      <p:pic>
        <p:nvPicPr>
          <p:cNvPr id="19" name="Picture 18">
            <a:extLst>
              <a:ext uri="{FF2B5EF4-FFF2-40B4-BE49-F238E27FC236}">
                <a16:creationId xmlns:a16="http://schemas.microsoft.com/office/drawing/2014/main" id="{4E919042-63D3-4AFD-B74D-8E0EDD354CA6}"/>
              </a:ext>
            </a:extLst>
          </p:cNvPr>
          <p:cNvPicPr>
            <a:picLocks noChangeAspect="1"/>
          </p:cNvPicPr>
          <p:nvPr/>
        </p:nvPicPr>
        <p:blipFill>
          <a:blip r:embed="rId9"/>
          <a:stretch>
            <a:fillRect/>
          </a:stretch>
        </p:blipFill>
        <p:spPr>
          <a:xfrm rot="1073381">
            <a:off x="5918281" y="3374409"/>
            <a:ext cx="1347888" cy="1371600"/>
          </a:xfrm>
          <a:prstGeom prst="rect">
            <a:avLst/>
          </a:prstGeom>
        </p:spPr>
      </p:pic>
      <p:pic>
        <p:nvPicPr>
          <p:cNvPr id="20" name="Picture 19">
            <a:extLst>
              <a:ext uri="{FF2B5EF4-FFF2-40B4-BE49-F238E27FC236}">
                <a16:creationId xmlns:a16="http://schemas.microsoft.com/office/drawing/2014/main" id="{9A8FCC36-B905-43F8-9FCC-0124D5BEEF4F}"/>
              </a:ext>
            </a:extLst>
          </p:cNvPr>
          <p:cNvPicPr>
            <a:picLocks noChangeAspect="1"/>
          </p:cNvPicPr>
          <p:nvPr/>
        </p:nvPicPr>
        <p:blipFill>
          <a:blip r:embed="rId10"/>
          <a:stretch>
            <a:fillRect/>
          </a:stretch>
        </p:blipFill>
        <p:spPr>
          <a:xfrm rot="19617776">
            <a:off x="7338552" y="4735481"/>
            <a:ext cx="1345109" cy="1371600"/>
          </a:xfrm>
          <a:prstGeom prst="rect">
            <a:avLst/>
          </a:prstGeom>
        </p:spPr>
      </p:pic>
      <p:pic>
        <p:nvPicPr>
          <p:cNvPr id="21" name="Picture 20">
            <a:extLst>
              <a:ext uri="{FF2B5EF4-FFF2-40B4-BE49-F238E27FC236}">
                <a16:creationId xmlns:a16="http://schemas.microsoft.com/office/drawing/2014/main" id="{A09B7D19-CA87-45B8-8881-0E4253FBF74C}"/>
              </a:ext>
            </a:extLst>
          </p:cNvPr>
          <p:cNvPicPr>
            <a:picLocks noChangeAspect="1"/>
          </p:cNvPicPr>
          <p:nvPr/>
        </p:nvPicPr>
        <p:blipFill>
          <a:blip r:embed="rId11"/>
          <a:stretch>
            <a:fillRect/>
          </a:stretch>
        </p:blipFill>
        <p:spPr>
          <a:xfrm rot="20234683">
            <a:off x="8489626" y="701240"/>
            <a:ext cx="1356295" cy="1371600"/>
          </a:xfrm>
          <a:prstGeom prst="rect">
            <a:avLst/>
          </a:prstGeom>
        </p:spPr>
      </p:pic>
      <p:pic>
        <p:nvPicPr>
          <p:cNvPr id="22" name="Picture 21">
            <a:extLst>
              <a:ext uri="{FF2B5EF4-FFF2-40B4-BE49-F238E27FC236}">
                <a16:creationId xmlns:a16="http://schemas.microsoft.com/office/drawing/2014/main" id="{A6E0E6FE-74FD-434B-8E59-BA35F0056D03}"/>
              </a:ext>
            </a:extLst>
          </p:cNvPr>
          <p:cNvPicPr>
            <a:picLocks noChangeAspect="1"/>
          </p:cNvPicPr>
          <p:nvPr/>
        </p:nvPicPr>
        <p:blipFill>
          <a:blip r:embed="rId12"/>
          <a:stretch>
            <a:fillRect/>
          </a:stretch>
        </p:blipFill>
        <p:spPr>
          <a:xfrm>
            <a:off x="9082391" y="4014328"/>
            <a:ext cx="1283523" cy="1371600"/>
          </a:xfrm>
          <a:prstGeom prst="rect">
            <a:avLst/>
          </a:prstGeom>
        </p:spPr>
      </p:pic>
      <p:pic>
        <p:nvPicPr>
          <p:cNvPr id="2" name="Picture 1" descr="A picture containing black, darkness&#10;&#10;Description automatically generated">
            <a:extLst>
              <a:ext uri="{FF2B5EF4-FFF2-40B4-BE49-F238E27FC236}">
                <a16:creationId xmlns:a16="http://schemas.microsoft.com/office/drawing/2014/main" id="{84EC8BA0-C1CB-A376-A133-7C166449FAE1}"/>
              </a:ext>
            </a:extLst>
          </p:cNvPr>
          <p:cNvPicPr>
            <a:picLocks noChangeAspect="1"/>
          </p:cNvPicPr>
          <p:nvPr/>
        </p:nvPicPr>
        <p:blipFill>
          <a:blip r:embed="rId13"/>
          <a:stretch>
            <a:fillRect/>
          </a:stretch>
        </p:blipFill>
        <p:spPr>
          <a:xfrm>
            <a:off x="10659396" y="6174012"/>
            <a:ext cx="1270835" cy="421279"/>
          </a:xfrm>
          <a:prstGeom prst="rect">
            <a:avLst/>
          </a:prstGeom>
        </p:spPr>
      </p:pic>
    </p:spTree>
    <p:extLst>
      <p:ext uri="{BB962C8B-B14F-4D97-AF65-F5344CB8AC3E}">
        <p14:creationId xmlns:p14="http://schemas.microsoft.com/office/powerpoint/2010/main" val="14870784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3" name="Title 1"/>
          <p:cNvSpPr txBox="1">
            <a:spLocks/>
          </p:cNvSpPr>
          <p:nvPr/>
        </p:nvSpPr>
        <p:spPr>
          <a:xfrm>
            <a:off x="720000" y="720000"/>
            <a:ext cx="8229600" cy="1059583"/>
          </a:xfrm>
          <a:prstGeom prst="rect">
            <a:avLst/>
          </a:prstGeom>
        </p:spPr>
        <p:txBody>
          <a:bodyPr vert="horz" lIns="91440" tIns="45720" rIns="91440" bIns="45720" rtlCol="0" anchor="ctr">
            <a:normAutofit/>
          </a:bodyPr>
          <a:lstStyle/>
          <a:p>
            <a:pPr lvl="0">
              <a:spcBef>
                <a:spcPct val="0"/>
              </a:spcBef>
              <a:defRPr/>
            </a:pPr>
            <a:r>
              <a:rPr lang="en-CA" sz="4000" dirty="0">
                <a:latin typeface="Century Gothic" pitchFamily="34" charset="0"/>
              </a:rPr>
              <a:t>Finding patterns</a:t>
            </a:r>
          </a:p>
        </p:txBody>
      </p:sp>
      <p:grpSp>
        <p:nvGrpSpPr>
          <p:cNvPr id="5" name="Group 4">
            <a:extLst>
              <a:ext uri="{FF2B5EF4-FFF2-40B4-BE49-F238E27FC236}">
                <a16:creationId xmlns:a16="http://schemas.microsoft.com/office/drawing/2014/main" id="{BD702863-7F06-40A0-B9F4-6539174932AE}"/>
              </a:ext>
            </a:extLst>
          </p:cNvPr>
          <p:cNvGrpSpPr/>
          <p:nvPr/>
        </p:nvGrpSpPr>
        <p:grpSpPr>
          <a:xfrm>
            <a:off x="2909424" y="1923094"/>
            <a:ext cx="6393843" cy="4728468"/>
            <a:chOff x="1385422" y="1923093"/>
            <a:chExt cx="6393843" cy="4728468"/>
          </a:xfrm>
        </p:grpSpPr>
        <p:pic>
          <p:nvPicPr>
            <p:cNvPr id="4" name="Picture 3">
              <a:extLst>
                <a:ext uri="{FF2B5EF4-FFF2-40B4-BE49-F238E27FC236}">
                  <a16:creationId xmlns:a16="http://schemas.microsoft.com/office/drawing/2014/main" id="{A2FB3ECE-7A2A-401A-B9AE-C7FA9C13968F}"/>
                </a:ext>
              </a:extLst>
            </p:cNvPr>
            <p:cNvPicPr>
              <a:picLocks noChangeAspect="1"/>
            </p:cNvPicPr>
            <p:nvPr/>
          </p:nvPicPr>
          <p:blipFill>
            <a:blip r:embed="rId3"/>
            <a:stretch>
              <a:fillRect/>
            </a:stretch>
          </p:blipFill>
          <p:spPr>
            <a:xfrm>
              <a:off x="6407665" y="5178725"/>
              <a:ext cx="1371600" cy="1398396"/>
            </a:xfrm>
            <a:prstGeom prst="rect">
              <a:avLst/>
            </a:prstGeom>
          </p:spPr>
        </p:pic>
        <p:pic>
          <p:nvPicPr>
            <p:cNvPr id="13" name="Picture 12">
              <a:extLst>
                <a:ext uri="{FF2B5EF4-FFF2-40B4-BE49-F238E27FC236}">
                  <a16:creationId xmlns:a16="http://schemas.microsoft.com/office/drawing/2014/main" id="{9ACE2941-338D-4976-889D-B103D1DC7479}"/>
                </a:ext>
              </a:extLst>
            </p:cNvPr>
            <p:cNvPicPr>
              <a:picLocks noChangeAspect="1"/>
            </p:cNvPicPr>
            <p:nvPr/>
          </p:nvPicPr>
          <p:blipFill>
            <a:blip r:embed="rId4"/>
            <a:stretch>
              <a:fillRect/>
            </a:stretch>
          </p:blipFill>
          <p:spPr>
            <a:xfrm>
              <a:off x="4651299" y="5229040"/>
              <a:ext cx="1371600" cy="1422521"/>
            </a:xfrm>
            <a:prstGeom prst="rect">
              <a:avLst/>
            </a:prstGeom>
          </p:spPr>
        </p:pic>
        <p:pic>
          <p:nvPicPr>
            <p:cNvPr id="14" name="Picture 13">
              <a:extLst>
                <a:ext uri="{FF2B5EF4-FFF2-40B4-BE49-F238E27FC236}">
                  <a16:creationId xmlns:a16="http://schemas.microsoft.com/office/drawing/2014/main" id="{C5F0BDE8-1A67-4622-9390-0A6F4E903851}"/>
                </a:ext>
              </a:extLst>
            </p:cNvPr>
            <p:cNvPicPr>
              <a:picLocks noChangeAspect="1"/>
            </p:cNvPicPr>
            <p:nvPr/>
          </p:nvPicPr>
          <p:blipFill>
            <a:blip r:embed="rId5"/>
            <a:stretch>
              <a:fillRect/>
            </a:stretch>
          </p:blipFill>
          <p:spPr>
            <a:xfrm>
              <a:off x="3012721" y="5279961"/>
              <a:ext cx="1342342" cy="1371600"/>
            </a:xfrm>
            <a:prstGeom prst="rect">
              <a:avLst/>
            </a:prstGeom>
          </p:spPr>
        </p:pic>
        <p:pic>
          <p:nvPicPr>
            <p:cNvPr id="16" name="Picture 15">
              <a:extLst>
                <a:ext uri="{FF2B5EF4-FFF2-40B4-BE49-F238E27FC236}">
                  <a16:creationId xmlns:a16="http://schemas.microsoft.com/office/drawing/2014/main" id="{0140743E-87CA-4918-835C-41763AF853E4}"/>
                </a:ext>
              </a:extLst>
            </p:cNvPr>
            <p:cNvPicPr>
              <a:picLocks noChangeAspect="1"/>
            </p:cNvPicPr>
            <p:nvPr/>
          </p:nvPicPr>
          <p:blipFill>
            <a:blip r:embed="rId6"/>
            <a:stretch>
              <a:fillRect/>
            </a:stretch>
          </p:blipFill>
          <p:spPr>
            <a:xfrm>
              <a:off x="6430662" y="3575830"/>
              <a:ext cx="1325606" cy="1371600"/>
            </a:xfrm>
            <a:prstGeom prst="rect">
              <a:avLst/>
            </a:prstGeom>
          </p:spPr>
        </p:pic>
        <p:pic>
          <p:nvPicPr>
            <p:cNvPr id="17" name="Picture 16">
              <a:extLst>
                <a:ext uri="{FF2B5EF4-FFF2-40B4-BE49-F238E27FC236}">
                  <a16:creationId xmlns:a16="http://schemas.microsoft.com/office/drawing/2014/main" id="{DD879402-AC3A-4157-BB59-8F6BA7B7847D}"/>
                </a:ext>
              </a:extLst>
            </p:cNvPr>
            <p:cNvPicPr>
              <a:picLocks noChangeAspect="1"/>
            </p:cNvPicPr>
            <p:nvPr/>
          </p:nvPicPr>
          <p:blipFill>
            <a:blip r:embed="rId7"/>
            <a:stretch>
              <a:fillRect/>
            </a:stretch>
          </p:blipFill>
          <p:spPr>
            <a:xfrm>
              <a:off x="4719761" y="3575830"/>
              <a:ext cx="1303138" cy="1371600"/>
            </a:xfrm>
            <a:prstGeom prst="rect">
              <a:avLst/>
            </a:prstGeom>
          </p:spPr>
        </p:pic>
        <p:pic>
          <p:nvPicPr>
            <p:cNvPr id="18" name="Picture 17">
              <a:extLst>
                <a:ext uri="{FF2B5EF4-FFF2-40B4-BE49-F238E27FC236}">
                  <a16:creationId xmlns:a16="http://schemas.microsoft.com/office/drawing/2014/main" id="{228B8A22-EC77-4D42-ADF9-269825C95935}"/>
                </a:ext>
              </a:extLst>
            </p:cNvPr>
            <p:cNvPicPr>
              <a:picLocks noChangeAspect="1"/>
            </p:cNvPicPr>
            <p:nvPr/>
          </p:nvPicPr>
          <p:blipFill>
            <a:blip r:embed="rId8"/>
            <a:stretch>
              <a:fillRect/>
            </a:stretch>
          </p:blipFill>
          <p:spPr>
            <a:xfrm>
              <a:off x="1385422" y="5279961"/>
              <a:ext cx="1331063" cy="1371600"/>
            </a:xfrm>
            <a:prstGeom prst="rect">
              <a:avLst/>
            </a:prstGeom>
          </p:spPr>
        </p:pic>
        <p:pic>
          <p:nvPicPr>
            <p:cNvPr id="19" name="Picture 18">
              <a:extLst>
                <a:ext uri="{FF2B5EF4-FFF2-40B4-BE49-F238E27FC236}">
                  <a16:creationId xmlns:a16="http://schemas.microsoft.com/office/drawing/2014/main" id="{4E919042-63D3-4AFD-B74D-8E0EDD354CA6}"/>
                </a:ext>
              </a:extLst>
            </p:cNvPr>
            <p:cNvPicPr>
              <a:picLocks noChangeAspect="1"/>
            </p:cNvPicPr>
            <p:nvPr/>
          </p:nvPicPr>
          <p:blipFill>
            <a:blip r:embed="rId9"/>
            <a:stretch>
              <a:fillRect/>
            </a:stretch>
          </p:blipFill>
          <p:spPr>
            <a:xfrm>
              <a:off x="3007175" y="3613700"/>
              <a:ext cx="1347888" cy="1371600"/>
            </a:xfrm>
            <a:prstGeom prst="rect">
              <a:avLst/>
            </a:prstGeom>
          </p:spPr>
        </p:pic>
        <p:pic>
          <p:nvPicPr>
            <p:cNvPr id="20" name="Picture 19">
              <a:extLst>
                <a:ext uri="{FF2B5EF4-FFF2-40B4-BE49-F238E27FC236}">
                  <a16:creationId xmlns:a16="http://schemas.microsoft.com/office/drawing/2014/main" id="{9A8FCC36-B905-43F8-9FCC-0124D5BEEF4F}"/>
                </a:ext>
              </a:extLst>
            </p:cNvPr>
            <p:cNvPicPr>
              <a:picLocks noChangeAspect="1"/>
            </p:cNvPicPr>
            <p:nvPr/>
          </p:nvPicPr>
          <p:blipFill>
            <a:blip r:embed="rId10"/>
            <a:stretch>
              <a:fillRect/>
            </a:stretch>
          </p:blipFill>
          <p:spPr>
            <a:xfrm>
              <a:off x="6411159" y="1923093"/>
              <a:ext cx="1345109" cy="1371600"/>
            </a:xfrm>
            <a:prstGeom prst="rect">
              <a:avLst/>
            </a:prstGeom>
          </p:spPr>
        </p:pic>
        <p:pic>
          <p:nvPicPr>
            <p:cNvPr id="21" name="Picture 20">
              <a:extLst>
                <a:ext uri="{FF2B5EF4-FFF2-40B4-BE49-F238E27FC236}">
                  <a16:creationId xmlns:a16="http://schemas.microsoft.com/office/drawing/2014/main" id="{A09B7D19-CA87-45B8-8881-0E4253FBF74C}"/>
                </a:ext>
              </a:extLst>
            </p:cNvPr>
            <p:cNvPicPr>
              <a:picLocks noChangeAspect="1"/>
            </p:cNvPicPr>
            <p:nvPr/>
          </p:nvPicPr>
          <p:blipFill>
            <a:blip r:embed="rId11"/>
            <a:stretch>
              <a:fillRect/>
            </a:stretch>
          </p:blipFill>
          <p:spPr>
            <a:xfrm>
              <a:off x="4681271" y="1923093"/>
              <a:ext cx="1356294" cy="1371600"/>
            </a:xfrm>
            <a:prstGeom prst="rect">
              <a:avLst/>
            </a:prstGeom>
          </p:spPr>
        </p:pic>
      </p:grpSp>
      <p:pic>
        <p:nvPicPr>
          <p:cNvPr id="22" name="Picture 21">
            <a:extLst>
              <a:ext uri="{FF2B5EF4-FFF2-40B4-BE49-F238E27FC236}">
                <a16:creationId xmlns:a16="http://schemas.microsoft.com/office/drawing/2014/main" id="{A6E0E6FE-74FD-434B-8E59-BA35F0056D03}"/>
              </a:ext>
            </a:extLst>
          </p:cNvPr>
          <p:cNvPicPr>
            <a:picLocks noChangeAspect="1"/>
          </p:cNvPicPr>
          <p:nvPr/>
        </p:nvPicPr>
        <p:blipFill>
          <a:blip r:embed="rId12"/>
          <a:stretch>
            <a:fillRect/>
          </a:stretch>
        </p:blipFill>
        <p:spPr>
          <a:xfrm>
            <a:off x="7940767" y="364603"/>
            <a:ext cx="1283523" cy="1371600"/>
          </a:xfrm>
          <a:prstGeom prst="rect">
            <a:avLst/>
          </a:prstGeom>
        </p:spPr>
      </p:pic>
      <p:grpSp>
        <p:nvGrpSpPr>
          <p:cNvPr id="15" name="Group 14">
            <a:extLst>
              <a:ext uri="{FF2B5EF4-FFF2-40B4-BE49-F238E27FC236}">
                <a16:creationId xmlns:a16="http://schemas.microsoft.com/office/drawing/2014/main" id="{EE8A99A4-810D-45D7-BF56-53EE03069922}"/>
              </a:ext>
            </a:extLst>
          </p:cNvPr>
          <p:cNvGrpSpPr/>
          <p:nvPr/>
        </p:nvGrpSpPr>
        <p:grpSpPr>
          <a:xfrm>
            <a:off x="3700330" y="1779583"/>
            <a:ext cx="2327512" cy="5002215"/>
            <a:chOff x="3942957" y="469837"/>
            <a:chExt cx="2526362" cy="6043820"/>
          </a:xfrm>
        </p:grpSpPr>
        <p:sp>
          <p:nvSpPr>
            <p:cNvPr id="23" name="Rounded Rectangular Callout 15">
              <a:extLst>
                <a:ext uri="{FF2B5EF4-FFF2-40B4-BE49-F238E27FC236}">
                  <a16:creationId xmlns:a16="http://schemas.microsoft.com/office/drawing/2014/main" id="{D374C7A2-6E22-4A66-8EB3-21E3AA3BBE17}"/>
                </a:ext>
              </a:extLst>
            </p:cNvPr>
            <p:cNvSpPr/>
            <p:nvPr/>
          </p:nvSpPr>
          <p:spPr>
            <a:xfrm>
              <a:off x="3942957" y="469837"/>
              <a:ext cx="1807419" cy="1237356"/>
            </a:xfrm>
            <a:prstGeom prst="wedgeRoundRectCallout">
              <a:avLst>
                <a:gd name="adj1" fmla="val 28323"/>
                <a:gd name="adj2" fmla="val 176099"/>
                <a:gd name="adj3" fmla="val 16667"/>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2000" dirty="0">
                  <a:solidFill>
                    <a:schemeClr val="bg1"/>
                  </a:solidFill>
                  <a:latin typeface="Century Gothic" pitchFamily="34" charset="0"/>
                </a:rPr>
                <a:t>Column:</a:t>
              </a:r>
            </a:p>
            <a:p>
              <a:pPr algn="ctr"/>
              <a:r>
                <a:rPr lang="en-CA" sz="2000" dirty="0">
                  <a:solidFill>
                    <a:schemeClr val="bg1"/>
                  </a:solidFill>
                  <a:latin typeface="Century Gothic" pitchFamily="34" charset="0"/>
                </a:rPr>
                <a:t>Same Charge</a:t>
              </a:r>
            </a:p>
          </p:txBody>
        </p:sp>
        <p:sp>
          <p:nvSpPr>
            <p:cNvPr id="24" name="Rectangle: Rounded Corners 23">
              <a:extLst>
                <a:ext uri="{FF2B5EF4-FFF2-40B4-BE49-F238E27FC236}">
                  <a16:creationId xmlns:a16="http://schemas.microsoft.com/office/drawing/2014/main" id="{70DCFF4C-BD15-4EB1-9471-368F648916C7}"/>
                </a:ext>
              </a:extLst>
            </p:cNvPr>
            <p:cNvSpPr/>
            <p:nvPr/>
          </p:nvSpPr>
          <p:spPr bwMode="auto">
            <a:xfrm flipH="1" flipV="1">
              <a:off x="4530943" y="2186508"/>
              <a:ext cx="1938376" cy="4327149"/>
            </a:xfrm>
            <a:prstGeom prst="roundRect">
              <a:avLst/>
            </a:prstGeom>
            <a:noFill/>
            <a:ln w="28575" cap="flat" cmpd="sng" algn="ctr">
              <a:solidFill>
                <a:srgbClr val="00B050"/>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a:p>
          </p:txBody>
        </p:sp>
      </p:grpSp>
      <p:grpSp>
        <p:nvGrpSpPr>
          <p:cNvPr id="25" name="Group 24">
            <a:extLst>
              <a:ext uri="{FF2B5EF4-FFF2-40B4-BE49-F238E27FC236}">
                <a16:creationId xmlns:a16="http://schemas.microsoft.com/office/drawing/2014/main" id="{6298ACA7-7F21-4EC6-9358-16055A586EE6}"/>
              </a:ext>
            </a:extLst>
          </p:cNvPr>
          <p:cNvGrpSpPr/>
          <p:nvPr/>
        </p:nvGrpSpPr>
        <p:grpSpPr>
          <a:xfrm>
            <a:off x="1803546" y="3417440"/>
            <a:ext cx="7683837" cy="1683185"/>
            <a:chOff x="13436" y="3340593"/>
            <a:chExt cx="8351067" cy="1402718"/>
          </a:xfrm>
        </p:grpSpPr>
        <p:sp>
          <p:nvSpPr>
            <p:cNvPr id="26" name="Rounded Rectangular Callout 14">
              <a:extLst>
                <a:ext uri="{FF2B5EF4-FFF2-40B4-BE49-F238E27FC236}">
                  <a16:creationId xmlns:a16="http://schemas.microsoft.com/office/drawing/2014/main" id="{B61B037F-C981-4C63-89F5-A1A8FDD3FF7D}"/>
                </a:ext>
              </a:extLst>
            </p:cNvPr>
            <p:cNvSpPr/>
            <p:nvPr/>
          </p:nvSpPr>
          <p:spPr>
            <a:xfrm>
              <a:off x="13436" y="3566155"/>
              <a:ext cx="1992298" cy="1019047"/>
            </a:xfrm>
            <a:prstGeom prst="wedgeRoundRectCallout">
              <a:avLst>
                <a:gd name="adj1" fmla="val 124131"/>
                <a:gd name="adj2" fmla="val 3578"/>
                <a:gd name="adj3" fmla="val 16667"/>
              </a:avLst>
            </a:prstGeom>
            <a:solidFill>
              <a:srgbClr val="FFCCCC"/>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2000" dirty="0">
                  <a:solidFill>
                    <a:schemeClr val="bg1"/>
                  </a:solidFill>
                  <a:latin typeface="Century Gothic" pitchFamily="34" charset="0"/>
                </a:rPr>
                <a:t>Row:</a:t>
              </a:r>
            </a:p>
            <a:p>
              <a:pPr algn="ctr"/>
              <a:r>
                <a:rPr lang="en-CA" sz="2000" dirty="0">
                  <a:solidFill>
                    <a:schemeClr val="bg1"/>
                  </a:solidFill>
                  <a:latin typeface="Century Gothic" pitchFamily="34" charset="0"/>
                </a:rPr>
                <a:t>Same Strangeness</a:t>
              </a:r>
            </a:p>
          </p:txBody>
        </p:sp>
        <p:sp>
          <p:nvSpPr>
            <p:cNvPr id="27" name="Rectangle: Rounded Corners 26">
              <a:extLst>
                <a:ext uri="{FF2B5EF4-FFF2-40B4-BE49-F238E27FC236}">
                  <a16:creationId xmlns:a16="http://schemas.microsoft.com/office/drawing/2014/main" id="{F5163FC7-4C8D-4792-A475-C0167BD4354B}"/>
                </a:ext>
              </a:extLst>
            </p:cNvPr>
            <p:cNvSpPr/>
            <p:nvPr/>
          </p:nvSpPr>
          <p:spPr bwMode="auto">
            <a:xfrm>
              <a:off x="2661989" y="3340593"/>
              <a:ext cx="5702514" cy="1402718"/>
            </a:xfrm>
            <a:prstGeom prst="roundRect">
              <a:avLst/>
            </a:prstGeom>
            <a:noFill/>
            <a:ln w="28575" cap="flat" cmpd="sng" algn="ctr">
              <a:solidFill>
                <a:srgbClr val="C00000"/>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a:p>
          </p:txBody>
        </p:sp>
      </p:grpSp>
      <p:grpSp>
        <p:nvGrpSpPr>
          <p:cNvPr id="28" name="Group 27">
            <a:extLst>
              <a:ext uri="{FF2B5EF4-FFF2-40B4-BE49-F238E27FC236}">
                <a16:creationId xmlns:a16="http://schemas.microsoft.com/office/drawing/2014/main" id="{D2EA1191-D652-4543-9026-8F61CFDCEFE8}"/>
              </a:ext>
            </a:extLst>
          </p:cNvPr>
          <p:cNvGrpSpPr/>
          <p:nvPr/>
        </p:nvGrpSpPr>
        <p:grpSpPr>
          <a:xfrm>
            <a:off x="9677396" y="2619277"/>
            <a:ext cx="688658" cy="2785635"/>
            <a:chOff x="8455341" y="1614915"/>
            <a:chExt cx="688659" cy="2468494"/>
          </a:xfrm>
        </p:grpSpPr>
        <p:sp>
          <p:nvSpPr>
            <p:cNvPr id="29" name="Up Arrow 16">
              <a:extLst>
                <a:ext uri="{FF2B5EF4-FFF2-40B4-BE49-F238E27FC236}">
                  <a16:creationId xmlns:a16="http://schemas.microsoft.com/office/drawing/2014/main" id="{EAFB69A8-C4FF-4DA2-8218-913EEDEF63C6}"/>
                </a:ext>
              </a:extLst>
            </p:cNvPr>
            <p:cNvSpPr/>
            <p:nvPr/>
          </p:nvSpPr>
          <p:spPr>
            <a:xfrm>
              <a:off x="8455341" y="1614915"/>
              <a:ext cx="688659" cy="2468494"/>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0" name="TextBox 29">
              <a:extLst>
                <a:ext uri="{FF2B5EF4-FFF2-40B4-BE49-F238E27FC236}">
                  <a16:creationId xmlns:a16="http://schemas.microsoft.com/office/drawing/2014/main" id="{56ECBCB6-50B7-4F9F-87A3-8813C87BFB24}"/>
                </a:ext>
              </a:extLst>
            </p:cNvPr>
            <p:cNvSpPr txBox="1"/>
            <p:nvPr/>
          </p:nvSpPr>
          <p:spPr>
            <a:xfrm>
              <a:off x="8532440" y="1635646"/>
              <a:ext cx="492443" cy="2304255"/>
            </a:xfrm>
            <a:prstGeom prst="rect">
              <a:avLst/>
            </a:prstGeom>
            <a:noFill/>
          </p:spPr>
          <p:txBody>
            <a:bodyPr vert="vert270" wrap="square" rtlCol="0">
              <a:spAutoFit/>
            </a:bodyPr>
            <a:lstStyle/>
            <a:p>
              <a:r>
                <a:rPr lang="en-CA" sz="2000" dirty="0">
                  <a:latin typeface="Century Gothic" pitchFamily="34" charset="0"/>
                </a:rPr>
                <a:t>Increasing Mass</a:t>
              </a:r>
            </a:p>
          </p:txBody>
        </p:sp>
      </p:grpSp>
      <p:pic>
        <p:nvPicPr>
          <p:cNvPr id="2" name="Picture 1" descr="A picture containing black, darkness&#10;&#10;Description automatically generated">
            <a:extLst>
              <a:ext uri="{FF2B5EF4-FFF2-40B4-BE49-F238E27FC236}">
                <a16:creationId xmlns:a16="http://schemas.microsoft.com/office/drawing/2014/main" id="{53A5B031-693A-3B2D-202B-AB6705147A31}"/>
              </a:ext>
            </a:extLst>
          </p:cNvPr>
          <p:cNvPicPr>
            <a:picLocks noChangeAspect="1"/>
          </p:cNvPicPr>
          <p:nvPr/>
        </p:nvPicPr>
        <p:blipFill>
          <a:blip r:embed="rId13"/>
          <a:stretch>
            <a:fillRect/>
          </a:stretch>
        </p:blipFill>
        <p:spPr>
          <a:xfrm>
            <a:off x="10659396" y="6174012"/>
            <a:ext cx="1270835" cy="421279"/>
          </a:xfrm>
          <a:prstGeom prst="rect">
            <a:avLst/>
          </a:prstGeom>
        </p:spPr>
      </p:pic>
    </p:spTree>
    <p:extLst>
      <p:ext uri="{BB962C8B-B14F-4D97-AF65-F5344CB8AC3E}">
        <p14:creationId xmlns:p14="http://schemas.microsoft.com/office/powerpoint/2010/main" val="27748937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4" fill="hold" nodeType="click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down)">
                                      <p:cBhvr>
                                        <p:cTn id="11" dur="1000"/>
                                        <p:tgtEl>
                                          <p:spTgt spid="15"/>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2" fill="hold" nodeType="clickEffect">
                                  <p:stCondLst>
                                    <p:cond delay="0"/>
                                  </p:stCondLst>
                                  <p:childTnLst>
                                    <p:set>
                                      <p:cBhvr>
                                        <p:cTn id="15" dur="1" fill="hold">
                                          <p:stCondLst>
                                            <p:cond delay="0"/>
                                          </p:stCondLst>
                                        </p:cTn>
                                        <p:tgtEl>
                                          <p:spTgt spid="25"/>
                                        </p:tgtEl>
                                        <p:attrNameLst>
                                          <p:attrName>style.visibility</p:attrName>
                                        </p:attrNameLst>
                                      </p:cBhvr>
                                      <p:to>
                                        <p:strVal val="visible"/>
                                      </p:to>
                                    </p:set>
                                    <p:animEffect transition="in" filter="wipe(right)">
                                      <p:cBhvr>
                                        <p:cTn id="16" dur="1000"/>
                                        <p:tgtEl>
                                          <p:spTgt spid="25"/>
                                        </p:tgtEl>
                                      </p:cBhvr>
                                    </p:animEffect>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28"/>
                                        </p:tgtEl>
                                        <p:attrNameLst>
                                          <p:attrName>style.visibility</p:attrName>
                                        </p:attrNameLst>
                                      </p:cBhvr>
                                      <p:to>
                                        <p:strVal val="visible"/>
                                      </p:to>
                                    </p:set>
                                    <p:animEffect transition="in" filter="fade">
                                      <p:cBhvr>
                                        <p:cTn id="21" dur="1000"/>
                                        <p:tgtEl>
                                          <p:spTgt spid="28"/>
                                        </p:tgtEl>
                                      </p:cBhvr>
                                    </p:animEffect>
                                    <p:anim calcmode="lin" valueType="num">
                                      <p:cBhvr>
                                        <p:cTn id="22" dur="1000" fill="hold"/>
                                        <p:tgtEl>
                                          <p:spTgt spid="28"/>
                                        </p:tgtEl>
                                        <p:attrNameLst>
                                          <p:attrName>ppt_x</p:attrName>
                                        </p:attrNameLst>
                                      </p:cBhvr>
                                      <p:tavLst>
                                        <p:tav tm="0">
                                          <p:val>
                                            <p:strVal val="#ppt_x"/>
                                          </p:val>
                                        </p:tav>
                                        <p:tav tm="100000">
                                          <p:val>
                                            <p:strVal val="#ppt_x"/>
                                          </p:val>
                                        </p:tav>
                                      </p:tavLst>
                                    </p:anim>
                                    <p:anim calcmode="lin" valueType="num">
                                      <p:cBhvr>
                                        <p:cTn id="23"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sp>
        <p:nvSpPr>
          <p:cNvPr id="3" name="Title 1"/>
          <p:cNvSpPr txBox="1">
            <a:spLocks/>
          </p:cNvSpPr>
          <p:nvPr/>
        </p:nvSpPr>
        <p:spPr>
          <a:xfrm>
            <a:off x="1991544" y="533401"/>
            <a:ext cx="8229600" cy="1059583"/>
          </a:xfrm>
          <a:prstGeom prst="rect">
            <a:avLst/>
          </a:prstGeom>
        </p:spPr>
        <p:txBody>
          <a:bodyPr vert="horz" lIns="91440" tIns="45720" rIns="91440" bIns="45720" rtlCol="0" anchor="ctr">
            <a:normAutofit/>
          </a:bodyPr>
          <a:lstStyle/>
          <a:p>
            <a:pPr lvl="0">
              <a:spcBef>
                <a:spcPct val="0"/>
              </a:spcBef>
              <a:defRPr/>
            </a:pPr>
            <a:r>
              <a:rPr lang="en-CA" sz="4000" dirty="0">
                <a:latin typeface="Century Gothic" pitchFamily="34" charset="0"/>
              </a:rPr>
              <a:t>Finding patterns</a:t>
            </a:r>
          </a:p>
        </p:txBody>
      </p:sp>
      <p:grpSp>
        <p:nvGrpSpPr>
          <p:cNvPr id="21" name="Group 20"/>
          <p:cNvGrpSpPr/>
          <p:nvPr/>
        </p:nvGrpSpPr>
        <p:grpSpPr>
          <a:xfrm>
            <a:off x="2438400" y="2181348"/>
            <a:ext cx="7354611" cy="3819403"/>
            <a:chOff x="2771800" y="1324097"/>
            <a:chExt cx="5954409" cy="2780042"/>
          </a:xfrm>
        </p:grpSpPr>
        <p:pic>
          <p:nvPicPr>
            <p:cNvPr id="2" name="Picture 1"/>
            <p:cNvPicPr>
              <a:picLocks noChangeAspect="1"/>
            </p:cNvPicPr>
            <p:nvPr/>
          </p:nvPicPr>
          <p:blipFill rotWithShape="1">
            <a:blip r:embed="rId3" cstate="email">
              <a:extLst>
                <a:ext uri="{28A0092B-C50C-407E-A947-70E740481C1C}">
                  <a14:useLocalDpi xmlns:a14="http://schemas.microsoft.com/office/drawing/2010/main" val="0"/>
                </a:ext>
              </a:extLst>
            </a:blip>
            <a:srcRect l="38272" t="34859" r="38721" b="34600"/>
            <a:stretch/>
          </p:blipFill>
          <p:spPr>
            <a:xfrm rot="5400000">
              <a:off x="3060054" y="3012899"/>
              <a:ext cx="802986" cy="1379494"/>
            </a:xfrm>
            <a:prstGeom prst="rect">
              <a:avLst/>
            </a:prstGeom>
          </p:spPr>
        </p:pic>
        <p:pic>
          <p:nvPicPr>
            <p:cNvPr id="5" name="Picture 4"/>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7348891" y="3284645"/>
              <a:ext cx="1377318" cy="798764"/>
            </a:xfrm>
            <a:prstGeom prst="rect">
              <a:avLst/>
            </a:prstGeom>
          </p:spPr>
        </p:pic>
        <p:pic>
          <p:nvPicPr>
            <p:cNvPr id="6" name="Picture 5"/>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4283968" y="3284645"/>
              <a:ext cx="1377318" cy="819494"/>
            </a:xfrm>
            <a:prstGeom prst="rect">
              <a:avLst/>
            </a:prstGeom>
          </p:spPr>
        </p:pic>
        <p:pic>
          <p:nvPicPr>
            <p:cNvPr id="7" name="Picture 6"/>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5796136" y="3284645"/>
              <a:ext cx="1378192" cy="813392"/>
            </a:xfrm>
            <a:prstGeom prst="rect">
              <a:avLst/>
            </a:prstGeom>
          </p:spPr>
        </p:pic>
        <p:pic>
          <p:nvPicPr>
            <p:cNvPr id="8" name="Picture 7"/>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7329010" y="2335209"/>
              <a:ext cx="1378224" cy="784467"/>
            </a:xfrm>
            <a:prstGeom prst="rect">
              <a:avLst/>
            </a:prstGeom>
          </p:spPr>
        </p:pic>
        <p:pic>
          <p:nvPicPr>
            <p:cNvPr id="9" name="Picture 8"/>
            <p:cNvPicPr>
              <a:picLocks noChangeAspect="1"/>
            </p:cNvPicPr>
            <p:nvPr/>
          </p:nvPicPr>
          <p:blipFill>
            <a:blip r:embed="rId8" cstate="email">
              <a:extLst>
                <a:ext uri="{28A0092B-C50C-407E-A947-70E740481C1C}">
                  <a14:useLocalDpi xmlns:a14="http://schemas.microsoft.com/office/drawing/2010/main" val="0"/>
                </a:ext>
              </a:extLst>
            </a:blip>
            <a:stretch>
              <a:fillRect/>
            </a:stretch>
          </p:blipFill>
          <p:spPr>
            <a:xfrm>
              <a:off x="4283968" y="2394405"/>
              <a:ext cx="1377318" cy="768006"/>
            </a:xfrm>
            <a:prstGeom prst="rect">
              <a:avLst/>
            </a:prstGeom>
          </p:spPr>
        </p:pic>
        <p:pic>
          <p:nvPicPr>
            <p:cNvPr id="10" name="Picture 9"/>
            <p:cNvPicPr>
              <a:picLocks noChangeAspect="1"/>
            </p:cNvPicPr>
            <p:nvPr/>
          </p:nvPicPr>
          <p:blipFill>
            <a:blip r:embed="rId9" cstate="email">
              <a:extLst>
                <a:ext uri="{28A0092B-C50C-407E-A947-70E740481C1C}">
                  <a14:useLocalDpi xmlns:a14="http://schemas.microsoft.com/office/drawing/2010/main" val="0"/>
                </a:ext>
              </a:extLst>
            </a:blip>
            <a:stretch>
              <a:fillRect/>
            </a:stretch>
          </p:blipFill>
          <p:spPr>
            <a:xfrm>
              <a:off x="5796136" y="2335209"/>
              <a:ext cx="1377318" cy="824801"/>
            </a:xfrm>
            <a:prstGeom prst="rect">
              <a:avLst/>
            </a:prstGeom>
          </p:spPr>
        </p:pic>
        <p:pic>
          <p:nvPicPr>
            <p:cNvPr id="11" name="Picture 10"/>
            <p:cNvPicPr>
              <a:picLocks noChangeAspect="1"/>
            </p:cNvPicPr>
            <p:nvPr/>
          </p:nvPicPr>
          <p:blipFill>
            <a:blip r:embed="rId10" cstate="email">
              <a:extLst>
                <a:ext uri="{28A0092B-C50C-407E-A947-70E740481C1C}">
                  <a14:useLocalDpi xmlns:a14="http://schemas.microsoft.com/office/drawing/2010/main" val="0"/>
                </a:ext>
              </a:extLst>
            </a:blip>
            <a:stretch>
              <a:fillRect/>
            </a:stretch>
          </p:blipFill>
          <p:spPr>
            <a:xfrm>
              <a:off x="7288068" y="1324097"/>
              <a:ext cx="1377318" cy="802939"/>
            </a:xfrm>
            <a:prstGeom prst="rect">
              <a:avLst/>
            </a:prstGeom>
          </p:spPr>
        </p:pic>
        <p:pic>
          <p:nvPicPr>
            <p:cNvPr id="12" name="Picture 11"/>
            <p:cNvPicPr>
              <a:picLocks noChangeAspect="1"/>
            </p:cNvPicPr>
            <p:nvPr/>
          </p:nvPicPr>
          <p:blipFill>
            <a:blip r:embed="rId11" cstate="email">
              <a:extLst>
                <a:ext uri="{28A0092B-C50C-407E-A947-70E740481C1C}">
                  <a14:useLocalDpi xmlns:a14="http://schemas.microsoft.com/office/drawing/2010/main" val="0"/>
                </a:ext>
              </a:extLst>
            </a:blip>
            <a:stretch>
              <a:fillRect/>
            </a:stretch>
          </p:blipFill>
          <p:spPr>
            <a:xfrm>
              <a:off x="5796136" y="1348466"/>
              <a:ext cx="1377318" cy="778570"/>
            </a:xfrm>
            <a:prstGeom prst="rect">
              <a:avLst/>
            </a:prstGeom>
          </p:spPr>
        </p:pic>
      </p:grpSp>
      <p:grpSp>
        <p:nvGrpSpPr>
          <p:cNvPr id="14" name="Group 13"/>
          <p:cNvGrpSpPr/>
          <p:nvPr/>
        </p:nvGrpSpPr>
        <p:grpSpPr>
          <a:xfrm>
            <a:off x="8016687" y="885733"/>
            <a:ext cx="1857557" cy="1200330"/>
            <a:chOff x="7288068" y="241599"/>
            <a:chExt cx="1563825" cy="965806"/>
          </a:xfrm>
        </p:grpSpPr>
        <p:sp>
          <p:nvSpPr>
            <p:cNvPr id="4" name="Rectangle 3"/>
            <p:cNvSpPr/>
            <p:nvPr/>
          </p:nvSpPr>
          <p:spPr>
            <a:xfrm>
              <a:off x="7288068" y="339502"/>
              <a:ext cx="1377318" cy="819858"/>
            </a:xfrm>
            <a:prstGeom prst="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3" name="TextBox 12"/>
            <p:cNvSpPr txBox="1"/>
            <p:nvPr/>
          </p:nvSpPr>
          <p:spPr>
            <a:xfrm>
              <a:off x="7696200" y="241599"/>
              <a:ext cx="1155693" cy="965806"/>
            </a:xfrm>
            <a:prstGeom prst="rect">
              <a:avLst/>
            </a:prstGeom>
            <a:noFill/>
          </p:spPr>
          <p:txBody>
            <a:bodyPr wrap="square" rtlCol="0">
              <a:spAutoFit/>
            </a:bodyPr>
            <a:lstStyle/>
            <a:p>
              <a:r>
                <a:rPr lang="en-CA" sz="7200" dirty="0">
                  <a:solidFill>
                    <a:srgbClr val="FF0000"/>
                  </a:solidFill>
                  <a:latin typeface="Antique Olive Compact" pitchFamily="34" charset="0"/>
                </a:rPr>
                <a:t>?</a:t>
              </a:r>
            </a:p>
          </p:txBody>
        </p:sp>
      </p:grpSp>
      <p:grpSp>
        <p:nvGrpSpPr>
          <p:cNvPr id="20" name="Group 19"/>
          <p:cNvGrpSpPr/>
          <p:nvPr/>
        </p:nvGrpSpPr>
        <p:grpSpPr>
          <a:xfrm>
            <a:off x="9829796" y="2619277"/>
            <a:ext cx="688658" cy="2785635"/>
            <a:chOff x="8455341" y="1614915"/>
            <a:chExt cx="688659" cy="2468494"/>
          </a:xfrm>
        </p:grpSpPr>
        <p:sp>
          <p:nvSpPr>
            <p:cNvPr id="17" name="Up Arrow 16"/>
            <p:cNvSpPr/>
            <p:nvPr/>
          </p:nvSpPr>
          <p:spPr>
            <a:xfrm>
              <a:off x="8455341" y="1614915"/>
              <a:ext cx="688659" cy="2468494"/>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9" name="TextBox 18"/>
            <p:cNvSpPr txBox="1"/>
            <p:nvPr/>
          </p:nvSpPr>
          <p:spPr>
            <a:xfrm>
              <a:off x="8532440" y="1635646"/>
              <a:ext cx="492443" cy="2304255"/>
            </a:xfrm>
            <a:prstGeom prst="rect">
              <a:avLst/>
            </a:prstGeom>
            <a:noFill/>
          </p:spPr>
          <p:txBody>
            <a:bodyPr vert="vert270" wrap="square" rtlCol="0">
              <a:spAutoFit/>
            </a:bodyPr>
            <a:lstStyle/>
            <a:p>
              <a:r>
                <a:rPr lang="en-CA" sz="2000" dirty="0">
                  <a:latin typeface="Century Gothic" pitchFamily="34" charset="0"/>
                </a:rPr>
                <a:t>Increasing Mass</a:t>
              </a:r>
            </a:p>
          </p:txBody>
        </p:sp>
      </p:grpSp>
      <p:grpSp>
        <p:nvGrpSpPr>
          <p:cNvPr id="18" name="Group 17">
            <a:extLst>
              <a:ext uri="{FF2B5EF4-FFF2-40B4-BE49-F238E27FC236}">
                <a16:creationId xmlns:a16="http://schemas.microsoft.com/office/drawing/2014/main" id="{B53ED61B-090F-4502-9133-168E90FE4F95}"/>
              </a:ext>
            </a:extLst>
          </p:cNvPr>
          <p:cNvGrpSpPr/>
          <p:nvPr/>
        </p:nvGrpSpPr>
        <p:grpSpPr>
          <a:xfrm>
            <a:off x="1524000" y="3397570"/>
            <a:ext cx="8364504" cy="1402719"/>
            <a:chOff x="0" y="3397569"/>
            <a:chExt cx="8364504" cy="1402718"/>
          </a:xfrm>
        </p:grpSpPr>
        <p:sp>
          <p:nvSpPr>
            <p:cNvPr id="15" name="Rounded Rectangular Callout 14"/>
            <p:cNvSpPr/>
            <p:nvPr/>
          </p:nvSpPr>
          <p:spPr>
            <a:xfrm>
              <a:off x="0" y="3570478"/>
              <a:ext cx="1864441" cy="1019047"/>
            </a:xfrm>
            <a:prstGeom prst="wedgeRoundRectCallout">
              <a:avLst>
                <a:gd name="adj1" fmla="val 82151"/>
                <a:gd name="adj2" fmla="val 5799"/>
                <a:gd name="adj3" fmla="val 16667"/>
              </a:avLst>
            </a:prstGeom>
            <a:solidFill>
              <a:srgbClr val="FFCCCC"/>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2000" dirty="0">
                  <a:solidFill>
                    <a:schemeClr val="bg1"/>
                  </a:solidFill>
                  <a:latin typeface="Century Gothic" pitchFamily="34" charset="0"/>
                </a:rPr>
                <a:t>Row:</a:t>
              </a:r>
            </a:p>
            <a:p>
              <a:pPr algn="ctr"/>
              <a:r>
                <a:rPr lang="en-CA" sz="2000" dirty="0">
                  <a:solidFill>
                    <a:schemeClr val="bg1"/>
                  </a:solidFill>
                  <a:latin typeface="Century Gothic" pitchFamily="34" charset="0"/>
                </a:rPr>
                <a:t>Same Strangeness</a:t>
              </a:r>
            </a:p>
          </p:txBody>
        </p:sp>
        <p:sp>
          <p:nvSpPr>
            <p:cNvPr id="22" name="Rectangle: Rounded Corners 21">
              <a:extLst>
                <a:ext uri="{FF2B5EF4-FFF2-40B4-BE49-F238E27FC236}">
                  <a16:creationId xmlns:a16="http://schemas.microsoft.com/office/drawing/2014/main" id="{F9E098EC-56A6-4D74-87CF-8EFE4591FFBD}"/>
                </a:ext>
              </a:extLst>
            </p:cNvPr>
            <p:cNvSpPr/>
            <p:nvPr/>
          </p:nvSpPr>
          <p:spPr bwMode="auto">
            <a:xfrm>
              <a:off x="2438399" y="3397569"/>
              <a:ext cx="5926105" cy="1402718"/>
            </a:xfrm>
            <a:prstGeom prst="roundRect">
              <a:avLst/>
            </a:prstGeom>
            <a:noFill/>
            <a:ln w="28575" cap="flat" cmpd="sng" algn="ctr">
              <a:solidFill>
                <a:srgbClr val="C00000"/>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a:p>
          </p:txBody>
        </p:sp>
      </p:grpSp>
      <p:grpSp>
        <p:nvGrpSpPr>
          <p:cNvPr id="24" name="Group 23">
            <a:extLst>
              <a:ext uri="{FF2B5EF4-FFF2-40B4-BE49-F238E27FC236}">
                <a16:creationId xmlns:a16="http://schemas.microsoft.com/office/drawing/2014/main" id="{652C9050-CE20-4573-AA06-DAFA9A9D7AFA}"/>
              </a:ext>
            </a:extLst>
          </p:cNvPr>
          <p:cNvGrpSpPr/>
          <p:nvPr/>
        </p:nvGrpSpPr>
        <p:grpSpPr>
          <a:xfrm>
            <a:off x="4218465" y="1622175"/>
            <a:ext cx="3774857" cy="4787487"/>
            <a:chOff x="2694462" y="1622175"/>
            <a:chExt cx="3774857" cy="4787486"/>
          </a:xfrm>
        </p:grpSpPr>
        <p:sp>
          <p:nvSpPr>
            <p:cNvPr id="16" name="Rounded Rectangular Callout 15"/>
            <p:cNvSpPr/>
            <p:nvPr/>
          </p:nvSpPr>
          <p:spPr>
            <a:xfrm>
              <a:off x="2694462" y="1622175"/>
              <a:ext cx="1464223" cy="1020495"/>
            </a:xfrm>
            <a:prstGeom prst="wedgeRoundRectCallout">
              <a:avLst>
                <a:gd name="adj1" fmla="val 80357"/>
                <a:gd name="adj2" fmla="val -6650"/>
                <a:gd name="adj3" fmla="val 16667"/>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2000" dirty="0">
                  <a:solidFill>
                    <a:schemeClr val="bg1"/>
                  </a:solidFill>
                  <a:latin typeface="Century Gothic" pitchFamily="34" charset="0"/>
                </a:rPr>
                <a:t>Column:</a:t>
              </a:r>
            </a:p>
            <a:p>
              <a:pPr algn="ctr"/>
              <a:r>
                <a:rPr lang="en-CA" sz="2000" dirty="0">
                  <a:solidFill>
                    <a:schemeClr val="bg1"/>
                  </a:solidFill>
                  <a:latin typeface="Century Gothic" pitchFamily="34" charset="0"/>
                </a:rPr>
                <a:t>Same Charge</a:t>
              </a:r>
            </a:p>
          </p:txBody>
        </p:sp>
        <p:sp>
          <p:nvSpPr>
            <p:cNvPr id="23" name="Rectangle: Rounded Corners 22">
              <a:extLst>
                <a:ext uri="{FF2B5EF4-FFF2-40B4-BE49-F238E27FC236}">
                  <a16:creationId xmlns:a16="http://schemas.microsoft.com/office/drawing/2014/main" id="{900C0161-8F62-441B-A557-BFDB9403577A}"/>
                </a:ext>
              </a:extLst>
            </p:cNvPr>
            <p:cNvSpPr/>
            <p:nvPr/>
          </p:nvSpPr>
          <p:spPr bwMode="auto">
            <a:xfrm flipH="1" flipV="1">
              <a:off x="4530943" y="1975349"/>
              <a:ext cx="1938376" cy="4434312"/>
            </a:xfrm>
            <a:prstGeom prst="roundRect">
              <a:avLst/>
            </a:prstGeom>
            <a:noFill/>
            <a:ln w="28575" cap="flat" cmpd="sng" algn="ctr">
              <a:solidFill>
                <a:srgbClr val="00B050"/>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a:p>
          </p:txBody>
        </p:sp>
      </p:grpSp>
      <p:pic>
        <p:nvPicPr>
          <p:cNvPr id="25" name="Picture 24" descr="A picture containing black, darkness&#10;&#10;Description automatically generated">
            <a:extLst>
              <a:ext uri="{FF2B5EF4-FFF2-40B4-BE49-F238E27FC236}">
                <a16:creationId xmlns:a16="http://schemas.microsoft.com/office/drawing/2014/main" id="{888D978B-B7D6-7446-5EA9-8BF1A11BD959}"/>
              </a:ext>
            </a:extLst>
          </p:cNvPr>
          <p:cNvPicPr>
            <a:picLocks noChangeAspect="1"/>
          </p:cNvPicPr>
          <p:nvPr/>
        </p:nvPicPr>
        <p:blipFill>
          <a:blip r:embed="rId12"/>
          <a:stretch>
            <a:fillRect/>
          </a:stretch>
        </p:blipFill>
        <p:spPr>
          <a:xfrm>
            <a:off x="10659396" y="6174012"/>
            <a:ext cx="1270835" cy="421279"/>
          </a:xfrm>
          <a:prstGeom prst="rect">
            <a:avLst/>
          </a:prstGeom>
        </p:spPr>
      </p:pic>
    </p:spTree>
    <p:extLst>
      <p:ext uri="{BB962C8B-B14F-4D97-AF65-F5344CB8AC3E}">
        <p14:creationId xmlns:p14="http://schemas.microsoft.com/office/powerpoint/2010/main" val="40267240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2" fill="hold" nodeType="click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right)">
                                      <p:cBhvr>
                                        <p:cTn id="11" dur="1000"/>
                                        <p:tgtEl>
                                          <p:spTgt spid="18"/>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4" fill="hold" nodeType="clickEffect">
                                  <p:stCondLst>
                                    <p:cond delay="0"/>
                                  </p:stCondLst>
                                  <p:childTnLst>
                                    <p:set>
                                      <p:cBhvr>
                                        <p:cTn id="15" dur="1" fill="hold">
                                          <p:stCondLst>
                                            <p:cond delay="0"/>
                                          </p:stCondLst>
                                        </p:cTn>
                                        <p:tgtEl>
                                          <p:spTgt spid="24"/>
                                        </p:tgtEl>
                                        <p:attrNameLst>
                                          <p:attrName>style.visibility</p:attrName>
                                        </p:attrNameLst>
                                      </p:cBhvr>
                                      <p:to>
                                        <p:strVal val="visible"/>
                                      </p:to>
                                    </p:set>
                                    <p:animEffect transition="in" filter="wipe(down)">
                                      <p:cBhvr>
                                        <p:cTn id="16" dur="1000"/>
                                        <p:tgtEl>
                                          <p:spTgt spid="24"/>
                                        </p:tgtEl>
                                      </p:cBhvr>
                                    </p:animEffect>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fade">
                                      <p:cBhvr>
                                        <p:cTn id="21" dur="1000"/>
                                        <p:tgtEl>
                                          <p:spTgt spid="20"/>
                                        </p:tgtEl>
                                      </p:cBhvr>
                                    </p:animEffect>
                                    <p:anim calcmode="lin" valueType="num">
                                      <p:cBhvr>
                                        <p:cTn id="22" dur="1000" fill="hold"/>
                                        <p:tgtEl>
                                          <p:spTgt spid="20"/>
                                        </p:tgtEl>
                                        <p:attrNameLst>
                                          <p:attrName>ppt_x</p:attrName>
                                        </p:attrNameLst>
                                      </p:cBhvr>
                                      <p:tavLst>
                                        <p:tav tm="0">
                                          <p:val>
                                            <p:strVal val="#ppt_x"/>
                                          </p:val>
                                        </p:tav>
                                        <p:tav tm="100000">
                                          <p:val>
                                            <p:strVal val="#ppt_x"/>
                                          </p:val>
                                        </p:tav>
                                      </p:tavLst>
                                    </p:anim>
                                    <p:anim calcmode="lin" valueType="num">
                                      <p:cBhvr>
                                        <p:cTn id="23"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2013 PPT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2013 PPT Template</Template>
  <TotalTime>21611</TotalTime>
  <Words>2325</Words>
  <Application>Microsoft Office PowerPoint</Application>
  <PresentationFormat>Widescreen</PresentationFormat>
  <Paragraphs>306</Paragraphs>
  <Slides>58</Slides>
  <Notes>38</Notes>
  <HiddenSlides>18</HiddenSlides>
  <MMClips>2</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58</vt:i4>
      </vt:variant>
    </vt:vector>
  </HeadingPairs>
  <TitlesOfParts>
    <vt:vector size="68" baseType="lpstr">
      <vt:lpstr>Antique Olive Compact</vt:lpstr>
      <vt:lpstr>Arial</vt:lpstr>
      <vt:lpstr>Calibri</vt:lpstr>
      <vt:lpstr>Cambria Math</vt:lpstr>
      <vt:lpstr>Century Gothic</vt:lpstr>
      <vt:lpstr>Courier New</vt:lpstr>
      <vt:lpstr>MS Pゴシック</vt:lpstr>
      <vt:lpstr>Times New Roman</vt:lpstr>
      <vt:lpstr>Wingdings</vt:lpstr>
      <vt:lpstr>2013 PPT Template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Extend this to galaxies</vt:lpstr>
      <vt:lpstr>Triangulum is More Massive Than it Looks</vt:lpstr>
      <vt:lpstr>PowerPoint Presentation</vt:lpstr>
      <vt:lpstr>The same discrepancy happens in all* galaxies</vt:lpstr>
      <vt:lpstr>Old View</vt:lpstr>
      <vt:lpstr>PowerPoint Presentation</vt:lpstr>
      <vt:lpstr>PowerPoint Presentation</vt:lpstr>
      <vt:lpstr>PowerPoint Presentation</vt:lpstr>
      <vt:lpstr>Gravitational Lensing</vt:lpstr>
      <vt:lpstr>Bullet Cluster</vt:lpstr>
      <vt:lpstr>Competing Theories For Dark Matter </vt:lpstr>
      <vt:lpstr>How to Look for Dark Matter Particles</vt:lpstr>
      <vt:lpstr>LUX- Large Underground Xenon Detector</vt:lpstr>
      <vt:lpstr>LUX update (2017)</vt:lpstr>
      <vt:lpstr>LUX-ZEPLIN (LZ) update (2022)</vt:lpstr>
      <vt:lpstr>XENON1T (2018)</vt:lpstr>
      <vt:lpstr>XENON1T – electronic recoil excess (2020)</vt:lpstr>
      <vt:lpstr>XENONnT – (2023)</vt:lpstr>
      <vt:lpstr>PANDAX- 4T (2021) </vt:lpstr>
      <vt:lpstr>ADMX (2021) </vt:lpstr>
      <vt:lpstr>FERMI</vt:lpstr>
      <vt:lpstr>LHC</vt:lpstr>
      <vt:lpstr>Problems for Particle Dark Matter</vt:lpstr>
      <vt:lpstr>Empty-Handed?</vt:lpstr>
      <vt:lpstr>Modified Gravity Theories</vt:lpstr>
      <vt:lpstr>Sterile Neutrinos</vt:lpstr>
      <vt:lpstr>Lots of new possibilities…</vt:lpstr>
      <vt:lpstr>Looking for CDM</vt:lpstr>
      <vt:lpstr>Moving beyond the  Dark Matter vs Modified Gravity debate</vt:lpstr>
      <vt:lpstr>Dark Matter</vt:lpstr>
      <vt:lpstr>Modified Gravity</vt:lpstr>
      <vt:lpstr>Stalemate</vt:lpstr>
      <vt:lpstr>Current Status of Dark Matter</vt:lpstr>
      <vt:lpstr>JWST and Euclid Space Telescopes</vt:lpstr>
      <vt:lpstr>Superfluid Dark Matter</vt:lpstr>
      <vt:lpstr>PowerPoint Presentation</vt:lpstr>
      <vt:lpstr>Mystery of Dark Matter</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Dave Fish</dc:creator>
  <cp:lastModifiedBy>Kelly Foyle</cp:lastModifiedBy>
  <cp:revision>208</cp:revision>
  <cp:lastPrinted>2012-10-30T18:11:15Z</cp:lastPrinted>
  <dcterms:created xsi:type="dcterms:W3CDTF">2013-03-22T18:53:08Z</dcterms:created>
  <dcterms:modified xsi:type="dcterms:W3CDTF">2024-07-07T15:11:52Z</dcterms:modified>
</cp:coreProperties>
</file>