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9" r:id="rId1"/>
  </p:sldMasterIdLst>
  <p:notesMasterIdLst>
    <p:notesMasterId r:id="rId32"/>
  </p:notesMasterIdLst>
  <p:sldIdLst>
    <p:sldId id="351" r:id="rId2"/>
    <p:sldId id="352" r:id="rId3"/>
    <p:sldId id="353" r:id="rId4"/>
    <p:sldId id="354" r:id="rId5"/>
    <p:sldId id="355" r:id="rId6"/>
    <p:sldId id="356" r:id="rId7"/>
    <p:sldId id="357" r:id="rId8"/>
    <p:sldId id="358" r:id="rId9"/>
    <p:sldId id="359" r:id="rId10"/>
    <p:sldId id="360" r:id="rId11"/>
    <p:sldId id="361" r:id="rId12"/>
    <p:sldId id="362" r:id="rId13"/>
    <p:sldId id="363" r:id="rId14"/>
    <p:sldId id="364" r:id="rId15"/>
    <p:sldId id="365" r:id="rId16"/>
    <p:sldId id="366" r:id="rId17"/>
    <p:sldId id="367" r:id="rId18"/>
    <p:sldId id="368" r:id="rId19"/>
    <p:sldId id="369" r:id="rId20"/>
    <p:sldId id="370" r:id="rId21"/>
    <p:sldId id="371" r:id="rId22"/>
    <p:sldId id="372" r:id="rId23"/>
    <p:sldId id="373" r:id="rId24"/>
    <p:sldId id="374" r:id="rId25"/>
    <p:sldId id="375" r:id="rId26"/>
    <p:sldId id="376" r:id="rId27"/>
    <p:sldId id="377" r:id="rId28"/>
    <p:sldId id="378" r:id="rId29"/>
    <p:sldId id="379" r:id="rId30"/>
    <p:sldId id="380" r:id="rId3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76527A4-1D6F-43E0-9E0B-F38A7D4D247E}">
  <a:tblStyle styleId="{176527A4-1D6F-43E0-9E0B-F38A7D4D247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56" d="100"/>
          <a:sy n="156" d="100"/>
        </p:scale>
        <p:origin x="808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g2e99bb42309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2" name="Google Shape;802;g2e99bb42309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Google Shape;966;g2eb86d2c0e2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7" name="Google Shape;967;g2eb86d2c0e2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Google Shape;975;g2eb86d2c0e2_0_3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6" name="Google Shape;976;g2eb86d2c0e2_0_3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Google Shape;983;g2eb86d2c0e2_0_2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4" name="Google Shape;984;g2eb86d2c0e2_0_2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g2eb86d2c0e2_0_4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5" name="Google Shape;995;g2eb86d2c0e2_0_4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Google Shape;1006;g2eb86d2c0e2_0_5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7" name="Google Shape;1007;g2eb86d2c0e2_0_5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Google Shape;1020;g2eb86d2c0e2_2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1" name="Google Shape;1021;g2eb86d2c0e2_2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Google Shape;1032;g2eb86d2c0e2_0_3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3" name="Google Shape;1033;g2eb86d2c0e2_0_3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Google Shape;1040;g2eb86d2c0e2_0_3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1" name="Google Shape;1041;g2eb86d2c0e2_0_3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Google Shape;1046;g2eb86d2c0e2_0_3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7" name="Google Shape;1047;g2eb86d2c0e2_0_3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Google Shape;1054;g2eb86d2c0e2_0_4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5" name="Google Shape;1055;g2eb86d2c0e2_0_4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g2e99bb42309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9" name="Google Shape;809;g2e99bb42309_0_3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Google Shape;1061;g2e99bb42309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2" name="Google Shape;1062;g2e99bb42309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Here is a list of resources for teachers, some we have seen this week.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g2eb86d2c0e2_0_5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8" name="Google Shape;1068;g2eb86d2c0e2_0_5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It’s best practice to get students engaged in their learning. Some ways include: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Some activities we used during the program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Google Shape;1077;g2eb87c4f1d2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8" name="Google Shape;1078;g2eb87c4f1d2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Like cloud chambers and the black box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Google Shape;1085;g2eb87c4f1d2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6" name="Google Shape;1086;g2eb87c4f1d2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Particle physics master classes, where students use visualizations of, for example, CMS data and interact with particle physicists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Google Shape;1093;g2eb87c4f1d2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4" name="Google Shape;1094;g2eb87c4f1d2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And the Quarknet “quark workbench” where students use a program that has them play around with quarks and antiquarks, learning about color charge by creating hadrons that “fit” in the shapes shown..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Google Shape;1101;g2e99bb42309_0_3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2" name="Google Shape;1102;g2e99bb42309_0_3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Google Shape;1109;g2eb86d2c0e2_0_5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0" name="Google Shape;1110;g2eb86d2c0e2_0_5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" name="Google Shape;1119;g2eb86d2c0e2_0_5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0" name="Google Shape;1120;g2eb86d2c0e2_0_5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Google Shape;1125;g2eb86d2c0e2_0_4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6" name="Google Shape;1126;g2eb86d2c0e2_0_4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Google Shape;1133;g2eb86d2c0e2_0_4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4" name="Google Shape;1134;g2eb86d2c0e2_0_4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g2eb86d2c0e2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5" name="Google Shape;815;g2eb86d2c0e2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We come from different countries across the world, but we’ve found there are several similarities between the curriculums we teach at school</a:t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Google Shape;1140;g2eb86d2c0e2_0_4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1" name="Google Shape;1141;g2eb86d2c0e2_0_4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g2eb86d2c0e2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6" name="Google Shape;826;g2eb86d2c0e2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g2eb1339b11d_7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3" name="Google Shape;843;g2eb1339b11d_7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2eb86d2c0e2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2eb86d2c0e2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Google Shape;894;g2eb86d2c0e2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5" name="Google Shape;895;g2eb86d2c0e2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g2eb86d2c0e2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5" name="Google Shape;925;g2eb86d2c0e2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2eb1339b11d_7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2eb1339b11d_7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29598" y="532588"/>
            <a:ext cx="1492817" cy="147781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305990" y="2571750"/>
            <a:ext cx="8532000" cy="16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305991" y="4238118"/>
            <a:ext cx="8532000" cy="4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  <a:defRPr sz="1300" b="1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89168" y="535867"/>
            <a:ext cx="1544286" cy="1544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4 Pictures">
  <p:cSld name="Text and 4 Picture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2781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7" name="Google Shape;87;p12"/>
          <p:cNvSpPr>
            <a:spLocks noGrp="1"/>
          </p:cNvSpPr>
          <p:nvPr>
            <p:ph type="pic" idx="2"/>
          </p:nvPr>
        </p:nvSpPr>
        <p:spPr>
          <a:xfrm>
            <a:off x="6056710" y="1194197"/>
            <a:ext cx="2781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8" name="Google Shape;88;p12"/>
          <p:cNvSpPr>
            <a:spLocks noGrp="1"/>
          </p:cNvSpPr>
          <p:nvPr>
            <p:ph type="pic" idx="3"/>
          </p:nvPr>
        </p:nvSpPr>
        <p:spPr>
          <a:xfrm>
            <a:off x="6093511" y="297727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9" name="Google Shape;89;p12"/>
          <p:cNvSpPr>
            <a:spLocks noGrp="1"/>
          </p:cNvSpPr>
          <p:nvPr>
            <p:ph type="pic" idx="4"/>
          </p:nvPr>
        </p:nvSpPr>
        <p:spPr>
          <a:xfrm>
            <a:off x="3194447" y="119419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0" name="Google Shape;90;p12"/>
          <p:cNvSpPr>
            <a:spLocks noGrp="1"/>
          </p:cNvSpPr>
          <p:nvPr>
            <p:ph type="pic" idx="5"/>
          </p:nvPr>
        </p:nvSpPr>
        <p:spPr>
          <a:xfrm>
            <a:off x="3194447" y="2983511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3 Pictures with boxes">
  <p:cSld name="Text and 3 Pictures with boxe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4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body" idx="1"/>
          </p:nvPr>
        </p:nvSpPr>
        <p:spPr>
          <a:xfrm>
            <a:off x="3087290" y="1201032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05" name="Google Shape;105;p14"/>
          <p:cNvSpPr>
            <a:spLocks noGrp="1"/>
          </p:cNvSpPr>
          <p:nvPr>
            <p:ph type="pic" idx="2"/>
          </p:nvPr>
        </p:nvSpPr>
        <p:spPr>
          <a:xfrm>
            <a:off x="3087290" y="20493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6" name="Google Shape;106;p14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4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body" idx="3"/>
          </p:nvPr>
        </p:nvSpPr>
        <p:spPr>
          <a:xfrm>
            <a:off x="2456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0" name="Google Shape;110;p14"/>
          <p:cNvSpPr>
            <a:spLocks noGrp="1"/>
          </p:cNvSpPr>
          <p:nvPr>
            <p:ph type="pic" idx="4"/>
          </p:nvPr>
        </p:nvSpPr>
        <p:spPr>
          <a:xfrm>
            <a:off x="3038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1" name="Google Shape;111;p14"/>
          <p:cNvSpPr txBox="1">
            <a:spLocks noGrp="1"/>
          </p:cNvSpPr>
          <p:nvPr>
            <p:ph type="body" idx="5"/>
          </p:nvPr>
        </p:nvSpPr>
        <p:spPr>
          <a:xfrm>
            <a:off x="6174291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2" name="Google Shape;112;p14"/>
          <p:cNvSpPr>
            <a:spLocks noGrp="1"/>
          </p:cNvSpPr>
          <p:nvPr>
            <p:ph type="pic" idx="6"/>
          </p:nvPr>
        </p:nvSpPr>
        <p:spPr>
          <a:xfrm>
            <a:off x="6174291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s">
  <p:cSld name="Picture Horizontal and texts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5"/>
          <p:cNvSpPr>
            <a:spLocks noGrp="1"/>
          </p:cNvSpPr>
          <p:nvPr>
            <p:ph type="pic" idx="2"/>
          </p:nvPr>
        </p:nvSpPr>
        <p:spPr>
          <a:xfrm>
            <a:off x="309582" y="1194197"/>
            <a:ext cx="8532000" cy="1923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6" name="Google Shape;116;p15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15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15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5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5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 in boxes">
  <p:cSld name="Picture Horizontal and text in boxes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>
            <a:spLocks noGrp="1"/>
          </p:cNvSpPr>
          <p:nvPr>
            <p:ph type="pic" idx="2"/>
          </p:nvPr>
        </p:nvSpPr>
        <p:spPr>
          <a:xfrm>
            <a:off x="0" y="1194197"/>
            <a:ext cx="9144000" cy="22095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5" name="Google Shape;125;p16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0" name="Google Shape;130;p16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BLANK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/>
        </p:nvSpPr>
        <p:spPr>
          <a:xfrm>
            <a:off x="305991" y="4647305"/>
            <a:ext cx="853200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9" name="Google Shape;13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68974" y="3652327"/>
            <a:ext cx="806053" cy="806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>
  <p:cSld name="Logo Slide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56907" y="1556656"/>
            <a:ext cx="2030185" cy="2030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0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0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0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2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2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>
                <a:solidFill>
                  <a:srgbClr val="171717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Comparison">
  <p:cSld name="Subtitle and Comparison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305990" y="1820465"/>
            <a:ext cx="4212300" cy="28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3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4"/>
          </p:nvPr>
        </p:nvSpPr>
        <p:spPr>
          <a:xfrm>
            <a:off x="4629150" y="1820465"/>
            <a:ext cx="4209000" cy="28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305990" y="1194198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2"/>
          </p:nvPr>
        </p:nvSpPr>
        <p:spPr>
          <a:xfrm>
            <a:off x="4629149" y="1194198"/>
            <a:ext cx="4209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icture">
  <p:cSld name="Big Pictur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0" name="Google Shape;50;p7"/>
          <p:cNvSpPr>
            <a:spLocks noGrp="1"/>
          </p:cNvSpPr>
          <p:nvPr>
            <p:ph type="pic" idx="2"/>
          </p:nvPr>
        </p:nvSpPr>
        <p:spPr>
          <a:xfrm>
            <a:off x="305991" y="1079897"/>
            <a:ext cx="8532000" cy="35706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Picture">
  <p:cSld name="Full page Pictur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>
            <a:spLocks noGrp="1"/>
          </p:cNvSpPr>
          <p:nvPr>
            <p:ph type="pic" idx="2"/>
          </p:nvPr>
        </p:nvSpPr>
        <p:spPr>
          <a:xfrm>
            <a:off x="0" y="2400"/>
            <a:ext cx="9144000" cy="4779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3" name="Google Shape;53;p8"/>
          <p:cNvSpPr txBox="1">
            <a:spLocks noGrp="1"/>
          </p:cNvSpPr>
          <p:nvPr>
            <p:ph type="body" idx="1"/>
          </p:nvPr>
        </p:nvSpPr>
        <p:spPr>
          <a:xfrm>
            <a:off x="6056709" y="-13622"/>
            <a:ext cx="3087300" cy="479610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35000" tIns="135000" rIns="135000" bIns="1350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3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>
            <a:spLocks noGrp="1"/>
          </p:cNvSpPr>
          <p:nvPr>
            <p:ph type="pic" idx="2"/>
          </p:nvPr>
        </p:nvSpPr>
        <p:spPr>
          <a:xfrm>
            <a:off x="4625579" y="-1"/>
            <a:ext cx="4518300" cy="47751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1" name="Google Shape;61;p9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2 Pictures horizontal">
  <p:cSld name="Text and 2 Pictures horizontal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10"/>
          <p:cNvSpPr>
            <a:spLocks noGrp="1"/>
          </p:cNvSpPr>
          <p:nvPr>
            <p:ph type="pic" idx="2"/>
          </p:nvPr>
        </p:nvSpPr>
        <p:spPr>
          <a:xfrm>
            <a:off x="4625579" y="119419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1" name="Google Shape;71;p10"/>
          <p:cNvSpPr>
            <a:spLocks noGrp="1"/>
          </p:cNvSpPr>
          <p:nvPr>
            <p:ph type="pic" idx="3"/>
          </p:nvPr>
        </p:nvSpPr>
        <p:spPr>
          <a:xfrm>
            <a:off x="4625579" y="297727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s and 2 Pictures ">
  <p:cSld name="Subtitles and 2 Pictures 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2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6" name="Google Shape;76;p11"/>
          <p:cNvSpPr>
            <a:spLocks noGrp="1"/>
          </p:cNvSpPr>
          <p:nvPr>
            <p:ph type="pic" idx="3"/>
          </p:nvPr>
        </p:nvSpPr>
        <p:spPr>
          <a:xfrm>
            <a:off x="305991" y="1822054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7" name="Google Shape;77;p11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0" name="Google Shape;80;p11"/>
          <p:cNvSpPr>
            <a:spLocks noGrp="1"/>
          </p:cNvSpPr>
          <p:nvPr>
            <p:ph type="pic" idx="4"/>
          </p:nvPr>
        </p:nvSpPr>
        <p:spPr>
          <a:xfrm>
            <a:off x="4629150" y="1815703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sz="2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Slide </a:t>
            </a: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" name="Google Shape;11;p1"/>
          <p:cNvCxnSpPr/>
          <p:nvPr/>
        </p:nvCxnSpPr>
        <p:spPr>
          <a:xfrm>
            <a:off x="303053" y="4778102"/>
            <a:ext cx="8535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  <p:sldLayoutId id="2147483661" r:id="rId12"/>
    <p:sldLayoutId id="2147483662" r:id="rId13"/>
    <p:sldLayoutId id="2147483664" r:id="rId14"/>
    <p:sldLayoutId id="2147483665" r:id="rId15"/>
    <p:sldLayoutId id="2147483666" r:id="rId16"/>
    <p:sldLayoutId id="2147483668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74">
          <p15:clr>
            <a:srgbClr val="F26B43"/>
          </p15:clr>
        </p15:guide>
        <p15:guide id="2" pos="2880">
          <p15:clr>
            <a:srgbClr val="F26B43"/>
          </p15:clr>
        </p15:guide>
        <p15:guide id="3" pos="5567">
          <p15:clr>
            <a:srgbClr val="F26B43"/>
          </p15:clr>
        </p15:guide>
        <p15:guide id="4" pos="193">
          <p15:clr>
            <a:srgbClr val="F26B43"/>
          </p15:clr>
        </p15:guide>
        <p15:guide id="5" pos="2846">
          <p15:clr>
            <a:srgbClr val="F26B43"/>
          </p15:clr>
        </p15:guide>
        <p15:guide id="6" pos="2914">
          <p15:clr>
            <a:srgbClr val="F26B43"/>
          </p15:clr>
        </p15:guide>
        <p15:guide id="7" pos="3815">
          <p15:clr>
            <a:srgbClr val="F26B43"/>
          </p15:clr>
        </p15:guide>
        <p15:guide id="8" pos="3748">
          <p15:clr>
            <a:srgbClr val="F26B43"/>
          </p15:clr>
        </p15:guide>
        <p15:guide id="9" pos="2012">
          <p15:clr>
            <a:srgbClr val="F26B43"/>
          </p15:clr>
        </p15:guide>
        <p15:guide id="10" pos="1945">
          <p15:clr>
            <a:srgbClr val="F26B43"/>
          </p15:clr>
        </p15:guide>
        <p15:guide id="11" orient="horz" pos="2929">
          <p15:clr>
            <a:srgbClr val="F26B43"/>
          </p15:clr>
        </p15:guide>
        <p15:guide id="12" orient="horz" pos="1807">
          <p15:clr>
            <a:srgbClr val="F26B43"/>
          </p15:clr>
        </p15:guide>
        <p15:guide id="13" orient="horz" pos="685">
          <p15:clr>
            <a:srgbClr val="F26B43"/>
          </p15:clr>
        </p15:guide>
        <p15:guide id="14" orient="horz" pos="752">
          <p15:clr>
            <a:srgbClr val="F26B43"/>
          </p15:clr>
        </p15:guide>
        <p15:guide id="15" orient="horz" pos="1875">
          <p15:clr>
            <a:srgbClr val="F26B43"/>
          </p15:clr>
        </p15:guide>
        <p15:guide id="16" pos="4734">
          <p15:clr>
            <a:srgbClr val="F26B43"/>
          </p15:clr>
        </p15:guide>
        <p15:guide id="17" pos="46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resources.perimeterinstitute.ca/collections/lesson-compilations/products/beyond-the-atom-remodelling-particle-physics?variant=17148738886" TargetMode="External"/><Relationship Id="rId3" Type="http://schemas.openxmlformats.org/officeDocument/2006/relationships/hyperlink" Target="https://cern.ch/PER" TargetMode="External"/><Relationship Id="rId7" Type="http://schemas.openxmlformats.org/officeDocument/2006/relationships/hyperlink" Target="https://quarknet.org/data-portfolio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youtube.com/c/pbsspacetime" TargetMode="External"/><Relationship Id="rId5" Type="http://schemas.openxmlformats.org/officeDocument/2006/relationships/hyperlink" Target="https://atlas.physicsmasterclasses.org/en/index.htm" TargetMode="External"/><Relationship Id="rId4" Type="http://schemas.openxmlformats.org/officeDocument/2006/relationships/hyperlink" Target="https://www.damtp.cam.ac.uk/user/tong/particle.html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2u2.org/elab/cms/cima-wzh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2u2.org/elab/cms/cima-wzh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hyperlink" Target="https://web.quarknet.org/activities/qwbench/puzzle5.html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p118"/>
          <p:cNvSpPr txBox="1">
            <a:spLocks noGrp="1"/>
          </p:cNvSpPr>
          <p:nvPr>
            <p:ph type="ctrTitle"/>
          </p:nvPr>
        </p:nvSpPr>
        <p:spPr>
          <a:xfrm>
            <a:off x="1143000" y="-762003"/>
            <a:ext cx="6858000" cy="1790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Particle Physics</a:t>
            </a:r>
            <a:endParaRPr/>
          </a:p>
        </p:txBody>
      </p:sp>
      <p:sp>
        <p:nvSpPr>
          <p:cNvPr id="805" name="Google Shape;805;p118"/>
          <p:cNvSpPr txBox="1">
            <a:spLocks noGrp="1"/>
          </p:cNvSpPr>
          <p:nvPr>
            <p:ph type="subTitle" idx="1"/>
          </p:nvPr>
        </p:nvSpPr>
        <p:spPr>
          <a:xfrm>
            <a:off x="1143000" y="1154904"/>
            <a:ext cx="6858000" cy="124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HST2024 Study Group 7</a:t>
            </a:r>
            <a:endParaRPr/>
          </a:p>
        </p:txBody>
      </p:sp>
      <p:pic>
        <p:nvPicPr>
          <p:cNvPr id="806" name="Google Shape;806;p118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21119" b="8388"/>
          <a:stretch/>
        </p:blipFill>
        <p:spPr>
          <a:xfrm>
            <a:off x="1872000" y="1604400"/>
            <a:ext cx="5400000" cy="28548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p127"/>
          <p:cNvSpPr/>
          <p:nvPr/>
        </p:nvSpPr>
        <p:spPr>
          <a:xfrm>
            <a:off x="2973600" y="1460075"/>
            <a:ext cx="3196800" cy="2334000"/>
          </a:xfrm>
          <a:prstGeom prst="ellipse">
            <a:avLst/>
          </a:prstGeom>
          <a:solidFill>
            <a:schemeClr val="lt2"/>
          </a:solidFill>
          <a:ln w="28575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0" name="Google Shape;970;p127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Key Ideas</a:t>
            </a:r>
            <a:endParaRPr/>
          </a:p>
        </p:txBody>
      </p:sp>
      <p:sp>
        <p:nvSpPr>
          <p:cNvPr id="971" name="Google Shape;971;p127"/>
          <p:cNvSpPr/>
          <p:nvPr/>
        </p:nvSpPr>
        <p:spPr>
          <a:xfrm>
            <a:off x="3412325" y="1138875"/>
            <a:ext cx="2212200" cy="1062000"/>
          </a:xfrm>
          <a:prstGeom prst="roundRect">
            <a:avLst>
              <a:gd name="adj" fmla="val 16667"/>
            </a:avLst>
          </a:prstGeom>
          <a:solidFill>
            <a:srgbClr val="F4CCCC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/>
              <a:t>Fundamental particles</a:t>
            </a:r>
            <a:endParaRPr sz="2500"/>
          </a:p>
        </p:txBody>
      </p:sp>
      <p:sp>
        <p:nvSpPr>
          <p:cNvPr id="972" name="Google Shape;972;p127"/>
          <p:cNvSpPr/>
          <p:nvPr/>
        </p:nvSpPr>
        <p:spPr>
          <a:xfrm>
            <a:off x="5303025" y="2732075"/>
            <a:ext cx="2212200" cy="10620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/>
              <a:t>Interactions</a:t>
            </a:r>
            <a:endParaRPr sz="2500"/>
          </a:p>
        </p:txBody>
      </p:sp>
      <p:sp>
        <p:nvSpPr>
          <p:cNvPr id="973" name="Google Shape;973;p127"/>
          <p:cNvSpPr/>
          <p:nvPr/>
        </p:nvSpPr>
        <p:spPr>
          <a:xfrm>
            <a:off x="1656750" y="2821725"/>
            <a:ext cx="2212200" cy="1062000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/>
              <a:t>Charges</a:t>
            </a:r>
            <a:endParaRPr sz="25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p128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Key Ideas</a:t>
            </a:r>
            <a:endParaRPr/>
          </a:p>
        </p:txBody>
      </p:sp>
      <p:sp>
        <p:nvSpPr>
          <p:cNvPr id="979" name="Google Shape;979;p128"/>
          <p:cNvSpPr txBox="1"/>
          <p:nvPr/>
        </p:nvSpPr>
        <p:spPr>
          <a:xfrm>
            <a:off x="338200" y="943750"/>
            <a:ext cx="84546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600" b="1">
              <a:solidFill>
                <a:srgbClr val="171717"/>
              </a:solidFill>
            </a:endParaRPr>
          </a:p>
        </p:txBody>
      </p:sp>
      <p:pic>
        <p:nvPicPr>
          <p:cNvPr id="980" name="Google Shape;980;p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57075" y="1468725"/>
            <a:ext cx="3029849" cy="2914450"/>
          </a:xfrm>
          <a:prstGeom prst="rect">
            <a:avLst/>
          </a:prstGeom>
          <a:noFill/>
          <a:ln>
            <a:noFill/>
          </a:ln>
        </p:spPr>
      </p:pic>
      <p:sp>
        <p:nvSpPr>
          <p:cNvPr id="981" name="Google Shape;981;p128"/>
          <p:cNvSpPr txBox="1"/>
          <p:nvPr/>
        </p:nvSpPr>
        <p:spPr>
          <a:xfrm>
            <a:off x="4751450" y="1384200"/>
            <a:ext cx="1934700" cy="589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accent1"/>
                </a:solidFill>
              </a:rPr>
              <a:t>Standard Model</a:t>
            </a:r>
            <a:endParaRPr sz="1800" b="1">
              <a:solidFill>
                <a:schemeClr val="accen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accent1"/>
                </a:solidFill>
              </a:rPr>
              <a:t>party</a:t>
            </a:r>
            <a:endParaRPr sz="1800" b="1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p129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Key Ideas</a:t>
            </a:r>
            <a:endParaRPr/>
          </a:p>
        </p:txBody>
      </p:sp>
      <p:sp>
        <p:nvSpPr>
          <p:cNvPr id="987" name="Google Shape;987;p129"/>
          <p:cNvSpPr txBox="1"/>
          <p:nvPr/>
        </p:nvSpPr>
        <p:spPr>
          <a:xfrm>
            <a:off x="338200" y="943750"/>
            <a:ext cx="84546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600" b="1">
              <a:solidFill>
                <a:srgbClr val="171717"/>
              </a:solidFill>
            </a:endParaRPr>
          </a:p>
        </p:txBody>
      </p:sp>
      <p:pic>
        <p:nvPicPr>
          <p:cNvPr id="988" name="Google Shape;988;p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57075" y="1468725"/>
            <a:ext cx="3029849" cy="2914450"/>
          </a:xfrm>
          <a:prstGeom prst="rect">
            <a:avLst/>
          </a:prstGeom>
          <a:noFill/>
          <a:ln>
            <a:noFill/>
          </a:ln>
        </p:spPr>
      </p:pic>
      <p:sp>
        <p:nvSpPr>
          <p:cNvPr id="989" name="Google Shape;989;p129"/>
          <p:cNvSpPr txBox="1"/>
          <p:nvPr/>
        </p:nvSpPr>
        <p:spPr>
          <a:xfrm>
            <a:off x="4751450" y="1384200"/>
            <a:ext cx="1934700" cy="589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accent1"/>
                </a:solidFill>
              </a:rPr>
              <a:t>Standard Model</a:t>
            </a:r>
            <a:endParaRPr sz="1800" b="1">
              <a:solidFill>
                <a:schemeClr val="accen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accent1"/>
                </a:solidFill>
              </a:rPr>
              <a:t>party</a:t>
            </a:r>
            <a:endParaRPr sz="1800" b="1">
              <a:solidFill>
                <a:schemeClr val="accent1"/>
              </a:solidFill>
            </a:endParaRPr>
          </a:p>
        </p:txBody>
      </p:sp>
      <p:sp>
        <p:nvSpPr>
          <p:cNvPr id="990" name="Google Shape;990;p129"/>
          <p:cNvSpPr txBox="1"/>
          <p:nvPr/>
        </p:nvSpPr>
        <p:spPr>
          <a:xfrm>
            <a:off x="6007100" y="2976575"/>
            <a:ext cx="1399800" cy="51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FF"/>
                </a:solidFill>
              </a:rPr>
              <a:t>Electromagnetic interaction</a:t>
            </a:r>
            <a:endParaRPr sz="1300">
              <a:solidFill>
                <a:srgbClr val="0000FF"/>
              </a:solidFill>
            </a:endParaRPr>
          </a:p>
        </p:txBody>
      </p:sp>
      <p:sp>
        <p:nvSpPr>
          <p:cNvPr id="991" name="Google Shape;991;p129"/>
          <p:cNvSpPr txBox="1"/>
          <p:nvPr/>
        </p:nvSpPr>
        <p:spPr>
          <a:xfrm>
            <a:off x="5365150" y="3785450"/>
            <a:ext cx="1060200" cy="51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FF"/>
                </a:solidFill>
              </a:rPr>
              <a:t>Weak interaction</a:t>
            </a:r>
            <a:endParaRPr sz="1300">
              <a:solidFill>
                <a:srgbClr val="0000FF"/>
              </a:solidFill>
            </a:endParaRPr>
          </a:p>
        </p:txBody>
      </p:sp>
      <p:sp>
        <p:nvSpPr>
          <p:cNvPr id="992" name="Google Shape;992;p129"/>
          <p:cNvSpPr txBox="1"/>
          <p:nvPr/>
        </p:nvSpPr>
        <p:spPr>
          <a:xfrm>
            <a:off x="2489650" y="3985025"/>
            <a:ext cx="1060200" cy="51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FF"/>
                </a:solidFill>
              </a:rPr>
              <a:t>Strong interaction</a:t>
            </a:r>
            <a:endParaRPr sz="13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" name="Google Shape;997;p130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Key Ideas</a:t>
            </a:r>
            <a:endParaRPr/>
          </a:p>
        </p:txBody>
      </p:sp>
      <p:sp>
        <p:nvSpPr>
          <p:cNvPr id="998" name="Google Shape;998;p130"/>
          <p:cNvSpPr txBox="1"/>
          <p:nvPr/>
        </p:nvSpPr>
        <p:spPr>
          <a:xfrm>
            <a:off x="338200" y="943750"/>
            <a:ext cx="84546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600" b="1">
              <a:solidFill>
                <a:srgbClr val="171717"/>
              </a:solidFill>
            </a:endParaRPr>
          </a:p>
        </p:txBody>
      </p:sp>
      <p:pic>
        <p:nvPicPr>
          <p:cNvPr id="999" name="Google Shape;999;p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57075" y="1468725"/>
            <a:ext cx="3029849" cy="2914450"/>
          </a:xfrm>
          <a:prstGeom prst="rect">
            <a:avLst/>
          </a:prstGeom>
          <a:noFill/>
          <a:ln>
            <a:noFill/>
          </a:ln>
        </p:spPr>
      </p:pic>
      <p:sp>
        <p:nvSpPr>
          <p:cNvPr id="1000" name="Google Shape;1000;p130"/>
          <p:cNvSpPr txBox="1"/>
          <p:nvPr/>
        </p:nvSpPr>
        <p:spPr>
          <a:xfrm>
            <a:off x="4751450" y="1384200"/>
            <a:ext cx="1934700" cy="589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accent1"/>
                </a:solidFill>
              </a:rPr>
              <a:t>Standard Model</a:t>
            </a:r>
            <a:endParaRPr sz="1800" b="1">
              <a:solidFill>
                <a:schemeClr val="accen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accent1"/>
                </a:solidFill>
              </a:rPr>
              <a:t>party</a:t>
            </a:r>
            <a:endParaRPr sz="1800" b="1">
              <a:solidFill>
                <a:schemeClr val="accent1"/>
              </a:solidFill>
            </a:endParaRPr>
          </a:p>
        </p:txBody>
      </p:sp>
      <p:sp>
        <p:nvSpPr>
          <p:cNvPr id="1001" name="Google Shape;1001;p130"/>
          <p:cNvSpPr txBox="1"/>
          <p:nvPr/>
        </p:nvSpPr>
        <p:spPr>
          <a:xfrm>
            <a:off x="6007100" y="2976575"/>
            <a:ext cx="1399800" cy="51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FF"/>
                </a:solidFill>
              </a:rPr>
              <a:t>Electromagnetic interaction</a:t>
            </a:r>
            <a:endParaRPr sz="1300">
              <a:solidFill>
                <a:srgbClr val="0000FF"/>
              </a:solidFill>
            </a:endParaRPr>
          </a:p>
        </p:txBody>
      </p:sp>
      <p:sp>
        <p:nvSpPr>
          <p:cNvPr id="1002" name="Google Shape;1002;p130"/>
          <p:cNvSpPr txBox="1"/>
          <p:nvPr/>
        </p:nvSpPr>
        <p:spPr>
          <a:xfrm>
            <a:off x="5365150" y="3785450"/>
            <a:ext cx="1060200" cy="51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FF"/>
                </a:solidFill>
              </a:rPr>
              <a:t>Weak interaction</a:t>
            </a:r>
            <a:endParaRPr sz="1300">
              <a:solidFill>
                <a:srgbClr val="0000FF"/>
              </a:solidFill>
            </a:endParaRPr>
          </a:p>
        </p:txBody>
      </p:sp>
      <p:sp>
        <p:nvSpPr>
          <p:cNvPr id="1003" name="Google Shape;1003;p130"/>
          <p:cNvSpPr txBox="1"/>
          <p:nvPr/>
        </p:nvSpPr>
        <p:spPr>
          <a:xfrm>
            <a:off x="2489650" y="3985025"/>
            <a:ext cx="1060200" cy="51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FF"/>
                </a:solidFill>
              </a:rPr>
              <a:t>Strong interaction</a:t>
            </a:r>
            <a:endParaRPr sz="1300">
              <a:solidFill>
                <a:srgbClr val="0000FF"/>
              </a:solidFill>
            </a:endParaRPr>
          </a:p>
        </p:txBody>
      </p:sp>
      <p:sp>
        <p:nvSpPr>
          <p:cNvPr id="1004" name="Google Shape;1004;p130"/>
          <p:cNvSpPr txBox="1"/>
          <p:nvPr/>
        </p:nvSpPr>
        <p:spPr>
          <a:xfrm>
            <a:off x="2170175" y="1468713"/>
            <a:ext cx="1258800" cy="51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9900FF"/>
                </a:solidFill>
              </a:rPr>
              <a:t>Gravitational interaction</a:t>
            </a:r>
            <a:endParaRPr sz="1300">
              <a:solidFill>
                <a:srgbClr val="9900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Google Shape;1009;p131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Key Ideas</a:t>
            </a:r>
            <a:endParaRPr/>
          </a:p>
        </p:txBody>
      </p:sp>
      <p:sp>
        <p:nvSpPr>
          <p:cNvPr id="1010" name="Google Shape;1010;p131"/>
          <p:cNvSpPr txBox="1"/>
          <p:nvPr/>
        </p:nvSpPr>
        <p:spPr>
          <a:xfrm>
            <a:off x="338200" y="943750"/>
            <a:ext cx="84546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600" b="1">
              <a:solidFill>
                <a:srgbClr val="171717"/>
              </a:solidFill>
            </a:endParaRPr>
          </a:p>
        </p:txBody>
      </p:sp>
      <p:pic>
        <p:nvPicPr>
          <p:cNvPr id="1011" name="Google Shape;1011;p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57075" y="1468725"/>
            <a:ext cx="3029849" cy="2914450"/>
          </a:xfrm>
          <a:prstGeom prst="rect">
            <a:avLst/>
          </a:prstGeom>
          <a:noFill/>
          <a:ln>
            <a:noFill/>
          </a:ln>
        </p:spPr>
      </p:pic>
      <p:sp>
        <p:nvSpPr>
          <p:cNvPr id="1012" name="Google Shape;1012;p131"/>
          <p:cNvSpPr txBox="1"/>
          <p:nvPr/>
        </p:nvSpPr>
        <p:spPr>
          <a:xfrm>
            <a:off x="4751450" y="1384200"/>
            <a:ext cx="1934700" cy="589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accent1"/>
                </a:solidFill>
              </a:rPr>
              <a:t>Standard Model</a:t>
            </a:r>
            <a:endParaRPr sz="1800" b="1">
              <a:solidFill>
                <a:schemeClr val="accen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accent1"/>
                </a:solidFill>
              </a:rPr>
              <a:t>party</a:t>
            </a:r>
            <a:endParaRPr sz="1800" b="1">
              <a:solidFill>
                <a:schemeClr val="accent1"/>
              </a:solidFill>
            </a:endParaRPr>
          </a:p>
        </p:txBody>
      </p:sp>
      <p:sp>
        <p:nvSpPr>
          <p:cNvPr id="1013" name="Google Shape;1013;p131"/>
          <p:cNvSpPr txBox="1"/>
          <p:nvPr/>
        </p:nvSpPr>
        <p:spPr>
          <a:xfrm>
            <a:off x="6007100" y="2976575"/>
            <a:ext cx="1399800" cy="51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FF"/>
                </a:solidFill>
              </a:rPr>
              <a:t>Electromagnetic interaction</a:t>
            </a:r>
            <a:endParaRPr sz="1300">
              <a:solidFill>
                <a:srgbClr val="0000FF"/>
              </a:solidFill>
            </a:endParaRPr>
          </a:p>
        </p:txBody>
      </p:sp>
      <p:sp>
        <p:nvSpPr>
          <p:cNvPr id="1014" name="Google Shape;1014;p131"/>
          <p:cNvSpPr txBox="1"/>
          <p:nvPr/>
        </p:nvSpPr>
        <p:spPr>
          <a:xfrm>
            <a:off x="5365150" y="3785450"/>
            <a:ext cx="1060200" cy="51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FF"/>
                </a:solidFill>
              </a:rPr>
              <a:t>Weak interaction</a:t>
            </a:r>
            <a:endParaRPr sz="1300">
              <a:solidFill>
                <a:srgbClr val="0000FF"/>
              </a:solidFill>
            </a:endParaRPr>
          </a:p>
        </p:txBody>
      </p:sp>
      <p:sp>
        <p:nvSpPr>
          <p:cNvPr id="1015" name="Google Shape;1015;p131"/>
          <p:cNvSpPr txBox="1"/>
          <p:nvPr/>
        </p:nvSpPr>
        <p:spPr>
          <a:xfrm>
            <a:off x="2489650" y="3985025"/>
            <a:ext cx="1060200" cy="51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FF"/>
                </a:solidFill>
              </a:rPr>
              <a:t>Strong interaction</a:t>
            </a:r>
            <a:endParaRPr sz="1300">
              <a:solidFill>
                <a:srgbClr val="0000FF"/>
              </a:solidFill>
            </a:endParaRPr>
          </a:p>
        </p:txBody>
      </p:sp>
      <p:sp>
        <p:nvSpPr>
          <p:cNvPr id="1016" name="Google Shape;1016;p131"/>
          <p:cNvSpPr txBox="1"/>
          <p:nvPr/>
        </p:nvSpPr>
        <p:spPr>
          <a:xfrm>
            <a:off x="2170175" y="1468713"/>
            <a:ext cx="1258800" cy="511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9900FF"/>
                </a:solidFill>
              </a:rPr>
              <a:t>Gravitational interaction</a:t>
            </a:r>
            <a:endParaRPr sz="1300">
              <a:solidFill>
                <a:srgbClr val="9900FF"/>
              </a:solidFill>
            </a:endParaRPr>
          </a:p>
        </p:txBody>
      </p:sp>
      <p:sp>
        <p:nvSpPr>
          <p:cNvPr id="1017" name="Google Shape;1017;p131"/>
          <p:cNvSpPr txBox="1"/>
          <p:nvPr/>
        </p:nvSpPr>
        <p:spPr>
          <a:xfrm>
            <a:off x="245775" y="2445450"/>
            <a:ext cx="2542800" cy="8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171717"/>
                </a:solidFill>
              </a:rPr>
              <a:t>We have to build a new model that includes</a:t>
            </a:r>
            <a:br>
              <a:rPr lang="en-GB" sz="1600" b="1">
                <a:solidFill>
                  <a:srgbClr val="171717"/>
                </a:solidFill>
              </a:rPr>
            </a:br>
            <a:r>
              <a:rPr lang="en-GB" sz="1600" b="1">
                <a:solidFill>
                  <a:srgbClr val="171717"/>
                </a:solidFill>
              </a:rPr>
              <a:t>all the observations</a:t>
            </a:r>
            <a:endParaRPr sz="1600" b="1">
              <a:solidFill>
                <a:srgbClr val="171717"/>
              </a:solidFill>
            </a:endParaRPr>
          </a:p>
        </p:txBody>
      </p:sp>
      <p:pic>
        <p:nvPicPr>
          <p:cNvPr id="1018" name="Google Shape;1018;p1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8075" y="3295049"/>
            <a:ext cx="1060200" cy="10432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" name="Google Shape;1023;p132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Why we are all here?</a:t>
            </a:r>
            <a:endParaRPr/>
          </a:p>
        </p:txBody>
      </p:sp>
      <p:sp>
        <p:nvSpPr>
          <p:cNvPr id="1024" name="Google Shape;1024;p132"/>
          <p:cNvSpPr txBox="1">
            <a:spLocks noGrp="1"/>
          </p:cNvSpPr>
          <p:nvPr>
            <p:ph type="body" idx="1"/>
          </p:nvPr>
        </p:nvSpPr>
        <p:spPr>
          <a:xfrm>
            <a:off x="305990" y="1194198"/>
            <a:ext cx="42123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5" name="Google Shape;1025;p132"/>
          <p:cNvSpPr txBox="1">
            <a:spLocks noGrp="1"/>
          </p:cNvSpPr>
          <p:nvPr>
            <p:ph type="body" idx="2"/>
          </p:nvPr>
        </p:nvSpPr>
        <p:spPr>
          <a:xfrm>
            <a:off x="4629149" y="1194198"/>
            <a:ext cx="42090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26" name="Google Shape;1026;p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657029">
            <a:off x="4525823" y="234663"/>
            <a:ext cx="4576249" cy="31244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27" name="Google Shape;1027;p132"/>
          <p:cNvGrpSpPr/>
          <p:nvPr/>
        </p:nvGrpSpPr>
        <p:grpSpPr>
          <a:xfrm>
            <a:off x="592700" y="908600"/>
            <a:ext cx="4194779" cy="3844575"/>
            <a:chOff x="592700" y="908600"/>
            <a:chExt cx="4194779" cy="3844575"/>
          </a:xfrm>
        </p:grpSpPr>
        <p:pic>
          <p:nvPicPr>
            <p:cNvPr id="1028" name="Google Shape;1028;p13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274554" y="2399525"/>
              <a:ext cx="2512925" cy="18847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9" name="Google Shape;1029;p132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92700" y="908600"/>
              <a:ext cx="2368800" cy="1776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0" name="Google Shape;1030;p132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92700" y="2976575"/>
              <a:ext cx="2368800" cy="17766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Google Shape;1035;p133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Potential Students’ Conceptions &amp; Challenges</a:t>
            </a:r>
            <a:endParaRPr/>
          </a:p>
        </p:txBody>
      </p:sp>
      <p:sp>
        <p:nvSpPr>
          <p:cNvPr id="1036" name="Google Shape;1036;p133"/>
          <p:cNvSpPr txBox="1">
            <a:spLocks noGrp="1"/>
          </p:cNvSpPr>
          <p:nvPr>
            <p:ph type="body" idx="2"/>
          </p:nvPr>
        </p:nvSpPr>
        <p:spPr>
          <a:xfrm>
            <a:off x="432550" y="951625"/>
            <a:ext cx="8405700" cy="369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Visualizing things we cannot see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The use of pictures and analogies can be helpful and dangerous at the same time.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37" name="Google Shape;1037;p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9113" y="1824578"/>
            <a:ext cx="3035775" cy="122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8" name="Google Shape;1038;p1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9850" y="1768651"/>
            <a:ext cx="3098825" cy="139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p134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Potential Students’ Conceptions &amp; Challenges</a:t>
            </a:r>
            <a:endParaRPr/>
          </a:p>
        </p:txBody>
      </p:sp>
      <p:sp>
        <p:nvSpPr>
          <p:cNvPr id="1044" name="Google Shape;1044;p134"/>
          <p:cNvSpPr txBox="1">
            <a:spLocks noGrp="1"/>
          </p:cNvSpPr>
          <p:nvPr>
            <p:ph type="body" idx="2"/>
          </p:nvPr>
        </p:nvSpPr>
        <p:spPr>
          <a:xfrm>
            <a:off x="432550" y="951625"/>
            <a:ext cx="8405700" cy="369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Visualizing things we cannot see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The use of pictures and analogies can be helpful and dangerous at the same time.</a:t>
            </a:r>
            <a:endParaRPr/>
          </a:p>
          <a:p>
            <a:pPr marL="9144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Vocabulary and correct use of words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Examples: 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particle versus system of particles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decay versus transformation 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Google Shape;1049;p135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Potential Students’ Conceptions &amp; Challenges</a:t>
            </a:r>
            <a:endParaRPr/>
          </a:p>
        </p:txBody>
      </p:sp>
      <p:sp>
        <p:nvSpPr>
          <p:cNvPr id="1050" name="Google Shape;1050;p135"/>
          <p:cNvSpPr txBox="1">
            <a:spLocks noGrp="1"/>
          </p:cNvSpPr>
          <p:nvPr>
            <p:ph type="body" idx="2"/>
          </p:nvPr>
        </p:nvSpPr>
        <p:spPr>
          <a:xfrm>
            <a:off x="432550" y="951625"/>
            <a:ext cx="8405700" cy="369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Visualizing things we cannot see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The use of pictures and analogies can be helpful and dangerous at the same time.</a:t>
            </a:r>
            <a:endParaRPr/>
          </a:p>
          <a:p>
            <a:pPr marL="9144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Vocabulary and correct use of words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Examples: 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particle versus particle system 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decay versus transformation 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Relation between models and reality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           - </a:t>
            </a:r>
            <a:r>
              <a:rPr lang="en-GB" sz="1300" b="0"/>
              <a:t>Possibility of new models in the future</a:t>
            </a:r>
            <a:endParaRPr sz="1300"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300" b="0"/>
              <a:t>              - Students life will not be easy</a:t>
            </a:r>
            <a:endParaRPr sz="1300" b="0"/>
          </a:p>
        </p:txBody>
      </p:sp>
      <p:pic>
        <p:nvPicPr>
          <p:cNvPr id="1051" name="Google Shape;1051;p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5475" y="1847125"/>
            <a:ext cx="3843675" cy="274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2" name="Google Shape;1052;p1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88757" y="2768138"/>
            <a:ext cx="1105693" cy="7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Google Shape;1057;p136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Potential Students’ Conceptions &amp; Challenges</a:t>
            </a:r>
            <a:endParaRPr/>
          </a:p>
        </p:txBody>
      </p:sp>
      <p:sp>
        <p:nvSpPr>
          <p:cNvPr id="1058" name="Google Shape;1058;p136"/>
          <p:cNvSpPr txBox="1">
            <a:spLocks noGrp="1"/>
          </p:cNvSpPr>
          <p:nvPr>
            <p:ph type="body" idx="2"/>
          </p:nvPr>
        </p:nvSpPr>
        <p:spPr>
          <a:xfrm>
            <a:off x="432550" y="951625"/>
            <a:ext cx="8405700" cy="369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Visualizing things we cannot see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The use of pictures and analogies can be helpful and dangerous at the same time.</a:t>
            </a:r>
            <a:endParaRPr/>
          </a:p>
          <a:p>
            <a:pPr marL="9144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Vocabulary and correct use of words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Examples: 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particle versus system of particles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decay versus transformation 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Relation between models and reality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9" name="Google Shape;1059;p136"/>
          <p:cNvSpPr txBox="1"/>
          <p:nvPr/>
        </p:nvSpPr>
        <p:spPr>
          <a:xfrm>
            <a:off x="1924675" y="1825125"/>
            <a:ext cx="63714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119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Curriculum &amp; Classroom Connections</a:t>
            </a:r>
            <a:endParaRPr/>
          </a:p>
        </p:txBody>
      </p:sp>
      <p:pic>
        <p:nvPicPr>
          <p:cNvPr id="812" name="Google Shape;812;p119"/>
          <p:cNvPicPr preferRelativeResize="0"/>
          <p:nvPr/>
        </p:nvPicPr>
        <p:blipFill rotWithShape="1">
          <a:blip r:embed="rId3">
            <a:alphaModFix/>
          </a:blip>
          <a:srcRect l="2429" t="10187" b="9277"/>
          <a:stretch/>
        </p:blipFill>
        <p:spPr>
          <a:xfrm>
            <a:off x="1706138" y="1683025"/>
            <a:ext cx="5731727" cy="283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Google Shape;1064;p137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Useful Material &amp; Resources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5" name="Google Shape;1065;p137"/>
          <p:cNvSpPr txBox="1">
            <a:spLocks noGrp="1"/>
          </p:cNvSpPr>
          <p:nvPr>
            <p:ph type="body" idx="2"/>
          </p:nvPr>
        </p:nvSpPr>
        <p:spPr>
          <a:xfrm>
            <a:off x="395001" y="1194200"/>
            <a:ext cx="84432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200"/>
              <a:buChar char="●"/>
            </a:pPr>
            <a:r>
              <a:rPr lang="en-GB" sz="1200"/>
              <a:t>CERN</a:t>
            </a:r>
            <a:endParaRPr sz="1200"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-GB" sz="1200" b="0" u="sng">
                <a:solidFill>
                  <a:schemeClr val="hlink"/>
                </a:solidFill>
                <a:hlinkClick r:id="rId3"/>
              </a:rPr>
              <a:t>https://cern.ch/PER</a:t>
            </a:r>
            <a:endParaRPr sz="1200"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-GB" sz="1200" u="sng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https://www.damtp.cam.ac.uk/user/tong/particle.html</a:t>
            </a:r>
            <a:endParaRPr sz="1200"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-GB" sz="1200" u="sng">
                <a:solidFill>
                  <a:schemeClr val="hlink"/>
                </a:solidFill>
                <a:hlinkClick r:id="rId5"/>
              </a:rPr>
              <a:t>https://atlas.physicsmasterclasses.org/en/index.htm</a:t>
            </a:r>
            <a:br>
              <a:rPr lang="en-GB" sz="1200" b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sz="1200" b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rebuchet MS"/>
              <a:buChar char="●"/>
            </a:pPr>
            <a:r>
              <a:rPr lang="en-GB" sz="12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Youtube: PBS Space Time channel</a:t>
            </a:r>
            <a:endParaRPr sz="120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9144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Trebuchet MS"/>
              <a:buChar char="○"/>
            </a:pPr>
            <a:r>
              <a:rPr lang="en-GB" sz="1200" b="0" u="sng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6"/>
              </a:rPr>
              <a:t>https://www.youtube.com/c/pbsspacetime</a:t>
            </a:r>
            <a:br>
              <a:rPr lang="en-GB" sz="1200" b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sz="1200" b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Trebuchet MS"/>
              <a:buChar char="●"/>
            </a:pPr>
            <a:r>
              <a:rPr lang="en-GB" sz="12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Quarknet Data Activities</a:t>
            </a:r>
            <a:endParaRPr sz="120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Trebuchet MS"/>
              <a:buChar char="○"/>
            </a:pPr>
            <a:r>
              <a:rPr lang="en-GB" sz="1200" u="sng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7"/>
              </a:rPr>
              <a:t> </a:t>
            </a:r>
            <a:r>
              <a:rPr lang="en-GB" sz="1200" b="0" u="sng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7"/>
              </a:rPr>
              <a:t>https://quarknet.org/data-portfolio</a:t>
            </a:r>
            <a:br>
              <a:rPr lang="en-GB" sz="1200" b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sz="1200" b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rebuchet MS"/>
              <a:buChar char="●"/>
            </a:pPr>
            <a:r>
              <a:rPr lang="en-GB" sz="12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Perimeter Institute</a:t>
            </a:r>
            <a:endParaRPr sz="120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-GB" sz="1200" b="0" u="sng">
                <a:solidFill>
                  <a:schemeClr val="hlink"/>
                </a:solidFill>
                <a:hlinkClick r:id="rId8"/>
              </a:rPr>
              <a:t>https://resources.perimeterinstitute.ca/collections/lessn-compilations/products/beyond-the-atom-remodelling-particle-physics?variant=17148738886</a:t>
            </a:r>
            <a:endParaRPr sz="765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138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Best Practice Example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1" name="Google Shape;1071;p138"/>
          <p:cNvSpPr txBox="1">
            <a:spLocks noGrp="1"/>
          </p:cNvSpPr>
          <p:nvPr>
            <p:ph type="body" idx="2"/>
          </p:nvPr>
        </p:nvSpPr>
        <p:spPr>
          <a:xfrm>
            <a:off x="1416199" y="843598"/>
            <a:ext cx="42090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Cloud Chamber</a:t>
            </a:r>
            <a:endParaRPr/>
          </a:p>
        </p:txBody>
      </p:sp>
      <p:pic>
        <p:nvPicPr>
          <p:cNvPr id="1072" name="Google Shape;1072;p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215" y="1452067"/>
            <a:ext cx="3283077" cy="2188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3" name="Google Shape;1073;p138"/>
          <p:cNvPicPr preferRelativeResize="0"/>
          <p:nvPr/>
        </p:nvPicPr>
        <p:blipFill rotWithShape="1">
          <a:blip r:embed="rId4">
            <a:alphaModFix/>
          </a:blip>
          <a:srcRect r="3400"/>
          <a:stretch/>
        </p:blipFill>
        <p:spPr>
          <a:xfrm>
            <a:off x="5692525" y="1477663"/>
            <a:ext cx="3428751" cy="218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4" name="Google Shape;1074;p138"/>
          <p:cNvPicPr preferRelativeResize="0"/>
          <p:nvPr/>
        </p:nvPicPr>
        <p:blipFill rotWithShape="1">
          <a:blip r:embed="rId5">
            <a:alphaModFix/>
          </a:blip>
          <a:srcRect l="35422" t="6438" r="19087" b="17723"/>
          <a:stretch/>
        </p:blipFill>
        <p:spPr>
          <a:xfrm>
            <a:off x="3573900" y="1452075"/>
            <a:ext cx="1969362" cy="2188173"/>
          </a:xfrm>
          <a:prstGeom prst="rect">
            <a:avLst/>
          </a:prstGeom>
          <a:noFill/>
          <a:ln>
            <a:noFill/>
          </a:ln>
        </p:spPr>
      </p:pic>
      <p:sp>
        <p:nvSpPr>
          <p:cNvPr id="1075" name="Google Shape;1075;p138"/>
          <p:cNvSpPr txBox="1"/>
          <p:nvPr/>
        </p:nvSpPr>
        <p:spPr>
          <a:xfrm>
            <a:off x="5857875" y="3718825"/>
            <a:ext cx="3263400" cy="6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171717"/>
                </a:solidFill>
              </a:rPr>
              <a:t>Where we try to see</a:t>
            </a:r>
            <a:br>
              <a:rPr lang="en-GB" sz="1500" b="1">
                <a:solidFill>
                  <a:srgbClr val="171717"/>
                </a:solidFill>
              </a:rPr>
            </a:br>
            <a:r>
              <a:rPr lang="en-GB" sz="1500" b="1">
                <a:solidFill>
                  <a:srgbClr val="171717"/>
                </a:solidFill>
              </a:rPr>
              <a:t>very small particles</a:t>
            </a:r>
            <a:endParaRPr sz="1500" b="1">
              <a:solidFill>
                <a:srgbClr val="17171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p139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Best Practice Examples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1" name="Google Shape;1081;p139"/>
          <p:cNvSpPr txBox="1">
            <a:spLocks noGrp="1"/>
          </p:cNvSpPr>
          <p:nvPr>
            <p:ph type="body" idx="2"/>
          </p:nvPr>
        </p:nvSpPr>
        <p:spPr>
          <a:xfrm>
            <a:off x="1416199" y="843598"/>
            <a:ext cx="42090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Cloud Chamber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Black Box (PI)</a:t>
            </a:r>
            <a:endParaRPr/>
          </a:p>
        </p:txBody>
      </p:sp>
      <p:pic>
        <p:nvPicPr>
          <p:cNvPr id="1082" name="Google Shape;1082;p139"/>
          <p:cNvPicPr preferRelativeResize="0"/>
          <p:nvPr/>
        </p:nvPicPr>
        <p:blipFill rotWithShape="1">
          <a:blip r:embed="rId3">
            <a:alphaModFix/>
          </a:blip>
          <a:srcRect l="11466" t="6663" r="14079" b="6576"/>
          <a:stretch/>
        </p:blipFill>
        <p:spPr>
          <a:xfrm>
            <a:off x="1053725" y="1936863"/>
            <a:ext cx="2658249" cy="2296450"/>
          </a:xfrm>
          <a:prstGeom prst="rect">
            <a:avLst/>
          </a:prstGeom>
          <a:noFill/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083" name="Google Shape;1083;p1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10000" y="1460119"/>
            <a:ext cx="4368875" cy="2773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Google Shape;1088;p140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Best Practice Example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9" name="Google Shape;1089;p140"/>
          <p:cNvSpPr txBox="1">
            <a:spLocks noGrp="1"/>
          </p:cNvSpPr>
          <p:nvPr>
            <p:ph type="body" idx="2"/>
          </p:nvPr>
        </p:nvSpPr>
        <p:spPr>
          <a:xfrm>
            <a:off x="1416199" y="843598"/>
            <a:ext cx="42090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Cloud Chamber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Black Box (PI)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 u="sng">
                <a:solidFill>
                  <a:schemeClr val="hlink"/>
                </a:solidFill>
                <a:hlinkClick r:id="rId3"/>
              </a:rPr>
              <a:t>Masterclass - Particle Physics</a:t>
            </a:r>
            <a:endParaRPr/>
          </a:p>
        </p:txBody>
      </p:sp>
      <p:pic>
        <p:nvPicPr>
          <p:cNvPr id="1090" name="Google Shape;1090;p1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100" y="2285425"/>
            <a:ext cx="3851325" cy="226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1" name="Google Shape;1091;p1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5600" y="2070754"/>
            <a:ext cx="4283776" cy="2361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Google Shape;1096;p141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Best Practice Example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7" name="Google Shape;1097;p141"/>
          <p:cNvSpPr txBox="1">
            <a:spLocks noGrp="1"/>
          </p:cNvSpPr>
          <p:nvPr>
            <p:ph type="body" idx="2"/>
          </p:nvPr>
        </p:nvSpPr>
        <p:spPr>
          <a:xfrm>
            <a:off x="1416199" y="843598"/>
            <a:ext cx="42090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Cloud Chamber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Black Box (PI)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 u="sng">
                <a:solidFill>
                  <a:schemeClr val="hlink"/>
                </a:solidFill>
                <a:hlinkClick r:id="rId3"/>
              </a:rPr>
              <a:t>Masterclass - Particle Physics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 u="sng">
                <a:solidFill>
                  <a:schemeClr val="hlink"/>
                </a:solidFill>
                <a:hlinkClick r:id="rId4"/>
              </a:rPr>
              <a:t>Quark Workbench</a:t>
            </a:r>
            <a:endParaRPr/>
          </a:p>
          <a:p>
            <a:pPr marL="45720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98" name="Google Shape;1098;p1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62800" y="1367250"/>
            <a:ext cx="3999575" cy="268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9" name="Google Shape;1099;p1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86425" y="2322300"/>
            <a:ext cx="2416575" cy="226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Google Shape;1104;p142"/>
          <p:cNvSpPr/>
          <p:nvPr/>
        </p:nvSpPr>
        <p:spPr>
          <a:xfrm>
            <a:off x="0" y="0"/>
            <a:ext cx="9144000" cy="100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lt1"/>
                </a:solidFill>
              </a:rPr>
              <a:t>HST2024 Study Group 7</a:t>
            </a:r>
            <a:endParaRPr sz="24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</a:rPr>
              <a:t>Gabriel (Brazil), Gunther (Belgium), Marina (Spain), Juhaina (Oman), Janet (USA)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105" name="Google Shape;1105;p142"/>
          <p:cNvSpPr txBox="1">
            <a:spLocks noGrp="1"/>
          </p:cNvSpPr>
          <p:nvPr>
            <p:ph type="body" idx="4294967295"/>
          </p:nvPr>
        </p:nvSpPr>
        <p:spPr>
          <a:xfrm>
            <a:off x="305990" y="1479947"/>
            <a:ext cx="4212300" cy="501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accent2"/>
                </a:solidFill>
              </a:rPr>
              <a:t>One way in which our thinking has changed</a:t>
            </a:r>
            <a:endParaRPr sz="1500">
              <a:solidFill>
                <a:schemeClr val="accent2"/>
              </a:solidFill>
            </a:endParaRPr>
          </a:p>
        </p:txBody>
      </p:sp>
      <p:sp>
        <p:nvSpPr>
          <p:cNvPr id="1106" name="Google Shape;1106;p142"/>
          <p:cNvSpPr txBox="1">
            <a:spLocks noGrp="1"/>
          </p:cNvSpPr>
          <p:nvPr>
            <p:ph type="body" idx="4294967295"/>
          </p:nvPr>
        </p:nvSpPr>
        <p:spPr>
          <a:xfrm>
            <a:off x="306013" y="1835974"/>
            <a:ext cx="4212300" cy="2546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2500"/>
              <a:t>The power of open</a:t>
            </a:r>
            <a:br>
              <a:rPr lang="en-GB" sz="2500"/>
            </a:br>
            <a:r>
              <a:rPr lang="en-GB" sz="2500"/>
              <a:t>and collaborative science!</a:t>
            </a:r>
            <a:endParaRPr sz="2500"/>
          </a:p>
        </p:txBody>
      </p:sp>
      <p:pic>
        <p:nvPicPr>
          <p:cNvPr id="1107" name="Google Shape;1107;p142"/>
          <p:cNvPicPr preferRelativeResize="0"/>
          <p:nvPr/>
        </p:nvPicPr>
        <p:blipFill rotWithShape="1">
          <a:blip r:embed="rId3">
            <a:alphaModFix/>
          </a:blip>
          <a:srcRect b="3567"/>
          <a:stretch/>
        </p:blipFill>
        <p:spPr>
          <a:xfrm>
            <a:off x="964313" y="2639625"/>
            <a:ext cx="2895675" cy="180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Google Shape;1112;p143"/>
          <p:cNvSpPr/>
          <p:nvPr/>
        </p:nvSpPr>
        <p:spPr>
          <a:xfrm>
            <a:off x="0" y="0"/>
            <a:ext cx="9144000" cy="100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lt1"/>
                </a:solidFill>
              </a:rPr>
              <a:t>HST2024 Study Group 7</a:t>
            </a:r>
            <a:endParaRPr sz="24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</a:rPr>
              <a:t>Gabriel (Brazil), Gunther (Belgium), Marina (Spain), Juhaina (Oman), Janet (USA)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113" name="Google Shape;1113;p143"/>
          <p:cNvSpPr txBox="1">
            <a:spLocks noGrp="1"/>
          </p:cNvSpPr>
          <p:nvPr>
            <p:ph type="body" idx="4294967295"/>
          </p:nvPr>
        </p:nvSpPr>
        <p:spPr>
          <a:xfrm>
            <a:off x="305990" y="1479947"/>
            <a:ext cx="4212300" cy="501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accent2"/>
                </a:solidFill>
              </a:rPr>
              <a:t>One way in which our thinking has changed</a:t>
            </a:r>
            <a:endParaRPr sz="1500">
              <a:solidFill>
                <a:schemeClr val="accent2"/>
              </a:solidFill>
            </a:endParaRPr>
          </a:p>
        </p:txBody>
      </p:sp>
      <p:sp>
        <p:nvSpPr>
          <p:cNvPr id="1114" name="Google Shape;1114;p143"/>
          <p:cNvSpPr txBox="1">
            <a:spLocks noGrp="1"/>
          </p:cNvSpPr>
          <p:nvPr>
            <p:ph type="body" idx="4294967295"/>
          </p:nvPr>
        </p:nvSpPr>
        <p:spPr>
          <a:xfrm>
            <a:off x="306013" y="1835974"/>
            <a:ext cx="4212300" cy="2546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2500"/>
              <a:t>The power of open</a:t>
            </a:r>
            <a:br>
              <a:rPr lang="en-GB" sz="2500"/>
            </a:br>
            <a:r>
              <a:rPr lang="en-GB" sz="2500"/>
              <a:t>and collaborative science!</a:t>
            </a:r>
            <a:endParaRPr sz="2500"/>
          </a:p>
        </p:txBody>
      </p:sp>
      <p:sp>
        <p:nvSpPr>
          <p:cNvPr id="1115" name="Google Shape;1115;p143"/>
          <p:cNvSpPr txBox="1">
            <a:spLocks noGrp="1"/>
          </p:cNvSpPr>
          <p:nvPr>
            <p:ph type="body" idx="4294967295"/>
          </p:nvPr>
        </p:nvSpPr>
        <p:spPr>
          <a:xfrm>
            <a:off x="4627350" y="1484750"/>
            <a:ext cx="4212600" cy="4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2"/>
                </a:solidFill>
              </a:rPr>
              <a:t>Our Favorite Things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1116" name="Google Shape;1116;p143"/>
          <p:cNvSpPr txBox="1">
            <a:spLocks noGrp="1"/>
          </p:cNvSpPr>
          <p:nvPr>
            <p:ph type="body" idx="4294967295"/>
          </p:nvPr>
        </p:nvSpPr>
        <p:spPr>
          <a:xfrm>
            <a:off x="5353675" y="2095575"/>
            <a:ext cx="3484500" cy="2546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3"/>
                </a:solidFill>
              </a:rPr>
              <a:t>Physics memes (M)</a:t>
            </a:r>
            <a:endParaRPr>
              <a:solidFill>
                <a:schemeClr val="accent3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D966"/>
                </a:solidFill>
              </a:rPr>
              <a:t>Friendship (Gu)</a:t>
            </a:r>
            <a:endParaRPr>
              <a:solidFill>
                <a:srgbClr val="FFD966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0000"/>
                </a:solidFill>
              </a:rPr>
              <a:t>Cooperation (Ju)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AA84F"/>
                </a:solidFill>
              </a:rPr>
              <a:t>Importance of teachers (Ga)</a:t>
            </a:r>
            <a:endParaRPr>
              <a:solidFill>
                <a:srgbClr val="6AA84F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4A86E8"/>
                </a:solidFill>
              </a:rPr>
              <a:t>Cool Physics Learning (Ja)</a:t>
            </a:r>
            <a:endParaRPr>
              <a:solidFill>
                <a:srgbClr val="4A86E8"/>
              </a:solidFill>
            </a:endParaRPr>
          </a:p>
        </p:txBody>
      </p:sp>
      <p:pic>
        <p:nvPicPr>
          <p:cNvPr id="1117" name="Google Shape;1117;p143"/>
          <p:cNvPicPr preferRelativeResize="0"/>
          <p:nvPr/>
        </p:nvPicPr>
        <p:blipFill rotWithShape="1">
          <a:blip r:embed="rId3">
            <a:alphaModFix/>
          </a:blip>
          <a:srcRect b="3567"/>
          <a:stretch/>
        </p:blipFill>
        <p:spPr>
          <a:xfrm>
            <a:off x="964313" y="2639625"/>
            <a:ext cx="2895675" cy="180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p144"/>
          <p:cNvSpPr/>
          <p:nvPr/>
        </p:nvSpPr>
        <p:spPr>
          <a:xfrm>
            <a:off x="0" y="0"/>
            <a:ext cx="9144000" cy="100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lt1"/>
                </a:solidFill>
              </a:rPr>
              <a:t>Thank you for your attention!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123" name="Google Shape;1123;p144"/>
          <p:cNvSpPr txBox="1">
            <a:spLocks noGrp="1"/>
          </p:cNvSpPr>
          <p:nvPr>
            <p:ph type="body" idx="4294967295"/>
          </p:nvPr>
        </p:nvSpPr>
        <p:spPr>
          <a:xfrm>
            <a:off x="2412150" y="1385575"/>
            <a:ext cx="4319700" cy="501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2"/>
                </a:solidFill>
              </a:rPr>
              <a:t>We hope we didn’t exceed our time</a:t>
            </a:r>
            <a:endParaRPr>
              <a:solidFill>
                <a:schemeClr val="accent2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2"/>
                </a:solidFill>
              </a:rPr>
              <a:t>so Jeff won’t be sad</a:t>
            </a:r>
            <a:endParaRPr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p145"/>
          <p:cNvSpPr/>
          <p:nvPr/>
        </p:nvSpPr>
        <p:spPr>
          <a:xfrm>
            <a:off x="0" y="0"/>
            <a:ext cx="9144000" cy="100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lt1"/>
                </a:solidFill>
              </a:rPr>
              <a:t>Thank you for your attention!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129" name="Google Shape;1129;p145"/>
          <p:cNvSpPr txBox="1">
            <a:spLocks noGrp="1"/>
          </p:cNvSpPr>
          <p:nvPr>
            <p:ph type="body" idx="4294967295"/>
          </p:nvPr>
        </p:nvSpPr>
        <p:spPr>
          <a:xfrm>
            <a:off x="2412150" y="1385575"/>
            <a:ext cx="4319700" cy="501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2"/>
                </a:solidFill>
              </a:rPr>
              <a:t>We hope we didn’t exceed our time</a:t>
            </a:r>
            <a:endParaRPr>
              <a:solidFill>
                <a:schemeClr val="accent2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2"/>
                </a:solidFill>
              </a:rPr>
              <a:t>so Jeff won’t be sad</a:t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id="1130" name="Google Shape;1130;p145"/>
          <p:cNvPicPr preferRelativeResize="0"/>
          <p:nvPr/>
        </p:nvPicPr>
        <p:blipFill rotWithShape="1">
          <a:blip r:embed="rId3">
            <a:alphaModFix/>
          </a:blip>
          <a:srcRect t="16310"/>
          <a:stretch/>
        </p:blipFill>
        <p:spPr>
          <a:xfrm>
            <a:off x="2484713" y="1946050"/>
            <a:ext cx="4174576" cy="262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1" name="Google Shape;1131;p145"/>
          <p:cNvPicPr preferRelativeResize="0"/>
          <p:nvPr/>
        </p:nvPicPr>
        <p:blipFill rotWithShape="1">
          <a:blip r:embed="rId3">
            <a:alphaModFix/>
          </a:blip>
          <a:srcRect l="39128" t="77217" r="49655" b="15042"/>
          <a:stretch/>
        </p:blipFill>
        <p:spPr>
          <a:xfrm rot="10800000">
            <a:off x="4093424" y="3853699"/>
            <a:ext cx="478576" cy="247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Google Shape;1136;p146"/>
          <p:cNvSpPr/>
          <p:nvPr/>
        </p:nvSpPr>
        <p:spPr>
          <a:xfrm>
            <a:off x="0" y="0"/>
            <a:ext cx="9144000" cy="100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lt1"/>
                </a:solidFill>
              </a:rPr>
              <a:t>Thank you for your attention!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137" name="Google Shape;1137;p146"/>
          <p:cNvSpPr txBox="1">
            <a:spLocks noGrp="1"/>
          </p:cNvSpPr>
          <p:nvPr>
            <p:ph type="body" idx="4294967295"/>
          </p:nvPr>
        </p:nvSpPr>
        <p:spPr>
          <a:xfrm>
            <a:off x="2412150" y="1385575"/>
            <a:ext cx="4319700" cy="501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2"/>
                </a:solidFill>
              </a:rPr>
              <a:t>But happy instead!</a:t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id="1138" name="Google Shape;1138;p146"/>
          <p:cNvPicPr preferRelativeResize="0"/>
          <p:nvPr/>
        </p:nvPicPr>
        <p:blipFill rotWithShape="1">
          <a:blip r:embed="rId3">
            <a:alphaModFix/>
          </a:blip>
          <a:srcRect t="16310"/>
          <a:stretch/>
        </p:blipFill>
        <p:spPr>
          <a:xfrm>
            <a:off x="2484713" y="1946050"/>
            <a:ext cx="4174576" cy="262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p120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Curriculum &amp; Classroom Connections</a:t>
            </a:r>
            <a:endParaRPr/>
          </a:p>
        </p:txBody>
      </p:sp>
      <p:pic>
        <p:nvPicPr>
          <p:cNvPr id="818" name="Google Shape;818;p120"/>
          <p:cNvPicPr preferRelativeResize="0"/>
          <p:nvPr/>
        </p:nvPicPr>
        <p:blipFill rotWithShape="1">
          <a:blip r:embed="rId3">
            <a:alphaModFix/>
          </a:blip>
          <a:srcRect l="2429" t="10187" b="9277"/>
          <a:stretch/>
        </p:blipFill>
        <p:spPr>
          <a:xfrm>
            <a:off x="1706138" y="1683025"/>
            <a:ext cx="5731727" cy="2839150"/>
          </a:xfrm>
          <a:prstGeom prst="rect">
            <a:avLst/>
          </a:prstGeom>
          <a:noFill/>
          <a:ln>
            <a:noFill/>
          </a:ln>
        </p:spPr>
      </p:pic>
      <p:sp>
        <p:nvSpPr>
          <p:cNvPr id="819" name="Google Shape;819;p120"/>
          <p:cNvSpPr/>
          <p:nvPr/>
        </p:nvSpPr>
        <p:spPr>
          <a:xfrm>
            <a:off x="5156100" y="311437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0" name="Google Shape;820;p120"/>
          <p:cNvSpPr/>
          <p:nvPr/>
        </p:nvSpPr>
        <p:spPr>
          <a:xfrm>
            <a:off x="3036150" y="286822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1" name="Google Shape;821;p120"/>
          <p:cNvSpPr/>
          <p:nvPr/>
        </p:nvSpPr>
        <p:spPr>
          <a:xfrm>
            <a:off x="3532300" y="3799700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2" name="Google Shape;822;p120"/>
          <p:cNvSpPr/>
          <p:nvPr/>
        </p:nvSpPr>
        <p:spPr>
          <a:xfrm>
            <a:off x="4266575" y="2601350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3" name="Google Shape;823;p120"/>
          <p:cNvSpPr/>
          <p:nvPr/>
        </p:nvSpPr>
        <p:spPr>
          <a:xfrm>
            <a:off x="4266575" y="281707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" name="Google Shape;1143;p147"/>
          <p:cNvSpPr/>
          <p:nvPr/>
        </p:nvSpPr>
        <p:spPr>
          <a:xfrm>
            <a:off x="0" y="0"/>
            <a:ext cx="9144000" cy="100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lt1"/>
                </a:solidFill>
              </a:rPr>
              <a:t>Thank you for your attention!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144" name="Google Shape;1144;p147"/>
          <p:cNvSpPr txBox="1">
            <a:spLocks noGrp="1"/>
          </p:cNvSpPr>
          <p:nvPr>
            <p:ph type="body" idx="4294967295"/>
          </p:nvPr>
        </p:nvSpPr>
        <p:spPr>
          <a:xfrm>
            <a:off x="2412150" y="2274275"/>
            <a:ext cx="4319700" cy="501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2"/>
                </a:solidFill>
              </a:rPr>
              <a:t>Any questions?</a:t>
            </a:r>
            <a:endParaRPr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121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Curriculum &amp; Classroom Connections</a:t>
            </a:r>
            <a:endParaRPr/>
          </a:p>
        </p:txBody>
      </p:sp>
      <p:pic>
        <p:nvPicPr>
          <p:cNvPr id="829" name="Google Shape;829;p121"/>
          <p:cNvPicPr preferRelativeResize="0"/>
          <p:nvPr/>
        </p:nvPicPr>
        <p:blipFill rotWithShape="1">
          <a:blip r:embed="rId3">
            <a:alphaModFix/>
          </a:blip>
          <a:srcRect l="2429" t="10187" b="9277"/>
          <a:stretch/>
        </p:blipFill>
        <p:spPr>
          <a:xfrm>
            <a:off x="1706138" y="1683025"/>
            <a:ext cx="5731727" cy="2839150"/>
          </a:xfrm>
          <a:prstGeom prst="rect">
            <a:avLst/>
          </a:prstGeom>
          <a:noFill/>
          <a:ln>
            <a:noFill/>
          </a:ln>
        </p:spPr>
      </p:pic>
      <p:sp>
        <p:nvSpPr>
          <p:cNvPr id="830" name="Google Shape;830;p121"/>
          <p:cNvSpPr/>
          <p:nvPr/>
        </p:nvSpPr>
        <p:spPr>
          <a:xfrm>
            <a:off x="5156100" y="311437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1" name="Google Shape;831;p121"/>
          <p:cNvSpPr/>
          <p:nvPr/>
        </p:nvSpPr>
        <p:spPr>
          <a:xfrm>
            <a:off x="3036150" y="286822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2" name="Google Shape;832;p121"/>
          <p:cNvSpPr/>
          <p:nvPr/>
        </p:nvSpPr>
        <p:spPr>
          <a:xfrm>
            <a:off x="3532300" y="3799700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3" name="Google Shape;833;p121"/>
          <p:cNvSpPr/>
          <p:nvPr/>
        </p:nvSpPr>
        <p:spPr>
          <a:xfrm>
            <a:off x="4266575" y="2601350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4" name="Google Shape;834;p121"/>
          <p:cNvSpPr/>
          <p:nvPr/>
        </p:nvSpPr>
        <p:spPr>
          <a:xfrm>
            <a:off x="4266575" y="281707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5" name="Google Shape;835;p121"/>
          <p:cNvSpPr txBox="1"/>
          <p:nvPr/>
        </p:nvSpPr>
        <p:spPr>
          <a:xfrm>
            <a:off x="70175" y="1683025"/>
            <a:ext cx="1910400" cy="3786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0000"/>
                </a:solidFill>
              </a:rPr>
              <a:t>Electromagnetism</a:t>
            </a:r>
            <a:endParaRPr sz="1200">
              <a:solidFill>
                <a:srgbClr val="FF0000"/>
              </a:solidFill>
            </a:endParaRPr>
          </a:p>
        </p:txBody>
      </p:sp>
      <p:cxnSp>
        <p:nvCxnSpPr>
          <p:cNvPr id="836" name="Google Shape;836;p121"/>
          <p:cNvCxnSpPr>
            <a:stCxn id="831" idx="1"/>
            <a:endCxn id="835" idx="2"/>
          </p:cNvCxnSpPr>
          <p:nvPr/>
        </p:nvCxnSpPr>
        <p:spPr>
          <a:xfrm rot="10800000">
            <a:off x="1025231" y="2061506"/>
            <a:ext cx="2025900" cy="8217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7" name="Google Shape;837;p121"/>
          <p:cNvCxnSpPr>
            <a:stCxn id="832" idx="2"/>
            <a:endCxn id="835" idx="2"/>
          </p:cNvCxnSpPr>
          <p:nvPr/>
        </p:nvCxnSpPr>
        <p:spPr>
          <a:xfrm rot="10800000">
            <a:off x="1025500" y="2061650"/>
            <a:ext cx="2506800" cy="1789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8" name="Google Shape;838;p121"/>
          <p:cNvCxnSpPr>
            <a:stCxn id="834" idx="2"/>
            <a:endCxn id="835" idx="3"/>
          </p:cNvCxnSpPr>
          <p:nvPr/>
        </p:nvCxnSpPr>
        <p:spPr>
          <a:xfrm rot="10800000">
            <a:off x="1980575" y="1872225"/>
            <a:ext cx="2286000" cy="996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9" name="Google Shape;839;p121"/>
          <p:cNvCxnSpPr>
            <a:stCxn id="833" idx="2"/>
            <a:endCxn id="835" idx="3"/>
          </p:cNvCxnSpPr>
          <p:nvPr/>
        </p:nvCxnSpPr>
        <p:spPr>
          <a:xfrm rot="10800000">
            <a:off x="1980575" y="1872200"/>
            <a:ext cx="2286000" cy="7803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40" name="Google Shape;840;p121"/>
          <p:cNvCxnSpPr>
            <a:stCxn id="830" idx="2"/>
            <a:endCxn id="835" idx="2"/>
          </p:cNvCxnSpPr>
          <p:nvPr/>
        </p:nvCxnSpPr>
        <p:spPr>
          <a:xfrm rot="10800000">
            <a:off x="1025400" y="2061525"/>
            <a:ext cx="4130700" cy="1104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5" name="Google Shape;845;p122"/>
          <p:cNvPicPr preferRelativeResize="0"/>
          <p:nvPr/>
        </p:nvPicPr>
        <p:blipFill rotWithShape="1">
          <a:blip r:embed="rId3">
            <a:alphaModFix/>
          </a:blip>
          <a:srcRect l="2429" t="10187" b="9277"/>
          <a:stretch/>
        </p:blipFill>
        <p:spPr>
          <a:xfrm>
            <a:off x="1706138" y="1683025"/>
            <a:ext cx="5731727" cy="2839150"/>
          </a:xfrm>
          <a:prstGeom prst="rect">
            <a:avLst/>
          </a:prstGeom>
          <a:noFill/>
          <a:ln>
            <a:noFill/>
          </a:ln>
        </p:spPr>
      </p:pic>
      <p:sp>
        <p:nvSpPr>
          <p:cNvPr id="846" name="Google Shape;846;p122"/>
          <p:cNvSpPr/>
          <p:nvPr/>
        </p:nvSpPr>
        <p:spPr>
          <a:xfrm>
            <a:off x="5156100" y="311437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7" name="Google Shape;847;p122"/>
          <p:cNvSpPr/>
          <p:nvPr/>
        </p:nvSpPr>
        <p:spPr>
          <a:xfrm>
            <a:off x="3036150" y="286822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8" name="Google Shape;848;p122"/>
          <p:cNvSpPr/>
          <p:nvPr/>
        </p:nvSpPr>
        <p:spPr>
          <a:xfrm>
            <a:off x="3532300" y="3799700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9" name="Google Shape;849;p122"/>
          <p:cNvSpPr/>
          <p:nvPr/>
        </p:nvSpPr>
        <p:spPr>
          <a:xfrm>
            <a:off x="4266575" y="2601350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0" name="Google Shape;850;p122"/>
          <p:cNvSpPr/>
          <p:nvPr/>
        </p:nvSpPr>
        <p:spPr>
          <a:xfrm>
            <a:off x="4266575" y="281707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1" name="Google Shape;851;p122"/>
          <p:cNvSpPr txBox="1"/>
          <p:nvPr/>
        </p:nvSpPr>
        <p:spPr>
          <a:xfrm>
            <a:off x="70175" y="1683025"/>
            <a:ext cx="1910400" cy="3786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0000"/>
                </a:solidFill>
              </a:rPr>
              <a:t>Electromagnetism</a:t>
            </a:r>
            <a:endParaRPr sz="1200">
              <a:solidFill>
                <a:srgbClr val="FF0000"/>
              </a:solidFill>
            </a:endParaRPr>
          </a:p>
        </p:txBody>
      </p:sp>
      <p:cxnSp>
        <p:nvCxnSpPr>
          <p:cNvPr id="852" name="Google Shape;852;p122"/>
          <p:cNvCxnSpPr>
            <a:stCxn id="847" idx="1"/>
            <a:endCxn id="851" idx="2"/>
          </p:cNvCxnSpPr>
          <p:nvPr/>
        </p:nvCxnSpPr>
        <p:spPr>
          <a:xfrm rot="10800000">
            <a:off x="1025231" y="2061506"/>
            <a:ext cx="2025900" cy="8217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53" name="Google Shape;853;p122"/>
          <p:cNvCxnSpPr>
            <a:stCxn id="848" idx="2"/>
            <a:endCxn id="851" idx="2"/>
          </p:cNvCxnSpPr>
          <p:nvPr/>
        </p:nvCxnSpPr>
        <p:spPr>
          <a:xfrm rot="10800000">
            <a:off x="1025500" y="2061650"/>
            <a:ext cx="2506800" cy="1789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54" name="Google Shape;854;p122"/>
          <p:cNvCxnSpPr>
            <a:stCxn id="850" idx="2"/>
            <a:endCxn id="851" idx="3"/>
          </p:cNvCxnSpPr>
          <p:nvPr/>
        </p:nvCxnSpPr>
        <p:spPr>
          <a:xfrm rot="10800000">
            <a:off x="1980575" y="1872225"/>
            <a:ext cx="2286000" cy="996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55" name="Google Shape;855;p122"/>
          <p:cNvCxnSpPr>
            <a:stCxn id="849" idx="2"/>
            <a:endCxn id="851" idx="3"/>
          </p:cNvCxnSpPr>
          <p:nvPr/>
        </p:nvCxnSpPr>
        <p:spPr>
          <a:xfrm rot="10800000">
            <a:off x="1980575" y="1872200"/>
            <a:ext cx="2286000" cy="7803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56" name="Google Shape;856;p122"/>
          <p:cNvCxnSpPr>
            <a:stCxn id="846" idx="2"/>
            <a:endCxn id="851" idx="2"/>
          </p:cNvCxnSpPr>
          <p:nvPr/>
        </p:nvCxnSpPr>
        <p:spPr>
          <a:xfrm rot="10800000">
            <a:off x="1025400" y="2061525"/>
            <a:ext cx="4130700" cy="1104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57" name="Google Shape;857;p122"/>
          <p:cNvSpPr txBox="1"/>
          <p:nvPr/>
        </p:nvSpPr>
        <p:spPr>
          <a:xfrm>
            <a:off x="675625" y="4147650"/>
            <a:ext cx="1910400" cy="3786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0000"/>
                </a:solidFill>
              </a:rPr>
              <a:t>Mechanics</a:t>
            </a:r>
            <a:endParaRPr sz="1200">
              <a:solidFill>
                <a:srgbClr val="FF0000"/>
              </a:solidFill>
            </a:endParaRPr>
          </a:p>
        </p:txBody>
      </p:sp>
      <p:cxnSp>
        <p:nvCxnSpPr>
          <p:cNvPr id="858" name="Google Shape;858;p122"/>
          <p:cNvCxnSpPr>
            <a:stCxn id="847" idx="3"/>
            <a:endCxn id="857" idx="0"/>
          </p:cNvCxnSpPr>
          <p:nvPr/>
        </p:nvCxnSpPr>
        <p:spPr>
          <a:xfrm flipH="1">
            <a:off x="1630931" y="2955544"/>
            <a:ext cx="1420200" cy="1192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59" name="Google Shape;859;p122"/>
          <p:cNvCxnSpPr>
            <a:stCxn id="849" idx="3"/>
            <a:endCxn id="857" idx="0"/>
          </p:cNvCxnSpPr>
          <p:nvPr/>
        </p:nvCxnSpPr>
        <p:spPr>
          <a:xfrm flipH="1">
            <a:off x="1630756" y="2688669"/>
            <a:ext cx="2650800" cy="1458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60" name="Google Shape;860;p122"/>
          <p:cNvCxnSpPr>
            <a:stCxn id="850" idx="3"/>
            <a:endCxn id="857" idx="0"/>
          </p:cNvCxnSpPr>
          <p:nvPr/>
        </p:nvCxnSpPr>
        <p:spPr>
          <a:xfrm flipH="1">
            <a:off x="1630756" y="2904394"/>
            <a:ext cx="2650800" cy="1243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61" name="Google Shape;861;p122"/>
          <p:cNvCxnSpPr>
            <a:endCxn id="857" idx="0"/>
          </p:cNvCxnSpPr>
          <p:nvPr/>
        </p:nvCxnSpPr>
        <p:spPr>
          <a:xfrm flipH="1">
            <a:off x="1630825" y="3201750"/>
            <a:ext cx="3540300" cy="945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62" name="Google Shape;862;p122"/>
          <p:cNvCxnSpPr>
            <a:endCxn id="857" idx="0"/>
          </p:cNvCxnSpPr>
          <p:nvPr/>
        </p:nvCxnSpPr>
        <p:spPr>
          <a:xfrm flipH="1">
            <a:off x="1630825" y="3850950"/>
            <a:ext cx="1901400" cy="2967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63" name="Google Shape;863;p122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Curriculum &amp; Classroom Connections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p123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Curriculum &amp; Classroom Connections</a:t>
            </a:r>
            <a:endParaRPr/>
          </a:p>
        </p:txBody>
      </p:sp>
      <p:pic>
        <p:nvPicPr>
          <p:cNvPr id="869" name="Google Shape;869;p123"/>
          <p:cNvPicPr preferRelativeResize="0"/>
          <p:nvPr/>
        </p:nvPicPr>
        <p:blipFill rotWithShape="1">
          <a:blip r:embed="rId3">
            <a:alphaModFix/>
          </a:blip>
          <a:srcRect l="2429" t="10187" b="9277"/>
          <a:stretch/>
        </p:blipFill>
        <p:spPr>
          <a:xfrm>
            <a:off x="1706138" y="1683025"/>
            <a:ext cx="5731727" cy="2839150"/>
          </a:xfrm>
          <a:prstGeom prst="rect">
            <a:avLst/>
          </a:prstGeom>
          <a:noFill/>
          <a:ln>
            <a:noFill/>
          </a:ln>
        </p:spPr>
      </p:pic>
      <p:sp>
        <p:nvSpPr>
          <p:cNvPr id="870" name="Google Shape;870;p123"/>
          <p:cNvSpPr/>
          <p:nvPr/>
        </p:nvSpPr>
        <p:spPr>
          <a:xfrm>
            <a:off x="5156100" y="311437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1" name="Google Shape;871;p123"/>
          <p:cNvSpPr/>
          <p:nvPr/>
        </p:nvSpPr>
        <p:spPr>
          <a:xfrm>
            <a:off x="3036150" y="286822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2" name="Google Shape;872;p123"/>
          <p:cNvSpPr/>
          <p:nvPr/>
        </p:nvSpPr>
        <p:spPr>
          <a:xfrm>
            <a:off x="3532300" y="3799700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3" name="Google Shape;873;p123"/>
          <p:cNvSpPr/>
          <p:nvPr/>
        </p:nvSpPr>
        <p:spPr>
          <a:xfrm>
            <a:off x="4266575" y="2601350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4" name="Google Shape;874;p123"/>
          <p:cNvSpPr/>
          <p:nvPr/>
        </p:nvSpPr>
        <p:spPr>
          <a:xfrm>
            <a:off x="4266575" y="281707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5" name="Google Shape;875;p123"/>
          <p:cNvSpPr txBox="1"/>
          <p:nvPr/>
        </p:nvSpPr>
        <p:spPr>
          <a:xfrm>
            <a:off x="70175" y="1683025"/>
            <a:ext cx="1910400" cy="3786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0000"/>
                </a:solidFill>
              </a:rPr>
              <a:t>Electromagnetism</a:t>
            </a:r>
            <a:endParaRPr sz="1200">
              <a:solidFill>
                <a:srgbClr val="FF0000"/>
              </a:solidFill>
            </a:endParaRPr>
          </a:p>
        </p:txBody>
      </p:sp>
      <p:cxnSp>
        <p:nvCxnSpPr>
          <p:cNvPr id="876" name="Google Shape;876;p123"/>
          <p:cNvCxnSpPr>
            <a:stCxn id="871" idx="1"/>
            <a:endCxn id="875" idx="2"/>
          </p:cNvCxnSpPr>
          <p:nvPr/>
        </p:nvCxnSpPr>
        <p:spPr>
          <a:xfrm rot="10800000">
            <a:off x="1025231" y="2061506"/>
            <a:ext cx="2025900" cy="8217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77" name="Google Shape;877;p123"/>
          <p:cNvCxnSpPr>
            <a:stCxn id="872" idx="2"/>
            <a:endCxn id="875" idx="2"/>
          </p:cNvCxnSpPr>
          <p:nvPr/>
        </p:nvCxnSpPr>
        <p:spPr>
          <a:xfrm rot="10800000">
            <a:off x="1025500" y="2061650"/>
            <a:ext cx="2506800" cy="1789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78" name="Google Shape;878;p123"/>
          <p:cNvCxnSpPr>
            <a:stCxn id="874" idx="2"/>
            <a:endCxn id="875" idx="3"/>
          </p:cNvCxnSpPr>
          <p:nvPr/>
        </p:nvCxnSpPr>
        <p:spPr>
          <a:xfrm rot="10800000">
            <a:off x="1980575" y="1872225"/>
            <a:ext cx="2286000" cy="996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79" name="Google Shape;879;p123"/>
          <p:cNvCxnSpPr>
            <a:stCxn id="873" idx="2"/>
            <a:endCxn id="875" idx="3"/>
          </p:cNvCxnSpPr>
          <p:nvPr/>
        </p:nvCxnSpPr>
        <p:spPr>
          <a:xfrm rot="10800000">
            <a:off x="1980575" y="1872200"/>
            <a:ext cx="2286000" cy="7803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0" name="Google Shape;880;p123"/>
          <p:cNvCxnSpPr>
            <a:stCxn id="870" idx="2"/>
            <a:endCxn id="875" idx="2"/>
          </p:cNvCxnSpPr>
          <p:nvPr/>
        </p:nvCxnSpPr>
        <p:spPr>
          <a:xfrm rot="10800000">
            <a:off x="1025400" y="2061525"/>
            <a:ext cx="4130700" cy="1104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81" name="Google Shape;881;p123"/>
          <p:cNvSpPr txBox="1"/>
          <p:nvPr/>
        </p:nvSpPr>
        <p:spPr>
          <a:xfrm>
            <a:off x="7085450" y="1313225"/>
            <a:ext cx="1910400" cy="3786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0000"/>
                </a:solidFill>
              </a:rPr>
              <a:t>Modern Physics*</a:t>
            </a:r>
            <a:endParaRPr sz="1200">
              <a:solidFill>
                <a:srgbClr val="FF0000"/>
              </a:solidFill>
            </a:endParaRPr>
          </a:p>
        </p:txBody>
      </p:sp>
      <p:cxnSp>
        <p:nvCxnSpPr>
          <p:cNvPr id="882" name="Google Shape;882;p123"/>
          <p:cNvCxnSpPr>
            <a:stCxn id="873" idx="7"/>
            <a:endCxn id="881" idx="1"/>
          </p:cNvCxnSpPr>
          <p:nvPr/>
        </p:nvCxnSpPr>
        <p:spPr>
          <a:xfrm rot="10800000" flipH="1">
            <a:off x="4353894" y="1502431"/>
            <a:ext cx="2731500" cy="1113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3" name="Google Shape;883;p123"/>
          <p:cNvCxnSpPr>
            <a:endCxn id="881" idx="1"/>
          </p:cNvCxnSpPr>
          <p:nvPr/>
        </p:nvCxnSpPr>
        <p:spPr>
          <a:xfrm rot="10800000" flipH="1">
            <a:off x="3138350" y="1502525"/>
            <a:ext cx="3947100" cy="1416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4" name="Google Shape;884;p123"/>
          <p:cNvCxnSpPr>
            <a:stCxn id="874" idx="7"/>
            <a:endCxn id="881" idx="1"/>
          </p:cNvCxnSpPr>
          <p:nvPr/>
        </p:nvCxnSpPr>
        <p:spPr>
          <a:xfrm rot="10800000" flipH="1">
            <a:off x="4353894" y="1502456"/>
            <a:ext cx="2731500" cy="13296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5" name="Google Shape;885;p123"/>
          <p:cNvCxnSpPr>
            <a:endCxn id="881" idx="1"/>
          </p:cNvCxnSpPr>
          <p:nvPr/>
        </p:nvCxnSpPr>
        <p:spPr>
          <a:xfrm rot="10800000" flipH="1">
            <a:off x="3634550" y="1502525"/>
            <a:ext cx="3450900" cy="23484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6" name="Google Shape;886;p123"/>
          <p:cNvCxnSpPr>
            <a:stCxn id="870" idx="6"/>
            <a:endCxn id="881" idx="1"/>
          </p:cNvCxnSpPr>
          <p:nvPr/>
        </p:nvCxnSpPr>
        <p:spPr>
          <a:xfrm rot="10800000" flipH="1">
            <a:off x="5258400" y="1502625"/>
            <a:ext cx="1827000" cy="1662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87" name="Google Shape;887;p123"/>
          <p:cNvSpPr txBox="1"/>
          <p:nvPr/>
        </p:nvSpPr>
        <p:spPr>
          <a:xfrm>
            <a:off x="675625" y="4147650"/>
            <a:ext cx="1910400" cy="3786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0000"/>
                </a:solidFill>
              </a:rPr>
              <a:t>Mechanics</a:t>
            </a:r>
            <a:endParaRPr sz="1200">
              <a:solidFill>
                <a:srgbClr val="FF0000"/>
              </a:solidFill>
            </a:endParaRPr>
          </a:p>
        </p:txBody>
      </p:sp>
      <p:cxnSp>
        <p:nvCxnSpPr>
          <p:cNvPr id="888" name="Google Shape;888;p123"/>
          <p:cNvCxnSpPr>
            <a:stCxn id="871" idx="3"/>
            <a:endCxn id="887" idx="0"/>
          </p:cNvCxnSpPr>
          <p:nvPr/>
        </p:nvCxnSpPr>
        <p:spPr>
          <a:xfrm flipH="1">
            <a:off x="1630931" y="2955544"/>
            <a:ext cx="1420200" cy="1192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9" name="Google Shape;889;p123"/>
          <p:cNvCxnSpPr>
            <a:stCxn id="873" idx="3"/>
            <a:endCxn id="887" idx="0"/>
          </p:cNvCxnSpPr>
          <p:nvPr/>
        </p:nvCxnSpPr>
        <p:spPr>
          <a:xfrm flipH="1">
            <a:off x="1630756" y="2688669"/>
            <a:ext cx="2650800" cy="1458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90" name="Google Shape;890;p123"/>
          <p:cNvCxnSpPr>
            <a:stCxn id="874" idx="3"/>
            <a:endCxn id="887" idx="0"/>
          </p:cNvCxnSpPr>
          <p:nvPr/>
        </p:nvCxnSpPr>
        <p:spPr>
          <a:xfrm flipH="1">
            <a:off x="1630756" y="2904394"/>
            <a:ext cx="2650800" cy="1243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91" name="Google Shape;891;p123"/>
          <p:cNvCxnSpPr>
            <a:endCxn id="887" idx="0"/>
          </p:cNvCxnSpPr>
          <p:nvPr/>
        </p:nvCxnSpPr>
        <p:spPr>
          <a:xfrm flipH="1">
            <a:off x="1630825" y="3201750"/>
            <a:ext cx="3540300" cy="945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92" name="Google Shape;892;p123"/>
          <p:cNvCxnSpPr>
            <a:endCxn id="887" idx="0"/>
          </p:cNvCxnSpPr>
          <p:nvPr/>
        </p:nvCxnSpPr>
        <p:spPr>
          <a:xfrm flipH="1">
            <a:off x="1630825" y="3850950"/>
            <a:ext cx="1901400" cy="2967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897;p124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Curriculum &amp; Classroom Connections</a:t>
            </a:r>
            <a:endParaRPr/>
          </a:p>
        </p:txBody>
      </p:sp>
      <p:pic>
        <p:nvPicPr>
          <p:cNvPr id="898" name="Google Shape;898;p124"/>
          <p:cNvPicPr preferRelativeResize="0"/>
          <p:nvPr/>
        </p:nvPicPr>
        <p:blipFill rotWithShape="1">
          <a:blip r:embed="rId3">
            <a:alphaModFix/>
          </a:blip>
          <a:srcRect l="2429" t="10187" b="9277"/>
          <a:stretch/>
        </p:blipFill>
        <p:spPr>
          <a:xfrm>
            <a:off x="1706138" y="1683025"/>
            <a:ext cx="5731727" cy="2839150"/>
          </a:xfrm>
          <a:prstGeom prst="rect">
            <a:avLst/>
          </a:prstGeom>
          <a:noFill/>
          <a:ln>
            <a:noFill/>
          </a:ln>
        </p:spPr>
      </p:pic>
      <p:sp>
        <p:nvSpPr>
          <p:cNvPr id="899" name="Google Shape;899;p124"/>
          <p:cNvSpPr/>
          <p:nvPr/>
        </p:nvSpPr>
        <p:spPr>
          <a:xfrm>
            <a:off x="5156100" y="311437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0" name="Google Shape;900;p124"/>
          <p:cNvSpPr/>
          <p:nvPr/>
        </p:nvSpPr>
        <p:spPr>
          <a:xfrm>
            <a:off x="3036150" y="286822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1" name="Google Shape;901;p124"/>
          <p:cNvSpPr/>
          <p:nvPr/>
        </p:nvSpPr>
        <p:spPr>
          <a:xfrm>
            <a:off x="3532300" y="3799700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2" name="Google Shape;902;p124"/>
          <p:cNvSpPr/>
          <p:nvPr/>
        </p:nvSpPr>
        <p:spPr>
          <a:xfrm>
            <a:off x="4266575" y="2601350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3" name="Google Shape;903;p124"/>
          <p:cNvSpPr/>
          <p:nvPr/>
        </p:nvSpPr>
        <p:spPr>
          <a:xfrm>
            <a:off x="4266575" y="281707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4" name="Google Shape;904;p124"/>
          <p:cNvSpPr txBox="1"/>
          <p:nvPr/>
        </p:nvSpPr>
        <p:spPr>
          <a:xfrm>
            <a:off x="70175" y="1683025"/>
            <a:ext cx="1910400" cy="3786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0000"/>
                </a:solidFill>
              </a:rPr>
              <a:t>Electromagnetism</a:t>
            </a:r>
            <a:endParaRPr sz="1200">
              <a:solidFill>
                <a:srgbClr val="FF0000"/>
              </a:solidFill>
            </a:endParaRPr>
          </a:p>
        </p:txBody>
      </p:sp>
      <p:cxnSp>
        <p:nvCxnSpPr>
          <p:cNvPr id="905" name="Google Shape;905;p124"/>
          <p:cNvCxnSpPr>
            <a:stCxn id="900" idx="1"/>
            <a:endCxn id="904" idx="2"/>
          </p:cNvCxnSpPr>
          <p:nvPr/>
        </p:nvCxnSpPr>
        <p:spPr>
          <a:xfrm rot="10800000">
            <a:off x="1025231" y="2061506"/>
            <a:ext cx="2025900" cy="8217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06" name="Google Shape;906;p124"/>
          <p:cNvCxnSpPr>
            <a:stCxn id="901" idx="2"/>
            <a:endCxn id="904" idx="2"/>
          </p:cNvCxnSpPr>
          <p:nvPr/>
        </p:nvCxnSpPr>
        <p:spPr>
          <a:xfrm rot="10800000">
            <a:off x="1025500" y="2061650"/>
            <a:ext cx="2506800" cy="1789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07" name="Google Shape;907;p124"/>
          <p:cNvCxnSpPr>
            <a:stCxn id="903" idx="2"/>
            <a:endCxn id="904" idx="3"/>
          </p:cNvCxnSpPr>
          <p:nvPr/>
        </p:nvCxnSpPr>
        <p:spPr>
          <a:xfrm rot="10800000">
            <a:off x="1980575" y="1872225"/>
            <a:ext cx="2286000" cy="996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08" name="Google Shape;908;p124"/>
          <p:cNvCxnSpPr>
            <a:stCxn id="902" idx="2"/>
            <a:endCxn id="904" idx="3"/>
          </p:cNvCxnSpPr>
          <p:nvPr/>
        </p:nvCxnSpPr>
        <p:spPr>
          <a:xfrm rot="10800000">
            <a:off x="1980575" y="1872200"/>
            <a:ext cx="2286000" cy="7803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09" name="Google Shape;909;p124"/>
          <p:cNvCxnSpPr>
            <a:stCxn id="899" idx="2"/>
            <a:endCxn id="904" idx="2"/>
          </p:cNvCxnSpPr>
          <p:nvPr/>
        </p:nvCxnSpPr>
        <p:spPr>
          <a:xfrm rot="10800000">
            <a:off x="1025400" y="2061525"/>
            <a:ext cx="4130700" cy="1104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10" name="Google Shape;910;p124"/>
          <p:cNvSpPr txBox="1"/>
          <p:nvPr/>
        </p:nvSpPr>
        <p:spPr>
          <a:xfrm>
            <a:off x="7085450" y="1313225"/>
            <a:ext cx="1910400" cy="3786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0000"/>
                </a:solidFill>
              </a:rPr>
              <a:t>Modern Physics*</a:t>
            </a:r>
            <a:endParaRPr sz="1200">
              <a:solidFill>
                <a:srgbClr val="FF0000"/>
              </a:solidFill>
            </a:endParaRPr>
          </a:p>
        </p:txBody>
      </p:sp>
      <p:cxnSp>
        <p:nvCxnSpPr>
          <p:cNvPr id="911" name="Google Shape;911;p124"/>
          <p:cNvCxnSpPr>
            <a:stCxn id="902" idx="7"/>
            <a:endCxn id="910" idx="1"/>
          </p:cNvCxnSpPr>
          <p:nvPr/>
        </p:nvCxnSpPr>
        <p:spPr>
          <a:xfrm rot="10800000" flipH="1">
            <a:off x="4353894" y="1502431"/>
            <a:ext cx="2731500" cy="1113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2" name="Google Shape;912;p124"/>
          <p:cNvCxnSpPr>
            <a:endCxn id="910" idx="1"/>
          </p:cNvCxnSpPr>
          <p:nvPr/>
        </p:nvCxnSpPr>
        <p:spPr>
          <a:xfrm rot="10800000" flipH="1">
            <a:off x="3138350" y="1502525"/>
            <a:ext cx="3947100" cy="1416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3" name="Google Shape;913;p124"/>
          <p:cNvCxnSpPr>
            <a:stCxn id="903" idx="7"/>
            <a:endCxn id="910" idx="1"/>
          </p:cNvCxnSpPr>
          <p:nvPr/>
        </p:nvCxnSpPr>
        <p:spPr>
          <a:xfrm rot="10800000" flipH="1">
            <a:off x="4353894" y="1502456"/>
            <a:ext cx="2731500" cy="13296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4" name="Google Shape;914;p124"/>
          <p:cNvCxnSpPr>
            <a:endCxn id="910" idx="1"/>
          </p:cNvCxnSpPr>
          <p:nvPr/>
        </p:nvCxnSpPr>
        <p:spPr>
          <a:xfrm rot="10800000" flipH="1">
            <a:off x="3634550" y="1502525"/>
            <a:ext cx="3450900" cy="23484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5" name="Google Shape;915;p124"/>
          <p:cNvCxnSpPr>
            <a:stCxn id="899" idx="6"/>
            <a:endCxn id="910" idx="1"/>
          </p:cNvCxnSpPr>
          <p:nvPr/>
        </p:nvCxnSpPr>
        <p:spPr>
          <a:xfrm rot="10800000" flipH="1">
            <a:off x="5258400" y="1502625"/>
            <a:ext cx="1827000" cy="1662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16" name="Google Shape;916;p124"/>
          <p:cNvSpPr txBox="1"/>
          <p:nvPr/>
        </p:nvSpPr>
        <p:spPr>
          <a:xfrm>
            <a:off x="675625" y="4147650"/>
            <a:ext cx="1910400" cy="3786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0000"/>
                </a:solidFill>
              </a:rPr>
              <a:t>Mechanics</a:t>
            </a:r>
            <a:endParaRPr sz="1200">
              <a:solidFill>
                <a:srgbClr val="FF0000"/>
              </a:solidFill>
            </a:endParaRPr>
          </a:p>
        </p:txBody>
      </p:sp>
      <p:cxnSp>
        <p:nvCxnSpPr>
          <p:cNvPr id="917" name="Google Shape;917;p124"/>
          <p:cNvCxnSpPr>
            <a:stCxn id="900" idx="3"/>
            <a:endCxn id="916" idx="0"/>
          </p:cNvCxnSpPr>
          <p:nvPr/>
        </p:nvCxnSpPr>
        <p:spPr>
          <a:xfrm flipH="1">
            <a:off x="1630931" y="2955544"/>
            <a:ext cx="1420200" cy="1192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8" name="Google Shape;918;p124"/>
          <p:cNvCxnSpPr>
            <a:stCxn id="902" idx="3"/>
            <a:endCxn id="916" idx="0"/>
          </p:cNvCxnSpPr>
          <p:nvPr/>
        </p:nvCxnSpPr>
        <p:spPr>
          <a:xfrm flipH="1">
            <a:off x="1630756" y="2688669"/>
            <a:ext cx="2650800" cy="1458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9" name="Google Shape;919;p124"/>
          <p:cNvCxnSpPr>
            <a:stCxn id="903" idx="3"/>
            <a:endCxn id="916" idx="0"/>
          </p:cNvCxnSpPr>
          <p:nvPr/>
        </p:nvCxnSpPr>
        <p:spPr>
          <a:xfrm flipH="1">
            <a:off x="1630756" y="2904394"/>
            <a:ext cx="2650800" cy="1243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20" name="Google Shape;920;p124"/>
          <p:cNvCxnSpPr>
            <a:endCxn id="916" idx="0"/>
          </p:cNvCxnSpPr>
          <p:nvPr/>
        </p:nvCxnSpPr>
        <p:spPr>
          <a:xfrm flipH="1">
            <a:off x="1630825" y="3201750"/>
            <a:ext cx="3540300" cy="945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21" name="Google Shape;921;p124"/>
          <p:cNvCxnSpPr>
            <a:endCxn id="916" idx="0"/>
          </p:cNvCxnSpPr>
          <p:nvPr/>
        </p:nvCxnSpPr>
        <p:spPr>
          <a:xfrm flipH="1">
            <a:off x="1630825" y="3850950"/>
            <a:ext cx="1901400" cy="2967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22" name="Google Shape;922;p124"/>
          <p:cNvSpPr txBox="1"/>
          <p:nvPr/>
        </p:nvSpPr>
        <p:spPr>
          <a:xfrm>
            <a:off x="2664150" y="786625"/>
            <a:ext cx="3815700" cy="4335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FF0000"/>
                </a:solidFill>
              </a:rPr>
              <a:t>But where is Particle Physics?</a:t>
            </a:r>
            <a:endParaRPr sz="18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125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Curriculum &amp; Classroom Connections</a:t>
            </a:r>
            <a:endParaRPr/>
          </a:p>
        </p:txBody>
      </p:sp>
      <p:pic>
        <p:nvPicPr>
          <p:cNvPr id="928" name="Google Shape;928;p125"/>
          <p:cNvPicPr preferRelativeResize="0"/>
          <p:nvPr/>
        </p:nvPicPr>
        <p:blipFill rotWithShape="1">
          <a:blip r:embed="rId3">
            <a:alphaModFix/>
          </a:blip>
          <a:srcRect l="2429" t="10187" b="9277"/>
          <a:stretch/>
        </p:blipFill>
        <p:spPr>
          <a:xfrm>
            <a:off x="1706138" y="1683025"/>
            <a:ext cx="5731727" cy="2839150"/>
          </a:xfrm>
          <a:prstGeom prst="rect">
            <a:avLst/>
          </a:prstGeom>
          <a:noFill/>
          <a:ln>
            <a:noFill/>
          </a:ln>
        </p:spPr>
      </p:pic>
      <p:sp>
        <p:nvSpPr>
          <p:cNvPr id="929" name="Google Shape;929;p125"/>
          <p:cNvSpPr/>
          <p:nvPr/>
        </p:nvSpPr>
        <p:spPr>
          <a:xfrm>
            <a:off x="5156100" y="311437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0" name="Google Shape;930;p125"/>
          <p:cNvSpPr/>
          <p:nvPr/>
        </p:nvSpPr>
        <p:spPr>
          <a:xfrm>
            <a:off x="3036150" y="286822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1" name="Google Shape;931;p125"/>
          <p:cNvSpPr/>
          <p:nvPr/>
        </p:nvSpPr>
        <p:spPr>
          <a:xfrm>
            <a:off x="3532300" y="3799700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2" name="Google Shape;932;p125"/>
          <p:cNvSpPr/>
          <p:nvPr/>
        </p:nvSpPr>
        <p:spPr>
          <a:xfrm>
            <a:off x="4266575" y="2601350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3" name="Google Shape;933;p125"/>
          <p:cNvSpPr/>
          <p:nvPr/>
        </p:nvSpPr>
        <p:spPr>
          <a:xfrm>
            <a:off x="4266575" y="2817075"/>
            <a:ext cx="102300" cy="1023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4" name="Google Shape;934;p125"/>
          <p:cNvSpPr txBox="1"/>
          <p:nvPr/>
        </p:nvSpPr>
        <p:spPr>
          <a:xfrm>
            <a:off x="70175" y="1683025"/>
            <a:ext cx="1910400" cy="3786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0000"/>
                </a:solidFill>
              </a:rPr>
              <a:t>Electromagnetism</a:t>
            </a:r>
            <a:endParaRPr sz="1200">
              <a:solidFill>
                <a:srgbClr val="FF0000"/>
              </a:solidFill>
            </a:endParaRPr>
          </a:p>
        </p:txBody>
      </p:sp>
      <p:cxnSp>
        <p:nvCxnSpPr>
          <p:cNvPr id="935" name="Google Shape;935;p125"/>
          <p:cNvCxnSpPr>
            <a:stCxn id="930" idx="1"/>
            <a:endCxn id="934" idx="2"/>
          </p:cNvCxnSpPr>
          <p:nvPr/>
        </p:nvCxnSpPr>
        <p:spPr>
          <a:xfrm rot="10800000">
            <a:off x="1025231" y="2061506"/>
            <a:ext cx="2025900" cy="8217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36" name="Google Shape;936;p125"/>
          <p:cNvCxnSpPr>
            <a:stCxn id="931" idx="2"/>
            <a:endCxn id="934" idx="2"/>
          </p:cNvCxnSpPr>
          <p:nvPr/>
        </p:nvCxnSpPr>
        <p:spPr>
          <a:xfrm rot="10800000">
            <a:off x="1025500" y="2061650"/>
            <a:ext cx="2506800" cy="1789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37" name="Google Shape;937;p125"/>
          <p:cNvCxnSpPr>
            <a:stCxn id="933" idx="2"/>
            <a:endCxn id="934" idx="3"/>
          </p:cNvCxnSpPr>
          <p:nvPr/>
        </p:nvCxnSpPr>
        <p:spPr>
          <a:xfrm rot="10800000">
            <a:off x="1980575" y="1872225"/>
            <a:ext cx="2286000" cy="996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38" name="Google Shape;938;p125"/>
          <p:cNvCxnSpPr>
            <a:stCxn id="932" idx="2"/>
            <a:endCxn id="934" idx="3"/>
          </p:cNvCxnSpPr>
          <p:nvPr/>
        </p:nvCxnSpPr>
        <p:spPr>
          <a:xfrm rot="10800000">
            <a:off x="1980575" y="1872200"/>
            <a:ext cx="2286000" cy="7803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39" name="Google Shape;939;p125"/>
          <p:cNvCxnSpPr>
            <a:stCxn id="929" idx="2"/>
            <a:endCxn id="934" idx="2"/>
          </p:cNvCxnSpPr>
          <p:nvPr/>
        </p:nvCxnSpPr>
        <p:spPr>
          <a:xfrm rot="10800000">
            <a:off x="1025400" y="2061525"/>
            <a:ext cx="4130700" cy="1104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40" name="Google Shape;940;p125"/>
          <p:cNvSpPr txBox="1"/>
          <p:nvPr/>
        </p:nvSpPr>
        <p:spPr>
          <a:xfrm>
            <a:off x="7085450" y="1313225"/>
            <a:ext cx="1910400" cy="3786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0000"/>
                </a:solidFill>
              </a:rPr>
              <a:t>Modern Physics*</a:t>
            </a:r>
            <a:endParaRPr sz="1200">
              <a:solidFill>
                <a:srgbClr val="FF0000"/>
              </a:solidFill>
            </a:endParaRPr>
          </a:p>
        </p:txBody>
      </p:sp>
      <p:cxnSp>
        <p:nvCxnSpPr>
          <p:cNvPr id="941" name="Google Shape;941;p125"/>
          <p:cNvCxnSpPr>
            <a:stCxn id="932" idx="7"/>
            <a:endCxn id="940" idx="1"/>
          </p:cNvCxnSpPr>
          <p:nvPr/>
        </p:nvCxnSpPr>
        <p:spPr>
          <a:xfrm rot="10800000" flipH="1">
            <a:off x="4353894" y="1502431"/>
            <a:ext cx="2731500" cy="1113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2" name="Google Shape;942;p125"/>
          <p:cNvCxnSpPr>
            <a:endCxn id="940" idx="1"/>
          </p:cNvCxnSpPr>
          <p:nvPr/>
        </p:nvCxnSpPr>
        <p:spPr>
          <a:xfrm rot="10800000" flipH="1">
            <a:off x="3138350" y="1502525"/>
            <a:ext cx="3947100" cy="1416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3" name="Google Shape;943;p125"/>
          <p:cNvCxnSpPr>
            <a:stCxn id="933" idx="7"/>
            <a:endCxn id="940" idx="1"/>
          </p:cNvCxnSpPr>
          <p:nvPr/>
        </p:nvCxnSpPr>
        <p:spPr>
          <a:xfrm rot="10800000" flipH="1">
            <a:off x="4353894" y="1502456"/>
            <a:ext cx="2731500" cy="13296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4" name="Google Shape;944;p125"/>
          <p:cNvCxnSpPr>
            <a:endCxn id="940" idx="1"/>
          </p:cNvCxnSpPr>
          <p:nvPr/>
        </p:nvCxnSpPr>
        <p:spPr>
          <a:xfrm rot="10800000" flipH="1">
            <a:off x="3634550" y="1502525"/>
            <a:ext cx="3450900" cy="23484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5" name="Google Shape;945;p125"/>
          <p:cNvCxnSpPr>
            <a:stCxn id="929" idx="6"/>
            <a:endCxn id="940" idx="1"/>
          </p:cNvCxnSpPr>
          <p:nvPr/>
        </p:nvCxnSpPr>
        <p:spPr>
          <a:xfrm rot="10800000" flipH="1">
            <a:off x="5258400" y="1502625"/>
            <a:ext cx="1827000" cy="1662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46" name="Google Shape;946;p125"/>
          <p:cNvSpPr txBox="1"/>
          <p:nvPr/>
        </p:nvSpPr>
        <p:spPr>
          <a:xfrm>
            <a:off x="675625" y="4147650"/>
            <a:ext cx="1910400" cy="3786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0000"/>
                </a:solidFill>
              </a:rPr>
              <a:t>Mechanics</a:t>
            </a:r>
            <a:endParaRPr sz="1200">
              <a:solidFill>
                <a:srgbClr val="FF0000"/>
              </a:solidFill>
            </a:endParaRPr>
          </a:p>
        </p:txBody>
      </p:sp>
      <p:cxnSp>
        <p:nvCxnSpPr>
          <p:cNvPr id="947" name="Google Shape;947;p125"/>
          <p:cNvCxnSpPr>
            <a:stCxn id="930" idx="3"/>
            <a:endCxn id="946" idx="0"/>
          </p:cNvCxnSpPr>
          <p:nvPr/>
        </p:nvCxnSpPr>
        <p:spPr>
          <a:xfrm flipH="1">
            <a:off x="1630931" y="2955544"/>
            <a:ext cx="1420200" cy="1192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8" name="Google Shape;948;p125"/>
          <p:cNvCxnSpPr>
            <a:stCxn id="932" idx="3"/>
            <a:endCxn id="946" idx="0"/>
          </p:cNvCxnSpPr>
          <p:nvPr/>
        </p:nvCxnSpPr>
        <p:spPr>
          <a:xfrm flipH="1">
            <a:off x="1630756" y="2688669"/>
            <a:ext cx="2650800" cy="1458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9" name="Google Shape;949;p125"/>
          <p:cNvCxnSpPr>
            <a:stCxn id="933" idx="3"/>
            <a:endCxn id="946" idx="0"/>
          </p:cNvCxnSpPr>
          <p:nvPr/>
        </p:nvCxnSpPr>
        <p:spPr>
          <a:xfrm flipH="1">
            <a:off x="1630756" y="2904394"/>
            <a:ext cx="2650800" cy="1243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50" name="Google Shape;950;p125"/>
          <p:cNvCxnSpPr>
            <a:endCxn id="946" idx="0"/>
          </p:cNvCxnSpPr>
          <p:nvPr/>
        </p:nvCxnSpPr>
        <p:spPr>
          <a:xfrm flipH="1">
            <a:off x="1630825" y="3201750"/>
            <a:ext cx="3540300" cy="945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51" name="Google Shape;951;p125"/>
          <p:cNvCxnSpPr>
            <a:endCxn id="946" idx="0"/>
          </p:cNvCxnSpPr>
          <p:nvPr/>
        </p:nvCxnSpPr>
        <p:spPr>
          <a:xfrm flipH="1">
            <a:off x="1630825" y="3850950"/>
            <a:ext cx="1901400" cy="2967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52" name="Google Shape;952;p125"/>
          <p:cNvSpPr txBox="1"/>
          <p:nvPr/>
        </p:nvSpPr>
        <p:spPr>
          <a:xfrm>
            <a:off x="2664150" y="786625"/>
            <a:ext cx="3815700" cy="4335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FF0000"/>
                </a:solidFill>
              </a:rPr>
              <a:t>But where is Particle Physics?</a:t>
            </a:r>
            <a:endParaRPr sz="1800" b="1">
              <a:solidFill>
                <a:srgbClr val="FF0000"/>
              </a:solidFill>
            </a:endParaRPr>
          </a:p>
        </p:txBody>
      </p:sp>
      <p:grpSp>
        <p:nvGrpSpPr>
          <p:cNvPr id="953" name="Google Shape;953;p125"/>
          <p:cNvGrpSpPr/>
          <p:nvPr/>
        </p:nvGrpSpPr>
        <p:grpSpPr>
          <a:xfrm>
            <a:off x="5633500" y="2223675"/>
            <a:ext cx="3283699" cy="2902074"/>
            <a:chOff x="5633500" y="2223675"/>
            <a:chExt cx="3283699" cy="2902074"/>
          </a:xfrm>
        </p:grpSpPr>
        <p:pic>
          <p:nvPicPr>
            <p:cNvPr id="954" name="Google Shape;954;p12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633500" y="2223675"/>
              <a:ext cx="3283699" cy="2902074"/>
            </a:xfrm>
            <a:prstGeom prst="rect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955" name="Google Shape;955;p125"/>
            <p:cNvSpPr txBox="1"/>
            <p:nvPr/>
          </p:nvSpPr>
          <p:spPr>
            <a:xfrm>
              <a:off x="5761400" y="4048150"/>
              <a:ext cx="3027900" cy="9960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700" b="1">
                  <a:solidFill>
                    <a:srgbClr val="FF0000"/>
                  </a:solidFill>
                </a:rPr>
                <a:t>We should give more room to Particle Physics and relate it with others topics</a:t>
              </a:r>
              <a:endParaRPr sz="17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" name="Google Shape;960;p126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Key Ideas</a:t>
            </a:r>
            <a:endParaRPr/>
          </a:p>
        </p:txBody>
      </p:sp>
      <p:pic>
        <p:nvPicPr>
          <p:cNvPr id="961" name="Google Shape;961;p126"/>
          <p:cNvPicPr preferRelativeResize="0"/>
          <p:nvPr/>
        </p:nvPicPr>
        <p:blipFill rotWithShape="1">
          <a:blip r:embed="rId3">
            <a:alphaModFix/>
          </a:blip>
          <a:srcRect l="11466" t="6663" r="14079" b="6576"/>
          <a:stretch/>
        </p:blipFill>
        <p:spPr>
          <a:xfrm>
            <a:off x="699950" y="1544588"/>
            <a:ext cx="2658249" cy="2296450"/>
          </a:xfrm>
          <a:prstGeom prst="rect">
            <a:avLst/>
          </a:prstGeom>
          <a:noFill/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62" name="Google Shape;962;p126"/>
          <p:cNvSpPr txBox="1"/>
          <p:nvPr/>
        </p:nvSpPr>
        <p:spPr>
          <a:xfrm>
            <a:off x="306000" y="822675"/>
            <a:ext cx="81372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171717"/>
                </a:solidFill>
              </a:rPr>
              <a:t>We are building a model that reproduces reality, but the model is not the reality</a:t>
            </a:r>
            <a:endParaRPr sz="1600" b="1">
              <a:solidFill>
                <a:srgbClr val="171717"/>
              </a:solidFill>
            </a:endParaRPr>
          </a:p>
        </p:txBody>
      </p:sp>
      <p:pic>
        <p:nvPicPr>
          <p:cNvPr id="963" name="Google Shape;963;p1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5600" y="1388650"/>
            <a:ext cx="3817700" cy="251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4" name="Google Shape;964;p1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73938" y="2162546"/>
            <a:ext cx="2121025" cy="106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787</Words>
  <Application>Microsoft Macintosh PowerPoint</Application>
  <PresentationFormat>On-screen Show (16:9)</PresentationFormat>
  <Paragraphs>147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Trebuchet MS</vt:lpstr>
      <vt:lpstr>Office Theme</vt:lpstr>
      <vt:lpstr>Particle Physics</vt:lpstr>
      <vt:lpstr>Curriculum &amp; Classroom Connections</vt:lpstr>
      <vt:lpstr>Curriculum &amp; Classroom Connections</vt:lpstr>
      <vt:lpstr>Curriculum &amp; Classroom Connections</vt:lpstr>
      <vt:lpstr>Curriculum &amp; Classroom Connections</vt:lpstr>
      <vt:lpstr>Curriculum &amp; Classroom Connections</vt:lpstr>
      <vt:lpstr>Curriculum &amp; Classroom Connections</vt:lpstr>
      <vt:lpstr>Curriculum &amp; Classroom Connections</vt:lpstr>
      <vt:lpstr>Key Ideas</vt:lpstr>
      <vt:lpstr>Key Ideas</vt:lpstr>
      <vt:lpstr>Key Ideas</vt:lpstr>
      <vt:lpstr>Key Ideas</vt:lpstr>
      <vt:lpstr>Key Ideas</vt:lpstr>
      <vt:lpstr>Key Ideas</vt:lpstr>
      <vt:lpstr>Why we are all here?</vt:lpstr>
      <vt:lpstr>Potential Students’ Conceptions &amp; Challenges</vt:lpstr>
      <vt:lpstr>Potential Students’ Conceptions &amp; Challenges</vt:lpstr>
      <vt:lpstr>Potential Students’ Conceptions &amp; Challenges</vt:lpstr>
      <vt:lpstr>Potential Students’ Conceptions &amp; Challenges</vt:lpstr>
      <vt:lpstr>Useful Material &amp; Resources </vt:lpstr>
      <vt:lpstr>Best Practice Example </vt:lpstr>
      <vt:lpstr>Best Practice Examples </vt:lpstr>
      <vt:lpstr>Best Practice Example </vt:lpstr>
      <vt:lpstr>Best Practice Example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Jeff Wiener</cp:lastModifiedBy>
  <cp:revision>1</cp:revision>
  <dcterms:modified xsi:type="dcterms:W3CDTF">2024-07-15T07:45:27Z</dcterms:modified>
</cp:coreProperties>
</file>