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9" r:id="rId1"/>
  </p:sldMasterIdLst>
  <p:notesMasterIdLst>
    <p:notesMasterId r:id="rId10"/>
  </p:notesMasterIdLst>
  <p:sldIdLst>
    <p:sldId id="353" r:id="rId2"/>
    <p:sldId id="354" r:id="rId3"/>
    <p:sldId id="355" r:id="rId4"/>
    <p:sldId id="356" r:id="rId5"/>
    <p:sldId id="357" r:id="rId6"/>
    <p:sldId id="358" r:id="rId7"/>
    <p:sldId id="359" r:id="rId8"/>
    <p:sldId id="360" r:id="rId9"/>
  </p:sldIdLst>
  <p:sldSz cx="9144000" cy="5143500" type="screen16x9"/>
  <p:notesSz cx="6858000" cy="9144000"/>
  <p:embeddedFontLst>
    <p:embeddedFont>
      <p:font typeface="Comfortaa" pitchFamily="2" charset="0"/>
      <p:regular r:id="rId11"/>
      <p:bold r:id="rId1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64B5592F-2063-478E-B3D7-77E49E902302}">
  <a:tblStyle styleId="{64B5592F-2063-478E-B3D7-77E49E902302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56" d="100"/>
          <a:sy n="156" d="100"/>
        </p:scale>
        <p:origin x="808" y="16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6" name="Google Shape;816;g2e99bb42309_0_29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7" name="Google Shape;817;g2e99bb42309_0_29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g2e99bb42309_0_3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7" name="Google Shape;827;g2e99bb42309_0_3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4" name="Google Shape;844;g2e99bb42309_0_3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5" name="Google Shape;845;g2e99bb42309_0_32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g2e99bb42309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7" name="Google Shape;857;g2e99bb42309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6" name="Google Shape;866;g2e99bb42309_0_34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7" name="Google Shape;867;g2e99bb42309_0_34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g2e99bb42309_0_3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9" name="Google Shape;879;g2e99bb42309_0_3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g2ebbae1c0b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8" name="Google Shape;888;g2ebbae1c0bf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5" name="Google Shape;895;g2ebbae1c0bf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6" name="Google Shape;896;g2ebbae1c0bf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Slide with logo">
  <p:cSld name="Title Slide with logo">
    <p:bg>
      <p:bgPr>
        <a:solidFill>
          <a:schemeClr val="l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oogle Shape;13;p2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29598" y="532588"/>
            <a:ext cx="1492817" cy="1477814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Google Shape;14;p2"/>
          <p:cNvSpPr txBox="1">
            <a:spLocks noGrp="1"/>
          </p:cNvSpPr>
          <p:nvPr>
            <p:ph type="ctrTitle"/>
          </p:nvPr>
        </p:nvSpPr>
        <p:spPr>
          <a:xfrm>
            <a:off x="305990" y="2571750"/>
            <a:ext cx="8532000" cy="16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800"/>
              <a:buFont typeface="Arial"/>
              <a:buNone/>
              <a:defRPr sz="3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ubTitle" idx="1"/>
          </p:nvPr>
        </p:nvSpPr>
        <p:spPr>
          <a:xfrm>
            <a:off x="305991" y="4238118"/>
            <a:ext cx="8532000" cy="412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2"/>
              </a:buClr>
              <a:buSzPts val="1300"/>
              <a:buNone/>
              <a:defRPr sz="1300" b="1">
                <a:solidFill>
                  <a:schemeClr val="dk2"/>
                </a:solidFill>
              </a:defRPr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pic>
        <p:nvPicPr>
          <p:cNvPr id="16" name="Google Shape;16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89168" y="535867"/>
            <a:ext cx="1544286" cy="154428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4 Pictures">
  <p:cSld name="Text and 4 Pictures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2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2781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2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84" name="Google Shape;84;p1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7" name="Google Shape;87;p12"/>
          <p:cNvSpPr>
            <a:spLocks noGrp="1"/>
          </p:cNvSpPr>
          <p:nvPr>
            <p:ph type="pic" idx="2"/>
          </p:nvPr>
        </p:nvSpPr>
        <p:spPr>
          <a:xfrm>
            <a:off x="6056710" y="1194197"/>
            <a:ext cx="2781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8" name="Google Shape;88;p12"/>
          <p:cNvSpPr>
            <a:spLocks noGrp="1"/>
          </p:cNvSpPr>
          <p:nvPr>
            <p:ph type="pic" idx="3"/>
          </p:nvPr>
        </p:nvSpPr>
        <p:spPr>
          <a:xfrm>
            <a:off x="6093511" y="297727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89" name="Google Shape;89;p12"/>
          <p:cNvSpPr>
            <a:spLocks noGrp="1"/>
          </p:cNvSpPr>
          <p:nvPr>
            <p:ph type="pic" idx="4"/>
          </p:nvPr>
        </p:nvSpPr>
        <p:spPr>
          <a:xfrm>
            <a:off x="3194447" y="1194197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90" name="Google Shape;90;p12"/>
          <p:cNvSpPr>
            <a:spLocks noGrp="1"/>
          </p:cNvSpPr>
          <p:nvPr>
            <p:ph type="pic" idx="5"/>
          </p:nvPr>
        </p:nvSpPr>
        <p:spPr>
          <a:xfrm>
            <a:off x="3194447" y="2983511"/>
            <a:ext cx="27444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3 Pictures with boxes">
  <p:cSld name="Text and 3 Pictures with boxes"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4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4" name="Google Shape;104;p14"/>
          <p:cNvSpPr txBox="1">
            <a:spLocks noGrp="1"/>
          </p:cNvSpPr>
          <p:nvPr>
            <p:ph type="body" idx="1"/>
          </p:nvPr>
        </p:nvSpPr>
        <p:spPr>
          <a:xfrm>
            <a:off x="3087290" y="1201032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05" name="Google Shape;105;p14"/>
          <p:cNvSpPr>
            <a:spLocks noGrp="1"/>
          </p:cNvSpPr>
          <p:nvPr>
            <p:ph type="pic" idx="2"/>
          </p:nvPr>
        </p:nvSpPr>
        <p:spPr>
          <a:xfrm>
            <a:off x="3087290" y="20493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06" name="Google Shape;106;p1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7" name="Google Shape;107;p1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08" name="Google Shape;108;p1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9" name="Google Shape;109;p14"/>
          <p:cNvSpPr txBox="1">
            <a:spLocks noGrp="1"/>
          </p:cNvSpPr>
          <p:nvPr>
            <p:ph type="body" idx="3"/>
          </p:nvPr>
        </p:nvSpPr>
        <p:spPr>
          <a:xfrm>
            <a:off x="2456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0" name="Google Shape;110;p14"/>
          <p:cNvSpPr>
            <a:spLocks noGrp="1"/>
          </p:cNvSpPr>
          <p:nvPr>
            <p:ph type="pic" idx="4"/>
          </p:nvPr>
        </p:nvSpPr>
        <p:spPr>
          <a:xfrm>
            <a:off x="3038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1" name="Google Shape;111;p14"/>
          <p:cNvSpPr txBox="1">
            <a:spLocks noGrp="1"/>
          </p:cNvSpPr>
          <p:nvPr>
            <p:ph type="body" idx="5"/>
          </p:nvPr>
        </p:nvSpPr>
        <p:spPr>
          <a:xfrm>
            <a:off x="6174291" y="3808893"/>
            <a:ext cx="2970000" cy="8484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27000" tIns="27000" rIns="27000" bIns="270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 b="0">
                <a:solidFill>
                  <a:schemeClr val="lt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112" name="Google Shape;112;p14"/>
          <p:cNvSpPr>
            <a:spLocks noGrp="1"/>
          </p:cNvSpPr>
          <p:nvPr>
            <p:ph type="pic" idx="6"/>
          </p:nvPr>
        </p:nvSpPr>
        <p:spPr>
          <a:xfrm>
            <a:off x="6174291" y="1201032"/>
            <a:ext cx="2969400" cy="2607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s">
  <p:cSld name="Picture Horizontal and texts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5" name="Google Shape;115;p15"/>
          <p:cNvSpPr>
            <a:spLocks noGrp="1"/>
          </p:cNvSpPr>
          <p:nvPr>
            <p:ph type="pic" idx="2"/>
          </p:nvPr>
        </p:nvSpPr>
        <p:spPr>
          <a:xfrm>
            <a:off x="309582" y="1194197"/>
            <a:ext cx="8532000" cy="1923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16" name="Google Shape;116;p15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7" name="Google Shape;117;p15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18" name="Google Shape;118;p1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19" name="Google Shape;119;p1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0" name="Google Shape;120;p1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21" name="Google Shape;121;p15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Horizontal and text in boxes">
  <p:cSld name="Picture Horizontal and text in boxes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6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4" name="Google Shape;124;p16"/>
          <p:cNvSpPr>
            <a:spLocks noGrp="1"/>
          </p:cNvSpPr>
          <p:nvPr>
            <p:ph type="pic" idx="2"/>
          </p:nvPr>
        </p:nvSpPr>
        <p:spPr>
          <a:xfrm>
            <a:off x="0" y="1194197"/>
            <a:ext cx="9144000" cy="22095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125" name="Google Shape;125;p16"/>
          <p:cNvSpPr txBox="1">
            <a:spLocks noGrp="1"/>
          </p:cNvSpPr>
          <p:nvPr>
            <p:ph type="body" idx="1"/>
          </p:nvPr>
        </p:nvSpPr>
        <p:spPr>
          <a:xfrm>
            <a:off x="305992" y="3220641"/>
            <a:ext cx="27813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6" name="Google Shape;126;p16"/>
          <p:cNvSpPr txBox="1">
            <a:spLocks noGrp="1"/>
          </p:cNvSpPr>
          <p:nvPr>
            <p:ph type="body" idx="3"/>
          </p:nvPr>
        </p:nvSpPr>
        <p:spPr>
          <a:xfrm>
            <a:off x="3200401" y="3220641"/>
            <a:ext cx="27492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127" name="Google Shape;127;p1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8" name="Google Shape;128;p1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29" name="Google Shape;129;p1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30" name="Google Shape;130;p16"/>
          <p:cNvSpPr txBox="1">
            <a:spLocks noGrp="1"/>
          </p:cNvSpPr>
          <p:nvPr>
            <p:ph type="body" idx="4"/>
          </p:nvPr>
        </p:nvSpPr>
        <p:spPr>
          <a:xfrm>
            <a:off x="6064251" y="3220641"/>
            <a:ext cx="2777400" cy="14298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0" tIns="54000" rIns="0" bIns="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600"/>
              <a:buNone/>
              <a:defRPr>
                <a:solidFill>
                  <a:schemeClr val="lt2"/>
                </a:solidFill>
              </a:defRPr>
            </a:lvl1pPr>
            <a:lvl2pPr marL="914400" lvl="1" indent="-31750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400"/>
              <a:buChar char="•"/>
              <a:defRPr>
                <a:solidFill>
                  <a:schemeClr val="lt2"/>
                </a:solidFill>
              </a:defRPr>
            </a:lvl2pPr>
            <a:lvl3pPr marL="1371600" lvl="2" indent="-311150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2"/>
              </a:buClr>
              <a:buSzPts val="1300"/>
              <a:buChar char="•"/>
              <a:defRPr>
                <a:solidFill>
                  <a:schemeClr val="lt2"/>
                </a:solidFill>
              </a:defRPr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st slide" type="blank">
  <p:cSld name="BLANK"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18"/>
          <p:cNvSpPr txBox="1"/>
          <p:nvPr/>
        </p:nvSpPr>
        <p:spPr>
          <a:xfrm>
            <a:off x="305991" y="4647305"/>
            <a:ext cx="8532000" cy="28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75" tIns="34275" rIns="68575" bIns="34275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home.cern</a:t>
            </a:r>
            <a:endParaRPr sz="14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39" name="Google Shape;139;p1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168974" y="3652327"/>
            <a:ext cx="806053" cy="80605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ogo Slide">
  <p:cSld name="Logo Slide"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1" name="Google Shape;141;p1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556907" y="1556656"/>
            <a:ext cx="2030185" cy="203018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  " type="title">
  <p:cSld name="TITLE"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0"/>
          <p:cNvSpPr txBox="1"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Arial"/>
              <a:buNone/>
              <a:defRPr sz="4500"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4" name="Google Shape;144;p20"/>
          <p:cNvSpPr txBox="1">
            <a:spLocks noGrp="1"/>
          </p:cNvSpPr>
          <p:nvPr>
            <p:ph type="subTitle" idx="1"/>
          </p:nvPr>
        </p:nvSpPr>
        <p:spPr>
          <a:xfrm>
            <a:off x="1143000" y="2701529"/>
            <a:ext cx="6858000" cy="124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800"/>
              <a:buNone/>
              <a:defRPr sz="1800"/>
            </a:lvl1pPr>
            <a:lvl2pPr lvl="1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/>
            </a:lvl2pPr>
            <a:lvl3pPr lvl="2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45" name="Google Shape;145;p2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6" name="Google Shape;146;p2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47" name="Google Shape;147;p2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Blank">
  <p:cSld name="1_Blank"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2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5" name="Google Shape;155;p22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156" name="Google Shape;156;p22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ed Content">
  <p:cSld name="Bulleted Content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>
                <a:solidFill>
                  <a:srgbClr val="171717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>
                <a:solidFill>
                  <a:srgbClr val="171717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 and Comparison">
  <p:cSld name="Subtitle and Comparis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body" idx="2"/>
          </p:nvPr>
        </p:nvSpPr>
        <p:spPr>
          <a:xfrm>
            <a:off x="305990" y="1820465"/>
            <a:ext cx="42123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3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4"/>
          </p:nvPr>
        </p:nvSpPr>
        <p:spPr>
          <a:xfrm>
            <a:off x="4629150" y="1820465"/>
            <a:ext cx="4209000" cy="282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330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Char char="•"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5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 Contents">
  <p:cSld name="2 Conten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305990" y="1194198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/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Picture">
  <p:cSld name="Big Picture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50" name="Google Shape;50;p7"/>
          <p:cNvSpPr>
            <a:spLocks noGrp="1"/>
          </p:cNvSpPr>
          <p:nvPr>
            <p:ph type="pic" idx="2"/>
          </p:nvPr>
        </p:nvSpPr>
        <p:spPr>
          <a:xfrm>
            <a:off x="305991" y="1079897"/>
            <a:ext cx="8532000" cy="35706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 page Picture">
  <p:cSld name="Full page Picture">
    <p:spTree>
      <p:nvGrpSpPr>
        <p:cNvPr id="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>
            <a:spLocks noGrp="1"/>
          </p:cNvSpPr>
          <p:nvPr>
            <p:ph type="pic" idx="2"/>
          </p:nvPr>
        </p:nvSpPr>
        <p:spPr>
          <a:xfrm>
            <a:off x="0" y="2400"/>
            <a:ext cx="9144000" cy="47799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53" name="Google Shape;53;p8"/>
          <p:cNvSpPr txBox="1">
            <a:spLocks noGrp="1"/>
          </p:cNvSpPr>
          <p:nvPr>
            <p:ph type="body" idx="1"/>
          </p:nvPr>
        </p:nvSpPr>
        <p:spPr>
          <a:xfrm>
            <a:off x="6056709" y="-13622"/>
            <a:ext cx="3087300" cy="4796100"/>
          </a:xfrm>
          <a:prstGeom prst="rect">
            <a:avLst/>
          </a:prstGeom>
          <a:solidFill>
            <a:schemeClr val="dk1">
              <a:alpha val="80000"/>
            </a:schemeClr>
          </a:solidFill>
          <a:ln>
            <a:noFill/>
          </a:ln>
        </p:spPr>
        <p:txBody>
          <a:bodyPr spcFirstLastPara="1" wrap="square" lIns="135000" tIns="135000" rIns="135000" bIns="1350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marL="914400" lvl="1" indent="-330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600"/>
              <a:buFont typeface="Arial"/>
              <a:buChar char="•"/>
              <a:defRPr sz="1600">
                <a:solidFill>
                  <a:schemeClr val="lt1"/>
                </a:solidFill>
              </a:defRPr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Arial"/>
              <a:buChar char="•"/>
              <a:defRPr sz="1400">
                <a:solidFill>
                  <a:schemeClr val="lt1"/>
                </a:solidFill>
              </a:defRPr>
            </a:lvl3pPr>
            <a:lvl4pPr marL="1828800" lvl="3" indent="-30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Arial"/>
              <a:buChar char="•"/>
              <a:defRPr>
                <a:solidFill>
                  <a:schemeClr val="lt1"/>
                </a:solidFill>
              </a:defRPr>
            </a:lvl4pPr>
            <a:lvl5pPr marL="2286000" lvl="4" indent="-30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>
                <a:solidFill>
                  <a:srgbClr val="171717"/>
                </a:solidFill>
              </a:defRPr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Picture">
  <p:cSld name="Text and Picture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9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42123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1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>
            <a:spLocks noGrp="1"/>
          </p:cNvSpPr>
          <p:nvPr>
            <p:ph type="pic" idx="2"/>
          </p:nvPr>
        </p:nvSpPr>
        <p:spPr>
          <a:xfrm>
            <a:off x="4625579" y="-1"/>
            <a:ext cx="4518300" cy="47751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61" name="Google Shape;61;p9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nd 2 Pictures horizontal">
  <p:cSld name="Text and 2 Pictures horizontal"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"/>
          <p:cNvSpPr txBox="1">
            <a:spLocks noGrp="1"/>
          </p:cNvSpPr>
          <p:nvPr>
            <p:ph type="title"/>
          </p:nvPr>
        </p:nvSpPr>
        <p:spPr>
          <a:xfrm>
            <a:off x="305992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10"/>
          <p:cNvSpPr txBox="1">
            <a:spLocks noGrp="1"/>
          </p:cNvSpPr>
          <p:nvPr>
            <p:ph type="body" idx="1"/>
          </p:nvPr>
        </p:nvSpPr>
        <p:spPr>
          <a:xfrm>
            <a:off x="305990" y="1198993"/>
            <a:ext cx="42123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None/>
              <a:defRPr>
                <a:solidFill>
                  <a:srgbClr val="171717"/>
                </a:solidFill>
              </a:defRPr>
            </a:lvl1pPr>
            <a:lvl2pPr marL="914400" lvl="1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2pPr>
            <a:lvl3pPr marL="1371600" lvl="2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3pPr>
            <a:lvl4pPr marL="1828800" lvl="3" indent="-3175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Char char="•"/>
              <a:defRPr/>
            </a:lvl4pPr>
            <a:lvl5pPr marL="2286000" lvl="4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400"/>
              <a:buChar char="•"/>
              <a:defRPr/>
            </a:lvl5pPr>
            <a:lvl6pPr marL="2743200" lvl="5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marL="3200400" lvl="6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marL="3657600" lvl="7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marL="4114800" lvl="8" indent="-3175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>
            <a:endParaRPr/>
          </a:p>
        </p:txBody>
      </p:sp>
      <p:sp>
        <p:nvSpPr>
          <p:cNvPr id="67" name="Google Shape;67;p10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p10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70" name="Google Shape;70;p10"/>
          <p:cNvSpPr>
            <a:spLocks noGrp="1"/>
          </p:cNvSpPr>
          <p:nvPr>
            <p:ph type="pic" idx="2"/>
          </p:nvPr>
        </p:nvSpPr>
        <p:spPr>
          <a:xfrm>
            <a:off x="4625579" y="119419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1" name="Google Shape;71;p10"/>
          <p:cNvSpPr>
            <a:spLocks noGrp="1"/>
          </p:cNvSpPr>
          <p:nvPr>
            <p:ph type="pic" idx="3"/>
          </p:nvPr>
        </p:nvSpPr>
        <p:spPr>
          <a:xfrm>
            <a:off x="4625579" y="2977277"/>
            <a:ext cx="4212300" cy="1674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s and 2 Pictures ">
  <p:cSld name="Subtitles and 2 Pictures 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>
            <a:spLocks noGrp="1"/>
          </p:cNvSpPr>
          <p:nvPr>
            <p:ph type="title"/>
          </p:nvPr>
        </p:nvSpPr>
        <p:spPr>
          <a:xfrm>
            <a:off x="305991" y="273844"/>
            <a:ext cx="8535600" cy="813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1"/>
          </p:nvPr>
        </p:nvSpPr>
        <p:spPr>
          <a:xfrm>
            <a:off x="305990" y="1194197"/>
            <a:ext cx="4212300" cy="50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body" idx="2"/>
          </p:nvPr>
        </p:nvSpPr>
        <p:spPr>
          <a:xfrm>
            <a:off x="4629150" y="1203725"/>
            <a:ext cx="4212600" cy="49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accent2"/>
              </a:buClr>
              <a:buSzPts val="1800"/>
              <a:buNone/>
              <a:defRPr sz="1800" b="1">
                <a:solidFill>
                  <a:schemeClr val="accent2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None/>
              <a:defRPr sz="1400" b="1"/>
            </a:lvl3pPr>
            <a:lvl4pPr marL="1828800" lvl="3" indent="-228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76" name="Google Shape;76;p11"/>
          <p:cNvSpPr>
            <a:spLocks noGrp="1"/>
          </p:cNvSpPr>
          <p:nvPr>
            <p:ph type="pic" idx="3"/>
          </p:nvPr>
        </p:nvSpPr>
        <p:spPr>
          <a:xfrm>
            <a:off x="305991" y="1822054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  <p:sp>
        <p:nvSpPr>
          <p:cNvPr id="77" name="Google Shape;77;p1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80" name="Google Shape;80;p11"/>
          <p:cNvSpPr>
            <a:spLocks noGrp="1"/>
          </p:cNvSpPr>
          <p:nvPr>
            <p:ph type="pic" idx="4"/>
          </p:nvPr>
        </p:nvSpPr>
        <p:spPr>
          <a:xfrm>
            <a:off x="4629150" y="1815703"/>
            <a:ext cx="4212300" cy="2835000"/>
          </a:xfrm>
          <a:prstGeom prst="rect">
            <a:avLst/>
          </a:prstGeom>
          <a:solidFill>
            <a:schemeClr val="lt1"/>
          </a:solidFill>
          <a:ln>
            <a:noFill/>
          </a:ln>
        </p:spPr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75">
          <p15:clr>
            <a:srgbClr val="FBAE40"/>
          </p15:clr>
        </p15:guide>
        <p15:guide id="2" orient="horz" pos="1144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None/>
              <a:defRPr sz="27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2pPr>
            <a:lvl3pPr lvl="2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3pPr>
            <a:lvl4pPr lvl="3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4pPr>
            <a:lvl5pPr lvl="4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5pPr>
            <a:lvl6pPr lvl="5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6pPr>
            <a:lvl7pPr lvl="6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7pPr>
            <a:lvl8pPr lvl="7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8pPr>
            <a:lvl9pPr lvl="8">
              <a:spcBef>
                <a:spcPts val="0"/>
              </a:spcBef>
              <a:spcAft>
                <a:spcPts val="0"/>
              </a:spcAft>
              <a:buSzPts val="1100"/>
              <a:buNone/>
              <a:defRPr sz="14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05992" y="1194197"/>
            <a:ext cx="8532000" cy="345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171717"/>
              </a:buClr>
              <a:buSzPts val="1600"/>
              <a:buFont typeface="Arial"/>
              <a:buNone/>
              <a:defRPr sz="1600" b="1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75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300"/>
              <a:buFont typeface="Arial"/>
              <a:buChar char="•"/>
              <a:defRPr sz="13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048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171717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rgbClr val="17171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048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accent6"/>
              </a:buClr>
              <a:buSzPts val="1200"/>
              <a:buFont typeface="Arial"/>
              <a:buChar char="•"/>
              <a:defRPr sz="1200" b="0" i="0" u="none" strike="noStrike" cap="none">
                <a:solidFill>
                  <a:schemeClr val="accent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17500" algn="l" rtl="0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•"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6076436" y="4818745"/>
            <a:ext cx="13305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8330660" y="4818745"/>
            <a:ext cx="5109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600" b="1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Slide </a:t>
            </a: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ftr" idx="11"/>
          </p:nvPr>
        </p:nvSpPr>
        <p:spPr>
          <a:xfrm>
            <a:off x="859014" y="4818745"/>
            <a:ext cx="5090400" cy="273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100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1" name="Google Shape;11;p1"/>
          <p:cNvCxnSpPr/>
          <p:nvPr/>
        </p:nvCxnSpPr>
        <p:spPr>
          <a:xfrm>
            <a:off x="303053" y="4778102"/>
            <a:ext cx="8535000" cy="0"/>
          </a:xfrm>
          <a:prstGeom prst="straightConnector1">
            <a:avLst/>
          </a:prstGeom>
          <a:noFill/>
          <a:ln w="9525" cap="flat" cmpd="sng">
            <a:solidFill>
              <a:schemeClr val="accent1"/>
            </a:solidFill>
            <a:prstDash val="solid"/>
            <a:miter lim="800000"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60" r:id="rId11"/>
    <p:sldLayoutId id="2147483661" r:id="rId12"/>
    <p:sldLayoutId id="2147483662" r:id="rId13"/>
    <p:sldLayoutId id="2147483664" r:id="rId14"/>
    <p:sldLayoutId id="2147483665" r:id="rId15"/>
    <p:sldLayoutId id="2147483666" r:id="rId16"/>
    <p:sldLayoutId id="2147483668" r:id="rId17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74">
          <p15:clr>
            <a:srgbClr val="F26B43"/>
          </p15:clr>
        </p15:guide>
        <p15:guide id="2" pos="2880">
          <p15:clr>
            <a:srgbClr val="F26B43"/>
          </p15:clr>
        </p15:guide>
        <p15:guide id="3" pos="5567">
          <p15:clr>
            <a:srgbClr val="F26B43"/>
          </p15:clr>
        </p15:guide>
        <p15:guide id="4" pos="193">
          <p15:clr>
            <a:srgbClr val="F26B43"/>
          </p15:clr>
        </p15:guide>
        <p15:guide id="5" pos="2846">
          <p15:clr>
            <a:srgbClr val="F26B43"/>
          </p15:clr>
        </p15:guide>
        <p15:guide id="6" pos="2914">
          <p15:clr>
            <a:srgbClr val="F26B43"/>
          </p15:clr>
        </p15:guide>
        <p15:guide id="7" pos="3815">
          <p15:clr>
            <a:srgbClr val="F26B43"/>
          </p15:clr>
        </p15:guide>
        <p15:guide id="8" pos="3748">
          <p15:clr>
            <a:srgbClr val="F26B43"/>
          </p15:clr>
        </p15:guide>
        <p15:guide id="9" pos="2012">
          <p15:clr>
            <a:srgbClr val="F26B43"/>
          </p15:clr>
        </p15:guide>
        <p15:guide id="10" pos="1945">
          <p15:clr>
            <a:srgbClr val="F26B43"/>
          </p15:clr>
        </p15:guide>
        <p15:guide id="11" orient="horz" pos="2929">
          <p15:clr>
            <a:srgbClr val="F26B43"/>
          </p15:clr>
        </p15:guide>
        <p15:guide id="12" orient="horz" pos="1807">
          <p15:clr>
            <a:srgbClr val="F26B43"/>
          </p15:clr>
        </p15:guide>
        <p15:guide id="13" orient="horz" pos="685">
          <p15:clr>
            <a:srgbClr val="F26B43"/>
          </p15:clr>
        </p15:guide>
        <p15:guide id="14" orient="horz" pos="752">
          <p15:clr>
            <a:srgbClr val="F26B43"/>
          </p15:clr>
        </p15:guide>
        <p15:guide id="15" orient="horz" pos="1875">
          <p15:clr>
            <a:srgbClr val="F26B43"/>
          </p15:clr>
        </p15:guide>
        <p15:guide id="16" pos="4734">
          <p15:clr>
            <a:srgbClr val="F26B43"/>
          </p15:clr>
        </p15:guide>
        <p15:guide id="17" pos="466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home.cern/science/physics/antimatter" TargetMode="External"/><Relationship Id="rId3" Type="http://schemas.openxmlformats.org/officeDocument/2006/relationships/hyperlink" Target="https://www.youtube.com/@CERN/search?query=antimatter" TargetMode="External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png"/><Relationship Id="rId5" Type="http://schemas.openxmlformats.org/officeDocument/2006/relationships/hyperlink" Target="https://massen.web.cern.ch/hoat/" TargetMode="External"/><Relationship Id="rId10" Type="http://schemas.openxmlformats.org/officeDocument/2006/relationships/image" Target="../media/image23.png"/><Relationship Id="rId4" Type="http://schemas.openxmlformats.org/officeDocument/2006/relationships/hyperlink" Target="https://alpha.web.cern.ch/sites/default/files/360-tours/CERN-AD/HD/index.html" TargetMode="External"/><Relationship Id="rId9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" name="Google Shape;819;p120"/>
          <p:cNvSpPr txBox="1">
            <a:spLocks noGrp="1"/>
          </p:cNvSpPr>
          <p:nvPr>
            <p:ph type="ctrTitle"/>
          </p:nvPr>
        </p:nvSpPr>
        <p:spPr>
          <a:xfrm>
            <a:off x="1143000" y="-381003"/>
            <a:ext cx="6858000" cy="1790700"/>
          </a:xfrm>
          <a:prstGeom prst="rect">
            <a:avLst/>
          </a:prstGeom>
        </p:spPr>
        <p:txBody>
          <a:bodyPr spcFirstLastPara="1" wrap="square" lIns="0" tIns="0" rIns="0" bIns="0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Antimatter Research</a:t>
            </a:r>
            <a:endParaRPr/>
          </a:p>
        </p:txBody>
      </p:sp>
      <p:sp>
        <p:nvSpPr>
          <p:cNvPr id="820" name="Google Shape;820;p120"/>
          <p:cNvSpPr txBox="1">
            <a:spLocks noGrp="1"/>
          </p:cNvSpPr>
          <p:nvPr>
            <p:ph type="subTitle" idx="1"/>
          </p:nvPr>
        </p:nvSpPr>
        <p:spPr>
          <a:xfrm>
            <a:off x="1196600" y="1535904"/>
            <a:ext cx="6858000" cy="124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HST2024 Study Group 6</a:t>
            </a:r>
            <a:endParaRPr/>
          </a:p>
        </p:txBody>
      </p:sp>
      <p:pic>
        <p:nvPicPr>
          <p:cNvPr id="821" name="Google Shape;821;p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1500" y="1853149"/>
            <a:ext cx="4310298" cy="2864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22" name="Google Shape;822;p120" descr="https://www.astronomy.com/wp-content/uploads/sites/2/2023/02/Matter-antimatter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7400" y="1914738"/>
            <a:ext cx="2538124" cy="2533425"/>
          </a:xfrm>
          <a:prstGeom prst="rect">
            <a:avLst/>
          </a:prstGeom>
          <a:noFill/>
          <a:ln>
            <a:noFill/>
          </a:ln>
        </p:spPr>
      </p:pic>
      <p:sp>
        <p:nvSpPr>
          <p:cNvPr id="823" name="Google Shape;823;p120"/>
          <p:cNvSpPr txBox="1"/>
          <p:nvPr/>
        </p:nvSpPr>
        <p:spPr>
          <a:xfrm>
            <a:off x="5886750" y="4496000"/>
            <a:ext cx="2167800" cy="22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71717"/>
              </a:solidFill>
            </a:endParaRPr>
          </a:p>
        </p:txBody>
      </p:sp>
      <p:sp>
        <p:nvSpPr>
          <p:cNvPr id="824" name="Google Shape;824;p120"/>
          <p:cNvSpPr txBox="1"/>
          <p:nvPr/>
        </p:nvSpPr>
        <p:spPr>
          <a:xfrm>
            <a:off x="6155200" y="4391150"/>
            <a:ext cx="20178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100">
                <a:solidFill>
                  <a:srgbClr val="171717"/>
                </a:solidFill>
              </a:rPr>
              <a:t>http://www.astronomy.com</a:t>
            </a:r>
            <a:endParaRPr sz="11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" name="Google Shape;829;p121"/>
          <p:cNvSpPr txBox="1">
            <a:spLocks noGrp="1"/>
          </p:cNvSpPr>
          <p:nvPr>
            <p:ph type="title"/>
          </p:nvPr>
        </p:nvSpPr>
        <p:spPr>
          <a:xfrm>
            <a:off x="291725" y="19273"/>
            <a:ext cx="8453400" cy="5139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Curriculum &amp; Classroom Connections</a:t>
            </a:r>
            <a:endParaRPr/>
          </a:p>
        </p:txBody>
      </p:sp>
      <p:sp>
        <p:nvSpPr>
          <p:cNvPr id="830" name="Google Shape;830;p121"/>
          <p:cNvSpPr txBox="1">
            <a:spLocks noGrp="1"/>
          </p:cNvSpPr>
          <p:nvPr>
            <p:ph type="body" idx="2"/>
          </p:nvPr>
        </p:nvSpPr>
        <p:spPr>
          <a:xfrm>
            <a:off x="6744575" y="1749400"/>
            <a:ext cx="2093700" cy="2901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marR="360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/>
          </a:p>
          <a:p>
            <a:pPr marL="0" marR="360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/>
          </a:p>
          <a:p>
            <a:pPr marL="0" marR="3600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5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31" name="Google Shape;831;p121"/>
          <p:cNvPicPr preferRelativeResize="0"/>
          <p:nvPr/>
        </p:nvPicPr>
        <p:blipFill rotWithShape="1">
          <a:blip r:embed="rId3">
            <a:alphaModFix/>
          </a:blip>
          <a:srcRect l="13840" t="107740" r="-13840" b="-107740"/>
          <a:stretch/>
        </p:blipFill>
        <p:spPr>
          <a:xfrm>
            <a:off x="919170" y="1847850"/>
            <a:ext cx="4430868" cy="1020375"/>
          </a:xfrm>
          <a:prstGeom prst="rect">
            <a:avLst/>
          </a:prstGeom>
          <a:noFill/>
          <a:ln>
            <a:noFill/>
          </a:ln>
        </p:spPr>
      </p:pic>
      <p:sp>
        <p:nvSpPr>
          <p:cNvPr id="832" name="Google Shape;832;p121"/>
          <p:cNvSpPr txBox="1"/>
          <p:nvPr/>
        </p:nvSpPr>
        <p:spPr>
          <a:xfrm>
            <a:off x="200675" y="533175"/>
            <a:ext cx="7538700" cy="400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FF"/>
                </a:solidFill>
                <a:highlight>
                  <a:schemeClr val="lt1"/>
                </a:highlight>
                <a:latin typeface="Comfortaa"/>
                <a:ea typeface="Comfortaa"/>
                <a:cs typeface="Comfortaa"/>
                <a:sym typeface="Comfortaa"/>
              </a:rPr>
              <a:t>IBDP Physics Curriculum</a:t>
            </a:r>
            <a:endParaRPr b="1">
              <a:solidFill>
                <a:srgbClr val="FF00FF"/>
              </a:solidFill>
              <a:highlight>
                <a:schemeClr val="lt1"/>
              </a:highlight>
              <a:latin typeface="Comfortaa"/>
              <a:ea typeface="Comfortaa"/>
              <a:cs typeface="Comfortaa"/>
              <a:sym typeface="Comfortaa"/>
            </a:endParaRPr>
          </a:p>
        </p:txBody>
      </p:sp>
      <p:sp>
        <p:nvSpPr>
          <p:cNvPr id="833" name="Google Shape;833;p121"/>
          <p:cNvSpPr txBox="1"/>
          <p:nvPr/>
        </p:nvSpPr>
        <p:spPr>
          <a:xfrm>
            <a:off x="580225" y="2613200"/>
            <a:ext cx="75387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71717"/>
              </a:solidFill>
            </a:endParaRPr>
          </a:p>
        </p:txBody>
      </p:sp>
      <p:sp>
        <p:nvSpPr>
          <p:cNvPr id="834" name="Google Shape;834;p121"/>
          <p:cNvSpPr txBox="1"/>
          <p:nvPr/>
        </p:nvSpPr>
        <p:spPr>
          <a:xfrm>
            <a:off x="200675" y="876790"/>
            <a:ext cx="7538700" cy="10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171717"/>
                </a:solidFill>
                <a:latin typeface="Comfortaa"/>
                <a:ea typeface="Comfortaa"/>
                <a:cs typeface="Comfortaa"/>
                <a:sym typeface="Comfortaa"/>
              </a:rPr>
              <a:t>E.1 Structure of the Atom</a:t>
            </a:r>
            <a:endParaRPr b="1">
              <a:solidFill>
                <a:srgbClr val="171717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171717"/>
                </a:solidFill>
                <a:latin typeface="Comfortaa"/>
                <a:ea typeface="Comfortaa"/>
                <a:cs typeface="Comfortaa"/>
                <a:sym typeface="Comfortaa"/>
              </a:rPr>
              <a:t>E.3 Radioactive Decay</a:t>
            </a:r>
            <a:endParaRPr b="1">
              <a:solidFill>
                <a:srgbClr val="171717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171717"/>
                </a:solidFill>
                <a:latin typeface="Comfortaa"/>
                <a:ea typeface="Comfortaa"/>
                <a:cs typeface="Comfortaa"/>
                <a:sym typeface="Comfortaa"/>
              </a:rPr>
              <a:t>E.5 Fusion and Stars</a:t>
            </a:r>
            <a:endParaRPr b="1">
              <a:solidFill>
                <a:srgbClr val="171717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solidFill>
                <a:srgbClr val="171717"/>
              </a:solidFill>
            </a:endParaRPr>
          </a:p>
        </p:txBody>
      </p:sp>
      <p:pic>
        <p:nvPicPr>
          <p:cNvPr id="835" name="Google Shape;835;p1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4700" y="1665075"/>
            <a:ext cx="3740518" cy="513900"/>
          </a:xfrm>
          <a:prstGeom prst="rect">
            <a:avLst/>
          </a:prstGeom>
          <a:noFill/>
          <a:ln>
            <a:noFill/>
          </a:ln>
        </p:spPr>
      </p:pic>
      <p:sp>
        <p:nvSpPr>
          <p:cNvPr id="836" name="Google Shape;836;p121"/>
          <p:cNvSpPr txBox="1"/>
          <p:nvPr/>
        </p:nvSpPr>
        <p:spPr>
          <a:xfrm>
            <a:off x="200675" y="2444063"/>
            <a:ext cx="7538700" cy="1262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FF00FF"/>
                </a:solidFill>
                <a:highlight>
                  <a:schemeClr val="lt1"/>
                </a:highlight>
                <a:latin typeface="Comfortaa"/>
                <a:ea typeface="Comfortaa"/>
                <a:cs typeface="Comfortaa"/>
                <a:sym typeface="Comfortaa"/>
              </a:rPr>
              <a:t>Turkish Physics Curriculum</a:t>
            </a:r>
            <a:endParaRPr sz="1600" b="1">
              <a:solidFill>
                <a:srgbClr val="171717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171717"/>
                </a:solidFill>
                <a:latin typeface="Comfortaa"/>
                <a:ea typeface="Comfortaa"/>
                <a:cs typeface="Comfortaa"/>
                <a:sym typeface="Comfortaa"/>
              </a:rPr>
              <a:t>U.1 Introduction to the Atom and Radioactivity</a:t>
            </a:r>
            <a:endParaRPr b="1">
              <a:solidFill>
                <a:srgbClr val="171717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b="1">
                <a:solidFill>
                  <a:srgbClr val="171717"/>
                </a:solidFill>
                <a:latin typeface="Comfortaa"/>
                <a:ea typeface="Comfortaa"/>
                <a:cs typeface="Comfortaa"/>
                <a:sym typeface="Comfortaa"/>
              </a:rPr>
              <a:t>U.6 Medical imaging (Proton Emission Tomography)</a:t>
            </a:r>
            <a:endParaRPr b="1">
              <a:solidFill>
                <a:srgbClr val="171717"/>
              </a:solidFill>
              <a:latin typeface="Comfortaa"/>
              <a:ea typeface="Comfortaa"/>
              <a:cs typeface="Comfortaa"/>
              <a:sym typeface="Comfortaa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171717"/>
              </a:solidFill>
            </a:endParaRPr>
          </a:p>
        </p:txBody>
      </p:sp>
      <p:pic>
        <p:nvPicPr>
          <p:cNvPr id="837" name="Google Shape;837;p1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949575" y="478350"/>
            <a:ext cx="2695575" cy="1548413"/>
          </a:xfrm>
          <a:prstGeom prst="rect">
            <a:avLst/>
          </a:prstGeom>
          <a:noFill/>
          <a:ln>
            <a:noFill/>
          </a:ln>
        </p:spPr>
      </p:pic>
      <p:pic>
        <p:nvPicPr>
          <p:cNvPr id="838" name="Google Shape;838;p1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49588" y="2656350"/>
            <a:ext cx="2695575" cy="1842445"/>
          </a:xfrm>
          <a:prstGeom prst="rect">
            <a:avLst/>
          </a:prstGeom>
          <a:noFill/>
          <a:ln>
            <a:noFill/>
          </a:ln>
        </p:spPr>
      </p:pic>
      <p:pic>
        <p:nvPicPr>
          <p:cNvPr id="839" name="Google Shape;839;p1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302725" y="570463"/>
            <a:ext cx="2093700" cy="660376"/>
          </a:xfrm>
          <a:prstGeom prst="rect">
            <a:avLst/>
          </a:prstGeom>
          <a:noFill/>
          <a:ln>
            <a:noFill/>
          </a:ln>
        </p:spPr>
      </p:pic>
      <p:pic>
        <p:nvPicPr>
          <p:cNvPr id="840" name="Google Shape;840;p1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74900" y="3971248"/>
            <a:ext cx="2466975" cy="40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41" name="Google Shape;841;p121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845225" y="1708238"/>
            <a:ext cx="1949099" cy="8830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42" name="Google Shape;842;p121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159600" y="3366175"/>
            <a:ext cx="1949101" cy="107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p122"/>
          <p:cNvSpPr txBox="1">
            <a:spLocks noGrp="1"/>
          </p:cNvSpPr>
          <p:nvPr>
            <p:ph type="body" idx="2"/>
          </p:nvPr>
        </p:nvSpPr>
        <p:spPr>
          <a:xfrm>
            <a:off x="4629150" y="132225"/>
            <a:ext cx="4335900" cy="4911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 i="1"/>
              <a:t>Annihilation of hydrogen					 anti-atom seen at CERN</a:t>
            </a:r>
            <a:endParaRPr i="1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900">
                <a:solidFill>
                  <a:srgbClr val="0000FF"/>
                </a:solidFill>
              </a:rPr>
              <a:t>Conclusion</a:t>
            </a:r>
            <a:endParaRPr sz="1900">
              <a:solidFill>
                <a:srgbClr val="0000FF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T</a:t>
            </a:r>
            <a:r>
              <a:rPr lang="en-GB" b="0"/>
              <a:t>he Universe contains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rgbClr val="FF0000"/>
                </a:solidFill>
              </a:rPr>
              <a:t>Antimatter, </a:t>
            </a:r>
            <a:r>
              <a:rPr lang="en-GB" b="0"/>
              <a:t>which is 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/>
              <a:t>investigated at </a:t>
            </a:r>
            <a:r>
              <a:rPr lang="en-GB">
                <a:solidFill>
                  <a:srgbClr val="CC0000"/>
                </a:solidFill>
              </a:rPr>
              <a:t>CERN</a:t>
            </a:r>
            <a:endParaRPr>
              <a:solidFill>
                <a:srgbClr val="CC00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/>
              <a:t>Antimatter provides important</a:t>
            </a:r>
            <a:r>
              <a:rPr lang="en-GB">
                <a:solidFill>
                  <a:srgbClr val="351C75"/>
                </a:solidFill>
              </a:rPr>
              <a:t> information</a:t>
            </a:r>
            <a:r>
              <a:rPr lang="en-GB" b="0"/>
              <a:t> about physical phenomena.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/>
              <a:t>It also provides information about </a:t>
            </a:r>
            <a:r>
              <a:rPr lang="en-GB">
                <a:solidFill>
                  <a:srgbClr val="9900FF"/>
                </a:solidFill>
              </a:rPr>
              <a:t>cosmological history</a:t>
            </a:r>
            <a:r>
              <a:rPr lang="en-GB" b="0"/>
              <a:t>.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/>
              <a:t>It could be the key to </a:t>
            </a:r>
            <a:r>
              <a:rPr lang="en-GB">
                <a:solidFill>
                  <a:srgbClr val="FF9900"/>
                </a:solidFill>
              </a:rPr>
              <a:t>new physics</a:t>
            </a:r>
            <a:r>
              <a:rPr lang="en-GB" b="0"/>
              <a:t>!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/>
              <a:t>(primary evaporated black holes, dark matter..)</a:t>
            </a: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500" b="0"/>
              <a:t>Antimatter even 						helps </a:t>
            </a:r>
            <a:r>
              <a:rPr lang="en-GB" sz="1500">
                <a:solidFill>
                  <a:srgbClr val="CC0000"/>
                </a:solidFill>
              </a:rPr>
              <a:t>fighting 						tumors!</a:t>
            </a:r>
            <a:endParaRPr sz="1500" b="0"/>
          </a:p>
        </p:txBody>
      </p:sp>
      <p:sp>
        <p:nvSpPr>
          <p:cNvPr id="848" name="Google Shape;848;p122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Key Ideas</a:t>
            </a:r>
            <a:endParaRPr/>
          </a:p>
        </p:txBody>
      </p:sp>
      <p:sp>
        <p:nvSpPr>
          <p:cNvPr id="849" name="Google Shape;849;p122"/>
          <p:cNvSpPr txBox="1">
            <a:spLocks noGrp="1"/>
          </p:cNvSpPr>
          <p:nvPr>
            <p:ph type="body" idx="1"/>
          </p:nvPr>
        </p:nvSpPr>
        <p:spPr>
          <a:xfrm>
            <a:off x="182400" y="747800"/>
            <a:ext cx="4335900" cy="42954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CC0000"/>
                </a:solidFill>
              </a:rPr>
              <a:t>Antimatter </a:t>
            </a:r>
            <a:r>
              <a:rPr lang="en-GB" sz="1400" b="0"/>
              <a:t>is made of antiparticles which have same mass as particles but have opposite charge. </a:t>
            </a:r>
            <a:endParaRPr sz="14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 b="0"/>
              <a:t>E.g. </a:t>
            </a:r>
            <a:r>
              <a:rPr lang="en-GB" sz="1400">
                <a:solidFill>
                  <a:srgbClr val="CC0000"/>
                </a:solidFill>
              </a:rPr>
              <a:t>A positron </a:t>
            </a:r>
            <a:r>
              <a:rPr lang="en-GB" sz="1400" b="0"/>
              <a:t>has the same mass but the opposite charge of an electron.</a:t>
            </a:r>
            <a:endParaRPr sz="14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980000"/>
                </a:solidFill>
              </a:rPr>
              <a:t>Cosmic rays</a:t>
            </a:r>
            <a:r>
              <a:rPr lang="en-GB" sz="1400" b="0"/>
              <a:t> collide with atoms in the atmosphere to produce antimatter.</a:t>
            </a:r>
            <a:endParaRPr sz="14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>
                <a:solidFill>
                  <a:srgbClr val="660000"/>
                </a:solidFill>
              </a:rPr>
              <a:t>Solar flares</a:t>
            </a:r>
            <a:r>
              <a:rPr lang="en-GB" sz="1400" b="0"/>
              <a:t> create electron-positron pairs, up to 500g antiparticles.</a:t>
            </a:r>
            <a:endParaRPr sz="14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 b="0"/>
              <a:t> </a:t>
            </a:r>
            <a:r>
              <a:rPr lang="en-GB" sz="1400" b="0" i="1">
                <a:solidFill>
                  <a:srgbClr val="000000"/>
                </a:solidFill>
              </a:rPr>
              <a:t>Star							Anti-star</a:t>
            </a:r>
            <a:endParaRPr sz="14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400" b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 b="0">
                <a:solidFill>
                  <a:srgbClr val="000000"/>
                </a:solidFill>
              </a:rPr>
              <a:t>If there would be </a:t>
            </a:r>
            <a:r>
              <a:rPr lang="en-GB" sz="1400">
                <a:solidFill>
                  <a:srgbClr val="FF0000"/>
                </a:solidFill>
              </a:rPr>
              <a:t>anti-galaxies</a:t>
            </a:r>
            <a:r>
              <a:rPr lang="en-GB" sz="1400" b="0">
                <a:solidFill>
                  <a:srgbClr val="000000"/>
                </a:solidFill>
              </a:rPr>
              <a:t>, made of </a:t>
            </a:r>
            <a:r>
              <a:rPr lang="en-GB" sz="1400">
                <a:solidFill>
                  <a:srgbClr val="FF0000"/>
                </a:solidFill>
              </a:rPr>
              <a:t>anti-stars…</a:t>
            </a:r>
            <a:endParaRPr sz="1400">
              <a:solidFill>
                <a:srgbClr val="FF00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 b="0">
                <a:solidFill>
                  <a:srgbClr val="000000"/>
                </a:solidFill>
              </a:rPr>
              <a:t>What would they look like? </a:t>
            </a:r>
            <a:r>
              <a:rPr lang="en-GB" sz="1400">
                <a:solidFill>
                  <a:srgbClr val="FF0000"/>
                </a:solidFill>
              </a:rPr>
              <a:t>Stars and anti-stars </a:t>
            </a:r>
            <a:r>
              <a:rPr lang="en-GB" sz="1400" b="0">
                <a:solidFill>
                  <a:srgbClr val="000000"/>
                </a:solidFill>
              </a:rPr>
              <a:t>emit exactly the same light… because Photons are also Anti-Photons! (no charge) </a:t>
            </a:r>
            <a:endParaRPr sz="1400" b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400" b="0">
                <a:solidFill>
                  <a:srgbClr val="000000"/>
                </a:solidFill>
              </a:rPr>
              <a:t>Finding an </a:t>
            </a:r>
            <a:r>
              <a:rPr lang="en-GB" sz="1400">
                <a:solidFill>
                  <a:srgbClr val="FF9900"/>
                </a:solidFill>
              </a:rPr>
              <a:t>anti-helium or anti-carbon</a:t>
            </a:r>
            <a:r>
              <a:rPr lang="en-GB" sz="1400" b="0">
                <a:solidFill>
                  <a:srgbClr val="000000"/>
                </a:solidFill>
              </a:rPr>
              <a:t> </a:t>
            </a:r>
            <a:r>
              <a:rPr lang="en-GB" sz="1400">
                <a:solidFill>
                  <a:srgbClr val="FF9900"/>
                </a:solidFill>
              </a:rPr>
              <a:t>atom</a:t>
            </a:r>
            <a:r>
              <a:rPr lang="en-GB" sz="1400" b="0">
                <a:solidFill>
                  <a:srgbClr val="000000"/>
                </a:solidFill>
              </a:rPr>
              <a:t> could solve questions about antimatter scarcity</a:t>
            </a:r>
            <a:endParaRPr sz="1400" b="0">
              <a:solidFill>
                <a:srgbClr val="000000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/>
          </a:p>
        </p:txBody>
      </p:sp>
      <p:pic>
        <p:nvPicPr>
          <p:cNvPr id="850" name="Google Shape;850;p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38375" y="2495888"/>
            <a:ext cx="752950" cy="799214"/>
          </a:xfrm>
          <a:prstGeom prst="rect">
            <a:avLst/>
          </a:prstGeom>
          <a:noFill/>
          <a:ln>
            <a:noFill/>
          </a:ln>
        </p:spPr>
      </p:pic>
      <p:pic>
        <p:nvPicPr>
          <p:cNvPr id="851" name="Google Shape;851;p1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81125" y="2495900"/>
            <a:ext cx="752946" cy="799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2" name="Google Shape;852;p1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16200" y="88435"/>
            <a:ext cx="2000499" cy="19972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53" name="Google Shape;853;p1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88813" y="3973675"/>
            <a:ext cx="1216575" cy="960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54" name="Google Shape;854;p122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06892" y="3973675"/>
            <a:ext cx="1550083" cy="96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9" name="Google Shape;859;p123"/>
          <p:cNvSpPr txBox="1">
            <a:spLocks noGrp="1"/>
          </p:cNvSpPr>
          <p:nvPr>
            <p:ph type="title"/>
          </p:nvPr>
        </p:nvSpPr>
        <p:spPr>
          <a:xfrm>
            <a:off x="305991" y="3563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Potential Students’ Conceptions &amp; Challenges</a:t>
            </a:r>
            <a:endParaRPr/>
          </a:p>
        </p:txBody>
      </p:sp>
      <p:sp>
        <p:nvSpPr>
          <p:cNvPr id="860" name="Google Shape;860;p123"/>
          <p:cNvSpPr txBox="1">
            <a:spLocks noGrp="1"/>
          </p:cNvSpPr>
          <p:nvPr>
            <p:ph type="body" idx="1"/>
          </p:nvPr>
        </p:nvSpPr>
        <p:spPr>
          <a:xfrm>
            <a:off x="2519440" y="1248423"/>
            <a:ext cx="42123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 i="1">
                <a:solidFill>
                  <a:schemeClr val="dk2"/>
                </a:solidFill>
              </a:rPr>
              <a:t>There is the same amount of antimatter in universe as there is matter. </a:t>
            </a:r>
            <a:endParaRPr b="0" i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b="0" i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b="0" i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 i="1">
                <a:solidFill>
                  <a:schemeClr val="dk2"/>
                </a:solidFill>
              </a:rPr>
              <a:t>Antimatter is same</a:t>
            </a:r>
            <a:endParaRPr b="0" i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 i="1">
                <a:solidFill>
                  <a:schemeClr val="dk2"/>
                </a:solidFill>
              </a:rPr>
              <a:t> as dark matter. </a:t>
            </a:r>
            <a:endParaRPr b="0" i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b="0" i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endParaRPr b="0" i="1">
              <a:solidFill>
                <a:schemeClr val="dk2"/>
              </a:solidFill>
            </a:endParaRPr>
          </a:p>
          <a:p>
            <a:pPr marL="0" lvl="0" indent="0" algn="ct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 i="1">
                <a:solidFill>
                  <a:schemeClr val="dk2"/>
                </a:solidFill>
              </a:rPr>
              <a:t>Antimatter is only a theoretical term (it does not exist in reality). </a:t>
            </a:r>
            <a:endParaRPr b="0" i="1">
              <a:solidFill>
                <a:schemeClr val="dk2"/>
              </a:solidFill>
            </a:endParaRPr>
          </a:p>
        </p:txBody>
      </p:sp>
      <p:pic>
        <p:nvPicPr>
          <p:cNvPr id="861" name="Google Shape;861;p1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6012" y="1823625"/>
            <a:ext cx="2992471" cy="1496250"/>
          </a:xfrm>
          <a:prstGeom prst="rect">
            <a:avLst/>
          </a:prstGeom>
          <a:noFill/>
          <a:ln>
            <a:noFill/>
          </a:ln>
        </p:spPr>
      </p:pic>
      <p:sp>
        <p:nvSpPr>
          <p:cNvPr id="862" name="Google Shape;862;p123"/>
          <p:cNvSpPr txBox="1"/>
          <p:nvPr/>
        </p:nvSpPr>
        <p:spPr>
          <a:xfrm>
            <a:off x="305975" y="3319875"/>
            <a:ext cx="25671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171717"/>
                </a:solidFill>
              </a:rPr>
              <a:t>   https://physics.aps.org/articles/v8/s17</a:t>
            </a:r>
            <a:endParaRPr sz="1000">
              <a:solidFill>
                <a:srgbClr val="171717"/>
              </a:solidFill>
            </a:endParaRPr>
          </a:p>
        </p:txBody>
      </p:sp>
      <p:pic>
        <p:nvPicPr>
          <p:cNvPr id="863" name="Google Shape;863;p1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123348" y="1823627"/>
            <a:ext cx="2567100" cy="1496242"/>
          </a:xfrm>
          <a:prstGeom prst="rect">
            <a:avLst/>
          </a:prstGeom>
          <a:noFill/>
          <a:ln>
            <a:noFill/>
          </a:ln>
        </p:spPr>
      </p:pic>
      <p:sp>
        <p:nvSpPr>
          <p:cNvPr id="864" name="Google Shape;864;p123"/>
          <p:cNvSpPr txBox="1"/>
          <p:nvPr/>
        </p:nvSpPr>
        <p:spPr>
          <a:xfrm>
            <a:off x="5901975" y="3319875"/>
            <a:ext cx="3226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171717"/>
                </a:solidFill>
              </a:rPr>
              <a:t>https://astrobackyard.com/how-big-is-the-universe/</a:t>
            </a:r>
            <a:endParaRPr sz="1000">
              <a:solidFill>
                <a:srgbClr val="171717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9" name="Google Shape;869;p124"/>
          <p:cNvSpPr txBox="1">
            <a:spLocks noGrp="1"/>
          </p:cNvSpPr>
          <p:nvPr>
            <p:ph type="title"/>
          </p:nvPr>
        </p:nvSpPr>
        <p:spPr>
          <a:xfrm>
            <a:off x="3059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Useful Material &amp; Resources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0" name="Google Shape;870;p124"/>
          <p:cNvSpPr txBox="1">
            <a:spLocks noGrp="1"/>
          </p:cNvSpPr>
          <p:nvPr>
            <p:ph type="body" idx="1"/>
          </p:nvPr>
        </p:nvSpPr>
        <p:spPr>
          <a:xfrm>
            <a:off x="305990" y="743673"/>
            <a:ext cx="42123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dk2"/>
                </a:solidFill>
              </a:rPr>
              <a:t>CERN Videos on antimatter</a:t>
            </a:r>
            <a:endParaRPr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 b="0" u="sng">
                <a:solidFill>
                  <a:schemeClr val="hlink"/>
                </a:solidFill>
                <a:hlinkClick r:id="rId3"/>
              </a:rPr>
              <a:t>https://www.youtube.com/@CERN/search?query=antimatter</a:t>
            </a:r>
            <a:endParaRPr sz="1200"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 i="1">
              <a:solidFill>
                <a:schemeClr val="dk2"/>
              </a:solidFill>
            </a:endParaRPr>
          </a:p>
        </p:txBody>
      </p:sp>
      <p:sp>
        <p:nvSpPr>
          <p:cNvPr id="871" name="Google Shape;871;p124"/>
          <p:cNvSpPr txBox="1">
            <a:spLocks noGrp="1"/>
          </p:cNvSpPr>
          <p:nvPr>
            <p:ph type="body" idx="2"/>
          </p:nvPr>
        </p:nvSpPr>
        <p:spPr>
          <a:xfrm>
            <a:off x="4549400" y="752300"/>
            <a:ext cx="4209000" cy="4048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 lnSpcReduction="10000"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Virtual tour to the anti-matter factory</a:t>
            </a: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 b="0" u="sng">
                <a:solidFill>
                  <a:schemeClr val="hlink"/>
                </a:solidFill>
                <a:hlinkClick r:id="rId4"/>
              </a:rPr>
              <a:t>https://alpha.web.cern.ch/sites/default/files/360-tours/CERN-AD/HD/index.html</a:t>
            </a:r>
            <a:endParaRPr sz="12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2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sz="1200"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Hands-on anti-hydrogen trapping</a:t>
            </a:r>
            <a:endParaRPr/>
          </a:p>
          <a:p>
            <a:pPr marL="0" lvl="0" indent="0" algn="r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sz="1200" b="0" u="sng">
                <a:solidFill>
                  <a:schemeClr val="hlink"/>
                </a:solidFill>
                <a:hlinkClick r:id="rId5"/>
              </a:rPr>
              <a:t>https://massen.web.cern.ch/hoat/</a:t>
            </a:r>
            <a:r>
              <a:rPr lang="en-GB" sz="1200" b="0"/>
              <a:t> </a:t>
            </a:r>
            <a:endParaRPr sz="1200" b="0"/>
          </a:p>
          <a:p>
            <a:pPr marL="0" lvl="0" indent="0" algn="r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872" name="Google Shape;872;p1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96100" y="1341800"/>
            <a:ext cx="3601051" cy="3269551"/>
          </a:xfrm>
          <a:prstGeom prst="rect">
            <a:avLst/>
          </a:prstGeom>
          <a:noFill/>
          <a:ln>
            <a:noFill/>
          </a:ln>
        </p:spPr>
      </p:pic>
      <p:pic>
        <p:nvPicPr>
          <p:cNvPr id="873" name="Google Shape;873;p124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134700" y="2177725"/>
            <a:ext cx="3342550" cy="2433624"/>
          </a:xfrm>
          <a:prstGeom prst="rect">
            <a:avLst/>
          </a:prstGeom>
          <a:noFill/>
          <a:ln>
            <a:noFill/>
          </a:ln>
        </p:spPr>
      </p:pic>
      <p:sp>
        <p:nvSpPr>
          <p:cNvPr id="874" name="Google Shape;874;p124"/>
          <p:cNvSpPr txBox="1"/>
          <p:nvPr/>
        </p:nvSpPr>
        <p:spPr>
          <a:xfrm>
            <a:off x="1359950" y="4724300"/>
            <a:ext cx="7140900" cy="35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600">
                <a:solidFill>
                  <a:srgbClr val="171717"/>
                </a:solidFill>
              </a:rPr>
              <a:t>Search resources at </a:t>
            </a:r>
            <a:r>
              <a:rPr lang="en-GB" sz="1600" u="sng">
                <a:solidFill>
                  <a:schemeClr val="hlink"/>
                </a:solidFill>
                <a:hlinkClick r:id="rId8"/>
              </a:rPr>
              <a:t>https://home.cern/science/physics/antimatter</a:t>
            </a:r>
            <a:r>
              <a:rPr lang="en-GB" sz="1600">
                <a:solidFill>
                  <a:srgbClr val="171717"/>
                </a:solidFill>
              </a:rPr>
              <a:t> </a:t>
            </a:r>
            <a:endParaRPr sz="1600">
              <a:solidFill>
                <a:srgbClr val="171717"/>
              </a:solidFill>
            </a:endParaRPr>
          </a:p>
        </p:txBody>
      </p:sp>
      <p:pic>
        <p:nvPicPr>
          <p:cNvPr id="875" name="Google Shape;875;p124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671625" y="1270400"/>
            <a:ext cx="3375524" cy="2394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76" name="Google Shape;876;p124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8095500" y="13475"/>
            <a:ext cx="1027849" cy="1027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p125"/>
          <p:cNvSpPr txBox="1">
            <a:spLocks noGrp="1"/>
          </p:cNvSpPr>
          <p:nvPr>
            <p:ph type="title"/>
          </p:nvPr>
        </p:nvSpPr>
        <p:spPr>
          <a:xfrm>
            <a:off x="229791" y="280195"/>
            <a:ext cx="8532000" cy="799200"/>
          </a:xfrm>
          <a:prstGeom prst="rect">
            <a:avLst/>
          </a:prstGeom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Best Practice Example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2" name="Google Shape;882;p125"/>
          <p:cNvSpPr txBox="1">
            <a:spLocks noGrp="1"/>
          </p:cNvSpPr>
          <p:nvPr>
            <p:ph type="body" idx="1"/>
          </p:nvPr>
        </p:nvSpPr>
        <p:spPr>
          <a:xfrm>
            <a:off x="306000" y="774425"/>
            <a:ext cx="4212300" cy="38760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>
                <a:solidFill>
                  <a:schemeClr val="dk2"/>
                </a:solidFill>
              </a:rPr>
              <a:t>When discussing motion of charged particles in a magnetic field, we can distinguish various particles and antiparticles based on charge and mass. </a:t>
            </a:r>
            <a:endParaRPr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>
                <a:solidFill>
                  <a:schemeClr val="dk2"/>
                </a:solidFill>
              </a:rPr>
              <a:t>Electrons and positrons will curve in the opposite directions but they will have an equal radius of curvature. </a:t>
            </a:r>
            <a:endParaRPr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>
                <a:solidFill>
                  <a:schemeClr val="dk2"/>
                </a:solidFill>
              </a:rPr>
              <a:t>Protons and antiprotons can be distinguished similarly. </a:t>
            </a:r>
            <a:endParaRPr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>
              <a:solidFill>
                <a:schemeClr val="dk2"/>
              </a:solidFill>
            </a:endParaRPr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 b="0">
                <a:solidFill>
                  <a:schemeClr val="dk2"/>
                </a:solidFill>
              </a:rPr>
              <a:t>Other particles and antiparticles with shorter lifetimes can also be seen.</a:t>
            </a:r>
            <a:endParaRPr b="0">
              <a:solidFill>
                <a:schemeClr val="dk2"/>
              </a:solidFill>
            </a:endParaRPr>
          </a:p>
        </p:txBody>
      </p:sp>
      <p:sp>
        <p:nvSpPr>
          <p:cNvPr id="883" name="Google Shape;883;p125"/>
          <p:cNvSpPr txBox="1">
            <a:spLocks noGrp="1"/>
          </p:cNvSpPr>
          <p:nvPr>
            <p:ph type="body" idx="2"/>
          </p:nvPr>
        </p:nvSpPr>
        <p:spPr>
          <a:xfrm>
            <a:off x="4629149" y="1194198"/>
            <a:ext cx="4209000" cy="34563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/>
          </a:p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endParaRPr b="0"/>
          </a:p>
        </p:txBody>
      </p:sp>
      <p:pic>
        <p:nvPicPr>
          <p:cNvPr id="884" name="Google Shape;884;p1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5821775" y="1658700"/>
            <a:ext cx="4702350" cy="1456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85" name="Google Shape;885;p1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548100" y="35800"/>
            <a:ext cx="2802950" cy="4409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126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HST2024 Study Group 6</a:t>
            </a:r>
            <a:endParaRPr sz="24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Valérie (France), Duarte (Portugal), Izel (Turkey), Tomaž (Slovenia), Ray (USA)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891" name="Google Shape;891;p126"/>
          <p:cNvSpPr txBox="1">
            <a:spLocks noGrp="1"/>
          </p:cNvSpPr>
          <p:nvPr>
            <p:ph type="body" idx="4294967295"/>
          </p:nvPr>
        </p:nvSpPr>
        <p:spPr>
          <a:xfrm>
            <a:off x="4627350" y="1484750"/>
            <a:ext cx="4212600" cy="4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       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892" name="Google Shape;892;p126"/>
          <p:cNvSpPr txBox="1">
            <a:spLocks noGrp="1"/>
          </p:cNvSpPr>
          <p:nvPr>
            <p:ph type="body" idx="4294967295"/>
          </p:nvPr>
        </p:nvSpPr>
        <p:spPr>
          <a:xfrm>
            <a:off x="4629150" y="2095574"/>
            <a:ext cx="4209000" cy="254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    </a:t>
            </a:r>
            <a:endParaRPr/>
          </a:p>
        </p:txBody>
      </p:sp>
      <p:pic>
        <p:nvPicPr>
          <p:cNvPr id="893" name="Google Shape;893;p1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63425" y="1435675"/>
            <a:ext cx="4324350" cy="2654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8" name="Google Shape;898;p127"/>
          <p:cNvSpPr/>
          <p:nvPr/>
        </p:nvSpPr>
        <p:spPr>
          <a:xfrm>
            <a:off x="0" y="0"/>
            <a:ext cx="9144000" cy="10002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2400">
                <a:solidFill>
                  <a:schemeClr val="lt1"/>
                </a:solidFill>
              </a:rPr>
              <a:t>HST2024 Study Group 6</a:t>
            </a:r>
            <a:endParaRPr sz="2400">
              <a:solidFill>
                <a:schemeClr val="lt1"/>
              </a:solidFill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solidFill>
                  <a:schemeClr val="lt1"/>
                </a:solidFill>
              </a:rPr>
              <a:t>Valérie (France), Duarte (Portugal), Izel (Turkey), Tomaž (Slovenia), Ray (USA)</a:t>
            </a:r>
            <a:endParaRPr sz="1200">
              <a:solidFill>
                <a:schemeClr val="lt1"/>
              </a:solidFill>
            </a:endParaRPr>
          </a:p>
        </p:txBody>
      </p:sp>
      <p:sp>
        <p:nvSpPr>
          <p:cNvPr id="899" name="Google Shape;899;p127"/>
          <p:cNvSpPr txBox="1">
            <a:spLocks noGrp="1"/>
          </p:cNvSpPr>
          <p:nvPr>
            <p:ph type="body" idx="4294967295"/>
          </p:nvPr>
        </p:nvSpPr>
        <p:spPr>
          <a:xfrm>
            <a:off x="4627350" y="1484750"/>
            <a:ext cx="4212600" cy="491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>
                <a:solidFill>
                  <a:schemeClr val="accent2"/>
                </a:solidFill>
              </a:rPr>
              <a:t>       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900" name="Google Shape;900;p127"/>
          <p:cNvSpPr txBox="1">
            <a:spLocks noGrp="1"/>
          </p:cNvSpPr>
          <p:nvPr>
            <p:ph type="body" idx="4294967295"/>
          </p:nvPr>
        </p:nvSpPr>
        <p:spPr>
          <a:xfrm>
            <a:off x="4629150" y="2095574"/>
            <a:ext cx="4209000" cy="2546700"/>
          </a:xfrm>
          <a:prstGeom prst="rect">
            <a:avLst/>
          </a:prstGeom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None/>
            </a:pPr>
            <a:r>
              <a:rPr lang="en-GB"/>
              <a:t>    </a:t>
            </a:r>
            <a:endParaRPr/>
          </a:p>
        </p:txBody>
      </p:sp>
      <p:pic>
        <p:nvPicPr>
          <p:cNvPr id="901" name="Google Shape;901;p1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6950" y="1380891"/>
            <a:ext cx="4324350" cy="26548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517</Words>
  <Application>Microsoft Macintosh PowerPoint</Application>
  <PresentationFormat>On-screen Show (16:9)</PresentationFormat>
  <Paragraphs>81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Comfortaa</vt:lpstr>
      <vt:lpstr>Arial</vt:lpstr>
      <vt:lpstr>Office Theme</vt:lpstr>
      <vt:lpstr>Antimatter Research</vt:lpstr>
      <vt:lpstr>Curriculum &amp; Classroom Connections</vt:lpstr>
      <vt:lpstr>Key Ideas</vt:lpstr>
      <vt:lpstr>Potential Students’ Conceptions &amp; Challenges</vt:lpstr>
      <vt:lpstr>Useful Material &amp; Resources </vt:lpstr>
      <vt:lpstr>Best Practice Example 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Jeff Wiener</cp:lastModifiedBy>
  <cp:revision>1</cp:revision>
  <dcterms:modified xsi:type="dcterms:W3CDTF">2024-07-15T07:45:08Z</dcterms:modified>
</cp:coreProperties>
</file>