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2" r:id="rId2"/>
    <p:sldMasterId id="2147483692" r:id="rId3"/>
  </p:sldMasterIdLst>
  <p:notesMasterIdLst>
    <p:notesMasterId r:id="rId71"/>
  </p:notesMasterIdLst>
  <p:handoutMasterIdLst>
    <p:handoutMasterId r:id="rId72"/>
  </p:handoutMasterIdLst>
  <p:sldIdLst>
    <p:sldId id="1016" r:id="rId4"/>
    <p:sldId id="319" r:id="rId5"/>
    <p:sldId id="326" r:id="rId6"/>
    <p:sldId id="1075" r:id="rId7"/>
    <p:sldId id="391" r:id="rId8"/>
    <p:sldId id="1076" r:id="rId9"/>
    <p:sldId id="325" r:id="rId10"/>
    <p:sldId id="338" r:id="rId11"/>
    <p:sldId id="374" r:id="rId12"/>
    <p:sldId id="1079" r:id="rId13"/>
    <p:sldId id="1080" r:id="rId14"/>
    <p:sldId id="376" r:id="rId15"/>
    <p:sldId id="377" r:id="rId16"/>
    <p:sldId id="378" r:id="rId17"/>
    <p:sldId id="379" r:id="rId18"/>
    <p:sldId id="403" r:id="rId19"/>
    <p:sldId id="393" r:id="rId20"/>
    <p:sldId id="336" r:id="rId21"/>
    <p:sldId id="340" r:id="rId22"/>
    <p:sldId id="373" r:id="rId23"/>
    <p:sldId id="1017" r:id="rId24"/>
    <p:sldId id="394" r:id="rId25"/>
    <p:sldId id="333" r:id="rId26"/>
    <p:sldId id="334" r:id="rId27"/>
    <p:sldId id="337" r:id="rId28"/>
    <p:sldId id="392" r:id="rId29"/>
    <p:sldId id="1060" r:id="rId30"/>
    <p:sldId id="1061" r:id="rId31"/>
    <p:sldId id="1062" r:id="rId32"/>
    <p:sldId id="635" r:id="rId33"/>
    <p:sldId id="1064" r:id="rId34"/>
    <p:sldId id="395" r:id="rId35"/>
    <p:sldId id="382" r:id="rId36"/>
    <p:sldId id="372" r:id="rId37"/>
    <p:sldId id="1074" r:id="rId38"/>
    <p:sldId id="342" r:id="rId39"/>
    <p:sldId id="343" r:id="rId40"/>
    <p:sldId id="380" r:id="rId41"/>
    <p:sldId id="353" r:id="rId42"/>
    <p:sldId id="1051" r:id="rId43"/>
    <p:sldId id="1077" r:id="rId44"/>
    <p:sldId id="1068" r:id="rId45"/>
    <p:sldId id="1073" r:id="rId46"/>
    <p:sldId id="360" r:id="rId47"/>
    <p:sldId id="1084" r:id="rId48"/>
    <p:sldId id="347" r:id="rId49"/>
    <p:sldId id="1078" r:id="rId50"/>
    <p:sldId id="1022" r:id="rId51"/>
    <p:sldId id="400" r:id="rId52"/>
    <p:sldId id="401" r:id="rId53"/>
    <p:sldId id="402" r:id="rId54"/>
    <p:sldId id="398" r:id="rId55"/>
    <p:sldId id="363" r:id="rId56"/>
    <p:sldId id="364" r:id="rId57"/>
    <p:sldId id="644" r:id="rId58"/>
    <p:sldId id="1072" r:id="rId59"/>
    <p:sldId id="275" r:id="rId60"/>
    <p:sldId id="1066" r:id="rId61"/>
    <p:sldId id="1082" r:id="rId62"/>
    <p:sldId id="1086" r:id="rId63"/>
    <p:sldId id="683" r:id="rId64"/>
    <p:sldId id="256" r:id="rId65"/>
    <p:sldId id="299" r:id="rId66"/>
    <p:sldId id="975" r:id="rId67"/>
    <p:sldId id="405" r:id="rId68"/>
    <p:sldId id="368" r:id="rId69"/>
    <p:sldId id="1087" r:id="rId70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im Smith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D579"/>
    <a:srgbClr val="6FA8DC"/>
    <a:srgbClr val="93C47D"/>
    <a:srgbClr val="FFBA90"/>
    <a:srgbClr val="008F00"/>
    <a:srgbClr val="C00000"/>
    <a:srgbClr val="FF9300"/>
    <a:srgbClr val="92D050"/>
    <a:srgbClr val="FFFC00"/>
    <a:srgbClr val="774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52" autoAdjust="0"/>
    <p:restoredTop sz="94247" autoAdjust="0"/>
  </p:normalViewPr>
  <p:slideViewPr>
    <p:cSldViewPr snapToGrid="0" snapToObjects="1">
      <p:cViewPr varScale="1">
        <p:scale>
          <a:sx n="152" d="100"/>
          <a:sy n="152" d="100"/>
        </p:scale>
        <p:origin x="192" y="3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2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svg"/><Relationship Id="rId1" Type="http://schemas.openxmlformats.org/officeDocument/2006/relationships/image" Target="../media/image183.png"/><Relationship Id="rId6" Type="http://schemas.openxmlformats.org/officeDocument/2006/relationships/image" Target="../media/image188.svg"/><Relationship Id="rId5" Type="http://schemas.openxmlformats.org/officeDocument/2006/relationships/image" Target="../media/image187.png"/><Relationship Id="rId4" Type="http://schemas.openxmlformats.org/officeDocument/2006/relationships/image" Target="../media/image18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svg"/><Relationship Id="rId1" Type="http://schemas.openxmlformats.org/officeDocument/2006/relationships/image" Target="../media/image183.png"/><Relationship Id="rId6" Type="http://schemas.openxmlformats.org/officeDocument/2006/relationships/image" Target="../media/image188.svg"/><Relationship Id="rId5" Type="http://schemas.openxmlformats.org/officeDocument/2006/relationships/image" Target="../media/image187.png"/><Relationship Id="rId4" Type="http://schemas.openxmlformats.org/officeDocument/2006/relationships/image" Target="../media/image18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01FDFD-9BE5-D447-BAB7-D6292C28FED7}" type="doc">
      <dgm:prSet loTypeId="urn:microsoft.com/office/officeart/2005/8/layout/vList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7BAD33-425D-9B49-A565-607CF2144DFA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2800" b="1" dirty="0"/>
            <a:t>Cloud</a:t>
          </a:r>
          <a:endParaRPr lang="en-US" sz="3600" dirty="0"/>
        </a:p>
      </dgm:t>
    </dgm:pt>
    <dgm:pt modelId="{5613041B-32B8-3842-A0BF-C59E6F44DA97}" type="parTrans" cxnId="{B6118184-7239-4C45-B5F5-44EE85C12D5E}">
      <dgm:prSet/>
      <dgm:spPr/>
      <dgm:t>
        <a:bodyPr/>
        <a:lstStyle/>
        <a:p>
          <a:endParaRPr lang="en-US"/>
        </a:p>
      </dgm:t>
    </dgm:pt>
    <dgm:pt modelId="{F2DDAA90-AD6B-0848-AAB0-53F1A0FD8F46}" type="sibTrans" cxnId="{B6118184-7239-4C45-B5F5-44EE85C12D5E}">
      <dgm:prSet/>
      <dgm:spPr/>
      <dgm:t>
        <a:bodyPr/>
        <a:lstStyle/>
        <a:p>
          <a:endParaRPr lang="en-US"/>
        </a:p>
      </dgm:t>
    </dgm:pt>
    <dgm:pt modelId="{D2D4BD5D-BA8C-4847-9CC4-9BA0BB522104}">
      <dgm:prSet phldrT="[Text]" custT="1"/>
      <dgm:spPr/>
      <dgm:t>
        <a:bodyPr/>
        <a:lstStyle/>
        <a:p>
          <a:r>
            <a:rPr lang="en-US" sz="1400" dirty="0">
              <a:solidFill>
                <a:srgbClr val="002060"/>
              </a:solidFill>
            </a:rPr>
            <a:t>On Demand</a:t>
          </a:r>
          <a:endParaRPr lang="en-US" sz="1400" dirty="0"/>
        </a:p>
      </dgm:t>
    </dgm:pt>
    <dgm:pt modelId="{E9E6C2CF-111E-C84F-B872-3030C23A3DEB}" type="parTrans" cxnId="{6D031391-2D47-964C-A636-048CC6DAFFB6}">
      <dgm:prSet/>
      <dgm:spPr/>
      <dgm:t>
        <a:bodyPr/>
        <a:lstStyle/>
        <a:p>
          <a:endParaRPr lang="en-US"/>
        </a:p>
      </dgm:t>
    </dgm:pt>
    <dgm:pt modelId="{DBCB13D2-7CF6-6E40-8F7C-71138BC956F1}" type="sibTrans" cxnId="{6D031391-2D47-964C-A636-048CC6DAFFB6}">
      <dgm:prSet/>
      <dgm:spPr/>
      <dgm:t>
        <a:bodyPr/>
        <a:lstStyle/>
        <a:p>
          <a:endParaRPr lang="en-US"/>
        </a:p>
      </dgm:t>
    </dgm:pt>
    <dgm:pt modelId="{43DA599E-8EA9-D349-A81A-17F307ECB681}">
      <dgm:prSet phldrT="[Text]" custT="1"/>
      <dgm:spPr>
        <a:solidFill>
          <a:srgbClr val="002060"/>
        </a:solidFill>
      </dgm:spPr>
      <dgm:t>
        <a:bodyPr/>
        <a:lstStyle/>
        <a:p>
          <a:r>
            <a:rPr lang="en-US" sz="2800" b="1" dirty="0"/>
            <a:t>Grid</a:t>
          </a:r>
          <a:endParaRPr lang="en-US" sz="3600" b="1" dirty="0"/>
        </a:p>
      </dgm:t>
    </dgm:pt>
    <dgm:pt modelId="{DBB72B4E-510F-B64A-B816-886B6CA60992}" type="parTrans" cxnId="{85870209-7E39-6943-9AC2-4EA243B4EAA7}">
      <dgm:prSet/>
      <dgm:spPr/>
      <dgm:t>
        <a:bodyPr/>
        <a:lstStyle/>
        <a:p>
          <a:endParaRPr lang="en-US"/>
        </a:p>
      </dgm:t>
    </dgm:pt>
    <dgm:pt modelId="{0F1F1774-9D09-EA46-8CE1-42E5B3C12684}" type="sibTrans" cxnId="{85870209-7E39-6943-9AC2-4EA243B4EAA7}">
      <dgm:prSet/>
      <dgm:spPr/>
      <dgm:t>
        <a:bodyPr/>
        <a:lstStyle/>
        <a:p>
          <a:endParaRPr lang="en-US"/>
        </a:p>
      </dgm:t>
    </dgm:pt>
    <dgm:pt modelId="{B16A93A0-0235-124A-84AE-184BAA62A388}">
      <dgm:prSet phldrT="[Text]" custT="1"/>
      <dgm:spPr/>
      <dgm:t>
        <a:bodyPr/>
        <a:lstStyle/>
        <a:p>
          <a:r>
            <a:rPr lang="en-US" sz="1400" dirty="0">
              <a:solidFill>
                <a:srgbClr val="002060"/>
              </a:solidFill>
            </a:rPr>
            <a:t>Fixed size</a:t>
          </a:r>
          <a:endParaRPr lang="en-US" sz="1400" dirty="0"/>
        </a:p>
      </dgm:t>
    </dgm:pt>
    <dgm:pt modelId="{2D044142-CA1E-EF4E-AAA1-D4E43B13E9CA}" type="parTrans" cxnId="{DB745926-3593-164E-84E3-0594EDBDE27C}">
      <dgm:prSet/>
      <dgm:spPr/>
      <dgm:t>
        <a:bodyPr/>
        <a:lstStyle/>
        <a:p>
          <a:endParaRPr lang="en-US"/>
        </a:p>
      </dgm:t>
    </dgm:pt>
    <dgm:pt modelId="{F5E0A8E6-57E2-DD4A-9EF1-154AAA3FC0F6}" type="sibTrans" cxnId="{DB745926-3593-164E-84E3-0594EDBDE27C}">
      <dgm:prSet/>
      <dgm:spPr/>
      <dgm:t>
        <a:bodyPr/>
        <a:lstStyle/>
        <a:p>
          <a:endParaRPr lang="en-US"/>
        </a:p>
      </dgm:t>
    </dgm:pt>
    <dgm:pt modelId="{3561C52A-44AA-DA43-95D6-842EDE497CDB}">
      <dgm:prSet custT="1"/>
      <dgm:spPr/>
      <dgm:t>
        <a:bodyPr/>
        <a:lstStyle/>
        <a:p>
          <a:r>
            <a:rPr lang="en-US" sz="1400" dirty="0">
              <a:solidFill>
                <a:srgbClr val="002060"/>
              </a:solidFill>
            </a:rPr>
            <a:t>Dynamically provisioned &amp; metered by e.g. Amazon, Microsoft Azure</a:t>
          </a:r>
        </a:p>
      </dgm:t>
    </dgm:pt>
    <dgm:pt modelId="{DF62D345-A7DE-2644-8D87-B4741A7A13F4}" type="parTrans" cxnId="{08F64EC7-D5D9-F64F-8FEB-29A88DD823B4}">
      <dgm:prSet/>
      <dgm:spPr/>
      <dgm:t>
        <a:bodyPr/>
        <a:lstStyle/>
        <a:p>
          <a:endParaRPr lang="en-US"/>
        </a:p>
      </dgm:t>
    </dgm:pt>
    <dgm:pt modelId="{A265B312-3C22-7046-BD91-6AC1D0B3CF75}" type="sibTrans" cxnId="{08F64EC7-D5D9-F64F-8FEB-29A88DD823B4}">
      <dgm:prSet/>
      <dgm:spPr/>
      <dgm:t>
        <a:bodyPr/>
        <a:lstStyle/>
        <a:p>
          <a:endParaRPr lang="en-US"/>
        </a:p>
      </dgm:t>
    </dgm:pt>
    <dgm:pt modelId="{64F0A49C-0536-3948-A2CE-DD5B15785292}">
      <dgm:prSet custT="1"/>
      <dgm:spPr/>
      <dgm:t>
        <a:bodyPr/>
        <a:lstStyle/>
        <a:p>
          <a:r>
            <a:rPr lang="en-US" sz="1400" dirty="0">
              <a:solidFill>
                <a:srgbClr val="002060"/>
              </a:solidFill>
            </a:rPr>
            <a:t>Collaborative, run by community</a:t>
          </a:r>
        </a:p>
      </dgm:t>
    </dgm:pt>
    <dgm:pt modelId="{D48FC9EB-632B-144A-84E0-D440BF45190C}" type="parTrans" cxnId="{2EE20CAF-6019-7241-95A6-F99E16771321}">
      <dgm:prSet/>
      <dgm:spPr/>
      <dgm:t>
        <a:bodyPr/>
        <a:lstStyle/>
        <a:p>
          <a:endParaRPr lang="en-US"/>
        </a:p>
      </dgm:t>
    </dgm:pt>
    <dgm:pt modelId="{C3E2936C-65DC-2044-9556-9C5A374212F5}" type="sibTrans" cxnId="{2EE20CAF-6019-7241-95A6-F99E16771321}">
      <dgm:prSet/>
      <dgm:spPr/>
      <dgm:t>
        <a:bodyPr/>
        <a:lstStyle/>
        <a:p>
          <a:endParaRPr lang="en-US"/>
        </a:p>
      </dgm:t>
    </dgm:pt>
    <dgm:pt modelId="{167A59F5-8702-2A4F-9751-5F0233B5BAE6}">
      <dgm:prSet phldrT="[Text]" custT="1"/>
      <dgm:spPr/>
      <dgm:t>
        <a:bodyPr/>
        <a:lstStyle/>
        <a:p>
          <a:endParaRPr lang="en-US" sz="1400" dirty="0"/>
        </a:p>
      </dgm:t>
    </dgm:pt>
    <dgm:pt modelId="{CD28539E-4F8E-A341-8F1D-0A14288B2B15}" type="parTrans" cxnId="{72276A6F-A27C-E74D-A076-B8BD8BC3B31A}">
      <dgm:prSet/>
      <dgm:spPr/>
      <dgm:t>
        <a:bodyPr/>
        <a:lstStyle/>
        <a:p>
          <a:endParaRPr lang="en-US"/>
        </a:p>
      </dgm:t>
    </dgm:pt>
    <dgm:pt modelId="{57408267-A4A2-3147-9733-3D70AA7AA1C1}" type="sibTrans" cxnId="{72276A6F-A27C-E74D-A076-B8BD8BC3B31A}">
      <dgm:prSet/>
      <dgm:spPr/>
      <dgm:t>
        <a:bodyPr/>
        <a:lstStyle/>
        <a:p>
          <a:endParaRPr lang="en-US"/>
        </a:p>
      </dgm:t>
    </dgm:pt>
    <dgm:pt modelId="{B3D3DBAC-B144-CD49-9761-ADC68EEDDEE7}">
      <dgm:prSet phldrT="[Text]" custT="1"/>
      <dgm:spPr/>
      <dgm:t>
        <a:bodyPr/>
        <a:lstStyle/>
        <a:p>
          <a:endParaRPr lang="en-US" sz="1400" dirty="0"/>
        </a:p>
      </dgm:t>
    </dgm:pt>
    <dgm:pt modelId="{27DBB108-F4D1-7647-B96B-502E72823FDE}" type="parTrans" cxnId="{C7C0968B-7437-3E41-8D6F-2A3A6CFA506B}">
      <dgm:prSet/>
      <dgm:spPr/>
      <dgm:t>
        <a:bodyPr/>
        <a:lstStyle/>
        <a:p>
          <a:endParaRPr lang="en-GB"/>
        </a:p>
      </dgm:t>
    </dgm:pt>
    <dgm:pt modelId="{D91481CD-3002-8B47-84B4-74864FCBDFA4}" type="sibTrans" cxnId="{C7C0968B-7437-3E41-8D6F-2A3A6CFA506B}">
      <dgm:prSet/>
      <dgm:spPr/>
      <dgm:t>
        <a:bodyPr/>
        <a:lstStyle/>
        <a:p>
          <a:endParaRPr lang="en-GB"/>
        </a:p>
      </dgm:t>
    </dgm:pt>
    <dgm:pt modelId="{F5647AF4-93EB-9040-956B-9E8D2E803C12}" type="pres">
      <dgm:prSet presAssocID="{2201FDFD-9BE5-D447-BAB7-D6292C28FED7}" presName="Name0" presStyleCnt="0">
        <dgm:presLayoutVars>
          <dgm:dir/>
          <dgm:animLvl val="lvl"/>
          <dgm:resizeHandles/>
        </dgm:presLayoutVars>
      </dgm:prSet>
      <dgm:spPr/>
    </dgm:pt>
    <dgm:pt modelId="{7106127A-388A-454C-8867-BC3B15BC1576}" type="pres">
      <dgm:prSet presAssocID="{DE7BAD33-425D-9B49-A565-607CF2144DFA}" presName="linNode" presStyleCnt="0"/>
      <dgm:spPr/>
    </dgm:pt>
    <dgm:pt modelId="{EDB12267-3A97-AF4F-BFA8-31E9CAED76F1}" type="pres">
      <dgm:prSet presAssocID="{DE7BAD33-425D-9B49-A565-607CF2144DFA}" presName="parentShp" presStyleLbl="node1" presStyleIdx="0" presStyleCnt="2" custScaleX="68497" custScaleY="88318">
        <dgm:presLayoutVars>
          <dgm:bulletEnabled val="1"/>
        </dgm:presLayoutVars>
      </dgm:prSet>
      <dgm:spPr/>
    </dgm:pt>
    <dgm:pt modelId="{7CBD2C50-6A43-5449-A1EA-3ECCB499761A}" type="pres">
      <dgm:prSet presAssocID="{DE7BAD33-425D-9B49-A565-607CF2144DFA}" presName="childShp" presStyleLbl="bgAccFollowNode1" presStyleIdx="0" presStyleCnt="2">
        <dgm:presLayoutVars>
          <dgm:bulletEnabled val="1"/>
        </dgm:presLayoutVars>
      </dgm:prSet>
      <dgm:spPr/>
    </dgm:pt>
    <dgm:pt modelId="{2F535B13-81FD-1943-BCE5-5BE1752B46EA}" type="pres">
      <dgm:prSet presAssocID="{F2DDAA90-AD6B-0848-AAB0-53F1A0FD8F46}" presName="spacing" presStyleCnt="0"/>
      <dgm:spPr/>
    </dgm:pt>
    <dgm:pt modelId="{918AE3A9-66DD-6747-AF9B-FFB75D79ED53}" type="pres">
      <dgm:prSet presAssocID="{43DA599E-8EA9-D349-A81A-17F307ECB681}" presName="linNode" presStyleCnt="0"/>
      <dgm:spPr/>
    </dgm:pt>
    <dgm:pt modelId="{95F5C5B8-F9A0-CF44-8910-3C248193D5CE}" type="pres">
      <dgm:prSet presAssocID="{43DA599E-8EA9-D349-A81A-17F307ECB681}" presName="parentShp" presStyleLbl="node1" presStyleIdx="1" presStyleCnt="2" custScaleX="68497" custScaleY="82856">
        <dgm:presLayoutVars>
          <dgm:bulletEnabled val="1"/>
        </dgm:presLayoutVars>
      </dgm:prSet>
      <dgm:spPr/>
    </dgm:pt>
    <dgm:pt modelId="{3DF2B63F-81EA-404F-B7F1-EC3072C692D9}" type="pres">
      <dgm:prSet presAssocID="{43DA599E-8EA9-D349-A81A-17F307ECB681}" presName="childShp" presStyleLbl="bgAccFollowNode1" presStyleIdx="1" presStyleCnt="2" custScaleX="102667" custScaleY="97864">
        <dgm:presLayoutVars>
          <dgm:bulletEnabled val="1"/>
        </dgm:presLayoutVars>
      </dgm:prSet>
      <dgm:spPr/>
    </dgm:pt>
  </dgm:ptLst>
  <dgm:cxnLst>
    <dgm:cxn modelId="{85870209-7E39-6943-9AC2-4EA243B4EAA7}" srcId="{2201FDFD-9BE5-D447-BAB7-D6292C28FED7}" destId="{43DA599E-8EA9-D349-A81A-17F307ECB681}" srcOrd="1" destOrd="0" parTransId="{DBB72B4E-510F-B64A-B816-886B6CA60992}" sibTransId="{0F1F1774-9D09-EA46-8CE1-42E5B3C12684}"/>
    <dgm:cxn modelId="{82F3CF0A-EE33-4843-9FDE-F0800BDC058B}" type="presOf" srcId="{3561C52A-44AA-DA43-95D6-842EDE497CDB}" destId="{7CBD2C50-6A43-5449-A1EA-3ECCB499761A}" srcOrd="0" destOrd="2" presId="urn:microsoft.com/office/officeart/2005/8/layout/vList6"/>
    <dgm:cxn modelId="{28B1FD0C-81CE-B04A-A99A-F6793465D573}" type="presOf" srcId="{2201FDFD-9BE5-D447-BAB7-D6292C28FED7}" destId="{F5647AF4-93EB-9040-956B-9E8D2E803C12}" srcOrd="0" destOrd="0" presId="urn:microsoft.com/office/officeart/2005/8/layout/vList6"/>
    <dgm:cxn modelId="{8740D21A-91E7-ED42-AA67-0D285C3C14E6}" type="presOf" srcId="{B3D3DBAC-B144-CD49-9761-ADC68EEDDEE7}" destId="{7CBD2C50-6A43-5449-A1EA-3ECCB499761A}" srcOrd="0" destOrd="0" presId="urn:microsoft.com/office/officeart/2005/8/layout/vList6"/>
    <dgm:cxn modelId="{DB745926-3593-164E-84E3-0594EDBDE27C}" srcId="{167A59F5-8702-2A4F-9751-5F0233B5BAE6}" destId="{B16A93A0-0235-124A-84AE-184BAA62A388}" srcOrd="0" destOrd="0" parTransId="{2D044142-CA1E-EF4E-AAA1-D4E43B13E9CA}" sibTransId="{F5E0A8E6-57E2-DD4A-9EF1-154AAA3FC0F6}"/>
    <dgm:cxn modelId="{C3426344-56F2-904D-9B27-4FB6FDB22BCD}" type="presOf" srcId="{43DA599E-8EA9-D349-A81A-17F307ECB681}" destId="{95F5C5B8-F9A0-CF44-8910-3C248193D5CE}" srcOrd="0" destOrd="0" presId="urn:microsoft.com/office/officeart/2005/8/layout/vList6"/>
    <dgm:cxn modelId="{FA592A5A-CAA4-1D44-986E-F5B5E8C1B072}" type="presOf" srcId="{D2D4BD5D-BA8C-4847-9CC4-9BA0BB522104}" destId="{7CBD2C50-6A43-5449-A1EA-3ECCB499761A}" srcOrd="0" destOrd="1" presId="urn:microsoft.com/office/officeart/2005/8/layout/vList6"/>
    <dgm:cxn modelId="{72276A6F-A27C-E74D-A076-B8BD8BC3B31A}" srcId="{43DA599E-8EA9-D349-A81A-17F307ECB681}" destId="{167A59F5-8702-2A4F-9751-5F0233B5BAE6}" srcOrd="0" destOrd="0" parTransId="{CD28539E-4F8E-A341-8F1D-0A14288B2B15}" sibTransId="{57408267-A4A2-3147-9733-3D70AA7AA1C1}"/>
    <dgm:cxn modelId="{A1D09D78-7FF7-ED48-93ED-1AA0AFD39D4C}" type="presOf" srcId="{B16A93A0-0235-124A-84AE-184BAA62A388}" destId="{3DF2B63F-81EA-404F-B7F1-EC3072C692D9}" srcOrd="0" destOrd="1" presId="urn:microsoft.com/office/officeart/2005/8/layout/vList6"/>
    <dgm:cxn modelId="{B6118184-7239-4C45-B5F5-44EE85C12D5E}" srcId="{2201FDFD-9BE5-D447-BAB7-D6292C28FED7}" destId="{DE7BAD33-425D-9B49-A565-607CF2144DFA}" srcOrd="0" destOrd="0" parTransId="{5613041B-32B8-3842-A0BF-C59E6F44DA97}" sibTransId="{F2DDAA90-AD6B-0848-AAB0-53F1A0FD8F46}"/>
    <dgm:cxn modelId="{C7C0968B-7437-3E41-8D6F-2A3A6CFA506B}" srcId="{DE7BAD33-425D-9B49-A565-607CF2144DFA}" destId="{B3D3DBAC-B144-CD49-9761-ADC68EEDDEE7}" srcOrd="0" destOrd="0" parTransId="{27DBB108-F4D1-7647-B96B-502E72823FDE}" sibTransId="{D91481CD-3002-8B47-84B4-74864FCBDFA4}"/>
    <dgm:cxn modelId="{6D031391-2D47-964C-A636-048CC6DAFFB6}" srcId="{B3D3DBAC-B144-CD49-9761-ADC68EEDDEE7}" destId="{D2D4BD5D-BA8C-4847-9CC4-9BA0BB522104}" srcOrd="0" destOrd="0" parTransId="{E9E6C2CF-111E-C84F-B872-3030C23A3DEB}" sibTransId="{DBCB13D2-7CF6-6E40-8F7C-71138BC956F1}"/>
    <dgm:cxn modelId="{4EE7509C-B80E-7644-B4C6-69860B6A02F6}" type="presOf" srcId="{DE7BAD33-425D-9B49-A565-607CF2144DFA}" destId="{EDB12267-3A97-AF4F-BFA8-31E9CAED76F1}" srcOrd="0" destOrd="0" presId="urn:microsoft.com/office/officeart/2005/8/layout/vList6"/>
    <dgm:cxn modelId="{E541FD9C-AF4C-AF45-A8BF-AEADD700F0E5}" type="presOf" srcId="{64F0A49C-0536-3948-A2CE-DD5B15785292}" destId="{3DF2B63F-81EA-404F-B7F1-EC3072C692D9}" srcOrd="0" destOrd="2" presId="urn:microsoft.com/office/officeart/2005/8/layout/vList6"/>
    <dgm:cxn modelId="{2EE20CAF-6019-7241-95A6-F99E16771321}" srcId="{167A59F5-8702-2A4F-9751-5F0233B5BAE6}" destId="{64F0A49C-0536-3948-A2CE-DD5B15785292}" srcOrd="1" destOrd="0" parTransId="{D48FC9EB-632B-144A-84E0-D440BF45190C}" sibTransId="{C3E2936C-65DC-2044-9556-9C5A374212F5}"/>
    <dgm:cxn modelId="{08F64EC7-D5D9-F64F-8FEB-29A88DD823B4}" srcId="{B3D3DBAC-B144-CD49-9761-ADC68EEDDEE7}" destId="{3561C52A-44AA-DA43-95D6-842EDE497CDB}" srcOrd="1" destOrd="0" parTransId="{DF62D345-A7DE-2644-8D87-B4741A7A13F4}" sibTransId="{A265B312-3C22-7046-BD91-6AC1D0B3CF75}"/>
    <dgm:cxn modelId="{F29D87F0-7CA2-7544-9BA7-6FBDD37E58C2}" type="presOf" srcId="{167A59F5-8702-2A4F-9751-5F0233B5BAE6}" destId="{3DF2B63F-81EA-404F-B7F1-EC3072C692D9}" srcOrd="0" destOrd="0" presId="urn:microsoft.com/office/officeart/2005/8/layout/vList6"/>
    <dgm:cxn modelId="{C6E13074-304D-8A4A-9962-63328918BA90}" type="presParOf" srcId="{F5647AF4-93EB-9040-956B-9E8D2E803C12}" destId="{7106127A-388A-454C-8867-BC3B15BC1576}" srcOrd="0" destOrd="0" presId="urn:microsoft.com/office/officeart/2005/8/layout/vList6"/>
    <dgm:cxn modelId="{9B5C0C19-1D6E-C64E-A381-F99F955D7015}" type="presParOf" srcId="{7106127A-388A-454C-8867-BC3B15BC1576}" destId="{EDB12267-3A97-AF4F-BFA8-31E9CAED76F1}" srcOrd="0" destOrd="0" presId="urn:microsoft.com/office/officeart/2005/8/layout/vList6"/>
    <dgm:cxn modelId="{6327D525-6712-1F40-A6A4-CB034BA0470B}" type="presParOf" srcId="{7106127A-388A-454C-8867-BC3B15BC1576}" destId="{7CBD2C50-6A43-5449-A1EA-3ECCB499761A}" srcOrd="1" destOrd="0" presId="urn:microsoft.com/office/officeart/2005/8/layout/vList6"/>
    <dgm:cxn modelId="{5300AE1F-23E5-EA4F-80D5-58465B3FC968}" type="presParOf" srcId="{F5647AF4-93EB-9040-956B-9E8D2E803C12}" destId="{2F535B13-81FD-1943-BCE5-5BE1752B46EA}" srcOrd="1" destOrd="0" presId="urn:microsoft.com/office/officeart/2005/8/layout/vList6"/>
    <dgm:cxn modelId="{6ADBDE8C-2B9A-AF4F-A9E4-314907B466FF}" type="presParOf" srcId="{F5647AF4-93EB-9040-956B-9E8D2E803C12}" destId="{918AE3A9-66DD-6747-AF9B-FFB75D79ED53}" srcOrd="2" destOrd="0" presId="urn:microsoft.com/office/officeart/2005/8/layout/vList6"/>
    <dgm:cxn modelId="{AABBBD40-797A-A74B-87C3-DA0EDF4B81E9}" type="presParOf" srcId="{918AE3A9-66DD-6747-AF9B-FFB75D79ED53}" destId="{95F5C5B8-F9A0-CF44-8910-3C248193D5CE}" srcOrd="0" destOrd="0" presId="urn:microsoft.com/office/officeart/2005/8/layout/vList6"/>
    <dgm:cxn modelId="{DE9C2701-3E88-694B-9A52-458087FCC29F}" type="presParOf" srcId="{918AE3A9-66DD-6747-AF9B-FFB75D79ED53}" destId="{3DF2B63F-81EA-404F-B7F1-EC3072C692D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615E43-2CC4-423E-B9B9-F7B23F28AB9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712A3A2-D90D-4E41-8B3B-D072061F8FC8}">
      <dgm:prSet/>
      <dgm:spPr/>
      <dgm:t>
        <a:bodyPr/>
        <a:lstStyle/>
        <a:p>
          <a:r>
            <a:rPr lang="en-US" b="1" i="0" dirty="0"/>
            <a:t>Fundamental</a:t>
          </a:r>
          <a:r>
            <a:rPr lang="en-US" b="0" i="0" dirty="0"/>
            <a:t> science continues to be main inspiration for </a:t>
          </a:r>
          <a:r>
            <a:rPr lang="en-US" b="1" i="0" dirty="0"/>
            <a:t>revolutionary</a:t>
          </a:r>
          <a:r>
            <a:rPr lang="en-US" b="0" i="0" dirty="0"/>
            <a:t> ideas, due to revolutionary needs</a:t>
          </a:r>
          <a:endParaRPr lang="en-US" dirty="0"/>
        </a:p>
      </dgm:t>
    </dgm:pt>
    <dgm:pt modelId="{2D5677A3-EB7D-447F-9D50-8C28405E73CB}" type="parTrans" cxnId="{C246E2FB-878D-48E7-90C3-321D5F2272A1}">
      <dgm:prSet/>
      <dgm:spPr/>
      <dgm:t>
        <a:bodyPr/>
        <a:lstStyle/>
        <a:p>
          <a:endParaRPr lang="en-US"/>
        </a:p>
      </dgm:t>
    </dgm:pt>
    <dgm:pt modelId="{367C15AF-8746-47A0-A6E1-08AA2975E0C4}" type="sibTrans" cxnId="{C246E2FB-878D-48E7-90C3-321D5F2272A1}">
      <dgm:prSet/>
      <dgm:spPr/>
      <dgm:t>
        <a:bodyPr/>
        <a:lstStyle/>
        <a:p>
          <a:endParaRPr lang="en-US"/>
        </a:p>
      </dgm:t>
    </dgm:pt>
    <dgm:pt modelId="{3A081FAF-2C7C-4AEB-A567-E074A39B6FE9}">
      <dgm:prSet/>
      <dgm:spPr/>
      <dgm:t>
        <a:bodyPr/>
        <a:lstStyle/>
        <a:p>
          <a:r>
            <a:rPr lang="en-US" b="0" i="0"/>
            <a:t>Industry has well defined offer and demand. We do not. This is the key for </a:t>
          </a:r>
          <a:r>
            <a:rPr lang="en-US" b="1" i="0"/>
            <a:t>innovation</a:t>
          </a:r>
          <a:endParaRPr lang="en-US"/>
        </a:p>
      </dgm:t>
    </dgm:pt>
    <dgm:pt modelId="{92A5AF12-0E12-4031-BFB1-A8E4172CEB05}" type="parTrans" cxnId="{BA8EBEE9-B4C5-42E9-9800-3A56739034A6}">
      <dgm:prSet/>
      <dgm:spPr/>
      <dgm:t>
        <a:bodyPr/>
        <a:lstStyle/>
        <a:p>
          <a:endParaRPr lang="en-US"/>
        </a:p>
      </dgm:t>
    </dgm:pt>
    <dgm:pt modelId="{2D7ADE7B-3083-4E90-876A-83A2E3131198}" type="sibTrans" cxnId="{BA8EBEE9-B4C5-42E9-9800-3A56739034A6}">
      <dgm:prSet/>
      <dgm:spPr/>
      <dgm:t>
        <a:bodyPr/>
        <a:lstStyle/>
        <a:p>
          <a:endParaRPr lang="en-US"/>
        </a:p>
      </dgm:t>
    </dgm:pt>
    <dgm:pt modelId="{40DC5E68-C710-4BE2-8C4A-61DD2FEAFCC4}">
      <dgm:prSet/>
      <dgm:spPr/>
      <dgm:t>
        <a:bodyPr/>
        <a:lstStyle/>
        <a:p>
          <a:r>
            <a:rPr lang="en-US" b="0" i="0" dirty="0"/>
            <a:t>…and </a:t>
          </a:r>
          <a:r>
            <a:rPr lang="en-US" b="1" i="0" dirty="0"/>
            <a:t>innovation</a:t>
          </a:r>
          <a:r>
            <a:rPr lang="en-US" b="0" i="0" dirty="0"/>
            <a:t> fosters technological advancements that percolates to society</a:t>
          </a:r>
          <a:endParaRPr lang="en-US" dirty="0"/>
        </a:p>
      </dgm:t>
    </dgm:pt>
    <dgm:pt modelId="{FF92E351-E11A-4973-8CE1-677734DCB999}" type="parTrans" cxnId="{A894BDAB-09E1-4A76-BC04-9D7118DE6BD3}">
      <dgm:prSet/>
      <dgm:spPr/>
      <dgm:t>
        <a:bodyPr/>
        <a:lstStyle/>
        <a:p>
          <a:endParaRPr lang="en-US"/>
        </a:p>
      </dgm:t>
    </dgm:pt>
    <dgm:pt modelId="{DC6CEE55-F0A8-478C-89C0-01663BC57678}" type="sibTrans" cxnId="{A894BDAB-09E1-4A76-BC04-9D7118DE6BD3}">
      <dgm:prSet/>
      <dgm:spPr/>
      <dgm:t>
        <a:bodyPr/>
        <a:lstStyle/>
        <a:p>
          <a:endParaRPr lang="en-US"/>
        </a:p>
      </dgm:t>
    </dgm:pt>
    <dgm:pt modelId="{1CC6FA7D-6FC7-4019-8A9B-81281D41DB15}" type="pres">
      <dgm:prSet presAssocID="{D9615E43-2CC4-423E-B9B9-F7B23F28AB90}" presName="root" presStyleCnt="0">
        <dgm:presLayoutVars>
          <dgm:dir/>
          <dgm:resizeHandles val="exact"/>
        </dgm:presLayoutVars>
      </dgm:prSet>
      <dgm:spPr/>
    </dgm:pt>
    <dgm:pt modelId="{21B604E9-5FAF-4094-A9B0-8E45398AFB20}" type="pres">
      <dgm:prSet presAssocID="{C712A3A2-D90D-4E41-8B3B-D072061F8FC8}" presName="compNode" presStyleCnt="0"/>
      <dgm:spPr/>
    </dgm:pt>
    <dgm:pt modelId="{A907C846-3458-4909-AACF-3B56EA877D0B}" type="pres">
      <dgm:prSet presAssocID="{C712A3A2-D90D-4E41-8B3B-D072061F8FC8}" presName="bgRect" presStyleLbl="bgShp" presStyleIdx="0" presStyleCnt="3"/>
      <dgm:spPr/>
    </dgm:pt>
    <dgm:pt modelId="{9ED7F323-8EFF-41D2-9863-60B75C5FCB8C}" type="pres">
      <dgm:prSet presAssocID="{C712A3A2-D90D-4E41-8B3B-D072061F8FC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A1E948E0-FDE9-408C-ADB4-85220DDFF41A}" type="pres">
      <dgm:prSet presAssocID="{C712A3A2-D90D-4E41-8B3B-D072061F8FC8}" presName="spaceRect" presStyleCnt="0"/>
      <dgm:spPr/>
    </dgm:pt>
    <dgm:pt modelId="{872E5301-5027-4CD7-B419-EB46F702F25D}" type="pres">
      <dgm:prSet presAssocID="{C712A3A2-D90D-4E41-8B3B-D072061F8FC8}" presName="parTx" presStyleLbl="revTx" presStyleIdx="0" presStyleCnt="3">
        <dgm:presLayoutVars>
          <dgm:chMax val="0"/>
          <dgm:chPref val="0"/>
        </dgm:presLayoutVars>
      </dgm:prSet>
      <dgm:spPr/>
    </dgm:pt>
    <dgm:pt modelId="{3592DDD1-319B-46CE-B98E-FCFDEBA09809}" type="pres">
      <dgm:prSet presAssocID="{367C15AF-8746-47A0-A6E1-08AA2975E0C4}" presName="sibTrans" presStyleCnt="0"/>
      <dgm:spPr/>
    </dgm:pt>
    <dgm:pt modelId="{D8B3CB9E-C509-41D7-9849-1904475DF533}" type="pres">
      <dgm:prSet presAssocID="{3A081FAF-2C7C-4AEB-A567-E074A39B6FE9}" presName="compNode" presStyleCnt="0"/>
      <dgm:spPr/>
    </dgm:pt>
    <dgm:pt modelId="{3D253814-909C-4DCB-B1C1-4E5E5E3F62E8}" type="pres">
      <dgm:prSet presAssocID="{3A081FAF-2C7C-4AEB-A567-E074A39B6FE9}" presName="bgRect" presStyleLbl="bgShp" presStyleIdx="1" presStyleCnt="3"/>
      <dgm:spPr/>
    </dgm:pt>
    <dgm:pt modelId="{FEEDA091-4660-4128-AA5D-908C7BCA9F18}" type="pres">
      <dgm:prSet presAssocID="{3A081FAF-2C7C-4AEB-A567-E074A39B6FE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77FA5EAA-4A29-4F1B-BF8B-58DF60F1D3F0}" type="pres">
      <dgm:prSet presAssocID="{3A081FAF-2C7C-4AEB-A567-E074A39B6FE9}" presName="spaceRect" presStyleCnt="0"/>
      <dgm:spPr/>
    </dgm:pt>
    <dgm:pt modelId="{0E8B7743-A249-4135-8421-196437CD0B34}" type="pres">
      <dgm:prSet presAssocID="{3A081FAF-2C7C-4AEB-A567-E074A39B6FE9}" presName="parTx" presStyleLbl="revTx" presStyleIdx="1" presStyleCnt="3">
        <dgm:presLayoutVars>
          <dgm:chMax val="0"/>
          <dgm:chPref val="0"/>
        </dgm:presLayoutVars>
      </dgm:prSet>
      <dgm:spPr/>
    </dgm:pt>
    <dgm:pt modelId="{459D80A6-437E-4B0D-B10C-7EB2AFF048E2}" type="pres">
      <dgm:prSet presAssocID="{2D7ADE7B-3083-4E90-876A-83A2E3131198}" presName="sibTrans" presStyleCnt="0"/>
      <dgm:spPr/>
    </dgm:pt>
    <dgm:pt modelId="{75586BF6-F464-4A6A-857E-D1E499FE6D90}" type="pres">
      <dgm:prSet presAssocID="{40DC5E68-C710-4BE2-8C4A-61DD2FEAFCC4}" presName="compNode" presStyleCnt="0"/>
      <dgm:spPr/>
    </dgm:pt>
    <dgm:pt modelId="{BFCB7EB2-2602-4B07-9D57-C4963001570F}" type="pres">
      <dgm:prSet presAssocID="{40DC5E68-C710-4BE2-8C4A-61DD2FEAFCC4}" presName="bgRect" presStyleLbl="bgShp" presStyleIdx="2" presStyleCnt="3"/>
      <dgm:spPr/>
    </dgm:pt>
    <dgm:pt modelId="{2C7C6397-1856-4BAD-B9A2-8299AB7D418D}" type="pres">
      <dgm:prSet presAssocID="{40DC5E68-C710-4BE2-8C4A-61DD2FEAFCC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91894495-05E6-4118-AB80-0957D8FA7424}" type="pres">
      <dgm:prSet presAssocID="{40DC5E68-C710-4BE2-8C4A-61DD2FEAFCC4}" presName="spaceRect" presStyleCnt="0"/>
      <dgm:spPr/>
    </dgm:pt>
    <dgm:pt modelId="{164A0709-823E-40FB-80B6-C1B825844476}" type="pres">
      <dgm:prSet presAssocID="{40DC5E68-C710-4BE2-8C4A-61DD2FEAFCC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01F2B11-6887-4F49-86A9-615541C604EB}" type="presOf" srcId="{C712A3A2-D90D-4E41-8B3B-D072061F8FC8}" destId="{872E5301-5027-4CD7-B419-EB46F702F25D}" srcOrd="0" destOrd="0" presId="urn:microsoft.com/office/officeart/2018/2/layout/IconVerticalSolidList"/>
    <dgm:cxn modelId="{8F5A221F-CD6F-4234-B314-B77E692C765E}" type="presOf" srcId="{3A081FAF-2C7C-4AEB-A567-E074A39B6FE9}" destId="{0E8B7743-A249-4135-8421-196437CD0B34}" srcOrd="0" destOrd="0" presId="urn:microsoft.com/office/officeart/2018/2/layout/IconVerticalSolidList"/>
    <dgm:cxn modelId="{5D18D859-FFE0-4DE5-A141-A24C49755BE9}" type="presOf" srcId="{D9615E43-2CC4-423E-B9B9-F7B23F28AB90}" destId="{1CC6FA7D-6FC7-4019-8A9B-81281D41DB15}" srcOrd="0" destOrd="0" presId="urn:microsoft.com/office/officeart/2018/2/layout/IconVerticalSolidList"/>
    <dgm:cxn modelId="{975AF5A5-F756-4029-B438-23B0A4E527CC}" type="presOf" srcId="{40DC5E68-C710-4BE2-8C4A-61DD2FEAFCC4}" destId="{164A0709-823E-40FB-80B6-C1B825844476}" srcOrd="0" destOrd="0" presId="urn:microsoft.com/office/officeart/2018/2/layout/IconVerticalSolidList"/>
    <dgm:cxn modelId="{A894BDAB-09E1-4A76-BC04-9D7118DE6BD3}" srcId="{D9615E43-2CC4-423E-B9B9-F7B23F28AB90}" destId="{40DC5E68-C710-4BE2-8C4A-61DD2FEAFCC4}" srcOrd="2" destOrd="0" parTransId="{FF92E351-E11A-4973-8CE1-677734DCB999}" sibTransId="{DC6CEE55-F0A8-478C-89C0-01663BC57678}"/>
    <dgm:cxn modelId="{BA8EBEE9-B4C5-42E9-9800-3A56739034A6}" srcId="{D9615E43-2CC4-423E-B9B9-F7B23F28AB90}" destId="{3A081FAF-2C7C-4AEB-A567-E074A39B6FE9}" srcOrd="1" destOrd="0" parTransId="{92A5AF12-0E12-4031-BFB1-A8E4172CEB05}" sibTransId="{2D7ADE7B-3083-4E90-876A-83A2E3131198}"/>
    <dgm:cxn modelId="{C246E2FB-878D-48E7-90C3-321D5F2272A1}" srcId="{D9615E43-2CC4-423E-B9B9-F7B23F28AB90}" destId="{C712A3A2-D90D-4E41-8B3B-D072061F8FC8}" srcOrd="0" destOrd="0" parTransId="{2D5677A3-EB7D-447F-9D50-8C28405E73CB}" sibTransId="{367C15AF-8746-47A0-A6E1-08AA2975E0C4}"/>
    <dgm:cxn modelId="{E86829D9-6B28-49C8-A99E-E6DDA0BB20D3}" type="presParOf" srcId="{1CC6FA7D-6FC7-4019-8A9B-81281D41DB15}" destId="{21B604E9-5FAF-4094-A9B0-8E45398AFB20}" srcOrd="0" destOrd="0" presId="urn:microsoft.com/office/officeart/2018/2/layout/IconVerticalSolidList"/>
    <dgm:cxn modelId="{2C8CD102-0E42-496A-8F51-97694128275F}" type="presParOf" srcId="{21B604E9-5FAF-4094-A9B0-8E45398AFB20}" destId="{A907C846-3458-4909-AACF-3B56EA877D0B}" srcOrd="0" destOrd="0" presId="urn:microsoft.com/office/officeart/2018/2/layout/IconVerticalSolidList"/>
    <dgm:cxn modelId="{3EC551B0-B377-404C-9548-94387C1F6CF4}" type="presParOf" srcId="{21B604E9-5FAF-4094-A9B0-8E45398AFB20}" destId="{9ED7F323-8EFF-41D2-9863-60B75C5FCB8C}" srcOrd="1" destOrd="0" presId="urn:microsoft.com/office/officeart/2018/2/layout/IconVerticalSolidList"/>
    <dgm:cxn modelId="{084783E7-11A8-444F-A4BE-A6182D722B63}" type="presParOf" srcId="{21B604E9-5FAF-4094-A9B0-8E45398AFB20}" destId="{A1E948E0-FDE9-408C-ADB4-85220DDFF41A}" srcOrd="2" destOrd="0" presId="urn:microsoft.com/office/officeart/2018/2/layout/IconVerticalSolidList"/>
    <dgm:cxn modelId="{3216C059-CD48-4637-9C7A-4F384246FB91}" type="presParOf" srcId="{21B604E9-5FAF-4094-A9B0-8E45398AFB20}" destId="{872E5301-5027-4CD7-B419-EB46F702F25D}" srcOrd="3" destOrd="0" presId="urn:microsoft.com/office/officeart/2018/2/layout/IconVerticalSolidList"/>
    <dgm:cxn modelId="{709CCF15-43A0-41F3-8FE1-49E62548707E}" type="presParOf" srcId="{1CC6FA7D-6FC7-4019-8A9B-81281D41DB15}" destId="{3592DDD1-319B-46CE-B98E-FCFDEBA09809}" srcOrd="1" destOrd="0" presId="urn:microsoft.com/office/officeart/2018/2/layout/IconVerticalSolidList"/>
    <dgm:cxn modelId="{63936090-AC0A-4FDE-8CEB-FEF7FF0743DD}" type="presParOf" srcId="{1CC6FA7D-6FC7-4019-8A9B-81281D41DB15}" destId="{D8B3CB9E-C509-41D7-9849-1904475DF533}" srcOrd="2" destOrd="0" presId="urn:microsoft.com/office/officeart/2018/2/layout/IconVerticalSolidList"/>
    <dgm:cxn modelId="{5F06E5CF-9CD3-4583-A974-1E5D89A03757}" type="presParOf" srcId="{D8B3CB9E-C509-41D7-9849-1904475DF533}" destId="{3D253814-909C-4DCB-B1C1-4E5E5E3F62E8}" srcOrd="0" destOrd="0" presId="urn:microsoft.com/office/officeart/2018/2/layout/IconVerticalSolidList"/>
    <dgm:cxn modelId="{1A09A592-FBB3-4A51-94A9-989F884B0224}" type="presParOf" srcId="{D8B3CB9E-C509-41D7-9849-1904475DF533}" destId="{FEEDA091-4660-4128-AA5D-908C7BCA9F18}" srcOrd="1" destOrd="0" presId="urn:microsoft.com/office/officeart/2018/2/layout/IconVerticalSolidList"/>
    <dgm:cxn modelId="{FB003E14-B36D-4EE4-B504-62D4BA9DD10A}" type="presParOf" srcId="{D8B3CB9E-C509-41D7-9849-1904475DF533}" destId="{77FA5EAA-4A29-4F1B-BF8B-58DF60F1D3F0}" srcOrd="2" destOrd="0" presId="urn:microsoft.com/office/officeart/2018/2/layout/IconVerticalSolidList"/>
    <dgm:cxn modelId="{5D88608E-322C-40BA-AE1E-E73CCB6584E8}" type="presParOf" srcId="{D8B3CB9E-C509-41D7-9849-1904475DF533}" destId="{0E8B7743-A249-4135-8421-196437CD0B34}" srcOrd="3" destOrd="0" presId="urn:microsoft.com/office/officeart/2018/2/layout/IconVerticalSolidList"/>
    <dgm:cxn modelId="{53105A21-3F8D-4351-9DA4-5450F2651B43}" type="presParOf" srcId="{1CC6FA7D-6FC7-4019-8A9B-81281D41DB15}" destId="{459D80A6-437E-4B0D-B10C-7EB2AFF048E2}" srcOrd="3" destOrd="0" presId="urn:microsoft.com/office/officeart/2018/2/layout/IconVerticalSolidList"/>
    <dgm:cxn modelId="{B0009FE1-71AF-474B-A09E-917A4D15224E}" type="presParOf" srcId="{1CC6FA7D-6FC7-4019-8A9B-81281D41DB15}" destId="{75586BF6-F464-4A6A-857E-D1E499FE6D90}" srcOrd="4" destOrd="0" presId="urn:microsoft.com/office/officeart/2018/2/layout/IconVerticalSolidList"/>
    <dgm:cxn modelId="{533AEEC4-37C6-4AA5-BC00-35251196045C}" type="presParOf" srcId="{75586BF6-F464-4A6A-857E-D1E499FE6D90}" destId="{BFCB7EB2-2602-4B07-9D57-C4963001570F}" srcOrd="0" destOrd="0" presId="urn:microsoft.com/office/officeart/2018/2/layout/IconVerticalSolidList"/>
    <dgm:cxn modelId="{AEF4ECD2-27C1-46CA-9D16-5E2D0C15EA7F}" type="presParOf" srcId="{75586BF6-F464-4A6A-857E-D1E499FE6D90}" destId="{2C7C6397-1856-4BAD-B9A2-8299AB7D418D}" srcOrd="1" destOrd="0" presId="urn:microsoft.com/office/officeart/2018/2/layout/IconVerticalSolidList"/>
    <dgm:cxn modelId="{553C6C4D-A09F-4C30-A4E9-587E9F7D310E}" type="presParOf" srcId="{75586BF6-F464-4A6A-857E-D1E499FE6D90}" destId="{91894495-05E6-4118-AB80-0957D8FA7424}" srcOrd="2" destOrd="0" presId="urn:microsoft.com/office/officeart/2018/2/layout/IconVerticalSolidList"/>
    <dgm:cxn modelId="{9C000A12-12C2-4D08-9084-085012054DE6}" type="presParOf" srcId="{75586BF6-F464-4A6A-857E-D1E499FE6D90}" destId="{164A0709-823E-40FB-80B6-C1B82584447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D2C50-6A43-5449-A1EA-3ECCB499761A}">
      <dsp:nvSpPr>
        <dsp:cNvPr id="0" name=""/>
        <dsp:cNvSpPr/>
      </dsp:nvSpPr>
      <dsp:spPr>
        <a:xfrm>
          <a:off x="1809129" y="473"/>
          <a:ext cx="3221059" cy="172745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02060"/>
              </a:solidFill>
            </a:rPr>
            <a:t>On Demand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02060"/>
              </a:solidFill>
            </a:rPr>
            <a:t>Dynamically provisioned &amp; metered by e.g. Amazon, Microsoft Azure</a:t>
          </a:r>
        </a:p>
      </dsp:txBody>
      <dsp:txXfrm>
        <a:off x="1809129" y="216405"/>
        <a:ext cx="2573263" cy="1295593"/>
      </dsp:txXfrm>
    </dsp:sp>
    <dsp:sp modelId="{EDB12267-3A97-AF4F-BFA8-31E9CAED76F1}">
      <dsp:nvSpPr>
        <dsp:cNvPr id="0" name=""/>
        <dsp:cNvSpPr/>
      </dsp:nvSpPr>
      <dsp:spPr>
        <a:xfrm>
          <a:off x="338243" y="101373"/>
          <a:ext cx="1470886" cy="1525656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Cloud</a:t>
          </a:r>
          <a:endParaRPr lang="en-US" sz="3600" kern="1200" dirty="0"/>
        </a:p>
      </dsp:txBody>
      <dsp:txXfrm>
        <a:off x="410046" y="173176"/>
        <a:ext cx="1327280" cy="1382050"/>
      </dsp:txXfrm>
    </dsp:sp>
    <dsp:sp modelId="{3DF2B63F-81EA-404F-B7F1-EC3072C692D9}">
      <dsp:nvSpPr>
        <dsp:cNvPr id="0" name=""/>
        <dsp:cNvSpPr/>
      </dsp:nvSpPr>
      <dsp:spPr>
        <a:xfrm>
          <a:off x="1766176" y="1900676"/>
          <a:ext cx="3306965" cy="1690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02060"/>
              </a:solidFill>
            </a:rPr>
            <a:t>Fixed size</a:t>
          </a:r>
          <a:endParaRPr lang="en-U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>
              <a:solidFill>
                <a:srgbClr val="002060"/>
              </a:solidFill>
            </a:rPr>
            <a:t>Collaborative, run by community</a:t>
          </a:r>
        </a:p>
      </dsp:txBody>
      <dsp:txXfrm>
        <a:off x="1766176" y="2111996"/>
        <a:ext cx="2673005" cy="1267919"/>
      </dsp:txXfrm>
    </dsp:sp>
    <dsp:sp modelId="{95F5C5B8-F9A0-CF44-8910-3C248193D5CE}">
      <dsp:nvSpPr>
        <dsp:cNvPr id="0" name=""/>
        <dsp:cNvSpPr/>
      </dsp:nvSpPr>
      <dsp:spPr>
        <a:xfrm>
          <a:off x="295290" y="2030305"/>
          <a:ext cx="1470886" cy="1431302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Grid</a:t>
          </a:r>
          <a:endParaRPr lang="en-US" sz="3600" b="1" kern="1200" dirty="0"/>
        </a:p>
      </dsp:txBody>
      <dsp:txXfrm>
        <a:off x="365160" y="2100175"/>
        <a:ext cx="1331146" cy="12915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07C846-3458-4909-AACF-3B56EA877D0B}">
      <dsp:nvSpPr>
        <dsp:cNvPr id="0" name=""/>
        <dsp:cNvSpPr/>
      </dsp:nvSpPr>
      <dsp:spPr>
        <a:xfrm>
          <a:off x="0" y="491"/>
          <a:ext cx="8686800" cy="1150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7F323-8EFF-41D2-9863-60B75C5FCB8C}">
      <dsp:nvSpPr>
        <dsp:cNvPr id="0" name=""/>
        <dsp:cNvSpPr/>
      </dsp:nvSpPr>
      <dsp:spPr>
        <a:xfrm>
          <a:off x="348040" y="259364"/>
          <a:ext cx="632800" cy="632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E5301-5027-4CD7-B419-EB46F702F25D}">
      <dsp:nvSpPr>
        <dsp:cNvPr id="0" name=""/>
        <dsp:cNvSpPr/>
      </dsp:nvSpPr>
      <dsp:spPr>
        <a:xfrm>
          <a:off x="1328881" y="491"/>
          <a:ext cx="7357918" cy="1150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66" tIns="121766" rIns="121766" bIns="12176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i="0" kern="1200" dirty="0"/>
            <a:t>Fundamental</a:t>
          </a:r>
          <a:r>
            <a:rPr lang="en-US" sz="2300" b="0" i="0" kern="1200" dirty="0"/>
            <a:t> science continues to be main inspiration for </a:t>
          </a:r>
          <a:r>
            <a:rPr lang="en-US" sz="2300" b="1" i="0" kern="1200" dirty="0"/>
            <a:t>revolutionary</a:t>
          </a:r>
          <a:r>
            <a:rPr lang="en-US" sz="2300" b="0" i="0" kern="1200" dirty="0"/>
            <a:t> ideas, due to revolutionary needs</a:t>
          </a:r>
          <a:endParaRPr lang="en-US" sz="2300" kern="1200" dirty="0"/>
        </a:p>
      </dsp:txBody>
      <dsp:txXfrm>
        <a:off x="1328881" y="491"/>
        <a:ext cx="7357918" cy="1150546"/>
      </dsp:txXfrm>
    </dsp:sp>
    <dsp:sp modelId="{3D253814-909C-4DCB-B1C1-4E5E5E3F62E8}">
      <dsp:nvSpPr>
        <dsp:cNvPr id="0" name=""/>
        <dsp:cNvSpPr/>
      </dsp:nvSpPr>
      <dsp:spPr>
        <a:xfrm>
          <a:off x="0" y="1438674"/>
          <a:ext cx="8686800" cy="1150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EDA091-4660-4128-AA5D-908C7BCA9F18}">
      <dsp:nvSpPr>
        <dsp:cNvPr id="0" name=""/>
        <dsp:cNvSpPr/>
      </dsp:nvSpPr>
      <dsp:spPr>
        <a:xfrm>
          <a:off x="348040" y="1697547"/>
          <a:ext cx="632800" cy="632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8B7743-A249-4135-8421-196437CD0B34}">
      <dsp:nvSpPr>
        <dsp:cNvPr id="0" name=""/>
        <dsp:cNvSpPr/>
      </dsp:nvSpPr>
      <dsp:spPr>
        <a:xfrm>
          <a:off x="1328881" y="1438674"/>
          <a:ext cx="7357918" cy="1150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66" tIns="121766" rIns="121766" bIns="12176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/>
            <a:t>Industry has well defined offer and demand. We do not. This is the key for </a:t>
          </a:r>
          <a:r>
            <a:rPr lang="en-US" sz="2300" b="1" i="0" kern="1200"/>
            <a:t>innovation</a:t>
          </a:r>
          <a:endParaRPr lang="en-US" sz="2300" kern="1200"/>
        </a:p>
      </dsp:txBody>
      <dsp:txXfrm>
        <a:off x="1328881" y="1438674"/>
        <a:ext cx="7357918" cy="1150546"/>
      </dsp:txXfrm>
    </dsp:sp>
    <dsp:sp modelId="{BFCB7EB2-2602-4B07-9D57-C4963001570F}">
      <dsp:nvSpPr>
        <dsp:cNvPr id="0" name=""/>
        <dsp:cNvSpPr/>
      </dsp:nvSpPr>
      <dsp:spPr>
        <a:xfrm>
          <a:off x="0" y="2876857"/>
          <a:ext cx="8686800" cy="1150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C6397-1856-4BAD-B9A2-8299AB7D418D}">
      <dsp:nvSpPr>
        <dsp:cNvPr id="0" name=""/>
        <dsp:cNvSpPr/>
      </dsp:nvSpPr>
      <dsp:spPr>
        <a:xfrm>
          <a:off x="348040" y="3135730"/>
          <a:ext cx="632800" cy="632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4A0709-823E-40FB-80B6-C1B825844476}">
      <dsp:nvSpPr>
        <dsp:cNvPr id="0" name=""/>
        <dsp:cNvSpPr/>
      </dsp:nvSpPr>
      <dsp:spPr>
        <a:xfrm>
          <a:off x="1328881" y="2876857"/>
          <a:ext cx="7357918" cy="1150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766" tIns="121766" rIns="121766" bIns="12176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0" i="0" kern="1200" dirty="0"/>
            <a:t>…and </a:t>
          </a:r>
          <a:r>
            <a:rPr lang="en-US" sz="2300" b="1" i="0" kern="1200" dirty="0"/>
            <a:t>innovation</a:t>
          </a:r>
          <a:r>
            <a:rPr lang="en-US" sz="2300" b="0" i="0" kern="1200" dirty="0"/>
            <a:t> fosters technological advancements that percolates to society</a:t>
          </a:r>
          <a:endParaRPr lang="en-US" sz="2300" kern="1200" dirty="0"/>
        </a:p>
      </dsp:txBody>
      <dsp:txXfrm>
        <a:off x="1328881" y="2876857"/>
        <a:ext cx="7357918" cy="1150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22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67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10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early ancestor of Mozilla Firefox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54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Web went from strength to strength and has transformed society in unimaginable ways</a:t>
            </a:r>
          </a:p>
          <a:p>
            <a:r>
              <a:rPr lang="en-GB" sz="1200" dirty="0"/>
              <a:t>Now seen as inconceivable to have a world without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BUT became </a:t>
            </a:r>
            <a:r>
              <a:rPr lang="en-GB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Gateways, with monopolies as gatekeepers that steer for profit, not for humanity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156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As people create software, they are also making a decision about fundamental issues like freedom and privacy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056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42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Models of Networked Analysis at Regional </a:t>
            </a:r>
            <a:r>
              <a:rPr lang="en-US" dirty="0" err="1"/>
              <a:t>Centres</a:t>
            </a:r>
            <a:endParaRPr lang="en-US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Long before CDNs – which are different as</a:t>
            </a:r>
            <a:r>
              <a:rPr lang="en-US" baseline="0" dirty="0"/>
              <a:t> rely on replicating small static files</a:t>
            </a:r>
            <a:endParaRPr lang="en-US" dirty="0"/>
          </a:p>
          <a:p>
            <a:r>
              <a:rPr lang="en-US" dirty="0"/>
              <a:t>Credit: Monarch Butterfly: </a:t>
            </a:r>
            <a:r>
              <a:rPr lang="en-US" dirty="0" err="1"/>
              <a:t>sweetclipart.com</a:t>
            </a:r>
            <a:endParaRPr lang="en-US" dirty="0"/>
          </a:p>
          <a:p>
            <a:r>
              <a:rPr lang="en-US" dirty="0"/>
              <a:t>Credit: Cake:</a:t>
            </a:r>
            <a:r>
              <a:rPr lang="en-US" baseline="0" dirty="0"/>
              <a:t> </a:t>
            </a:r>
            <a:r>
              <a:rPr lang="en-US" baseline="0" dirty="0" err="1"/>
              <a:t>clker.com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2300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29104-4BC6-4B3E-B417-48A76469837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49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535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86A3E-8E1E-43D1-9C38-D547C49652DB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605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2D5F-E5ED-8F48-AA03-4A3CD1D4593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08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Top Right plot:</a:t>
            </a:r>
          </a:p>
          <a:p>
            <a:r>
              <a:rPr lang="en-CH" dirty="0"/>
              <a:t>BLUE: </a:t>
            </a:r>
            <a:r>
              <a:rPr lang="en-GB" dirty="0"/>
              <a:t>x86_64: Single AMD EPYC 7003 series (</a:t>
            </a:r>
            <a:r>
              <a:rPr lang="en-GB" dirty="0" err="1"/>
              <a:t>SuperMicro</a:t>
            </a:r>
            <a:r>
              <a:rPr lang="en-GB" dirty="0"/>
              <a:t>) @2.3GHz</a:t>
            </a:r>
            <a:endParaRPr lang="en-CH" dirty="0"/>
          </a:p>
          <a:p>
            <a:r>
              <a:rPr lang="en-CH" dirty="0"/>
              <a:t>GREEN: </a:t>
            </a:r>
            <a:r>
              <a:rPr lang="en-GB" dirty="0"/>
              <a:t>2*x86_64: Dual AMD EPYC 7513 series Processors (DELL)</a:t>
            </a:r>
            <a:r>
              <a:rPr lang="en-CH" dirty="0"/>
              <a:t> @2.6GHz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ORANGE: </a:t>
            </a:r>
            <a:r>
              <a:rPr lang="en-GB" dirty="0"/>
              <a:t>arm64: Single socket Ampere </a:t>
            </a:r>
            <a:r>
              <a:rPr lang="en-GB" dirty="0" err="1"/>
              <a:t>Altra</a:t>
            </a:r>
            <a:r>
              <a:rPr lang="en-GB" dirty="0"/>
              <a:t> Processor (</a:t>
            </a:r>
            <a:r>
              <a:rPr lang="en-GB" dirty="0" err="1"/>
              <a:t>SuperMicro</a:t>
            </a:r>
            <a:r>
              <a:rPr lang="en-GB" dirty="0"/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Middle right plot: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TTree</a:t>
            </a:r>
            <a:r>
              <a:rPr lang="en-GB" dirty="0"/>
              <a:t> is the original ROOT format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RNTuple</a:t>
            </a:r>
            <a:r>
              <a:rPr lang="en-GB" dirty="0"/>
              <a:t> is the major new optimised ROOT format. Two versions are shown. Still in development, for 2024 release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(Different columns are different compression algorithms)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B89C1-539B-49FF-8EFD-163D43AB72E7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48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333333"/>
                </a:solidFill>
                <a:effectLst/>
                <a:latin typeface="sourcesans-regular"/>
              </a:rPr>
              <a:t>expert in doing complex calculations, using mathematical tables and interpolation methods. They had been trained at the National Physical Laboratories in Teddington (London)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9991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363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worked well:</a:t>
            </a:r>
          </a:p>
          <a:p>
            <a:pPr marL="228600" indent="-228600">
              <a:buAutoNum type="arabicParenR"/>
            </a:pPr>
            <a:r>
              <a:rPr lang="en-US" dirty="0"/>
              <a:t>Enterprise scale HW, Open SW PLUS experts from multiple domains</a:t>
            </a:r>
          </a:p>
          <a:p>
            <a:pPr marL="228600" indent="-228600">
              <a:buAutoNum type="arabicParenR"/>
            </a:pPr>
            <a:r>
              <a:rPr lang="en-US" dirty="0"/>
              <a:t>Simple interface</a:t>
            </a:r>
          </a:p>
          <a:p>
            <a:pPr marL="228600" indent="-228600">
              <a:buAutoNum type="arabicParenR"/>
            </a:pPr>
            <a:r>
              <a:rPr lang="en-US" dirty="0"/>
              <a:t>Audiences in mind for targeted descriptions and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9697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20234578d5c_15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20234578d5c_15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Manually scan million pixels of satellite imagery for disaster relief 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Costly 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 consuming 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Limited (only 1 point per shelter)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656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Justifying words for buying such a computer from an American Physicist who had used a bianry computer already</a:t>
            </a:r>
          </a:p>
          <a:p>
            <a:r>
              <a:rPr lang="en-CH" dirty="0"/>
              <a:t>Ferranti Ltd, Manchester!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87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81cm Saclay Bubble Chamber, by R1</a:t>
            </a:r>
          </a:p>
          <a:p>
            <a:r>
              <a:rPr lang="en-CH" dirty="0"/>
              <a:t>S</a:t>
            </a:r>
            <a:r>
              <a:rPr lang="en-GB" dirty="0"/>
              <a:t>u</a:t>
            </a:r>
            <a:r>
              <a:rPr lang="en-CH" dirty="0"/>
              <a:t>perheated liquid hydrogen. Just below boiling point, just before particles piston out to reduce pressure and push into superheated metastable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015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IBM 704 had 32kB word core store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sourcesans-regular"/>
              </a:rPr>
              <a:t>François de Rose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885599-6397-4294-ACD2-BDBC166A234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177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72D5F-E5ED-8F48-AA03-4A3CD1D459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0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Transistors!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885599-6397-4294-ACD2-BDBC166A234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35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Modular computing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112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Telephones were circuit switched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5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7.jpg"/><Relationship Id="rId5" Type="http://schemas.openxmlformats.org/officeDocument/2006/relationships/image" Target="../media/image13.jpg"/><Relationship Id="rId4" Type="http://schemas.openxmlformats.org/officeDocument/2006/relationships/image" Target="../media/image26.png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5.png"/><Relationship Id="rId7" Type="http://schemas.openxmlformats.org/officeDocument/2006/relationships/image" Target="../media/image9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7.jpg"/><Relationship Id="rId5" Type="http://schemas.openxmlformats.org/officeDocument/2006/relationships/image" Target="../media/image13.jpg"/><Relationship Id="rId4" Type="http://schemas.openxmlformats.org/officeDocument/2006/relationships/image" Target="../media/image26.png"/><Relationship Id="rId9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7743476" y="4635670"/>
            <a:ext cx="1371600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675" dirty="0">
                <a:solidFill>
                  <a:schemeClr val="bg1"/>
                </a:solidFill>
                <a:latin typeface="Tahoma" pitchFamily="34" charset="0"/>
              </a:rPr>
              <a:t>CERN – IT</a:t>
            </a:r>
            <a:r>
              <a:rPr lang="en-US" sz="675" baseline="0" dirty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US" sz="675" dirty="0">
                <a:solidFill>
                  <a:schemeClr val="bg1"/>
                </a:solidFill>
                <a:latin typeface="Tahoma" pitchFamily="34" charset="0"/>
              </a:rPr>
              <a:t>Department</a:t>
            </a:r>
          </a:p>
          <a:p>
            <a:pPr algn="r">
              <a:defRPr/>
            </a:pPr>
            <a:r>
              <a:rPr lang="en-US" sz="675" dirty="0">
                <a:solidFill>
                  <a:schemeClr val="bg1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675" dirty="0">
                <a:solidFill>
                  <a:schemeClr val="bg1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825" b="1" dirty="0">
                <a:solidFill>
                  <a:srgbClr val="FFFFFF"/>
                </a:solidFill>
                <a:latin typeface="Tahoma" pitchFamily="34" charset="0"/>
              </a:rPr>
              <a:t>www.cern.ch/i</a:t>
            </a:r>
            <a:r>
              <a:rPr lang="en-US" sz="750" b="1" dirty="0">
                <a:solidFill>
                  <a:srgbClr val="FFFFFF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14451"/>
            <a:ext cx="8077200" cy="1102519"/>
          </a:xfrm>
          <a:gradFill>
            <a:gsLst>
              <a:gs pos="30000">
                <a:srgbClr val="024CAD"/>
              </a:gs>
              <a:gs pos="100000">
                <a:srgbClr val="4CBBFB"/>
              </a:gs>
            </a:gsLst>
            <a:lin ang="0" scaled="0"/>
          </a:gradFill>
        </p:spPr>
        <p:txBody>
          <a:bodyPr/>
          <a:lstStyle>
            <a:lvl1pPr algn="ctr"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title</a:t>
            </a:r>
            <a:r>
              <a:rPr lang="fr-CH" dirty="0"/>
              <a:t>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628900"/>
            <a:ext cx="7924800" cy="1314450"/>
          </a:xfrm>
        </p:spPr>
        <p:txBody>
          <a:bodyPr/>
          <a:lstStyle>
            <a:lvl1pPr marL="0" indent="0" algn="ctr">
              <a:buFontTx/>
              <a:buNone/>
              <a:defRPr sz="1800" b="0" i="0">
                <a:solidFill>
                  <a:srgbClr val="00529E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subtitle</a:t>
            </a:r>
            <a:r>
              <a:rPr lang="fr-CH" dirty="0"/>
              <a:t>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fr-CH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57150"/>
            <a:ext cx="1885950" cy="4457700"/>
          </a:xfrm>
        </p:spPr>
        <p:txBody>
          <a:bodyPr vert="eaVert"/>
          <a:lstStyle/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57150"/>
            <a:ext cx="5505450" cy="4457700"/>
          </a:xfrm>
        </p:spPr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3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32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01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770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027464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37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No Logo">
  <p:cSld name="Blank No Logo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961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3112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2436"/>
            <a:ext cx="8839200" cy="58935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title</a:t>
            </a:r>
            <a:r>
              <a:rPr lang="fr-CH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75" indent="-257175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0"/>
            <a:endParaRPr lang="en-GB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err="1"/>
              <a:t>Modifiez</a:t>
            </a:r>
            <a:r>
              <a:rPr lang="en-GB" noProof="0" dirty="0"/>
              <a:t> le style du titre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4C40-70D9-4BDC-94FC-42FBE22F39D6}" type="datetime1">
              <a:rPr lang="en-US" smtClean="0"/>
              <a:t>7/9/24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3B90EF-B1F5-4E89-8806-53C14F9432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9CD6BA-4C89-B2CA-BCEB-C855658B57B1}"/>
              </a:ext>
            </a:extLst>
          </p:cNvPr>
          <p:cNvSpPr txBox="1"/>
          <p:nvPr userDrawn="1"/>
        </p:nvSpPr>
        <p:spPr>
          <a:xfrm>
            <a:off x="1103244" y="83488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17883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age 10" descr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" y="4527550"/>
            <a:ext cx="8243345" cy="61595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/>
          <a:lstStyle>
            <a:lvl1pPr>
              <a:buClr>
                <a:srgbClr val="000000"/>
              </a:buClr>
              <a:defRPr>
                <a:solidFill>
                  <a:srgbClr val="2B2B2B"/>
                </a:solidFill>
              </a:defRPr>
            </a:lvl1pPr>
            <a:lvl2pPr marL="887671" indent="-439615">
              <a:buClr>
                <a:srgbClr val="000000"/>
              </a:buClr>
              <a:defRPr sz="2500">
                <a:solidFill>
                  <a:srgbClr val="484748"/>
                </a:solidFill>
              </a:defRPr>
            </a:lvl2pPr>
            <a:lvl3pPr marL="1035558" indent="-285750">
              <a:buClr>
                <a:srgbClr val="000000"/>
              </a:buClr>
              <a:defRPr sz="2000">
                <a:solidFill>
                  <a:srgbClr val="484748"/>
                </a:solidFill>
              </a:defRPr>
            </a:lvl3pPr>
            <a:lvl4pPr marL="1299591" indent="-257175">
              <a:buClr>
                <a:srgbClr val="000000"/>
              </a:buClr>
              <a:defRPr sz="1500">
                <a:solidFill>
                  <a:srgbClr val="505051"/>
                </a:solidFill>
              </a:defRPr>
            </a:lvl4pPr>
            <a:lvl5pPr marL="1479042" indent="-171450">
              <a:buClr>
                <a:srgbClr val="000000"/>
              </a:buClr>
              <a:defRPr sz="1000">
                <a:solidFill>
                  <a:srgbClr val="505051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77551" y="5024289"/>
            <a:ext cx="188898" cy="165149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9" name="Computing at CERN - International High School Teachers Programme, 9th July 2018"/>
          <p:cNvSpPr txBox="1"/>
          <p:nvPr/>
        </p:nvSpPr>
        <p:spPr>
          <a:xfrm>
            <a:off x="3015571" y="4788614"/>
            <a:ext cx="3112858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9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r>
              <a:t>Computing at CERN - International High School Teachers Programme, 9th July 2018</a:t>
            </a:r>
          </a:p>
        </p:txBody>
      </p:sp>
      <p:pic>
        <p:nvPicPr>
          <p:cNvPr id="160" name="it-logo-cutout.png" descr="it-logo-cutou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435" y="4630142"/>
            <a:ext cx="410766" cy="41076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1867505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contenu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6F2446-C3F6-CD46-800D-929AB6E3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1500" b="1"/>
            </a:lvl1pPr>
            <a:lvl2pPr>
              <a:defRPr sz="1350"/>
            </a:lvl2pPr>
            <a:lvl3pPr>
              <a:defRPr sz="1275"/>
            </a:lvl3pPr>
            <a:lvl4pPr>
              <a:defRPr sz="1200"/>
            </a:lvl4pPr>
            <a:lvl5pPr>
              <a:defRPr sz="1125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36AF76AD-275D-364B-B883-506470A7E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C3D4D6-3020-844C-9B71-96C4AEE39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4B52663-8C97-B148-B781-F3D8CFB3E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918F09-FC0A-044C-A848-05E198EB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202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56543"/>
            <a:ext cx="9144000" cy="498695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2284200" cy="162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284200" y="0"/>
            <a:ext cx="2284200" cy="16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3202" y="0"/>
            <a:ext cx="2284200" cy="16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856799" y="0"/>
            <a:ext cx="2284200" cy="16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360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6571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56543"/>
            <a:ext cx="9144000" cy="498695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349194"/>
            <a:ext cx="2560320" cy="837637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314338"/>
            <a:ext cx="2560320" cy="3307049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558721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4055119" cy="837637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168891"/>
            <a:ext cx="4566882" cy="497460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1562098"/>
            <a:ext cx="3529806" cy="304270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030" y="4738500"/>
            <a:ext cx="3086100" cy="273844"/>
          </a:xfrm>
        </p:spPr>
        <p:txBody>
          <a:bodyPr/>
          <a:lstStyle/>
          <a:p>
            <a:r>
              <a:rPr lang="fr-FR"/>
              <a:t>Presentation July 2022</a:t>
            </a:r>
          </a:p>
        </p:txBody>
      </p:sp>
    </p:spTree>
    <p:extLst>
      <p:ext uri="{BB962C8B-B14F-4D97-AF65-F5344CB8AC3E}">
        <p14:creationId xmlns:p14="http://schemas.microsoft.com/office/powerpoint/2010/main" val="3000181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435104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358904"/>
            <a:ext cx="8101013" cy="813197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201033"/>
            <a:ext cx="2970000" cy="848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049332"/>
            <a:ext cx="2969419" cy="260797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15 July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July 2022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3808894"/>
            <a:ext cx="2970000" cy="848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201032"/>
            <a:ext cx="2969419" cy="260797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3808894"/>
            <a:ext cx="2970000" cy="848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201032"/>
            <a:ext cx="2969419" cy="260797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7850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604821"/>
            <a:ext cx="9144000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3450265"/>
            <a:ext cx="2562394" cy="1170383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3450265"/>
            <a:ext cx="2532777" cy="1170383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3450265"/>
            <a:ext cx="2558754" cy="1170383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0690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gradFill>
          <a:gsLst>
            <a:gs pos="30000">
              <a:srgbClr val="024CAD"/>
            </a:gs>
            <a:gs pos="100000">
              <a:srgbClr val="4CBBFB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2436"/>
            <a:ext cx="8839200" cy="58935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title</a:t>
            </a:r>
            <a:r>
              <a:rPr lang="fr-CH" dirty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BAA4B4-2209-B748-BF53-901919D672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0" y="4742934"/>
            <a:ext cx="359664" cy="3596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357187"/>
            <a:ext cx="8101013" cy="729854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263711"/>
            <a:ext cx="8101013" cy="1922930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3293270"/>
            <a:ext cx="2561894" cy="132477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3295069"/>
            <a:ext cx="2532284" cy="132477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15 July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July 2022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3295069"/>
            <a:ext cx="2558255" cy="1324778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60037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732349"/>
            <a:ext cx="4536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1732349"/>
            <a:ext cx="4536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1825951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325674"/>
            <a:ext cx="8100000" cy="78754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00628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3070151"/>
            <a:ext cx="4536000" cy="1674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3070151"/>
            <a:ext cx="4536000" cy="1674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331364"/>
            <a:ext cx="4536000" cy="1674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331364"/>
            <a:ext cx="4536000" cy="1674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655742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386840"/>
            <a:ext cx="1953553" cy="2620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780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403220"/>
            <a:ext cx="2213999" cy="297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403220"/>
            <a:ext cx="2213999" cy="297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403220"/>
            <a:ext cx="2213999" cy="297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403220"/>
            <a:ext cx="2213999" cy="297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530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15 July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July 2022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0899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40" descr="A blue and green background with lines and dots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40" descr="A white number on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4231" t="3958" r="-3127" b="-1509"/>
          <a:stretch/>
        </p:blipFill>
        <p:spPr>
          <a:xfrm>
            <a:off x="1012032" y="4336257"/>
            <a:ext cx="1098947" cy="765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0" descr="A logo with blue and purple color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51842"/>
          <a:stretch/>
        </p:blipFill>
        <p:spPr>
          <a:xfrm>
            <a:off x="397669" y="4396978"/>
            <a:ext cx="675085" cy="59412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40"/>
          <p:cNvSpPr txBox="1">
            <a:spLocks noGrp="1"/>
          </p:cNvSpPr>
          <p:nvPr>
            <p:ph type="ctrTitle"/>
          </p:nvPr>
        </p:nvSpPr>
        <p:spPr>
          <a:xfrm>
            <a:off x="1254192" y="2564479"/>
            <a:ext cx="6970895" cy="504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40"/>
          <p:cNvSpPr txBox="1">
            <a:spLocks noGrp="1"/>
          </p:cNvSpPr>
          <p:nvPr>
            <p:ph type="subTitle" idx="1"/>
          </p:nvPr>
        </p:nvSpPr>
        <p:spPr>
          <a:xfrm>
            <a:off x="2326291" y="3256242"/>
            <a:ext cx="4796990" cy="714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7" name="Google Shape;17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96729" y="4755312"/>
            <a:ext cx="4134332" cy="388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3630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 type="obj">
  <p:cSld name="2_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41" descr="A blue and orang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86490" r="-598" b="-1"/>
          <a:stretch/>
        </p:blipFill>
        <p:spPr>
          <a:xfrm>
            <a:off x="0" y="4660075"/>
            <a:ext cx="9198769" cy="471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1" descr="A blue and orang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26" t="97523" r="37773" b="118"/>
          <a:stretch/>
        </p:blipFill>
        <p:spPr>
          <a:xfrm>
            <a:off x="429139" y="545382"/>
            <a:ext cx="5687616" cy="5476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1"/>
          <p:cNvSpPr txBox="1">
            <a:spLocks noGrp="1"/>
          </p:cNvSpPr>
          <p:nvPr>
            <p:ph type="body" idx="1"/>
          </p:nvPr>
        </p:nvSpPr>
        <p:spPr>
          <a:xfrm>
            <a:off x="429139" y="933421"/>
            <a:ext cx="7886700" cy="3221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2667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41"/>
          <p:cNvSpPr txBox="1">
            <a:spLocks noGrp="1"/>
          </p:cNvSpPr>
          <p:nvPr>
            <p:ph type="sldNum" idx="12"/>
          </p:nvPr>
        </p:nvSpPr>
        <p:spPr>
          <a:xfrm>
            <a:off x="6965140" y="4754574"/>
            <a:ext cx="77036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Google Shape;23;p41"/>
          <p:cNvSpPr txBox="1"/>
          <p:nvPr/>
        </p:nvSpPr>
        <p:spPr>
          <a:xfrm>
            <a:off x="7185992" y="4756644"/>
            <a:ext cx="189271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ITSC | 19 June 2024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41" descr="A blue and green background with lines and dot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t="55609" b="29436"/>
          <a:stretch/>
        </p:blipFill>
        <p:spPr>
          <a:xfrm>
            <a:off x="0" y="1"/>
            <a:ext cx="9144000" cy="76920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1"/>
          <p:cNvSpPr txBox="1">
            <a:spLocks noGrp="1"/>
          </p:cNvSpPr>
          <p:nvPr>
            <p:ph type="title"/>
          </p:nvPr>
        </p:nvSpPr>
        <p:spPr>
          <a:xfrm>
            <a:off x="396482" y="228390"/>
            <a:ext cx="7886700" cy="42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6" name="Google Shape;26;p41"/>
          <p:cNvPicPr preferRelativeResize="0"/>
          <p:nvPr/>
        </p:nvPicPr>
        <p:blipFill rotWithShape="1">
          <a:blip r:embed="rId4">
            <a:alphaModFix/>
          </a:blip>
          <a:srcRect l="45509"/>
          <a:stretch/>
        </p:blipFill>
        <p:spPr>
          <a:xfrm>
            <a:off x="8388491" y="131688"/>
            <a:ext cx="690215" cy="53333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oogle Shape;27;p41"/>
          <p:cNvGrpSpPr/>
          <p:nvPr/>
        </p:nvGrpSpPr>
        <p:grpSpPr>
          <a:xfrm>
            <a:off x="456639" y="4647721"/>
            <a:ext cx="1926479" cy="459752"/>
            <a:chOff x="608851" y="6196962"/>
            <a:chExt cx="2568639" cy="613002"/>
          </a:xfrm>
        </p:grpSpPr>
        <p:pic>
          <p:nvPicPr>
            <p:cNvPr id="28" name="Google Shape;28;p4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08851" y="6312311"/>
              <a:ext cx="497653" cy="4976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9;p4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222610" y="6396038"/>
              <a:ext cx="954880" cy="3458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41"/>
            <p:cNvPicPr preferRelativeResize="0"/>
            <p:nvPr/>
          </p:nvPicPr>
          <p:blipFill rotWithShape="1">
            <a:blip r:embed="rId7">
              <a:alphaModFix/>
            </a:blip>
            <a:srcRect t="21899" b="31818"/>
            <a:stretch/>
          </p:blipFill>
          <p:spPr>
            <a:xfrm>
              <a:off x="861879" y="6196962"/>
              <a:ext cx="1606374" cy="5256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1" name="Google Shape;31;p41" descr="A logo with blue and purple colors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 r="54144"/>
          <a:stretch/>
        </p:blipFill>
        <p:spPr>
          <a:xfrm>
            <a:off x="7812049" y="118966"/>
            <a:ext cx="576443" cy="532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08636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42" descr="A blue and green background with lines and dots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39999"/>
          <a:stretch/>
        </p:blipFill>
        <p:spPr>
          <a:xfrm>
            <a:off x="3657599" y="0"/>
            <a:ext cx="548640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42" descr="A logo with blue and purple color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529" y="2441978"/>
            <a:ext cx="2770584" cy="1173956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42"/>
          <p:cNvSpPr txBox="1">
            <a:spLocks noGrp="1"/>
          </p:cNvSpPr>
          <p:nvPr>
            <p:ph type="ctrTitle"/>
          </p:nvPr>
        </p:nvSpPr>
        <p:spPr>
          <a:xfrm>
            <a:off x="3943349" y="2049899"/>
            <a:ext cx="4979346" cy="104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42"/>
          <p:cNvSpPr txBox="1">
            <a:spLocks noGrp="1"/>
          </p:cNvSpPr>
          <p:nvPr>
            <p:ph type="subTitle" idx="1"/>
          </p:nvPr>
        </p:nvSpPr>
        <p:spPr>
          <a:xfrm>
            <a:off x="3943350" y="3160584"/>
            <a:ext cx="4979345" cy="714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  <a:defRPr sz="180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2480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Vertical Text">
  <p:cSld name="1_Title and Vertical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43" descr="A purple circle with a lightning bolt in i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92893" y="3277403"/>
            <a:ext cx="1161000" cy="11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43" descr="A white circle with dots and circles on it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5944" y="864394"/>
            <a:ext cx="1162050" cy="1162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3" descr="A white brain with lines and dots on a dark blue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1324" y="2942035"/>
            <a:ext cx="1159913" cy="11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43" descr="A blue circle with a white outline on i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44778" y="545306"/>
            <a:ext cx="1162253" cy="11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43" descr="A logo with blue and purple colors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244454" y="2026443"/>
            <a:ext cx="2664619" cy="112871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43"/>
          <p:cNvSpPr txBox="1"/>
          <p:nvPr/>
        </p:nvSpPr>
        <p:spPr>
          <a:xfrm>
            <a:off x="3365728" y="3475295"/>
            <a:ext cx="2933277" cy="692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54A6"/>
                </a:solidFill>
                <a:latin typeface="Calibri"/>
                <a:ea typeface="Calibri"/>
                <a:cs typeface="Calibri"/>
                <a:sym typeface="Calibri"/>
              </a:rPr>
              <a:t>oqi.cern</a:t>
            </a:r>
            <a:endParaRPr sz="1350">
              <a:solidFill>
                <a:srgbClr val="0054A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>
                <a:solidFill>
                  <a:srgbClr val="0054A6"/>
                </a:solidFill>
                <a:latin typeface="Calibri"/>
                <a:ea typeface="Calibri"/>
                <a:cs typeface="Calibri"/>
                <a:sym typeface="Calibri"/>
              </a:rPr>
              <a:t>@OQI_at_CERN</a:t>
            </a:r>
            <a:br>
              <a:rPr lang="en-US" sz="1350">
                <a:solidFill>
                  <a:srgbClr val="0054A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50">
                <a:solidFill>
                  <a:srgbClr val="0054A6"/>
                </a:solidFill>
                <a:latin typeface="Calibri"/>
                <a:ea typeface="Calibri"/>
                <a:cs typeface="Calibri"/>
                <a:sym typeface="Calibri"/>
              </a:rPr>
              <a:t>OQI - Open Quantum Institute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" name="Google Shape;44;p4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44454" y="3744833"/>
            <a:ext cx="153964" cy="153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43" descr="Image result for linkedin Icon sv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244454" y="3956799"/>
            <a:ext cx="137404" cy="13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43" descr="A logo with blue and purple colors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r="52350"/>
          <a:stretch/>
        </p:blipFill>
        <p:spPr>
          <a:xfrm>
            <a:off x="3244453" y="3534583"/>
            <a:ext cx="170096" cy="151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28024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44" descr="A blue and orang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26" t="97523" r="37773" b="118"/>
          <a:stretch/>
        </p:blipFill>
        <p:spPr>
          <a:xfrm>
            <a:off x="685631" y="3299223"/>
            <a:ext cx="5687615" cy="5476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44"/>
          <p:cNvSpPr txBox="1">
            <a:spLocks noGrp="1"/>
          </p:cNvSpPr>
          <p:nvPr>
            <p:ph type="title"/>
          </p:nvPr>
        </p:nvSpPr>
        <p:spPr>
          <a:xfrm>
            <a:off x="593262" y="1139613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000" b="1" i="0" u="none" strike="noStrike" cap="none">
                <a:solidFill>
                  <a:srgbClr val="0054A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44"/>
          <p:cNvSpPr txBox="1">
            <a:spLocks noGrp="1"/>
          </p:cNvSpPr>
          <p:nvPr>
            <p:ph type="body" idx="1"/>
          </p:nvPr>
        </p:nvSpPr>
        <p:spPr>
          <a:xfrm>
            <a:off x="619969" y="3451385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1714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18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15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35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1714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20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1" name="Google Shape;51;p44" descr="A black and white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77603" y="4593432"/>
            <a:ext cx="623888" cy="283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44" descr="A colorful logo with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33052" t="3336"/>
          <a:stretch/>
        </p:blipFill>
        <p:spPr>
          <a:xfrm>
            <a:off x="592931" y="4635104"/>
            <a:ext cx="696516" cy="30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44" descr="A red letter on a black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1491" y="4680348"/>
            <a:ext cx="550069" cy="210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44" descr="A blue and orange background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93172" r="-598"/>
          <a:stretch/>
        </p:blipFill>
        <p:spPr>
          <a:xfrm>
            <a:off x="0" y="5003006"/>
            <a:ext cx="9198769" cy="144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44" descr="A blue logo with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66838" y="4624388"/>
            <a:ext cx="316706" cy="317897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44"/>
          <p:cNvSpPr txBox="1">
            <a:spLocks noGrp="1"/>
          </p:cNvSpPr>
          <p:nvPr>
            <p:ph type="ftr" idx="11"/>
          </p:nvPr>
        </p:nvSpPr>
        <p:spPr>
          <a:xfrm>
            <a:off x="3028950" y="4661298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44"/>
          <p:cNvSpPr txBox="1">
            <a:spLocks noGrp="1"/>
          </p:cNvSpPr>
          <p:nvPr>
            <p:ph type="sldNum" idx="12"/>
          </p:nvPr>
        </p:nvSpPr>
        <p:spPr>
          <a:xfrm>
            <a:off x="6457950" y="466129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902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45" descr="A black and white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77603" y="4593432"/>
            <a:ext cx="623888" cy="283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45" descr="A colorful logo with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33052" t="3336"/>
          <a:stretch/>
        </p:blipFill>
        <p:spPr>
          <a:xfrm>
            <a:off x="592931" y="4635104"/>
            <a:ext cx="696516" cy="30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45" descr="A red letter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1491" y="4680348"/>
            <a:ext cx="550069" cy="210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45" descr="A blue and orange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t="93172" r="-598"/>
          <a:stretch/>
        </p:blipFill>
        <p:spPr>
          <a:xfrm>
            <a:off x="0" y="5003006"/>
            <a:ext cx="9198769" cy="144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45" descr="A blue logo with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66838" y="4624388"/>
            <a:ext cx="316706" cy="317897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45"/>
          <p:cNvSpPr txBox="1">
            <a:spLocks noGrp="1"/>
          </p:cNvSpPr>
          <p:nvPr>
            <p:ph type="title"/>
          </p:nvPr>
        </p:nvSpPr>
        <p:spPr>
          <a:xfrm>
            <a:off x="429139" y="130420"/>
            <a:ext cx="7886700" cy="5956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2400" b="1" i="0" u="none" strike="noStrike" cap="none">
                <a:solidFill>
                  <a:srgbClr val="0054A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 sz="33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45"/>
          <p:cNvSpPr txBox="1">
            <a:spLocks noGrp="1"/>
          </p:cNvSpPr>
          <p:nvPr>
            <p:ph type="body" idx="1"/>
          </p:nvPr>
        </p:nvSpPr>
        <p:spPr>
          <a:xfrm>
            <a:off x="429139" y="933421"/>
            <a:ext cx="7886700" cy="3221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2667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45"/>
          <p:cNvSpPr txBox="1">
            <a:spLocks noGrp="1"/>
          </p:cNvSpPr>
          <p:nvPr>
            <p:ph type="sldNum" idx="12"/>
          </p:nvPr>
        </p:nvSpPr>
        <p:spPr>
          <a:xfrm>
            <a:off x="6457950" y="466129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7" name="Google Shape;67;p45"/>
          <p:cNvSpPr txBox="1"/>
          <p:nvPr/>
        </p:nvSpPr>
        <p:spPr>
          <a:xfrm>
            <a:off x="3028950" y="463510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888888"/>
                </a:solidFill>
                <a:latin typeface="Play"/>
                <a:ea typeface="Play"/>
                <a:cs typeface="Play"/>
                <a:sym typeface="Play"/>
              </a:rPr>
              <a:t>Meeting for the OQI transition advisory meeting | March 2024 |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402840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46" descr="A black and white 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777603" y="4593432"/>
            <a:ext cx="623888" cy="283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46" descr="A colorful logo with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33052" t="3336"/>
          <a:stretch/>
        </p:blipFill>
        <p:spPr>
          <a:xfrm>
            <a:off x="592931" y="4635104"/>
            <a:ext cx="696516" cy="30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46" descr="A red letter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01491" y="4680348"/>
            <a:ext cx="550069" cy="210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46" descr="A blue and orange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t="93172" r="-598"/>
          <a:stretch/>
        </p:blipFill>
        <p:spPr>
          <a:xfrm>
            <a:off x="0" y="5003006"/>
            <a:ext cx="9198769" cy="144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46" descr="A blue logo with tex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66838" y="4624388"/>
            <a:ext cx="316706" cy="31789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46"/>
          <p:cNvSpPr txBox="1">
            <a:spLocks noGrp="1"/>
          </p:cNvSpPr>
          <p:nvPr>
            <p:ph type="body" idx="1"/>
          </p:nvPr>
        </p:nvSpPr>
        <p:spPr>
          <a:xfrm>
            <a:off x="628650" y="1321390"/>
            <a:ext cx="7886700" cy="3221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2667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35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46"/>
          <p:cNvSpPr txBox="1">
            <a:spLocks noGrp="1"/>
          </p:cNvSpPr>
          <p:nvPr>
            <p:ph type="sldNum" idx="12"/>
          </p:nvPr>
        </p:nvSpPr>
        <p:spPr>
          <a:xfrm>
            <a:off x="6457950" y="466129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6" name="Google Shape;76;p46"/>
          <p:cNvSpPr txBox="1">
            <a:spLocks noGrp="1"/>
          </p:cNvSpPr>
          <p:nvPr>
            <p:ph type="ftr" idx="11"/>
          </p:nvPr>
        </p:nvSpPr>
        <p:spPr>
          <a:xfrm>
            <a:off x="3025379" y="4655269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Play"/>
                <a:ea typeface="Play"/>
                <a:cs typeface="Play"/>
                <a:sym typeface="Pla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77" name="Google Shape;77;p46" descr="A blue and orange background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26" t="97523" r="37773" b="118"/>
          <a:stretch/>
        </p:blipFill>
        <p:spPr>
          <a:xfrm>
            <a:off x="429139" y="545382"/>
            <a:ext cx="5687616" cy="54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46" descr="A blue and green background with lines and dots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t="55609" b="29436"/>
          <a:stretch/>
        </p:blipFill>
        <p:spPr>
          <a:xfrm>
            <a:off x="0" y="1"/>
            <a:ext cx="9144000" cy="769208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46"/>
          <p:cNvSpPr txBox="1"/>
          <p:nvPr/>
        </p:nvSpPr>
        <p:spPr>
          <a:xfrm>
            <a:off x="396482" y="228390"/>
            <a:ext cx="7886700" cy="42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Click to edit Master title style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0" name="Google Shape;80;p46"/>
          <p:cNvPicPr preferRelativeResize="0"/>
          <p:nvPr/>
        </p:nvPicPr>
        <p:blipFill rotWithShape="1">
          <a:blip r:embed="rId8">
            <a:alphaModFix/>
          </a:blip>
          <a:srcRect l="45509"/>
          <a:stretch/>
        </p:blipFill>
        <p:spPr>
          <a:xfrm>
            <a:off x="8388491" y="131688"/>
            <a:ext cx="690215" cy="533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46" descr="A logo with blue and purple colors&#10;&#10;Description automatically generated"/>
          <p:cNvPicPr preferRelativeResize="0"/>
          <p:nvPr/>
        </p:nvPicPr>
        <p:blipFill rotWithShape="1">
          <a:blip r:embed="rId9">
            <a:alphaModFix/>
          </a:blip>
          <a:srcRect r="54144"/>
          <a:stretch/>
        </p:blipFill>
        <p:spPr>
          <a:xfrm>
            <a:off x="7812049" y="118966"/>
            <a:ext cx="576443" cy="532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45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800100"/>
            <a:ext cx="4262158" cy="37147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8" y="800100"/>
            <a:ext cx="4258595" cy="37147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800100"/>
            <a:ext cx="4262158" cy="37147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8" y="800100"/>
            <a:ext cx="4258595" cy="371475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232254" y="4514851"/>
            <a:ext cx="8683149" cy="484136"/>
          </a:xfrm>
        </p:spPr>
        <p:txBody>
          <a:bodyPr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174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CH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71500"/>
          </a:xfrm>
          <a:prstGeom prst="rect">
            <a:avLst/>
          </a:prstGeom>
          <a:gradFill flip="none" rotWithShape="1">
            <a:gsLst>
              <a:gs pos="30000">
                <a:srgbClr val="024CAD"/>
              </a:gs>
              <a:gs pos="100000">
                <a:srgbClr val="4CBBFB"/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2436"/>
            <a:ext cx="8839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title</a:t>
            </a:r>
            <a:r>
              <a:rPr lang="fr-CH" dirty="0"/>
              <a:t>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91978"/>
            <a:ext cx="8686800" cy="433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8108705" y="4939014"/>
            <a:ext cx="99123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800" b="0" i="0" dirty="0">
                <a:solidFill>
                  <a:srgbClr val="00529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@</a:t>
            </a:r>
            <a:r>
              <a:rPr lang="en-US" sz="800" b="0" i="0" dirty="0" err="1">
                <a:solidFill>
                  <a:srgbClr val="00529E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TimSmithCH</a:t>
            </a:r>
            <a:endParaRPr lang="en-US" sz="800" b="0" i="0" dirty="0">
              <a:solidFill>
                <a:srgbClr val="00529E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0" y="4742934"/>
            <a:ext cx="359664" cy="359664"/>
          </a:xfrm>
          <a:prstGeom prst="rect">
            <a:avLst/>
          </a:prstGeom>
        </p:spPr>
      </p:pic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7459AB2-EDB4-3559-1DAF-F2A27A52BE5A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133" y="4978964"/>
            <a:ext cx="359664" cy="1236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1" r:id="rId3"/>
    <p:sldLayoutId id="2147483651" r:id="rId4"/>
    <p:sldLayoutId id="2147483652" r:id="rId5"/>
    <p:sldLayoutId id="2147483670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  <p:sldLayoutId id="2147483663" r:id="rId15"/>
    <p:sldLayoutId id="2147483665" r:id="rId16"/>
    <p:sldLayoutId id="2147483664" r:id="rId17"/>
    <p:sldLayoutId id="2147483687" r:id="rId18"/>
    <p:sldLayoutId id="2147483688" r:id="rId19"/>
    <p:sldLayoutId id="2147483689" r:id="rId20"/>
    <p:sldLayoutId id="2147483690" r:id="rId21"/>
    <p:sldLayoutId id="2147483691" r:id="rId2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0" i="0">
          <a:solidFill>
            <a:schemeClr val="bg1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rgbClr val="00529E"/>
        </a:buClr>
        <a:buChar char="•"/>
        <a:defRPr sz="2100" b="0" i="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1800" b="0" i="0">
          <a:solidFill>
            <a:schemeClr val="tx1"/>
          </a:solidFill>
          <a:latin typeface="Calibri Light" panose="020F0302020204030204" pitchFamily="34" charset="0"/>
          <a:cs typeface="Calibri Light" panose="020F0302020204030204" pitchFamily="34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 b="0" i="0">
          <a:solidFill>
            <a:schemeClr val="tx1"/>
          </a:solidFill>
          <a:latin typeface="Calibri Light" panose="020F0302020204030204" pitchFamily="34" charset="0"/>
          <a:cs typeface="Calibri Light" panose="020F0302020204030204" pitchFamily="34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 b="0" i="0">
          <a:solidFill>
            <a:schemeClr val="tx1"/>
          </a:solidFill>
          <a:latin typeface="Calibri Light" panose="020F0302020204030204" pitchFamily="34" charset="0"/>
          <a:cs typeface="Calibri Light" panose="020F0302020204030204" pitchFamily="34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 b="0" i="0">
          <a:solidFill>
            <a:schemeClr val="tx1"/>
          </a:solidFill>
          <a:latin typeface="Calibri Light" panose="020F0302020204030204" pitchFamily="34" charset="0"/>
          <a:cs typeface="Calibri Light" panose="020F0302020204030204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325674"/>
            <a:ext cx="8100000" cy="33070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4830301"/>
            <a:ext cx="1138277" cy="184883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/>
              <a:t>15 July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4830301"/>
            <a:ext cx="3086100" cy="18488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July 2022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4830301"/>
            <a:ext cx="161312" cy="18488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162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16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16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16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522000" y="4918740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4918740"/>
            <a:ext cx="0" cy="923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4918740"/>
            <a:ext cx="0" cy="9233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10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/>
          <p:nvPr/>
        </p:nvSpPr>
        <p:spPr>
          <a:xfrm>
            <a:off x="896541" y="469106"/>
            <a:ext cx="6971109" cy="50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lay"/>
              <a:buNone/>
            </a:pPr>
            <a:endParaRPr sz="3000" b="1" i="0" u="none" strike="noStrike" cap="none">
              <a:solidFill>
                <a:schemeClr val="accent1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  <p:extLst>
      <p:ext uri="{BB962C8B-B14F-4D97-AF65-F5344CB8AC3E}">
        <p14:creationId xmlns:p14="http://schemas.microsoft.com/office/powerpoint/2010/main" val="5358507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7" Type="http://schemas.openxmlformats.org/officeDocument/2006/relationships/image" Target="../media/image60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d.com/view/Entry/270171%23eid121744762" TargetMode="External"/><Relationship Id="rId2" Type="http://schemas.openxmlformats.org/officeDocument/2006/relationships/hyperlink" Target="http://www.oed.com/view/Entry/37968%23eid8617256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tiff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7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png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.tiff"/><Relationship Id="rId5" Type="http://schemas.openxmlformats.org/officeDocument/2006/relationships/image" Target="../media/image80.tiff"/><Relationship Id="rId4" Type="http://schemas.openxmlformats.org/officeDocument/2006/relationships/image" Target="../media/image7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6.png"/><Relationship Id="rId4" Type="http://schemas.openxmlformats.org/officeDocument/2006/relationships/image" Target="../media/image85.tif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1.png"/><Relationship Id="rId5" Type="http://schemas.openxmlformats.org/officeDocument/2006/relationships/image" Target="../media/image90.jpeg"/><Relationship Id="rId4" Type="http://schemas.openxmlformats.org/officeDocument/2006/relationships/image" Target="../media/image89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sv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2.png"/><Relationship Id="rId5" Type="http://schemas.openxmlformats.org/officeDocument/2006/relationships/image" Target="../media/image101.gif"/><Relationship Id="rId4" Type="http://schemas.openxmlformats.org/officeDocument/2006/relationships/image" Target="../media/image10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jpeg"/><Relationship Id="rId3" Type="http://schemas.openxmlformats.org/officeDocument/2006/relationships/image" Target="../media/image105.jpeg"/><Relationship Id="rId7" Type="http://schemas.openxmlformats.org/officeDocument/2006/relationships/image" Target="../media/image109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png"/><Relationship Id="rId9" Type="http://schemas.openxmlformats.org/officeDocument/2006/relationships/image" Target="../media/image11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7" Type="http://schemas.openxmlformats.org/officeDocument/2006/relationships/image" Target="../media/image1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8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tif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2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sv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2.gif"/><Relationship Id="rId4" Type="http://schemas.openxmlformats.org/officeDocument/2006/relationships/image" Target="../media/image131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6.jpeg"/><Relationship Id="rId4" Type="http://schemas.openxmlformats.org/officeDocument/2006/relationships/image" Target="../media/image13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g"/><Relationship Id="rId2" Type="http://schemas.openxmlformats.org/officeDocument/2006/relationships/image" Target="../media/image14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2.jp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0.png"/><Relationship Id="rId7" Type="http://schemas.openxmlformats.org/officeDocument/2006/relationships/image" Target="../media/image154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13" Type="http://schemas.openxmlformats.org/officeDocument/2006/relationships/image" Target="../media/image166.png"/><Relationship Id="rId3" Type="http://schemas.openxmlformats.org/officeDocument/2006/relationships/image" Target="../media/image156.png"/><Relationship Id="rId7" Type="http://schemas.openxmlformats.org/officeDocument/2006/relationships/image" Target="../media/image160.jpeg"/><Relationship Id="rId12" Type="http://schemas.openxmlformats.org/officeDocument/2006/relationships/image" Target="../media/image165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6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9.png"/><Relationship Id="rId11" Type="http://schemas.openxmlformats.org/officeDocument/2006/relationships/image" Target="../media/image164.png"/><Relationship Id="rId5" Type="http://schemas.openxmlformats.org/officeDocument/2006/relationships/image" Target="../media/image158.png"/><Relationship Id="rId15" Type="http://schemas.openxmlformats.org/officeDocument/2006/relationships/image" Target="../media/image168.png"/><Relationship Id="rId10" Type="http://schemas.openxmlformats.org/officeDocument/2006/relationships/image" Target="../media/image163.png"/><Relationship Id="rId4" Type="http://schemas.openxmlformats.org/officeDocument/2006/relationships/image" Target="../media/image157.jpeg"/><Relationship Id="rId9" Type="http://schemas.openxmlformats.org/officeDocument/2006/relationships/image" Target="../media/image162.png"/><Relationship Id="rId14" Type="http://schemas.openxmlformats.org/officeDocument/2006/relationships/image" Target="../media/image16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jpeg"/><Relationship Id="rId7" Type="http://schemas.openxmlformats.org/officeDocument/2006/relationships/image" Target="../media/image17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5.png"/><Relationship Id="rId5" Type="http://schemas.openxmlformats.org/officeDocument/2006/relationships/image" Target="../media/image174.png"/><Relationship Id="rId4" Type="http://schemas.openxmlformats.org/officeDocument/2006/relationships/image" Target="../media/image17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eg"/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2.jpeg"/><Relationship Id="rId4" Type="http://schemas.openxmlformats.org/officeDocument/2006/relationships/image" Target="../media/image181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9.jp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information-technology.web.cern.ch/" TargetMode="External"/><Relationship Id="rId7" Type="http://schemas.openxmlformats.org/officeDocument/2006/relationships/hyperlink" Target="https://it-archives.web.cern.ch/" TargetMode="External"/><Relationship Id="rId2" Type="http://schemas.openxmlformats.org/officeDocument/2006/relationships/hyperlink" Target="mailto:Tim.Smith@cern.ch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lego-scavenger-hunt.web.cern.ch/" TargetMode="External"/><Relationship Id="rId5" Type="http://schemas.openxmlformats.org/officeDocument/2006/relationships/hyperlink" Target="https://www.google.ch/maps/@46.232624,6.045747,3a,75y,162.48h,90t/data=!3m5!1e1!3m3!1sBU7JKhoaY_H9JVPFHcH8JA!2e0!3e5?hl=en" TargetMode="External"/><Relationship Id="rId4" Type="http://schemas.openxmlformats.org/officeDocument/2006/relationships/hyperlink" Target="http://wlcg.web.cern.ch/" TargetMode="Externa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twitter.com/CERN_FR" TargetMode="External"/><Relationship Id="rId7" Type="http://schemas.openxmlformats.org/officeDocument/2006/relationships/hyperlink" Target="http://linkedin.com/company/cern" TargetMode="External"/><Relationship Id="rId2" Type="http://schemas.openxmlformats.org/officeDocument/2006/relationships/hyperlink" Target="http://twitter.com/CERN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youtube.com/CERN" TargetMode="External"/><Relationship Id="rId5" Type="http://schemas.openxmlformats.org/officeDocument/2006/relationships/hyperlink" Target="http://google.com/+CERN" TargetMode="External"/><Relationship Id="rId4" Type="http://schemas.openxmlformats.org/officeDocument/2006/relationships/hyperlink" Target="http://facebook.com/cern" TargetMode="Externa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26101A-128F-F64B-9A90-4D1882AFFFA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498574"/>
          </a:xfrm>
          <a:prstGeom prst="rect">
            <a:avLst/>
          </a:prstGeom>
          <a:effectLst/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3541526"/>
            <a:ext cx="7924800" cy="1601974"/>
          </a:xfrm>
        </p:spPr>
        <p:txBody>
          <a:bodyPr>
            <a:normAutofit/>
          </a:bodyPr>
          <a:lstStyle/>
          <a:p>
            <a:endParaRPr lang="fr-CH" sz="1200" dirty="0">
              <a:solidFill>
                <a:srgbClr val="008000"/>
              </a:solidFill>
            </a:endParaRPr>
          </a:p>
          <a:p>
            <a:r>
              <a:rPr lang="fr-CH" dirty="0">
                <a:solidFill>
                  <a:srgbClr val="008000"/>
                </a:solidFill>
              </a:rPr>
              <a:t>Dr Tim SMITH</a:t>
            </a:r>
          </a:p>
          <a:p>
            <a:endParaRPr lang="fr-CH" sz="1600" dirty="0"/>
          </a:p>
          <a:p>
            <a:r>
              <a:rPr lang="en-GB" sz="1600" dirty="0"/>
              <a:t>International High School Teacher Programme </a:t>
            </a:r>
            <a:r>
              <a:rPr lang="mr-IN" sz="1600" dirty="0"/>
              <a:t>–</a:t>
            </a:r>
            <a:r>
              <a:rPr lang="en-GB" sz="1600" dirty="0"/>
              <a:t> 2024/07/10</a:t>
            </a:r>
          </a:p>
        </p:txBody>
      </p:sp>
      <p:pic>
        <p:nvPicPr>
          <p:cNvPr id="7" name="Picture 6" descr="LogoOutline-Blue-0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0073" y="3795526"/>
            <a:ext cx="377585" cy="3775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749628-B44C-4144-AE09-B3BF74214C36}"/>
              </a:ext>
            </a:extLst>
          </p:cNvPr>
          <p:cNvSpPr txBox="1"/>
          <p:nvPr/>
        </p:nvSpPr>
        <p:spPr>
          <a:xfrm>
            <a:off x="-1" y="1241453"/>
            <a:ext cx="9143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6000" i="1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Computing at CERN</a:t>
            </a:r>
          </a:p>
        </p:txBody>
      </p:sp>
      <p:pic>
        <p:nvPicPr>
          <p:cNvPr id="8" name="Picture 7" descr="LogoOutline-Blue-03.png">
            <a:extLst>
              <a:ext uri="{FF2B5EF4-FFF2-40B4-BE49-F238E27FC236}">
                <a16:creationId xmlns:a16="http://schemas.microsoft.com/office/drawing/2014/main" id="{8F4F021D-91E5-5542-BC11-E0F8A3CBEC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344" y="3795526"/>
            <a:ext cx="377585" cy="37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211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504238" y="6272213"/>
            <a:ext cx="639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3E31D-E2AB-40D1-8B51-AFA5AFEF393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66"/>
            <a:ext cx="5695627" cy="44402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7846" y="6866"/>
            <a:ext cx="4876154" cy="444026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A6D8ECE-3EC6-4E1D-121E-D7C1894DFF68}"/>
              </a:ext>
            </a:extLst>
          </p:cNvPr>
          <p:cNvSpPr txBox="1">
            <a:spLocks/>
          </p:cNvSpPr>
          <p:nvPr/>
        </p:nvSpPr>
        <p:spPr bwMode="auto">
          <a:xfrm>
            <a:off x="2742112" y="4589416"/>
            <a:ext cx="3432266" cy="55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100" dirty="0">
                <a:solidFill>
                  <a:schemeClr val="bg1"/>
                </a:solidFill>
              </a:rPr>
              <a:t>1965: CDC 6600: #3</a:t>
            </a:r>
          </a:p>
        </p:txBody>
      </p:sp>
    </p:spTree>
    <p:extLst>
      <p:ext uri="{BB962C8B-B14F-4D97-AF65-F5344CB8AC3E}">
        <p14:creationId xmlns:p14="http://schemas.microsoft.com/office/powerpoint/2010/main" val="1262414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E3574-658B-B6B9-4464-48EF2011B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1972: </a:t>
            </a:r>
            <a:r>
              <a:rPr lang="fr-CH" sz="3200" dirty="0">
                <a:solidFill>
                  <a:schemeClr val="bg1"/>
                </a:solidFill>
              </a:rPr>
              <a:t>New Computer Centre for a New Computer!</a:t>
            </a:r>
            <a:endParaRPr lang="en-CH" dirty="0"/>
          </a:p>
        </p:txBody>
      </p:sp>
      <p:pic>
        <p:nvPicPr>
          <p:cNvPr id="5" name="Content Placeholder 7" descr="A picture containing indoor, floor, ceiling, area&#10;&#10;Description automatically generated">
            <a:extLst>
              <a:ext uri="{FF2B5EF4-FFF2-40B4-BE49-F238E27FC236}">
                <a16:creationId xmlns:a16="http://schemas.microsoft.com/office/drawing/2014/main" id="{4C7CBCB2-DBC2-C22D-3733-D10633C42B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3567" y="691978"/>
            <a:ext cx="6936865" cy="433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1367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Mainframe </a:t>
            </a:r>
            <a:r>
              <a:rPr lang="fr-CH" dirty="0" err="1"/>
              <a:t>Era</a:t>
            </a:r>
            <a:endParaRPr lang="en-US" dirty="0"/>
          </a:p>
        </p:txBody>
      </p:sp>
      <p:pic>
        <p:nvPicPr>
          <p:cNvPr id="4" name="Content Placeholder 3" descr="8311750X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972" y="621792"/>
            <a:ext cx="6804056" cy="401453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0" y="46863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fr-CH" sz="2100" dirty="0">
                <a:solidFill>
                  <a:schemeClr val="bg1"/>
                </a:solidFill>
              </a:rPr>
              <a:t>1983: 2 CDCs and an IBM 3081</a:t>
            </a:r>
            <a:endParaRPr 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037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Super Computers</a:t>
            </a:r>
            <a:endParaRPr lang="en-US" dirty="0"/>
          </a:p>
        </p:txBody>
      </p:sp>
      <p:pic>
        <p:nvPicPr>
          <p:cNvPr id="4" name="Content Placeholder 3" descr="Picture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2045" y="664963"/>
            <a:ext cx="5239910" cy="381357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00400" y="4569515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fr-CH" sz="2100" dirty="0">
                <a:solidFill>
                  <a:schemeClr val="bg1"/>
                </a:solidFill>
              </a:rPr>
              <a:t>1988: Cray XMP</a:t>
            </a:r>
            <a:endParaRPr 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32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RISC Workstations</a:t>
            </a:r>
            <a:endParaRPr lang="en-US" dirty="0"/>
          </a:p>
        </p:txBody>
      </p:sp>
      <p:pic>
        <p:nvPicPr>
          <p:cNvPr id="4" name="Content Placeholder 3" descr="9906032_01-A4-at-144-dpi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142" y="648993"/>
            <a:ext cx="5295715" cy="3438606"/>
          </a:xfrm>
        </p:spPr>
      </p:pic>
      <p:pic>
        <p:nvPicPr>
          <p:cNvPr id="3" name="Picture 2" descr="aix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644" y="4114800"/>
            <a:ext cx="928682" cy="928682"/>
          </a:xfrm>
          <a:prstGeom prst="rect">
            <a:avLst/>
          </a:prstGeom>
        </p:spPr>
      </p:pic>
      <p:pic>
        <p:nvPicPr>
          <p:cNvPr id="5" name="Picture 4" descr="HP-UX-logo_blu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150" y="4267200"/>
            <a:ext cx="1038225" cy="533400"/>
          </a:xfrm>
          <a:prstGeom prst="rect">
            <a:avLst/>
          </a:prstGeom>
        </p:spPr>
      </p:pic>
      <p:pic>
        <p:nvPicPr>
          <p:cNvPr id="6" name="Picture 5" descr="du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902" y="4114800"/>
            <a:ext cx="726799" cy="857250"/>
          </a:xfrm>
          <a:prstGeom prst="rect">
            <a:avLst/>
          </a:prstGeom>
        </p:spPr>
      </p:pic>
      <p:pic>
        <p:nvPicPr>
          <p:cNvPr id="7" name="Picture 6" descr="irix2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6450" y="4229100"/>
            <a:ext cx="1143000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45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ld pc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82" y="1439999"/>
            <a:ext cx="1532490" cy="1288824"/>
          </a:xfrm>
          <a:prstGeom prst="rect">
            <a:avLst/>
          </a:prstGeom>
        </p:spPr>
      </p:pic>
      <p:pic>
        <p:nvPicPr>
          <p:cNvPr id="3" name="Picture 2" descr="linu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27" y="2807346"/>
            <a:ext cx="990600" cy="1098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Comodity Computing</a:t>
            </a:r>
            <a:endParaRPr lang="en-US" dirty="0"/>
          </a:p>
        </p:txBody>
      </p:sp>
      <p:pic>
        <p:nvPicPr>
          <p:cNvPr id="4" name="Content Placeholder 3" descr="Picture11.jpg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847747" y="587835"/>
            <a:ext cx="4918635" cy="3692401"/>
          </a:xfrm>
        </p:spPr>
      </p:pic>
      <p:pic>
        <p:nvPicPr>
          <p:cNvPr id="5" name="Content Placeholder 3" descr="Picture10.jpg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93994" y="807079"/>
            <a:ext cx="4061324" cy="304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 picture containing text, indoor, floor, kitchen&#10;&#10;Description automatically generated">
            <a:extLst>
              <a:ext uri="{FF2B5EF4-FFF2-40B4-BE49-F238E27FC236}">
                <a16:creationId xmlns:a16="http://schemas.microsoft.com/office/drawing/2014/main" id="{05AF7105-55D9-E3CF-FF59-926155FCE3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979" y="3854657"/>
            <a:ext cx="2005537" cy="1026644"/>
          </a:xfrm>
          <a:prstGeom prst="rect">
            <a:avLst/>
          </a:prstGeom>
        </p:spPr>
      </p:pic>
      <p:pic>
        <p:nvPicPr>
          <p:cNvPr id="8" name="Picture 7" descr="A picture containing text, computer, electronics&#10;&#10;Description automatically generated">
            <a:extLst>
              <a:ext uri="{FF2B5EF4-FFF2-40B4-BE49-F238E27FC236}">
                <a16:creationId xmlns:a16="http://schemas.microsoft.com/office/drawing/2014/main" id="{82DD7E21-02AA-D462-E9F7-641C616D32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793" y="3854656"/>
            <a:ext cx="767391" cy="102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92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Farming in a Data Centre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777073-4075-2EF2-1D79-94B5ED1329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4" name="Picture 3" descr="cc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657076"/>
            <a:ext cx="5200650" cy="2910821"/>
          </a:xfrm>
          <a:prstGeom prst="rect">
            <a:avLst/>
          </a:prstGeom>
        </p:spPr>
      </p:pic>
      <p:pic>
        <p:nvPicPr>
          <p:cNvPr id="5" name="Picture 4" descr="computer_centre_500x2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239" y="3108960"/>
            <a:ext cx="4260887" cy="178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395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CE_HLT_188359_front_background.png">
            <a:extLst>
              <a:ext uri="{FF2B5EF4-FFF2-40B4-BE49-F238E27FC236}">
                <a16:creationId xmlns:a16="http://schemas.microsoft.com/office/drawing/2014/main" id="{D0499FF3-F9DA-AC3D-EB75-AF59E7E387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Networking</a:t>
            </a:r>
          </a:p>
        </p:txBody>
      </p:sp>
    </p:spTree>
    <p:extLst>
      <p:ext uri="{BB962C8B-B14F-4D97-AF65-F5344CB8AC3E}">
        <p14:creationId xmlns:p14="http://schemas.microsoft.com/office/powerpoint/2010/main" val="273293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Packet-switched network</a:t>
            </a:r>
          </a:p>
          <a:p>
            <a:r>
              <a:rPr lang="en-US" dirty="0"/>
              <a:t>1969 ARPANET</a:t>
            </a:r>
          </a:p>
          <a:p>
            <a:pPr lvl="1"/>
            <a:r>
              <a:rPr lang="en-US" dirty="0"/>
              <a:t>US </a:t>
            </a:r>
            <a:r>
              <a:rPr lang="en-US" dirty="0" err="1"/>
              <a:t>DoD</a:t>
            </a:r>
            <a:r>
              <a:rPr lang="en-US" dirty="0"/>
              <a:t> sponsored research at US Universities</a:t>
            </a:r>
          </a:p>
          <a:p>
            <a:pPr lvl="1"/>
            <a:r>
              <a:rPr lang="en-US" dirty="0"/>
              <a:t>Aim: communications network to survive a nuclear attack</a:t>
            </a:r>
          </a:p>
          <a:p>
            <a:pPr lvl="1"/>
            <a:r>
              <a:rPr lang="en-US" dirty="0"/>
              <a:t>Find next best route if one node obliterated</a:t>
            </a:r>
          </a:p>
          <a:p>
            <a:r>
              <a:rPr lang="en-US" dirty="0"/>
              <a:t>70s and 80s proliferation</a:t>
            </a:r>
          </a:p>
          <a:p>
            <a:pPr lvl="1"/>
            <a:r>
              <a:rPr lang="en-US" dirty="0"/>
              <a:t>US: NASA Science Net, </a:t>
            </a:r>
            <a:r>
              <a:rPr lang="en-US" dirty="0" err="1"/>
              <a:t>CSnet</a:t>
            </a:r>
            <a:r>
              <a:rPr lang="en-US" dirty="0"/>
              <a:t>, Energy Sciences Net, </a:t>
            </a:r>
            <a:r>
              <a:rPr lang="en-US" dirty="0" err="1"/>
              <a:t>NSFnet</a:t>
            </a:r>
            <a:endParaRPr lang="en-US" dirty="0"/>
          </a:p>
          <a:p>
            <a:pPr lvl="1"/>
            <a:r>
              <a:rPr lang="en-US" dirty="0"/>
              <a:t>FR: CYCLADES</a:t>
            </a:r>
          </a:p>
          <a:p>
            <a:pPr lvl="1"/>
            <a:r>
              <a:rPr lang="en-US" dirty="0"/>
              <a:t>UK: Mark I, </a:t>
            </a:r>
            <a:r>
              <a:rPr lang="en-US" dirty="0" err="1"/>
              <a:t>SERCnet</a:t>
            </a:r>
            <a:endParaRPr lang="en-US" dirty="0"/>
          </a:p>
          <a:p>
            <a:pPr lvl="1"/>
            <a:r>
              <a:rPr lang="en-US" dirty="0"/>
              <a:t>Commercial: </a:t>
            </a:r>
            <a:r>
              <a:rPr lang="en-US" dirty="0" err="1"/>
              <a:t>Tymnet</a:t>
            </a:r>
            <a:r>
              <a:rPr lang="en-US" dirty="0"/>
              <a:t>, </a:t>
            </a:r>
            <a:r>
              <a:rPr lang="en-US" dirty="0" err="1"/>
              <a:t>CompuServ</a:t>
            </a:r>
            <a:r>
              <a:rPr lang="en-US" dirty="0"/>
              <a:t>, </a:t>
            </a:r>
            <a:r>
              <a:rPr lang="en-US" dirty="0" err="1"/>
              <a:t>BITnet</a:t>
            </a:r>
            <a:r>
              <a:rPr lang="en-US" dirty="0"/>
              <a:t>, </a:t>
            </a:r>
            <a:r>
              <a:rPr lang="en-US" dirty="0" err="1"/>
              <a:t>DECnet</a:t>
            </a:r>
            <a:endParaRPr lang="en-US" dirty="0"/>
          </a:p>
          <a:p>
            <a:pPr lvl="1"/>
            <a:r>
              <a:rPr lang="en-US" dirty="0"/>
              <a:t>Protocols: NCP, X.25 (1976), TCP/IP (1982)</a:t>
            </a:r>
          </a:p>
          <a:p>
            <a:pPr lvl="1"/>
            <a:r>
              <a:rPr lang="en-US" dirty="0" err="1"/>
              <a:t>CERnet</a:t>
            </a:r>
            <a:endParaRPr lang="en-US" dirty="0"/>
          </a:p>
        </p:txBody>
      </p:sp>
      <p:pic>
        <p:nvPicPr>
          <p:cNvPr id="4" name="Picture 3" descr="481px-United_States_Department_of_Defense_Seal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143" y="748153"/>
            <a:ext cx="1145381" cy="1143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B6A9EA-D3E2-1823-DCAE-E69580BB2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269" y="1947328"/>
            <a:ext cx="2193131" cy="119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86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Science without borders</a:t>
            </a:r>
          </a:p>
          <a:p>
            <a:pPr lvl="1"/>
            <a:r>
              <a:rPr lang="en-US" dirty="0"/>
              <a:t>1968 Data exchange across the iron curtain – to IHEP in Soviet Union</a:t>
            </a:r>
          </a:p>
          <a:p>
            <a:pPr lvl="1"/>
            <a:r>
              <a:rPr lang="en-US" dirty="0"/>
              <a:t>1988 first data connection between China and scientific world – IHEP to CERN</a:t>
            </a:r>
          </a:p>
          <a:p>
            <a:endParaRPr lang="en-US" dirty="0"/>
          </a:p>
          <a:p>
            <a:r>
              <a:rPr lang="en-US" dirty="0"/>
              <a:t>Truly international Internet</a:t>
            </a:r>
          </a:p>
          <a:p>
            <a:pPr lvl="1"/>
            <a:r>
              <a:rPr lang="en-US" dirty="0"/>
              <a:t>1989 first external TCP/IP connection</a:t>
            </a:r>
          </a:p>
          <a:p>
            <a:pPr lvl="1"/>
            <a:r>
              <a:rPr lang="en-US" dirty="0"/>
              <a:t>1990 principle link US-EU from CERN</a:t>
            </a:r>
          </a:p>
          <a:p>
            <a:pPr lvl="2"/>
            <a:r>
              <a:rPr lang="en-US" dirty="0"/>
              <a:t>(1.5Mb/s)</a:t>
            </a:r>
          </a:p>
          <a:p>
            <a:pPr lvl="1"/>
            <a:r>
              <a:rPr lang="en-US" dirty="0"/>
              <a:t>1991 80% of the internet capacity installed in Europe for international traffic was terminated at CERN</a:t>
            </a:r>
          </a:p>
        </p:txBody>
      </p:sp>
      <p:pic>
        <p:nvPicPr>
          <p:cNvPr id="5" name="Picture 4" descr="crystal 2222screen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650" y="1780595"/>
            <a:ext cx="2000249" cy="1700892"/>
          </a:xfrm>
          <a:prstGeom prst="rect">
            <a:avLst/>
          </a:prstGeom>
        </p:spPr>
      </p:pic>
      <p:pic>
        <p:nvPicPr>
          <p:cNvPr id="4" name="Picture 3" descr="RIP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243" y="3936022"/>
            <a:ext cx="914400" cy="64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41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98" y="1070686"/>
            <a:ext cx="6857999" cy="346384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BE0B1E"/>
                </a:solidFill>
                <a:latin typeface="Georgia"/>
              </a:rPr>
              <a:t>computing, </a:t>
            </a:r>
            <a:r>
              <a:rPr lang="en-US" i="1" dirty="0">
                <a:solidFill>
                  <a:srgbClr val="BE0B1E"/>
                </a:solidFill>
                <a:latin typeface="Georgia"/>
              </a:rPr>
              <a:t>n.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262626"/>
                </a:solidFill>
                <a:latin typeface="Georgia"/>
              </a:rPr>
              <a:t>Pronunciation:</a:t>
            </a:r>
          </a:p>
          <a:p>
            <a:pPr marL="0" indent="0">
              <a:buNone/>
            </a:pPr>
            <a:r>
              <a:rPr lang="en-US" sz="1500" dirty="0">
                <a:solidFill>
                  <a:srgbClr val="262626"/>
                </a:solidFill>
                <a:latin typeface="Georgia"/>
              </a:rPr>
              <a:t>  Brit. </a:t>
            </a:r>
            <a:r>
              <a:rPr lang="en-US" sz="1500" dirty="0">
                <a:solidFill>
                  <a:srgbClr val="4A71A1"/>
                </a:solidFill>
                <a:latin typeface="Georgia"/>
              </a:rPr>
              <a:t>/</a:t>
            </a:r>
            <a:r>
              <a:rPr lang="en-US" sz="1500" dirty="0" err="1">
                <a:solidFill>
                  <a:prstClr val="black"/>
                </a:solidFill>
                <a:latin typeface="LucidaSansUnicode"/>
              </a:rPr>
              <a:t>kəmˈpjuːtɪŋ</a:t>
            </a:r>
            <a:r>
              <a:rPr lang="en-US" sz="1500" dirty="0">
                <a:solidFill>
                  <a:srgbClr val="4A71A1"/>
                </a:solidFill>
                <a:latin typeface="Georgia"/>
              </a:rPr>
              <a:t>/ </a:t>
            </a:r>
            <a:r>
              <a:rPr lang="en-US" sz="1500" dirty="0">
                <a:solidFill>
                  <a:srgbClr val="262626"/>
                </a:solidFill>
                <a:latin typeface="Georgia"/>
              </a:rPr>
              <a:t>, U.S. </a:t>
            </a:r>
            <a:r>
              <a:rPr lang="en-US" sz="1500" dirty="0">
                <a:solidFill>
                  <a:srgbClr val="4A71A1"/>
                </a:solidFill>
                <a:latin typeface="Georgia"/>
              </a:rPr>
              <a:t>/</a:t>
            </a:r>
            <a:r>
              <a:rPr lang="en-US" sz="1500" dirty="0" err="1">
                <a:solidFill>
                  <a:prstClr val="black"/>
                </a:solidFill>
                <a:latin typeface="LucidaSansUnicode"/>
              </a:rPr>
              <a:t>kəmˈpjudɪŋ</a:t>
            </a:r>
            <a:r>
              <a:rPr lang="en-US" sz="1500" dirty="0">
                <a:solidFill>
                  <a:srgbClr val="4A71A1"/>
                </a:solidFill>
                <a:latin typeface="Georgia"/>
              </a:rPr>
              <a:t>/</a:t>
            </a:r>
          </a:p>
          <a:p>
            <a:pPr marL="0" indent="0">
              <a:buNone/>
            </a:pPr>
            <a:endParaRPr lang="en-US" sz="1800" b="1" dirty="0">
              <a:solidFill>
                <a:srgbClr val="262626"/>
              </a:solidFill>
              <a:latin typeface="Georgia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262626"/>
                </a:solidFill>
                <a:latin typeface="Georgia"/>
              </a:rPr>
              <a:t>1.</a:t>
            </a:r>
            <a:r>
              <a:rPr lang="en-US" sz="1800" dirty="0">
                <a:solidFill>
                  <a:srgbClr val="262626"/>
                </a:solidFill>
                <a:latin typeface="Georgia"/>
              </a:rPr>
              <a:t> The action or an instance of calculating or counting; = </a:t>
            </a:r>
            <a:r>
              <a:rPr lang="en-US" sz="1800" dirty="0">
                <a:solidFill>
                  <a:srgbClr val="4A71A1"/>
                </a:solidFill>
                <a:latin typeface="Georgia"/>
                <a:hlinkClick r:id="rId2"/>
              </a:rPr>
              <a:t>computation </a:t>
            </a:r>
            <a:r>
              <a:rPr lang="en-US" sz="1800" i="1" dirty="0">
                <a:solidFill>
                  <a:srgbClr val="4A71A1"/>
                </a:solidFill>
                <a:latin typeface="Georgia"/>
                <a:hlinkClick r:id="rId2"/>
              </a:rPr>
              <a:t>n.</a:t>
            </a:r>
            <a:r>
              <a:rPr lang="en-US" sz="1800" dirty="0">
                <a:solidFill>
                  <a:srgbClr val="4A71A1"/>
                </a:solidFill>
                <a:latin typeface="Georgia"/>
                <a:hlinkClick r:id="rId2"/>
              </a:rPr>
              <a:t> 1a</a:t>
            </a:r>
            <a:r>
              <a:rPr lang="en-US" sz="1800" dirty="0">
                <a:solidFill>
                  <a:srgbClr val="262626"/>
                </a:solidFill>
                <a:latin typeface="Georgia"/>
                <a:hlinkClick r:id="rId2"/>
              </a:rPr>
              <a:t>.</a:t>
            </a:r>
            <a:endParaRPr lang="en-US" sz="1800" dirty="0">
              <a:solidFill>
                <a:srgbClr val="262626"/>
              </a:solidFill>
              <a:latin typeface="Georgia"/>
            </a:endParaRPr>
          </a:p>
          <a:p>
            <a:pPr marL="0" indent="0">
              <a:buNone/>
            </a:pPr>
            <a:endParaRPr lang="en-US" sz="1800" b="1" dirty="0">
              <a:solidFill>
                <a:srgbClr val="262626"/>
              </a:solidFill>
              <a:latin typeface="Georgia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262626"/>
                </a:solidFill>
                <a:latin typeface="Georgia"/>
              </a:rPr>
              <a:t>2.</a:t>
            </a:r>
            <a:r>
              <a:rPr lang="en-US" sz="1800" dirty="0">
                <a:solidFill>
                  <a:srgbClr val="262626"/>
                </a:solidFill>
                <a:latin typeface="Georgia"/>
              </a:rPr>
              <a:t> The action or practice of using computers, esp. as a professional or expert; the activity or operation of an electronic computer; (also) = </a:t>
            </a:r>
            <a:r>
              <a:rPr lang="en-US" sz="1800" dirty="0">
                <a:solidFill>
                  <a:srgbClr val="4A71A1"/>
                </a:solidFill>
                <a:latin typeface="Georgia"/>
                <a:hlinkClick r:id="rId3"/>
              </a:rPr>
              <a:t>computer science </a:t>
            </a:r>
            <a:r>
              <a:rPr lang="en-US" sz="1800" i="1" dirty="0">
                <a:solidFill>
                  <a:srgbClr val="4A71A1"/>
                </a:solidFill>
                <a:latin typeface="Georgia"/>
                <a:hlinkClick r:id="rId3"/>
              </a:rPr>
              <a:t>n.</a:t>
            </a:r>
            <a:endParaRPr lang="en-US" sz="1800" dirty="0"/>
          </a:p>
        </p:txBody>
      </p:sp>
      <p:pic>
        <p:nvPicPr>
          <p:cNvPr id="4" name="Picture 3" descr="Screen Shot 2014-07-09 at 17.28.52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98" y="294643"/>
            <a:ext cx="6858000" cy="65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001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 Internet Exchange Point</a:t>
            </a:r>
            <a:endParaRPr lang="en-US" dirty="0"/>
          </a:p>
        </p:txBody>
      </p:sp>
      <p:pic>
        <p:nvPicPr>
          <p:cNvPr id="4" name="Content Placeholder 3" descr="cix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072" y="559743"/>
            <a:ext cx="4144478" cy="4337050"/>
          </a:xfrm>
        </p:spPr>
      </p:pic>
      <p:pic>
        <p:nvPicPr>
          <p:cNvPr id="3" name="Picture 2" descr="1011314_05-A4-at-144-dp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550" y="1300431"/>
            <a:ext cx="4614050" cy="307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68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D93CAA-EC0B-EAD1-3ECB-40B9A6C63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Internet … Web … Who?</a:t>
            </a:r>
          </a:p>
        </p:txBody>
      </p:sp>
      <p:pic>
        <p:nvPicPr>
          <p:cNvPr id="5" name="Content Placeholder 4" descr="Two men standing next to each other&#10;&#10;Description automatically generated">
            <a:extLst>
              <a:ext uri="{FF2B5EF4-FFF2-40B4-BE49-F238E27FC236}">
                <a16:creationId xmlns:a16="http://schemas.microsoft.com/office/drawing/2014/main" id="{C2153774-1B57-3627-9046-6FDCCBC60F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525" y="1013369"/>
            <a:ext cx="3873500" cy="3276600"/>
          </a:xfrm>
        </p:spPr>
      </p:pic>
      <p:pic>
        <p:nvPicPr>
          <p:cNvPr id="7" name="Picture 6" descr="Two men wearing matching shirts&#10;&#10;Description automatically generated">
            <a:extLst>
              <a:ext uri="{FF2B5EF4-FFF2-40B4-BE49-F238E27FC236}">
                <a16:creationId xmlns:a16="http://schemas.microsoft.com/office/drawing/2014/main" id="{DAAB978C-B685-71EB-E07A-6D58B1E1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192" y="1144908"/>
            <a:ext cx="4846408" cy="36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80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CE_HLT_188359_front_background.png">
            <a:extLst>
              <a:ext uri="{FF2B5EF4-FFF2-40B4-BE49-F238E27FC236}">
                <a16:creationId xmlns:a16="http://schemas.microsoft.com/office/drawing/2014/main" id="{9E07D743-9880-8A47-29B8-27643DEAA2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Information Management</a:t>
            </a:r>
          </a:p>
        </p:txBody>
      </p:sp>
    </p:spTree>
    <p:extLst>
      <p:ext uri="{BB962C8B-B14F-4D97-AF65-F5344CB8AC3E}">
        <p14:creationId xmlns:p14="http://schemas.microsoft.com/office/powerpoint/2010/main" val="3196749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Management - </a:t>
            </a:r>
            <a:r>
              <a:rPr lang="en-US" i="1" dirty="0"/>
              <a:t>circa 1989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Keep track of LHC project and CERN?</a:t>
            </a:r>
          </a:p>
          <a:p>
            <a:pPr lvl="1"/>
            <a:r>
              <a:rPr lang="en-US" dirty="0"/>
              <a:t>Researchers turnover ~2 years</a:t>
            </a:r>
          </a:p>
          <a:p>
            <a:r>
              <a:rPr lang="en-US" dirty="0"/>
              <a:t>Information about CERN and its experiments</a:t>
            </a:r>
          </a:p>
          <a:p>
            <a:pPr lvl="1"/>
            <a:r>
              <a:rPr lang="en-US" dirty="0"/>
              <a:t>Not hierarchical, or centrally controlled</a:t>
            </a:r>
          </a:p>
          <a:p>
            <a:pPr lvl="2"/>
            <a:r>
              <a:rPr lang="en-US" dirty="0">
                <a:solidFill>
                  <a:srgbClr val="FFC000"/>
                </a:solidFill>
              </a:rPr>
              <a:t>A multiply connected web</a:t>
            </a:r>
          </a:p>
          <a:p>
            <a:pPr lvl="1"/>
            <a:r>
              <a:rPr lang="en-US" dirty="0"/>
              <a:t>Experts store locally, update independently</a:t>
            </a:r>
          </a:p>
          <a:p>
            <a:pPr lvl="1"/>
            <a:r>
              <a:rPr lang="en-US" dirty="0"/>
              <a:t>Community is distributed: remote access</a:t>
            </a:r>
          </a:p>
          <a:p>
            <a:r>
              <a:rPr lang="en-US" dirty="0"/>
              <a:t>System to link it all together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CERN is a model in miniature of the rest of world in a few years time</a:t>
            </a:r>
          </a:p>
        </p:txBody>
      </p:sp>
    </p:spTree>
    <p:extLst>
      <p:ext uri="{BB962C8B-B14F-4D97-AF65-F5344CB8AC3E}">
        <p14:creationId xmlns:p14="http://schemas.microsoft.com/office/powerpoint/2010/main" val="247235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Distributed, Collaborative</a:t>
            </a:r>
          </a:p>
        </p:txBody>
      </p:sp>
      <p:pic>
        <p:nvPicPr>
          <p:cNvPr id="5" name="Picture 4" descr="9407011_31-A4-at-144-dp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8664" y="1742461"/>
            <a:ext cx="4583429" cy="2940206"/>
          </a:xfrm>
          <a:prstGeom prst="rect">
            <a:avLst/>
          </a:prstGeom>
          <a:effectLst>
            <a:outerShdw blurRad="762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497CC2BC-D017-1D94-D084-8BBC97528F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69" y="755374"/>
            <a:ext cx="2961372" cy="41875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427ACB8-5693-29C8-C6CA-DC38B5B4EB1A}"/>
              </a:ext>
            </a:extLst>
          </p:cNvPr>
          <p:cNvSpPr txBox="1">
            <a:spLocks/>
          </p:cNvSpPr>
          <p:nvPr/>
        </p:nvSpPr>
        <p:spPr>
          <a:xfrm>
            <a:off x="1879525" y="4941771"/>
            <a:ext cx="1811086" cy="1333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700" dirty="0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©CERN https://</a:t>
            </a:r>
            <a:r>
              <a:rPr lang="en-US" sz="700" dirty="0" err="1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cds.cern.ch</a:t>
            </a:r>
            <a:r>
              <a:rPr lang="en-US" sz="700" dirty="0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/record/2665088</a:t>
            </a:r>
          </a:p>
        </p:txBody>
      </p:sp>
    </p:spTree>
    <p:extLst>
      <p:ext uri="{BB962C8B-B14F-4D97-AF65-F5344CB8AC3E}">
        <p14:creationId xmlns:p14="http://schemas.microsoft.com/office/powerpoint/2010/main" val="1093871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of the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91978"/>
            <a:ext cx="4128715" cy="4337222"/>
          </a:xfrm>
        </p:spPr>
        <p:txBody>
          <a:bodyPr/>
          <a:lstStyle/>
          <a:p>
            <a:r>
              <a:rPr lang="en-US" dirty="0"/>
              <a:t>Aug 1991 went public</a:t>
            </a:r>
          </a:p>
          <a:p>
            <a:pPr lvl="1"/>
            <a:r>
              <a:rPr lang="en-US" dirty="0"/>
              <a:t>Tim posted project to </a:t>
            </a:r>
            <a:r>
              <a:rPr lang="en-US" dirty="0" err="1"/>
              <a:t>alt.hypertext</a:t>
            </a:r>
            <a:r>
              <a:rPr lang="en-US" dirty="0"/>
              <a:t> and other internet groups</a:t>
            </a:r>
          </a:p>
        </p:txBody>
      </p:sp>
      <p:pic>
        <p:nvPicPr>
          <p:cNvPr id="4" name="Picture 3" descr="world-wide-web-first-page-1989-march-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523" y="691977"/>
            <a:ext cx="3710080" cy="310745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2779" y="2024601"/>
            <a:ext cx="3543300" cy="122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22166" y="3291840"/>
            <a:ext cx="64579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100" dirty="0">
                <a:solidFill>
                  <a:schemeClr val="bg1"/>
                </a:solidFill>
              </a:rPr>
              <a:t>Dec 1991 First web server in US</a:t>
            </a:r>
          </a:p>
          <a:p>
            <a:r>
              <a:rPr lang="en-US" sz="2100" dirty="0">
                <a:solidFill>
                  <a:schemeClr val="bg1"/>
                </a:solidFill>
              </a:rPr>
              <a:t>1992 rapid expansion in HEP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Universities and research institutes put up web servers</a:t>
            </a:r>
          </a:p>
        </p:txBody>
      </p:sp>
      <p:pic>
        <p:nvPicPr>
          <p:cNvPr id="9" name="Picture 8" descr="Les_Horribles_Cernettes_in_199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4" y="1102852"/>
            <a:ext cx="4578626" cy="36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2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of the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1993 rapid expansion across the world</a:t>
            </a:r>
          </a:p>
          <a:p>
            <a:pPr lvl="1"/>
            <a:r>
              <a:rPr lang="en-US" dirty="0"/>
              <a:t>National Center for Supercomputing Applications (NCSA) at the University of Illinois released its Mosaic browser</a:t>
            </a:r>
          </a:p>
        </p:txBody>
      </p:sp>
      <p:pic>
        <p:nvPicPr>
          <p:cNvPr id="5" name="Picture 4" descr="mosa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0" y="800100"/>
            <a:ext cx="4507191" cy="2571750"/>
          </a:xfrm>
          <a:prstGeom prst="rect">
            <a:avLst/>
          </a:prstGeom>
        </p:spPr>
      </p:pic>
      <p:pic>
        <p:nvPicPr>
          <p:cNvPr id="6" name="Picture 5" descr="w3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2571750"/>
            <a:ext cx="142875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32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74021-4602-FC44-9171-41936BC38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Born in Science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5F07DD9-91A7-EA4A-B763-AD319F7D0A0B}"/>
              </a:ext>
            </a:extLst>
          </p:cNvPr>
          <p:cNvSpPr txBox="1">
            <a:spLocks/>
          </p:cNvSpPr>
          <p:nvPr/>
        </p:nvSpPr>
        <p:spPr>
          <a:xfrm>
            <a:off x="1879525" y="4941771"/>
            <a:ext cx="1811086" cy="1333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700" dirty="0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©CERN https://</a:t>
            </a:r>
            <a:r>
              <a:rPr lang="en-US" sz="700" dirty="0" err="1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cds.cern.ch</a:t>
            </a:r>
            <a:r>
              <a:rPr lang="en-US" sz="700" dirty="0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/record/2665088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B24D66-9376-7E49-B6FC-6DC3FF92BCE8}"/>
              </a:ext>
            </a:extLst>
          </p:cNvPr>
          <p:cNvSpPr txBox="1"/>
          <p:nvPr/>
        </p:nvSpPr>
        <p:spPr>
          <a:xfrm>
            <a:off x="304071" y="2304728"/>
            <a:ext cx="3091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4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ollaborative development of new tools</a:t>
            </a:r>
          </a:p>
          <a:p>
            <a:endParaRPr lang="en-GB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GB" sz="140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niversal access to information:</a:t>
            </a:r>
          </a:p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human right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92BCA8-16D0-E940-B02C-AED4220FDD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86" y="791264"/>
            <a:ext cx="1467711" cy="1227192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6953176-6AB3-B240-A126-957A8AB23EBE}"/>
              </a:ext>
            </a:extLst>
          </p:cNvPr>
          <p:cNvSpPr txBox="1">
            <a:spLocks/>
          </p:cNvSpPr>
          <p:nvPr/>
        </p:nvSpPr>
        <p:spPr>
          <a:xfrm>
            <a:off x="1166299" y="2018456"/>
            <a:ext cx="466404" cy="16947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700" dirty="0">
                <a:solidFill>
                  <a:srgbClr val="4CBBFB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©CERN</a:t>
            </a:r>
          </a:p>
        </p:txBody>
      </p:sp>
      <p:pic>
        <p:nvPicPr>
          <p:cNvPr id="17" name="Content Placeholder 9">
            <a:extLst>
              <a:ext uri="{FF2B5EF4-FFF2-40B4-BE49-F238E27FC236}">
                <a16:creationId xmlns:a16="http://schemas.microsoft.com/office/drawing/2014/main" id="{39C93470-0340-F848-9BA3-1D5E7B21B3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5314" y="2054306"/>
            <a:ext cx="1377844" cy="90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648B1C3-DC78-0147-94D1-76349EFC7E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948" y="835217"/>
            <a:ext cx="1178104" cy="12271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B3D2146-515C-F84E-87C5-50FBA87227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843" y="1111287"/>
            <a:ext cx="923330" cy="9233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63BFC4B-C4E7-5E47-BB1D-D2713BCACFF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052" y="2090200"/>
            <a:ext cx="1159771" cy="86893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FB446B3-960F-594E-BAE1-8767CB82141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135" y="3467131"/>
            <a:ext cx="2325516" cy="129195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D11C467-FA5A-9E40-ADAF-6B2B34C9DF05}"/>
              </a:ext>
            </a:extLst>
          </p:cNvPr>
          <p:cNvSpPr txBox="1"/>
          <p:nvPr/>
        </p:nvSpPr>
        <p:spPr>
          <a:xfrm>
            <a:off x="6510019" y="3743776"/>
            <a:ext cx="26339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Theme of Concern:</a:t>
            </a:r>
          </a:p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monopolies as gatekeepers</a:t>
            </a:r>
          </a:p>
          <a:p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steer for profit, not for humanity</a:t>
            </a:r>
          </a:p>
        </p:txBody>
      </p:sp>
    </p:spTree>
    <p:extLst>
      <p:ext uri="{BB962C8B-B14F-4D97-AF65-F5344CB8AC3E}">
        <p14:creationId xmlns:p14="http://schemas.microsoft.com/office/powerpoint/2010/main" val="9400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CC10-018B-2448-B4C3-77606425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Concentration of Power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83DAB-72C9-8B40-9DA4-7B42CCDA97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1" y="1022700"/>
            <a:ext cx="965387" cy="72591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5493EA8-BB20-2942-83A1-18FDA2EA1C20}"/>
              </a:ext>
            </a:extLst>
          </p:cNvPr>
          <p:cNvSpPr txBox="1">
            <a:spLocks/>
          </p:cNvSpPr>
          <p:nvPr/>
        </p:nvSpPr>
        <p:spPr>
          <a:xfrm>
            <a:off x="2754803" y="1104459"/>
            <a:ext cx="4030006" cy="58935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Handful of platforms control which ideas and opinions are seen and shared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559F5B9-4566-4542-A7F6-A805F1ECF876}"/>
              </a:ext>
            </a:extLst>
          </p:cNvPr>
          <p:cNvSpPr txBox="1">
            <a:spLocks/>
          </p:cNvSpPr>
          <p:nvPr/>
        </p:nvSpPr>
        <p:spPr>
          <a:xfrm>
            <a:off x="2754803" y="3965386"/>
            <a:ext cx="5552434" cy="83952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Conspiracy theories trend on social media platforms</a:t>
            </a:r>
          </a:p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Fake Twitter and Facebook accounts stoke social tensions</a:t>
            </a:r>
          </a:p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External actors interfere in elections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38777F3-5901-E847-9DE1-B7266027B1C7}"/>
              </a:ext>
            </a:extLst>
          </p:cNvPr>
          <p:cNvSpPr txBox="1">
            <a:spLocks/>
          </p:cNvSpPr>
          <p:nvPr/>
        </p:nvSpPr>
        <p:spPr>
          <a:xfrm>
            <a:off x="380867" y="4013428"/>
            <a:ext cx="1978325" cy="72438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000" b="1" dirty="0">
                <a:solidFill>
                  <a:schemeClr val="bg1"/>
                </a:solidFill>
                <a:latin typeface="Copperplate Gothic Bold" panose="020E0705020206020404" pitchFamily="34" charset="77"/>
                <a:cs typeface="Calibri Light" panose="020F0302020204030204" pitchFamily="34" charset="0"/>
              </a:rPr>
              <a:t>Weaponized</a:t>
            </a:r>
          </a:p>
          <a:p>
            <a:pPr algn="ctr" fontAlgn="auto">
              <a:spcAft>
                <a:spcPts val="0"/>
              </a:spcAft>
            </a:pPr>
            <a:r>
              <a:rPr lang="en-US" sz="2000" b="1" dirty="0">
                <a:solidFill>
                  <a:schemeClr val="bg1"/>
                </a:solidFill>
                <a:latin typeface="Copperplate Gothic Bold" panose="020E0705020206020404" pitchFamily="34" charset="77"/>
                <a:cs typeface="Calibri Light" panose="020F0302020204030204" pitchFamily="34" charset="0"/>
              </a:rPr>
              <a:t>at scale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E8892E5-D8D9-FE4E-A8E6-D83075BFEE1F}"/>
              </a:ext>
            </a:extLst>
          </p:cNvPr>
          <p:cNvSpPr txBox="1">
            <a:spLocks/>
          </p:cNvSpPr>
          <p:nvPr/>
        </p:nvSpPr>
        <p:spPr>
          <a:xfrm>
            <a:off x="2754803" y="2821987"/>
            <a:ext cx="6164909" cy="8395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 creators decide fundamental issues like freedom and privacy</a:t>
            </a:r>
          </a:p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content to remove, which users to kick-off</a:t>
            </a:r>
          </a:p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Private Law: EULA</a:t>
            </a:r>
          </a:p>
        </p:txBody>
      </p:sp>
      <p:pic>
        <p:nvPicPr>
          <p:cNvPr id="15" name="Content Placeholder 3">
            <a:extLst>
              <a:ext uri="{FF2B5EF4-FFF2-40B4-BE49-F238E27FC236}">
                <a16:creationId xmlns:a16="http://schemas.microsoft.com/office/drawing/2014/main" id="{2CE62B02-6023-2E47-A00C-4554A3DC58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880" y="2814510"/>
            <a:ext cx="699606" cy="1090749"/>
          </a:xfr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DFE13B3-EE47-E34E-95CA-3CC8F569DB2E}"/>
              </a:ext>
            </a:extLst>
          </p:cNvPr>
          <p:cNvSpPr txBox="1">
            <a:spLocks/>
          </p:cNvSpPr>
          <p:nvPr/>
        </p:nvSpPr>
        <p:spPr>
          <a:xfrm>
            <a:off x="2754804" y="1928754"/>
            <a:ext cx="4551770" cy="58935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Engagement platforms</a:t>
            </a:r>
          </a:p>
          <a:p>
            <a:pPr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Competitive advantage from User giving data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D3C90BE-B490-974B-8ED7-BF61D1A146E9}"/>
              </a:ext>
            </a:extLst>
          </p:cNvPr>
          <p:cNvSpPr txBox="1">
            <a:spLocks/>
          </p:cNvSpPr>
          <p:nvPr/>
        </p:nvSpPr>
        <p:spPr>
          <a:xfrm>
            <a:off x="914683" y="1982394"/>
            <a:ext cx="1222041" cy="589356"/>
          </a:xfrm>
          <a:prstGeom prst="rect">
            <a:avLst/>
          </a:prstGeom>
          <a:solidFill>
            <a:srgbClr val="008F00"/>
          </a:solidFill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6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Ads</a:t>
            </a: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3857B4C5-A28B-0A44-A7DF-C3F75A5BF7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74281" y="764829"/>
            <a:ext cx="2145431" cy="124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50345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CE44B-5840-0D4A-9749-D97DE24CD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{Mis|Dis}Information 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4CA75-0983-594A-902F-C09AA506D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25791"/>
            <a:ext cx="4747409" cy="307713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Word-of-the-Year 2018: Misinformation</a:t>
            </a:r>
          </a:p>
          <a:p>
            <a:pPr lvl="1"/>
            <a:r>
              <a:rPr lang="en-GB" dirty="0"/>
              <a:t>Election tampering</a:t>
            </a:r>
          </a:p>
          <a:p>
            <a:pPr lvl="1"/>
            <a:r>
              <a:rPr lang="en-GB" dirty="0"/>
              <a:t>Weaponization of falsity</a:t>
            </a:r>
          </a:p>
          <a:p>
            <a:pPr lvl="1"/>
            <a:r>
              <a:rPr lang="en-GB" dirty="0"/>
              <a:t>Surveillance capitalism</a:t>
            </a:r>
          </a:p>
          <a:p>
            <a:pPr lvl="1"/>
            <a:r>
              <a:rPr lang="en-GB" dirty="0"/>
              <a:t>Fake news</a:t>
            </a:r>
          </a:p>
          <a:p>
            <a:r>
              <a:rPr lang="en-GB" dirty="0"/>
              <a:t>Word-of-the-Year 2020: Pandemic</a:t>
            </a:r>
          </a:p>
          <a:p>
            <a:pPr lvl="1"/>
            <a:r>
              <a:rPr lang="en-GB" dirty="0"/>
              <a:t>Vaccine distrust</a:t>
            </a:r>
          </a:p>
          <a:p>
            <a:pPr lvl="1"/>
            <a:r>
              <a:rPr lang="en-GB" dirty="0"/>
              <a:t>Climate Change denial</a:t>
            </a:r>
          </a:p>
          <a:p>
            <a:pPr lvl="1"/>
            <a:r>
              <a:rPr lang="en-GB" dirty="0"/>
              <a:t>Alternative facts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98CB1F0-E6E0-0142-BF5D-B68CB27EE971}"/>
              </a:ext>
            </a:extLst>
          </p:cNvPr>
          <p:cNvSpPr/>
          <p:nvPr/>
        </p:nvSpPr>
        <p:spPr>
          <a:xfrm>
            <a:off x="5264209" y="2170632"/>
            <a:ext cx="717847" cy="717847"/>
          </a:xfrm>
          <a:prstGeom prst="roundRect">
            <a:avLst/>
          </a:prstGeom>
          <a:solidFill>
            <a:srgbClr val="FFD579"/>
          </a:solidFill>
          <a:ln>
            <a:solidFill>
              <a:srgbClr val="FFF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en-CH" dirty="0">
              <a:solidFill>
                <a:srgbClr val="008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7E7FE7B-D252-3645-8B22-32CE2ABC2E23}"/>
              </a:ext>
            </a:extLst>
          </p:cNvPr>
          <p:cNvSpPr/>
          <p:nvPr/>
        </p:nvSpPr>
        <p:spPr>
          <a:xfrm>
            <a:off x="6031663" y="2170631"/>
            <a:ext cx="717847" cy="717847"/>
          </a:xfrm>
          <a:prstGeom prst="roundRect">
            <a:avLst/>
          </a:prstGeom>
          <a:solidFill>
            <a:srgbClr val="FFD579"/>
          </a:solidFill>
          <a:ln>
            <a:solidFill>
              <a:srgbClr val="FFF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CH" dirty="0">
              <a:solidFill>
                <a:srgbClr val="008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E34974B-FB36-1643-AF7B-AB24DAD1857F}"/>
              </a:ext>
            </a:extLst>
          </p:cNvPr>
          <p:cNvSpPr/>
          <p:nvPr/>
        </p:nvSpPr>
        <p:spPr>
          <a:xfrm>
            <a:off x="6799118" y="1783717"/>
            <a:ext cx="717847" cy="717847"/>
          </a:xfrm>
          <a:prstGeom prst="roundRect">
            <a:avLst/>
          </a:prstGeom>
          <a:solidFill>
            <a:srgbClr val="FFD579"/>
          </a:solidFill>
          <a:ln>
            <a:solidFill>
              <a:srgbClr val="FFF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lang="en-CH" dirty="0">
              <a:solidFill>
                <a:srgbClr val="008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5CDAAE1-1219-4C46-8601-EB7DC8BDB598}"/>
              </a:ext>
            </a:extLst>
          </p:cNvPr>
          <p:cNvSpPr/>
          <p:nvPr/>
        </p:nvSpPr>
        <p:spPr>
          <a:xfrm>
            <a:off x="7566572" y="1783716"/>
            <a:ext cx="717847" cy="717847"/>
          </a:xfrm>
          <a:prstGeom prst="roundRect">
            <a:avLst/>
          </a:prstGeom>
          <a:solidFill>
            <a:srgbClr val="FFD579"/>
          </a:solidFill>
          <a:ln>
            <a:solidFill>
              <a:srgbClr val="FFF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endParaRPr lang="en-CH" dirty="0">
              <a:solidFill>
                <a:srgbClr val="008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4117CF5-9A55-F041-A8C2-98416EA59C05}"/>
              </a:ext>
            </a:extLst>
          </p:cNvPr>
          <p:cNvSpPr/>
          <p:nvPr/>
        </p:nvSpPr>
        <p:spPr>
          <a:xfrm>
            <a:off x="6799117" y="2571750"/>
            <a:ext cx="717847" cy="717847"/>
          </a:xfrm>
          <a:prstGeom prst="roundRect">
            <a:avLst/>
          </a:prstGeom>
          <a:solidFill>
            <a:srgbClr val="FFD579"/>
          </a:solidFill>
          <a:ln>
            <a:solidFill>
              <a:srgbClr val="FFF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endParaRPr lang="en-CH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90B9F9F-D600-9E4C-A9AF-AEAA610A7D4C}"/>
              </a:ext>
            </a:extLst>
          </p:cNvPr>
          <p:cNvSpPr/>
          <p:nvPr/>
        </p:nvSpPr>
        <p:spPr>
          <a:xfrm>
            <a:off x="7562610" y="2571749"/>
            <a:ext cx="717847" cy="717847"/>
          </a:xfrm>
          <a:prstGeom prst="roundRect">
            <a:avLst/>
          </a:prstGeom>
          <a:solidFill>
            <a:srgbClr val="FFD579"/>
          </a:solidFill>
          <a:ln>
            <a:solidFill>
              <a:srgbClr val="FFF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CH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E78A9C1C-737A-EE41-87D8-8F86ED4EBA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859" y="4191285"/>
            <a:ext cx="2491347" cy="719588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74746B3-4938-704A-BD82-D3161DB0835D}"/>
              </a:ext>
            </a:extLst>
          </p:cNvPr>
          <p:cNvSpPr txBox="1">
            <a:spLocks/>
          </p:cNvSpPr>
          <p:nvPr/>
        </p:nvSpPr>
        <p:spPr bwMode="auto">
          <a:xfrm>
            <a:off x="4244191" y="691978"/>
            <a:ext cx="4747409" cy="433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100" b="0" i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endParaRPr lang="en-CH" kern="0" dirty="0"/>
          </a:p>
          <a:p>
            <a:pPr lvl="1"/>
            <a:endParaRPr lang="en-CH" kern="0" dirty="0"/>
          </a:p>
          <a:p>
            <a:pPr lvl="1"/>
            <a:endParaRPr lang="en-CH" kern="0" dirty="0"/>
          </a:p>
          <a:p>
            <a:pPr lvl="1"/>
            <a:endParaRPr lang="en-CH" kern="0" dirty="0"/>
          </a:p>
          <a:p>
            <a:pPr lvl="1"/>
            <a:endParaRPr lang="en-CH" kern="0" dirty="0"/>
          </a:p>
          <a:p>
            <a:endParaRPr lang="en-CH" kern="0" dirty="0"/>
          </a:p>
          <a:p>
            <a:endParaRPr lang="en-CH" kern="0" dirty="0"/>
          </a:p>
          <a:p>
            <a:pPr lvl="1"/>
            <a:endParaRPr lang="en-CH" kern="0" dirty="0"/>
          </a:p>
          <a:p>
            <a:pPr lvl="1"/>
            <a:endParaRPr lang="en-CH" kern="0" dirty="0"/>
          </a:p>
          <a:p>
            <a:pPr lvl="1"/>
            <a:endParaRPr lang="en-CH" kern="0" dirty="0"/>
          </a:p>
          <a:p>
            <a:endParaRPr lang="en-CH" kern="0" dirty="0"/>
          </a:p>
          <a:p>
            <a:r>
              <a:rPr lang="en-CH" kern="0" dirty="0"/>
              <a:t>Public mistrust</a:t>
            </a:r>
          </a:p>
          <a:p>
            <a:r>
              <a:rPr lang="en-CH" kern="0" dirty="0"/>
              <a:t>Skepticism amoung government leaders</a:t>
            </a:r>
          </a:p>
        </p:txBody>
      </p:sp>
    </p:spTree>
    <p:extLst>
      <p:ext uri="{BB962C8B-B14F-4D97-AF65-F5344CB8AC3E}">
        <p14:creationId xmlns:p14="http://schemas.microsoft.com/office/powerpoint/2010/main" val="132768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“Computers”</a:t>
            </a:r>
          </a:p>
        </p:txBody>
      </p:sp>
      <p:pic>
        <p:nvPicPr>
          <p:cNvPr id="7" name="Picture 6" descr="Klein 7309011-A5-at-72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972" y="790658"/>
            <a:ext cx="3498671" cy="2571750"/>
          </a:xfrm>
          <a:prstGeom prst="rect">
            <a:avLst/>
          </a:prstGeom>
        </p:spPr>
      </p:pic>
      <p:pic>
        <p:nvPicPr>
          <p:cNvPr id="6" name="Picture 5" descr="Klein 233-8-7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138" y="2863677"/>
            <a:ext cx="4065663" cy="21717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2488" y="3431183"/>
            <a:ext cx="3010892" cy="1332408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en-US" u="sng" dirty="0"/>
              <a:t>Wim Klein</a:t>
            </a:r>
            <a:endParaRPr lang="en-US" dirty="0"/>
          </a:p>
          <a:p>
            <a:pPr marL="0" indent="0" algn="r">
              <a:buNone/>
            </a:pPr>
            <a:r>
              <a:rPr lang="en-US" dirty="0"/>
              <a:t>Calculating the 73</a:t>
            </a:r>
            <a:r>
              <a:rPr lang="en-US" baseline="30000" dirty="0"/>
              <a:t>rd</a:t>
            </a:r>
            <a:r>
              <a:rPr lang="en-US" dirty="0"/>
              <a:t> root of a 500 digit number took less than 3 minutes…</a:t>
            </a:r>
          </a:p>
        </p:txBody>
      </p:sp>
      <p:pic>
        <p:nvPicPr>
          <p:cNvPr id="5" name="Picture 4" descr="A person writing on a paper&#10;&#10;Description automatically generated">
            <a:extLst>
              <a:ext uri="{FF2B5EF4-FFF2-40B4-BE49-F238E27FC236}">
                <a16:creationId xmlns:a16="http://schemas.microsoft.com/office/drawing/2014/main" id="{E0FD461C-653B-3BBA-5FED-FC27B728A8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32" y="878710"/>
            <a:ext cx="2566494" cy="207349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7F9241-6DDA-D010-1FCE-27F5C09211DC}"/>
              </a:ext>
            </a:extLst>
          </p:cNvPr>
          <p:cNvSpPr txBox="1">
            <a:spLocks/>
          </p:cNvSpPr>
          <p:nvPr/>
        </p:nvSpPr>
        <p:spPr bwMode="auto">
          <a:xfrm>
            <a:off x="370443" y="2952203"/>
            <a:ext cx="3010892" cy="193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100" b="0" i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u="sng" kern="0" dirty="0"/>
              <a:t>Katherine Johnson</a:t>
            </a:r>
            <a:r>
              <a:rPr lang="en-US" kern="0" dirty="0"/>
              <a:t> NASA</a:t>
            </a:r>
          </a:p>
          <a:p>
            <a:pPr marL="0" indent="0">
              <a:buFontTx/>
              <a:buNone/>
            </a:pPr>
            <a:r>
              <a:rPr lang="en-US" kern="0" dirty="0"/>
              <a:t>Hidden Figures!</a:t>
            </a:r>
          </a:p>
          <a:p>
            <a:pPr marL="0" indent="0">
              <a:buFontTx/>
              <a:buNone/>
            </a:pPr>
            <a:endParaRPr lang="en-US" kern="0" dirty="0"/>
          </a:p>
          <a:p>
            <a:pPr marL="0" indent="0">
              <a:buFontTx/>
              <a:buNone/>
            </a:pPr>
            <a:r>
              <a:rPr lang="en-US" kern="0" dirty="0"/>
              <a:t>CERN had </a:t>
            </a:r>
            <a:r>
              <a:rPr lang="en-US" u="sng" kern="0" dirty="0"/>
              <a:t>2 British Ladies</a:t>
            </a:r>
          </a:p>
          <a:p>
            <a:pPr marL="0" indent="0">
              <a:buFontTx/>
              <a:buNone/>
            </a:pPr>
            <a:r>
              <a:rPr lang="en-US" kern="0" dirty="0"/>
              <a:t>from National Physical Lab</a:t>
            </a:r>
          </a:p>
          <a:p>
            <a:pPr marL="0" indent="0">
              <a:buFontTx/>
              <a:buNone/>
            </a:pPr>
            <a:r>
              <a:rPr lang="en-US" kern="0" dirty="0" err="1"/>
              <a:t>Teddington</a:t>
            </a:r>
            <a:r>
              <a:rPr lang="en-US" kern="0" dirty="0"/>
              <a:t> (London)</a:t>
            </a:r>
          </a:p>
        </p:txBody>
      </p:sp>
    </p:spTree>
    <p:extLst>
      <p:ext uri="{BB962C8B-B14F-4D97-AF65-F5344CB8AC3E}">
        <p14:creationId xmlns:p14="http://schemas.microsoft.com/office/powerpoint/2010/main" val="39149629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16B1521-956C-384B-89D9-E37EA821DB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388" y="2571750"/>
            <a:ext cx="1504732" cy="21938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Evidence Chains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0B197A-EC4A-D24D-A8FB-3FC3832AEB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9458" y="2187189"/>
            <a:ext cx="1265084" cy="15969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78AB80-03B7-544A-8F6C-AFC38BF690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880" y="1305629"/>
            <a:ext cx="1765301" cy="1947023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3DDEF09-E810-3D4A-B98F-E99D8D2B2FC5}"/>
              </a:ext>
            </a:extLst>
          </p:cNvPr>
          <p:cNvCxnSpPr>
            <a:cxnSpLocks/>
            <a:stCxn id="14" idx="1"/>
            <a:endCxn id="18" idx="3"/>
          </p:cNvCxnSpPr>
          <p:nvPr/>
        </p:nvCxnSpPr>
        <p:spPr>
          <a:xfrm flipH="1" flipV="1">
            <a:off x="2465181" y="2279141"/>
            <a:ext cx="1474277" cy="706503"/>
          </a:xfrm>
          <a:prstGeom prst="straightConnector1">
            <a:avLst/>
          </a:prstGeom>
          <a:ln w="38100">
            <a:solidFill>
              <a:srgbClr val="FFFF00"/>
            </a:solidFill>
            <a:prstDash val="solid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99236E0-F349-F142-B94D-CB261680DCF1}"/>
              </a:ext>
            </a:extLst>
          </p:cNvPr>
          <p:cNvCxnSpPr>
            <a:cxnSpLocks/>
            <a:stCxn id="10" idx="1"/>
            <a:endCxn id="14" idx="3"/>
          </p:cNvCxnSpPr>
          <p:nvPr/>
        </p:nvCxnSpPr>
        <p:spPr>
          <a:xfrm flipH="1" flipV="1">
            <a:off x="5204542" y="2985644"/>
            <a:ext cx="1734846" cy="683019"/>
          </a:xfrm>
          <a:prstGeom prst="straightConnector1">
            <a:avLst/>
          </a:prstGeom>
          <a:ln w="38100">
            <a:solidFill>
              <a:srgbClr val="FFFF00"/>
            </a:solidFill>
            <a:prstDash val="solid"/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E31A89DF-98D0-6E43-95BF-48B09962CD68}"/>
              </a:ext>
            </a:extLst>
          </p:cNvPr>
          <p:cNvSpPr txBox="1">
            <a:spLocks/>
          </p:cNvSpPr>
          <p:nvPr/>
        </p:nvSpPr>
        <p:spPr>
          <a:xfrm>
            <a:off x="1582530" y="4270674"/>
            <a:ext cx="4177054" cy="70650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dominant theory in academia</a:t>
            </a:r>
          </a:p>
          <a:p>
            <a:pPr algn="ctr" fontAlgn="auto"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alternatives being discussed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83976B9-796C-FC4D-A4F4-97BCA6A8307C}"/>
              </a:ext>
            </a:extLst>
          </p:cNvPr>
          <p:cNvSpPr txBox="1">
            <a:spLocks/>
          </p:cNvSpPr>
          <p:nvPr/>
        </p:nvSpPr>
        <p:spPr>
          <a:xfrm>
            <a:off x="5982056" y="1759566"/>
            <a:ext cx="2620295" cy="68302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data this research was based on…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2898A641-DF1D-4948-B697-A70E5D7AD78D}"/>
              </a:ext>
            </a:extLst>
          </p:cNvPr>
          <p:cNvSpPr txBox="1">
            <a:spLocks/>
          </p:cNvSpPr>
          <p:nvPr/>
        </p:nvSpPr>
        <p:spPr>
          <a:xfrm>
            <a:off x="3366891" y="1469457"/>
            <a:ext cx="2337868" cy="87282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research behind this announcement…</a:t>
            </a: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9BA0041D-BB70-5942-8B0C-2178311B29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2744"/>
            <a:ext cx="883252" cy="88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7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ACED4-1F0E-E941-94BA-4975AA7DC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 @ CERN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CED40B-6666-4F5C-B668-B2E6A05F1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86" y="1489939"/>
            <a:ext cx="3177005" cy="21137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C728FF-6701-4493-9BA7-6CCF01809FF8}"/>
              </a:ext>
            </a:extLst>
          </p:cNvPr>
          <p:cNvSpPr txBox="1"/>
          <p:nvPr/>
        </p:nvSpPr>
        <p:spPr>
          <a:xfrm>
            <a:off x="241327" y="981961"/>
            <a:ext cx="707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Moving from a centralized commercial Enterprise Search solution 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D4BDB1-501B-4E5E-9EF2-7DF43E8E4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959" y="1489939"/>
            <a:ext cx="3036972" cy="2113784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9009E79F-817F-4498-A48E-DC1A47263516}"/>
              </a:ext>
            </a:extLst>
          </p:cNvPr>
          <p:cNvSpPr/>
          <p:nvPr/>
        </p:nvSpPr>
        <p:spPr>
          <a:xfrm>
            <a:off x="4000500" y="2422623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FEDCD4-E8FD-4CFC-8B06-43F2244F4574}"/>
              </a:ext>
            </a:extLst>
          </p:cNvPr>
          <p:cNvSpPr txBox="1"/>
          <p:nvPr/>
        </p:nvSpPr>
        <p:spPr>
          <a:xfrm>
            <a:off x="2835578" y="3607542"/>
            <a:ext cx="6238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MT"/>
              </a:rPr>
              <a:t>... to a distributed Open Source Enterprise Search solution</a:t>
            </a:r>
            <a:endParaRPr lang="en-US" dirty="0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A3A20415-2C11-5108-875D-F0D59FC7A0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050" y="4337043"/>
            <a:ext cx="1930400" cy="67123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8E869E94-7357-42A7-BA23-E69F16F5A9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612" y="4337042"/>
            <a:ext cx="1311601" cy="67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71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CE_HLT_188359_front_background.png">
            <a:extLst>
              <a:ext uri="{FF2B5EF4-FFF2-40B4-BE49-F238E27FC236}">
                <a16:creationId xmlns:a16="http://schemas.microsoft.com/office/drawing/2014/main" id="{349EEE3B-CF81-D4D7-D844-F7FF585630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The LHC Era</a:t>
            </a:r>
          </a:p>
        </p:txBody>
      </p:sp>
    </p:spTree>
    <p:extLst>
      <p:ext uri="{BB962C8B-B14F-4D97-AF65-F5344CB8AC3E}">
        <p14:creationId xmlns:p14="http://schemas.microsoft.com/office/powerpoint/2010/main" val="4907906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LHC Data Challenge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51A909-B37B-42CC-7F72-39B65090ED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50645" y="1198813"/>
            <a:ext cx="3642710" cy="318130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9C243B-6E2C-C2D0-10F1-22C72BB5F212}"/>
              </a:ext>
            </a:extLst>
          </p:cNvPr>
          <p:cNvSpPr txBox="1"/>
          <p:nvPr/>
        </p:nvSpPr>
        <p:spPr>
          <a:xfrm>
            <a:off x="1790254" y="2420131"/>
            <a:ext cx="96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Big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1AA49B-53D4-4CF4-C73E-B1A6F8568A96}"/>
              </a:ext>
            </a:extLst>
          </p:cNvPr>
          <p:cNvSpPr txBox="1"/>
          <p:nvPr/>
        </p:nvSpPr>
        <p:spPr>
          <a:xfrm>
            <a:off x="6393355" y="3386002"/>
            <a:ext cx="129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And bigger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on the way!</a:t>
            </a:r>
          </a:p>
        </p:txBody>
      </p:sp>
    </p:spTree>
    <p:extLst>
      <p:ext uri="{BB962C8B-B14F-4D97-AF65-F5344CB8AC3E}">
        <p14:creationId xmlns:p14="http://schemas.microsoft.com/office/powerpoint/2010/main" val="18564116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38393" y="2057401"/>
            <a:ext cx="2987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Trigger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Select 100,000 per second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Software trigger in &lt;1 second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Big Data 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24093" y="919803"/>
            <a:ext cx="43900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150 million sensors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Generating data 40 million times per second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Hardware trigger in a few microseconds</a:t>
            </a:r>
          </a:p>
        </p:txBody>
      </p:sp>
      <p:pic>
        <p:nvPicPr>
          <p:cNvPr id="7" name="Picture 6" descr="0712017_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93" y="800101"/>
            <a:ext cx="1707385" cy="1142999"/>
          </a:xfrm>
          <a:prstGeom prst="rect">
            <a:avLst/>
          </a:prstGeom>
        </p:spPr>
      </p:pic>
      <p:pic>
        <p:nvPicPr>
          <p:cNvPr id="8" name="Picture 7" descr="tdaq-racks-01sm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94" y="3470835"/>
            <a:ext cx="1726880" cy="1158315"/>
          </a:xfrm>
          <a:prstGeom prst="rect">
            <a:avLst/>
          </a:prstGeom>
        </p:spPr>
      </p:pic>
      <p:pic>
        <p:nvPicPr>
          <p:cNvPr id="9" name="Picture 8" descr="level1-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93" y="2057400"/>
            <a:ext cx="1714500" cy="12755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52693" y="3486151"/>
            <a:ext cx="2295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HLT / Filter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Select 100 per second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10093" y="1678581"/>
            <a:ext cx="2120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</a:rPr>
              <a:t>Peta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 Bytes / sec 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10093" y="2971800"/>
            <a:ext cx="209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</a:rPr>
              <a:t>Tera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 Bytes / sec 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10093" y="4286250"/>
            <a:ext cx="211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Giga Bytes / sec !</a:t>
            </a:r>
          </a:p>
        </p:txBody>
      </p:sp>
      <p:sp>
        <p:nvSpPr>
          <p:cNvPr id="2" name="TextBox 1"/>
          <p:cNvSpPr txBox="1"/>
          <p:nvPr/>
        </p:nvSpPr>
        <p:spPr>
          <a:xfrm rot="20994521">
            <a:off x="2170797" y="3167040"/>
            <a:ext cx="3143250" cy="523220"/>
          </a:xfrm>
          <a:prstGeom prst="rect">
            <a:avLst/>
          </a:prstGeom>
          <a:solidFill>
            <a:srgbClr val="FFFF66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err="1"/>
              <a:t>C.f</a:t>
            </a:r>
            <a:r>
              <a:rPr lang="en-US" sz="1400" dirty="0"/>
              <a:t>: Google's computing farm handles 100,000 search queries per second</a:t>
            </a:r>
          </a:p>
        </p:txBody>
      </p:sp>
      <p:pic>
        <p:nvPicPr>
          <p:cNvPr id="3" name="Picture 2" descr="google lhc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8417">
            <a:off x="2014948" y="1983228"/>
            <a:ext cx="3143250" cy="1190625"/>
          </a:xfrm>
          <a:prstGeom prst="rect">
            <a:avLst/>
          </a:prstGeom>
          <a:ln w="38100">
            <a:solidFill>
              <a:srgbClr val="FFFF66"/>
            </a:solidFill>
          </a:ln>
        </p:spPr>
      </p:pic>
      <p:pic>
        <p:nvPicPr>
          <p:cNvPr id="5" name="Screen Shot 2018-06-27 at 09.23.53.png" descr="Screen Shot 2018-06-27 at 09.23.53.png">
            <a:extLst>
              <a:ext uri="{FF2B5EF4-FFF2-40B4-BE49-F238E27FC236}">
                <a16:creationId xmlns:a16="http://schemas.microsoft.com/office/drawing/2014/main" id="{A35872DD-A18D-B469-6C13-3E500E99DA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9276" y="1153265"/>
            <a:ext cx="2454724" cy="32699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2589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226164-9AC7-B282-B38C-6049FD6D6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Big Data in Context</a:t>
            </a:r>
          </a:p>
        </p:txBody>
      </p:sp>
      <p:pic>
        <p:nvPicPr>
          <p:cNvPr id="5" name="Content Placeholder 4" descr="A diagram of data and information&#10;&#10;Description automatically generated with medium confidence">
            <a:extLst>
              <a:ext uri="{FF2B5EF4-FFF2-40B4-BE49-F238E27FC236}">
                <a16:creationId xmlns:a16="http://schemas.microsoft.com/office/drawing/2014/main" id="{D5B8B3E1-1FAF-125E-64C4-D78F3E63FE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475" y="621792"/>
            <a:ext cx="4337050" cy="4337050"/>
          </a:xfrm>
        </p:spPr>
      </p:pic>
    </p:spTree>
    <p:extLst>
      <p:ext uri="{BB962C8B-B14F-4D97-AF65-F5344CB8AC3E}">
        <p14:creationId xmlns:p14="http://schemas.microsoft.com/office/powerpoint/2010/main" val="6782096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</a:rPr>
              <a:t>Primary Storage</a:t>
            </a:r>
          </a:p>
        </p:txBody>
      </p:sp>
      <p:pic>
        <p:nvPicPr>
          <p:cNvPr id="6147" name="Picture 2" descr="lhc_al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119508"/>
            <a:ext cx="4800600" cy="316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086350" y="2171700"/>
            <a:ext cx="10858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en-GB" sz="2100" dirty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pitchFamily="-111" charset="-128"/>
                <a:cs typeface="ＭＳ Ｐゴシック" pitchFamily="-111" charset="-128"/>
              </a:rPr>
              <a:t>8 GB/s</a:t>
            </a:r>
            <a:endParaRPr lang="en-GB" sz="1800" dirty="0">
              <a:effectLst>
                <a:outerShdw blurRad="50800" dist="38100" dir="2700000">
                  <a:srgbClr val="000000"/>
                </a:outerShdw>
              </a:effectLst>
              <a:ea typeface="ＭＳ Ｐゴシック" pitchFamily="-111" charset="-128"/>
              <a:cs typeface="ＭＳ Ｐゴシック" pitchFamily="-111" charset="-128"/>
            </a:endParaRPr>
          </a:p>
        </p:txBody>
      </p:sp>
      <p:cxnSp>
        <p:nvCxnSpPr>
          <p:cNvPr id="6" name="Straight Arrow Connector 5"/>
          <p:cNvCxnSpPr>
            <a:endCxn id="14" idx="1"/>
          </p:cNvCxnSpPr>
          <p:nvPr/>
        </p:nvCxnSpPr>
        <p:spPr>
          <a:xfrm flipV="1">
            <a:off x="1657350" y="2628900"/>
            <a:ext cx="3657600" cy="742950"/>
          </a:xfrm>
          <a:prstGeom prst="straightConnector1">
            <a:avLst/>
          </a:prstGeom>
          <a:ln w="38100">
            <a:solidFill>
              <a:srgbClr val="FFFF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4" idx="1"/>
          </p:cNvCxnSpPr>
          <p:nvPr/>
        </p:nvCxnSpPr>
        <p:spPr>
          <a:xfrm flipV="1">
            <a:off x="4229100" y="2628900"/>
            <a:ext cx="1085850" cy="57150"/>
          </a:xfrm>
          <a:prstGeom prst="straightConnector1">
            <a:avLst/>
          </a:prstGeom>
          <a:ln w="38100">
            <a:solidFill>
              <a:srgbClr val="FFFF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14" idx="2"/>
          </p:cNvCxnSpPr>
          <p:nvPr/>
        </p:nvCxnSpPr>
        <p:spPr>
          <a:xfrm flipH="1" flipV="1">
            <a:off x="5427889" y="2743200"/>
            <a:ext cx="458561" cy="628650"/>
          </a:xfrm>
          <a:prstGeom prst="straightConnector1">
            <a:avLst/>
          </a:prstGeom>
          <a:ln w="38100">
            <a:solidFill>
              <a:srgbClr val="FFFF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4" idx="2"/>
          </p:cNvCxnSpPr>
          <p:nvPr/>
        </p:nvCxnSpPr>
        <p:spPr>
          <a:xfrm flipV="1">
            <a:off x="5314950" y="2743200"/>
            <a:ext cx="112940" cy="171450"/>
          </a:xfrm>
          <a:prstGeom prst="straightConnector1">
            <a:avLst/>
          </a:prstGeom>
          <a:ln w="38100">
            <a:solidFill>
              <a:srgbClr val="FFFF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http://mediaarchive.cern.ch/MediaArchive/Photo/Public/2008/0804041/0804041_22/0804041_22-Ico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00" y="3429000"/>
            <a:ext cx="1607344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951" y="2514600"/>
            <a:ext cx="22587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6150" descr="atlas 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050" y="2857500"/>
            <a:ext cx="314859" cy="377831"/>
          </a:xfrm>
          <a:prstGeom prst="rect">
            <a:avLst/>
          </a:prstGeom>
        </p:spPr>
      </p:pic>
      <p:pic>
        <p:nvPicPr>
          <p:cNvPr id="6152" name="Picture 6151" descr="alice 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300" y="3429000"/>
            <a:ext cx="259890" cy="285750"/>
          </a:xfrm>
          <a:prstGeom prst="rect">
            <a:avLst/>
          </a:prstGeom>
        </p:spPr>
      </p:pic>
      <p:pic>
        <p:nvPicPr>
          <p:cNvPr id="6153" name="Picture 6152" descr="cms log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51" y="3429000"/>
            <a:ext cx="294689" cy="293380"/>
          </a:xfrm>
          <a:prstGeom prst="rect">
            <a:avLst/>
          </a:prstGeom>
        </p:spPr>
      </p:pic>
      <p:pic>
        <p:nvPicPr>
          <p:cNvPr id="6154" name="Picture 6153" descr="lhcb logo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1" y="2343150"/>
            <a:ext cx="384548" cy="261549"/>
          </a:xfrm>
          <a:prstGeom prst="rect">
            <a:avLst/>
          </a:prstGeom>
        </p:spPr>
      </p:pic>
      <p:pic>
        <p:nvPicPr>
          <p:cNvPr id="43" name="Picture 10" descr="http://mediaarchive.cern.ch/MediaArchive/Photo/Public/2008/0804041/0804041_23/0804041_23-A5-at-72-dpi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971550"/>
            <a:ext cx="1609725" cy="107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286500" y="2206704"/>
            <a:ext cx="17876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100,000 Disks</a:t>
            </a:r>
          </a:p>
          <a:p>
            <a:r>
              <a:rPr lang="en-US" sz="1400" dirty="0">
                <a:solidFill>
                  <a:schemeClr val="bg1"/>
                </a:solidFill>
              </a:rPr>
              <a:t>450,000 CPU Cores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20,000 1GB NICs</a:t>
            </a:r>
          </a:p>
          <a:p>
            <a:r>
              <a:rPr lang="en-US" sz="1400" dirty="0">
                <a:solidFill>
                  <a:schemeClr val="bg1"/>
                </a:solidFill>
              </a:rPr>
              <a:t>  4,400 10GB NICs</a:t>
            </a:r>
          </a:p>
        </p:txBody>
      </p:sp>
    </p:spTree>
    <p:extLst>
      <p:ext uri="{BB962C8B-B14F-4D97-AF65-F5344CB8AC3E}">
        <p14:creationId xmlns:p14="http://schemas.microsoft.com/office/powerpoint/2010/main" val="26788260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Data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Few places can store it</a:t>
            </a:r>
            <a:endParaRPr lang="en-US" sz="1500" dirty="0"/>
          </a:p>
          <a:p>
            <a:r>
              <a:rPr lang="en-US" sz="1800" dirty="0"/>
              <a:t>Processing needs 3x CERN</a:t>
            </a:r>
          </a:p>
          <a:p>
            <a:endParaRPr lang="en-US" sz="1800" dirty="0"/>
          </a:p>
          <a:p>
            <a:r>
              <a:rPr lang="en-US" sz="1800" dirty="0"/>
              <a:t>HEP community distributed</a:t>
            </a:r>
          </a:p>
          <a:p>
            <a:pPr lvl="1"/>
            <a:r>
              <a:rPr lang="en-US" sz="1500" dirty="0"/>
              <a:t>Local funding for computing</a:t>
            </a:r>
          </a:p>
          <a:p>
            <a:r>
              <a:rPr lang="en-US" sz="1800" dirty="0"/>
              <a:t>Distributed solution…</a:t>
            </a:r>
          </a:p>
        </p:txBody>
      </p:sp>
      <p:pic>
        <p:nvPicPr>
          <p:cNvPr id="7" name="Picture 6" descr="monarch_butterfly_vecto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996" y="3159468"/>
            <a:ext cx="1250354" cy="841032"/>
          </a:xfrm>
          <a:prstGeom prst="rect">
            <a:avLst/>
          </a:prstGeom>
        </p:spPr>
      </p:pic>
      <p:sp>
        <p:nvSpPr>
          <p:cNvPr id="51" name="Content Placeholder 2"/>
          <p:cNvSpPr txBox="1">
            <a:spLocks/>
          </p:cNvSpPr>
          <p:nvPr/>
        </p:nvSpPr>
        <p:spPr bwMode="auto">
          <a:xfrm>
            <a:off x="1314450" y="4000500"/>
            <a:ext cx="32575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350" dirty="0">
                <a:solidFill>
                  <a:srgbClr val="FF0000"/>
                </a:solidFill>
              </a:rPr>
              <a:t>M</a:t>
            </a:r>
            <a:r>
              <a:rPr lang="en-US" sz="1350" dirty="0"/>
              <a:t>odels </a:t>
            </a:r>
            <a:r>
              <a:rPr lang="en-US" sz="1350" dirty="0">
                <a:solidFill>
                  <a:srgbClr val="FF0000"/>
                </a:solidFill>
              </a:rPr>
              <a:t>o</a:t>
            </a:r>
            <a:r>
              <a:rPr lang="en-US" sz="1350" dirty="0"/>
              <a:t>f </a:t>
            </a:r>
            <a:r>
              <a:rPr lang="en-US" sz="1350" dirty="0">
                <a:solidFill>
                  <a:srgbClr val="FF0000"/>
                </a:solidFill>
              </a:rPr>
              <a:t>N</a:t>
            </a:r>
            <a:r>
              <a:rPr lang="en-US" sz="1350" dirty="0"/>
              <a:t>etworked </a:t>
            </a:r>
            <a:r>
              <a:rPr lang="en-US" sz="1350" dirty="0">
                <a:solidFill>
                  <a:srgbClr val="FF0000"/>
                </a:solidFill>
              </a:rPr>
              <a:t>A</a:t>
            </a:r>
            <a:r>
              <a:rPr lang="en-US" sz="1350" dirty="0"/>
              <a:t>nalysis at </a:t>
            </a:r>
            <a:r>
              <a:rPr lang="en-US" sz="1350" dirty="0">
                <a:solidFill>
                  <a:srgbClr val="FF0000"/>
                </a:solidFill>
              </a:rPr>
              <a:t>R</a:t>
            </a:r>
            <a:r>
              <a:rPr lang="en-US" sz="1350" dirty="0"/>
              <a:t>egional </a:t>
            </a:r>
            <a:r>
              <a:rPr lang="en-US" sz="1350" dirty="0" err="1">
                <a:solidFill>
                  <a:srgbClr val="FF0000"/>
                </a:solidFill>
              </a:rPr>
              <a:t>C</a:t>
            </a:r>
            <a:r>
              <a:rPr lang="en-US" sz="1350" dirty="0" err="1"/>
              <a:t>entres</a:t>
            </a:r>
            <a:endParaRPr lang="en-US" sz="1350" dirty="0"/>
          </a:p>
        </p:txBody>
      </p:sp>
      <p:pic>
        <p:nvPicPr>
          <p:cNvPr id="6" name="Picture 5" descr="0610046_02-A4-at-144-dpi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4783" y="740878"/>
            <a:ext cx="2145838" cy="1445810"/>
          </a:xfrm>
          <a:prstGeom prst="rect">
            <a:avLst/>
          </a:prstGeom>
        </p:spPr>
      </p:pic>
      <p:pic>
        <p:nvPicPr>
          <p:cNvPr id="13" name="Picture 12" descr="3895852583_3d0c3e6098_o copy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0433" y="2263896"/>
            <a:ext cx="2623377" cy="936505"/>
          </a:xfrm>
          <a:prstGeom prst="rect">
            <a:avLst/>
          </a:prstGeom>
        </p:spPr>
      </p:pic>
      <p:pic>
        <p:nvPicPr>
          <p:cNvPr id="50" name="Picture 49" descr="0610046_02-A4-at-144-dpi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373" y="3943350"/>
            <a:ext cx="1212810" cy="817160"/>
          </a:xfrm>
          <a:prstGeom prst="rect">
            <a:avLst/>
          </a:prstGeom>
        </p:spPr>
      </p:pic>
      <p:pic>
        <p:nvPicPr>
          <p:cNvPr id="55" name="Picture 54" descr="3895852583_3d0c3e6098_o copy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6133" y="4220737"/>
            <a:ext cx="1366077" cy="4876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66082" y="3837801"/>
            <a:ext cx="1972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x 2 locations @ CERN</a:t>
            </a:r>
          </a:p>
        </p:txBody>
      </p:sp>
    </p:spTree>
    <p:extLst>
      <p:ext uri="{BB962C8B-B14F-4D97-AF65-F5344CB8AC3E}">
        <p14:creationId xmlns:p14="http://schemas.microsoft.com/office/powerpoint/2010/main" val="6902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Solution: the Grid</a:t>
            </a:r>
          </a:p>
        </p:txBody>
      </p:sp>
      <p:sp>
        <p:nvSpPr>
          <p:cNvPr id="103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Use a Grid to unite computing resources of particle physics institutes around the world</a:t>
            </a:r>
          </a:p>
          <a:p>
            <a:pPr eaLnBrk="1" hangingPunct="1"/>
            <a:endParaRPr lang="en-GB" dirty="0"/>
          </a:p>
        </p:txBody>
      </p:sp>
      <p:sp>
        <p:nvSpPr>
          <p:cNvPr id="1031" name="Rectangle 3"/>
          <p:cNvSpPr>
            <a:spLocks noChangeArrowheads="1"/>
          </p:cNvSpPr>
          <p:nvPr/>
        </p:nvSpPr>
        <p:spPr bwMode="auto">
          <a:xfrm>
            <a:off x="1485903" y="800101"/>
            <a:ext cx="6165056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498" tIns="34250" rIns="68498" bIns="34250"/>
          <a:lstStyle/>
          <a:p>
            <a:pPr marL="256882" indent="-256882">
              <a:spcBef>
                <a:spcPct val="20000"/>
              </a:spcBef>
              <a:buClr>
                <a:srgbClr val="3861AA"/>
              </a:buClr>
              <a:buFontTx/>
              <a:buChar char="•"/>
            </a:pPr>
            <a:endParaRPr lang="en-US">
              <a:solidFill>
                <a:srgbClr val="3861AA"/>
              </a:solidFill>
            </a:endParaRPr>
          </a:p>
        </p:txBody>
      </p:sp>
      <p:pic>
        <p:nvPicPr>
          <p:cNvPr id="48130" name="ShockwaveFlash1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809" y="1828800"/>
            <a:ext cx="2757488" cy="2715816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 descr="grid boo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1650" y="1771650"/>
            <a:ext cx="2286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9821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Worldwide LHC Computing Grid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Tier-0 (CERN)</a:t>
            </a:r>
          </a:p>
          <a:p>
            <a:pPr lvl="1"/>
            <a:r>
              <a:rPr lang="en-US" dirty="0"/>
              <a:t>Data recording</a:t>
            </a:r>
          </a:p>
          <a:p>
            <a:pPr lvl="1"/>
            <a:r>
              <a:rPr lang="en-US" dirty="0"/>
              <a:t>Initial data reconstruction</a:t>
            </a:r>
          </a:p>
          <a:p>
            <a:pPr lvl="1"/>
            <a:r>
              <a:rPr lang="en-US" dirty="0"/>
              <a:t>Data distribution</a:t>
            </a:r>
          </a:p>
          <a:p>
            <a:r>
              <a:rPr lang="en-US" dirty="0"/>
              <a:t>Tier-1</a:t>
            </a:r>
          </a:p>
          <a:p>
            <a:pPr lvl="1"/>
            <a:r>
              <a:rPr lang="en-US" dirty="0"/>
              <a:t> Permanent storage</a:t>
            </a:r>
          </a:p>
          <a:p>
            <a:pPr lvl="1"/>
            <a:r>
              <a:rPr lang="en-US" dirty="0"/>
              <a:t> Re-processing</a:t>
            </a:r>
          </a:p>
          <a:p>
            <a:pPr lvl="1"/>
            <a:r>
              <a:rPr lang="en-US" dirty="0"/>
              <a:t> Analysis</a:t>
            </a:r>
          </a:p>
          <a:p>
            <a:r>
              <a:rPr lang="en-US" dirty="0"/>
              <a:t>Tier-2</a:t>
            </a:r>
          </a:p>
          <a:p>
            <a:pPr lvl="1"/>
            <a:r>
              <a:rPr lang="en-US" dirty="0"/>
              <a:t>Simulation</a:t>
            </a:r>
          </a:p>
          <a:p>
            <a:pPr lvl="1"/>
            <a:r>
              <a:rPr lang="en-US" dirty="0"/>
              <a:t>End-user analysis</a:t>
            </a: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4514850" y="1200150"/>
            <a:ext cx="3371850" cy="3371850"/>
          </a:xfrm>
          <a:prstGeom prst="ellipse">
            <a:avLst/>
          </a:prstGeom>
          <a:solidFill>
            <a:srgbClr val="1E4E6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4897995" y="1566900"/>
            <a:ext cx="2628900" cy="2628900"/>
          </a:xfrm>
          <a:prstGeom prst="ellipse">
            <a:avLst/>
          </a:prstGeom>
          <a:solidFill>
            <a:srgbClr val="66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628900"/>
            <a:ext cx="214564" cy="199329"/>
          </a:xfrm>
          <a:prstGeom prst="rect">
            <a:avLst/>
          </a:prstGeom>
        </p:spPr>
      </p:pic>
      <p:pic>
        <p:nvPicPr>
          <p:cNvPr id="9" name="Picture 8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3943350"/>
            <a:ext cx="214564" cy="199329"/>
          </a:xfrm>
          <a:prstGeom prst="rect">
            <a:avLst/>
          </a:prstGeom>
        </p:spPr>
      </p:pic>
      <p:pic>
        <p:nvPicPr>
          <p:cNvPr id="10" name="Picture 9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450" y="3314700"/>
            <a:ext cx="214564" cy="199329"/>
          </a:xfrm>
          <a:prstGeom prst="rect">
            <a:avLst/>
          </a:prstGeom>
        </p:spPr>
      </p:pic>
      <p:pic>
        <p:nvPicPr>
          <p:cNvPr id="11" name="Picture 10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900" y="3657600"/>
            <a:ext cx="214564" cy="199329"/>
          </a:xfrm>
          <a:prstGeom prst="rect">
            <a:avLst/>
          </a:prstGeom>
        </p:spPr>
      </p:pic>
      <p:pic>
        <p:nvPicPr>
          <p:cNvPr id="12" name="Picture 11" descr="map-lhcopn-light cop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427" y="1673184"/>
            <a:ext cx="2720374" cy="2041566"/>
          </a:xfrm>
          <a:prstGeom prst="rect">
            <a:avLst/>
          </a:prstGeom>
        </p:spPr>
      </p:pic>
      <p:pic>
        <p:nvPicPr>
          <p:cNvPr id="13" name="Picture 12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300" y="2228850"/>
            <a:ext cx="214564" cy="199329"/>
          </a:xfrm>
          <a:prstGeom prst="rect">
            <a:avLst/>
          </a:prstGeom>
        </p:spPr>
      </p:pic>
      <p:pic>
        <p:nvPicPr>
          <p:cNvPr id="14" name="Picture 13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0" y="1943100"/>
            <a:ext cx="214564" cy="199329"/>
          </a:xfrm>
          <a:prstGeom prst="rect">
            <a:avLst/>
          </a:prstGeom>
        </p:spPr>
      </p:pic>
      <p:pic>
        <p:nvPicPr>
          <p:cNvPr id="15" name="Picture 14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971800"/>
            <a:ext cx="214564" cy="199329"/>
          </a:xfrm>
          <a:prstGeom prst="rect">
            <a:avLst/>
          </a:prstGeom>
        </p:spPr>
      </p:pic>
      <p:pic>
        <p:nvPicPr>
          <p:cNvPr id="16" name="Picture 15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0" y="4114800"/>
            <a:ext cx="214564" cy="199329"/>
          </a:xfrm>
          <a:prstGeom prst="rect">
            <a:avLst/>
          </a:prstGeom>
        </p:spPr>
      </p:pic>
      <p:pic>
        <p:nvPicPr>
          <p:cNvPr id="17" name="Picture 16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300" y="4229100"/>
            <a:ext cx="214564" cy="199329"/>
          </a:xfrm>
          <a:prstGeom prst="rect">
            <a:avLst/>
          </a:prstGeom>
        </p:spPr>
      </p:pic>
      <p:pic>
        <p:nvPicPr>
          <p:cNvPr id="18" name="Picture 17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4229100"/>
            <a:ext cx="214564" cy="199329"/>
          </a:xfrm>
          <a:prstGeom prst="rect">
            <a:avLst/>
          </a:prstGeom>
        </p:spPr>
      </p:pic>
      <p:pic>
        <p:nvPicPr>
          <p:cNvPr id="19" name="Picture 18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100" y="4171950"/>
            <a:ext cx="214564" cy="199329"/>
          </a:xfrm>
          <a:prstGeom prst="rect">
            <a:avLst/>
          </a:prstGeom>
        </p:spPr>
      </p:pic>
      <p:pic>
        <p:nvPicPr>
          <p:cNvPr id="20" name="Picture 19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850" y="4057650"/>
            <a:ext cx="214564" cy="199329"/>
          </a:xfrm>
          <a:prstGeom prst="rect">
            <a:avLst/>
          </a:prstGeom>
        </p:spPr>
      </p:pic>
      <p:pic>
        <p:nvPicPr>
          <p:cNvPr id="21" name="Picture 20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50" y="3829050"/>
            <a:ext cx="214564" cy="199329"/>
          </a:xfrm>
          <a:prstGeom prst="rect">
            <a:avLst/>
          </a:prstGeom>
        </p:spPr>
      </p:pic>
      <p:pic>
        <p:nvPicPr>
          <p:cNvPr id="22" name="Picture 21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2350" y="3543300"/>
            <a:ext cx="214564" cy="199329"/>
          </a:xfrm>
          <a:prstGeom prst="rect">
            <a:avLst/>
          </a:prstGeom>
        </p:spPr>
      </p:pic>
      <p:pic>
        <p:nvPicPr>
          <p:cNvPr id="23" name="Picture 22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3200400"/>
            <a:ext cx="214564" cy="199329"/>
          </a:xfrm>
          <a:prstGeom prst="rect">
            <a:avLst/>
          </a:prstGeom>
        </p:spPr>
      </p:pic>
      <p:pic>
        <p:nvPicPr>
          <p:cNvPr id="24" name="Picture 23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4045" y="2772470"/>
            <a:ext cx="214564" cy="199329"/>
          </a:xfrm>
          <a:prstGeom prst="rect">
            <a:avLst/>
          </a:prstGeom>
        </p:spPr>
      </p:pic>
      <p:pic>
        <p:nvPicPr>
          <p:cNvPr id="25" name="Picture 24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6895" y="2372420"/>
            <a:ext cx="214564" cy="199329"/>
          </a:xfrm>
          <a:prstGeom prst="rect">
            <a:avLst/>
          </a:prstGeom>
        </p:spPr>
      </p:pic>
      <p:pic>
        <p:nvPicPr>
          <p:cNvPr id="26" name="Picture 25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1943100"/>
            <a:ext cx="214564" cy="199329"/>
          </a:xfrm>
          <a:prstGeom prst="rect">
            <a:avLst/>
          </a:prstGeom>
        </p:spPr>
      </p:pic>
      <p:pic>
        <p:nvPicPr>
          <p:cNvPr id="27" name="Picture 26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2300" y="1600200"/>
            <a:ext cx="214564" cy="199329"/>
          </a:xfrm>
          <a:prstGeom prst="rect">
            <a:avLst/>
          </a:prstGeom>
        </p:spPr>
      </p:pic>
      <p:pic>
        <p:nvPicPr>
          <p:cNvPr id="28" name="Picture 27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495" y="1400870"/>
            <a:ext cx="214564" cy="199329"/>
          </a:xfrm>
          <a:prstGeom prst="rect">
            <a:avLst/>
          </a:prstGeom>
        </p:spPr>
      </p:pic>
      <p:pic>
        <p:nvPicPr>
          <p:cNvPr id="29" name="Picture 28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314450"/>
            <a:ext cx="214564" cy="199329"/>
          </a:xfrm>
          <a:prstGeom prst="rect">
            <a:avLst/>
          </a:prstGeom>
        </p:spPr>
      </p:pic>
      <p:pic>
        <p:nvPicPr>
          <p:cNvPr id="30" name="Picture 29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150" y="1371600"/>
            <a:ext cx="214564" cy="199329"/>
          </a:xfrm>
          <a:prstGeom prst="rect">
            <a:avLst/>
          </a:prstGeom>
        </p:spPr>
      </p:pic>
      <p:pic>
        <p:nvPicPr>
          <p:cNvPr id="31" name="Picture 30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0" y="1485900"/>
            <a:ext cx="214564" cy="199329"/>
          </a:xfrm>
          <a:prstGeom prst="rect">
            <a:avLst/>
          </a:prstGeom>
        </p:spPr>
      </p:pic>
      <p:pic>
        <p:nvPicPr>
          <p:cNvPr id="32" name="Picture 31" descr="CPU Stack 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350" y="1657350"/>
            <a:ext cx="214564" cy="19932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140670" y="1028701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Tier-2s</a:t>
            </a:r>
          </a:p>
          <a:p>
            <a:r>
              <a:rPr lang="en-US" dirty="0"/>
              <a:t>170 Sites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55245" y="3600451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Tier-1s</a:t>
            </a:r>
          </a:p>
          <a:p>
            <a:r>
              <a:rPr lang="en-US" dirty="0"/>
              <a:t>13 Sites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743700" y="4457700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1,400,000</a:t>
            </a:r>
            <a:r>
              <a:rPr lang="en-US" dirty="0"/>
              <a:t> Cores</a:t>
            </a:r>
          </a:p>
        </p:txBody>
      </p:sp>
    </p:spTree>
    <p:extLst>
      <p:ext uri="{BB962C8B-B14F-4D97-AF65-F5344CB8AC3E}">
        <p14:creationId xmlns:p14="http://schemas.microsoft.com/office/powerpoint/2010/main" val="3477607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6E2C-25DB-FC7C-FC85-B9928AB9A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1958: The Ferranti-Mercury arrived!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2B86A4-EC18-DCBA-D3B6-849346AC97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297" y="700581"/>
            <a:ext cx="7219406" cy="406091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35045-5439-ABD9-E85B-34CDD427E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263" y="4425502"/>
            <a:ext cx="7358743" cy="389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1600" dirty="0">
                <a:solidFill>
                  <a:schemeClr val="tx1"/>
                </a:solidFill>
              </a:rPr>
              <a:t>“..courage to go ahead and solve problems that seemed to difficult to do otherwise..”</a:t>
            </a:r>
          </a:p>
        </p:txBody>
      </p:sp>
    </p:spTree>
    <p:extLst>
      <p:ext uri="{BB962C8B-B14F-4D97-AF65-F5344CB8AC3E}">
        <p14:creationId xmlns:p14="http://schemas.microsoft.com/office/powerpoint/2010/main" val="38507972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F5A8B-E618-05C7-D07C-92402505B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WLCG: The Grid that Never Sleeps</a:t>
            </a:r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60698B-DC96-EAB3-2F9E-5BB768FF1B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7379"/>
            <a:ext cx="9144000" cy="4355246"/>
          </a:xfrm>
          <a:prstGeom prst="rect">
            <a:avLst/>
          </a:prstGeom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007DE2E0-B617-461A-DED0-10BA54AC9268}"/>
              </a:ext>
            </a:extLst>
          </p:cNvPr>
          <p:cNvSpPr txBox="1">
            <a:spLocks/>
          </p:cNvSpPr>
          <p:nvPr/>
        </p:nvSpPr>
        <p:spPr>
          <a:xfrm>
            <a:off x="6345820" y="807378"/>
            <a:ext cx="2523860" cy="43036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00075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42975" indent="-25717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Arial" charset="0"/>
              <a:cs typeface="Arial" charset="0"/>
            </a:endParaRP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charset="0"/>
                <a:cs typeface="Arial" charset="0"/>
              </a:rPr>
              <a:t>00PB @ CERN</a:t>
            </a: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Arial" charset="0"/>
              <a:cs typeface="Arial" charset="0"/>
            </a:endParaRP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charset="0"/>
                <a:cs typeface="Arial" charset="0"/>
              </a:rPr>
              <a:t>Stores, distributes, processes and analyses LHC experiments’ data</a:t>
            </a: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1.4 million processing cores in 170 data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centres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 42 countries</a:t>
            </a: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R="0" lvl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charset="0"/>
                <a:cs typeface="Arial" charset="0"/>
              </a:rPr>
              <a:t>1500 Petabytes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charset="0"/>
                <a:cs typeface="Arial" charset="0"/>
              </a:rPr>
              <a:t>of CERN data stored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charset="0"/>
                <a:cs typeface="Arial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Arial" charset="0"/>
                <a:cs typeface="Arial" charset="0"/>
              </a:rPr>
              <a:t>world-wide</a:t>
            </a:r>
          </a:p>
        </p:txBody>
      </p:sp>
    </p:spTree>
    <p:extLst>
      <p:ext uri="{BB962C8B-B14F-4D97-AF65-F5344CB8AC3E}">
        <p14:creationId xmlns:p14="http://schemas.microsoft.com/office/powerpoint/2010/main" val="22231296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2436"/>
            <a:ext cx="8839200" cy="589356"/>
          </a:xfrm>
        </p:spPr>
        <p:txBody>
          <a:bodyPr>
            <a:normAutofit/>
          </a:bodyPr>
          <a:lstStyle/>
          <a:p>
            <a:r>
              <a:rPr lang="en-GB" dirty="0"/>
              <a:t>Cloud?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504238" y="6272213"/>
            <a:ext cx="639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113E31D-E2AB-40D1-8B51-AFA5AFEF393A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0" y="6272213"/>
            <a:ext cx="6327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International Teacher Weeks 2017 – Computing at CERN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2453795601"/>
              </p:ext>
            </p:extLst>
          </p:nvPr>
        </p:nvGraphicFramePr>
        <p:xfrm>
          <a:off x="900170" y="774910"/>
          <a:ext cx="5368433" cy="3591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911" y="805489"/>
            <a:ext cx="2973172" cy="183655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48673" y="2653949"/>
            <a:ext cx="2079809" cy="175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2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30"/>
    </mc:Choice>
    <mc:Fallback xmlns="">
      <p:transition spd="slow" advTm="2243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332D341-0FBC-E0B0-7793-423A56A77B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276" y="1146826"/>
            <a:ext cx="7167299" cy="31460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9ED3F6-7CED-D40D-F59F-1B3C28BE4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Run-3 data taking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F5A34-F4CE-886B-DC19-A991C70306F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7223125" y="6342063"/>
            <a:ext cx="19208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13/09/2022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84441-A924-1E24-6A9A-4B950677C92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505200" y="6345238"/>
            <a:ext cx="563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Simone.Campana@cern.ch - LHCC meeting with 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A053D-617E-A5F1-1B17-62F3462F47A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126413" y="6337300"/>
            <a:ext cx="10175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3517025-743B-E149-A4BA-6A929B1A7CE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959993-1CF7-E201-65D6-37FAA094288A}"/>
              </a:ext>
            </a:extLst>
          </p:cNvPr>
          <p:cNvSpPr txBox="1"/>
          <p:nvPr/>
        </p:nvSpPr>
        <p:spPr>
          <a:xfrm>
            <a:off x="1347196" y="770926"/>
            <a:ext cx="52713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Data written in the CERN tape storage per month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2AEF2BE-A7C2-CB98-EA0F-431C32E83E1B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7036594" y="919931"/>
            <a:ext cx="669729" cy="554145"/>
          </a:xfrm>
          <a:prstGeom prst="straightConnector1">
            <a:avLst/>
          </a:prstGeom>
          <a:ln w="38100" cmpd="sng">
            <a:solidFill>
              <a:srgbClr val="FF93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CD26653-2307-3D77-557D-806963474F9B}"/>
              </a:ext>
            </a:extLst>
          </p:cNvPr>
          <p:cNvSpPr txBox="1"/>
          <p:nvPr/>
        </p:nvSpPr>
        <p:spPr>
          <a:xfrm>
            <a:off x="5828415" y="1611905"/>
            <a:ext cx="8267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Run-3</a:t>
            </a:r>
            <a:endParaRPr lang="en-CH" sz="1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690DBB2-D059-70E4-72F2-95DEE634DA22}"/>
              </a:ext>
            </a:extLst>
          </p:cNvPr>
          <p:cNvSpPr/>
          <p:nvPr/>
        </p:nvSpPr>
        <p:spPr>
          <a:xfrm>
            <a:off x="6818586" y="1532178"/>
            <a:ext cx="277374" cy="2593785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7A1B7F-430B-93BE-8BD3-7444A20E5D37}"/>
              </a:ext>
            </a:extLst>
          </p:cNvPr>
          <p:cNvSpPr txBox="1"/>
          <p:nvPr/>
        </p:nvSpPr>
        <p:spPr>
          <a:xfrm>
            <a:off x="4776952" y="2026730"/>
            <a:ext cx="826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Run-2</a:t>
            </a:r>
            <a:endParaRPr lang="en-CH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DB9C00-97C5-1CFC-EA94-765D506044CA}"/>
              </a:ext>
            </a:extLst>
          </p:cNvPr>
          <p:cNvSpPr txBox="1"/>
          <p:nvPr/>
        </p:nvSpPr>
        <p:spPr>
          <a:xfrm>
            <a:off x="2514600" y="2818856"/>
            <a:ext cx="8120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Run-1</a:t>
            </a:r>
            <a:endParaRPr lang="en-CH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ABB263-338B-734D-7B87-05CDC251B7A1}"/>
              </a:ext>
            </a:extLst>
          </p:cNvPr>
          <p:cNvSpPr txBox="1"/>
          <p:nvPr/>
        </p:nvSpPr>
        <p:spPr>
          <a:xfrm>
            <a:off x="7095960" y="458266"/>
            <a:ext cx="12207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200" dirty="0">
                <a:solidFill>
                  <a:srgbClr val="FF9300"/>
                </a:solidFill>
              </a:rPr>
              <a:t>Record: 26 PB</a:t>
            </a:r>
          </a:p>
          <a:p>
            <a:pPr algn="ctr"/>
            <a:r>
              <a:rPr lang="en-GB" sz="1200" dirty="0">
                <a:solidFill>
                  <a:srgbClr val="FF9300"/>
                </a:solidFill>
              </a:rPr>
              <a:t>i</a:t>
            </a:r>
            <a:r>
              <a:rPr lang="en-CH" sz="1200" dirty="0">
                <a:solidFill>
                  <a:srgbClr val="FF9300"/>
                </a:solidFill>
              </a:rPr>
              <a:t>n November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CE1B36-2325-40AA-3B94-48DE4C8B9162}"/>
              </a:ext>
            </a:extLst>
          </p:cNvPr>
          <p:cNvCxnSpPr>
            <a:cxnSpLocks/>
          </p:cNvCxnSpPr>
          <p:nvPr/>
        </p:nvCxnSpPr>
        <p:spPr>
          <a:xfrm>
            <a:off x="6534747" y="2003205"/>
            <a:ext cx="336545" cy="320011"/>
          </a:xfrm>
          <a:prstGeom prst="straightConnector1">
            <a:avLst/>
          </a:prstGeom>
          <a:ln w="381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CE5E8AE-5079-DDCB-6C75-18CAFCFD05A2}"/>
              </a:ext>
            </a:extLst>
          </p:cNvPr>
          <p:cNvSpPr txBox="1"/>
          <p:nvPr/>
        </p:nvSpPr>
        <p:spPr>
          <a:xfrm>
            <a:off x="2045769" y="4299415"/>
            <a:ext cx="17497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>
                <a:solidFill>
                  <a:schemeClr val="bg1"/>
                </a:solidFill>
              </a:rPr>
              <a:t>15PB      27PB</a:t>
            </a:r>
          </a:p>
        </p:txBody>
      </p:sp>
    </p:spTree>
    <p:extLst>
      <p:ext uri="{BB962C8B-B14F-4D97-AF65-F5344CB8AC3E}">
        <p14:creationId xmlns:p14="http://schemas.microsoft.com/office/powerpoint/2010/main" val="47213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51"/>
    </mc:Choice>
    <mc:Fallback xmlns="">
      <p:transition spd="slow" advTm="39051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LHC Data Challenge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51A909-B37B-42CC-7F72-39B65090ED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50645" y="1198813"/>
            <a:ext cx="3642710" cy="318130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9C243B-6E2C-C2D0-10F1-22C72BB5F212}"/>
              </a:ext>
            </a:extLst>
          </p:cNvPr>
          <p:cNvSpPr txBox="1"/>
          <p:nvPr/>
        </p:nvSpPr>
        <p:spPr>
          <a:xfrm>
            <a:off x="1790254" y="2420131"/>
            <a:ext cx="96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Big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1AA49B-53D4-4CF4-C73E-B1A6F8568A96}"/>
              </a:ext>
            </a:extLst>
          </p:cNvPr>
          <p:cNvSpPr txBox="1"/>
          <p:nvPr/>
        </p:nvSpPr>
        <p:spPr>
          <a:xfrm>
            <a:off x="6393355" y="3386002"/>
            <a:ext cx="1296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And bigger</a:t>
            </a:r>
          </a:p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on the way!</a:t>
            </a:r>
          </a:p>
        </p:txBody>
      </p:sp>
      <p:pic>
        <p:nvPicPr>
          <p:cNvPr id="12" name="Picture 11" descr="A graph with a line going up&#10;&#10;Description automatically generated">
            <a:extLst>
              <a:ext uri="{FF2B5EF4-FFF2-40B4-BE49-F238E27FC236}">
                <a16:creationId xmlns:a16="http://schemas.microsoft.com/office/drawing/2014/main" id="{3348AE20-0E36-A71D-8FB7-5F31E2F9E3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897" b="2718"/>
          <a:stretch/>
        </p:blipFill>
        <p:spPr>
          <a:xfrm>
            <a:off x="1171730" y="1056960"/>
            <a:ext cx="6972366" cy="393305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408204-9973-66FC-AA9B-46547AC075C9}"/>
              </a:ext>
            </a:extLst>
          </p:cNvPr>
          <p:cNvSpPr txBox="1">
            <a:spLocks/>
          </p:cNvSpPr>
          <p:nvPr/>
        </p:nvSpPr>
        <p:spPr>
          <a:xfrm>
            <a:off x="2929293" y="771486"/>
            <a:ext cx="1059444" cy="3629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50 PB/y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FE713AE-095E-44D5-9B30-102437E87204}"/>
              </a:ext>
            </a:extLst>
          </p:cNvPr>
          <p:cNvSpPr txBox="1">
            <a:spLocks/>
          </p:cNvSpPr>
          <p:nvPr/>
        </p:nvSpPr>
        <p:spPr>
          <a:xfrm>
            <a:off x="3936532" y="771486"/>
            <a:ext cx="1129163" cy="3629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150 PB/y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C0F23EF-4D26-3939-4D4D-F3FD972B7949}"/>
              </a:ext>
            </a:extLst>
          </p:cNvPr>
          <p:cNvSpPr txBox="1">
            <a:spLocks/>
          </p:cNvSpPr>
          <p:nvPr/>
        </p:nvSpPr>
        <p:spPr>
          <a:xfrm>
            <a:off x="5028841" y="765827"/>
            <a:ext cx="1129163" cy="3629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600 PB/y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3F6A4F0-B194-C8FA-F19B-61DFA9D20B20}"/>
              </a:ext>
            </a:extLst>
          </p:cNvPr>
          <p:cNvSpPr txBox="1">
            <a:spLocks/>
          </p:cNvSpPr>
          <p:nvPr/>
        </p:nvSpPr>
        <p:spPr>
          <a:xfrm>
            <a:off x="1756683" y="771486"/>
            <a:ext cx="1059444" cy="3629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600" dirty="0">
                <a:solidFill>
                  <a:srgbClr val="92D050"/>
                </a:solidFill>
                <a:latin typeface="Calibri" charset="0"/>
                <a:ea typeface="Calibri" charset="0"/>
                <a:cs typeface="Calibri" charset="0"/>
              </a:rPr>
              <a:t>Rate: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15C142F-6295-590E-2B16-32942FDB6A7E}"/>
              </a:ext>
            </a:extLst>
          </p:cNvPr>
          <p:cNvSpPr/>
          <p:nvPr/>
        </p:nvSpPr>
        <p:spPr>
          <a:xfrm>
            <a:off x="2178148" y="1061863"/>
            <a:ext cx="523701" cy="288000"/>
          </a:xfrm>
          <a:prstGeom prst="roundRect">
            <a:avLst/>
          </a:prstGeom>
          <a:solidFill>
            <a:srgbClr val="FF9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Run 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6188CFB-4147-4946-669A-D54D10409188}"/>
              </a:ext>
            </a:extLst>
          </p:cNvPr>
          <p:cNvSpPr/>
          <p:nvPr/>
        </p:nvSpPr>
        <p:spPr>
          <a:xfrm>
            <a:off x="3128302" y="1059346"/>
            <a:ext cx="622240" cy="288000"/>
          </a:xfrm>
          <a:prstGeom prst="roundRect">
            <a:avLst/>
          </a:prstGeom>
          <a:solidFill>
            <a:srgbClr val="FF9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Run 2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A73EB20-894F-688E-FA23-07EBBF4AC8D0}"/>
              </a:ext>
            </a:extLst>
          </p:cNvPr>
          <p:cNvSpPr/>
          <p:nvPr/>
        </p:nvSpPr>
        <p:spPr>
          <a:xfrm>
            <a:off x="5194338" y="1013639"/>
            <a:ext cx="2734387" cy="379545"/>
          </a:xfrm>
          <a:prstGeom prst="roundRect">
            <a:avLst/>
          </a:prstGeom>
          <a:solidFill>
            <a:srgbClr val="008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GB" sz="1200" dirty="0">
                <a:solidFill>
                  <a:schemeClr val="tx1"/>
                </a:solidFill>
              </a:rPr>
              <a:t>HL</a:t>
            </a:r>
          </a:p>
          <a:p>
            <a:pPr algn="r"/>
            <a:r>
              <a:rPr lang="en-GB" sz="1200" dirty="0">
                <a:solidFill>
                  <a:schemeClr val="tx1"/>
                </a:solidFill>
              </a:rPr>
              <a:t>LHC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5DEFC36-3849-BEC7-B86A-D23E3F6E90B2}"/>
              </a:ext>
            </a:extLst>
          </p:cNvPr>
          <p:cNvSpPr/>
          <p:nvPr/>
        </p:nvSpPr>
        <p:spPr>
          <a:xfrm>
            <a:off x="5286933" y="1056960"/>
            <a:ext cx="576133" cy="288000"/>
          </a:xfrm>
          <a:prstGeom prst="roundRect">
            <a:avLst/>
          </a:prstGeom>
          <a:solidFill>
            <a:srgbClr val="FF9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Run 4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CFC1FC0-5C1F-43E2-C866-27CDEAAA3F94}"/>
              </a:ext>
            </a:extLst>
          </p:cNvPr>
          <p:cNvSpPr/>
          <p:nvPr/>
        </p:nvSpPr>
        <p:spPr>
          <a:xfrm>
            <a:off x="4184833" y="1056960"/>
            <a:ext cx="601918" cy="288000"/>
          </a:xfrm>
          <a:prstGeom prst="roundRect">
            <a:avLst/>
          </a:prstGeom>
          <a:solidFill>
            <a:srgbClr val="FF9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Run 3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CA31C02-4BDF-65EB-E6A5-974E0824EBD2}"/>
              </a:ext>
            </a:extLst>
          </p:cNvPr>
          <p:cNvSpPr/>
          <p:nvPr/>
        </p:nvSpPr>
        <p:spPr>
          <a:xfrm>
            <a:off x="6040348" y="1056960"/>
            <a:ext cx="516777" cy="288000"/>
          </a:xfrm>
          <a:prstGeom prst="roundRect">
            <a:avLst/>
          </a:prstGeom>
          <a:solidFill>
            <a:srgbClr val="FF9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Run 5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6F7B8B68-8EF8-9910-A5CB-1994BF377035}"/>
              </a:ext>
            </a:extLst>
          </p:cNvPr>
          <p:cNvSpPr/>
          <p:nvPr/>
        </p:nvSpPr>
        <p:spPr>
          <a:xfrm>
            <a:off x="6773213" y="1056960"/>
            <a:ext cx="711759" cy="288000"/>
          </a:xfrm>
          <a:prstGeom prst="roundRect">
            <a:avLst/>
          </a:prstGeom>
          <a:solidFill>
            <a:srgbClr val="FF9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GB" sz="1200">
                <a:solidFill>
                  <a:schemeClr val="tx1"/>
                </a:solidFill>
              </a:rPr>
              <a:t>Run 6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D2B2B8F-9D10-B90A-AC4F-5DF05ED84AD2}"/>
              </a:ext>
            </a:extLst>
          </p:cNvPr>
          <p:cNvSpPr txBox="1">
            <a:spLocks/>
          </p:cNvSpPr>
          <p:nvPr/>
        </p:nvSpPr>
        <p:spPr>
          <a:xfrm rot="16200000">
            <a:off x="963157" y="3664591"/>
            <a:ext cx="1059444" cy="3629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5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Peak</a:t>
            </a:r>
          </a:p>
        </p:txBody>
      </p:sp>
    </p:spTree>
    <p:extLst>
      <p:ext uri="{BB962C8B-B14F-4D97-AF65-F5344CB8AC3E}">
        <p14:creationId xmlns:p14="http://schemas.microsoft.com/office/powerpoint/2010/main" val="32565021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8347E-61A6-B536-0489-A275E5A3C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i="1" dirty="0"/>
              <a:t>Computing</a:t>
            </a:r>
            <a:r>
              <a:rPr lang="en-CH" dirty="0"/>
              <a:t> throughout the Workflow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04238" y="6272213"/>
            <a:ext cx="639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0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0" y="6272213"/>
            <a:ext cx="6327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International Teacher Weeks 2017 – Computing at 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29528" y="772512"/>
            <a:ext cx="18473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57175"/>
            <a:endParaRPr lang="en-GB" sz="1013">
              <a:solidFill>
                <a:srgbClr val="0C377B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70177" y="1328501"/>
            <a:ext cx="3384274" cy="2880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85000"/>
              <a:buFont typeface="Wingdings 3" charset="2"/>
              <a:buChar char=""/>
            </a:pPr>
            <a:r>
              <a:rPr lang="en-GB" sz="2100" dirty="0">
                <a:solidFill>
                  <a:srgbClr val="002060"/>
                </a:solidFill>
              </a:rPr>
              <a:t>More than half the CPU goes on simulation.</a:t>
            </a:r>
          </a:p>
          <a:p>
            <a:pPr marL="257175" indent="-257175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85000"/>
              <a:buFont typeface="Wingdings 3" charset="2"/>
              <a:buChar char=""/>
            </a:pPr>
            <a:endParaRPr lang="en-GB" sz="2100" dirty="0">
              <a:solidFill>
                <a:srgbClr val="002060"/>
              </a:solidFill>
            </a:endParaRPr>
          </a:p>
          <a:p>
            <a:pPr marL="257175" indent="-257175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85000"/>
              <a:buFont typeface="Wingdings 3" charset="2"/>
              <a:buChar char=""/>
            </a:pPr>
            <a:r>
              <a:rPr lang="en-GB" sz="2100" dirty="0">
                <a:solidFill>
                  <a:srgbClr val="002060"/>
                </a:solidFill>
              </a:rPr>
              <a:t>Most of the rest is reconstruction.</a:t>
            </a:r>
          </a:p>
          <a:p>
            <a:pPr marL="257175" indent="-257175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85000"/>
              <a:buFont typeface="Wingdings 3" charset="2"/>
              <a:buChar char=""/>
            </a:pPr>
            <a:endParaRPr lang="en-GB" sz="2100" dirty="0">
              <a:solidFill>
                <a:srgbClr val="002060"/>
              </a:solidFill>
            </a:endParaRPr>
          </a:p>
          <a:p>
            <a:pPr marL="257175" indent="-257175">
              <a:lnSpc>
                <a:spcPct val="90000"/>
              </a:lnSpc>
              <a:spcBef>
                <a:spcPts val="900"/>
              </a:spcBef>
              <a:buClr>
                <a:schemeClr val="accent1"/>
              </a:buClr>
              <a:buSzPct val="85000"/>
              <a:buFont typeface="Wingdings 3" charset="2"/>
              <a:buChar char=""/>
            </a:pPr>
            <a:r>
              <a:rPr lang="en-GB" sz="2100" dirty="0">
                <a:solidFill>
                  <a:srgbClr val="002060"/>
                </a:solidFill>
              </a:rPr>
              <a:t>The remainder is analysis.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26" y="1002256"/>
            <a:ext cx="4718536" cy="347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75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30"/>
    </mc:Choice>
    <mc:Fallback xmlns="">
      <p:transition spd="slow" advTm="2243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A9664-559D-405E-1005-EA309C93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Where I learned to </a:t>
            </a:r>
            <a:r>
              <a:rPr lang="en-CH" i="1" dirty="0"/>
              <a:t>weave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DF5018-15F5-BDBE-0685-905871938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33" y="621792"/>
            <a:ext cx="5880705" cy="3962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B06F91EA-7571-B80B-A2B4-350B6C4E3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32870" y="821451"/>
            <a:ext cx="3993798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944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Reduction /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970" y="691978"/>
            <a:ext cx="8436429" cy="4337222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1500" dirty="0"/>
              <a:t>Publication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Reduced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Reconstructed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Raw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7143750" y="800100"/>
            <a:ext cx="2000250" cy="38290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Researchers</a:t>
            </a:r>
          </a:p>
          <a:p>
            <a:pPr marL="342900" lvl="1" indent="0">
              <a:buNone/>
            </a:pPr>
            <a:r>
              <a:rPr lang="en-US" sz="1350" dirty="0"/>
              <a:t>T2s, T1s</a:t>
            </a:r>
          </a:p>
          <a:p>
            <a:pPr marL="342900" lvl="1" indent="0">
              <a:buNone/>
            </a:pPr>
            <a:endParaRPr lang="en-US" sz="135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Analysis Coordinators</a:t>
            </a:r>
          </a:p>
          <a:p>
            <a:pPr marL="342900" lvl="1" indent="0">
              <a:buNone/>
            </a:pPr>
            <a:r>
              <a:rPr lang="en-US" sz="1350" dirty="0"/>
              <a:t>T1s</a:t>
            </a:r>
          </a:p>
          <a:p>
            <a:pPr marL="342900" lvl="1" indent="0">
              <a:buNone/>
            </a:pPr>
            <a:endParaRPr lang="en-US" sz="135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Production Managers</a:t>
            </a:r>
          </a:p>
          <a:p>
            <a:pPr marL="342900" lvl="1" indent="0">
              <a:buNone/>
            </a:pPr>
            <a:r>
              <a:rPr lang="en-US" sz="1350" dirty="0"/>
              <a:t>T0, T1s</a:t>
            </a:r>
          </a:p>
        </p:txBody>
      </p:sp>
      <p:pic>
        <p:nvPicPr>
          <p:cNvPr id="4" name="Picture 3" descr="Even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350" y="4000500"/>
            <a:ext cx="966440" cy="685800"/>
          </a:xfrm>
          <a:prstGeom prst="rect">
            <a:avLst/>
          </a:prstGeom>
        </p:spPr>
      </p:pic>
      <p:pic>
        <p:nvPicPr>
          <p:cNvPr id="5" name="Picture 4" descr="HIG13002_Event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0" y="2971800"/>
            <a:ext cx="1371600" cy="877769"/>
          </a:xfrm>
          <a:prstGeom prst="rect">
            <a:avLst/>
          </a:prstGeom>
        </p:spPr>
      </p:pic>
      <p:pic>
        <p:nvPicPr>
          <p:cNvPr id="6" name="Picture 5" descr="fig_00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857250"/>
            <a:ext cx="1497997" cy="1085850"/>
          </a:xfrm>
          <a:prstGeom prst="rect">
            <a:avLst/>
          </a:prstGeom>
        </p:spPr>
      </p:pic>
      <p:pic>
        <p:nvPicPr>
          <p:cNvPr id="7" name="Picture 6" descr="da_04 copy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050" y="2057400"/>
            <a:ext cx="1257300" cy="665521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>
            <a:off x="2343150" y="885825"/>
            <a:ext cx="742950" cy="3886200"/>
          </a:xfrm>
          <a:prstGeom prst="triangle">
            <a:avLst/>
          </a:prstGeom>
          <a:solidFill>
            <a:srgbClr val="66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File Size</a:t>
            </a:r>
          </a:p>
        </p:txBody>
      </p:sp>
      <p:sp>
        <p:nvSpPr>
          <p:cNvPr id="10" name="Curved Right Arrow 9"/>
          <p:cNvSpPr/>
          <p:nvPr/>
        </p:nvSpPr>
        <p:spPr>
          <a:xfrm flipH="1" flipV="1">
            <a:off x="5257800" y="3429000"/>
            <a:ext cx="514350" cy="108585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>
          <a:xfrm flipH="1" flipV="1">
            <a:off x="5257800" y="2286000"/>
            <a:ext cx="514350" cy="108585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Right Arrow 12"/>
          <p:cNvSpPr/>
          <p:nvPr/>
        </p:nvSpPr>
        <p:spPr>
          <a:xfrm flipH="1" flipV="1">
            <a:off x="5257800" y="1143000"/>
            <a:ext cx="514350" cy="1085850"/>
          </a:xfrm>
          <a:prstGeom prst="curved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>
          <a:xfrm rot="10800000">
            <a:off x="6051325" y="857250"/>
            <a:ext cx="742950" cy="3886200"/>
          </a:xfrm>
          <a:prstGeom prst="triangle">
            <a:avLst/>
          </a:prstGeom>
          <a:solidFill>
            <a:srgbClr val="66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# Files</a:t>
            </a:r>
          </a:p>
        </p:txBody>
      </p:sp>
    </p:spTree>
    <p:extLst>
      <p:ext uri="{BB962C8B-B14F-4D97-AF65-F5344CB8AC3E}">
        <p14:creationId xmlns:p14="http://schemas.microsoft.com/office/powerpoint/2010/main" val="31657139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power efficiency&#10;&#10;Description automatically generated">
            <a:extLst>
              <a:ext uri="{FF2B5EF4-FFF2-40B4-BE49-F238E27FC236}">
                <a16:creationId xmlns:a16="http://schemas.microsoft.com/office/drawing/2014/main" id="{44E80E64-B44A-E071-21BC-BEAF380C5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55" y="160926"/>
            <a:ext cx="8208890" cy="4620079"/>
          </a:xfrm>
        </p:spPr>
      </p:pic>
    </p:spTree>
    <p:extLst>
      <p:ext uri="{BB962C8B-B14F-4D97-AF65-F5344CB8AC3E}">
        <p14:creationId xmlns:p14="http://schemas.microsoft.com/office/powerpoint/2010/main" val="5146203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BA0DF6-51A4-50F9-2810-3ABBB2205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Reducing IT’s Energy Footprint: 3 lines of action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16B73-91E3-7DC7-E1C3-508469BD1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Hardware</a:t>
            </a:r>
          </a:p>
          <a:p>
            <a:r>
              <a:rPr lang="en-GB" sz="1350" dirty="0"/>
              <a:t>Procuring power efficient hardware</a:t>
            </a:r>
          </a:p>
          <a:p>
            <a:r>
              <a:rPr lang="en-GB" sz="1350" dirty="0"/>
              <a:t>Extending hardware lifetime</a:t>
            </a:r>
          </a:p>
          <a:p>
            <a:r>
              <a:rPr lang="en-CH" sz="1350" dirty="0"/>
              <a:t>CPU virtualisation, Disk Server densificaiton, </a:t>
            </a:r>
            <a:r>
              <a:rPr lang="en-GB" sz="1350" dirty="0"/>
              <a:t>Tape evolution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The Software</a:t>
            </a:r>
          </a:p>
          <a:p>
            <a:r>
              <a:rPr lang="en-GB" sz="1350" dirty="0"/>
              <a:t>Improving software efficiency; focused C++ training courses</a:t>
            </a:r>
          </a:p>
          <a:p>
            <a:r>
              <a:rPr lang="en-GB" sz="1350" dirty="0"/>
              <a:t>Innovating computing models</a:t>
            </a:r>
          </a:p>
          <a:p>
            <a:r>
              <a:rPr lang="en-GB" sz="1350" dirty="0"/>
              <a:t>Using accelerators to improve efficiency of Generation &amp; Simulation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The Data Centre</a:t>
            </a:r>
          </a:p>
          <a:p>
            <a:r>
              <a:rPr lang="en-GB" sz="1350" dirty="0"/>
              <a:t>New data centre with efficient cooling and heat recovery</a:t>
            </a:r>
          </a:p>
          <a:p>
            <a:r>
              <a:rPr lang="en-GB" sz="1350" dirty="0"/>
              <a:t>An optimized hardware life-cycle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CBCB850-6469-A52F-CF5D-D5397FAF2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3897" y="1859200"/>
            <a:ext cx="3026219" cy="1490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7A6901-B9C5-2D33-8945-237438B8B49A}"/>
              </a:ext>
            </a:extLst>
          </p:cNvPr>
          <p:cNvSpPr txBox="1"/>
          <p:nvPr/>
        </p:nvSpPr>
        <p:spPr>
          <a:xfrm>
            <a:off x="6150887" y="3304184"/>
            <a:ext cx="2816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/>
              <a:t>ROOT foundation layer: less CPU, less disk hungry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EB6DF2-3BDA-37A9-A0DA-0D7E14B76C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9095" y="662212"/>
            <a:ext cx="3354905" cy="10039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151DF3-8E16-C7EA-9E7E-C357FECF70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5653" y="3634673"/>
            <a:ext cx="1886588" cy="10237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9EDF17-5BBD-8A88-CFCA-376FEBAD8EC5}"/>
              </a:ext>
            </a:extLst>
          </p:cNvPr>
          <p:cNvSpPr txBox="1"/>
          <p:nvPr/>
        </p:nvSpPr>
        <p:spPr>
          <a:xfrm>
            <a:off x="6327881" y="1635776"/>
            <a:ext cx="246213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900" dirty="0"/>
              <a:t>ATLAS and CMS workloads: </a:t>
            </a:r>
            <a:r>
              <a:rPr lang="en-CH" sz="900" dirty="0">
                <a:solidFill>
                  <a:srgbClr val="FF9300"/>
                </a:solidFill>
              </a:rPr>
              <a:t>on ARM </a:t>
            </a:r>
            <a:r>
              <a:rPr lang="en-CH" sz="900" dirty="0">
                <a:solidFill>
                  <a:srgbClr val="5A9BD6"/>
                </a:solidFill>
              </a:rPr>
              <a:t>cf x8</a:t>
            </a:r>
            <a:r>
              <a:rPr lang="en-CH" sz="900" dirty="0">
                <a:solidFill>
                  <a:srgbClr val="17AF5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128088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CE_HLT_188359_front_background.png">
            <a:extLst>
              <a:ext uri="{FF2B5EF4-FFF2-40B4-BE49-F238E27FC236}">
                <a16:creationId xmlns:a16="http://schemas.microsoft.com/office/drawing/2014/main" id="{115A8B2C-AE71-800D-568D-C140835577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Technical</a:t>
            </a:r>
          </a:p>
        </p:txBody>
      </p:sp>
    </p:spTree>
    <p:extLst>
      <p:ext uri="{BB962C8B-B14F-4D97-AF65-F5344CB8AC3E}">
        <p14:creationId xmlns:p14="http://schemas.microsoft.com/office/powerpoint/2010/main" val="1397928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ICE_HLT_188359_front_background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Scientific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Compute, Storage, Network</a:t>
            </a:r>
          </a:p>
          <a:p>
            <a:r>
              <a:rPr lang="en-US" dirty="0">
                <a:solidFill>
                  <a:srgbClr val="FFFFFF"/>
                </a:solidFill>
              </a:rPr>
              <a:t>Technical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Design, Operation</a:t>
            </a:r>
          </a:p>
          <a:p>
            <a:r>
              <a:rPr lang="en-US" dirty="0">
                <a:solidFill>
                  <a:srgbClr val="FFFFFF"/>
                </a:solidFill>
              </a:rPr>
              <a:t>Administrative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HR, Finance, Projects</a:t>
            </a:r>
          </a:p>
          <a:p>
            <a:r>
              <a:rPr lang="en-US" dirty="0">
                <a:solidFill>
                  <a:srgbClr val="FFFFFF"/>
                </a:solidFill>
              </a:rPr>
              <a:t>Desktop</a:t>
            </a:r>
          </a:p>
          <a:p>
            <a:r>
              <a:rPr lang="en-US" dirty="0">
                <a:solidFill>
                  <a:srgbClr val="FFFFFF"/>
                </a:solidFill>
              </a:rPr>
              <a:t>Collaborative</a:t>
            </a:r>
          </a:p>
        </p:txBody>
      </p:sp>
    </p:spTree>
    <p:extLst>
      <p:ext uri="{BB962C8B-B14F-4D97-AF65-F5344CB8AC3E}">
        <p14:creationId xmlns:p14="http://schemas.microsoft.com/office/powerpoint/2010/main" val="30728223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Magnet Design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Volunteer Computing</a:t>
            </a:r>
          </a:p>
          <a:p>
            <a:pPr lvl="1"/>
            <a:r>
              <a:rPr lang="en-US" dirty="0" err="1"/>
              <a:t>LHC@home</a:t>
            </a:r>
            <a:endParaRPr lang="en-US" dirty="0"/>
          </a:p>
          <a:p>
            <a:pPr lvl="1"/>
            <a:r>
              <a:rPr lang="en-US" dirty="0" err="1"/>
              <a:t>SixTrack</a:t>
            </a:r>
            <a:endParaRPr lang="en-US" dirty="0"/>
          </a:p>
          <a:p>
            <a:pPr lvl="2"/>
            <a:r>
              <a:rPr lang="en-US" dirty="0"/>
              <a:t>Simulates particles accelerating around the 27 km LHC to find their orbit stability</a:t>
            </a:r>
          </a:p>
        </p:txBody>
      </p:sp>
      <p:pic>
        <p:nvPicPr>
          <p:cNvPr id="4" name="Picture 3" descr="1004px-BOINC_logo_July_2007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3305061"/>
            <a:ext cx="1662430" cy="695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800100"/>
            <a:ext cx="1371600" cy="220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326" y="1200150"/>
            <a:ext cx="1956674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2788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2008-08-15LHC-Point8CryoOperation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914400"/>
            <a:ext cx="2877084" cy="1924050"/>
          </a:xfrm>
          <a:prstGeom prst="rect">
            <a:avLst/>
          </a:prstGeom>
        </p:spPr>
      </p:pic>
      <p:pic>
        <p:nvPicPr>
          <p:cNvPr id="8" name="Picture 7" descr="ATLAS 0912218_01-A5-at-72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2971800"/>
            <a:ext cx="2467740" cy="2057400"/>
          </a:xfrm>
          <a:prstGeom prst="rect">
            <a:avLst/>
          </a:prstGeom>
        </p:spPr>
      </p:pic>
      <p:pic>
        <p:nvPicPr>
          <p:cNvPr id="9" name="Picture 8" descr="LHCbThanks_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157" y="1244733"/>
            <a:ext cx="3702544" cy="195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448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CE_HLT_188359_front_background.png">
            <a:extLst>
              <a:ext uri="{FF2B5EF4-FFF2-40B4-BE49-F238E27FC236}">
                <a16:creationId xmlns:a16="http://schemas.microsoft.com/office/drawing/2014/main" id="{F62A464C-65E4-2E38-BF33-8615E316F7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Administrative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Software</a:t>
            </a:r>
          </a:p>
        </p:txBody>
      </p:sp>
    </p:spTree>
    <p:extLst>
      <p:ext uri="{BB962C8B-B14F-4D97-AF65-F5344CB8AC3E}">
        <p14:creationId xmlns:p14="http://schemas.microsoft.com/office/powerpoint/2010/main" val="14328933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12" name="Picture 8" descr="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4450" y="1017984"/>
            <a:ext cx="6515100" cy="33825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8713" name="Rectangle 9"/>
          <p:cNvSpPr>
            <a:spLocks noChangeArrowheads="1"/>
          </p:cNvSpPr>
          <p:nvPr/>
        </p:nvSpPr>
        <p:spPr bwMode="auto">
          <a:xfrm>
            <a:off x="5829300" y="1189434"/>
            <a:ext cx="1485900" cy="400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Administrative Information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64EAC-2653-5C81-4B6C-F76635797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55581904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5" name="Picture 15" descr="ais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700" y="800101"/>
            <a:ext cx="4500563" cy="3879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7694" name="Group 14"/>
          <p:cNvGrpSpPr>
            <a:grpSpLocks/>
          </p:cNvGrpSpPr>
          <p:nvPr/>
        </p:nvGrpSpPr>
        <p:grpSpPr bwMode="auto">
          <a:xfrm>
            <a:off x="1485900" y="1600201"/>
            <a:ext cx="2686050" cy="2839640"/>
            <a:chOff x="432" y="1584"/>
            <a:chExt cx="2256" cy="2385"/>
          </a:xfrm>
        </p:grpSpPr>
        <p:sp>
          <p:nvSpPr>
            <p:cNvPr id="327688" name="Text Box 8"/>
            <p:cNvSpPr txBox="1">
              <a:spLocks noChangeArrowheads="1"/>
            </p:cNvSpPr>
            <p:nvPr/>
          </p:nvSpPr>
          <p:spPr bwMode="auto">
            <a:xfrm>
              <a:off x="432" y="1584"/>
              <a:ext cx="2256" cy="2385"/>
            </a:xfrm>
            <a:prstGeom prst="rect">
              <a:avLst/>
            </a:prstGeom>
            <a:solidFill>
              <a:srgbClr val="99CCFF">
                <a:alpha val="39999"/>
              </a:srgbClr>
            </a:solidFill>
            <a:ln w="12700">
              <a:solidFill>
                <a:srgbClr val="00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050" b="1">
                  <a:latin typeface="Verdana" charset="0"/>
                </a:rPr>
                <a:t>Applications</a:t>
              </a:r>
            </a:p>
            <a:p>
              <a:r>
                <a:rPr lang="en-US" sz="1050" b="1">
                  <a:latin typeface="Verdana" charset="0"/>
                </a:rPr>
                <a:t>from the market</a:t>
              </a:r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fr-FR" sz="1050" b="1">
                <a:latin typeface="Verdana" charset="0"/>
              </a:endParaRPr>
            </a:p>
            <a:p>
              <a:endParaRPr lang="en-US" sz="1050" b="1">
                <a:latin typeface="Verdana" charset="0"/>
              </a:endParaRPr>
            </a:p>
          </p:txBody>
        </p:sp>
        <p:pic>
          <p:nvPicPr>
            <p:cNvPr id="327689" name="Picture 9" descr="oracl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2016"/>
              <a:ext cx="1104" cy="19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691" name="Picture 11" descr="hireserv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2311"/>
              <a:ext cx="1344" cy="2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692" name="Picture 12" descr="qualiac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2640"/>
              <a:ext cx="1014" cy="44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7693" name="Picture 13" descr="baan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428" b="31714"/>
            <a:stretch>
              <a:fillRect/>
            </a:stretch>
          </p:blipFill>
          <p:spPr bwMode="auto">
            <a:xfrm>
              <a:off x="768" y="3312"/>
              <a:ext cx="912" cy="3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Administrative Information Services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298301-9A3A-9959-CB9F-818AA19BF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3398325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1A2D6-D45C-FA4D-BCCB-2DB2872A7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2436"/>
            <a:ext cx="8839200" cy="589356"/>
          </a:xfrm>
        </p:spPr>
        <p:txBody>
          <a:bodyPr/>
          <a:lstStyle/>
          <a:p>
            <a:r>
              <a:rPr lang="de-DE" dirty="0"/>
              <a:t>Conference, Meetings, Events...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C9A8F2-E925-DA49-A265-42A4966665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13" t="1489" r="24226"/>
          <a:stretch/>
        </p:blipFill>
        <p:spPr>
          <a:xfrm>
            <a:off x="1827520" y="942349"/>
            <a:ext cx="3460016" cy="29852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475FF1-B428-2346-95ED-2B949D1607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366" y="901546"/>
            <a:ext cx="2501076" cy="1670204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98504CA-BCEE-214F-AD89-4DFC03EBE5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953" y="3150363"/>
            <a:ext cx="2516653" cy="1379101"/>
          </a:xfrm>
          <a:prstGeom prst="rect">
            <a:avLst/>
          </a:prstGeom>
        </p:spPr>
      </p:pic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D302C32C-A2B8-D34A-88E0-CC3C3E13C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90" y="4207858"/>
            <a:ext cx="1249992" cy="643213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9E6DC2-5055-B744-9826-26189E8B81E1}"/>
              </a:ext>
            </a:extLst>
          </p:cNvPr>
          <p:cNvSpPr txBox="1"/>
          <p:nvPr/>
        </p:nvSpPr>
        <p:spPr>
          <a:xfrm>
            <a:off x="462070" y="4768333"/>
            <a:ext cx="1592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Electronic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</a:t>
            </a:r>
            <a:endParaRPr lang="de-DE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AA1205-AE78-0B4E-BF6F-D20D31CD96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313" y="4269941"/>
            <a:ext cx="1517713" cy="5226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3D724D-53D2-074E-A0CF-2D255ACE8B53}"/>
              </a:ext>
            </a:extLst>
          </p:cNvPr>
          <p:cNvSpPr txBox="1"/>
          <p:nvPr/>
        </p:nvSpPr>
        <p:spPr>
          <a:xfrm>
            <a:off x="1972194" y="4773250"/>
            <a:ext cx="1778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Exchange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Intergration</a:t>
            </a:r>
            <a:endParaRPr lang="de-DE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E5B9C6-7402-FF49-ADB5-C8436273E4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038" y="4108640"/>
            <a:ext cx="891639" cy="4216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7BDB0F0-6A65-7949-A88A-8A7F438D231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547" y="4301265"/>
            <a:ext cx="1142556" cy="4913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868F00-CF58-CD4A-B9E5-EF8894313BE9}"/>
              </a:ext>
            </a:extLst>
          </p:cNvPr>
          <p:cNvSpPr txBox="1"/>
          <p:nvPr/>
        </p:nvSpPr>
        <p:spPr>
          <a:xfrm>
            <a:off x="3840026" y="4778949"/>
            <a:ext cx="1300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PDF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conversion</a:t>
            </a:r>
            <a:endParaRPr lang="de-DE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3A64DB-1420-3E43-93DF-5E6F380E8537}"/>
              </a:ext>
            </a:extLst>
          </p:cNvPr>
          <p:cNvSpPr txBox="1"/>
          <p:nvPr/>
        </p:nvSpPr>
        <p:spPr>
          <a:xfrm>
            <a:off x="273377" y="1028378"/>
            <a:ext cx="155414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700k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events</a:t>
            </a:r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total</a:t>
            </a:r>
          </a:p>
          <a:p>
            <a:endParaRPr lang="de-DE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80k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events</a:t>
            </a:r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2019</a:t>
            </a:r>
          </a:p>
          <a:p>
            <a:endParaRPr lang="de-DE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10k 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users</a:t>
            </a:r>
            <a:r>
              <a:rPr lang="de-DE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/</a:t>
            </a:r>
            <a:r>
              <a:rPr lang="de-DE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</a:t>
            </a:r>
            <a:endParaRPr lang="de-DE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70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9280E-CD0E-0940-B315-B611E376A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Open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20B3D3-0577-7843-9A0C-2D9DBB149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6471" y="1537420"/>
            <a:ext cx="2191921" cy="1943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Content Placeholder 3" descr="CERNVM.jpg">
            <a:extLst>
              <a:ext uri="{FF2B5EF4-FFF2-40B4-BE49-F238E27FC236}">
                <a16:creationId xmlns:a16="http://schemas.microsoft.com/office/drawing/2014/main" id="{BB76F322-58FD-3048-813B-B56D064B75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853" y="2993174"/>
            <a:ext cx="2890831" cy="144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067FD30-1481-824B-B2C6-159DF73F83D8}"/>
              </a:ext>
            </a:extLst>
          </p:cNvPr>
          <p:cNvSpPr txBox="1">
            <a:spLocks/>
          </p:cNvSpPr>
          <p:nvPr/>
        </p:nvSpPr>
        <p:spPr bwMode="auto">
          <a:xfrm>
            <a:off x="3643124" y="3460402"/>
            <a:ext cx="1861297" cy="27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fr-CH" sz="1200" dirty="0"/>
              <a:t>http://</a:t>
            </a:r>
            <a:r>
              <a:rPr lang="fr-CH" sz="1200" dirty="0" err="1"/>
              <a:t>opendata.cern.ch</a:t>
            </a:r>
            <a:endParaRPr lang="en-US" sz="1200" kern="0" dirty="0"/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07874F2-C1BC-9840-8303-794C0D91A5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485" y="993924"/>
            <a:ext cx="2689215" cy="17847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96A52A39-2153-0149-8833-C1087B66D46D}"/>
              </a:ext>
            </a:extLst>
          </p:cNvPr>
          <p:cNvSpPr txBox="1">
            <a:spLocks/>
          </p:cNvSpPr>
          <p:nvPr/>
        </p:nvSpPr>
        <p:spPr bwMode="auto">
          <a:xfrm>
            <a:off x="7374655" y="4424079"/>
            <a:ext cx="1806372" cy="46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fr-CH" sz="2400" dirty="0" err="1"/>
              <a:t>Research</a:t>
            </a:r>
            <a:endParaRPr lang="en-US" sz="2400" kern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E361100-5A41-1940-A02A-7B051C25752A}"/>
              </a:ext>
            </a:extLst>
          </p:cNvPr>
          <p:cNvSpPr txBox="1">
            <a:spLocks/>
          </p:cNvSpPr>
          <p:nvPr/>
        </p:nvSpPr>
        <p:spPr bwMode="auto">
          <a:xfrm>
            <a:off x="7224349" y="510881"/>
            <a:ext cx="1806372" cy="46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0" i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fr-CH" sz="2400" dirty="0"/>
              <a:t>Education</a:t>
            </a:r>
            <a:endParaRPr lang="en-US" sz="2400" kern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3E9E819-CBFD-904B-86F3-1CF603459C5C}"/>
              </a:ext>
            </a:extLst>
          </p:cNvPr>
          <p:cNvSpPr txBox="1">
            <a:spLocks/>
          </p:cNvSpPr>
          <p:nvPr/>
        </p:nvSpPr>
        <p:spPr>
          <a:xfrm>
            <a:off x="583170" y="4299070"/>
            <a:ext cx="808565" cy="29467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400 PB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B8DAEC-4B9C-F041-9EA0-AEDC4740B60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123" y="2508616"/>
            <a:ext cx="1371917" cy="679892"/>
          </a:xfrm>
          <a:prstGeom prst="rect">
            <a:avLst/>
          </a:prstGeom>
        </p:spPr>
      </p:pic>
      <p:pic>
        <p:nvPicPr>
          <p:cNvPr id="22" name="Picture 21" descr="A picture containing computer, electronics, outdoor&#10;&#10;Description automatically generated">
            <a:extLst>
              <a:ext uri="{FF2B5EF4-FFF2-40B4-BE49-F238E27FC236}">
                <a16:creationId xmlns:a16="http://schemas.microsoft.com/office/drawing/2014/main" id="{01446C57-0D1C-8C41-9D24-41D8675BB5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943" y="3608563"/>
            <a:ext cx="1861297" cy="730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157E848D-02E7-9E41-B76A-15770907581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770" y="3742561"/>
            <a:ext cx="739302" cy="310222"/>
          </a:xfrm>
          <a:prstGeom prst="rect">
            <a:avLst/>
          </a:prstGeom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C43713EB-C75D-AE48-83C9-91248EB16670}"/>
              </a:ext>
            </a:extLst>
          </p:cNvPr>
          <p:cNvSpPr txBox="1">
            <a:spLocks/>
          </p:cNvSpPr>
          <p:nvPr/>
        </p:nvSpPr>
        <p:spPr>
          <a:xfrm>
            <a:off x="1637173" y="4010545"/>
            <a:ext cx="1011794" cy="29467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Open Storage</a:t>
            </a:r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FC3631D-A070-4746-A7CE-70D7B4894D9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614" y="1743850"/>
            <a:ext cx="325409" cy="325409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41A9AC76-4BB2-EE4B-8A9C-BEAD6FE89DB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673" y="1750222"/>
            <a:ext cx="325409" cy="32540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6CBD90B-23B2-7D45-8CCF-249CC697754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595" y="1758480"/>
            <a:ext cx="325409" cy="325409"/>
          </a:xfrm>
          <a:prstGeom prst="rect">
            <a:avLst/>
          </a:prstGeom>
        </p:spPr>
      </p:pic>
      <p:pic>
        <p:nvPicPr>
          <p:cNvPr id="58" name="Picture 57" descr="A picture containing text&#10;&#10;Description automatically generated">
            <a:extLst>
              <a:ext uri="{FF2B5EF4-FFF2-40B4-BE49-F238E27FC236}">
                <a16:creationId xmlns:a16="http://schemas.microsoft.com/office/drawing/2014/main" id="{E5834C51-F1E1-D845-A5A6-2FAB7854EFC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929" y="985056"/>
            <a:ext cx="369931" cy="675691"/>
          </a:xfrm>
          <a:prstGeom prst="rect">
            <a:avLst/>
          </a:prstGeom>
        </p:spPr>
      </p:pic>
      <p:pic>
        <p:nvPicPr>
          <p:cNvPr id="60" name="Picture 59" descr="Icon&#10;&#10;Description automatically generated">
            <a:extLst>
              <a:ext uri="{FF2B5EF4-FFF2-40B4-BE49-F238E27FC236}">
                <a16:creationId xmlns:a16="http://schemas.microsoft.com/office/drawing/2014/main" id="{FA099A5C-F6B4-C347-BCDF-25938099268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906" y="975792"/>
            <a:ext cx="306385" cy="678585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7D4AD976-2763-EE4E-B230-3E36925201E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259" y="976198"/>
            <a:ext cx="340428" cy="680855"/>
          </a:xfrm>
          <a:prstGeom prst="rect">
            <a:avLst/>
          </a:prstGeom>
        </p:spPr>
      </p:pic>
      <p:pic>
        <p:nvPicPr>
          <p:cNvPr id="64" name="Picture 63" descr="Icon&#10;&#10;Description automatically generated">
            <a:extLst>
              <a:ext uri="{FF2B5EF4-FFF2-40B4-BE49-F238E27FC236}">
                <a16:creationId xmlns:a16="http://schemas.microsoft.com/office/drawing/2014/main" id="{9174F015-BB15-2F4B-A8F4-559B558BBEE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776" y="993924"/>
            <a:ext cx="369931" cy="68539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93389E1-1818-8046-90F9-5612328717C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787" y="1743738"/>
            <a:ext cx="312658" cy="340898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A9C811E1-2DBA-7541-83D8-9F6D5CA0FB4A}"/>
              </a:ext>
            </a:extLst>
          </p:cNvPr>
          <p:cNvSpPr txBox="1">
            <a:spLocks/>
          </p:cNvSpPr>
          <p:nvPr/>
        </p:nvSpPr>
        <p:spPr>
          <a:xfrm>
            <a:off x="1473177" y="3238671"/>
            <a:ext cx="345810" cy="29467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6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endParaRPr lang="en-US" sz="12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3B35315C-2BE2-7247-A775-7E2030845D00}"/>
              </a:ext>
            </a:extLst>
          </p:cNvPr>
          <p:cNvSpPr txBox="1">
            <a:spLocks/>
          </p:cNvSpPr>
          <p:nvPr/>
        </p:nvSpPr>
        <p:spPr>
          <a:xfrm>
            <a:off x="1464268" y="2163774"/>
            <a:ext cx="345810" cy="29467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6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+</a:t>
            </a:r>
            <a:endParaRPr lang="en-US" sz="12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63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gl" dirty="0"/>
              <a:t>Zenodo: Open Science for All</a:t>
            </a:r>
            <a:endParaRPr dirty="0"/>
          </a:p>
        </p:txBody>
      </p:sp>
      <p:pic>
        <p:nvPicPr>
          <p:cNvPr id="551" name="Google Shape;551;p4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09" r="1681"/>
          <a:stretch/>
        </p:blipFill>
        <p:spPr>
          <a:xfrm>
            <a:off x="306000" y="658350"/>
            <a:ext cx="2411074" cy="150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5657" y="1297577"/>
            <a:ext cx="6045943" cy="3518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69E05-B471-BE14-68F1-11757E62C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CERN as a host</a:t>
            </a:r>
          </a:p>
        </p:txBody>
      </p:sp>
      <p:pic>
        <p:nvPicPr>
          <p:cNvPr id="1025" name="Picture 1" descr="page6image12521120">
            <a:extLst>
              <a:ext uri="{FF2B5EF4-FFF2-40B4-BE49-F238E27FC236}">
                <a16:creationId xmlns:a16="http://schemas.microsoft.com/office/drawing/2014/main" id="{A6CFA66E-0A5A-BCC3-4E0E-14864A30B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818" y="1191899"/>
            <a:ext cx="2548128" cy="182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93CC38C-38CA-AE89-2C43-725ECF1F514A}"/>
              </a:ext>
            </a:extLst>
          </p:cNvPr>
          <p:cNvSpPr txBox="1">
            <a:spLocks/>
          </p:cNvSpPr>
          <p:nvPr/>
        </p:nvSpPr>
        <p:spPr>
          <a:xfrm>
            <a:off x="5538652" y="3116500"/>
            <a:ext cx="3452948" cy="339412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Mapping shelters in refugee camps</a:t>
            </a:r>
          </a:p>
        </p:txBody>
      </p:sp>
      <p:pic>
        <p:nvPicPr>
          <p:cNvPr id="1026" name="Picture 2" descr="page7image12212320">
            <a:extLst>
              <a:ext uri="{FF2B5EF4-FFF2-40B4-BE49-F238E27FC236}">
                <a16:creationId xmlns:a16="http://schemas.microsoft.com/office/drawing/2014/main" id="{C2914512-D835-5CD2-B5AA-927680AE4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7029" y="3560423"/>
            <a:ext cx="3255917" cy="107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8image12146368">
            <a:extLst>
              <a:ext uri="{FF2B5EF4-FFF2-40B4-BE49-F238E27FC236}">
                <a16:creationId xmlns:a16="http://schemas.microsoft.com/office/drawing/2014/main" id="{1527FF2B-CB1B-00AA-E5FF-B595CEA2E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685" y="3549750"/>
            <a:ext cx="2899954" cy="142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28FF996-E27A-E0A8-C96E-4E6472EB1870}"/>
              </a:ext>
            </a:extLst>
          </p:cNvPr>
          <p:cNvSpPr txBox="1">
            <a:spLocks/>
          </p:cNvSpPr>
          <p:nvPr/>
        </p:nvSpPr>
        <p:spPr>
          <a:xfrm>
            <a:off x="2220685" y="3224318"/>
            <a:ext cx="2726437" cy="33941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Flood detection</a:t>
            </a: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5E4EF928-0348-1178-2250-19AA311E2E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35" y="1109069"/>
            <a:ext cx="2499673" cy="135545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664876E-DBA4-AEC5-DE73-F3CE554373EA}"/>
              </a:ext>
            </a:extLst>
          </p:cNvPr>
          <p:cNvSpPr txBox="1">
            <a:spLocks/>
          </p:cNvSpPr>
          <p:nvPr/>
        </p:nvSpPr>
        <p:spPr>
          <a:xfrm>
            <a:off x="2730003" y="870857"/>
            <a:ext cx="2891379" cy="9469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UNOSAT</a:t>
            </a:r>
          </a:p>
          <a:p>
            <a:pPr algn="ctr"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established at CERN in 2001, based on IT infrastructure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5150EE0A-99D5-ACC7-FA39-CA626976C1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0042" y="1736329"/>
            <a:ext cx="1511300" cy="106045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3553F79-F970-34D6-3F30-B94D3A4E8154}"/>
              </a:ext>
            </a:extLst>
          </p:cNvPr>
          <p:cNvSpPr txBox="1">
            <a:spLocks/>
          </p:cNvSpPr>
          <p:nvPr/>
        </p:nvSpPr>
        <p:spPr>
          <a:xfrm>
            <a:off x="271054" y="3769478"/>
            <a:ext cx="1868777" cy="847329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AI for Satellite Imagery Analysis</a:t>
            </a:r>
          </a:p>
        </p:txBody>
      </p:sp>
    </p:spTree>
    <p:extLst>
      <p:ext uri="{BB962C8B-B14F-4D97-AF65-F5344CB8AC3E}">
        <p14:creationId xmlns:p14="http://schemas.microsoft.com/office/powerpoint/2010/main" val="39797386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ICE_HLT_188359_front_background.png">
            <a:extLst>
              <a:ext uri="{FF2B5EF4-FFF2-40B4-BE49-F238E27FC236}">
                <a16:creationId xmlns:a16="http://schemas.microsoft.com/office/drawing/2014/main" id="{C7A8667F-67FE-327E-5420-178F807918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8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3321804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D542D-403D-9998-331D-E913C7A43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Bubble Chamber</a:t>
            </a:r>
          </a:p>
        </p:txBody>
      </p:sp>
      <p:pic>
        <p:nvPicPr>
          <p:cNvPr id="7" name="Picture 6" descr="A person working on a machine&#10;&#10;Description automatically generated">
            <a:extLst>
              <a:ext uri="{FF2B5EF4-FFF2-40B4-BE49-F238E27FC236}">
                <a16:creationId xmlns:a16="http://schemas.microsoft.com/office/drawing/2014/main" id="{D6EEBE64-3C1B-C117-2377-4EF979CDD3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4" y="659580"/>
            <a:ext cx="2466794" cy="2466794"/>
          </a:xfrm>
          <a:prstGeom prst="rect">
            <a:avLst/>
          </a:prstGeom>
        </p:spPr>
      </p:pic>
      <p:pic>
        <p:nvPicPr>
          <p:cNvPr id="5" name="Content Placeholder 4" descr="A large metal object with a round window&#10;&#10;Description automatically generated">
            <a:extLst>
              <a:ext uri="{FF2B5EF4-FFF2-40B4-BE49-F238E27FC236}">
                <a16:creationId xmlns:a16="http://schemas.microsoft.com/office/drawing/2014/main" id="{F0F00B03-4D03-2D9A-0852-A07158B7C7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965" y="2640794"/>
            <a:ext cx="2108305" cy="2246554"/>
          </a:xfrm>
        </p:spPr>
      </p:pic>
      <p:pic>
        <p:nvPicPr>
          <p:cNvPr id="9" name="Picture 8" descr="A close-up of a black and white photo&#10;&#10;Description automatically generated">
            <a:extLst>
              <a:ext uri="{FF2B5EF4-FFF2-40B4-BE49-F238E27FC236}">
                <a16:creationId xmlns:a16="http://schemas.microsoft.com/office/drawing/2014/main" id="{0FE61375-C160-E105-7EC0-FCEE77DB09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00073" y="773413"/>
            <a:ext cx="3317968" cy="429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0527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4CFF5-8683-A13A-F0DA-D937B6247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AI in HEP</a:t>
            </a:r>
          </a:p>
        </p:txBody>
      </p:sp>
      <p:pic>
        <p:nvPicPr>
          <p:cNvPr id="4" name="Picture 3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93BFD971-9CDB-3121-2909-614F7D5B4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53" y="691978"/>
            <a:ext cx="8386482" cy="4183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98D8CD-F98E-4243-9914-36B34EFF8C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7647" y="3505180"/>
            <a:ext cx="977153" cy="7020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F04D69-178A-5880-105F-819945B90839}"/>
              </a:ext>
            </a:extLst>
          </p:cNvPr>
          <p:cNvSpPr txBox="1"/>
          <p:nvPr/>
        </p:nvSpPr>
        <p:spPr>
          <a:xfrm>
            <a:off x="6947647" y="4065325"/>
            <a:ext cx="11986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00" dirty="0"/>
              <a:t>Network traffic prediction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E77EE6-5CB2-82D5-3994-5AB953FAEB92}"/>
              </a:ext>
            </a:extLst>
          </p:cNvPr>
          <p:cNvSpPr/>
          <p:nvPr/>
        </p:nvSpPr>
        <p:spPr>
          <a:xfrm>
            <a:off x="5513294" y="4428565"/>
            <a:ext cx="2994212" cy="394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>
                <a:solidFill>
                  <a:srgbClr val="002060"/>
                </a:solidFill>
              </a:rPr>
              <a:t>Thanks to J-R. Vlimant</a:t>
            </a:r>
          </a:p>
        </p:txBody>
      </p:sp>
    </p:spTree>
    <p:extLst>
      <p:ext uri="{BB962C8B-B14F-4D97-AF65-F5344CB8AC3E}">
        <p14:creationId xmlns:p14="http://schemas.microsoft.com/office/powerpoint/2010/main" val="389599518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D009787-09A2-418B-86E4-DED525AAE409}"/>
              </a:ext>
            </a:extLst>
          </p:cNvPr>
          <p:cNvSpPr/>
          <p:nvPr/>
        </p:nvSpPr>
        <p:spPr>
          <a:xfrm>
            <a:off x="541246" y="779930"/>
            <a:ext cx="1768289" cy="330048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FED50F-D5B4-455C-ABB2-7F211A3C284C}"/>
              </a:ext>
            </a:extLst>
          </p:cNvPr>
          <p:cNvSpPr/>
          <p:nvPr/>
        </p:nvSpPr>
        <p:spPr>
          <a:xfrm>
            <a:off x="541246" y="1075765"/>
            <a:ext cx="1768289" cy="343236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9081" indent="-26908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Assess the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areas of potential quantum advantage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in HEP applications (QML, </a:t>
            </a:r>
            <a:r>
              <a:rPr lang="en-150" sz="900" dirty="0" err="1">
                <a:solidFill>
                  <a:srgbClr val="386FB2"/>
                </a:solidFill>
                <a:latin typeface="Arial" panose="020B0604020202020204"/>
              </a:rPr>
              <a:t>classifi</a:t>
            </a:r>
            <a:r>
              <a:rPr lang="fr-FR" sz="900" dirty="0">
                <a:solidFill>
                  <a:srgbClr val="386FB2"/>
                </a:solidFill>
                <a:latin typeface="Arial" panose="020B0604020202020204"/>
              </a:rPr>
              <a:t>ca</a:t>
            </a:r>
            <a:r>
              <a:rPr lang="en-150" sz="900" dirty="0" err="1">
                <a:solidFill>
                  <a:srgbClr val="386FB2"/>
                </a:solidFill>
                <a:latin typeface="Arial" panose="020B0604020202020204"/>
              </a:rPr>
              <a:t>tion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, anomaly detection, tracking)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Develop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common libraries of algorithms, methods, tools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; benchmark as technology evolves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Collaborate to the development of shared,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hybrid classic-quantum infrastructures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F7DC60-F6D6-4232-91EC-429842E654CB}"/>
              </a:ext>
            </a:extLst>
          </p:cNvPr>
          <p:cNvSpPr/>
          <p:nvPr/>
        </p:nvSpPr>
        <p:spPr>
          <a:xfrm>
            <a:off x="541246" y="1075765"/>
            <a:ext cx="1768289" cy="254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4C79DD-FDB1-4DF4-BA87-689BFDC28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Quantum Technology Initiative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FAB45-5F5E-4961-9A07-4E9AC27EA14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71DDDE22-8D4F-094D-AC70-1F2C263CD040}" type="slidenum">
              <a:rPr lang="fr-FR" sz="788">
                <a:solidFill>
                  <a:prstClr val="white"/>
                </a:solidFill>
                <a:latin typeface="Arial" panose="020B0604020202020204"/>
              </a:rPr>
              <a:pPr algn="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61</a:t>
            </a:fld>
            <a:endParaRPr lang="fr-FR" sz="788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D67B8F-1E39-426F-99EE-9C941D0F9CFA}"/>
              </a:ext>
            </a:extLst>
          </p:cNvPr>
          <p:cNvSpPr/>
          <p:nvPr/>
        </p:nvSpPr>
        <p:spPr>
          <a:xfrm>
            <a:off x="541246" y="3818989"/>
            <a:ext cx="1768289" cy="363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150" sz="1050" dirty="0">
                <a:solidFill>
                  <a:prstClr val="white"/>
                </a:solidFill>
                <a:latin typeface="Arial" panose="020B0604020202020204"/>
              </a:rPr>
              <a:t>Computing &amp; Algorithms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E9C417E-C790-4F19-916C-4712501963A5}"/>
              </a:ext>
            </a:extLst>
          </p:cNvPr>
          <p:cNvSpPr/>
          <p:nvPr/>
        </p:nvSpPr>
        <p:spPr>
          <a:xfrm>
            <a:off x="2649072" y="779930"/>
            <a:ext cx="1768289" cy="3300485"/>
          </a:xfrm>
          <a:prstGeom prst="roundRect">
            <a:avLst/>
          </a:prstGeom>
          <a:solidFill>
            <a:srgbClr val="079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CC92F57-0C18-4605-842D-58D3FFD022FF}"/>
              </a:ext>
            </a:extLst>
          </p:cNvPr>
          <p:cNvSpPr/>
          <p:nvPr/>
        </p:nvSpPr>
        <p:spPr>
          <a:xfrm>
            <a:off x="2649072" y="1075765"/>
            <a:ext cx="1768289" cy="343236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9081" indent="-26908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Identify and develop techniques for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quantum simulation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in collider physics, QCD, cosmology within and beyond the SM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Co-develop quantum computing and sensing approaches by providing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theoretical foundations 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to the identifications of the areas of interest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483D1C-97A0-42C3-9321-D21A5A2A71AB}"/>
              </a:ext>
            </a:extLst>
          </p:cNvPr>
          <p:cNvSpPr/>
          <p:nvPr/>
        </p:nvSpPr>
        <p:spPr>
          <a:xfrm>
            <a:off x="2649072" y="1075765"/>
            <a:ext cx="1768289" cy="2727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B2342C-D9B4-4A1F-975D-4499ED70371B}"/>
              </a:ext>
            </a:extLst>
          </p:cNvPr>
          <p:cNvSpPr/>
          <p:nvPr/>
        </p:nvSpPr>
        <p:spPr>
          <a:xfrm>
            <a:off x="2649072" y="3818989"/>
            <a:ext cx="1768289" cy="363529"/>
          </a:xfrm>
          <a:prstGeom prst="rect">
            <a:avLst/>
          </a:prstGeom>
          <a:solidFill>
            <a:srgbClr val="0793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150" sz="1050" dirty="0">
                <a:solidFill>
                  <a:prstClr val="white"/>
                </a:solidFill>
                <a:latin typeface="Arial" panose="020B0604020202020204"/>
              </a:rPr>
              <a:t>Simulation &amp; Theory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77B7FB7-5FFA-4DDC-A7E6-5BC290CBC722}"/>
              </a:ext>
            </a:extLst>
          </p:cNvPr>
          <p:cNvSpPr/>
          <p:nvPr/>
        </p:nvSpPr>
        <p:spPr>
          <a:xfrm>
            <a:off x="4756898" y="763121"/>
            <a:ext cx="1768289" cy="330048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91CADD5-3E24-466C-B39A-80F509B3302B}"/>
              </a:ext>
            </a:extLst>
          </p:cNvPr>
          <p:cNvSpPr/>
          <p:nvPr/>
        </p:nvSpPr>
        <p:spPr>
          <a:xfrm>
            <a:off x="4756898" y="1058956"/>
            <a:ext cx="1768289" cy="343236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9081" indent="-26908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Develop and promote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expertise in quantum sensing 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in low- and high-</a:t>
            </a:r>
            <a:r>
              <a:rPr lang="en-150" sz="900" dirty="0" err="1">
                <a:solidFill>
                  <a:srgbClr val="386FB2"/>
                </a:solidFill>
                <a:latin typeface="Arial" panose="020B0604020202020204"/>
              </a:rPr>
              <a:t>en</a:t>
            </a:r>
            <a:r>
              <a:rPr lang="fr-FR" sz="900" dirty="0">
                <a:solidFill>
                  <a:srgbClr val="386FB2"/>
                </a:solidFill>
                <a:latin typeface="Arial" panose="020B0604020202020204"/>
              </a:rPr>
              <a:t>e</a:t>
            </a:r>
            <a:r>
              <a:rPr lang="en-150" sz="900" dirty="0" err="1">
                <a:solidFill>
                  <a:srgbClr val="386FB2"/>
                </a:solidFill>
                <a:latin typeface="Arial" panose="020B0604020202020204"/>
              </a:rPr>
              <a:t>rgy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physics applications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Develop quantum sensing approaches with emphasis on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low-energy particle physics measurements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Assess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novel technologies and materials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for HEP ap</a:t>
            </a:r>
            <a:r>
              <a:rPr lang="fr-FR" sz="900" dirty="0">
                <a:solidFill>
                  <a:srgbClr val="386FB2"/>
                </a:solidFill>
                <a:latin typeface="Arial" panose="020B0604020202020204"/>
              </a:rPr>
              <a:t>p</a:t>
            </a:r>
            <a:r>
              <a:rPr lang="en-150" sz="900" dirty="0" err="1">
                <a:solidFill>
                  <a:srgbClr val="386FB2"/>
                </a:solidFill>
                <a:latin typeface="Arial" panose="020B0604020202020204"/>
              </a:rPr>
              <a:t>lications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6C6A0E8-65F7-4BAB-83D0-29D7F9680D07}"/>
              </a:ext>
            </a:extLst>
          </p:cNvPr>
          <p:cNvSpPr/>
          <p:nvPr/>
        </p:nvSpPr>
        <p:spPr>
          <a:xfrm>
            <a:off x="4756898" y="1058956"/>
            <a:ext cx="1768289" cy="2727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 dirty="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5A9FA4-B921-4DD2-877D-74655C56D6D8}"/>
              </a:ext>
            </a:extLst>
          </p:cNvPr>
          <p:cNvSpPr/>
          <p:nvPr/>
        </p:nvSpPr>
        <p:spPr>
          <a:xfrm>
            <a:off x="4756898" y="3802180"/>
            <a:ext cx="1768289" cy="36352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150" sz="1050" dirty="0">
                <a:solidFill>
                  <a:prstClr val="white"/>
                </a:solidFill>
                <a:latin typeface="Arial" panose="020B0604020202020204"/>
              </a:rPr>
              <a:t>Sensing, Metrology &amp; Materials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DEA1D02-2139-4C03-9008-A38929220408}"/>
              </a:ext>
            </a:extLst>
          </p:cNvPr>
          <p:cNvSpPr/>
          <p:nvPr/>
        </p:nvSpPr>
        <p:spPr>
          <a:xfrm>
            <a:off x="6864724" y="763122"/>
            <a:ext cx="1768289" cy="330048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E7F164A-8C8C-43EB-A7C3-0C87403CA09B}"/>
              </a:ext>
            </a:extLst>
          </p:cNvPr>
          <p:cNvSpPr/>
          <p:nvPr/>
        </p:nvSpPr>
        <p:spPr>
          <a:xfrm>
            <a:off x="6864724" y="1058956"/>
            <a:ext cx="1768289" cy="343236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9081" indent="-26908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Co-develop CERN technologies relevant to quantum infrastructures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(time synch, frequency distribution, lasers)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Contribute to the </a:t>
            </a:r>
            <a:r>
              <a:rPr lang="en-150" sz="900" b="1" dirty="0" err="1">
                <a:solidFill>
                  <a:srgbClr val="386FB2"/>
                </a:solidFill>
                <a:latin typeface="Arial" panose="020B0604020202020204"/>
              </a:rPr>
              <a:t>depl</a:t>
            </a:r>
            <a:r>
              <a:rPr lang="fr-FR" sz="900" b="1" dirty="0">
                <a:solidFill>
                  <a:srgbClr val="386FB2"/>
                </a:solidFill>
                <a:latin typeface="Arial" panose="020B0604020202020204"/>
              </a:rPr>
              <a:t>o</a:t>
            </a:r>
            <a:r>
              <a:rPr lang="en-150" sz="900" b="1" dirty="0" err="1">
                <a:solidFill>
                  <a:srgbClr val="386FB2"/>
                </a:solidFill>
                <a:latin typeface="Arial" panose="020B0604020202020204"/>
              </a:rPr>
              <a:t>yment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 and validation of quantum infrastructures</a:t>
            </a:r>
            <a:br>
              <a:rPr lang="en-150" sz="900" dirty="0">
                <a:solidFill>
                  <a:srgbClr val="386FB2"/>
                </a:solidFill>
                <a:latin typeface="Arial" panose="020B0604020202020204"/>
              </a:rPr>
            </a:b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  <a:p>
            <a:pPr marL="134541" indent="-13454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Assess requirements and 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impact of quantum </a:t>
            </a:r>
            <a:r>
              <a:rPr lang="en-150" sz="900" b="1" dirty="0" err="1">
                <a:solidFill>
                  <a:srgbClr val="386FB2"/>
                </a:solidFill>
                <a:latin typeface="Arial" panose="020B0604020202020204"/>
              </a:rPr>
              <a:t>communi</a:t>
            </a:r>
            <a:r>
              <a:rPr lang="fr-FR" sz="900" b="1" dirty="0">
                <a:solidFill>
                  <a:srgbClr val="386FB2"/>
                </a:solidFill>
                <a:latin typeface="Arial" panose="020B0604020202020204"/>
              </a:rPr>
              <a:t>ca</a:t>
            </a:r>
            <a:r>
              <a:rPr lang="en-150" sz="900" b="1" dirty="0" err="1">
                <a:solidFill>
                  <a:srgbClr val="386FB2"/>
                </a:solidFill>
                <a:latin typeface="Arial" panose="020B0604020202020204"/>
              </a:rPr>
              <a:t>tion</a:t>
            </a:r>
            <a:r>
              <a:rPr lang="en-150" sz="900" b="1" dirty="0">
                <a:solidFill>
                  <a:srgbClr val="386FB2"/>
                </a:solidFill>
                <a:latin typeface="Arial" panose="020B0604020202020204"/>
              </a:rPr>
              <a:t> on computing applications</a:t>
            </a:r>
            <a:r>
              <a:rPr lang="en-150" sz="900" dirty="0">
                <a:solidFill>
                  <a:srgbClr val="386FB2"/>
                </a:solidFill>
                <a:latin typeface="Arial" panose="020B0604020202020204"/>
              </a:rPr>
              <a:t> (security, privacy)</a:t>
            </a:r>
          </a:p>
          <a:p>
            <a:pPr marL="269081" indent="-269081" defTabSz="40362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150" sz="900" dirty="0">
              <a:solidFill>
                <a:srgbClr val="386FB2"/>
              </a:solidFill>
              <a:latin typeface="Arial" panose="020B060402020202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B2BE55-05BA-479C-AF8A-C1FB6E2A8E51}"/>
              </a:ext>
            </a:extLst>
          </p:cNvPr>
          <p:cNvSpPr/>
          <p:nvPr/>
        </p:nvSpPr>
        <p:spPr>
          <a:xfrm>
            <a:off x="6864724" y="1058957"/>
            <a:ext cx="1768289" cy="271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150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B09EB20-761D-41F7-927B-9E4DC633ECD2}"/>
              </a:ext>
            </a:extLst>
          </p:cNvPr>
          <p:cNvSpPr/>
          <p:nvPr/>
        </p:nvSpPr>
        <p:spPr>
          <a:xfrm>
            <a:off x="6864724" y="3802181"/>
            <a:ext cx="1768289" cy="36352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150" sz="1050" dirty="0">
                <a:solidFill>
                  <a:prstClr val="white"/>
                </a:solidFill>
                <a:latin typeface="Arial" panose="020B0604020202020204"/>
              </a:rPr>
              <a:t>Communications &amp; Networks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8AB5CE4-6F69-484A-BED7-F0DDC37FF69B}"/>
              </a:ext>
            </a:extLst>
          </p:cNvPr>
          <p:cNvSpPr/>
          <p:nvPr/>
        </p:nvSpPr>
        <p:spPr>
          <a:xfrm>
            <a:off x="1253951" y="897330"/>
            <a:ext cx="342878" cy="363529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B8D2BD2-2772-444E-9D4F-5BA47EC405B6}"/>
              </a:ext>
            </a:extLst>
          </p:cNvPr>
          <p:cNvSpPr/>
          <p:nvPr/>
        </p:nvSpPr>
        <p:spPr>
          <a:xfrm>
            <a:off x="5476507" y="894420"/>
            <a:ext cx="329072" cy="348891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C820B13-68DC-4704-9F6E-921B97ED18ED}"/>
              </a:ext>
            </a:extLst>
          </p:cNvPr>
          <p:cNvSpPr/>
          <p:nvPr/>
        </p:nvSpPr>
        <p:spPr>
          <a:xfrm>
            <a:off x="7577430" y="887517"/>
            <a:ext cx="342878" cy="363529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5BE1F89-F42E-4948-A571-B65C106E1020}"/>
              </a:ext>
            </a:extLst>
          </p:cNvPr>
          <p:cNvSpPr/>
          <p:nvPr/>
        </p:nvSpPr>
        <p:spPr>
          <a:xfrm>
            <a:off x="3361777" y="872118"/>
            <a:ext cx="342878" cy="363529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B97658-FF6A-59CF-F78B-C4457F969D51}"/>
              </a:ext>
            </a:extLst>
          </p:cNvPr>
          <p:cNvSpPr txBox="1"/>
          <p:nvPr/>
        </p:nvSpPr>
        <p:spPr>
          <a:xfrm>
            <a:off x="1665515" y="48904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542297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>
            <a:spLocks noGrp="1"/>
          </p:cNvSpPr>
          <p:nvPr>
            <p:ph type="ctrTitle"/>
          </p:nvPr>
        </p:nvSpPr>
        <p:spPr>
          <a:xfrm>
            <a:off x="403088" y="1996369"/>
            <a:ext cx="8337825" cy="982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US" dirty="0"/>
              <a:t>Open Quantum Institute</a:t>
            </a:r>
            <a:br>
              <a:rPr lang="en-US" dirty="0"/>
            </a:br>
            <a:r>
              <a:rPr lang="en-US" dirty="0"/>
              <a:t>Pilot Phase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1853967" y="3124331"/>
            <a:ext cx="5269327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Global and inclusive access to quantum computing and the development of applications for the benefit of humanity</a:t>
            </a:r>
            <a:endParaRPr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Take-away #4"/>
          <p:cNvSpPr txBox="1">
            <a:spLocks noGrp="1"/>
          </p:cNvSpPr>
          <p:nvPr>
            <p:ph type="title"/>
          </p:nvPr>
        </p:nvSpPr>
        <p:spPr/>
        <p:txBody>
          <a:bodyPr wrap="square" anchor="ctr">
            <a:normAutofit/>
          </a:bodyPr>
          <a:lstStyle>
            <a:lvl1pPr defTabSz="886968">
              <a:defRPr sz="4462"/>
            </a:lvl1pPr>
          </a:lstStyle>
          <a:p>
            <a:pPr>
              <a:lnSpc>
                <a:spcPct val="90000"/>
              </a:lnSpc>
            </a:pPr>
            <a:r>
              <a:rPr lang="en-GB" sz="3000" dirty="0"/>
              <a:t>Take-aways</a:t>
            </a:r>
          </a:p>
        </p:txBody>
      </p:sp>
      <p:graphicFrame>
        <p:nvGraphicFramePr>
          <p:cNvPr id="493" name="Fundamental science continue to be main inspiration for revolutionary ideas, due to revolutionary needs…">
            <a:extLst>
              <a:ext uri="{FF2B5EF4-FFF2-40B4-BE49-F238E27FC236}">
                <a16:creationId xmlns:a16="http://schemas.microsoft.com/office/drawing/2014/main" id="{DA1856A1-BAE5-46C7-8AA6-1C3F2C2612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166445"/>
              </p:ext>
            </p:extLst>
          </p:nvPr>
        </p:nvGraphicFramePr>
        <p:xfrm>
          <a:off x="228600" y="692151"/>
          <a:ext cx="8686800" cy="40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91" name="Slide Number" hidden="1"/>
          <p:cNvSpPr txBox="1">
            <a:spLocks noGrp="1"/>
          </p:cNvSpPr>
          <p:nvPr>
            <p:ph type="sldNum" sz="quarter" idx="4294967295"/>
          </p:nvPr>
        </p:nvSpPr>
        <p:spPr>
          <a:xfrm>
            <a:off x="0" y="5024438"/>
            <a:ext cx="187325" cy="1651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>
              <a:spcAft>
                <a:spcPts val="600"/>
              </a:spcAft>
            </a:pPr>
            <a:fld id="{86CB4B4D-7CA3-9044-876B-883B54F8677D}" type="slidenum">
              <a:rPr/>
              <a:pPr>
                <a:spcAft>
                  <a:spcPts val="600"/>
                </a:spcAft>
              </a:pPr>
              <a:t>63</a:t>
            </a:fld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object, star, blue, water&#10;&#10;Description automatically generated">
            <a:extLst>
              <a:ext uri="{FF2B5EF4-FFF2-40B4-BE49-F238E27FC236}">
                <a16:creationId xmlns:a16="http://schemas.microsoft.com/office/drawing/2014/main" id="{06433E5C-C71A-784C-9E82-2F84BD500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74"/>
            <a:ext cx="9144000" cy="5141951"/>
          </a:xfrm>
          <a:prstGeom prst="rect">
            <a:avLst/>
          </a:prstGeom>
        </p:spPr>
      </p:pic>
      <p:pic>
        <p:nvPicPr>
          <p:cNvPr id="2" name="Picture 1" descr="ThankYou.png">
            <a:extLst>
              <a:ext uri="{FF2B5EF4-FFF2-40B4-BE49-F238E27FC236}">
                <a16:creationId xmlns:a16="http://schemas.microsoft.com/office/drawing/2014/main" id="{9807D986-1946-A24D-AB71-41BA4DE114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390" y="976333"/>
            <a:ext cx="4254445" cy="319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6796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Want to Know More?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Contact:</a:t>
            </a:r>
          </a:p>
          <a:p>
            <a:pPr lvl="1"/>
            <a:r>
              <a:rPr lang="en-US" dirty="0">
                <a:hlinkClick r:id="rId2"/>
              </a:rPr>
              <a:t>Tim.Smith@cern.ch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More information:</a:t>
            </a:r>
          </a:p>
          <a:p>
            <a:pPr lvl="1"/>
            <a:r>
              <a:rPr lang="en-US" dirty="0"/>
              <a:t>IT Department: </a:t>
            </a:r>
            <a:r>
              <a:rPr lang="en-US" dirty="0">
                <a:hlinkClick r:id="rId3"/>
              </a:rPr>
              <a:t>http://information-technology.web.cern.ch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The LHC Grid: </a:t>
            </a:r>
            <a:r>
              <a:rPr lang="en-US" dirty="0">
                <a:hlinkClick r:id="rId4"/>
              </a:rPr>
              <a:t>http://wlcg.web.cern.ch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Google Street view in CC:</a:t>
            </a:r>
          </a:p>
          <a:p>
            <a:pPr lvl="2"/>
            <a:r>
              <a:rPr lang="nl-NL" dirty="0">
                <a:hlinkClick r:id="rId5"/>
              </a:rPr>
              <a:t>https://www.google.ch/maps/@46.232624,6.045747,3a,75y,162.48h,90t/data=!3m5!1e1!3m3!1sBU7JKhoaY_H9JVPFHcH8JA!2e0!3e5?hl=en</a:t>
            </a:r>
            <a:endParaRPr lang="en-US" dirty="0"/>
          </a:p>
          <a:p>
            <a:pPr lvl="2"/>
            <a:r>
              <a:rPr lang="en-US" dirty="0">
                <a:hlinkClick r:id="rId6"/>
              </a:rPr>
              <a:t>http://lego-scavenger-hunt.web.cern.ch</a:t>
            </a:r>
            <a:endParaRPr lang="en-US" dirty="0"/>
          </a:p>
          <a:p>
            <a:pPr lvl="1"/>
            <a:r>
              <a:rPr lang="en-US" dirty="0"/>
              <a:t>IT Archives: </a:t>
            </a:r>
            <a:r>
              <a:rPr lang="en-US" dirty="0">
                <a:hlinkClick r:id="rId7"/>
              </a:rPr>
              <a:t>https://it-archives.web.cern.ch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7836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Want to Follow More?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9499" y="621792"/>
            <a:ext cx="4105002" cy="4337222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sz="2400" dirty="0"/>
              <a:t>Social Media at CERN</a:t>
            </a:r>
          </a:p>
          <a:p>
            <a:pPr marL="342900" lvl="1" indent="0">
              <a:buNone/>
            </a:pPr>
            <a:r>
              <a:rPr lang="en-US" sz="2000" dirty="0">
                <a:hlinkClick r:id="rId2"/>
              </a:rPr>
              <a:t>http://twitter.com/CERN</a:t>
            </a:r>
            <a:r>
              <a:rPr lang="en-US" sz="2000" dirty="0"/>
              <a:t> </a:t>
            </a:r>
          </a:p>
          <a:p>
            <a:pPr marL="342900" lvl="1" indent="0">
              <a:buNone/>
            </a:pPr>
            <a:r>
              <a:rPr lang="en-US" sz="2000" dirty="0">
                <a:hlinkClick r:id="rId3"/>
              </a:rPr>
              <a:t>http://twitter.com/CERN_FR</a:t>
            </a:r>
            <a:r>
              <a:rPr lang="en-US" sz="2000" dirty="0"/>
              <a:t> </a:t>
            </a:r>
          </a:p>
          <a:p>
            <a:pPr marL="342900" lvl="1" indent="0">
              <a:buNone/>
            </a:pPr>
            <a:r>
              <a:rPr lang="en-US" sz="2000" dirty="0">
                <a:hlinkClick r:id="rId4"/>
              </a:rPr>
              <a:t>http://facebook.com/cern</a:t>
            </a:r>
            <a:r>
              <a:rPr lang="en-US" sz="2000" dirty="0"/>
              <a:t> </a:t>
            </a:r>
          </a:p>
          <a:p>
            <a:pPr marL="342900" lvl="1" indent="0">
              <a:buNone/>
            </a:pPr>
            <a:r>
              <a:rPr lang="en-US" sz="2000" dirty="0">
                <a:hlinkClick r:id="rId5"/>
              </a:rPr>
              <a:t>http://google.com/+CERN</a:t>
            </a:r>
            <a:r>
              <a:rPr lang="en-US" sz="2000" dirty="0"/>
              <a:t> </a:t>
            </a:r>
          </a:p>
          <a:p>
            <a:pPr marL="342900" lvl="1" indent="0">
              <a:buNone/>
            </a:pPr>
            <a:r>
              <a:rPr lang="en-US" sz="2000" dirty="0">
                <a:hlinkClick r:id="rId6"/>
              </a:rPr>
              <a:t>http://youtube.com/CERN</a:t>
            </a:r>
            <a:r>
              <a:rPr lang="en-US" sz="2000" dirty="0"/>
              <a:t> </a:t>
            </a:r>
          </a:p>
          <a:p>
            <a:pPr marL="342900" lvl="1" indent="0">
              <a:buNone/>
            </a:pPr>
            <a:r>
              <a:rPr lang="en-US" sz="2000" dirty="0">
                <a:hlinkClick r:id="rId7"/>
              </a:rPr>
              <a:t>http://linkedin.com/company/cern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106185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524CA-74E4-B45D-2D69-A1218C452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CH" dirty="0"/>
            </a:br>
            <a:br>
              <a:rPr lang="en-CH" dirty="0"/>
            </a:br>
            <a:br>
              <a:rPr lang="en-CH" dirty="0"/>
            </a:br>
            <a:r>
              <a:rPr lang="en-CH" dirty="0"/>
              <a:t>Thanks to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8D489-0EC3-E7DB-1F45-3A0B2ACC3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47" y="1506070"/>
            <a:ext cx="7669306" cy="3523129"/>
          </a:xfrm>
        </p:spPr>
        <p:txBody>
          <a:bodyPr/>
          <a:lstStyle/>
          <a:p>
            <a:pPr marL="0" indent="0" algn="ctr">
              <a:buNone/>
            </a:pPr>
            <a:r>
              <a:rPr lang="en-CH" dirty="0"/>
              <a:t>Hannah Short, </a:t>
            </a:r>
            <a:r>
              <a:rPr lang="en-GB" dirty="0"/>
              <a:t>Lorena Lobato </a:t>
            </a:r>
            <a:r>
              <a:rPr lang="en-GB" dirty="0" err="1"/>
              <a:t>Pardavila</a:t>
            </a:r>
            <a:r>
              <a:rPr lang="en-GB" dirty="0"/>
              <a:t>, Xavier Espinal</a:t>
            </a:r>
          </a:p>
          <a:p>
            <a:pPr marL="0" indent="0" algn="ctr">
              <a:buNone/>
            </a:pPr>
            <a:r>
              <a:rPr lang="en-GB" dirty="0"/>
              <a:t>  for their suggestions &amp; contributions</a:t>
            </a:r>
          </a:p>
        </p:txBody>
      </p:sp>
    </p:spTree>
    <p:extLst>
      <p:ext uri="{BB962C8B-B14F-4D97-AF65-F5344CB8AC3E}">
        <p14:creationId xmlns:p14="http://schemas.microsoft.com/office/powerpoint/2010/main" val="55652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BC 7112223-A5-at-72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445" y="621791"/>
            <a:ext cx="3462362" cy="3543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Bubble Chamber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634" y="3693330"/>
            <a:ext cx="2428366" cy="1354131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BEBC 1973-1984</a:t>
            </a:r>
          </a:p>
          <a:p>
            <a:pPr marL="0" indent="0">
              <a:buNone/>
            </a:pPr>
            <a:r>
              <a:rPr lang="en-US" dirty="0"/>
              <a:t>6.3 million photos</a:t>
            </a:r>
          </a:p>
          <a:p>
            <a:pPr marL="0" indent="0">
              <a:buNone/>
            </a:pPr>
            <a:r>
              <a:rPr lang="en-US" dirty="0"/>
              <a:t>3000 km of film</a:t>
            </a:r>
          </a:p>
        </p:txBody>
      </p:sp>
      <p:pic>
        <p:nvPicPr>
          <p:cNvPr id="7" name="Picture 6" descr="ERASME 8004643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065" y="621791"/>
            <a:ext cx="2884822" cy="3859973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9B26F21-E11A-EF99-436D-7371BD435E29}"/>
              </a:ext>
            </a:extLst>
          </p:cNvPr>
          <p:cNvSpPr txBox="1">
            <a:spLocks/>
          </p:cNvSpPr>
          <p:nvPr/>
        </p:nvSpPr>
        <p:spPr bwMode="auto">
          <a:xfrm>
            <a:off x="2060491" y="4229943"/>
            <a:ext cx="2428366" cy="81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100" b="0" i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–"/>
              <a:defRPr sz="18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FontTx/>
              <a:buNone/>
            </a:pPr>
            <a:r>
              <a:rPr lang="en-US" u="sng" kern="0" dirty="0"/>
              <a:t>Madeline </a:t>
            </a:r>
            <a:r>
              <a:rPr lang="en-US" u="sng" kern="0" dirty="0" err="1"/>
              <a:t>Znoy</a:t>
            </a:r>
            <a:endParaRPr lang="en-US" u="sng" kern="0" dirty="0"/>
          </a:p>
          <a:p>
            <a:pPr marL="0" indent="0" algn="r">
              <a:buFontTx/>
              <a:buNone/>
            </a:pPr>
            <a:r>
              <a:rPr lang="en-US" kern="0" dirty="0"/>
              <a:t>750 photos in a day!</a:t>
            </a:r>
          </a:p>
        </p:txBody>
      </p:sp>
    </p:spTree>
    <p:extLst>
      <p:ext uri="{BB962C8B-B14F-4D97-AF65-F5344CB8AC3E}">
        <p14:creationId xmlns:p14="http://schemas.microsoft.com/office/powerpoint/2010/main" val="1995233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Spark Chambers</a:t>
            </a:r>
          </a:p>
        </p:txBody>
      </p:sp>
      <p:pic>
        <p:nvPicPr>
          <p:cNvPr id="5" name="Content Placeholder 4" descr="Spark 6801033-A5-at-72-dp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049" y="564929"/>
            <a:ext cx="5227383" cy="4158146"/>
          </a:xfrm>
        </p:spPr>
      </p:pic>
      <p:pic>
        <p:nvPicPr>
          <p:cNvPr id="4" name="Picture 3" descr="Spark 9107038-A5-at-72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66" y="800100"/>
            <a:ext cx="2850078" cy="22860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5481" y="3261426"/>
            <a:ext cx="320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100" dirty="0">
                <a:solidFill>
                  <a:schemeClr val="bg1"/>
                </a:solidFill>
              </a:rPr>
              <a:t>1965</a:t>
            </a:r>
          </a:p>
          <a:p>
            <a:pPr marL="0" indent="0">
              <a:buNone/>
            </a:pPr>
            <a:r>
              <a:rPr lang="en-US" sz="2100" dirty="0" err="1">
                <a:solidFill>
                  <a:schemeClr val="bg1"/>
                </a:solidFill>
              </a:rPr>
              <a:t>Magnetostrictive</a:t>
            </a:r>
            <a:r>
              <a:rPr lang="en-US" sz="2100" dirty="0">
                <a:solidFill>
                  <a:schemeClr val="bg1"/>
                </a:solidFill>
              </a:rPr>
              <a:t> readout</a:t>
            </a:r>
          </a:p>
        </p:txBody>
      </p:sp>
    </p:spTree>
    <p:extLst>
      <p:ext uri="{BB962C8B-B14F-4D97-AF65-F5344CB8AC3E}">
        <p14:creationId xmlns:p14="http://schemas.microsoft.com/office/powerpoint/2010/main" val="1234423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Momentous Events</a:t>
            </a:r>
            <a:endParaRPr lang="en-US" dirty="0"/>
          </a:p>
        </p:txBody>
      </p:sp>
      <p:pic>
        <p:nvPicPr>
          <p:cNvPr id="7" name="Content Placeholder 6" descr="6002943-A4-at-144-dpi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85" y="621792"/>
            <a:ext cx="4224105" cy="4337050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190875" y="800100"/>
            <a:ext cx="3800725" cy="44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100" dirty="0">
                <a:solidFill>
                  <a:schemeClr val="bg1"/>
                </a:solidFill>
              </a:rPr>
              <a:t>1960: IBM 709 Vacuum tubes</a:t>
            </a:r>
          </a:p>
        </p:txBody>
      </p:sp>
      <p:pic>
        <p:nvPicPr>
          <p:cNvPr id="2" name="Picture 2" descr="DeWaldnerMaybe">
            <a:extLst>
              <a:ext uri="{FF2B5EF4-FFF2-40B4-BE49-F238E27FC236}">
                <a16:creationId xmlns:a16="http://schemas.microsoft.com/office/drawing/2014/main" id="{C333FE51-673B-4BB1-461B-3572AEC927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72100" y="1244557"/>
            <a:ext cx="3335383" cy="35781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6405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ne Size" id="{C7222D57-CB60-8C41-AACA-BD0811FB356E}" vid="{A2BE11F7-834E-254A-8207-3E086829DD9F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Tim 2015</Template>
  <TotalTime>61653</TotalTime>
  <Words>2182</Words>
  <Application>Microsoft Macintosh PowerPoint</Application>
  <PresentationFormat>On-screen Show (16:9)</PresentationFormat>
  <Paragraphs>535</Paragraphs>
  <Slides>67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85" baseType="lpstr">
      <vt:lpstr>ＭＳ Ｐゴシック</vt:lpstr>
      <vt:lpstr>Arial</vt:lpstr>
      <vt:lpstr>ArialMT</vt:lpstr>
      <vt:lpstr>Calibri</vt:lpstr>
      <vt:lpstr>Calibri Light</vt:lpstr>
      <vt:lpstr>Copperplate Gothic Bold</vt:lpstr>
      <vt:lpstr>Georgia</vt:lpstr>
      <vt:lpstr>Helvetica Neue</vt:lpstr>
      <vt:lpstr>LucidaSansUnicode</vt:lpstr>
      <vt:lpstr>Play</vt:lpstr>
      <vt:lpstr>sourcesans-regular</vt:lpstr>
      <vt:lpstr>Tahoma</vt:lpstr>
      <vt:lpstr>Verdana</vt:lpstr>
      <vt:lpstr>Wingdings</vt:lpstr>
      <vt:lpstr>Wingdings 3</vt:lpstr>
      <vt:lpstr>Default Design</vt:lpstr>
      <vt:lpstr>1_Research</vt:lpstr>
      <vt:lpstr>1_Office Theme</vt:lpstr>
      <vt:lpstr>PowerPoint Presentation</vt:lpstr>
      <vt:lpstr>PowerPoint Presentation</vt:lpstr>
      <vt:lpstr>Early “Computers”</vt:lpstr>
      <vt:lpstr>1958: The Ferranti-Mercury arrived!</vt:lpstr>
      <vt:lpstr>Computing</vt:lpstr>
      <vt:lpstr>Bubble Chamber</vt:lpstr>
      <vt:lpstr>Bubble Chamber</vt:lpstr>
      <vt:lpstr>Spark Chambers</vt:lpstr>
      <vt:lpstr>Momentous Events</vt:lpstr>
      <vt:lpstr>PowerPoint Presentation</vt:lpstr>
      <vt:lpstr>1972: New Computer Centre for a New Computer!</vt:lpstr>
      <vt:lpstr>Mainframe Era</vt:lpstr>
      <vt:lpstr>Super Computers</vt:lpstr>
      <vt:lpstr>RISC Workstations</vt:lpstr>
      <vt:lpstr>Comodity Computing</vt:lpstr>
      <vt:lpstr>Farming in a Data Centre</vt:lpstr>
      <vt:lpstr>Computing</vt:lpstr>
      <vt:lpstr>Networking</vt:lpstr>
      <vt:lpstr>Networking</vt:lpstr>
      <vt:lpstr>CERN Internet Exchange Point</vt:lpstr>
      <vt:lpstr>Internet … Web … Who?</vt:lpstr>
      <vt:lpstr>Computing</vt:lpstr>
      <vt:lpstr>Information Management - circa 1989</vt:lpstr>
      <vt:lpstr>Distributed, Collaborative</vt:lpstr>
      <vt:lpstr>Growth of the Web</vt:lpstr>
      <vt:lpstr>Growth of the Web</vt:lpstr>
      <vt:lpstr>Born in Science</vt:lpstr>
      <vt:lpstr>The Concentration of Power</vt:lpstr>
      <vt:lpstr>The {Mis|Dis}Information Age</vt:lpstr>
      <vt:lpstr>Evidence Chains</vt:lpstr>
      <vt:lpstr>Search @ CERN </vt:lpstr>
      <vt:lpstr>Computing</vt:lpstr>
      <vt:lpstr>The LHC Data Challenge</vt:lpstr>
      <vt:lpstr>Big Data !</vt:lpstr>
      <vt:lpstr>Big Data in Context</vt:lpstr>
      <vt:lpstr>Primary Storage</vt:lpstr>
      <vt:lpstr>The LHC Data Challenge</vt:lpstr>
      <vt:lpstr>Solution: the Grid</vt:lpstr>
      <vt:lpstr>Worldwide LHC Computing Grid</vt:lpstr>
      <vt:lpstr>WLCG: The Grid that Never Sleeps</vt:lpstr>
      <vt:lpstr>Cloud?</vt:lpstr>
      <vt:lpstr>Run-3 data taking</vt:lpstr>
      <vt:lpstr>The LHC Data Challenge</vt:lpstr>
      <vt:lpstr>Computing throughout the Workflow</vt:lpstr>
      <vt:lpstr>Where I learned to weave</vt:lpstr>
      <vt:lpstr>Data Reduction / Analysis</vt:lpstr>
      <vt:lpstr>PowerPoint Presentation</vt:lpstr>
      <vt:lpstr>Reducing IT’s Energy Footprint: 3 lines of action</vt:lpstr>
      <vt:lpstr>Computing</vt:lpstr>
      <vt:lpstr>Design</vt:lpstr>
      <vt:lpstr>Operations</vt:lpstr>
      <vt:lpstr>Computing</vt:lpstr>
      <vt:lpstr>Administrative Information Services</vt:lpstr>
      <vt:lpstr>Administrative Information Services</vt:lpstr>
      <vt:lpstr>Conference, Meetings, Events...</vt:lpstr>
      <vt:lpstr>CERN Open Data</vt:lpstr>
      <vt:lpstr>Zenodo: Open Science for All</vt:lpstr>
      <vt:lpstr>CERN as a host</vt:lpstr>
      <vt:lpstr>Computing</vt:lpstr>
      <vt:lpstr>AI in HEP</vt:lpstr>
      <vt:lpstr>Quantum Technology Initiative</vt:lpstr>
      <vt:lpstr>Open Quantum Institute Pilot Phase</vt:lpstr>
      <vt:lpstr>Take-aways</vt:lpstr>
      <vt:lpstr>PowerPoint Presentation</vt:lpstr>
      <vt:lpstr>Want to Know More?</vt:lpstr>
      <vt:lpstr>Want to Follow More?</vt:lpstr>
      <vt:lpstr>   Thanks to …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Science and the Open Web</dc:title>
  <dc:subject/>
  <dc:creator>Tim Smith</dc:creator>
  <cp:keywords/>
  <dc:description/>
  <cp:lastModifiedBy>Tim Smith</cp:lastModifiedBy>
  <cp:revision>1061</cp:revision>
  <cp:lastPrinted>2022-05-17T07:45:05Z</cp:lastPrinted>
  <dcterms:created xsi:type="dcterms:W3CDTF">2015-09-13T07:37:32Z</dcterms:created>
  <dcterms:modified xsi:type="dcterms:W3CDTF">2024-07-09T07:04:33Z</dcterms:modified>
  <cp:category/>
</cp:coreProperties>
</file>