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7" r:id="rId2"/>
  </p:sldMasterIdLst>
  <p:notesMasterIdLst>
    <p:notesMasterId r:id="rId44"/>
  </p:notesMasterIdLst>
  <p:handoutMasterIdLst>
    <p:handoutMasterId r:id="rId45"/>
  </p:handoutMasterIdLst>
  <p:sldIdLst>
    <p:sldId id="256" r:id="rId3"/>
    <p:sldId id="266" r:id="rId4"/>
    <p:sldId id="305" r:id="rId5"/>
    <p:sldId id="275" r:id="rId6"/>
    <p:sldId id="276" r:id="rId7"/>
    <p:sldId id="281" r:id="rId8"/>
    <p:sldId id="308" r:id="rId9"/>
    <p:sldId id="293" r:id="rId10"/>
    <p:sldId id="283" r:id="rId11"/>
    <p:sldId id="294" r:id="rId12"/>
    <p:sldId id="297" r:id="rId13"/>
    <p:sldId id="298" r:id="rId14"/>
    <p:sldId id="284" r:id="rId15"/>
    <p:sldId id="299" r:id="rId16"/>
    <p:sldId id="300" r:id="rId17"/>
    <p:sldId id="303" r:id="rId18"/>
    <p:sldId id="295" r:id="rId19"/>
    <p:sldId id="279" r:id="rId20"/>
    <p:sldId id="278" r:id="rId21"/>
    <p:sldId id="280" r:id="rId22"/>
    <p:sldId id="285" r:id="rId23"/>
    <p:sldId id="286" r:id="rId24"/>
    <p:sldId id="269" r:id="rId25"/>
    <p:sldId id="270" r:id="rId26"/>
    <p:sldId id="271" r:id="rId27"/>
    <p:sldId id="272" r:id="rId28"/>
    <p:sldId id="273" r:id="rId29"/>
    <p:sldId id="304" r:id="rId30"/>
    <p:sldId id="268" r:id="rId31"/>
    <p:sldId id="309" r:id="rId32"/>
    <p:sldId id="310" r:id="rId33"/>
    <p:sldId id="288" r:id="rId34"/>
    <p:sldId id="265" r:id="rId35"/>
    <p:sldId id="292" r:id="rId36"/>
    <p:sldId id="287" r:id="rId37"/>
    <p:sldId id="262" r:id="rId38"/>
    <p:sldId id="296" r:id="rId39"/>
    <p:sldId id="312" r:id="rId40"/>
    <p:sldId id="311" r:id="rId41"/>
    <p:sldId id="313" r:id="rId42"/>
    <p:sldId id="314" r:id="rId43"/>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7386" autoAdjust="0"/>
  </p:normalViewPr>
  <p:slideViewPr>
    <p:cSldViewPr snapToGrid="0" snapToObjects="1">
      <p:cViewPr varScale="1">
        <p:scale>
          <a:sx n="155" d="100"/>
          <a:sy n="155" d="100"/>
        </p:scale>
        <p:origin x="202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v\veness\Documents\MyDocs\Conferences%20and%20Workshops\RAe%202014\CERN%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Lbls>
            <c:dLbl>
              <c:idx val="1"/>
              <c:layout>
                <c:manualLayout>
                  <c:x val="0.27228744624137896"/>
                  <c:y val="5.793650793650793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63AF-4F08-9366-1BDE2F2AF612}"/>
                </c:ext>
              </c:extLst>
            </c:dLbl>
            <c:dLbl>
              <c:idx val="4"/>
              <c:layout>
                <c:manualLayout>
                  <c:x val="5.4962705932944819E-2"/>
                  <c:y val="3.558350170257494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3AF-4F08-9366-1BDE2F2AF612}"/>
                </c:ext>
              </c:extLst>
            </c:dLbl>
            <c:spPr>
              <a:noFill/>
              <a:ln>
                <a:noFill/>
              </a:ln>
              <a:effectLst/>
            </c:spPr>
            <c:txPr>
              <a:bodyPr/>
              <a:lstStyle/>
              <a:p>
                <a:pPr>
                  <a:defRPr sz="1800" baseline="0"/>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Sheet1!$A$4:$A$10</c:f>
              <c:strCache>
                <c:ptCount val="7"/>
                <c:pt idx="0">
                  <c:v>Professional Categories</c:v>
                </c:pt>
                <c:pt idx="1">
                  <c:v>Research Physicists</c:v>
                </c:pt>
                <c:pt idx="2">
                  <c:v>Scientific &amp; Engineering Work</c:v>
                </c:pt>
                <c:pt idx="3">
                  <c:v>Technical Work</c:v>
                </c:pt>
                <c:pt idx="4">
                  <c:v>Manual Work</c:v>
                </c:pt>
                <c:pt idx="5">
                  <c:v>Admin Work</c:v>
                </c:pt>
                <c:pt idx="6">
                  <c:v>Office Work</c:v>
                </c:pt>
              </c:strCache>
            </c:strRef>
          </c:cat>
          <c:val>
            <c:numRef>
              <c:f>Sheet1!$B$4:$B$10</c:f>
              <c:numCache>
                <c:formatCode>General</c:formatCode>
                <c:ptCount val="7"/>
                <c:pt idx="1">
                  <c:v>79</c:v>
                </c:pt>
                <c:pt idx="2">
                  <c:v>1021</c:v>
                </c:pt>
                <c:pt idx="3">
                  <c:v>883</c:v>
                </c:pt>
                <c:pt idx="4">
                  <c:v>132</c:v>
                </c:pt>
                <c:pt idx="5">
                  <c:v>384</c:v>
                </c:pt>
                <c:pt idx="6">
                  <c:v>13</c:v>
                </c:pt>
              </c:numCache>
            </c:numRef>
          </c:val>
          <c:extLst>
            <c:ext xmlns:c16="http://schemas.microsoft.com/office/drawing/2014/chart" uri="{C3380CC4-5D6E-409C-BE32-E72D297353CC}">
              <c16:uniqueId val="{00000002-63AF-4F08-9366-1BDE2F2AF612}"/>
            </c:ext>
          </c:extLst>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5296467F-D294-46A8-ADCA-B34F1DBED782}" type="datetimeFigureOut">
              <a:rPr lang="en-GB" smtClean="0"/>
              <a:t>02/07/2024</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D8DCB649-8B5E-499D-8726-C741F1A323EF}" type="slidenum">
              <a:rPr lang="en-GB" smtClean="0"/>
              <a:t>‹#›</a:t>
            </a:fld>
            <a:endParaRPr lang="en-GB"/>
          </a:p>
        </p:txBody>
      </p:sp>
    </p:spTree>
    <p:extLst>
      <p:ext uri="{BB962C8B-B14F-4D97-AF65-F5344CB8AC3E}">
        <p14:creationId xmlns:p14="http://schemas.microsoft.com/office/powerpoint/2010/main" val="68944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292CFDC-E0AB-44BE-BB4E-2402CEE61177}" type="datetimeFigureOut">
              <a:rPr lang="en-GB" smtClean="0"/>
              <a:t>02/07/2024</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72C0612-BD9D-4D03-A294-D1FB413A7EEF}" type="slidenum">
              <a:rPr lang="en-GB" smtClean="0"/>
              <a:t>‹#›</a:t>
            </a:fld>
            <a:endParaRPr lang="en-GB"/>
          </a:p>
        </p:txBody>
      </p:sp>
    </p:spTree>
    <p:extLst>
      <p:ext uri="{BB962C8B-B14F-4D97-AF65-F5344CB8AC3E}">
        <p14:creationId xmlns:p14="http://schemas.microsoft.com/office/powerpoint/2010/main" val="298932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a:t>
            </a:fld>
            <a:endParaRPr lang="en-GB"/>
          </a:p>
        </p:txBody>
      </p:sp>
    </p:spTree>
    <p:extLst>
      <p:ext uri="{BB962C8B-B14F-4D97-AF65-F5344CB8AC3E}">
        <p14:creationId xmlns:p14="http://schemas.microsoft.com/office/powerpoint/2010/main" val="3922007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205 m2 of silicon chip – about the same as a Tennis court.</a:t>
            </a:r>
          </a:p>
        </p:txBody>
      </p:sp>
      <p:sp>
        <p:nvSpPr>
          <p:cNvPr id="4" name="Slide Number Placeholder 3"/>
          <p:cNvSpPr>
            <a:spLocks noGrp="1"/>
          </p:cNvSpPr>
          <p:nvPr>
            <p:ph type="sldNum" sz="quarter" idx="10"/>
          </p:nvPr>
        </p:nvSpPr>
        <p:spPr/>
        <p:txBody>
          <a:bodyPr/>
          <a:lstStyle/>
          <a:p>
            <a:fld id="{F72C0612-BD9D-4D03-A294-D1FB413A7EEF}" type="slidenum">
              <a:rPr lang="en-GB" smtClean="0"/>
              <a:t>10</a:t>
            </a:fld>
            <a:endParaRPr lang="en-GB"/>
          </a:p>
        </p:txBody>
      </p:sp>
    </p:spTree>
    <p:extLst>
      <p:ext uri="{BB962C8B-B14F-4D97-AF65-F5344CB8AC3E}">
        <p14:creationId xmlns:p14="http://schemas.microsoft.com/office/powerpoint/2010/main" val="3460102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a:t>
            </a:r>
            <a:r>
              <a:rPr lang="en-GB" baseline="0" dirty="0"/>
              <a:t> Tesla superconducting solenoid – largest ever built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More powerful than an MRI scanner</a:t>
            </a:r>
            <a:r>
              <a:rPr lang="en-GB" baseline="0"/>
              <a:t>, </a:t>
            </a:r>
            <a:endParaRPr lang="en-GB" dirty="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11</a:t>
            </a:fld>
            <a:endParaRPr lang="en-GB"/>
          </a:p>
        </p:txBody>
      </p:sp>
    </p:spTree>
    <p:extLst>
      <p:ext uri="{BB962C8B-B14F-4D97-AF65-F5344CB8AC3E}">
        <p14:creationId xmlns:p14="http://schemas.microsoft.com/office/powerpoint/2010/main" val="3640621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12</a:t>
            </a:fld>
            <a:endParaRPr lang="en-GB"/>
          </a:p>
        </p:txBody>
      </p:sp>
    </p:spTree>
    <p:extLst>
      <p:ext uri="{BB962C8B-B14F-4D97-AF65-F5344CB8AC3E}">
        <p14:creationId xmlns:p14="http://schemas.microsoft.com/office/powerpoint/2010/main" val="28577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ship-in-a-bottle,</a:t>
            </a:r>
            <a:r>
              <a:rPr lang="en-GB" baseline="0" dirty="0"/>
              <a:t> but at real scale – these experiments weigh as much as a cruise liner, and they are installed 100 m underground.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13</a:t>
            </a:fld>
            <a:endParaRPr lang="en-GB"/>
          </a:p>
        </p:txBody>
      </p:sp>
    </p:spTree>
    <p:extLst>
      <p:ext uri="{BB962C8B-B14F-4D97-AF65-F5344CB8AC3E}">
        <p14:creationId xmlns:p14="http://schemas.microsoft.com/office/powerpoint/2010/main" val="3932548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14</a:t>
            </a:fld>
            <a:endParaRPr lang="en-GB"/>
          </a:p>
        </p:txBody>
      </p:sp>
    </p:spTree>
    <p:extLst>
      <p:ext uri="{BB962C8B-B14F-4D97-AF65-F5344CB8AC3E}">
        <p14:creationId xmlns:p14="http://schemas.microsoft.com/office/powerpoint/2010/main" val="3668685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15</a:t>
            </a:fld>
            <a:endParaRPr lang="en-GB"/>
          </a:p>
        </p:txBody>
      </p:sp>
    </p:spTree>
    <p:extLst>
      <p:ext uri="{BB962C8B-B14F-4D97-AF65-F5344CB8AC3E}">
        <p14:creationId xmlns:p14="http://schemas.microsoft.com/office/powerpoint/2010/main" val="1234515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16</a:t>
            </a:fld>
            <a:endParaRPr lang="en-GB"/>
          </a:p>
        </p:txBody>
      </p:sp>
    </p:spTree>
    <p:extLst>
      <p:ext uri="{BB962C8B-B14F-4D97-AF65-F5344CB8AC3E}">
        <p14:creationId xmlns:p14="http://schemas.microsoft.com/office/powerpoint/2010/main" val="3890358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17</a:t>
            </a:fld>
            <a:endParaRPr lang="en-GB"/>
          </a:p>
        </p:txBody>
      </p:sp>
    </p:spTree>
    <p:extLst>
      <p:ext uri="{BB962C8B-B14F-4D97-AF65-F5344CB8AC3E}">
        <p14:creationId xmlns:p14="http://schemas.microsoft.com/office/powerpoint/2010/main" val="1761301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18</a:t>
            </a:fld>
            <a:endParaRPr lang="en-GB"/>
          </a:p>
        </p:txBody>
      </p:sp>
    </p:spTree>
    <p:extLst>
      <p:ext uri="{BB962C8B-B14F-4D97-AF65-F5344CB8AC3E}">
        <p14:creationId xmlns:p14="http://schemas.microsoft.com/office/powerpoint/2010/main" val="3003165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19</a:t>
            </a:fld>
            <a:endParaRPr lang="en-GB"/>
          </a:p>
        </p:txBody>
      </p:sp>
    </p:spTree>
    <p:extLst>
      <p:ext uri="{BB962C8B-B14F-4D97-AF65-F5344CB8AC3E}">
        <p14:creationId xmlns:p14="http://schemas.microsoft.com/office/powerpoint/2010/main" val="2435058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a:t>
            </a:fld>
            <a:endParaRPr lang="en-GB"/>
          </a:p>
        </p:txBody>
      </p:sp>
    </p:spTree>
    <p:extLst>
      <p:ext uri="{BB962C8B-B14F-4D97-AF65-F5344CB8AC3E}">
        <p14:creationId xmlns:p14="http://schemas.microsoft.com/office/powerpoint/2010/main" val="1334376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20</a:t>
            </a:fld>
            <a:endParaRPr lang="en-GB"/>
          </a:p>
        </p:txBody>
      </p:sp>
    </p:spTree>
    <p:extLst>
      <p:ext uri="{BB962C8B-B14F-4D97-AF65-F5344CB8AC3E}">
        <p14:creationId xmlns:p14="http://schemas.microsoft.com/office/powerpoint/2010/main" val="2095918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21</a:t>
            </a:fld>
            <a:endParaRPr lang="en-GB"/>
          </a:p>
        </p:txBody>
      </p:sp>
    </p:spTree>
    <p:extLst>
      <p:ext uri="{BB962C8B-B14F-4D97-AF65-F5344CB8AC3E}">
        <p14:creationId xmlns:p14="http://schemas.microsoft.com/office/powerpoint/2010/main" val="3192150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there is a huge range of fascinating</a:t>
            </a:r>
            <a:r>
              <a:rPr lang="en-GB" baseline="0" dirty="0"/>
              <a:t> engineering that I could talk you through for the next 20 minutes, but I thought I would rather say something personal, about probably the most interesting part of the LHC that I was responsible for, a part called the experimental </a:t>
            </a:r>
            <a:r>
              <a:rPr lang="en-GB" baseline="0" dirty="0" err="1"/>
              <a:t>beampipes</a:t>
            </a:r>
            <a:r>
              <a:rPr lang="en-GB" baseline="0" dirty="0"/>
              <a:t>:</a:t>
            </a:r>
          </a:p>
          <a:p>
            <a:r>
              <a:rPr lang="en-GB" baseline="0" dirty="0"/>
              <a:t>If we come back to our nice event graphic, one beam coming in from one direction… hence a collider – Simone will take you though accelerators tomorrow.</a:t>
            </a:r>
          </a:p>
          <a:p>
            <a:r>
              <a:rPr lang="en-GB" baseline="0" dirty="0"/>
              <a:t>Beam has to travel in very good vacuum, otherwise collisions with air cause background noise events</a:t>
            </a:r>
          </a:p>
          <a:p>
            <a:r>
              <a:rPr lang="en-GB" baseline="0" dirty="0"/>
              <a:t>However, although particles collide in vacuum, detectors are in air, so there has to be some structure that holds this vacuum and be definition, every particle has to go thorough it before it can be seen by the detectors – the experimental </a:t>
            </a:r>
            <a:r>
              <a:rPr lang="en-GB" baseline="0" dirty="0" err="1"/>
              <a:t>beampipe</a:t>
            </a:r>
            <a:r>
              <a:rPr lang="en-GB" baseline="0" dirty="0"/>
              <a:t>.</a:t>
            </a:r>
          </a:p>
          <a:p>
            <a:r>
              <a:rPr lang="en-GB" baseline="0" dirty="0"/>
              <a:t>So if you ask, as I did, the experiments what they want, their answer is clear:…. And they have half a billion of detector behind that depends on it.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22</a:t>
            </a:fld>
            <a:endParaRPr lang="en-GB"/>
          </a:p>
        </p:txBody>
      </p:sp>
    </p:spTree>
    <p:extLst>
      <p:ext uri="{BB962C8B-B14F-4D97-AF65-F5344CB8AC3E}">
        <p14:creationId xmlns:p14="http://schemas.microsoft.com/office/powerpoint/2010/main" val="394049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look in reality, this is the environment and scale – you can see the guy.</a:t>
            </a:r>
          </a:p>
          <a:p>
            <a:r>
              <a:rPr lang="en-GB" dirty="0"/>
              <a:t>First thing was discussion, negotiation, reach a </a:t>
            </a:r>
            <a:r>
              <a:rPr lang="en-GB" dirty="0" err="1"/>
              <a:t>concensus</a:t>
            </a:r>
            <a:r>
              <a:rPr lang="en-GB" dirty="0"/>
              <a:t> between what</a:t>
            </a:r>
            <a:r>
              <a:rPr lang="en-GB" baseline="0" dirty="0"/>
              <a:t> the </a:t>
            </a:r>
            <a:r>
              <a:rPr lang="en-GB" baseline="0" dirty="0" err="1"/>
              <a:t>experiements</a:t>
            </a:r>
            <a:r>
              <a:rPr lang="en-GB" baseline="0" dirty="0"/>
              <a:t> want, what the machine was willing to accept, and what we hoped was actually </a:t>
            </a:r>
            <a:r>
              <a:rPr lang="en-GB" baseline="0" dirty="0" err="1"/>
              <a:t>achieveable</a:t>
            </a:r>
            <a:r>
              <a:rPr lang="en-GB" baseline="0" dirty="0"/>
              <a: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23</a:t>
            </a:fld>
            <a:endParaRPr lang="en-GB"/>
          </a:p>
        </p:txBody>
      </p:sp>
    </p:spTree>
    <p:extLst>
      <p:ext uri="{BB962C8B-B14F-4D97-AF65-F5344CB8AC3E}">
        <p14:creationId xmlns:p14="http://schemas.microsoft.com/office/powerpoint/2010/main" val="3693995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go back to first</a:t>
            </a:r>
            <a:r>
              <a:rPr lang="en-GB" baseline="0" dirty="0"/>
              <a:t> principles…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24</a:t>
            </a:fld>
            <a:endParaRPr lang="en-GB"/>
          </a:p>
        </p:txBody>
      </p:sp>
    </p:spTree>
    <p:extLst>
      <p:ext uri="{BB962C8B-B14F-4D97-AF65-F5344CB8AC3E}">
        <p14:creationId xmlns:p14="http://schemas.microsoft.com/office/powerpoint/2010/main" val="2718433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89B9CA5-CC8C-4070-AA87-862CFBA9EEBA}" type="slidenum">
              <a:rPr lang="en-GB" smtClean="0"/>
              <a:t>25</a:t>
            </a:fld>
            <a:endParaRPr lang="en-GB"/>
          </a:p>
        </p:txBody>
      </p:sp>
    </p:spTree>
    <p:extLst>
      <p:ext uri="{BB962C8B-B14F-4D97-AF65-F5344CB8AC3E}">
        <p14:creationId xmlns:p14="http://schemas.microsoft.com/office/powerpoint/2010/main" val="5417599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26</a:t>
            </a:fld>
            <a:endParaRPr lang="en-GB"/>
          </a:p>
        </p:txBody>
      </p:sp>
    </p:spTree>
    <p:extLst>
      <p:ext uri="{BB962C8B-B14F-4D97-AF65-F5344CB8AC3E}">
        <p14:creationId xmlns:p14="http://schemas.microsoft.com/office/powerpoint/2010/main" val="549348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27</a:t>
            </a:fld>
            <a:endParaRPr lang="en-GB"/>
          </a:p>
        </p:txBody>
      </p:sp>
    </p:spTree>
    <p:extLst>
      <p:ext uri="{BB962C8B-B14F-4D97-AF65-F5344CB8AC3E}">
        <p14:creationId xmlns:p14="http://schemas.microsoft.com/office/powerpoint/2010/main" val="6246480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28</a:t>
            </a:fld>
            <a:endParaRPr lang="en-GB"/>
          </a:p>
        </p:txBody>
      </p:sp>
    </p:spTree>
    <p:extLst>
      <p:ext uri="{BB962C8B-B14F-4D97-AF65-F5344CB8AC3E}">
        <p14:creationId xmlns:p14="http://schemas.microsoft.com/office/powerpoint/2010/main" val="1063871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29</a:t>
            </a:fld>
            <a:endParaRPr lang="en-GB"/>
          </a:p>
        </p:txBody>
      </p:sp>
    </p:spTree>
    <p:extLst>
      <p:ext uri="{BB962C8B-B14F-4D97-AF65-F5344CB8AC3E}">
        <p14:creationId xmlns:p14="http://schemas.microsoft.com/office/powerpoint/2010/main" val="4027175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a:t>
            </a:fld>
            <a:endParaRPr lang="en-GB"/>
          </a:p>
        </p:txBody>
      </p:sp>
    </p:spTree>
    <p:extLst>
      <p:ext uri="{BB962C8B-B14F-4D97-AF65-F5344CB8AC3E}">
        <p14:creationId xmlns:p14="http://schemas.microsoft.com/office/powerpoint/2010/main" val="3288449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before I finish, I want to come back to my British Gas ‘Engineer’.</a:t>
            </a:r>
          </a:p>
          <a:p>
            <a:r>
              <a:rPr lang="en-GB" dirty="0"/>
              <a:t>This is actually kind of serious. There is a real shortage of Engineers in the UK, and this image is not really helping to encourage your best students to spend</a:t>
            </a:r>
            <a:r>
              <a:rPr lang="en-GB" baseline="0" dirty="0"/>
              <a:t> 4 years at university and go into an engineering career.</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32</a:t>
            </a:fld>
            <a:endParaRPr lang="en-GB"/>
          </a:p>
        </p:txBody>
      </p:sp>
    </p:spTree>
    <p:extLst>
      <p:ext uri="{BB962C8B-B14F-4D97-AF65-F5344CB8AC3E}">
        <p14:creationId xmlns:p14="http://schemas.microsoft.com/office/powerpoint/2010/main" val="37139322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OED is also not going to</a:t>
            </a:r>
            <a:r>
              <a:rPr lang="en-GB" baseline="0" dirty="0"/>
              <a:t> inspire anyone to study engineering, and this is not what we do!</a:t>
            </a:r>
          </a:p>
          <a:p>
            <a:r>
              <a:rPr lang="en-GB" baseline="0" dirty="0"/>
              <a:t>Wikipedia is closer to the truth – and more the message to pass to aspiring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33</a:t>
            </a:fld>
            <a:endParaRPr lang="en-GB"/>
          </a:p>
        </p:txBody>
      </p:sp>
    </p:spTree>
    <p:extLst>
      <p:ext uri="{BB962C8B-B14F-4D97-AF65-F5344CB8AC3E}">
        <p14:creationId xmlns:p14="http://schemas.microsoft.com/office/powerpoint/2010/main" val="2931771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34</a:t>
            </a:fld>
            <a:endParaRPr lang="en-GB"/>
          </a:p>
        </p:txBody>
      </p:sp>
    </p:spTree>
    <p:extLst>
      <p:ext uri="{BB962C8B-B14F-4D97-AF65-F5344CB8AC3E}">
        <p14:creationId xmlns:p14="http://schemas.microsoft.com/office/powerpoint/2010/main" val="10978924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35</a:t>
            </a:fld>
            <a:endParaRPr lang="en-GB"/>
          </a:p>
        </p:txBody>
      </p:sp>
    </p:spTree>
    <p:extLst>
      <p:ext uri="{BB962C8B-B14F-4D97-AF65-F5344CB8AC3E}">
        <p14:creationId xmlns:p14="http://schemas.microsoft.com/office/powerpoint/2010/main" val="34255799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36</a:t>
            </a:fld>
            <a:endParaRPr lang="en-GB"/>
          </a:p>
        </p:txBody>
      </p:sp>
    </p:spTree>
    <p:extLst>
      <p:ext uri="{BB962C8B-B14F-4D97-AF65-F5344CB8AC3E}">
        <p14:creationId xmlns:p14="http://schemas.microsoft.com/office/powerpoint/2010/main" val="20125707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37</a:t>
            </a:fld>
            <a:endParaRPr lang="en-GB"/>
          </a:p>
        </p:txBody>
      </p:sp>
    </p:spTree>
    <p:extLst>
      <p:ext uri="{BB962C8B-B14F-4D97-AF65-F5344CB8AC3E}">
        <p14:creationId xmlns:p14="http://schemas.microsoft.com/office/powerpoint/2010/main" val="3903355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4</a:t>
            </a:fld>
            <a:endParaRPr lang="en-GB"/>
          </a:p>
        </p:txBody>
      </p:sp>
    </p:spTree>
    <p:extLst>
      <p:ext uri="{BB962C8B-B14F-4D97-AF65-F5344CB8AC3E}">
        <p14:creationId xmlns:p14="http://schemas.microsoft.com/office/powerpoint/2010/main" val="1859814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5</a:t>
            </a:fld>
            <a:endParaRPr lang="en-GB"/>
          </a:p>
        </p:txBody>
      </p:sp>
    </p:spTree>
    <p:extLst>
      <p:ext uri="{BB962C8B-B14F-4D97-AF65-F5344CB8AC3E}">
        <p14:creationId xmlns:p14="http://schemas.microsoft.com/office/powerpoint/2010/main" val="2593022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6</a:t>
            </a:fld>
            <a:endParaRPr lang="en-GB"/>
          </a:p>
        </p:txBody>
      </p:sp>
    </p:spTree>
    <p:extLst>
      <p:ext uri="{BB962C8B-B14F-4D97-AF65-F5344CB8AC3E}">
        <p14:creationId xmlns:p14="http://schemas.microsoft.com/office/powerpoint/2010/main" val="113312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7</a:t>
            </a:fld>
            <a:endParaRPr lang="en-GB"/>
          </a:p>
        </p:txBody>
      </p:sp>
    </p:spTree>
    <p:extLst>
      <p:ext uri="{BB962C8B-B14F-4D97-AF65-F5344CB8AC3E}">
        <p14:creationId xmlns:p14="http://schemas.microsoft.com/office/powerpoint/2010/main" val="3710678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~200 petabytes of data per year.</a:t>
            </a:r>
          </a:p>
        </p:txBody>
      </p:sp>
      <p:sp>
        <p:nvSpPr>
          <p:cNvPr id="4" name="Slide Number Placeholder 3"/>
          <p:cNvSpPr>
            <a:spLocks noGrp="1"/>
          </p:cNvSpPr>
          <p:nvPr>
            <p:ph type="sldNum" sz="quarter" idx="10"/>
          </p:nvPr>
        </p:nvSpPr>
        <p:spPr/>
        <p:txBody>
          <a:bodyPr/>
          <a:lstStyle/>
          <a:p>
            <a:fld id="{F89B9CA5-CC8C-4070-AA87-862CFBA9EEBA}" type="slidenum">
              <a:rPr lang="en-GB" smtClean="0"/>
              <a:t>8</a:t>
            </a:fld>
            <a:endParaRPr lang="en-GB"/>
          </a:p>
        </p:txBody>
      </p:sp>
    </p:spTree>
    <p:extLst>
      <p:ext uri="{BB962C8B-B14F-4D97-AF65-F5344CB8AC3E}">
        <p14:creationId xmlns:p14="http://schemas.microsoft.com/office/powerpoint/2010/main" val="2980394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9</a:t>
            </a:fld>
            <a:endParaRPr lang="en-GB"/>
          </a:p>
        </p:txBody>
      </p:sp>
    </p:spTree>
    <p:extLst>
      <p:ext uri="{BB962C8B-B14F-4D97-AF65-F5344CB8AC3E}">
        <p14:creationId xmlns:p14="http://schemas.microsoft.com/office/powerpoint/2010/main" val="406904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a:t>Click to edit Master subtitle style</a:t>
            </a:r>
            <a:endParaRPr lang="en-US"/>
          </a:p>
        </p:txBody>
      </p:sp>
    </p:spTree>
    <p:extLst>
      <p:ext uri="{BB962C8B-B14F-4D97-AF65-F5344CB8AC3E}">
        <p14:creationId xmlns:p14="http://schemas.microsoft.com/office/powerpoint/2010/main" val="527683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6046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882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661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2378826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24D8BB8-671C-4BD4-8B32-A0F7889E2164}" type="datetimeFigureOut">
              <a:rPr lang="en-GB" smtClean="0">
                <a:solidFill>
                  <a:prstClr val="black">
                    <a:tint val="75000"/>
                  </a:prstClr>
                </a:solidFill>
              </a:rPr>
              <a:pPr/>
              <a:t>02/07/2024</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EBA7BEF-F3FD-4A0C-B7F9-67F57D7E11C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065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80533" y="0"/>
            <a:ext cx="8077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13267" y="1049867"/>
            <a:ext cx="8652933" cy="5046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31" name="Connecteur droit 19"/>
          <p:cNvCxnSpPr>
            <a:cxnSpLocks noChangeShapeType="1"/>
          </p:cNvCxnSpPr>
          <p:nvPr userDrawn="1"/>
        </p:nvCxnSpPr>
        <p:spPr bwMode="auto">
          <a:xfrm>
            <a:off x="152400" y="6593954"/>
            <a:ext cx="8763000" cy="1587"/>
          </a:xfrm>
          <a:prstGeom prst="line">
            <a:avLst/>
          </a:prstGeom>
          <a:noFill/>
          <a:ln w="25400">
            <a:solidFill>
              <a:srgbClr val="7F7F7F"/>
            </a:solidFill>
            <a:round/>
            <a:headEnd/>
            <a:tailEnd/>
          </a:ln>
          <a:extLst>
            <a:ext uri="{909E8E84-426E-40DD-AFC4-6F175D3DCCD1}">
              <a14:hiddenFill xmlns:a14="http://schemas.microsoft.com/office/drawing/2010/main">
                <a:noFill/>
              </a14:hiddenFill>
            </a:ext>
          </a:extLst>
        </p:spPr>
      </p:cxnSp>
      <p:sp>
        <p:nvSpPr>
          <p:cNvPr id="8" name="Text Box 7"/>
          <p:cNvSpPr txBox="1">
            <a:spLocks noChangeArrowheads="1"/>
          </p:cNvSpPr>
          <p:nvPr userDrawn="1"/>
        </p:nvSpPr>
        <p:spPr bwMode="auto">
          <a:xfrm>
            <a:off x="76200" y="6589468"/>
            <a:ext cx="4953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a:solidFill>
                  <a:srgbClr val="7F7F7F"/>
                </a:solidFill>
              </a:rPr>
              <a:t>Engineering</a:t>
            </a:r>
            <a:r>
              <a:rPr lang="en-US" sz="1200" baseline="0" dirty="0">
                <a:solidFill>
                  <a:srgbClr val="7F7F7F"/>
                </a:solidFill>
              </a:rPr>
              <a:t> at CERN</a:t>
            </a:r>
            <a:endParaRPr lang="en-US" sz="1200" dirty="0">
              <a:solidFill>
                <a:srgbClr val="7F7F7F"/>
              </a:solidFill>
            </a:endParaRPr>
          </a:p>
        </p:txBody>
      </p:sp>
      <p:sp>
        <p:nvSpPr>
          <p:cNvPr id="9" name="Text Box 8"/>
          <p:cNvSpPr txBox="1">
            <a:spLocks noChangeArrowheads="1"/>
          </p:cNvSpPr>
          <p:nvPr userDrawn="1"/>
        </p:nvSpPr>
        <p:spPr bwMode="auto">
          <a:xfrm>
            <a:off x="7408332" y="6589468"/>
            <a:ext cx="17356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a:solidFill>
                  <a:srgbClr val="7F7F7F"/>
                </a:solidFill>
              </a:rPr>
              <a:t>Ray Veness (CERN)</a:t>
            </a:r>
          </a:p>
        </p:txBody>
      </p:sp>
      <p:pic>
        <p:nvPicPr>
          <p:cNvPr id="11" name="Picture 10" descr="CERN_logo_400x400[1].gif"/>
          <p:cNvPicPr>
            <a:picLocks noChangeAspect="1"/>
          </p:cNvPicPr>
          <p:nvPr userDrawn="1"/>
        </p:nvPicPr>
        <p:blipFill>
          <a:blip r:embed="rId7" cstate="print"/>
          <a:stretch>
            <a:fillRect/>
          </a:stretch>
        </p:blipFill>
        <p:spPr>
          <a:xfrm>
            <a:off x="36286" y="31448"/>
            <a:ext cx="729343" cy="729343"/>
          </a:xfrm>
          <a:prstGeom prst="rect">
            <a:avLst/>
          </a:prstGeom>
        </p:spPr>
      </p:pic>
    </p:spTree>
    <p:extLst>
      <p:ext uri="{BB962C8B-B14F-4D97-AF65-F5344CB8AC3E}">
        <p14:creationId xmlns:p14="http://schemas.microsoft.com/office/powerpoint/2010/main" val="72636650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lang="en-US" sz="3600" kern="1200" dirty="0" smtClean="0">
          <a:solidFill>
            <a:srgbClr val="C4D030"/>
          </a:solidFill>
          <a:latin typeface="Arial"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C24D8BB8-671C-4BD4-8B32-A0F7889E2164}" type="datetimeFigureOut">
              <a:rPr lang="en-GB" smtClean="0">
                <a:solidFill>
                  <a:prstClr val="black">
                    <a:tint val="75000"/>
                  </a:prstClr>
                </a:solidFill>
              </a:rPr>
              <a:pPr defTabSz="914400"/>
              <a:t>02/07/2024</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EBA7BEF-F3FD-4A0C-B7F9-67F57D7E11CB}"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604540445"/>
      </p:ext>
    </p:extLst>
  </p:cSld>
  <p:clrMap bg1="lt1" tx1="dk1" bg2="lt2" tx2="dk2" accent1="accent1" accent2="accent2" accent3="accent3" accent4="accent4" accent5="accent5" accent6="accent6" hlink="hlink" folHlink="folHlink"/>
  <p:sldLayoutIdLst>
    <p:sldLayoutId id="214748367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5.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35.jpg"/><Relationship Id="rId5" Type="http://schemas.openxmlformats.org/officeDocument/2006/relationships/image" Target="../media/image34.tiff"/><Relationship Id="rId4" Type="http://schemas.openxmlformats.org/officeDocument/2006/relationships/image" Target="../media/image33.jpg"/></Relationships>
</file>

<file path=ppt/slides/_rels/slide3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Process_(engineering)" TargetMode="External"/><Relationship Id="rId3" Type="http://schemas.openxmlformats.org/officeDocument/2006/relationships/hyperlink" Target="https://en.wikipedia.org/wiki/Latin" TargetMode="External"/><Relationship Id="rId7" Type="http://schemas.openxmlformats.org/officeDocument/2006/relationships/hyperlink" Target="https://en.wikipedia.org/wiki/Design"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https://en.wikipedia.org/wiki/Invention" TargetMode="External"/><Relationship Id="rId5" Type="http://schemas.openxmlformats.org/officeDocument/2006/relationships/hyperlink" Target="https://en.wikipedia.org/wiki/Economics" TargetMode="External"/><Relationship Id="rId4" Type="http://schemas.openxmlformats.org/officeDocument/2006/relationships/hyperlink" Target="https://en.wikipedia.org/wiki/Science"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g"/><Relationship Id="rId1" Type="http://schemas.openxmlformats.org/officeDocument/2006/relationships/slideLayout" Target="../slideLayouts/slideLayout3.xml"/><Relationship Id="rId5" Type="http://schemas.openxmlformats.org/officeDocument/2006/relationships/image" Target="../media/image40.jpg"/><Relationship Id="rId4"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An Introduction to Engineering at CERN</a:t>
            </a:r>
          </a:p>
        </p:txBody>
      </p:sp>
      <p:sp>
        <p:nvSpPr>
          <p:cNvPr id="3" name="Subtitle 2"/>
          <p:cNvSpPr>
            <a:spLocks noGrp="1"/>
          </p:cNvSpPr>
          <p:nvPr>
            <p:ph type="subTitle" idx="1"/>
          </p:nvPr>
        </p:nvSpPr>
        <p:spPr/>
        <p:txBody>
          <a:bodyPr>
            <a:normAutofit/>
          </a:bodyPr>
          <a:lstStyle/>
          <a:p>
            <a:r>
              <a:rPr lang="en-US" dirty="0"/>
              <a:t>Ray Veness</a:t>
            </a:r>
          </a:p>
          <a:p>
            <a:r>
              <a:rPr lang="en-US" dirty="0"/>
              <a:t>CERN</a:t>
            </a:r>
          </a:p>
        </p:txBody>
      </p:sp>
    </p:spTree>
    <p:extLst>
      <p:ext uri="{BB962C8B-B14F-4D97-AF65-F5344CB8AC3E}">
        <p14:creationId xmlns:p14="http://schemas.microsoft.com/office/powerpoint/2010/main" val="807343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1"/>
          <p:cNvSpPr>
            <a:spLocks noGrp="1"/>
          </p:cNvSpPr>
          <p:nvPr>
            <p:ph type="title"/>
          </p:nvPr>
        </p:nvSpPr>
        <p:spPr>
          <a:xfrm>
            <a:off x="928688" y="188913"/>
            <a:ext cx="7715250" cy="719137"/>
          </a:xfrm>
        </p:spPr>
        <p:txBody>
          <a:bodyPr/>
          <a:lstStyle/>
          <a:p>
            <a:r>
              <a:rPr lang="en-GB" dirty="0"/>
              <a:t>Microchips for </a:t>
            </a:r>
            <a:r>
              <a:rPr lang="en-GB" dirty="0" err="1"/>
              <a:t>Megastructures</a:t>
            </a:r>
            <a:endParaRPr lang="en-GB" dirty="0"/>
          </a:p>
        </p:txBody>
      </p:sp>
      <p:sp>
        <p:nvSpPr>
          <p:cNvPr id="120" name="Slide Number Placeholder 119"/>
          <p:cNvSpPr>
            <a:spLocks noGrp="1"/>
          </p:cNvSpPr>
          <p:nvPr>
            <p:ph type="sldNum" sz="quarter" idx="4294967295"/>
          </p:nvPr>
        </p:nvSpPr>
        <p:spPr>
          <a:xfrm>
            <a:off x="7019925" y="6286500"/>
            <a:ext cx="1905000" cy="457200"/>
          </a:xfrm>
          <a:prstGeom prst="rect">
            <a:avLst/>
          </a:prstGeom>
        </p:spPr>
        <p:txBody>
          <a:bodyPr/>
          <a:lstStyle/>
          <a:p>
            <a:pPr>
              <a:defRPr/>
            </a:pPr>
            <a:fld id="{AB31188A-6C22-4500-8FC2-BB540878341E}" type="slidenum">
              <a:rPr lang="el-GR" altLang="en-US" smtClean="0"/>
              <a:pPr>
                <a:defRPr/>
              </a:pPr>
              <a:t>10</a:t>
            </a:fld>
            <a:endParaRPr lang="el-GR" altLang="en-US"/>
          </a:p>
        </p:txBody>
      </p:sp>
      <p:sp>
        <p:nvSpPr>
          <p:cNvPr id="106" name="TextBox 105"/>
          <p:cNvSpPr txBox="1"/>
          <p:nvPr/>
        </p:nvSpPr>
        <p:spPr>
          <a:xfrm>
            <a:off x="3143240" y="1285860"/>
            <a:ext cx="5883342"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2000" dirty="0">
                <a:effectLst>
                  <a:glow rad="139700">
                    <a:schemeClr val="accent3">
                      <a:satMod val="175000"/>
                      <a:alpha val="40000"/>
                    </a:schemeClr>
                  </a:glow>
                </a:effectLst>
              </a:rPr>
              <a:t>CMS experiment on the LHC accelerator at CERN</a:t>
            </a:r>
            <a:endParaRPr lang="en-US" sz="2000" dirty="0">
              <a:effectLst>
                <a:glow rad="139700">
                  <a:schemeClr val="accent3">
                    <a:satMod val="175000"/>
                    <a:alpha val="40000"/>
                  </a:schemeClr>
                </a:glow>
              </a:effectLst>
            </a:endParaRPr>
          </a:p>
        </p:txBody>
      </p:sp>
      <p:pic>
        <p:nvPicPr>
          <p:cNvPr id="1027" name="Picture 3" descr="C:\Users\kostas\Desktop\CMS Tracker.jpg"/>
          <p:cNvPicPr>
            <a:picLocks noChangeAspect="1" noChangeArrowheads="1"/>
          </p:cNvPicPr>
          <p:nvPr/>
        </p:nvPicPr>
        <p:blipFill>
          <a:blip r:embed="rId3" cstate="print"/>
          <a:srcRect/>
          <a:stretch>
            <a:fillRect/>
          </a:stretch>
        </p:blipFill>
        <p:spPr bwMode="auto">
          <a:xfrm>
            <a:off x="3571868" y="1928802"/>
            <a:ext cx="5310979" cy="36433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8" name="Picture 4" descr="C:\Users\kostas\Desktop\CMS tracker hybrid.jpg"/>
          <p:cNvPicPr>
            <a:picLocks noChangeAspect="1" noChangeArrowheads="1"/>
          </p:cNvPicPr>
          <p:nvPr/>
        </p:nvPicPr>
        <p:blipFill>
          <a:blip r:embed="rId4" cstate="print"/>
          <a:srcRect/>
          <a:stretch>
            <a:fillRect/>
          </a:stretch>
        </p:blipFill>
        <p:spPr bwMode="auto">
          <a:xfrm rot="10800000">
            <a:off x="1928794" y="2285992"/>
            <a:ext cx="1067228" cy="253364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9" name="Picture 5" descr="C:\Users\kostas\Desktop\cernnews1_5-00.jpg"/>
          <p:cNvPicPr>
            <a:picLocks noChangeAspect="1" noChangeArrowheads="1"/>
          </p:cNvPicPr>
          <p:nvPr/>
        </p:nvPicPr>
        <p:blipFill>
          <a:blip r:embed="rId5" cstate="print"/>
          <a:srcRect/>
          <a:stretch>
            <a:fillRect/>
          </a:stretch>
        </p:blipFill>
        <p:spPr bwMode="auto">
          <a:xfrm>
            <a:off x="357158" y="1785926"/>
            <a:ext cx="914400" cy="8080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9" name="TextBox 118"/>
          <p:cNvSpPr txBox="1"/>
          <p:nvPr/>
        </p:nvSpPr>
        <p:spPr>
          <a:xfrm>
            <a:off x="1571604" y="1928802"/>
            <a:ext cx="192681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a:effectLst>
                  <a:glow rad="139700">
                    <a:schemeClr val="accent3">
                      <a:satMod val="175000"/>
                      <a:alpha val="40000"/>
                    </a:schemeClr>
                  </a:glow>
                </a:effectLst>
              </a:rPr>
              <a:t>Silicon Tracker Hybrid</a:t>
            </a:r>
            <a:endParaRPr lang="en-US" sz="1400" dirty="0">
              <a:effectLst>
                <a:glow rad="139700">
                  <a:schemeClr val="accent3">
                    <a:satMod val="175000"/>
                    <a:alpha val="40000"/>
                  </a:schemeClr>
                </a:glow>
              </a:effectLst>
            </a:endParaRPr>
          </a:p>
        </p:txBody>
      </p:sp>
      <p:sp>
        <p:nvSpPr>
          <p:cNvPr id="121" name="TextBox 120"/>
          <p:cNvSpPr txBox="1"/>
          <p:nvPr/>
        </p:nvSpPr>
        <p:spPr>
          <a:xfrm>
            <a:off x="142844" y="1357298"/>
            <a:ext cx="1439561"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a:effectLst>
                  <a:glow rad="139700">
                    <a:schemeClr val="accent3">
                      <a:satMod val="175000"/>
                      <a:alpha val="40000"/>
                    </a:schemeClr>
                  </a:glow>
                </a:effectLst>
              </a:rPr>
              <a:t>Front-End ASIC</a:t>
            </a:r>
            <a:endParaRPr lang="en-US" sz="1400" dirty="0">
              <a:effectLst>
                <a:glow rad="139700">
                  <a:schemeClr val="accent3">
                    <a:satMod val="175000"/>
                    <a:alpha val="40000"/>
                  </a:schemeClr>
                </a:glow>
              </a:effectLst>
            </a:endParaRPr>
          </a:p>
        </p:txBody>
      </p:sp>
      <p:cxnSp>
        <p:nvCxnSpPr>
          <p:cNvPr id="123" name="Straight Arrow Connector 122"/>
          <p:cNvCxnSpPr>
            <a:stCxn id="1029" idx="3"/>
          </p:cNvCxnSpPr>
          <p:nvPr/>
        </p:nvCxnSpPr>
        <p:spPr>
          <a:xfrm>
            <a:off x="1271558" y="2189945"/>
            <a:ext cx="942988" cy="810427"/>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stCxn id="1028" idx="1"/>
          </p:cNvCxnSpPr>
          <p:nvPr/>
        </p:nvCxnSpPr>
        <p:spPr>
          <a:xfrm>
            <a:off x="2996022" y="3552815"/>
            <a:ext cx="2933300" cy="447689"/>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9972605">
            <a:off x="3071461" y="3023649"/>
            <a:ext cx="3807430" cy="369332"/>
          </a:xfrm>
          <a:prstGeom prst="rect">
            <a:avLst/>
          </a:prstGeom>
          <a:solidFill>
            <a:srgbClr val="FF0000"/>
          </a:solidFill>
        </p:spPr>
        <p:txBody>
          <a:bodyPr wrap="square" rtlCol="0">
            <a:spAutoFit/>
          </a:bodyPr>
          <a:lstStyle/>
          <a:p>
            <a:r>
              <a:rPr lang="en-GB" dirty="0"/>
              <a:t>Micro-electronics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9296" y="0"/>
            <a:ext cx="4865408" cy="6858000"/>
          </a:xfrm>
          <a:prstGeom prst="rect">
            <a:avLst/>
          </a:prstGeom>
        </p:spPr>
      </p:pic>
      <p:sp>
        <p:nvSpPr>
          <p:cNvPr id="3" name="TextBox 2"/>
          <p:cNvSpPr txBox="1"/>
          <p:nvPr/>
        </p:nvSpPr>
        <p:spPr>
          <a:xfrm rot="19972605">
            <a:off x="2378172" y="3148482"/>
            <a:ext cx="3807430" cy="369332"/>
          </a:xfrm>
          <a:prstGeom prst="rect">
            <a:avLst/>
          </a:prstGeom>
          <a:solidFill>
            <a:srgbClr val="FF0000"/>
          </a:solidFill>
        </p:spPr>
        <p:txBody>
          <a:bodyPr wrap="square" rtlCol="0">
            <a:spAutoFit/>
          </a:bodyPr>
          <a:lstStyle/>
          <a:p>
            <a:r>
              <a:rPr lang="en-GB" dirty="0"/>
              <a:t>Superconducting magnets</a:t>
            </a:r>
          </a:p>
        </p:txBody>
      </p:sp>
      <p:sp>
        <p:nvSpPr>
          <p:cNvPr id="4" name="TextBox 3"/>
          <p:cNvSpPr txBox="1"/>
          <p:nvPr/>
        </p:nvSpPr>
        <p:spPr>
          <a:xfrm rot="19972605">
            <a:off x="2378172" y="3958962"/>
            <a:ext cx="3807430" cy="369332"/>
          </a:xfrm>
          <a:prstGeom prst="rect">
            <a:avLst/>
          </a:prstGeom>
          <a:solidFill>
            <a:srgbClr val="FF0000"/>
          </a:solidFill>
        </p:spPr>
        <p:txBody>
          <a:bodyPr wrap="square" rtlCol="0">
            <a:spAutoFit/>
          </a:bodyPr>
          <a:lstStyle/>
          <a:p>
            <a:r>
              <a:rPr lang="en-GB" dirty="0"/>
              <a:t>Cryogenics</a:t>
            </a:r>
          </a:p>
        </p:txBody>
      </p:sp>
      <p:sp>
        <p:nvSpPr>
          <p:cNvPr id="5" name="TextBox 4"/>
          <p:cNvSpPr txBox="1"/>
          <p:nvPr/>
        </p:nvSpPr>
        <p:spPr>
          <a:xfrm rot="19972605">
            <a:off x="2439133" y="4769442"/>
            <a:ext cx="3807430" cy="369332"/>
          </a:xfrm>
          <a:prstGeom prst="rect">
            <a:avLst/>
          </a:prstGeom>
          <a:solidFill>
            <a:srgbClr val="FF0000"/>
          </a:solidFill>
        </p:spPr>
        <p:txBody>
          <a:bodyPr wrap="square" rtlCol="0">
            <a:spAutoFit/>
          </a:bodyPr>
          <a:lstStyle/>
          <a:p>
            <a:r>
              <a:rPr lang="en-GB" dirty="0"/>
              <a:t>Power supplies</a:t>
            </a:r>
          </a:p>
        </p:txBody>
      </p:sp>
    </p:spTree>
    <p:extLst>
      <p:ext uri="{BB962C8B-B14F-4D97-AF65-F5344CB8AC3E}">
        <p14:creationId xmlns:p14="http://schemas.microsoft.com/office/powerpoint/2010/main" val="1954674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Picture 2" descr="\\cern.ch\dfs\Workspaces\d\div_lhc\VACUUM\VENESS\Local Pictures\CMS\Installation\Brice photos\cms\CMS-bakeout-PAC09.jpg"/>
          <p:cNvPicPr>
            <a:picLocks noChangeAspect="1" noChangeArrowheads="1"/>
          </p:cNvPicPr>
          <p:nvPr/>
        </p:nvPicPr>
        <p:blipFill>
          <a:blip r:embed="rId3" cstate="print"/>
          <a:srcRect/>
          <a:stretch>
            <a:fillRect/>
          </a:stretch>
        </p:blipFill>
        <p:spPr bwMode="auto">
          <a:xfrm>
            <a:off x="346841" y="951185"/>
            <a:ext cx="8497614" cy="5660651"/>
          </a:xfrm>
          <a:prstGeom prst="rect">
            <a:avLst/>
          </a:prstGeom>
          <a:noFill/>
        </p:spPr>
      </p:pic>
      <p:sp>
        <p:nvSpPr>
          <p:cNvPr id="3" name="TextBox 2"/>
          <p:cNvSpPr txBox="1"/>
          <p:nvPr/>
        </p:nvSpPr>
        <p:spPr>
          <a:xfrm rot="19972605">
            <a:off x="4916188" y="2421488"/>
            <a:ext cx="3807430" cy="369332"/>
          </a:xfrm>
          <a:prstGeom prst="rect">
            <a:avLst/>
          </a:prstGeom>
          <a:solidFill>
            <a:srgbClr val="FF0000"/>
          </a:solidFill>
        </p:spPr>
        <p:txBody>
          <a:bodyPr wrap="square" rtlCol="0">
            <a:spAutoFit/>
          </a:bodyPr>
          <a:lstStyle/>
          <a:p>
            <a:r>
              <a:rPr lang="en-GB" dirty="0"/>
              <a:t>Ultra-high vacuum</a:t>
            </a:r>
          </a:p>
        </p:txBody>
      </p:sp>
    </p:spTree>
    <p:extLst>
      <p:ext uri="{BB962C8B-B14F-4D97-AF65-F5344CB8AC3E}">
        <p14:creationId xmlns:p14="http://schemas.microsoft.com/office/powerpoint/2010/main" val="2862434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
        <p:nvSpPr>
          <p:cNvPr id="3" name="TextBox 2"/>
          <p:cNvSpPr txBox="1"/>
          <p:nvPr/>
        </p:nvSpPr>
        <p:spPr>
          <a:xfrm rot="19972605">
            <a:off x="568259" y="1918567"/>
            <a:ext cx="3807430" cy="369332"/>
          </a:xfrm>
          <a:prstGeom prst="rect">
            <a:avLst/>
          </a:prstGeom>
          <a:solidFill>
            <a:srgbClr val="FF0000"/>
          </a:solidFill>
        </p:spPr>
        <p:txBody>
          <a:bodyPr wrap="square" rtlCol="0">
            <a:spAutoFit/>
          </a:bodyPr>
          <a:lstStyle/>
          <a:p>
            <a:r>
              <a:rPr lang="en-GB" dirty="0"/>
              <a:t>Underground Civil structures</a:t>
            </a:r>
          </a:p>
        </p:txBody>
      </p:sp>
      <p:sp>
        <p:nvSpPr>
          <p:cNvPr id="4" name="TextBox 3"/>
          <p:cNvSpPr txBox="1"/>
          <p:nvPr/>
        </p:nvSpPr>
        <p:spPr>
          <a:xfrm rot="19972605">
            <a:off x="568260" y="2718667"/>
            <a:ext cx="3807430" cy="369332"/>
          </a:xfrm>
          <a:prstGeom prst="rect">
            <a:avLst/>
          </a:prstGeom>
          <a:solidFill>
            <a:srgbClr val="FF0000"/>
          </a:solidFill>
        </p:spPr>
        <p:txBody>
          <a:bodyPr wrap="square" rtlCol="0">
            <a:spAutoFit/>
          </a:bodyPr>
          <a:lstStyle/>
          <a:p>
            <a:r>
              <a:rPr lang="en-GB" dirty="0"/>
              <a:t>Cooling and ventilation</a:t>
            </a:r>
          </a:p>
        </p:txBody>
      </p:sp>
      <p:sp>
        <p:nvSpPr>
          <p:cNvPr id="5" name="TextBox 4"/>
          <p:cNvSpPr txBox="1"/>
          <p:nvPr/>
        </p:nvSpPr>
        <p:spPr>
          <a:xfrm rot="19972605">
            <a:off x="568258" y="3518769"/>
            <a:ext cx="3807430" cy="369332"/>
          </a:xfrm>
          <a:prstGeom prst="rect">
            <a:avLst/>
          </a:prstGeom>
          <a:solidFill>
            <a:srgbClr val="FF0000"/>
          </a:solidFill>
        </p:spPr>
        <p:txBody>
          <a:bodyPr wrap="square" rtlCol="0">
            <a:spAutoFit/>
          </a:bodyPr>
          <a:lstStyle/>
          <a:p>
            <a:r>
              <a:rPr lang="en-GB" dirty="0"/>
              <a:t>Heavy handling</a:t>
            </a:r>
          </a:p>
        </p:txBody>
      </p:sp>
    </p:spTree>
    <p:extLst>
      <p:ext uri="{BB962C8B-B14F-4D97-AF65-F5344CB8AC3E}">
        <p14:creationId xmlns:p14="http://schemas.microsoft.com/office/powerpoint/2010/main" val="201168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PM54_2"/>
          <p:cNvPicPr>
            <a:picLocks noGrp="1" noChangeAspect="1" noChangeArrowheads="1"/>
          </p:cNvPicPr>
          <p:nvPr>
            <p:ph sz="half" idx="1"/>
          </p:nvPr>
        </p:nvPicPr>
        <p:blipFill>
          <a:blip r:embed="rId3" cstate="print"/>
          <a:srcRect/>
          <a:stretch>
            <a:fillRect/>
          </a:stretch>
        </p:blipFill>
        <p:spPr bwMode="auto">
          <a:xfrm>
            <a:off x="22010" y="-1"/>
            <a:ext cx="9121990" cy="6842837"/>
          </a:xfr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4" name="Picture 2" descr="PX56"/>
          <p:cNvPicPr>
            <a:picLocks noChangeAspect="1" noChangeArrowheads="1"/>
          </p:cNvPicPr>
          <p:nvPr/>
        </p:nvPicPr>
        <p:blipFill>
          <a:blip r:embed="rId3" cstate="print"/>
          <a:srcRect b="10994"/>
          <a:stretch>
            <a:fillRect/>
          </a:stretch>
        </p:blipFill>
        <p:spPr bwMode="auto">
          <a:xfrm>
            <a:off x="0" y="-27384"/>
            <a:ext cx="9144000" cy="650716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descr="DSCN0017"/>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16067" name="Text Box 3"/>
          <p:cNvSpPr txBox="1">
            <a:spLocks noChangeArrowheads="1"/>
          </p:cNvSpPr>
          <p:nvPr/>
        </p:nvSpPr>
        <p:spPr bwMode="auto">
          <a:xfrm>
            <a:off x="0" y="6491288"/>
            <a:ext cx="685800" cy="366712"/>
          </a:xfrm>
          <a:prstGeom prst="rect">
            <a:avLst/>
          </a:prstGeom>
          <a:noFill/>
          <a:ln w="9525">
            <a:noFill/>
            <a:miter lim="800000"/>
            <a:headEnd/>
            <a:tailEnd/>
          </a:ln>
          <a:effectLst/>
        </p:spPr>
        <p:txBody>
          <a:bodyPr wrap="none">
            <a:spAutoFit/>
          </a:bodyPr>
          <a:lstStyle/>
          <a:p>
            <a:pPr algn="l"/>
            <a:r>
              <a:rPr lang="fr-FR" sz="1800">
                <a:latin typeface="Tahoma" pitchFamily="34" charset="0"/>
              </a:rPr>
              <a:t>2004</a:t>
            </a:r>
          </a:p>
        </p:txBody>
      </p:sp>
      <p:sp>
        <p:nvSpPr>
          <p:cNvPr id="216068" name="Text Box 4"/>
          <p:cNvSpPr txBox="1">
            <a:spLocks noChangeArrowheads="1"/>
          </p:cNvSpPr>
          <p:nvPr/>
        </p:nvSpPr>
        <p:spPr bwMode="auto">
          <a:xfrm>
            <a:off x="7239000" y="5867400"/>
            <a:ext cx="1905000" cy="915988"/>
          </a:xfrm>
          <a:prstGeom prst="rect">
            <a:avLst/>
          </a:prstGeom>
          <a:solidFill>
            <a:schemeClr val="accent1">
              <a:alpha val="60001"/>
            </a:schemeClr>
          </a:solidFill>
          <a:ln w="9525">
            <a:noFill/>
            <a:miter lim="800000"/>
            <a:headEnd/>
            <a:tailEnd/>
          </a:ln>
          <a:effectLst/>
        </p:spPr>
        <p:txBody>
          <a:bodyPr>
            <a:spAutoFit/>
          </a:bodyPr>
          <a:lstStyle/>
          <a:p>
            <a:pPr algn="l">
              <a:spcBef>
                <a:spcPct val="50000"/>
              </a:spcBef>
            </a:pPr>
            <a:r>
              <a:rPr lang="en-GB" sz="1800">
                <a:solidFill>
                  <a:schemeClr val="tx1"/>
                </a:solidFill>
                <a:latin typeface="Tahoma" pitchFamily="34" charset="0"/>
              </a:rPr>
              <a:t>Total Concrete Volume = 90,000m3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ERN-VIDEORUSH-2007-035-0753-kbps-480x360-25-fps-audio-64-kbps-48-kHz-ster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72997" y="579748"/>
            <a:ext cx="7494309" cy="5620732"/>
          </a:xfrm>
          <a:prstGeom prst="rect">
            <a:avLst/>
          </a:prstGeom>
        </p:spPr>
      </p:pic>
    </p:spTree>
    <p:extLst>
      <p:ext uri="{BB962C8B-B14F-4D97-AF65-F5344CB8AC3E}">
        <p14:creationId xmlns:p14="http://schemas.microsoft.com/office/powerpoint/2010/main" val="1648835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8889" r="9915" b="2439"/>
          <a:stretch/>
        </p:blipFill>
        <p:spPr>
          <a:xfrm>
            <a:off x="0" y="0"/>
            <a:ext cx="9144000" cy="6858000"/>
          </a:xfrm>
          <a:prstGeom prst="rect">
            <a:avLst/>
          </a:prstGeom>
        </p:spPr>
      </p:pic>
    </p:spTree>
    <p:extLst>
      <p:ext uri="{BB962C8B-B14F-4D97-AF65-F5344CB8AC3E}">
        <p14:creationId xmlns:p14="http://schemas.microsoft.com/office/powerpoint/2010/main" val="1214296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ern.ch\dfs\Users\v\veness\Documents\My Pictures\Work\RAe\b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300" y="919100"/>
            <a:ext cx="688538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19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801860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286" y="943820"/>
            <a:ext cx="8979465" cy="5048766"/>
          </a:xfrm>
          <a:prstGeom prst="rect">
            <a:avLst/>
          </a:prstGeom>
        </p:spPr>
      </p:pic>
      <p:sp>
        <p:nvSpPr>
          <p:cNvPr id="2" name="TextBox 1"/>
          <p:cNvSpPr txBox="1"/>
          <p:nvPr/>
        </p:nvSpPr>
        <p:spPr>
          <a:xfrm>
            <a:off x="7305774" y="6238807"/>
            <a:ext cx="1838226" cy="246221"/>
          </a:xfrm>
          <a:prstGeom prst="rect">
            <a:avLst/>
          </a:prstGeom>
          <a:noFill/>
        </p:spPr>
        <p:txBody>
          <a:bodyPr wrap="square" rtlCol="0">
            <a:spAutoFit/>
          </a:bodyPr>
          <a:lstStyle/>
          <a:p>
            <a:r>
              <a:rPr lang="en-GB" sz="1000" dirty="0"/>
              <a:t>Image courtesy British Gas</a:t>
            </a:r>
          </a:p>
        </p:txBody>
      </p:sp>
    </p:spTree>
    <p:extLst>
      <p:ext uri="{BB962C8B-B14F-4D97-AF65-F5344CB8AC3E}">
        <p14:creationId xmlns:p14="http://schemas.microsoft.com/office/powerpoint/2010/main" val="337612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039350454"/>
              </p:ext>
            </p:extLst>
          </p:nvPr>
        </p:nvGraphicFramePr>
        <p:xfrm>
          <a:off x="539552" y="1428750"/>
          <a:ext cx="7776864" cy="5096594"/>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p:cNvSpPr>
            <a:spLocks noGrp="1"/>
          </p:cNvSpPr>
          <p:nvPr>
            <p:ph type="title"/>
          </p:nvPr>
        </p:nvSpPr>
        <p:spPr/>
        <p:txBody>
          <a:bodyPr/>
          <a:lstStyle/>
          <a:p>
            <a:r>
              <a:rPr lang="en-GB" dirty="0"/>
              <a:t>CERN Staff by job description</a:t>
            </a:r>
          </a:p>
        </p:txBody>
      </p:sp>
      <p:sp>
        <p:nvSpPr>
          <p:cNvPr id="2" name="Oval 1"/>
          <p:cNvSpPr/>
          <p:nvPr/>
        </p:nvSpPr>
        <p:spPr>
          <a:xfrm>
            <a:off x="4995644" y="30835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996419" y="3288484"/>
            <a:ext cx="2147581" cy="1754326"/>
          </a:xfrm>
          <a:prstGeom prst="rect">
            <a:avLst/>
          </a:prstGeom>
          <a:noFill/>
        </p:spPr>
        <p:txBody>
          <a:bodyPr wrap="square" rtlCol="0">
            <a:spAutoFit/>
          </a:bodyPr>
          <a:lstStyle/>
          <a:p>
            <a:r>
              <a:rPr lang="en-GB" dirty="0"/>
              <a:t>Engineers</a:t>
            </a:r>
          </a:p>
          <a:p>
            <a:r>
              <a:rPr lang="en-GB" dirty="0"/>
              <a:t>-Electrical/Electronic</a:t>
            </a:r>
          </a:p>
          <a:p>
            <a:r>
              <a:rPr lang="en-GB" dirty="0"/>
              <a:t>-Mechanical</a:t>
            </a:r>
          </a:p>
          <a:p>
            <a:r>
              <a:rPr lang="en-GB" dirty="0"/>
              <a:t>-Civil</a:t>
            </a:r>
          </a:p>
          <a:p>
            <a:r>
              <a:rPr lang="en-GB" dirty="0"/>
              <a:t>-Computing</a:t>
            </a:r>
          </a:p>
          <a:p>
            <a:r>
              <a:rPr lang="en-GB" dirty="0"/>
              <a:t>Applied physicists</a:t>
            </a:r>
          </a:p>
        </p:txBody>
      </p:sp>
      <p:sp>
        <p:nvSpPr>
          <p:cNvPr id="6" name="Oval 5"/>
          <p:cNvSpPr/>
          <p:nvPr/>
        </p:nvSpPr>
        <p:spPr>
          <a:xfrm>
            <a:off x="2458184" y="37693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63655" y="4248604"/>
            <a:ext cx="2294529" cy="923330"/>
          </a:xfrm>
          <a:prstGeom prst="rect">
            <a:avLst/>
          </a:prstGeom>
          <a:noFill/>
        </p:spPr>
        <p:txBody>
          <a:bodyPr wrap="square" rtlCol="0">
            <a:spAutoFit/>
          </a:bodyPr>
          <a:lstStyle/>
          <a:p>
            <a:r>
              <a:rPr lang="en-GB" dirty="0"/>
              <a:t>Technicians</a:t>
            </a:r>
          </a:p>
          <a:p>
            <a:r>
              <a:rPr lang="en-GB" dirty="0"/>
              <a:t>Programmers</a:t>
            </a:r>
          </a:p>
          <a:p>
            <a:r>
              <a:rPr lang="en-GB" dirty="0"/>
              <a:t>Accelerator operators</a:t>
            </a:r>
          </a:p>
        </p:txBody>
      </p:sp>
    </p:spTree>
    <p:extLst>
      <p:ext uri="{BB962C8B-B14F-4D97-AF65-F5344CB8AC3E}">
        <p14:creationId xmlns:p14="http://schemas.microsoft.com/office/powerpoint/2010/main" val="111796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cxnSp>
        <p:nvCxnSpPr>
          <p:cNvPr id="4" name="Straight Arrow Connector 3"/>
          <p:cNvCxnSpPr/>
          <p:nvPr/>
        </p:nvCxnSpPr>
        <p:spPr bwMode="auto">
          <a:xfrm flipV="1">
            <a:off x="0" y="3428999"/>
            <a:ext cx="4572000" cy="15240"/>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cxnSp>
        <p:nvCxnSpPr>
          <p:cNvPr id="5" name="Straight Arrow Connector 4"/>
          <p:cNvCxnSpPr>
            <a:stCxn id="2" idx="3"/>
          </p:cNvCxnSpPr>
          <p:nvPr/>
        </p:nvCxnSpPr>
        <p:spPr bwMode="auto">
          <a:xfrm flipH="1" flipV="1">
            <a:off x="4697730" y="3428999"/>
            <a:ext cx="4446270" cy="1"/>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sp>
        <p:nvSpPr>
          <p:cNvPr id="11" name="TextBox 10"/>
          <p:cNvSpPr txBox="1"/>
          <p:nvPr/>
        </p:nvSpPr>
        <p:spPr>
          <a:xfrm>
            <a:off x="1738760" y="5820960"/>
            <a:ext cx="5666479" cy="646331"/>
          </a:xfrm>
          <a:prstGeom prst="rect">
            <a:avLst/>
          </a:prstGeom>
          <a:solidFill>
            <a:srgbClr val="FF0000"/>
          </a:solidFill>
        </p:spPr>
        <p:txBody>
          <a:bodyPr wrap="square" rtlCol="0">
            <a:spAutoFit/>
          </a:bodyPr>
          <a:lstStyle/>
          <a:p>
            <a:r>
              <a:rPr lang="en-GB" dirty="0"/>
              <a:t>Physics specification for an experimental </a:t>
            </a:r>
            <a:r>
              <a:rPr lang="en-GB" dirty="0" err="1"/>
              <a:t>beampipe</a:t>
            </a:r>
            <a:r>
              <a:rPr lang="en-GB" dirty="0"/>
              <a:t> : Nothing, contained by nothing!</a:t>
            </a:r>
          </a:p>
        </p:txBody>
      </p:sp>
    </p:spTree>
    <p:extLst>
      <p:ext uri="{BB962C8B-B14F-4D97-AF65-F5344CB8AC3E}">
        <p14:creationId xmlns:p14="http://schemas.microsoft.com/office/powerpoint/2010/main" val="326313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Local Docs\Presentations\sheffield\1101007_02-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6334"/>
            <a:ext cx="9145380" cy="6098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044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descr="\\cern.ch\dfs\Users\v\veness\Documents\My Pictures\periodic-table.gif"/>
          <p:cNvPicPr>
            <a:picLocks noChangeAspect="1" noChangeArrowheads="1"/>
          </p:cNvPicPr>
          <p:nvPr/>
        </p:nvPicPr>
        <p:blipFill>
          <a:blip r:embed="rId3" cstate="print"/>
          <a:srcRect/>
          <a:stretch>
            <a:fillRect/>
          </a:stretch>
        </p:blipFill>
        <p:spPr bwMode="auto">
          <a:xfrm>
            <a:off x="3244330" y="2338168"/>
            <a:ext cx="5688632" cy="3896323"/>
          </a:xfrm>
          <a:prstGeom prst="rect">
            <a:avLst/>
          </a:prstGeom>
          <a:noFill/>
        </p:spPr>
      </p:pic>
      <p:sp>
        <p:nvSpPr>
          <p:cNvPr id="2" name="TextBox 1"/>
          <p:cNvSpPr txBox="1"/>
          <p:nvPr/>
        </p:nvSpPr>
        <p:spPr>
          <a:xfrm>
            <a:off x="3347864" y="2484185"/>
            <a:ext cx="576064" cy="584775"/>
          </a:xfrm>
          <a:prstGeom prst="rect">
            <a:avLst/>
          </a:prstGeom>
          <a:noFill/>
        </p:spPr>
        <p:txBody>
          <a:bodyPr wrap="square" rtlCol="0">
            <a:spAutoFit/>
          </a:bodyPr>
          <a:lstStyle/>
          <a:p>
            <a:r>
              <a:rPr lang="en-GB" sz="3200" b="1" dirty="0">
                <a:solidFill>
                  <a:srgbClr val="FF0000"/>
                </a:solidFill>
                <a:latin typeface="Comic Sans MS" pitchFamily="66" charset="0"/>
              </a:rPr>
              <a:t>X</a:t>
            </a:r>
          </a:p>
        </p:txBody>
      </p:sp>
      <p:sp>
        <p:nvSpPr>
          <p:cNvPr id="3" name="TextBox 2"/>
          <p:cNvSpPr txBox="1"/>
          <p:nvPr/>
        </p:nvSpPr>
        <p:spPr>
          <a:xfrm>
            <a:off x="1466544" y="1119693"/>
            <a:ext cx="1656184" cy="923330"/>
          </a:xfrm>
          <a:prstGeom prst="rect">
            <a:avLst/>
          </a:prstGeom>
          <a:noFill/>
        </p:spPr>
        <p:txBody>
          <a:bodyPr wrap="square" rtlCol="0">
            <a:spAutoFit/>
          </a:bodyPr>
          <a:lstStyle/>
          <a:p>
            <a:r>
              <a:rPr lang="en-GB" dirty="0">
                <a:latin typeface="Comic Sans MS" pitchFamily="66" charset="0"/>
              </a:rPr>
              <a:t>Hydrogen is a gas at room temperature!</a:t>
            </a:r>
          </a:p>
        </p:txBody>
      </p:sp>
      <p:sp>
        <p:nvSpPr>
          <p:cNvPr id="8" name="TextBox 7"/>
          <p:cNvSpPr txBox="1"/>
          <p:nvPr/>
        </p:nvSpPr>
        <p:spPr>
          <a:xfrm>
            <a:off x="8460432" y="2492895"/>
            <a:ext cx="576064" cy="584775"/>
          </a:xfrm>
          <a:prstGeom prst="rect">
            <a:avLst/>
          </a:prstGeom>
          <a:noFill/>
        </p:spPr>
        <p:txBody>
          <a:bodyPr wrap="square" rtlCol="0">
            <a:spAutoFit/>
          </a:bodyPr>
          <a:lstStyle/>
          <a:p>
            <a:r>
              <a:rPr lang="en-GB" sz="3200" b="1" dirty="0">
                <a:solidFill>
                  <a:srgbClr val="FF0000"/>
                </a:solidFill>
                <a:latin typeface="Comic Sans MS" pitchFamily="66" charset="0"/>
              </a:rPr>
              <a:t>X</a:t>
            </a:r>
          </a:p>
        </p:txBody>
      </p:sp>
      <p:sp>
        <p:nvSpPr>
          <p:cNvPr id="9" name="TextBox 8"/>
          <p:cNvSpPr txBox="1"/>
          <p:nvPr/>
        </p:nvSpPr>
        <p:spPr>
          <a:xfrm>
            <a:off x="7092280" y="1151811"/>
            <a:ext cx="1656184" cy="369332"/>
          </a:xfrm>
          <a:prstGeom prst="rect">
            <a:avLst/>
          </a:prstGeom>
          <a:noFill/>
        </p:spPr>
        <p:txBody>
          <a:bodyPr wrap="square" rtlCol="0">
            <a:spAutoFit/>
          </a:bodyPr>
          <a:lstStyle/>
          <a:p>
            <a:r>
              <a:rPr lang="en-GB" dirty="0">
                <a:latin typeface="Comic Sans MS" pitchFamily="66" charset="0"/>
              </a:rPr>
              <a:t>So is helium…</a:t>
            </a:r>
          </a:p>
        </p:txBody>
      </p:sp>
      <p:sp>
        <p:nvSpPr>
          <p:cNvPr id="10" name="TextBox 9"/>
          <p:cNvSpPr txBox="1"/>
          <p:nvPr/>
        </p:nvSpPr>
        <p:spPr>
          <a:xfrm>
            <a:off x="3361248" y="2852936"/>
            <a:ext cx="576064" cy="584775"/>
          </a:xfrm>
          <a:prstGeom prst="rect">
            <a:avLst/>
          </a:prstGeom>
          <a:noFill/>
        </p:spPr>
        <p:txBody>
          <a:bodyPr wrap="square" rtlCol="0">
            <a:spAutoFit/>
          </a:bodyPr>
          <a:lstStyle/>
          <a:p>
            <a:r>
              <a:rPr lang="en-GB" sz="3200" b="1" dirty="0">
                <a:solidFill>
                  <a:srgbClr val="FF0000"/>
                </a:solidFill>
                <a:latin typeface="Comic Sans MS" pitchFamily="66" charset="0"/>
              </a:rPr>
              <a:t>X</a:t>
            </a:r>
          </a:p>
        </p:txBody>
      </p:sp>
      <p:sp>
        <p:nvSpPr>
          <p:cNvPr id="11" name="TextBox 10"/>
          <p:cNvSpPr txBox="1"/>
          <p:nvPr/>
        </p:nvSpPr>
        <p:spPr>
          <a:xfrm>
            <a:off x="119851" y="2406659"/>
            <a:ext cx="1819537" cy="1200329"/>
          </a:xfrm>
          <a:prstGeom prst="rect">
            <a:avLst/>
          </a:prstGeom>
          <a:noFill/>
        </p:spPr>
        <p:txBody>
          <a:bodyPr wrap="square" rtlCol="0">
            <a:spAutoFit/>
          </a:bodyPr>
          <a:lstStyle/>
          <a:p>
            <a:r>
              <a:rPr lang="en-GB" dirty="0">
                <a:latin typeface="Comic Sans MS" pitchFamily="66" charset="0"/>
              </a:rPr>
              <a:t>Lithium explodes in air… not so good</a:t>
            </a:r>
          </a:p>
        </p:txBody>
      </p:sp>
      <p:sp>
        <p:nvSpPr>
          <p:cNvPr id="12" name="TextBox 11"/>
          <p:cNvSpPr txBox="1"/>
          <p:nvPr/>
        </p:nvSpPr>
        <p:spPr>
          <a:xfrm>
            <a:off x="3563888" y="2683658"/>
            <a:ext cx="576064" cy="923330"/>
          </a:xfrm>
          <a:prstGeom prst="rect">
            <a:avLst/>
          </a:prstGeom>
          <a:noFill/>
        </p:spPr>
        <p:txBody>
          <a:bodyPr wrap="square" rtlCol="0">
            <a:spAutoFit/>
          </a:bodyPr>
          <a:lstStyle/>
          <a:p>
            <a:r>
              <a:rPr lang="en-GB" sz="5400" dirty="0">
                <a:solidFill>
                  <a:srgbClr val="FF0000"/>
                </a:solidFill>
                <a:latin typeface="Comic Sans MS" pitchFamily="66" charset="0"/>
              </a:rPr>
              <a:t>O</a:t>
            </a:r>
          </a:p>
        </p:txBody>
      </p:sp>
      <p:sp>
        <p:nvSpPr>
          <p:cNvPr id="14" name="TextBox 13"/>
          <p:cNvSpPr txBox="1"/>
          <p:nvPr/>
        </p:nvSpPr>
        <p:spPr>
          <a:xfrm>
            <a:off x="611560" y="4289192"/>
            <a:ext cx="2232248" cy="646331"/>
          </a:xfrm>
          <a:prstGeom prst="rect">
            <a:avLst/>
          </a:prstGeom>
          <a:noFill/>
        </p:spPr>
        <p:txBody>
          <a:bodyPr wrap="square" rtlCol="0">
            <a:spAutoFit/>
          </a:bodyPr>
          <a:lstStyle/>
          <a:p>
            <a:r>
              <a:rPr lang="en-GB" dirty="0">
                <a:latin typeface="Comic Sans MS" pitchFamily="66" charset="0"/>
              </a:rPr>
              <a:t>Beryllium… that would be good!</a:t>
            </a:r>
          </a:p>
        </p:txBody>
      </p:sp>
      <p:sp>
        <p:nvSpPr>
          <p:cNvPr id="15" name="TextBox 14"/>
          <p:cNvSpPr txBox="1"/>
          <p:nvPr/>
        </p:nvSpPr>
        <p:spPr>
          <a:xfrm>
            <a:off x="653325" y="5229200"/>
            <a:ext cx="2232248" cy="923330"/>
          </a:xfrm>
          <a:prstGeom prst="rect">
            <a:avLst/>
          </a:prstGeom>
          <a:noFill/>
        </p:spPr>
        <p:txBody>
          <a:bodyPr wrap="square" rtlCol="0">
            <a:spAutoFit/>
          </a:bodyPr>
          <a:lstStyle/>
          <a:p>
            <a:r>
              <a:rPr lang="en-GB" dirty="0">
                <a:latin typeface="Comic Sans MS" pitchFamily="66" charset="0"/>
              </a:rPr>
              <a:t>…except that it is pretty hard to get hold of!</a:t>
            </a:r>
          </a:p>
        </p:txBody>
      </p:sp>
      <p:cxnSp>
        <p:nvCxnSpPr>
          <p:cNvPr id="6" name="Straight Arrow Connector 5"/>
          <p:cNvCxnSpPr>
            <a:stCxn id="3" idx="2"/>
          </p:cNvCxnSpPr>
          <p:nvPr/>
        </p:nvCxnSpPr>
        <p:spPr bwMode="auto">
          <a:xfrm>
            <a:off x="2294636" y="2043023"/>
            <a:ext cx="1125236" cy="52188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9" name="Straight Arrow Connector 18"/>
          <p:cNvCxnSpPr/>
          <p:nvPr/>
        </p:nvCxnSpPr>
        <p:spPr bwMode="auto">
          <a:xfrm>
            <a:off x="7969964" y="1521143"/>
            <a:ext cx="634484" cy="104376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1" name="Straight Arrow Connector 20"/>
          <p:cNvCxnSpPr>
            <a:endCxn id="10" idx="1"/>
          </p:cNvCxnSpPr>
          <p:nvPr/>
        </p:nvCxnSpPr>
        <p:spPr bwMode="auto">
          <a:xfrm>
            <a:off x="1511660" y="2852936"/>
            <a:ext cx="1849588" cy="292388"/>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3" name="Straight Arrow Connector 22"/>
          <p:cNvCxnSpPr/>
          <p:nvPr/>
        </p:nvCxnSpPr>
        <p:spPr bwMode="auto">
          <a:xfrm flipV="1">
            <a:off x="2444304" y="3366993"/>
            <a:ext cx="1335608" cy="92219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22" name="Title 21"/>
          <p:cNvSpPr>
            <a:spLocks noGrp="1"/>
          </p:cNvSpPr>
          <p:nvPr>
            <p:ph type="title"/>
          </p:nvPr>
        </p:nvSpPr>
        <p:spPr>
          <a:xfrm>
            <a:off x="0" y="11361"/>
            <a:ext cx="9144000" cy="1143000"/>
          </a:xfrm>
        </p:spPr>
        <p:txBody>
          <a:bodyPr/>
          <a:lstStyle/>
          <a:p>
            <a:r>
              <a:rPr lang="en-GB" dirty="0"/>
              <a:t>Nothing, contained by nothing!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10" grpId="0"/>
      <p:bldP spid="11" grpId="0"/>
      <p:bldP spid="12"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6" descr="\\cern.ch\dfs\Users\v\veness\Documents\My Pictures\Work\world-ma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84" y="476672"/>
            <a:ext cx="8837712" cy="52658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8784" y="620688"/>
            <a:ext cx="2304256" cy="1200329"/>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Beryllium metal is only really produced here in the USA…</a:t>
            </a:r>
          </a:p>
        </p:txBody>
      </p:sp>
      <p:sp>
        <p:nvSpPr>
          <p:cNvPr id="4" name="TextBox 3"/>
          <p:cNvSpPr txBox="1"/>
          <p:nvPr/>
        </p:nvSpPr>
        <p:spPr>
          <a:xfrm>
            <a:off x="6727607" y="3501008"/>
            <a:ext cx="2304256" cy="646331"/>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 and here in Kazakhstan…</a:t>
            </a:r>
          </a:p>
        </p:txBody>
      </p:sp>
      <p:sp>
        <p:nvSpPr>
          <p:cNvPr id="5" name="TextBox 4"/>
          <p:cNvSpPr txBox="1"/>
          <p:nvPr/>
        </p:nvSpPr>
        <p:spPr>
          <a:xfrm>
            <a:off x="6012160" y="620687"/>
            <a:ext cx="2880320" cy="369332"/>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…and here in Moscow.</a:t>
            </a:r>
          </a:p>
        </p:txBody>
      </p:sp>
      <p:sp>
        <p:nvSpPr>
          <p:cNvPr id="6" name="TextBox 5"/>
          <p:cNvSpPr txBox="1"/>
          <p:nvPr/>
        </p:nvSpPr>
        <p:spPr>
          <a:xfrm>
            <a:off x="220794" y="3717032"/>
            <a:ext cx="2304256" cy="1477328"/>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And the only places in the world that make these kind of complex parts are here in California…</a:t>
            </a:r>
          </a:p>
        </p:txBody>
      </p:sp>
      <p:sp>
        <p:nvSpPr>
          <p:cNvPr id="7" name="5-Point Star 6"/>
          <p:cNvSpPr/>
          <p:nvPr/>
        </p:nvSpPr>
        <p:spPr bwMode="auto">
          <a:xfrm>
            <a:off x="1979712" y="270892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8" name="5-Point Star 7"/>
          <p:cNvSpPr/>
          <p:nvPr/>
        </p:nvSpPr>
        <p:spPr bwMode="auto">
          <a:xfrm>
            <a:off x="6084168" y="234888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9" name="5-Point Star 8"/>
          <p:cNvSpPr/>
          <p:nvPr/>
        </p:nvSpPr>
        <p:spPr bwMode="auto">
          <a:xfrm>
            <a:off x="1207698" y="2728799"/>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 name="5-Point Star 9"/>
          <p:cNvSpPr/>
          <p:nvPr/>
        </p:nvSpPr>
        <p:spPr bwMode="auto">
          <a:xfrm>
            <a:off x="5328084" y="199774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40129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Local Docs\Presentations\sheffield\juan-khazakhstan-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48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142" y="5445224"/>
            <a:ext cx="2885674" cy="1477328"/>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A photo I took of a CERN colleague, as we waited to cross the </a:t>
            </a:r>
            <a:r>
              <a:rPr lang="en-GB" dirty="0" err="1">
                <a:latin typeface="Comic Sans MS" pitchFamily="66" charset="0"/>
              </a:rPr>
              <a:t>Khasakh</a:t>
            </a:r>
            <a:r>
              <a:rPr lang="en-GB" dirty="0">
                <a:latin typeface="Comic Sans MS" pitchFamily="66" charset="0"/>
              </a:rPr>
              <a:t>-Russian border in 2004…</a:t>
            </a:r>
          </a:p>
        </p:txBody>
      </p:sp>
    </p:spTree>
    <p:extLst>
      <p:ext uri="{BB962C8B-B14F-4D97-AF65-F5344CB8AC3E}">
        <p14:creationId xmlns:p14="http://schemas.microsoft.com/office/powerpoint/2010/main" val="2459323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G:\Workspaces\v\veness\Pictures\LHCb\Good photos\0807022_0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764705"/>
            <a:ext cx="9195252" cy="612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735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n.ch\dfs\Users\d\dduarter\Documents\1_PROJECTS\A1-LHCb\Supports\Design note\force balance.png"/>
          <p:cNvPicPr/>
          <p:nvPr/>
        </p:nvPicPr>
        <p:blipFill>
          <a:blip r:embed="rId3"/>
          <a:srcRect l="2587" t="8696" r="5202" b="10628"/>
          <a:stretch>
            <a:fillRect/>
          </a:stretch>
        </p:blipFill>
        <p:spPr bwMode="auto">
          <a:xfrm>
            <a:off x="1878031" y="1392864"/>
            <a:ext cx="5486400" cy="3318235"/>
          </a:xfrm>
          <a:prstGeom prst="rect">
            <a:avLst/>
          </a:prstGeom>
          <a:noFill/>
          <a:ln w="9525">
            <a:noFill/>
            <a:miter lim="800000"/>
            <a:headEnd/>
            <a:tailEnd/>
          </a:ln>
        </p:spPr>
      </p:pic>
      <p:pic>
        <p:nvPicPr>
          <p:cNvPr id="4" name="Picture 3" descr="\\cern.ch\dfs\Users\d\dduarter\Documents\1_PROJECTS\A1-LHCb\Supports\Supports calculations - Ansys workbench projects\Collar3_VERIF\S3F_N_stressVM.png"/>
          <p:cNvPicPr/>
          <p:nvPr/>
        </p:nvPicPr>
        <p:blipFill>
          <a:blip r:embed="rId4"/>
          <a:srcRect/>
          <a:stretch>
            <a:fillRect/>
          </a:stretch>
        </p:blipFill>
        <p:spPr bwMode="auto">
          <a:xfrm>
            <a:off x="1312423" y="743629"/>
            <a:ext cx="6617616" cy="5062194"/>
          </a:xfrm>
          <a:prstGeom prst="rect">
            <a:avLst/>
          </a:prstGeom>
          <a:noFill/>
          <a:ln w="9525">
            <a:noFill/>
            <a:miter lim="800000"/>
            <a:headEnd/>
            <a:tailEnd/>
          </a:ln>
        </p:spPr>
      </p:pic>
      <p:pic>
        <p:nvPicPr>
          <p:cNvPr id="2" name="Picture 1"/>
          <p:cNvPicPr>
            <a:picLocks noChangeAspect="1"/>
          </p:cNvPicPr>
          <p:nvPr/>
        </p:nvPicPr>
        <p:blipFill>
          <a:blip r:embed="rId5"/>
          <a:stretch>
            <a:fillRect/>
          </a:stretch>
        </p:blipFill>
        <p:spPr>
          <a:xfrm>
            <a:off x="787935" y="619373"/>
            <a:ext cx="7799804" cy="5458371"/>
          </a:xfrm>
          <a:prstGeom prst="rect">
            <a:avLst/>
          </a:prstGeom>
        </p:spPr>
      </p:pic>
      <p:pic>
        <p:nvPicPr>
          <p:cNvPr id="6" name="Picture 5">
            <a:extLst>
              <a:ext uri="{FF2B5EF4-FFF2-40B4-BE49-F238E27FC236}">
                <a16:creationId xmlns:a16="http://schemas.microsoft.com/office/drawing/2014/main" id="{8FAD3F89-1BAF-BD97-1173-7EBB862A57A0}"/>
              </a:ext>
            </a:extLst>
          </p:cNvPr>
          <p:cNvPicPr>
            <a:picLocks noChangeAspect="1"/>
          </p:cNvPicPr>
          <p:nvPr/>
        </p:nvPicPr>
        <p:blipFill>
          <a:blip r:embed="rId6"/>
          <a:stretch>
            <a:fillRect/>
          </a:stretch>
        </p:blipFill>
        <p:spPr>
          <a:xfrm>
            <a:off x="1312423" y="0"/>
            <a:ext cx="6266641" cy="6858000"/>
          </a:xfrm>
          <a:prstGeom prst="rect">
            <a:avLst/>
          </a:prstGeom>
        </p:spPr>
      </p:pic>
      <p:pic>
        <p:nvPicPr>
          <p:cNvPr id="8" name="Picture 7" descr="A picture containing person, indoor&#10;&#10;Description automatically generated">
            <a:extLst>
              <a:ext uri="{FF2B5EF4-FFF2-40B4-BE49-F238E27FC236}">
                <a16:creationId xmlns:a16="http://schemas.microsoft.com/office/drawing/2014/main" id="{AE9F1B0B-E2F3-CCC9-6D8E-E92317DAE50D}"/>
              </a:ext>
            </a:extLst>
          </p:cNvPr>
          <p:cNvPicPr>
            <a:picLocks noChangeAspect="1"/>
          </p:cNvPicPr>
          <p:nvPr/>
        </p:nvPicPr>
        <p:blipFill>
          <a:blip r:embed="rId7"/>
          <a:stretch>
            <a:fillRect/>
          </a:stretch>
        </p:blipFill>
        <p:spPr>
          <a:xfrm>
            <a:off x="0" y="0"/>
            <a:ext cx="9144000" cy="6858000"/>
          </a:xfrm>
          <a:prstGeom prst="rect">
            <a:avLst/>
          </a:prstGeom>
        </p:spPr>
      </p:pic>
    </p:spTree>
    <p:extLst>
      <p:ext uri="{BB962C8B-B14F-4D97-AF65-F5344CB8AC3E}">
        <p14:creationId xmlns:p14="http://schemas.microsoft.com/office/powerpoint/2010/main" val="50337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ern.ch\dfs\Workspaces\d\div_lhc\VACUUM\VENESS\Local Pictures\ATLAS\installation\Brice photos\atlas\vj-lowering-small.jpg"/>
          <p:cNvPicPr>
            <a:picLocks noChangeAspect="1" noChangeArrowheads="1"/>
          </p:cNvPicPr>
          <p:nvPr/>
        </p:nvPicPr>
        <p:blipFill>
          <a:blip r:embed="rId3" cstate="print"/>
          <a:srcRect/>
          <a:stretch>
            <a:fillRect/>
          </a:stretch>
        </p:blipFill>
        <p:spPr bwMode="auto">
          <a:xfrm>
            <a:off x="4932040" y="22350"/>
            <a:ext cx="4202483" cy="6322248"/>
          </a:xfrm>
          <a:prstGeom prst="rect">
            <a:avLst/>
          </a:prstGeom>
          <a:noFill/>
        </p:spPr>
      </p:pic>
      <p:pic>
        <p:nvPicPr>
          <p:cNvPr id="6146" name="Picture 2" descr="G:\Workspaces\v\veness\Pictures\LHC Experiments\CMS\Installation\CP installation\CMS-Beampipe-inst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0"/>
            <a:ext cx="4758449" cy="6344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650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Tree>
    <p:extLst>
      <p:ext uri="{BB962C8B-B14F-4D97-AF65-F5344CB8AC3E}">
        <p14:creationId xmlns:p14="http://schemas.microsoft.com/office/powerpoint/2010/main" val="17902387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3D3A7-19C2-FC9C-4C81-07D120704DBE}"/>
              </a:ext>
            </a:extLst>
          </p:cNvPr>
          <p:cNvSpPr>
            <a:spLocks noGrp="1"/>
          </p:cNvSpPr>
          <p:nvPr>
            <p:ph type="title"/>
          </p:nvPr>
        </p:nvSpPr>
        <p:spPr>
          <a:xfrm>
            <a:off x="880533" y="116537"/>
            <a:ext cx="8077200" cy="889000"/>
          </a:xfrm>
        </p:spPr>
        <p:txBody>
          <a:bodyPr/>
          <a:lstStyle/>
          <a:p>
            <a:r>
              <a:rPr lang="en-US" sz="2800" dirty="0"/>
              <a:t>One slide on some of my more recent projects</a:t>
            </a:r>
            <a:br>
              <a:rPr lang="en-US" sz="2800" dirty="0"/>
            </a:br>
            <a:endParaRPr lang="en-GB" sz="2800" dirty="0"/>
          </a:p>
        </p:txBody>
      </p:sp>
      <p:pic>
        <p:nvPicPr>
          <p:cNvPr id="8" name="Picture 7">
            <a:extLst>
              <a:ext uri="{FF2B5EF4-FFF2-40B4-BE49-F238E27FC236}">
                <a16:creationId xmlns:a16="http://schemas.microsoft.com/office/drawing/2014/main" id="{27CA7632-2CAC-4B79-E6F0-2CE8746495CC}"/>
              </a:ext>
            </a:extLst>
          </p:cNvPr>
          <p:cNvPicPr>
            <a:picLocks noChangeAspect="1"/>
          </p:cNvPicPr>
          <p:nvPr/>
        </p:nvPicPr>
        <p:blipFill>
          <a:blip r:embed="rId2"/>
          <a:stretch>
            <a:fillRect/>
          </a:stretch>
        </p:blipFill>
        <p:spPr>
          <a:xfrm>
            <a:off x="2792696" y="889000"/>
            <a:ext cx="6351304" cy="3572608"/>
          </a:xfrm>
          <a:prstGeom prst="rect">
            <a:avLst/>
          </a:prstGeom>
        </p:spPr>
      </p:pic>
      <p:pic>
        <p:nvPicPr>
          <p:cNvPr id="9" name="Picture 8">
            <a:extLst>
              <a:ext uri="{FF2B5EF4-FFF2-40B4-BE49-F238E27FC236}">
                <a16:creationId xmlns:a16="http://schemas.microsoft.com/office/drawing/2014/main" id="{51A23C9C-6D1B-B1A4-C9D0-BCDDB94D14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9355" y="3965097"/>
            <a:ext cx="3524348" cy="2641707"/>
          </a:xfrm>
          <a:prstGeom prst="rect">
            <a:avLst/>
          </a:prstGeom>
        </p:spPr>
      </p:pic>
      <p:pic>
        <p:nvPicPr>
          <p:cNvPr id="5" name="Picture 4" descr="A picture containing person, people, goggles, spectacles&#10;&#10;Description automatically generated">
            <a:extLst>
              <a:ext uri="{FF2B5EF4-FFF2-40B4-BE49-F238E27FC236}">
                <a16:creationId xmlns:a16="http://schemas.microsoft.com/office/drawing/2014/main" id="{CE158C90-C122-8F4B-C7AC-02DD0BAE1D35}"/>
              </a:ext>
            </a:extLst>
          </p:cNvPr>
          <p:cNvPicPr>
            <a:picLocks noChangeAspect="1"/>
          </p:cNvPicPr>
          <p:nvPr/>
        </p:nvPicPr>
        <p:blipFill>
          <a:blip r:embed="rId4"/>
          <a:stretch>
            <a:fillRect/>
          </a:stretch>
        </p:blipFill>
        <p:spPr>
          <a:xfrm>
            <a:off x="5288221" y="3683996"/>
            <a:ext cx="3855779" cy="2896829"/>
          </a:xfrm>
          <a:prstGeom prst="rect">
            <a:avLst/>
          </a:prstGeom>
        </p:spPr>
      </p:pic>
      <p:pic>
        <p:nvPicPr>
          <p:cNvPr id="3" name="Picture 2">
            <a:extLst>
              <a:ext uri="{FF2B5EF4-FFF2-40B4-BE49-F238E27FC236}">
                <a16:creationId xmlns:a16="http://schemas.microsoft.com/office/drawing/2014/main" id="{7D9E834B-C04F-2CCD-7162-BDC77DA1B10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888999"/>
            <a:ext cx="4101007" cy="3075755"/>
          </a:xfrm>
          <a:prstGeom prst="rect">
            <a:avLst/>
          </a:prstGeom>
        </p:spPr>
      </p:pic>
      <p:pic>
        <p:nvPicPr>
          <p:cNvPr id="10" name="Picture 9" descr="A group of people in a factory&#10;&#10;Description automatically generated">
            <a:extLst>
              <a:ext uri="{FF2B5EF4-FFF2-40B4-BE49-F238E27FC236}">
                <a16:creationId xmlns:a16="http://schemas.microsoft.com/office/drawing/2014/main" id="{08FDDB99-3CEB-9E01-AD83-A5C747099A52}"/>
              </a:ext>
            </a:extLst>
          </p:cNvPr>
          <p:cNvPicPr>
            <a:picLocks noChangeAspect="1"/>
          </p:cNvPicPr>
          <p:nvPr/>
        </p:nvPicPr>
        <p:blipFill>
          <a:blip r:embed="rId6"/>
          <a:stretch>
            <a:fillRect/>
          </a:stretch>
        </p:blipFill>
        <p:spPr>
          <a:xfrm>
            <a:off x="-1" y="3964753"/>
            <a:ext cx="3959983" cy="2642051"/>
          </a:xfrm>
          <a:prstGeom prst="rect">
            <a:avLst/>
          </a:prstGeom>
        </p:spPr>
      </p:pic>
    </p:spTree>
    <p:extLst>
      <p:ext uri="{BB962C8B-B14F-4D97-AF65-F5344CB8AC3E}">
        <p14:creationId xmlns:p14="http://schemas.microsoft.com/office/powerpoint/2010/main" val="3923548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at a table eating food&#10;&#10;Description automatically generated with medium confidence">
            <a:extLst>
              <a:ext uri="{FF2B5EF4-FFF2-40B4-BE49-F238E27FC236}">
                <a16:creationId xmlns:a16="http://schemas.microsoft.com/office/drawing/2014/main" id="{C2C766A2-67C8-A88F-ABF3-C4B4F4CD81C9}"/>
              </a:ext>
            </a:extLst>
          </p:cNvPr>
          <p:cNvPicPr>
            <a:picLocks noChangeAspect="1"/>
          </p:cNvPicPr>
          <p:nvPr/>
        </p:nvPicPr>
        <p:blipFill>
          <a:blip r:embed="rId2"/>
          <a:stretch>
            <a:fillRect/>
          </a:stretch>
        </p:blipFill>
        <p:spPr>
          <a:xfrm>
            <a:off x="1387389" y="1521407"/>
            <a:ext cx="6216650" cy="4662488"/>
          </a:xfrm>
          <a:prstGeom prst="rect">
            <a:avLst/>
          </a:prstGeom>
        </p:spPr>
      </p:pic>
      <p:sp>
        <p:nvSpPr>
          <p:cNvPr id="4" name="TextBox 3">
            <a:extLst>
              <a:ext uri="{FF2B5EF4-FFF2-40B4-BE49-F238E27FC236}">
                <a16:creationId xmlns:a16="http://schemas.microsoft.com/office/drawing/2014/main" id="{4886C312-5479-C44D-EAF7-122D766CBE0B}"/>
              </a:ext>
            </a:extLst>
          </p:cNvPr>
          <p:cNvSpPr txBox="1"/>
          <p:nvPr/>
        </p:nvSpPr>
        <p:spPr>
          <a:xfrm>
            <a:off x="139700" y="4254500"/>
            <a:ext cx="2057400" cy="338554"/>
          </a:xfrm>
          <a:prstGeom prst="rect">
            <a:avLst/>
          </a:prstGeom>
          <a:solidFill>
            <a:schemeClr val="tx1"/>
          </a:solidFill>
        </p:spPr>
        <p:txBody>
          <a:bodyPr wrap="square" rtlCol="0">
            <a:spAutoFit/>
          </a:bodyPr>
          <a:lstStyle/>
          <a:p>
            <a:r>
              <a:rPr lang="en-US" sz="1600" dirty="0">
                <a:solidFill>
                  <a:schemeClr val="bg1"/>
                </a:solidFill>
              </a:rPr>
              <a:t>Technician (France)</a:t>
            </a:r>
            <a:endParaRPr lang="en-GB" sz="1600" dirty="0">
              <a:solidFill>
                <a:schemeClr val="bg1"/>
              </a:solidFill>
            </a:endParaRPr>
          </a:p>
        </p:txBody>
      </p:sp>
      <p:sp>
        <p:nvSpPr>
          <p:cNvPr id="5" name="TextBox 4">
            <a:extLst>
              <a:ext uri="{FF2B5EF4-FFF2-40B4-BE49-F238E27FC236}">
                <a16:creationId xmlns:a16="http://schemas.microsoft.com/office/drawing/2014/main" id="{382E7DEE-8CA3-F977-6E48-8C42A424D797}"/>
              </a:ext>
            </a:extLst>
          </p:cNvPr>
          <p:cNvSpPr txBox="1"/>
          <p:nvPr/>
        </p:nvSpPr>
        <p:spPr>
          <a:xfrm>
            <a:off x="114300" y="2867858"/>
            <a:ext cx="1943100" cy="338554"/>
          </a:xfrm>
          <a:prstGeom prst="rect">
            <a:avLst/>
          </a:prstGeom>
          <a:solidFill>
            <a:schemeClr val="tx1"/>
          </a:solidFill>
        </p:spPr>
        <p:txBody>
          <a:bodyPr wrap="square" rtlCol="0">
            <a:spAutoFit/>
          </a:bodyPr>
          <a:lstStyle/>
          <a:p>
            <a:r>
              <a:rPr lang="en-US" sz="1600" dirty="0">
                <a:solidFill>
                  <a:schemeClr val="bg1"/>
                </a:solidFill>
              </a:rPr>
              <a:t>Mechanic (France)</a:t>
            </a:r>
            <a:endParaRPr lang="en-GB" sz="1600" dirty="0">
              <a:solidFill>
                <a:schemeClr val="bg1"/>
              </a:solidFill>
            </a:endParaRPr>
          </a:p>
        </p:txBody>
      </p:sp>
      <p:sp>
        <p:nvSpPr>
          <p:cNvPr id="6" name="TextBox 5">
            <a:extLst>
              <a:ext uri="{FF2B5EF4-FFF2-40B4-BE49-F238E27FC236}">
                <a16:creationId xmlns:a16="http://schemas.microsoft.com/office/drawing/2014/main" id="{FD53341F-41A0-2C9F-E2AC-5CB4E51DD5FB}"/>
              </a:ext>
            </a:extLst>
          </p:cNvPr>
          <p:cNvSpPr txBox="1"/>
          <p:nvPr/>
        </p:nvSpPr>
        <p:spPr>
          <a:xfrm>
            <a:off x="139700" y="2174537"/>
            <a:ext cx="2463800" cy="338554"/>
          </a:xfrm>
          <a:prstGeom prst="rect">
            <a:avLst/>
          </a:prstGeom>
          <a:solidFill>
            <a:schemeClr val="tx1"/>
          </a:solidFill>
        </p:spPr>
        <p:txBody>
          <a:bodyPr wrap="square" rtlCol="0">
            <a:spAutoFit/>
          </a:bodyPr>
          <a:lstStyle/>
          <a:p>
            <a:r>
              <a:rPr lang="en-US" sz="1600" dirty="0">
                <a:solidFill>
                  <a:schemeClr val="bg1"/>
                </a:solidFill>
              </a:rPr>
              <a:t>Technical Engineer (Italy)</a:t>
            </a:r>
            <a:endParaRPr lang="en-GB" sz="1600" dirty="0">
              <a:solidFill>
                <a:schemeClr val="bg1"/>
              </a:solidFill>
            </a:endParaRPr>
          </a:p>
        </p:txBody>
      </p:sp>
      <p:sp>
        <p:nvSpPr>
          <p:cNvPr id="7" name="TextBox 6">
            <a:extLst>
              <a:ext uri="{FF2B5EF4-FFF2-40B4-BE49-F238E27FC236}">
                <a16:creationId xmlns:a16="http://schemas.microsoft.com/office/drawing/2014/main" id="{5555D155-97FE-1A6F-D247-041E1CFCAD73}"/>
              </a:ext>
            </a:extLst>
          </p:cNvPr>
          <p:cNvSpPr txBox="1"/>
          <p:nvPr/>
        </p:nvSpPr>
        <p:spPr>
          <a:xfrm>
            <a:off x="6521450" y="4132670"/>
            <a:ext cx="2622550" cy="338554"/>
          </a:xfrm>
          <a:prstGeom prst="rect">
            <a:avLst/>
          </a:prstGeom>
          <a:solidFill>
            <a:schemeClr val="tx1"/>
          </a:solidFill>
        </p:spPr>
        <p:txBody>
          <a:bodyPr wrap="square" rtlCol="0">
            <a:spAutoFit/>
          </a:bodyPr>
          <a:lstStyle/>
          <a:p>
            <a:r>
              <a:rPr lang="en-US" sz="1600" dirty="0">
                <a:solidFill>
                  <a:schemeClr val="bg1"/>
                </a:solidFill>
              </a:rPr>
              <a:t>Doctoral Student (France)</a:t>
            </a:r>
            <a:endParaRPr lang="en-GB" sz="1600" dirty="0">
              <a:solidFill>
                <a:schemeClr val="bg1"/>
              </a:solidFill>
            </a:endParaRPr>
          </a:p>
        </p:txBody>
      </p:sp>
      <p:sp>
        <p:nvSpPr>
          <p:cNvPr id="8" name="TextBox 7">
            <a:extLst>
              <a:ext uri="{FF2B5EF4-FFF2-40B4-BE49-F238E27FC236}">
                <a16:creationId xmlns:a16="http://schemas.microsoft.com/office/drawing/2014/main" id="{8650BB37-B93D-FD91-B3E6-99A8BF5ED125}"/>
              </a:ext>
            </a:extLst>
          </p:cNvPr>
          <p:cNvSpPr txBox="1"/>
          <p:nvPr/>
        </p:nvSpPr>
        <p:spPr>
          <a:xfrm>
            <a:off x="571500" y="1727437"/>
            <a:ext cx="1625600" cy="338554"/>
          </a:xfrm>
          <a:prstGeom prst="rect">
            <a:avLst/>
          </a:prstGeom>
          <a:solidFill>
            <a:schemeClr val="tx1"/>
          </a:solidFill>
        </p:spPr>
        <p:txBody>
          <a:bodyPr wrap="square" rtlCol="0">
            <a:spAutoFit/>
          </a:bodyPr>
          <a:lstStyle/>
          <a:p>
            <a:r>
              <a:rPr lang="en-US" sz="1600" dirty="0">
                <a:solidFill>
                  <a:schemeClr val="bg1"/>
                </a:solidFill>
              </a:rPr>
              <a:t>Technician (UK)</a:t>
            </a:r>
            <a:endParaRPr lang="en-GB" sz="1600" dirty="0">
              <a:solidFill>
                <a:schemeClr val="bg1"/>
              </a:solidFill>
            </a:endParaRPr>
          </a:p>
        </p:txBody>
      </p:sp>
      <p:sp>
        <p:nvSpPr>
          <p:cNvPr id="9" name="TextBox 8">
            <a:extLst>
              <a:ext uri="{FF2B5EF4-FFF2-40B4-BE49-F238E27FC236}">
                <a16:creationId xmlns:a16="http://schemas.microsoft.com/office/drawing/2014/main" id="{80A28E3B-88F8-EE02-CF7B-8C84F8AAC76A}"/>
              </a:ext>
            </a:extLst>
          </p:cNvPr>
          <p:cNvSpPr txBox="1"/>
          <p:nvPr/>
        </p:nvSpPr>
        <p:spPr>
          <a:xfrm>
            <a:off x="901700" y="1257666"/>
            <a:ext cx="1866900" cy="338554"/>
          </a:xfrm>
          <a:prstGeom prst="rect">
            <a:avLst/>
          </a:prstGeom>
          <a:solidFill>
            <a:schemeClr val="tx1"/>
          </a:solidFill>
        </p:spPr>
        <p:txBody>
          <a:bodyPr wrap="square" rtlCol="0">
            <a:spAutoFit/>
          </a:bodyPr>
          <a:lstStyle/>
          <a:p>
            <a:r>
              <a:rPr lang="en-US" sz="1600" dirty="0">
                <a:solidFill>
                  <a:schemeClr val="bg1"/>
                </a:solidFill>
              </a:rPr>
              <a:t>Engineer (Poland)</a:t>
            </a:r>
            <a:endParaRPr lang="en-GB" sz="1600" dirty="0">
              <a:solidFill>
                <a:schemeClr val="bg1"/>
              </a:solidFill>
            </a:endParaRPr>
          </a:p>
        </p:txBody>
      </p:sp>
      <p:sp>
        <p:nvSpPr>
          <p:cNvPr id="10" name="TextBox 9">
            <a:extLst>
              <a:ext uri="{FF2B5EF4-FFF2-40B4-BE49-F238E27FC236}">
                <a16:creationId xmlns:a16="http://schemas.microsoft.com/office/drawing/2014/main" id="{A9358B76-0EA0-E7E1-FCCB-FFE418DCE17A}"/>
              </a:ext>
            </a:extLst>
          </p:cNvPr>
          <p:cNvSpPr txBox="1"/>
          <p:nvPr/>
        </p:nvSpPr>
        <p:spPr>
          <a:xfrm>
            <a:off x="1371600" y="859976"/>
            <a:ext cx="2120900" cy="338554"/>
          </a:xfrm>
          <a:prstGeom prst="rect">
            <a:avLst/>
          </a:prstGeom>
          <a:solidFill>
            <a:schemeClr val="tx1"/>
          </a:solidFill>
        </p:spPr>
        <p:txBody>
          <a:bodyPr wrap="square" rtlCol="0">
            <a:spAutoFit/>
          </a:bodyPr>
          <a:lstStyle/>
          <a:p>
            <a:r>
              <a:rPr lang="en-US" sz="1600" dirty="0">
                <a:solidFill>
                  <a:schemeClr val="bg1"/>
                </a:solidFill>
              </a:rPr>
              <a:t>Technician (Portugal)</a:t>
            </a:r>
            <a:endParaRPr lang="en-GB" sz="1600" dirty="0">
              <a:solidFill>
                <a:schemeClr val="bg1"/>
              </a:solidFill>
            </a:endParaRPr>
          </a:p>
        </p:txBody>
      </p:sp>
      <p:sp>
        <p:nvSpPr>
          <p:cNvPr id="11" name="TextBox 10">
            <a:extLst>
              <a:ext uri="{FF2B5EF4-FFF2-40B4-BE49-F238E27FC236}">
                <a16:creationId xmlns:a16="http://schemas.microsoft.com/office/drawing/2014/main" id="{34B97F72-2750-9F4F-4115-03FEB98F07D5}"/>
              </a:ext>
            </a:extLst>
          </p:cNvPr>
          <p:cNvSpPr txBox="1"/>
          <p:nvPr/>
        </p:nvSpPr>
        <p:spPr>
          <a:xfrm>
            <a:off x="6349314" y="597645"/>
            <a:ext cx="2057400" cy="338554"/>
          </a:xfrm>
          <a:prstGeom prst="rect">
            <a:avLst/>
          </a:prstGeom>
          <a:solidFill>
            <a:schemeClr val="tx1"/>
          </a:solidFill>
        </p:spPr>
        <p:txBody>
          <a:bodyPr wrap="square" rtlCol="0">
            <a:spAutoFit/>
          </a:bodyPr>
          <a:lstStyle/>
          <a:p>
            <a:r>
              <a:rPr lang="en-US" sz="1600" dirty="0">
                <a:solidFill>
                  <a:schemeClr val="bg1"/>
                </a:solidFill>
              </a:rPr>
              <a:t>Technician (France)</a:t>
            </a:r>
            <a:endParaRPr lang="en-GB" sz="1600" dirty="0">
              <a:solidFill>
                <a:schemeClr val="bg1"/>
              </a:solidFill>
            </a:endParaRPr>
          </a:p>
        </p:txBody>
      </p:sp>
      <p:sp>
        <p:nvSpPr>
          <p:cNvPr id="12" name="TextBox 11">
            <a:extLst>
              <a:ext uri="{FF2B5EF4-FFF2-40B4-BE49-F238E27FC236}">
                <a16:creationId xmlns:a16="http://schemas.microsoft.com/office/drawing/2014/main" id="{02DDAD62-5732-9909-2805-01336A04CFF1}"/>
              </a:ext>
            </a:extLst>
          </p:cNvPr>
          <p:cNvSpPr txBox="1"/>
          <p:nvPr/>
        </p:nvSpPr>
        <p:spPr>
          <a:xfrm>
            <a:off x="6065194" y="1393025"/>
            <a:ext cx="2057400" cy="338554"/>
          </a:xfrm>
          <a:prstGeom prst="rect">
            <a:avLst/>
          </a:prstGeom>
          <a:solidFill>
            <a:schemeClr val="tx1"/>
          </a:solidFill>
        </p:spPr>
        <p:txBody>
          <a:bodyPr wrap="square" rtlCol="0">
            <a:spAutoFit/>
          </a:bodyPr>
          <a:lstStyle/>
          <a:p>
            <a:r>
              <a:rPr lang="en-US" sz="1600" dirty="0">
                <a:solidFill>
                  <a:schemeClr val="bg1"/>
                </a:solidFill>
              </a:rPr>
              <a:t>Engineer (Germany)</a:t>
            </a:r>
            <a:endParaRPr lang="en-GB" sz="1600" dirty="0">
              <a:solidFill>
                <a:schemeClr val="bg1"/>
              </a:solidFill>
            </a:endParaRPr>
          </a:p>
        </p:txBody>
      </p:sp>
      <p:sp>
        <p:nvSpPr>
          <p:cNvPr id="13" name="TextBox 12">
            <a:extLst>
              <a:ext uri="{FF2B5EF4-FFF2-40B4-BE49-F238E27FC236}">
                <a16:creationId xmlns:a16="http://schemas.microsoft.com/office/drawing/2014/main" id="{3EE78320-22EA-9F83-0E82-BBD2985D9D51}"/>
              </a:ext>
            </a:extLst>
          </p:cNvPr>
          <p:cNvSpPr txBox="1"/>
          <p:nvPr/>
        </p:nvSpPr>
        <p:spPr>
          <a:xfrm>
            <a:off x="6232611" y="1778205"/>
            <a:ext cx="2057400" cy="338554"/>
          </a:xfrm>
          <a:prstGeom prst="rect">
            <a:avLst/>
          </a:prstGeom>
          <a:solidFill>
            <a:schemeClr val="tx1"/>
          </a:solidFill>
        </p:spPr>
        <p:txBody>
          <a:bodyPr wrap="square" rtlCol="0">
            <a:spAutoFit/>
          </a:bodyPr>
          <a:lstStyle/>
          <a:p>
            <a:r>
              <a:rPr lang="en-US" sz="1600" dirty="0">
                <a:solidFill>
                  <a:schemeClr val="bg1"/>
                </a:solidFill>
              </a:rPr>
              <a:t>Engineer (UK)</a:t>
            </a:r>
            <a:endParaRPr lang="en-GB" sz="1600" dirty="0">
              <a:solidFill>
                <a:schemeClr val="bg1"/>
              </a:solidFill>
            </a:endParaRPr>
          </a:p>
        </p:txBody>
      </p:sp>
      <p:sp>
        <p:nvSpPr>
          <p:cNvPr id="14" name="TextBox 13">
            <a:extLst>
              <a:ext uri="{FF2B5EF4-FFF2-40B4-BE49-F238E27FC236}">
                <a16:creationId xmlns:a16="http://schemas.microsoft.com/office/drawing/2014/main" id="{B1DF2766-B5CA-9CB8-BE45-177FBACD313D}"/>
              </a:ext>
            </a:extLst>
          </p:cNvPr>
          <p:cNvSpPr txBox="1"/>
          <p:nvPr/>
        </p:nvSpPr>
        <p:spPr>
          <a:xfrm>
            <a:off x="6583748" y="2150475"/>
            <a:ext cx="2057400" cy="338554"/>
          </a:xfrm>
          <a:prstGeom prst="rect">
            <a:avLst/>
          </a:prstGeom>
          <a:solidFill>
            <a:schemeClr val="tx1"/>
          </a:solidFill>
        </p:spPr>
        <p:txBody>
          <a:bodyPr wrap="square" rtlCol="0">
            <a:spAutoFit/>
          </a:bodyPr>
          <a:lstStyle/>
          <a:p>
            <a:r>
              <a:rPr lang="en-US" sz="1600" dirty="0">
                <a:solidFill>
                  <a:schemeClr val="bg1"/>
                </a:solidFill>
              </a:rPr>
              <a:t>Engineer (Spain)</a:t>
            </a:r>
            <a:endParaRPr lang="en-GB" sz="1600" dirty="0">
              <a:solidFill>
                <a:schemeClr val="bg1"/>
              </a:solidFill>
            </a:endParaRPr>
          </a:p>
        </p:txBody>
      </p:sp>
      <p:sp>
        <p:nvSpPr>
          <p:cNvPr id="15" name="TextBox 14">
            <a:extLst>
              <a:ext uri="{FF2B5EF4-FFF2-40B4-BE49-F238E27FC236}">
                <a16:creationId xmlns:a16="http://schemas.microsoft.com/office/drawing/2014/main" id="{F5AE628E-2D6D-D56D-CE72-CD8BF7BA2FC3}"/>
              </a:ext>
            </a:extLst>
          </p:cNvPr>
          <p:cNvSpPr txBox="1"/>
          <p:nvPr/>
        </p:nvSpPr>
        <p:spPr>
          <a:xfrm>
            <a:off x="6943811" y="2548165"/>
            <a:ext cx="1625600" cy="338554"/>
          </a:xfrm>
          <a:prstGeom prst="rect">
            <a:avLst/>
          </a:prstGeom>
          <a:solidFill>
            <a:schemeClr val="tx1"/>
          </a:solidFill>
        </p:spPr>
        <p:txBody>
          <a:bodyPr wrap="square" rtlCol="0">
            <a:spAutoFit/>
          </a:bodyPr>
          <a:lstStyle/>
          <a:p>
            <a:r>
              <a:rPr lang="en-US" sz="1600" dirty="0">
                <a:solidFill>
                  <a:schemeClr val="bg1"/>
                </a:solidFill>
              </a:rPr>
              <a:t>Designer (UK)</a:t>
            </a:r>
            <a:endParaRPr lang="en-GB" sz="1600" dirty="0">
              <a:solidFill>
                <a:schemeClr val="bg1"/>
              </a:solidFill>
            </a:endParaRPr>
          </a:p>
        </p:txBody>
      </p:sp>
      <p:sp>
        <p:nvSpPr>
          <p:cNvPr id="16" name="TextBox 15">
            <a:extLst>
              <a:ext uri="{FF2B5EF4-FFF2-40B4-BE49-F238E27FC236}">
                <a16:creationId xmlns:a16="http://schemas.microsoft.com/office/drawing/2014/main" id="{3F2796D6-9A6C-C23E-1A96-806ACB20ADC4}"/>
              </a:ext>
            </a:extLst>
          </p:cNvPr>
          <p:cNvSpPr txBox="1"/>
          <p:nvPr/>
        </p:nvSpPr>
        <p:spPr>
          <a:xfrm>
            <a:off x="6851221" y="2967844"/>
            <a:ext cx="1625600" cy="338554"/>
          </a:xfrm>
          <a:prstGeom prst="rect">
            <a:avLst/>
          </a:prstGeom>
          <a:solidFill>
            <a:schemeClr val="tx1"/>
          </a:solidFill>
        </p:spPr>
        <p:txBody>
          <a:bodyPr wrap="square" rtlCol="0">
            <a:spAutoFit/>
          </a:bodyPr>
          <a:lstStyle/>
          <a:p>
            <a:r>
              <a:rPr lang="en-US" sz="1600" dirty="0">
                <a:solidFill>
                  <a:schemeClr val="bg1"/>
                </a:solidFill>
              </a:rPr>
              <a:t>Trainee (Italy)</a:t>
            </a:r>
            <a:endParaRPr lang="en-GB" sz="1600" dirty="0">
              <a:solidFill>
                <a:schemeClr val="bg1"/>
              </a:solidFill>
            </a:endParaRPr>
          </a:p>
        </p:txBody>
      </p:sp>
      <p:sp>
        <p:nvSpPr>
          <p:cNvPr id="17" name="TextBox 16">
            <a:extLst>
              <a:ext uri="{FF2B5EF4-FFF2-40B4-BE49-F238E27FC236}">
                <a16:creationId xmlns:a16="http://schemas.microsoft.com/office/drawing/2014/main" id="{BC4D6BA6-85F6-A8BB-BFD1-6305103C0761}"/>
              </a:ext>
            </a:extLst>
          </p:cNvPr>
          <p:cNvSpPr txBox="1"/>
          <p:nvPr/>
        </p:nvSpPr>
        <p:spPr>
          <a:xfrm>
            <a:off x="5530936" y="995335"/>
            <a:ext cx="2825750" cy="338554"/>
          </a:xfrm>
          <a:prstGeom prst="rect">
            <a:avLst/>
          </a:prstGeom>
          <a:solidFill>
            <a:schemeClr val="tx1"/>
          </a:solidFill>
        </p:spPr>
        <p:txBody>
          <a:bodyPr wrap="square" rtlCol="0">
            <a:spAutoFit/>
          </a:bodyPr>
          <a:lstStyle/>
          <a:p>
            <a:r>
              <a:rPr lang="en-US" sz="1600" dirty="0">
                <a:solidFill>
                  <a:schemeClr val="bg1"/>
                </a:solidFill>
              </a:rPr>
              <a:t>Technical Engineer (France)</a:t>
            </a:r>
            <a:endParaRPr lang="en-GB" sz="1600" dirty="0">
              <a:solidFill>
                <a:schemeClr val="bg1"/>
              </a:solidFill>
            </a:endParaRPr>
          </a:p>
        </p:txBody>
      </p:sp>
      <p:sp>
        <p:nvSpPr>
          <p:cNvPr id="18" name="TextBox 17">
            <a:extLst>
              <a:ext uri="{FF2B5EF4-FFF2-40B4-BE49-F238E27FC236}">
                <a16:creationId xmlns:a16="http://schemas.microsoft.com/office/drawing/2014/main" id="{576F7C85-ECC1-3E61-E67A-9E310322B647}"/>
              </a:ext>
            </a:extLst>
          </p:cNvPr>
          <p:cNvSpPr txBox="1"/>
          <p:nvPr/>
        </p:nvSpPr>
        <p:spPr>
          <a:xfrm>
            <a:off x="1066714" y="5830411"/>
            <a:ext cx="6858000" cy="400110"/>
          </a:xfrm>
          <a:prstGeom prst="rect">
            <a:avLst/>
          </a:prstGeom>
          <a:solidFill>
            <a:schemeClr val="tx1"/>
          </a:solidFill>
        </p:spPr>
        <p:txBody>
          <a:bodyPr wrap="square" rtlCol="0">
            <a:spAutoFit/>
          </a:bodyPr>
          <a:lstStyle/>
          <a:p>
            <a:r>
              <a:rPr lang="en-US" sz="2000" dirty="0">
                <a:solidFill>
                  <a:srgbClr val="FF0000"/>
                </a:solidFill>
              </a:rPr>
              <a:t>Beam Instrumentation Mechanics Section BBQ, June 2023</a:t>
            </a:r>
            <a:endParaRPr lang="en-GB" sz="2000" dirty="0">
              <a:solidFill>
                <a:srgbClr val="FF0000"/>
              </a:solidFill>
            </a:endParaRPr>
          </a:p>
        </p:txBody>
      </p:sp>
      <p:sp>
        <p:nvSpPr>
          <p:cNvPr id="19" name="TextBox 18">
            <a:extLst>
              <a:ext uri="{FF2B5EF4-FFF2-40B4-BE49-F238E27FC236}">
                <a16:creationId xmlns:a16="http://schemas.microsoft.com/office/drawing/2014/main" id="{E87B08C6-BBD5-0056-D338-0B209C076D6B}"/>
              </a:ext>
            </a:extLst>
          </p:cNvPr>
          <p:cNvSpPr txBox="1"/>
          <p:nvPr/>
        </p:nvSpPr>
        <p:spPr>
          <a:xfrm>
            <a:off x="2362200" y="4640501"/>
            <a:ext cx="5073650" cy="584775"/>
          </a:xfrm>
          <a:prstGeom prst="rect">
            <a:avLst/>
          </a:prstGeom>
          <a:solidFill>
            <a:schemeClr val="tx1"/>
          </a:solidFill>
        </p:spPr>
        <p:txBody>
          <a:bodyPr wrap="square" rtlCol="0">
            <a:spAutoFit/>
          </a:bodyPr>
          <a:lstStyle/>
          <a:p>
            <a:r>
              <a:rPr lang="en-US" sz="1600" dirty="0">
                <a:solidFill>
                  <a:schemeClr val="bg1"/>
                </a:solidFill>
              </a:rPr>
              <a:t>Missing: Engineer (Pakistan); Technician (Swiss); Engineer (Russia); Engineer (Ukraine)…</a:t>
            </a:r>
            <a:endParaRPr lang="en-GB" sz="1600" dirty="0">
              <a:solidFill>
                <a:schemeClr val="bg1"/>
              </a:solidFill>
            </a:endParaRPr>
          </a:p>
        </p:txBody>
      </p:sp>
      <p:sp>
        <p:nvSpPr>
          <p:cNvPr id="2" name="Title 1">
            <a:extLst>
              <a:ext uri="{FF2B5EF4-FFF2-40B4-BE49-F238E27FC236}">
                <a16:creationId xmlns:a16="http://schemas.microsoft.com/office/drawing/2014/main" id="{2DC3BF3E-B115-D89F-B96C-8F7D6A78DB62}"/>
              </a:ext>
            </a:extLst>
          </p:cNvPr>
          <p:cNvSpPr>
            <a:spLocks noGrp="1"/>
          </p:cNvSpPr>
          <p:nvPr>
            <p:ph type="title"/>
          </p:nvPr>
        </p:nvSpPr>
        <p:spPr>
          <a:xfrm>
            <a:off x="492211" y="-7836"/>
            <a:ext cx="8077200" cy="597645"/>
          </a:xfrm>
        </p:spPr>
        <p:txBody>
          <a:bodyPr/>
          <a:lstStyle/>
          <a:p>
            <a:r>
              <a:rPr lang="en-US" dirty="0"/>
              <a:t>Engineering is about people</a:t>
            </a:r>
            <a:endParaRPr lang="en-GB" dirty="0"/>
          </a:p>
        </p:txBody>
      </p:sp>
    </p:spTree>
    <p:extLst>
      <p:ext uri="{BB962C8B-B14F-4D97-AF65-F5344CB8AC3E}">
        <p14:creationId xmlns:p14="http://schemas.microsoft.com/office/powerpoint/2010/main" val="901608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31" y="1127760"/>
            <a:ext cx="8253488" cy="4640580"/>
          </a:xfrm>
          <a:prstGeom prst="rect">
            <a:avLst/>
          </a:prstGeom>
        </p:spPr>
      </p:pic>
      <p:sp>
        <p:nvSpPr>
          <p:cNvPr id="2" name="TextBox 1"/>
          <p:cNvSpPr txBox="1"/>
          <p:nvPr/>
        </p:nvSpPr>
        <p:spPr>
          <a:xfrm>
            <a:off x="718457" y="5768340"/>
            <a:ext cx="7462157" cy="646331"/>
          </a:xfrm>
          <a:prstGeom prst="rect">
            <a:avLst/>
          </a:prstGeom>
          <a:noFill/>
        </p:spPr>
        <p:txBody>
          <a:bodyPr wrap="square" rtlCol="0">
            <a:spAutoFit/>
          </a:bodyPr>
          <a:lstStyle/>
          <a:p>
            <a:r>
              <a:rPr lang="en-GB" dirty="0"/>
              <a:t>“…It’s my job to install your boiler and help with any boiler problems you may have…”</a:t>
            </a:r>
          </a:p>
        </p:txBody>
      </p:sp>
      <p:cxnSp>
        <p:nvCxnSpPr>
          <p:cNvPr id="4" name="Straight Connector 3"/>
          <p:cNvCxnSpPr/>
          <p:nvPr/>
        </p:nvCxnSpPr>
        <p:spPr bwMode="auto">
          <a:xfrm flipV="1">
            <a:off x="4652211" y="3224463"/>
            <a:ext cx="2662989" cy="30480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6" name="TextBox 5"/>
          <p:cNvSpPr txBox="1"/>
          <p:nvPr/>
        </p:nvSpPr>
        <p:spPr>
          <a:xfrm>
            <a:off x="4449535" y="3581716"/>
            <a:ext cx="3913414" cy="584775"/>
          </a:xfrm>
          <a:prstGeom prst="rect">
            <a:avLst/>
          </a:prstGeom>
          <a:noFill/>
        </p:spPr>
        <p:txBody>
          <a:bodyPr wrap="square" rtlCol="0">
            <a:spAutoFit/>
          </a:bodyPr>
          <a:lstStyle/>
          <a:p>
            <a:r>
              <a:rPr lang="en-GB" sz="3200" dirty="0">
                <a:solidFill>
                  <a:srgbClr val="FF0000"/>
                </a:solidFill>
                <a:latin typeface="Buxton Sketch" panose="03080500000500000004" pitchFamily="66" charset="0"/>
              </a:rPr>
              <a:t>Cooling and ventilation technician</a:t>
            </a:r>
          </a:p>
        </p:txBody>
      </p:sp>
    </p:spTree>
    <p:extLst>
      <p:ext uri="{BB962C8B-B14F-4D97-AF65-F5344CB8AC3E}">
        <p14:creationId xmlns:p14="http://schemas.microsoft.com/office/powerpoint/2010/main" val="280501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8042" y="1267326"/>
            <a:ext cx="7363326" cy="1477328"/>
          </a:xfrm>
          <a:prstGeom prst="rect">
            <a:avLst/>
          </a:prstGeom>
          <a:noFill/>
        </p:spPr>
        <p:txBody>
          <a:bodyPr wrap="square" rtlCol="0">
            <a:spAutoFit/>
          </a:bodyPr>
          <a:lstStyle/>
          <a:p>
            <a:r>
              <a:rPr lang="en-GB" b="1" i="1" dirty="0"/>
              <a:t>The branch of science and technology concerned with the </a:t>
            </a:r>
            <a:r>
              <a:rPr lang="en-GB" b="1" i="1" dirty="0">
                <a:solidFill>
                  <a:schemeClr val="accent1">
                    <a:lumMod val="75000"/>
                  </a:schemeClr>
                </a:solidFill>
              </a:rPr>
              <a:t>development and modification of engines </a:t>
            </a:r>
            <a:r>
              <a:rPr lang="en-GB" b="1" i="1" dirty="0"/>
              <a:t>(in various senses), machines, structures, or other complicated systems and processes using specialized knowledge or skills, typically for public or commercial use…</a:t>
            </a:r>
            <a:endParaRPr lang="en-GB" i="1" dirty="0"/>
          </a:p>
        </p:txBody>
      </p:sp>
      <p:sp>
        <p:nvSpPr>
          <p:cNvPr id="3" name="TextBox 2"/>
          <p:cNvSpPr txBox="1"/>
          <p:nvPr/>
        </p:nvSpPr>
        <p:spPr>
          <a:xfrm>
            <a:off x="778042" y="3761874"/>
            <a:ext cx="7299158" cy="1477328"/>
          </a:xfrm>
          <a:prstGeom prst="rect">
            <a:avLst/>
          </a:prstGeom>
          <a:noFill/>
        </p:spPr>
        <p:txBody>
          <a:bodyPr wrap="square" rtlCol="0">
            <a:spAutoFit/>
          </a:bodyPr>
          <a:lstStyle/>
          <a:p>
            <a:r>
              <a:rPr lang="en-GB" b="1" dirty="0"/>
              <a:t>(from </a:t>
            </a:r>
            <a:r>
              <a:rPr lang="en-GB" b="1" dirty="0">
                <a:hlinkClick r:id="rId3" tooltip="Latin"/>
              </a:rPr>
              <a:t>Latin</a:t>
            </a:r>
            <a:r>
              <a:rPr lang="en-GB" b="1" dirty="0"/>
              <a:t> </a:t>
            </a:r>
            <a:r>
              <a:rPr lang="en-GB" b="1" dirty="0" err="1"/>
              <a:t>ingenium</a:t>
            </a:r>
            <a:r>
              <a:rPr lang="en-GB" b="1" dirty="0"/>
              <a:t>, meaning "cleverness" and </a:t>
            </a:r>
            <a:r>
              <a:rPr lang="en-GB" b="1" dirty="0" err="1"/>
              <a:t>ingeniare</a:t>
            </a:r>
            <a:r>
              <a:rPr lang="en-GB" b="1" dirty="0"/>
              <a:t>, meaning "to contrive, devise") is </a:t>
            </a:r>
            <a:r>
              <a:rPr lang="en-GB" b="1" i="1" dirty="0"/>
              <a:t>the application of </a:t>
            </a:r>
            <a:r>
              <a:rPr lang="en-GB" b="1" i="1" dirty="0">
                <a:hlinkClick r:id="rId4" tooltip="Science"/>
              </a:rPr>
              <a:t>scientific</a:t>
            </a:r>
            <a:r>
              <a:rPr lang="en-GB" b="1" i="1" dirty="0"/>
              <a:t>, </a:t>
            </a:r>
            <a:r>
              <a:rPr lang="en-GB" b="1" i="1" dirty="0">
                <a:hlinkClick r:id="rId5" tooltip="Economics"/>
              </a:rPr>
              <a:t>economic</a:t>
            </a:r>
            <a:r>
              <a:rPr lang="en-GB" b="1" i="1" dirty="0"/>
              <a:t>, social, and practical knowledge in order to </a:t>
            </a:r>
            <a:r>
              <a:rPr lang="en-GB" b="1" i="1" dirty="0">
                <a:hlinkClick r:id="rId6" tooltip="Invention"/>
              </a:rPr>
              <a:t>invent</a:t>
            </a:r>
            <a:r>
              <a:rPr lang="en-GB" b="1" i="1" dirty="0"/>
              <a:t>, </a:t>
            </a:r>
            <a:r>
              <a:rPr lang="en-GB" b="1" i="1" dirty="0">
                <a:hlinkClick r:id="rId7" tooltip="Design"/>
              </a:rPr>
              <a:t>design</a:t>
            </a:r>
            <a:r>
              <a:rPr lang="en-GB" b="1" i="1" dirty="0"/>
              <a:t>, build, maintain, research, and improve structures, machines, devices, systems, materials and </a:t>
            </a:r>
            <a:r>
              <a:rPr lang="en-GB" b="1" i="1" dirty="0">
                <a:hlinkClick r:id="rId8" tooltip="Process (engineering)"/>
              </a:rPr>
              <a:t>processes</a:t>
            </a:r>
            <a:r>
              <a:rPr lang="en-GB" b="1" i="1" dirty="0"/>
              <a:t>.</a:t>
            </a:r>
          </a:p>
        </p:txBody>
      </p:sp>
      <p:sp>
        <p:nvSpPr>
          <p:cNvPr id="4" name="TextBox 3"/>
          <p:cNvSpPr txBox="1"/>
          <p:nvPr/>
        </p:nvSpPr>
        <p:spPr>
          <a:xfrm>
            <a:off x="890336" y="882316"/>
            <a:ext cx="3827321" cy="369332"/>
          </a:xfrm>
          <a:prstGeom prst="rect">
            <a:avLst/>
          </a:prstGeom>
          <a:noFill/>
        </p:spPr>
        <p:txBody>
          <a:bodyPr wrap="square" rtlCol="0">
            <a:spAutoFit/>
          </a:bodyPr>
          <a:lstStyle/>
          <a:p>
            <a:r>
              <a:rPr lang="en-GB" dirty="0"/>
              <a:t>Oxford English Dictionary, 3</a:t>
            </a:r>
            <a:r>
              <a:rPr lang="en-GB" baseline="30000" dirty="0"/>
              <a:t>rd</a:t>
            </a:r>
            <a:r>
              <a:rPr lang="en-GB" dirty="0"/>
              <a:t> Ed.</a:t>
            </a:r>
          </a:p>
        </p:txBody>
      </p:sp>
      <p:sp>
        <p:nvSpPr>
          <p:cNvPr id="5" name="TextBox 4"/>
          <p:cNvSpPr txBox="1"/>
          <p:nvPr/>
        </p:nvSpPr>
        <p:spPr>
          <a:xfrm>
            <a:off x="890337" y="3296653"/>
            <a:ext cx="1491916" cy="369332"/>
          </a:xfrm>
          <a:prstGeom prst="rect">
            <a:avLst/>
          </a:prstGeom>
          <a:noFill/>
        </p:spPr>
        <p:txBody>
          <a:bodyPr wrap="square" rtlCol="0">
            <a:spAutoFit/>
          </a:bodyPr>
          <a:lstStyle/>
          <a:p>
            <a:r>
              <a:rPr lang="en-GB" dirty="0"/>
              <a:t>Wikipedia</a:t>
            </a:r>
          </a:p>
        </p:txBody>
      </p:sp>
      <p:sp>
        <p:nvSpPr>
          <p:cNvPr id="6" name="Title 5"/>
          <p:cNvSpPr>
            <a:spLocks noGrp="1"/>
          </p:cNvSpPr>
          <p:nvPr>
            <p:ph type="title"/>
          </p:nvPr>
        </p:nvSpPr>
        <p:spPr/>
        <p:txBody>
          <a:bodyPr/>
          <a:lstStyle/>
          <a:p>
            <a:r>
              <a:rPr lang="en-GB" dirty="0"/>
              <a:t>What is Engineering?</a:t>
            </a:r>
          </a:p>
        </p:txBody>
      </p:sp>
    </p:spTree>
    <p:extLst>
      <p:ext uri="{BB962C8B-B14F-4D97-AF65-F5344CB8AC3E}">
        <p14:creationId xmlns:p14="http://schemas.microsoft.com/office/powerpoint/2010/main" val="3077765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 engineering means…</a:t>
            </a:r>
          </a:p>
        </p:txBody>
      </p:sp>
      <p:sp>
        <p:nvSpPr>
          <p:cNvPr id="3" name="Content Placeholder 2"/>
          <p:cNvSpPr>
            <a:spLocks noGrp="1"/>
          </p:cNvSpPr>
          <p:nvPr>
            <p:ph idx="1"/>
          </p:nvPr>
        </p:nvSpPr>
        <p:spPr/>
        <p:txBody>
          <a:bodyPr>
            <a:normAutofit fontScale="85000" lnSpcReduction="20000"/>
          </a:bodyPr>
          <a:lstStyle/>
          <a:p>
            <a:r>
              <a:rPr lang="en-GB" dirty="0"/>
              <a:t>Make something real out of dreams</a:t>
            </a:r>
          </a:p>
          <a:p>
            <a:pPr lvl="1"/>
            <a:r>
              <a:rPr lang="en-GB" dirty="0"/>
              <a:t>Creativity!</a:t>
            </a:r>
          </a:p>
          <a:p>
            <a:r>
              <a:rPr lang="en-GB" dirty="0"/>
              <a:t>Discussion, negotiation, consensus:</a:t>
            </a:r>
          </a:p>
          <a:p>
            <a:pPr lvl="1"/>
            <a:r>
              <a:rPr lang="en-GB" dirty="0"/>
              <a:t>Communication! Teamwork!</a:t>
            </a:r>
          </a:p>
          <a:p>
            <a:r>
              <a:rPr lang="en-GB" dirty="0"/>
              <a:t>Need to be ready for lifelong learning:</a:t>
            </a:r>
          </a:p>
          <a:p>
            <a:pPr lvl="1"/>
            <a:r>
              <a:rPr lang="en-GB" dirty="0"/>
              <a:t>particle and accelerator physics, material science, leadership, commerce, Russian…</a:t>
            </a:r>
          </a:p>
          <a:p>
            <a:r>
              <a:rPr lang="en-GB" dirty="0"/>
              <a:t>Based, of course, on good science:</a:t>
            </a:r>
          </a:p>
          <a:p>
            <a:pPr lvl="1"/>
            <a:r>
              <a:rPr lang="en-GB" dirty="0"/>
              <a:t>Start from first principles</a:t>
            </a:r>
          </a:p>
          <a:p>
            <a:pPr lvl="1"/>
            <a:r>
              <a:rPr lang="en-GB" dirty="0"/>
              <a:t>But don’t re-invent the wheel… unless you need to!</a:t>
            </a:r>
          </a:p>
          <a:p>
            <a:pPr lvl="1"/>
            <a:r>
              <a:rPr lang="en-GB" dirty="0"/>
              <a:t>Good engineering design</a:t>
            </a:r>
          </a:p>
          <a:p>
            <a:r>
              <a:rPr lang="en-GB" dirty="0"/>
              <a:t>Get it done, on time and on budget!</a:t>
            </a:r>
          </a:p>
          <a:p>
            <a:endParaRPr lang="en-GB" dirty="0"/>
          </a:p>
          <a:p>
            <a:endParaRPr lang="en-GB" dirty="0"/>
          </a:p>
        </p:txBody>
      </p:sp>
    </p:spTree>
    <p:extLst>
      <p:ext uri="{BB962C8B-B14F-4D97-AF65-F5344CB8AC3E}">
        <p14:creationId xmlns:p14="http://schemas.microsoft.com/office/powerpoint/2010/main" val="88648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CERN</a:t>
            </a:r>
          </a:p>
        </p:txBody>
      </p:sp>
      <p:sp>
        <p:nvSpPr>
          <p:cNvPr id="3" name="Content Placeholder 2"/>
          <p:cNvSpPr>
            <a:spLocks noGrp="1"/>
          </p:cNvSpPr>
          <p:nvPr>
            <p:ph idx="1"/>
          </p:nvPr>
        </p:nvSpPr>
        <p:spPr>
          <a:xfrm>
            <a:off x="1" y="1049867"/>
            <a:ext cx="9144000" cy="5302807"/>
          </a:xfrm>
        </p:spPr>
        <p:txBody>
          <a:bodyPr/>
          <a:lstStyle/>
          <a:p>
            <a:r>
              <a:rPr lang="en-GB" dirty="0"/>
              <a:t>CERN is a particle physics facility</a:t>
            </a:r>
          </a:p>
          <a:p>
            <a:pPr lvl="1"/>
            <a:r>
              <a:rPr lang="en-GB" dirty="0"/>
              <a:t>But we employ very few particle physicists</a:t>
            </a:r>
          </a:p>
          <a:p>
            <a:pPr lvl="1"/>
            <a:r>
              <a:rPr lang="en-GB" dirty="0"/>
              <a:t>Most theoretical and experimental scientists work for our member institutes</a:t>
            </a:r>
          </a:p>
          <a:p>
            <a:r>
              <a:rPr lang="en-GB"/>
              <a:t>…but </a:t>
            </a:r>
            <a:r>
              <a:rPr lang="en-GB" dirty="0"/>
              <a:t>most of what we do is “Engineering”</a:t>
            </a:r>
          </a:p>
          <a:p>
            <a:pPr lvl="1"/>
            <a:r>
              <a:rPr lang="en-GB" dirty="0"/>
              <a:t>2/3 of our staff are engineers, applied scientists or technicians</a:t>
            </a:r>
          </a:p>
          <a:p>
            <a:pPr lvl="1"/>
            <a:r>
              <a:rPr lang="en-GB" dirty="0"/>
              <a:t>Work together, we can produce the most amazing, complex and beautiful things</a:t>
            </a:r>
          </a:p>
          <a:p>
            <a:pPr lvl="1"/>
            <a:endParaRPr lang="en-GB" dirty="0"/>
          </a:p>
          <a:p>
            <a:endParaRPr lang="en-GB" dirty="0"/>
          </a:p>
        </p:txBody>
      </p:sp>
    </p:spTree>
    <p:extLst>
      <p:ext uri="{BB962C8B-B14F-4D97-AF65-F5344CB8AC3E}">
        <p14:creationId xmlns:p14="http://schemas.microsoft.com/office/powerpoint/2010/main" val="292463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can I just ask you</a:t>
            </a:r>
          </a:p>
        </p:txBody>
      </p:sp>
      <p:sp>
        <p:nvSpPr>
          <p:cNvPr id="3" name="Content Placeholder 2"/>
          <p:cNvSpPr>
            <a:spLocks noGrp="1"/>
          </p:cNvSpPr>
          <p:nvPr>
            <p:ph idx="1"/>
          </p:nvPr>
        </p:nvSpPr>
        <p:spPr>
          <a:xfrm>
            <a:off x="313267" y="1049867"/>
            <a:ext cx="8652933" cy="5275519"/>
          </a:xfrm>
        </p:spPr>
        <p:txBody>
          <a:bodyPr>
            <a:normAutofit lnSpcReduction="10000"/>
          </a:bodyPr>
          <a:lstStyle/>
          <a:p>
            <a:r>
              <a:rPr lang="en-US" dirty="0"/>
              <a:t>You are seeing some great examples of engineering</a:t>
            </a:r>
          </a:p>
          <a:p>
            <a:pPr lvl="1"/>
            <a:r>
              <a:rPr lang="en-US" dirty="0"/>
              <a:t>CMS Service cavern, Data </a:t>
            </a:r>
            <a:r>
              <a:rPr lang="en-US" dirty="0" err="1"/>
              <a:t>centre</a:t>
            </a:r>
            <a:r>
              <a:rPr lang="en-US" dirty="0"/>
              <a:t>, </a:t>
            </a:r>
          </a:p>
          <a:p>
            <a:pPr lvl="1"/>
            <a:r>
              <a:rPr lang="en-US" dirty="0"/>
              <a:t>SM18, AD/LEIR</a:t>
            </a:r>
          </a:p>
          <a:p>
            <a:r>
              <a:rPr lang="en-US" dirty="0"/>
              <a:t>Give (all of) your students a different impression of what a career in engineering might mean</a:t>
            </a:r>
          </a:p>
          <a:p>
            <a:pPr marL="457200" lvl="1" indent="0">
              <a:buNone/>
            </a:pPr>
            <a:r>
              <a:rPr lang="en-US" dirty="0"/>
              <a:t>– CERN, along with the economies of all our countries, needs more engineers, and diversity is as essential here, as everywhere</a:t>
            </a:r>
          </a:p>
          <a:p>
            <a:pPr marL="457200" lvl="1" indent="0">
              <a:buNone/>
            </a:pPr>
            <a:endParaRPr lang="en-US" dirty="0"/>
          </a:p>
        </p:txBody>
      </p:sp>
    </p:spTree>
    <p:extLst>
      <p:ext uri="{BB962C8B-B14F-4D97-AF65-F5344CB8AC3E}">
        <p14:creationId xmlns:p14="http://schemas.microsoft.com/office/powerpoint/2010/main" val="5001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9753" y="1602557"/>
            <a:ext cx="5957740" cy="3416320"/>
          </a:xfrm>
          <a:prstGeom prst="rect">
            <a:avLst/>
          </a:prstGeom>
          <a:noFill/>
        </p:spPr>
        <p:txBody>
          <a:bodyPr wrap="square" rtlCol="0">
            <a:spAutoFit/>
          </a:bodyPr>
          <a:lstStyle/>
          <a:p>
            <a:pPr algn="ctr"/>
            <a:r>
              <a:rPr lang="en-GB" sz="3600" dirty="0"/>
              <a:t>Thank you!</a:t>
            </a:r>
          </a:p>
          <a:p>
            <a:pPr algn="ctr"/>
            <a:endParaRPr lang="en-GB" sz="3600" dirty="0"/>
          </a:p>
          <a:p>
            <a:pPr algn="ctr"/>
            <a:r>
              <a:rPr lang="en-GB" sz="3600" dirty="0"/>
              <a:t>…and please feel free to take some of our enthusiasm for engineering home with you!</a:t>
            </a:r>
          </a:p>
        </p:txBody>
      </p:sp>
    </p:spTree>
    <p:extLst>
      <p:ext uri="{BB962C8B-B14F-4D97-AF65-F5344CB8AC3E}">
        <p14:creationId xmlns:p14="http://schemas.microsoft.com/office/powerpoint/2010/main" val="1436277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BF2BC-DA18-26A4-1119-596F28A7B7C6}"/>
              </a:ext>
            </a:extLst>
          </p:cNvPr>
          <p:cNvSpPr>
            <a:spLocks noGrp="1"/>
          </p:cNvSpPr>
          <p:nvPr>
            <p:ph type="ctrTitle"/>
          </p:nvPr>
        </p:nvSpPr>
        <p:spPr/>
        <p:txBody>
          <a:bodyPr/>
          <a:lstStyle/>
          <a:p>
            <a:r>
              <a:rPr lang="en-US" dirty="0"/>
              <a:t>Backup</a:t>
            </a:r>
            <a:endParaRPr lang="en-GB" dirty="0"/>
          </a:p>
        </p:txBody>
      </p:sp>
      <p:sp>
        <p:nvSpPr>
          <p:cNvPr id="3" name="Subtitle 2">
            <a:extLst>
              <a:ext uri="{FF2B5EF4-FFF2-40B4-BE49-F238E27FC236}">
                <a16:creationId xmlns:a16="http://schemas.microsoft.com/office/drawing/2014/main" id="{99D050EC-3F43-7194-2C47-58514BF547A3}"/>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22777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703B-F524-6B5D-4C19-ED7B8E419379}"/>
              </a:ext>
            </a:extLst>
          </p:cNvPr>
          <p:cNvSpPr>
            <a:spLocks noGrp="1"/>
          </p:cNvSpPr>
          <p:nvPr>
            <p:ph type="title"/>
          </p:nvPr>
        </p:nvSpPr>
        <p:spPr/>
        <p:txBody>
          <a:bodyPr/>
          <a:lstStyle/>
          <a:p>
            <a:r>
              <a:rPr lang="en-US" dirty="0"/>
              <a:t>Ray Veness, in a nutshell</a:t>
            </a:r>
            <a:endParaRPr lang="en-GB" dirty="0"/>
          </a:p>
        </p:txBody>
      </p:sp>
      <p:sp>
        <p:nvSpPr>
          <p:cNvPr id="3" name="Content Placeholder 2">
            <a:extLst>
              <a:ext uri="{FF2B5EF4-FFF2-40B4-BE49-F238E27FC236}">
                <a16:creationId xmlns:a16="http://schemas.microsoft.com/office/drawing/2014/main" id="{BA5FB7AE-236D-D656-BDF4-EAFE2B058A2F}"/>
              </a:ext>
            </a:extLst>
          </p:cNvPr>
          <p:cNvSpPr>
            <a:spLocks noGrp="1"/>
          </p:cNvSpPr>
          <p:nvPr>
            <p:ph idx="1"/>
          </p:nvPr>
        </p:nvSpPr>
        <p:spPr/>
        <p:txBody>
          <a:bodyPr>
            <a:normAutofit fontScale="70000" lnSpcReduction="20000"/>
          </a:bodyPr>
          <a:lstStyle/>
          <a:p>
            <a:r>
              <a:rPr lang="en-US" dirty="0"/>
              <a:t>Born and schooled in London, England</a:t>
            </a:r>
          </a:p>
          <a:p>
            <a:r>
              <a:rPr lang="en-US" dirty="0"/>
              <a:t>Studied Mechanical Engineering at Leicester University</a:t>
            </a:r>
          </a:p>
          <a:p>
            <a:pPr lvl="1"/>
            <a:r>
              <a:rPr lang="en-US" dirty="0"/>
              <a:t>PhD in Solid Mechanics at Leicester University</a:t>
            </a:r>
          </a:p>
          <a:p>
            <a:r>
              <a:rPr lang="en-US" dirty="0"/>
              <a:t>2 years working on fusion energy technology at </a:t>
            </a:r>
            <a:r>
              <a:rPr lang="en-US" dirty="0" err="1"/>
              <a:t>Culham</a:t>
            </a:r>
            <a:r>
              <a:rPr lang="en-US" dirty="0"/>
              <a:t> Laboratory, </a:t>
            </a:r>
            <a:r>
              <a:rPr lang="en-US" dirty="0" err="1"/>
              <a:t>Oxfordshire</a:t>
            </a:r>
            <a:r>
              <a:rPr lang="en-US" dirty="0"/>
              <a:t>, UK</a:t>
            </a:r>
          </a:p>
          <a:p>
            <a:r>
              <a:rPr lang="en-GB" dirty="0"/>
              <a:t>Recruited as a CERN staff in 1992</a:t>
            </a:r>
          </a:p>
          <a:p>
            <a:pPr lvl="1"/>
            <a:r>
              <a:rPr lang="en-GB" dirty="0"/>
              <a:t>Worked as a </a:t>
            </a:r>
            <a:r>
              <a:rPr lang="en-GB"/>
              <a:t>Section Leader </a:t>
            </a:r>
            <a:r>
              <a:rPr lang="en-GB" dirty="0"/>
              <a:t>in 5 different departments</a:t>
            </a:r>
          </a:p>
          <a:p>
            <a:r>
              <a:rPr lang="en-GB" dirty="0"/>
              <a:t>Responsible for many parts of the LHC design, including all experimental vacuum systems</a:t>
            </a:r>
          </a:p>
          <a:p>
            <a:pPr lvl="1"/>
            <a:r>
              <a:rPr lang="en-GB" dirty="0"/>
              <a:t>Co-author of the ATLAS Higgs discovery publication(!)</a:t>
            </a:r>
          </a:p>
          <a:p>
            <a:r>
              <a:rPr lang="en-GB" dirty="0"/>
              <a:t>Currently Section Leader and Deputy Group Leader for Beam Instrumentation (Accelerator Systems Department)</a:t>
            </a:r>
          </a:p>
        </p:txBody>
      </p:sp>
    </p:spTree>
    <p:extLst>
      <p:ext uri="{BB962C8B-B14F-4D97-AF65-F5344CB8AC3E}">
        <p14:creationId xmlns:p14="http://schemas.microsoft.com/office/powerpoint/2010/main" val="2166765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6600"/>
            <a:ext cx="9144000" cy="6103549"/>
          </a:xfrm>
          <a:prstGeom prst="rect">
            <a:avLst/>
          </a:prstGeom>
        </p:spPr>
      </p:pic>
    </p:spTree>
    <p:extLst>
      <p:ext uri="{BB962C8B-B14F-4D97-AF65-F5344CB8AC3E}">
        <p14:creationId xmlns:p14="http://schemas.microsoft.com/office/powerpoint/2010/main" val="25010711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machine&#10;&#10;Description automatically generated">
            <a:extLst>
              <a:ext uri="{FF2B5EF4-FFF2-40B4-BE49-F238E27FC236}">
                <a16:creationId xmlns:a16="http://schemas.microsoft.com/office/drawing/2014/main" id="{8AE97C32-9AED-CBE8-ABAA-8FA9DB84CB16}"/>
              </a:ext>
            </a:extLst>
          </p:cNvPr>
          <p:cNvPicPr>
            <a:picLocks noChangeAspect="1"/>
          </p:cNvPicPr>
          <p:nvPr/>
        </p:nvPicPr>
        <p:blipFill>
          <a:blip r:embed="rId2"/>
          <a:stretch>
            <a:fillRect/>
          </a:stretch>
        </p:blipFill>
        <p:spPr>
          <a:xfrm>
            <a:off x="4506563" y="554712"/>
            <a:ext cx="4530090" cy="3300627"/>
          </a:xfrm>
          <a:prstGeom prst="rect">
            <a:avLst/>
          </a:prstGeom>
        </p:spPr>
      </p:pic>
      <p:pic>
        <p:nvPicPr>
          <p:cNvPr id="5" name="Picture 4" descr="A close-up of a cylindrical object&#10;&#10;Description automatically generated">
            <a:extLst>
              <a:ext uri="{FF2B5EF4-FFF2-40B4-BE49-F238E27FC236}">
                <a16:creationId xmlns:a16="http://schemas.microsoft.com/office/drawing/2014/main" id="{6F387179-A884-F178-F62C-B1AD9775424D}"/>
              </a:ext>
            </a:extLst>
          </p:cNvPr>
          <p:cNvPicPr>
            <a:picLocks noChangeAspect="1"/>
          </p:cNvPicPr>
          <p:nvPr/>
        </p:nvPicPr>
        <p:blipFill>
          <a:blip r:embed="rId3"/>
          <a:stretch>
            <a:fillRect/>
          </a:stretch>
        </p:blipFill>
        <p:spPr>
          <a:xfrm>
            <a:off x="-23529" y="554712"/>
            <a:ext cx="4530091" cy="3320910"/>
          </a:xfrm>
          <a:prstGeom prst="rect">
            <a:avLst/>
          </a:prstGeom>
        </p:spPr>
      </p:pic>
      <p:pic>
        <p:nvPicPr>
          <p:cNvPr id="7" name="Picture 6" descr="Several different types of metal parts&#10;&#10;Description automatically generated">
            <a:extLst>
              <a:ext uri="{FF2B5EF4-FFF2-40B4-BE49-F238E27FC236}">
                <a16:creationId xmlns:a16="http://schemas.microsoft.com/office/drawing/2014/main" id="{A16609CA-DEF7-7B66-9DB3-3B252C09C8EF}"/>
              </a:ext>
            </a:extLst>
          </p:cNvPr>
          <p:cNvPicPr>
            <a:picLocks noChangeAspect="1"/>
          </p:cNvPicPr>
          <p:nvPr/>
        </p:nvPicPr>
        <p:blipFill>
          <a:blip r:embed="rId4"/>
          <a:stretch>
            <a:fillRect/>
          </a:stretch>
        </p:blipFill>
        <p:spPr>
          <a:xfrm>
            <a:off x="-23528" y="3814797"/>
            <a:ext cx="4530091" cy="3043203"/>
          </a:xfrm>
          <a:prstGeom prst="rect">
            <a:avLst/>
          </a:prstGeom>
        </p:spPr>
      </p:pic>
      <p:pic>
        <p:nvPicPr>
          <p:cNvPr id="11" name="Picture 10" descr="A gold object on a paper&#10;&#10;Description automatically generated">
            <a:extLst>
              <a:ext uri="{FF2B5EF4-FFF2-40B4-BE49-F238E27FC236}">
                <a16:creationId xmlns:a16="http://schemas.microsoft.com/office/drawing/2014/main" id="{48E9B051-34CA-C2F1-59A1-0A1A14A3C6BB}"/>
              </a:ext>
            </a:extLst>
          </p:cNvPr>
          <p:cNvPicPr>
            <a:picLocks noChangeAspect="1"/>
          </p:cNvPicPr>
          <p:nvPr/>
        </p:nvPicPr>
        <p:blipFill>
          <a:blip r:embed="rId5"/>
          <a:stretch>
            <a:fillRect/>
          </a:stretch>
        </p:blipFill>
        <p:spPr>
          <a:xfrm>
            <a:off x="963655" y="1382457"/>
            <a:ext cx="7347568" cy="4986329"/>
          </a:xfrm>
          <a:prstGeom prst="rect">
            <a:avLst/>
          </a:prstGeom>
        </p:spPr>
      </p:pic>
    </p:spTree>
    <p:extLst>
      <p:ext uri="{BB962C8B-B14F-4D97-AF65-F5344CB8AC3E}">
        <p14:creationId xmlns:p14="http://schemas.microsoft.com/office/powerpoint/2010/main" val="244759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oster with a map and a magnifying glass&#10;&#10;Description automatically generated">
            <a:extLst>
              <a:ext uri="{FF2B5EF4-FFF2-40B4-BE49-F238E27FC236}">
                <a16:creationId xmlns:a16="http://schemas.microsoft.com/office/drawing/2014/main" id="{BEEFABE1-CA65-15D2-D3AA-C83CCB00F4CE}"/>
              </a:ext>
            </a:extLst>
          </p:cNvPr>
          <p:cNvPicPr>
            <a:picLocks noChangeAspect="1"/>
          </p:cNvPicPr>
          <p:nvPr/>
        </p:nvPicPr>
        <p:blipFill>
          <a:blip r:embed="rId2"/>
          <a:stretch>
            <a:fillRect/>
          </a:stretch>
        </p:blipFill>
        <p:spPr>
          <a:xfrm>
            <a:off x="242762" y="817294"/>
            <a:ext cx="4190663" cy="5587551"/>
          </a:xfrm>
          <a:prstGeom prst="rect">
            <a:avLst/>
          </a:prstGeom>
        </p:spPr>
      </p:pic>
      <p:pic>
        <p:nvPicPr>
          <p:cNvPr id="5" name="Picture 4" descr="A book with text in it&#10;&#10;Description automatically generated">
            <a:extLst>
              <a:ext uri="{FF2B5EF4-FFF2-40B4-BE49-F238E27FC236}">
                <a16:creationId xmlns:a16="http://schemas.microsoft.com/office/drawing/2014/main" id="{30FB973D-14E7-E794-2A24-FCFF4FA4AC52}"/>
              </a:ext>
            </a:extLst>
          </p:cNvPr>
          <p:cNvPicPr>
            <a:picLocks noChangeAspect="1"/>
          </p:cNvPicPr>
          <p:nvPr/>
        </p:nvPicPr>
        <p:blipFill>
          <a:blip r:embed="rId3"/>
          <a:stretch>
            <a:fillRect/>
          </a:stretch>
        </p:blipFill>
        <p:spPr>
          <a:xfrm>
            <a:off x="4644829" y="817293"/>
            <a:ext cx="4190663" cy="5587551"/>
          </a:xfrm>
          <a:prstGeom prst="rect">
            <a:avLst/>
          </a:prstGeom>
        </p:spPr>
      </p:pic>
    </p:spTree>
    <p:extLst>
      <p:ext uri="{BB962C8B-B14F-4D97-AF65-F5344CB8AC3E}">
        <p14:creationId xmlns:p14="http://schemas.microsoft.com/office/powerpoint/2010/main" val="2664916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Tree>
    <p:extLst>
      <p:ext uri="{BB962C8B-B14F-4D97-AF65-F5344CB8AC3E}">
        <p14:creationId xmlns:p14="http://schemas.microsoft.com/office/powerpoint/2010/main" val="321244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3" name="TextBox 2"/>
          <p:cNvSpPr txBox="1"/>
          <p:nvPr/>
        </p:nvSpPr>
        <p:spPr>
          <a:xfrm rot="19972605">
            <a:off x="2965549" y="2919928"/>
            <a:ext cx="3807430" cy="369332"/>
          </a:xfrm>
          <a:prstGeom prst="rect">
            <a:avLst/>
          </a:prstGeom>
          <a:solidFill>
            <a:srgbClr val="FF0000"/>
          </a:solidFill>
        </p:spPr>
        <p:txBody>
          <a:bodyPr wrap="square" rtlCol="0">
            <a:spAutoFit/>
          </a:bodyPr>
          <a:lstStyle/>
          <a:p>
            <a:r>
              <a:rPr lang="en-GB" dirty="0"/>
              <a:t>Data visualisation software design</a:t>
            </a:r>
          </a:p>
        </p:txBody>
      </p:sp>
    </p:spTree>
    <p:extLst>
      <p:ext uri="{BB962C8B-B14F-4D97-AF65-F5344CB8AC3E}">
        <p14:creationId xmlns:p14="http://schemas.microsoft.com/office/powerpoint/2010/main" val="1322287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
        <p:nvSpPr>
          <p:cNvPr id="4" name="TextBox 3"/>
          <p:cNvSpPr txBox="1"/>
          <p:nvPr/>
        </p:nvSpPr>
        <p:spPr>
          <a:xfrm rot="19972605">
            <a:off x="2851126" y="2266448"/>
            <a:ext cx="3807430" cy="369332"/>
          </a:xfrm>
          <a:prstGeom prst="rect">
            <a:avLst/>
          </a:prstGeom>
          <a:solidFill>
            <a:srgbClr val="FF0000"/>
          </a:solidFill>
        </p:spPr>
        <p:txBody>
          <a:bodyPr wrap="square" rtlCol="0">
            <a:spAutoFit/>
          </a:bodyPr>
          <a:lstStyle/>
          <a:p>
            <a:r>
              <a:rPr lang="en-GB" dirty="0"/>
              <a:t>Computer hardware</a:t>
            </a:r>
          </a:p>
        </p:txBody>
      </p:sp>
      <p:sp>
        <p:nvSpPr>
          <p:cNvPr id="5" name="TextBox 4"/>
          <p:cNvSpPr txBox="1"/>
          <p:nvPr/>
        </p:nvSpPr>
        <p:spPr>
          <a:xfrm rot="19972605">
            <a:off x="2851127" y="3684220"/>
            <a:ext cx="3807430" cy="369332"/>
          </a:xfrm>
          <a:prstGeom prst="rect">
            <a:avLst/>
          </a:prstGeom>
          <a:solidFill>
            <a:srgbClr val="FF0000"/>
          </a:solidFill>
        </p:spPr>
        <p:txBody>
          <a:bodyPr wrap="square" rtlCol="0">
            <a:spAutoFit/>
          </a:bodyPr>
          <a:lstStyle/>
          <a:p>
            <a:r>
              <a:rPr lang="en-GB" dirty="0"/>
              <a:t>Network Infrastructures</a:t>
            </a:r>
          </a:p>
        </p:txBody>
      </p:sp>
      <p:sp>
        <p:nvSpPr>
          <p:cNvPr id="6" name="TextBox 5"/>
          <p:cNvSpPr txBox="1"/>
          <p:nvPr/>
        </p:nvSpPr>
        <p:spPr>
          <a:xfrm rot="19972605">
            <a:off x="2908337" y="2946741"/>
            <a:ext cx="3807430" cy="369332"/>
          </a:xfrm>
          <a:prstGeom prst="rect">
            <a:avLst/>
          </a:prstGeom>
          <a:solidFill>
            <a:srgbClr val="FF0000"/>
          </a:solidFill>
        </p:spPr>
        <p:txBody>
          <a:bodyPr wrap="square" rtlCol="0">
            <a:spAutoFit/>
          </a:bodyPr>
          <a:lstStyle/>
          <a:p>
            <a:r>
              <a:rPr lang="en-GB" dirty="0"/>
              <a:t>Databases</a:t>
            </a:r>
          </a:p>
        </p:txBody>
      </p:sp>
    </p:spTree>
    <p:extLst>
      <p:ext uri="{BB962C8B-B14F-4D97-AF65-F5344CB8AC3E}">
        <p14:creationId xmlns:p14="http://schemas.microsoft.com/office/powerpoint/2010/main" val="49879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ern.ch\dfs\Users\v\veness\Documents\My Pictures\Work\WLC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35764"/>
            <a:ext cx="9144000" cy="48482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rot="19972605">
            <a:off x="2748851" y="3133565"/>
            <a:ext cx="3807430" cy="369332"/>
          </a:xfrm>
          <a:prstGeom prst="rect">
            <a:avLst/>
          </a:prstGeom>
          <a:solidFill>
            <a:srgbClr val="FF0000"/>
          </a:solidFill>
        </p:spPr>
        <p:txBody>
          <a:bodyPr wrap="square" rtlCol="0">
            <a:spAutoFit/>
          </a:bodyPr>
          <a:lstStyle/>
          <a:p>
            <a:r>
              <a:rPr lang="en-GB" dirty="0"/>
              <a:t>Grid computing</a:t>
            </a:r>
          </a:p>
        </p:txBody>
      </p:sp>
    </p:spTree>
    <p:extLst>
      <p:ext uri="{BB962C8B-B14F-4D97-AF65-F5344CB8AC3E}">
        <p14:creationId xmlns:p14="http://schemas.microsoft.com/office/powerpoint/2010/main" val="351903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1603"/>
            <a:ext cx="9144000" cy="6103549"/>
          </a:xfrm>
          <a:prstGeom prst="rect">
            <a:avLst/>
          </a:prstGeom>
        </p:spPr>
      </p:pic>
      <p:sp>
        <p:nvSpPr>
          <p:cNvPr id="3" name="TextBox 2"/>
          <p:cNvSpPr txBox="1"/>
          <p:nvPr/>
        </p:nvSpPr>
        <p:spPr>
          <a:xfrm rot="19972605">
            <a:off x="392996" y="1750267"/>
            <a:ext cx="3807430" cy="369332"/>
          </a:xfrm>
          <a:prstGeom prst="rect">
            <a:avLst/>
          </a:prstGeom>
          <a:solidFill>
            <a:srgbClr val="FF0000"/>
          </a:solidFill>
        </p:spPr>
        <p:txBody>
          <a:bodyPr wrap="square" rtlCol="0">
            <a:spAutoFit/>
          </a:bodyPr>
          <a:lstStyle/>
          <a:p>
            <a:r>
              <a:rPr lang="en-GB" dirty="0"/>
              <a:t>Micro-electronics</a:t>
            </a:r>
          </a:p>
        </p:txBody>
      </p:sp>
      <p:sp>
        <p:nvSpPr>
          <p:cNvPr id="4" name="TextBox 3"/>
          <p:cNvSpPr txBox="1"/>
          <p:nvPr/>
        </p:nvSpPr>
        <p:spPr>
          <a:xfrm rot="19972605">
            <a:off x="392997" y="2497028"/>
            <a:ext cx="3807430" cy="369332"/>
          </a:xfrm>
          <a:prstGeom prst="rect">
            <a:avLst/>
          </a:prstGeom>
          <a:solidFill>
            <a:srgbClr val="FF0000"/>
          </a:solidFill>
        </p:spPr>
        <p:txBody>
          <a:bodyPr wrap="square" rtlCol="0">
            <a:spAutoFit/>
          </a:bodyPr>
          <a:lstStyle/>
          <a:p>
            <a:r>
              <a:rPr lang="en-GB" dirty="0"/>
              <a:t>Control and data acquisition</a:t>
            </a:r>
          </a:p>
        </p:txBody>
      </p:sp>
      <p:sp>
        <p:nvSpPr>
          <p:cNvPr id="9" name="TextBox 8"/>
          <p:cNvSpPr txBox="1"/>
          <p:nvPr/>
        </p:nvSpPr>
        <p:spPr>
          <a:xfrm rot="19972605">
            <a:off x="420383" y="3388711"/>
            <a:ext cx="3807430" cy="369332"/>
          </a:xfrm>
          <a:prstGeom prst="rect">
            <a:avLst/>
          </a:prstGeom>
          <a:solidFill>
            <a:srgbClr val="FF0000"/>
          </a:solidFill>
        </p:spPr>
        <p:txBody>
          <a:bodyPr wrap="square" rtlCol="0">
            <a:spAutoFit/>
          </a:bodyPr>
          <a:lstStyle/>
          <a:p>
            <a:r>
              <a:rPr lang="en-GB" dirty="0"/>
              <a:t>Mechanical structures</a:t>
            </a:r>
          </a:p>
        </p:txBody>
      </p:sp>
    </p:spTree>
    <p:extLst>
      <p:ext uri="{BB962C8B-B14F-4D97-AF65-F5344CB8AC3E}">
        <p14:creationId xmlns:p14="http://schemas.microsoft.com/office/powerpoint/2010/main" val="15179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igEng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27248</TotalTime>
  <Words>1219</Words>
  <Application>Microsoft Office PowerPoint</Application>
  <PresentationFormat>On-screen Show (4:3)</PresentationFormat>
  <Paragraphs>171</Paragraphs>
  <Slides>41</Slides>
  <Notes>35</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41</vt:i4>
      </vt:variant>
    </vt:vector>
  </HeadingPairs>
  <TitlesOfParts>
    <vt:vector size="48" baseType="lpstr">
      <vt:lpstr>Arial</vt:lpstr>
      <vt:lpstr>Buxton Sketch</vt:lpstr>
      <vt:lpstr>Calibri</vt:lpstr>
      <vt:lpstr>Comic Sans MS</vt:lpstr>
      <vt:lpstr>Tahoma</vt:lpstr>
      <vt:lpstr>Blank Presentation</vt:lpstr>
      <vt:lpstr>BigEngTemplate</vt:lpstr>
      <vt:lpstr>An Introduction to Engineering at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Microchips for Megastructures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Staff by job description</vt:lpstr>
      <vt:lpstr>PowerPoint Presentation</vt:lpstr>
      <vt:lpstr>PowerPoint Presentation</vt:lpstr>
      <vt:lpstr>Nothing, contained by nothing!</vt:lpstr>
      <vt:lpstr>PowerPoint Presentation</vt:lpstr>
      <vt:lpstr>PowerPoint Presentation</vt:lpstr>
      <vt:lpstr>PowerPoint Presentation</vt:lpstr>
      <vt:lpstr>PowerPoint Presentation</vt:lpstr>
      <vt:lpstr>PowerPoint Presentation</vt:lpstr>
      <vt:lpstr>One slide on some of my more recent projects </vt:lpstr>
      <vt:lpstr>Engineering is about people</vt:lpstr>
      <vt:lpstr>PowerPoint Presentation</vt:lpstr>
      <vt:lpstr>What is Engineering?</vt:lpstr>
      <vt:lpstr>So engineering means…</vt:lpstr>
      <vt:lpstr>CERN</vt:lpstr>
      <vt:lpstr>…and can I just ask you</vt:lpstr>
      <vt:lpstr>PowerPoint Presentation</vt:lpstr>
      <vt:lpstr>Backup</vt:lpstr>
      <vt:lpstr>Ray Veness, in a nutshell</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Veness</dc:creator>
  <cp:lastModifiedBy>Raymond Veness</cp:lastModifiedBy>
  <cp:revision>182</cp:revision>
  <cp:lastPrinted>2024-07-03T06:31:50Z</cp:lastPrinted>
  <dcterms:created xsi:type="dcterms:W3CDTF">2015-02-13T11:02:58Z</dcterms:created>
  <dcterms:modified xsi:type="dcterms:W3CDTF">2024-07-03T06:35:55Z</dcterms:modified>
</cp:coreProperties>
</file>