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media1.mp4" ContentType="video/unknown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0" name="Shape 25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cern.ch/jeff.wiener" TargetMode="External"/><Relationship Id="rId3" Type="http://schemas.openxmlformats.org/officeDocument/2006/relationships/image" Target="../media/image3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/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Picture Placeholder 8"/>
          <p:cNvSpPr/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2 Pictures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3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5" name="Picture Placeholder 5"/>
          <p:cNvSpPr/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16" name="Picture Placeholder 5"/>
          <p:cNvSpPr/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4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25" name="Body Level One…"/>
          <p:cNvSpPr txBox="1"/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Picture Placeholder 5"/>
          <p:cNvSpPr/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8" name="Picture Placeholder 5"/>
          <p:cNvSpPr/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9" name="Picture Placeholder 5"/>
          <p:cNvSpPr/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0" name="Picture Placeholder 5"/>
          <p:cNvSpPr/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s and 2 Pictures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39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41" name="Picture Placeholder 10"/>
          <p:cNvSpPr/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3" name="Picture Placeholder 7"/>
          <p:cNvSpPr/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3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2" name="Body Level One…"/>
          <p:cNvSpPr txBox="1"/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/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54" name="Picture Placeholder 10"/>
          <p:cNvSpPr/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5" name="Picture Placeholder 12"/>
          <p:cNvSpPr/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6" name="Text Placeholder 2"/>
          <p:cNvSpPr/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</a:p>
        </p:txBody>
      </p:sp>
      <p:sp>
        <p:nvSpPr>
          <p:cNvPr id="157" name="Picture Placeholder 10"/>
          <p:cNvSpPr/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3 Pictures with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67" name="Body Level One…"/>
          <p:cNvSpPr txBox="1"/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Picture Placeholder 10"/>
          <p:cNvSpPr/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6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0" name="Text Placeholder 2"/>
          <p:cNvSpPr/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1" name="Picture Placeholder 10"/>
          <p:cNvSpPr/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2" name="Text Placeholder 2"/>
          <p:cNvSpPr/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3" name="Picture Placeholder 10"/>
          <p:cNvSpPr/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82" name="Picture Placeholder 10"/>
          <p:cNvSpPr/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83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8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6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 in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5" name="Picture Placeholder 10"/>
          <p:cNvSpPr/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96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9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hapter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itle Text"/>
          <p:cNvSpPr txBox="1"/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Title Text</a:t>
            </a:r>
          </a:p>
        </p:txBody>
      </p:sp>
      <p:sp>
        <p:nvSpPr>
          <p:cNvPr id="208" name="Body Level One…"/>
          <p:cNvSpPr txBox="1"/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/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st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hlinkClick r:id="rId2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2" invalidUrl="" action="" tgtFrame="" tooltip="" history="1" highlightClick="0" endSnd="0"/>
              </a:rPr>
              <a:t>cern.ch/jeff.wiener</a:t>
            </a:r>
          </a:p>
        </p:txBody>
      </p:sp>
      <p:pic>
        <p:nvPicPr>
          <p:cNvPr id="234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Image 10" descr="Imag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63" y="6036733"/>
            <a:ext cx="10991126" cy="821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lide Number"/>
          <p:cNvSpPr txBox="1"/>
          <p:nvPr>
            <p:ph type="sldNum" sz="quarter" idx="2"/>
          </p:nvPr>
        </p:nvSpPr>
        <p:spPr>
          <a:xfrm>
            <a:off x="11221759" y="6366977"/>
            <a:ext cx="360641" cy="343873"/>
          </a:xfrm>
          <a:prstGeom prst="rect">
            <a:avLst/>
          </a:prstGeom>
        </p:spPr>
        <p:txBody>
          <a:bodyPr lIns="60959" tIns="60959" rIns="60959" bIns="60959"/>
          <a:lstStyle>
            <a:lvl1pPr defTabSz="1219200">
              <a:defRPr sz="1600">
                <a:solidFill>
                  <a:srgbClr val="8897B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/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b="0" sz="200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b="0" sz="200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b="0" sz="200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b="0" sz="20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/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e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Body Level One…"/>
          <p:cNvSpPr txBox="1"/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pPr/>
            <a:r>
              <a:t>Click to edit Master text styles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" name="Picture Placeholder 3"/>
          <p:cNvSpPr/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page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Picture Placeholder 3"/>
          <p:cNvSpPr/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71" name="Body Level One…"/>
          <p:cNvSpPr txBox="1"/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 fontScale="100000" lnSpcReduction="0"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1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.tif"/><Relationship Id="rId3" Type="http://schemas.openxmlformats.org/officeDocument/2006/relationships/image" Target="../media/image7.png"/><Relationship Id="rId4" Type="http://schemas.openxmlformats.org/officeDocument/2006/relationships/hyperlink" Target="http://ams02.space" TargetMode="Externa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3" Type="http://schemas.openxmlformats.org/officeDocument/2006/relationships/hyperlink" Target="http://ams02.space" TargetMode="External"/><Relationship Id="rId4" Type="http://schemas.openxmlformats.org/officeDocument/2006/relationships/image" Target="../media/image4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5.tif"/><Relationship Id="rId3" Type="http://schemas.openxmlformats.org/officeDocument/2006/relationships/image" Target="../media/image7.png"/><Relationship Id="rId4" Type="http://schemas.openxmlformats.org/officeDocument/2006/relationships/hyperlink" Target="http://ams02.space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3" Type="http://schemas.openxmlformats.org/officeDocument/2006/relationships/hyperlink" Target="http://ams02.space" TargetMode="External"/><Relationship Id="rId4" Type="http://schemas.openxmlformats.org/officeDocument/2006/relationships/image" Target="../media/image6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3" Type="http://schemas.openxmlformats.org/officeDocument/2006/relationships/hyperlink" Target="http://ams02.space" TargetMode="External"/><Relationship Id="rId4" Type="http://schemas.openxmlformats.org/officeDocument/2006/relationships/image" Target="../media/image7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3" Type="http://schemas.openxmlformats.org/officeDocument/2006/relationships/hyperlink" Target="http://ams02.space" TargetMode="External"/><Relationship Id="rId4" Type="http://schemas.openxmlformats.org/officeDocument/2006/relationships/image" Target="../media/image8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5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6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coollab.web.cern.ch/sites/default/files/Particle_v2/index.html" TargetMode="External"/><Relationship Id="rId3" Type="http://schemas.openxmlformats.org/officeDocument/2006/relationships/image" Target="../media/image1.tif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8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coollab.web.cern.ch/classroom-activities" TargetMode="External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hyperlink" Target="http://cern.ch/PER" TargetMode="Externa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0.tif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9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1.tif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tif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3.tif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0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jeff.wiener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scienceinschool.org/article/2022/mystery-box-challenge/" TargetMode="Externa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.tif"/><Relationship Id="rId3" Type="http://schemas.openxmlformats.org/officeDocument/2006/relationships/hyperlink" Target="http://ams02.space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Particle Detectors</a:t>
            </a:r>
          </a:p>
        </p:txBody>
      </p:sp>
      <p:sp>
        <p:nvSpPr>
          <p:cNvPr id="253" name="Subtitle 2"/>
          <p:cNvSpPr txBox="1"/>
          <p:nvPr>
            <p:ph type="body" sz="quarter" idx="1"/>
          </p:nvPr>
        </p:nvSpPr>
        <p:spPr>
          <a:xfrm>
            <a:off x="407987" y="5700252"/>
            <a:ext cx="11376028" cy="803788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t>Jeff Wiener</a:t>
            </a:r>
          </a:p>
          <a:p>
            <a:pPr>
              <a:defRPr sz="1800"/>
            </a:pPr>
            <a:r>
              <a:t>12 April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8469" y="662465"/>
            <a:ext cx="6209713" cy="51291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PhysRevLett.110.141102 (dragged).pdf" descr="PhysRevLett.110.141102 (dragged).pdf"/>
          <p:cNvPicPr>
            <a:picLocks noChangeAspect="1"/>
          </p:cNvPicPr>
          <p:nvPr/>
        </p:nvPicPr>
        <p:blipFill>
          <a:blip r:embed="rId3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rPr>
              <a:t>ams02.space</a:t>
            </a:r>
          </a:p>
        </p:txBody>
      </p:sp>
      <p:sp>
        <p:nvSpPr>
          <p:cNvPr id="290" name="Arrow"/>
          <p:cNvSpPr/>
          <p:nvPr/>
        </p:nvSpPr>
        <p:spPr>
          <a:xfrm>
            <a:off x="2400500" y="558030"/>
            <a:ext cx="544056" cy="333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lide Number"/>
          <p:cNvSpPr txBox="1"/>
          <p:nvPr>
            <p:ph type="sldNum" sz="quarter" idx="2"/>
          </p:nvPr>
        </p:nvSpPr>
        <p:spPr>
          <a:xfrm>
            <a:off x="11644262" y="6471139"/>
            <a:ext cx="144538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3" name="PhysRevLett.110.141102 (dragged).pdf" descr="PhysRevLett.110.141102 (dragged).pdf"/>
          <p:cNvPicPr>
            <a:picLocks noChangeAspect="1"/>
          </p:cNvPicPr>
          <p:nvPr/>
        </p:nvPicPr>
        <p:blipFill>
          <a:blip r:embed="rId2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ams02.space</a:t>
            </a:r>
          </a:p>
        </p:txBody>
      </p:sp>
      <p:pic>
        <p:nvPicPr>
          <p:cNvPr id="29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95943" y="808191"/>
            <a:ext cx="7289768" cy="503966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Arrow"/>
          <p:cNvSpPr/>
          <p:nvPr/>
        </p:nvSpPr>
        <p:spPr>
          <a:xfrm>
            <a:off x="2155264" y="832117"/>
            <a:ext cx="544057" cy="333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97" name="Arrow"/>
          <p:cNvSpPr/>
          <p:nvPr/>
        </p:nvSpPr>
        <p:spPr>
          <a:xfrm>
            <a:off x="2155264" y="1608269"/>
            <a:ext cx="544057" cy="333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1025" y="729559"/>
            <a:ext cx="6785279" cy="5081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hysRevLett.110.141102 (dragged).pdf" descr="PhysRevLett.110.141102 (dragged).pdf"/>
          <p:cNvPicPr>
            <a:picLocks noChangeAspect="1"/>
          </p:cNvPicPr>
          <p:nvPr/>
        </p:nvPicPr>
        <p:blipFill>
          <a:blip r:embed="rId3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rPr>
              <a:t>ams02.space</a:t>
            </a:r>
          </a:p>
        </p:txBody>
      </p:sp>
      <p:sp>
        <p:nvSpPr>
          <p:cNvPr id="303" name="Arrow"/>
          <p:cNvSpPr/>
          <p:nvPr/>
        </p:nvSpPr>
        <p:spPr>
          <a:xfrm>
            <a:off x="2400500" y="1144303"/>
            <a:ext cx="544056" cy="333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6" name="PhysRevLett.110.141102 (dragged).pdf" descr="PhysRevLett.110.141102 (dragged).pdf"/>
          <p:cNvPicPr>
            <a:picLocks noChangeAspect="1"/>
          </p:cNvPicPr>
          <p:nvPr/>
        </p:nvPicPr>
        <p:blipFill>
          <a:blip r:embed="rId2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ams02.space</a:t>
            </a:r>
          </a:p>
        </p:txBody>
      </p:sp>
      <p:pic>
        <p:nvPicPr>
          <p:cNvPr id="30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43803" y="1420092"/>
            <a:ext cx="7675828" cy="4017816"/>
          </a:xfrm>
          <a:prstGeom prst="rect">
            <a:avLst/>
          </a:prstGeom>
          <a:ln w="12700">
            <a:miter lim="400000"/>
          </a:ln>
        </p:spPr>
      </p:pic>
      <p:sp>
        <p:nvSpPr>
          <p:cNvPr id="309" name="Arrow"/>
          <p:cNvSpPr/>
          <p:nvPr/>
        </p:nvSpPr>
        <p:spPr>
          <a:xfrm>
            <a:off x="1924455" y="1394716"/>
            <a:ext cx="544056" cy="333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2" name="PhysRevLett.110.141102 (dragged).pdf" descr="PhysRevLett.110.141102 (dragged).pdf"/>
          <p:cNvPicPr>
            <a:picLocks noChangeAspect="1"/>
          </p:cNvPicPr>
          <p:nvPr/>
        </p:nvPicPr>
        <p:blipFill>
          <a:blip r:embed="rId2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ams02.space</a:t>
            </a:r>
          </a:p>
        </p:txBody>
      </p:sp>
      <p:pic>
        <p:nvPicPr>
          <p:cNvPr id="3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05326" y="761279"/>
            <a:ext cx="6781633" cy="5075781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Arrow"/>
          <p:cNvSpPr/>
          <p:nvPr/>
        </p:nvSpPr>
        <p:spPr>
          <a:xfrm>
            <a:off x="2241818" y="1841909"/>
            <a:ext cx="544056" cy="333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8" name="PhysRevLett.110.141102 (dragged).pdf" descr="PhysRevLett.110.141102 (dragged).pdf"/>
          <p:cNvPicPr>
            <a:picLocks noChangeAspect="1"/>
          </p:cNvPicPr>
          <p:nvPr/>
        </p:nvPicPr>
        <p:blipFill>
          <a:blip r:embed="rId2">
            <a:extLst/>
          </a:blip>
          <a:srcRect l="52248" t="41599" r="8466" b="26475"/>
          <a:stretch>
            <a:fillRect/>
          </a:stretch>
        </p:blipFill>
        <p:spPr>
          <a:xfrm>
            <a:off x="274715" y="285131"/>
            <a:ext cx="2081891" cy="21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ams02.space"/>
          <p:cNvSpPr txBox="1"/>
          <p:nvPr/>
        </p:nvSpPr>
        <p:spPr>
          <a:xfrm>
            <a:off x="10943414" y="5953701"/>
            <a:ext cx="107021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ams02.space</a:t>
            </a:r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92910" y="563736"/>
            <a:ext cx="6747958" cy="5153504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Arrow"/>
          <p:cNvSpPr/>
          <p:nvPr/>
        </p:nvSpPr>
        <p:spPr>
          <a:xfrm>
            <a:off x="1982157" y="2173698"/>
            <a:ext cx="544057" cy="333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77" y="14256"/>
                </a:moveTo>
                <a:lnTo>
                  <a:pt x="10477" y="21600"/>
                </a:lnTo>
                <a:lnTo>
                  <a:pt x="0" y="10800"/>
                </a:lnTo>
                <a:lnTo>
                  <a:pt x="10477" y="0"/>
                </a:lnTo>
                <a:lnTo>
                  <a:pt x="1047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4" name="earth_and_moon_from_space-wallpaper-2560x1600.jpg" descr="earth_and_moon_from_space-wallpaper-2560x160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9210" y="-411756"/>
            <a:ext cx="12290420" cy="76815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19384" b="0"/>
          <a:stretch>
            <a:fillRect/>
          </a:stretch>
        </p:blipFill>
        <p:spPr>
          <a:xfrm>
            <a:off x="-140494" y="-2590626"/>
            <a:ext cx="12472914" cy="109356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5204" y="-394918"/>
            <a:ext cx="12242408" cy="79771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3" name="Untitled 2.jpg" descr="Untitled 2.jpg"/>
          <p:cNvPicPr>
            <a:picLocks noChangeAspect="1"/>
          </p:cNvPicPr>
          <p:nvPr/>
        </p:nvPicPr>
        <p:blipFill>
          <a:blip r:embed="rId2">
            <a:extLst/>
          </a:blip>
          <a:srcRect l="0" t="4504" r="0" b="355"/>
          <a:stretch>
            <a:fillRect/>
          </a:stretch>
        </p:blipFill>
        <p:spPr>
          <a:xfrm>
            <a:off x="-254102" y="-29980"/>
            <a:ext cx="12700204" cy="6917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ern.ch/identities"/>
          <p:cNvSpPr txBox="1"/>
          <p:nvPr>
            <p:ph type="body" sz="quarter" idx="1"/>
          </p:nvPr>
        </p:nvSpPr>
        <p:spPr>
          <a:xfrm>
            <a:off x="1524000" y="4738551"/>
            <a:ext cx="9144000" cy="1655762"/>
          </a:xfrm>
          <a:prstGeom prst="rect">
            <a:avLst/>
          </a:prstGeom>
        </p:spPr>
        <p:txBody>
          <a:bodyPr/>
          <a:lstStyle>
            <a:lvl1pPr>
              <a:def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181818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 invalidUrl="" action="" tgtFrame="" tooltip="" history="1" highlightClick="0" endSnd="0"/>
              </a:rPr>
              <a:t>cern.ch/identities</a:t>
            </a:r>
          </a:p>
        </p:txBody>
      </p:sp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8170" y="994484"/>
            <a:ext cx="4235659" cy="3125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Image" descr="Image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0" r="0" b="13231"/>
          <a:stretch>
            <a:fillRect/>
          </a:stretch>
        </p:blipFill>
        <p:spPr>
          <a:xfrm>
            <a:off x="0" y="-24953"/>
            <a:ext cx="12192000" cy="691293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8" name="ATLAS-FOOTAGE-2021-001-001-1080p.mp4" descr="ATLAS-FOOTAGE-2021-001-001-1080p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73" fill="hold"/>
                                        <p:tgtEl>
                                          <p:spTgt spid="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38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33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38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1" name="IMG_0870.JPG" descr="IMG_0870.JP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rcRect l="10005" t="0" r="10005" b="0"/>
          <a:stretch>
            <a:fillRect/>
          </a:stretch>
        </p:blipFill>
        <p:spPr>
          <a:xfrm>
            <a:off x="6264992" y="1346650"/>
            <a:ext cx="4047216" cy="3756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0511013_01-A4-at-144-dpi_0.jpg" descr="0511013_01-A4-at-144-dpi_0.jpg"/>
          <p:cNvPicPr>
            <a:picLocks noChangeAspect="1"/>
          </p:cNvPicPr>
          <p:nvPr/>
        </p:nvPicPr>
        <p:blipFill>
          <a:blip r:embed="rId4">
            <a:extLst/>
          </a:blip>
          <a:srcRect l="14931" t="0" r="14931" b="0"/>
          <a:stretch>
            <a:fillRect/>
          </a:stretch>
        </p:blipFill>
        <p:spPr>
          <a:xfrm>
            <a:off x="1879792" y="1339020"/>
            <a:ext cx="4047564" cy="3759201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cern.ch/PER"/>
          <p:cNvSpPr txBox="1"/>
          <p:nvPr>
            <p:ph type="body" sz="quarter" idx="1"/>
          </p:nvPr>
        </p:nvSpPr>
        <p:spPr>
          <a:xfrm>
            <a:off x="4128456" y="5510110"/>
            <a:ext cx="3935088" cy="393998"/>
          </a:xfrm>
          <a:prstGeom prst="rect">
            <a:avLst/>
          </a:prstGeom>
          <a:noFill/>
        </p:spPr>
        <p:txBody>
          <a:bodyPr lIns="0" tIns="0" rIns="0" bIns="0"/>
          <a:lstStyle>
            <a:lvl1pPr algn="ctr">
              <a:defRPr sz="2100" u="sng">
                <a:solidFill>
                  <a:schemeClr val="accent1">
                    <a:lumOff val="-6274"/>
                  </a:schemeClr>
                </a:solidFill>
                <a:hlinkClick r:id="rId5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5" invalidUrl="" action="" tgtFrame="" tooltip="" history="1" highlightClick="0" endSnd="0"/>
              </a:rPr>
              <a:t>cern.ch/PER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3" grpId="2"/>
      <p:bldP build="whole" bldLvl="1" animBg="1" rev="0" advAuto="0" spid="34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Picture Placeholder 3" descr="Picture Placeholder 3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1603" r="0" b="24745"/>
          <a:stretch>
            <a:fillRect/>
          </a:stretch>
        </p:blipFill>
        <p:spPr>
          <a:xfrm>
            <a:off x="482985" y="-29980"/>
            <a:ext cx="11226030" cy="6351588"/>
          </a:xfrm>
          <a:prstGeom prst="rect">
            <a:avLst/>
          </a:prstGeom>
        </p:spPr>
      </p:pic>
      <p:sp>
        <p:nvSpPr>
          <p:cNvPr id="3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9269" y="569556"/>
            <a:ext cx="8193462" cy="57442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2" name="CMSslice_whiteBackground.png" descr="CMSslice_whiteBackgroun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0884" y="140407"/>
            <a:ext cx="9230232" cy="61042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Picture Placeholder 3" descr="Picture Placeholder 3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1603" r="0" b="24745"/>
          <a:stretch>
            <a:fillRect/>
          </a:stretch>
        </p:blipFill>
        <p:spPr>
          <a:xfrm>
            <a:off x="482985" y="-29980"/>
            <a:ext cx="11226030" cy="6351588"/>
          </a:xfrm>
          <a:prstGeom prst="rect">
            <a:avLst/>
          </a:prstGeom>
        </p:spPr>
      </p:pic>
      <p:sp>
        <p:nvSpPr>
          <p:cNvPr id="3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1252" y="448979"/>
            <a:ext cx="10429496" cy="57235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1970"/>
          <a:stretch>
            <a:fillRect/>
          </a:stretch>
        </p:blipFill>
        <p:spPr>
          <a:xfrm>
            <a:off x="1833591" y="143999"/>
            <a:ext cx="8524818" cy="60935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Picture Placeholder 3" descr="Picture Placeholder 3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1603" r="0" b="24745"/>
          <a:stretch>
            <a:fillRect/>
          </a:stretch>
        </p:blipFill>
        <p:spPr>
          <a:xfrm>
            <a:off x="482985" y="-29980"/>
            <a:ext cx="11226030" cy="6351588"/>
          </a:xfrm>
          <a:prstGeom prst="rect">
            <a:avLst/>
          </a:prstGeom>
        </p:spPr>
      </p:pic>
      <p:sp>
        <p:nvSpPr>
          <p:cNvPr id="3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Nature of Scie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Nature of Science</a:t>
            </a:r>
          </a:p>
        </p:txBody>
      </p:sp>
      <p:sp>
        <p:nvSpPr>
          <p:cNvPr id="260" name="Theory-laden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Theory-laden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Empirical &amp; inferential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Creative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Tentative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Social &amp; cultural embeddedness</a:t>
            </a:r>
          </a:p>
        </p:txBody>
      </p:sp>
      <p:sp>
        <p:nvSpPr>
          <p:cNvPr id="26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2" name="Bar Chart"/>
          <p:cNvSpPr/>
          <p:nvPr/>
        </p:nvSpPr>
        <p:spPr>
          <a:xfrm>
            <a:off x="6155256" y="414635"/>
            <a:ext cx="5603874" cy="5589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" y="0"/>
                </a:moveTo>
                <a:cubicBezTo>
                  <a:pt x="87" y="0"/>
                  <a:pt x="0" y="87"/>
                  <a:pt x="0" y="194"/>
                </a:cubicBezTo>
                <a:lnTo>
                  <a:pt x="0" y="21404"/>
                </a:lnTo>
                <a:cubicBezTo>
                  <a:pt x="0" y="21511"/>
                  <a:pt x="87" y="21600"/>
                  <a:pt x="194" y="21600"/>
                </a:cubicBezTo>
                <a:lnTo>
                  <a:pt x="21406" y="21600"/>
                </a:lnTo>
                <a:cubicBezTo>
                  <a:pt x="21513" y="21600"/>
                  <a:pt x="21600" y="21511"/>
                  <a:pt x="21600" y="21404"/>
                </a:cubicBezTo>
                <a:lnTo>
                  <a:pt x="21600" y="20822"/>
                </a:lnTo>
                <a:cubicBezTo>
                  <a:pt x="21600" y="20715"/>
                  <a:pt x="21513" y="20628"/>
                  <a:pt x="21406" y="20628"/>
                </a:cubicBezTo>
                <a:lnTo>
                  <a:pt x="1163" y="20628"/>
                </a:lnTo>
                <a:cubicBezTo>
                  <a:pt x="1057" y="20628"/>
                  <a:pt x="970" y="20539"/>
                  <a:pt x="970" y="20432"/>
                </a:cubicBezTo>
                <a:lnTo>
                  <a:pt x="970" y="194"/>
                </a:lnTo>
                <a:cubicBezTo>
                  <a:pt x="970" y="87"/>
                  <a:pt x="883" y="0"/>
                  <a:pt x="776" y="0"/>
                </a:cubicBezTo>
                <a:lnTo>
                  <a:pt x="194" y="0"/>
                </a:lnTo>
                <a:close/>
                <a:moveTo>
                  <a:pt x="16860" y="3004"/>
                </a:moveTo>
                <a:lnTo>
                  <a:pt x="16860" y="19065"/>
                </a:lnTo>
                <a:lnTo>
                  <a:pt x="19553" y="19065"/>
                </a:lnTo>
                <a:lnTo>
                  <a:pt x="19553" y="3004"/>
                </a:lnTo>
                <a:lnTo>
                  <a:pt x="16860" y="3004"/>
                </a:lnTo>
                <a:close/>
                <a:moveTo>
                  <a:pt x="7272" y="6922"/>
                </a:moveTo>
                <a:lnTo>
                  <a:pt x="7272" y="19065"/>
                </a:lnTo>
                <a:lnTo>
                  <a:pt x="9965" y="19065"/>
                </a:lnTo>
                <a:lnTo>
                  <a:pt x="9965" y="6922"/>
                </a:lnTo>
                <a:lnTo>
                  <a:pt x="7272" y="6922"/>
                </a:lnTo>
                <a:close/>
                <a:moveTo>
                  <a:pt x="12066" y="10127"/>
                </a:moveTo>
                <a:lnTo>
                  <a:pt x="12066" y="19065"/>
                </a:lnTo>
                <a:lnTo>
                  <a:pt x="14759" y="19065"/>
                </a:lnTo>
                <a:lnTo>
                  <a:pt x="14759" y="10127"/>
                </a:lnTo>
                <a:lnTo>
                  <a:pt x="12066" y="10127"/>
                </a:lnTo>
                <a:close/>
                <a:moveTo>
                  <a:pt x="2478" y="15151"/>
                </a:moveTo>
                <a:lnTo>
                  <a:pt x="2478" y="19065"/>
                </a:lnTo>
                <a:lnTo>
                  <a:pt x="5171" y="19065"/>
                </a:lnTo>
                <a:lnTo>
                  <a:pt x="5171" y="15151"/>
                </a:lnTo>
                <a:lnTo>
                  <a:pt x="2478" y="15151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7211" y="618086"/>
            <a:ext cx="9737578" cy="56218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Image" descr="Image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4011" t="0" r="4011" b="0"/>
          <a:stretch>
            <a:fillRect/>
          </a:stretch>
        </p:blipFill>
        <p:spPr>
          <a:xfrm>
            <a:off x="0" y="-29980"/>
            <a:ext cx="12192000" cy="6351588"/>
          </a:xfrm>
          <a:prstGeom prst="rect">
            <a:avLst/>
          </a:prstGeom>
        </p:spPr>
      </p:pic>
      <p:sp>
        <p:nvSpPr>
          <p:cNvPr id="3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943387"/>
            <a:ext cx="12192001" cy="4971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article Detectors in shor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Particle Detectors in short</a:t>
            </a:r>
          </a:p>
        </p:txBody>
      </p:sp>
      <p:sp>
        <p:nvSpPr>
          <p:cNvPr id="3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79" name="Image"/>
          <p:cNvGrpSpPr/>
          <p:nvPr/>
        </p:nvGrpSpPr>
        <p:grpSpPr>
          <a:xfrm>
            <a:off x="2997081" y="1192885"/>
            <a:ext cx="6197838" cy="4789593"/>
            <a:chOff x="0" y="0"/>
            <a:chExt cx="6197836" cy="4789591"/>
          </a:xfrm>
        </p:grpSpPr>
        <p:pic>
          <p:nvPicPr>
            <p:cNvPr id="37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3500" y="63500"/>
              <a:ext cx="6070837" cy="466259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7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97837" cy="478959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9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Merci bien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Merci bien!</a:t>
            </a:r>
          </a:p>
        </p:txBody>
      </p:sp>
      <p:sp>
        <p:nvSpPr>
          <p:cNvPr id="382" name="Questions?"/>
          <p:cNvSpPr txBox="1"/>
          <p:nvPr>
            <p:ph type="body" sz="quarter" idx="1"/>
          </p:nvPr>
        </p:nvSpPr>
        <p:spPr>
          <a:xfrm>
            <a:off x="1524000" y="3602037"/>
            <a:ext cx="9144000" cy="5420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Questions?</a:t>
            </a:r>
          </a:p>
        </p:txBody>
      </p:sp>
      <p:sp>
        <p:nvSpPr>
          <p:cNvPr id="3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4" name="cern.ch/jeff.wiener"/>
          <p:cNvSpPr txBox="1"/>
          <p:nvPr/>
        </p:nvSpPr>
        <p:spPr>
          <a:xfrm>
            <a:off x="1524000" y="5759117"/>
            <a:ext cx="9144000" cy="542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ctr">
              <a:lnSpc>
                <a:spcPct val="90000"/>
              </a:lnSpc>
              <a:spcBef>
                <a:spcPts val="1800"/>
              </a:spcBef>
              <a:defRPr sz="2100" u="sng">
                <a:solidFill>
                  <a:srgbClr val="A7A7A7"/>
                </a:solidFill>
                <a:hlinkClick r:id="rId2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181818"/>
                </a:solidFill>
              </a:defRPr>
            </a:pPr>
            <a:r>
              <a:rPr u="sng">
                <a:solidFill>
                  <a:srgbClr val="A7A7A7"/>
                </a:solidFill>
                <a:hlinkClick r:id="rId2" invalidUrl="" action="" tgtFrame="" tooltip="" history="1" highlightClick="0" endSnd="0"/>
              </a:rPr>
              <a:t>cern.ch/jeff.wiener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Higgs in a Box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in a Box</a:t>
            </a:r>
          </a:p>
        </p:txBody>
      </p:sp>
      <p:sp>
        <p:nvSpPr>
          <p:cNvPr id="265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68" name="Issue59_MysteryBox.pdf">
            <a:hlinkClick r:id="rId2" invalidUrl="" action="" tgtFrame="" tooltip="" history="1" highlightClick="0" endSnd="0"/>
          </p:cNvPr>
          <p:cNvGrpSpPr/>
          <p:nvPr/>
        </p:nvGrpSpPr>
        <p:grpSpPr>
          <a:xfrm rot="780000">
            <a:off x="4198539" y="666626"/>
            <a:ext cx="3843090" cy="5382610"/>
            <a:chOff x="0" y="0"/>
            <a:chExt cx="3843089" cy="5382609"/>
          </a:xfrm>
        </p:grpSpPr>
        <p:pic>
          <p:nvPicPr>
            <p:cNvPr id="267" name="Issue59_MysteryBox.pdf" descr="Issue59_MysteryBox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500" y="63500"/>
              <a:ext cx="3716090" cy="525561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6" name="Issue59_MysteryBox.pdf" descr="Issue59_MysteryBox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843090" cy="538261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1" name="earth_and_moon_from_space-wallpaper-2560x1600.jpg" descr="earth_and_moon_from_space-wallpaper-2560x160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9210" y="-411756"/>
            <a:ext cx="12290420" cy="76815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933" y="-257742"/>
            <a:ext cx="12279866" cy="81524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8561" y="-645371"/>
            <a:ext cx="12269122" cy="81487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0" name="PhysRevLett.110.141102 (dragged).pdf" descr="PhysRevLett.110.141102 (dragged).pdf"/>
          <p:cNvPicPr>
            <a:picLocks noChangeAspect="1"/>
          </p:cNvPicPr>
          <p:nvPr/>
        </p:nvPicPr>
        <p:blipFill>
          <a:blip r:embed="rId2">
            <a:extLst/>
          </a:blip>
          <a:srcRect l="52248" t="41599" r="8466" b="26475"/>
          <a:stretch>
            <a:fillRect/>
          </a:stretch>
        </p:blipFill>
        <p:spPr>
          <a:xfrm>
            <a:off x="3675260" y="883245"/>
            <a:ext cx="4841376" cy="50913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2593" y="175313"/>
            <a:ext cx="7886814" cy="5970245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ams02.space"/>
          <p:cNvSpPr txBox="1"/>
          <p:nvPr/>
        </p:nvSpPr>
        <p:spPr>
          <a:xfrm>
            <a:off x="10943413" y="5953701"/>
            <a:ext cx="107021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ams02.space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