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326" r:id="rId2"/>
    <p:sldId id="313" r:id="rId3"/>
    <p:sldId id="310" r:id="rId4"/>
    <p:sldId id="314" r:id="rId5"/>
    <p:sldId id="273" r:id="rId6"/>
    <p:sldId id="333" r:id="rId7"/>
    <p:sldId id="334" r:id="rId8"/>
    <p:sldId id="332" r:id="rId9"/>
    <p:sldId id="324" r:id="rId10"/>
    <p:sldId id="330" r:id="rId11"/>
    <p:sldId id="335" r:id="rId12"/>
    <p:sldId id="280" r:id="rId13"/>
    <p:sldId id="312" r:id="rId14"/>
    <p:sldId id="287" r:id="rId1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D0FC"/>
    <a:srgbClr val="FFFFFF"/>
    <a:srgbClr val="000000"/>
    <a:srgbClr val="1B30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72" autoAdjust="0"/>
    <p:restoredTop sz="94660"/>
  </p:normalViewPr>
  <p:slideViewPr>
    <p:cSldViewPr snapToGrid="0">
      <p:cViewPr varScale="1">
        <p:scale>
          <a:sx n="71" d="100"/>
          <a:sy n="71" d="100"/>
        </p:scale>
        <p:origin x="62" y="46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2D3AE5-826E-4BDB-9185-1A5475D43F1C}" type="datetimeFigureOut">
              <a:rPr kumimoji="1" lang="ja-JP" altLang="en-US" smtClean="0"/>
              <a:t>2022/10/27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C760E5-0979-4FCC-AFB1-C57A552784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572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C760E5-0979-4FCC-AFB1-C57A5527846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0824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C760E5-0979-4FCC-AFB1-C57A5527846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0954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C760E5-0979-4FCC-AFB1-C57A5527846E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00175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C760E5-0979-4FCC-AFB1-C57A5527846E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4886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C760E5-0979-4FCC-AFB1-C57A5527846E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468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C760E5-0979-4FCC-AFB1-C57A5527846E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88988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C760E5-0979-4FCC-AFB1-C57A5527846E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87530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C760E5-0979-4FCC-AFB1-C57A5527846E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6669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5DB67E-514B-8A94-4232-322A756CC4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6B0D4B4-C060-16D3-CB7E-59C669DB4E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4201AAC-0D3D-9C2C-4B32-484A77E8B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C990-E6BE-468C-AF63-B5408F6F4BA5}" type="datetimeFigureOut">
              <a:rPr kumimoji="1" lang="ja-JP" altLang="en-US" smtClean="0"/>
              <a:t>2022/10/27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9871E0B-2914-3131-6553-5E307E09A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FC19D7-1FD8-A473-22E4-D56D28FCE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E709-08F7-4C1B-8F93-93802ED53D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7443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834C8B-85B6-5CC0-2760-944596346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21377DC-F684-0B4A-12E9-B4A8B8B5CD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FB03E5-249F-1558-860A-93C9B54E2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C990-E6BE-468C-AF63-B5408F6F4BA5}" type="datetimeFigureOut">
              <a:rPr kumimoji="1" lang="ja-JP" altLang="en-US" smtClean="0"/>
              <a:t>2022/10/27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A915D0F-5FDB-EF94-FCD7-5004CF51B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804149-BE85-5854-F366-7C4DB17C7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E709-08F7-4C1B-8F93-93802ED53D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647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038B0FC-286D-C5AC-5E20-B67FA840CE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E011E06-EEB0-28FB-C732-FE356C90F3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EF214E-3525-6E3A-3D96-550DBE284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C990-E6BE-468C-AF63-B5408F6F4BA5}" type="datetimeFigureOut">
              <a:rPr kumimoji="1" lang="ja-JP" altLang="en-US" smtClean="0"/>
              <a:t>2022/10/27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413761D-443A-8642-2129-2433CD029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DCEAD9D-5679-DDAC-5862-496E667BA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E709-08F7-4C1B-8F93-93802ED53D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3476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78F566-5CD2-F71C-0250-B06C5E8A9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0AFB4EE-B6BD-3309-7B83-B92A0704D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C48C80-63E6-3605-D000-7AD84466C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C990-E6BE-468C-AF63-B5408F6F4BA5}" type="datetimeFigureOut">
              <a:rPr kumimoji="1" lang="ja-JP" altLang="en-US" smtClean="0"/>
              <a:t>2022/10/27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C08235C-D385-119A-C9E7-E7044A4AD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1F02132-22FE-916A-E354-659DF6200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E709-08F7-4C1B-8F93-93802ED53D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7748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D305D5-CC0D-C549-1350-DA1EA0516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F69A722-81BB-3681-F23A-95AE8C42F2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801CBD-7DDC-A468-4F12-0475A091E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C990-E6BE-468C-AF63-B5408F6F4BA5}" type="datetimeFigureOut">
              <a:rPr kumimoji="1" lang="ja-JP" altLang="en-US" smtClean="0"/>
              <a:t>2022/10/27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B812D8B-AB57-1106-9009-E1189B03C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9CFFB8E-F715-BAEC-9385-4756FF083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E709-08F7-4C1B-8F93-93802ED53D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107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D0D741-0C4B-B95F-AA2B-6B982001E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2629C7B-517A-71DE-D74C-90FA4D0C3C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90E949B-169B-1303-1C78-E1F63F8CD1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8351E17-D8DE-273F-AD61-4B87CE634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C990-E6BE-468C-AF63-B5408F6F4BA5}" type="datetimeFigureOut">
              <a:rPr kumimoji="1" lang="ja-JP" altLang="en-US" smtClean="0"/>
              <a:t>2022/10/27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FBAC1F8-D3F3-567F-B33A-AC502CFED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F0BB712-8FA6-D31F-DE24-2FCA4CB3D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E709-08F7-4C1B-8F93-93802ED53D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066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6DD901-329A-DB23-5F62-13485A95C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6730EC-C735-4137-3DCB-E1D342C4B0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ED203D8-018C-8F2E-EFBC-2A3F417C71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F86109A-B28B-41FF-A147-72CCD79968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720A4C1-0721-81F1-A415-8E4A74CC58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2582729-6A6B-CF20-7048-0B97EBC19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C990-E6BE-468C-AF63-B5408F6F4BA5}" type="datetimeFigureOut">
              <a:rPr kumimoji="1" lang="ja-JP" altLang="en-US" smtClean="0"/>
              <a:t>2022/10/27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462474D-974A-9F3C-3382-0486772DC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408E248-23AC-B7BF-C815-40CF934B1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E709-08F7-4C1B-8F93-93802ED53D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5390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62CCD0-7AA8-8C37-E038-1BCBB9143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1511488-7578-856D-B786-00EBBACC0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C990-E6BE-468C-AF63-B5408F6F4BA5}" type="datetimeFigureOut">
              <a:rPr kumimoji="1" lang="ja-JP" altLang="en-US" smtClean="0"/>
              <a:t>2022/10/27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B2AA684-C5E0-41A1-812D-B8A41F31C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9B50F2E-8619-6419-23CA-55A3ACBC1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E709-08F7-4C1B-8F93-93802ED53D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4633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E98CCC3-D989-8EBA-5E3D-21C91605A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C990-E6BE-468C-AF63-B5408F6F4BA5}" type="datetimeFigureOut">
              <a:rPr kumimoji="1" lang="ja-JP" altLang="en-US" smtClean="0"/>
              <a:t>2022/10/27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0312FFB-75B6-F240-0B4E-654AAE5F0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84A6F2C-7B62-D831-21FE-3794C8732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E709-08F7-4C1B-8F93-93802ED53D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2566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F98F3E-BEBC-F5E5-0FE8-E6FE41814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ED46337-1780-F211-2A86-E6DF102EB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80CC38D-518C-2C85-ADA0-62B72DB4B8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A5F755D-37DC-33A4-354A-0F9797DCF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C990-E6BE-468C-AF63-B5408F6F4BA5}" type="datetimeFigureOut">
              <a:rPr kumimoji="1" lang="ja-JP" altLang="en-US" smtClean="0"/>
              <a:t>2022/10/27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3E839EB-C590-C264-E48E-B6C294FFB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DB339A4-E265-4E22-FEDB-E87BD63B5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E709-08F7-4C1B-8F93-93802ED53D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6155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B3E39A-5957-CE65-B237-2FDF1D969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955AC13-8124-3BAC-93A4-35C511B21E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0B4A601-400C-C35C-0F14-4B8E95B7F6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A48B9E3-9D71-5E08-352D-1C6FF068D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C990-E6BE-468C-AF63-B5408F6F4BA5}" type="datetimeFigureOut">
              <a:rPr kumimoji="1" lang="ja-JP" altLang="en-US" smtClean="0"/>
              <a:t>2022/10/27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EC7053F-A19B-EA59-03FF-8DE951FBB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6633556-D917-ED57-3C08-AFD309291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E709-08F7-4C1B-8F93-93802ED53D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030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12BC96E-1BA5-1771-82D7-C2B687678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758CEEC-360A-1E29-58AD-80B100D63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4682F83-4433-FEE1-1C9B-1477DCA990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0C990-E6BE-468C-AF63-B5408F6F4BA5}" type="datetimeFigureOut">
              <a:rPr kumimoji="1" lang="ja-JP" altLang="en-US" smtClean="0"/>
              <a:t>2022/10/27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91B38B4-78BF-FEB6-F88C-7C8FD177A8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7C48DF-74A7-FDF3-E753-5A7FE3E14A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2E709-08F7-4C1B-8F93-93802ED53D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9263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emf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12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11" Type="http://schemas.openxmlformats.org/officeDocument/2006/relationships/image" Target="../media/image17.png"/><Relationship Id="rId5" Type="http://schemas.openxmlformats.org/officeDocument/2006/relationships/image" Target="../media/image3.wmf"/><Relationship Id="rId10" Type="http://schemas.openxmlformats.org/officeDocument/2006/relationships/image" Target="../media/image16.jpg"/><Relationship Id="rId4" Type="http://schemas.openxmlformats.org/officeDocument/2006/relationships/oleObject" Target="../embeddings/oleObject5.bin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6D9615-4F10-F229-B11A-98B2821567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4666591"/>
            <a:ext cx="12192001" cy="1092581"/>
          </a:xfrm>
        </p:spPr>
        <p:txBody>
          <a:bodyPr>
            <a:normAutofit fontScale="90000"/>
          </a:bodyPr>
          <a:lstStyle/>
          <a:p>
            <a:br>
              <a:rPr kumimoji="1" lang="en-US" altLang="ja-JP" dirty="0"/>
            </a:br>
            <a:r>
              <a:rPr kumimoji="1" lang="en-US" altLang="ja-JP" dirty="0">
                <a:latin typeface="Amasis MT Pro Black" panose="020B0604020202020204" pitchFamily="18" charset="0"/>
              </a:rPr>
              <a:t>The "Fun-Q" </a:t>
            </a:r>
            <a:r>
              <a:rPr kumimoji="1" lang="en-US" altLang="ja-JP" dirty="0" err="1">
                <a:latin typeface="Amasis MT Pro Black" panose="020B0604020202020204" pitchFamily="18" charset="0"/>
              </a:rPr>
              <a:t>muography</a:t>
            </a:r>
            <a:r>
              <a:rPr kumimoji="1" lang="en-US" altLang="ja-JP" dirty="0">
                <a:latin typeface="Amasis MT Pro Black" panose="020B0604020202020204" pitchFamily="18" charset="0"/>
              </a:rPr>
              <a:t> project</a:t>
            </a:r>
            <a:endParaRPr kumimoji="1" lang="ja-JP" altLang="en-US" dirty="0">
              <a:latin typeface="Amasis MT Pro Black" panose="020B0604020202020204" pitchFamily="18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206F87B-1BD7-4A90-6359-A6CBF94266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" y="6016790"/>
            <a:ext cx="12192000" cy="841210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Miki OHTSUKA </a:t>
            </a:r>
            <a:r>
              <a:rPr lang="en-US" altLang="ja-JP" dirty="0"/>
              <a:t>(</a:t>
            </a:r>
            <a:r>
              <a:rPr lang="en-US" altLang="ja-JP" dirty="0" err="1"/>
              <a:t>Waseda</a:t>
            </a:r>
            <a:r>
              <a:rPr lang="en-US" altLang="ja-JP" dirty="0"/>
              <a:t> University </a:t>
            </a:r>
            <a:r>
              <a:rPr lang="en-US" altLang="ja-JP" dirty="0" err="1"/>
              <a:t>Honjo</a:t>
            </a:r>
            <a:r>
              <a:rPr lang="en-US" altLang="ja-JP" dirty="0"/>
              <a:t> Senior High School)</a:t>
            </a:r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6CC46E8-FDF5-86AF-FD1D-1FEA728EA7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4104" y="2499008"/>
            <a:ext cx="3061453" cy="230421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FA2251A1-4538-805D-4F97-952107BF69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"/>
            <a:ext cx="7204844" cy="4803229"/>
          </a:xfrm>
          <a:prstGeom prst="rect">
            <a:avLst/>
          </a:prstGeom>
        </p:spPr>
      </p:pic>
      <p:graphicFrame>
        <p:nvGraphicFramePr>
          <p:cNvPr id="10" name="オブジェクト 9">
            <a:extLst>
              <a:ext uri="{FF2B5EF4-FFF2-40B4-BE49-F238E27FC236}">
                <a16:creationId xmlns:a16="http://schemas.microsoft.com/office/drawing/2014/main" id="{F248D9EF-AD2B-9A4C-2465-F26627933D6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6962363"/>
              </p:ext>
            </p:extLst>
          </p:nvPr>
        </p:nvGraphicFramePr>
        <p:xfrm>
          <a:off x="8174104" y="402762"/>
          <a:ext cx="3061454" cy="16284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5" imgW="4625280" imgH="2461320" progId="PBrush">
                  <p:embed/>
                </p:oleObj>
              </mc:Choice>
              <mc:Fallback>
                <p:oleObj name="Bitmap Image" r:id="rId5" imgW="4625280" imgH="2461320" progId="PBrus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174104" y="402762"/>
                        <a:ext cx="3061454" cy="16284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309674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83800A-BDF7-3D8B-1E52-76F32613A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5228" y="365125"/>
            <a:ext cx="2024292" cy="1325563"/>
          </a:xfrm>
        </p:spPr>
        <p:txBody>
          <a:bodyPr/>
          <a:lstStyle/>
          <a:p>
            <a:r>
              <a:rPr lang="en-US" altLang="ja-JP" b="1" dirty="0"/>
              <a:t>F</a:t>
            </a:r>
            <a:r>
              <a:rPr kumimoji="1" lang="en-US" altLang="ja-JP" b="1" dirty="0"/>
              <a:t>uture!</a:t>
            </a:r>
            <a:endParaRPr kumimoji="1" lang="ja-JP" altLang="en-US" b="1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AB5FC81-580A-7B98-159F-9A87179B2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ja-JP" dirty="0" err="1"/>
              <a:t>Inestigation</a:t>
            </a:r>
            <a:r>
              <a:rPr lang="en-US" altLang="ja-JP" dirty="0"/>
              <a:t> of unknown inside structure of Ko-fun!</a:t>
            </a:r>
          </a:p>
          <a:p>
            <a:endParaRPr kumimoji="1"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 err="1"/>
              <a:t>Collaoration</a:t>
            </a:r>
            <a:r>
              <a:rPr lang="en-US" altLang="ja-JP" dirty="0"/>
              <a:t> all over the world!</a:t>
            </a:r>
          </a:p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Students connect disciplinaries!</a:t>
            </a:r>
          </a:p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endParaRPr lang="en-US" altLang="ja-JP" dirty="0"/>
          </a:p>
        </p:txBody>
      </p:sp>
      <p:graphicFrame>
        <p:nvGraphicFramePr>
          <p:cNvPr id="4" name="オブジェクト 3">
            <a:extLst>
              <a:ext uri="{FF2B5EF4-FFF2-40B4-BE49-F238E27FC236}">
                <a16:creationId xmlns:a16="http://schemas.microsoft.com/office/drawing/2014/main" id="{AFA0A101-48BF-1F69-1C40-F4D658E39F0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1"/>
          <a:ext cx="1755228" cy="933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4625280" imgH="2461320" progId="PBrush">
                  <p:embed/>
                </p:oleObj>
              </mc:Choice>
              <mc:Fallback>
                <p:oleObj name="Bitmap Image" r:id="rId2" imgW="4625280" imgH="2461320" progId="PBrush">
                  <p:embed/>
                  <p:pic>
                    <p:nvPicPr>
                      <p:cNvPr id="4" name="オブジェクト 3">
                        <a:extLst>
                          <a:ext uri="{FF2B5EF4-FFF2-40B4-BE49-F238E27FC236}">
                            <a16:creationId xmlns:a16="http://schemas.microsoft.com/office/drawing/2014/main" id="{AFA0A101-48BF-1F69-1C40-F4D658E39F0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1"/>
                        <a:ext cx="1755228" cy="9336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楕円 6">
            <a:extLst>
              <a:ext uri="{FF2B5EF4-FFF2-40B4-BE49-F238E27FC236}">
                <a16:creationId xmlns:a16="http://schemas.microsoft.com/office/drawing/2014/main" id="{6DEB0CC6-8C65-BE75-80B9-F3C4A26F9C0F}"/>
              </a:ext>
            </a:extLst>
          </p:cNvPr>
          <p:cNvSpPr/>
          <p:nvPr/>
        </p:nvSpPr>
        <p:spPr>
          <a:xfrm>
            <a:off x="10018515" y="4677098"/>
            <a:ext cx="1783933" cy="1707148"/>
          </a:xfrm>
          <a:prstGeom prst="ellipse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3E39DCB0-7A35-0AF6-52A6-CC65C7C0D738}"/>
              </a:ext>
            </a:extLst>
          </p:cNvPr>
          <p:cNvSpPr/>
          <p:nvPr/>
        </p:nvSpPr>
        <p:spPr>
          <a:xfrm>
            <a:off x="9647196" y="5025578"/>
            <a:ext cx="1783933" cy="1707148"/>
          </a:xfrm>
          <a:prstGeom prst="ellipse">
            <a:avLst/>
          </a:prstGeom>
          <a:solidFill>
            <a:srgbClr val="FBD0FC">
              <a:alpha val="4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4CEDDB95-5199-CFCF-D270-B9AE792C455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0000"/>
          <a:stretch/>
        </p:blipFill>
        <p:spPr>
          <a:xfrm>
            <a:off x="9647195" y="1211727"/>
            <a:ext cx="1391647" cy="2092474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CFE8FBE3-62EE-6F58-FE85-499396BC8E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6985" y="2589124"/>
            <a:ext cx="1984938" cy="1984938"/>
          </a:xfrm>
          <a:prstGeom prst="rect">
            <a:avLst/>
          </a:prstGeom>
        </p:spPr>
      </p:pic>
      <p:sp>
        <p:nvSpPr>
          <p:cNvPr id="18" name="楕円 17">
            <a:extLst>
              <a:ext uri="{FF2B5EF4-FFF2-40B4-BE49-F238E27FC236}">
                <a16:creationId xmlns:a16="http://schemas.microsoft.com/office/drawing/2014/main" id="{DE7A1EF7-837D-E0B0-DC72-A20BF881FEC5}"/>
              </a:ext>
            </a:extLst>
          </p:cNvPr>
          <p:cNvSpPr/>
          <p:nvPr/>
        </p:nvSpPr>
        <p:spPr>
          <a:xfrm>
            <a:off x="9302638" y="4259553"/>
            <a:ext cx="1783933" cy="1707148"/>
          </a:xfrm>
          <a:prstGeom prst="ellipse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楕円 18">
            <a:extLst>
              <a:ext uri="{FF2B5EF4-FFF2-40B4-BE49-F238E27FC236}">
                <a16:creationId xmlns:a16="http://schemas.microsoft.com/office/drawing/2014/main" id="{919A4D55-AE62-2C6D-E2B9-B8A3EEAF0C48}"/>
              </a:ext>
            </a:extLst>
          </p:cNvPr>
          <p:cNvSpPr/>
          <p:nvPr/>
        </p:nvSpPr>
        <p:spPr>
          <a:xfrm>
            <a:off x="9889725" y="4267201"/>
            <a:ext cx="1783933" cy="1707148"/>
          </a:xfrm>
          <a:prstGeom prst="ellipse">
            <a:avLst/>
          </a:prstGeom>
          <a:solidFill>
            <a:srgbClr val="FBD0FC">
              <a:alpha val="4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楕円 21">
            <a:extLst>
              <a:ext uri="{FF2B5EF4-FFF2-40B4-BE49-F238E27FC236}">
                <a16:creationId xmlns:a16="http://schemas.microsoft.com/office/drawing/2014/main" id="{4BB98192-5671-EC6B-B573-5B8971921EF3}"/>
              </a:ext>
            </a:extLst>
          </p:cNvPr>
          <p:cNvSpPr/>
          <p:nvPr/>
        </p:nvSpPr>
        <p:spPr>
          <a:xfrm>
            <a:off x="9254910" y="4925240"/>
            <a:ext cx="1783933" cy="1707148"/>
          </a:xfrm>
          <a:prstGeom prst="ellipse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楕円 22">
            <a:extLst>
              <a:ext uri="{FF2B5EF4-FFF2-40B4-BE49-F238E27FC236}">
                <a16:creationId xmlns:a16="http://schemas.microsoft.com/office/drawing/2014/main" id="{881F6C16-9E02-A98C-1E11-749E20B46467}"/>
              </a:ext>
            </a:extLst>
          </p:cNvPr>
          <p:cNvSpPr/>
          <p:nvPr/>
        </p:nvSpPr>
        <p:spPr>
          <a:xfrm>
            <a:off x="9056912" y="4498709"/>
            <a:ext cx="1783933" cy="1707148"/>
          </a:xfrm>
          <a:prstGeom prst="ellipse">
            <a:avLst/>
          </a:prstGeom>
          <a:solidFill>
            <a:srgbClr val="FBD0FC">
              <a:alpha val="4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78BBF3B7-3213-372E-E65E-C040E5C97F28}"/>
              </a:ext>
            </a:extLst>
          </p:cNvPr>
          <p:cNvSpPr/>
          <p:nvPr/>
        </p:nvSpPr>
        <p:spPr>
          <a:xfrm>
            <a:off x="9570463" y="4608033"/>
            <a:ext cx="1783933" cy="1707148"/>
          </a:xfrm>
          <a:prstGeom prst="ellipse">
            <a:avLst/>
          </a:prstGeom>
          <a:solidFill>
            <a:schemeClr val="accent4">
              <a:lumMod val="60000"/>
              <a:lumOff val="40000"/>
              <a:alpha val="8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20009B2-6034-BA8F-6AB3-2959B4F68652}"/>
              </a:ext>
            </a:extLst>
          </p:cNvPr>
          <p:cNvSpPr txBox="1"/>
          <p:nvPr/>
        </p:nvSpPr>
        <p:spPr>
          <a:xfrm>
            <a:off x="9834397" y="5276941"/>
            <a:ext cx="1350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education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459571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83800A-BDF7-3D8B-1E52-76F32613A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0317" y="1054249"/>
            <a:ext cx="10515600" cy="5238975"/>
          </a:xfrm>
        </p:spPr>
        <p:txBody>
          <a:bodyPr>
            <a:normAutofit/>
          </a:bodyPr>
          <a:lstStyle/>
          <a:p>
            <a:br>
              <a:rPr kumimoji="1" lang="en-US" altLang="ja-JP" dirty="0"/>
            </a:br>
            <a:r>
              <a:rPr kumimoji="1" lang="en-US" altLang="ja-JP" dirty="0"/>
              <a:t>Thank you!!                                     </a:t>
            </a:r>
            <a:br>
              <a:rPr kumimoji="1" lang="en-US" altLang="ja-JP" dirty="0"/>
            </a:br>
            <a:r>
              <a:rPr kumimoji="1" lang="en-US" altLang="ja-JP" dirty="0"/>
              <a:t>                                      </a:t>
            </a:r>
            <a:br>
              <a:rPr kumimoji="1" lang="en-US" altLang="ja-JP" dirty="0"/>
            </a:br>
            <a:br>
              <a:rPr kumimoji="1" lang="en-US" altLang="ja-JP" dirty="0"/>
            </a:br>
            <a:r>
              <a:rPr kumimoji="1" lang="en-US" altLang="ja-JP" dirty="0"/>
              <a:t>						</a:t>
            </a:r>
            <a:r>
              <a:rPr kumimoji="1" lang="ja-JP" altLang="en-US" dirty="0"/>
              <a:t>　</a:t>
            </a:r>
            <a:r>
              <a:rPr kumimoji="1" lang="en-US" altLang="ja-JP" sz="2000" dirty="0"/>
              <a:t>©</a:t>
            </a:r>
            <a:r>
              <a:rPr kumimoji="1" lang="en-US" altLang="ja-JP" sz="2000" dirty="0" err="1"/>
              <a:t>Honjo</a:t>
            </a:r>
            <a:r>
              <a:rPr kumimoji="1" lang="en-US" altLang="ja-JP" sz="2000" dirty="0"/>
              <a:t> city</a:t>
            </a:r>
            <a:endParaRPr kumimoji="1" lang="ja-JP" altLang="en-US" sz="2000" dirty="0"/>
          </a:p>
        </p:txBody>
      </p:sp>
      <p:graphicFrame>
        <p:nvGraphicFramePr>
          <p:cNvPr id="4" name="オブジェクト 3">
            <a:extLst>
              <a:ext uri="{FF2B5EF4-FFF2-40B4-BE49-F238E27FC236}">
                <a16:creationId xmlns:a16="http://schemas.microsoft.com/office/drawing/2014/main" id="{AFA0A101-48BF-1F69-1C40-F4D658E39F0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1"/>
          <a:ext cx="1755228" cy="933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4625280" imgH="2461320" progId="PBrush">
                  <p:embed/>
                </p:oleObj>
              </mc:Choice>
              <mc:Fallback>
                <p:oleObj name="Bitmap Image" r:id="rId2" imgW="4625280" imgH="2461320" progId="PBrush">
                  <p:embed/>
                  <p:pic>
                    <p:nvPicPr>
                      <p:cNvPr id="4" name="オブジェクト 3">
                        <a:extLst>
                          <a:ext uri="{FF2B5EF4-FFF2-40B4-BE49-F238E27FC236}">
                            <a16:creationId xmlns:a16="http://schemas.microsoft.com/office/drawing/2014/main" id="{AFA0A101-48BF-1F69-1C40-F4D658E39F0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1"/>
                        <a:ext cx="1755228" cy="9336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図 4">
            <a:extLst>
              <a:ext uri="{FF2B5EF4-FFF2-40B4-BE49-F238E27FC236}">
                <a16:creationId xmlns:a16="http://schemas.microsoft.com/office/drawing/2014/main" id="{E3F85B2F-4855-8100-4442-BD6D4D1046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99834" y="5584383"/>
            <a:ext cx="1692166" cy="127361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4C1FB635-7C8C-D214-24EA-053DCF025D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6824" y="37320"/>
            <a:ext cx="3765176" cy="68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2932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0962CAB7-BB74-43FD-8F09-507575B1B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728" y="459029"/>
            <a:ext cx="5696584" cy="1325563"/>
          </a:xfrm>
        </p:spPr>
        <p:txBody>
          <a:bodyPr>
            <a:noAutofit/>
          </a:bodyPr>
          <a:lstStyle/>
          <a:p>
            <a:r>
              <a:rPr kumimoji="1" lang="en-US" altLang="ja-JP" sz="2800" b="1" dirty="0"/>
              <a:t>Thank you!!</a:t>
            </a:r>
            <a:endParaRPr kumimoji="1" lang="ja-JP" altLang="en-US" sz="2800" b="1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EE1D3B-227F-045A-50E4-912C4DA4FE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 dirty="0"/>
          </a:p>
        </p:txBody>
      </p:sp>
      <p:pic>
        <p:nvPicPr>
          <p:cNvPr id="7" name="図 6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D50DD9DB-9649-4D81-A57E-109A394B1B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805"/>
          <a:stretch/>
        </p:blipFill>
        <p:spPr>
          <a:xfrm>
            <a:off x="7044070" y="653443"/>
            <a:ext cx="4756119" cy="234756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76F3825-56FE-43DF-BA03-674DC92CAC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8697" y="2715258"/>
            <a:ext cx="3847398" cy="2347565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8FEF01D-B6ED-4D5D-A31C-6A8279CD7080}"/>
              </a:ext>
            </a:extLst>
          </p:cNvPr>
          <p:cNvSpPr txBox="1"/>
          <p:nvPr/>
        </p:nvSpPr>
        <p:spPr>
          <a:xfrm>
            <a:off x="7989570" y="5062823"/>
            <a:ext cx="41551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chemeClr val="bg1"/>
                </a:solidFill>
              </a:rPr>
              <a:t>MOODLE</a:t>
            </a:r>
            <a:r>
              <a:rPr kumimoji="1" lang="ja-JP" altLang="en-US" sz="2400" dirty="0">
                <a:solidFill>
                  <a:schemeClr val="bg1"/>
                </a:solidFill>
              </a:rPr>
              <a:t>上にてアンケートの</a:t>
            </a:r>
            <a:endParaRPr kumimoji="1" lang="en-US" altLang="ja-JP" sz="2400" dirty="0">
              <a:solidFill>
                <a:schemeClr val="bg1"/>
              </a:solidFill>
            </a:endParaRPr>
          </a:p>
          <a:p>
            <a:r>
              <a:rPr kumimoji="1" lang="ja-JP" altLang="en-US" sz="2400" dirty="0">
                <a:solidFill>
                  <a:schemeClr val="bg1"/>
                </a:solidFill>
              </a:rPr>
              <a:t>回答よろしくお願いします！</a:t>
            </a:r>
          </a:p>
        </p:txBody>
      </p:sp>
    </p:spTree>
    <p:extLst>
      <p:ext uri="{BB962C8B-B14F-4D97-AF65-F5344CB8AC3E}">
        <p14:creationId xmlns:p14="http://schemas.microsoft.com/office/powerpoint/2010/main" val="41742096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0962CAB7-BB74-43FD-8F09-507575B1B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58178"/>
            <a:ext cx="10515600" cy="1123950"/>
          </a:xfrm>
        </p:spPr>
        <p:txBody>
          <a:bodyPr/>
          <a:lstStyle/>
          <a:p>
            <a:pPr algn="ctr"/>
            <a:r>
              <a:rPr lang="en-US" altLang="ja-JP" b="1" dirty="0"/>
              <a:t>Measurement of Cherenkov light 2018-</a:t>
            </a:r>
            <a:endParaRPr kumimoji="1" lang="ja-JP" altLang="en-US" b="1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B264021-F200-4B24-8903-DDDBFD720C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212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3200"/>
              <a:t>チェレンコフ光測定</a:t>
            </a:r>
            <a:endParaRPr kumimoji="1" lang="ja-JP" altLang="en-US" sz="3200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B879F8F5-3787-4291-852D-3A7A123164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6186" y="1712755"/>
            <a:ext cx="5491667" cy="3666744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DC65282E-D015-7FC0-BE8F-D6D2C1A66F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015" y="1712755"/>
            <a:ext cx="4888992" cy="366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422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0962CAB7-BB74-43FD-8F09-507575B1B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6738"/>
            <a:ext cx="10515600" cy="1123950"/>
          </a:xfrm>
        </p:spPr>
        <p:txBody>
          <a:bodyPr/>
          <a:lstStyle/>
          <a:p>
            <a:pPr algn="ctr"/>
            <a:r>
              <a:rPr lang="en-US" altLang="ja-JP" b="1" dirty="0"/>
              <a:t>Other</a:t>
            </a:r>
            <a:r>
              <a:rPr lang="ja-JP" altLang="en-US" b="1" dirty="0"/>
              <a:t>：　</a:t>
            </a:r>
            <a:r>
              <a:rPr lang="en-US" altLang="ja-JP" b="1" dirty="0"/>
              <a:t>Collaboration 2019-</a:t>
            </a:r>
            <a:endParaRPr kumimoji="1" lang="ja-JP" altLang="en-US" b="1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B264021-F200-4B24-8903-DDDBFD720C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37538"/>
            <a:ext cx="9639300" cy="46609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3200" dirty="0"/>
              <a:t>BL4S:BEAMLINE FOR SCHOOLS (BL4S)</a:t>
            </a:r>
          </a:p>
          <a:p>
            <a:pPr marL="0" indent="0">
              <a:buNone/>
            </a:pPr>
            <a:r>
              <a:rPr kumimoji="1" lang="en-US" altLang="ja-JP" sz="2400" dirty="0"/>
              <a:t>International physics competition for high school students from all around the world </a:t>
            </a:r>
            <a:r>
              <a:rPr kumimoji="1" lang="en-US" altLang="ja-JP" sz="2400" dirty="0" err="1"/>
              <a:t>organised</a:t>
            </a:r>
            <a:r>
              <a:rPr kumimoji="1" lang="en-US" altLang="ja-JP" sz="2400" dirty="0"/>
              <a:t> by CERN, the European Organization for Nuclear Research, in Geneva, Switzerland</a:t>
            </a:r>
          </a:p>
          <a:p>
            <a:pPr marL="0" indent="0">
              <a:buNone/>
            </a:pPr>
            <a:endParaRPr kumimoji="1" lang="en-US" altLang="ja-JP" sz="2400" dirty="0"/>
          </a:p>
          <a:p>
            <a:pPr marL="0" indent="0">
              <a:buNone/>
            </a:pPr>
            <a:r>
              <a:rPr kumimoji="1" lang="en-US" altLang="ja-JP" sz="3200" dirty="0"/>
              <a:t>Cancer Stop representing Argentina, Japan, Mexico</a:t>
            </a:r>
          </a:p>
          <a:p>
            <a:pPr marL="0" indent="0">
              <a:buNone/>
            </a:pPr>
            <a:r>
              <a:rPr kumimoji="1" lang="en-US" altLang="ja-JP" sz="3200" dirty="0"/>
              <a:t>https://beamlineforschools.cern/</a:t>
            </a:r>
          </a:p>
          <a:p>
            <a:pPr marL="0" indent="0">
              <a:buNone/>
            </a:pPr>
            <a:endParaRPr kumimoji="1" lang="en-US" altLang="ja-JP" sz="3200" dirty="0"/>
          </a:p>
          <a:p>
            <a:pPr marL="0" indent="0">
              <a:buNone/>
            </a:pPr>
            <a:endParaRPr kumimoji="1" lang="en-US" altLang="ja-JP" sz="3200" dirty="0"/>
          </a:p>
          <a:p>
            <a:pPr marL="0" indent="0">
              <a:buNone/>
            </a:pPr>
            <a:endParaRPr kumimoji="1" lang="en-US" altLang="ja-JP" sz="3200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BE2D4BA2-6381-4DC6-ACA6-FDC7B743F5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110"/>
            <a:ext cx="2266950" cy="112395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0DEC39C5-C262-49CC-BE2F-591BCAE662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0825" y="15110"/>
            <a:ext cx="1781175" cy="1095375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CF1CB9F1-4798-4087-9120-CC37D2BC2C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0526" y="1143411"/>
            <a:ext cx="1661583" cy="180975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1954A28-0B86-4EF7-A6BE-A1128FF749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01324" y="4876389"/>
            <a:ext cx="1400175" cy="180975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A09CA6A1-6877-45C5-A85D-22449DDA318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465" r="11042"/>
          <a:stretch/>
        </p:blipFill>
        <p:spPr>
          <a:xfrm>
            <a:off x="9858375" y="3186113"/>
            <a:ext cx="2143124" cy="151161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DD2A62D2-56D7-63DE-369D-2906C239BA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49916" y="5028789"/>
            <a:ext cx="2934346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484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0962CAB7-BB74-43FD-8F09-507575B1B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055"/>
            <a:ext cx="10515600" cy="1123950"/>
          </a:xfrm>
        </p:spPr>
        <p:txBody>
          <a:bodyPr/>
          <a:lstStyle/>
          <a:p>
            <a:pPr algn="ctr"/>
            <a:r>
              <a:rPr kumimoji="1" lang="ja-JP" altLang="en-US" b="1" dirty="0"/>
              <a:t>墳</a:t>
            </a:r>
            <a:r>
              <a:rPr kumimoji="1" lang="en-US" altLang="ja-JP" b="1" dirty="0"/>
              <a:t>Q</a:t>
            </a:r>
            <a:r>
              <a:rPr kumimoji="1" lang="ja-JP" altLang="en-US" b="1" dirty="0"/>
              <a:t>：</a:t>
            </a:r>
            <a:r>
              <a:rPr kumimoji="1" lang="en-US" altLang="ja-JP" b="1" dirty="0" err="1"/>
              <a:t>Muography</a:t>
            </a:r>
            <a:r>
              <a:rPr kumimoji="1" lang="en-US" altLang="ja-JP" b="1" dirty="0"/>
              <a:t> of ancient mound 2020-</a:t>
            </a:r>
            <a:endParaRPr kumimoji="1" lang="ja-JP" altLang="en-US" b="1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B264021-F200-4B24-8903-DDDBFD720C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85574" y="3174123"/>
            <a:ext cx="4306426" cy="34158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3200" dirty="0"/>
              <a:t>Fun-Q project is </a:t>
            </a:r>
            <a:r>
              <a:rPr kumimoji="1" lang="en-US" altLang="ja-JP" sz="3200" dirty="0" err="1"/>
              <a:t>muography</a:t>
            </a:r>
            <a:r>
              <a:rPr kumimoji="1" lang="en-US" altLang="ja-JP" sz="3200" dirty="0"/>
              <a:t> of Japanese ancient mounds(Ko-Fun</a:t>
            </a:r>
            <a:r>
              <a:rPr lang="ja-JP" altLang="en-US" sz="3200" dirty="0"/>
              <a:t>古墳</a:t>
            </a:r>
            <a:r>
              <a:rPr kumimoji="1" lang="en-US" altLang="ja-JP" sz="3200" dirty="0"/>
              <a:t>)</a:t>
            </a:r>
            <a:r>
              <a:rPr kumimoji="1" lang="ja-JP" altLang="en-US" sz="3200" dirty="0"/>
              <a:t> </a:t>
            </a:r>
            <a:r>
              <a:rPr kumimoji="1" lang="en-US" altLang="ja-JP" sz="3200" dirty="0"/>
              <a:t>in by high school students.</a:t>
            </a:r>
            <a:endParaRPr kumimoji="1" lang="ja-JP" altLang="en-US" sz="3200" dirty="0"/>
          </a:p>
        </p:txBody>
      </p:sp>
      <p:graphicFrame>
        <p:nvGraphicFramePr>
          <p:cNvPr id="13" name="オブジェクト 12">
            <a:extLst>
              <a:ext uri="{FF2B5EF4-FFF2-40B4-BE49-F238E27FC236}">
                <a16:creationId xmlns:a16="http://schemas.microsoft.com/office/drawing/2014/main" id="{0E6C3A47-9CD6-87FC-23D3-BCF873E4D3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8561336"/>
              </p:ext>
            </p:extLst>
          </p:nvPr>
        </p:nvGraphicFramePr>
        <p:xfrm>
          <a:off x="8113322" y="976669"/>
          <a:ext cx="3771765" cy="2092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ビットマップ イメージ" r:id="rId3" imgW="6278760" imgH="3482280" progId="Paint.Picture">
                  <p:embed/>
                </p:oleObj>
              </mc:Choice>
              <mc:Fallback>
                <p:oleObj name="ビットマップ イメージ" r:id="rId3" imgW="6278760" imgH="3482280" progId="Paint.Picture">
                  <p:embed/>
                  <p:pic>
                    <p:nvPicPr>
                      <p:cNvPr id="6" name="オブジェクト 5">
                        <a:extLst>
                          <a:ext uri="{FF2B5EF4-FFF2-40B4-BE49-F238E27FC236}">
                            <a16:creationId xmlns:a16="http://schemas.microsoft.com/office/drawing/2014/main" id="{B5577BD0-F190-87B8-1EB4-6ADD50E4F5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113322" y="976669"/>
                        <a:ext cx="3771765" cy="20923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図 2">
            <a:extLst>
              <a:ext uri="{FF2B5EF4-FFF2-40B4-BE49-F238E27FC236}">
                <a16:creationId xmlns:a16="http://schemas.microsoft.com/office/drawing/2014/main" id="{E0A57353-52B1-43EB-6A7B-3AC05F30A4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976669"/>
            <a:ext cx="7885575" cy="561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031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0962CAB7-BB74-43FD-8F09-507575B1B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19761" y="318956"/>
            <a:ext cx="6340366" cy="1325563"/>
          </a:xfrm>
        </p:spPr>
        <p:txBody>
          <a:bodyPr>
            <a:normAutofit/>
          </a:bodyPr>
          <a:lstStyle/>
          <a:p>
            <a:pPr algn="ctr"/>
            <a:r>
              <a:rPr lang="en-US" altLang="ja-JP" b="1" dirty="0" err="1"/>
              <a:t>Muography</a:t>
            </a:r>
            <a:br>
              <a:rPr lang="en-US" altLang="ja-JP" b="1" dirty="0"/>
            </a:br>
            <a:r>
              <a:rPr lang="en-US" altLang="ja-JP" sz="3200" b="1" dirty="0"/>
              <a:t>Muon tomography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CAC5BC5-B5F8-466C-A7E7-115CFD77D6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115" y="2591334"/>
            <a:ext cx="5595989" cy="3592624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167EDDB-362D-405B-980D-CCDB8141D0BE}"/>
              </a:ext>
            </a:extLst>
          </p:cNvPr>
          <p:cNvSpPr txBox="1"/>
          <p:nvPr/>
        </p:nvSpPr>
        <p:spPr>
          <a:xfrm>
            <a:off x="825867" y="6293066"/>
            <a:ext cx="10939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Nagoya  university</a:t>
            </a:r>
            <a:endParaRPr kumimoji="1" lang="ja-JP" altLang="en-US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8508FC7D-8AEE-4FAA-999E-6BD13FFC60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7531" y="1728007"/>
            <a:ext cx="3610772" cy="2420573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EDA86490-A88B-4DA8-A7F0-B3F2D20159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1368" y="4090082"/>
            <a:ext cx="5956935" cy="2681424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B3FA6CA-BA62-25CD-9A63-E798E5DAD171}"/>
              </a:ext>
            </a:extLst>
          </p:cNvPr>
          <p:cNvSpPr txBox="1"/>
          <p:nvPr/>
        </p:nvSpPr>
        <p:spPr>
          <a:xfrm>
            <a:off x="197115" y="1982782"/>
            <a:ext cx="55959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Magma flow inside volcano </a:t>
            </a:r>
            <a:endParaRPr kumimoji="1" lang="ja-JP" altLang="en-US" sz="28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C24C525-4DDB-A784-4DF0-DC9637264429}"/>
              </a:ext>
            </a:extLst>
          </p:cNvPr>
          <p:cNvSpPr txBox="1"/>
          <p:nvPr/>
        </p:nvSpPr>
        <p:spPr>
          <a:xfrm>
            <a:off x="6492314" y="504685"/>
            <a:ext cx="55959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Position of radioactive </a:t>
            </a:r>
            <a:r>
              <a:rPr lang="en-US" altLang="ja-JP" sz="2800" dirty="0" err="1"/>
              <a:t>sourse</a:t>
            </a:r>
            <a:endParaRPr lang="en-US" altLang="ja-JP" sz="2800" dirty="0"/>
          </a:p>
          <a:p>
            <a:r>
              <a:rPr lang="en-US" altLang="ja-JP" sz="2800" dirty="0"/>
              <a:t>in Fukushima atomic plant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188701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0962CAB7-BB74-43FD-8F09-507575B1B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23946"/>
            <a:ext cx="7223761" cy="1325563"/>
          </a:xfrm>
        </p:spPr>
        <p:txBody>
          <a:bodyPr/>
          <a:lstStyle/>
          <a:p>
            <a:r>
              <a:rPr lang="en-US" altLang="ja-JP" b="1" dirty="0" err="1"/>
              <a:t>Muography</a:t>
            </a:r>
            <a:r>
              <a:rPr lang="en-US" altLang="ja-JP" b="1" dirty="0"/>
              <a:t> and Archeology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B264021-F200-4B24-8903-DDDBFD720C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49621" y="5912818"/>
            <a:ext cx="5181600" cy="90006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r>
              <a:rPr lang="en-US" altLang="ja-JP" dirty="0" err="1"/>
              <a:t>JSTnews</a:t>
            </a:r>
            <a:r>
              <a:rPr lang="en-US" altLang="ja-JP" dirty="0"/>
              <a:t> July 2018</a:t>
            </a:r>
            <a:endParaRPr kumimoji="1" lang="ja-JP" altLang="en-US" dirty="0"/>
          </a:p>
        </p:txBody>
      </p:sp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D832EC36-6FB9-42C0-BC40-A75AD59A8A8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kumimoji="1" lang="ja-JP" altLang="en-US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C274699-89E1-4AAD-BA47-200BD4D1D7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3761" y="165846"/>
            <a:ext cx="4282439" cy="660817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11007F7A-1447-43FC-A2E7-FF830230B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621" y="1766149"/>
            <a:ext cx="6294121" cy="3913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869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40BA2E-4895-1004-3A4B-C0F97CF51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517"/>
            <a:ext cx="12192000" cy="1324303"/>
          </a:xfrm>
        </p:spPr>
        <p:txBody>
          <a:bodyPr>
            <a:normAutofit fontScale="90000"/>
          </a:bodyPr>
          <a:lstStyle/>
          <a:p>
            <a:r>
              <a:rPr kumimoji="1" lang="ja-JP" altLang="en-US" b="1" dirty="0"/>
              <a:t>Cosmic ray detector </a:t>
            </a:r>
            <a:r>
              <a:rPr kumimoji="1" lang="en-US" altLang="ja-JP" b="1" dirty="0"/>
              <a:t>OSECHI </a:t>
            </a:r>
            <a:br>
              <a:rPr kumimoji="1" lang="en-US" altLang="ja-JP" dirty="0"/>
            </a:br>
            <a:r>
              <a:rPr kumimoji="1" lang="en-US" altLang="ja-JP" sz="3600" dirty="0"/>
              <a:t>(Outreach &amp; Science Education Cosmic-ray Hunting Instrument)</a:t>
            </a:r>
            <a:endParaRPr kumimoji="1" lang="ja-JP" altLang="en-US" sz="31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D59E306-2D3F-BBEE-804B-51747FE755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7241" y="1424513"/>
            <a:ext cx="4659569" cy="52712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dirty="0"/>
              <a:t>Portable muon detector:</a:t>
            </a:r>
          </a:p>
          <a:p>
            <a:pPr marL="0" indent="0">
              <a:buNone/>
            </a:pPr>
            <a:r>
              <a:rPr lang="en-US" altLang="ja-JP" dirty="0"/>
              <a:t>Plastic scintillator x3</a:t>
            </a:r>
          </a:p>
          <a:p>
            <a:pPr marL="0" indent="0">
              <a:buNone/>
            </a:pPr>
            <a:r>
              <a:rPr kumimoji="1" lang="en-US" altLang="ja-JP" dirty="0"/>
              <a:t>+ electronics</a:t>
            </a:r>
          </a:p>
          <a:p>
            <a:pPr marL="0" indent="0">
              <a:buNone/>
            </a:pPr>
            <a:r>
              <a:rPr kumimoji="1" lang="en-US" altLang="ja-JP" dirty="0"/>
              <a:t>+powe</a:t>
            </a:r>
            <a:r>
              <a:rPr lang="en-US" altLang="ja-JP" dirty="0"/>
              <a:t>r </a:t>
            </a:r>
            <a:r>
              <a:rPr kumimoji="1" lang="en-US" altLang="ja-JP" dirty="0"/>
              <a:t>supply</a:t>
            </a:r>
          </a:p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pic>
        <p:nvPicPr>
          <p:cNvPr id="8" name="図 7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FC7720B9-C9F5-EC94-9183-2C0E9C0BF1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90" y="1170711"/>
            <a:ext cx="7182051" cy="5435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024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83800A-BDF7-3D8B-1E52-76F32613A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      </a:t>
            </a:r>
            <a:r>
              <a:rPr kumimoji="1" lang="en-US" altLang="ja-JP" b="1" dirty="0"/>
              <a:t>Collaboration</a:t>
            </a:r>
            <a:endParaRPr kumimoji="1" lang="ja-JP" altLang="en-US" b="1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AB5FC81-580A-7B98-159F-9A87179B2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sz="3200" dirty="0"/>
              <a:t>We have cross-disciplinary collaboration with </a:t>
            </a:r>
          </a:p>
          <a:p>
            <a:pPr marL="0" indent="0">
              <a:buNone/>
            </a:pPr>
            <a:r>
              <a:rPr lang="ja-JP" altLang="en-US" sz="3200" dirty="0"/>
              <a:t>－</a:t>
            </a:r>
            <a:r>
              <a:rPr lang="en-US" altLang="ja-JP" sz="3200" dirty="0"/>
              <a:t>high school students</a:t>
            </a:r>
          </a:p>
          <a:p>
            <a:pPr marL="0" indent="0">
              <a:buNone/>
            </a:pPr>
            <a:r>
              <a:rPr lang="en-US" altLang="ja-JP" sz="3200" dirty="0"/>
              <a:t>(</a:t>
            </a:r>
            <a:r>
              <a:rPr lang="en-US" altLang="ja-JP" sz="3200" dirty="0" err="1"/>
              <a:t>Waseda</a:t>
            </a:r>
            <a:r>
              <a:rPr lang="ja-JP" altLang="en-US" sz="3200" dirty="0"/>
              <a:t> </a:t>
            </a:r>
            <a:r>
              <a:rPr lang="en-US" altLang="ja-JP" sz="3200" dirty="0"/>
              <a:t>university</a:t>
            </a:r>
            <a:r>
              <a:rPr lang="ja-JP" altLang="en-US" sz="3200" dirty="0"/>
              <a:t> </a:t>
            </a:r>
            <a:r>
              <a:rPr lang="en-US" altLang="ja-JP" sz="3200" dirty="0" err="1"/>
              <a:t>Honjo</a:t>
            </a:r>
            <a:r>
              <a:rPr lang="en-US" altLang="ja-JP" sz="3200" dirty="0"/>
              <a:t> senior high school)</a:t>
            </a:r>
            <a:endParaRPr lang="ja-JP" altLang="en-US" sz="3200" dirty="0"/>
          </a:p>
          <a:p>
            <a:pPr marL="0" indent="0">
              <a:buNone/>
            </a:pPr>
            <a:r>
              <a:rPr lang="ja-JP" altLang="en-US" sz="3200" dirty="0"/>
              <a:t>－</a:t>
            </a:r>
            <a:r>
              <a:rPr kumimoji="1" lang="en-US" altLang="ja-JP" sz="3200" dirty="0"/>
              <a:t>scientists(Osaka</a:t>
            </a:r>
            <a:r>
              <a:rPr kumimoji="1" lang="ja-JP" altLang="en-US" sz="3200" dirty="0"/>
              <a:t> </a:t>
            </a:r>
            <a:r>
              <a:rPr kumimoji="1" lang="en-US" altLang="ja-JP" sz="3200" dirty="0"/>
              <a:t>university)</a:t>
            </a:r>
          </a:p>
          <a:p>
            <a:pPr marL="0" indent="0">
              <a:buNone/>
            </a:pPr>
            <a:r>
              <a:rPr lang="ja-JP" altLang="en-US" sz="3200" dirty="0"/>
              <a:t>－</a:t>
            </a:r>
            <a:r>
              <a:rPr kumimoji="1" lang="en-US" altLang="ja-JP" sz="3200" dirty="0"/>
              <a:t>engineer(KEK)</a:t>
            </a:r>
          </a:p>
          <a:p>
            <a:pPr marL="0" indent="0">
              <a:buNone/>
            </a:pPr>
            <a:r>
              <a:rPr kumimoji="1" lang="ja-JP" altLang="en-US" sz="3200" dirty="0"/>
              <a:t>－</a:t>
            </a:r>
            <a:r>
              <a:rPr kumimoji="1" lang="en-US" altLang="ja-JP" sz="3200" dirty="0"/>
              <a:t>science communicator(KEK)</a:t>
            </a:r>
          </a:p>
          <a:p>
            <a:pPr marL="0" indent="0">
              <a:buNone/>
            </a:pPr>
            <a:r>
              <a:rPr lang="ja-JP" altLang="en-US" sz="3200" dirty="0"/>
              <a:t>－</a:t>
            </a:r>
            <a:r>
              <a:rPr kumimoji="1" lang="en-US" altLang="ja-JP" sz="3200" dirty="0"/>
              <a:t>archeologist(</a:t>
            </a:r>
            <a:r>
              <a:rPr kumimoji="1" lang="en-US" altLang="ja-JP" sz="3200" dirty="0" err="1"/>
              <a:t>Waseda</a:t>
            </a:r>
            <a:r>
              <a:rPr kumimoji="1" lang="en-US" altLang="ja-JP" sz="3200" dirty="0"/>
              <a:t> university)</a:t>
            </a:r>
          </a:p>
          <a:p>
            <a:pPr marL="0" indent="0">
              <a:buNone/>
            </a:pPr>
            <a:r>
              <a:rPr lang="ja-JP" altLang="en-US" sz="3200" dirty="0"/>
              <a:t>－</a:t>
            </a:r>
            <a:r>
              <a:rPr kumimoji="1" lang="en-US" altLang="ja-JP" sz="3200" dirty="0" err="1"/>
              <a:t>curtors</a:t>
            </a:r>
            <a:r>
              <a:rPr kumimoji="1" lang="en-US" altLang="ja-JP" sz="3200" dirty="0"/>
              <a:t>(</a:t>
            </a:r>
            <a:r>
              <a:rPr kumimoji="1" lang="en-US" altLang="ja-JP" sz="3200" dirty="0" err="1"/>
              <a:t>Honjo</a:t>
            </a:r>
            <a:r>
              <a:rPr kumimoji="1" lang="en-US" altLang="ja-JP" sz="3200" dirty="0"/>
              <a:t> museum)</a:t>
            </a:r>
          </a:p>
        </p:txBody>
      </p:sp>
      <p:graphicFrame>
        <p:nvGraphicFramePr>
          <p:cNvPr id="4" name="オブジェクト 3">
            <a:extLst>
              <a:ext uri="{FF2B5EF4-FFF2-40B4-BE49-F238E27FC236}">
                <a16:creationId xmlns:a16="http://schemas.microsoft.com/office/drawing/2014/main" id="{AFA0A101-48BF-1F69-1C40-F4D658E39F0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1"/>
          <a:ext cx="1755228" cy="933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4625280" imgH="2461320" progId="PBrush">
                  <p:embed/>
                </p:oleObj>
              </mc:Choice>
              <mc:Fallback>
                <p:oleObj name="Bitmap Image" r:id="rId2" imgW="4625280" imgH="2461320" progId="PBrush">
                  <p:embed/>
                  <p:pic>
                    <p:nvPicPr>
                      <p:cNvPr id="4" name="オブジェクト 3">
                        <a:extLst>
                          <a:ext uri="{FF2B5EF4-FFF2-40B4-BE49-F238E27FC236}">
                            <a16:creationId xmlns:a16="http://schemas.microsoft.com/office/drawing/2014/main" id="{AFA0A101-48BF-1F69-1C40-F4D658E39F0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1"/>
                        <a:ext cx="1755228" cy="9336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楕円 5">
            <a:extLst>
              <a:ext uri="{FF2B5EF4-FFF2-40B4-BE49-F238E27FC236}">
                <a16:creationId xmlns:a16="http://schemas.microsoft.com/office/drawing/2014/main" id="{BC9B567B-8B75-4AB7-DF2F-E93C2E64055B}"/>
              </a:ext>
            </a:extLst>
          </p:cNvPr>
          <p:cNvSpPr/>
          <p:nvPr/>
        </p:nvSpPr>
        <p:spPr>
          <a:xfrm>
            <a:off x="8715704" y="3429000"/>
            <a:ext cx="2301765" cy="2207173"/>
          </a:xfrm>
          <a:prstGeom prst="ellipse">
            <a:avLst/>
          </a:prstGeom>
          <a:solidFill>
            <a:schemeClr val="accent4">
              <a:lumMod val="20000"/>
              <a:lumOff val="8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07889B65-4279-E61A-CCD6-181D13745647}"/>
              </a:ext>
            </a:extLst>
          </p:cNvPr>
          <p:cNvSpPr/>
          <p:nvPr/>
        </p:nvSpPr>
        <p:spPr>
          <a:xfrm>
            <a:off x="7993118" y="4606160"/>
            <a:ext cx="2301765" cy="2207173"/>
          </a:xfrm>
          <a:prstGeom prst="ellipse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17308438-A8CE-CB38-56EC-054C9A92223C}"/>
              </a:ext>
            </a:extLst>
          </p:cNvPr>
          <p:cNvSpPr/>
          <p:nvPr/>
        </p:nvSpPr>
        <p:spPr>
          <a:xfrm>
            <a:off x="9438290" y="4543097"/>
            <a:ext cx="2301765" cy="2207173"/>
          </a:xfrm>
          <a:prstGeom prst="ellipse">
            <a:avLst/>
          </a:prstGeom>
          <a:solidFill>
            <a:srgbClr val="FBD0FC">
              <a:alpha val="4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D036F32-C991-E0A2-8480-E49024F06C8D}"/>
              </a:ext>
            </a:extLst>
          </p:cNvPr>
          <p:cNvSpPr txBox="1"/>
          <p:nvPr/>
        </p:nvSpPr>
        <p:spPr>
          <a:xfrm>
            <a:off x="9230710" y="3767744"/>
            <a:ext cx="1271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education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D88CA2F-539B-0D63-1E81-C2622079206E}"/>
              </a:ext>
            </a:extLst>
          </p:cNvPr>
          <p:cNvSpPr txBox="1"/>
          <p:nvPr/>
        </p:nvSpPr>
        <p:spPr>
          <a:xfrm>
            <a:off x="8537028" y="6172201"/>
            <a:ext cx="977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physics</a:t>
            </a:r>
            <a:endParaRPr kumimoji="1"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BE6C074-4509-4345-EDC4-710578F8ACD9}"/>
              </a:ext>
            </a:extLst>
          </p:cNvPr>
          <p:cNvSpPr txBox="1"/>
          <p:nvPr/>
        </p:nvSpPr>
        <p:spPr>
          <a:xfrm>
            <a:off x="10079422" y="6136787"/>
            <a:ext cx="1358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archeology</a:t>
            </a:r>
            <a:endParaRPr kumimoji="1" lang="ja-JP" altLang="en-US" dirty="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2B440E65-1D78-0463-A249-89764CE77F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99834" y="0"/>
            <a:ext cx="1692166" cy="1273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767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83800A-BDF7-3D8B-1E52-76F32613A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5228" y="21225"/>
            <a:ext cx="1954924" cy="1343847"/>
          </a:xfrm>
        </p:spPr>
        <p:txBody>
          <a:bodyPr/>
          <a:lstStyle/>
          <a:p>
            <a:r>
              <a:rPr lang="en-US" altLang="ja-JP" b="1" dirty="0"/>
              <a:t>Activity</a:t>
            </a:r>
            <a:endParaRPr kumimoji="1" lang="ja-JP" altLang="en-US" b="1" dirty="0"/>
          </a:p>
        </p:txBody>
      </p:sp>
      <p:graphicFrame>
        <p:nvGraphicFramePr>
          <p:cNvPr id="4" name="オブジェクト 3">
            <a:extLst>
              <a:ext uri="{FF2B5EF4-FFF2-40B4-BE49-F238E27FC236}">
                <a16:creationId xmlns:a16="http://schemas.microsoft.com/office/drawing/2014/main" id="{AFA0A101-48BF-1F69-1C40-F4D658E39F0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1"/>
          <a:ext cx="1755228" cy="933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3" imgW="4625280" imgH="2461320" progId="PBrush">
                  <p:embed/>
                </p:oleObj>
              </mc:Choice>
              <mc:Fallback>
                <p:oleObj name="Bitmap Image" r:id="rId3" imgW="4625280" imgH="2461320" progId="PBrush">
                  <p:embed/>
                  <p:pic>
                    <p:nvPicPr>
                      <p:cNvPr id="4" name="オブジェクト 3">
                        <a:extLst>
                          <a:ext uri="{FF2B5EF4-FFF2-40B4-BE49-F238E27FC236}">
                            <a16:creationId xmlns:a16="http://schemas.microsoft.com/office/drawing/2014/main" id="{AFA0A101-48BF-1F69-1C40-F4D658E39F0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"/>
                        <a:ext cx="1755228" cy="9336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図 4">
            <a:extLst>
              <a:ext uri="{FF2B5EF4-FFF2-40B4-BE49-F238E27FC236}">
                <a16:creationId xmlns:a16="http://schemas.microsoft.com/office/drawing/2014/main" id="{E3F85B2F-4855-8100-4442-BD6D4D1046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99834" y="0"/>
            <a:ext cx="1692166" cy="1273618"/>
          </a:xfrm>
          <a:prstGeom prst="rect">
            <a:avLst/>
          </a:prstGeom>
        </p:spPr>
      </p:pic>
      <p:sp>
        <p:nvSpPr>
          <p:cNvPr id="6" name="楕円 5">
            <a:extLst>
              <a:ext uri="{FF2B5EF4-FFF2-40B4-BE49-F238E27FC236}">
                <a16:creationId xmlns:a16="http://schemas.microsoft.com/office/drawing/2014/main" id="{F3D496F7-252C-8194-9536-65742924266F}"/>
              </a:ext>
            </a:extLst>
          </p:cNvPr>
          <p:cNvSpPr/>
          <p:nvPr/>
        </p:nvSpPr>
        <p:spPr>
          <a:xfrm>
            <a:off x="8946931" y="3429000"/>
            <a:ext cx="2301765" cy="2207173"/>
          </a:xfrm>
          <a:prstGeom prst="ellipse">
            <a:avLst/>
          </a:prstGeom>
          <a:solidFill>
            <a:schemeClr val="accent4">
              <a:lumMod val="20000"/>
              <a:lumOff val="8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FC2C6586-ED5B-C8F3-F5AB-8F1886587600}"/>
              </a:ext>
            </a:extLst>
          </p:cNvPr>
          <p:cNvSpPr/>
          <p:nvPr/>
        </p:nvSpPr>
        <p:spPr>
          <a:xfrm>
            <a:off x="8224345" y="4606160"/>
            <a:ext cx="2301765" cy="2207173"/>
          </a:xfrm>
          <a:prstGeom prst="ellipse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6B762C90-1B8E-E1CC-C180-36F8A410CB1F}"/>
              </a:ext>
            </a:extLst>
          </p:cNvPr>
          <p:cNvSpPr/>
          <p:nvPr/>
        </p:nvSpPr>
        <p:spPr>
          <a:xfrm>
            <a:off x="9669517" y="4606158"/>
            <a:ext cx="2301765" cy="2207173"/>
          </a:xfrm>
          <a:prstGeom prst="ellipse">
            <a:avLst/>
          </a:prstGeom>
          <a:solidFill>
            <a:srgbClr val="FBD0FC">
              <a:alpha val="4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FA1EFEC-2118-97DF-83FF-0BEDA8DEBF99}"/>
              </a:ext>
            </a:extLst>
          </p:cNvPr>
          <p:cNvSpPr txBox="1"/>
          <p:nvPr/>
        </p:nvSpPr>
        <p:spPr>
          <a:xfrm>
            <a:off x="9461937" y="3767744"/>
            <a:ext cx="1271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education</a:t>
            </a:r>
            <a:endParaRPr kumimoji="1"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B2A70ED-C27F-DB6B-26CE-99E85D534AEE}"/>
              </a:ext>
            </a:extLst>
          </p:cNvPr>
          <p:cNvSpPr txBox="1"/>
          <p:nvPr/>
        </p:nvSpPr>
        <p:spPr>
          <a:xfrm>
            <a:off x="8768255" y="6172201"/>
            <a:ext cx="977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physics</a:t>
            </a:r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DF052E2-B88E-4BDB-638E-80039F2E2D21}"/>
              </a:ext>
            </a:extLst>
          </p:cNvPr>
          <p:cNvSpPr txBox="1"/>
          <p:nvPr/>
        </p:nvSpPr>
        <p:spPr>
          <a:xfrm>
            <a:off x="10310649" y="6136787"/>
            <a:ext cx="1358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archeology</a:t>
            </a:r>
            <a:endParaRPr kumimoji="1" lang="ja-JP" altLang="en-US" dirty="0"/>
          </a:p>
        </p:txBody>
      </p:sp>
      <p:sp>
        <p:nvSpPr>
          <p:cNvPr id="14" name="タイトル 1">
            <a:extLst>
              <a:ext uri="{FF2B5EF4-FFF2-40B4-BE49-F238E27FC236}">
                <a16:creationId xmlns:a16="http://schemas.microsoft.com/office/drawing/2014/main" id="{E39C9D09-2284-AE13-79B7-BE3A385C1FA3}"/>
              </a:ext>
            </a:extLst>
          </p:cNvPr>
          <p:cNvSpPr txBox="1">
            <a:spLocks/>
          </p:cNvSpPr>
          <p:nvPr/>
        </p:nvSpPr>
        <p:spPr>
          <a:xfrm>
            <a:off x="208662" y="1177474"/>
            <a:ext cx="11499861" cy="56358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b="1" dirty="0" err="1"/>
              <a:t>Seninar</a:t>
            </a:r>
            <a:r>
              <a:rPr lang="en-US" altLang="ja-JP" sz="3200" b="1" dirty="0"/>
              <a:t> and meeting: </a:t>
            </a:r>
          </a:p>
          <a:p>
            <a:r>
              <a:rPr lang="en-US" altLang="ja-JP" sz="3200" b="1" dirty="0"/>
              <a:t> </a:t>
            </a:r>
            <a:r>
              <a:rPr lang="en-US" altLang="ja-JP" sz="3200" b="1" dirty="0" err="1"/>
              <a:t>detector,sensor,electronics,programing,history</a:t>
            </a:r>
            <a:r>
              <a:rPr lang="en-US" altLang="ja-JP" sz="3200" b="1" dirty="0"/>
              <a:t>, archeology </a:t>
            </a:r>
          </a:p>
          <a:p>
            <a:endParaRPr lang="en-US" altLang="ja-JP" sz="3200" b="1" dirty="0"/>
          </a:p>
          <a:p>
            <a:r>
              <a:rPr lang="en-US" altLang="ja-JP" sz="3200" b="1" dirty="0"/>
              <a:t>Group work:</a:t>
            </a:r>
          </a:p>
          <a:p>
            <a:r>
              <a:rPr lang="en-US" altLang="ja-JP" sz="3200" b="1" dirty="0"/>
              <a:t>Ko-fun team: </a:t>
            </a:r>
          </a:p>
          <a:p>
            <a:r>
              <a:rPr lang="en-US" altLang="ja-JP" sz="3200" b="1" dirty="0"/>
              <a:t>research about Ko-fun and finding good target!</a:t>
            </a:r>
          </a:p>
          <a:p>
            <a:endParaRPr lang="en-US" altLang="ja-JP" sz="3200" b="1" dirty="0"/>
          </a:p>
          <a:p>
            <a:r>
              <a:rPr lang="en-US" altLang="ja-JP" sz="3200" b="1" dirty="0"/>
              <a:t>Hardware </a:t>
            </a:r>
            <a:r>
              <a:rPr lang="en-US" altLang="ja-JP" sz="3200" b="1" dirty="0" err="1"/>
              <a:t>team:developing</a:t>
            </a:r>
            <a:r>
              <a:rPr lang="en-US" altLang="ja-JP" sz="3200" b="1" dirty="0"/>
              <a:t> OSECHI</a:t>
            </a:r>
          </a:p>
          <a:p>
            <a:endParaRPr lang="en-US" altLang="ja-JP" sz="3200" b="1" dirty="0"/>
          </a:p>
          <a:p>
            <a:r>
              <a:rPr lang="en-US" altLang="ja-JP" sz="3200" b="1" dirty="0"/>
              <a:t>Software </a:t>
            </a:r>
            <a:r>
              <a:rPr lang="en-US" altLang="ja-JP" sz="3200" b="1" dirty="0" err="1"/>
              <a:t>team:coding</a:t>
            </a:r>
            <a:r>
              <a:rPr lang="en-US" altLang="ja-JP" sz="3200" b="1" dirty="0"/>
              <a:t> and analysis</a:t>
            </a:r>
          </a:p>
          <a:p>
            <a:endParaRPr lang="en-US" altLang="ja-JP" sz="3200" b="1" dirty="0"/>
          </a:p>
          <a:p>
            <a:r>
              <a:rPr lang="en-US" altLang="ja-JP" sz="3200" b="1" dirty="0"/>
              <a:t>Presentation: junior session in</a:t>
            </a:r>
          </a:p>
          <a:p>
            <a:r>
              <a:rPr lang="en-US" altLang="ja-JP" sz="3200" b="1" dirty="0"/>
              <a:t>geology and archeology conference</a:t>
            </a:r>
          </a:p>
        </p:txBody>
      </p:sp>
    </p:spTree>
    <p:extLst>
      <p:ext uri="{BB962C8B-B14F-4D97-AF65-F5344CB8AC3E}">
        <p14:creationId xmlns:p14="http://schemas.microsoft.com/office/powerpoint/2010/main" val="2569978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>
            <a:extLst>
              <a:ext uri="{FF2B5EF4-FFF2-40B4-BE49-F238E27FC236}">
                <a16:creationId xmlns:a16="http://schemas.microsoft.com/office/drawing/2014/main" id="{58A5E702-4874-4CC0-A7FB-3148AF7F2F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9576" y="2477622"/>
            <a:ext cx="2438400" cy="4371975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3D83800A-BDF7-3D8B-1E52-76F32613A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graphicFrame>
        <p:nvGraphicFramePr>
          <p:cNvPr id="4" name="オブジェクト 3">
            <a:extLst>
              <a:ext uri="{FF2B5EF4-FFF2-40B4-BE49-F238E27FC236}">
                <a16:creationId xmlns:a16="http://schemas.microsoft.com/office/drawing/2014/main" id="{AFA0A101-48BF-1F69-1C40-F4D658E39F0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1"/>
          <a:ext cx="1755228" cy="933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4625280" imgH="2461320" progId="PBrush">
                  <p:embed/>
                </p:oleObj>
              </mc:Choice>
              <mc:Fallback>
                <p:oleObj name="Bitmap Image" r:id="rId4" imgW="4625280" imgH="2461320" progId="PBrush">
                  <p:embed/>
                  <p:pic>
                    <p:nvPicPr>
                      <p:cNvPr id="4" name="オブジェクト 3">
                        <a:extLst>
                          <a:ext uri="{FF2B5EF4-FFF2-40B4-BE49-F238E27FC236}">
                            <a16:creationId xmlns:a16="http://schemas.microsoft.com/office/drawing/2014/main" id="{AFA0A101-48BF-1F69-1C40-F4D658E39F0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1"/>
                        <a:ext cx="1755228" cy="9336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図 4">
            <a:extLst>
              <a:ext uri="{FF2B5EF4-FFF2-40B4-BE49-F238E27FC236}">
                <a16:creationId xmlns:a16="http://schemas.microsoft.com/office/drawing/2014/main" id="{E3F85B2F-4855-8100-4442-BD6D4D1046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99834" y="5584383"/>
            <a:ext cx="1692166" cy="127361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D19ACFD1-B420-CEBF-79E5-6A7C8494F30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9902" t="15253" b="2408"/>
          <a:stretch/>
        </p:blipFill>
        <p:spPr>
          <a:xfrm>
            <a:off x="0" y="8403"/>
            <a:ext cx="5459325" cy="255401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5E11801F-5923-19FC-7B08-FCF30596BCB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376"/>
          <a:stretch/>
        </p:blipFill>
        <p:spPr>
          <a:xfrm>
            <a:off x="5507977" y="4455572"/>
            <a:ext cx="4117360" cy="2402428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4D212ADF-5FD4-1BDF-B21F-BAA1B60D598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07977" y="0"/>
            <a:ext cx="6684024" cy="4455570"/>
          </a:xfrm>
          <a:prstGeom prst="rect">
            <a:avLst/>
          </a:prstGeom>
        </p:spPr>
      </p:pic>
      <p:pic>
        <p:nvPicPr>
          <p:cNvPr id="16" name="コンテンツ プレースホルダー 15" descr="キッチンで作業をしている人たち&#10;&#10;低い精度で自動的に生成された説明">
            <a:extLst>
              <a:ext uri="{FF2B5EF4-FFF2-40B4-BE49-F238E27FC236}">
                <a16:creationId xmlns:a16="http://schemas.microsoft.com/office/drawing/2014/main" id="{F15F347B-ECE4-AE7C-7853-59BE0E789C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8760" y="4455571"/>
            <a:ext cx="3203240" cy="2402430"/>
          </a:xfr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95A1184C-2E5F-9E87-B2A1-248AC36371B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414" y="2562417"/>
            <a:ext cx="3053161" cy="1596472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BC748671-48FE-7699-61F5-F40FE59C46F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7911" y="4158889"/>
            <a:ext cx="3053161" cy="1716665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C005A44-55A1-396F-0A86-ED27F7F8C932}"/>
              </a:ext>
            </a:extLst>
          </p:cNvPr>
          <p:cNvSpPr txBox="1"/>
          <p:nvPr/>
        </p:nvSpPr>
        <p:spPr>
          <a:xfrm>
            <a:off x="16414" y="5963920"/>
            <a:ext cx="2924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©</a:t>
            </a:r>
            <a:r>
              <a:rPr lang="en-US" altLang="ja-JP" dirty="0" err="1"/>
              <a:t>waseda</a:t>
            </a:r>
            <a:r>
              <a:rPr lang="en-US" altLang="ja-JP" dirty="0"/>
              <a:t> university </a:t>
            </a:r>
            <a:r>
              <a:rPr lang="en-US" altLang="ja-JP" dirty="0" err="1"/>
              <a:t>honjo</a:t>
            </a:r>
            <a:r>
              <a:rPr lang="en-US" altLang="ja-JP" dirty="0"/>
              <a:t> senior high school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19403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0962CAB7-BB74-43FD-8F09-507575B1B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184" y="174084"/>
            <a:ext cx="6265433" cy="1123950"/>
          </a:xfrm>
        </p:spPr>
        <p:txBody>
          <a:bodyPr/>
          <a:lstStyle/>
          <a:p>
            <a:pPr algn="ctr"/>
            <a:r>
              <a:rPr kumimoji="1" lang="en-US" altLang="ja-JP" b="1" dirty="0" err="1"/>
              <a:t>Muography</a:t>
            </a:r>
            <a:r>
              <a:rPr kumimoji="1" lang="en-US" altLang="ja-JP" b="1" dirty="0"/>
              <a:t> art project</a:t>
            </a:r>
            <a:endParaRPr kumimoji="1" lang="ja-JP" altLang="en-US" b="1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B264021-F200-4B24-8903-DDDBFD720C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765638"/>
            <a:ext cx="10515600" cy="161364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ja-JP" altLang="en-US" sz="3200" b="0" i="0" dirty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仁司朋花：透かす　　</a:t>
            </a:r>
            <a:r>
              <a:rPr lang="ja-JP" altLang="en-US" sz="2900" b="0" i="0" dirty="0">
                <a:solidFill>
                  <a:srgbClr val="294A70"/>
                </a:solidFill>
                <a:effectLst/>
                <a:latin typeface="Merriweather Sans" panose="020B0604020202020204" pitchFamily="2" charset="0"/>
              </a:rPr>
              <a:t>大曽初音「見えないモノ」</a:t>
            </a:r>
          </a:p>
          <a:p>
            <a:pPr marL="0" indent="0">
              <a:buNone/>
            </a:pPr>
            <a:r>
              <a:rPr lang="ja-JP" altLang="en-US" sz="2000" b="0" i="0" dirty="0">
                <a:solidFill>
                  <a:srgbClr val="666666"/>
                </a:solidFill>
                <a:effectLst/>
                <a:latin typeface="Open Sans" panose="020B0606030504020204" pitchFamily="34" charset="0"/>
              </a:rPr>
              <a:t>　　　　　　</a:t>
            </a:r>
            <a:endParaRPr lang="en-US" altLang="ja-JP" sz="3200" dirty="0"/>
          </a:p>
          <a:p>
            <a:pPr marL="0" indent="0">
              <a:buNone/>
            </a:pPr>
            <a:endParaRPr lang="en-US" altLang="ja-JP" sz="3200" dirty="0"/>
          </a:p>
          <a:p>
            <a:pPr marL="0" indent="0">
              <a:buNone/>
            </a:pPr>
            <a:r>
              <a:rPr lang="en-US" altLang="ja-JP" sz="3200" dirty="0"/>
              <a:t>https://wps.itc.kansai-u.ac.jp/ku-map/</a:t>
            </a:r>
          </a:p>
          <a:p>
            <a:pPr marL="0" indent="0">
              <a:buNone/>
            </a:pPr>
            <a:r>
              <a:rPr lang="en-US" altLang="ja-JP" sz="3200" dirty="0"/>
              <a:t>https://www.muographix.u-tokyo.ac.jp/</a:t>
            </a:r>
          </a:p>
          <a:p>
            <a:pPr marL="0" indent="0">
              <a:buNone/>
            </a:pPr>
            <a:endParaRPr lang="en-US" altLang="ja-JP" sz="3200" dirty="0"/>
          </a:p>
          <a:p>
            <a:pPr marL="0" indent="0">
              <a:buNone/>
            </a:pPr>
            <a:endParaRPr lang="en-US" altLang="ja-JP" sz="3200" dirty="0"/>
          </a:p>
          <a:p>
            <a:pPr marL="0" indent="0">
              <a:buNone/>
            </a:pPr>
            <a:endParaRPr lang="en-US" altLang="ja-JP" sz="3200" dirty="0"/>
          </a:p>
          <a:p>
            <a:pPr marL="0" indent="0">
              <a:buNone/>
            </a:pPr>
            <a:endParaRPr lang="en-US" altLang="ja-JP" sz="3200" dirty="0"/>
          </a:p>
          <a:p>
            <a:pPr marL="0" indent="0">
              <a:buNone/>
            </a:pPr>
            <a:endParaRPr lang="en-US" altLang="ja-JP" sz="4000" dirty="0"/>
          </a:p>
          <a:p>
            <a:pPr marL="0" indent="0">
              <a:buNone/>
            </a:pPr>
            <a:endParaRPr lang="en-US" altLang="ja-JP" sz="4800" dirty="0"/>
          </a:p>
          <a:p>
            <a:pPr marL="0" indent="0">
              <a:buNone/>
            </a:pPr>
            <a:endParaRPr lang="en-US" altLang="ja-JP" sz="3200" dirty="0"/>
          </a:p>
          <a:p>
            <a:pPr marL="0" indent="0">
              <a:buNone/>
            </a:pPr>
            <a:endParaRPr lang="en-US" altLang="ja-JP" sz="3200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C99E8701-D025-0B0F-D0CA-896D334A6C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1732" y="4516117"/>
            <a:ext cx="2370268" cy="2370268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34931179-59D9-39EF-888B-3EFEA5FB84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9405" y="15111"/>
            <a:ext cx="5222595" cy="452896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30E865B-BCAF-34C2-BEB9-E462F9A512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26" y="1212736"/>
            <a:ext cx="3303382" cy="3303382"/>
          </a:xfrm>
          <a:prstGeom prst="rect">
            <a:avLst/>
          </a:prstGeom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8CEC0E23-739F-D24F-F2F5-54CBA5857B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695" y="1212736"/>
            <a:ext cx="3303382" cy="330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5529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1159</TotalTime>
  <Words>366</Words>
  <Application>Microsoft Office PowerPoint</Application>
  <PresentationFormat>ワイド画面</PresentationFormat>
  <Paragraphs>91</Paragraphs>
  <Slides>14</Slides>
  <Notes>8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14</vt:i4>
      </vt:variant>
    </vt:vector>
  </HeadingPairs>
  <TitlesOfParts>
    <vt:vector size="23" baseType="lpstr">
      <vt:lpstr>游ゴシック</vt:lpstr>
      <vt:lpstr>游ゴシック Light</vt:lpstr>
      <vt:lpstr>Amasis MT Pro Black</vt:lpstr>
      <vt:lpstr>Arial</vt:lpstr>
      <vt:lpstr>Merriweather Sans</vt:lpstr>
      <vt:lpstr>Open Sans</vt:lpstr>
      <vt:lpstr>Office テーマ</vt:lpstr>
      <vt:lpstr>ビットマップ イメージ</vt:lpstr>
      <vt:lpstr>Bitmap Image</vt:lpstr>
      <vt:lpstr> The "Fun-Q" muography project</vt:lpstr>
      <vt:lpstr>墳Q：Muography of ancient mound 2020-</vt:lpstr>
      <vt:lpstr>Muography Muon tomography</vt:lpstr>
      <vt:lpstr>Muography and Archeology</vt:lpstr>
      <vt:lpstr>Cosmic ray detector OSECHI  (Outreach &amp; Science Education Cosmic-ray Hunting Instrument)</vt:lpstr>
      <vt:lpstr>      Collaboration</vt:lpstr>
      <vt:lpstr>Activity</vt:lpstr>
      <vt:lpstr>PowerPoint プレゼンテーション</vt:lpstr>
      <vt:lpstr>Muography art project</vt:lpstr>
      <vt:lpstr>Future!</vt:lpstr>
      <vt:lpstr> Thank you!!                                                                                    　©Honjo city</vt:lpstr>
      <vt:lpstr>Thank you!!</vt:lpstr>
      <vt:lpstr>Measurement of Cherenkov light 2018-</vt:lpstr>
      <vt:lpstr>Other：　Collaboration 2019-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2020年度課外講義 第3回「これがサイエンスだ！」  宇宙線を捕まえろ！</dc:title>
  <dc:creator>物理 早稲田本庄</dc:creator>
  <cp:lastModifiedBy>物理 早稲田本庄</cp:lastModifiedBy>
  <cp:revision>62</cp:revision>
  <dcterms:created xsi:type="dcterms:W3CDTF">2020-05-05T07:11:40Z</dcterms:created>
  <dcterms:modified xsi:type="dcterms:W3CDTF">2022-10-27T12:18:38Z</dcterms:modified>
</cp:coreProperties>
</file>