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1" r:id="rId4"/>
    <p:sldId id="258" r:id="rId5"/>
    <p:sldId id="266" r:id="rId6"/>
    <p:sldId id="259" r:id="rId7"/>
    <p:sldId id="263" r:id="rId8"/>
    <p:sldId id="267" r:id="rId9"/>
    <p:sldId id="264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D7F90-9276-97D4-E853-4044C24E43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DB1848-A977-C982-C535-D617A23736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C577D-BA6F-D88E-0578-23513B0F4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7469-E313-4EE1-9323-CBB24D2FF9B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12F90-26C1-E4AE-BCF2-98DA22D00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ADA2F-B3BD-A72B-28C5-AFA95E027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0CAD-8A1B-47F1-BF2F-DE25C7FF4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603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4C7C5-56C8-8300-B25D-F6ADB4725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E50A54-4871-5559-88D3-ADC10014F4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F58EF-83EB-4B11-C15D-873269B19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7469-E313-4EE1-9323-CBB24D2FF9B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94D19-1DF8-E10F-AEF3-95D84AE89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CF83D-41A8-01FB-C66C-F1AC23339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0CAD-8A1B-47F1-BF2F-DE25C7FF4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650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1C625F-DAE1-F95A-FA6D-09B4158B9E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A6A128-B22A-572F-117F-EC1D649604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63410-3EEF-4871-56C4-A30622278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7469-E313-4EE1-9323-CBB24D2FF9B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7C14E-BFC6-9224-3394-9A4A10CA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442734-B487-F284-5838-92D9EFBE5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0CAD-8A1B-47F1-BF2F-DE25C7FF4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583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3BE7D-52FB-5A42-B9FB-6E8340528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A08FB9-19B1-79A4-94F9-A4EC01A309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4467B3-A61C-D7D0-50DE-8B87BA7A8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7469-E313-4EE1-9323-CBB24D2FF9B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20EF3-030C-3DAF-666D-1982D9345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2CB97-A0F4-538D-B975-B210B4078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0CAD-8A1B-47F1-BF2F-DE25C7FF4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964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F4DC4-3F4A-6048-32DE-BC6627C14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8D1FF-173B-59E9-4325-F6C3B1D7DD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F75AA0-86ED-D189-4F11-1DAB0E87C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7469-E313-4EE1-9323-CBB24D2FF9B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22971F-8C61-AEC3-705A-CE1BD8A04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D0FB6F-5D6F-BC16-6ACE-0AB55943D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0CAD-8A1B-47F1-BF2F-DE25C7FF4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432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73FB6-48BA-0B2D-F499-BFC560068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230A6-B544-A973-E027-98C3530D21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4E62B-94FE-934F-C614-91463AFF15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B30F91-D242-7DD2-574A-94F333690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7469-E313-4EE1-9323-CBB24D2FF9B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675C1E-51AA-1A31-990D-EC9FEE676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7523DD-15A6-BF26-8A6D-F58FE168D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0CAD-8A1B-47F1-BF2F-DE25C7FF4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895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552E5-B5FD-AF67-ED3F-3475F5FC3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1C8FF6-BC6D-258C-5922-5EB383730C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563A13-C98B-D016-8CF0-1E09C83AAA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B4D8DA-AB29-1A36-5E19-3E9EE17799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38CF13-909C-8315-4D43-38EF18FE23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E1E57A-9032-04A9-E672-395A91DC6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7469-E313-4EE1-9323-CBB24D2FF9B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BF24D7-A9F3-C487-C77B-9AED5C8B4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5F853B-079B-1B6E-82BA-2CD71BC01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0CAD-8A1B-47F1-BF2F-DE25C7FF4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11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0660C-BC6B-C10C-4396-16D0F4C1F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444B9F-ED3D-1F4F-44E7-8A33395CC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7469-E313-4EE1-9323-CBB24D2FF9B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4B5775-D606-1BB5-894D-8F5625135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ED475A-3266-571E-E1C4-64EFD463F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0CAD-8A1B-47F1-BF2F-DE25C7FF4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60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FF99E7-711A-BD8B-E881-DAE946867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7469-E313-4EE1-9323-CBB24D2FF9B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1D54E2-4C9A-9920-4CCF-E874988D7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C950D-9E46-EA8C-68F2-7EF85C635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0CAD-8A1B-47F1-BF2F-DE25C7FF4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7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BAE81-ACC9-4BC6-DA46-1CCCA23F4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A213D4-0003-207B-A427-D02163271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CAD411-9C1D-FCD6-76E6-81D1133E27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CA1D12-3B88-BC84-2CED-EDE784A81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7469-E313-4EE1-9323-CBB24D2FF9B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1784A2-9F89-C961-0723-32415F5F2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5C98ED-5E6D-C2F6-C830-B2144DE58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0CAD-8A1B-47F1-BF2F-DE25C7FF4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587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EF121-A395-D8A4-B2A7-56BE4F1E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4CDE26-190B-824C-C52F-419070BA42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AFFFAA-C502-1CBF-0D85-B85F5D8E54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E26442-6F1E-3A23-C591-02B3BDAB9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27469-E313-4EE1-9323-CBB24D2FF9B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94E80B-78DE-501C-FA20-299C856AC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526962-837D-2858-46E3-FF3CE6778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A0CAD-8A1B-47F1-BF2F-DE25C7FF4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186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3AA461-D07E-F7EB-9878-6983E2EA6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D45BF1-651F-9328-3D63-83CA2A7F0E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55565B-0F1E-C31F-F2CE-A3D41E14B1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27469-E313-4EE1-9323-CBB24D2FF9B8}" type="datetimeFigureOut">
              <a:rPr lang="en-GB" smtClean="0"/>
              <a:t>13/09/2022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8DD53-161C-D6C6-40F3-0544133D02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3DE16F-345F-3CC0-AB43-10325B664F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A0CAD-8A1B-47F1-BF2F-DE25C7FF4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945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hyperlink" Target="https://indico.cern.ch/event/656491/contributions/2930779/attachments/1629787/2597491/2018_10_04_fccabsorbersdump.pdf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54999-4614-0FB7-3101-9EFA300F25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9150" y="1122363"/>
            <a:ext cx="10553700" cy="2387600"/>
          </a:xfrm>
        </p:spPr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hh</a:t>
            </a:r>
            <a:r>
              <a:rPr lang="en-GB" dirty="0"/>
              <a:t> – Layout and Optics for PL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2C5AB3-CE2B-67EA-9AAC-2482439CC7F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Beam 2 injection and RF insertion</a:t>
            </a:r>
          </a:p>
          <a:p>
            <a:endParaRPr lang="en-GB" dirty="0"/>
          </a:p>
          <a:p>
            <a:r>
              <a:rPr lang="en-GB" dirty="0"/>
              <a:t>Gustavo Pérez Segurana</a:t>
            </a:r>
          </a:p>
        </p:txBody>
      </p:sp>
    </p:spTree>
    <p:extLst>
      <p:ext uri="{BB962C8B-B14F-4D97-AF65-F5344CB8AC3E}">
        <p14:creationId xmlns:p14="http://schemas.microsoft.com/office/powerpoint/2010/main" val="923924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1D3DB-1077-E5E0-6940-12C9AD3F2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Quadrupole strengths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EC6622-5703-112E-0973-59E9A1C43F94}"/>
              </a:ext>
            </a:extLst>
          </p:cNvPr>
          <p:cNvSpPr txBox="1"/>
          <p:nvPr/>
        </p:nvSpPr>
        <p:spPr>
          <a:xfrm>
            <a:off x="9827581" y="6397686"/>
            <a:ext cx="1935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*working names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0A8802-BDED-361B-6C1E-48213D544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9793" y="1520205"/>
            <a:ext cx="7078063" cy="4877481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E9A7205-ADCE-5B4D-D162-83F581FFB407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1876015" y="3124200"/>
            <a:ext cx="724310" cy="23008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02B83E8-2A79-6825-710C-7D7E93D766CF}"/>
                  </a:ext>
                </a:extLst>
              </p:cNvPr>
              <p:cNvSpPr txBox="1"/>
              <p:nvPr/>
            </p:nvSpPr>
            <p:spPr>
              <a:xfrm>
                <a:off x="483147" y="3200400"/>
                <a:ext cx="13928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∼2%</m:t>
                    </m:r>
                  </m:oMath>
                </a14:m>
                <a:r>
                  <a:rPr lang="en-GB" sz="1400" dirty="0"/>
                  <a:t> margin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02B83E8-2A79-6825-710C-7D7E93D766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147" y="3200400"/>
                <a:ext cx="1392868" cy="307777"/>
              </a:xfrm>
              <a:prstGeom prst="rect">
                <a:avLst/>
              </a:prstGeom>
              <a:blipFill>
                <a:blip r:embed="rId3"/>
                <a:stretch>
                  <a:fillRect t="-4000" r="-873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978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F4F7B-7A02-7846-39C4-77FF83165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 layout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4AAC25-828C-735C-4BB9-33922EE0146B}"/>
              </a:ext>
            </a:extLst>
          </p:cNvPr>
          <p:cNvSpPr txBox="1"/>
          <p:nvPr/>
        </p:nvSpPr>
        <p:spPr>
          <a:xfrm>
            <a:off x="3047338" y="3242346"/>
            <a:ext cx="6094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u="none" strike="noStrike" dirty="0">
                <a:latin typeface="Inherited"/>
              </a:rPr>
              <a:t>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CFC144-6C4A-A471-79AD-B082971FD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9747" y="1347132"/>
            <a:ext cx="5644053" cy="477102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E99FE10-3328-1F89-2213-81509FD22518}"/>
              </a:ext>
            </a:extLst>
          </p:cNvPr>
          <p:cNvSpPr/>
          <p:nvPr/>
        </p:nvSpPr>
        <p:spPr>
          <a:xfrm>
            <a:off x="6080148" y="1948070"/>
            <a:ext cx="1995777" cy="9303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15013D-0675-1F18-5B94-F4BB3C7002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081" y="1518910"/>
            <a:ext cx="4556513" cy="4771024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553AB434-B1DF-DA96-E239-9AFADDEA78B5}"/>
              </a:ext>
            </a:extLst>
          </p:cNvPr>
          <p:cNvSpPr/>
          <p:nvPr/>
        </p:nvSpPr>
        <p:spPr>
          <a:xfrm>
            <a:off x="1065475" y="1482919"/>
            <a:ext cx="1510748" cy="7832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58B5BB9-356C-92FE-7EF6-A7BC817017F0}"/>
              </a:ext>
            </a:extLst>
          </p:cNvPr>
          <p:cNvSpPr/>
          <p:nvPr/>
        </p:nvSpPr>
        <p:spPr>
          <a:xfrm>
            <a:off x="1065475" y="5506730"/>
            <a:ext cx="1510748" cy="7832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AC7EAE1C-BBE7-468A-973A-729B56CC64E5}"/>
              </a:ext>
            </a:extLst>
          </p:cNvPr>
          <p:cNvSpPr/>
          <p:nvPr/>
        </p:nvSpPr>
        <p:spPr>
          <a:xfrm>
            <a:off x="2730719" y="2585362"/>
            <a:ext cx="548640" cy="182880"/>
          </a:xfrm>
          <a:prstGeom prst="ellipse">
            <a:avLst/>
          </a:prstGeom>
          <a:solidFill>
            <a:srgbClr val="66CC00">
              <a:alpha val="5000"/>
            </a:srgbClr>
          </a:solidFill>
          <a:ln w="18000">
            <a:solidFill>
              <a:srgbClr val="66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de-DE">
              <a:solidFill>
                <a:srgbClr val="66CC00"/>
              </a:solidFill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F9CA5B16-4063-43F4-ABAE-7B15E9134CF6}"/>
              </a:ext>
            </a:extLst>
          </p:cNvPr>
          <p:cNvSpPr/>
          <p:nvPr/>
        </p:nvSpPr>
        <p:spPr>
          <a:xfrm>
            <a:off x="7167600" y="2370600"/>
            <a:ext cx="914400" cy="182880"/>
          </a:xfrm>
          <a:prstGeom prst="ellipse">
            <a:avLst/>
          </a:prstGeom>
          <a:solidFill>
            <a:srgbClr val="66CC00">
              <a:alpha val="5000"/>
            </a:srgbClr>
          </a:solidFill>
          <a:ln w="18000">
            <a:solidFill>
              <a:srgbClr val="66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en-US">
              <a:solidFill>
                <a:srgbClr val="66CC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F0C6F2-9210-B7D0-5D9E-A364061270E9}"/>
              </a:ext>
            </a:extLst>
          </p:cNvPr>
          <p:cNvSpPr txBox="1"/>
          <p:nvPr/>
        </p:nvSpPr>
        <p:spPr>
          <a:xfrm>
            <a:off x="2448281" y="3701760"/>
            <a:ext cx="1160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CDR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F9CF8B-DE63-7D39-7BDB-2BDA2AFE19D6}"/>
              </a:ext>
            </a:extLst>
          </p:cNvPr>
          <p:cNvSpPr txBox="1"/>
          <p:nvPr/>
        </p:nvSpPr>
        <p:spPr>
          <a:xfrm>
            <a:off x="7951327" y="3581256"/>
            <a:ext cx="1160891" cy="646331"/>
          </a:xfrm>
          <a:prstGeom prst="rect">
            <a:avLst/>
          </a:prstGeom>
          <a:solidFill>
            <a:srgbClr val="FFFFFF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Current Design</a:t>
            </a:r>
          </a:p>
        </p:txBody>
      </p:sp>
    </p:spTree>
    <p:extLst>
      <p:ext uri="{BB962C8B-B14F-4D97-AF65-F5344CB8AC3E}">
        <p14:creationId xmlns:p14="http://schemas.microsoft.com/office/powerpoint/2010/main" val="2364383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 animBg="1"/>
      <p:bldP spid="12" grpId="0" animBg="1"/>
      <p:bldP spid="10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A3219C2-AD41-53CE-1B60-B6B8F394B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541" y="1646937"/>
            <a:ext cx="5604117" cy="36308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5F4F7B-7A02-7846-39C4-77FF83165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 layout (from right)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137B47-C57B-1541-B850-7527D672776B}"/>
              </a:ext>
            </a:extLst>
          </p:cNvPr>
          <p:cNvSpPr txBox="1"/>
          <p:nvPr/>
        </p:nvSpPr>
        <p:spPr>
          <a:xfrm>
            <a:off x="838200" y="5468516"/>
            <a:ext cx="11059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Vertical offset between injection and circulating planes: 1.25 m</a:t>
            </a:r>
          </a:p>
          <a:p>
            <a:pPr algn="r"/>
            <a:r>
              <a:rPr lang="en-GB" dirty="0"/>
              <a:t>Longitudinal dimension: 2160 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2EF757-3B6B-0114-DB09-9A87D8EF5E6C}"/>
              </a:ext>
            </a:extLst>
          </p:cNvPr>
          <p:cNvSpPr txBox="1"/>
          <p:nvPr/>
        </p:nvSpPr>
        <p:spPr>
          <a:xfrm>
            <a:off x="1116772" y="3770348"/>
            <a:ext cx="5214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      Injection                  dogleg    rf straight  dogleg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43D901-6946-A323-65AB-FE9AF055C56C}"/>
              </a:ext>
            </a:extLst>
          </p:cNvPr>
          <p:cNvCxnSpPr/>
          <p:nvPr/>
        </p:nvCxnSpPr>
        <p:spPr>
          <a:xfrm>
            <a:off x="1296063" y="4206240"/>
            <a:ext cx="103366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A9AD5A3-01CA-EFEE-D7DB-48EEF578529B}"/>
              </a:ext>
            </a:extLst>
          </p:cNvPr>
          <p:cNvCxnSpPr/>
          <p:nvPr/>
        </p:nvCxnSpPr>
        <p:spPr>
          <a:xfrm>
            <a:off x="2839941" y="4215517"/>
            <a:ext cx="103366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C48D139-955B-D03A-4535-3E687BAB5598}"/>
              </a:ext>
            </a:extLst>
          </p:cNvPr>
          <p:cNvCxnSpPr>
            <a:cxnSpLocks/>
          </p:cNvCxnSpPr>
          <p:nvPr/>
        </p:nvCxnSpPr>
        <p:spPr>
          <a:xfrm>
            <a:off x="3873610" y="4215517"/>
            <a:ext cx="66658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C6A6023-F8CE-69F8-50D0-068904A9541D}"/>
              </a:ext>
            </a:extLst>
          </p:cNvPr>
          <p:cNvCxnSpPr>
            <a:cxnSpLocks/>
          </p:cNvCxnSpPr>
          <p:nvPr/>
        </p:nvCxnSpPr>
        <p:spPr>
          <a:xfrm>
            <a:off x="4540195" y="4215517"/>
            <a:ext cx="99391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9043578-6ED6-59F7-65D1-04634E597FCC}"/>
              </a:ext>
            </a:extLst>
          </p:cNvPr>
          <p:cNvSpPr txBox="1"/>
          <p:nvPr/>
        </p:nvSpPr>
        <p:spPr>
          <a:xfrm>
            <a:off x="10589426" y="704740"/>
            <a:ext cx="1308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Dipole</a:t>
            </a:r>
          </a:p>
          <a:p>
            <a:r>
              <a:rPr lang="en-GB" dirty="0">
                <a:solidFill>
                  <a:srgbClr val="FF0000"/>
                </a:solidFill>
              </a:rPr>
              <a:t>Quadrupole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5EFCB9-33EB-B206-169C-20D26FAFE74B}"/>
              </a:ext>
            </a:extLst>
          </p:cNvPr>
          <p:cNvSpPr txBox="1"/>
          <p:nvPr/>
        </p:nvSpPr>
        <p:spPr>
          <a:xfrm>
            <a:off x="2123118" y="3290888"/>
            <a:ext cx="62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TDI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96B74FE-7EB6-A472-CA8D-2BDDF1D6A19B}"/>
              </a:ext>
            </a:extLst>
          </p:cNvPr>
          <p:cNvCxnSpPr/>
          <p:nvPr/>
        </p:nvCxnSpPr>
        <p:spPr>
          <a:xfrm>
            <a:off x="2435694" y="3660220"/>
            <a:ext cx="0" cy="200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A4AAC25-828C-735C-4BB9-33922EE0146B}"/>
              </a:ext>
            </a:extLst>
          </p:cNvPr>
          <p:cNvSpPr txBox="1"/>
          <p:nvPr/>
        </p:nvSpPr>
        <p:spPr>
          <a:xfrm>
            <a:off x="3047338" y="3242346"/>
            <a:ext cx="6094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u="none" strike="noStrike" dirty="0">
                <a:latin typeface="Inherited"/>
              </a:rPr>
              <a:t> </a:t>
            </a:r>
            <a:endParaRPr lang="en-GB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2958EE68-385C-B897-1991-9D86EF6794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8192" y="675457"/>
            <a:ext cx="4085576" cy="4535606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B4BCB90E-6A87-87DB-23B9-518B797B1CAE}"/>
              </a:ext>
            </a:extLst>
          </p:cNvPr>
          <p:cNvSpPr/>
          <p:nvPr/>
        </p:nvSpPr>
        <p:spPr>
          <a:xfrm>
            <a:off x="8496300" y="2560320"/>
            <a:ext cx="175260" cy="53097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964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A3219C2-AD41-53CE-1B60-B6B8F394B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541" y="1646937"/>
            <a:ext cx="5604117" cy="36308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5F4F7B-7A02-7846-39C4-77FF83165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 layout (from right)</a:t>
            </a:r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280DA428-3417-F896-6F49-DA52B258D2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962" y="1646937"/>
            <a:ext cx="5609116" cy="356412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52EF757-3B6B-0114-DB09-9A87D8EF5E6C}"/>
              </a:ext>
            </a:extLst>
          </p:cNvPr>
          <p:cNvSpPr txBox="1"/>
          <p:nvPr/>
        </p:nvSpPr>
        <p:spPr>
          <a:xfrm>
            <a:off x="1116772" y="3770348"/>
            <a:ext cx="5214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      Injection                  dogleg    rf straight  dogleg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443D901-6946-A323-65AB-FE9AF055C56C}"/>
              </a:ext>
            </a:extLst>
          </p:cNvPr>
          <p:cNvCxnSpPr/>
          <p:nvPr/>
        </p:nvCxnSpPr>
        <p:spPr>
          <a:xfrm>
            <a:off x="1296063" y="4206240"/>
            <a:ext cx="103366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A9AD5A3-01CA-EFEE-D7DB-48EEF578529B}"/>
              </a:ext>
            </a:extLst>
          </p:cNvPr>
          <p:cNvCxnSpPr/>
          <p:nvPr/>
        </p:nvCxnSpPr>
        <p:spPr>
          <a:xfrm>
            <a:off x="2839941" y="4215517"/>
            <a:ext cx="103366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C48D139-955B-D03A-4535-3E687BAB5598}"/>
              </a:ext>
            </a:extLst>
          </p:cNvPr>
          <p:cNvCxnSpPr>
            <a:cxnSpLocks/>
          </p:cNvCxnSpPr>
          <p:nvPr/>
        </p:nvCxnSpPr>
        <p:spPr>
          <a:xfrm>
            <a:off x="3873610" y="4215517"/>
            <a:ext cx="66658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C6A6023-F8CE-69F8-50D0-068904A9541D}"/>
              </a:ext>
            </a:extLst>
          </p:cNvPr>
          <p:cNvCxnSpPr>
            <a:cxnSpLocks/>
          </p:cNvCxnSpPr>
          <p:nvPr/>
        </p:nvCxnSpPr>
        <p:spPr>
          <a:xfrm>
            <a:off x="4540195" y="4215517"/>
            <a:ext cx="99391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EB9B2CE-1E48-90A7-429E-0671A49CF2DA}"/>
              </a:ext>
            </a:extLst>
          </p:cNvPr>
          <p:cNvSpPr txBox="1"/>
          <p:nvPr/>
        </p:nvSpPr>
        <p:spPr>
          <a:xfrm>
            <a:off x="6977739" y="3762728"/>
            <a:ext cx="52142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      Injection                  dogleg    rf straight  dogleg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D8EE6A8-9C90-FC04-A1BD-67F082E1FBAF}"/>
              </a:ext>
            </a:extLst>
          </p:cNvPr>
          <p:cNvCxnSpPr/>
          <p:nvPr/>
        </p:nvCxnSpPr>
        <p:spPr>
          <a:xfrm>
            <a:off x="7172270" y="4206240"/>
            <a:ext cx="103366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6E95534-2F3E-5588-2752-2A92B13F77CA}"/>
              </a:ext>
            </a:extLst>
          </p:cNvPr>
          <p:cNvCxnSpPr/>
          <p:nvPr/>
        </p:nvCxnSpPr>
        <p:spPr>
          <a:xfrm>
            <a:off x="8676393" y="4215517"/>
            <a:ext cx="103366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775830B-0E7D-3C75-93F7-657C1A4D917B}"/>
              </a:ext>
            </a:extLst>
          </p:cNvPr>
          <p:cNvCxnSpPr>
            <a:cxnSpLocks/>
          </p:cNvCxnSpPr>
          <p:nvPr/>
        </p:nvCxnSpPr>
        <p:spPr>
          <a:xfrm>
            <a:off x="9710062" y="4215517"/>
            <a:ext cx="66658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257A84E-B3F9-D6A9-C416-CAA9B3E44B6B}"/>
              </a:ext>
            </a:extLst>
          </p:cNvPr>
          <p:cNvCxnSpPr>
            <a:cxnSpLocks/>
          </p:cNvCxnSpPr>
          <p:nvPr/>
        </p:nvCxnSpPr>
        <p:spPr>
          <a:xfrm>
            <a:off x="10376647" y="4215517"/>
            <a:ext cx="99391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9043578-6ED6-59F7-65D1-04634E597FCC}"/>
              </a:ext>
            </a:extLst>
          </p:cNvPr>
          <p:cNvSpPr txBox="1"/>
          <p:nvPr/>
        </p:nvSpPr>
        <p:spPr>
          <a:xfrm>
            <a:off x="10589426" y="704740"/>
            <a:ext cx="1308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Dipole</a:t>
            </a:r>
          </a:p>
          <a:p>
            <a:r>
              <a:rPr lang="en-GB" dirty="0">
                <a:solidFill>
                  <a:srgbClr val="FF0000"/>
                </a:solidFill>
              </a:rPr>
              <a:t>Quadrupole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5EFCB9-33EB-B206-169C-20D26FAFE74B}"/>
              </a:ext>
            </a:extLst>
          </p:cNvPr>
          <p:cNvSpPr txBox="1"/>
          <p:nvPr/>
        </p:nvSpPr>
        <p:spPr>
          <a:xfrm>
            <a:off x="2123118" y="3290888"/>
            <a:ext cx="62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TDI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96B74FE-7EB6-A472-CA8D-2BDDF1D6A19B}"/>
              </a:ext>
            </a:extLst>
          </p:cNvPr>
          <p:cNvCxnSpPr/>
          <p:nvPr/>
        </p:nvCxnSpPr>
        <p:spPr>
          <a:xfrm>
            <a:off x="2435694" y="3660220"/>
            <a:ext cx="0" cy="200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A4AAC25-828C-735C-4BB9-33922EE0146B}"/>
              </a:ext>
            </a:extLst>
          </p:cNvPr>
          <p:cNvSpPr txBox="1"/>
          <p:nvPr/>
        </p:nvSpPr>
        <p:spPr>
          <a:xfrm>
            <a:off x="3047338" y="3242346"/>
            <a:ext cx="6094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u="none" strike="noStrike" dirty="0">
                <a:latin typeface="Inherited"/>
              </a:rPr>
              <a:t> 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2915D1-CD4E-D8B4-B4DC-43C8F6D91BF6}"/>
              </a:ext>
            </a:extLst>
          </p:cNvPr>
          <p:cNvSpPr txBox="1"/>
          <p:nvPr/>
        </p:nvSpPr>
        <p:spPr>
          <a:xfrm>
            <a:off x="838200" y="5468516"/>
            <a:ext cx="110598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Vertical offset between injection and circulating planes: 1.25 m</a:t>
            </a:r>
          </a:p>
          <a:p>
            <a:pPr algn="r"/>
            <a:r>
              <a:rPr lang="en-GB" dirty="0"/>
              <a:t>Longitudinal dimension: 2160 m</a:t>
            </a:r>
          </a:p>
          <a:p>
            <a:pPr algn="r"/>
            <a:r>
              <a:rPr lang="en-GB" dirty="0"/>
              <a:t>Horizontal offset for RF: 0.085 m</a:t>
            </a:r>
          </a:p>
        </p:txBody>
      </p:sp>
    </p:spTree>
    <p:extLst>
      <p:ext uri="{BB962C8B-B14F-4D97-AF65-F5344CB8AC3E}">
        <p14:creationId xmlns:p14="http://schemas.microsoft.com/office/powerpoint/2010/main" val="3963963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F4F7B-7A02-7846-39C4-77FF83165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IPL layout (From right)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B9A426-8F0D-4F5E-2FEB-427A6B8EC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0696"/>
            <a:ext cx="5996603" cy="34510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73E4A3-CC06-A01C-E852-92A2139114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50696"/>
            <a:ext cx="5996603" cy="346584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14AF266-32C3-5173-4092-E782BB9DFB71}"/>
              </a:ext>
            </a:extLst>
          </p:cNvPr>
          <p:cNvSpPr txBox="1"/>
          <p:nvPr/>
        </p:nvSpPr>
        <p:spPr>
          <a:xfrm>
            <a:off x="7448364" y="5676552"/>
            <a:ext cx="3737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Dispersion localized within rf doglegs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8D78A1-0E0B-F35C-1AAF-4D109060DBE8}"/>
              </a:ext>
            </a:extLst>
          </p:cNvPr>
          <p:cNvSpPr txBox="1"/>
          <p:nvPr/>
        </p:nvSpPr>
        <p:spPr>
          <a:xfrm>
            <a:off x="529699" y="5510254"/>
            <a:ext cx="4890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Strong focusing quadrupole after MSI to decrease strength requirement of MKI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81DECAF-02F8-5EB5-B57F-C42D1D4C81CC}"/>
              </a:ext>
            </a:extLst>
          </p:cNvPr>
          <p:cNvCxnSpPr/>
          <p:nvPr/>
        </p:nvCxnSpPr>
        <p:spPr>
          <a:xfrm flipV="1">
            <a:off x="1412421" y="4828721"/>
            <a:ext cx="0" cy="66248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445D129-383F-B961-D73B-CEAB3378B3EF}"/>
              </a:ext>
            </a:extLst>
          </p:cNvPr>
          <p:cNvCxnSpPr>
            <a:cxnSpLocks/>
          </p:cNvCxnSpPr>
          <p:nvPr/>
        </p:nvCxnSpPr>
        <p:spPr>
          <a:xfrm>
            <a:off x="529700" y="4937931"/>
            <a:ext cx="3085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5681EB6-6423-391E-9680-E2340E64F651}"/>
              </a:ext>
            </a:extLst>
          </p:cNvPr>
          <p:cNvCxnSpPr>
            <a:cxnSpLocks/>
          </p:cNvCxnSpPr>
          <p:nvPr/>
        </p:nvCxnSpPr>
        <p:spPr>
          <a:xfrm>
            <a:off x="6648560" y="3802551"/>
            <a:ext cx="3085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84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D953466-6296-5EC8-7AA6-622DDA621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31" y="1818243"/>
            <a:ext cx="6077798" cy="39248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4787DC-CFE5-981C-5050-F133F5B3E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Injection geometry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3E90FB-47C7-ED58-D670-9D8C52B20F9C}"/>
              </a:ext>
            </a:extLst>
          </p:cNvPr>
          <p:cNvSpPr txBox="1"/>
          <p:nvPr/>
        </p:nvSpPr>
        <p:spPr>
          <a:xfrm>
            <a:off x="6934200" y="1843705"/>
            <a:ext cx="507732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mb: SBEND, l=55.48m, </a:t>
            </a:r>
            <a:r>
              <a:rPr lang="en-GB" sz="1400" b="0" dirty="0" err="1"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BField</a:t>
            </a:r>
            <a:r>
              <a:rPr lang="en-GB" sz="1400" b="0" dirty="0"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=1.2 T</a:t>
            </a:r>
          </a:p>
          <a:p>
            <a:endParaRPr lang="en-GB" sz="1400" b="0" dirty="0">
              <a:effectLst/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  <a:p>
            <a:endParaRPr lang="en-GB" sz="1400" dirty="0"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  <a:p>
            <a:r>
              <a:rPr lang="en-GB" sz="14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msi3</a:t>
            </a:r>
            <a:r>
              <a:rPr lang="en-GB" sz="1400" b="0" dirty="0"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: SBEND, l=50.0m, </a:t>
            </a:r>
            <a:r>
              <a:rPr lang="en-GB" sz="1400" b="0" dirty="0" err="1"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BField</a:t>
            </a:r>
            <a:r>
              <a:rPr lang="en-GB" sz="1400" b="0" dirty="0"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=1.2 T</a:t>
            </a:r>
          </a:p>
          <a:p>
            <a:endParaRPr lang="en-GB" sz="1400" b="0" dirty="0">
              <a:effectLst/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  <a:p>
            <a:endParaRPr lang="en-GB" sz="1400" dirty="0"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  <a:p>
            <a:r>
              <a:rPr lang="en-GB" sz="14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msi2</a:t>
            </a:r>
            <a:r>
              <a:rPr lang="en-GB" sz="1400" b="0" dirty="0"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: SBEND, l=3.0m, </a:t>
            </a:r>
            <a:r>
              <a:rPr lang="en-GB" sz="1400" b="0" dirty="0" err="1"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BField</a:t>
            </a:r>
            <a:r>
              <a:rPr lang="en-GB" sz="1400" b="0" dirty="0"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=1.0 T</a:t>
            </a:r>
          </a:p>
          <a:p>
            <a:endParaRPr lang="en-GB" sz="1400" b="0" dirty="0">
              <a:effectLst/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  <a:p>
            <a:endParaRPr lang="en-GB" sz="1400" dirty="0"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  <a:p>
            <a:r>
              <a:rPr lang="en-GB" sz="14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msi1</a:t>
            </a:r>
            <a:r>
              <a:rPr lang="en-GB" sz="1400" b="0" dirty="0"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: SBEND, l=4.0m, </a:t>
            </a:r>
            <a:r>
              <a:rPr lang="en-GB" sz="1400" b="0" dirty="0" err="1"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BField</a:t>
            </a:r>
            <a:r>
              <a:rPr lang="en-GB" sz="1400" b="0" dirty="0"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=0.7 T</a:t>
            </a:r>
          </a:p>
          <a:p>
            <a:endParaRPr lang="en-GB" sz="1400" b="0" dirty="0">
              <a:effectLst/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  <a:p>
            <a:endParaRPr lang="en-GB" sz="1400" dirty="0"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  <a:p>
            <a:r>
              <a:rPr lang="en-GB" sz="1400" b="0" dirty="0" err="1"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mki</a:t>
            </a:r>
            <a:r>
              <a:rPr lang="en-GB" sz="1400" b="0" dirty="0"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: SBEND, l=40.0m, angle=0.000166</a:t>
            </a:r>
          </a:p>
          <a:p>
            <a:r>
              <a:rPr lang="en-GB" sz="1400" b="0" dirty="0"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	      </a:t>
            </a:r>
            <a:r>
              <a:rPr lang="en-GB" sz="14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CDR value: &lt;</a:t>
            </a:r>
            <a:r>
              <a:rPr lang="en-GB" sz="1400" b="0" dirty="0">
                <a:effectLst/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0.00018</a:t>
            </a:r>
          </a:p>
          <a:p>
            <a:endParaRPr lang="en-GB" sz="1400" b="0" dirty="0">
              <a:effectLst/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95AAA8-1A10-E0A0-9659-31D1C1A22409}"/>
              </a:ext>
            </a:extLst>
          </p:cNvPr>
          <p:cNvSpPr txBox="1"/>
          <p:nvPr/>
        </p:nvSpPr>
        <p:spPr>
          <a:xfrm>
            <a:off x="1318962" y="3596001"/>
            <a:ext cx="593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mb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5B0DF5-6D7E-B1EB-E3C8-336E4455206D}"/>
              </a:ext>
            </a:extLst>
          </p:cNvPr>
          <p:cNvSpPr txBox="1"/>
          <p:nvPr/>
        </p:nvSpPr>
        <p:spPr>
          <a:xfrm>
            <a:off x="2303029" y="2366925"/>
            <a:ext cx="729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msi3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9093DF-02E1-2024-0332-C39A11158D29}"/>
              </a:ext>
            </a:extLst>
          </p:cNvPr>
          <p:cNvSpPr txBox="1"/>
          <p:nvPr/>
        </p:nvSpPr>
        <p:spPr>
          <a:xfrm>
            <a:off x="2744515" y="2029242"/>
            <a:ext cx="729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msi2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36F6BA-2C7F-4F48-4C62-21A91C5ACBDD}"/>
              </a:ext>
            </a:extLst>
          </p:cNvPr>
          <p:cNvSpPr txBox="1"/>
          <p:nvPr/>
        </p:nvSpPr>
        <p:spPr>
          <a:xfrm>
            <a:off x="2897572" y="2367821"/>
            <a:ext cx="729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msi1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2B7992-70DF-E953-EA54-431866847B7D}"/>
              </a:ext>
            </a:extLst>
          </p:cNvPr>
          <p:cNvSpPr txBox="1"/>
          <p:nvPr/>
        </p:nvSpPr>
        <p:spPr>
          <a:xfrm>
            <a:off x="5731042" y="2277532"/>
            <a:ext cx="729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mki</a:t>
            </a:r>
            <a:endParaRPr lang="en-GB" dirty="0"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36B6DF4-816F-0AD7-BBE4-E80DD1961859}"/>
              </a:ext>
            </a:extLst>
          </p:cNvPr>
          <p:cNvSpPr/>
          <p:nvPr/>
        </p:nvSpPr>
        <p:spPr>
          <a:xfrm>
            <a:off x="2116739" y="4808940"/>
            <a:ext cx="1510748" cy="3693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D091C4-6585-9F10-76E5-F8EEC05DE650}"/>
              </a:ext>
            </a:extLst>
          </p:cNvPr>
          <p:cNvSpPr/>
          <p:nvPr/>
        </p:nvSpPr>
        <p:spPr>
          <a:xfrm>
            <a:off x="4950209" y="4809999"/>
            <a:ext cx="1510748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066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FB08857-E5C0-ECB1-2422-805FFEE87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4834" y="1565264"/>
            <a:ext cx="6963356" cy="31231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CA47B51-1CB1-E5EB-BA81-346616859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353" y="1520297"/>
            <a:ext cx="4934373" cy="31188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4787DC-CFE5-981C-5050-F133F5B3E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Septum and Kicker apertures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3AE7495-B4ED-1E7D-D9C6-E60FFBD994D5}"/>
              </a:ext>
            </a:extLst>
          </p:cNvPr>
          <p:cNvCxnSpPr/>
          <p:nvPr/>
        </p:nvCxnSpPr>
        <p:spPr>
          <a:xfrm>
            <a:off x="2274694" y="3241647"/>
            <a:ext cx="0" cy="4857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BF58933-00BB-CE4F-C1E2-049F7EA3F844}"/>
              </a:ext>
            </a:extLst>
          </p:cNvPr>
          <p:cNvCxnSpPr>
            <a:cxnSpLocks/>
          </p:cNvCxnSpPr>
          <p:nvPr/>
        </p:nvCxnSpPr>
        <p:spPr>
          <a:xfrm>
            <a:off x="3082704" y="3429000"/>
            <a:ext cx="0" cy="3190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AB0772A-06F7-3291-9D4B-9E183E63B32C}"/>
              </a:ext>
            </a:extLst>
          </p:cNvPr>
          <p:cNvCxnSpPr>
            <a:cxnSpLocks/>
          </p:cNvCxnSpPr>
          <p:nvPr/>
        </p:nvCxnSpPr>
        <p:spPr>
          <a:xfrm>
            <a:off x="4224321" y="3498056"/>
            <a:ext cx="0" cy="2405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8B83D75-3715-18F9-3B59-70BB21D9221D}"/>
              </a:ext>
            </a:extLst>
          </p:cNvPr>
          <p:cNvSpPr txBox="1"/>
          <p:nvPr/>
        </p:nvSpPr>
        <p:spPr>
          <a:xfrm>
            <a:off x="1036166" y="2931721"/>
            <a:ext cx="729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msi3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82503F-9DE9-14B3-36EF-3FB17EEF25D9}"/>
              </a:ext>
            </a:extLst>
          </p:cNvPr>
          <p:cNvSpPr txBox="1"/>
          <p:nvPr/>
        </p:nvSpPr>
        <p:spPr>
          <a:xfrm>
            <a:off x="2352789" y="2210920"/>
            <a:ext cx="729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msi2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8A0567-D309-8081-C87A-F529AA0F86A1}"/>
              </a:ext>
            </a:extLst>
          </p:cNvPr>
          <p:cNvSpPr txBox="1"/>
          <p:nvPr/>
        </p:nvSpPr>
        <p:spPr>
          <a:xfrm>
            <a:off x="3302167" y="2212984"/>
            <a:ext cx="729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msi1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A557DDD3-9914-2C1E-432A-3D6C7F819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681330"/>
              </p:ext>
            </p:extLst>
          </p:nvPr>
        </p:nvGraphicFramePr>
        <p:xfrm>
          <a:off x="1233745" y="4784855"/>
          <a:ext cx="4136844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1463">
                  <a:extLst>
                    <a:ext uri="{9D8B030D-6E8A-4147-A177-3AD203B41FA5}">
                      <a16:colId xmlns:a16="http://schemas.microsoft.com/office/drawing/2014/main" val="389378522"/>
                    </a:ext>
                  </a:extLst>
                </a:gridCol>
                <a:gridCol w="1415352">
                  <a:extLst>
                    <a:ext uri="{9D8B030D-6E8A-4147-A177-3AD203B41FA5}">
                      <a16:colId xmlns:a16="http://schemas.microsoft.com/office/drawing/2014/main" val="4013164951"/>
                    </a:ext>
                  </a:extLst>
                </a:gridCol>
                <a:gridCol w="1950029">
                  <a:extLst>
                    <a:ext uri="{9D8B030D-6E8A-4147-A177-3AD203B41FA5}">
                      <a16:colId xmlns:a16="http://schemas.microsoft.com/office/drawing/2014/main" val="618677696"/>
                    </a:ext>
                  </a:extLst>
                </a:gridCol>
              </a:tblGrid>
              <a:tr h="26404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Septum field</a:t>
                      </a:r>
                    </a:p>
                    <a:p>
                      <a:pPr algn="ctr"/>
                      <a:r>
                        <a:rPr lang="en-GB" dirty="0"/>
                        <a:t>(T)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Septum thickness (mm)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12669542"/>
                  </a:ext>
                </a:extLst>
              </a:tr>
              <a:tr h="26404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scadia Code" panose="020B0609020000020004" pitchFamily="49" charset="0"/>
                          <a:ea typeface="Cascadia Code" panose="020B0609020000020004" pitchFamily="49" charset="0"/>
                          <a:cs typeface="Cascadia Code" panose="020B0609020000020004" pitchFamily="49" charset="0"/>
                        </a:rPr>
                        <a:t>msi1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&gt; 8.0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94030519"/>
                  </a:ext>
                </a:extLst>
              </a:tr>
              <a:tr h="26404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scadia Code" panose="020B0609020000020004" pitchFamily="49" charset="0"/>
                          <a:ea typeface="Cascadia Code" panose="020B0609020000020004" pitchFamily="49" charset="0"/>
                          <a:cs typeface="Cascadia Code" panose="020B0609020000020004" pitchFamily="49" charset="0"/>
                        </a:rPr>
                        <a:t>msi2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&gt; 12.0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43620052"/>
                  </a:ext>
                </a:extLst>
              </a:tr>
              <a:tr h="264041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scadia Code" panose="020B0609020000020004" pitchFamily="49" charset="0"/>
                          <a:ea typeface="Cascadia Code" panose="020B0609020000020004" pitchFamily="49" charset="0"/>
                          <a:cs typeface="Cascadia Code" panose="020B0609020000020004" pitchFamily="49" charset="0"/>
                        </a:rPr>
                        <a:t>msi3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&gt; 18.0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52437145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705BED12-E06D-5918-5F14-F6047ABC13D6}"/>
              </a:ext>
            </a:extLst>
          </p:cNvPr>
          <p:cNvSpPr txBox="1"/>
          <p:nvPr/>
        </p:nvSpPr>
        <p:spPr>
          <a:xfrm>
            <a:off x="4743450" y="6368326"/>
            <a:ext cx="1638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(CDR specifications)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7DDC1A-D6C4-0291-CAE6-0C6FDF3315AA}"/>
              </a:ext>
            </a:extLst>
          </p:cNvPr>
          <p:cNvSpPr txBox="1"/>
          <p:nvPr/>
        </p:nvSpPr>
        <p:spPr>
          <a:xfrm>
            <a:off x="8498465" y="2749442"/>
            <a:ext cx="729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>
                <a:latin typeface="Cascadia Code" panose="020B0609020000020004" pitchFamily="49" charset="0"/>
                <a:ea typeface="Cascadia Code" panose="020B0609020000020004" pitchFamily="49" charset="0"/>
                <a:cs typeface="Cascadia Code" panose="020B0609020000020004" pitchFamily="49" charset="0"/>
              </a:rPr>
              <a:t>mki</a:t>
            </a:r>
            <a:endParaRPr lang="en-GB" sz="1200" dirty="0">
              <a:latin typeface="Cascadia Code" panose="020B0609020000020004" pitchFamily="49" charset="0"/>
              <a:ea typeface="Cascadia Code" panose="020B0609020000020004" pitchFamily="49" charset="0"/>
              <a:cs typeface="Cascadia Code" panose="020B0609020000020004" pitchFamily="49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C381DE-7389-E3ED-44E0-789C99FD0CBA}"/>
              </a:ext>
            </a:extLst>
          </p:cNvPr>
          <p:cNvSpPr txBox="1"/>
          <p:nvPr/>
        </p:nvSpPr>
        <p:spPr>
          <a:xfrm>
            <a:off x="5873225" y="4882040"/>
            <a:ext cx="6156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Strong focusing quadrupole after MSI to decrease strength requirement of MKI.</a:t>
            </a:r>
          </a:p>
          <a:p>
            <a:r>
              <a:rPr lang="en-GB" dirty="0"/>
              <a:t>Limited by aperture constraints.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0F700D7-36F9-5474-384E-61681BD60776}"/>
              </a:ext>
            </a:extLst>
          </p:cNvPr>
          <p:cNvCxnSpPr>
            <a:cxnSpLocks/>
          </p:cNvCxnSpPr>
          <p:nvPr/>
        </p:nvCxnSpPr>
        <p:spPr>
          <a:xfrm flipV="1">
            <a:off x="6755946" y="3748087"/>
            <a:ext cx="0" cy="111490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3444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D74988F-9666-9237-CC5E-9E857BA9B4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79" y="1775374"/>
            <a:ext cx="5754667" cy="33196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4CA9DEA-F4EB-B2D3-941F-BAAC9D0EB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TDI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BFC000E-BAF1-5837-AB8E-E87F049246C3}"/>
                  </a:ext>
                </a:extLst>
              </p:cNvPr>
              <p:cNvSpPr txBox="1"/>
              <p:nvPr/>
            </p:nvSpPr>
            <p:spPr>
              <a:xfrm>
                <a:off x="522185" y="5422126"/>
                <a:ext cx="5754667" cy="10401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TDI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=184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0" i="0" dirty="0">
                    <a:latin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TDI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=178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dirty="0"/>
                  <a:t>	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rad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=181.4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GB" dirty="0"/>
              </a:p>
              <a:p>
                <a:pPr algn="ctr"/>
                <a:r>
                  <a:rPr lang="en-GB" dirty="0"/>
                  <a:t>CDR values:</a:t>
                </a:r>
                <a:endParaRPr lang="en-GB" b="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TDI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=37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b="0" i="0" dirty="0">
                    <a:latin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TDI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=932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dirty="0"/>
                  <a:t>	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rad>
                    <m:r>
                      <a:rPr lang="en-GB" b="0" i="1" smtClean="0">
                        <a:latin typeface="Cambria Math" panose="02040503050406030204" pitchFamily="18" charset="0"/>
                      </a:rPr>
                      <m:t>=185.7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BFC000E-BAF1-5837-AB8E-E87F049246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185" y="5422126"/>
                <a:ext cx="5754667" cy="1040157"/>
              </a:xfrm>
              <a:prstGeom prst="rect">
                <a:avLst/>
              </a:prstGeom>
              <a:blipFill>
                <a:blip r:embed="rId3"/>
                <a:stretch>
                  <a:fillRect b="-1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4970375-C7D5-5A87-1924-A76E5B52105C}"/>
                  </a:ext>
                </a:extLst>
              </p:cNvPr>
              <p:cNvSpPr txBox="1"/>
              <p:nvPr/>
            </p:nvSpPr>
            <p:spPr>
              <a:xfrm>
                <a:off x="6503634" y="5207423"/>
                <a:ext cx="5402616" cy="14992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90°</m:t>
                    </m:r>
                  </m:oMath>
                </a14:m>
                <a:r>
                  <a:rPr lang="en-GB" b="0" dirty="0">
                    <a:latin typeface="Cambria Math" panose="02040503050406030204" pitchFamily="18" charset="0"/>
                  </a:rPr>
                  <a:t> phase advance in the kick plane between kicker and absorber TDI to protect from kicks of circulating beam and missed kicks of injected beam.</a:t>
                </a:r>
              </a:p>
              <a:p>
                <a:endParaRPr lang="en-GB" b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TDI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mki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=90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4970375-C7D5-5A87-1924-A76E5B5210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3634" y="5207423"/>
                <a:ext cx="5402616" cy="1499257"/>
              </a:xfrm>
              <a:prstGeom prst="rect">
                <a:avLst/>
              </a:prstGeom>
              <a:blipFill>
                <a:blip r:embed="rId4"/>
                <a:stretch>
                  <a:fillRect l="-1016" t="-2439" b="-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B756F3D6-4D4C-29B7-5CD5-C83126577C8A}"/>
              </a:ext>
            </a:extLst>
          </p:cNvPr>
          <p:cNvSpPr txBox="1"/>
          <p:nvPr/>
        </p:nvSpPr>
        <p:spPr>
          <a:xfrm>
            <a:off x="503257" y="6548773"/>
            <a:ext cx="4835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Values from: </a:t>
            </a:r>
            <a:r>
              <a:rPr lang="en-GB" sz="1200" dirty="0">
                <a:hlinkClick r:id="rId5"/>
              </a:rPr>
              <a:t>FCC-</a:t>
            </a:r>
            <a:r>
              <a:rPr lang="en-GB" sz="1200" dirty="0" err="1">
                <a:hlinkClick r:id="rId5"/>
              </a:rPr>
              <a:t>hh</a:t>
            </a:r>
            <a:r>
              <a:rPr lang="en-GB" sz="1200" dirty="0">
                <a:hlinkClick r:id="rId5"/>
              </a:rPr>
              <a:t> protection absorbers and the dump - FCC Week 2018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2871D4-4526-4732-7067-32453EEC143F}"/>
              </a:ext>
            </a:extLst>
          </p:cNvPr>
          <p:cNvSpPr txBox="1"/>
          <p:nvPr/>
        </p:nvSpPr>
        <p:spPr>
          <a:xfrm>
            <a:off x="4863888" y="1992858"/>
            <a:ext cx="62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TDI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E067632-327F-ACB9-A32C-E4DD84B8C635}"/>
              </a:ext>
            </a:extLst>
          </p:cNvPr>
          <p:cNvCxnSpPr>
            <a:cxnSpLocks/>
          </p:cNvCxnSpPr>
          <p:nvPr/>
        </p:nvCxnSpPr>
        <p:spPr>
          <a:xfrm>
            <a:off x="5176463" y="2277713"/>
            <a:ext cx="234903" cy="115997"/>
          </a:xfrm>
          <a:prstGeom prst="straightConnector1">
            <a:avLst/>
          </a:prstGeom>
          <a:ln w="127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D2113902-AE12-2E24-163F-909F483E61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7609" y="1726037"/>
            <a:ext cx="5754667" cy="34412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6B535B4-D52A-26A0-ABF3-6DB6A7142907}"/>
                  </a:ext>
                </a:extLst>
              </p:cNvPr>
              <p:cNvSpPr txBox="1"/>
              <p:nvPr/>
            </p:nvSpPr>
            <p:spPr>
              <a:xfrm>
                <a:off x="1139513" y="4994013"/>
                <a:ext cx="4933950" cy="427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Larger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rad>
                  </m:oMath>
                </a14:m>
                <a:r>
                  <a:rPr lang="en-GB" b="0" dirty="0"/>
                  <a:t> at TDI reduces material stress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6B535B4-D52A-26A0-ABF3-6DB6A71429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9513" y="4994013"/>
                <a:ext cx="4933950" cy="427746"/>
              </a:xfrm>
              <a:prstGeom prst="rect">
                <a:avLst/>
              </a:prstGeom>
              <a:blipFill>
                <a:blip r:embed="rId7"/>
                <a:stretch>
                  <a:fillRect l="-1112" b="-1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394704D-981B-29B3-1AF7-C457633BBBA1}"/>
              </a:ext>
            </a:extLst>
          </p:cNvPr>
          <p:cNvCxnSpPr>
            <a:cxnSpLocks/>
          </p:cNvCxnSpPr>
          <p:nvPr/>
        </p:nvCxnSpPr>
        <p:spPr>
          <a:xfrm>
            <a:off x="1013893" y="4633131"/>
            <a:ext cx="3085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8414201-5C15-1569-1FE6-02F736691DDD}"/>
              </a:ext>
            </a:extLst>
          </p:cNvPr>
          <p:cNvCxnSpPr>
            <a:cxnSpLocks/>
          </p:cNvCxnSpPr>
          <p:nvPr/>
        </p:nvCxnSpPr>
        <p:spPr>
          <a:xfrm>
            <a:off x="6828106" y="4690758"/>
            <a:ext cx="3085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6334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1D3DB-1077-E5E0-6940-12C9AD3F2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aperture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C23031-5589-5726-F52D-89FC213170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6125430" cy="4029637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AFA27D89-7615-3D1C-BC51-470797624CAA}"/>
              </a:ext>
            </a:extLst>
          </p:cNvPr>
          <p:cNvSpPr/>
          <p:nvPr/>
        </p:nvSpPr>
        <p:spPr>
          <a:xfrm>
            <a:off x="2278049" y="4178300"/>
            <a:ext cx="122252" cy="1344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D94EE87-AD68-D321-E2E8-C9955D325BF4}"/>
              </a:ext>
            </a:extLst>
          </p:cNvPr>
          <p:cNvSpPr/>
          <p:nvPr/>
        </p:nvSpPr>
        <p:spPr>
          <a:xfrm>
            <a:off x="2400301" y="4178300"/>
            <a:ext cx="122252" cy="1344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424EA5A-E1B8-F01D-2A0A-73D856B3874E}"/>
              </a:ext>
            </a:extLst>
          </p:cNvPr>
          <p:cNvSpPr/>
          <p:nvPr/>
        </p:nvSpPr>
        <p:spPr>
          <a:xfrm>
            <a:off x="3421049" y="4178300"/>
            <a:ext cx="122252" cy="1344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0E1C7C7-DF7F-0993-6430-80248FC6AFEA}"/>
                  </a:ext>
                </a:extLst>
              </p:cNvPr>
              <p:cNvSpPr txBox="1"/>
              <p:nvPr/>
            </p:nvSpPr>
            <p:spPr>
              <a:xfrm>
                <a:off x="7414260" y="1752600"/>
                <a:ext cx="3939540" cy="12441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Close calls: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/>
                  <a:t> at MKI entry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/>
                  <a:t> at MKI exit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/>
                  <a:t> at first RF separation dipole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0E1C7C7-DF7F-0993-6430-80248FC6AF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4260" y="1752600"/>
                <a:ext cx="3939540" cy="1244187"/>
              </a:xfrm>
              <a:prstGeom prst="rect">
                <a:avLst/>
              </a:prstGeom>
              <a:blipFill>
                <a:blip r:embed="rId3"/>
                <a:stretch>
                  <a:fillRect l="-1236" t="-2941" b="-49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353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4208</TotalTime>
  <Words>354</Words>
  <Application>Microsoft Office PowerPoint</Application>
  <PresentationFormat>Widescreen</PresentationFormat>
  <Paragraphs>87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Cascadia Code</vt:lpstr>
      <vt:lpstr>Inherited</vt:lpstr>
      <vt:lpstr>Office Theme</vt:lpstr>
      <vt:lpstr>FCC-hh – Layout and Optics for PL</vt:lpstr>
      <vt:lpstr>FCC layout</vt:lpstr>
      <vt:lpstr>PL layout (from right)</vt:lpstr>
      <vt:lpstr>PL layout (from right)</vt:lpstr>
      <vt:lpstr>IPL layout (From right)</vt:lpstr>
      <vt:lpstr>Injection geometry</vt:lpstr>
      <vt:lpstr>Septum and Kicker apertures</vt:lpstr>
      <vt:lpstr>TDI</vt:lpstr>
      <vt:lpstr>Beam aperture</vt:lpstr>
      <vt:lpstr>Quadrupole strengths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Gustavo Pérez Segurana</dc:creator>
  <cp:lastModifiedBy>Gustavo Perez Segurana</cp:lastModifiedBy>
  <cp:revision>17</cp:revision>
  <dcterms:created xsi:type="dcterms:W3CDTF">2022-07-25T07:56:14Z</dcterms:created>
  <dcterms:modified xsi:type="dcterms:W3CDTF">2022-09-14T07:02:45Z</dcterms:modified>
</cp:coreProperties>
</file>