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10"/>
  </p:notesMasterIdLst>
  <p:sldIdLst>
    <p:sldId id="256" r:id="rId2"/>
    <p:sldId id="258" r:id="rId3"/>
    <p:sldId id="262" r:id="rId4"/>
    <p:sldId id="263" r:id="rId5"/>
    <p:sldId id="260" r:id="rId6"/>
    <p:sldId id="265" r:id="rId7"/>
    <p:sldId id="267" r:id="rId8"/>
    <p:sldId id="266" r:id="rId9"/>
  </p:sldIdLst>
  <p:sldSz cx="9144000" cy="5143500" type="screen16x9"/>
  <p:notesSz cx="6858000" cy="9144000"/>
  <p:embeddedFontLst>
    <p:embeddedFont>
      <p:font typeface="Cousine" panose="020B0604020202020204" charset="0"/>
      <p:regular r:id="rId11"/>
      <p:bold r:id="rId12"/>
      <p:italic r:id="rId13"/>
      <p:boldItalic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C55EEA4-988B-492D-99E5-9B07CBB69424}">
  <a:tblStyle styleId="{FC55EEA4-988B-492D-99E5-9B07CBB6942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7216E642-95D0-4B56-8B43-F84085D11474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20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914400" y="2980864"/>
            <a:ext cx="721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 b="1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 rot="5400000">
            <a:off x="4527177" y="744699"/>
            <a:ext cx="92588" cy="7106862"/>
          </a:xfrm>
          <a:custGeom>
            <a:avLst/>
            <a:gdLst/>
            <a:ahLst/>
            <a:cxnLst/>
            <a:rect l="l" t="t" r="r" b="b"/>
            <a:pathLst>
              <a:path w="4938" h="91029" extrusionOk="0">
                <a:moveTo>
                  <a:pt x="0" y="0"/>
                </a:moveTo>
                <a:lnTo>
                  <a:pt x="4938" y="0"/>
                </a:lnTo>
                <a:lnTo>
                  <a:pt x="4938" y="91029"/>
                </a:lnTo>
                <a:lnTo>
                  <a:pt x="0" y="91029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solid"/>
            <a:miter lim="8000"/>
            <a:headEnd type="none" w="med" len="med"/>
            <a:tailEnd type="none" w="med" len="med"/>
          </a:ln>
        </p:spPr>
      </p:sp>
      <p:sp>
        <p:nvSpPr>
          <p:cNvPr id="14" name="Google Shape;14;p2"/>
          <p:cNvSpPr/>
          <p:nvPr/>
        </p:nvSpPr>
        <p:spPr>
          <a:xfrm rot="10800000">
            <a:off x="660998" y="3645100"/>
            <a:ext cx="1080000" cy="995100"/>
          </a:xfrm>
          <a:prstGeom prst="arc">
            <a:avLst>
              <a:gd name="adj1" fmla="val 16200000"/>
              <a:gd name="adj2" fmla="val 0"/>
            </a:avLst>
          </a:prstGeom>
          <a:noFill/>
          <a:ln w="9525" cap="flat" cmpd="sng">
            <a:solidFill>
              <a:srgbClr val="FFFFFF"/>
            </a:solidFill>
            <a:prstDash val="dash"/>
            <a:round/>
            <a:headEnd type="triangl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" name="Google Shape;15;p2"/>
          <p:cNvCxnSpPr/>
          <p:nvPr/>
        </p:nvCxnSpPr>
        <p:spPr>
          <a:xfrm>
            <a:off x="8296743" y="2299856"/>
            <a:ext cx="0" cy="2075100"/>
          </a:xfrm>
          <a:prstGeom prst="straightConnector1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triangle" w="sm" len="sm"/>
            <a:tailEnd type="triangle" w="sm" len="sm"/>
          </a:ln>
        </p:spPr>
      </p:cxnSp>
      <p:sp>
        <p:nvSpPr>
          <p:cNvPr id="16" name="Google Shape;16;p2"/>
          <p:cNvSpPr/>
          <p:nvPr/>
        </p:nvSpPr>
        <p:spPr>
          <a:xfrm rot="-5400000">
            <a:off x="4525702" y="-1293868"/>
            <a:ext cx="92588" cy="7106862"/>
          </a:xfrm>
          <a:custGeom>
            <a:avLst/>
            <a:gdLst/>
            <a:ahLst/>
            <a:cxnLst/>
            <a:rect l="l" t="t" r="r" b="b"/>
            <a:pathLst>
              <a:path w="4938" h="91029" extrusionOk="0">
                <a:moveTo>
                  <a:pt x="0" y="0"/>
                </a:moveTo>
                <a:lnTo>
                  <a:pt x="4938" y="0"/>
                </a:lnTo>
                <a:lnTo>
                  <a:pt x="4938" y="91029"/>
                </a:lnTo>
                <a:lnTo>
                  <a:pt x="0" y="91029"/>
                </a:lnTo>
              </a:path>
            </a:pathLst>
          </a:custGeom>
          <a:noFill/>
          <a:ln w="9525" cap="flat" cmpd="sng">
            <a:solidFill>
              <a:srgbClr val="FFFFFF"/>
            </a:solidFill>
            <a:prstDash val="dashDot"/>
            <a:miter lim="8000"/>
            <a:headEnd type="none" w="med" len="med"/>
            <a:tailEnd type="none" w="med" len="med"/>
          </a:ln>
        </p:spPr>
      </p:sp>
      <p:sp>
        <p:nvSpPr>
          <p:cNvPr id="17" name="Google Shape;17;p2"/>
          <p:cNvSpPr/>
          <p:nvPr/>
        </p:nvSpPr>
        <p:spPr>
          <a:xfrm>
            <a:off x="7216304" y="1888685"/>
            <a:ext cx="1395000" cy="1285500"/>
          </a:xfrm>
          <a:prstGeom prst="arc">
            <a:avLst>
              <a:gd name="adj1" fmla="val 16200000"/>
              <a:gd name="adj2" fmla="val 0"/>
            </a:avLst>
          </a:prstGeom>
          <a:noFill/>
          <a:ln w="9525" cap="flat" cmpd="sng">
            <a:solidFill>
              <a:srgbClr val="FFFFFF"/>
            </a:solidFill>
            <a:prstDash val="dash"/>
            <a:round/>
            <a:headEnd type="triangle" w="sm" len="sm"/>
            <a:tailEnd type="triangl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>
            <a:spLocks noGrp="1"/>
          </p:cNvSpPr>
          <p:nvPr>
            <p:ph type="title"/>
          </p:nvPr>
        </p:nvSpPr>
        <p:spPr>
          <a:xfrm>
            <a:off x="404330" y="493832"/>
            <a:ext cx="8229600" cy="4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1"/>
          </p:nvPr>
        </p:nvSpPr>
        <p:spPr>
          <a:xfrm>
            <a:off x="420778" y="1239803"/>
            <a:ext cx="39945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2"/>
          </p:nvPr>
        </p:nvSpPr>
        <p:spPr>
          <a:xfrm>
            <a:off x="4731381" y="1239803"/>
            <a:ext cx="3994500" cy="372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▪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▫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sldNum" idx="12"/>
          </p:nvPr>
        </p:nvSpPr>
        <p:spPr>
          <a:xfrm>
            <a:off x="8523157" y="4641567"/>
            <a:ext cx="461100" cy="29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accen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16" y="0"/>
            <a:ext cx="914176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/>
          <p:nvPr/>
        </p:nvSpPr>
        <p:spPr>
          <a:xfrm>
            <a:off x="91700" y="96300"/>
            <a:ext cx="8966100" cy="49452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title"/>
          </p:nvPr>
        </p:nvSpPr>
        <p:spPr>
          <a:xfrm>
            <a:off x="404330" y="493832"/>
            <a:ext cx="8229600" cy="41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Cousine"/>
              <a:buNone/>
              <a:defRPr sz="2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body" idx="1"/>
          </p:nvPr>
        </p:nvSpPr>
        <p:spPr>
          <a:xfrm>
            <a:off x="457200" y="1125000"/>
            <a:ext cx="8229600" cy="36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▪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▫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●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○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ousine"/>
              <a:buChar char="■"/>
              <a:defRPr sz="24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523157" y="4641567"/>
            <a:ext cx="461100" cy="29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2" r:id="rId2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1"/>
          <p:cNvSpPr txBox="1">
            <a:spLocks noGrp="1"/>
          </p:cNvSpPr>
          <p:nvPr>
            <p:ph type="ctrTitle"/>
          </p:nvPr>
        </p:nvSpPr>
        <p:spPr>
          <a:xfrm>
            <a:off x="914400" y="2980864"/>
            <a:ext cx="72126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/>
              <a:t>Injection and dump optics for FCC-hh</a:t>
            </a:r>
            <a:br>
              <a:rPr lang="en" sz="2400" dirty="0"/>
            </a:br>
            <a:r>
              <a:rPr lang="en" sz="1600" dirty="0"/>
              <a:t>mostly a recap from FCC week</a:t>
            </a:r>
            <a:br>
              <a:rPr lang="en" sz="2400" dirty="0"/>
            </a:br>
            <a:r>
              <a:rPr lang="en" sz="2400" dirty="0"/>
              <a:t>	</a:t>
            </a:r>
            <a:br>
              <a:rPr lang="en" sz="2400" dirty="0"/>
            </a:br>
            <a:r>
              <a:rPr lang="en" sz="1800" dirty="0"/>
              <a:t>W. Bartmann, FCC-hh design meeting, 15-Sept-22</a:t>
            </a:r>
            <a:endParaRPr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FC8E2-96DE-4024-A036-B4C8D135F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to be addressed and conclusion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21F4CE-D474-4127-8E03-1BC85791D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778" y="1239803"/>
            <a:ext cx="8229600" cy="3725700"/>
          </a:xfrm>
        </p:spPr>
        <p:txBody>
          <a:bodyPr/>
          <a:lstStyle/>
          <a:p>
            <a:r>
              <a:rPr lang="en-US" dirty="0"/>
              <a:t>Can we combine in one straight section of 2.16 km the FCC-</a:t>
            </a:r>
            <a:r>
              <a:rPr lang="en-US" dirty="0" err="1"/>
              <a:t>hh</a:t>
            </a:r>
            <a:r>
              <a:rPr lang="en-US" dirty="0"/>
              <a:t> injection and dump systems?</a:t>
            </a:r>
          </a:p>
          <a:p>
            <a:r>
              <a:rPr lang="en-US" sz="1800" dirty="0">
                <a:solidFill>
                  <a:srgbClr val="FFFF99"/>
                </a:solidFill>
              </a:rPr>
              <a:t>Yes … with more complicated HW, failure scenarios and operation, but no fundamental performance limit identified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053D1-93BD-4BA0-A5E0-11E42850EDD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85052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40014-1275-4805-A618-C57FE863C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Injection/extraction – old vs new layout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F2FBA-0398-4B31-80B3-13913A2886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036C-2BD1-44DA-A0A1-428D7B013E5F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D3B02E-2054-40ED-A585-4B6AF7316FF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6076ED3-D2AA-42CA-9B30-3D190610A7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7" y="1115173"/>
            <a:ext cx="4995076" cy="29131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4ACE82-FFAB-42B5-9937-40DE181B2B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650" r="-1"/>
          <a:stretch/>
        </p:blipFill>
        <p:spPr>
          <a:xfrm>
            <a:off x="5221704" y="1087497"/>
            <a:ext cx="3829221" cy="38780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5AB3C9A-FACC-452A-8AC9-804BC394A503}"/>
              </a:ext>
            </a:extLst>
          </p:cNvPr>
          <p:cNvSpPr txBox="1"/>
          <p:nvPr/>
        </p:nvSpPr>
        <p:spPr>
          <a:xfrm>
            <a:off x="68577" y="1289077"/>
            <a:ext cx="444336" cy="24622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000" dirty="0"/>
              <a:t>OLD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014566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74E45-533B-45FC-BAFF-31D74A894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Injection/extraction – from where we started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207DAC-3CEE-43BF-B551-ECF1A9C354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9F80D6-3E8C-478F-8250-77C1B9ADFCD2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602002-0F99-47B6-A4B7-898C00BE8C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BA766C-C3BC-40F0-97D9-390E41506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4337" y="1473053"/>
            <a:ext cx="4679920" cy="2887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734AA3-9A46-4A1E-AF97-C9F4E7687E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047"/>
          <a:stretch/>
        </p:blipFill>
        <p:spPr>
          <a:xfrm>
            <a:off x="159743" y="1473053"/>
            <a:ext cx="4115264" cy="288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4201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40004-086B-482F-B2A5-5326E4617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and dump combined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A7945-E844-48DD-AAD3-76CA02962C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778" y="1239803"/>
            <a:ext cx="3199310" cy="3725700"/>
          </a:xfrm>
        </p:spPr>
        <p:txBody>
          <a:bodyPr/>
          <a:lstStyle/>
          <a:p>
            <a:r>
              <a:rPr lang="en-US" dirty="0"/>
              <a:t>Overlay main optics constraint of kicker-absorber = 90 deg phase</a:t>
            </a:r>
          </a:p>
          <a:p>
            <a:r>
              <a:rPr lang="en-US" dirty="0"/>
              <a:t>Most critical is injection failure impacting all extraction elements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86A368-08C4-4D1C-B2FD-B1542650533F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05E226-7E9D-497F-9579-63F4F6E47A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8E0639-9163-4751-999C-6AD5C96C0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375" y="907232"/>
            <a:ext cx="5282882" cy="395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7742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40004-086B-482F-B2A5-5326E4617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and dump combined 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6A7945-E844-48DD-AAD3-76CA02962C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978568"/>
            <a:ext cx="4957010" cy="3986935"/>
          </a:xfrm>
        </p:spPr>
        <p:txBody>
          <a:bodyPr/>
          <a:lstStyle/>
          <a:p>
            <a:r>
              <a:rPr lang="en-US" sz="1400" dirty="0"/>
              <a:t>Kickers and absorbers for </a:t>
            </a:r>
            <a:r>
              <a:rPr lang="en-US" sz="1400" dirty="0" err="1"/>
              <a:t>inj</a:t>
            </a:r>
            <a:r>
              <a:rPr lang="en-US" sz="1400" dirty="0"/>
              <a:t> and </a:t>
            </a:r>
            <a:r>
              <a:rPr lang="en-US" sz="1400" dirty="0" err="1"/>
              <a:t>extr</a:t>
            </a:r>
            <a:r>
              <a:rPr lang="en-US" sz="1400" dirty="0"/>
              <a:t> at about same location</a:t>
            </a:r>
          </a:p>
          <a:p>
            <a:r>
              <a:rPr lang="en-US" sz="1400" dirty="0"/>
              <a:t>Move injection septum into better phase </a:t>
            </a:r>
            <a:r>
              <a:rPr lang="en-US" sz="1400" dirty="0" err="1"/>
              <a:t>wrt</a:t>
            </a:r>
            <a:r>
              <a:rPr lang="en-US" sz="1400" dirty="0"/>
              <a:t> kicker 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kick strength factor 1.8 reduced</a:t>
            </a:r>
          </a:p>
          <a:p>
            <a:pPr lvl="1"/>
            <a:r>
              <a:rPr lang="en-US" sz="1400" dirty="0">
                <a:sym typeface="Wingdings" panose="05000000000000000000" pitchFamily="2" charset="2"/>
              </a:rPr>
              <a:t>also reduces mis-kicked trajectory offset</a:t>
            </a:r>
          </a:p>
          <a:p>
            <a:r>
              <a:rPr lang="en-US" sz="1400" dirty="0">
                <a:sym typeface="Wingdings" panose="05000000000000000000" pitchFamily="2" charset="2"/>
              </a:rPr>
              <a:t>Extraction design with HW parameters not far from CDR (aperture impacted though)</a:t>
            </a:r>
          </a:p>
          <a:p>
            <a:pPr lvl="1"/>
            <a:endParaRPr lang="en-GB" sz="14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86A368-08C4-4D1C-B2FD-B1542650533F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0" y="3270454"/>
            <a:ext cx="8725881" cy="1532491"/>
          </a:xfrm>
        </p:spPr>
        <p:txBody>
          <a:bodyPr/>
          <a:lstStyle/>
          <a:p>
            <a:r>
              <a:rPr lang="en-US" sz="1400" dirty="0">
                <a:sym typeface="Wingdings" panose="05000000000000000000" pitchFamily="2" charset="2"/>
              </a:rPr>
              <a:t>Injection failure impact</a:t>
            </a:r>
          </a:p>
          <a:p>
            <a:pPr lvl="1"/>
            <a:r>
              <a:rPr lang="en-GB" sz="1400" dirty="0"/>
              <a:t>Focussing/defocussing in right sequence </a:t>
            </a:r>
            <a:r>
              <a:rPr lang="en-GB" sz="1400" dirty="0">
                <a:sym typeface="Wingdings" panose="05000000000000000000" pitchFamily="2" charset="2"/>
              </a:rPr>
              <a:t> both systems in vertical</a:t>
            </a:r>
            <a:endParaRPr lang="en-GB" sz="1400" dirty="0"/>
          </a:p>
          <a:p>
            <a:pPr lvl="1"/>
            <a:r>
              <a:rPr lang="en-GB" sz="1400" dirty="0"/>
              <a:t>Extra MKD clearance of 5 mm (21 </a:t>
            </a:r>
            <a:r>
              <a:rPr lang="en-GB" sz="1400" dirty="0" err="1"/>
              <a:t>cf</a:t>
            </a:r>
            <a:r>
              <a:rPr lang="en-GB" sz="1400" dirty="0"/>
              <a:t> 16 mm)</a:t>
            </a:r>
          </a:p>
          <a:p>
            <a:pPr lvl="1"/>
            <a:r>
              <a:rPr lang="en-GB" sz="1400" dirty="0"/>
              <a:t>27 mm extra at quadrupole</a:t>
            </a:r>
          </a:p>
          <a:p>
            <a:pPr lvl="1"/>
            <a:r>
              <a:rPr lang="en-GB" sz="1400" dirty="0"/>
              <a:t>MSD protection needs careful design (impact on the outside, most likely increased aperture as well)</a:t>
            </a:r>
          </a:p>
          <a:p>
            <a:endParaRPr lang="en-GB" sz="16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05E226-7E9D-497F-9579-63F4F6E47A4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8E0639-9163-4751-999C-6AD5C96C0A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0653" y="157515"/>
            <a:ext cx="4246107" cy="317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804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12F7B-6D3B-3026-013C-4FCEC60B8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6437A-73AD-A7EB-20DE-049B3DE8EF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778" y="2632217"/>
            <a:ext cx="3994500" cy="2333286"/>
          </a:xfrm>
        </p:spPr>
        <p:txBody>
          <a:bodyPr/>
          <a:lstStyle/>
          <a:p>
            <a:r>
              <a:rPr lang="en-US" dirty="0"/>
              <a:t>0.1 </a:t>
            </a:r>
            <a:r>
              <a:rPr lang="en-US" dirty="0" err="1"/>
              <a:t>mrad</a:t>
            </a:r>
            <a:r>
              <a:rPr lang="en-US" dirty="0"/>
              <a:t> kick</a:t>
            </a:r>
          </a:p>
          <a:p>
            <a:r>
              <a:rPr lang="en-US" dirty="0"/>
              <a:t>Similar aperture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F0C2F1-E466-3581-7F1B-DA5E7E84F6A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731381" y="2870421"/>
            <a:ext cx="3994500" cy="2095082"/>
          </a:xfrm>
        </p:spPr>
        <p:txBody>
          <a:bodyPr/>
          <a:lstStyle/>
          <a:p>
            <a:r>
              <a:rPr lang="en-US" dirty="0"/>
              <a:t>Kick similar</a:t>
            </a:r>
          </a:p>
          <a:p>
            <a:r>
              <a:rPr lang="en-US" dirty="0"/>
              <a:t>~5 mm increased aperture if only 100% </a:t>
            </a:r>
            <a:r>
              <a:rPr lang="en-US" dirty="0" err="1"/>
              <a:t>miskick,tbc</a:t>
            </a:r>
            <a:endParaRPr lang="en-US" dirty="0"/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7A1034-FC38-B8C8-12E9-DF3820D193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28EF781-B2C2-6686-32BC-BDC9E3DA1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90" y="585740"/>
            <a:ext cx="3644457" cy="1954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949A94A-BDFC-8DEA-8542-53246C3EF9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787" y="177997"/>
            <a:ext cx="4995158" cy="2593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817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A8DC0-5151-4963-AC88-F1C14583A5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Injection/dump next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2759F6-D19C-4F7C-B15B-64B57BD2D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0777" y="1239803"/>
            <a:ext cx="8563479" cy="3725700"/>
          </a:xfrm>
        </p:spPr>
        <p:txBody>
          <a:bodyPr/>
          <a:lstStyle/>
          <a:p>
            <a:r>
              <a:rPr lang="en-US" dirty="0"/>
              <a:t>Thys’ modifications in DS have minimal impact on optics in straight </a:t>
            </a:r>
            <a:r>
              <a:rPr lang="en-US" dirty="0">
                <a:sym typeface="Wingdings" panose="05000000000000000000" pitchFamily="2" charset="2"/>
              </a:rPr>
              <a:t> OK</a:t>
            </a:r>
            <a:endParaRPr lang="en-US" dirty="0"/>
          </a:p>
          <a:p>
            <a:r>
              <a:rPr lang="en-US" dirty="0"/>
              <a:t>Run through different failure scenarios of injection and extraction elements, incl global MP studies</a:t>
            </a:r>
          </a:p>
          <a:p>
            <a:r>
              <a:rPr lang="en-US" dirty="0"/>
              <a:t>Check </a:t>
            </a:r>
            <a:r>
              <a:rPr lang="en-US" dirty="0" err="1"/>
              <a:t>inj</a:t>
            </a:r>
            <a:r>
              <a:rPr lang="en-US" dirty="0"/>
              <a:t> HW parameters between IPB and IPL and iterate with the goal of a single type of injection HW</a:t>
            </a:r>
          </a:p>
          <a:p>
            <a:r>
              <a:rPr lang="en-US" dirty="0"/>
              <a:t>Update list of HW parameters and check for impact on previously chosen technologies and rough cost estimate</a:t>
            </a:r>
          </a:p>
          <a:p>
            <a:pPr lvl="1"/>
            <a:r>
              <a:rPr lang="en-US" sz="1400" dirty="0"/>
              <a:t>Consider dilution untouched – some impact on dump line optics, envisage focusing triplet there, so room for adaptation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84DEE0-DC77-4A49-9A80-48C60A52A5A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10693228"/>
      </p:ext>
    </p:extLst>
  </p:cSld>
  <p:clrMapOvr>
    <a:masterClrMapping/>
  </p:clrMapOvr>
</p:sld>
</file>

<file path=ppt/theme/theme1.xml><?xml version="1.0" encoding="utf-8"?>
<a:theme xmlns:a="http://schemas.openxmlformats.org/drawingml/2006/main" name="Valentine template">
  <a:themeElements>
    <a:clrScheme name="Custom 347">
      <a:dk1>
        <a:srgbClr val="000000"/>
      </a:dk1>
      <a:lt1>
        <a:srgbClr val="FFFFFF"/>
      </a:lt1>
      <a:dk2>
        <a:srgbClr val="565F6F"/>
      </a:dk2>
      <a:lt2>
        <a:srgbClr val="DFE3E9"/>
      </a:lt2>
      <a:accent1>
        <a:srgbClr val="3D85C6"/>
      </a:accent1>
      <a:accent2>
        <a:srgbClr val="6FA8DC"/>
      </a:accent2>
      <a:accent3>
        <a:srgbClr val="9FC5E8"/>
      </a:accent3>
      <a:accent4>
        <a:srgbClr val="CFE2F3"/>
      </a:accent4>
      <a:accent5>
        <a:srgbClr val="D9D9D9"/>
      </a:accent5>
      <a:accent6>
        <a:srgbClr val="999999"/>
      </a:accent6>
      <a:hlink>
        <a:srgbClr val="FFFFFF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12372</TotalTime>
  <Words>318</Words>
  <Application>Microsoft Office PowerPoint</Application>
  <PresentationFormat>On-screen Show (16:9)</PresentationFormat>
  <Paragraphs>38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Cousine</vt:lpstr>
      <vt:lpstr>Valentine template</vt:lpstr>
      <vt:lpstr>Injection and dump optics for FCC-hh mostly a recap from FCC week   W. Bartmann, FCC-hh design meeting, 15-Sept-22</vt:lpstr>
      <vt:lpstr>Questions to be addressed and conclusion</vt:lpstr>
      <vt:lpstr>Injection/extraction – old vs new layout</vt:lpstr>
      <vt:lpstr>Injection/extraction – from where we started</vt:lpstr>
      <vt:lpstr>Injection and dump combined </vt:lpstr>
      <vt:lpstr>Injection and dump combined </vt:lpstr>
      <vt:lpstr>PowerPoint Presentation</vt:lpstr>
      <vt:lpstr>Injection/dump next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and dump for FCC-hh   and  Transfer lines for hadron and lepton machines</dc:title>
  <dc:creator>Wolfgang Bartmann</dc:creator>
  <cp:lastModifiedBy>Wolfgang Bartmann</cp:lastModifiedBy>
  <cp:revision>21</cp:revision>
  <dcterms:modified xsi:type="dcterms:W3CDTF">2022-09-15T12:02:03Z</dcterms:modified>
</cp:coreProperties>
</file>