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18" r:id="rId2"/>
    <p:sldId id="2043" r:id="rId3"/>
    <p:sldId id="2054" r:id="rId4"/>
    <p:sldId id="2056" r:id="rId5"/>
    <p:sldId id="2045" r:id="rId6"/>
    <p:sldId id="2053" r:id="rId7"/>
    <p:sldId id="2057" r:id="rId8"/>
    <p:sldId id="2059" r:id="rId9"/>
    <p:sldId id="2058" r:id="rId10"/>
    <p:sldId id="2040" r:id="rId11"/>
    <p:sldId id="203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24"/>
    <p:restoredTop sz="94686"/>
  </p:normalViewPr>
  <p:slideViewPr>
    <p:cSldViewPr snapToGrid="0" snapToObjects="1">
      <p:cViewPr varScale="1">
        <p:scale>
          <a:sx n="107" d="100"/>
          <a:sy n="107" d="100"/>
        </p:scale>
        <p:origin x="184" y="4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</a:t>
            </a:r>
            <a:r>
              <a:rPr lang="en-US" dirty="0" err="1"/>
              <a:t>Giovasnnozzi</a:t>
            </a:r>
            <a:r>
              <a:rPr lang="en-US" dirty="0"/>
              <a:t>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M. Giovannozzi | ABP SLM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6D810-62EE-8B41-90CB-6F3824610B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ring design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82571E-8B6D-C34E-95B4-EB3125952F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M. Giovannozzi</a:t>
            </a:r>
          </a:p>
        </p:txBody>
      </p:sp>
    </p:spTree>
    <p:extLst>
      <p:ext uri="{BB962C8B-B14F-4D97-AF65-F5344CB8AC3E}">
        <p14:creationId xmlns:p14="http://schemas.microsoft.com/office/powerpoint/2010/main" val="182580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F9C75-E9B8-1145-9E70-671BE81547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76B93-1009-2747-9422-F65B7BA2B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1C503-91EB-6E4F-A01C-357A0C47B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FCC collimation design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8BB53-4C89-0A4D-9DF5-FE4998B08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36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1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5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Introduction</a:t>
            </a:r>
          </a:p>
          <a:p>
            <a:pPr lvl="1"/>
            <a:endParaRPr lang="en-GB" sz="2400" b="1" dirty="0"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Short-term goals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On-going activities: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Transfer lines in the ring tunnel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Optics design of FCC-</a:t>
            </a:r>
            <a:r>
              <a:rPr lang="en-GB" sz="2400" b="1" dirty="0" err="1">
                <a:cs typeface="Calibri" panose="020F0502020204030204" pitchFamily="34" charset="0"/>
              </a:rPr>
              <a:t>hh</a:t>
            </a:r>
            <a:r>
              <a:rPr lang="en-GB" sz="2400" b="1" dirty="0">
                <a:cs typeface="Calibri" panose="020F0502020204030204" pitchFamily="34" charset="0"/>
              </a:rPr>
              <a:t> 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>
                <a:cs typeface="Calibri" panose="020F0502020204030204" pitchFamily="34" charset="0"/>
              </a:rPr>
              <a:t>PA31V2.0</a:t>
            </a:r>
            <a:endParaRPr lang="en-GB" sz="24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A dilemma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HTS coating of beam screen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Operating temperature of beam screen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</p:spTree>
    <p:extLst>
      <p:ext uri="{BB962C8B-B14F-4D97-AF65-F5344CB8AC3E}">
        <p14:creationId xmlns:p14="http://schemas.microsoft.com/office/powerpoint/2010/main" val="122076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Introduction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5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This new series of meetings is supposed to review current FCC-</a:t>
            </a:r>
            <a:r>
              <a:rPr lang="en-GB" sz="2400" b="1" dirty="0" err="1">
                <a:cs typeface="Calibri" panose="020F0502020204030204" pitchFamily="34" charset="0"/>
              </a:rPr>
              <a:t>hh</a:t>
            </a:r>
            <a:r>
              <a:rPr lang="en-GB" sz="2400" b="1" dirty="0">
                <a:cs typeface="Calibri" panose="020F0502020204030204" pitchFamily="34" charset="0"/>
              </a:rPr>
              <a:t> study activities and to exchange information between contributors.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It is supposed to take place every 4-6 weeks (depending on the needs).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The proposed time slot is Thursday between 2pm and 3:30 pm (to avoid clashes with TCC). The date will be selected to avoid clashes with the FCC-</a:t>
            </a:r>
            <a:r>
              <a:rPr lang="en-GB" sz="2400" b="1" dirty="0" err="1">
                <a:cs typeface="Calibri" panose="020F0502020204030204" pitchFamily="34" charset="0"/>
              </a:rPr>
              <a:t>ee</a:t>
            </a:r>
            <a:r>
              <a:rPr lang="en-GB" sz="2400" b="1" dirty="0">
                <a:cs typeface="Calibri" panose="020F0502020204030204" pitchFamily="34" charset="0"/>
              </a:rPr>
              <a:t> design study meeting (also on Thursday afternoons).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</p:spTree>
    <p:extLst>
      <p:ext uri="{BB962C8B-B14F-4D97-AF65-F5344CB8AC3E}">
        <p14:creationId xmlns:p14="http://schemas.microsoft.com/office/powerpoint/2010/main" val="153676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post-CDR ring layout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4B2DE4-EC5E-CD47-A43D-20B6B4B583CE}"/>
              </a:ext>
            </a:extLst>
          </p:cNvPr>
          <p:cNvSpPr txBox="1"/>
          <p:nvPr/>
        </p:nvSpPr>
        <p:spPr>
          <a:xfrm>
            <a:off x="97972" y="1004116"/>
            <a:ext cx="59980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sz="1500" dirty="0">
                <a:solidFill>
                  <a:srgbClr val="0C377B"/>
                </a:solidFill>
                <a:latin typeface="Arial"/>
              </a:rPr>
              <a:t>two high-luminosity experiments (A &amp; G)</a:t>
            </a:r>
          </a:p>
          <a:p>
            <a:pPr marL="192881" indent="-192881" defTabSz="514350">
              <a:buFont typeface="Arial"/>
              <a:buChar char="•"/>
              <a:defRPr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500" dirty="0">
                <a:solidFill>
                  <a:srgbClr val="0C377B"/>
                </a:solidFill>
                <a:latin typeface="Arial"/>
              </a:rPr>
              <a:t>two other experiments combined with injection (D &amp; J)</a:t>
            </a:r>
          </a:p>
          <a:p>
            <a:pPr defTabSz="514350">
              <a:defRPr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500" dirty="0">
                <a:solidFill>
                  <a:srgbClr val="0C377B"/>
                </a:solidFill>
                <a:latin typeface="Arial"/>
              </a:rPr>
              <a:t>two collimation insertions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500" dirty="0" err="1">
                <a:solidFill>
                  <a:srgbClr val="0C377B"/>
                </a:solidFill>
                <a:latin typeface="Arial"/>
              </a:rPr>
              <a:t>betatron</a:t>
            </a:r>
            <a:r>
              <a:rPr lang="en-GB" sz="1500" dirty="0">
                <a:solidFill>
                  <a:srgbClr val="0C377B"/>
                </a:solidFill>
                <a:latin typeface="Arial"/>
              </a:rPr>
              <a:t> cleaning (F)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500" dirty="0">
                <a:solidFill>
                  <a:srgbClr val="0C377B"/>
                </a:solidFill>
                <a:latin typeface="Arial"/>
              </a:rPr>
              <a:t>momentum cleaning (H)</a:t>
            </a:r>
          </a:p>
          <a:p>
            <a:pPr marL="450056" lvl="1" indent="-192881" defTabSz="514350">
              <a:buFont typeface="Arial"/>
              <a:buChar char="•"/>
              <a:defRPr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500" dirty="0">
                <a:solidFill>
                  <a:srgbClr val="0C377B"/>
                </a:solidFill>
                <a:latin typeface="Arial"/>
              </a:rPr>
              <a:t>extraction insertion (B)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500" dirty="0">
                <a:solidFill>
                  <a:srgbClr val="0C377B"/>
                </a:solidFill>
                <a:latin typeface="Arial"/>
              </a:rPr>
              <a:t>clean insertion with RF (L)</a:t>
            </a:r>
          </a:p>
          <a:p>
            <a:pPr defTabSz="514350">
              <a:defRPr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500" dirty="0">
                <a:solidFill>
                  <a:srgbClr val="0C377B"/>
                </a:solidFill>
                <a:latin typeface="Arial"/>
              </a:rPr>
              <a:t>compatible with LHC or SPS as injector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227940-433F-4046-B354-44D921875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18156"/>
            <a:ext cx="2923464" cy="2839844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A3CC5C1-FC0A-8B47-B80E-7637EBC9BF29}"/>
              </a:ext>
            </a:extLst>
          </p:cNvPr>
          <p:cNvSpPr txBox="1">
            <a:spLocks/>
          </p:cNvSpPr>
          <p:nvPr/>
        </p:nvSpPr>
        <p:spPr>
          <a:xfrm>
            <a:off x="2508120" y="5654985"/>
            <a:ext cx="3216536" cy="72266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lvl="1" indent="0" algn="ctr" defTabSz="685800">
              <a:buClr>
                <a:srgbClr val="DDDDDD"/>
              </a:buClr>
              <a:buNone/>
              <a:defRPr/>
            </a:pPr>
            <a:r>
              <a:rPr lang="en-US" b="1" dirty="0">
                <a:latin typeface="Arial"/>
              </a:rPr>
              <a:t> 5.5 m inner diameter (under review)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09F4E3-9552-0F4B-BC7D-FDC1C29290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760" r="15316"/>
          <a:stretch/>
        </p:blipFill>
        <p:spPr>
          <a:xfrm>
            <a:off x="6167438" y="1332254"/>
            <a:ext cx="5935440" cy="4844005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788B595-FF48-D241-8964-3E632ED405CA}"/>
              </a:ext>
            </a:extLst>
          </p:cNvPr>
          <p:cNvSpPr txBox="1">
            <a:spLocks/>
          </p:cNvSpPr>
          <p:nvPr/>
        </p:nvSpPr>
        <p:spPr>
          <a:xfrm>
            <a:off x="7206828" y="980742"/>
            <a:ext cx="3216536" cy="374063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lvl="1" indent="0" algn="ctr" defTabSz="685800">
              <a:buClr>
                <a:srgbClr val="DDDDDD"/>
              </a:buClr>
              <a:buNone/>
              <a:defRPr/>
            </a:pPr>
            <a:r>
              <a:rPr lang="en-US" b="1" dirty="0">
                <a:latin typeface="Arial"/>
              </a:rPr>
              <a:t> 8-point layout</a:t>
            </a:r>
          </a:p>
        </p:txBody>
      </p:sp>
      <p:sp>
        <p:nvSpPr>
          <p:cNvPr id="36" name="Content Placeholder 5">
            <a:extLst>
              <a:ext uri="{FF2B5EF4-FFF2-40B4-BE49-F238E27FC236}">
                <a16:creationId xmlns:a16="http://schemas.microsoft.com/office/drawing/2014/main" id="{B0754B66-AC98-E94A-A870-CC2922315AAE}"/>
              </a:ext>
            </a:extLst>
          </p:cNvPr>
          <p:cNvSpPr txBox="1">
            <a:spLocks/>
          </p:cNvSpPr>
          <p:nvPr/>
        </p:nvSpPr>
        <p:spPr>
          <a:xfrm>
            <a:off x="4384535" y="2603127"/>
            <a:ext cx="2513977" cy="104754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lvl="1" indent="0" defTabSz="685800">
              <a:buClr>
                <a:srgbClr val="DDDDDD"/>
              </a:buClr>
              <a:buNone/>
              <a:defRPr/>
            </a:pPr>
            <a:r>
              <a:rPr lang="en-US" b="1" dirty="0">
                <a:latin typeface="Arial"/>
              </a:rPr>
              <a:t>Beam injection combined with RF and dump</a:t>
            </a:r>
          </a:p>
        </p:txBody>
      </p:sp>
    </p:spTree>
    <p:extLst>
      <p:ext uri="{BB962C8B-B14F-4D97-AF65-F5344CB8AC3E}">
        <p14:creationId xmlns:p14="http://schemas.microsoft.com/office/powerpoint/2010/main" val="123316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Short-term goals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46832"/>
            <a:ext cx="11376026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A mid-term review of the FCC study will take place the second half of 2023.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We are supposed to contribute material to a document covering the following aspects: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Calibri" panose="020F0502020204030204" pitchFamily="34" charset="0"/>
              </a:rPr>
              <a:t>Updated FCC-</a:t>
            </a:r>
            <a:r>
              <a:rPr lang="en-GB" sz="2000" b="1" dirty="0" err="1">
                <a:cs typeface="Calibri" panose="020F0502020204030204" pitchFamily="34" charset="0"/>
              </a:rPr>
              <a:t>hh</a:t>
            </a:r>
            <a:r>
              <a:rPr lang="en-GB" sz="2000" b="1" dirty="0">
                <a:cs typeface="Calibri" panose="020F0502020204030204" pitchFamily="34" charset="0"/>
              </a:rPr>
              <a:t> layout under the baseline scenario, including the injection lines from the LHC and/or a possible superconducting SPS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Calibri" panose="020F0502020204030204" pitchFamily="34" charset="0"/>
              </a:rPr>
              <a:t>Integration study of the FCC-</a:t>
            </a:r>
            <a:r>
              <a:rPr lang="en-GB" sz="2000" b="1" dirty="0" err="1">
                <a:cs typeface="Calibri" panose="020F0502020204030204" pitchFamily="34" charset="0"/>
              </a:rPr>
              <a:t>hh</a:t>
            </a:r>
            <a:r>
              <a:rPr lang="en-GB" sz="2000" b="1" dirty="0">
                <a:cs typeface="Calibri" panose="020F0502020204030204" pitchFamily="34" charset="0"/>
              </a:rPr>
              <a:t> injection lines with the FCC tunnel. </a:t>
            </a:r>
          </a:p>
          <a:p>
            <a:pPr lvl="1"/>
            <a:endParaRPr lang="en-GB" sz="16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Calibri" panose="020F0502020204030204" pitchFamily="34" charset="0"/>
              </a:rPr>
              <a:t>Completion of the design of the collider optics with new designs for collimation and extraction/dump insertions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Calibri" panose="020F0502020204030204" pitchFamily="34" charset="0"/>
              </a:rPr>
              <a:t>Development of R&amp;D plans, schedule, and deliverables for Nb3Sn, high-temperature superconducting (HTS) and hybrid magnets for FCC-</a:t>
            </a:r>
            <a:r>
              <a:rPr lang="en-GB" sz="2000" b="1" dirty="0" err="1">
                <a:cs typeface="Calibri" panose="020F0502020204030204" pitchFamily="34" charset="0"/>
              </a:rPr>
              <a:t>hh</a:t>
            </a:r>
            <a:endParaRPr lang="en-GB" sz="20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b="1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These aspects should be presented at the 2023 FCC Week.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</p:spTree>
    <p:extLst>
      <p:ext uri="{BB962C8B-B14F-4D97-AF65-F5344CB8AC3E}">
        <p14:creationId xmlns:p14="http://schemas.microsoft.com/office/powerpoint/2010/main" val="16354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On-going activities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6D085F82-B6B5-CF6D-AD0D-5DD0647259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681" r="21593"/>
          <a:stretch/>
        </p:blipFill>
        <p:spPr>
          <a:xfrm>
            <a:off x="8531899" y="3258000"/>
            <a:ext cx="3498028" cy="36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347CF7-1F99-B885-78CA-106101243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1298" y="-47011"/>
            <a:ext cx="3520702" cy="342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8263311" cy="5170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Transfer lines in the ring tunnel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Attempt to change the geometry of the jumper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Solution found, but it does not seem efficient (complex implementation for a marginal gain in transfer line height).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It seems better to leave a gap in the magnets of the transfer line corresponding to the jumper.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Magnet design of dipoles and quadrupoles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Two options considered: normal-conducting and permanent magnet. Sketch of the designs available.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The next step is the finalisation of the design and attempt a costing.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-</a:t>
            </a:r>
            <a:r>
              <a:rPr lang="en-GB" sz="2400" b="1" dirty="0" err="1">
                <a:cs typeface="Calibri" panose="020F0502020204030204" pitchFamily="34" charset="0"/>
              </a:rPr>
              <a:t>hh</a:t>
            </a:r>
            <a:r>
              <a:rPr lang="en-GB" sz="2400" b="1" dirty="0">
                <a:cs typeface="Calibri" panose="020F0502020204030204" pitchFamily="34" charset="0"/>
              </a:rPr>
              <a:t> ring</a:t>
            </a:r>
          </a:p>
        </p:txBody>
      </p:sp>
    </p:spTree>
    <p:extLst>
      <p:ext uri="{BB962C8B-B14F-4D97-AF65-F5344CB8AC3E}">
        <p14:creationId xmlns:p14="http://schemas.microsoft.com/office/powerpoint/2010/main" val="422614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On-going activities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6" cy="48013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Optics design of FCC-</a:t>
            </a:r>
            <a:r>
              <a:rPr lang="en-GB" sz="2400" b="1" dirty="0" err="1">
                <a:cs typeface="Calibri" panose="020F0502020204030204" pitchFamily="34" charset="0"/>
              </a:rPr>
              <a:t>hh</a:t>
            </a:r>
            <a:r>
              <a:rPr lang="en-GB" sz="2400" b="1" dirty="0">
                <a:cs typeface="Calibri" panose="020F0502020204030204" pitchFamily="34" charset="0"/>
              </a:rPr>
              <a:t> 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IR design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PB, PL: great progress made, and a design is available for merging with the latest version of the lattice (talks later).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PF, PH: geometry of the dog-leg reviewed and implemented. Preliminary loss maps produced, activity to be pursued including the collimators in PB.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Arcs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Optimisation of the regular cell length.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Analysis of dispersion suppressors.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Alternative combined-function optics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Study damping properties of the lattice and mitigation measures.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52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On-going activities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6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New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>
                <a:cs typeface="Calibri" panose="020F0502020204030204" pitchFamily="34" charset="0"/>
              </a:rPr>
              <a:t>The ring circumference will be shortened by 68 m for matching the harmonic number of FCC-</a:t>
            </a:r>
            <a:r>
              <a:rPr lang="en-GB" sz="2200" b="1" dirty="0" err="1">
                <a:cs typeface="Calibri" panose="020F0502020204030204" pitchFamily="34" charset="0"/>
              </a:rPr>
              <a:t>hh</a:t>
            </a:r>
            <a:r>
              <a:rPr lang="en-GB" sz="2200" b="1" dirty="0">
                <a:cs typeface="Calibri" panose="020F0502020204030204" pitchFamily="34" charset="0"/>
              </a:rPr>
              <a:t> and its injector.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>
                <a:cs typeface="Calibri" panose="020F0502020204030204" pitchFamily="34" charset="0"/>
              </a:rPr>
              <a:t>Placement of the new layout studied and defined by Johannes.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V1.0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cell</a:t>
            </a:r>
            <a:r>
              <a:rPr lang="en-GB" sz="2200" b="1" dirty="0">
                <a:cs typeface="Calibri" panose="020F0502020204030204" pitchFamily="34" charset="0"/>
              </a:rPr>
              <a:t> = 215.294 m;  </a:t>
            </a: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Circ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91172.686</a:t>
            </a:r>
            <a:r>
              <a:rPr lang="en-GB" sz="2200" b="1" dirty="0">
                <a:cs typeface="Calibri" panose="020F0502020204030204" pitchFamily="34" charset="0"/>
              </a:rPr>
              <a:t> m; </a:t>
            </a:r>
            <a:r>
              <a:rPr lang="en-GB" sz="2200" b="1" dirty="0" err="1">
                <a:cs typeface="Calibri" panose="020F0502020204030204" pitchFamily="34" charset="0"/>
              </a:rPr>
              <a:t>N</a:t>
            </a:r>
            <a:r>
              <a:rPr lang="en-GB" sz="2200" b="1" baseline="-25000" dirty="0" err="1">
                <a:cs typeface="Calibri" panose="020F0502020204030204" pitchFamily="34" charset="0"/>
              </a:rPr>
              <a:t>cell</a:t>
            </a:r>
            <a:r>
              <a:rPr lang="en-GB" sz="2200" b="1" dirty="0">
                <a:cs typeface="Calibri" panose="020F0502020204030204" pitchFamily="34" charset="0"/>
              </a:rPr>
              <a:t> = 42;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ss</a:t>
            </a:r>
            <a:r>
              <a:rPr lang="en-GB" sz="2200" b="1" dirty="0">
                <a:cs typeface="Calibri" panose="020F0502020204030204" pitchFamily="34" charset="0"/>
              </a:rPr>
              <a:t>   =  1400 m;  </a:t>
            </a: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ss</a:t>
            </a:r>
            <a:r>
              <a:rPr lang="en-GB" sz="2200" b="1" dirty="0">
                <a:cs typeface="Calibri" panose="020F0502020204030204" pitchFamily="34" charset="0"/>
              </a:rPr>
              <a:t>   = 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2160</a:t>
            </a:r>
            <a:r>
              <a:rPr lang="en-GB" sz="2200" b="1" dirty="0">
                <a:cs typeface="Calibri" panose="020F0502020204030204" pitchFamily="34" charset="0"/>
              </a:rPr>
              <a:t> 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>
                <a:latin typeface="Symbol" pitchFamily="2" charset="2"/>
                <a:cs typeface="Calibri" panose="020F0502020204030204" pitchFamily="34" charset="0"/>
              </a:rPr>
              <a:t>q</a:t>
            </a:r>
            <a:r>
              <a:rPr lang="en-GB" sz="2200" b="1" baseline="-25000" dirty="0">
                <a:cs typeface="Calibri" panose="020F0502020204030204" pitchFamily="34" charset="0"/>
              </a:rPr>
              <a:t>0</a:t>
            </a:r>
            <a:r>
              <a:rPr lang="en-GB" sz="2200" b="1" dirty="0">
                <a:cs typeface="Calibri" panose="020F0502020204030204" pitchFamily="34" charset="0"/>
              </a:rPr>
              <a:t> = +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10.75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PA</a:t>
            </a:r>
            <a:r>
              <a:rPr lang="en-GB" sz="2200" b="1" baseline="-25000" dirty="0" err="1">
                <a:cs typeface="Calibri" panose="020F0502020204030204" pitchFamily="34" charset="0"/>
              </a:rPr>
              <a:t>lat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46.2466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PA</a:t>
            </a:r>
            <a:r>
              <a:rPr lang="en-GB" sz="2200" b="1" baseline="-25000" dirty="0" err="1">
                <a:cs typeface="Calibri" panose="020F0502020204030204" pitchFamily="34" charset="0"/>
              </a:rPr>
              <a:t>lon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6.0976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V2.0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cell</a:t>
            </a:r>
            <a:r>
              <a:rPr lang="en-GB" sz="2200" b="1" dirty="0">
                <a:cs typeface="Calibri" panose="020F0502020204030204" pitchFamily="34" charset="0"/>
              </a:rPr>
              <a:t> = 215.294 m; </a:t>
            </a: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Circ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91104.686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N</a:t>
            </a:r>
            <a:r>
              <a:rPr lang="en-GB" sz="2200" b="1" baseline="-25000" dirty="0" err="1">
                <a:cs typeface="Calibri" panose="020F0502020204030204" pitchFamily="34" charset="0"/>
              </a:rPr>
              <a:t>cell</a:t>
            </a:r>
            <a:r>
              <a:rPr lang="en-GB" sz="2200" b="1" dirty="0">
                <a:cs typeface="Calibri" panose="020F0502020204030204" pitchFamily="34" charset="0"/>
              </a:rPr>
              <a:t> = 42;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ss</a:t>
            </a:r>
            <a:r>
              <a:rPr lang="en-GB" sz="2200" b="1" dirty="0">
                <a:cs typeface="Calibri" panose="020F0502020204030204" pitchFamily="34" charset="0"/>
              </a:rPr>
              <a:t> = 1400 m;  </a:t>
            </a: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ss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2143</a:t>
            </a:r>
            <a:r>
              <a:rPr lang="en-GB" sz="2200" b="1" dirty="0">
                <a:cs typeface="Calibri" panose="020F0502020204030204" pitchFamily="34" charset="0"/>
              </a:rPr>
              <a:t> 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>
                <a:latin typeface="Symbol" pitchFamily="2" charset="2"/>
                <a:cs typeface="Calibri" panose="020F0502020204030204" pitchFamily="34" charset="0"/>
              </a:rPr>
              <a:t>q</a:t>
            </a:r>
            <a:r>
              <a:rPr lang="en-GB" sz="2200" b="1" baseline="-25000" dirty="0">
                <a:cs typeface="Calibri" panose="020F0502020204030204" pitchFamily="34" charset="0"/>
              </a:rPr>
              <a:t>0</a:t>
            </a:r>
            <a:r>
              <a:rPr lang="en-GB" sz="2200" b="1" dirty="0">
                <a:cs typeface="Calibri" panose="020F0502020204030204" pitchFamily="34" charset="0"/>
              </a:rPr>
              <a:t> =+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10.88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PA</a:t>
            </a:r>
            <a:r>
              <a:rPr lang="en-GB" sz="2200" b="1" baseline="-25000" dirty="0" err="1">
                <a:cs typeface="Calibri" panose="020F0502020204030204" pitchFamily="34" charset="0"/>
              </a:rPr>
              <a:t>lat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46.2467465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PA</a:t>
            </a:r>
            <a:r>
              <a:rPr lang="en-GB" sz="2200" b="1" baseline="-25000" dirty="0" err="1">
                <a:cs typeface="Calibri" panose="020F0502020204030204" pitchFamily="34" charset="0"/>
              </a:rPr>
              <a:t>lon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6.09718737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</a:t>
            </a:r>
            <a:endParaRPr lang="en-GB" sz="2400" b="1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After completing the studies for the V1.0 layout, the V2.0 will be built (easy to do).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09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On-going activities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9/15/22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6" cy="5170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A dilemma: which beam in which aperture in PB?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So far, no arguments found to take a decision…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HTS coating of beam screen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Study multipoles generated by HTS layout in dipole and quadrupole external fields.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Behaviour during a quench.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Operating temperature of the beam screen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Launch a global review of the beam screen operating temperature in view of minimising power consumption.</a:t>
            </a:r>
          </a:p>
          <a:p>
            <a:pPr lvl="2" algn="ctr"/>
            <a:endParaRPr lang="en-GB" sz="3200" b="1" dirty="0">
              <a:cs typeface="Calibri" panose="020F0502020204030204" pitchFamily="34" charset="0"/>
            </a:endParaRPr>
          </a:p>
          <a:p>
            <a:pPr lvl="2" algn="ctr"/>
            <a:r>
              <a:rPr lang="en-GB" sz="3200" b="1" dirty="0">
                <a:cs typeface="Calibri" panose="020F0502020204030204" pitchFamily="34" charset="0"/>
              </a:rPr>
              <a:t>Any other activity I might have forgotten (or that we should undertake)?</a:t>
            </a:r>
          </a:p>
          <a:p>
            <a:pPr lvl="1"/>
            <a:endParaRPr lang="en-GB" sz="2400" b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37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7849</TotalTime>
  <Words>793</Words>
  <Application>Microsoft Macintosh PowerPoint</Application>
  <PresentationFormat>Widescreen</PresentationFormat>
  <Paragraphs>112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Symbol</vt:lpstr>
      <vt:lpstr>Office Theme</vt:lpstr>
      <vt:lpstr>FCC-hh ring design 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Physics</dc:title>
  <dc:creator>Massimo Giovannozzi</dc:creator>
  <cp:lastModifiedBy>Massimo Giovannozzi</cp:lastModifiedBy>
  <cp:revision>310</cp:revision>
  <dcterms:created xsi:type="dcterms:W3CDTF">2020-09-14T14:42:38Z</dcterms:created>
  <dcterms:modified xsi:type="dcterms:W3CDTF">2022-09-15T11:46:48Z</dcterms:modified>
</cp:coreProperties>
</file>