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76" r:id="rId4"/>
    <p:sldId id="277" r:id="rId5"/>
    <p:sldId id="274" r:id="rId6"/>
    <p:sldId id="272" r:id="rId7"/>
    <p:sldId id="273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2374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86"/>
  </p:normalViewPr>
  <p:slideViewPr>
    <p:cSldViewPr snapToObjects="1">
      <p:cViewPr>
        <p:scale>
          <a:sx n="74" d="100"/>
          <a:sy n="74" d="100"/>
        </p:scale>
        <p:origin x="27" y="69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27/07/2022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hyperlink" Target="https://www.thorlabs.com/thorproduct.cfm?partnumber=LAT15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E0B60-E8AB-8BE6-564F-9D3FA1A9C3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CW 29 – Experimental </a:t>
            </a:r>
            <a:r>
              <a:rPr lang="de-DE" dirty="0" err="1"/>
              <a:t>set-up</a:t>
            </a:r>
            <a:r>
              <a:rPr lang="de-DE" dirty="0"/>
              <a:t>: </a:t>
            </a:r>
            <a:r>
              <a:rPr lang="de-DE" dirty="0" err="1"/>
              <a:t>Edmundoptic</a:t>
            </a:r>
            <a:r>
              <a:rPr lang="de-DE" dirty="0"/>
              <a:t> </a:t>
            </a:r>
            <a:r>
              <a:rPr lang="de-DE" dirty="0" err="1"/>
              <a:t>lenses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43781AE-9FBF-3D5D-C6D3-8B72673F18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953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0BEB1EE7-54E2-2C41-101C-2A4DC3385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Efficiency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7">
                <a:extLst>
                  <a:ext uri="{FF2B5EF4-FFF2-40B4-BE49-F238E27FC236}">
                    <a16:creationId xmlns:a16="http://schemas.microsoft.com/office/drawing/2014/main" id="{30BBC5AF-F208-56A2-7A60-EAB578B31B0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de-DE" dirty="0"/>
                  <a:t>The power </a:t>
                </a:r>
                <a:r>
                  <a:rPr lang="de-DE" dirty="0" err="1"/>
                  <a:t>output</a:t>
                </a:r>
                <a:r>
                  <a:rPr lang="de-DE" dirty="0"/>
                  <a:t> (</a:t>
                </a:r>
                <a:r>
                  <a:rPr lang="de-DE" dirty="0" err="1"/>
                  <a:t>without</a:t>
                </a:r>
                <a:r>
                  <a:rPr lang="de-DE" dirty="0"/>
                  <a:t> PE) </a:t>
                </a:r>
                <a:r>
                  <a:rPr lang="de-DE" dirty="0" err="1"/>
                  <a:t>is</a:t>
                </a:r>
                <a:r>
                  <a:rPr lang="de-DE" dirty="0"/>
                  <a:t> 29.34mW</a:t>
                </a:r>
              </a:p>
              <a:p>
                <a:pPr/>
                <a:r>
                  <a:rPr lang="de-DE" dirty="0"/>
                  <a:t>The </a:t>
                </a:r>
                <a:r>
                  <a:rPr lang="de-DE" dirty="0" err="1"/>
                  <a:t>output</a:t>
                </a:r>
                <a:r>
                  <a:rPr lang="de-DE" dirty="0"/>
                  <a:t> source power </a:t>
                </a:r>
                <a:r>
                  <a:rPr lang="de-DE" dirty="0" err="1"/>
                  <a:t>is</a:t>
                </a:r>
                <a:r>
                  <a:rPr lang="de-DE" dirty="0"/>
                  <a:t> </a:t>
                </a:r>
                <a:r>
                  <a:rPr lang="de-DE" dirty="0" err="1"/>
                  <a:t>calculated</a:t>
                </a:r>
                <a:r>
                  <a:rPr lang="de-DE" dirty="0"/>
                  <a:t> </a:t>
                </a:r>
                <a:br>
                  <a:rPr lang="de-DE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=6.66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⋅2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=13.32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de-DE" b="0" dirty="0"/>
              </a:p>
              <a:p>
                <a:r>
                  <a:rPr lang="de-DE" dirty="0"/>
                  <a:t>Efficiency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1" smtClean="0">
                        <a:latin typeface="Cambria Math" panose="02040503050406030204" pitchFamily="18" charset="0"/>
                      </a:rPr>
                      <m:t>η</m:t>
                    </m:r>
                  </m:oMath>
                </a14:m>
                <a:r>
                  <a:rPr lang="de-DE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29.34</m:t>
                        </m:r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−3</m:t>
                        </m:r>
                      </m:num>
                      <m:den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13.32</m:t>
                        </m:r>
                      </m:den>
                    </m:f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=0.22%</m:t>
                    </m:r>
                  </m:oMath>
                </a14:m>
                <a:endParaRPr lang="de-DE" b="0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8" name="Inhaltsplatzhalter 7">
                <a:extLst>
                  <a:ext uri="{FF2B5EF4-FFF2-40B4-BE49-F238E27FC236}">
                    <a16:creationId xmlns:a16="http://schemas.microsoft.com/office/drawing/2014/main" id="{30BBC5AF-F208-56A2-7A60-EAB578B31B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932" t="-264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EA607C-F55C-8634-39B3-07AC62E702A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B179B0-5C75-8C39-9ADE-9054F35A18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953762-5ED8-C432-A0CB-A519937B8D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8" name="Inhaltsplatzhalter 9" descr="Ein Bild, das Tisch enthält.&#10;&#10;Automatisch generierte Beschreibung">
            <a:extLst>
              <a:ext uri="{FF2B5EF4-FFF2-40B4-BE49-F238E27FC236}">
                <a16:creationId xmlns:a16="http://schemas.microsoft.com/office/drawing/2014/main" id="{E56A01D2-6642-EBCB-60BC-E0C0BB87D2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9" b="10129"/>
          <a:stretch>
            <a:fillRect/>
          </a:stretch>
        </p:blipFill>
        <p:spPr>
          <a:xfrm>
            <a:off x="6167438" y="1592263"/>
            <a:ext cx="4824412" cy="2465387"/>
          </a:xfrm>
          <a:prstGeom prst="rect">
            <a:avLst/>
          </a:prstGeom>
        </p:spPr>
      </p:pic>
      <p:pic>
        <p:nvPicPr>
          <p:cNvPr id="19" name="Inhaltsplatzhalter 6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D53B3D3A-B55B-EBCA-6CE1-FB156127618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57" b="19157"/>
          <a:stretch>
            <a:fillRect/>
          </a:stretch>
        </p:blipFill>
        <p:spPr>
          <a:xfrm>
            <a:off x="6167438" y="3970338"/>
            <a:ext cx="4824412" cy="223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55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C4BD30-A0A5-1106-BE09-3687C9ECF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Maximum Output power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focusing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614505-B6B6-B2F2-5C01-5DC72F745E1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40mm radius for light spot, 4 mm sensor radius: 100x smaller spotsize</a:t>
            </a:r>
          </a:p>
          <a:p>
            <a:r>
              <a:rPr lang="de-DE" dirty="0"/>
              <a:t>PE filter: </a:t>
            </a:r>
            <a:r>
              <a:rPr lang="de-DE" b="0" dirty="0"/>
              <a:t>100x1.08mW=</a:t>
            </a:r>
            <a:r>
              <a:rPr lang="de-DE" dirty="0"/>
              <a:t>0.1W </a:t>
            </a:r>
            <a:r>
              <a:rPr lang="de-DE" b="0" dirty="0"/>
              <a:t>assuming all light is focused</a:t>
            </a:r>
          </a:p>
          <a:p>
            <a:r>
              <a:rPr lang="de-DE" dirty="0"/>
              <a:t>PE filter+THz lens: </a:t>
            </a:r>
            <a:r>
              <a:rPr lang="de-DE" b="0" dirty="0"/>
              <a:t>100x0.13mW=</a:t>
            </a:r>
            <a:r>
              <a:rPr lang="de-DE" dirty="0"/>
              <a:t>13mW</a:t>
            </a:r>
            <a:r>
              <a:rPr lang="de-DE" b="0" dirty="0"/>
              <a:t> assuming all light is focused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55D105-4BC5-9421-DBE2-2B10509F7C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6BCD90-A503-92B1-43CA-849269D4E46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2C478-F3F7-2CB8-8C76-4C85A26F30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Inhaltsplatzhalter 10">
            <a:extLst>
              <a:ext uri="{FF2B5EF4-FFF2-40B4-BE49-F238E27FC236}">
                <a16:creationId xmlns:a16="http://schemas.microsoft.com/office/drawing/2014/main" id="{92D24AB2-3048-1160-EA0A-7E28A9FBD69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2496" b="2496"/>
          <a:stretch>
            <a:fillRect/>
          </a:stretch>
        </p:blipFill>
        <p:spPr>
          <a:xfrm>
            <a:off x="6167438" y="1592263"/>
            <a:ext cx="5616575" cy="2232025"/>
          </a:xfrm>
        </p:spPr>
      </p:pic>
      <p:pic>
        <p:nvPicPr>
          <p:cNvPr id="11" name="Inhaltsplatzhalter 12" descr="Ein Bild, das drinnen, Boden enthält.&#10;&#10;Automatisch generierte Beschreibung">
            <a:extLst>
              <a:ext uri="{FF2B5EF4-FFF2-40B4-BE49-F238E27FC236}">
                <a16:creationId xmlns:a16="http://schemas.microsoft.com/office/drawing/2014/main" id="{4C8F44C7-E564-38FA-7D0D-7EF5D07282C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07" b="23507"/>
          <a:stretch>
            <a:fillRect/>
          </a:stretch>
        </p:blipFill>
        <p:spPr>
          <a:xfrm>
            <a:off x="6167438" y="3970338"/>
            <a:ext cx="5616575" cy="2232025"/>
          </a:xfr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71B6D504-A2A2-425A-ECB6-054319ADDBC9}"/>
              </a:ext>
            </a:extLst>
          </p:cNvPr>
          <p:cNvCxnSpPr>
            <a:cxnSpLocks/>
          </p:cNvCxnSpPr>
          <p:nvPr/>
        </p:nvCxnSpPr>
        <p:spPr>
          <a:xfrm>
            <a:off x="8975725" y="4293096"/>
            <a:ext cx="72603" cy="1368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9B2050A2-2C18-1813-5658-0C25D434015D}"/>
                  </a:ext>
                </a:extLst>
              </p:cNvPr>
              <p:cNvSpPr txBox="1"/>
              <p:nvPr/>
            </p:nvSpPr>
            <p:spPr>
              <a:xfrm>
                <a:off x="9336360" y="4653136"/>
                <a:ext cx="136815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de-DE" dirty="0"/>
                  <a:t>8cm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de-DE" b="0" dirty="0"/>
                  <a:t>0.5cm</a:t>
                </a: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9B2050A2-2C18-1813-5658-0C25D43401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6360" y="4653136"/>
                <a:ext cx="1368152" cy="276999"/>
              </a:xfrm>
              <a:prstGeom prst="rect">
                <a:avLst/>
              </a:prstGeom>
              <a:blipFill>
                <a:blip r:embed="rId4"/>
                <a:stretch>
                  <a:fillRect l="-10714" t="-28261" r="-1339" b="-5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2575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D2121796-7135-B365-18EA-70518EA0D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Experimental </a:t>
            </a:r>
            <a:r>
              <a:rPr lang="de-DE" dirty="0" err="1"/>
              <a:t>set-up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48AD5E9-F2CE-B965-A00E-FF537903F5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A1E9F4-4915-A3C3-73A1-A43EBB785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239FCD-9982-4406-1510-97FBD0105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29CF3B-D593-E071-545A-89780CA61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682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706DE0A1-FE0A-9202-F102-9741F11CE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 </a:t>
            </a:r>
            <a:r>
              <a:rPr lang="de-DE" dirty="0" err="1"/>
              <a:t>noises</a:t>
            </a:r>
            <a:r>
              <a:rPr lang="de-DE" dirty="0"/>
              <a:t> (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lights</a:t>
            </a:r>
            <a:r>
              <a:rPr lang="de-DE" dirty="0"/>
              <a:t> off)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174E10D6-1B09-16CF-5215-CEE879716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3392" y="1327007"/>
            <a:ext cx="5616600" cy="655634"/>
          </a:xfrm>
        </p:spPr>
        <p:txBody>
          <a:bodyPr/>
          <a:lstStyle/>
          <a:p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black</a:t>
            </a:r>
            <a:r>
              <a:rPr lang="de-DE" dirty="0"/>
              <a:t> PE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FBF2BD-03B7-0032-1C56-119E4F4C9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A8ED69-CF00-C610-496B-C0693BF32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F6257C-460B-28E7-03CD-788FB1E47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8" name="Inhaltsplatzhalter 11" descr="Ein Bild, das Tisch enthält.&#10;&#10;Automatisch generierte Beschreibung">
            <a:extLst>
              <a:ext uri="{FF2B5EF4-FFF2-40B4-BE49-F238E27FC236}">
                <a16:creationId xmlns:a16="http://schemas.microsoft.com/office/drawing/2014/main" id="{D217E755-D919-823D-D32C-5FFEAABEB33B}"/>
              </a:ext>
            </a:extLst>
          </p:cNvPr>
          <p:cNvPicPr>
            <a:picLocks noGrp="1" noChangeAspect="1"/>
          </p:cNvPicPr>
          <p:nvPr>
            <p:ph sz="half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61" y="2112982"/>
            <a:ext cx="5611813" cy="3596274"/>
          </a:xfrm>
        </p:spPr>
      </p:pic>
    </p:spTree>
    <p:extLst>
      <p:ext uri="{BB962C8B-B14F-4D97-AF65-F5344CB8AC3E}">
        <p14:creationId xmlns:p14="http://schemas.microsoft.com/office/powerpoint/2010/main" val="679497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F33858-02DA-6226-6E34-9A45ADFD2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black</a:t>
            </a:r>
            <a:r>
              <a:rPr lang="de-DE" dirty="0"/>
              <a:t> PE at a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23cm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03065ED-0142-A3B0-97D1-5B55F9EDA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3338C18-8134-C444-EE9D-3B760B022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B693AC9-04D9-175F-EE8D-F485E755F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2" name="Inhaltsplatzhalter 7">
            <a:extLst>
              <a:ext uri="{FF2B5EF4-FFF2-40B4-BE49-F238E27FC236}">
                <a16:creationId xmlns:a16="http://schemas.microsoft.com/office/drawing/2014/main" id="{06E852B2-C9E8-A98B-197F-A9FDDF5D184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790303"/>
            <a:ext cx="5616575" cy="4212431"/>
          </a:xfrm>
        </p:spPr>
      </p:pic>
      <p:pic>
        <p:nvPicPr>
          <p:cNvPr id="13" name="Inhaltsplatzhalter 9" descr="Ein Bild, das Tisch enthält.&#10;&#10;Automatisch generierte Beschreibung">
            <a:extLst>
              <a:ext uri="{FF2B5EF4-FFF2-40B4-BE49-F238E27FC236}">
                <a16:creationId xmlns:a16="http://schemas.microsoft.com/office/drawing/2014/main" id="{27A3E16F-4511-2D15-8172-D3D65A7401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98382"/>
            <a:ext cx="5611813" cy="3596274"/>
          </a:xfrm>
        </p:spPr>
      </p:pic>
    </p:spTree>
    <p:extLst>
      <p:ext uri="{BB962C8B-B14F-4D97-AF65-F5344CB8AC3E}">
        <p14:creationId xmlns:p14="http://schemas.microsoft.com/office/powerpoint/2010/main" val="3732450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FCCD5-281A-BFC1-18A6-91033D329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black</a:t>
            </a:r>
            <a:r>
              <a:rPr lang="de-DE" dirty="0"/>
              <a:t> PE at a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23cm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7CBBD8-D8BA-FFFB-75D6-665C09BB6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4A3EA2-1862-C8EE-2A88-92091A365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0644E6-B441-D4CC-D89C-D1565768C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Inhaltsplatzhalter 5">
            <a:extLst>
              <a:ext uri="{FF2B5EF4-FFF2-40B4-BE49-F238E27FC236}">
                <a16:creationId xmlns:a16="http://schemas.microsoft.com/office/drawing/2014/main" id="{06873946-9DB0-A450-72C5-074802145DF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790303"/>
            <a:ext cx="5616575" cy="4212431"/>
          </a:xfrm>
        </p:spPr>
      </p:pic>
      <p:pic>
        <p:nvPicPr>
          <p:cNvPr id="9" name="Inhaltsplatzhalter 7" descr="Ein Bild, das Tisch enthält.&#10;&#10;Automatisch generierte Beschreibung">
            <a:extLst>
              <a:ext uri="{FF2B5EF4-FFF2-40B4-BE49-F238E27FC236}">
                <a16:creationId xmlns:a16="http://schemas.microsoft.com/office/drawing/2014/main" id="{6BE8CAE7-8C56-0016-92B9-6EDF5D9F13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98382"/>
            <a:ext cx="5611813" cy="3596274"/>
          </a:xfrm>
        </p:spPr>
      </p:pic>
    </p:spTree>
    <p:extLst>
      <p:ext uri="{BB962C8B-B14F-4D97-AF65-F5344CB8AC3E}">
        <p14:creationId xmlns:p14="http://schemas.microsoft.com/office/powerpoint/2010/main" val="3221692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B0E0C0-5D70-43BF-D9BC-391473133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THz</a:t>
            </a:r>
            <a:r>
              <a:rPr lang="de-DE" dirty="0"/>
              <a:t> </a:t>
            </a:r>
            <a:r>
              <a:rPr lang="de-DE" dirty="0" err="1"/>
              <a:t>Lense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Thorlabs</a:t>
            </a:r>
            <a:r>
              <a:rPr lang="de-DE" dirty="0"/>
              <a:t> holder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5386757-C18D-6C7A-1B61-FD8ACF42C90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756C14F-03CA-AE00-2B9F-66BB4F775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C90B030-88C0-5982-9A0F-F430C9CC5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18E30E5-B2F0-9AE5-7FBE-E67CD19CB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Inhaltsplatzhalter 12" descr="Ein Bild, das drinnen, zugemüllt enthält.&#10;&#10;Automatisch generierte Beschreibung">
            <a:extLst>
              <a:ext uri="{FF2B5EF4-FFF2-40B4-BE49-F238E27FC236}">
                <a16:creationId xmlns:a16="http://schemas.microsoft.com/office/drawing/2014/main" id="{D84FE17E-4FCA-3F77-439C-3FA583A94E5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790516"/>
            <a:ext cx="5616575" cy="4212005"/>
          </a:xfrm>
        </p:spPr>
      </p:pic>
      <p:pic>
        <p:nvPicPr>
          <p:cNvPr id="9" name="Inhaltsplatzhalter 10">
            <a:extLst>
              <a:ext uri="{FF2B5EF4-FFF2-40B4-BE49-F238E27FC236}">
                <a16:creationId xmlns:a16="http://schemas.microsoft.com/office/drawing/2014/main" id="{529D0C69-4A60-5EC3-6479-871010CD28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41006"/>
            <a:ext cx="5181600" cy="332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537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823C99-5375-9A4F-460A-8148654C8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Edmundoptics</a:t>
            </a:r>
            <a:r>
              <a:rPr lang="de-DE" dirty="0"/>
              <a:t> FL 50mm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black</a:t>
            </a:r>
            <a:r>
              <a:rPr lang="de-DE" dirty="0"/>
              <a:t> PE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3FD2A2C-95CE-2C2F-1D76-D73AA8F9A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90C62F0-1F9D-7609-D772-7F7A5B156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04D8D0-342F-707C-B68F-0AB76841E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Inhaltsplatzhalter 11">
            <a:extLst>
              <a:ext uri="{FF2B5EF4-FFF2-40B4-BE49-F238E27FC236}">
                <a16:creationId xmlns:a16="http://schemas.microsoft.com/office/drawing/2014/main" id="{2EAC90B4-61C8-C73A-FCE0-AD0FCF8C633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790516"/>
            <a:ext cx="5616575" cy="4212005"/>
          </a:xfrm>
        </p:spPr>
      </p:pic>
      <p:pic>
        <p:nvPicPr>
          <p:cNvPr id="9" name="Inhaltsplatzhalter 9">
            <a:extLst>
              <a:ext uri="{FF2B5EF4-FFF2-40B4-BE49-F238E27FC236}">
                <a16:creationId xmlns:a16="http://schemas.microsoft.com/office/drawing/2014/main" id="{50011875-5CF8-A0D1-4CF0-C3D531AE8EC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98382"/>
            <a:ext cx="5611813" cy="3596274"/>
          </a:xfrm>
        </p:spPr>
      </p:pic>
    </p:spTree>
    <p:extLst>
      <p:ext uri="{BB962C8B-B14F-4D97-AF65-F5344CB8AC3E}">
        <p14:creationId xmlns:p14="http://schemas.microsoft.com/office/powerpoint/2010/main" val="2893573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333894-C0A8-53C2-D9ED-DFF0A2E48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Edmundoptics</a:t>
            </a:r>
            <a:r>
              <a:rPr lang="de-DE" dirty="0"/>
              <a:t> FL 50mm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black</a:t>
            </a:r>
            <a:r>
              <a:rPr lang="de-DE" dirty="0"/>
              <a:t> PE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7F54FF-5761-2C56-403D-827392C0F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A83F57-89F7-91D4-04A7-23078E626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48FE348-8D54-52CF-5AAA-0FA3289B3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Inhaltsplatzhalter 23" descr="Ein Bild, das zugemüllt enthält.&#10;&#10;Automatisch generierte Beschreibung">
            <a:extLst>
              <a:ext uri="{FF2B5EF4-FFF2-40B4-BE49-F238E27FC236}">
                <a16:creationId xmlns:a16="http://schemas.microsoft.com/office/drawing/2014/main" id="{90634AB8-7B74-1649-BF35-C552A31031D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790516"/>
            <a:ext cx="5616575" cy="4212005"/>
          </a:xfrm>
        </p:spPr>
      </p:pic>
      <p:pic>
        <p:nvPicPr>
          <p:cNvPr id="9" name="Inhaltsplatzhalter 19" descr="Ein Bild, das Tisch enthält.&#10;&#10;Automatisch generierte Beschreibung">
            <a:extLst>
              <a:ext uri="{FF2B5EF4-FFF2-40B4-BE49-F238E27FC236}">
                <a16:creationId xmlns:a16="http://schemas.microsoft.com/office/drawing/2014/main" id="{E5A4C7A6-3E53-D301-9224-A4621A6E89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98382"/>
            <a:ext cx="5611813" cy="3596274"/>
          </a:xfrm>
        </p:spPr>
      </p:pic>
    </p:spTree>
    <p:extLst>
      <p:ext uri="{BB962C8B-B14F-4D97-AF65-F5344CB8AC3E}">
        <p14:creationId xmlns:p14="http://schemas.microsoft.com/office/powerpoint/2010/main" val="28584208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8B2BCE-9B1C-7368-E275-A4E981113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Magnification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black</a:t>
            </a:r>
            <a:r>
              <a:rPr lang="de-DE" dirty="0"/>
              <a:t> PE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B184E0E-1319-5AFF-2F74-8D4D80C2F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61FD6A4-B8BC-4ACA-3F4F-54AD2868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578454E-B53D-DEE3-5B33-659A433D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Inhaltsplatzhalter 4" descr="Ein Bild, das drinnen, zugemüllt enthält.&#10;&#10;Automatisch generierte Beschreibung">
            <a:extLst>
              <a:ext uri="{FF2B5EF4-FFF2-40B4-BE49-F238E27FC236}">
                <a16:creationId xmlns:a16="http://schemas.microsoft.com/office/drawing/2014/main" id="{3C6DFC32-4B92-7B59-7A68-014AA880421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790516"/>
            <a:ext cx="5616575" cy="4212005"/>
          </a:xfrm>
        </p:spPr>
      </p:pic>
      <p:pic>
        <p:nvPicPr>
          <p:cNvPr id="9" name="Inhaltsplatzhalter 5" descr="Ein Bild, das Tisch enthält.&#10;&#10;Automatisch generierte Beschreibung">
            <a:extLst>
              <a:ext uri="{FF2B5EF4-FFF2-40B4-BE49-F238E27FC236}">
                <a16:creationId xmlns:a16="http://schemas.microsoft.com/office/drawing/2014/main" id="{8BC6C1E4-B058-EF58-7427-DBA8A0A705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98382"/>
            <a:ext cx="5611813" cy="3596274"/>
          </a:xfrm>
        </p:spPr>
      </p:pic>
    </p:spTree>
    <p:extLst>
      <p:ext uri="{BB962C8B-B14F-4D97-AF65-F5344CB8AC3E}">
        <p14:creationId xmlns:p14="http://schemas.microsoft.com/office/powerpoint/2010/main" val="2032937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2DA742E-60C4-4F88-7655-F89D3CE20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Absorption </a:t>
            </a:r>
            <a:r>
              <a:rPr lang="de-DE" dirty="0" err="1"/>
              <a:t>curve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black</a:t>
            </a:r>
            <a:r>
              <a:rPr lang="de-DE" dirty="0"/>
              <a:t> PE</a:t>
            </a:r>
          </a:p>
        </p:txBody>
      </p:sp>
      <p:pic>
        <p:nvPicPr>
          <p:cNvPr id="9" name="Inhaltsplatzhalter 9">
            <a:extLst>
              <a:ext uri="{FF2B5EF4-FFF2-40B4-BE49-F238E27FC236}">
                <a16:creationId xmlns:a16="http://schemas.microsoft.com/office/drawing/2014/main" id="{AA37B305-3E5C-A9DF-697C-A5B016A63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340768"/>
            <a:ext cx="6240422" cy="4356210"/>
          </a:xfrm>
          <a:prstGeom prst="rect">
            <a:avLst/>
          </a:prstGeom>
        </p:spPr>
      </p:pic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61452F34-F477-8F67-D4B7-01545EBA0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0" y="620688"/>
            <a:ext cx="3431491" cy="268878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3BBCABC-A9E5-4030-08C8-012551B90576}"/>
              </a:ext>
            </a:extLst>
          </p:cNvPr>
          <p:cNvSpPr/>
          <p:nvPr/>
        </p:nvSpPr>
        <p:spPr>
          <a:xfrm>
            <a:off x="7903695" y="748040"/>
            <a:ext cx="144016" cy="2294470"/>
          </a:xfrm>
          <a:prstGeom prst="rect">
            <a:avLst/>
          </a:prstGeom>
          <a:solidFill>
            <a:srgbClr val="0033A0">
              <a:alpha val="1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D252F537-6F02-EC45-7A73-7E0A8AA041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2144" y="3490054"/>
            <a:ext cx="3978924" cy="268955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3739068-A9A7-649A-CEC6-13B8C048BE9D}"/>
              </a:ext>
            </a:extLst>
          </p:cNvPr>
          <p:cNvSpPr/>
          <p:nvPr/>
        </p:nvSpPr>
        <p:spPr>
          <a:xfrm>
            <a:off x="1822978" y="1772816"/>
            <a:ext cx="2793242" cy="3190512"/>
          </a:xfrm>
          <a:prstGeom prst="rect">
            <a:avLst/>
          </a:prstGeom>
          <a:solidFill>
            <a:srgbClr val="0033A0">
              <a:alpha val="21961"/>
            </a:srgbClr>
          </a:solidFill>
          <a:ln>
            <a:solidFill>
              <a:srgbClr val="002374">
                <a:alpha val="1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24718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023297-B5BC-ED31-44AF-44C479D27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Magnification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black</a:t>
            </a:r>
            <a:r>
              <a:rPr lang="de-DE" dirty="0"/>
              <a:t> PE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CA087C9-CF79-3176-624E-89CDC35D6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73BF76-D219-ADAA-9899-F1A3A59A9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D48182-54C6-BA10-47B6-0C8DA202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Inhaltsplatzhalter 4" descr="Ein Bild, das zugemüllt enthält.&#10;&#10;Automatisch generierte Beschreibung">
            <a:extLst>
              <a:ext uri="{FF2B5EF4-FFF2-40B4-BE49-F238E27FC236}">
                <a16:creationId xmlns:a16="http://schemas.microsoft.com/office/drawing/2014/main" id="{7F35CE27-D844-0EE7-371A-10154C821A4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790516"/>
            <a:ext cx="5616575" cy="4212005"/>
          </a:xfrm>
        </p:spPr>
      </p:pic>
      <p:pic>
        <p:nvPicPr>
          <p:cNvPr id="10" name="Inhaltsplatzhalter 5" descr="Ein Bild, das Tisch enthält.&#10;&#10;Automatisch generierte Beschreibung">
            <a:extLst>
              <a:ext uri="{FF2B5EF4-FFF2-40B4-BE49-F238E27FC236}">
                <a16:creationId xmlns:a16="http://schemas.microsoft.com/office/drawing/2014/main" id="{D84116D4-B065-50A2-FFDF-4448ECD946C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98382"/>
            <a:ext cx="5611813" cy="3596274"/>
          </a:xfrm>
        </p:spPr>
      </p:pic>
    </p:spTree>
    <p:extLst>
      <p:ext uri="{BB962C8B-B14F-4D97-AF65-F5344CB8AC3E}">
        <p14:creationId xmlns:p14="http://schemas.microsoft.com/office/powerpoint/2010/main" val="7301954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FA5B5935-F7A3-59BC-CE4F-2AA34B108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FF0000"/>
                </a:solidFill>
              </a:rPr>
              <a:t>What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is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the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THz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transmission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for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edmund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optics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lenses</a:t>
            </a:r>
            <a:r>
              <a:rPr lang="de-DE" dirty="0">
                <a:solidFill>
                  <a:srgbClr val="FF0000"/>
                </a:solidFill>
              </a:rPr>
              <a:t>? (</a:t>
            </a:r>
            <a:r>
              <a:rPr lang="de-DE" dirty="0" err="1">
                <a:solidFill>
                  <a:srgbClr val="FF0000"/>
                </a:solidFill>
              </a:rPr>
              <a:t>page</a:t>
            </a:r>
            <a:r>
              <a:rPr lang="de-DE" dirty="0">
                <a:solidFill>
                  <a:srgbClr val="FF0000"/>
                </a:solidFill>
              </a:rPr>
              <a:t> 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FF0000"/>
                </a:solidFill>
              </a:rPr>
              <a:t>Why</a:t>
            </a:r>
            <a:r>
              <a:rPr lang="de-DE" dirty="0">
                <a:solidFill>
                  <a:srgbClr val="FF0000"/>
                </a:solidFill>
              </a:rPr>
              <a:t> do </a:t>
            </a:r>
            <a:r>
              <a:rPr lang="de-DE" dirty="0" err="1">
                <a:solidFill>
                  <a:srgbClr val="FF0000"/>
                </a:solidFill>
              </a:rPr>
              <a:t>we</a:t>
            </a:r>
            <a:r>
              <a:rPr lang="de-DE" dirty="0">
                <a:solidFill>
                  <a:srgbClr val="FF0000"/>
                </a:solidFill>
              </a:rPr>
              <a:t> lose so </a:t>
            </a:r>
            <a:r>
              <a:rPr lang="de-DE" dirty="0" err="1">
                <a:solidFill>
                  <a:srgbClr val="FF0000"/>
                </a:solidFill>
              </a:rPr>
              <a:t>much</a:t>
            </a:r>
            <a:r>
              <a:rPr lang="de-DE" dirty="0">
                <a:solidFill>
                  <a:srgbClr val="FF0000"/>
                </a:solidFill>
              </a:rPr>
              <a:t> power </a:t>
            </a:r>
            <a:r>
              <a:rPr lang="de-DE" dirty="0" err="1">
                <a:solidFill>
                  <a:srgbClr val="FF0000"/>
                </a:solidFill>
              </a:rPr>
              <a:t>during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maginification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with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the</a:t>
            </a:r>
            <a:r>
              <a:rPr lang="de-DE" dirty="0">
                <a:solidFill>
                  <a:srgbClr val="FF0000"/>
                </a:solidFill>
              </a:rPr>
              <a:t> PE </a:t>
            </a:r>
            <a:r>
              <a:rPr lang="de-DE" dirty="0" err="1">
                <a:solidFill>
                  <a:srgbClr val="FF0000"/>
                </a:solidFill>
              </a:rPr>
              <a:t>foil</a:t>
            </a:r>
            <a:r>
              <a:rPr lang="de-DE" dirty="0">
                <a:solidFill>
                  <a:srgbClr val="FF0000"/>
                </a:solidFill>
              </a:rPr>
              <a:t>? (</a:t>
            </a:r>
            <a:r>
              <a:rPr lang="de-DE" dirty="0" err="1">
                <a:solidFill>
                  <a:srgbClr val="FF0000"/>
                </a:solidFill>
              </a:rPr>
              <a:t>page</a:t>
            </a:r>
            <a:r>
              <a:rPr lang="de-DE" dirty="0">
                <a:solidFill>
                  <a:srgbClr val="FF0000"/>
                </a:solidFill>
              </a:rPr>
              <a:t> 5)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75FE3E56-2041-700E-6C03-BAF6C53AA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Questions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BDD3CC3-70AE-7165-6C3B-71160B3F9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CF853EB-229D-46B7-3348-9906E6FFA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05588A-05E7-18C3-51D8-BFC5D88AA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702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33EC21-0541-C805-452A-E229A4555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ASB-IR-18K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64C1550-884A-39E4-FE4D-D42F80D3E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C8AD6FF-50E8-8785-09A2-1005923AD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C34CF3E-8085-D46E-03ED-A7D996209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0" name="Picture 2" descr="ASB-IR-18K_Emission">
            <a:extLst>
              <a:ext uri="{FF2B5EF4-FFF2-40B4-BE49-F238E27FC236}">
                <a16:creationId xmlns:a16="http://schemas.microsoft.com/office/drawing/2014/main" id="{D4CD3E00-313C-D170-D5EC-470D80003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60" y="329215"/>
            <a:ext cx="589190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4AC5879-3173-6ADF-541D-EF9F58E9B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585" y="1972345"/>
            <a:ext cx="4737279" cy="2761754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5C5829C5-B8E6-8630-3022-A82CCDB4EB91}"/>
              </a:ext>
            </a:extLst>
          </p:cNvPr>
          <p:cNvSpPr txBox="1"/>
          <p:nvPr/>
        </p:nvSpPr>
        <p:spPr>
          <a:xfrm>
            <a:off x="5786417" y="5482972"/>
            <a:ext cx="60947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https://en.oceanhoodtw.com/products_detail/595.htm</a:t>
            </a:r>
          </a:p>
        </p:txBody>
      </p:sp>
    </p:spTree>
    <p:extLst>
      <p:ext uri="{BB962C8B-B14F-4D97-AF65-F5344CB8AC3E}">
        <p14:creationId xmlns:p14="http://schemas.microsoft.com/office/powerpoint/2010/main" val="1974072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0078B7-B3A5-9D41-5B05-F5B916AC6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LAT150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B31C95B-EE82-5765-D71F-B0F28570E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03AD11-5C54-BE74-FE1A-EA43D137E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A410FE9-F731-0666-9EAB-33E888EF5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Grafik 11">
            <a:hlinkClick r:id="rId2"/>
            <a:extLst>
              <a:ext uri="{FF2B5EF4-FFF2-40B4-BE49-F238E27FC236}">
                <a16:creationId xmlns:a16="http://schemas.microsoft.com/office/drawing/2014/main" id="{81794E54-25EC-BF56-01A2-0A5C3B953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727" y="658979"/>
            <a:ext cx="6312285" cy="474147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A2304516-BA52-6F1A-EB46-2FA7DBA6C120}"/>
              </a:ext>
            </a:extLst>
          </p:cNvPr>
          <p:cNvSpPr txBox="1"/>
          <p:nvPr/>
        </p:nvSpPr>
        <p:spPr>
          <a:xfrm>
            <a:off x="5500938" y="5522816"/>
            <a:ext cx="6793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https://www.thorlabs.com/thorproduct.cfm?partnumber=LAT150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0FFFCCDB-D31A-6D85-6D17-A8C6338F7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1523653"/>
            <a:ext cx="4870598" cy="334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5B2A3260-CF33-CD65-00FE-DE86E13DC926}"/>
              </a:ext>
            </a:extLst>
          </p:cNvPr>
          <p:cNvSpPr txBox="1"/>
          <p:nvPr/>
        </p:nvSpPr>
        <p:spPr>
          <a:xfrm>
            <a:off x="563904" y="4942357"/>
            <a:ext cx="47519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https://www.thorlabs.com/newgrouppage9.cfm?objectgroup_id=1627</a:t>
            </a:r>
          </a:p>
        </p:txBody>
      </p:sp>
    </p:spTree>
    <p:extLst>
      <p:ext uri="{BB962C8B-B14F-4D97-AF65-F5344CB8AC3E}">
        <p14:creationId xmlns:p14="http://schemas.microsoft.com/office/powerpoint/2010/main" val="1415029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64B8E-3BB5-336C-9149-2564A56B0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Magnification</a:t>
            </a:r>
            <a:r>
              <a:rPr lang="de-DE" dirty="0"/>
              <a:t> - </a:t>
            </a:r>
            <a:r>
              <a:rPr lang="de-DE" dirty="0" err="1"/>
              <a:t>telescope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B582598-F472-DAEC-B0B7-86E1EA2A5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7677925-DB94-07B6-86D3-B5FDC509C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945827-6A6D-A5DD-B8EC-230823367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24BEE6C-4A28-452F-A3DF-7E0571E85F3D}"/>
              </a:ext>
            </a:extLst>
          </p:cNvPr>
          <p:cNvSpPr/>
          <p:nvPr/>
        </p:nvSpPr>
        <p:spPr>
          <a:xfrm>
            <a:off x="1631504" y="2492896"/>
            <a:ext cx="432048" cy="21602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A83CE20-42DF-68DD-4F38-41ECFCCFCBBE}"/>
              </a:ext>
            </a:extLst>
          </p:cNvPr>
          <p:cNvSpPr/>
          <p:nvPr/>
        </p:nvSpPr>
        <p:spPr>
          <a:xfrm>
            <a:off x="4259262" y="2204864"/>
            <a:ext cx="756618" cy="28083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Gleichschenkliges Dreieck 17">
            <a:extLst>
              <a:ext uri="{FF2B5EF4-FFF2-40B4-BE49-F238E27FC236}">
                <a16:creationId xmlns:a16="http://schemas.microsoft.com/office/drawing/2014/main" id="{61B62F36-16B4-4CE9-D803-79A2ED62D0D3}"/>
              </a:ext>
            </a:extLst>
          </p:cNvPr>
          <p:cNvSpPr/>
          <p:nvPr/>
        </p:nvSpPr>
        <p:spPr>
          <a:xfrm rot="16200000">
            <a:off x="2744032" y="2804942"/>
            <a:ext cx="1494315" cy="1536148"/>
          </a:xfrm>
          <a:prstGeom prst="triangle">
            <a:avLst>
              <a:gd name="adj" fmla="val 5410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Gleichschenkliges Dreieck 18">
            <a:extLst>
              <a:ext uri="{FF2B5EF4-FFF2-40B4-BE49-F238E27FC236}">
                <a16:creationId xmlns:a16="http://schemas.microsoft.com/office/drawing/2014/main" id="{7E553446-471E-8B30-2D11-7865C264F4C4}"/>
              </a:ext>
            </a:extLst>
          </p:cNvPr>
          <p:cNvSpPr/>
          <p:nvPr/>
        </p:nvSpPr>
        <p:spPr>
          <a:xfrm rot="5400000">
            <a:off x="2193562" y="3187480"/>
            <a:ext cx="399542" cy="659562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3897656-C928-8640-CC42-64B51D6B5223}"/>
              </a:ext>
            </a:extLst>
          </p:cNvPr>
          <p:cNvSpPr txBox="1"/>
          <p:nvPr/>
        </p:nvSpPr>
        <p:spPr>
          <a:xfrm>
            <a:off x="889608" y="1797310"/>
            <a:ext cx="21956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/>
              <a:t>Edmund </a:t>
            </a:r>
            <a:r>
              <a:rPr lang="de-DE" dirty="0" err="1"/>
              <a:t>optics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768B9CE-428E-7C86-9006-991389234E33}"/>
              </a:ext>
            </a:extLst>
          </p:cNvPr>
          <p:cNvSpPr txBox="1"/>
          <p:nvPr/>
        </p:nvSpPr>
        <p:spPr>
          <a:xfrm>
            <a:off x="4299275" y="1570673"/>
            <a:ext cx="21956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/>
              <a:t>Menlo Systems FL 200mm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4CF616E-1173-A06B-A979-D14906F87E8B}"/>
              </a:ext>
            </a:extLst>
          </p:cNvPr>
          <p:cNvSpPr/>
          <p:nvPr/>
        </p:nvSpPr>
        <p:spPr>
          <a:xfrm>
            <a:off x="335360" y="3265232"/>
            <a:ext cx="1296143" cy="50405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3DE6739-CE72-8125-7E89-3056021A1362}"/>
              </a:ext>
            </a:extLst>
          </p:cNvPr>
          <p:cNvSpPr/>
          <p:nvPr/>
        </p:nvSpPr>
        <p:spPr>
          <a:xfrm>
            <a:off x="4989805" y="2703235"/>
            <a:ext cx="2402339" cy="173956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3631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866C45-7061-4E60-F7FE-770462004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THz</a:t>
            </a:r>
            <a:r>
              <a:rPr lang="de-DE" dirty="0"/>
              <a:t> </a:t>
            </a:r>
            <a:r>
              <a:rPr lang="de-DE" dirty="0" err="1"/>
              <a:t>Lense</a:t>
            </a:r>
            <a:r>
              <a:rPr lang="de-DE" dirty="0"/>
              <a:t> Menlo System FL 200mm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1883A96-D474-AAF2-B8C7-1B640E116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181CFCD-A369-C73B-CA54-A50B19E67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50ADE21-AF54-26CF-6624-A8B139576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596992C-370C-B8C8-904F-31DAACC9C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3" y="1556792"/>
            <a:ext cx="3428523" cy="4608512"/>
          </a:xfrm>
          <a:prstGeom prst="rect">
            <a:avLst/>
          </a:prstGeom>
        </p:spPr>
      </p:pic>
      <p:pic>
        <p:nvPicPr>
          <p:cNvPr id="1028" name="Picture 4" descr="MENLO_THz antennas components_TPX_overview_2017 11_pr">
            <a:extLst>
              <a:ext uri="{FF2B5EF4-FFF2-40B4-BE49-F238E27FC236}">
                <a16:creationId xmlns:a16="http://schemas.microsoft.com/office/drawing/2014/main" id="{69BFEB7E-B53C-5F54-3342-3D5C56CB6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808" y="1201429"/>
            <a:ext cx="5710518" cy="428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510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A1777E-1485-BB5E-F2E6-8C677F5D0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Edmund </a:t>
            </a:r>
            <a:r>
              <a:rPr lang="de-DE" dirty="0" err="1"/>
              <a:t>Optics</a:t>
            </a:r>
            <a:r>
              <a:rPr lang="de-DE" dirty="0"/>
              <a:t> </a:t>
            </a:r>
            <a:r>
              <a:rPr lang="de-DE" dirty="0" err="1"/>
              <a:t>Aspheric</a:t>
            </a:r>
            <a:r>
              <a:rPr lang="de-DE" dirty="0"/>
              <a:t> </a:t>
            </a:r>
            <a:r>
              <a:rPr lang="de-DE" dirty="0" err="1"/>
              <a:t>Lenses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542487-9661-EA4B-4EE8-5C887B76F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4B67D3-88BC-F965-446B-B4D788330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7840A6E-EBEE-4DB4-209F-CB5B75468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3C54307-C856-7618-1A67-F4A9578252A3}"/>
              </a:ext>
            </a:extLst>
          </p:cNvPr>
          <p:cNvSpPr txBox="1"/>
          <p:nvPr/>
        </p:nvSpPr>
        <p:spPr>
          <a:xfrm>
            <a:off x="479376" y="1268760"/>
            <a:ext cx="6096000" cy="4934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1400"/>
              </a:spcBef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Dia.25 EFL 17.50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Uncoated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; Stock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Number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#66-006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Quantity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: 1</a:t>
            </a:r>
          </a:p>
          <a:p>
            <a:pPr algn="l">
              <a:spcBef>
                <a:spcPts val="1400"/>
              </a:spcBef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Dia.25 EFL 20.00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Uncoated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; Stock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Number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#66-007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Quantity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: 1</a:t>
            </a:r>
          </a:p>
          <a:p>
            <a:pPr algn="l">
              <a:spcBef>
                <a:spcPts val="1400"/>
              </a:spcBef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Dia.25 EFL 30.00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Uncoated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; Stock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Number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#66-009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Quantity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: 1</a:t>
            </a:r>
          </a:p>
          <a:p>
            <a:pPr algn="l">
              <a:spcBef>
                <a:spcPts val="1400"/>
              </a:spcBef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Dia.25 EFL 40.00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Uncoated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; Stock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Number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#66-010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Quantity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: 1</a:t>
            </a:r>
          </a:p>
          <a:p>
            <a:pPr>
              <a:spcBef>
                <a:spcPts val="1400"/>
              </a:spcBef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Dia.25 EFL 50.00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Uncoated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; Stock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Number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#66-011 </a:t>
            </a:r>
            <a:r>
              <a:rPr lang="de-DE" b="0" i="0" dirty="0" err="1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Quantity</a:t>
            </a:r>
            <a:r>
              <a:rPr lang="de-DE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: 1</a:t>
            </a:r>
          </a:p>
          <a:p>
            <a:pPr algn="l">
              <a:spcBef>
                <a:spcPts val="1400"/>
              </a:spcBef>
              <a:spcAft>
                <a:spcPts val="1400"/>
              </a:spcAft>
              <a:buFont typeface="Arial" panose="020B0604020202020204" pitchFamily="34" charset="0"/>
              <a:buChar char="•"/>
            </a:pPr>
            <a:endParaRPr lang="de-DE" b="0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F4D829A-5523-6158-009D-0A34334F0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59838"/>
            <a:ext cx="5952503" cy="1949327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9C5190C-482D-5C05-1B5C-250C47D5B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883" y="3513864"/>
            <a:ext cx="3657600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470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F7B350A-78C8-F769-465B-401D37B642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9488867"/>
              </p:ext>
            </p:extLst>
          </p:nvPr>
        </p:nvGraphicFramePr>
        <p:xfrm>
          <a:off x="407987" y="476672"/>
          <a:ext cx="11376024" cy="5486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792008">
                  <a:extLst>
                    <a:ext uri="{9D8B030D-6E8A-4147-A177-3AD203B41FA5}">
                      <a16:colId xmlns:a16="http://schemas.microsoft.com/office/drawing/2014/main" val="2688553844"/>
                    </a:ext>
                  </a:extLst>
                </a:gridCol>
                <a:gridCol w="3768213">
                  <a:extLst>
                    <a:ext uri="{9D8B030D-6E8A-4147-A177-3AD203B41FA5}">
                      <a16:colId xmlns:a16="http://schemas.microsoft.com/office/drawing/2014/main" val="1700188640"/>
                    </a:ext>
                  </a:extLst>
                </a:gridCol>
                <a:gridCol w="3815803">
                  <a:extLst>
                    <a:ext uri="{9D8B030D-6E8A-4147-A177-3AD203B41FA5}">
                      <a16:colId xmlns:a16="http://schemas.microsoft.com/office/drawing/2014/main" val="2202414020"/>
                    </a:ext>
                  </a:extLst>
                </a:gridCol>
              </a:tblGrid>
              <a:tr h="327662">
                <a:tc>
                  <a:txBody>
                    <a:bodyPr/>
                    <a:lstStyle/>
                    <a:p>
                      <a:r>
                        <a:rPr lang="de-DE" dirty="0"/>
                        <a:t>Set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Distance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371649"/>
                  </a:ext>
                </a:extLst>
              </a:tr>
              <a:tr h="5655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Background </a:t>
                      </a:r>
                      <a:r>
                        <a:rPr lang="de-DE" dirty="0" err="1"/>
                        <a:t>noises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with</a:t>
                      </a:r>
                      <a:r>
                        <a:rPr lang="de-DE" dirty="0"/>
                        <a:t> PE – Black Body </a:t>
                      </a:r>
                      <a:r>
                        <a:rPr lang="de-DE" dirty="0" err="1"/>
                        <a:t>Lamp</a:t>
                      </a:r>
                      <a:r>
                        <a:rPr lang="de-DE" dirty="0"/>
                        <a:t> 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179µW</a:t>
                      </a:r>
                    </a:p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3795619"/>
                  </a:ext>
                </a:extLst>
              </a:tr>
              <a:tr h="3276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Black Body </a:t>
                      </a:r>
                      <a:r>
                        <a:rPr lang="de-DE" dirty="0" err="1"/>
                        <a:t>Lamp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without</a:t>
                      </a:r>
                      <a:r>
                        <a:rPr lang="de-DE" dirty="0"/>
                        <a:t> 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23cm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29.34mW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964128"/>
                  </a:ext>
                </a:extLst>
              </a:tr>
              <a:tr h="3276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Black Body </a:t>
                      </a:r>
                      <a:r>
                        <a:rPr lang="de-DE" dirty="0" err="1"/>
                        <a:t>Lamp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with</a:t>
                      </a:r>
                      <a:r>
                        <a:rPr lang="de-DE" dirty="0"/>
                        <a:t> 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23cm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1.080mW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1451209"/>
                  </a:ext>
                </a:extLst>
              </a:tr>
              <a:tr h="5655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TPX </a:t>
                      </a:r>
                      <a:r>
                        <a:rPr lang="de-DE" dirty="0" err="1"/>
                        <a:t>Lense</a:t>
                      </a:r>
                      <a:r>
                        <a:rPr lang="de-DE" dirty="0"/>
                        <a:t> (</a:t>
                      </a:r>
                      <a:r>
                        <a:rPr lang="de-DE" dirty="0" err="1"/>
                        <a:t>focal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length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unknown</a:t>
                      </a:r>
                      <a:r>
                        <a:rPr lang="de-DE" dirty="0"/>
                        <a:t>)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TPX </a:t>
                      </a:r>
                      <a:r>
                        <a:rPr lang="de-DE" dirty="0" err="1"/>
                        <a:t>Lense</a:t>
                      </a:r>
                      <a:r>
                        <a:rPr lang="de-DE" dirty="0"/>
                        <a:t>: 7cm</a:t>
                      </a:r>
                    </a:p>
                    <a:p>
                      <a:r>
                        <a:rPr lang="de-DE" dirty="0"/>
                        <a:t>Black Body </a:t>
                      </a:r>
                      <a:r>
                        <a:rPr lang="de-DE" dirty="0" err="1"/>
                        <a:t>Lamp</a:t>
                      </a:r>
                      <a:r>
                        <a:rPr lang="de-DE" dirty="0"/>
                        <a:t>: 23cm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291.0µW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963046"/>
                  </a:ext>
                </a:extLst>
              </a:tr>
              <a:tr h="565554">
                <a:tc>
                  <a:txBody>
                    <a:bodyPr/>
                    <a:lstStyle/>
                    <a:p>
                      <a:r>
                        <a:rPr lang="de-DE" dirty="0" err="1"/>
                        <a:t>Edmundoptics</a:t>
                      </a:r>
                      <a:r>
                        <a:rPr lang="de-DE" dirty="0"/>
                        <a:t> FL 50mm </a:t>
                      </a:r>
                      <a:r>
                        <a:rPr lang="de-DE" dirty="0" err="1"/>
                        <a:t>without</a:t>
                      </a:r>
                      <a:r>
                        <a:rPr lang="de-DE" dirty="0"/>
                        <a:t> 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FL 50mm: 6cm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Black Body </a:t>
                      </a:r>
                      <a:r>
                        <a:rPr lang="de-DE" dirty="0" err="1"/>
                        <a:t>Lamp</a:t>
                      </a:r>
                      <a:r>
                        <a:rPr lang="de-DE" dirty="0"/>
                        <a:t>: 23cm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48.30mW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926748"/>
                  </a:ext>
                </a:extLst>
              </a:tr>
              <a:tr h="565554">
                <a:tc>
                  <a:txBody>
                    <a:bodyPr/>
                    <a:lstStyle/>
                    <a:p>
                      <a:r>
                        <a:rPr lang="de-DE" dirty="0" err="1"/>
                        <a:t>Edmundoptics</a:t>
                      </a:r>
                      <a:r>
                        <a:rPr lang="de-DE" dirty="0"/>
                        <a:t> FL 50mm </a:t>
                      </a:r>
                      <a:r>
                        <a:rPr lang="de-DE" dirty="0" err="1"/>
                        <a:t>with</a:t>
                      </a:r>
                      <a:r>
                        <a:rPr lang="de-DE" dirty="0"/>
                        <a:t> 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FL 50mm: 6cm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Black Body </a:t>
                      </a:r>
                      <a:r>
                        <a:rPr lang="de-DE" dirty="0" err="1"/>
                        <a:t>Lamp</a:t>
                      </a:r>
                      <a:r>
                        <a:rPr lang="de-DE" dirty="0"/>
                        <a:t>: 23cm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607.0µW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398166"/>
                  </a:ext>
                </a:extLst>
              </a:tr>
              <a:tr h="807935">
                <a:tc>
                  <a:txBody>
                    <a:bodyPr/>
                    <a:lstStyle/>
                    <a:p>
                      <a:r>
                        <a:rPr lang="de-DE"/>
                        <a:t>Magnification without PE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FL 20mm: 6.5cm </a:t>
                      </a:r>
                    </a:p>
                    <a:p>
                      <a:r>
                        <a:rPr lang="de-DE"/>
                        <a:t>FL 50mm: 13cm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/>
                        <a:t>Black Body Lamp: 23cm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6.370mW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575763"/>
                  </a:ext>
                </a:extLst>
              </a:tr>
              <a:tr h="8079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/>
                        <a:t>Magnification</a:t>
                      </a:r>
                      <a:r>
                        <a:rPr lang="de-DE" dirty="0"/>
                        <a:t> </a:t>
                      </a:r>
                      <a:r>
                        <a:rPr lang="de-DE"/>
                        <a:t>with </a:t>
                      </a:r>
                      <a:r>
                        <a:rPr lang="de-DE" dirty="0"/>
                        <a:t>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FL 20mm: 6.5cm </a:t>
                      </a:r>
                    </a:p>
                    <a:p>
                      <a:r>
                        <a:rPr lang="de-DE"/>
                        <a:t>FL 50mm: 13cm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/>
                        <a:t>Black Body Lamp: 23cm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359.0µW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0991265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A2A04C1-AEA1-0DA9-2D9B-D722B8160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DB26C2-F5D4-D476-1825-D66DBC7F4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8E1510-61BE-9B14-7E98-0237F6362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745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827AC2C-9593-1693-49AE-B3C9B0516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Approximation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B108A9F-FA75-0E90-871D-4974221960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F343BA-4495-A039-F029-F423EC33A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27.07.2022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17E5C7-1053-3BDF-5710-675711CEF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B0C7D9-444D-C90E-C9DF-1DE6B284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226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9" id="{7BD1F9E0-029A-4A3D-9C61-29472D3601F9}" vid="{97CD2DE9-8F8E-4690-A54A-037FC12087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0</TotalTime>
  <Words>550</Words>
  <Application>Microsoft Office PowerPoint</Application>
  <PresentationFormat>Breitbild</PresentationFormat>
  <Paragraphs>131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 Math</vt:lpstr>
      <vt:lpstr>Tahoma</vt:lpstr>
      <vt:lpstr>Office</vt:lpstr>
      <vt:lpstr>CW 29 – Experimental set-up: Edmundoptic lenses</vt:lpstr>
      <vt:lpstr>Absorption curve of a black PE</vt:lpstr>
      <vt:lpstr>ASB-IR-18K</vt:lpstr>
      <vt:lpstr>LAT150</vt:lpstr>
      <vt:lpstr>Magnification - telescope</vt:lpstr>
      <vt:lpstr>THz Lense Menlo System FL 200mm</vt:lpstr>
      <vt:lpstr>Edmund Optics Aspheric Lenses</vt:lpstr>
      <vt:lpstr>PowerPoint-Präsentation</vt:lpstr>
      <vt:lpstr>Approximation</vt:lpstr>
      <vt:lpstr>Efficiency</vt:lpstr>
      <vt:lpstr>Maximum Output power through focusing</vt:lpstr>
      <vt:lpstr>Experimental set-up</vt:lpstr>
      <vt:lpstr>Background noises (with lights off)</vt:lpstr>
      <vt:lpstr>Without black PE at a distance of 23cm</vt:lpstr>
      <vt:lpstr>With a single black PE at a distance of 23cm</vt:lpstr>
      <vt:lpstr>THz Lense with Thorlabs holder</vt:lpstr>
      <vt:lpstr>Edmundoptics FL 50mm without black PE</vt:lpstr>
      <vt:lpstr>Edmundoptics FL 50mm with black PE</vt:lpstr>
      <vt:lpstr>Magnification without black PE</vt:lpstr>
      <vt:lpstr>Magnification with black PE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CW 29 – Experimental set-up: Edmundoptic lenses</dc:title>
  <dc:creator>Mai-Khanh</dc:creator>
  <cp:lastModifiedBy>Mai-Khanh</cp:lastModifiedBy>
  <cp:revision>6</cp:revision>
  <cp:lastPrinted>2020-01-30T13:49:18Z</cp:lastPrinted>
  <dcterms:created xsi:type="dcterms:W3CDTF">2022-07-25T10:05:25Z</dcterms:created>
  <dcterms:modified xsi:type="dcterms:W3CDTF">2022-07-27T15:08:57Z</dcterms:modified>
</cp:coreProperties>
</file>