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359" r:id="rId2"/>
    <p:sldId id="363" r:id="rId3"/>
    <p:sldId id="260" r:id="rId4"/>
    <p:sldId id="360" r:id="rId5"/>
    <p:sldId id="361" r:id="rId6"/>
    <p:sldId id="362" r:id="rId7"/>
    <p:sldId id="3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208"/>
  </p:normalViewPr>
  <p:slideViewPr>
    <p:cSldViewPr snapToGrid="0" snapToObjects="1">
      <p:cViewPr>
        <p:scale>
          <a:sx n="117" d="100"/>
          <a:sy n="117" d="100"/>
        </p:scale>
        <p:origin x="3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D23D16-7BC2-B04A-AC29-44F4BD59996A}" type="datetimeFigureOut">
              <a:rPr lang="en-US" smtClean="0"/>
              <a:t>8/2/22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9FED83-7F02-E248-9F10-119FA9E4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639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3886200" y="8686800"/>
            <a:ext cx="297180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r"/>
            <a:fld id="{C1E1B1C1-9101-4191-91E1-018171114141}" type="slidenum">
              <a:rPr lang="en-US" sz="1200"/>
              <a:t>1</a:t>
            </a:fld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9200" cy="42091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D121E-2A89-5422-ECEA-C5473E7797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76D0F7-6873-A895-9431-89DF125009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03322-ADDC-1C0C-B8CC-B4AD15D3F8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DEE6C3-A7E4-0B7C-F2D8-D92A2ADF9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D49102-300D-6E83-B57A-4268342DD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157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C29BC6-F273-7A1C-203A-883C37219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920B7A-EDAD-EDF4-C8D2-465E267C4D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4B1945-3728-0F21-7F68-99E63C772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E34A8C-5FB6-5499-59EB-5BD028931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3DD7A-CBDF-D3F4-3350-3D8BD847C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955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FCDFC4-9CA6-3B2C-4B42-85B6408ED4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9B5D49-78AF-1BB3-E31F-CFFD18FAA4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52399-0D94-7178-178B-DCA012177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A80A49-0E34-3C5B-613D-E4CF2A328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59F139-3887-6706-2EDF-0A2228BB5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598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6439720" y="6551279"/>
            <a:ext cx="5345720" cy="286560"/>
          </a:xfrm>
          <a:prstGeom prst="rect">
            <a:avLst/>
          </a:prstGeom>
        </p:spPr>
        <p:txBody>
          <a:bodyPr wrap="none" lIns="90000" tIns="46800" rIns="90000" bIns="46800"/>
          <a:lstStyle/>
          <a:p>
            <a:r>
              <a:rPr lang="en-GB" sz="2133">
                <a:solidFill>
                  <a:srgbClr val="5E11A6"/>
                </a:solidFill>
                <a:latin typeface="Arial"/>
              </a:rPr>
              <a:t>David Sharp – IOP Conference, April 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1557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*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2" y="490538"/>
            <a:ext cx="11163868" cy="828948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en-US" dirty="0"/>
              <a:t>TITLE AND CONTENT </a:t>
            </a:r>
            <a:br>
              <a:rPr lang="en-US" dirty="0"/>
            </a:br>
            <a:r>
              <a:rPr lang="en-US" dirty="0"/>
              <a:t>Headline in </a:t>
            </a:r>
            <a:r>
              <a:rPr lang="en-US" dirty="0" err="1"/>
              <a:t>arial</a:t>
            </a:r>
            <a:r>
              <a:rPr lang="en-US" dirty="0"/>
              <a:t> and all caps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2" y="1359249"/>
            <a:ext cx="11163868" cy="499715"/>
          </a:xfrm>
        </p:spPr>
        <p:txBody>
          <a:bodyPr bIns="0">
            <a:noAutofit/>
          </a:bodyPr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667" b="1">
                <a:solidFill>
                  <a:srgbClr val="0065A2"/>
                </a:solidFill>
              </a:defRPr>
            </a:lvl1pPr>
          </a:lstStyle>
          <a:p>
            <a:r>
              <a:rPr lang="en-US" dirty="0"/>
              <a:t>Slide subtitle optional -  delete as needed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64467" y="144556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EFAAC5A-9C4F-4278-920D-DF2BAB59574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184E02-FB66-514F-AED2-31434781E75B}"/>
              </a:ext>
            </a:extLst>
          </p:cNvPr>
          <p:cNvSpPr txBox="1"/>
          <p:nvPr userDrawn="1"/>
        </p:nvSpPr>
        <p:spPr>
          <a:xfrm>
            <a:off x="2864467" y="1445568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0682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0AC645-FCEF-06C5-204B-8FF827AFB8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470F3-776D-31E8-E6AD-1873813487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6FBA8E-7D44-E03B-A326-D8041201A2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F6F7F-D339-F17D-55DF-B8CE9BB35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650AF-F015-4789-4FC5-BF834A0EE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5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53542-E70A-0416-BEE3-02891B318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8295D7-5F78-FFDD-A1FE-700DDC48E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5DBF35-FE81-133A-A4F8-A30CCD624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64B2D-D40A-58B4-EF07-B53ADF700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4A9C2-5E81-F47F-5978-86CCD6E62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85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DFD88-F745-A098-4AA5-EE7CF20FE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1948F7-26AA-4426-7EE7-5D8F0EDF0A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8A562-E524-331A-2CE4-68A2DAFF73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68D8EA-013F-3E9D-CFF6-9501E4258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9710CD-9FBB-8655-091E-C03767AC9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1BF5A0-03DB-ACEB-A667-1714006D2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3323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46E7B-7894-D278-96B7-5CDFCED7C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EA7E48-0EDC-7498-14E8-3F9F7D1683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1B68BC-BCBB-57ED-9118-DC46F1AE53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5D277E-F99C-8349-2DD6-0F876558D7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34256-21C4-E818-3B31-C2621C4DDD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84BA49-27BC-C031-6F44-D04DD824F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7AEDC4-1F16-DEB7-4B99-BF5EBDA30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B28DB3-A4E7-9359-4CA6-A791BB1EC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203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0000A-2E7F-3011-A47E-A3A90013B7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0A2941-4428-FACE-3A89-58B2A03DF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E381FB-FFE3-AB35-DE2E-039095EF0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2D9B09-9E0D-F93E-1A0B-6284BDFC5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301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76D378-D899-E694-FDCE-10F86A9CB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C0D992-BF91-7EEE-AE3A-9FB1ADCC3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48AC8D-913D-0AC3-0F50-738435D6A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6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95848-1F38-6EA8-145D-F78A21B865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DE4B87-9C20-E4D2-BE86-12375743A1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ACD09C-5CBB-9EC6-A804-AF20B7040B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D38E23-B6BC-A94B-BF91-6E979845B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53B5FC-41A4-91A6-E677-19470309B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C0CC55-B5F9-F2FA-655B-9907B168E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239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E79A1-A2AE-CB9E-1B83-4FF7DC9F5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E56765-528E-9481-1E42-0855F5A72C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B5BA92-8C90-EC26-8E94-E5A781C374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9EEDB-F6E5-4D9F-071E-BA2D7E248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9F7724-6334-6F64-6A21-A43CADDDD8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4EE781-9C1D-D813-7B2B-14F633C54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884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7CDBE4-BB59-FF32-6961-91D2B7F5EC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84F6E4-2088-3090-674B-1C482C0C76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92CB4-C31B-64E1-59D3-80E368574A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69FC5-E268-864B-9DA7-878CC15531F9}" type="datetimeFigureOut">
              <a:rPr lang="en-US" smtClean="0"/>
              <a:t>8/2/22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03088-570B-D5EC-6462-DDEA026FDF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FF5C1C-1663-E3B5-0FE2-6F5672E138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9FA63-1E60-E940-A2C9-7CD1B0451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1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78CC835C-5DC0-3172-E3EF-F72F3A082E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40" b="3962"/>
          <a:stretch/>
        </p:blipFill>
        <p:spPr bwMode="auto">
          <a:xfrm>
            <a:off x="0" y="-242888"/>
            <a:ext cx="12192000" cy="734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Shape 1"/>
          <p:cNvSpPr txBox="1"/>
          <p:nvPr/>
        </p:nvSpPr>
        <p:spPr>
          <a:xfrm>
            <a:off x="1893899" y="647940"/>
            <a:ext cx="8370335" cy="8825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n-GB" sz="2400" dirty="0">
                <a:solidFill>
                  <a:schemeClr val="bg1"/>
                </a:solidFill>
                <a:highlight>
                  <a:srgbClr val="000000"/>
                </a:highlight>
              </a:rPr>
              <a:t>First HIE-ISOLDE physics 2022</a:t>
            </a:r>
          </a:p>
        </p:txBody>
      </p:sp>
      <p:sp>
        <p:nvSpPr>
          <p:cNvPr id="13" name="TextShape 2"/>
          <p:cNvSpPr txBox="1"/>
          <p:nvPr/>
        </p:nvSpPr>
        <p:spPr>
          <a:xfrm>
            <a:off x="815520" y="2104920"/>
            <a:ext cx="10689120" cy="4529880"/>
          </a:xfrm>
          <a:prstGeom prst="rect">
            <a:avLst/>
          </a:prstGeom>
        </p:spPr>
        <p:txBody>
          <a:bodyPr wrap="none" lIns="120000" tIns="62400" rIns="120000" bIns="62400"/>
          <a:lstStyle/>
          <a:p>
            <a:endParaRPr lang="en-GB" sz="2400"/>
          </a:p>
          <a:p>
            <a:endParaRPr sz="2400"/>
          </a:p>
        </p:txBody>
      </p:sp>
      <p:pic>
        <p:nvPicPr>
          <p:cNvPr id="2" name="Picture 1" descr="M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9067" y="3416302"/>
            <a:ext cx="16933" cy="12700"/>
          </a:xfrm>
          <a:prstGeom prst="rect">
            <a:avLst/>
          </a:prstGeom>
        </p:spPr>
      </p:pic>
      <p:pic>
        <p:nvPicPr>
          <p:cNvPr id="10" name="Picture 1">
            <a:extLst>
              <a:ext uri="{FF2B5EF4-FFF2-40B4-BE49-F238E27FC236}">
                <a16:creationId xmlns:a16="http://schemas.microsoft.com/office/drawing/2014/main" id="{54D74B76-E459-9841-92F9-C9A6014C20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100" y="2"/>
            <a:ext cx="2501900" cy="8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D60773E-3617-7B2B-99E3-7890674AF8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2501900" cy="81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694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82D99704-7F47-44F6-1F80-4A7BDEAB59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100" y="2"/>
            <a:ext cx="2501900" cy="8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B6097A8-F7EF-3D0A-410F-BDBE1A03B5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01900" cy="8128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0C5F0BB-1D4B-2C3E-9078-DF21722794A2}"/>
              </a:ext>
            </a:extLst>
          </p:cNvPr>
          <p:cNvGrpSpPr/>
          <p:nvPr/>
        </p:nvGrpSpPr>
        <p:grpSpPr>
          <a:xfrm>
            <a:off x="215799" y="866219"/>
            <a:ext cx="6402714" cy="5125561"/>
            <a:chOff x="-45458" y="382610"/>
            <a:chExt cx="4761362" cy="392886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CEB3FDA-1A51-9A55-11F0-40868D32CA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39329" y="382610"/>
              <a:ext cx="4755233" cy="392886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F96A223-A5C4-ABC8-1B03-EED944C88155}"/>
                </a:ext>
              </a:extLst>
            </p:cNvPr>
            <p:cNvSpPr txBox="1"/>
            <p:nvPr/>
          </p:nvSpPr>
          <p:spPr>
            <a:xfrm>
              <a:off x="-45458" y="2674832"/>
              <a:ext cx="46147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aseline="30000"/>
                <a:t>27</a:t>
              </a:r>
              <a:r>
                <a:rPr lang="en-US" sz="1000"/>
                <a:t>Na</a:t>
              </a:r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D0146F39-510A-ABCD-73EF-7EA36D71245C}"/>
              </a:ext>
            </a:extLst>
          </p:cNvPr>
          <p:cNvSpPr txBox="1"/>
          <p:nvPr/>
        </p:nvSpPr>
        <p:spPr>
          <a:xfrm>
            <a:off x="292324" y="5753177"/>
            <a:ext cx="63261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i="1" dirty="0">
                <a:latin typeface="Helvetica" pitchFamily="2" charset="0"/>
              </a:rPr>
              <a:t>ISS in Si-detector recoil configuration</a:t>
            </a:r>
          </a:p>
          <a:p>
            <a:endParaRPr lang="en-US" sz="1600" i="1" dirty="0">
              <a:latin typeface="Helvetica" pitchFamily="2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600" i="1" dirty="0">
                <a:latin typeface="Helvetica" pitchFamily="2" charset="0"/>
              </a:rPr>
              <a:t>Target-recoil distance changed between two experiments.</a:t>
            </a:r>
            <a:endParaRPr lang="en-US" i="1" dirty="0">
              <a:latin typeface="Helvetica" pitchFamily="2" charset="0"/>
            </a:endParaRP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F0C5B003-3185-1AA3-9328-BF10827C1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4604" y="1746716"/>
            <a:ext cx="3596539" cy="3596539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标题 2">
            <a:extLst>
              <a:ext uri="{FF2B5EF4-FFF2-40B4-BE49-F238E27FC236}">
                <a16:creationId xmlns:a16="http://schemas.microsoft.com/office/drawing/2014/main" id="{17BB2663-601F-6113-12DD-49BD904E253E}"/>
              </a:ext>
            </a:extLst>
          </p:cNvPr>
          <p:cNvSpPr txBox="1">
            <a:spLocks/>
          </p:cNvSpPr>
          <p:nvPr/>
        </p:nvSpPr>
        <p:spPr>
          <a:xfrm>
            <a:off x="2539666" y="3978"/>
            <a:ext cx="2816105" cy="485775"/>
          </a:xfrm>
          <a:prstGeom prst="rect">
            <a:avLst/>
          </a:prstGeom>
        </p:spPr>
        <p:txBody>
          <a:bodyPr vert="horz" wrap="none" lIns="90000" tIns="46800" rIns="90000" bIns="4680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b="1" i="1" dirty="0">
                <a:solidFill>
                  <a:schemeClr val="tx1"/>
                </a:solidFill>
                <a:latin typeface="Helvetica" pitchFamily="2" charset="0"/>
              </a:rPr>
              <a:t>ISS configuration</a:t>
            </a:r>
            <a:endParaRPr lang="zh-CN" altLang="en-US" sz="2400" b="1" i="1" dirty="0">
              <a:solidFill>
                <a:schemeClr val="tx1"/>
              </a:solidFill>
              <a:latin typeface="Helvetica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979828-1563-A2F7-37B3-07F1C27D1CDB}"/>
              </a:ext>
            </a:extLst>
          </p:cNvPr>
          <p:cNvSpPr txBox="1"/>
          <p:nvPr/>
        </p:nvSpPr>
        <p:spPr>
          <a:xfrm>
            <a:off x="5355771" y="1232651"/>
            <a:ext cx="63261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Helvetica" pitchFamily="2" charset="0"/>
              </a:rPr>
              <a:t>Beams of </a:t>
            </a:r>
            <a:r>
              <a:rPr lang="en-US" sz="1600" i="1" baseline="30000" dirty="0">
                <a:latin typeface="Helvetica" pitchFamily="2" charset="0"/>
              </a:rPr>
              <a:t>11</a:t>
            </a:r>
            <a:r>
              <a:rPr lang="en-US" sz="1600" i="1" dirty="0">
                <a:latin typeface="Helvetica" pitchFamily="2" charset="0"/>
              </a:rPr>
              <a:t>Be and </a:t>
            </a:r>
            <a:r>
              <a:rPr lang="en-US" sz="1600" i="1" baseline="30000" dirty="0">
                <a:latin typeface="Helvetica" pitchFamily="2" charset="0"/>
              </a:rPr>
              <a:t>27</a:t>
            </a:r>
            <a:r>
              <a:rPr lang="en-US" sz="1600" i="1" dirty="0">
                <a:latin typeface="Helvetica" pitchFamily="2" charset="0"/>
              </a:rPr>
              <a:t>Na at 9.78 MeV/u</a:t>
            </a:r>
            <a:endParaRPr lang="en-US" i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319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>
            <p:ph type="title"/>
          </p:nvPr>
        </p:nvSpPr>
        <p:spPr>
          <a:xfrm>
            <a:off x="2539666" y="3978"/>
            <a:ext cx="7150434" cy="485775"/>
          </a:xfrm>
        </p:spPr>
        <p:txBody>
          <a:bodyPr>
            <a:noAutofit/>
          </a:bodyPr>
          <a:lstStyle/>
          <a:p>
            <a:r>
              <a:rPr lang="en-US" altLang="zh-CN" sz="2400" i="1" baseline="30000" dirty="0">
                <a:latin typeface="Helvetica" pitchFamily="2" charset="0"/>
              </a:rPr>
              <a:t>12</a:t>
            </a:r>
            <a:r>
              <a:rPr lang="en-US" altLang="zh-CN" sz="2400" i="1" dirty="0">
                <a:latin typeface="Helvetica" pitchFamily="2" charset="0"/>
              </a:rPr>
              <a:t>Be intruder states and single-particle energies</a:t>
            </a:r>
            <a:endParaRPr lang="zh-CN" altLang="en-US" sz="2400" i="1" dirty="0">
              <a:latin typeface="Helvetica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6386" y="1127514"/>
            <a:ext cx="692608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Breakdown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of conventional magic number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：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N=8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 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Isomeric state</a:t>
            </a: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：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0</a:t>
            </a:r>
            <a:r>
              <a:rPr kumimoji="0" lang="en-US" altLang="zh-CN" sz="2000" b="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2</a:t>
            </a:r>
            <a:r>
              <a:rPr kumimoji="0" lang="en-US" altLang="zh-CN" sz="20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+        </a:t>
            </a:r>
            <a:r>
              <a:rPr kumimoji="0" lang="en-US" altLang="zh-CN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cs typeface="Times New Roman" pitchFamily="18" charset="0"/>
              </a:rPr>
              <a:t>331(12) ns  </a:t>
            </a:r>
          </a:p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766983" y="3005113"/>
            <a:ext cx="1130364" cy="116777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baseline="30000" dirty="0">
                <a:solidFill>
                  <a:schemeClr val="tx1"/>
                </a:solidFill>
              </a:rPr>
              <a:t>10</a:t>
            </a:r>
            <a:r>
              <a:rPr lang="en-US" altLang="zh-CN" sz="2400" b="1" dirty="0">
                <a:solidFill>
                  <a:schemeClr val="tx1"/>
                </a:solidFill>
              </a:rPr>
              <a:t>Be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2742892" y="3005113"/>
            <a:ext cx="1130364" cy="116777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baseline="30000" dirty="0">
                <a:solidFill>
                  <a:schemeClr val="tx1"/>
                </a:solidFill>
              </a:rPr>
              <a:t>10</a:t>
            </a:r>
            <a:r>
              <a:rPr lang="en-US" altLang="zh-CN" sz="2400" b="1" dirty="0">
                <a:solidFill>
                  <a:schemeClr val="tx1"/>
                </a:solidFill>
              </a:rPr>
              <a:t>Be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4815763" y="3005113"/>
            <a:ext cx="1130364" cy="1167778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baseline="30000" dirty="0">
                <a:solidFill>
                  <a:schemeClr val="tx1"/>
                </a:solidFill>
              </a:rPr>
              <a:t>10</a:t>
            </a:r>
            <a:r>
              <a:rPr lang="en-US" altLang="zh-CN" sz="2400" b="1" dirty="0">
                <a:solidFill>
                  <a:schemeClr val="tx1"/>
                </a:solidFill>
              </a:rPr>
              <a:t>Be</a:t>
            </a:r>
            <a:endParaRPr lang="zh-CN" altLang="en-US" sz="2400" b="1" dirty="0">
              <a:solidFill>
                <a:schemeClr val="tx1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518854" y="2788208"/>
            <a:ext cx="1626621" cy="162662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539667" y="2811474"/>
            <a:ext cx="1534965" cy="155505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600534" y="2818641"/>
            <a:ext cx="1565662" cy="154072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689918" y="4136156"/>
            <a:ext cx="220559" cy="22055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025330" y="3602795"/>
            <a:ext cx="220559" cy="22055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626435" y="4132511"/>
            <a:ext cx="220559" cy="22055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5637574" y="4183580"/>
            <a:ext cx="220559" cy="22055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958357" y="2284364"/>
            <a:ext cx="95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2</a:t>
            </a:r>
            <a:r>
              <a:rPr lang="en-US" altLang="zh-CN" sz="2400" i="1" dirty="0"/>
              <a:t>s</a:t>
            </a:r>
            <a:r>
              <a:rPr lang="en-US" altLang="zh-CN" sz="2400" baseline="-25000" dirty="0"/>
              <a:t>1/2</a:t>
            </a:r>
            <a:endParaRPr lang="zh-CN" altLang="en-US" sz="2400" baseline="-25000" dirty="0"/>
          </a:p>
        </p:txBody>
      </p:sp>
      <p:sp>
        <p:nvSpPr>
          <p:cNvPr id="17" name="文本框 16"/>
          <p:cNvSpPr txBox="1"/>
          <p:nvPr/>
        </p:nvSpPr>
        <p:spPr>
          <a:xfrm>
            <a:off x="5052638" y="2148551"/>
            <a:ext cx="95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1</a:t>
            </a:r>
            <a:r>
              <a:rPr lang="en-US" altLang="zh-CN" sz="2400" i="1" dirty="0"/>
              <a:t>p</a:t>
            </a:r>
            <a:r>
              <a:rPr lang="en-US" altLang="zh-CN" sz="2400" baseline="-25000" dirty="0"/>
              <a:t>1/2</a:t>
            </a:r>
            <a:endParaRPr lang="zh-CN" altLang="en-US" sz="2400" baseline="-25000" dirty="0"/>
          </a:p>
        </p:txBody>
      </p:sp>
      <p:sp>
        <p:nvSpPr>
          <p:cNvPr id="18" name="文本框 17"/>
          <p:cNvSpPr txBox="1"/>
          <p:nvPr/>
        </p:nvSpPr>
        <p:spPr>
          <a:xfrm>
            <a:off x="2931093" y="2125463"/>
            <a:ext cx="95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1</a:t>
            </a:r>
            <a:r>
              <a:rPr lang="en-US" altLang="zh-CN" sz="2400" i="1" dirty="0"/>
              <a:t>d</a:t>
            </a:r>
            <a:r>
              <a:rPr lang="en-US" altLang="zh-CN" sz="2400" baseline="-25000" dirty="0"/>
              <a:t>5/2</a:t>
            </a:r>
            <a:endParaRPr lang="zh-CN" altLang="en-US" sz="2400" baseline="-25000" dirty="0"/>
          </a:p>
        </p:txBody>
      </p:sp>
      <p:sp>
        <p:nvSpPr>
          <p:cNvPr id="19" name="椭圆 18"/>
          <p:cNvSpPr/>
          <p:nvPr/>
        </p:nvSpPr>
        <p:spPr>
          <a:xfrm>
            <a:off x="2354853" y="2626443"/>
            <a:ext cx="1913765" cy="192511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4172466" y="3530560"/>
            <a:ext cx="220559" cy="22055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4421378" y="2626443"/>
            <a:ext cx="1913765" cy="192511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文本框 21"/>
          <p:cNvSpPr txBox="1"/>
          <p:nvPr/>
        </p:nvSpPr>
        <p:spPr>
          <a:xfrm>
            <a:off x="1185504" y="4622214"/>
            <a:ext cx="2006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0+</a:t>
            </a:r>
            <a:endParaRPr lang="zh-CN" altLang="en-US" sz="2400" b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2883494" y="4643831"/>
            <a:ext cx="2006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2+, 3+</a:t>
            </a:r>
            <a:endParaRPr lang="zh-CN" altLang="en-US" sz="2400" b="1" dirty="0"/>
          </a:p>
        </p:txBody>
      </p:sp>
      <p:sp>
        <p:nvSpPr>
          <p:cNvPr id="24" name="文本框 23"/>
          <p:cNvSpPr txBox="1"/>
          <p:nvPr/>
        </p:nvSpPr>
        <p:spPr>
          <a:xfrm>
            <a:off x="5005039" y="4631766"/>
            <a:ext cx="2006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2-, 1-, 0-</a:t>
            </a:r>
            <a:endParaRPr lang="zh-CN" altLang="en-US" sz="2400" b="1" dirty="0"/>
          </a:p>
        </p:txBody>
      </p:sp>
      <p:sp>
        <p:nvSpPr>
          <p:cNvPr id="25" name="椭圆 24"/>
          <p:cNvSpPr/>
          <p:nvPr/>
        </p:nvSpPr>
        <p:spPr>
          <a:xfrm>
            <a:off x="6381425" y="3530560"/>
            <a:ext cx="220559" cy="22055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29511" y="5175646"/>
            <a:ext cx="1773661" cy="6463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/>
              <a:t>2</a:t>
            </a:r>
            <a:r>
              <a:rPr lang="en-US" altLang="zh-CN" b="1" i="1" dirty="0"/>
              <a:t>s</a:t>
            </a:r>
            <a:r>
              <a:rPr lang="en-US" altLang="zh-CN" b="1" baseline="-25000" dirty="0"/>
              <a:t>1/2</a:t>
            </a:r>
            <a:r>
              <a:rPr lang="en-US" altLang="zh-CN" b="1" dirty="0"/>
              <a:t> single-particle energy</a:t>
            </a:r>
            <a:endParaRPr lang="zh-CN" altLang="en-US" b="1" dirty="0"/>
          </a:p>
        </p:txBody>
      </p:sp>
      <p:sp>
        <p:nvSpPr>
          <p:cNvPr id="27" name="文本框 26"/>
          <p:cNvSpPr txBox="1"/>
          <p:nvPr/>
        </p:nvSpPr>
        <p:spPr>
          <a:xfrm>
            <a:off x="2739605" y="5182097"/>
            <a:ext cx="1773661" cy="6463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/>
              <a:t>1</a:t>
            </a:r>
            <a:r>
              <a:rPr lang="en-US" altLang="zh-CN" b="1" i="1" dirty="0"/>
              <a:t>d</a:t>
            </a:r>
            <a:r>
              <a:rPr lang="en-US" altLang="zh-CN" b="1" baseline="-25000" dirty="0"/>
              <a:t>5/2</a:t>
            </a:r>
            <a:r>
              <a:rPr lang="en-US" altLang="zh-CN" b="1" dirty="0"/>
              <a:t> single-particle energy</a:t>
            </a:r>
            <a:endParaRPr lang="zh-CN" altLang="en-US" b="1" dirty="0"/>
          </a:p>
        </p:txBody>
      </p:sp>
      <p:grpSp>
        <p:nvGrpSpPr>
          <p:cNvPr id="28" name="组合 27"/>
          <p:cNvGrpSpPr/>
          <p:nvPr/>
        </p:nvGrpSpPr>
        <p:grpSpPr>
          <a:xfrm>
            <a:off x="7508382" y="1662374"/>
            <a:ext cx="4355391" cy="3956928"/>
            <a:chOff x="5947874" y="726394"/>
            <a:chExt cx="2820112" cy="2751744"/>
          </a:xfrm>
        </p:grpSpPr>
        <p:cxnSp>
          <p:nvCxnSpPr>
            <p:cNvPr id="29" name="直接箭头连接符 28"/>
            <p:cNvCxnSpPr/>
            <p:nvPr/>
          </p:nvCxnSpPr>
          <p:spPr>
            <a:xfrm flipH="1" flipV="1">
              <a:off x="7799040" y="2132856"/>
              <a:ext cx="442832" cy="25582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0" name="图片 29"/>
            <p:cNvPicPr>
              <a:picLocks noChangeAspect="1"/>
            </p:cNvPicPr>
            <p:nvPr/>
          </p:nvPicPr>
          <p:blipFill rotWithShape="1">
            <a:blip r:embed="rId2"/>
            <a:srcRect l="9682" t="-1406" r="11116" b="23705"/>
            <a:stretch/>
          </p:blipFill>
          <p:spPr>
            <a:xfrm>
              <a:off x="5947874" y="726394"/>
              <a:ext cx="2820112" cy="2751744"/>
            </a:xfrm>
            <a:prstGeom prst="rect">
              <a:avLst/>
            </a:prstGeom>
          </p:spPr>
        </p:pic>
      </p:grp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3"/>
          <a:srcRect t="3114" b="2798"/>
          <a:stretch/>
        </p:blipFill>
        <p:spPr>
          <a:xfrm>
            <a:off x="6761933" y="1688949"/>
            <a:ext cx="5453430" cy="3749982"/>
          </a:xfrm>
          <a:prstGeom prst="rect">
            <a:avLst/>
          </a:prstGeom>
        </p:spPr>
      </p:pic>
      <p:sp>
        <p:nvSpPr>
          <p:cNvPr id="32" name="文本框 31"/>
          <p:cNvSpPr txBox="1"/>
          <p:nvPr/>
        </p:nvSpPr>
        <p:spPr>
          <a:xfrm>
            <a:off x="6761933" y="5630724"/>
            <a:ext cx="5186253" cy="30777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US" altLang="zh-CN" sz="1400" dirty="0">
                <a:solidFill>
                  <a:srgbClr val="000000"/>
                </a:solidFill>
                <a:latin typeface="DEFGH J+ Gulliver"/>
              </a:rPr>
              <a:t>C. R. Hoffman </a:t>
            </a:r>
            <a:r>
              <a:rPr lang="en-US" altLang="zh-CN" sz="1400" i="1" dirty="0">
                <a:solidFill>
                  <a:srgbClr val="000000"/>
                </a:solidFill>
                <a:latin typeface="DEFGH J+ Gulliver"/>
              </a:rPr>
              <a:t>et al</a:t>
            </a:r>
            <a:r>
              <a:rPr lang="en-US" altLang="zh-CN" sz="1400" dirty="0">
                <a:solidFill>
                  <a:srgbClr val="000000"/>
                </a:solidFill>
                <a:latin typeface="DEFGH J+ Gulliver"/>
              </a:rPr>
              <a:t>. Phys. Rev. C 89, 061305(R) (2014)</a:t>
            </a:r>
            <a:endParaRPr lang="zh-CN" altLang="en-US" sz="4000" dirty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765318" y="5170032"/>
            <a:ext cx="1773661" cy="646331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/>
              <a:t>1</a:t>
            </a:r>
            <a:r>
              <a:rPr lang="en-US" altLang="zh-CN" b="1" i="1" dirty="0"/>
              <a:t>p</a:t>
            </a:r>
            <a:r>
              <a:rPr lang="en-US" altLang="zh-CN" b="1" baseline="-25000" dirty="0"/>
              <a:t>1/2</a:t>
            </a:r>
            <a:r>
              <a:rPr lang="en-US" altLang="zh-CN" b="1" dirty="0"/>
              <a:t> single-particle energy</a:t>
            </a:r>
            <a:endParaRPr lang="zh-CN" altLang="en-US" b="1" dirty="0"/>
          </a:p>
        </p:txBody>
      </p:sp>
      <p:pic>
        <p:nvPicPr>
          <p:cNvPr id="34" name="Picture 1">
            <a:extLst>
              <a:ext uri="{FF2B5EF4-FFF2-40B4-BE49-F238E27FC236}">
                <a16:creationId xmlns:a16="http://schemas.microsoft.com/office/drawing/2014/main" id="{C04077E4-3783-95E0-2BB1-C4BAB5D806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100" y="2"/>
            <a:ext cx="2501900" cy="8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2D1B041D-ADFF-438C-4316-9BE45A1B9A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2501900" cy="812800"/>
          </a:xfrm>
          <a:prstGeom prst="rect">
            <a:avLst/>
          </a:prstGeom>
        </p:spPr>
      </p:pic>
      <p:sp>
        <p:nvSpPr>
          <p:cNvPr id="36" name="文本框 31">
            <a:extLst>
              <a:ext uri="{FF2B5EF4-FFF2-40B4-BE49-F238E27FC236}">
                <a16:creationId xmlns:a16="http://schemas.microsoft.com/office/drawing/2014/main" id="{73D56DEE-40A4-42C0-13B9-1F636E607D5B}"/>
              </a:ext>
            </a:extLst>
          </p:cNvPr>
          <p:cNvSpPr txBox="1"/>
          <p:nvPr/>
        </p:nvSpPr>
        <p:spPr>
          <a:xfrm>
            <a:off x="10046743" y="6449929"/>
            <a:ext cx="2008993" cy="307777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US" altLang="zh-CN" sz="1400" dirty="0">
                <a:solidFill>
                  <a:srgbClr val="000000"/>
                </a:solidFill>
                <a:latin typeface="DEFGH J+ Gulliver"/>
              </a:rPr>
              <a:t>Slide courtesy of </a:t>
            </a:r>
            <a:r>
              <a:rPr lang="en-US" altLang="zh-CN" sz="1400" dirty="0" err="1">
                <a:solidFill>
                  <a:srgbClr val="000000"/>
                </a:solidFill>
                <a:latin typeface="DEFGH J+ Gulliver"/>
              </a:rPr>
              <a:t>J.Chen</a:t>
            </a:r>
            <a:endParaRPr lang="zh-CN" altLang="en-US" sz="4000" dirty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716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/>
      <p:bldP spid="18" grpId="0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 animBg="1"/>
      <p:bldP spid="26" grpId="0" animBg="1"/>
      <p:bldP spid="27" grpId="0" animBg="1"/>
      <p:bldP spid="32" grpId="0" animBg="1"/>
      <p:bldP spid="33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52A0505C-281D-7F74-B00F-B2928A6205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100" y="2"/>
            <a:ext cx="2501900" cy="8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FEDE5E-E0FC-2D6D-1FE2-D786FB2F91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01900" cy="812800"/>
          </a:xfrm>
          <a:prstGeom prst="rect">
            <a:avLst/>
          </a:prstGeom>
        </p:spPr>
      </p:pic>
      <p:sp>
        <p:nvSpPr>
          <p:cNvPr id="5" name="TextShape 1">
            <a:extLst>
              <a:ext uri="{FF2B5EF4-FFF2-40B4-BE49-F238E27FC236}">
                <a16:creationId xmlns:a16="http://schemas.microsoft.com/office/drawing/2014/main" id="{1344AC91-E986-651F-529C-2D6F633B56B4}"/>
              </a:ext>
            </a:extLst>
          </p:cNvPr>
          <p:cNvSpPr txBox="1"/>
          <p:nvPr/>
        </p:nvSpPr>
        <p:spPr>
          <a:xfrm>
            <a:off x="2501900" y="0"/>
            <a:ext cx="6112701" cy="569080"/>
          </a:xfrm>
          <a:prstGeom prst="rect">
            <a:avLst/>
          </a:prstGeom>
        </p:spPr>
        <p:txBody>
          <a:bodyPr anchor="ctr"/>
          <a:lstStyle/>
          <a:p>
            <a:r>
              <a:rPr lang="en-GB" sz="2400" b="1" i="1" baseline="30000" dirty="0">
                <a:latin typeface="Helvetica"/>
                <a:cs typeface="Helvetica"/>
              </a:rPr>
              <a:t>11</a:t>
            </a:r>
            <a:r>
              <a:rPr lang="en-GB" sz="2400" b="1" i="1" dirty="0">
                <a:latin typeface="Helvetica"/>
                <a:cs typeface="Helvetica"/>
              </a:rPr>
              <a:t>Be(</a:t>
            </a:r>
            <a:r>
              <a:rPr lang="en-GB" sz="2400" b="1" i="1" dirty="0" err="1">
                <a:latin typeface="Helvetica"/>
                <a:cs typeface="Helvetica"/>
              </a:rPr>
              <a:t>d,p</a:t>
            </a:r>
            <a:r>
              <a:rPr lang="en-GB" sz="2400" b="1" i="1" dirty="0">
                <a:latin typeface="Helvetica"/>
                <a:cs typeface="Helvetica"/>
              </a:rPr>
              <a:t>)</a:t>
            </a:r>
            <a:r>
              <a:rPr lang="en-GB" sz="2400" b="1" i="1" baseline="30000" dirty="0">
                <a:latin typeface="Helvetica"/>
                <a:cs typeface="Helvetica"/>
              </a:rPr>
              <a:t>12</a:t>
            </a:r>
            <a:r>
              <a:rPr lang="en-GB" sz="2400" b="1" i="1" dirty="0">
                <a:latin typeface="Helvetica"/>
                <a:cs typeface="Helvetica"/>
              </a:rPr>
              <a:t>Be – online data</a:t>
            </a:r>
            <a:endParaRPr lang="en-GB" sz="2400" b="1" i="1" baseline="30000" dirty="0">
              <a:latin typeface="Helvetica"/>
              <a:cs typeface="Helvetica"/>
            </a:endParaRPr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90C54DBF-1C34-AFB7-0AA0-9F8676A376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0201" y="1317171"/>
            <a:ext cx="3759797" cy="5167310"/>
          </a:xfrm>
          <a:prstGeom prst="rect">
            <a:avLst/>
          </a:prstGeom>
        </p:spPr>
      </p:pic>
      <p:pic>
        <p:nvPicPr>
          <p:cNvPr id="9" name="Picture 8" descr="Graphical user interface, chart, histogram&#10;&#10;Description automatically generated">
            <a:extLst>
              <a:ext uri="{FF2B5EF4-FFF2-40B4-BE49-F238E27FC236}">
                <a16:creationId xmlns:a16="http://schemas.microsoft.com/office/drawing/2014/main" id="{D1068C8B-44C8-14AA-C7D4-E275A231DD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5678" y="1373282"/>
            <a:ext cx="5425311" cy="29807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3E0F84B-00E7-B25B-2189-365EF566E499}"/>
              </a:ext>
            </a:extLst>
          </p:cNvPr>
          <p:cNvSpPr txBox="1"/>
          <p:nvPr/>
        </p:nvSpPr>
        <p:spPr>
          <a:xfrm>
            <a:off x="755238" y="4653721"/>
            <a:ext cx="63261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i="1" dirty="0">
                <a:latin typeface="Helvetica" pitchFamily="2" charset="0"/>
              </a:rPr>
              <a:t>Beam energy of 9.78 MeV/u. ~1e6pps </a:t>
            </a:r>
          </a:p>
          <a:p>
            <a:endParaRPr lang="en-US" sz="1600" i="1" dirty="0">
              <a:latin typeface="Helvetica" pitchFamily="2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600" i="1" dirty="0">
                <a:latin typeface="Helvetica" pitchFamily="2" charset="0"/>
              </a:rPr>
              <a:t>&lt;10%  </a:t>
            </a:r>
            <a:r>
              <a:rPr lang="en-US" sz="1600" i="1" baseline="30000" dirty="0">
                <a:latin typeface="Helvetica" pitchFamily="2" charset="0"/>
              </a:rPr>
              <a:t>22</a:t>
            </a:r>
            <a:r>
              <a:rPr lang="en-US" sz="1600" i="1" dirty="0">
                <a:latin typeface="Helvetica" pitchFamily="2" charset="0"/>
              </a:rPr>
              <a:t>Ne contamination – use of stripper foils before XT02.</a:t>
            </a:r>
          </a:p>
          <a:p>
            <a:pPr marL="285750" indent="-285750">
              <a:buFont typeface="Arial"/>
              <a:buChar char="•"/>
            </a:pPr>
            <a:endParaRPr lang="en-US" sz="1600" i="1" dirty="0">
              <a:latin typeface="Helvetica" pitchFamily="2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600" i="1" dirty="0">
                <a:latin typeface="Helvetica" pitchFamily="2" charset="0"/>
              </a:rPr>
              <a:t>Nature of low-lying states corresponding to s</a:t>
            </a:r>
            <a:r>
              <a:rPr lang="en-US" sz="1600" i="1" baseline="-25000" dirty="0">
                <a:latin typeface="Helvetica" pitchFamily="2" charset="0"/>
              </a:rPr>
              <a:t>2</a:t>
            </a:r>
            <a:r>
              <a:rPr lang="en-US" sz="1600" i="1" dirty="0">
                <a:latin typeface="Helvetica" pitchFamily="2" charset="0"/>
              </a:rPr>
              <a:t>, </a:t>
            </a:r>
            <a:r>
              <a:rPr lang="en-US" sz="1600" i="1" dirty="0" err="1">
                <a:latin typeface="Helvetica" pitchFamily="2" charset="0"/>
              </a:rPr>
              <a:t>sd</a:t>
            </a:r>
            <a:r>
              <a:rPr lang="en-US" sz="1600" i="1" dirty="0">
                <a:latin typeface="Helvetica" pitchFamily="2" charset="0"/>
              </a:rPr>
              <a:t> and </a:t>
            </a:r>
            <a:r>
              <a:rPr lang="en-US" sz="1600" i="1" dirty="0" err="1">
                <a:latin typeface="Helvetica" pitchFamily="2" charset="0"/>
              </a:rPr>
              <a:t>sp</a:t>
            </a:r>
            <a:r>
              <a:rPr lang="en-US" sz="1600" i="1" dirty="0">
                <a:latin typeface="Helvetica" pitchFamily="2" charset="0"/>
              </a:rPr>
              <a:t> configurations up to S</a:t>
            </a:r>
            <a:r>
              <a:rPr lang="en-US" sz="1600" i="1" baseline="-25000" dirty="0">
                <a:latin typeface="Helvetica" pitchFamily="2" charset="0"/>
              </a:rPr>
              <a:t>2n</a:t>
            </a:r>
            <a:r>
              <a:rPr lang="en-US" sz="1600" i="1" dirty="0">
                <a:latin typeface="Helvetica" pitchFamily="2" charset="0"/>
              </a:rPr>
              <a:t> probed (preliminary). Strength apparent above S</a:t>
            </a:r>
            <a:r>
              <a:rPr lang="en-US" sz="1600" i="1" baseline="-25000" dirty="0">
                <a:latin typeface="Helvetica" pitchFamily="2" charset="0"/>
              </a:rPr>
              <a:t>2n</a:t>
            </a:r>
            <a:r>
              <a:rPr lang="en-US" sz="1600" i="1" dirty="0">
                <a:latin typeface="Helvetica" pitchFamily="2" charset="0"/>
              </a:rPr>
              <a:t> as well.</a:t>
            </a:r>
            <a:endParaRPr lang="en-US" i="1" dirty="0">
              <a:latin typeface="Helvetica" pitchFamily="2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0F95982-5BDC-5BA4-C0D2-2F5438329D81}"/>
              </a:ext>
            </a:extLst>
          </p:cNvPr>
          <p:cNvCxnSpPr/>
          <p:nvPr/>
        </p:nvCxnSpPr>
        <p:spPr>
          <a:xfrm>
            <a:off x="3624945" y="1774371"/>
            <a:ext cx="0" cy="2126455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5C0A798-2858-A2B8-24F9-D96347FE7DFC}"/>
              </a:ext>
            </a:extLst>
          </p:cNvPr>
          <p:cNvCxnSpPr/>
          <p:nvPr/>
        </p:nvCxnSpPr>
        <p:spPr>
          <a:xfrm>
            <a:off x="3842659" y="1774370"/>
            <a:ext cx="0" cy="2126455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EA1A6D2-581F-2E11-F27D-6039F821B556}"/>
              </a:ext>
            </a:extLst>
          </p:cNvPr>
          <p:cNvSpPr txBox="1"/>
          <p:nvPr/>
        </p:nvSpPr>
        <p:spPr>
          <a:xfrm>
            <a:off x="3300659" y="1589704"/>
            <a:ext cx="37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baseline="-25000" dirty="0"/>
              <a:t>n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EF3211-A4D3-5D3E-70A7-63AD6A00B4E6}"/>
              </a:ext>
            </a:extLst>
          </p:cNvPr>
          <p:cNvSpPr txBox="1"/>
          <p:nvPr/>
        </p:nvSpPr>
        <p:spPr>
          <a:xfrm>
            <a:off x="3777345" y="1611083"/>
            <a:ext cx="474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baseline="-25000" dirty="0"/>
              <a:t>2n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864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3BEA3A5E-1EEB-63B4-4879-BC67D4166C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100" y="2"/>
            <a:ext cx="2501900" cy="8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57AB6C-5EED-257C-DD31-739FB6EE93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01900" cy="812800"/>
          </a:xfrm>
          <a:prstGeom prst="rect">
            <a:avLst/>
          </a:prstGeom>
        </p:spPr>
      </p:pic>
      <p:sp>
        <p:nvSpPr>
          <p:cNvPr id="5" name="TextShape 1">
            <a:extLst>
              <a:ext uri="{FF2B5EF4-FFF2-40B4-BE49-F238E27FC236}">
                <a16:creationId xmlns:a16="http://schemas.microsoft.com/office/drawing/2014/main" id="{1344AC91-E986-651F-529C-2D6F633B56B4}"/>
              </a:ext>
            </a:extLst>
          </p:cNvPr>
          <p:cNvSpPr txBox="1"/>
          <p:nvPr/>
        </p:nvSpPr>
        <p:spPr>
          <a:xfrm>
            <a:off x="2501900" y="0"/>
            <a:ext cx="7099300" cy="812800"/>
          </a:xfrm>
          <a:prstGeom prst="rect">
            <a:avLst/>
          </a:prstGeom>
        </p:spPr>
        <p:txBody>
          <a:bodyPr anchor="ctr"/>
          <a:lstStyle/>
          <a:p>
            <a:r>
              <a:rPr lang="en-GB" sz="2400" b="1" i="1" baseline="30000" dirty="0">
                <a:latin typeface="Helvetica"/>
                <a:cs typeface="Helvetica"/>
              </a:rPr>
              <a:t>27</a:t>
            </a:r>
            <a:r>
              <a:rPr lang="en-GB" sz="2400" b="1" i="1" dirty="0">
                <a:latin typeface="Helvetica"/>
                <a:cs typeface="Helvetica"/>
              </a:rPr>
              <a:t>Na(</a:t>
            </a:r>
            <a:r>
              <a:rPr lang="en-GB" sz="2400" b="1" i="1" dirty="0" err="1">
                <a:latin typeface="Helvetica"/>
                <a:cs typeface="Helvetica"/>
              </a:rPr>
              <a:t>d,p</a:t>
            </a:r>
            <a:r>
              <a:rPr lang="en-GB" sz="2400" b="1" i="1" dirty="0">
                <a:latin typeface="Helvetica"/>
                <a:cs typeface="Helvetica"/>
              </a:rPr>
              <a:t>)</a:t>
            </a:r>
            <a:r>
              <a:rPr lang="en-GB" sz="2400" b="1" i="1" baseline="30000" dirty="0">
                <a:latin typeface="Helvetica"/>
                <a:cs typeface="Helvetica"/>
              </a:rPr>
              <a:t>28</a:t>
            </a:r>
            <a:r>
              <a:rPr lang="en-GB" sz="2400" b="1" i="1" dirty="0">
                <a:latin typeface="Helvetica"/>
                <a:cs typeface="Helvetica"/>
              </a:rPr>
              <a:t>Na – SP states outside N=16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B38D337-2EEA-9F14-FC59-63C5DD478EAA}"/>
              </a:ext>
            </a:extLst>
          </p:cNvPr>
          <p:cNvGrpSpPr/>
          <p:nvPr/>
        </p:nvGrpSpPr>
        <p:grpSpPr>
          <a:xfrm>
            <a:off x="2257630" y="3517761"/>
            <a:ext cx="2786813" cy="3245132"/>
            <a:chOff x="6256712" y="2140166"/>
            <a:chExt cx="2786813" cy="3245132"/>
          </a:xfrm>
        </p:grpSpPr>
        <p:pic>
          <p:nvPicPr>
            <p:cNvPr id="10" name="Picture 9" descr="n=16.png">
              <a:extLst>
                <a:ext uri="{FF2B5EF4-FFF2-40B4-BE49-F238E27FC236}">
                  <a16:creationId xmlns:a16="http://schemas.microsoft.com/office/drawing/2014/main" id="{5C66035D-E1C8-32E0-B497-75A4F5FBE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6712" y="2140166"/>
              <a:ext cx="2781482" cy="3089585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DAACBDC-B574-CE1F-F499-A6B2BD69C292}"/>
                </a:ext>
              </a:extLst>
            </p:cNvPr>
            <p:cNvSpPr txBox="1"/>
            <p:nvPr/>
          </p:nvSpPr>
          <p:spPr>
            <a:xfrm>
              <a:off x="8571239" y="4797761"/>
              <a:ext cx="461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  <a:latin typeface="Helvetica"/>
                  <a:cs typeface="Helvetica"/>
                </a:rPr>
                <a:t>d</a:t>
              </a:r>
              <a:r>
                <a:rPr lang="en-US" sz="1200" b="1" baseline="-25000">
                  <a:solidFill>
                    <a:srgbClr val="FF0000"/>
                  </a:solidFill>
                  <a:latin typeface="Helvetica"/>
                  <a:cs typeface="Helvetica"/>
                </a:rPr>
                <a:t>5/2</a:t>
              </a:r>
              <a:endParaRPr lang="en-US" sz="1200" b="1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AA45BA7-1C92-DEF8-D2F8-F2D74A5025AD}"/>
                </a:ext>
              </a:extLst>
            </p:cNvPr>
            <p:cNvSpPr txBox="1"/>
            <p:nvPr/>
          </p:nvSpPr>
          <p:spPr>
            <a:xfrm>
              <a:off x="8571239" y="4439870"/>
              <a:ext cx="461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rgbClr val="FF0000"/>
                  </a:solidFill>
                  <a:latin typeface="Helvetica"/>
                  <a:cs typeface="Helvetica"/>
                </a:rPr>
                <a:t>d</a:t>
              </a:r>
              <a:r>
                <a:rPr lang="en-US" sz="1200" b="1" baseline="-25000">
                  <a:solidFill>
                    <a:srgbClr val="FF0000"/>
                  </a:solidFill>
                  <a:latin typeface="Helvetica"/>
                  <a:cs typeface="Helvetica"/>
                </a:rPr>
                <a:t>3/2</a:t>
              </a:r>
              <a:endParaRPr lang="en-US" sz="1200" b="1"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8D60D1E-34F3-6D50-691E-C2A6BA4D01F1}"/>
                </a:ext>
              </a:extLst>
            </p:cNvPr>
            <p:cNvSpPr txBox="1"/>
            <p:nvPr/>
          </p:nvSpPr>
          <p:spPr>
            <a:xfrm>
              <a:off x="8571239" y="4617277"/>
              <a:ext cx="461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atin typeface="Helvetica"/>
                  <a:cs typeface="Helvetica"/>
                </a:rPr>
                <a:t>s</a:t>
              </a:r>
              <a:r>
                <a:rPr lang="en-US" sz="1200" b="1" baseline="-25000">
                  <a:latin typeface="Helvetica"/>
                  <a:cs typeface="Helvetica"/>
                </a:rPr>
                <a:t>1/2</a:t>
              </a:r>
              <a:endParaRPr lang="en-US" sz="1200" b="1">
                <a:latin typeface="Helvetica"/>
                <a:cs typeface="Helvetica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1195B17-899E-5F47-18E3-74F10AA42A3E}"/>
                </a:ext>
              </a:extLst>
            </p:cNvPr>
            <p:cNvSpPr txBox="1"/>
            <p:nvPr/>
          </p:nvSpPr>
          <p:spPr>
            <a:xfrm>
              <a:off x="8581734" y="3842542"/>
              <a:ext cx="461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chemeClr val="accent6">
                      <a:lumMod val="50000"/>
                    </a:schemeClr>
                  </a:solidFill>
                  <a:latin typeface="Helvetica"/>
                  <a:cs typeface="Helvetica"/>
                </a:rPr>
                <a:t>f</a:t>
              </a:r>
              <a:r>
                <a:rPr lang="en-US" sz="1200" b="1" baseline="-25000">
                  <a:solidFill>
                    <a:schemeClr val="accent6">
                      <a:lumMod val="50000"/>
                    </a:schemeClr>
                  </a:solidFill>
                  <a:latin typeface="Helvetica"/>
                  <a:cs typeface="Helvetica"/>
                </a:rPr>
                <a:t>7/2</a:t>
              </a:r>
              <a:endParaRPr lang="en-US" sz="1200" b="1">
                <a:solidFill>
                  <a:schemeClr val="accent6">
                    <a:lumMod val="50000"/>
                  </a:schemeClr>
                </a:solidFill>
                <a:latin typeface="Helvetica"/>
                <a:cs typeface="Helvetica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F00BF1D-894E-8B7B-DD1C-1D96DB09F03E}"/>
                </a:ext>
              </a:extLst>
            </p:cNvPr>
            <p:cNvSpPr txBox="1"/>
            <p:nvPr/>
          </p:nvSpPr>
          <p:spPr>
            <a:xfrm>
              <a:off x="8571239" y="3620074"/>
              <a:ext cx="4617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solidFill>
                    <a:srgbClr val="0000FF"/>
                  </a:solidFill>
                  <a:latin typeface="Helvetica"/>
                  <a:cs typeface="Helvetica"/>
                </a:rPr>
                <a:t>p</a:t>
              </a:r>
              <a:r>
                <a:rPr lang="en-US" sz="1200" b="1" baseline="-25000">
                  <a:solidFill>
                    <a:srgbClr val="0000FF"/>
                  </a:solidFill>
                  <a:latin typeface="Helvetica"/>
                  <a:cs typeface="Helvetica"/>
                </a:rPr>
                <a:t>3/2</a:t>
              </a:r>
              <a:endParaRPr lang="en-US" sz="1200" b="1">
                <a:solidFill>
                  <a:srgbClr val="0000FF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E5E7E0C3-DFD0-05EF-3B33-ACFA483BE269}"/>
                </a:ext>
              </a:extLst>
            </p:cNvPr>
            <p:cNvCxnSpPr/>
            <p:nvPr/>
          </p:nvCxnSpPr>
          <p:spPr>
            <a:xfrm flipV="1">
              <a:off x="7409657" y="4617277"/>
              <a:ext cx="367335" cy="320975"/>
            </a:xfrm>
            <a:prstGeom prst="straightConnector1">
              <a:avLst/>
            </a:prstGeom>
            <a:ln>
              <a:solidFill>
                <a:srgbClr val="FF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42D0C17-FED4-3887-49C4-88DF32B0EADE}"/>
                </a:ext>
              </a:extLst>
            </p:cNvPr>
            <p:cNvCxnSpPr/>
            <p:nvPr/>
          </p:nvCxnSpPr>
          <p:spPr>
            <a:xfrm flipV="1">
              <a:off x="7409657" y="4009574"/>
              <a:ext cx="440802" cy="928678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8C1C758-4A2E-E832-7715-62A2DEAE96B6}"/>
                </a:ext>
              </a:extLst>
            </p:cNvPr>
            <p:cNvCxnSpPr/>
            <p:nvPr/>
          </p:nvCxnSpPr>
          <p:spPr>
            <a:xfrm flipV="1">
              <a:off x="7409657" y="3768159"/>
              <a:ext cx="367335" cy="1170093"/>
            </a:xfrm>
            <a:prstGeom prst="straightConnector1">
              <a:avLst/>
            </a:prstGeom>
            <a:ln>
              <a:solidFill>
                <a:srgbClr val="0000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3EB16C5-ABC6-BC94-3078-388E326DCF30}"/>
                </a:ext>
              </a:extLst>
            </p:cNvPr>
            <p:cNvSpPr txBox="1"/>
            <p:nvPr/>
          </p:nvSpPr>
          <p:spPr>
            <a:xfrm>
              <a:off x="6612016" y="5108299"/>
              <a:ext cx="692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Helvetica"/>
                  <a:cs typeface="Helvetica"/>
                </a:rPr>
                <a:t>protons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9197CBE-8439-A25C-FB60-1B136968878F}"/>
                </a:ext>
              </a:extLst>
            </p:cNvPr>
            <p:cNvSpPr txBox="1"/>
            <p:nvPr/>
          </p:nvSpPr>
          <p:spPr>
            <a:xfrm>
              <a:off x="7850459" y="5108299"/>
              <a:ext cx="9760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Helvetica"/>
                  <a:cs typeface="Helvetica"/>
                </a:rPr>
                <a:t>neutrons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DA2C156-0F66-E85D-C55A-D9DF1916F2DD}"/>
                </a:ext>
              </a:extLst>
            </p:cNvPr>
            <p:cNvSpPr txBox="1"/>
            <p:nvPr/>
          </p:nvSpPr>
          <p:spPr>
            <a:xfrm>
              <a:off x="6737959" y="3332579"/>
              <a:ext cx="5142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Helvetica"/>
                  <a:cs typeface="Helvetica"/>
                </a:rPr>
                <a:t>Z=8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320CE94-40E4-C2B5-0D72-4ED009037F1F}"/>
                </a:ext>
              </a:extLst>
            </p:cNvPr>
            <p:cNvSpPr txBox="1"/>
            <p:nvPr/>
          </p:nvSpPr>
          <p:spPr>
            <a:xfrm>
              <a:off x="6706471" y="4894276"/>
              <a:ext cx="692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>
                  <a:latin typeface="Helvetica"/>
                  <a:cs typeface="Helvetica"/>
                </a:rPr>
                <a:t>Z=14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4B12B49-F702-9E93-6E11-FF34AFA19D73}"/>
                </a:ext>
              </a:extLst>
            </p:cNvPr>
            <p:cNvSpPr txBox="1"/>
            <p:nvPr/>
          </p:nvSpPr>
          <p:spPr>
            <a:xfrm>
              <a:off x="6459832" y="2320224"/>
              <a:ext cx="4932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>
                  <a:latin typeface="Helvetica"/>
                  <a:cs typeface="Helvetica"/>
                </a:rPr>
                <a:t>24</a:t>
              </a:r>
              <a:r>
                <a:rPr lang="en-US" sz="1600">
                  <a:latin typeface="Helvetica"/>
                  <a:cs typeface="Helvetica"/>
                </a:rPr>
                <a:t>O</a:t>
              </a:r>
              <a:endParaRPr lang="en-US" sz="1600" baseline="30000">
                <a:latin typeface="Helvetica"/>
                <a:cs typeface="Helvetica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E458B5D-D8FB-4684-E502-25B28B8ECF26}"/>
                </a:ext>
              </a:extLst>
            </p:cNvPr>
            <p:cNvSpPr txBox="1"/>
            <p:nvPr/>
          </p:nvSpPr>
          <p:spPr>
            <a:xfrm>
              <a:off x="6459832" y="3618448"/>
              <a:ext cx="73969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>
                  <a:latin typeface="Helvetica"/>
                  <a:cs typeface="Helvetica"/>
                </a:rPr>
                <a:t>30</a:t>
              </a:r>
              <a:r>
                <a:rPr lang="en-US" sz="1600">
                  <a:latin typeface="Helvetica"/>
                  <a:cs typeface="Helvetica"/>
                </a:rPr>
                <a:t>Si</a:t>
              </a:r>
              <a:endParaRPr lang="en-US" sz="1600" baseline="30000">
                <a:latin typeface="Helvetica"/>
                <a:cs typeface="Helvetica"/>
              </a:endParaRP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8E639271-BDB7-6A48-5FED-D9FC5DC502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74" y="2786241"/>
            <a:ext cx="2150056" cy="397665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F5AF32E2-67B3-57F2-E55A-DB0AAFF504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746" y="2290367"/>
            <a:ext cx="3726724" cy="429608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F8172B6-7F2E-40E7-5253-75271DE02455}"/>
              </a:ext>
            </a:extLst>
          </p:cNvPr>
          <p:cNvSpPr txBox="1"/>
          <p:nvPr/>
        </p:nvSpPr>
        <p:spPr>
          <a:xfrm>
            <a:off x="162013" y="1019853"/>
            <a:ext cx="4660689" cy="1169551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/>
              <a:t>In the oxygen isotopes, the N=20 shell gap has been shown to disappear with </a:t>
            </a:r>
            <a:r>
              <a:rPr lang="en-US" sz="1400" b="1" i="1">
                <a:solidFill>
                  <a:srgbClr val="0000FF"/>
                </a:solidFill>
              </a:rPr>
              <a:t>the emergence of an N=16</a:t>
            </a:r>
            <a:r>
              <a:rPr lang="en-US" sz="1400" b="1" i="1">
                <a:solidFill>
                  <a:srgbClr val="FF0000"/>
                </a:solidFill>
              </a:rPr>
              <a:t> </a:t>
            </a:r>
            <a:r>
              <a:rPr lang="en-US" sz="1400" i="1"/>
              <a:t>shell gap in </a:t>
            </a:r>
            <a:r>
              <a:rPr lang="en-US" sz="1400" i="1" baseline="30000"/>
              <a:t>24</a:t>
            </a:r>
            <a:r>
              <a:rPr lang="en-US" sz="1400" i="1"/>
              <a:t>O.</a:t>
            </a:r>
          </a:p>
          <a:p>
            <a:endParaRPr lang="en-US" sz="1400" i="1"/>
          </a:p>
          <a:p>
            <a:r>
              <a:rPr lang="en-US" sz="1400" i="1"/>
              <a:t>This weakening shell gap also plays an important role in other regions, such as IOI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D152F0F-551A-299A-AED9-2F3C9EF923A9}"/>
              </a:ext>
            </a:extLst>
          </p:cNvPr>
          <p:cNvSpPr txBox="1"/>
          <p:nvPr/>
        </p:nvSpPr>
        <p:spPr>
          <a:xfrm>
            <a:off x="2397195" y="2336928"/>
            <a:ext cx="2424487" cy="11695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>
                <a:latin typeface="Helvetica"/>
                <a:cs typeface="Helvetica"/>
              </a:rPr>
              <a:t>Along N=16, </a:t>
            </a:r>
            <a:r>
              <a:rPr lang="en-US" sz="1400" b="1" i="1">
                <a:solidFill>
                  <a:srgbClr val="FF0000"/>
                </a:solidFill>
                <a:latin typeface="Helvetica"/>
                <a:cs typeface="Helvetica"/>
              </a:rPr>
              <a:t>πd</a:t>
            </a:r>
            <a:r>
              <a:rPr lang="en-US" sz="1400" b="1" i="1" baseline="-25000">
                <a:solidFill>
                  <a:srgbClr val="FF0000"/>
                </a:solidFill>
                <a:latin typeface="Helvetica"/>
                <a:cs typeface="Helvetica"/>
              </a:rPr>
              <a:t>5/2</a:t>
            </a:r>
            <a:r>
              <a:rPr lang="en-US" sz="1400" b="1" i="1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lang="en-US" sz="1400" i="1">
                <a:latin typeface="Helvetica"/>
                <a:cs typeface="Helvetica"/>
              </a:rPr>
              <a:t>is emptying. Different overlaps with </a:t>
            </a:r>
            <a:r>
              <a:rPr lang="en-US" sz="1400" b="1" i="1">
                <a:solidFill>
                  <a:srgbClr val="FF0000"/>
                </a:solidFill>
                <a:latin typeface="Helvetica"/>
                <a:cs typeface="Helvetica"/>
              </a:rPr>
              <a:t>νd</a:t>
            </a:r>
            <a:r>
              <a:rPr lang="en-US" sz="1400" b="1" i="1" baseline="-25000">
                <a:solidFill>
                  <a:srgbClr val="FF0000"/>
                </a:solidFill>
                <a:latin typeface="Helvetica"/>
                <a:cs typeface="Helvetica"/>
              </a:rPr>
              <a:t>3/2</a:t>
            </a:r>
            <a:r>
              <a:rPr lang="en-US" sz="1400" i="1">
                <a:latin typeface="Helvetica"/>
                <a:cs typeface="Helvetica"/>
              </a:rPr>
              <a:t>, </a:t>
            </a:r>
            <a:r>
              <a:rPr lang="en-US" sz="1400" b="1" i="1">
                <a:solidFill>
                  <a:schemeClr val="accent6">
                    <a:lumMod val="50000"/>
                  </a:schemeClr>
                </a:solidFill>
                <a:latin typeface="Helvetica"/>
                <a:cs typeface="Helvetica"/>
              </a:rPr>
              <a:t>νf</a:t>
            </a:r>
            <a:r>
              <a:rPr lang="en-US" sz="1400" b="1" i="1" baseline="-25000">
                <a:solidFill>
                  <a:schemeClr val="accent6">
                    <a:lumMod val="50000"/>
                  </a:schemeClr>
                </a:solidFill>
                <a:latin typeface="Helvetica"/>
                <a:cs typeface="Helvetica"/>
              </a:rPr>
              <a:t>7/2 </a:t>
            </a:r>
            <a:r>
              <a:rPr lang="en-US" sz="1400" i="1">
                <a:latin typeface="Helvetica"/>
                <a:cs typeface="Helvetica"/>
              </a:rPr>
              <a:t>and </a:t>
            </a:r>
            <a:r>
              <a:rPr lang="en-US" sz="1400" b="1" i="1">
                <a:solidFill>
                  <a:schemeClr val="accent6"/>
                </a:solidFill>
                <a:latin typeface="Helvetica"/>
                <a:cs typeface="Helvetica"/>
              </a:rPr>
              <a:t>νp</a:t>
            </a:r>
            <a:r>
              <a:rPr lang="en-US" sz="1400" b="1" i="1" baseline="-25000">
                <a:solidFill>
                  <a:schemeClr val="accent6"/>
                </a:solidFill>
                <a:latin typeface="Helvetica"/>
                <a:cs typeface="Helvetica"/>
              </a:rPr>
              <a:t>3/2 </a:t>
            </a:r>
            <a:r>
              <a:rPr lang="en-US" sz="1400" i="1">
                <a:latin typeface="Helvetica"/>
                <a:cs typeface="Helvetica"/>
              </a:rPr>
              <a:t>results in </a:t>
            </a:r>
            <a:r>
              <a:rPr lang="en-US" sz="1400" b="1" i="1">
                <a:latin typeface="Helvetica"/>
                <a:cs typeface="Helvetica"/>
              </a:rPr>
              <a:t>different monopole shifts</a:t>
            </a:r>
            <a:r>
              <a:rPr lang="en-US" sz="1400" i="1">
                <a:latin typeface="Helvetica"/>
                <a:cs typeface="Helvetica"/>
              </a:rPr>
              <a:t>.</a:t>
            </a:r>
            <a:endParaRPr lang="en-US" sz="1400">
              <a:latin typeface="Helvetica"/>
              <a:cs typeface="Helvetica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AA5128C-0843-1194-D53D-B61BC83E48B7}"/>
              </a:ext>
            </a:extLst>
          </p:cNvPr>
          <p:cNvSpPr txBox="1"/>
          <p:nvPr/>
        </p:nvSpPr>
        <p:spPr>
          <a:xfrm>
            <a:off x="5510062" y="2434619"/>
            <a:ext cx="2424487" cy="7386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>
                <a:latin typeface="Helvetica"/>
                <a:cs typeface="Helvetica"/>
              </a:rPr>
              <a:t>Changes in ESPE’s provide details on </a:t>
            </a:r>
            <a:r>
              <a:rPr lang="en-US" sz="1400" b="1" i="1">
                <a:latin typeface="Helvetica"/>
                <a:cs typeface="Helvetica"/>
              </a:rPr>
              <a:t>relative strengths of interactions</a:t>
            </a:r>
            <a:r>
              <a:rPr lang="en-US" sz="1400" i="1">
                <a:latin typeface="Helvetica"/>
                <a:cs typeface="Helvetica"/>
              </a:rPr>
              <a:t>.</a:t>
            </a:r>
            <a:endParaRPr lang="en-US" sz="1400">
              <a:latin typeface="Helvetica"/>
              <a:cs typeface="Helvetica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B10F586-D5F4-AE97-9E0A-C7BA1CD83AB2}"/>
              </a:ext>
            </a:extLst>
          </p:cNvPr>
          <p:cNvSpPr txBox="1"/>
          <p:nvPr/>
        </p:nvSpPr>
        <p:spPr>
          <a:xfrm>
            <a:off x="6200814" y="970391"/>
            <a:ext cx="5601656" cy="12057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i="1" dirty="0">
                <a:latin typeface="Helvetica"/>
                <a:cs typeface="Helvetica"/>
              </a:rPr>
              <a:t>This collaboration has made previous measurements of states in </a:t>
            </a:r>
            <a:r>
              <a:rPr lang="en-US" sz="1200" i="1" baseline="30000" dirty="0">
                <a:latin typeface="Helvetica"/>
                <a:cs typeface="Helvetica"/>
              </a:rPr>
              <a:t>29</a:t>
            </a:r>
            <a:r>
              <a:rPr lang="en-US" sz="1200" i="1" dirty="0">
                <a:latin typeface="Helvetica"/>
                <a:cs typeface="Helvetica"/>
              </a:rPr>
              <a:t>Mg (ISS) and </a:t>
            </a:r>
            <a:r>
              <a:rPr lang="en-US" sz="1200" i="1" baseline="30000" dirty="0">
                <a:latin typeface="Helvetica"/>
                <a:cs typeface="Helvetica"/>
              </a:rPr>
              <a:t>30</a:t>
            </a:r>
            <a:r>
              <a:rPr lang="en-US" sz="1200" i="1" dirty="0">
                <a:latin typeface="Helvetica"/>
                <a:cs typeface="Helvetica"/>
              </a:rPr>
              <a:t>Al (HELIOS).</a:t>
            </a:r>
          </a:p>
          <a:p>
            <a:r>
              <a:rPr lang="en-US" sz="1200" i="1" dirty="0">
                <a:latin typeface="Helvetica"/>
                <a:cs typeface="Helvetica"/>
              </a:rPr>
              <a:t>	</a:t>
            </a:r>
          </a:p>
          <a:p>
            <a:r>
              <a:rPr lang="en-US" sz="1200" i="1" dirty="0">
                <a:latin typeface="Helvetica"/>
                <a:cs typeface="Helvetica"/>
              </a:rPr>
              <a:t>Investigated changes in single-particle centroids along N=17 and benchmarked new interactions that have been developed to better describe negative-parity intruder states near and into the IOI.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B39C50-C6B9-3B59-4A42-D5ADADBCA2D1}"/>
              </a:ext>
            </a:extLst>
          </p:cNvPr>
          <p:cNvSpPr txBox="1"/>
          <p:nvPr/>
        </p:nvSpPr>
        <p:spPr>
          <a:xfrm>
            <a:off x="5510061" y="3497764"/>
            <a:ext cx="2424487" cy="52322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i="1" dirty="0">
                <a:latin typeface="Helvetica"/>
                <a:cs typeface="Helvetica"/>
              </a:rPr>
              <a:t>Benchmark new effective interactions.</a:t>
            </a:r>
            <a:endParaRPr lang="en-US" sz="1400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08935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9961DE32-65E8-AA69-1CBC-E7597AB5A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100" y="2"/>
            <a:ext cx="2501900" cy="8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ED6755-5AD4-E443-EDFB-97F196111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01900" cy="812800"/>
          </a:xfrm>
          <a:prstGeom prst="rect">
            <a:avLst/>
          </a:prstGeom>
        </p:spPr>
      </p:pic>
      <p:sp>
        <p:nvSpPr>
          <p:cNvPr id="5" name="TextShape 1">
            <a:extLst>
              <a:ext uri="{FF2B5EF4-FFF2-40B4-BE49-F238E27FC236}">
                <a16:creationId xmlns:a16="http://schemas.microsoft.com/office/drawing/2014/main" id="{1344AC91-E986-651F-529C-2D6F633B56B4}"/>
              </a:ext>
            </a:extLst>
          </p:cNvPr>
          <p:cNvSpPr txBox="1"/>
          <p:nvPr/>
        </p:nvSpPr>
        <p:spPr>
          <a:xfrm>
            <a:off x="2501900" y="0"/>
            <a:ext cx="6112701" cy="569080"/>
          </a:xfrm>
          <a:prstGeom prst="rect">
            <a:avLst/>
          </a:prstGeom>
        </p:spPr>
        <p:txBody>
          <a:bodyPr anchor="ctr"/>
          <a:lstStyle/>
          <a:p>
            <a:r>
              <a:rPr lang="en-GB" sz="2400" b="1" i="1" baseline="30000" dirty="0">
                <a:latin typeface="Helvetica"/>
                <a:cs typeface="Helvetica"/>
              </a:rPr>
              <a:t>27</a:t>
            </a:r>
            <a:r>
              <a:rPr lang="en-GB" sz="2400" b="1" i="1" dirty="0">
                <a:latin typeface="Helvetica"/>
                <a:cs typeface="Helvetica"/>
              </a:rPr>
              <a:t>Na(</a:t>
            </a:r>
            <a:r>
              <a:rPr lang="en-GB" sz="2400" b="1" i="1" dirty="0" err="1">
                <a:latin typeface="Helvetica"/>
                <a:cs typeface="Helvetica"/>
              </a:rPr>
              <a:t>d,p</a:t>
            </a:r>
            <a:r>
              <a:rPr lang="en-GB" sz="2400" b="1" i="1" dirty="0">
                <a:latin typeface="Helvetica"/>
                <a:cs typeface="Helvetica"/>
              </a:rPr>
              <a:t>)</a:t>
            </a:r>
            <a:r>
              <a:rPr lang="en-GB" sz="2400" b="1" i="1" baseline="30000" dirty="0">
                <a:latin typeface="Helvetica"/>
                <a:cs typeface="Helvetica"/>
              </a:rPr>
              <a:t>28</a:t>
            </a:r>
            <a:r>
              <a:rPr lang="en-GB" sz="2400" b="1" i="1" dirty="0">
                <a:latin typeface="Helvetica"/>
                <a:cs typeface="Helvetica"/>
              </a:rPr>
              <a:t>Na – online data</a:t>
            </a:r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B6E25AB0-8E54-49E8-AD37-114816E093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706" y="1574393"/>
            <a:ext cx="4727408" cy="30670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D105CB-813D-CF4B-16E6-FECF48236EC2}"/>
              </a:ext>
            </a:extLst>
          </p:cNvPr>
          <p:cNvSpPr txBox="1"/>
          <p:nvPr/>
        </p:nvSpPr>
        <p:spPr>
          <a:xfrm>
            <a:off x="4877451" y="3444015"/>
            <a:ext cx="95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32E3E26-1B15-DE11-ABA1-3F4FB4E51685}"/>
              </a:ext>
            </a:extLst>
          </p:cNvPr>
          <p:cNvSpPr txBox="1"/>
          <p:nvPr/>
        </p:nvSpPr>
        <p:spPr>
          <a:xfrm>
            <a:off x="4528781" y="3171751"/>
            <a:ext cx="95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B95174B-A510-9ADA-CFE2-1503079936DA}"/>
              </a:ext>
            </a:extLst>
          </p:cNvPr>
          <p:cNvSpPr txBox="1"/>
          <p:nvPr/>
        </p:nvSpPr>
        <p:spPr>
          <a:xfrm>
            <a:off x="4300506" y="2953917"/>
            <a:ext cx="957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80F4C0-3989-2BA4-6A1B-779DBD427807}"/>
              </a:ext>
            </a:extLst>
          </p:cNvPr>
          <p:cNvSpPr txBox="1"/>
          <p:nvPr/>
        </p:nvSpPr>
        <p:spPr>
          <a:xfrm>
            <a:off x="1368592" y="4812600"/>
            <a:ext cx="45719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i="1" dirty="0">
                <a:latin typeface="Helvetica" pitchFamily="2" charset="0"/>
              </a:rPr>
              <a:t>Beam energy of 9.78 MeV/u. ~3e5pps </a:t>
            </a:r>
          </a:p>
          <a:p>
            <a:endParaRPr lang="en-US" sz="1600" i="1" dirty="0">
              <a:latin typeface="Helvetica" pitchFamily="2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sz="1600" i="1" dirty="0">
                <a:latin typeface="Helvetica" pitchFamily="2" charset="0"/>
              </a:rPr>
              <a:t>&lt;50% </a:t>
            </a:r>
            <a:r>
              <a:rPr lang="en-US" sz="1600" i="1" baseline="30000" dirty="0">
                <a:latin typeface="Helvetica" pitchFamily="2" charset="0"/>
              </a:rPr>
              <a:t>27</a:t>
            </a:r>
            <a:r>
              <a:rPr lang="en-US" sz="1600" i="1" dirty="0">
                <a:latin typeface="Helvetica" pitchFamily="2" charset="0"/>
              </a:rPr>
              <a:t>Al and 13% </a:t>
            </a:r>
            <a:r>
              <a:rPr lang="en-US" sz="1600" i="1" baseline="30000" dirty="0">
                <a:latin typeface="Helvetica" pitchFamily="2" charset="0"/>
              </a:rPr>
              <a:t>27</a:t>
            </a:r>
            <a:r>
              <a:rPr lang="en-US" sz="1600" i="1" dirty="0">
                <a:latin typeface="Helvetica" pitchFamily="2" charset="0"/>
              </a:rPr>
              <a:t>Mg contamination – reaction of interest selected using recoil detectors.</a:t>
            </a:r>
            <a:endParaRPr lang="en-US" i="1" dirty="0">
              <a:latin typeface="Helvetica" pitchFamily="2" charset="0"/>
            </a:endParaRPr>
          </a:p>
        </p:txBody>
      </p:sp>
      <p:pic>
        <p:nvPicPr>
          <p:cNvPr id="13" name="Picture 12" descr="Graphical user interface, histogram&#10;&#10;Description automatically generated">
            <a:extLst>
              <a:ext uri="{FF2B5EF4-FFF2-40B4-BE49-F238E27FC236}">
                <a16:creationId xmlns:a16="http://schemas.microsoft.com/office/drawing/2014/main" id="{81C76620-903B-304A-C1C7-AC70775296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890" y="1458686"/>
            <a:ext cx="3993466" cy="44304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DEE23E7-4052-E303-83A0-E4DDF657A004}"/>
              </a:ext>
            </a:extLst>
          </p:cNvPr>
          <p:cNvSpPr txBox="1"/>
          <p:nvPr/>
        </p:nvSpPr>
        <p:spPr>
          <a:xfrm>
            <a:off x="7738750" y="1102179"/>
            <a:ext cx="2307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Helvetica" pitchFamily="2" charset="0"/>
              </a:rPr>
              <a:t>Online data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4C79E2-492E-264C-352D-2167852841B1}"/>
              </a:ext>
            </a:extLst>
          </p:cNvPr>
          <p:cNvSpPr txBox="1"/>
          <p:nvPr/>
        </p:nvSpPr>
        <p:spPr>
          <a:xfrm>
            <a:off x="7814950" y="5777593"/>
            <a:ext cx="23077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Helvetica" pitchFamily="2" charset="0"/>
              </a:rPr>
              <a:t>Simulation based on FSU interaction</a:t>
            </a:r>
          </a:p>
        </p:txBody>
      </p:sp>
    </p:spTree>
    <p:extLst>
      <p:ext uri="{BB962C8B-B14F-4D97-AF65-F5344CB8AC3E}">
        <p14:creationId xmlns:p14="http://schemas.microsoft.com/office/powerpoint/2010/main" val="4102467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>
            <a:extLst>
              <a:ext uri="{FF2B5EF4-FFF2-40B4-BE49-F238E27FC236}">
                <a16:creationId xmlns:a16="http://schemas.microsoft.com/office/drawing/2014/main" id="{9961DE32-65E8-AA69-1CBC-E7597AB5AF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0100" y="2"/>
            <a:ext cx="2501900" cy="856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ED6755-5AD4-E443-EDFB-97F1961115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501900" cy="812800"/>
          </a:xfrm>
          <a:prstGeom prst="rect">
            <a:avLst/>
          </a:prstGeom>
        </p:spPr>
      </p:pic>
      <p:sp>
        <p:nvSpPr>
          <p:cNvPr id="5" name="TextShape 1">
            <a:extLst>
              <a:ext uri="{FF2B5EF4-FFF2-40B4-BE49-F238E27FC236}">
                <a16:creationId xmlns:a16="http://schemas.microsoft.com/office/drawing/2014/main" id="{1344AC91-E986-651F-529C-2D6F633B56B4}"/>
              </a:ext>
            </a:extLst>
          </p:cNvPr>
          <p:cNvSpPr txBox="1"/>
          <p:nvPr/>
        </p:nvSpPr>
        <p:spPr>
          <a:xfrm>
            <a:off x="4210957" y="2536372"/>
            <a:ext cx="6112701" cy="569080"/>
          </a:xfrm>
          <a:prstGeom prst="rect">
            <a:avLst/>
          </a:prstGeom>
        </p:spPr>
        <p:txBody>
          <a:bodyPr anchor="ctr"/>
          <a:lstStyle/>
          <a:p>
            <a:r>
              <a:rPr lang="en-GB" sz="2400" b="1" i="1" dirty="0">
                <a:latin typeface="Helvetica"/>
                <a:cs typeface="Helvetica"/>
              </a:rPr>
              <a:t>Thanks for the beams!</a:t>
            </a:r>
          </a:p>
        </p:txBody>
      </p:sp>
    </p:spTree>
    <p:extLst>
      <p:ext uri="{BB962C8B-B14F-4D97-AF65-F5344CB8AC3E}">
        <p14:creationId xmlns:p14="http://schemas.microsoft.com/office/powerpoint/2010/main" val="4288666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384</Words>
  <Application>Microsoft Macintosh PowerPoint</Application>
  <PresentationFormat>Widescreen</PresentationFormat>
  <Paragraphs>64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DEFGH J+ Gulliver</vt:lpstr>
      <vt:lpstr>Helvetica</vt:lpstr>
      <vt:lpstr>Times New Roman</vt:lpstr>
      <vt:lpstr>Office Theme</vt:lpstr>
      <vt:lpstr>PowerPoint Presentation</vt:lpstr>
      <vt:lpstr>PowerPoint Presentation</vt:lpstr>
      <vt:lpstr>12Be intruder states and single-particle energies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Sharp</dc:creator>
  <cp:lastModifiedBy>David Sharp</cp:lastModifiedBy>
  <cp:revision>4</cp:revision>
  <dcterms:created xsi:type="dcterms:W3CDTF">2022-08-02T07:09:38Z</dcterms:created>
  <dcterms:modified xsi:type="dcterms:W3CDTF">2022-08-02T13:23:53Z</dcterms:modified>
</cp:coreProperties>
</file>