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34"/>
  </p:notesMasterIdLst>
  <p:sldIdLst>
    <p:sldId id="316" r:id="rId5"/>
    <p:sldId id="3893" r:id="rId6"/>
    <p:sldId id="3895" r:id="rId7"/>
    <p:sldId id="2312" r:id="rId8"/>
    <p:sldId id="3887" r:id="rId9"/>
    <p:sldId id="261" r:id="rId10"/>
    <p:sldId id="3894" r:id="rId11"/>
    <p:sldId id="926" r:id="rId12"/>
    <p:sldId id="3901" r:id="rId13"/>
    <p:sldId id="2296" r:id="rId14"/>
    <p:sldId id="262" r:id="rId15"/>
    <p:sldId id="2300" r:id="rId16"/>
    <p:sldId id="2310" r:id="rId17"/>
    <p:sldId id="2311" r:id="rId18"/>
    <p:sldId id="2315" r:id="rId19"/>
    <p:sldId id="3890" r:id="rId20"/>
    <p:sldId id="3891" r:id="rId21"/>
    <p:sldId id="2314" r:id="rId22"/>
    <p:sldId id="3897" r:id="rId23"/>
    <p:sldId id="2307" r:id="rId24"/>
    <p:sldId id="2309" r:id="rId25"/>
    <p:sldId id="3903" r:id="rId26"/>
    <p:sldId id="3900" r:id="rId27"/>
    <p:sldId id="257" r:id="rId28"/>
    <p:sldId id="3904" r:id="rId29"/>
    <p:sldId id="2308" r:id="rId30"/>
    <p:sldId id="2104" r:id="rId31"/>
    <p:sldId id="2313" r:id="rId32"/>
    <p:sldId id="2275" r:id="rId33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519D"/>
    <a:srgbClr val="2440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85"/>
    <p:restoredTop sz="94651"/>
  </p:normalViewPr>
  <p:slideViewPr>
    <p:cSldViewPr snapToGrid="0">
      <p:cViewPr varScale="1">
        <p:scale>
          <a:sx n="110" d="100"/>
          <a:sy n="110" d="100"/>
        </p:scale>
        <p:origin x="20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ECFAD0DF-F63F-4951-88B8-7E7D2CB1BA02}" type="datetimeFigureOut">
              <a:rPr lang="en-US" smtClean="0"/>
              <a:t>10/14/22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0" y="1154113"/>
            <a:ext cx="4156075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8010FB5-4D6F-42F5-A809-7A1093A9D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142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010FB5-4D6F-42F5-A809-7A1093A9D77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130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18C55E-B25D-49F7-AC7B-3685D67F1C3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724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6185" y="2790092"/>
            <a:ext cx="4741984" cy="1774948"/>
          </a:xfrm>
        </p:spPr>
        <p:txBody>
          <a:bodyPr anchor="b">
            <a:normAutofit/>
          </a:bodyPr>
          <a:lstStyle>
            <a:lvl1pPr algn="r">
              <a:defRPr sz="4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6185" y="4642339"/>
            <a:ext cx="4741984" cy="580292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0236-7FFA-2C4C-9DC3-0D04F3CC4D61}" type="datetimeFigureOut">
              <a:rPr lang="en-US" smtClean="0"/>
              <a:t>10/14/22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0236-7FFA-2C4C-9DC3-0D04F3CC4D61}" type="datetimeFigureOut">
              <a:rPr lang="en-US" smtClean="0"/>
              <a:t>10/14/22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0236-7FFA-2C4C-9DC3-0D04F3CC4D61}" type="datetimeFigureOut">
              <a:rPr lang="en-US" smtClean="0"/>
              <a:t>10/14/22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0236-7FFA-2C4C-9DC3-0D04F3CC4D61}" type="datetimeFigureOut">
              <a:rPr lang="en-US" smtClean="0"/>
              <a:t>10/14/22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0236-7FFA-2C4C-9DC3-0D04F3CC4D61}" type="datetimeFigureOut">
              <a:rPr lang="en-US" smtClean="0"/>
              <a:t>10/14/22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0236-7FFA-2C4C-9DC3-0D04F3CC4D61}" type="datetimeFigureOut">
              <a:rPr lang="en-US" smtClean="0"/>
              <a:t>10/14/22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0236-7FFA-2C4C-9DC3-0D04F3CC4D61}" type="datetimeFigureOut">
              <a:rPr lang="en-US" smtClean="0"/>
              <a:t>10/14/22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0236-7FFA-2C4C-9DC3-0D04F3CC4D61}" type="datetimeFigureOut">
              <a:rPr lang="en-US" smtClean="0"/>
              <a:t>10/14/22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0236-7FFA-2C4C-9DC3-0D04F3CC4D61}" type="datetimeFigureOut">
              <a:rPr lang="en-US" smtClean="0"/>
              <a:t>10/14/22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0236-7FFA-2C4C-9DC3-0D04F3CC4D61}" type="datetimeFigureOut">
              <a:rPr lang="en-US" smtClean="0"/>
              <a:t>10/14/22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48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B7300236-7FFA-2C4C-9DC3-0D04F3CC4D61}" type="datetimeFigureOut">
              <a:rPr lang="en-US" smtClean="0"/>
              <a:pPr/>
              <a:t>10/14/22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212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36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0519D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mp"/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tmp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200.png"/><Relationship Id="rId4" Type="http://schemas.openxmlformats.org/officeDocument/2006/relationships/image" Target="../media/image30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tiff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82834" y="1654052"/>
            <a:ext cx="5922941" cy="1774948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EIC MDI overview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8498" y="3898186"/>
            <a:ext cx="6892968" cy="1588214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Angelika Drees, MDI system lead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(M. Valette, G. Robert-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Demolaize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&amp; more)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Oct 17 2022</a:t>
            </a:r>
          </a:p>
          <a:p>
            <a:r>
              <a:rPr lang="en-US" sz="1100" b="1" dirty="0"/>
              <a:t>FCC-EIC Joint &amp; MDI Workshop 2022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661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B4D56220-095E-466A-B605-5FA040C592A7}"/>
              </a:ext>
            </a:extLst>
          </p:cNvPr>
          <p:cNvSpPr/>
          <p:nvPr/>
        </p:nvSpPr>
        <p:spPr>
          <a:xfrm>
            <a:off x="0" y="3851843"/>
            <a:ext cx="9144000" cy="30061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62A81C-8399-4735-B892-0B516A55C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11088"/>
          </a:xfrm>
        </p:spPr>
        <p:txBody>
          <a:bodyPr/>
          <a:lstStyle/>
          <a:p>
            <a:r>
              <a:rPr lang="en-US" dirty="0"/>
              <a:t>ESR abort in IR2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3E810F-F457-4933-A3B8-8938C0480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634594D0-4DC8-4C48-A8A2-5DA378B1DA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2414"/>
          <a:stretch/>
        </p:blipFill>
        <p:spPr>
          <a:xfrm>
            <a:off x="463556" y="3851842"/>
            <a:ext cx="8216886" cy="2001865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A7AD294-3A81-4769-9EC7-413AAA126E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414"/>
          <a:stretch/>
        </p:blipFill>
        <p:spPr>
          <a:xfrm>
            <a:off x="498488" y="3631510"/>
            <a:ext cx="8216887" cy="2001863"/>
          </a:xfrm>
          <a:prstGeom prst="rect">
            <a:avLst/>
          </a:prstGeom>
        </p:spPr>
      </p:pic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B1A3722-B9CF-476A-A12B-C529B06DF0B9}"/>
              </a:ext>
            </a:extLst>
          </p:cNvPr>
          <p:cNvSpPr txBox="1">
            <a:spLocks/>
          </p:cNvSpPr>
          <p:nvPr/>
        </p:nvSpPr>
        <p:spPr>
          <a:xfrm>
            <a:off x="8391010" y="6316596"/>
            <a:ext cx="32436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10</a:t>
            </a:fld>
            <a:endParaRPr lang="en-US" sz="75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091BB53-32EA-4C23-8414-E516981F936E}"/>
              </a:ext>
            </a:extLst>
          </p:cNvPr>
          <p:cNvSpPr/>
          <p:nvPr/>
        </p:nvSpPr>
        <p:spPr>
          <a:xfrm>
            <a:off x="8248189" y="4723147"/>
            <a:ext cx="324365" cy="4869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05114C3-BCF0-4B4D-9831-78EBC0A06AC7}"/>
              </a:ext>
            </a:extLst>
          </p:cNvPr>
          <p:cNvSpPr/>
          <p:nvPr/>
        </p:nvSpPr>
        <p:spPr>
          <a:xfrm>
            <a:off x="8263940" y="4137085"/>
            <a:ext cx="324365" cy="873528"/>
          </a:xfrm>
          <a:prstGeom prst="rect">
            <a:avLst/>
          </a:prstGeom>
          <a:solidFill>
            <a:schemeClr val="accent1">
              <a:lumMod val="20000"/>
              <a:lumOff val="80000"/>
              <a:alpha val="44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E995027-CFDB-4F85-8379-2E4EE5D57B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6668" b="38631"/>
          <a:stretch/>
        </p:blipFill>
        <p:spPr>
          <a:xfrm>
            <a:off x="360947" y="5708994"/>
            <a:ext cx="8783053" cy="114900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2553BDC-C436-4CA5-AF93-D9D985437971}"/>
              </a:ext>
            </a:extLst>
          </p:cNvPr>
          <p:cNvSpPr txBox="1"/>
          <p:nvPr/>
        </p:nvSpPr>
        <p:spPr>
          <a:xfrm>
            <a:off x="8825" y="5818039"/>
            <a:ext cx="2897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Top view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2E15FD-A909-4489-B259-71230C215F19}"/>
              </a:ext>
            </a:extLst>
          </p:cNvPr>
          <p:cNvSpPr txBox="1"/>
          <p:nvPr/>
        </p:nvSpPr>
        <p:spPr>
          <a:xfrm>
            <a:off x="32512" y="3813920"/>
            <a:ext cx="862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Side view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C2C35B-BA89-433B-8E21-3CED4B8B5D38}"/>
              </a:ext>
            </a:extLst>
          </p:cNvPr>
          <p:cNvSpPr txBox="1"/>
          <p:nvPr/>
        </p:nvSpPr>
        <p:spPr>
          <a:xfrm>
            <a:off x="5357001" y="5739809"/>
            <a:ext cx="2329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Lambertson</a:t>
            </a:r>
            <a:r>
              <a:rPr lang="en-US" dirty="0"/>
              <a:t> magnet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8ED018-E027-4CF9-BAD2-AAEE2AFAAD8F}"/>
              </a:ext>
            </a:extLst>
          </p:cNvPr>
          <p:cNvSpPr txBox="1"/>
          <p:nvPr/>
        </p:nvSpPr>
        <p:spPr>
          <a:xfrm>
            <a:off x="1796179" y="5638226"/>
            <a:ext cx="1017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kickers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284948F-4C5B-4297-9747-2F989F26A257}"/>
              </a:ext>
            </a:extLst>
          </p:cNvPr>
          <p:cNvCxnSpPr>
            <a:cxnSpLocks/>
          </p:cNvCxnSpPr>
          <p:nvPr/>
        </p:nvCxnSpPr>
        <p:spPr>
          <a:xfrm flipV="1">
            <a:off x="7347821" y="5229338"/>
            <a:ext cx="796041" cy="588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0752CA0-8BF0-4281-80E2-61CF3FA70808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3684504" y="5924475"/>
            <a:ext cx="1672497" cy="4793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2EC95FA-0C97-45CB-A1F4-13D5761ACE27}"/>
              </a:ext>
            </a:extLst>
          </p:cNvPr>
          <p:cNvCxnSpPr>
            <a:cxnSpLocks/>
          </p:cNvCxnSpPr>
          <p:nvPr/>
        </p:nvCxnSpPr>
        <p:spPr>
          <a:xfrm flipV="1">
            <a:off x="2092584" y="5366084"/>
            <a:ext cx="0" cy="2721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E91DEB4-72D4-442C-B5B8-BE7F441884F9}"/>
              </a:ext>
            </a:extLst>
          </p:cNvPr>
          <p:cNvCxnSpPr>
            <a:cxnSpLocks/>
          </p:cNvCxnSpPr>
          <p:nvPr/>
        </p:nvCxnSpPr>
        <p:spPr>
          <a:xfrm flipH="1">
            <a:off x="1202983" y="5947264"/>
            <a:ext cx="635616" cy="4090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8491B98-E2FD-418B-820A-8C3330851B17}"/>
              </a:ext>
            </a:extLst>
          </p:cNvPr>
          <p:cNvSpPr txBox="1"/>
          <p:nvPr/>
        </p:nvSpPr>
        <p:spPr>
          <a:xfrm>
            <a:off x="7407911" y="6010279"/>
            <a:ext cx="23292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Spectrometer tunnel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6286A84-C1F8-41A8-9AB5-1318BE566208}"/>
              </a:ext>
            </a:extLst>
          </p:cNvPr>
          <p:cNvSpPr/>
          <p:nvPr/>
        </p:nvSpPr>
        <p:spPr>
          <a:xfrm>
            <a:off x="7202906" y="6318056"/>
            <a:ext cx="205006" cy="9237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C0CB812-9047-48E6-9DC0-D610845DAE8E}"/>
              </a:ext>
            </a:extLst>
          </p:cNvPr>
          <p:cNvCxnSpPr>
            <a:cxnSpLocks/>
          </p:cNvCxnSpPr>
          <p:nvPr/>
        </p:nvCxnSpPr>
        <p:spPr>
          <a:xfrm flipH="1" flipV="1">
            <a:off x="7451725" y="6437386"/>
            <a:ext cx="692137" cy="617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E421D813-DCB8-4577-A806-1D3B80B2C7BC}"/>
              </a:ext>
            </a:extLst>
          </p:cNvPr>
          <p:cNvSpPr/>
          <p:nvPr/>
        </p:nvSpPr>
        <p:spPr>
          <a:xfrm>
            <a:off x="3512463" y="6403861"/>
            <a:ext cx="119737" cy="7386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5792CEE-5FF6-4745-B9E6-CA58240BE5E0}"/>
              </a:ext>
            </a:extLst>
          </p:cNvPr>
          <p:cNvSpPr/>
          <p:nvPr/>
        </p:nvSpPr>
        <p:spPr>
          <a:xfrm>
            <a:off x="855969" y="6384290"/>
            <a:ext cx="329287" cy="7386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0FCD633-1B1A-4853-8325-1A0999467F1A}"/>
              </a:ext>
            </a:extLst>
          </p:cNvPr>
          <p:cNvSpPr/>
          <p:nvPr/>
        </p:nvSpPr>
        <p:spPr>
          <a:xfrm>
            <a:off x="1422231" y="4550589"/>
            <a:ext cx="1200651" cy="443859"/>
          </a:xfrm>
          <a:prstGeom prst="rect">
            <a:avLst/>
          </a:prstGeom>
          <a:solidFill>
            <a:schemeClr val="accent2">
              <a:lumMod val="20000"/>
              <a:lumOff val="80000"/>
              <a:alpha val="59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4D82C61-FFB2-4136-889C-81E8E9AC6D3F}"/>
              </a:ext>
            </a:extLst>
          </p:cNvPr>
          <p:cNvSpPr txBox="1"/>
          <p:nvPr/>
        </p:nvSpPr>
        <p:spPr>
          <a:xfrm>
            <a:off x="8131757" y="6333363"/>
            <a:ext cx="23292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Dump block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E80B96AD-F5AD-4506-93EE-D3D287BE4FB3}"/>
              </a:ext>
            </a:extLst>
          </p:cNvPr>
          <p:cNvSpPr txBox="1">
            <a:spLocks/>
          </p:cNvSpPr>
          <p:nvPr/>
        </p:nvSpPr>
        <p:spPr>
          <a:xfrm>
            <a:off x="219841" y="1279056"/>
            <a:ext cx="8601822" cy="23576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unused spectrometer tunnel will allow extracting the 300-kJ beam away from other IR2 users (e-cooling, ERL, ESR, HSR, RCS)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preliminary design requires 6 x 2-mrad vertical kickers, a          2° Lamberton magnet &amp; a 50m-long transfer line with 6 warm quads</a:t>
            </a:r>
          </a:p>
        </p:txBody>
      </p:sp>
    </p:spTree>
    <p:extLst>
      <p:ext uri="{BB962C8B-B14F-4D97-AF65-F5344CB8AC3E}">
        <p14:creationId xmlns:p14="http://schemas.microsoft.com/office/powerpoint/2010/main" val="1709655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F01D3-F8A0-4212-851F-239FBCACB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Required dilution in ESR </a:t>
            </a:r>
            <a:r>
              <a:rPr lang="en-US" dirty="0" err="1"/>
              <a:t>nextraction</a:t>
            </a:r>
            <a:r>
              <a:rPr lang="en-US" dirty="0"/>
              <a:t> 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BFC13-E404-4383-AE41-7E75175160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Optical dilution could be enough for our purposes, the absence of sine wave kickers painting the beam on the dump reduces the complexity, cost and potential failure modes.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Heat increase from the full beam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Assuming Carbon, which gets damaged at 1000 C°. A conservative requirement is to limit temperature increase to a factor 10 safety margin.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Roughly : </a:t>
            </a:r>
            <a:r>
              <a:rPr lang="el-GR" dirty="0"/>
              <a:t>Δ</a:t>
            </a:r>
            <a:r>
              <a:rPr lang="en-US" dirty="0"/>
              <a:t>T &lt; 100 K </a:t>
            </a:r>
            <a:r>
              <a:rPr lang="en-US" dirty="0">
                <a:sym typeface="Wingdings" panose="05000000000000000000" pitchFamily="2" charset="2"/>
              </a:rPr>
              <a:t> </a:t>
            </a:r>
            <a:r>
              <a:rPr lang="el-GR" dirty="0">
                <a:sym typeface="Wingdings" panose="05000000000000000000" pitchFamily="2" charset="2"/>
              </a:rPr>
              <a:t>σ</a:t>
            </a:r>
            <a:r>
              <a:rPr lang="en-US" baseline="-25000" dirty="0">
                <a:sym typeface="Wingdings" panose="05000000000000000000" pitchFamily="2" charset="2"/>
              </a:rPr>
              <a:t>x</a:t>
            </a:r>
            <a:r>
              <a:rPr lang="el-GR" dirty="0">
                <a:sym typeface="Wingdings" panose="05000000000000000000" pitchFamily="2" charset="2"/>
              </a:rPr>
              <a:t> σ</a:t>
            </a:r>
            <a:r>
              <a:rPr lang="en-US" baseline="-25000" dirty="0">
                <a:sym typeface="Wingdings" panose="05000000000000000000" pitchFamily="2" charset="2"/>
              </a:rPr>
              <a:t>y</a:t>
            </a:r>
            <a:r>
              <a:rPr lang="en-US" dirty="0">
                <a:sym typeface="Wingdings" panose="05000000000000000000" pitchFamily="2" charset="2"/>
              </a:rPr>
              <a:t> &gt; 5 cm</a:t>
            </a:r>
            <a:r>
              <a:rPr lang="en-US" baseline="30000" dirty="0">
                <a:sym typeface="Wingdings" panose="05000000000000000000" pitchFamily="2" charset="2"/>
              </a:rPr>
              <a:t>2 </a:t>
            </a:r>
            <a:r>
              <a:rPr lang="en-US" dirty="0">
                <a:sym typeface="Wingdings" panose="05000000000000000000" pitchFamily="2" charset="2"/>
              </a:rPr>
              <a:t> </a:t>
            </a:r>
            <a:r>
              <a:rPr lang="el-GR" dirty="0">
                <a:sym typeface="Wingdings" panose="05000000000000000000" pitchFamily="2" charset="2"/>
              </a:rPr>
              <a:t>β</a:t>
            </a:r>
            <a:r>
              <a:rPr lang="en-US" baseline="-25000" dirty="0">
                <a:sym typeface="Wingdings" panose="05000000000000000000" pitchFamily="2" charset="2"/>
              </a:rPr>
              <a:t>x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l-GR" dirty="0">
                <a:sym typeface="Wingdings" panose="05000000000000000000" pitchFamily="2" charset="2"/>
              </a:rPr>
              <a:t>β</a:t>
            </a:r>
            <a:r>
              <a:rPr lang="en-US" baseline="-25000" dirty="0">
                <a:sym typeface="Wingdings" panose="05000000000000000000" pitchFamily="2" charset="2"/>
              </a:rPr>
              <a:t>y</a:t>
            </a:r>
            <a:r>
              <a:rPr lang="en-US" dirty="0">
                <a:sym typeface="Wingdings" panose="05000000000000000000" pitchFamily="2" charset="2"/>
              </a:rPr>
              <a:t> &gt; 3500 km</a:t>
            </a:r>
            <a:r>
              <a:rPr lang="en-US" baseline="30000" dirty="0">
                <a:sym typeface="Wingdings" panose="05000000000000000000" pitchFamily="2" charset="2"/>
              </a:rPr>
              <a:t>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I.E. : </a:t>
            </a:r>
            <a:r>
              <a:rPr lang="el-GR" dirty="0">
                <a:sym typeface="Wingdings" panose="05000000000000000000" pitchFamily="2" charset="2"/>
              </a:rPr>
              <a:t>β</a:t>
            </a:r>
            <a:r>
              <a:rPr lang="en-US" baseline="-25000" dirty="0">
                <a:sym typeface="Wingdings" panose="05000000000000000000" pitchFamily="2" charset="2"/>
              </a:rPr>
              <a:t>x</a:t>
            </a:r>
            <a:r>
              <a:rPr lang="en-US" dirty="0">
                <a:sym typeface="Wingdings" panose="05000000000000000000" pitchFamily="2" charset="2"/>
              </a:rPr>
              <a:t> ~ </a:t>
            </a:r>
            <a:r>
              <a:rPr lang="el-GR" dirty="0">
                <a:sym typeface="Wingdings" panose="05000000000000000000" pitchFamily="2" charset="2"/>
              </a:rPr>
              <a:t>β</a:t>
            </a:r>
            <a:r>
              <a:rPr lang="en-US" baseline="-25000" dirty="0">
                <a:sym typeface="Wingdings" panose="05000000000000000000" pitchFamily="2" charset="2"/>
              </a:rPr>
              <a:t>y</a:t>
            </a:r>
            <a:r>
              <a:rPr lang="en-US" dirty="0">
                <a:sym typeface="Wingdings" panose="05000000000000000000" pitchFamily="2" charset="2"/>
              </a:rPr>
              <a:t> ~ 60 km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3C438B-32E4-4B26-A2A5-C19C1184E5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91010" y="6316596"/>
            <a:ext cx="324365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11</a:t>
            </a:fld>
            <a:endParaRPr lang="en-US" sz="7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0F4E8BC-7040-43DA-9607-13166155C38A}"/>
                  </a:ext>
                </a:extLst>
              </p:cNvPr>
              <p:cNvSpPr txBox="1"/>
              <p:nvPr/>
            </p:nvSpPr>
            <p:spPr>
              <a:xfrm>
                <a:off x="5403564" y="2855480"/>
                <a:ext cx="3085460" cy="7539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𝑛𝑏</m:t>
                          </m:r>
                          <m:r>
                            <a:rPr lang="en-US" sz="2400" b="0" i="1" baseline="-25000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sz="2400" i="1" smtClean="0">
                              <a:latin typeface="Cambria Math" panose="02040503050406030204" pitchFamily="18" charset="0"/>
                            </a:rPr>
                            <m:t>χ</m:t>
                          </m:r>
                          <m:r>
                            <a:rPr lang="en-US" sz="2400" b="0" i="1" baseline="-25000" smtClean="0">
                              <a:latin typeface="Cambria Math" panose="02040503050406030204" pitchFamily="18" charset="0"/>
                            </a:rPr>
                            <m:t>0 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2400" b="0" i="1" baseline="-25000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2400" b="0" i="1" baseline="-2500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sz="2400" b="0" i="1" baseline="-250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sz="2400" b="0" i="1" baseline="-250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0F4E8BC-7040-43DA-9607-13166155C3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3564" y="2855480"/>
                <a:ext cx="3085460" cy="753989"/>
              </a:xfrm>
              <a:prstGeom prst="rect">
                <a:avLst/>
              </a:prstGeom>
              <a:blipFill>
                <a:blip r:embed="rId2"/>
                <a:stretch>
                  <a:fillRect b="-7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1355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A4571-A36D-4D86-8D4D-6EA7FDFEF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MPS logic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D2B776-ECF2-4624-B47D-7EE7AB188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12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475D810-853A-4290-89B4-8F07C300C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9" y="1825626"/>
            <a:ext cx="4143375" cy="420718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ESR will take 10 minutes to fill.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electrons will not survive the HSR ramp due to changing </a:t>
            </a:r>
            <a:r>
              <a:rPr lang="en-US" sz="2400" dirty="0" err="1"/>
              <a:t>f</a:t>
            </a:r>
            <a:r>
              <a:rPr lang="en-US" sz="2400" baseline="-25000" dirty="0" err="1"/>
              <a:t>rev</a:t>
            </a:r>
            <a:r>
              <a:rPr lang="en-US" sz="24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electrons need to be dumped in case of a hadron abort, to avoid short lifetimes.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C241CE6-EB6D-41AA-B8F0-3759712FFC52}"/>
              </a:ext>
            </a:extLst>
          </p:cNvPr>
          <p:cNvSpPr txBox="1">
            <a:spLocks/>
          </p:cNvSpPr>
          <p:nvPr/>
        </p:nvSpPr>
        <p:spPr>
          <a:xfrm>
            <a:off x="428625" y="1825625"/>
            <a:ext cx="4143375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HSR will take                ~35 minutes to fill + ramp.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case of an ESR abort the HSR beam can be kept while waiting for the ESR to be re-filled.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4DAF28-3F9A-4D9C-BB28-7034531BF6F4}"/>
              </a:ext>
            </a:extLst>
          </p:cNvPr>
          <p:cNvSpPr txBox="1"/>
          <p:nvPr/>
        </p:nvSpPr>
        <p:spPr>
          <a:xfrm>
            <a:off x="2035617" y="5201813"/>
            <a:ext cx="56227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=&gt; One way coupling of the permits :</a:t>
            </a:r>
          </a:p>
          <a:p>
            <a:r>
              <a:rPr lang="en-US" sz="2400" dirty="0"/>
              <a:t>HSR beam permit used as input for the ESR</a:t>
            </a:r>
          </a:p>
        </p:txBody>
      </p:sp>
    </p:spTree>
    <p:extLst>
      <p:ext uri="{BB962C8B-B14F-4D97-AF65-F5344CB8AC3E}">
        <p14:creationId xmlns:p14="http://schemas.microsoft.com/office/powerpoint/2010/main" val="883741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AF937-AB79-4C82-B379-336F0F39F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MPS inputs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3950C9-8F7B-694E-4461-3A9AE6E4C7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49069" y="1703049"/>
            <a:ext cx="3886200" cy="4351338"/>
          </a:xfrm>
        </p:spPr>
        <p:txBody>
          <a:bodyPr/>
          <a:lstStyle/>
          <a:p>
            <a:r>
              <a:rPr lang="en-US" dirty="0"/>
              <a:t>Other/new:</a:t>
            </a:r>
          </a:p>
          <a:p>
            <a:pPr lvl="1"/>
            <a:r>
              <a:rPr lang="en-US" dirty="0"/>
              <a:t>E-cooling</a:t>
            </a:r>
          </a:p>
          <a:p>
            <a:pPr lvl="1"/>
            <a:r>
              <a:rPr lang="en-US" dirty="0"/>
              <a:t>Feedbacks</a:t>
            </a:r>
          </a:p>
          <a:p>
            <a:pPr lvl="1"/>
            <a:r>
              <a:rPr lang="en-US" dirty="0"/>
              <a:t>Crab cavities</a:t>
            </a:r>
          </a:p>
          <a:p>
            <a:pPr lvl="1"/>
            <a:r>
              <a:rPr lang="en-US" dirty="0"/>
              <a:t>Detector inputs</a:t>
            </a:r>
          </a:p>
          <a:p>
            <a:pPr lvl="1"/>
            <a:r>
              <a:rPr lang="en-US" dirty="0"/>
              <a:t>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CEA395-4DAE-412C-9AFE-FF46E48DC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13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0614CB5-D28F-4C47-A51B-84038840BB1F}"/>
              </a:ext>
            </a:extLst>
          </p:cNvPr>
          <p:cNvSpPr txBox="1">
            <a:spLocks/>
          </p:cNvSpPr>
          <p:nvPr/>
        </p:nvSpPr>
        <p:spPr>
          <a:xfrm>
            <a:off x="903729" y="1825625"/>
            <a:ext cx="4143375" cy="4342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BLM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Quench Link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RF (including Crab Cavities)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Abort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Vacuum (including Temperature)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BPMs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Power Supplies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92417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AF937-AB79-4C82-B379-336F0F39F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MPS inputs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CEA395-4DAE-412C-9AFE-FF46E48DC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14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0614CB5-D28F-4C47-A51B-84038840BB1F}"/>
              </a:ext>
            </a:extLst>
          </p:cNvPr>
          <p:cNvSpPr txBox="1">
            <a:spLocks/>
          </p:cNvSpPr>
          <p:nvPr/>
        </p:nvSpPr>
        <p:spPr>
          <a:xfrm>
            <a:off x="428625" y="1690689"/>
            <a:ext cx="4143375" cy="4342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1"/>
                </a:solidFill>
              </a:rPr>
              <a:t>BLM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Quench Link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RF (including Crab Cavities)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Abort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Vacuum (including Temperature)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BPMs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Power Supplies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2A9FAB7-6804-4B17-8A9D-130F8B467C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4603" y="1690690"/>
            <a:ext cx="4300771" cy="4342122"/>
          </a:xfrm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Based on current system with extra monitors around the experiments.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Will include bunch by bunch loss monitors at key locations (collimators, 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Need for electron-loss specific monitors at transfer location.</a:t>
            </a:r>
          </a:p>
        </p:txBody>
      </p:sp>
    </p:spTree>
    <p:extLst>
      <p:ext uri="{BB962C8B-B14F-4D97-AF65-F5344CB8AC3E}">
        <p14:creationId xmlns:p14="http://schemas.microsoft.com/office/powerpoint/2010/main" val="362317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AF937-AB79-4C82-B379-336F0F39F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MPS inputs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CEA395-4DAE-412C-9AFE-FF46E48DC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15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0614CB5-D28F-4C47-A51B-84038840BB1F}"/>
              </a:ext>
            </a:extLst>
          </p:cNvPr>
          <p:cNvSpPr txBox="1">
            <a:spLocks/>
          </p:cNvSpPr>
          <p:nvPr/>
        </p:nvSpPr>
        <p:spPr>
          <a:xfrm>
            <a:off x="428625" y="1690689"/>
            <a:ext cx="4143375" cy="4342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BLM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1"/>
                </a:solidFill>
              </a:rPr>
              <a:t>Quench Link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RF (including Crab Cavities)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Abort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Vacuum (including Temperature)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BPMs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Power Supplies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2A9FAB7-6804-4B17-8A9D-130F8B467C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0587" y="1690690"/>
            <a:ext cx="4745621" cy="434212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Same QPS as per RHIC for Hadron arc magnets.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SBIR collaboration for ML based detection/prediction of quenches ongoing</a:t>
            </a:r>
          </a:p>
        </p:txBody>
      </p:sp>
    </p:spTree>
    <p:extLst>
      <p:ext uri="{BB962C8B-B14F-4D97-AF65-F5344CB8AC3E}">
        <p14:creationId xmlns:p14="http://schemas.microsoft.com/office/powerpoint/2010/main" val="2850239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AF937-AB79-4C82-B379-336F0F39F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MPS inputs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CEA395-4DAE-412C-9AFE-FF46E48DC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16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0614CB5-D28F-4C47-A51B-84038840BB1F}"/>
              </a:ext>
            </a:extLst>
          </p:cNvPr>
          <p:cNvSpPr txBox="1">
            <a:spLocks/>
          </p:cNvSpPr>
          <p:nvPr/>
        </p:nvSpPr>
        <p:spPr>
          <a:xfrm>
            <a:off x="428625" y="1690689"/>
            <a:ext cx="4143375" cy="4342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BLM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Quench Link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RF (including Crab Cavities)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Abort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1"/>
                </a:solidFill>
              </a:rPr>
              <a:t>Vacuum (including Temperature)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BPMs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Power Supplies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2A9FAB7-6804-4B17-8A9D-130F8B467C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4603" y="1690690"/>
            <a:ext cx="4300771" cy="434212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Vacuum monitoring near the IR.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Heating </a:t>
            </a:r>
            <a:r>
              <a:rPr lang="en-US" dirty="0"/>
              <a:t>of sleeves and interconnects with radially shifted beams monitored to abort the beams before a quench.</a:t>
            </a:r>
          </a:p>
        </p:txBody>
      </p:sp>
    </p:spTree>
    <p:extLst>
      <p:ext uri="{BB962C8B-B14F-4D97-AF65-F5344CB8AC3E}">
        <p14:creationId xmlns:p14="http://schemas.microsoft.com/office/powerpoint/2010/main" val="4962805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AF937-AB79-4C82-B379-336F0F39F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MPS inputs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CEA395-4DAE-412C-9AFE-FF46E48DC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17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0614CB5-D28F-4C47-A51B-84038840BB1F}"/>
              </a:ext>
            </a:extLst>
          </p:cNvPr>
          <p:cNvSpPr txBox="1">
            <a:spLocks/>
          </p:cNvSpPr>
          <p:nvPr/>
        </p:nvSpPr>
        <p:spPr>
          <a:xfrm>
            <a:off x="428625" y="1690689"/>
            <a:ext cx="4143375" cy="4342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BLM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Quench Link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RF (including Crab Cavities)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Abort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Vacuum (including Temperature)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1"/>
                </a:solidFill>
              </a:rPr>
              <a:t>BPMs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Power Supplies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F01BB9A-9283-AB44-46EC-AF8FCAA29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4603" y="1690690"/>
            <a:ext cx="4300771" cy="434212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Fast BPM monitoring (turn by turn)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Individually configurable threshold for each BPM and operational mode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Amplitude, coherence, difference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Similar to RHIC system</a:t>
            </a:r>
          </a:p>
        </p:txBody>
      </p:sp>
    </p:spTree>
    <p:extLst>
      <p:ext uri="{BB962C8B-B14F-4D97-AF65-F5344CB8AC3E}">
        <p14:creationId xmlns:p14="http://schemas.microsoft.com/office/powerpoint/2010/main" val="3142342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AF937-AB79-4C82-B379-336F0F39F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MPS inputs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CEA395-4DAE-412C-9AFE-FF46E48DC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18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0614CB5-D28F-4C47-A51B-84038840BB1F}"/>
              </a:ext>
            </a:extLst>
          </p:cNvPr>
          <p:cNvSpPr txBox="1">
            <a:spLocks/>
          </p:cNvSpPr>
          <p:nvPr/>
        </p:nvSpPr>
        <p:spPr>
          <a:xfrm>
            <a:off x="428625" y="1690689"/>
            <a:ext cx="4143375" cy="4342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BLM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Quench Link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RF (including Crab Cavities)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Abort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Vacuum (including Temperature)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BPMs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1"/>
                </a:solidFill>
              </a:rPr>
              <a:t>Power Supplies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2A9FAB7-6804-4B17-8A9D-130F8B467C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4603" y="1690690"/>
            <a:ext cx="4300771" cy="434212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All PS monitored :</a:t>
            </a:r>
          </a:p>
          <a:p>
            <a:pPr marL="685800" lvl="1" indent="-342900"/>
            <a:r>
              <a:rPr lang="en-US" dirty="0"/>
              <a:t>IP quads &amp; dipoles</a:t>
            </a:r>
          </a:p>
          <a:p>
            <a:pPr marL="685800" lvl="1" indent="-342900"/>
            <a:r>
              <a:rPr lang="en-US" dirty="0"/>
              <a:t>Correctors</a:t>
            </a:r>
          </a:p>
          <a:p>
            <a:pPr marL="685800" lvl="1" indent="-342900"/>
            <a:r>
              <a:rPr lang="en-US" dirty="0"/>
              <a:t>mains 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Warm switching dipoles added to the HSR will be monitored &amp; their failures made slower  (e.g. series powering).</a:t>
            </a:r>
          </a:p>
        </p:txBody>
      </p:sp>
    </p:spTree>
    <p:extLst>
      <p:ext uri="{BB962C8B-B14F-4D97-AF65-F5344CB8AC3E}">
        <p14:creationId xmlns:p14="http://schemas.microsoft.com/office/powerpoint/2010/main" val="22537752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B7159-7FEC-28EE-7579-D604CF00A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782573-026B-FC89-2B58-F839700E4B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24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9EECF-209F-B503-2FEC-CF6425D0C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MDI?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408F8F-E79E-91EC-9400-E42F3FC18B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20825"/>
            <a:ext cx="7886700" cy="435133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Machine</a:t>
            </a:r>
          </a:p>
          <a:p>
            <a:pPr lvl="1"/>
            <a:r>
              <a:rPr lang="en-US" dirty="0"/>
              <a:t>HSR abort</a:t>
            </a:r>
          </a:p>
          <a:p>
            <a:pPr lvl="1"/>
            <a:r>
              <a:rPr lang="en-US" dirty="0"/>
              <a:t>ESR abort</a:t>
            </a:r>
          </a:p>
          <a:p>
            <a:pPr lvl="1"/>
            <a:r>
              <a:rPr lang="en-US" dirty="0"/>
              <a:t>MPS </a:t>
            </a:r>
          </a:p>
          <a:p>
            <a:pPr lvl="1"/>
            <a:r>
              <a:rPr lang="en-US" dirty="0"/>
              <a:t>Collimators </a:t>
            </a:r>
            <a:r>
              <a:rPr lang="en-US" sz="1900" dirty="0"/>
              <a:t>(see Matthieu’s presentation Wednesday)</a:t>
            </a:r>
            <a:endParaRPr lang="en-US" sz="2100" dirty="0"/>
          </a:p>
          <a:p>
            <a:r>
              <a:rPr lang="en-US" dirty="0"/>
              <a:t>Detector</a:t>
            </a:r>
          </a:p>
          <a:p>
            <a:pPr lvl="1"/>
            <a:r>
              <a:rPr lang="en-US" dirty="0"/>
              <a:t>Space requirements</a:t>
            </a:r>
          </a:p>
          <a:p>
            <a:pPr lvl="1"/>
            <a:r>
              <a:rPr lang="en-US" dirty="0"/>
              <a:t>What IR do they need?</a:t>
            </a:r>
          </a:p>
          <a:p>
            <a:pPr lvl="1"/>
            <a:r>
              <a:rPr lang="en-US" dirty="0"/>
              <a:t>Background </a:t>
            </a:r>
            <a:r>
              <a:rPr lang="en-US" sz="1900" dirty="0"/>
              <a:t>(detector friends)</a:t>
            </a:r>
          </a:p>
          <a:p>
            <a:pPr lvl="1"/>
            <a:r>
              <a:rPr lang="en-US" dirty="0"/>
              <a:t>Detector protection system - DPS</a:t>
            </a:r>
          </a:p>
          <a:p>
            <a:r>
              <a:rPr lang="en-US" dirty="0"/>
              <a:t>(more) Interfaces/Integration</a:t>
            </a:r>
          </a:p>
          <a:p>
            <a:pPr lvl="1"/>
            <a:r>
              <a:rPr lang="en-US"/>
              <a:t>IR Magnets</a:t>
            </a:r>
            <a:r>
              <a:rPr lang="en-US" dirty="0"/>
              <a:t>: Holger Witte</a:t>
            </a:r>
          </a:p>
          <a:p>
            <a:pPr lvl="1"/>
            <a:r>
              <a:rPr lang="en-US" dirty="0"/>
              <a:t>Lattice design </a:t>
            </a:r>
            <a:r>
              <a:rPr lang="en-US" sz="1900" dirty="0"/>
              <a:t>(see Scott’s presentation earlier)</a:t>
            </a:r>
          </a:p>
          <a:p>
            <a:pPr lvl="1"/>
            <a:r>
              <a:rPr lang="en-US" dirty="0"/>
              <a:t>geometric constraints</a:t>
            </a:r>
          </a:p>
          <a:p>
            <a:pPr lvl="1"/>
            <a:r>
              <a:rPr lang="en-US" dirty="0"/>
              <a:t>Other (vacuum, instrumentation </a:t>
            </a:r>
            <a:r>
              <a:rPr lang="en-US" sz="1800" dirty="0"/>
              <a:t>(-&gt; D. </a:t>
            </a:r>
            <a:r>
              <a:rPr lang="en-US" sz="1800" dirty="0" err="1"/>
              <a:t>Gassner</a:t>
            </a:r>
            <a:r>
              <a:rPr lang="en-US" sz="1800" dirty="0"/>
              <a:t> presentation), </a:t>
            </a:r>
            <a:r>
              <a:rPr lang="en-US" dirty="0"/>
              <a:t>polarimetry, installation ….) 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833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F0A5E-DC62-CD45-A591-BD6911F48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27621"/>
            <a:ext cx="7886700" cy="656468"/>
          </a:xfrm>
        </p:spPr>
        <p:txBody>
          <a:bodyPr>
            <a:normAutofit fontScale="90000"/>
          </a:bodyPr>
          <a:lstStyle/>
          <a:p>
            <a:r>
              <a:rPr lang="en-US" dirty="0"/>
              <a:t>IR requirements &amp;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>
                <a:extLst>
                  <a:ext uri="{FF2B5EF4-FFF2-40B4-BE49-F238E27FC236}">
                    <a16:creationId xmlns:a16="http://schemas.microsoft.com/office/drawing/2014/main" id="{78CD6651-1FBB-4949-8E0D-39933CB6DC42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873302" y="784089"/>
              <a:ext cx="7756990" cy="537441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63750">
                      <a:extLst>
                        <a:ext uri="{9D8B030D-6E8A-4147-A177-3AD203B41FA5}">
                          <a16:colId xmlns:a16="http://schemas.microsoft.com/office/drawing/2014/main" val="1054086273"/>
                        </a:ext>
                      </a:extLst>
                    </a:gridCol>
                    <a:gridCol w="2841841">
                      <a:extLst>
                        <a:ext uri="{9D8B030D-6E8A-4147-A177-3AD203B41FA5}">
                          <a16:colId xmlns:a16="http://schemas.microsoft.com/office/drawing/2014/main" val="1115665147"/>
                        </a:ext>
                      </a:extLst>
                    </a:gridCol>
                    <a:gridCol w="2151399">
                      <a:extLst>
                        <a:ext uri="{9D8B030D-6E8A-4147-A177-3AD203B41FA5}">
                          <a16:colId xmlns:a16="http://schemas.microsoft.com/office/drawing/2014/main" val="3867494579"/>
                        </a:ext>
                      </a:extLst>
                    </a:gridCol>
                  </a:tblGrid>
                  <a:tr h="383482"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On project IR @ IP6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42067620"/>
                      </a:ext>
                    </a:extLst>
                  </a:tr>
                  <a:tr h="360110"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proton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electron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3617755"/>
                      </a:ext>
                    </a:extLst>
                  </a:tr>
                  <a:tr h="629892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Detector occupied region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-4.5 m +5.0 m </a:t>
                          </a:r>
                        </a:p>
                        <a:p>
                          <a:pPr algn="ctr"/>
                          <a:r>
                            <a:rPr lang="en-US" sz="1600" dirty="0"/>
                            <a:t>Beam elements &lt; 1.5</a:t>
                          </a:r>
                          <a:r>
                            <a:rPr lang="en-US" sz="1600" baseline="30000" dirty="0"/>
                            <a:t>o </a:t>
                          </a:r>
                          <a:r>
                            <a:rPr lang="en-US" sz="1600" baseline="0" dirty="0"/>
                            <a:t>in main detector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86903113"/>
                      </a:ext>
                    </a:extLst>
                  </a:tr>
                  <a:tr h="326571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Polarimetry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Yes (</a:t>
                          </a:r>
                          <a:r>
                            <a:rPr lang="en-US" sz="1600" dirty="0" err="1"/>
                            <a:t>tbd</a:t>
                          </a:r>
                          <a:r>
                            <a:rPr lang="en-US" sz="1600" dirty="0"/>
                            <a:t>, local)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/>
                            <a:t>local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66773504"/>
                      </a:ext>
                    </a:extLst>
                  </a:tr>
                  <a:tr h="36011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2</a:t>
                          </a:r>
                          <a:r>
                            <a:rPr lang="en-US" sz="1600" baseline="30000" dirty="0"/>
                            <a:t>nd</a:t>
                          </a:r>
                          <a:r>
                            <a:rPr lang="en-US" sz="1600" dirty="0"/>
                            <a:t> focus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No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20189683"/>
                      </a:ext>
                    </a:extLst>
                  </a:tr>
                  <a:tr h="569948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oMath>
                          </a14:m>
                          <a:r>
                            <a:rPr lang="en-US" sz="1600" baseline="30000" dirty="0"/>
                            <a:t>* </a:t>
                          </a:r>
                          <a:r>
                            <a:rPr lang="en-US" sz="1600" baseline="0" dirty="0"/>
                            <a:t>@ </a:t>
                          </a:r>
                          <a:r>
                            <a:rPr lang="en-US" sz="1600" dirty="0"/>
                            <a:t>275 GeV (h), 10 GeV (e)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oMath>
                          </a14:m>
                          <a:r>
                            <a:rPr lang="en-US" sz="1600" baseline="30000" dirty="0"/>
                            <a:t>*</a:t>
                          </a:r>
                          <a:r>
                            <a:rPr lang="en-US" sz="1600" baseline="-25000" dirty="0"/>
                            <a:t>x </a:t>
                          </a:r>
                          <a:r>
                            <a:rPr lang="en-US" sz="1600" dirty="0"/>
                            <a:t>= 80 cm </a:t>
                          </a:r>
                          <a:endParaRPr lang="en-US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  <a:p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oMath>
                          </a14:m>
                          <a:r>
                            <a:rPr lang="en-US" sz="1600" baseline="30000" dirty="0"/>
                            <a:t>*</a:t>
                          </a:r>
                          <a:r>
                            <a:rPr lang="en-US" sz="1600" baseline="-25000" dirty="0"/>
                            <a:t>y </a:t>
                          </a:r>
                          <a:r>
                            <a:rPr lang="en-US" sz="1600" dirty="0"/>
                            <a:t>= 7.2 cm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oMath>
                          </a14:m>
                          <a:r>
                            <a:rPr lang="en-US" sz="1600" baseline="30000" dirty="0"/>
                            <a:t>*</a:t>
                          </a:r>
                          <a:r>
                            <a:rPr lang="en-US" sz="1600" baseline="-25000" dirty="0"/>
                            <a:t>x </a:t>
                          </a:r>
                          <a:r>
                            <a:rPr lang="en-US" sz="1600" dirty="0"/>
                            <a:t>= 45 cm</a:t>
                          </a:r>
                          <a:endParaRPr lang="en-US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oMath>
                          </a14:m>
                          <a:r>
                            <a:rPr lang="en-US" sz="1600" baseline="30000" dirty="0"/>
                            <a:t>*</a:t>
                          </a:r>
                          <a:r>
                            <a:rPr lang="en-US" sz="1600" baseline="-25000" dirty="0"/>
                            <a:t>y </a:t>
                          </a:r>
                          <a:r>
                            <a:rPr lang="en-US" sz="1600" dirty="0"/>
                            <a:t>= 5.6 cm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420922"/>
                      </a:ext>
                    </a:extLst>
                  </a:tr>
                  <a:tr h="809926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ZDC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0.6m x 0.6m x 2m </a:t>
                          </a:r>
                        </a:p>
                        <a:p>
                          <a:r>
                            <a:rPr lang="en-US" sz="1600" dirty="0"/>
                            <a:t>@ s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≅</m:t>
                              </m:r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35 </m:t>
                              </m:r>
                            </m:oMath>
                          </a14:m>
                          <a:r>
                            <a:rPr lang="en-US" sz="1600" dirty="0"/>
                            <a:t>m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: ±</m:t>
                              </m:r>
                            </m:oMath>
                          </a14:m>
                          <a:r>
                            <a:rPr lang="en-US" sz="1600" dirty="0"/>
                            <a:t> 4 </a:t>
                          </a:r>
                          <a:r>
                            <a:rPr lang="en-US" sz="1600" dirty="0" err="1"/>
                            <a:t>mrad</a:t>
                          </a:r>
                          <a:r>
                            <a:rPr lang="en-US" sz="1600" dirty="0"/>
                            <a:t>, p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600" dirty="0"/>
                            <a:t> 6 </a:t>
                          </a:r>
                          <a:r>
                            <a:rPr lang="en-US" sz="1600" dirty="0" err="1"/>
                            <a:t>mrad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49275363"/>
                      </a:ext>
                    </a:extLst>
                  </a:tr>
                  <a:tr h="36011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Roman Pots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1-5 </a:t>
                          </a:r>
                          <a:r>
                            <a:rPr lang="en-US" sz="1600" dirty="0" err="1"/>
                            <a:t>mrad</a:t>
                          </a:r>
                          <a:r>
                            <a:rPr lang="en-US" sz="1600" dirty="0"/>
                            <a:t>, @ s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≅</m:t>
                              </m:r>
                            </m:oMath>
                          </a14:m>
                          <a:r>
                            <a:rPr lang="en-US" sz="1600" dirty="0"/>
                            <a:t> 30 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1201328"/>
                      </a:ext>
                    </a:extLst>
                  </a:tr>
                  <a:tr h="604119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Scattered particle acceptance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p: 0.18 GeV/c &lt; p</a:t>
                          </a:r>
                          <a:r>
                            <a:rPr lang="en-US" sz="1600" baseline="-25000" dirty="0"/>
                            <a:t>T</a:t>
                          </a:r>
                          <a:r>
                            <a:rPr lang="en-US" sz="1600" dirty="0"/>
                            <a:t> &lt; 1.3 GeV/c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69887425"/>
                      </a:ext>
                    </a:extLst>
                  </a:tr>
                  <a:tr h="36011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Q</a:t>
                          </a:r>
                          <a:r>
                            <a:rPr lang="en-US" sz="1600" baseline="30000" dirty="0"/>
                            <a:t>2</a:t>
                          </a:r>
                          <a:r>
                            <a:rPr lang="en-US" sz="1600" dirty="0"/>
                            <a:t> tagger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Q</a:t>
                          </a:r>
                          <a:r>
                            <a:rPr lang="en-US" sz="1600" baseline="30000" dirty="0"/>
                            <a:t>2</a:t>
                          </a:r>
                          <a:r>
                            <a:rPr lang="en-US" sz="1600" dirty="0"/>
                            <a:t>&lt; 0.1 GeV </a:t>
                          </a:r>
                        </a:p>
                        <a:p>
                          <a:r>
                            <a:rPr lang="en-US" sz="1600" dirty="0"/>
                            <a:t>@ s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≅</m:t>
                              </m:r>
                            </m:oMath>
                          </a14:m>
                          <a:r>
                            <a:rPr lang="en-US" sz="1600" dirty="0"/>
                            <a:t> -20 m to -40 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8523664"/>
                      </a:ext>
                    </a:extLst>
                  </a:tr>
                  <a:tr h="36011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Crossing angle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25 </a:t>
                          </a:r>
                          <a:r>
                            <a:rPr lang="en-US" sz="1600" dirty="0" err="1"/>
                            <a:t>mrad</a:t>
                          </a:r>
                          <a:r>
                            <a:rPr lang="en-US" sz="1600" dirty="0"/>
                            <a:t>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3599134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>
                <a:extLst>
                  <a:ext uri="{FF2B5EF4-FFF2-40B4-BE49-F238E27FC236}">
                    <a16:creationId xmlns:a16="http://schemas.microsoft.com/office/drawing/2014/main" id="{78CD6651-1FBB-4949-8E0D-39933CB6DC4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88523972"/>
                  </p:ext>
                </p:extLst>
              </p:nvPr>
            </p:nvGraphicFramePr>
            <p:xfrm>
              <a:off x="873302" y="784089"/>
              <a:ext cx="7756990" cy="537441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63750">
                      <a:extLst>
                        <a:ext uri="{9D8B030D-6E8A-4147-A177-3AD203B41FA5}">
                          <a16:colId xmlns:a16="http://schemas.microsoft.com/office/drawing/2014/main" val="1054086273"/>
                        </a:ext>
                      </a:extLst>
                    </a:gridCol>
                    <a:gridCol w="2841841">
                      <a:extLst>
                        <a:ext uri="{9D8B030D-6E8A-4147-A177-3AD203B41FA5}">
                          <a16:colId xmlns:a16="http://schemas.microsoft.com/office/drawing/2014/main" val="1115665147"/>
                        </a:ext>
                      </a:extLst>
                    </a:gridCol>
                    <a:gridCol w="2151399">
                      <a:extLst>
                        <a:ext uri="{9D8B030D-6E8A-4147-A177-3AD203B41FA5}">
                          <a16:colId xmlns:a16="http://schemas.microsoft.com/office/drawing/2014/main" val="3867494579"/>
                        </a:ext>
                      </a:extLst>
                    </a:gridCol>
                  </a:tblGrid>
                  <a:tr h="383482"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On project IR @ IP6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42067620"/>
                      </a:ext>
                    </a:extLst>
                  </a:tr>
                  <a:tr h="360110"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proton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electron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3617755"/>
                      </a:ext>
                    </a:extLst>
                  </a:tr>
                  <a:tr h="629892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Detector occupied region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-4.5 m +5.0 m </a:t>
                          </a:r>
                        </a:p>
                        <a:p>
                          <a:pPr algn="ctr"/>
                          <a:r>
                            <a:rPr lang="en-US" sz="1600" dirty="0"/>
                            <a:t>Beam elements &lt; 1.5</a:t>
                          </a:r>
                          <a:r>
                            <a:rPr lang="en-US" sz="1600" baseline="30000" dirty="0"/>
                            <a:t>o </a:t>
                          </a:r>
                          <a:r>
                            <a:rPr lang="en-US" sz="1600" baseline="0" dirty="0"/>
                            <a:t>in main detector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8690311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Polarimetry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Yes (</a:t>
                          </a:r>
                          <a:r>
                            <a:rPr lang="en-US" sz="1600" dirty="0" err="1"/>
                            <a:t>tbd</a:t>
                          </a:r>
                          <a:r>
                            <a:rPr lang="en-US" sz="1600" dirty="0"/>
                            <a:t>, local)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/>
                            <a:t>local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66773504"/>
                      </a:ext>
                    </a:extLst>
                  </a:tr>
                  <a:tr h="36011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2</a:t>
                          </a:r>
                          <a:r>
                            <a:rPr lang="en-US" sz="1600" baseline="30000" dirty="0"/>
                            <a:t>nd</a:t>
                          </a:r>
                          <a:r>
                            <a:rPr lang="en-US" sz="1600" dirty="0"/>
                            <a:t> focus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No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20189683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356522" r="-181651" b="-4782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97321" t="-356522" r="-76786" b="-4782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60000" t="-356522" r="-1176" b="-4782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420922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ZDC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97321" t="-323077" r="-76786" b="-2384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49275363"/>
                      </a:ext>
                    </a:extLst>
                  </a:tr>
                  <a:tr h="36011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Roman Pots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97321" t="-982143" r="-76786" b="-453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1201328"/>
                      </a:ext>
                    </a:extLst>
                  </a:tr>
                  <a:tr h="604119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Scattered particle acceptance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p: 0.18 GeV/c &lt; p</a:t>
                          </a:r>
                          <a:r>
                            <a:rPr lang="en-US" sz="1600" baseline="-25000" dirty="0"/>
                            <a:t>T</a:t>
                          </a:r>
                          <a:r>
                            <a:rPr lang="en-US" sz="1600" dirty="0"/>
                            <a:t> &lt; 1.3 GeV/c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69887425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Q</a:t>
                          </a:r>
                          <a:r>
                            <a:rPr lang="en-US" sz="1600" baseline="30000" dirty="0"/>
                            <a:t>2</a:t>
                          </a:r>
                          <a:r>
                            <a:rPr lang="en-US" sz="1600" dirty="0"/>
                            <a:t> tagger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60000" t="-763043" r="-1176" b="-7173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68523664"/>
                      </a:ext>
                    </a:extLst>
                  </a:tr>
                  <a:tr h="36011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Crossing angle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25 </a:t>
                          </a:r>
                          <a:r>
                            <a:rPr lang="en-US" sz="1600" dirty="0" err="1"/>
                            <a:t>mrad</a:t>
                          </a:r>
                          <a:r>
                            <a:rPr lang="en-US" sz="1600" dirty="0"/>
                            <a:t>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3599134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4E0167D-F958-1D48-8257-50902B262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3990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A5272-A581-2549-9A55-C9C47E062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886700" cy="616449"/>
          </a:xfrm>
        </p:spPr>
        <p:txBody>
          <a:bodyPr>
            <a:normAutofit fontScale="90000"/>
          </a:bodyPr>
          <a:lstStyle/>
          <a:p>
            <a:r>
              <a:rPr lang="en-US" dirty="0"/>
              <a:t>Machine-</a:t>
            </a:r>
            <a:r>
              <a:rPr lang="en-US" u="sng" dirty="0"/>
              <a:t>Detector</a:t>
            </a:r>
            <a:r>
              <a:rPr lang="en-US" dirty="0"/>
              <a:t> Interface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A84EA6-194F-EA41-AAAC-023D033D8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543D25-DA4F-3D4F-B321-58EB8F0AD5C4}"/>
              </a:ext>
            </a:extLst>
          </p:cNvPr>
          <p:cNvSpPr txBox="1"/>
          <p:nvPr/>
        </p:nvSpPr>
        <p:spPr>
          <a:xfrm>
            <a:off x="30822" y="657545"/>
            <a:ext cx="533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Detailed assessment of  beam vacuum, pump layout in the forward and rear cryostats and synchrotron radiation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8CB7BB-C2E7-904C-A206-EE87C97835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0439" y="618193"/>
            <a:ext cx="3770271" cy="1447374"/>
          </a:xfrm>
          <a:prstGeom prst="rect">
            <a:avLst/>
          </a:prstGeom>
        </p:spPr>
      </p:pic>
      <p:pic>
        <p:nvPicPr>
          <p:cNvPr id="6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DF3E124D-83F0-9248-B850-0AAC097B16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647" y="2219004"/>
            <a:ext cx="2554127" cy="1573049"/>
          </a:xfrm>
          <a:prstGeom prst="rect">
            <a:avLst/>
          </a:prstGeom>
        </p:spPr>
      </p:pic>
      <p:sp>
        <p:nvSpPr>
          <p:cNvPr id="7" name="Curved Right Arrow 6">
            <a:extLst>
              <a:ext uri="{FF2B5EF4-FFF2-40B4-BE49-F238E27FC236}">
                <a16:creationId xmlns:a16="http://schemas.microsoft.com/office/drawing/2014/main" id="{902BD5FA-0C0A-FB43-97B7-88BA715CA766}"/>
              </a:ext>
            </a:extLst>
          </p:cNvPr>
          <p:cNvSpPr/>
          <p:nvPr/>
        </p:nvSpPr>
        <p:spPr bwMode="auto">
          <a:xfrm>
            <a:off x="123290" y="1577657"/>
            <a:ext cx="585761" cy="487910"/>
          </a:xfrm>
          <a:prstGeom prst="curvedRight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0000FF"/>
              </a:gs>
              <a:gs pos="50000">
                <a:schemeClr val="bg1"/>
              </a:gs>
            </a:gsLst>
            <a:lin ang="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5FA976-3AAB-C041-8671-49BA68631B9E}"/>
              </a:ext>
            </a:extLst>
          </p:cNvPr>
          <p:cNvSpPr txBox="1"/>
          <p:nvPr/>
        </p:nvSpPr>
        <p:spPr>
          <a:xfrm>
            <a:off x="668600" y="1735587"/>
            <a:ext cx="4876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Studies on beam induced detector backgrounds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B82559-F027-0048-BC9A-FE5096731DB2}"/>
              </a:ext>
            </a:extLst>
          </p:cNvPr>
          <p:cNvSpPr txBox="1"/>
          <p:nvPr/>
        </p:nvSpPr>
        <p:spPr>
          <a:xfrm>
            <a:off x="124070" y="2104919"/>
            <a:ext cx="7032759" cy="4862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hadron beam:</a:t>
            </a: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§"/>
            </a:pPr>
            <a:r>
              <a:rPr lang="en-US" dirty="0"/>
              <a:t>background during injection and ramp </a:t>
            </a:r>
            <a:r>
              <a:rPr lang="en-US" dirty="0">
                <a:sym typeface="Wingdings" pitchFamily="2" charset="2"/>
              </a:rPr>
              <a:t> collimators</a:t>
            </a: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§"/>
            </a:pPr>
            <a:r>
              <a:rPr lang="en-US" dirty="0">
                <a:sym typeface="Wingdings" pitchFamily="2" charset="2"/>
              </a:rPr>
              <a:t>beam gas interactions </a:t>
            </a:r>
            <a:r>
              <a:rPr lang="en-US" dirty="0">
                <a:cs typeface="Comic Sans MS"/>
              </a:rPr>
              <a:t>p/A +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restgas</a:t>
            </a:r>
          </a:p>
          <a:p>
            <a:pPr marL="742950" lvl="1" indent="-285750">
              <a:buClr>
                <a:srgbClr val="0432FF"/>
              </a:buClr>
              <a:buFont typeface="Wingdings" pitchFamily="2" charset="2"/>
              <a:buChar char="Ø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detailed GEANT simulations including detector responses</a:t>
            </a:r>
          </a:p>
          <a:p>
            <a:pPr marL="742950" lvl="1" indent="-285750">
              <a:buClr>
                <a:srgbClr val="0432FF"/>
              </a:buClr>
              <a:buFont typeface="Wingdings" pitchFamily="2" charset="2"/>
              <a:buChar char="Ø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current levels are tolerable</a:t>
            </a:r>
          </a:p>
          <a:p>
            <a:pPr>
              <a:buClr>
                <a:srgbClr val="0432FF"/>
              </a:buClr>
            </a:pPr>
            <a:r>
              <a:rPr lang="en-US" sz="16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beam:</a:t>
            </a: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background due to de-excitation of beam if bunches are replaced </a:t>
            </a:r>
          </a:p>
          <a:p>
            <a:pPr marL="742950" lvl="1" indent="-285750">
              <a:buClr>
                <a:srgbClr val="0432FF"/>
              </a:buClr>
              <a:buFont typeface="Wingdings" pitchFamily="2" charset="2"/>
              <a:buChar char="Ø"/>
            </a:pPr>
            <a:r>
              <a:rPr lang="en-US" sz="1600" dirty="0"/>
              <a:t>collimated injected beam (6 </a:t>
            </a:r>
            <a:r>
              <a:rPr lang="en-US" sz="1600" dirty="0">
                <a:latin typeface="Symbol" pitchFamily="2" charset="2"/>
              </a:rPr>
              <a:t>s</a:t>
            </a:r>
            <a:r>
              <a:rPr lang="en-US" sz="1600" dirty="0"/>
              <a:t>) well inside aperture limits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13.5/23 </a:t>
            </a:r>
            <a:r>
              <a:rPr lang="en-US" sz="1600" dirty="0">
                <a:latin typeface="Symbol" pitchFamily="2" charset="2"/>
                <a:cs typeface="Calibri" panose="020F0502020204030204" pitchFamily="34" charset="0"/>
              </a:rPr>
              <a:t>s</a:t>
            </a: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§"/>
            </a:pPr>
            <a:r>
              <a:rPr lang="en-US" sz="1600" dirty="0">
                <a:cs typeface="Calibri" panose="020F0502020204030204" pitchFamily="34" charset="0"/>
              </a:rPr>
              <a:t>beam gas interactions: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+ H</a:t>
            </a: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restgas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e’ + </a:t>
            </a:r>
            <a:r>
              <a:rPr lang="en-US" sz="1600" dirty="0">
                <a:latin typeface="Symbol" pitchFamily="2" charset="2"/>
                <a:cs typeface="Arial" panose="020B0604020202020204" pitchFamily="34" charset="0"/>
                <a:sym typeface="Wingdings" pitchFamily="2" charset="2"/>
              </a:rPr>
              <a:t>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+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restgas</a:t>
            </a:r>
          </a:p>
          <a:p>
            <a:pPr marL="742950" lvl="1" indent="-285750">
              <a:buClr>
                <a:srgbClr val="0432FF"/>
              </a:buClr>
              <a:buFont typeface="Wingdings" pitchFamily="2" charset="2"/>
              <a:buChar char="Ø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detailed GEANT simulations including detector responses</a:t>
            </a:r>
          </a:p>
          <a:p>
            <a:pPr marL="742950" lvl="1" indent="-285750">
              <a:buClr>
                <a:srgbClr val="0432FF"/>
              </a:buClr>
              <a:buFont typeface="Wingdings" pitchFamily="2" charset="2"/>
              <a:buChar char="Ø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current levels are tolerable</a:t>
            </a:r>
            <a:endParaRPr lang="en-US" sz="1600" dirty="0">
              <a:latin typeface="Arial" panose="020B0604020202020204" pitchFamily="34" charset="0"/>
              <a:cs typeface="Calibri" panose="020F0502020204030204" pitchFamily="34" charset="0"/>
            </a:endParaRPr>
          </a:p>
          <a:p>
            <a:pPr marL="742950" lvl="1" indent="-285750">
              <a:buClr>
                <a:srgbClr val="0432FF"/>
              </a:buClr>
              <a:buFont typeface="Wingdings" pitchFamily="2" charset="2"/>
              <a:buChar char="Ø"/>
            </a:pPr>
            <a:endParaRPr lang="en-US" sz="1600" dirty="0">
              <a:latin typeface="Arial" panose="020B060402020202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r>
              <a:rPr lang="en-US" sz="1600" dirty="0"/>
              <a:t>All background sources have been identified.</a:t>
            </a: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r>
              <a:rPr lang="en-US" sz="1600" dirty="0"/>
              <a:t>Tools are developed to track the impact of design changes on the backgrounds </a:t>
            </a:r>
          </a:p>
          <a:p>
            <a:pPr>
              <a:buClr>
                <a:srgbClr val="0432FF"/>
              </a:buClr>
            </a:pPr>
            <a:r>
              <a:rPr lang="en-US" sz="1600" dirty="0"/>
              <a:t>      in the detector.</a:t>
            </a:r>
          </a:p>
          <a:p>
            <a:pPr>
              <a:buClr>
                <a:srgbClr val="0432FF"/>
              </a:buClr>
            </a:pPr>
            <a:endParaRPr lang="en-US" sz="1600" dirty="0"/>
          </a:p>
          <a:p>
            <a:pPr>
              <a:buClr>
                <a:srgbClr val="0432FF"/>
              </a:buClr>
            </a:pPr>
            <a:endParaRPr lang="en-US" sz="1600" dirty="0"/>
          </a:p>
          <a:p>
            <a:pPr>
              <a:buClr>
                <a:srgbClr val="0432FF"/>
              </a:buClr>
            </a:pPr>
            <a:endParaRPr lang="en-US" sz="1600" dirty="0"/>
          </a:p>
          <a:p>
            <a:pPr>
              <a:buClr>
                <a:srgbClr val="0432FF"/>
              </a:buClr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Graphical user interface&#10;&#10;Description automatically generated">
            <a:extLst>
              <a:ext uri="{FF2B5EF4-FFF2-40B4-BE49-F238E27FC236}">
                <a16:creationId xmlns:a16="http://schemas.microsoft.com/office/drawing/2014/main" id="{870AC5E9-1FD4-7548-8041-417770B6C3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6829" y="4241378"/>
            <a:ext cx="1782837" cy="172613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DB32F18-935C-3E4D-AD30-949825690C5C}"/>
              </a:ext>
            </a:extLst>
          </p:cNvPr>
          <p:cNvSpPr txBox="1"/>
          <p:nvPr/>
        </p:nvSpPr>
        <p:spPr>
          <a:xfrm>
            <a:off x="7413666" y="4394815"/>
            <a:ext cx="10214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Distribution in </a:t>
            </a:r>
            <a:r>
              <a:rPr lang="en-US" sz="800" dirty="0" err="1">
                <a:solidFill>
                  <a:schemeClr val="bg1"/>
                </a:solidFill>
              </a:rPr>
              <a:t>ECals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2347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164AA-A7DA-ED5A-5CF3-6F5CDB6A9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D(M)PS inputs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7CC29-C7D1-18A1-1880-EE9A2934B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800" dirty="0"/>
              <a:t>Magnets are already part of the permit system @ RHIC (main solenoid + compensation magnets)</a:t>
            </a:r>
          </a:p>
          <a:p>
            <a:pPr marL="685800" lvl="1" indent="-342900"/>
            <a:r>
              <a:rPr lang="en-US" sz="2800" dirty="0"/>
              <a:t>Low level trigger on backgrounds &amp; energy deposited on vertex detector</a:t>
            </a:r>
          </a:p>
          <a:p>
            <a:pPr marL="685800" lvl="1" indent="-342900"/>
            <a:r>
              <a:rPr lang="en-US" sz="2800" dirty="0"/>
              <a:t>Roman pots (position, vacuum, …)</a:t>
            </a:r>
          </a:p>
          <a:p>
            <a:pPr marL="685800" lvl="1" indent="-342900"/>
            <a:r>
              <a:rPr lang="en-US" sz="2800" dirty="0"/>
              <a:t>Other?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2711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F68FB-E64F-F072-7E00-BD191ECC8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Interfaces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C14549-0B4A-0378-ABE3-CDA1F8941D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3527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84D63C0C-9783-AE4E-A524-D4DA3D111466}"/>
              </a:ext>
            </a:extLst>
          </p:cNvPr>
          <p:cNvGrpSpPr/>
          <p:nvPr/>
        </p:nvGrpSpPr>
        <p:grpSpPr>
          <a:xfrm>
            <a:off x="274289" y="2108750"/>
            <a:ext cx="8814509" cy="4424931"/>
            <a:chOff x="-33138" y="1257412"/>
            <a:chExt cx="8814509" cy="4424931"/>
          </a:xfrm>
        </p:grpSpPr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id="{69426350-4892-4F3E-87BF-5EF7CE54553D}"/>
                </a:ext>
              </a:extLst>
            </p:cNvPr>
            <p:cNvGrpSpPr/>
            <p:nvPr/>
          </p:nvGrpSpPr>
          <p:grpSpPr>
            <a:xfrm>
              <a:off x="2455857" y="1381025"/>
              <a:ext cx="6296303" cy="3099672"/>
              <a:chOff x="3389772" y="1206772"/>
              <a:chExt cx="8138380" cy="3961181"/>
            </a:xfrm>
          </p:grpSpPr>
          <p:pic>
            <p:nvPicPr>
              <p:cNvPr id="54" name="Picture 53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F09244E5-85F9-4B87-904C-20E3FA2363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81445" y="1624727"/>
                <a:ext cx="7448993" cy="3199068"/>
              </a:xfrm>
              <a:prstGeom prst="rect">
                <a:avLst/>
              </a:prstGeom>
            </p:spPr>
          </p:pic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82A259A1-170F-4146-9AEF-88C1469D6D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5899" y="1355323"/>
                <a:ext cx="200024" cy="505749"/>
              </a:xfrm>
              <a:prstGeom prst="line">
                <a:avLst/>
              </a:prstGeom>
              <a:ln>
                <a:prstDash val="dash"/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FF993A48-8529-41DD-99DA-56EBDA98D7D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803734" y="1206772"/>
                <a:ext cx="356422" cy="843302"/>
              </a:xfrm>
              <a:prstGeom prst="line">
                <a:avLst/>
              </a:prstGeom>
              <a:ln>
                <a:prstDash val="dash"/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Flowchart: Manual Operation 93">
                <a:extLst>
                  <a:ext uri="{FF2B5EF4-FFF2-40B4-BE49-F238E27FC236}">
                    <a16:creationId xmlns:a16="http://schemas.microsoft.com/office/drawing/2014/main" id="{20A97244-8DA3-4FC9-B44F-9E82FC5D5703}"/>
                  </a:ext>
                </a:extLst>
              </p:cNvPr>
              <p:cNvSpPr/>
              <p:nvPr/>
            </p:nvSpPr>
            <p:spPr>
              <a:xfrm rot="6021442">
                <a:off x="8184378" y="3862236"/>
                <a:ext cx="256244" cy="274889"/>
              </a:xfrm>
              <a:prstGeom prst="flowChartManualOperatio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Rectangle: Rounded Corners 94">
                <a:extLst>
                  <a:ext uri="{FF2B5EF4-FFF2-40B4-BE49-F238E27FC236}">
                    <a16:creationId xmlns:a16="http://schemas.microsoft.com/office/drawing/2014/main" id="{D0F9AA88-2C56-48EC-877B-2413A1F23DDA}"/>
                  </a:ext>
                </a:extLst>
              </p:cNvPr>
              <p:cNvSpPr/>
              <p:nvPr/>
            </p:nvSpPr>
            <p:spPr>
              <a:xfrm rot="1968556">
                <a:off x="7908279" y="4045256"/>
                <a:ext cx="212827" cy="10808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01CD7924-8369-43F9-BDC3-013BFA09070E}"/>
                  </a:ext>
                </a:extLst>
              </p:cNvPr>
              <p:cNvSpPr txBox="1"/>
              <p:nvPr/>
            </p:nvSpPr>
            <p:spPr>
              <a:xfrm>
                <a:off x="8507151" y="3851564"/>
                <a:ext cx="803537" cy="530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b="1" dirty="0">
                    <a:solidFill>
                      <a:srgbClr val="FF0000"/>
                    </a:solidFill>
                  </a:rPr>
                  <a:t>Zero Deg Calorimeter</a:t>
                </a: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78464A27-4088-4553-A85B-3142E7FFCBFF}"/>
                  </a:ext>
                </a:extLst>
              </p:cNvPr>
              <p:cNvSpPr txBox="1"/>
              <p:nvPr/>
            </p:nvSpPr>
            <p:spPr>
              <a:xfrm>
                <a:off x="7594048" y="3412932"/>
                <a:ext cx="1008438" cy="353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/>
                  <a:t>Off momentum Detectors</a:t>
                </a:r>
              </a:p>
            </p:txBody>
          </p: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2D1694F2-3CE9-4005-991A-E4605D66C91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26400" y="3759200"/>
                <a:ext cx="44450" cy="2159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111">
                <a:extLst>
                  <a:ext uri="{FF2B5EF4-FFF2-40B4-BE49-F238E27FC236}">
                    <a16:creationId xmlns:a16="http://schemas.microsoft.com/office/drawing/2014/main" id="{69A9A550-B350-4838-8C9F-7A77F723108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451851" y="2917231"/>
                <a:ext cx="132731" cy="134361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Arrow Connector 119">
                <a:extLst>
                  <a:ext uri="{FF2B5EF4-FFF2-40B4-BE49-F238E27FC236}">
                    <a16:creationId xmlns:a16="http://schemas.microsoft.com/office/drawing/2014/main" id="{73DD4FBF-8821-4AA6-A448-D99E03E828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97915" y="3730873"/>
                <a:ext cx="112774" cy="322544"/>
              </a:xfrm>
              <a:prstGeom prst="straightConnector1">
                <a:avLst/>
              </a:prstGeom>
              <a:ln>
                <a:solidFill>
                  <a:srgbClr val="66FF3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>
                <a:extLst>
                  <a:ext uri="{FF2B5EF4-FFF2-40B4-BE49-F238E27FC236}">
                    <a16:creationId xmlns:a16="http://schemas.microsoft.com/office/drawing/2014/main" id="{D43D05D9-38B6-406C-A2B4-4BA9FA1B22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9001" y="3416048"/>
                <a:ext cx="0" cy="416141"/>
              </a:xfrm>
              <a:prstGeom prst="straightConnector1">
                <a:avLst/>
              </a:prstGeom>
              <a:ln>
                <a:solidFill>
                  <a:srgbClr val="CC99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E5D03647-10CD-459A-8251-17E47B4CECB5}"/>
                  </a:ext>
                </a:extLst>
              </p:cNvPr>
              <p:cNvSpPr/>
              <p:nvPr/>
            </p:nvSpPr>
            <p:spPr>
              <a:xfrm>
                <a:off x="4832754" y="3411769"/>
                <a:ext cx="4926050" cy="1146186"/>
              </a:xfrm>
              <a:custGeom>
                <a:avLst/>
                <a:gdLst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054706 w 8120079"/>
                  <a:gd name="connsiteY11" fmla="*/ 1359243 h 3341837"/>
                  <a:gd name="connsiteX12" fmla="*/ 2794317 w 8120079"/>
                  <a:gd name="connsiteY12" fmla="*/ 2273643 h 3341837"/>
                  <a:gd name="connsiteX13" fmla="*/ 2052912 w 8120079"/>
                  <a:gd name="connsiteY13" fmla="*/ 2965622 h 3341837"/>
                  <a:gd name="connsiteX14" fmla="*/ 1904631 w 8120079"/>
                  <a:gd name="connsiteY14" fmla="*/ 3101546 h 3341837"/>
                  <a:gd name="connsiteX15" fmla="*/ 1706923 w 8120079"/>
                  <a:gd name="connsiteY15" fmla="*/ 3249827 h 3341837"/>
                  <a:gd name="connsiteX16" fmla="*/ 1546285 w 8120079"/>
                  <a:gd name="connsiteY16" fmla="*/ 3336324 h 3341837"/>
                  <a:gd name="connsiteX17" fmla="*/ 1385647 w 8120079"/>
                  <a:gd name="connsiteY17" fmla="*/ 3323968 h 3341837"/>
                  <a:gd name="connsiteX18" fmla="*/ 1212652 w 8120079"/>
                  <a:gd name="connsiteY18" fmla="*/ 3249827 h 3341837"/>
                  <a:gd name="connsiteX19" fmla="*/ 1138512 w 8120079"/>
                  <a:gd name="connsiteY19" fmla="*/ 3175687 h 3341837"/>
                  <a:gd name="connsiteX20" fmla="*/ 88187 w 8120079"/>
                  <a:gd name="connsiteY20" fmla="*/ 2261287 h 3341837"/>
                  <a:gd name="connsiteX21" fmla="*/ 63474 w 8120079"/>
                  <a:gd name="connsiteY21" fmla="*/ 2248930 h 3341837"/>
                  <a:gd name="connsiteX22" fmla="*/ 125258 w 8120079"/>
                  <a:gd name="connsiteY22" fmla="*/ 2323070 h 3341837"/>
                  <a:gd name="connsiteX23" fmla="*/ 125258 w 8120079"/>
                  <a:gd name="connsiteY23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273262 w 8120079"/>
                  <a:gd name="connsiteY11" fmla="*/ 1261905 h 3341837"/>
                  <a:gd name="connsiteX12" fmla="*/ 4054706 w 8120079"/>
                  <a:gd name="connsiteY12" fmla="*/ 1359243 h 3341837"/>
                  <a:gd name="connsiteX13" fmla="*/ 2794317 w 8120079"/>
                  <a:gd name="connsiteY13" fmla="*/ 2273643 h 3341837"/>
                  <a:gd name="connsiteX14" fmla="*/ 2052912 w 8120079"/>
                  <a:gd name="connsiteY14" fmla="*/ 2965622 h 3341837"/>
                  <a:gd name="connsiteX15" fmla="*/ 1904631 w 8120079"/>
                  <a:gd name="connsiteY15" fmla="*/ 3101546 h 3341837"/>
                  <a:gd name="connsiteX16" fmla="*/ 1706923 w 8120079"/>
                  <a:gd name="connsiteY16" fmla="*/ 3249827 h 3341837"/>
                  <a:gd name="connsiteX17" fmla="*/ 1546285 w 8120079"/>
                  <a:gd name="connsiteY17" fmla="*/ 3336324 h 3341837"/>
                  <a:gd name="connsiteX18" fmla="*/ 1385647 w 8120079"/>
                  <a:gd name="connsiteY18" fmla="*/ 3323968 h 3341837"/>
                  <a:gd name="connsiteX19" fmla="*/ 1212652 w 8120079"/>
                  <a:gd name="connsiteY19" fmla="*/ 3249827 h 3341837"/>
                  <a:gd name="connsiteX20" fmla="*/ 1138512 w 8120079"/>
                  <a:gd name="connsiteY20" fmla="*/ 3175687 h 3341837"/>
                  <a:gd name="connsiteX21" fmla="*/ 88187 w 8120079"/>
                  <a:gd name="connsiteY21" fmla="*/ 2261287 h 3341837"/>
                  <a:gd name="connsiteX22" fmla="*/ 63474 w 8120079"/>
                  <a:gd name="connsiteY22" fmla="*/ 2248930 h 3341837"/>
                  <a:gd name="connsiteX23" fmla="*/ 125258 w 8120079"/>
                  <a:gd name="connsiteY23" fmla="*/ 2323070 h 3341837"/>
                  <a:gd name="connsiteX24" fmla="*/ 125258 w 8120079"/>
                  <a:gd name="connsiteY24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287287 w 8120079"/>
                  <a:gd name="connsiteY11" fmla="*/ 1306783 h 3341837"/>
                  <a:gd name="connsiteX12" fmla="*/ 4054706 w 8120079"/>
                  <a:gd name="connsiteY12" fmla="*/ 1359243 h 3341837"/>
                  <a:gd name="connsiteX13" fmla="*/ 2794317 w 8120079"/>
                  <a:gd name="connsiteY13" fmla="*/ 2273643 h 3341837"/>
                  <a:gd name="connsiteX14" fmla="*/ 2052912 w 8120079"/>
                  <a:gd name="connsiteY14" fmla="*/ 2965622 h 3341837"/>
                  <a:gd name="connsiteX15" fmla="*/ 1904631 w 8120079"/>
                  <a:gd name="connsiteY15" fmla="*/ 3101546 h 3341837"/>
                  <a:gd name="connsiteX16" fmla="*/ 1706923 w 8120079"/>
                  <a:gd name="connsiteY16" fmla="*/ 3249827 h 3341837"/>
                  <a:gd name="connsiteX17" fmla="*/ 1546285 w 8120079"/>
                  <a:gd name="connsiteY17" fmla="*/ 3336324 h 3341837"/>
                  <a:gd name="connsiteX18" fmla="*/ 1385647 w 8120079"/>
                  <a:gd name="connsiteY18" fmla="*/ 3323968 h 3341837"/>
                  <a:gd name="connsiteX19" fmla="*/ 1212652 w 8120079"/>
                  <a:gd name="connsiteY19" fmla="*/ 3249827 h 3341837"/>
                  <a:gd name="connsiteX20" fmla="*/ 1138512 w 8120079"/>
                  <a:gd name="connsiteY20" fmla="*/ 3175687 h 3341837"/>
                  <a:gd name="connsiteX21" fmla="*/ 88187 w 8120079"/>
                  <a:gd name="connsiteY21" fmla="*/ 2261287 h 3341837"/>
                  <a:gd name="connsiteX22" fmla="*/ 63474 w 8120079"/>
                  <a:gd name="connsiteY22" fmla="*/ 2248930 h 3341837"/>
                  <a:gd name="connsiteX23" fmla="*/ 125258 w 8120079"/>
                  <a:gd name="connsiteY23" fmla="*/ 2323070 h 3341837"/>
                  <a:gd name="connsiteX24" fmla="*/ 125258 w 8120079"/>
                  <a:gd name="connsiteY24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287287 w 8120079"/>
                  <a:gd name="connsiteY11" fmla="*/ 1306783 h 3341837"/>
                  <a:gd name="connsiteX12" fmla="*/ 4396678 w 8120079"/>
                  <a:gd name="connsiteY12" fmla="*/ 1284345 h 3341837"/>
                  <a:gd name="connsiteX13" fmla="*/ 4054706 w 8120079"/>
                  <a:gd name="connsiteY13" fmla="*/ 1359243 h 3341837"/>
                  <a:gd name="connsiteX14" fmla="*/ 2794317 w 8120079"/>
                  <a:gd name="connsiteY14" fmla="*/ 2273643 h 3341837"/>
                  <a:gd name="connsiteX15" fmla="*/ 2052912 w 8120079"/>
                  <a:gd name="connsiteY15" fmla="*/ 2965622 h 3341837"/>
                  <a:gd name="connsiteX16" fmla="*/ 1904631 w 8120079"/>
                  <a:gd name="connsiteY16" fmla="*/ 3101546 h 3341837"/>
                  <a:gd name="connsiteX17" fmla="*/ 1706923 w 8120079"/>
                  <a:gd name="connsiteY17" fmla="*/ 3249827 h 3341837"/>
                  <a:gd name="connsiteX18" fmla="*/ 1546285 w 8120079"/>
                  <a:gd name="connsiteY18" fmla="*/ 3336324 h 3341837"/>
                  <a:gd name="connsiteX19" fmla="*/ 1385647 w 8120079"/>
                  <a:gd name="connsiteY19" fmla="*/ 3323968 h 3341837"/>
                  <a:gd name="connsiteX20" fmla="*/ 1212652 w 8120079"/>
                  <a:gd name="connsiteY20" fmla="*/ 3249827 h 3341837"/>
                  <a:gd name="connsiteX21" fmla="*/ 1138512 w 8120079"/>
                  <a:gd name="connsiteY21" fmla="*/ 3175687 h 3341837"/>
                  <a:gd name="connsiteX22" fmla="*/ 88187 w 8120079"/>
                  <a:gd name="connsiteY22" fmla="*/ 2261287 h 3341837"/>
                  <a:gd name="connsiteX23" fmla="*/ 63474 w 8120079"/>
                  <a:gd name="connsiteY23" fmla="*/ 2248930 h 3341837"/>
                  <a:gd name="connsiteX24" fmla="*/ 125258 w 8120079"/>
                  <a:gd name="connsiteY24" fmla="*/ 2323070 h 3341837"/>
                  <a:gd name="connsiteX25" fmla="*/ 125258 w 8120079"/>
                  <a:gd name="connsiteY25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287287 w 8120079"/>
                  <a:gd name="connsiteY11" fmla="*/ 1306783 h 3341837"/>
                  <a:gd name="connsiteX12" fmla="*/ 4396678 w 8120079"/>
                  <a:gd name="connsiteY12" fmla="*/ 1284345 h 3341837"/>
                  <a:gd name="connsiteX13" fmla="*/ 4049097 w 8120079"/>
                  <a:gd name="connsiteY13" fmla="*/ 1384488 h 3341837"/>
                  <a:gd name="connsiteX14" fmla="*/ 2794317 w 8120079"/>
                  <a:gd name="connsiteY14" fmla="*/ 2273643 h 3341837"/>
                  <a:gd name="connsiteX15" fmla="*/ 2052912 w 8120079"/>
                  <a:gd name="connsiteY15" fmla="*/ 2965622 h 3341837"/>
                  <a:gd name="connsiteX16" fmla="*/ 1904631 w 8120079"/>
                  <a:gd name="connsiteY16" fmla="*/ 3101546 h 3341837"/>
                  <a:gd name="connsiteX17" fmla="*/ 1706923 w 8120079"/>
                  <a:gd name="connsiteY17" fmla="*/ 3249827 h 3341837"/>
                  <a:gd name="connsiteX18" fmla="*/ 1546285 w 8120079"/>
                  <a:gd name="connsiteY18" fmla="*/ 3336324 h 3341837"/>
                  <a:gd name="connsiteX19" fmla="*/ 1385647 w 8120079"/>
                  <a:gd name="connsiteY19" fmla="*/ 3323968 h 3341837"/>
                  <a:gd name="connsiteX20" fmla="*/ 1212652 w 8120079"/>
                  <a:gd name="connsiteY20" fmla="*/ 3249827 h 3341837"/>
                  <a:gd name="connsiteX21" fmla="*/ 1138512 w 8120079"/>
                  <a:gd name="connsiteY21" fmla="*/ 3175687 h 3341837"/>
                  <a:gd name="connsiteX22" fmla="*/ 88187 w 8120079"/>
                  <a:gd name="connsiteY22" fmla="*/ 2261287 h 3341837"/>
                  <a:gd name="connsiteX23" fmla="*/ 63474 w 8120079"/>
                  <a:gd name="connsiteY23" fmla="*/ 2248930 h 3341837"/>
                  <a:gd name="connsiteX24" fmla="*/ 125258 w 8120079"/>
                  <a:gd name="connsiteY24" fmla="*/ 2323070 h 3341837"/>
                  <a:gd name="connsiteX25" fmla="*/ 125258 w 8120079"/>
                  <a:gd name="connsiteY25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287287 w 8120079"/>
                  <a:gd name="connsiteY11" fmla="*/ 1306783 h 3341837"/>
                  <a:gd name="connsiteX12" fmla="*/ 4396678 w 8120079"/>
                  <a:gd name="connsiteY12" fmla="*/ 1284345 h 3341837"/>
                  <a:gd name="connsiteX13" fmla="*/ 4049097 w 8120079"/>
                  <a:gd name="connsiteY13" fmla="*/ 1384488 h 3341837"/>
                  <a:gd name="connsiteX14" fmla="*/ 2794317 w 8120079"/>
                  <a:gd name="connsiteY14" fmla="*/ 2273643 h 3341837"/>
                  <a:gd name="connsiteX15" fmla="*/ 2052912 w 8120079"/>
                  <a:gd name="connsiteY15" fmla="*/ 2965622 h 3341837"/>
                  <a:gd name="connsiteX16" fmla="*/ 1904631 w 8120079"/>
                  <a:gd name="connsiteY16" fmla="*/ 3101546 h 3341837"/>
                  <a:gd name="connsiteX17" fmla="*/ 1706923 w 8120079"/>
                  <a:gd name="connsiteY17" fmla="*/ 3249827 h 3341837"/>
                  <a:gd name="connsiteX18" fmla="*/ 1546285 w 8120079"/>
                  <a:gd name="connsiteY18" fmla="*/ 3336324 h 3341837"/>
                  <a:gd name="connsiteX19" fmla="*/ 1385647 w 8120079"/>
                  <a:gd name="connsiteY19" fmla="*/ 3323968 h 3341837"/>
                  <a:gd name="connsiteX20" fmla="*/ 1212652 w 8120079"/>
                  <a:gd name="connsiteY20" fmla="*/ 3249827 h 3341837"/>
                  <a:gd name="connsiteX21" fmla="*/ 1138512 w 8120079"/>
                  <a:gd name="connsiteY21" fmla="*/ 3175687 h 3341837"/>
                  <a:gd name="connsiteX22" fmla="*/ 88187 w 8120079"/>
                  <a:gd name="connsiteY22" fmla="*/ 2261287 h 3341837"/>
                  <a:gd name="connsiteX23" fmla="*/ 63474 w 8120079"/>
                  <a:gd name="connsiteY23" fmla="*/ 2248930 h 3341837"/>
                  <a:gd name="connsiteX24" fmla="*/ 125258 w 8120079"/>
                  <a:gd name="connsiteY24" fmla="*/ 2323070 h 3341837"/>
                  <a:gd name="connsiteX25" fmla="*/ 125258 w 8120079"/>
                  <a:gd name="connsiteY25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287287 w 8120079"/>
                  <a:gd name="connsiteY11" fmla="*/ 1205807 h 3341837"/>
                  <a:gd name="connsiteX12" fmla="*/ 4396678 w 8120079"/>
                  <a:gd name="connsiteY12" fmla="*/ 1284345 h 3341837"/>
                  <a:gd name="connsiteX13" fmla="*/ 4049097 w 8120079"/>
                  <a:gd name="connsiteY13" fmla="*/ 1384488 h 3341837"/>
                  <a:gd name="connsiteX14" fmla="*/ 2794317 w 8120079"/>
                  <a:gd name="connsiteY14" fmla="*/ 2273643 h 3341837"/>
                  <a:gd name="connsiteX15" fmla="*/ 2052912 w 8120079"/>
                  <a:gd name="connsiteY15" fmla="*/ 2965622 h 3341837"/>
                  <a:gd name="connsiteX16" fmla="*/ 1904631 w 8120079"/>
                  <a:gd name="connsiteY16" fmla="*/ 3101546 h 3341837"/>
                  <a:gd name="connsiteX17" fmla="*/ 1706923 w 8120079"/>
                  <a:gd name="connsiteY17" fmla="*/ 3249827 h 3341837"/>
                  <a:gd name="connsiteX18" fmla="*/ 1546285 w 8120079"/>
                  <a:gd name="connsiteY18" fmla="*/ 3336324 h 3341837"/>
                  <a:gd name="connsiteX19" fmla="*/ 1385647 w 8120079"/>
                  <a:gd name="connsiteY19" fmla="*/ 3323968 h 3341837"/>
                  <a:gd name="connsiteX20" fmla="*/ 1212652 w 8120079"/>
                  <a:gd name="connsiteY20" fmla="*/ 3249827 h 3341837"/>
                  <a:gd name="connsiteX21" fmla="*/ 1138512 w 8120079"/>
                  <a:gd name="connsiteY21" fmla="*/ 3175687 h 3341837"/>
                  <a:gd name="connsiteX22" fmla="*/ 88187 w 8120079"/>
                  <a:gd name="connsiteY22" fmla="*/ 2261287 h 3341837"/>
                  <a:gd name="connsiteX23" fmla="*/ 63474 w 8120079"/>
                  <a:gd name="connsiteY23" fmla="*/ 2248930 h 3341837"/>
                  <a:gd name="connsiteX24" fmla="*/ 125258 w 8120079"/>
                  <a:gd name="connsiteY24" fmla="*/ 2323070 h 3341837"/>
                  <a:gd name="connsiteX25" fmla="*/ 125258 w 8120079"/>
                  <a:gd name="connsiteY25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287287 w 8120079"/>
                  <a:gd name="connsiteY11" fmla="*/ 1205807 h 3341837"/>
                  <a:gd name="connsiteX12" fmla="*/ 4278872 w 8120079"/>
                  <a:gd name="connsiteY12" fmla="*/ 1315199 h 3341837"/>
                  <a:gd name="connsiteX13" fmla="*/ 4049097 w 8120079"/>
                  <a:gd name="connsiteY13" fmla="*/ 1384488 h 3341837"/>
                  <a:gd name="connsiteX14" fmla="*/ 2794317 w 8120079"/>
                  <a:gd name="connsiteY14" fmla="*/ 2273643 h 3341837"/>
                  <a:gd name="connsiteX15" fmla="*/ 2052912 w 8120079"/>
                  <a:gd name="connsiteY15" fmla="*/ 2965622 h 3341837"/>
                  <a:gd name="connsiteX16" fmla="*/ 1904631 w 8120079"/>
                  <a:gd name="connsiteY16" fmla="*/ 3101546 h 3341837"/>
                  <a:gd name="connsiteX17" fmla="*/ 1706923 w 8120079"/>
                  <a:gd name="connsiteY17" fmla="*/ 3249827 h 3341837"/>
                  <a:gd name="connsiteX18" fmla="*/ 1546285 w 8120079"/>
                  <a:gd name="connsiteY18" fmla="*/ 3336324 h 3341837"/>
                  <a:gd name="connsiteX19" fmla="*/ 1385647 w 8120079"/>
                  <a:gd name="connsiteY19" fmla="*/ 3323968 h 3341837"/>
                  <a:gd name="connsiteX20" fmla="*/ 1212652 w 8120079"/>
                  <a:gd name="connsiteY20" fmla="*/ 3249827 h 3341837"/>
                  <a:gd name="connsiteX21" fmla="*/ 1138512 w 8120079"/>
                  <a:gd name="connsiteY21" fmla="*/ 3175687 h 3341837"/>
                  <a:gd name="connsiteX22" fmla="*/ 88187 w 8120079"/>
                  <a:gd name="connsiteY22" fmla="*/ 2261287 h 3341837"/>
                  <a:gd name="connsiteX23" fmla="*/ 63474 w 8120079"/>
                  <a:gd name="connsiteY23" fmla="*/ 2248930 h 3341837"/>
                  <a:gd name="connsiteX24" fmla="*/ 125258 w 8120079"/>
                  <a:gd name="connsiteY24" fmla="*/ 2323070 h 3341837"/>
                  <a:gd name="connsiteX25" fmla="*/ 125258 w 8120079"/>
                  <a:gd name="connsiteY25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441556 w 8120079"/>
                  <a:gd name="connsiteY11" fmla="*/ 1217027 h 3341837"/>
                  <a:gd name="connsiteX12" fmla="*/ 4287287 w 8120079"/>
                  <a:gd name="connsiteY12" fmla="*/ 1205807 h 3341837"/>
                  <a:gd name="connsiteX13" fmla="*/ 4278872 w 8120079"/>
                  <a:gd name="connsiteY13" fmla="*/ 1315199 h 3341837"/>
                  <a:gd name="connsiteX14" fmla="*/ 4049097 w 8120079"/>
                  <a:gd name="connsiteY14" fmla="*/ 1384488 h 3341837"/>
                  <a:gd name="connsiteX15" fmla="*/ 2794317 w 8120079"/>
                  <a:gd name="connsiteY15" fmla="*/ 2273643 h 3341837"/>
                  <a:gd name="connsiteX16" fmla="*/ 2052912 w 8120079"/>
                  <a:gd name="connsiteY16" fmla="*/ 2965622 h 3341837"/>
                  <a:gd name="connsiteX17" fmla="*/ 1904631 w 8120079"/>
                  <a:gd name="connsiteY17" fmla="*/ 3101546 h 3341837"/>
                  <a:gd name="connsiteX18" fmla="*/ 1706923 w 8120079"/>
                  <a:gd name="connsiteY18" fmla="*/ 3249827 h 3341837"/>
                  <a:gd name="connsiteX19" fmla="*/ 1546285 w 8120079"/>
                  <a:gd name="connsiteY19" fmla="*/ 3336324 h 3341837"/>
                  <a:gd name="connsiteX20" fmla="*/ 1385647 w 8120079"/>
                  <a:gd name="connsiteY20" fmla="*/ 3323968 h 3341837"/>
                  <a:gd name="connsiteX21" fmla="*/ 1212652 w 8120079"/>
                  <a:gd name="connsiteY21" fmla="*/ 3249827 h 3341837"/>
                  <a:gd name="connsiteX22" fmla="*/ 1138512 w 8120079"/>
                  <a:gd name="connsiteY22" fmla="*/ 3175687 h 3341837"/>
                  <a:gd name="connsiteX23" fmla="*/ 88187 w 8120079"/>
                  <a:gd name="connsiteY23" fmla="*/ 2261287 h 3341837"/>
                  <a:gd name="connsiteX24" fmla="*/ 63474 w 8120079"/>
                  <a:gd name="connsiteY24" fmla="*/ 2248930 h 3341837"/>
                  <a:gd name="connsiteX25" fmla="*/ 125258 w 8120079"/>
                  <a:gd name="connsiteY25" fmla="*/ 2323070 h 3341837"/>
                  <a:gd name="connsiteX26" fmla="*/ 125258 w 8120079"/>
                  <a:gd name="connsiteY26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348994 w 8120079"/>
                  <a:gd name="connsiteY11" fmla="*/ 1301174 h 3341837"/>
                  <a:gd name="connsiteX12" fmla="*/ 4287287 w 8120079"/>
                  <a:gd name="connsiteY12" fmla="*/ 1205807 h 3341837"/>
                  <a:gd name="connsiteX13" fmla="*/ 4278872 w 8120079"/>
                  <a:gd name="connsiteY13" fmla="*/ 1315199 h 3341837"/>
                  <a:gd name="connsiteX14" fmla="*/ 4049097 w 8120079"/>
                  <a:gd name="connsiteY14" fmla="*/ 1384488 h 3341837"/>
                  <a:gd name="connsiteX15" fmla="*/ 2794317 w 8120079"/>
                  <a:gd name="connsiteY15" fmla="*/ 2273643 h 3341837"/>
                  <a:gd name="connsiteX16" fmla="*/ 2052912 w 8120079"/>
                  <a:gd name="connsiteY16" fmla="*/ 2965622 h 3341837"/>
                  <a:gd name="connsiteX17" fmla="*/ 1904631 w 8120079"/>
                  <a:gd name="connsiteY17" fmla="*/ 3101546 h 3341837"/>
                  <a:gd name="connsiteX18" fmla="*/ 1706923 w 8120079"/>
                  <a:gd name="connsiteY18" fmla="*/ 3249827 h 3341837"/>
                  <a:gd name="connsiteX19" fmla="*/ 1546285 w 8120079"/>
                  <a:gd name="connsiteY19" fmla="*/ 3336324 h 3341837"/>
                  <a:gd name="connsiteX20" fmla="*/ 1385647 w 8120079"/>
                  <a:gd name="connsiteY20" fmla="*/ 3323968 h 3341837"/>
                  <a:gd name="connsiteX21" fmla="*/ 1212652 w 8120079"/>
                  <a:gd name="connsiteY21" fmla="*/ 3249827 h 3341837"/>
                  <a:gd name="connsiteX22" fmla="*/ 1138512 w 8120079"/>
                  <a:gd name="connsiteY22" fmla="*/ 3175687 h 3341837"/>
                  <a:gd name="connsiteX23" fmla="*/ 88187 w 8120079"/>
                  <a:gd name="connsiteY23" fmla="*/ 2261287 h 3341837"/>
                  <a:gd name="connsiteX24" fmla="*/ 63474 w 8120079"/>
                  <a:gd name="connsiteY24" fmla="*/ 2248930 h 3341837"/>
                  <a:gd name="connsiteX25" fmla="*/ 125258 w 8120079"/>
                  <a:gd name="connsiteY25" fmla="*/ 2323070 h 3341837"/>
                  <a:gd name="connsiteX26" fmla="*/ 125258 w 8120079"/>
                  <a:gd name="connsiteY26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348994 w 8120079"/>
                  <a:gd name="connsiteY11" fmla="*/ 1301174 h 3341837"/>
                  <a:gd name="connsiteX12" fmla="*/ 4287287 w 8120079"/>
                  <a:gd name="connsiteY12" fmla="*/ 1205807 h 3341837"/>
                  <a:gd name="connsiteX13" fmla="*/ 4278872 w 8120079"/>
                  <a:gd name="connsiteY13" fmla="*/ 1315199 h 3341837"/>
                  <a:gd name="connsiteX14" fmla="*/ 4049097 w 8120079"/>
                  <a:gd name="connsiteY14" fmla="*/ 1384488 h 3341837"/>
                  <a:gd name="connsiteX15" fmla="*/ 2794317 w 8120079"/>
                  <a:gd name="connsiteY15" fmla="*/ 2273643 h 3341837"/>
                  <a:gd name="connsiteX16" fmla="*/ 2052912 w 8120079"/>
                  <a:gd name="connsiteY16" fmla="*/ 2965622 h 3341837"/>
                  <a:gd name="connsiteX17" fmla="*/ 1904631 w 8120079"/>
                  <a:gd name="connsiteY17" fmla="*/ 3101546 h 3341837"/>
                  <a:gd name="connsiteX18" fmla="*/ 1706923 w 8120079"/>
                  <a:gd name="connsiteY18" fmla="*/ 3249827 h 3341837"/>
                  <a:gd name="connsiteX19" fmla="*/ 1546285 w 8120079"/>
                  <a:gd name="connsiteY19" fmla="*/ 3336324 h 3341837"/>
                  <a:gd name="connsiteX20" fmla="*/ 1385647 w 8120079"/>
                  <a:gd name="connsiteY20" fmla="*/ 3323968 h 3341837"/>
                  <a:gd name="connsiteX21" fmla="*/ 1212652 w 8120079"/>
                  <a:gd name="connsiteY21" fmla="*/ 3249827 h 3341837"/>
                  <a:gd name="connsiteX22" fmla="*/ 1138512 w 8120079"/>
                  <a:gd name="connsiteY22" fmla="*/ 3175687 h 3341837"/>
                  <a:gd name="connsiteX23" fmla="*/ 88187 w 8120079"/>
                  <a:gd name="connsiteY23" fmla="*/ 2261287 h 3341837"/>
                  <a:gd name="connsiteX24" fmla="*/ 63474 w 8120079"/>
                  <a:gd name="connsiteY24" fmla="*/ 2248930 h 3341837"/>
                  <a:gd name="connsiteX25" fmla="*/ 125258 w 8120079"/>
                  <a:gd name="connsiteY25" fmla="*/ 2323070 h 3341837"/>
                  <a:gd name="connsiteX26" fmla="*/ 125258 w 8120079"/>
                  <a:gd name="connsiteY26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348994 w 8120079"/>
                  <a:gd name="connsiteY11" fmla="*/ 1301174 h 3341837"/>
                  <a:gd name="connsiteX12" fmla="*/ 4287287 w 8120079"/>
                  <a:gd name="connsiteY12" fmla="*/ 1205807 h 3341837"/>
                  <a:gd name="connsiteX13" fmla="*/ 4278872 w 8120079"/>
                  <a:gd name="connsiteY13" fmla="*/ 1315199 h 3341837"/>
                  <a:gd name="connsiteX14" fmla="*/ 4049097 w 8120079"/>
                  <a:gd name="connsiteY14" fmla="*/ 1384488 h 3341837"/>
                  <a:gd name="connsiteX15" fmla="*/ 2794317 w 8120079"/>
                  <a:gd name="connsiteY15" fmla="*/ 2273643 h 3341837"/>
                  <a:gd name="connsiteX16" fmla="*/ 2052912 w 8120079"/>
                  <a:gd name="connsiteY16" fmla="*/ 2965622 h 3341837"/>
                  <a:gd name="connsiteX17" fmla="*/ 1904631 w 8120079"/>
                  <a:gd name="connsiteY17" fmla="*/ 3101546 h 3341837"/>
                  <a:gd name="connsiteX18" fmla="*/ 1706923 w 8120079"/>
                  <a:gd name="connsiteY18" fmla="*/ 3249827 h 3341837"/>
                  <a:gd name="connsiteX19" fmla="*/ 1546285 w 8120079"/>
                  <a:gd name="connsiteY19" fmla="*/ 3336324 h 3341837"/>
                  <a:gd name="connsiteX20" fmla="*/ 1385647 w 8120079"/>
                  <a:gd name="connsiteY20" fmla="*/ 3323968 h 3341837"/>
                  <a:gd name="connsiteX21" fmla="*/ 1212652 w 8120079"/>
                  <a:gd name="connsiteY21" fmla="*/ 3249827 h 3341837"/>
                  <a:gd name="connsiteX22" fmla="*/ 1138512 w 8120079"/>
                  <a:gd name="connsiteY22" fmla="*/ 3175687 h 3341837"/>
                  <a:gd name="connsiteX23" fmla="*/ 88187 w 8120079"/>
                  <a:gd name="connsiteY23" fmla="*/ 2261287 h 3341837"/>
                  <a:gd name="connsiteX24" fmla="*/ 63474 w 8120079"/>
                  <a:gd name="connsiteY24" fmla="*/ 2248930 h 3341837"/>
                  <a:gd name="connsiteX25" fmla="*/ 125258 w 8120079"/>
                  <a:gd name="connsiteY25" fmla="*/ 2323070 h 3341837"/>
                  <a:gd name="connsiteX26" fmla="*/ 125258 w 8120079"/>
                  <a:gd name="connsiteY26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348994 w 8120079"/>
                  <a:gd name="connsiteY11" fmla="*/ 1301174 h 3341837"/>
                  <a:gd name="connsiteX12" fmla="*/ 4287287 w 8120079"/>
                  <a:gd name="connsiteY12" fmla="*/ 1205807 h 3341837"/>
                  <a:gd name="connsiteX13" fmla="*/ 4278872 w 8120079"/>
                  <a:gd name="connsiteY13" fmla="*/ 1315199 h 3341837"/>
                  <a:gd name="connsiteX14" fmla="*/ 4049097 w 8120079"/>
                  <a:gd name="connsiteY14" fmla="*/ 1384488 h 3341837"/>
                  <a:gd name="connsiteX15" fmla="*/ 2794317 w 8120079"/>
                  <a:gd name="connsiteY15" fmla="*/ 2273643 h 3341837"/>
                  <a:gd name="connsiteX16" fmla="*/ 2052912 w 8120079"/>
                  <a:gd name="connsiteY16" fmla="*/ 2965622 h 3341837"/>
                  <a:gd name="connsiteX17" fmla="*/ 1904631 w 8120079"/>
                  <a:gd name="connsiteY17" fmla="*/ 3101546 h 3341837"/>
                  <a:gd name="connsiteX18" fmla="*/ 1706923 w 8120079"/>
                  <a:gd name="connsiteY18" fmla="*/ 3249827 h 3341837"/>
                  <a:gd name="connsiteX19" fmla="*/ 1546285 w 8120079"/>
                  <a:gd name="connsiteY19" fmla="*/ 3336324 h 3341837"/>
                  <a:gd name="connsiteX20" fmla="*/ 1385647 w 8120079"/>
                  <a:gd name="connsiteY20" fmla="*/ 3323968 h 3341837"/>
                  <a:gd name="connsiteX21" fmla="*/ 1212652 w 8120079"/>
                  <a:gd name="connsiteY21" fmla="*/ 3249827 h 3341837"/>
                  <a:gd name="connsiteX22" fmla="*/ 1138512 w 8120079"/>
                  <a:gd name="connsiteY22" fmla="*/ 3175687 h 3341837"/>
                  <a:gd name="connsiteX23" fmla="*/ 88187 w 8120079"/>
                  <a:gd name="connsiteY23" fmla="*/ 2261287 h 3341837"/>
                  <a:gd name="connsiteX24" fmla="*/ 63474 w 8120079"/>
                  <a:gd name="connsiteY24" fmla="*/ 2248930 h 3341837"/>
                  <a:gd name="connsiteX25" fmla="*/ 125258 w 8120079"/>
                  <a:gd name="connsiteY25" fmla="*/ 2323070 h 3341837"/>
                  <a:gd name="connsiteX26" fmla="*/ 125258 w 8120079"/>
                  <a:gd name="connsiteY26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348994 w 8120079"/>
                  <a:gd name="connsiteY11" fmla="*/ 1301174 h 3341837"/>
                  <a:gd name="connsiteX12" fmla="*/ 4287287 w 8120079"/>
                  <a:gd name="connsiteY12" fmla="*/ 1205807 h 3341837"/>
                  <a:gd name="connsiteX13" fmla="*/ 4278872 w 8120079"/>
                  <a:gd name="connsiteY13" fmla="*/ 1315199 h 3341837"/>
                  <a:gd name="connsiteX14" fmla="*/ 4049097 w 8120079"/>
                  <a:gd name="connsiteY14" fmla="*/ 1384488 h 3341837"/>
                  <a:gd name="connsiteX15" fmla="*/ 2794317 w 8120079"/>
                  <a:gd name="connsiteY15" fmla="*/ 2273643 h 3341837"/>
                  <a:gd name="connsiteX16" fmla="*/ 2052912 w 8120079"/>
                  <a:gd name="connsiteY16" fmla="*/ 2965622 h 3341837"/>
                  <a:gd name="connsiteX17" fmla="*/ 1904631 w 8120079"/>
                  <a:gd name="connsiteY17" fmla="*/ 3101546 h 3341837"/>
                  <a:gd name="connsiteX18" fmla="*/ 1706923 w 8120079"/>
                  <a:gd name="connsiteY18" fmla="*/ 3249827 h 3341837"/>
                  <a:gd name="connsiteX19" fmla="*/ 1546285 w 8120079"/>
                  <a:gd name="connsiteY19" fmla="*/ 3336324 h 3341837"/>
                  <a:gd name="connsiteX20" fmla="*/ 1385647 w 8120079"/>
                  <a:gd name="connsiteY20" fmla="*/ 3323968 h 3341837"/>
                  <a:gd name="connsiteX21" fmla="*/ 1212652 w 8120079"/>
                  <a:gd name="connsiteY21" fmla="*/ 3249827 h 3341837"/>
                  <a:gd name="connsiteX22" fmla="*/ 1138512 w 8120079"/>
                  <a:gd name="connsiteY22" fmla="*/ 3175687 h 3341837"/>
                  <a:gd name="connsiteX23" fmla="*/ 88187 w 8120079"/>
                  <a:gd name="connsiteY23" fmla="*/ 2261287 h 3341837"/>
                  <a:gd name="connsiteX24" fmla="*/ 63474 w 8120079"/>
                  <a:gd name="connsiteY24" fmla="*/ 2248930 h 3341837"/>
                  <a:gd name="connsiteX25" fmla="*/ 125258 w 8120079"/>
                  <a:gd name="connsiteY25" fmla="*/ 2323070 h 3341837"/>
                  <a:gd name="connsiteX26" fmla="*/ 125258 w 8120079"/>
                  <a:gd name="connsiteY26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348994 w 8120079"/>
                  <a:gd name="connsiteY11" fmla="*/ 1301174 h 3341837"/>
                  <a:gd name="connsiteX12" fmla="*/ 4278872 w 8120079"/>
                  <a:gd name="connsiteY12" fmla="*/ 1315199 h 3341837"/>
                  <a:gd name="connsiteX13" fmla="*/ 4049097 w 8120079"/>
                  <a:gd name="connsiteY13" fmla="*/ 1384488 h 3341837"/>
                  <a:gd name="connsiteX14" fmla="*/ 2794317 w 8120079"/>
                  <a:gd name="connsiteY14" fmla="*/ 2273643 h 3341837"/>
                  <a:gd name="connsiteX15" fmla="*/ 2052912 w 8120079"/>
                  <a:gd name="connsiteY15" fmla="*/ 2965622 h 3341837"/>
                  <a:gd name="connsiteX16" fmla="*/ 1904631 w 8120079"/>
                  <a:gd name="connsiteY16" fmla="*/ 3101546 h 3341837"/>
                  <a:gd name="connsiteX17" fmla="*/ 1706923 w 8120079"/>
                  <a:gd name="connsiteY17" fmla="*/ 3249827 h 3341837"/>
                  <a:gd name="connsiteX18" fmla="*/ 1546285 w 8120079"/>
                  <a:gd name="connsiteY18" fmla="*/ 3336324 h 3341837"/>
                  <a:gd name="connsiteX19" fmla="*/ 1385647 w 8120079"/>
                  <a:gd name="connsiteY19" fmla="*/ 3323968 h 3341837"/>
                  <a:gd name="connsiteX20" fmla="*/ 1212652 w 8120079"/>
                  <a:gd name="connsiteY20" fmla="*/ 3249827 h 3341837"/>
                  <a:gd name="connsiteX21" fmla="*/ 1138512 w 8120079"/>
                  <a:gd name="connsiteY21" fmla="*/ 3175687 h 3341837"/>
                  <a:gd name="connsiteX22" fmla="*/ 88187 w 8120079"/>
                  <a:gd name="connsiteY22" fmla="*/ 2261287 h 3341837"/>
                  <a:gd name="connsiteX23" fmla="*/ 63474 w 8120079"/>
                  <a:gd name="connsiteY23" fmla="*/ 2248930 h 3341837"/>
                  <a:gd name="connsiteX24" fmla="*/ 125258 w 8120079"/>
                  <a:gd name="connsiteY24" fmla="*/ 2323070 h 3341837"/>
                  <a:gd name="connsiteX25" fmla="*/ 125258 w 8120079"/>
                  <a:gd name="connsiteY25" fmla="*/ 2323070 h 334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120079" h="3341837">
                    <a:moveTo>
                      <a:pt x="8120079" y="0"/>
                    </a:moveTo>
                    <a:cubicBezTo>
                      <a:pt x="7990333" y="228600"/>
                      <a:pt x="7860587" y="457200"/>
                      <a:pt x="7761733" y="605481"/>
                    </a:cubicBezTo>
                    <a:cubicBezTo>
                      <a:pt x="7662879" y="753762"/>
                      <a:pt x="7584620" y="811428"/>
                      <a:pt x="7526955" y="889687"/>
                    </a:cubicBezTo>
                    <a:cubicBezTo>
                      <a:pt x="7469290" y="967947"/>
                      <a:pt x="7475468" y="1021492"/>
                      <a:pt x="7415744" y="1075038"/>
                    </a:cubicBezTo>
                    <a:cubicBezTo>
                      <a:pt x="7356020" y="1128584"/>
                      <a:pt x="7240690" y="1182130"/>
                      <a:pt x="7168609" y="1210962"/>
                    </a:cubicBezTo>
                    <a:cubicBezTo>
                      <a:pt x="7096528" y="1239794"/>
                      <a:pt x="7061517" y="1254211"/>
                      <a:pt x="6983258" y="1248033"/>
                    </a:cubicBezTo>
                    <a:cubicBezTo>
                      <a:pt x="6904999" y="1241855"/>
                      <a:pt x="6781430" y="1198606"/>
                      <a:pt x="6699052" y="1173892"/>
                    </a:cubicBezTo>
                    <a:cubicBezTo>
                      <a:pt x="6616673" y="1149178"/>
                      <a:pt x="6534295" y="1116227"/>
                      <a:pt x="6488987" y="1099751"/>
                    </a:cubicBezTo>
                    <a:cubicBezTo>
                      <a:pt x="6443679" y="1083275"/>
                      <a:pt x="6594020" y="1081216"/>
                      <a:pt x="6427204" y="1075038"/>
                    </a:cubicBezTo>
                    <a:cubicBezTo>
                      <a:pt x="6260388" y="1068860"/>
                      <a:pt x="5776414" y="1040027"/>
                      <a:pt x="5488090" y="1062681"/>
                    </a:cubicBezTo>
                    <a:cubicBezTo>
                      <a:pt x="5199766" y="1085335"/>
                      <a:pt x="4887107" y="1171213"/>
                      <a:pt x="4697258" y="1210962"/>
                    </a:cubicBezTo>
                    <a:lnTo>
                      <a:pt x="4348994" y="1301174"/>
                    </a:lnTo>
                    <a:lnTo>
                      <a:pt x="4278872" y="1315199"/>
                    </a:lnTo>
                    <a:lnTo>
                      <a:pt x="4049097" y="1384488"/>
                    </a:lnTo>
                    <a:cubicBezTo>
                      <a:pt x="3801671" y="1544229"/>
                      <a:pt x="3127015" y="2010121"/>
                      <a:pt x="2794317" y="2273643"/>
                    </a:cubicBezTo>
                    <a:cubicBezTo>
                      <a:pt x="2461620" y="2537165"/>
                      <a:pt x="2201193" y="2827638"/>
                      <a:pt x="2052912" y="2965622"/>
                    </a:cubicBezTo>
                    <a:cubicBezTo>
                      <a:pt x="1904631" y="3103606"/>
                      <a:pt x="1962296" y="3054179"/>
                      <a:pt x="1904631" y="3101546"/>
                    </a:cubicBezTo>
                    <a:cubicBezTo>
                      <a:pt x="1846966" y="3148913"/>
                      <a:pt x="1766647" y="3210697"/>
                      <a:pt x="1706923" y="3249827"/>
                    </a:cubicBezTo>
                    <a:cubicBezTo>
                      <a:pt x="1647199" y="3288957"/>
                      <a:pt x="1599831" y="3323967"/>
                      <a:pt x="1546285" y="3336324"/>
                    </a:cubicBezTo>
                    <a:cubicBezTo>
                      <a:pt x="1492739" y="3348681"/>
                      <a:pt x="1441252" y="3338384"/>
                      <a:pt x="1385647" y="3323968"/>
                    </a:cubicBezTo>
                    <a:cubicBezTo>
                      <a:pt x="1330041" y="3309552"/>
                      <a:pt x="1253841" y="3274540"/>
                      <a:pt x="1212652" y="3249827"/>
                    </a:cubicBezTo>
                    <a:cubicBezTo>
                      <a:pt x="1171463" y="3225114"/>
                      <a:pt x="1138512" y="3175687"/>
                      <a:pt x="1138512" y="3175687"/>
                    </a:cubicBezTo>
                    <a:lnTo>
                      <a:pt x="88187" y="2261287"/>
                    </a:lnTo>
                    <a:cubicBezTo>
                      <a:pt x="-90986" y="2106828"/>
                      <a:pt x="57296" y="2238633"/>
                      <a:pt x="63474" y="2248930"/>
                    </a:cubicBezTo>
                    <a:cubicBezTo>
                      <a:pt x="69652" y="2259227"/>
                      <a:pt x="125258" y="2323070"/>
                      <a:pt x="125258" y="2323070"/>
                    </a:cubicBezTo>
                    <a:lnTo>
                      <a:pt x="125258" y="2323070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A40FCA5-B03E-41F4-B56A-8B3DA1383D3E}"/>
                  </a:ext>
                </a:extLst>
              </p:cNvPr>
              <p:cNvSpPr txBox="1"/>
              <p:nvPr/>
            </p:nvSpPr>
            <p:spPr>
              <a:xfrm>
                <a:off x="3870285" y="3912782"/>
                <a:ext cx="1314783" cy="235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i="1" dirty="0">
                    <a:solidFill>
                      <a:srgbClr val="FF0000"/>
                    </a:solidFill>
                  </a:rPr>
                  <a:t>Approximate ESR path</a:t>
                </a:r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B4E6D38A-AC89-4A00-85B0-B98EF4D437B0}"/>
                  </a:ext>
                </a:extLst>
              </p:cNvPr>
              <p:cNvGrpSpPr/>
              <p:nvPr/>
            </p:nvGrpSpPr>
            <p:grpSpPr>
              <a:xfrm>
                <a:off x="8623187" y="3305002"/>
                <a:ext cx="905330" cy="449377"/>
                <a:chOff x="6512872" y="4221959"/>
                <a:chExt cx="1639605" cy="687197"/>
              </a:xfrm>
              <a:solidFill>
                <a:schemeClr val="accent1">
                  <a:lumMod val="40000"/>
                  <a:lumOff val="60000"/>
                </a:schemeClr>
              </a:solidFill>
            </p:grpSpPr>
            <p:sp>
              <p:nvSpPr>
                <p:cNvPr id="66" name="Oval 65">
                  <a:extLst>
                    <a:ext uri="{FF2B5EF4-FFF2-40B4-BE49-F238E27FC236}">
                      <a16:creationId xmlns:a16="http://schemas.microsoft.com/office/drawing/2014/main" id="{643E4081-0D18-40A1-8E36-9608ACBF5798}"/>
                    </a:ext>
                  </a:extLst>
                </p:cNvPr>
                <p:cNvSpPr/>
                <p:nvPr/>
              </p:nvSpPr>
              <p:spPr>
                <a:xfrm>
                  <a:off x="6512872" y="4221959"/>
                  <a:ext cx="1639605" cy="687197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rgbClr val="66FF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 dirty="0"/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298DC93A-C467-4C14-8804-A0C21A53C9A3}"/>
                    </a:ext>
                  </a:extLst>
                </p:cNvPr>
                <p:cNvSpPr txBox="1"/>
                <p:nvPr/>
              </p:nvSpPr>
              <p:spPr>
                <a:xfrm>
                  <a:off x="6645894" y="4252938"/>
                  <a:ext cx="1469430" cy="41370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en-US" sz="600" dirty="0">
                    <a:solidFill>
                      <a:schemeClr val="tx1"/>
                    </a:solidFill>
                  </a:endParaRPr>
                </a:p>
                <a:p>
                  <a:r>
                    <a:rPr lang="en-US" sz="1000" dirty="0">
                      <a:solidFill>
                        <a:schemeClr val="tx1"/>
                      </a:solidFill>
                    </a:rPr>
                    <a:t>Spin Rotator</a:t>
                  </a:r>
                </a:p>
              </p:txBody>
            </p:sp>
          </p:grp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387580BC-CCCA-4DA1-BDE4-BDC95C713AD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391147" y="2192367"/>
                <a:ext cx="462456" cy="966107"/>
              </a:xfrm>
              <a:prstGeom prst="straightConnector1">
                <a:avLst/>
              </a:prstGeom>
              <a:noFill/>
              <a:ln w="12700">
                <a:solidFill>
                  <a:schemeClr val="accent6">
                    <a:lumMod val="60000"/>
                    <a:lumOff val="40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CB95C1C1-5162-47EA-8B2B-690E3D505893}"/>
                  </a:ext>
                </a:extLst>
              </p:cNvPr>
              <p:cNvGrpSpPr/>
              <p:nvPr/>
            </p:nvGrpSpPr>
            <p:grpSpPr>
              <a:xfrm>
                <a:off x="3499755" y="2242339"/>
                <a:ext cx="811504" cy="322124"/>
                <a:chOff x="11233679" y="3236577"/>
                <a:chExt cx="871775" cy="425708"/>
              </a:xfrm>
            </p:grpSpPr>
            <p:sp>
              <p:nvSpPr>
                <p:cNvPr id="80" name="Oval 79">
                  <a:extLst>
                    <a:ext uri="{FF2B5EF4-FFF2-40B4-BE49-F238E27FC236}">
                      <a16:creationId xmlns:a16="http://schemas.microsoft.com/office/drawing/2014/main" id="{79941801-82BD-48BB-854D-18B40296BEE5}"/>
                    </a:ext>
                  </a:extLst>
                </p:cNvPr>
                <p:cNvSpPr/>
                <p:nvPr/>
              </p:nvSpPr>
              <p:spPr>
                <a:xfrm>
                  <a:off x="11275088" y="3237347"/>
                  <a:ext cx="742506" cy="424938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endParaRPr lang="en-US" sz="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1BCCB668-866D-40C9-B0B2-44F2621E8981}"/>
                    </a:ext>
                  </a:extLst>
                </p:cNvPr>
                <p:cNvSpPr txBox="1"/>
                <p:nvPr/>
              </p:nvSpPr>
              <p:spPr>
                <a:xfrm>
                  <a:off x="11233679" y="3236577"/>
                  <a:ext cx="871775" cy="4158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/>
                    <a:t>HSR Arc </a:t>
                  </a:r>
                </a:p>
              </p:txBody>
            </p:sp>
          </p:grp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5F16744A-3DD8-4374-983F-98234CC19A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10185" y="1955549"/>
                <a:ext cx="412363" cy="961685"/>
              </a:xfrm>
              <a:prstGeom prst="straightConnector1">
                <a:avLst/>
              </a:prstGeom>
              <a:noFill/>
              <a:ln w="12700">
                <a:solidFill>
                  <a:schemeClr val="accent6">
                    <a:lumMod val="60000"/>
                    <a:lumOff val="40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5" name="Straight Arrow Connector 84">
                <a:extLst>
                  <a:ext uri="{FF2B5EF4-FFF2-40B4-BE49-F238E27FC236}">
                    <a16:creationId xmlns:a16="http://schemas.microsoft.com/office/drawing/2014/main" id="{B170A7BF-20B9-4C30-9B87-CBA12AA175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517683" y="2917233"/>
                <a:ext cx="297947" cy="388271"/>
              </a:xfrm>
              <a:prstGeom prst="straightConnector1">
                <a:avLst/>
              </a:prstGeom>
              <a:noFill/>
              <a:ln w="12700">
                <a:solidFill>
                  <a:schemeClr val="accent6">
                    <a:lumMod val="75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10DA2735-88B3-42F0-9BE8-4A18E515FBBA}"/>
                  </a:ext>
                </a:extLst>
              </p:cNvPr>
              <p:cNvGrpSpPr/>
              <p:nvPr/>
            </p:nvGrpSpPr>
            <p:grpSpPr>
              <a:xfrm>
                <a:off x="3389772" y="3486673"/>
                <a:ext cx="1055965" cy="314655"/>
                <a:chOff x="10485644" y="3931768"/>
                <a:chExt cx="1342114" cy="457975"/>
              </a:xfrm>
              <a:solidFill>
                <a:schemeClr val="accent6">
                  <a:lumMod val="75000"/>
                </a:schemeClr>
              </a:solidFill>
            </p:grpSpPr>
            <p:sp>
              <p:nvSpPr>
                <p:cNvPr id="87" name="Oval 86">
                  <a:extLst>
                    <a:ext uri="{FF2B5EF4-FFF2-40B4-BE49-F238E27FC236}">
                      <a16:creationId xmlns:a16="http://schemas.microsoft.com/office/drawing/2014/main" id="{BE5B935E-DB0F-4778-AD78-929FA56A1FD0}"/>
                    </a:ext>
                  </a:extLst>
                </p:cNvPr>
                <p:cNvSpPr/>
                <p:nvPr/>
              </p:nvSpPr>
              <p:spPr>
                <a:xfrm flipV="1">
                  <a:off x="10485644" y="3954136"/>
                  <a:ext cx="1211107" cy="404092"/>
                </a:xfrm>
                <a:prstGeom prst="ellipse">
                  <a:avLst/>
                </a:prstGeom>
                <a:grpFill/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endParaRPr lang="en-US" sz="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F7D3736B-6A44-44B0-9BD3-6CA06A2EFC69}"/>
                    </a:ext>
                  </a:extLst>
                </p:cNvPr>
                <p:cNvSpPr txBox="1"/>
                <p:nvPr/>
              </p:nvSpPr>
              <p:spPr>
                <a:xfrm>
                  <a:off x="10606149" y="3931768"/>
                  <a:ext cx="1221609" cy="45797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>
                      <a:solidFill>
                        <a:schemeClr val="bg1">
                          <a:lumMod val="85000"/>
                        </a:schemeClr>
                      </a:solidFill>
                    </a:rPr>
                    <a:t>matching</a:t>
                  </a:r>
                </a:p>
              </p:txBody>
            </p:sp>
          </p:grp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DAE94251-9B05-4567-80CB-3857CF3DAA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200673" y="3161281"/>
                <a:ext cx="190474" cy="278528"/>
              </a:xfrm>
              <a:prstGeom prst="straightConnector1">
                <a:avLst/>
              </a:prstGeom>
              <a:noFill/>
              <a:ln w="12700">
                <a:solidFill>
                  <a:schemeClr val="accent6">
                    <a:lumMod val="75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35BB4071-0122-413A-8CEB-C9A2C7BF2F93}"/>
                  </a:ext>
                </a:extLst>
              </p:cNvPr>
              <p:cNvGrpSpPr/>
              <p:nvPr/>
            </p:nvGrpSpPr>
            <p:grpSpPr>
              <a:xfrm>
                <a:off x="10502744" y="3659953"/>
                <a:ext cx="1025408" cy="314655"/>
                <a:chOff x="11511138" y="3819171"/>
                <a:chExt cx="1303277" cy="457977"/>
              </a:xfrm>
              <a:solidFill>
                <a:schemeClr val="accent6">
                  <a:lumMod val="75000"/>
                </a:schemeClr>
              </a:solidFill>
            </p:grpSpPr>
            <p:sp>
              <p:nvSpPr>
                <p:cNvPr id="93" name="Oval 92">
                  <a:extLst>
                    <a:ext uri="{FF2B5EF4-FFF2-40B4-BE49-F238E27FC236}">
                      <a16:creationId xmlns:a16="http://schemas.microsoft.com/office/drawing/2014/main" id="{5036B844-AD66-4090-8570-15372F75C880}"/>
                    </a:ext>
                  </a:extLst>
                </p:cNvPr>
                <p:cNvSpPr/>
                <p:nvPr/>
              </p:nvSpPr>
              <p:spPr>
                <a:xfrm>
                  <a:off x="11527415" y="3850671"/>
                  <a:ext cx="1038848" cy="414054"/>
                </a:xfrm>
                <a:prstGeom prst="ellipse">
                  <a:avLst/>
                </a:prstGeom>
                <a:grpFill/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endParaRPr lang="en-US" sz="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A500E47B-CE8B-4393-AC65-6BB8D49BB946}"/>
                    </a:ext>
                  </a:extLst>
                </p:cNvPr>
                <p:cNvSpPr txBox="1"/>
                <p:nvPr/>
              </p:nvSpPr>
              <p:spPr>
                <a:xfrm>
                  <a:off x="11511138" y="3819171"/>
                  <a:ext cx="1303277" cy="4579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>
                      <a:solidFill>
                        <a:schemeClr val="bg1">
                          <a:lumMod val="85000"/>
                        </a:schemeClr>
                      </a:solidFill>
                    </a:rPr>
                    <a:t>matching</a:t>
                  </a:r>
                </a:p>
              </p:txBody>
            </p:sp>
          </p:grp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00B5E98A-AB17-4100-86A5-C7304A0EE85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61274" y="3591214"/>
                <a:ext cx="254376" cy="294031"/>
              </a:xfrm>
              <a:prstGeom prst="straightConnector1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407C4117-8B2F-4F6D-90D1-1CEA8E3FFA6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855830" y="3338385"/>
                <a:ext cx="468658" cy="259829"/>
              </a:xfrm>
              <a:prstGeom prst="straightConnector1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134" name="Group 133">
                <a:extLst>
                  <a:ext uri="{FF2B5EF4-FFF2-40B4-BE49-F238E27FC236}">
                    <a16:creationId xmlns:a16="http://schemas.microsoft.com/office/drawing/2014/main" id="{7F3D66CC-16F2-4714-B36B-727F36BC7DE3}"/>
                  </a:ext>
                </a:extLst>
              </p:cNvPr>
              <p:cNvGrpSpPr/>
              <p:nvPr/>
            </p:nvGrpSpPr>
            <p:grpSpPr>
              <a:xfrm>
                <a:off x="9260362" y="3030180"/>
                <a:ext cx="638590" cy="352770"/>
                <a:chOff x="11210372" y="3237345"/>
                <a:chExt cx="821103" cy="466209"/>
              </a:xfrm>
            </p:grpSpPr>
            <p:sp>
              <p:nvSpPr>
                <p:cNvPr id="135" name="Oval 134">
                  <a:extLst>
                    <a:ext uri="{FF2B5EF4-FFF2-40B4-BE49-F238E27FC236}">
                      <a16:creationId xmlns:a16="http://schemas.microsoft.com/office/drawing/2014/main" id="{0CC8C7EC-BC67-468D-B257-85805BB9E236}"/>
                    </a:ext>
                  </a:extLst>
                </p:cNvPr>
                <p:cNvSpPr/>
                <p:nvPr/>
              </p:nvSpPr>
              <p:spPr>
                <a:xfrm>
                  <a:off x="11275088" y="3237345"/>
                  <a:ext cx="742506" cy="466209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rgbClr val="CC99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endParaRPr lang="en-US" sz="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B6C0E41B-FB6B-41C6-8CC1-5D2062117E64}"/>
                    </a:ext>
                  </a:extLst>
                </p:cNvPr>
                <p:cNvSpPr txBox="1"/>
                <p:nvPr/>
              </p:nvSpPr>
              <p:spPr>
                <a:xfrm>
                  <a:off x="11210372" y="3237345"/>
                  <a:ext cx="821103" cy="41583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/>
                    <a:t>Snake</a:t>
                  </a:r>
                </a:p>
              </p:txBody>
            </p:sp>
          </p:grp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2F0D3345-4777-485C-851A-D9154BF8F496}"/>
                  </a:ext>
                </a:extLst>
              </p:cNvPr>
              <p:cNvSpPr txBox="1"/>
              <p:nvPr/>
            </p:nvSpPr>
            <p:spPr>
              <a:xfrm>
                <a:off x="3747341" y="4931962"/>
                <a:ext cx="2940685" cy="235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i="1" dirty="0"/>
                  <a:t>Nov 2021 layout</a:t>
                </a:r>
              </a:p>
            </p:txBody>
          </p: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10F79CB5-A7C7-4EAF-A80F-36E19DEECDBE}"/>
                  </a:ext>
                </a:extLst>
              </p:cNvPr>
              <p:cNvSpPr/>
              <p:nvPr/>
            </p:nvSpPr>
            <p:spPr>
              <a:xfrm>
                <a:off x="7987677" y="2636175"/>
                <a:ext cx="1080940" cy="272232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US" sz="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C25F6310-1585-4D63-9C5D-DAA489293327}"/>
                  </a:ext>
                </a:extLst>
              </p:cNvPr>
              <p:cNvSpPr txBox="1"/>
              <p:nvPr/>
            </p:nvSpPr>
            <p:spPr>
              <a:xfrm>
                <a:off x="7887693" y="2614962"/>
                <a:ext cx="1261047" cy="3146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 dirty="0"/>
                  <a:t>Crab –out</a:t>
                </a:r>
              </a:p>
            </p:txBody>
          </p:sp>
          <p:cxnSp>
            <p:nvCxnSpPr>
              <p:cNvPr id="166" name="Straight Arrow Connector 165">
                <a:extLst>
                  <a:ext uri="{FF2B5EF4-FFF2-40B4-BE49-F238E27FC236}">
                    <a16:creationId xmlns:a16="http://schemas.microsoft.com/office/drawing/2014/main" id="{CB89F437-F4E2-4AAF-AD75-DF6CC69E21E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99452" y="3949700"/>
                <a:ext cx="380998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Arrow Connector 171">
                <a:extLst>
                  <a:ext uri="{FF2B5EF4-FFF2-40B4-BE49-F238E27FC236}">
                    <a16:creationId xmlns:a16="http://schemas.microsoft.com/office/drawing/2014/main" id="{7C5AE4B3-1AD2-468F-B7A2-58A1C65AC2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73047" y="2571822"/>
                <a:ext cx="175846" cy="99421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25071033-629A-48C7-8B49-0223A261A95E}"/>
                  </a:ext>
                </a:extLst>
              </p:cNvPr>
              <p:cNvSpPr/>
              <p:nvPr/>
            </p:nvSpPr>
            <p:spPr>
              <a:xfrm>
                <a:off x="5997923" y="2287057"/>
                <a:ext cx="979340" cy="312828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US" sz="6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77" name="Straight Arrow Connector 176">
                <a:extLst>
                  <a:ext uri="{FF2B5EF4-FFF2-40B4-BE49-F238E27FC236}">
                    <a16:creationId xmlns:a16="http://schemas.microsoft.com/office/drawing/2014/main" id="{0067D014-A779-4511-9BF4-74518B7C3D1E}"/>
                  </a:ext>
                </a:extLst>
              </p:cNvPr>
              <p:cNvCxnSpPr>
                <a:cxnSpLocks/>
                <a:stCxn id="179" idx="4"/>
              </p:cNvCxnSpPr>
              <p:nvPr/>
            </p:nvCxnSpPr>
            <p:spPr>
              <a:xfrm>
                <a:off x="5626063" y="3237069"/>
                <a:ext cx="104752" cy="179230"/>
              </a:xfrm>
              <a:prstGeom prst="straightConnector1">
                <a:avLst/>
              </a:prstGeom>
              <a:ln>
                <a:solidFill>
                  <a:srgbClr val="66FF3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8" name="Group 177">
                <a:extLst>
                  <a:ext uri="{FF2B5EF4-FFF2-40B4-BE49-F238E27FC236}">
                    <a16:creationId xmlns:a16="http://schemas.microsoft.com/office/drawing/2014/main" id="{2839DFB0-3EE8-41EC-A6D0-A014F57EDD85}"/>
                  </a:ext>
                </a:extLst>
              </p:cNvPr>
              <p:cNvGrpSpPr/>
              <p:nvPr/>
            </p:nvGrpSpPr>
            <p:grpSpPr>
              <a:xfrm>
                <a:off x="5202242" y="2817075"/>
                <a:ext cx="799690" cy="419993"/>
                <a:chOff x="6504470" y="4184677"/>
                <a:chExt cx="1448287" cy="642262"/>
              </a:xfrm>
              <a:solidFill>
                <a:schemeClr val="accent1">
                  <a:lumMod val="40000"/>
                  <a:lumOff val="60000"/>
                </a:schemeClr>
              </a:solidFill>
            </p:grpSpPr>
            <p:sp>
              <p:nvSpPr>
                <p:cNvPr id="179" name="Oval 178">
                  <a:extLst>
                    <a:ext uri="{FF2B5EF4-FFF2-40B4-BE49-F238E27FC236}">
                      <a16:creationId xmlns:a16="http://schemas.microsoft.com/office/drawing/2014/main" id="{4F93FE10-B1A4-4A5F-86F4-EEC6F4D1018A}"/>
                    </a:ext>
                  </a:extLst>
                </p:cNvPr>
                <p:cNvSpPr/>
                <p:nvPr/>
              </p:nvSpPr>
              <p:spPr>
                <a:xfrm>
                  <a:off x="6611068" y="4184677"/>
                  <a:ext cx="1321936" cy="642262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rgbClr val="66FF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 dirty="0"/>
                </a:p>
              </p:txBody>
            </p:sp>
            <p:sp>
              <p:nvSpPr>
                <p:cNvPr id="180" name="TextBox 179">
                  <a:extLst>
                    <a:ext uri="{FF2B5EF4-FFF2-40B4-BE49-F238E27FC236}">
                      <a16:creationId xmlns:a16="http://schemas.microsoft.com/office/drawing/2014/main" id="{0C7BBEB8-0EBA-471B-898A-EFEFF5B18509}"/>
                    </a:ext>
                  </a:extLst>
                </p:cNvPr>
                <p:cNvSpPr txBox="1"/>
                <p:nvPr/>
              </p:nvSpPr>
              <p:spPr>
                <a:xfrm>
                  <a:off x="6504470" y="4339424"/>
                  <a:ext cx="1448287" cy="31031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lang="en-US" sz="1000" dirty="0">
                      <a:solidFill>
                        <a:schemeClr val="tx1"/>
                      </a:solidFill>
                    </a:rPr>
                    <a:t> Spin</a:t>
                  </a:r>
                </a:p>
                <a:p>
                  <a:r>
                    <a:rPr lang="en-US" sz="1000" dirty="0">
                      <a:solidFill>
                        <a:schemeClr val="tx1"/>
                      </a:solidFill>
                    </a:rPr>
                    <a:t>Rotator</a:t>
                  </a:r>
                </a:p>
              </p:txBody>
            </p:sp>
          </p:grp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EE7F3C9E-1195-413E-A7EF-A611D6ECCD05}"/>
                  </a:ext>
                </a:extLst>
              </p:cNvPr>
              <p:cNvSpPr/>
              <p:nvPr/>
            </p:nvSpPr>
            <p:spPr>
              <a:xfrm rot="1515760">
                <a:off x="7109093" y="4082631"/>
                <a:ext cx="1054225" cy="33334"/>
              </a:xfrm>
              <a:custGeom>
                <a:avLst/>
                <a:gdLst>
                  <a:gd name="connsiteX0" fmla="*/ 0 w 3246634"/>
                  <a:gd name="connsiteY0" fmla="*/ 883577 h 883577"/>
                  <a:gd name="connsiteX1" fmla="*/ 873303 w 3246634"/>
                  <a:gd name="connsiteY1" fmla="*/ 390418 h 883577"/>
                  <a:gd name="connsiteX2" fmla="*/ 1140431 w 3246634"/>
                  <a:gd name="connsiteY2" fmla="*/ 328773 h 883577"/>
                  <a:gd name="connsiteX3" fmla="*/ 2116476 w 3246634"/>
                  <a:gd name="connsiteY3" fmla="*/ 123290 h 883577"/>
                  <a:gd name="connsiteX4" fmla="*/ 3246634 w 3246634"/>
                  <a:gd name="connsiteY4" fmla="*/ 0 h 883577"/>
                  <a:gd name="connsiteX0" fmla="*/ 0 w 3246634"/>
                  <a:gd name="connsiteY0" fmla="*/ 883577 h 883577"/>
                  <a:gd name="connsiteX1" fmla="*/ 873303 w 3246634"/>
                  <a:gd name="connsiteY1" fmla="*/ 390418 h 883577"/>
                  <a:gd name="connsiteX2" fmla="*/ 1202076 w 3246634"/>
                  <a:gd name="connsiteY2" fmla="*/ 287677 h 883577"/>
                  <a:gd name="connsiteX3" fmla="*/ 2116476 w 3246634"/>
                  <a:gd name="connsiteY3" fmla="*/ 123290 h 883577"/>
                  <a:gd name="connsiteX4" fmla="*/ 3246634 w 3246634"/>
                  <a:gd name="connsiteY4" fmla="*/ 0 h 883577"/>
                  <a:gd name="connsiteX0" fmla="*/ 0 w 3246634"/>
                  <a:gd name="connsiteY0" fmla="*/ 883577 h 883577"/>
                  <a:gd name="connsiteX1" fmla="*/ 821932 w 3246634"/>
                  <a:gd name="connsiteY1" fmla="*/ 452063 h 883577"/>
                  <a:gd name="connsiteX2" fmla="*/ 1202076 w 3246634"/>
                  <a:gd name="connsiteY2" fmla="*/ 287677 h 883577"/>
                  <a:gd name="connsiteX3" fmla="*/ 2116476 w 3246634"/>
                  <a:gd name="connsiteY3" fmla="*/ 123290 h 883577"/>
                  <a:gd name="connsiteX4" fmla="*/ 3246634 w 3246634"/>
                  <a:gd name="connsiteY4" fmla="*/ 0 h 883577"/>
                  <a:gd name="connsiteX0" fmla="*/ 0 w 3246634"/>
                  <a:gd name="connsiteY0" fmla="*/ 883577 h 883577"/>
                  <a:gd name="connsiteX1" fmla="*/ 1202076 w 3246634"/>
                  <a:gd name="connsiteY1" fmla="*/ 287677 h 883577"/>
                  <a:gd name="connsiteX2" fmla="*/ 2116476 w 3246634"/>
                  <a:gd name="connsiteY2" fmla="*/ 123290 h 883577"/>
                  <a:gd name="connsiteX3" fmla="*/ 3246634 w 3246634"/>
                  <a:gd name="connsiteY3" fmla="*/ 0 h 883577"/>
                  <a:gd name="connsiteX0" fmla="*/ 0 w 3246634"/>
                  <a:gd name="connsiteY0" fmla="*/ 883577 h 883577"/>
                  <a:gd name="connsiteX1" fmla="*/ 355409 w 3246634"/>
                  <a:gd name="connsiteY1" fmla="*/ 719477 h 883577"/>
                  <a:gd name="connsiteX2" fmla="*/ 2116476 w 3246634"/>
                  <a:gd name="connsiteY2" fmla="*/ 123290 h 883577"/>
                  <a:gd name="connsiteX3" fmla="*/ 3246634 w 3246634"/>
                  <a:gd name="connsiteY3" fmla="*/ 0 h 883577"/>
                  <a:gd name="connsiteX0" fmla="*/ 0 w 3246634"/>
                  <a:gd name="connsiteY0" fmla="*/ 883577 h 883577"/>
                  <a:gd name="connsiteX1" fmla="*/ 2116476 w 3246634"/>
                  <a:gd name="connsiteY1" fmla="*/ 123290 h 883577"/>
                  <a:gd name="connsiteX2" fmla="*/ 3246634 w 3246634"/>
                  <a:gd name="connsiteY2" fmla="*/ 0 h 883577"/>
                  <a:gd name="connsiteX0" fmla="*/ 0 w 3246634"/>
                  <a:gd name="connsiteY0" fmla="*/ 883577 h 883577"/>
                  <a:gd name="connsiteX1" fmla="*/ 291910 w 3246634"/>
                  <a:gd name="connsiteY1" fmla="*/ 766756 h 883577"/>
                  <a:gd name="connsiteX2" fmla="*/ 3246634 w 3246634"/>
                  <a:gd name="connsiteY2" fmla="*/ 0 h 883577"/>
                  <a:gd name="connsiteX0" fmla="*/ 0 w 681234"/>
                  <a:gd name="connsiteY0" fmla="*/ 185077 h 185077"/>
                  <a:gd name="connsiteX1" fmla="*/ 291910 w 681234"/>
                  <a:gd name="connsiteY1" fmla="*/ 68256 h 185077"/>
                  <a:gd name="connsiteX2" fmla="*/ 681234 w 681234"/>
                  <a:gd name="connsiteY2" fmla="*/ 0 h 185077"/>
                  <a:gd name="connsiteX0" fmla="*/ 0 w 681234"/>
                  <a:gd name="connsiteY0" fmla="*/ 185077 h 185077"/>
                  <a:gd name="connsiteX1" fmla="*/ 681234 w 681234"/>
                  <a:gd name="connsiteY1" fmla="*/ 0 h 185077"/>
                  <a:gd name="connsiteX0" fmla="*/ 0 w 681234"/>
                  <a:gd name="connsiteY0" fmla="*/ 185077 h 185077"/>
                  <a:gd name="connsiteX1" fmla="*/ 343013 w 681234"/>
                  <a:gd name="connsiteY1" fmla="*/ 70075 h 185077"/>
                  <a:gd name="connsiteX2" fmla="*/ 681234 w 681234"/>
                  <a:gd name="connsiteY2" fmla="*/ 0 h 185077"/>
                  <a:gd name="connsiteX0" fmla="*/ 0 w 730109"/>
                  <a:gd name="connsiteY0" fmla="*/ 181796 h 181796"/>
                  <a:gd name="connsiteX1" fmla="*/ 343013 w 730109"/>
                  <a:gd name="connsiteY1" fmla="*/ 66794 h 181796"/>
                  <a:gd name="connsiteX2" fmla="*/ 730109 w 730109"/>
                  <a:gd name="connsiteY2" fmla="*/ 0 h 181796"/>
                  <a:gd name="connsiteX0" fmla="*/ 0 w 809872"/>
                  <a:gd name="connsiteY0" fmla="*/ 193533 h 193533"/>
                  <a:gd name="connsiteX1" fmla="*/ 343013 w 809872"/>
                  <a:gd name="connsiteY1" fmla="*/ 78531 h 193533"/>
                  <a:gd name="connsiteX2" fmla="*/ 809872 w 809872"/>
                  <a:gd name="connsiteY2" fmla="*/ 0 h 193533"/>
                  <a:gd name="connsiteX0" fmla="*/ 0 w 1455802"/>
                  <a:gd name="connsiteY0" fmla="*/ 246877 h 246877"/>
                  <a:gd name="connsiteX1" fmla="*/ 343013 w 1455802"/>
                  <a:gd name="connsiteY1" fmla="*/ 131875 h 246877"/>
                  <a:gd name="connsiteX2" fmla="*/ 1455802 w 1455802"/>
                  <a:gd name="connsiteY2" fmla="*/ 0 h 246877"/>
                  <a:gd name="connsiteX0" fmla="*/ 0 w 1455802"/>
                  <a:gd name="connsiteY0" fmla="*/ 246877 h 246877"/>
                  <a:gd name="connsiteX1" fmla="*/ 343013 w 1455802"/>
                  <a:gd name="connsiteY1" fmla="*/ 131875 h 246877"/>
                  <a:gd name="connsiteX2" fmla="*/ 1011759 w 1455802"/>
                  <a:gd name="connsiteY2" fmla="*/ 60543 h 246877"/>
                  <a:gd name="connsiteX3" fmla="*/ 1455802 w 1455802"/>
                  <a:gd name="connsiteY3" fmla="*/ 0 h 246877"/>
                  <a:gd name="connsiteX0" fmla="*/ 0 w 1455802"/>
                  <a:gd name="connsiteY0" fmla="*/ 254844 h 254844"/>
                  <a:gd name="connsiteX1" fmla="*/ 343013 w 1455802"/>
                  <a:gd name="connsiteY1" fmla="*/ 139842 h 254844"/>
                  <a:gd name="connsiteX2" fmla="*/ 1008653 w 1455802"/>
                  <a:gd name="connsiteY2" fmla="*/ 7858 h 254844"/>
                  <a:gd name="connsiteX3" fmla="*/ 1455802 w 1455802"/>
                  <a:gd name="connsiteY3" fmla="*/ 7967 h 254844"/>
                  <a:gd name="connsiteX0" fmla="*/ 0 w 1455802"/>
                  <a:gd name="connsiteY0" fmla="*/ 280331 h 280331"/>
                  <a:gd name="connsiteX1" fmla="*/ 343013 w 1455802"/>
                  <a:gd name="connsiteY1" fmla="*/ 165329 h 280331"/>
                  <a:gd name="connsiteX2" fmla="*/ 1011248 w 1455802"/>
                  <a:gd name="connsiteY2" fmla="*/ 4833 h 280331"/>
                  <a:gd name="connsiteX3" fmla="*/ 1455802 w 1455802"/>
                  <a:gd name="connsiteY3" fmla="*/ 33454 h 280331"/>
                  <a:gd name="connsiteX0" fmla="*/ 0 w 1330342"/>
                  <a:gd name="connsiteY0" fmla="*/ 196879 h 196879"/>
                  <a:gd name="connsiteX1" fmla="*/ 217553 w 1330342"/>
                  <a:gd name="connsiteY1" fmla="*/ 165329 h 196879"/>
                  <a:gd name="connsiteX2" fmla="*/ 885788 w 1330342"/>
                  <a:gd name="connsiteY2" fmla="*/ 4833 h 196879"/>
                  <a:gd name="connsiteX3" fmla="*/ 1330342 w 1330342"/>
                  <a:gd name="connsiteY3" fmla="*/ 33454 h 196879"/>
                  <a:gd name="connsiteX0" fmla="*/ 0 w 1330342"/>
                  <a:gd name="connsiteY0" fmla="*/ 196879 h 196879"/>
                  <a:gd name="connsiteX1" fmla="*/ 480907 w 1330342"/>
                  <a:gd name="connsiteY1" fmla="*/ 82924 h 196879"/>
                  <a:gd name="connsiteX2" fmla="*/ 885788 w 1330342"/>
                  <a:gd name="connsiteY2" fmla="*/ 4833 h 196879"/>
                  <a:gd name="connsiteX3" fmla="*/ 1330342 w 1330342"/>
                  <a:gd name="connsiteY3" fmla="*/ 33454 h 196879"/>
                  <a:gd name="connsiteX0" fmla="*/ 0 w 1281613"/>
                  <a:gd name="connsiteY0" fmla="*/ 198438 h 198438"/>
                  <a:gd name="connsiteX1" fmla="*/ 432178 w 1281613"/>
                  <a:gd name="connsiteY1" fmla="*/ 82924 h 198438"/>
                  <a:gd name="connsiteX2" fmla="*/ 837059 w 1281613"/>
                  <a:gd name="connsiteY2" fmla="*/ 4833 h 198438"/>
                  <a:gd name="connsiteX3" fmla="*/ 1281613 w 1281613"/>
                  <a:gd name="connsiteY3" fmla="*/ 33454 h 198438"/>
                  <a:gd name="connsiteX0" fmla="*/ 0 w 1314788"/>
                  <a:gd name="connsiteY0" fmla="*/ 197651 h 197651"/>
                  <a:gd name="connsiteX1" fmla="*/ 432178 w 1314788"/>
                  <a:gd name="connsiteY1" fmla="*/ 82137 h 197651"/>
                  <a:gd name="connsiteX2" fmla="*/ 837059 w 1314788"/>
                  <a:gd name="connsiteY2" fmla="*/ 4046 h 197651"/>
                  <a:gd name="connsiteX3" fmla="*/ 1314788 w 1314788"/>
                  <a:gd name="connsiteY3" fmla="*/ 47184 h 197651"/>
                  <a:gd name="connsiteX0" fmla="*/ 0 w 1314788"/>
                  <a:gd name="connsiteY0" fmla="*/ 196164 h 196164"/>
                  <a:gd name="connsiteX1" fmla="*/ 432178 w 1314788"/>
                  <a:gd name="connsiteY1" fmla="*/ 80650 h 196164"/>
                  <a:gd name="connsiteX2" fmla="*/ 885789 w 1314788"/>
                  <a:gd name="connsiteY2" fmla="*/ 4118 h 196164"/>
                  <a:gd name="connsiteX3" fmla="*/ 1314788 w 1314788"/>
                  <a:gd name="connsiteY3" fmla="*/ 45697 h 196164"/>
                  <a:gd name="connsiteX0" fmla="*/ 0 w 1314788"/>
                  <a:gd name="connsiteY0" fmla="*/ 197276 h 197276"/>
                  <a:gd name="connsiteX1" fmla="*/ 432178 w 1314788"/>
                  <a:gd name="connsiteY1" fmla="*/ 81762 h 197276"/>
                  <a:gd name="connsiteX2" fmla="*/ 885789 w 1314788"/>
                  <a:gd name="connsiteY2" fmla="*/ 5230 h 197276"/>
                  <a:gd name="connsiteX3" fmla="*/ 1314788 w 1314788"/>
                  <a:gd name="connsiteY3" fmla="*/ 46809 h 197276"/>
                  <a:gd name="connsiteX0" fmla="*/ 0 w 1314788"/>
                  <a:gd name="connsiteY0" fmla="*/ 204159 h 204159"/>
                  <a:gd name="connsiteX1" fmla="*/ 432178 w 1314788"/>
                  <a:gd name="connsiteY1" fmla="*/ 88645 h 204159"/>
                  <a:gd name="connsiteX2" fmla="*/ 869201 w 1314788"/>
                  <a:gd name="connsiteY2" fmla="*/ 4854 h 204159"/>
                  <a:gd name="connsiteX3" fmla="*/ 1314788 w 1314788"/>
                  <a:gd name="connsiteY3" fmla="*/ 53692 h 204159"/>
                  <a:gd name="connsiteX0" fmla="*/ 0 w 2391356"/>
                  <a:gd name="connsiteY0" fmla="*/ 201056 h 230389"/>
                  <a:gd name="connsiteX1" fmla="*/ 432178 w 2391356"/>
                  <a:gd name="connsiteY1" fmla="*/ 85542 h 230389"/>
                  <a:gd name="connsiteX2" fmla="*/ 869201 w 2391356"/>
                  <a:gd name="connsiteY2" fmla="*/ 1751 h 230389"/>
                  <a:gd name="connsiteX3" fmla="*/ 2391356 w 2391356"/>
                  <a:gd name="connsiteY3" fmla="*/ 230107 h 230389"/>
                  <a:gd name="connsiteX0" fmla="*/ 0 w 2138555"/>
                  <a:gd name="connsiteY0" fmla="*/ 595934 h 595934"/>
                  <a:gd name="connsiteX1" fmla="*/ 432178 w 2138555"/>
                  <a:gd name="connsiteY1" fmla="*/ 480420 h 595934"/>
                  <a:gd name="connsiteX2" fmla="*/ 869201 w 2138555"/>
                  <a:gd name="connsiteY2" fmla="*/ 396629 h 595934"/>
                  <a:gd name="connsiteX3" fmla="*/ 2138555 w 2138555"/>
                  <a:gd name="connsiteY3" fmla="*/ 0 h 595934"/>
                  <a:gd name="connsiteX0" fmla="*/ 0 w 2138555"/>
                  <a:gd name="connsiteY0" fmla="*/ 595934 h 595934"/>
                  <a:gd name="connsiteX1" fmla="*/ 432178 w 2138555"/>
                  <a:gd name="connsiteY1" fmla="*/ 480420 h 595934"/>
                  <a:gd name="connsiteX2" fmla="*/ 1281128 w 2138555"/>
                  <a:gd name="connsiteY2" fmla="*/ 19680 h 595934"/>
                  <a:gd name="connsiteX3" fmla="*/ 2138555 w 2138555"/>
                  <a:gd name="connsiteY3" fmla="*/ 0 h 595934"/>
                  <a:gd name="connsiteX0" fmla="*/ 0 w 2138555"/>
                  <a:gd name="connsiteY0" fmla="*/ 595934 h 595934"/>
                  <a:gd name="connsiteX1" fmla="*/ 830555 w 2138555"/>
                  <a:gd name="connsiteY1" fmla="*/ 74759 h 595934"/>
                  <a:gd name="connsiteX2" fmla="*/ 1281128 w 2138555"/>
                  <a:gd name="connsiteY2" fmla="*/ 19680 h 595934"/>
                  <a:gd name="connsiteX3" fmla="*/ 2138555 w 2138555"/>
                  <a:gd name="connsiteY3" fmla="*/ 0 h 595934"/>
                  <a:gd name="connsiteX0" fmla="*/ 0 w 1651005"/>
                  <a:gd name="connsiteY0" fmla="*/ 141170 h 141170"/>
                  <a:gd name="connsiteX1" fmla="*/ 343005 w 1651005"/>
                  <a:gd name="connsiteY1" fmla="*/ 74759 h 141170"/>
                  <a:gd name="connsiteX2" fmla="*/ 793578 w 1651005"/>
                  <a:gd name="connsiteY2" fmla="*/ 19680 h 141170"/>
                  <a:gd name="connsiteX3" fmla="*/ 1651005 w 1651005"/>
                  <a:gd name="connsiteY3" fmla="*/ 0 h 141170"/>
                  <a:gd name="connsiteX0" fmla="*/ 0 w 1651005"/>
                  <a:gd name="connsiteY0" fmla="*/ 142264 h 142264"/>
                  <a:gd name="connsiteX1" fmla="*/ 343005 w 1651005"/>
                  <a:gd name="connsiteY1" fmla="*/ 75853 h 142264"/>
                  <a:gd name="connsiteX2" fmla="*/ 1035222 w 1651005"/>
                  <a:gd name="connsiteY2" fmla="*/ 12065 h 142264"/>
                  <a:gd name="connsiteX3" fmla="*/ 1651005 w 1651005"/>
                  <a:gd name="connsiteY3" fmla="*/ 1094 h 142264"/>
                  <a:gd name="connsiteX0" fmla="*/ 0 w 1651005"/>
                  <a:gd name="connsiteY0" fmla="*/ 142264 h 142264"/>
                  <a:gd name="connsiteX1" fmla="*/ 596780 w 1651005"/>
                  <a:gd name="connsiteY1" fmla="*/ 33334 h 142264"/>
                  <a:gd name="connsiteX2" fmla="*/ 1035222 w 1651005"/>
                  <a:gd name="connsiteY2" fmla="*/ 12065 h 142264"/>
                  <a:gd name="connsiteX3" fmla="*/ 1651005 w 1651005"/>
                  <a:gd name="connsiteY3" fmla="*/ 1094 h 142264"/>
                  <a:gd name="connsiteX0" fmla="*/ 0 w 1054225"/>
                  <a:gd name="connsiteY0" fmla="*/ 33334 h 33334"/>
                  <a:gd name="connsiteX1" fmla="*/ 438442 w 1054225"/>
                  <a:gd name="connsiteY1" fmla="*/ 12065 h 33334"/>
                  <a:gd name="connsiteX2" fmla="*/ 1054225 w 1054225"/>
                  <a:gd name="connsiteY2" fmla="*/ 1094 h 33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54225" h="33334">
                    <a:moveTo>
                      <a:pt x="0" y="33334"/>
                    </a:moveTo>
                    <a:cubicBezTo>
                      <a:pt x="168627" y="2278"/>
                      <a:pt x="252977" y="34044"/>
                      <a:pt x="438442" y="12065"/>
                    </a:cubicBezTo>
                    <a:cubicBezTo>
                      <a:pt x="615613" y="-13544"/>
                      <a:pt x="980218" y="11184"/>
                      <a:pt x="1054225" y="1094"/>
                    </a:cubicBezTo>
                  </a:path>
                </a:pathLst>
              </a:custGeom>
              <a:noFill/>
              <a:ln w="19050">
                <a:solidFill>
                  <a:schemeClr val="accent6">
                    <a:lumMod val="60000"/>
                    <a:lumOff val="40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600" dirty="0"/>
              </a:p>
            </p:txBody>
          </p:sp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id="{F01DB170-0165-4572-87B7-660AAE16D6E6}"/>
                  </a:ext>
                </a:extLst>
              </p:cNvPr>
              <p:cNvGrpSpPr/>
              <p:nvPr/>
            </p:nvGrpSpPr>
            <p:grpSpPr>
              <a:xfrm>
                <a:off x="7260250" y="4418366"/>
                <a:ext cx="998397" cy="535701"/>
                <a:chOff x="6506306" y="5308720"/>
                <a:chExt cx="1162169" cy="588587"/>
              </a:xfrm>
            </p:grpSpPr>
            <p:sp>
              <p:nvSpPr>
                <p:cNvPr id="182" name="Oval 181">
                  <a:extLst>
                    <a:ext uri="{FF2B5EF4-FFF2-40B4-BE49-F238E27FC236}">
                      <a16:creationId xmlns:a16="http://schemas.microsoft.com/office/drawing/2014/main" id="{BED781D3-C74B-4055-A424-CCE3A798116A}"/>
                    </a:ext>
                  </a:extLst>
                </p:cNvPr>
                <p:cNvSpPr/>
                <p:nvPr/>
              </p:nvSpPr>
              <p:spPr>
                <a:xfrm>
                  <a:off x="6526972" y="5308720"/>
                  <a:ext cx="1141503" cy="562675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endParaRPr lang="en-US" sz="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4" name="TextBox 183">
                  <a:extLst>
                    <a:ext uri="{FF2B5EF4-FFF2-40B4-BE49-F238E27FC236}">
                      <a16:creationId xmlns:a16="http://schemas.microsoft.com/office/drawing/2014/main" id="{92C6C6A6-5530-458E-83BA-EFB9A3247585}"/>
                    </a:ext>
                  </a:extLst>
                </p:cNvPr>
                <p:cNvSpPr txBox="1"/>
                <p:nvPr/>
              </p:nvSpPr>
              <p:spPr>
                <a:xfrm>
                  <a:off x="6506306" y="5335514"/>
                  <a:ext cx="1149096" cy="56179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000" dirty="0"/>
                    <a:t>Detector region</a:t>
                  </a:r>
                </a:p>
              </p:txBody>
            </p:sp>
          </p:grpSp>
          <p:sp>
            <p:nvSpPr>
              <p:cNvPr id="194" name="Flowchart: Manual Operation 193">
                <a:extLst>
                  <a:ext uri="{FF2B5EF4-FFF2-40B4-BE49-F238E27FC236}">
                    <a16:creationId xmlns:a16="http://schemas.microsoft.com/office/drawing/2014/main" id="{743387F4-49F6-432A-B865-BDE1040D56DA}"/>
                  </a:ext>
                </a:extLst>
              </p:cNvPr>
              <p:cNvSpPr/>
              <p:nvPr/>
            </p:nvSpPr>
            <p:spPr>
              <a:xfrm rot="15454947">
                <a:off x="6709569" y="3832319"/>
                <a:ext cx="253243" cy="119355"/>
              </a:xfrm>
              <a:prstGeom prst="flowChartManualOperation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5" name="TextBox 194">
                <a:extLst>
                  <a:ext uri="{FF2B5EF4-FFF2-40B4-BE49-F238E27FC236}">
                    <a16:creationId xmlns:a16="http://schemas.microsoft.com/office/drawing/2014/main" id="{5EC4F58B-260E-4BB2-BC9C-C9594C14C3A1}"/>
                  </a:ext>
                </a:extLst>
              </p:cNvPr>
              <p:cNvSpPr txBox="1"/>
              <p:nvPr/>
            </p:nvSpPr>
            <p:spPr>
              <a:xfrm>
                <a:off x="6267846" y="3778794"/>
                <a:ext cx="696133" cy="324488"/>
              </a:xfrm>
              <a:prstGeom prst="rect">
                <a:avLst/>
              </a:prstGeom>
              <a:noFill/>
              <a:ln>
                <a:noFill/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525" i="1" dirty="0">
                    <a:solidFill>
                      <a:srgbClr val="FF0000"/>
                    </a:solidFill>
                  </a:rPr>
                  <a:t>ESR </a:t>
                </a:r>
                <a:r>
                  <a:rPr lang="en-US" sz="525" i="1" dirty="0" err="1">
                    <a:solidFill>
                      <a:srgbClr val="FF0000"/>
                    </a:solidFill>
                  </a:rPr>
                  <a:t>Lumi</a:t>
                </a:r>
                <a:r>
                  <a:rPr lang="en-US" sz="525" i="1" dirty="0">
                    <a:solidFill>
                      <a:srgbClr val="FF0000"/>
                    </a:solidFill>
                  </a:rPr>
                  <a:t>-Monitor</a:t>
                </a:r>
              </a:p>
            </p:txBody>
          </p:sp>
          <p:cxnSp>
            <p:nvCxnSpPr>
              <p:cNvPr id="218" name="Straight Connector 217">
                <a:extLst>
                  <a:ext uri="{FF2B5EF4-FFF2-40B4-BE49-F238E27FC236}">
                    <a16:creationId xmlns:a16="http://schemas.microsoft.com/office/drawing/2014/main" id="{4D1E714E-A096-4783-A5BC-CF627B2110A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56324" y="3649916"/>
                <a:ext cx="267530" cy="589655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732B5C4F-B8C5-3E4F-B918-5471481DA2CC}"/>
                  </a:ext>
                </a:extLst>
              </p:cNvPr>
              <p:cNvSpPr txBox="1"/>
              <p:nvPr/>
            </p:nvSpPr>
            <p:spPr>
              <a:xfrm>
                <a:off x="5996092" y="2284010"/>
                <a:ext cx="993433" cy="4326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 dirty="0"/>
                  <a:t>Crab–in</a:t>
                </a:r>
                <a:endParaRPr lang="en-US" sz="1000" i="1" dirty="0"/>
              </a:p>
              <a:p>
                <a:pPr algn="ctr"/>
                <a:endParaRPr lang="en-US" sz="600" dirty="0"/>
              </a:p>
            </p:txBody>
          </p:sp>
        </p:grpSp>
        <p:pic>
          <p:nvPicPr>
            <p:cNvPr id="238" name="Picture 237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45695B65-ADAA-49E6-929F-2494C57682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264" y="4685575"/>
              <a:ext cx="1738993" cy="931295"/>
            </a:xfrm>
            <a:prstGeom prst="rect">
              <a:avLst/>
            </a:prstGeom>
          </p:spPr>
        </p:pic>
        <p:cxnSp>
          <p:nvCxnSpPr>
            <p:cNvPr id="239" name="Straight Connector 238">
              <a:extLst>
                <a:ext uri="{FF2B5EF4-FFF2-40B4-BE49-F238E27FC236}">
                  <a16:creationId xmlns:a16="http://schemas.microsoft.com/office/drawing/2014/main" id="{51FD8004-039A-4BB9-B9EC-E0990AFA0A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6018" y="3429000"/>
              <a:ext cx="4751615" cy="140834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788F6F57-DF22-44C4-BAF2-A6491AFD52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83997" y="3600450"/>
              <a:ext cx="3343275" cy="208189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Rectangle: Rounded Corners 245">
              <a:extLst>
                <a:ext uri="{FF2B5EF4-FFF2-40B4-BE49-F238E27FC236}">
                  <a16:creationId xmlns:a16="http://schemas.microsoft.com/office/drawing/2014/main" id="{5384A6C3-50F0-4C4F-BD9E-E65EBF839FF4}"/>
                </a:ext>
              </a:extLst>
            </p:cNvPr>
            <p:cNvSpPr/>
            <p:nvPr/>
          </p:nvSpPr>
          <p:spPr>
            <a:xfrm>
              <a:off x="2258851" y="4458703"/>
              <a:ext cx="1290773" cy="474582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3 Dipoles and 3 Quadrupoles in one shared cryostat</a:t>
              </a:r>
            </a:p>
          </p:txBody>
        </p:sp>
        <p:cxnSp>
          <p:nvCxnSpPr>
            <p:cNvPr id="247" name="Straight Arrow Connector 246">
              <a:extLst>
                <a:ext uri="{FF2B5EF4-FFF2-40B4-BE49-F238E27FC236}">
                  <a16:creationId xmlns:a16="http://schemas.microsoft.com/office/drawing/2014/main" id="{07D0C485-7352-4263-88AF-75D5349FE0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90100" y="4961088"/>
              <a:ext cx="667294" cy="50907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Arrow Connector 251">
              <a:extLst>
                <a:ext uri="{FF2B5EF4-FFF2-40B4-BE49-F238E27FC236}">
                  <a16:creationId xmlns:a16="http://schemas.microsoft.com/office/drawing/2014/main" id="{CE22476A-A8E0-4855-B594-36E95DC1EF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34361" y="4922295"/>
              <a:ext cx="324490" cy="22961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" name="Rectangle: Rounded Corners 255">
              <a:extLst>
                <a:ext uri="{FF2B5EF4-FFF2-40B4-BE49-F238E27FC236}">
                  <a16:creationId xmlns:a16="http://schemas.microsoft.com/office/drawing/2014/main" id="{A149894A-C5B2-4736-A11A-80C85A6B0E6F}"/>
                </a:ext>
              </a:extLst>
            </p:cNvPr>
            <p:cNvSpPr/>
            <p:nvPr/>
          </p:nvSpPr>
          <p:spPr>
            <a:xfrm>
              <a:off x="-33138" y="4222992"/>
              <a:ext cx="960430" cy="36190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00" dirty="0">
                  <a:solidFill>
                    <a:schemeClr val="tx1"/>
                  </a:solidFill>
                </a:rPr>
                <a:t>B0pF spectrometer </a:t>
              </a:r>
            </a:p>
          </p:txBody>
        </p:sp>
        <p:cxnSp>
          <p:nvCxnSpPr>
            <p:cNvPr id="257" name="Straight Arrow Connector 256">
              <a:extLst>
                <a:ext uri="{FF2B5EF4-FFF2-40B4-BE49-F238E27FC236}">
                  <a16:creationId xmlns:a16="http://schemas.microsoft.com/office/drawing/2014/main" id="{DDE84E27-1C54-43B6-B3C3-50FE7A250CAD}"/>
                </a:ext>
              </a:extLst>
            </p:cNvPr>
            <p:cNvCxnSpPr>
              <a:cxnSpLocks/>
              <a:stCxn id="256" idx="3"/>
            </p:cNvCxnSpPr>
            <p:nvPr/>
          </p:nvCxnSpPr>
          <p:spPr>
            <a:xfrm>
              <a:off x="927292" y="4403942"/>
              <a:ext cx="838733" cy="82750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AEB2986A-D1CD-0041-86FD-021AFE2EC1B7}"/>
                </a:ext>
              </a:extLst>
            </p:cNvPr>
            <p:cNvSpPr txBox="1"/>
            <p:nvPr/>
          </p:nvSpPr>
          <p:spPr>
            <a:xfrm>
              <a:off x="2686409" y="1257412"/>
              <a:ext cx="2179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Baloo" panose="03080902040302020200" pitchFamily="66" charset="77"/>
                  <a:cs typeface="Baloo" panose="03080902040302020200" pitchFamily="66" charset="77"/>
                </a:rPr>
                <a:t>h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F7FBC22-FF73-9341-B4F2-85145EB902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57010" y="3700751"/>
              <a:ext cx="83922" cy="210959"/>
            </a:xfrm>
            <a:prstGeom prst="straightConnector1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E8409B15-915C-C249-80A8-BAC23CC40775}"/>
                </a:ext>
              </a:extLst>
            </p:cNvPr>
            <p:cNvSpPr/>
            <p:nvPr/>
          </p:nvSpPr>
          <p:spPr>
            <a:xfrm>
              <a:off x="8170349" y="2359841"/>
              <a:ext cx="534729" cy="25161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AE10F517-99AB-B942-82A4-D35FD0A5D8E2}"/>
                </a:ext>
              </a:extLst>
            </p:cNvPr>
            <p:cNvSpPr txBox="1"/>
            <p:nvPr/>
          </p:nvSpPr>
          <p:spPr>
            <a:xfrm>
              <a:off x="8153546" y="2348295"/>
              <a:ext cx="6278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HSR Arc </a:t>
              </a:r>
            </a:p>
          </p:txBody>
        </p:sp>
      </p:grpSp>
      <p:sp>
        <p:nvSpPr>
          <p:cNvPr id="150" name="Title 1">
            <a:extLst>
              <a:ext uri="{FF2B5EF4-FFF2-40B4-BE49-F238E27FC236}">
                <a16:creationId xmlns:a16="http://schemas.microsoft.com/office/drawing/2014/main" id="{BD311CA6-977E-F342-9F12-EBE424D79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00" y="187662"/>
            <a:ext cx="7886700" cy="738871"/>
          </a:xfrm>
        </p:spPr>
        <p:txBody>
          <a:bodyPr>
            <a:normAutofit/>
          </a:bodyPr>
          <a:lstStyle/>
          <a:p>
            <a:r>
              <a:rPr lang="en-US" sz="4000" dirty="0"/>
              <a:t>HSR layout in IR6 </a:t>
            </a:r>
          </a:p>
        </p:txBody>
      </p:sp>
      <p:pic>
        <p:nvPicPr>
          <p:cNvPr id="151" name="Content Placeholder 4">
            <a:extLst>
              <a:ext uri="{FF2B5EF4-FFF2-40B4-BE49-F238E27FC236}">
                <a16:creationId xmlns:a16="http://schemas.microsoft.com/office/drawing/2014/main" id="{31647E7C-24D6-0943-B18B-22D2AFB464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t="44099"/>
          <a:stretch/>
        </p:blipFill>
        <p:spPr>
          <a:xfrm>
            <a:off x="157991" y="971991"/>
            <a:ext cx="2800592" cy="1996376"/>
          </a:xfrm>
          <a:prstGeom prst="rect">
            <a:avLst/>
          </a:prstGeom>
        </p:spPr>
      </p:pic>
      <p:sp>
        <p:nvSpPr>
          <p:cNvPr id="152" name="Content Placeholder 6">
            <a:extLst>
              <a:ext uri="{FF2B5EF4-FFF2-40B4-BE49-F238E27FC236}">
                <a16:creationId xmlns:a16="http://schemas.microsoft.com/office/drawing/2014/main" id="{DB9E77FD-F400-7C48-BDB1-9133D1266497}"/>
              </a:ext>
            </a:extLst>
          </p:cNvPr>
          <p:cNvSpPr txBox="1">
            <a:spLocks/>
          </p:cNvSpPr>
          <p:nvPr/>
        </p:nvSpPr>
        <p:spPr>
          <a:xfrm>
            <a:off x="3351294" y="881144"/>
            <a:ext cx="4684924" cy="1661158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Forward and rear hadron lattice matched into RHIC</a:t>
            </a:r>
          </a:p>
          <a:p>
            <a:pPr lvl="1"/>
            <a:r>
              <a:rPr lang="en-US" sz="1400" dirty="0"/>
              <a:t>Snake at correct angle</a:t>
            </a:r>
          </a:p>
          <a:p>
            <a:pPr lvl="1"/>
            <a:r>
              <a:rPr lang="en-US" sz="1400" dirty="0"/>
              <a:t>Beta </a:t>
            </a:r>
            <a:r>
              <a:rPr lang="en-US" sz="1400" dirty="0" err="1"/>
              <a:t>fct</a:t>
            </a:r>
            <a:r>
              <a:rPr lang="en-US" sz="1400" dirty="0"/>
              <a:t>. 1300m at crab cavities</a:t>
            </a:r>
          </a:p>
          <a:p>
            <a:pPr lvl="2"/>
            <a:r>
              <a:rPr lang="en-US" sz="1300" dirty="0"/>
              <a:t>Hor. phase advance 90º</a:t>
            </a:r>
          </a:p>
          <a:p>
            <a:pPr lvl="1"/>
            <a:r>
              <a:rPr lang="en-US" sz="1400" dirty="0"/>
              <a:t>Matching Magnets</a:t>
            </a:r>
          </a:p>
          <a:p>
            <a:pPr lvl="2"/>
            <a:r>
              <a:rPr lang="en-US" sz="1300" dirty="0"/>
              <a:t>Mostly repurposed RHIC magnets</a:t>
            </a:r>
          </a:p>
          <a:p>
            <a:pPr lvl="2"/>
            <a:r>
              <a:rPr lang="en-US" sz="1300" dirty="0"/>
              <a:t>few additional magnets required (some SC)</a:t>
            </a:r>
          </a:p>
          <a:p>
            <a:pPr lvl="2"/>
            <a:r>
              <a:rPr lang="en-US" sz="1300" dirty="0"/>
              <a:t>Some need re-</a:t>
            </a:r>
            <a:r>
              <a:rPr lang="en-US" sz="1300" dirty="0" err="1"/>
              <a:t>cryostating</a:t>
            </a:r>
            <a:endParaRPr lang="en-US" sz="1300" dirty="0"/>
          </a:p>
        </p:txBody>
      </p:sp>
      <p:pic>
        <p:nvPicPr>
          <p:cNvPr id="153" name="Picture 152">
            <a:extLst>
              <a:ext uri="{FF2B5EF4-FFF2-40B4-BE49-F238E27FC236}">
                <a16:creationId xmlns:a16="http://schemas.microsoft.com/office/drawing/2014/main" id="{602D0883-2211-5047-9559-CD630A6A308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140" y="3767859"/>
            <a:ext cx="1416947" cy="129486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D8163DC-5C47-3B46-8A4A-CD0BA80C2668}"/>
              </a:ext>
            </a:extLst>
          </p:cNvPr>
          <p:cNvSpPr txBox="1"/>
          <p:nvPr/>
        </p:nvSpPr>
        <p:spPr>
          <a:xfrm>
            <a:off x="5110618" y="5487287"/>
            <a:ext cx="3652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(Much) more detail in S. Berg’s presentation</a:t>
            </a:r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EB4AF951-C606-FB4B-9DDC-5373EE194E72}"/>
              </a:ext>
            </a:extLst>
          </p:cNvPr>
          <p:cNvSpPr/>
          <p:nvPr/>
        </p:nvSpPr>
        <p:spPr>
          <a:xfrm>
            <a:off x="4903642" y="5554473"/>
            <a:ext cx="214551" cy="1517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132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6F43C5A-63E7-DD48-A766-52E49118CD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17783" y="934181"/>
            <a:ext cx="3366460" cy="498963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7F9214-4FBB-F842-8CA9-E1EBB03EF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FE70C1-2E04-B849-B4CF-3F2F37FDFDB1}"/>
              </a:ext>
            </a:extLst>
          </p:cNvPr>
          <p:cNvSpPr txBox="1"/>
          <p:nvPr/>
        </p:nvSpPr>
        <p:spPr>
          <a:xfrm>
            <a:off x="760287" y="937270"/>
            <a:ext cx="40017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Hjet</a:t>
            </a: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relocation from IR12 (RHIC) to IR4 (EIC)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pC</a:t>
            </a: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Relocation with </a:t>
            </a:r>
            <a:r>
              <a:rPr lang="en-US" sz="2000" dirty="0" err="1"/>
              <a:t>Hjet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Local polarimetry: IR6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He3 polarimeter: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New location, needs dipole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D03F70-3E5F-C14A-B134-FB93D36F6D0A}"/>
              </a:ext>
            </a:extLst>
          </p:cNvPr>
          <p:cNvSpPr txBox="1"/>
          <p:nvPr/>
        </p:nvSpPr>
        <p:spPr>
          <a:xfrm>
            <a:off x="760287" y="297951"/>
            <a:ext cx="34726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Polarimetry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D31313A-A4CC-AA49-B020-045D4176F295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4" r="3288"/>
          <a:stretch/>
        </p:blipFill>
        <p:spPr bwMode="auto">
          <a:xfrm>
            <a:off x="1371015" y="3491815"/>
            <a:ext cx="2463587" cy="27718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6F5361B-038E-EC0C-9196-2CF23F7D18CC}"/>
              </a:ext>
            </a:extLst>
          </p:cNvPr>
          <p:cNvCxnSpPr/>
          <p:nvPr/>
        </p:nvCxnSpPr>
        <p:spPr>
          <a:xfrm>
            <a:off x="659757" y="5197034"/>
            <a:ext cx="3912243" cy="0"/>
          </a:xfrm>
          <a:prstGeom prst="line">
            <a:avLst/>
          </a:prstGeom>
          <a:ln w="28575"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0416B5B-CC67-1BD8-2271-1D6E1B1A1748}"/>
              </a:ext>
            </a:extLst>
          </p:cNvPr>
          <p:cNvSpPr txBox="1"/>
          <p:nvPr/>
        </p:nvSpPr>
        <p:spPr>
          <a:xfrm>
            <a:off x="4013039" y="4873868"/>
            <a:ext cx="7168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</a:t>
            </a:r>
          </a:p>
          <a:p>
            <a:r>
              <a:rPr lang="en-US" dirty="0"/>
              <a:t>level</a:t>
            </a:r>
          </a:p>
        </p:txBody>
      </p:sp>
    </p:spTree>
    <p:extLst>
      <p:ext uri="{BB962C8B-B14F-4D97-AF65-F5344CB8AC3E}">
        <p14:creationId xmlns:p14="http://schemas.microsoft.com/office/powerpoint/2010/main" val="28545392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8148A4A1-94C3-5C4C-8F0B-AA5A6B2B7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030" y="158578"/>
            <a:ext cx="7886700" cy="653724"/>
          </a:xfrm>
        </p:spPr>
        <p:txBody>
          <a:bodyPr>
            <a:normAutofit fontScale="90000"/>
          </a:bodyPr>
          <a:lstStyle/>
          <a:p>
            <a:r>
              <a:rPr lang="en-US" dirty="0"/>
              <a:t>ESR layout in IR6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9A1648-CEDE-2E4A-8C57-C853EA56A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6" name="Picture 5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C396D2B2-3A7C-4601-B317-D03DDFE3E0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174" y="3508155"/>
            <a:ext cx="5761947" cy="2666527"/>
          </a:xfrm>
          <a:prstGeom prst="rect">
            <a:avLst/>
          </a:prstGeom>
        </p:spPr>
      </p:pic>
      <p:cxnSp>
        <p:nvCxnSpPr>
          <p:cNvPr id="255" name="Straight Arrow Connector 254">
            <a:extLst>
              <a:ext uri="{FF2B5EF4-FFF2-40B4-BE49-F238E27FC236}">
                <a16:creationId xmlns:a16="http://schemas.microsoft.com/office/drawing/2014/main" id="{0B7934BE-5D4D-445E-9EAE-9A9F49817C41}"/>
              </a:ext>
            </a:extLst>
          </p:cNvPr>
          <p:cNvCxnSpPr>
            <a:cxnSpLocks/>
          </p:cNvCxnSpPr>
          <p:nvPr/>
        </p:nvCxnSpPr>
        <p:spPr>
          <a:xfrm>
            <a:off x="4952838" y="3453491"/>
            <a:ext cx="199553" cy="4724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Arrow Connector 256">
            <a:extLst>
              <a:ext uri="{FF2B5EF4-FFF2-40B4-BE49-F238E27FC236}">
                <a16:creationId xmlns:a16="http://schemas.microsoft.com/office/drawing/2014/main" id="{83BA70F7-3B9B-44E6-8991-0B6291A87986}"/>
              </a:ext>
            </a:extLst>
          </p:cNvPr>
          <p:cNvCxnSpPr>
            <a:cxnSpLocks/>
            <a:stCxn id="301" idx="0"/>
          </p:cNvCxnSpPr>
          <p:nvPr/>
        </p:nvCxnSpPr>
        <p:spPr>
          <a:xfrm flipH="1" flipV="1">
            <a:off x="4465528" y="4359863"/>
            <a:ext cx="343849" cy="4688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>
            <a:extLst>
              <a:ext uri="{FF2B5EF4-FFF2-40B4-BE49-F238E27FC236}">
                <a16:creationId xmlns:a16="http://schemas.microsoft.com/office/drawing/2014/main" id="{8FA6E878-DD60-4B2F-8C44-B9D16EA66F51}"/>
              </a:ext>
            </a:extLst>
          </p:cNvPr>
          <p:cNvCxnSpPr>
            <a:cxnSpLocks/>
          </p:cNvCxnSpPr>
          <p:nvPr/>
        </p:nvCxnSpPr>
        <p:spPr>
          <a:xfrm flipH="1" flipV="1">
            <a:off x="1042300" y="4385013"/>
            <a:ext cx="405836" cy="389953"/>
          </a:xfrm>
          <a:prstGeom prst="line">
            <a:avLst/>
          </a:prstGeom>
          <a:ln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305">
            <a:extLst>
              <a:ext uri="{FF2B5EF4-FFF2-40B4-BE49-F238E27FC236}">
                <a16:creationId xmlns:a16="http://schemas.microsoft.com/office/drawing/2014/main" id="{1B5DAD0F-607E-4EFC-B30B-AAEF7368C53D}"/>
              </a:ext>
            </a:extLst>
          </p:cNvPr>
          <p:cNvCxnSpPr>
            <a:cxnSpLocks/>
          </p:cNvCxnSpPr>
          <p:nvPr/>
        </p:nvCxnSpPr>
        <p:spPr>
          <a:xfrm flipH="1">
            <a:off x="8240137" y="1597878"/>
            <a:ext cx="635629" cy="880470"/>
          </a:xfrm>
          <a:prstGeom prst="line">
            <a:avLst/>
          </a:prstGeom>
          <a:ln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1" name="Arrow: Right 320">
            <a:extLst>
              <a:ext uri="{FF2B5EF4-FFF2-40B4-BE49-F238E27FC236}">
                <a16:creationId xmlns:a16="http://schemas.microsoft.com/office/drawing/2014/main" id="{7D53F484-67A5-4D8F-9C99-48F51DF97E12}"/>
              </a:ext>
            </a:extLst>
          </p:cNvPr>
          <p:cNvSpPr/>
          <p:nvPr/>
        </p:nvSpPr>
        <p:spPr>
          <a:xfrm rot="5400000">
            <a:off x="7647155" y="1749607"/>
            <a:ext cx="972087" cy="334306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~130m </a:t>
            </a:r>
          </a:p>
        </p:txBody>
      </p:sp>
      <p:sp>
        <p:nvSpPr>
          <p:cNvPr id="325" name="Arrow: Right 324">
            <a:extLst>
              <a:ext uri="{FF2B5EF4-FFF2-40B4-BE49-F238E27FC236}">
                <a16:creationId xmlns:a16="http://schemas.microsoft.com/office/drawing/2014/main" id="{28877448-D634-4FB4-A3C0-2E3BB718E909}"/>
              </a:ext>
            </a:extLst>
          </p:cNvPr>
          <p:cNvSpPr/>
          <p:nvPr/>
        </p:nvSpPr>
        <p:spPr>
          <a:xfrm rot="5400000">
            <a:off x="1168900" y="4142921"/>
            <a:ext cx="972087" cy="334306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~130m </a:t>
            </a:r>
          </a:p>
        </p:txBody>
      </p: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15AED086-582C-4E37-9E9B-3AC77D7891AD}"/>
              </a:ext>
            </a:extLst>
          </p:cNvPr>
          <p:cNvCxnSpPr>
            <a:cxnSpLocks/>
          </p:cNvCxnSpPr>
          <p:nvPr/>
        </p:nvCxnSpPr>
        <p:spPr>
          <a:xfrm>
            <a:off x="7123047" y="3005524"/>
            <a:ext cx="599521" cy="1067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4B9E88AC-9B5D-49A3-852D-71C3E370B5F5}"/>
              </a:ext>
            </a:extLst>
          </p:cNvPr>
          <p:cNvSpPr/>
          <p:nvPr/>
        </p:nvSpPr>
        <p:spPr>
          <a:xfrm rot="21110311">
            <a:off x="3250681" y="4275999"/>
            <a:ext cx="2781160" cy="1124437"/>
          </a:xfrm>
          <a:custGeom>
            <a:avLst/>
            <a:gdLst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140431 w 3246634"/>
              <a:gd name="connsiteY2" fmla="*/ 328773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21932 w 3246634"/>
              <a:gd name="connsiteY1" fmla="*/ 452063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1202076 w 3246634"/>
              <a:gd name="connsiteY1" fmla="*/ 2876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1171252 w 3246634"/>
              <a:gd name="connsiteY1" fmla="*/ 25124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1171252 w 3246634"/>
              <a:gd name="connsiteY1" fmla="*/ 251247 h 883577"/>
              <a:gd name="connsiteX2" fmla="*/ 2118898 w 3246634"/>
              <a:gd name="connsiteY2" fmla="*/ 65187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752262 w 3246634"/>
              <a:gd name="connsiteY1" fmla="*/ 458257 h 883577"/>
              <a:gd name="connsiteX2" fmla="*/ 1171252 w 3246634"/>
              <a:gd name="connsiteY2" fmla="*/ 251247 h 883577"/>
              <a:gd name="connsiteX3" fmla="*/ 2118898 w 3246634"/>
              <a:gd name="connsiteY3" fmla="*/ 65187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681508 w 3246634"/>
              <a:gd name="connsiteY1" fmla="*/ 350807 h 883577"/>
              <a:gd name="connsiteX2" fmla="*/ 1171252 w 3246634"/>
              <a:gd name="connsiteY2" fmla="*/ 251247 h 883577"/>
              <a:gd name="connsiteX3" fmla="*/ 2118898 w 3246634"/>
              <a:gd name="connsiteY3" fmla="*/ 65187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681508 w 3246634"/>
              <a:gd name="connsiteY1" fmla="*/ 350807 h 883577"/>
              <a:gd name="connsiteX2" fmla="*/ 1194439 w 3246634"/>
              <a:gd name="connsiteY2" fmla="*/ 200370 h 883577"/>
              <a:gd name="connsiteX3" fmla="*/ 2118898 w 3246634"/>
              <a:gd name="connsiteY3" fmla="*/ 65187 h 883577"/>
              <a:gd name="connsiteX4" fmla="*/ 3246634 w 3246634"/>
              <a:gd name="connsiteY4" fmla="*/ 0 h 883577"/>
              <a:gd name="connsiteX0" fmla="*/ 0 w 3354860"/>
              <a:gd name="connsiteY0" fmla="*/ 953071 h 953071"/>
              <a:gd name="connsiteX1" fmla="*/ 789734 w 3354860"/>
              <a:gd name="connsiteY1" fmla="*/ 350807 h 953071"/>
              <a:gd name="connsiteX2" fmla="*/ 1302665 w 3354860"/>
              <a:gd name="connsiteY2" fmla="*/ 200370 h 953071"/>
              <a:gd name="connsiteX3" fmla="*/ 2227124 w 3354860"/>
              <a:gd name="connsiteY3" fmla="*/ 65187 h 953071"/>
              <a:gd name="connsiteX4" fmla="*/ 3354860 w 3354860"/>
              <a:gd name="connsiteY4" fmla="*/ 0 h 953071"/>
              <a:gd name="connsiteX0" fmla="*/ 0 w 3354860"/>
              <a:gd name="connsiteY0" fmla="*/ 953071 h 953071"/>
              <a:gd name="connsiteX1" fmla="*/ 797947 w 3354860"/>
              <a:gd name="connsiteY1" fmla="*/ 424281 h 953071"/>
              <a:gd name="connsiteX2" fmla="*/ 1302665 w 3354860"/>
              <a:gd name="connsiteY2" fmla="*/ 200370 h 953071"/>
              <a:gd name="connsiteX3" fmla="*/ 2227124 w 3354860"/>
              <a:gd name="connsiteY3" fmla="*/ 65187 h 953071"/>
              <a:gd name="connsiteX4" fmla="*/ 3354860 w 3354860"/>
              <a:gd name="connsiteY4" fmla="*/ 0 h 953071"/>
              <a:gd name="connsiteX0" fmla="*/ 0 w 3354860"/>
              <a:gd name="connsiteY0" fmla="*/ 953071 h 953071"/>
              <a:gd name="connsiteX1" fmla="*/ 797947 w 3354860"/>
              <a:gd name="connsiteY1" fmla="*/ 424281 h 953071"/>
              <a:gd name="connsiteX2" fmla="*/ 1334906 w 3354860"/>
              <a:gd name="connsiteY2" fmla="*/ 238477 h 953071"/>
              <a:gd name="connsiteX3" fmla="*/ 2227124 w 3354860"/>
              <a:gd name="connsiteY3" fmla="*/ 65187 h 953071"/>
              <a:gd name="connsiteX4" fmla="*/ 3354860 w 3354860"/>
              <a:gd name="connsiteY4" fmla="*/ 0 h 953071"/>
              <a:gd name="connsiteX0" fmla="*/ 0 w 3354860"/>
              <a:gd name="connsiteY0" fmla="*/ 953071 h 953071"/>
              <a:gd name="connsiteX1" fmla="*/ 797947 w 3354860"/>
              <a:gd name="connsiteY1" fmla="*/ 424281 h 953071"/>
              <a:gd name="connsiteX2" fmla="*/ 2227124 w 3354860"/>
              <a:gd name="connsiteY2" fmla="*/ 65187 h 953071"/>
              <a:gd name="connsiteX3" fmla="*/ 3354860 w 3354860"/>
              <a:gd name="connsiteY3" fmla="*/ 0 h 953071"/>
              <a:gd name="connsiteX0" fmla="*/ 0 w 3354860"/>
              <a:gd name="connsiteY0" fmla="*/ 953071 h 953071"/>
              <a:gd name="connsiteX1" fmla="*/ 1073609 w 3354860"/>
              <a:gd name="connsiteY1" fmla="*/ 303716 h 953071"/>
              <a:gd name="connsiteX2" fmla="*/ 2227124 w 3354860"/>
              <a:gd name="connsiteY2" fmla="*/ 65187 h 953071"/>
              <a:gd name="connsiteX3" fmla="*/ 3354860 w 3354860"/>
              <a:gd name="connsiteY3" fmla="*/ 0 h 953071"/>
              <a:gd name="connsiteX0" fmla="*/ 0 w 3354860"/>
              <a:gd name="connsiteY0" fmla="*/ 953071 h 953071"/>
              <a:gd name="connsiteX1" fmla="*/ 1073609 w 3354860"/>
              <a:gd name="connsiteY1" fmla="*/ 303716 h 953071"/>
              <a:gd name="connsiteX2" fmla="*/ 2227124 w 3354860"/>
              <a:gd name="connsiteY2" fmla="*/ 65187 h 953071"/>
              <a:gd name="connsiteX3" fmla="*/ 3354860 w 3354860"/>
              <a:gd name="connsiteY3" fmla="*/ 0 h 953071"/>
              <a:gd name="connsiteX0" fmla="*/ 0 w 3354860"/>
              <a:gd name="connsiteY0" fmla="*/ 953071 h 953071"/>
              <a:gd name="connsiteX1" fmla="*/ 1073609 w 3354860"/>
              <a:gd name="connsiteY1" fmla="*/ 303716 h 953071"/>
              <a:gd name="connsiteX2" fmla="*/ 2227124 w 3354860"/>
              <a:gd name="connsiteY2" fmla="*/ 65187 h 953071"/>
              <a:gd name="connsiteX3" fmla="*/ 3354860 w 3354860"/>
              <a:gd name="connsiteY3" fmla="*/ 0 h 953071"/>
              <a:gd name="connsiteX0" fmla="*/ 0 w 3354860"/>
              <a:gd name="connsiteY0" fmla="*/ 953071 h 953071"/>
              <a:gd name="connsiteX1" fmla="*/ 1073609 w 3354860"/>
              <a:gd name="connsiteY1" fmla="*/ 303716 h 953071"/>
              <a:gd name="connsiteX2" fmla="*/ 2227124 w 3354860"/>
              <a:gd name="connsiteY2" fmla="*/ 65187 h 953071"/>
              <a:gd name="connsiteX3" fmla="*/ 3354860 w 3354860"/>
              <a:gd name="connsiteY3" fmla="*/ 0 h 953071"/>
              <a:gd name="connsiteX0" fmla="*/ 0 w 3354860"/>
              <a:gd name="connsiteY0" fmla="*/ 953071 h 953071"/>
              <a:gd name="connsiteX1" fmla="*/ 1073609 w 3354860"/>
              <a:gd name="connsiteY1" fmla="*/ 303716 h 953071"/>
              <a:gd name="connsiteX2" fmla="*/ 2227124 w 3354860"/>
              <a:gd name="connsiteY2" fmla="*/ 65187 h 953071"/>
              <a:gd name="connsiteX3" fmla="*/ 3354860 w 3354860"/>
              <a:gd name="connsiteY3" fmla="*/ 0 h 953071"/>
              <a:gd name="connsiteX0" fmla="*/ 0 w 3354860"/>
              <a:gd name="connsiteY0" fmla="*/ 953071 h 953071"/>
              <a:gd name="connsiteX1" fmla="*/ 1112423 w 3354860"/>
              <a:gd name="connsiteY1" fmla="*/ 324677 h 953071"/>
              <a:gd name="connsiteX2" fmla="*/ 2227124 w 3354860"/>
              <a:gd name="connsiteY2" fmla="*/ 65187 h 953071"/>
              <a:gd name="connsiteX3" fmla="*/ 3354860 w 3354860"/>
              <a:gd name="connsiteY3" fmla="*/ 0 h 953071"/>
              <a:gd name="connsiteX0" fmla="*/ 0 w 3432489"/>
              <a:gd name="connsiteY0" fmla="*/ 1015953 h 1015953"/>
              <a:gd name="connsiteX1" fmla="*/ 1112423 w 3432489"/>
              <a:gd name="connsiteY1" fmla="*/ 387559 h 1015953"/>
              <a:gd name="connsiteX2" fmla="*/ 2227124 w 3432489"/>
              <a:gd name="connsiteY2" fmla="*/ 128069 h 1015953"/>
              <a:gd name="connsiteX3" fmla="*/ 3432489 w 3432489"/>
              <a:gd name="connsiteY3" fmla="*/ 0 h 1015953"/>
              <a:gd name="connsiteX0" fmla="*/ 0 w 3432489"/>
              <a:gd name="connsiteY0" fmla="*/ 1099797 h 1099797"/>
              <a:gd name="connsiteX1" fmla="*/ 1112423 w 3432489"/>
              <a:gd name="connsiteY1" fmla="*/ 471403 h 1099797"/>
              <a:gd name="connsiteX2" fmla="*/ 2227124 w 3432489"/>
              <a:gd name="connsiteY2" fmla="*/ 211913 h 1099797"/>
              <a:gd name="connsiteX3" fmla="*/ 3432489 w 3432489"/>
              <a:gd name="connsiteY3" fmla="*/ 0 h 1099797"/>
              <a:gd name="connsiteX0" fmla="*/ 0 w 3432489"/>
              <a:gd name="connsiteY0" fmla="*/ 1099797 h 1099797"/>
              <a:gd name="connsiteX1" fmla="*/ 1112423 w 3432489"/>
              <a:gd name="connsiteY1" fmla="*/ 471403 h 1099797"/>
              <a:gd name="connsiteX2" fmla="*/ 2227124 w 3432489"/>
              <a:gd name="connsiteY2" fmla="*/ 190952 h 1099797"/>
              <a:gd name="connsiteX3" fmla="*/ 3432489 w 3432489"/>
              <a:gd name="connsiteY3" fmla="*/ 0 h 1099797"/>
              <a:gd name="connsiteX0" fmla="*/ 0 w 3432489"/>
              <a:gd name="connsiteY0" fmla="*/ 1099797 h 1099797"/>
              <a:gd name="connsiteX1" fmla="*/ 1112423 w 3432489"/>
              <a:gd name="connsiteY1" fmla="*/ 471403 h 1099797"/>
              <a:gd name="connsiteX2" fmla="*/ 2227124 w 3432489"/>
              <a:gd name="connsiteY2" fmla="*/ 169991 h 1099797"/>
              <a:gd name="connsiteX3" fmla="*/ 3432489 w 3432489"/>
              <a:gd name="connsiteY3" fmla="*/ 0 h 1099797"/>
              <a:gd name="connsiteX0" fmla="*/ 0 w 4668474"/>
              <a:gd name="connsiteY0" fmla="*/ 1563788 h 1563788"/>
              <a:gd name="connsiteX1" fmla="*/ 2348408 w 4668474"/>
              <a:gd name="connsiteY1" fmla="*/ 471403 h 1563788"/>
              <a:gd name="connsiteX2" fmla="*/ 3463109 w 4668474"/>
              <a:gd name="connsiteY2" fmla="*/ 169991 h 1563788"/>
              <a:gd name="connsiteX3" fmla="*/ 4668474 w 4668474"/>
              <a:gd name="connsiteY3" fmla="*/ 0 h 1563788"/>
              <a:gd name="connsiteX0" fmla="*/ 0 w 4668474"/>
              <a:gd name="connsiteY0" fmla="*/ 1563788 h 1563788"/>
              <a:gd name="connsiteX1" fmla="*/ 2251334 w 4668474"/>
              <a:gd name="connsiteY1" fmla="*/ 312296 h 1563788"/>
              <a:gd name="connsiteX2" fmla="*/ 3463109 w 4668474"/>
              <a:gd name="connsiteY2" fmla="*/ 169991 h 1563788"/>
              <a:gd name="connsiteX3" fmla="*/ 4668474 w 4668474"/>
              <a:gd name="connsiteY3" fmla="*/ 0 h 1563788"/>
              <a:gd name="connsiteX0" fmla="*/ 0 w 4668474"/>
              <a:gd name="connsiteY0" fmla="*/ 1563788 h 1563788"/>
              <a:gd name="connsiteX1" fmla="*/ 2251334 w 4668474"/>
              <a:gd name="connsiteY1" fmla="*/ 312296 h 1563788"/>
              <a:gd name="connsiteX2" fmla="*/ 3446471 w 4668474"/>
              <a:gd name="connsiteY2" fmla="*/ 56148 h 1563788"/>
              <a:gd name="connsiteX3" fmla="*/ 4668474 w 4668474"/>
              <a:gd name="connsiteY3" fmla="*/ 0 h 1563788"/>
              <a:gd name="connsiteX0" fmla="*/ 0 w 4173590"/>
              <a:gd name="connsiteY0" fmla="*/ 1592134 h 1592134"/>
              <a:gd name="connsiteX1" fmla="*/ 2251334 w 4173590"/>
              <a:gd name="connsiteY1" fmla="*/ 340642 h 1592134"/>
              <a:gd name="connsiteX2" fmla="*/ 3446471 w 4173590"/>
              <a:gd name="connsiteY2" fmla="*/ 84494 h 1592134"/>
              <a:gd name="connsiteX3" fmla="*/ 4173590 w 4173590"/>
              <a:gd name="connsiteY3" fmla="*/ -1 h 1592134"/>
              <a:gd name="connsiteX0" fmla="*/ 0 w 4173590"/>
              <a:gd name="connsiteY0" fmla="*/ 1592135 h 1592135"/>
              <a:gd name="connsiteX1" fmla="*/ 2251334 w 4173590"/>
              <a:gd name="connsiteY1" fmla="*/ 340643 h 1592135"/>
              <a:gd name="connsiteX2" fmla="*/ 3164102 w 4173590"/>
              <a:gd name="connsiteY2" fmla="*/ 87455 h 1592135"/>
              <a:gd name="connsiteX3" fmla="*/ 4173590 w 4173590"/>
              <a:gd name="connsiteY3" fmla="*/ 0 h 1592135"/>
              <a:gd name="connsiteX0" fmla="*/ 0 w 4173590"/>
              <a:gd name="connsiteY0" fmla="*/ 1592135 h 1592135"/>
              <a:gd name="connsiteX1" fmla="*/ 2195078 w 4173590"/>
              <a:gd name="connsiteY1" fmla="*/ 300593 h 1592135"/>
              <a:gd name="connsiteX2" fmla="*/ 3164102 w 4173590"/>
              <a:gd name="connsiteY2" fmla="*/ 87455 h 1592135"/>
              <a:gd name="connsiteX3" fmla="*/ 4173590 w 4173590"/>
              <a:gd name="connsiteY3" fmla="*/ 0 h 1592135"/>
              <a:gd name="connsiteX0" fmla="*/ 0 w 4026395"/>
              <a:gd name="connsiteY0" fmla="*/ 1571467 h 1571467"/>
              <a:gd name="connsiteX1" fmla="*/ 2195078 w 4026395"/>
              <a:gd name="connsiteY1" fmla="*/ 279925 h 1571467"/>
              <a:gd name="connsiteX2" fmla="*/ 3164102 w 4026395"/>
              <a:gd name="connsiteY2" fmla="*/ 66787 h 1571467"/>
              <a:gd name="connsiteX3" fmla="*/ 4026396 w 4026395"/>
              <a:gd name="connsiteY3" fmla="*/ 0 h 1571467"/>
              <a:gd name="connsiteX0" fmla="*/ 0 w 3890712"/>
              <a:gd name="connsiteY0" fmla="*/ 1485578 h 1485578"/>
              <a:gd name="connsiteX1" fmla="*/ 2059394 w 3890712"/>
              <a:gd name="connsiteY1" fmla="*/ 279925 h 1485578"/>
              <a:gd name="connsiteX2" fmla="*/ 3028418 w 3890712"/>
              <a:gd name="connsiteY2" fmla="*/ 66787 h 1485578"/>
              <a:gd name="connsiteX3" fmla="*/ 3890712 w 3890712"/>
              <a:gd name="connsiteY3" fmla="*/ 0 h 1485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712" h="1485578">
                <a:moveTo>
                  <a:pt x="0" y="1485578"/>
                </a:moveTo>
                <a:cubicBezTo>
                  <a:pt x="357870" y="1269126"/>
                  <a:pt x="1624775" y="443926"/>
                  <a:pt x="2059394" y="279925"/>
                </a:cubicBezTo>
                <a:cubicBezTo>
                  <a:pt x="2475088" y="146288"/>
                  <a:pt x="2602266" y="137500"/>
                  <a:pt x="3028418" y="66787"/>
                </a:cubicBezTo>
                <a:cubicBezTo>
                  <a:pt x="3379452" y="11992"/>
                  <a:pt x="3625296" y="30822"/>
                  <a:pt x="3890712" y="0"/>
                </a:cubicBezTo>
              </a:path>
            </a:pathLst>
          </a:custGeom>
          <a:ln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600" dirty="0"/>
          </a:p>
        </p:txBody>
      </p:sp>
      <p:cxnSp>
        <p:nvCxnSpPr>
          <p:cNvPr id="284" name="Straight Arrow Connector 283">
            <a:extLst>
              <a:ext uri="{FF2B5EF4-FFF2-40B4-BE49-F238E27FC236}">
                <a16:creationId xmlns:a16="http://schemas.microsoft.com/office/drawing/2014/main" id="{0C9F2E5E-214F-4613-92F6-81C58176034A}"/>
              </a:ext>
            </a:extLst>
          </p:cNvPr>
          <p:cNvCxnSpPr>
            <a:cxnSpLocks/>
          </p:cNvCxnSpPr>
          <p:nvPr/>
        </p:nvCxnSpPr>
        <p:spPr>
          <a:xfrm flipH="1" flipV="1">
            <a:off x="3141164" y="5564981"/>
            <a:ext cx="369290" cy="6166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5B29F604-68CC-4743-A6AF-820B89316403}"/>
              </a:ext>
            </a:extLst>
          </p:cNvPr>
          <p:cNvGrpSpPr/>
          <p:nvPr/>
        </p:nvGrpSpPr>
        <p:grpSpPr>
          <a:xfrm>
            <a:off x="4333998" y="5256771"/>
            <a:ext cx="1196896" cy="1010629"/>
            <a:chOff x="8507074" y="1992337"/>
            <a:chExt cx="1098599" cy="690577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678F191B-0E2A-4BA7-92D7-905FFD70FE5C}"/>
                </a:ext>
              </a:extLst>
            </p:cNvPr>
            <p:cNvSpPr/>
            <p:nvPr/>
          </p:nvSpPr>
          <p:spPr>
            <a:xfrm>
              <a:off x="8507074" y="1992337"/>
              <a:ext cx="1098599" cy="2763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8459F41C-B9B0-409D-8F13-CF376FA631E4}"/>
                </a:ext>
              </a:extLst>
            </p:cNvPr>
            <p:cNvSpPr txBox="1"/>
            <p:nvPr/>
          </p:nvSpPr>
          <p:spPr>
            <a:xfrm>
              <a:off x="8593517" y="2046782"/>
              <a:ext cx="925711" cy="6361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/>
                <a:t>Crabbed beam.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187F44C-0324-44FC-9B21-0935360642D1}"/>
              </a:ext>
            </a:extLst>
          </p:cNvPr>
          <p:cNvGrpSpPr/>
          <p:nvPr/>
        </p:nvGrpSpPr>
        <p:grpSpPr>
          <a:xfrm>
            <a:off x="4104466" y="3273568"/>
            <a:ext cx="916694" cy="647217"/>
            <a:chOff x="6146692" y="2218780"/>
            <a:chExt cx="741663" cy="738665"/>
          </a:xfrm>
        </p:grpSpPr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57D3AA9-999E-4E35-8A52-1F501A6B8F1C}"/>
                </a:ext>
              </a:extLst>
            </p:cNvPr>
            <p:cNvSpPr/>
            <p:nvPr/>
          </p:nvSpPr>
          <p:spPr>
            <a:xfrm>
              <a:off x="6177057" y="2230956"/>
              <a:ext cx="685763" cy="25691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3C611377-1AC2-425C-A9DF-06CCA16D86F8}"/>
                </a:ext>
              </a:extLst>
            </p:cNvPr>
            <p:cNvSpPr txBox="1"/>
            <p:nvPr/>
          </p:nvSpPr>
          <p:spPr>
            <a:xfrm>
              <a:off x="6146692" y="2218780"/>
              <a:ext cx="741663" cy="738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/>
                <a:t>IP Focusing</a:t>
              </a:r>
            </a:p>
          </p:txBody>
        </p:sp>
      </p:grp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3EE6005C-FB62-4EAC-BCEB-BF3ED6E51242}"/>
              </a:ext>
            </a:extLst>
          </p:cNvPr>
          <p:cNvSpPr/>
          <p:nvPr/>
        </p:nvSpPr>
        <p:spPr>
          <a:xfrm>
            <a:off x="4792881" y="4280431"/>
            <a:ext cx="1146371" cy="364937"/>
          </a:xfrm>
          <a:custGeom>
            <a:avLst/>
            <a:gdLst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140431 w 3246634"/>
              <a:gd name="connsiteY2" fmla="*/ 328773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21932 w 3246634"/>
              <a:gd name="connsiteY1" fmla="*/ 452063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1202076 w 3246634"/>
              <a:gd name="connsiteY1" fmla="*/ 2876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355409 w 3246634"/>
              <a:gd name="connsiteY1" fmla="*/ 7194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2116476 w 3246634"/>
              <a:gd name="connsiteY1" fmla="*/ 123290 h 883577"/>
              <a:gd name="connsiteX2" fmla="*/ 3246634 w 3246634"/>
              <a:gd name="connsiteY2" fmla="*/ 0 h 883577"/>
              <a:gd name="connsiteX0" fmla="*/ 0 w 3246634"/>
              <a:gd name="connsiteY0" fmla="*/ 883577 h 883577"/>
              <a:gd name="connsiteX1" fmla="*/ 291910 w 3246634"/>
              <a:gd name="connsiteY1" fmla="*/ 766756 h 883577"/>
              <a:gd name="connsiteX2" fmla="*/ 3246634 w 3246634"/>
              <a:gd name="connsiteY2" fmla="*/ 0 h 883577"/>
              <a:gd name="connsiteX0" fmla="*/ 0 w 681234"/>
              <a:gd name="connsiteY0" fmla="*/ 185077 h 185077"/>
              <a:gd name="connsiteX1" fmla="*/ 291910 w 681234"/>
              <a:gd name="connsiteY1" fmla="*/ 68256 h 185077"/>
              <a:gd name="connsiteX2" fmla="*/ 681234 w 681234"/>
              <a:gd name="connsiteY2" fmla="*/ 0 h 185077"/>
              <a:gd name="connsiteX0" fmla="*/ 0 w 681234"/>
              <a:gd name="connsiteY0" fmla="*/ 185077 h 185077"/>
              <a:gd name="connsiteX1" fmla="*/ 681234 w 681234"/>
              <a:gd name="connsiteY1" fmla="*/ 0 h 185077"/>
              <a:gd name="connsiteX0" fmla="*/ 0 w 681234"/>
              <a:gd name="connsiteY0" fmla="*/ 185077 h 185077"/>
              <a:gd name="connsiteX1" fmla="*/ 343013 w 681234"/>
              <a:gd name="connsiteY1" fmla="*/ 70075 h 185077"/>
              <a:gd name="connsiteX2" fmla="*/ 681234 w 681234"/>
              <a:gd name="connsiteY2" fmla="*/ 0 h 185077"/>
              <a:gd name="connsiteX0" fmla="*/ 0 w 785260"/>
              <a:gd name="connsiteY0" fmla="*/ 223694 h 223694"/>
              <a:gd name="connsiteX1" fmla="*/ 447039 w 785260"/>
              <a:gd name="connsiteY1" fmla="*/ 70075 h 223694"/>
              <a:gd name="connsiteX2" fmla="*/ 785260 w 785260"/>
              <a:gd name="connsiteY2" fmla="*/ 0 h 223694"/>
              <a:gd name="connsiteX0" fmla="*/ 0 w 902916"/>
              <a:gd name="connsiteY0" fmla="*/ 282760 h 282760"/>
              <a:gd name="connsiteX1" fmla="*/ 564695 w 902916"/>
              <a:gd name="connsiteY1" fmla="*/ 70075 h 282760"/>
              <a:gd name="connsiteX2" fmla="*/ 902916 w 902916"/>
              <a:gd name="connsiteY2" fmla="*/ 0 h 282760"/>
              <a:gd name="connsiteX0" fmla="*/ 0 w 1003764"/>
              <a:gd name="connsiteY0" fmla="*/ 297526 h 297526"/>
              <a:gd name="connsiteX1" fmla="*/ 564695 w 1003764"/>
              <a:gd name="connsiteY1" fmla="*/ 84841 h 297526"/>
              <a:gd name="connsiteX2" fmla="*/ 1003764 w 1003764"/>
              <a:gd name="connsiteY2" fmla="*/ 0 h 297526"/>
              <a:gd name="connsiteX0" fmla="*/ 0 w 1478006"/>
              <a:gd name="connsiteY0" fmla="*/ 379337 h 379337"/>
              <a:gd name="connsiteX1" fmla="*/ 564695 w 1478006"/>
              <a:gd name="connsiteY1" fmla="*/ 166652 h 379337"/>
              <a:gd name="connsiteX2" fmla="*/ 1478006 w 1478006"/>
              <a:gd name="connsiteY2" fmla="*/ 0 h 379337"/>
              <a:gd name="connsiteX0" fmla="*/ 0 w 1478006"/>
              <a:gd name="connsiteY0" fmla="*/ 379337 h 379337"/>
              <a:gd name="connsiteX1" fmla="*/ 716810 w 1478006"/>
              <a:gd name="connsiteY1" fmla="*/ 144340 h 379337"/>
              <a:gd name="connsiteX2" fmla="*/ 1478006 w 1478006"/>
              <a:gd name="connsiteY2" fmla="*/ 0 h 379337"/>
              <a:gd name="connsiteX0" fmla="*/ 0 w 1478006"/>
              <a:gd name="connsiteY0" fmla="*/ 379337 h 379337"/>
              <a:gd name="connsiteX1" fmla="*/ 716810 w 1478006"/>
              <a:gd name="connsiteY1" fmla="*/ 144340 h 379337"/>
              <a:gd name="connsiteX2" fmla="*/ 1478006 w 1478006"/>
              <a:gd name="connsiteY2" fmla="*/ 0 h 379337"/>
              <a:gd name="connsiteX0" fmla="*/ 0 w 1478006"/>
              <a:gd name="connsiteY0" fmla="*/ 379337 h 379337"/>
              <a:gd name="connsiteX1" fmla="*/ 716810 w 1478006"/>
              <a:gd name="connsiteY1" fmla="*/ 144340 h 379337"/>
              <a:gd name="connsiteX2" fmla="*/ 1478006 w 1478006"/>
              <a:gd name="connsiteY2" fmla="*/ 0 h 379337"/>
              <a:gd name="connsiteX0" fmla="*/ 0 w 1406422"/>
              <a:gd name="connsiteY0" fmla="*/ 342151 h 342151"/>
              <a:gd name="connsiteX1" fmla="*/ 645226 w 1406422"/>
              <a:gd name="connsiteY1" fmla="*/ 144340 h 342151"/>
              <a:gd name="connsiteX2" fmla="*/ 1406422 w 1406422"/>
              <a:gd name="connsiteY2" fmla="*/ 0 h 342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6422" h="342151">
                <a:moveTo>
                  <a:pt x="0" y="342151"/>
                </a:moveTo>
                <a:cubicBezTo>
                  <a:pt x="118571" y="312284"/>
                  <a:pt x="419280" y="174207"/>
                  <a:pt x="645226" y="144340"/>
                </a:cubicBezTo>
                <a:cubicBezTo>
                  <a:pt x="898958" y="66478"/>
                  <a:pt x="1152690" y="48113"/>
                  <a:pt x="1406422" y="0"/>
                </a:cubicBezTo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dirty="0"/>
          </a:p>
        </p:txBody>
      </p: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7CB0C865-B872-48B0-B6BA-1F41B531C2EA}"/>
              </a:ext>
            </a:extLst>
          </p:cNvPr>
          <p:cNvGrpSpPr/>
          <p:nvPr/>
        </p:nvGrpSpPr>
        <p:grpSpPr>
          <a:xfrm>
            <a:off x="4428562" y="4828750"/>
            <a:ext cx="761629" cy="624037"/>
            <a:chOff x="6150107" y="2368891"/>
            <a:chExt cx="741663" cy="435381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3456B368-EA23-48FC-9286-AF17246A7834}"/>
                </a:ext>
              </a:extLst>
            </p:cNvPr>
            <p:cNvSpPr/>
            <p:nvPr/>
          </p:nvSpPr>
          <p:spPr>
            <a:xfrm>
              <a:off x="6177057" y="2374318"/>
              <a:ext cx="685763" cy="30538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301" name="TextBox 300">
              <a:extLst>
                <a:ext uri="{FF2B5EF4-FFF2-40B4-BE49-F238E27FC236}">
                  <a16:creationId xmlns:a16="http://schemas.microsoft.com/office/drawing/2014/main" id="{FC33EBF6-058C-4F6C-98B4-B06CF3A25EC8}"/>
                </a:ext>
              </a:extLst>
            </p:cNvPr>
            <p:cNvSpPr txBox="1"/>
            <p:nvPr/>
          </p:nvSpPr>
          <p:spPr>
            <a:xfrm>
              <a:off x="6150107" y="2368891"/>
              <a:ext cx="741663" cy="4353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/>
                <a:t>Detector region</a:t>
              </a:r>
            </a:p>
          </p:txBody>
        </p:sp>
      </p:grpSp>
      <p:sp>
        <p:nvSpPr>
          <p:cNvPr id="302" name="Freeform: Shape 301">
            <a:extLst>
              <a:ext uri="{FF2B5EF4-FFF2-40B4-BE49-F238E27FC236}">
                <a16:creationId xmlns:a16="http://schemas.microsoft.com/office/drawing/2014/main" id="{2EF50B5A-99DC-484C-8FB0-8D131AB98F3B}"/>
              </a:ext>
            </a:extLst>
          </p:cNvPr>
          <p:cNvSpPr/>
          <p:nvPr/>
        </p:nvSpPr>
        <p:spPr>
          <a:xfrm rot="20181958">
            <a:off x="3920212" y="4108679"/>
            <a:ext cx="1926473" cy="201867"/>
          </a:xfrm>
          <a:custGeom>
            <a:avLst/>
            <a:gdLst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140431 w 3246634"/>
              <a:gd name="connsiteY2" fmla="*/ 328773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21932 w 3246634"/>
              <a:gd name="connsiteY1" fmla="*/ 452063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1202076 w 3246634"/>
              <a:gd name="connsiteY1" fmla="*/ 2876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355409 w 3246634"/>
              <a:gd name="connsiteY1" fmla="*/ 7194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2116476 w 3246634"/>
              <a:gd name="connsiteY1" fmla="*/ 123290 h 883577"/>
              <a:gd name="connsiteX2" fmla="*/ 3246634 w 3246634"/>
              <a:gd name="connsiteY2" fmla="*/ 0 h 883577"/>
              <a:gd name="connsiteX0" fmla="*/ 0 w 3246634"/>
              <a:gd name="connsiteY0" fmla="*/ 883577 h 883577"/>
              <a:gd name="connsiteX1" fmla="*/ 291910 w 3246634"/>
              <a:gd name="connsiteY1" fmla="*/ 766756 h 883577"/>
              <a:gd name="connsiteX2" fmla="*/ 3246634 w 3246634"/>
              <a:gd name="connsiteY2" fmla="*/ 0 h 883577"/>
              <a:gd name="connsiteX0" fmla="*/ 0 w 681234"/>
              <a:gd name="connsiteY0" fmla="*/ 185077 h 185077"/>
              <a:gd name="connsiteX1" fmla="*/ 291910 w 681234"/>
              <a:gd name="connsiteY1" fmla="*/ 68256 h 185077"/>
              <a:gd name="connsiteX2" fmla="*/ 681234 w 681234"/>
              <a:gd name="connsiteY2" fmla="*/ 0 h 185077"/>
              <a:gd name="connsiteX0" fmla="*/ 0 w 681234"/>
              <a:gd name="connsiteY0" fmla="*/ 185077 h 185077"/>
              <a:gd name="connsiteX1" fmla="*/ 681234 w 681234"/>
              <a:gd name="connsiteY1" fmla="*/ 0 h 185077"/>
              <a:gd name="connsiteX0" fmla="*/ 0 w 681234"/>
              <a:gd name="connsiteY0" fmla="*/ 185077 h 185077"/>
              <a:gd name="connsiteX1" fmla="*/ 343013 w 681234"/>
              <a:gd name="connsiteY1" fmla="*/ 70075 h 185077"/>
              <a:gd name="connsiteX2" fmla="*/ 681234 w 681234"/>
              <a:gd name="connsiteY2" fmla="*/ 0 h 185077"/>
              <a:gd name="connsiteX0" fmla="*/ 0 w 730109"/>
              <a:gd name="connsiteY0" fmla="*/ 181796 h 181796"/>
              <a:gd name="connsiteX1" fmla="*/ 343013 w 730109"/>
              <a:gd name="connsiteY1" fmla="*/ 66794 h 181796"/>
              <a:gd name="connsiteX2" fmla="*/ 730109 w 730109"/>
              <a:gd name="connsiteY2" fmla="*/ 0 h 181796"/>
              <a:gd name="connsiteX0" fmla="*/ 0 w 809872"/>
              <a:gd name="connsiteY0" fmla="*/ 193533 h 193533"/>
              <a:gd name="connsiteX1" fmla="*/ 343013 w 809872"/>
              <a:gd name="connsiteY1" fmla="*/ 78531 h 193533"/>
              <a:gd name="connsiteX2" fmla="*/ 809872 w 809872"/>
              <a:gd name="connsiteY2" fmla="*/ 0 h 193533"/>
              <a:gd name="connsiteX0" fmla="*/ 0 w 1455802"/>
              <a:gd name="connsiteY0" fmla="*/ 246877 h 246877"/>
              <a:gd name="connsiteX1" fmla="*/ 343013 w 1455802"/>
              <a:gd name="connsiteY1" fmla="*/ 131875 h 246877"/>
              <a:gd name="connsiteX2" fmla="*/ 1455802 w 1455802"/>
              <a:gd name="connsiteY2" fmla="*/ 0 h 246877"/>
              <a:gd name="connsiteX0" fmla="*/ 0 w 1455802"/>
              <a:gd name="connsiteY0" fmla="*/ 246877 h 246877"/>
              <a:gd name="connsiteX1" fmla="*/ 343013 w 1455802"/>
              <a:gd name="connsiteY1" fmla="*/ 131875 h 246877"/>
              <a:gd name="connsiteX2" fmla="*/ 1011759 w 1455802"/>
              <a:gd name="connsiteY2" fmla="*/ 60543 h 246877"/>
              <a:gd name="connsiteX3" fmla="*/ 1455802 w 1455802"/>
              <a:gd name="connsiteY3" fmla="*/ 0 h 246877"/>
              <a:gd name="connsiteX0" fmla="*/ 0 w 1455802"/>
              <a:gd name="connsiteY0" fmla="*/ 254844 h 254844"/>
              <a:gd name="connsiteX1" fmla="*/ 343013 w 1455802"/>
              <a:gd name="connsiteY1" fmla="*/ 139842 h 254844"/>
              <a:gd name="connsiteX2" fmla="*/ 1008653 w 1455802"/>
              <a:gd name="connsiteY2" fmla="*/ 7858 h 254844"/>
              <a:gd name="connsiteX3" fmla="*/ 1455802 w 1455802"/>
              <a:gd name="connsiteY3" fmla="*/ 7967 h 254844"/>
              <a:gd name="connsiteX0" fmla="*/ 0 w 1455802"/>
              <a:gd name="connsiteY0" fmla="*/ 280331 h 280331"/>
              <a:gd name="connsiteX1" fmla="*/ 343013 w 1455802"/>
              <a:gd name="connsiteY1" fmla="*/ 165329 h 280331"/>
              <a:gd name="connsiteX2" fmla="*/ 1011248 w 1455802"/>
              <a:gd name="connsiteY2" fmla="*/ 4833 h 280331"/>
              <a:gd name="connsiteX3" fmla="*/ 1455802 w 1455802"/>
              <a:gd name="connsiteY3" fmla="*/ 33454 h 280331"/>
              <a:gd name="connsiteX0" fmla="*/ 0 w 1330342"/>
              <a:gd name="connsiteY0" fmla="*/ 196879 h 196879"/>
              <a:gd name="connsiteX1" fmla="*/ 217553 w 1330342"/>
              <a:gd name="connsiteY1" fmla="*/ 165329 h 196879"/>
              <a:gd name="connsiteX2" fmla="*/ 885788 w 1330342"/>
              <a:gd name="connsiteY2" fmla="*/ 4833 h 196879"/>
              <a:gd name="connsiteX3" fmla="*/ 1330342 w 1330342"/>
              <a:gd name="connsiteY3" fmla="*/ 33454 h 196879"/>
              <a:gd name="connsiteX0" fmla="*/ 0 w 1330342"/>
              <a:gd name="connsiteY0" fmla="*/ 196879 h 196879"/>
              <a:gd name="connsiteX1" fmla="*/ 480907 w 1330342"/>
              <a:gd name="connsiteY1" fmla="*/ 82924 h 196879"/>
              <a:gd name="connsiteX2" fmla="*/ 885788 w 1330342"/>
              <a:gd name="connsiteY2" fmla="*/ 4833 h 196879"/>
              <a:gd name="connsiteX3" fmla="*/ 1330342 w 1330342"/>
              <a:gd name="connsiteY3" fmla="*/ 33454 h 196879"/>
              <a:gd name="connsiteX0" fmla="*/ 0 w 1281613"/>
              <a:gd name="connsiteY0" fmla="*/ 198438 h 198438"/>
              <a:gd name="connsiteX1" fmla="*/ 432178 w 1281613"/>
              <a:gd name="connsiteY1" fmla="*/ 82924 h 198438"/>
              <a:gd name="connsiteX2" fmla="*/ 837059 w 1281613"/>
              <a:gd name="connsiteY2" fmla="*/ 4833 h 198438"/>
              <a:gd name="connsiteX3" fmla="*/ 1281613 w 1281613"/>
              <a:gd name="connsiteY3" fmla="*/ 33454 h 198438"/>
              <a:gd name="connsiteX0" fmla="*/ 0 w 1314788"/>
              <a:gd name="connsiteY0" fmla="*/ 197651 h 197651"/>
              <a:gd name="connsiteX1" fmla="*/ 432178 w 1314788"/>
              <a:gd name="connsiteY1" fmla="*/ 82137 h 197651"/>
              <a:gd name="connsiteX2" fmla="*/ 837059 w 1314788"/>
              <a:gd name="connsiteY2" fmla="*/ 4046 h 197651"/>
              <a:gd name="connsiteX3" fmla="*/ 1314788 w 1314788"/>
              <a:gd name="connsiteY3" fmla="*/ 47184 h 197651"/>
              <a:gd name="connsiteX0" fmla="*/ 0 w 1314788"/>
              <a:gd name="connsiteY0" fmla="*/ 196164 h 196164"/>
              <a:gd name="connsiteX1" fmla="*/ 432178 w 1314788"/>
              <a:gd name="connsiteY1" fmla="*/ 80650 h 196164"/>
              <a:gd name="connsiteX2" fmla="*/ 885789 w 1314788"/>
              <a:gd name="connsiteY2" fmla="*/ 4118 h 196164"/>
              <a:gd name="connsiteX3" fmla="*/ 1314788 w 1314788"/>
              <a:gd name="connsiteY3" fmla="*/ 45697 h 196164"/>
              <a:gd name="connsiteX0" fmla="*/ 0 w 1314788"/>
              <a:gd name="connsiteY0" fmla="*/ 197276 h 197276"/>
              <a:gd name="connsiteX1" fmla="*/ 432178 w 1314788"/>
              <a:gd name="connsiteY1" fmla="*/ 81762 h 197276"/>
              <a:gd name="connsiteX2" fmla="*/ 885789 w 1314788"/>
              <a:gd name="connsiteY2" fmla="*/ 5230 h 197276"/>
              <a:gd name="connsiteX3" fmla="*/ 1314788 w 1314788"/>
              <a:gd name="connsiteY3" fmla="*/ 46809 h 197276"/>
              <a:gd name="connsiteX0" fmla="*/ 0 w 1314788"/>
              <a:gd name="connsiteY0" fmla="*/ 204159 h 204159"/>
              <a:gd name="connsiteX1" fmla="*/ 432178 w 1314788"/>
              <a:gd name="connsiteY1" fmla="*/ 88645 h 204159"/>
              <a:gd name="connsiteX2" fmla="*/ 869201 w 1314788"/>
              <a:gd name="connsiteY2" fmla="*/ 4854 h 204159"/>
              <a:gd name="connsiteX3" fmla="*/ 1314788 w 1314788"/>
              <a:gd name="connsiteY3" fmla="*/ 53692 h 204159"/>
              <a:gd name="connsiteX0" fmla="*/ 0 w 2391356"/>
              <a:gd name="connsiteY0" fmla="*/ 201056 h 230389"/>
              <a:gd name="connsiteX1" fmla="*/ 432178 w 2391356"/>
              <a:gd name="connsiteY1" fmla="*/ 85542 h 230389"/>
              <a:gd name="connsiteX2" fmla="*/ 869201 w 2391356"/>
              <a:gd name="connsiteY2" fmla="*/ 1751 h 230389"/>
              <a:gd name="connsiteX3" fmla="*/ 2391356 w 2391356"/>
              <a:gd name="connsiteY3" fmla="*/ 230107 h 230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1356" h="230389">
                <a:moveTo>
                  <a:pt x="0" y="201056"/>
                </a:moveTo>
                <a:cubicBezTo>
                  <a:pt x="118571" y="171189"/>
                  <a:pt x="313607" y="115409"/>
                  <a:pt x="432178" y="85542"/>
                </a:cubicBezTo>
                <a:cubicBezTo>
                  <a:pt x="600805" y="54486"/>
                  <a:pt x="683736" y="23730"/>
                  <a:pt x="869201" y="1751"/>
                </a:cubicBezTo>
                <a:cubicBezTo>
                  <a:pt x="1046372" y="-23858"/>
                  <a:pt x="2317349" y="240197"/>
                  <a:pt x="2391356" y="230107"/>
                </a:cubicBezTo>
              </a:path>
            </a:pathLst>
          </a:custGeom>
          <a:noFill/>
          <a:ln w="19050">
            <a:solidFill>
              <a:schemeClr val="accent6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dirty="0"/>
          </a:p>
        </p:txBody>
      </p:sp>
      <p:sp>
        <p:nvSpPr>
          <p:cNvPr id="335" name="Flowchart: Manual Operation 334">
            <a:extLst>
              <a:ext uri="{FF2B5EF4-FFF2-40B4-BE49-F238E27FC236}">
                <a16:creationId xmlns:a16="http://schemas.microsoft.com/office/drawing/2014/main" id="{6BB98C48-11F2-4D58-AF67-F36310BD789D}"/>
              </a:ext>
            </a:extLst>
          </p:cNvPr>
          <p:cNvSpPr/>
          <p:nvPr/>
        </p:nvSpPr>
        <p:spPr>
          <a:xfrm rot="14960887">
            <a:off x="3922694" y="4243410"/>
            <a:ext cx="276943" cy="128376"/>
          </a:xfrm>
          <a:prstGeom prst="flowChartManualOperat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807C35D3-59FA-4F0D-9677-5DB62D97C53E}"/>
              </a:ext>
            </a:extLst>
          </p:cNvPr>
          <p:cNvSpPr txBox="1"/>
          <p:nvPr/>
        </p:nvSpPr>
        <p:spPr>
          <a:xfrm>
            <a:off x="3593118" y="3796674"/>
            <a:ext cx="7081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err="1">
                <a:solidFill>
                  <a:srgbClr val="FF0000"/>
                </a:solidFill>
              </a:rPr>
              <a:t>Lumi</a:t>
            </a:r>
            <a:r>
              <a:rPr lang="en-US" sz="1050" b="1" dirty="0">
                <a:solidFill>
                  <a:srgbClr val="FF0000"/>
                </a:solidFill>
              </a:rPr>
              <a:t>-Monitor</a:t>
            </a:r>
            <a:endParaRPr lang="en-US" sz="1000" b="1" dirty="0">
              <a:solidFill>
                <a:srgbClr val="FF0000"/>
              </a:solidFill>
            </a:endParaRPr>
          </a:p>
        </p:txBody>
      </p: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92E4558C-80CB-4E5C-A3FA-08CB112FC643}"/>
              </a:ext>
            </a:extLst>
          </p:cNvPr>
          <p:cNvGrpSpPr/>
          <p:nvPr/>
        </p:nvGrpSpPr>
        <p:grpSpPr>
          <a:xfrm>
            <a:off x="4784568" y="3061972"/>
            <a:ext cx="1148028" cy="534213"/>
            <a:chOff x="8502849" y="1992338"/>
            <a:chExt cx="1327552" cy="1808258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322" name="Oval 321">
              <a:extLst>
                <a:ext uri="{FF2B5EF4-FFF2-40B4-BE49-F238E27FC236}">
                  <a16:creationId xmlns:a16="http://schemas.microsoft.com/office/drawing/2014/main" id="{A4EDB2F1-4EC6-409E-9D44-62096AF21121}"/>
                </a:ext>
              </a:extLst>
            </p:cNvPr>
            <p:cNvSpPr/>
            <p:nvPr/>
          </p:nvSpPr>
          <p:spPr>
            <a:xfrm>
              <a:off x="8507073" y="1992338"/>
              <a:ext cx="1308719" cy="994413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323" name="TextBox 322">
              <a:extLst>
                <a:ext uri="{FF2B5EF4-FFF2-40B4-BE49-F238E27FC236}">
                  <a16:creationId xmlns:a16="http://schemas.microsoft.com/office/drawing/2014/main" id="{83E19C00-F0B9-4C5A-BAA2-04B8CDF9700C}"/>
                </a:ext>
              </a:extLst>
            </p:cNvPr>
            <p:cNvSpPr txBox="1"/>
            <p:nvPr/>
          </p:nvSpPr>
          <p:spPr>
            <a:xfrm>
              <a:off x="8502849" y="2096669"/>
              <a:ext cx="1327552" cy="17039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/>
                <a:t>Crab –in </a:t>
              </a:r>
            </a:p>
            <a:p>
              <a:pPr algn="ctr"/>
              <a:endParaRPr lang="en-US" sz="600" i="1" dirty="0"/>
            </a:p>
            <a:p>
              <a:pPr algn="ctr"/>
              <a:endParaRPr lang="en-US" sz="600" dirty="0"/>
            </a:p>
          </p:txBody>
        </p:sp>
      </p:grpSp>
      <p:cxnSp>
        <p:nvCxnSpPr>
          <p:cNvPr id="324" name="Straight Arrow Connector 323">
            <a:extLst>
              <a:ext uri="{FF2B5EF4-FFF2-40B4-BE49-F238E27FC236}">
                <a16:creationId xmlns:a16="http://schemas.microsoft.com/office/drawing/2014/main" id="{076977FC-F0BE-4739-9D21-DB23C5185B47}"/>
              </a:ext>
            </a:extLst>
          </p:cNvPr>
          <p:cNvCxnSpPr>
            <a:cxnSpLocks/>
          </p:cNvCxnSpPr>
          <p:nvPr/>
        </p:nvCxnSpPr>
        <p:spPr>
          <a:xfrm>
            <a:off x="5717398" y="3340996"/>
            <a:ext cx="160881" cy="3033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D2180E92-8E08-4BF1-AE72-891F2C81C93A}"/>
              </a:ext>
            </a:extLst>
          </p:cNvPr>
          <p:cNvGrpSpPr/>
          <p:nvPr/>
        </p:nvGrpSpPr>
        <p:grpSpPr>
          <a:xfrm>
            <a:off x="5209115" y="4774883"/>
            <a:ext cx="1043282" cy="475475"/>
            <a:chOff x="6789299" y="4262018"/>
            <a:chExt cx="1269895" cy="80356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31" name="Oval 330">
              <a:extLst>
                <a:ext uri="{FF2B5EF4-FFF2-40B4-BE49-F238E27FC236}">
                  <a16:creationId xmlns:a16="http://schemas.microsoft.com/office/drawing/2014/main" id="{64A36257-185E-4685-81C9-66EEBC4F6924}"/>
                </a:ext>
              </a:extLst>
            </p:cNvPr>
            <p:cNvSpPr/>
            <p:nvPr/>
          </p:nvSpPr>
          <p:spPr>
            <a:xfrm>
              <a:off x="6801203" y="4262018"/>
              <a:ext cx="1257991" cy="71158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9050">
              <a:noFill/>
              <a:headEnd type="triangl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332" name="TextBox 331">
              <a:extLst>
                <a:ext uri="{FF2B5EF4-FFF2-40B4-BE49-F238E27FC236}">
                  <a16:creationId xmlns:a16="http://schemas.microsoft.com/office/drawing/2014/main" id="{FD70D727-E083-43C0-8F28-C5DD91818755}"/>
                </a:ext>
              </a:extLst>
            </p:cNvPr>
            <p:cNvSpPr txBox="1"/>
            <p:nvPr/>
          </p:nvSpPr>
          <p:spPr>
            <a:xfrm>
              <a:off x="6789299" y="4275606"/>
              <a:ext cx="1260482" cy="789972"/>
            </a:xfrm>
            <a:prstGeom prst="rect">
              <a:avLst/>
            </a:prstGeom>
            <a:noFill/>
            <a:ln w="19050">
              <a:noFill/>
              <a:headEnd type="triangl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Longitudinal spin</a:t>
              </a:r>
            </a:p>
          </p:txBody>
        </p:sp>
      </p:grpSp>
      <p:cxnSp>
        <p:nvCxnSpPr>
          <p:cNvPr id="333" name="Straight Arrow Connector 332">
            <a:extLst>
              <a:ext uri="{FF2B5EF4-FFF2-40B4-BE49-F238E27FC236}">
                <a16:creationId xmlns:a16="http://schemas.microsoft.com/office/drawing/2014/main" id="{07C6AA0F-54C6-4E23-977E-997A0929849D}"/>
              </a:ext>
            </a:extLst>
          </p:cNvPr>
          <p:cNvCxnSpPr>
            <a:cxnSpLocks/>
          </p:cNvCxnSpPr>
          <p:nvPr/>
        </p:nvCxnSpPr>
        <p:spPr>
          <a:xfrm flipH="1" flipV="1">
            <a:off x="5342100" y="4440434"/>
            <a:ext cx="268402" cy="337364"/>
          </a:xfrm>
          <a:prstGeom prst="straightConnector1">
            <a:avLst/>
          </a:prstGeom>
          <a:noFill/>
          <a:ln w="19050">
            <a:solidFill>
              <a:schemeClr val="accent1">
                <a:lumMod val="75000"/>
              </a:schemeClr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70D8ECA-1352-4A45-A136-3A4B7EAA245C}"/>
              </a:ext>
            </a:extLst>
          </p:cNvPr>
          <p:cNvGrpSpPr/>
          <p:nvPr/>
        </p:nvGrpSpPr>
        <p:grpSpPr>
          <a:xfrm>
            <a:off x="1505609" y="4821935"/>
            <a:ext cx="861168" cy="816943"/>
            <a:chOff x="2489554" y="3769639"/>
            <a:chExt cx="1068979" cy="932370"/>
          </a:xfrm>
        </p:grpSpPr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01564B86-D65D-4A52-BB1E-E8C47822937B}"/>
                </a:ext>
              </a:extLst>
            </p:cNvPr>
            <p:cNvCxnSpPr>
              <a:cxnSpLocks/>
            </p:cNvCxnSpPr>
            <p:nvPr/>
          </p:nvCxnSpPr>
          <p:spPr>
            <a:xfrm>
              <a:off x="2489554" y="3769639"/>
              <a:ext cx="1068979" cy="9323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0" name="Group 379">
              <a:extLst>
                <a:ext uri="{FF2B5EF4-FFF2-40B4-BE49-F238E27FC236}">
                  <a16:creationId xmlns:a16="http://schemas.microsoft.com/office/drawing/2014/main" id="{D323EE8F-1DE5-4A3D-988D-402533D0D320}"/>
                </a:ext>
              </a:extLst>
            </p:cNvPr>
            <p:cNvGrpSpPr/>
            <p:nvPr/>
          </p:nvGrpSpPr>
          <p:grpSpPr>
            <a:xfrm rot="5400000">
              <a:off x="2672180" y="3875682"/>
              <a:ext cx="310217" cy="356135"/>
              <a:chOff x="10285627" y="1353145"/>
              <a:chExt cx="310217" cy="356135"/>
            </a:xfrm>
          </p:grpSpPr>
          <p:grpSp>
            <p:nvGrpSpPr>
              <p:cNvPr id="381" name="Group 380">
                <a:extLst>
                  <a:ext uri="{FF2B5EF4-FFF2-40B4-BE49-F238E27FC236}">
                    <a16:creationId xmlns:a16="http://schemas.microsoft.com/office/drawing/2014/main" id="{EF482CCA-A677-4338-B464-810D8EC062D0}"/>
                  </a:ext>
                </a:extLst>
              </p:cNvPr>
              <p:cNvGrpSpPr/>
              <p:nvPr/>
            </p:nvGrpSpPr>
            <p:grpSpPr>
              <a:xfrm>
                <a:off x="10285627" y="1493371"/>
                <a:ext cx="188282" cy="215909"/>
                <a:chOff x="9732978" y="2132578"/>
                <a:chExt cx="188282" cy="215909"/>
              </a:xfrm>
            </p:grpSpPr>
            <p:grpSp>
              <p:nvGrpSpPr>
                <p:cNvPr id="390" name="Group 389">
                  <a:extLst>
                    <a:ext uri="{FF2B5EF4-FFF2-40B4-BE49-F238E27FC236}">
                      <a16:creationId xmlns:a16="http://schemas.microsoft.com/office/drawing/2014/main" id="{FA6D05D8-6077-4649-867E-CF463DC91C9B}"/>
                    </a:ext>
                  </a:extLst>
                </p:cNvPr>
                <p:cNvGrpSpPr/>
                <p:nvPr/>
              </p:nvGrpSpPr>
              <p:grpSpPr>
                <a:xfrm rot="21385931">
                  <a:off x="9764408" y="2177201"/>
                  <a:ext cx="125846" cy="120595"/>
                  <a:chOff x="10746581" y="1666875"/>
                  <a:chExt cx="192883" cy="200026"/>
                </a:xfrm>
              </p:grpSpPr>
              <p:sp>
                <p:nvSpPr>
                  <p:cNvPr id="399" name="Rectangle 398">
                    <a:extLst>
                      <a:ext uri="{FF2B5EF4-FFF2-40B4-BE49-F238E27FC236}">
                        <a16:creationId xmlns:a16="http://schemas.microsoft.com/office/drawing/2014/main" id="{434F999F-D2DA-435A-A77D-ECA8B887FE00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61785" y="1715694"/>
                    <a:ext cx="169451" cy="10671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/>
                  </a:p>
                </p:txBody>
              </p:sp>
              <p:cxnSp>
                <p:nvCxnSpPr>
                  <p:cNvPr id="400" name="Straight Connector 399">
                    <a:extLst>
                      <a:ext uri="{FF2B5EF4-FFF2-40B4-BE49-F238E27FC236}">
                        <a16:creationId xmlns:a16="http://schemas.microsoft.com/office/drawing/2014/main" id="{4903DD57-778B-49B1-B469-941106D582B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820400" y="1666875"/>
                    <a:ext cx="47625" cy="200026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" name="Straight Connector 400">
                    <a:extLst>
                      <a:ext uri="{FF2B5EF4-FFF2-40B4-BE49-F238E27FC236}">
                        <a16:creationId xmlns:a16="http://schemas.microsoft.com/office/drawing/2014/main" id="{6EC49E0F-4A4D-4450-9A23-7C5279C9026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746581" y="1745457"/>
                    <a:ext cx="192883" cy="45243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1" name="Group 390">
                  <a:extLst>
                    <a:ext uri="{FF2B5EF4-FFF2-40B4-BE49-F238E27FC236}">
                      <a16:creationId xmlns:a16="http://schemas.microsoft.com/office/drawing/2014/main" id="{556A4E10-B953-4A62-9922-39A70734952C}"/>
                    </a:ext>
                  </a:extLst>
                </p:cNvPr>
                <p:cNvGrpSpPr/>
                <p:nvPr/>
              </p:nvGrpSpPr>
              <p:grpSpPr>
                <a:xfrm rot="21385931">
                  <a:off x="9732978" y="2267676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96" name="Rectangle 395">
                    <a:extLst>
                      <a:ext uri="{FF2B5EF4-FFF2-40B4-BE49-F238E27FC236}">
                        <a16:creationId xmlns:a16="http://schemas.microsoft.com/office/drawing/2014/main" id="{197C0843-D623-4460-9A93-FFE11087A034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 dirty="0"/>
                  </a:p>
                </p:txBody>
              </p:sp>
              <p:cxnSp>
                <p:nvCxnSpPr>
                  <p:cNvPr id="397" name="Straight Connector 396">
                    <a:extLst>
                      <a:ext uri="{FF2B5EF4-FFF2-40B4-BE49-F238E27FC236}">
                        <a16:creationId xmlns:a16="http://schemas.microsoft.com/office/drawing/2014/main" id="{97D43BC7-9548-4A03-A803-02651A729E9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" name="Straight Connector 397">
                    <a:extLst>
                      <a:ext uri="{FF2B5EF4-FFF2-40B4-BE49-F238E27FC236}">
                        <a16:creationId xmlns:a16="http://schemas.microsoft.com/office/drawing/2014/main" id="{A42089FE-CE82-4480-85C7-A8265C8A0D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2" name="Group 391">
                  <a:extLst>
                    <a:ext uri="{FF2B5EF4-FFF2-40B4-BE49-F238E27FC236}">
                      <a16:creationId xmlns:a16="http://schemas.microsoft.com/office/drawing/2014/main" id="{A2A04545-6AC4-4448-A724-5E321D9D74C4}"/>
                    </a:ext>
                  </a:extLst>
                </p:cNvPr>
                <p:cNvGrpSpPr/>
                <p:nvPr/>
              </p:nvGrpSpPr>
              <p:grpSpPr>
                <a:xfrm rot="21385931">
                  <a:off x="9849180" y="2132578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93" name="Rectangle 392">
                    <a:extLst>
                      <a:ext uri="{FF2B5EF4-FFF2-40B4-BE49-F238E27FC236}">
                        <a16:creationId xmlns:a16="http://schemas.microsoft.com/office/drawing/2014/main" id="{6E7ECD09-09D1-4F8A-A611-CC700BF1DD68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 dirty="0"/>
                  </a:p>
                </p:txBody>
              </p:sp>
              <p:cxnSp>
                <p:nvCxnSpPr>
                  <p:cNvPr id="394" name="Straight Connector 393">
                    <a:extLst>
                      <a:ext uri="{FF2B5EF4-FFF2-40B4-BE49-F238E27FC236}">
                        <a16:creationId xmlns:a16="http://schemas.microsoft.com/office/drawing/2014/main" id="{3D390429-AA6C-492E-B2FA-49E08F4A24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" name="Straight Connector 394">
                    <a:extLst>
                      <a:ext uri="{FF2B5EF4-FFF2-40B4-BE49-F238E27FC236}">
                        <a16:creationId xmlns:a16="http://schemas.microsoft.com/office/drawing/2014/main" id="{1EA8EAF9-9CD4-4A3D-8369-C3F7FA4B8C4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82" name="Group 381">
                <a:extLst>
                  <a:ext uri="{FF2B5EF4-FFF2-40B4-BE49-F238E27FC236}">
                    <a16:creationId xmlns:a16="http://schemas.microsoft.com/office/drawing/2014/main" id="{4A0A9BF5-7D1A-4866-A2FF-540B97F3809C}"/>
                  </a:ext>
                </a:extLst>
              </p:cNvPr>
              <p:cNvGrpSpPr/>
              <p:nvPr/>
            </p:nvGrpSpPr>
            <p:grpSpPr>
              <a:xfrm rot="21385931">
                <a:off x="10437823" y="1399895"/>
                <a:ext cx="125846" cy="120595"/>
                <a:chOff x="10746581" y="1666875"/>
                <a:chExt cx="192883" cy="200026"/>
              </a:xfrm>
            </p:grpSpPr>
            <p:sp>
              <p:nvSpPr>
                <p:cNvPr id="387" name="Rectangle 386">
                  <a:extLst>
                    <a:ext uri="{FF2B5EF4-FFF2-40B4-BE49-F238E27FC236}">
                      <a16:creationId xmlns:a16="http://schemas.microsoft.com/office/drawing/2014/main" id="{9AE53E2F-6319-4B64-9CB1-0CC7735FA1BF}"/>
                    </a:ext>
                  </a:extLst>
                </p:cNvPr>
                <p:cNvSpPr/>
                <p:nvPr/>
              </p:nvSpPr>
              <p:spPr>
                <a:xfrm rot="18898493">
                  <a:off x="10761785" y="1715694"/>
                  <a:ext cx="169451" cy="1067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cxnSp>
              <p:nvCxnSpPr>
                <p:cNvPr id="388" name="Straight Connector 387">
                  <a:extLst>
                    <a:ext uri="{FF2B5EF4-FFF2-40B4-BE49-F238E27FC236}">
                      <a16:creationId xmlns:a16="http://schemas.microsoft.com/office/drawing/2014/main" id="{D146144B-BF5D-4A99-9D0D-EFB12A31C28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820400" y="1666875"/>
                  <a:ext cx="47625" cy="20002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9" name="Straight Connector 388">
                  <a:extLst>
                    <a:ext uri="{FF2B5EF4-FFF2-40B4-BE49-F238E27FC236}">
                      <a16:creationId xmlns:a16="http://schemas.microsoft.com/office/drawing/2014/main" id="{BCE52C83-C36B-4914-AA5E-D199A0326A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746581" y="1745457"/>
                  <a:ext cx="192883" cy="45243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3" name="Group 382">
                <a:extLst>
                  <a:ext uri="{FF2B5EF4-FFF2-40B4-BE49-F238E27FC236}">
                    <a16:creationId xmlns:a16="http://schemas.microsoft.com/office/drawing/2014/main" id="{705F2B13-972A-48CB-8C58-625CF7DC5642}"/>
                  </a:ext>
                </a:extLst>
              </p:cNvPr>
              <p:cNvGrpSpPr/>
              <p:nvPr/>
            </p:nvGrpSpPr>
            <p:grpSpPr>
              <a:xfrm rot="21385931">
                <a:off x="10523764" y="1353145"/>
                <a:ext cx="72080" cy="80811"/>
                <a:chOff x="10787982" y="1731798"/>
                <a:chExt cx="71462" cy="139009"/>
              </a:xfrm>
            </p:grpSpPr>
            <p:sp>
              <p:nvSpPr>
                <p:cNvPr id="384" name="Rectangle 383">
                  <a:extLst>
                    <a:ext uri="{FF2B5EF4-FFF2-40B4-BE49-F238E27FC236}">
                      <a16:creationId xmlns:a16="http://schemas.microsoft.com/office/drawing/2014/main" id="{8686FBDB-018E-4236-B0A7-34112686664A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 dirty="0"/>
                </a:p>
              </p:txBody>
            </p:sp>
            <p:cxnSp>
              <p:nvCxnSpPr>
                <p:cNvPr id="385" name="Straight Connector 384">
                  <a:extLst>
                    <a:ext uri="{FF2B5EF4-FFF2-40B4-BE49-F238E27FC236}">
                      <a16:creationId xmlns:a16="http://schemas.microsoft.com/office/drawing/2014/main" id="{7CBBA800-F250-43E3-A4D9-8AC0233789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6" name="Straight Connector 385">
                  <a:extLst>
                    <a:ext uri="{FF2B5EF4-FFF2-40B4-BE49-F238E27FC236}">
                      <a16:creationId xmlns:a16="http://schemas.microsoft.com/office/drawing/2014/main" id="{A4825FE5-0229-443F-A5DA-1A4589088F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BB94A68F-41F4-4121-B7E5-10C0B1E0BF40}"/>
                </a:ext>
              </a:extLst>
            </p:cNvPr>
            <p:cNvGrpSpPr/>
            <p:nvPr/>
          </p:nvGrpSpPr>
          <p:grpSpPr>
            <a:xfrm rot="5400000">
              <a:off x="3027643" y="4185246"/>
              <a:ext cx="435062" cy="502132"/>
              <a:chOff x="9885378" y="1998755"/>
              <a:chExt cx="435062" cy="502132"/>
            </a:xfrm>
          </p:grpSpPr>
          <p:grpSp>
            <p:nvGrpSpPr>
              <p:cNvPr id="338" name="Group 337">
                <a:extLst>
                  <a:ext uri="{FF2B5EF4-FFF2-40B4-BE49-F238E27FC236}">
                    <a16:creationId xmlns:a16="http://schemas.microsoft.com/office/drawing/2014/main" id="{98D00DDA-15D4-4F3A-B5A8-B16809A2F309}"/>
                  </a:ext>
                </a:extLst>
              </p:cNvPr>
              <p:cNvGrpSpPr/>
              <p:nvPr/>
            </p:nvGrpSpPr>
            <p:grpSpPr>
              <a:xfrm>
                <a:off x="9885378" y="2284978"/>
                <a:ext cx="188282" cy="215909"/>
                <a:chOff x="9732978" y="2132578"/>
                <a:chExt cx="188282" cy="215909"/>
              </a:xfrm>
            </p:grpSpPr>
            <p:grpSp>
              <p:nvGrpSpPr>
                <p:cNvPr id="341" name="Group 340">
                  <a:extLst>
                    <a:ext uri="{FF2B5EF4-FFF2-40B4-BE49-F238E27FC236}">
                      <a16:creationId xmlns:a16="http://schemas.microsoft.com/office/drawing/2014/main" id="{F584A930-A64E-4180-A338-3E5F5C0427A5}"/>
                    </a:ext>
                  </a:extLst>
                </p:cNvPr>
                <p:cNvGrpSpPr/>
                <p:nvPr/>
              </p:nvGrpSpPr>
              <p:grpSpPr>
                <a:xfrm rot="21385931">
                  <a:off x="9764408" y="2177201"/>
                  <a:ext cx="125846" cy="120595"/>
                  <a:chOff x="10746581" y="1666875"/>
                  <a:chExt cx="192883" cy="200026"/>
                </a:xfrm>
              </p:grpSpPr>
              <p:sp>
                <p:nvSpPr>
                  <p:cNvPr id="350" name="Rectangle 349">
                    <a:extLst>
                      <a:ext uri="{FF2B5EF4-FFF2-40B4-BE49-F238E27FC236}">
                        <a16:creationId xmlns:a16="http://schemas.microsoft.com/office/drawing/2014/main" id="{C72E8575-4943-4A1B-9186-B97B7F91CD57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61785" y="1715694"/>
                    <a:ext cx="169451" cy="10671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/>
                  </a:p>
                </p:txBody>
              </p:sp>
              <p:cxnSp>
                <p:nvCxnSpPr>
                  <p:cNvPr id="351" name="Straight Connector 350">
                    <a:extLst>
                      <a:ext uri="{FF2B5EF4-FFF2-40B4-BE49-F238E27FC236}">
                        <a16:creationId xmlns:a16="http://schemas.microsoft.com/office/drawing/2014/main" id="{15F509E2-3143-421C-8BFF-3041B54AD4C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820400" y="1666875"/>
                    <a:ext cx="47625" cy="200026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2" name="Straight Connector 351">
                    <a:extLst>
                      <a:ext uri="{FF2B5EF4-FFF2-40B4-BE49-F238E27FC236}">
                        <a16:creationId xmlns:a16="http://schemas.microsoft.com/office/drawing/2014/main" id="{93DBC48B-2107-48C5-98A3-47F2B243A09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746581" y="1745457"/>
                    <a:ext cx="192883" cy="45243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2" name="Group 341">
                  <a:extLst>
                    <a:ext uri="{FF2B5EF4-FFF2-40B4-BE49-F238E27FC236}">
                      <a16:creationId xmlns:a16="http://schemas.microsoft.com/office/drawing/2014/main" id="{BAB74E5C-3C93-48F7-8594-E5C405128009}"/>
                    </a:ext>
                  </a:extLst>
                </p:cNvPr>
                <p:cNvGrpSpPr/>
                <p:nvPr/>
              </p:nvGrpSpPr>
              <p:grpSpPr>
                <a:xfrm rot="21385931">
                  <a:off x="9732978" y="2267676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47" name="Rectangle 346">
                    <a:extLst>
                      <a:ext uri="{FF2B5EF4-FFF2-40B4-BE49-F238E27FC236}">
                        <a16:creationId xmlns:a16="http://schemas.microsoft.com/office/drawing/2014/main" id="{B3E6A8AE-6063-402B-897B-8B77FEE4155E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 dirty="0"/>
                  </a:p>
                </p:txBody>
              </p:sp>
              <p:cxnSp>
                <p:nvCxnSpPr>
                  <p:cNvPr id="348" name="Straight Connector 347">
                    <a:extLst>
                      <a:ext uri="{FF2B5EF4-FFF2-40B4-BE49-F238E27FC236}">
                        <a16:creationId xmlns:a16="http://schemas.microsoft.com/office/drawing/2014/main" id="{1A69EBE6-16DB-4B76-AD98-0AA600FE87E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9" name="Straight Connector 348">
                    <a:extLst>
                      <a:ext uri="{FF2B5EF4-FFF2-40B4-BE49-F238E27FC236}">
                        <a16:creationId xmlns:a16="http://schemas.microsoft.com/office/drawing/2014/main" id="{06955BA3-E206-4DE4-BB7A-011507DEA0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3" name="Group 342">
                  <a:extLst>
                    <a:ext uri="{FF2B5EF4-FFF2-40B4-BE49-F238E27FC236}">
                      <a16:creationId xmlns:a16="http://schemas.microsoft.com/office/drawing/2014/main" id="{79C7C4A2-4340-447F-9CD4-51BB97538CE2}"/>
                    </a:ext>
                  </a:extLst>
                </p:cNvPr>
                <p:cNvGrpSpPr/>
                <p:nvPr/>
              </p:nvGrpSpPr>
              <p:grpSpPr>
                <a:xfrm rot="21385931">
                  <a:off x="9849180" y="2132578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44" name="Rectangle 343">
                    <a:extLst>
                      <a:ext uri="{FF2B5EF4-FFF2-40B4-BE49-F238E27FC236}">
                        <a16:creationId xmlns:a16="http://schemas.microsoft.com/office/drawing/2014/main" id="{28B42096-3160-4D54-BB6E-F2DF59C90CD7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 dirty="0"/>
                  </a:p>
                </p:txBody>
              </p:sp>
              <p:cxnSp>
                <p:nvCxnSpPr>
                  <p:cNvPr id="345" name="Straight Connector 344">
                    <a:extLst>
                      <a:ext uri="{FF2B5EF4-FFF2-40B4-BE49-F238E27FC236}">
                        <a16:creationId xmlns:a16="http://schemas.microsoft.com/office/drawing/2014/main" id="{5E41CBF9-AFE9-4263-A959-359DCC4588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6" name="Straight Connector 345">
                    <a:extLst>
                      <a:ext uri="{FF2B5EF4-FFF2-40B4-BE49-F238E27FC236}">
                        <a16:creationId xmlns:a16="http://schemas.microsoft.com/office/drawing/2014/main" id="{A686F666-C2BD-450B-A25E-3FE772E5177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53" name="Group 352">
                <a:extLst>
                  <a:ext uri="{FF2B5EF4-FFF2-40B4-BE49-F238E27FC236}">
                    <a16:creationId xmlns:a16="http://schemas.microsoft.com/office/drawing/2014/main" id="{D9BA20A9-AAED-4C97-814F-080BF3FF6F36}"/>
                  </a:ext>
                </a:extLst>
              </p:cNvPr>
              <p:cNvGrpSpPr/>
              <p:nvPr/>
            </p:nvGrpSpPr>
            <p:grpSpPr>
              <a:xfrm>
                <a:off x="10132158" y="1998755"/>
                <a:ext cx="188282" cy="215909"/>
                <a:chOff x="9732978" y="2132578"/>
                <a:chExt cx="188282" cy="215909"/>
              </a:xfrm>
            </p:grpSpPr>
            <p:grpSp>
              <p:nvGrpSpPr>
                <p:cNvPr id="357" name="Group 356">
                  <a:extLst>
                    <a:ext uri="{FF2B5EF4-FFF2-40B4-BE49-F238E27FC236}">
                      <a16:creationId xmlns:a16="http://schemas.microsoft.com/office/drawing/2014/main" id="{9FA93F5B-FC8C-488F-865F-68B590A88837}"/>
                    </a:ext>
                  </a:extLst>
                </p:cNvPr>
                <p:cNvGrpSpPr/>
                <p:nvPr/>
              </p:nvGrpSpPr>
              <p:grpSpPr>
                <a:xfrm rot="21385931">
                  <a:off x="9764408" y="2177201"/>
                  <a:ext cx="125846" cy="120595"/>
                  <a:chOff x="10746581" y="1666875"/>
                  <a:chExt cx="192883" cy="200026"/>
                </a:xfrm>
              </p:grpSpPr>
              <p:sp>
                <p:nvSpPr>
                  <p:cNvPr id="368" name="Rectangle 367">
                    <a:extLst>
                      <a:ext uri="{FF2B5EF4-FFF2-40B4-BE49-F238E27FC236}">
                        <a16:creationId xmlns:a16="http://schemas.microsoft.com/office/drawing/2014/main" id="{5A33307A-4E26-403C-9CD3-B6855F7B6DBB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61785" y="1715694"/>
                    <a:ext cx="169451" cy="10671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/>
                  </a:p>
                </p:txBody>
              </p:sp>
              <p:cxnSp>
                <p:nvCxnSpPr>
                  <p:cNvPr id="369" name="Straight Connector 368">
                    <a:extLst>
                      <a:ext uri="{FF2B5EF4-FFF2-40B4-BE49-F238E27FC236}">
                        <a16:creationId xmlns:a16="http://schemas.microsoft.com/office/drawing/2014/main" id="{67FA5839-B008-4E5B-8ACF-EDF7E82B44A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820400" y="1666875"/>
                    <a:ext cx="47625" cy="200026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0" name="Straight Connector 369">
                    <a:extLst>
                      <a:ext uri="{FF2B5EF4-FFF2-40B4-BE49-F238E27FC236}">
                        <a16:creationId xmlns:a16="http://schemas.microsoft.com/office/drawing/2014/main" id="{E2E7F22F-3665-4118-84A5-A73C9AAA20F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746581" y="1745457"/>
                    <a:ext cx="192883" cy="45243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58" name="Group 357">
                  <a:extLst>
                    <a:ext uri="{FF2B5EF4-FFF2-40B4-BE49-F238E27FC236}">
                      <a16:creationId xmlns:a16="http://schemas.microsoft.com/office/drawing/2014/main" id="{3F0B82E0-5C8A-4A23-B436-F8E72BCF911A}"/>
                    </a:ext>
                  </a:extLst>
                </p:cNvPr>
                <p:cNvGrpSpPr/>
                <p:nvPr/>
              </p:nvGrpSpPr>
              <p:grpSpPr>
                <a:xfrm rot="21385931">
                  <a:off x="9732978" y="2267676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65" name="Rectangle 364">
                    <a:extLst>
                      <a:ext uri="{FF2B5EF4-FFF2-40B4-BE49-F238E27FC236}">
                        <a16:creationId xmlns:a16="http://schemas.microsoft.com/office/drawing/2014/main" id="{60F0D62F-C16E-4A06-A61A-138B27020753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 dirty="0"/>
                  </a:p>
                </p:txBody>
              </p:sp>
              <p:cxnSp>
                <p:nvCxnSpPr>
                  <p:cNvPr id="366" name="Straight Connector 365">
                    <a:extLst>
                      <a:ext uri="{FF2B5EF4-FFF2-40B4-BE49-F238E27FC236}">
                        <a16:creationId xmlns:a16="http://schemas.microsoft.com/office/drawing/2014/main" id="{D779D1A2-7E50-47C4-80D4-F726B44FF93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7" name="Straight Connector 366">
                    <a:extLst>
                      <a:ext uri="{FF2B5EF4-FFF2-40B4-BE49-F238E27FC236}">
                        <a16:creationId xmlns:a16="http://schemas.microsoft.com/office/drawing/2014/main" id="{F978F6EC-2F59-4FA8-876B-44236483C9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59" name="Group 358">
                  <a:extLst>
                    <a:ext uri="{FF2B5EF4-FFF2-40B4-BE49-F238E27FC236}">
                      <a16:creationId xmlns:a16="http://schemas.microsoft.com/office/drawing/2014/main" id="{E4887E84-546F-45A0-9A66-FD0F6C70FC11}"/>
                    </a:ext>
                  </a:extLst>
                </p:cNvPr>
                <p:cNvGrpSpPr/>
                <p:nvPr/>
              </p:nvGrpSpPr>
              <p:grpSpPr>
                <a:xfrm rot="21385931">
                  <a:off x="9849180" y="2132578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60" name="Rectangle 359">
                    <a:extLst>
                      <a:ext uri="{FF2B5EF4-FFF2-40B4-BE49-F238E27FC236}">
                        <a16:creationId xmlns:a16="http://schemas.microsoft.com/office/drawing/2014/main" id="{76770205-93A0-4101-A02D-474543570D21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 dirty="0"/>
                  </a:p>
                </p:txBody>
              </p:sp>
              <p:cxnSp>
                <p:nvCxnSpPr>
                  <p:cNvPr id="361" name="Straight Connector 360">
                    <a:extLst>
                      <a:ext uri="{FF2B5EF4-FFF2-40B4-BE49-F238E27FC236}">
                        <a16:creationId xmlns:a16="http://schemas.microsoft.com/office/drawing/2014/main" id="{5D2E5955-ECD5-45DE-ADEE-6A70B0A5E1F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4" name="Straight Connector 363">
                    <a:extLst>
                      <a:ext uri="{FF2B5EF4-FFF2-40B4-BE49-F238E27FC236}">
                        <a16:creationId xmlns:a16="http://schemas.microsoft.com/office/drawing/2014/main" id="{741C5D5C-E881-4B8A-B497-4BABC8CD114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71" name="Group 370">
                <a:extLst>
                  <a:ext uri="{FF2B5EF4-FFF2-40B4-BE49-F238E27FC236}">
                    <a16:creationId xmlns:a16="http://schemas.microsoft.com/office/drawing/2014/main" id="{A0D7A325-3ABD-48EB-9522-18FA8B0DAB0E}"/>
                  </a:ext>
                </a:extLst>
              </p:cNvPr>
              <p:cNvGrpSpPr/>
              <p:nvPr/>
            </p:nvGrpSpPr>
            <p:grpSpPr>
              <a:xfrm>
                <a:off x="10049617" y="2184456"/>
                <a:ext cx="111399" cy="126681"/>
                <a:chOff x="10345621" y="2152275"/>
                <a:chExt cx="111399" cy="126681"/>
              </a:xfrm>
            </p:grpSpPr>
            <p:grpSp>
              <p:nvGrpSpPr>
                <p:cNvPr id="372" name="Group 371">
                  <a:extLst>
                    <a:ext uri="{FF2B5EF4-FFF2-40B4-BE49-F238E27FC236}">
                      <a16:creationId xmlns:a16="http://schemas.microsoft.com/office/drawing/2014/main" id="{F36A0BD3-CCED-41E2-B479-1D0B0EEF0BAF}"/>
                    </a:ext>
                  </a:extLst>
                </p:cNvPr>
                <p:cNvGrpSpPr/>
                <p:nvPr/>
              </p:nvGrpSpPr>
              <p:grpSpPr>
                <a:xfrm rot="21385931">
                  <a:off x="10345621" y="2198145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77" name="Rectangle 376">
                    <a:extLst>
                      <a:ext uri="{FF2B5EF4-FFF2-40B4-BE49-F238E27FC236}">
                        <a16:creationId xmlns:a16="http://schemas.microsoft.com/office/drawing/2014/main" id="{4981D547-8604-473B-A37F-3F1F3BEA0DD3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 dirty="0"/>
                  </a:p>
                </p:txBody>
              </p:sp>
              <p:cxnSp>
                <p:nvCxnSpPr>
                  <p:cNvPr id="378" name="Straight Connector 377">
                    <a:extLst>
                      <a:ext uri="{FF2B5EF4-FFF2-40B4-BE49-F238E27FC236}">
                        <a16:creationId xmlns:a16="http://schemas.microsoft.com/office/drawing/2014/main" id="{5C8E9202-1C14-4EB6-9F0D-DB31B5514A4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" name="Straight Connector 378">
                    <a:extLst>
                      <a:ext uri="{FF2B5EF4-FFF2-40B4-BE49-F238E27FC236}">
                        <a16:creationId xmlns:a16="http://schemas.microsoft.com/office/drawing/2014/main" id="{FBF52120-3D14-4C5B-AECA-4FE54180C63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73" name="Group 372">
                  <a:extLst>
                    <a:ext uri="{FF2B5EF4-FFF2-40B4-BE49-F238E27FC236}">
                      <a16:creationId xmlns:a16="http://schemas.microsoft.com/office/drawing/2014/main" id="{E88E7505-441D-48A5-8E4F-B07612DFFC11}"/>
                    </a:ext>
                  </a:extLst>
                </p:cNvPr>
                <p:cNvGrpSpPr/>
                <p:nvPr/>
              </p:nvGrpSpPr>
              <p:grpSpPr>
                <a:xfrm rot="21385931">
                  <a:off x="10384940" y="2152275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74" name="Rectangle 373">
                    <a:extLst>
                      <a:ext uri="{FF2B5EF4-FFF2-40B4-BE49-F238E27FC236}">
                        <a16:creationId xmlns:a16="http://schemas.microsoft.com/office/drawing/2014/main" id="{CE3E232C-49FC-4A95-9FCD-043556D8D426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 dirty="0"/>
                  </a:p>
                </p:txBody>
              </p:sp>
              <p:cxnSp>
                <p:nvCxnSpPr>
                  <p:cNvPr id="375" name="Straight Connector 374">
                    <a:extLst>
                      <a:ext uri="{FF2B5EF4-FFF2-40B4-BE49-F238E27FC236}">
                        <a16:creationId xmlns:a16="http://schemas.microsoft.com/office/drawing/2014/main" id="{323947C4-A315-413B-91A7-E67AA639FC4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6" name="Straight Connector 375">
                    <a:extLst>
                      <a:ext uri="{FF2B5EF4-FFF2-40B4-BE49-F238E27FC236}">
                        <a16:creationId xmlns:a16="http://schemas.microsoft.com/office/drawing/2014/main" id="{6D052E1D-D555-4E31-854F-17BEE68FBD9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410" name="Oval 409">
            <a:extLst>
              <a:ext uri="{FF2B5EF4-FFF2-40B4-BE49-F238E27FC236}">
                <a16:creationId xmlns:a16="http://schemas.microsoft.com/office/drawing/2014/main" id="{72A0270D-E029-47CA-A51D-3104F566CB3E}"/>
              </a:ext>
            </a:extLst>
          </p:cNvPr>
          <p:cNvSpPr/>
          <p:nvPr/>
        </p:nvSpPr>
        <p:spPr>
          <a:xfrm>
            <a:off x="6085297" y="2792281"/>
            <a:ext cx="1047829" cy="42995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411" name="TextBox 410">
            <a:extLst>
              <a:ext uri="{FF2B5EF4-FFF2-40B4-BE49-F238E27FC236}">
                <a16:creationId xmlns:a16="http://schemas.microsoft.com/office/drawing/2014/main" id="{798C7F82-9428-4945-85AA-66C80C0CF226}"/>
              </a:ext>
            </a:extLst>
          </p:cNvPr>
          <p:cNvSpPr txBox="1"/>
          <p:nvPr/>
        </p:nvSpPr>
        <p:spPr>
          <a:xfrm>
            <a:off x="6092419" y="2835784"/>
            <a:ext cx="1030628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Spin Rotation Solenoids </a:t>
            </a:r>
            <a:endParaRPr lang="en-US" sz="1000" i="1" dirty="0">
              <a:sym typeface="Symbol" panose="05050102010706020507" pitchFamily="18" charset="2"/>
            </a:endParaRPr>
          </a:p>
          <a:p>
            <a:pPr algn="ctr"/>
            <a:endParaRPr lang="en-US" sz="600" dirty="0"/>
          </a:p>
          <a:p>
            <a:pPr algn="ctr"/>
            <a:endParaRPr lang="en-US" sz="600" dirty="0"/>
          </a:p>
        </p:txBody>
      </p:sp>
      <p:cxnSp>
        <p:nvCxnSpPr>
          <p:cNvPr id="412" name="Straight Arrow Connector 411">
            <a:extLst>
              <a:ext uri="{FF2B5EF4-FFF2-40B4-BE49-F238E27FC236}">
                <a16:creationId xmlns:a16="http://schemas.microsoft.com/office/drawing/2014/main" id="{78393435-BF7A-4EB3-BB8E-33F08B4093D7}"/>
              </a:ext>
            </a:extLst>
          </p:cNvPr>
          <p:cNvCxnSpPr>
            <a:cxnSpLocks/>
          </p:cNvCxnSpPr>
          <p:nvPr/>
        </p:nvCxnSpPr>
        <p:spPr>
          <a:xfrm flipH="1">
            <a:off x="2095244" y="4456055"/>
            <a:ext cx="531989" cy="8198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6" name="Freeform: Shape 425">
            <a:extLst>
              <a:ext uri="{FF2B5EF4-FFF2-40B4-BE49-F238E27FC236}">
                <a16:creationId xmlns:a16="http://schemas.microsoft.com/office/drawing/2014/main" id="{1EAD8746-BCED-4E11-95AF-E5AEB6DF5241}"/>
              </a:ext>
            </a:extLst>
          </p:cNvPr>
          <p:cNvSpPr/>
          <p:nvPr/>
        </p:nvSpPr>
        <p:spPr>
          <a:xfrm rot="19418994">
            <a:off x="7388921" y="3134935"/>
            <a:ext cx="513254" cy="180399"/>
          </a:xfrm>
          <a:custGeom>
            <a:avLst/>
            <a:gdLst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140431 w 3246634"/>
              <a:gd name="connsiteY2" fmla="*/ 328773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21932 w 3246634"/>
              <a:gd name="connsiteY1" fmla="*/ 452063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1202076 w 3246634"/>
              <a:gd name="connsiteY1" fmla="*/ 2876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355409 w 3246634"/>
              <a:gd name="connsiteY1" fmla="*/ 7194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2116476 w 3246634"/>
              <a:gd name="connsiteY1" fmla="*/ 123290 h 883577"/>
              <a:gd name="connsiteX2" fmla="*/ 3246634 w 3246634"/>
              <a:gd name="connsiteY2" fmla="*/ 0 h 883577"/>
              <a:gd name="connsiteX0" fmla="*/ 0 w 3246634"/>
              <a:gd name="connsiteY0" fmla="*/ 883577 h 883577"/>
              <a:gd name="connsiteX1" fmla="*/ 291910 w 3246634"/>
              <a:gd name="connsiteY1" fmla="*/ 766756 h 883577"/>
              <a:gd name="connsiteX2" fmla="*/ 3246634 w 3246634"/>
              <a:gd name="connsiteY2" fmla="*/ 0 h 883577"/>
              <a:gd name="connsiteX0" fmla="*/ 0 w 681234"/>
              <a:gd name="connsiteY0" fmla="*/ 185077 h 185077"/>
              <a:gd name="connsiteX1" fmla="*/ 291910 w 681234"/>
              <a:gd name="connsiteY1" fmla="*/ 68256 h 185077"/>
              <a:gd name="connsiteX2" fmla="*/ 681234 w 681234"/>
              <a:gd name="connsiteY2" fmla="*/ 0 h 185077"/>
              <a:gd name="connsiteX0" fmla="*/ 0 w 681234"/>
              <a:gd name="connsiteY0" fmla="*/ 185077 h 185077"/>
              <a:gd name="connsiteX1" fmla="*/ 681234 w 681234"/>
              <a:gd name="connsiteY1" fmla="*/ 0 h 185077"/>
              <a:gd name="connsiteX0" fmla="*/ 0 w 681234"/>
              <a:gd name="connsiteY0" fmla="*/ 185077 h 185077"/>
              <a:gd name="connsiteX1" fmla="*/ 343013 w 681234"/>
              <a:gd name="connsiteY1" fmla="*/ 70075 h 185077"/>
              <a:gd name="connsiteX2" fmla="*/ 681234 w 681234"/>
              <a:gd name="connsiteY2" fmla="*/ 0 h 185077"/>
              <a:gd name="connsiteX0" fmla="*/ 0 w 785260"/>
              <a:gd name="connsiteY0" fmla="*/ 223694 h 223694"/>
              <a:gd name="connsiteX1" fmla="*/ 447039 w 785260"/>
              <a:gd name="connsiteY1" fmla="*/ 70075 h 223694"/>
              <a:gd name="connsiteX2" fmla="*/ 785260 w 785260"/>
              <a:gd name="connsiteY2" fmla="*/ 0 h 223694"/>
              <a:gd name="connsiteX0" fmla="*/ 0 w 785260"/>
              <a:gd name="connsiteY0" fmla="*/ 223694 h 223694"/>
              <a:gd name="connsiteX1" fmla="*/ 785260 w 785260"/>
              <a:gd name="connsiteY1" fmla="*/ 0 h 223694"/>
              <a:gd name="connsiteX0" fmla="*/ 0 w 785260"/>
              <a:gd name="connsiteY0" fmla="*/ 223694 h 223694"/>
              <a:gd name="connsiteX1" fmla="*/ 170954 w 785260"/>
              <a:gd name="connsiteY1" fmla="*/ 173058 h 223694"/>
              <a:gd name="connsiteX2" fmla="*/ 785260 w 785260"/>
              <a:gd name="connsiteY2" fmla="*/ 0 h 223694"/>
              <a:gd name="connsiteX0" fmla="*/ 0 w 785260"/>
              <a:gd name="connsiteY0" fmla="*/ 223694 h 223694"/>
              <a:gd name="connsiteX1" fmla="*/ 534360 w 785260"/>
              <a:gd name="connsiteY1" fmla="*/ 72598 h 223694"/>
              <a:gd name="connsiteX2" fmla="*/ 785260 w 785260"/>
              <a:gd name="connsiteY2" fmla="*/ 0 h 223694"/>
              <a:gd name="connsiteX0" fmla="*/ 0 w 657945"/>
              <a:gd name="connsiteY0" fmla="*/ 176995 h 176995"/>
              <a:gd name="connsiteX1" fmla="*/ 407045 w 657945"/>
              <a:gd name="connsiteY1" fmla="*/ 72598 h 176995"/>
              <a:gd name="connsiteX2" fmla="*/ 657945 w 657945"/>
              <a:gd name="connsiteY2" fmla="*/ 0 h 176995"/>
              <a:gd name="connsiteX0" fmla="*/ 0 w 657945"/>
              <a:gd name="connsiteY0" fmla="*/ 176995 h 176995"/>
              <a:gd name="connsiteX1" fmla="*/ 657945 w 657945"/>
              <a:gd name="connsiteY1" fmla="*/ 0 h 176995"/>
              <a:gd name="connsiteX0" fmla="*/ 0 w 549393"/>
              <a:gd name="connsiteY0" fmla="*/ 146674 h 146674"/>
              <a:gd name="connsiteX1" fmla="*/ 549393 w 549393"/>
              <a:gd name="connsiteY1" fmla="*/ 0 h 146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9393" h="146674">
                <a:moveTo>
                  <a:pt x="0" y="146674"/>
                </a:moveTo>
                <a:lnTo>
                  <a:pt x="549393" y="0"/>
                </a:lnTo>
              </a:path>
            </a:pathLst>
          </a:custGeom>
          <a:noFill/>
          <a:ln w="19050">
            <a:solidFill>
              <a:schemeClr val="accent1">
                <a:lumMod val="40000"/>
                <a:lumOff val="60000"/>
              </a:schemeClr>
            </a:soli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dirty="0"/>
          </a:p>
        </p:txBody>
      </p:sp>
      <p:sp>
        <p:nvSpPr>
          <p:cNvPr id="430" name="TextBox 429">
            <a:extLst>
              <a:ext uri="{FF2B5EF4-FFF2-40B4-BE49-F238E27FC236}">
                <a16:creationId xmlns:a16="http://schemas.microsoft.com/office/drawing/2014/main" id="{0AC6BEAD-6A96-45B8-96A9-57190C0BFB29}"/>
              </a:ext>
            </a:extLst>
          </p:cNvPr>
          <p:cNvSpPr txBox="1"/>
          <p:nvPr/>
        </p:nvSpPr>
        <p:spPr>
          <a:xfrm>
            <a:off x="7379050" y="2965621"/>
            <a:ext cx="551096" cy="2157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" b="1" i="1" dirty="0"/>
              <a:t>6G</a:t>
            </a:r>
            <a:r>
              <a:rPr lang="en-US" sz="600" i="1" dirty="0"/>
              <a:t>eV</a:t>
            </a:r>
          </a:p>
        </p:txBody>
      </p:sp>
      <p:sp>
        <p:nvSpPr>
          <p:cNvPr id="431" name="TextBox 430">
            <a:extLst>
              <a:ext uri="{FF2B5EF4-FFF2-40B4-BE49-F238E27FC236}">
                <a16:creationId xmlns:a16="http://schemas.microsoft.com/office/drawing/2014/main" id="{1EFFDBDD-ABC8-4A31-9A36-F9B06FABE7E0}"/>
              </a:ext>
            </a:extLst>
          </p:cNvPr>
          <p:cNvSpPr txBox="1"/>
          <p:nvPr/>
        </p:nvSpPr>
        <p:spPr>
          <a:xfrm>
            <a:off x="7204249" y="3284925"/>
            <a:ext cx="459393" cy="2157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" i="1" dirty="0"/>
              <a:t>18GeV</a:t>
            </a:r>
          </a:p>
        </p:txBody>
      </p:sp>
      <p:grpSp>
        <p:nvGrpSpPr>
          <p:cNvPr id="438" name="Group 437">
            <a:extLst>
              <a:ext uri="{FF2B5EF4-FFF2-40B4-BE49-F238E27FC236}">
                <a16:creationId xmlns:a16="http://schemas.microsoft.com/office/drawing/2014/main" id="{D26D7511-AF65-4332-AF74-2B5E72D13235}"/>
              </a:ext>
            </a:extLst>
          </p:cNvPr>
          <p:cNvGrpSpPr/>
          <p:nvPr/>
        </p:nvGrpSpPr>
        <p:grpSpPr>
          <a:xfrm>
            <a:off x="3276428" y="6215246"/>
            <a:ext cx="800308" cy="564932"/>
            <a:chOff x="8502849" y="1952598"/>
            <a:chExt cx="1327552" cy="1322523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439" name="Oval 438">
              <a:extLst>
                <a:ext uri="{FF2B5EF4-FFF2-40B4-BE49-F238E27FC236}">
                  <a16:creationId xmlns:a16="http://schemas.microsoft.com/office/drawing/2014/main" id="{F4CD86BF-D19D-4174-A76D-47FA36843EED}"/>
                </a:ext>
              </a:extLst>
            </p:cNvPr>
            <p:cNvSpPr/>
            <p:nvPr/>
          </p:nvSpPr>
          <p:spPr>
            <a:xfrm>
              <a:off x="8519961" y="1952598"/>
              <a:ext cx="1308719" cy="80261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440" name="TextBox 439">
              <a:extLst>
                <a:ext uri="{FF2B5EF4-FFF2-40B4-BE49-F238E27FC236}">
                  <a16:creationId xmlns:a16="http://schemas.microsoft.com/office/drawing/2014/main" id="{376CD95D-BB65-4FC6-BC63-840F029A5F8E}"/>
                </a:ext>
              </a:extLst>
            </p:cNvPr>
            <p:cNvSpPr txBox="1"/>
            <p:nvPr/>
          </p:nvSpPr>
          <p:spPr>
            <a:xfrm>
              <a:off x="8502849" y="2096667"/>
              <a:ext cx="1327552" cy="11784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/>
                <a:t>Crab–out </a:t>
              </a:r>
            </a:p>
            <a:p>
              <a:pPr algn="ctr"/>
              <a:endParaRPr lang="en-US" sz="600" i="1" dirty="0"/>
            </a:p>
            <a:p>
              <a:pPr algn="ctr"/>
              <a:endParaRPr lang="en-US" sz="600" dirty="0"/>
            </a:p>
          </p:txBody>
        </p:sp>
      </p:grpSp>
      <p:sp>
        <p:nvSpPr>
          <p:cNvPr id="446" name="Oval 445">
            <a:extLst>
              <a:ext uri="{FF2B5EF4-FFF2-40B4-BE49-F238E27FC236}">
                <a16:creationId xmlns:a16="http://schemas.microsoft.com/office/drawing/2014/main" id="{DB441CA5-4EC2-495F-9511-86C456CE3B9B}"/>
              </a:ext>
            </a:extLst>
          </p:cNvPr>
          <p:cNvSpPr/>
          <p:nvPr/>
        </p:nvSpPr>
        <p:spPr>
          <a:xfrm>
            <a:off x="2379814" y="4192005"/>
            <a:ext cx="1114577" cy="41279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447" name="TextBox 446">
            <a:extLst>
              <a:ext uri="{FF2B5EF4-FFF2-40B4-BE49-F238E27FC236}">
                <a16:creationId xmlns:a16="http://schemas.microsoft.com/office/drawing/2014/main" id="{F9A1332E-1495-416B-B32C-9AB3E6635B46}"/>
              </a:ext>
            </a:extLst>
          </p:cNvPr>
          <p:cNvSpPr txBox="1"/>
          <p:nvPr/>
        </p:nvSpPr>
        <p:spPr>
          <a:xfrm>
            <a:off x="2398551" y="4217766"/>
            <a:ext cx="1079778" cy="7386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Spin Rotation Solenoids</a:t>
            </a:r>
          </a:p>
          <a:p>
            <a:pPr algn="ctr"/>
            <a:r>
              <a:rPr lang="en-US" sz="1000" dirty="0"/>
              <a:t> </a:t>
            </a:r>
            <a:endParaRPr lang="en-US" sz="1000" i="1" dirty="0">
              <a:sym typeface="Symbol" panose="05050102010706020507" pitchFamily="18" charset="2"/>
            </a:endParaRPr>
          </a:p>
          <a:p>
            <a:pPr algn="ctr"/>
            <a:endParaRPr lang="en-US" sz="600" dirty="0"/>
          </a:p>
          <a:p>
            <a:pPr algn="ctr"/>
            <a:endParaRPr lang="en-US" sz="600" dirty="0"/>
          </a:p>
        </p:txBody>
      </p:sp>
      <p:cxnSp>
        <p:nvCxnSpPr>
          <p:cNvPr id="475" name="Straight Arrow Connector 474">
            <a:extLst>
              <a:ext uri="{FF2B5EF4-FFF2-40B4-BE49-F238E27FC236}">
                <a16:creationId xmlns:a16="http://schemas.microsoft.com/office/drawing/2014/main" id="{F1062703-4C47-4134-AA2C-8BE11321B2F2}"/>
              </a:ext>
            </a:extLst>
          </p:cNvPr>
          <p:cNvCxnSpPr>
            <a:cxnSpLocks/>
          </p:cNvCxnSpPr>
          <p:nvPr/>
        </p:nvCxnSpPr>
        <p:spPr>
          <a:xfrm flipH="1" flipV="1">
            <a:off x="5788831" y="3844388"/>
            <a:ext cx="585244" cy="1223334"/>
          </a:xfrm>
          <a:prstGeom prst="straightConnector1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55" name="TextBox 354">
            <a:extLst>
              <a:ext uri="{FF2B5EF4-FFF2-40B4-BE49-F238E27FC236}">
                <a16:creationId xmlns:a16="http://schemas.microsoft.com/office/drawing/2014/main" id="{9647DE7C-237E-4241-BEB2-533167A6378A}"/>
              </a:ext>
            </a:extLst>
          </p:cNvPr>
          <p:cNvSpPr txBox="1"/>
          <p:nvPr/>
        </p:nvSpPr>
        <p:spPr>
          <a:xfrm>
            <a:off x="3924009" y="4558249"/>
            <a:ext cx="732344" cy="287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E-taggers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1232C94-63D2-4B5D-9E25-5DC21B2A1593}"/>
              </a:ext>
            </a:extLst>
          </p:cNvPr>
          <p:cNvGrpSpPr/>
          <p:nvPr/>
        </p:nvGrpSpPr>
        <p:grpSpPr>
          <a:xfrm rot="21252213">
            <a:off x="7409703" y="2571790"/>
            <a:ext cx="843479" cy="1062398"/>
            <a:chOff x="9607280" y="1263721"/>
            <a:chExt cx="1047021" cy="1212507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E97F50B5-A9BA-406C-BA04-82B6784E55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07280" y="1263721"/>
              <a:ext cx="1047021" cy="1212507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6E5ACCF9-D5AB-40EE-8527-0C4E858E6726}"/>
                </a:ext>
              </a:extLst>
            </p:cNvPr>
            <p:cNvGrpSpPr/>
            <p:nvPr/>
          </p:nvGrpSpPr>
          <p:grpSpPr>
            <a:xfrm>
              <a:off x="9732978" y="2132578"/>
              <a:ext cx="188282" cy="215909"/>
              <a:chOff x="9732978" y="2132578"/>
              <a:chExt cx="188282" cy="215909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FB146156-679C-4BE9-B819-542CCA1CF740}"/>
                  </a:ext>
                </a:extLst>
              </p:cNvPr>
              <p:cNvGrpSpPr/>
              <p:nvPr/>
            </p:nvGrpSpPr>
            <p:grpSpPr>
              <a:xfrm rot="21385931">
                <a:off x="9764408" y="2177201"/>
                <a:ext cx="125846" cy="120595"/>
                <a:chOff x="10746581" y="1666875"/>
                <a:chExt cx="192883" cy="200026"/>
              </a:xfrm>
            </p:grpSpPr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DC29E301-A2BA-4F48-A0CF-DF3C0936753E}"/>
                    </a:ext>
                  </a:extLst>
                </p:cNvPr>
                <p:cNvSpPr/>
                <p:nvPr/>
              </p:nvSpPr>
              <p:spPr>
                <a:xfrm rot="18898493">
                  <a:off x="10761785" y="1715694"/>
                  <a:ext cx="169451" cy="1067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AE6178B5-9DE7-400B-9B6F-34CED45BBD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820400" y="1666875"/>
                  <a:ext cx="47625" cy="200026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95BD3BA-21D5-4C70-B9F2-3F5BEF0867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746581" y="1745457"/>
                  <a:ext cx="192883" cy="45243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2A306342-CEBB-4660-864B-52F1A90D10BC}"/>
                  </a:ext>
                </a:extLst>
              </p:cNvPr>
              <p:cNvGrpSpPr/>
              <p:nvPr/>
            </p:nvGrpSpPr>
            <p:grpSpPr>
              <a:xfrm rot="21385931">
                <a:off x="9732978" y="2267676"/>
                <a:ext cx="72080" cy="80811"/>
                <a:chOff x="10787982" y="1731798"/>
                <a:chExt cx="71462" cy="139009"/>
              </a:xfrm>
            </p:grpSpPr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48D3C054-80F2-4972-8231-888BEC8F5CC2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 dirty="0"/>
                </a:p>
              </p:txBody>
            </p: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ED251DBD-39F1-4795-BBDA-C53334940A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5C95E2CD-AFCF-41E1-9E98-C1106899A4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id="{6A7F70AC-10D7-4661-8E24-0496F94C53BE}"/>
                  </a:ext>
                </a:extLst>
              </p:cNvPr>
              <p:cNvGrpSpPr/>
              <p:nvPr/>
            </p:nvGrpSpPr>
            <p:grpSpPr>
              <a:xfrm rot="21385931">
                <a:off x="9849180" y="2132578"/>
                <a:ext cx="72080" cy="80811"/>
                <a:chOff x="10787982" y="1731798"/>
                <a:chExt cx="71462" cy="139009"/>
              </a:xfrm>
            </p:grpSpPr>
            <p:sp>
              <p:nvSpPr>
                <p:cNvPr id="124" name="Rectangle 123">
                  <a:extLst>
                    <a:ext uri="{FF2B5EF4-FFF2-40B4-BE49-F238E27FC236}">
                      <a16:creationId xmlns:a16="http://schemas.microsoft.com/office/drawing/2014/main" id="{0D48C47D-0122-476A-9729-25791D6A7786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 dirty="0"/>
                </a:p>
              </p:txBody>
            </p: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85D0FCC6-EBF8-4BC4-BBD1-BD3239F365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AF0BD354-39B8-4234-B5BE-DFCA4A28B7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20A65A95-E3AC-44D9-AB79-B708743FC941}"/>
                </a:ext>
              </a:extLst>
            </p:cNvPr>
            <p:cNvGrpSpPr/>
            <p:nvPr/>
          </p:nvGrpSpPr>
          <p:grpSpPr>
            <a:xfrm>
              <a:off x="10028281" y="1775612"/>
              <a:ext cx="188282" cy="215909"/>
              <a:chOff x="9732978" y="2132578"/>
              <a:chExt cx="188282" cy="215909"/>
            </a:xfrm>
          </p:grpSpPr>
          <p:grpSp>
            <p:nvGrpSpPr>
              <p:cNvPr id="147" name="Group 146">
                <a:extLst>
                  <a:ext uri="{FF2B5EF4-FFF2-40B4-BE49-F238E27FC236}">
                    <a16:creationId xmlns:a16="http://schemas.microsoft.com/office/drawing/2014/main" id="{E9303C5A-B549-4780-BF7F-F761B1ECC7BE}"/>
                  </a:ext>
                </a:extLst>
              </p:cNvPr>
              <p:cNvGrpSpPr/>
              <p:nvPr/>
            </p:nvGrpSpPr>
            <p:grpSpPr>
              <a:xfrm rot="21385931">
                <a:off x="9764408" y="2177201"/>
                <a:ext cx="125846" cy="120595"/>
                <a:chOff x="10746581" y="1666875"/>
                <a:chExt cx="192883" cy="200026"/>
              </a:xfrm>
            </p:grpSpPr>
            <p:sp>
              <p:nvSpPr>
                <p:cNvPr id="156" name="Rectangle 155">
                  <a:extLst>
                    <a:ext uri="{FF2B5EF4-FFF2-40B4-BE49-F238E27FC236}">
                      <a16:creationId xmlns:a16="http://schemas.microsoft.com/office/drawing/2014/main" id="{D9C72C29-F8C2-4AC0-8BFF-5E7996166986}"/>
                    </a:ext>
                  </a:extLst>
                </p:cNvPr>
                <p:cNvSpPr/>
                <p:nvPr/>
              </p:nvSpPr>
              <p:spPr>
                <a:xfrm rot="18898493">
                  <a:off x="10761785" y="1715694"/>
                  <a:ext cx="169451" cy="1067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cxnSp>
              <p:nvCxnSpPr>
                <p:cNvPr id="157" name="Straight Connector 156">
                  <a:extLst>
                    <a:ext uri="{FF2B5EF4-FFF2-40B4-BE49-F238E27FC236}">
                      <a16:creationId xmlns:a16="http://schemas.microsoft.com/office/drawing/2014/main" id="{C07676DC-1A88-4016-82FE-D4120F39F0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820400" y="1666875"/>
                  <a:ext cx="47625" cy="200026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Straight Connector 157">
                  <a:extLst>
                    <a:ext uri="{FF2B5EF4-FFF2-40B4-BE49-F238E27FC236}">
                      <a16:creationId xmlns:a16="http://schemas.microsoft.com/office/drawing/2014/main" id="{8DAE2F97-1963-456D-B65F-0DA19E6755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746581" y="1745457"/>
                  <a:ext cx="192883" cy="45243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8" name="Group 147">
                <a:extLst>
                  <a:ext uri="{FF2B5EF4-FFF2-40B4-BE49-F238E27FC236}">
                    <a16:creationId xmlns:a16="http://schemas.microsoft.com/office/drawing/2014/main" id="{170D7DF0-0560-49D1-8320-5788F60A4C03}"/>
                  </a:ext>
                </a:extLst>
              </p:cNvPr>
              <p:cNvGrpSpPr/>
              <p:nvPr/>
            </p:nvGrpSpPr>
            <p:grpSpPr>
              <a:xfrm rot="21385931">
                <a:off x="9732978" y="2267676"/>
                <a:ext cx="72080" cy="80811"/>
                <a:chOff x="10787982" y="1731798"/>
                <a:chExt cx="71462" cy="139009"/>
              </a:xfrm>
            </p:grpSpPr>
            <p:sp>
              <p:nvSpPr>
                <p:cNvPr id="153" name="Rectangle 152">
                  <a:extLst>
                    <a:ext uri="{FF2B5EF4-FFF2-40B4-BE49-F238E27FC236}">
                      <a16:creationId xmlns:a16="http://schemas.microsoft.com/office/drawing/2014/main" id="{B4033C9F-CCC3-4EE3-89AF-1E9AD6929192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 dirty="0"/>
                </a:p>
              </p:txBody>
            </p: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D959F5FF-1AF4-46A5-92A9-A51DBD6667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>
                  <a:extLst>
                    <a:ext uri="{FF2B5EF4-FFF2-40B4-BE49-F238E27FC236}">
                      <a16:creationId xmlns:a16="http://schemas.microsoft.com/office/drawing/2014/main" id="{6071A86A-27E0-44D3-BB48-DE0743B1E7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9" name="Group 148">
                <a:extLst>
                  <a:ext uri="{FF2B5EF4-FFF2-40B4-BE49-F238E27FC236}">
                    <a16:creationId xmlns:a16="http://schemas.microsoft.com/office/drawing/2014/main" id="{5B7AC123-DC56-4DD1-8306-E38803189A7A}"/>
                  </a:ext>
                </a:extLst>
              </p:cNvPr>
              <p:cNvGrpSpPr/>
              <p:nvPr/>
            </p:nvGrpSpPr>
            <p:grpSpPr>
              <a:xfrm rot="21385931">
                <a:off x="9849180" y="2132578"/>
                <a:ext cx="72080" cy="80811"/>
                <a:chOff x="10787982" y="1731798"/>
                <a:chExt cx="71462" cy="139009"/>
              </a:xfrm>
            </p:grpSpPr>
            <p:sp>
              <p:nvSpPr>
                <p:cNvPr id="150" name="Rectangle 149">
                  <a:extLst>
                    <a:ext uri="{FF2B5EF4-FFF2-40B4-BE49-F238E27FC236}">
                      <a16:creationId xmlns:a16="http://schemas.microsoft.com/office/drawing/2014/main" id="{074DE13B-977A-4A3C-AD19-471B8643E8F0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 dirty="0"/>
                </a:p>
              </p:txBody>
            </p: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2B4124C6-2BB7-492A-A477-7E2D4EF77D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AD80F4ED-B8FF-474F-998B-EBECAB9DFE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61BFE383-1E42-42D7-8B45-6D89C6515719}"/>
                </a:ext>
              </a:extLst>
            </p:cNvPr>
            <p:cNvGrpSpPr/>
            <p:nvPr/>
          </p:nvGrpSpPr>
          <p:grpSpPr>
            <a:xfrm>
              <a:off x="10285627" y="1353145"/>
              <a:ext cx="310217" cy="356135"/>
              <a:chOff x="10285627" y="1353145"/>
              <a:chExt cx="310217" cy="356135"/>
            </a:xfrm>
          </p:grpSpPr>
          <p:grpSp>
            <p:nvGrpSpPr>
              <p:cNvPr id="169" name="Group 168">
                <a:extLst>
                  <a:ext uri="{FF2B5EF4-FFF2-40B4-BE49-F238E27FC236}">
                    <a16:creationId xmlns:a16="http://schemas.microsoft.com/office/drawing/2014/main" id="{337971D7-901C-4AB7-BD81-D96BCA43C26B}"/>
                  </a:ext>
                </a:extLst>
              </p:cNvPr>
              <p:cNvGrpSpPr/>
              <p:nvPr/>
            </p:nvGrpSpPr>
            <p:grpSpPr>
              <a:xfrm>
                <a:off x="10285627" y="1493371"/>
                <a:ext cx="188282" cy="215909"/>
                <a:chOff x="9732978" y="2132578"/>
                <a:chExt cx="188282" cy="215909"/>
              </a:xfrm>
            </p:grpSpPr>
            <p:grpSp>
              <p:nvGrpSpPr>
                <p:cNvPr id="170" name="Group 169">
                  <a:extLst>
                    <a:ext uri="{FF2B5EF4-FFF2-40B4-BE49-F238E27FC236}">
                      <a16:creationId xmlns:a16="http://schemas.microsoft.com/office/drawing/2014/main" id="{D99BCD2D-D64E-42FA-84C0-936AF006ECA8}"/>
                    </a:ext>
                  </a:extLst>
                </p:cNvPr>
                <p:cNvGrpSpPr/>
                <p:nvPr/>
              </p:nvGrpSpPr>
              <p:grpSpPr>
                <a:xfrm rot="21385931">
                  <a:off x="9764408" y="2177201"/>
                  <a:ext cx="125846" cy="120595"/>
                  <a:chOff x="10746581" y="1666875"/>
                  <a:chExt cx="192883" cy="200026"/>
                </a:xfrm>
              </p:grpSpPr>
              <p:sp>
                <p:nvSpPr>
                  <p:cNvPr id="179" name="Rectangle 178">
                    <a:extLst>
                      <a:ext uri="{FF2B5EF4-FFF2-40B4-BE49-F238E27FC236}">
                        <a16:creationId xmlns:a16="http://schemas.microsoft.com/office/drawing/2014/main" id="{A5284D75-7C9A-4CCE-AEB8-7744F41C1020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61785" y="1715694"/>
                    <a:ext cx="169451" cy="10671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/>
                  </a:p>
                </p:txBody>
              </p:sp>
              <p:cxnSp>
                <p:nvCxnSpPr>
                  <p:cNvPr id="180" name="Straight Connector 179">
                    <a:extLst>
                      <a:ext uri="{FF2B5EF4-FFF2-40B4-BE49-F238E27FC236}">
                        <a16:creationId xmlns:a16="http://schemas.microsoft.com/office/drawing/2014/main" id="{538C364A-E67C-40B7-B127-DB3A1D49A81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820400" y="1666875"/>
                    <a:ext cx="47625" cy="200026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Straight Connector 180">
                    <a:extLst>
                      <a:ext uri="{FF2B5EF4-FFF2-40B4-BE49-F238E27FC236}">
                        <a16:creationId xmlns:a16="http://schemas.microsoft.com/office/drawing/2014/main" id="{01266A01-FB84-4B08-A9E4-4B68A639EF7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746581" y="1745457"/>
                    <a:ext cx="192883" cy="45243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1" name="Group 170">
                  <a:extLst>
                    <a:ext uri="{FF2B5EF4-FFF2-40B4-BE49-F238E27FC236}">
                      <a16:creationId xmlns:a16="http://schemas.microsoft.com/office/drawing/2014/main" id="{A8669F6E-11D2-4A21-B048-F87CFAC26634}"/>
                    </a:ext>
                  </a:extLst>
                </p:cNvPr>
                <p:cNvGrpSpPr/>
                <p:nvPr/>
              </p:nvGrpSpPr>
              <p:grpSpPr>
                <a:xfrm rot="21385931">
                  <a:off x="9732978" y="2267676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176" name="Rectangle 175">
                    <a:extLst>
                      <a:ext uri="{FF2B5EF4-FFF2-40B4-BE49-F238E27FC236}">
                        <a16:creationId xmlns:a16="http://schemas.microsoft.com/office/drawing/2014/main" id="{A87C0980-EDFE-4891-B240-6F0E2D559CF9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 dirty="0"/>
                  </a:p>
                </p:txBody>
              </p:sp>
              <p:cxnSp>
                <p:nvCxnSpPr>
                  <p:cNvPr id="177" name="Straight Connector 176">
                    <a:extLst>
                      <a:ext uri="{FF2B5EF4-FFF2-40B4-BE49-F238E27FC236}">
                        <a16:creationId xmlns:a16="http://schemas.microsoft.com/office/drawing/2014/main" id="{9C1A2411-DFFF-4E71-A4AF-C3BF1433CB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Straight Connector 177">
                    <a:extLst>
                      <a:ext uri="{FF2B5EF4-FFF2-40B4-BE49-F238E27FC236}">
                        <a16:creationId xmlns:a16="http://schemas.microsoft.com/office/drawing/2014/main" id="{97BB3843-2C63-4783-AA6D-1B6575BE5D1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2" name="Group 171">
                  <a:extLst>
                    <a:ext uri="{FF2B5EF4-FFF2-40B4-BE49-F238E27FC236}">
                      <a16:creationId xmlns:a16="http://schemas.microsoft.com/office/drawing/2014/main" id="{EB14FF7A-5F1A-4AE4-8953-E0791969E772}"/>
                    </a:ext>
                  </a:extLst>
                </p:cNvPr>
                <p:cNvGrpSpPr/>
                <p:nvPr/>
              </p:nvGrpSpPr>
              <p:grpSpPr>
                <a:xfrm rot="21385931">
                  <a:off x="9849180" y="2132578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173" name="Rectangle 172">
                    <a:extLst>
                      <a:ext uri="{FF2B5EF4-FFF2-40B4-BE49-F238E27FC236}">
                        <a16:creationId xmlns:a16="http://schemas.microsoft.com/office/drawing/2014/main" id="{5C681C7C-FC2A-4E8B-872B-33DB6BEFB971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 dirty="0"/>
                  </a:p>
                </p:txBody>
              </p:sp>
              <p:cxnSp>
                <p:nvCxnSpPr>
                  <p:cNvPr id="174" name="Straight Connector 173">
                    <a:extLst>
                      <a:ext uri="{FF2B5EF4-FFF2-40B4-BE49-F238E27FC236}">
                        <a16:creationId xmlns:a16="http://schemas.microsoft.com/office/drawing/2014/main" id="{AA4001CD-9B6B-4993-B2E8-271F3FD22C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Straight Connector 174">
                    <a:extLst>
                      <a:ext uri="{FF2B5EF4-FFF2-40B4-BE49-F238E27FC236}">
                        <a16:creationId xmlns:a16="http://schemas.microsoft.com/office/drawing/2014/main" id="{097B6EA8-FC9B-48E9-9DE8-4141F2F907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83" name="Group 182">
                <a:extLst>
                  <a:ext uri="{FF2B5EF4-FFF2-40B4-BE49-F238E27FC236}">
                    <a16:creationId xmlns:a16="http://schemas.microsoft.com/office/drawing/2014/main" id="{F9AF7493-6B9B-4AEB-ACAF-A4485EB4873D}"/>
                  </a:ext>
                </a:extLst>
              </p:cNvPr>
              <p:cNvGrpSpPr/>
              <p:nvPr/>
            </p:nvGrpSpPr>
            <p:grpSpPr>
              <a:xfrm rot="21385931">
                <a:off x="10437823" y="1399895"/>
                <a:ext cx="125846" cy="120595"/>
                <a:chOff x="10746581" y="1666875"/>
                <a:chExt cx="192883" cy="200026"/>
              </a:xfrm>
            </p:grpSpPr>
            <p:sp>
              <p:nvSpPr>
                <p:cNvPr id="192" name="Rectangle 191">
                  <a:extLst>
                    <a:ext uri="{FF2B5EF4-FFF2-40B4-BE49-F238E27FC236}">
                      <a16:creationId xmlns:a16="http://schemas.microsoft.com/office/drawing/2014/main" id="{D1C488B2-C7DB-4432-AFB5-AA51EF2A7726}"/>
                    </a:ext>
                  </a:extLst>
                </p:cNvPr>
                <p:cNvSpPr/>
                <p:nvPr/>
              </p:nvSpPr>
              <p:spPr>
                <a:xfrm rot="18898493">
                  <a:off x="10761785" y="1715694"/>
                  <a:ext cx="169451" cy="1067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cxnSp>
              <p:nvCxnSpPr>
                <p:cNvPr id="193" name="Straight Connector 192">
                  <a:extLst>
                    <a:ext uri="{FF2B5EF4-FFF2-40B4-BE49-F238E27FC236}">
                      <a16:creationId xmlns:a16="http://schemas.microsoft.com/office/drawing/2014/main" id="{DEA79608-1AF1-4166-86BB-15544A4AA1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820400" y="1666875"/>
                  <a:ext cx="47625" cy="20002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>
                  <a:extLst>
                    <a:ext uri="{FF2B5EF4-FFF2-40B4-BE49-F238E27FC236}">
                      <a16:creationId xmlns:a16="http://schemas.microsoft.com/office/drawing/2014/main" id="{36E27029-BEF7-4F1E-99E5-7D22E90C46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746581" y="1745457"/>
                  <a:ext cx="192883" cy="45243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id="{7BFD0C69-6ABB-4288-AE1A-29A2D26B71E9}"/>
                  </a:ext>
                </a:extLst>
              </p:cNvPr>
              <p:cNvGrpSpPr/>
              <p:nvPr/>
            </p:nvGrpSpPr>
            <p:grpSpPr>
              <a:xfrm rot="21385931">
                <a:off x="10523764" y="1353145"/>
                <a:ext cx="72080" cy="80811"/>
                <a:chOff x="10787982" y="1731798"/>
                <a:chExt cx="71462" cy="139009"/>
              </a:xfrm>
            </p:grpSpPr>
            <p:sp>
              <p:nvSpPr>
                <p:cNvPr id="186" name="Rectangle 185">
                  <a:extLst>
                    <a:ext uri="{FF2B5EF4-FFF2-40B4-BE49-F238E27FC236}">
                      <a16:creationId xmlns:a16="http://schemas.microsoft.com/office/drawing/2014/main" id="{D10CF129-ED5B-4075-BEB9-C85D5C297FDB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 dirty="0"/>
                </a:p>
              </p:txBody>
            </p: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0207EA33-51CB-4D08-A4BE-946D2878DB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306894C3-245C-4731-BFF2-6D025A9365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8B7D41F-834F-4624-BC78-790D9548B7E4}"/>
                </a:ext>
              </a:extLst>
            </p:cNvPr>
            <p:cNvGrpSpPr/>
            <p:nvPr/>
          </p:nvGrpSpPr>
          <p:grpSpPr>
            <a:xfrm>
              <a:off x="9907389" y="1970447"/>
              <a:ext cx="147103" cy="171492"/>
              <a:chOff x="9906730" y="1948386"/>
              <a:chExt cx="147103" cy="171492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274AA3D2-5FD0-4648-8016-462225F53A37}"/>
                  </a:ext>
                </a:extLst>
              </p:cNvPr>
              <p:cNvGrpSpPr/>
              <p:nvPr/>
            </p:nvGrpSpPr>
            <p:grpSpPr>
              <a:xfrm rot="21385931">
                <a:off x="9906730" y="2039067"/>
                <a:ext cx="72080" cy="80811"/>
                <a:chOff x="10787982" y="1731798"/>
                <a:chExt cx="71462" cy="139009"/>
              </a:xfrm>
            </p:grpSpPr>
            <p:sp>
              <p:nvSpPr>
                <p:cNvPr id="166" name="Rectangle 165">
                  <a:extLst>
                    <a:ext uri="{FF2B5EF4-FFF2-40B4-BE49-F238E27FC236}">
                      <a16:creationId xmlns:a16="http://schemas.microsoft.com/office/drawing/2014/main" id="{166A17F6-BE16-487F-BA45-E261F8362A7D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 dirty="0"/>
                </a:p>
              </p:txBody>
            </p:sp>
            <p:cxnSp>
              <p:nvCxnSpPr>
                <p:cNvPr id="167" name="Straight Connector 166">
                  <a:extLst>
                    <a:ext uri="{FF2B5EF4-FFF2-40B4-BE49-F238E27FC236}">
                      <a16:creationId xmlns:a16="http://schemas.microsoft.com/office/drawing/2014/main" id="{FAD9B0AB-B022-4F9D-A15D-B057F5C3B4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Straight Connector 167">
                  <a:extLst>
                    <a:ext uri="{FF2B5EF4-FFF2-40B4-BE49-F238E27FC236}">
                      <a16:creationId xmlns:a16="http://schemas.microsoft.com/office/drawing/2014/main" id="{F21E9F4A-EA44-4C46-902B-3B1826BA35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6ED40E8-4A98-4085-A1C2-F29F12842550}"/>
                  </a:ext>
                </a:extLst>
              </p:cNvPr>
              <p:cNvGrpSpPr/>
              <p:nvPr/>
            </p:nvGrpSpPr>
            <p:grpSpPr>
              <a:xfrm rot="21385931">
                <a:off x="9981753" y="1948386"/>
                <a:ext cx="72080" cy="80811"/>
                <a:chOff x="10787982" y="1731798"/>
                <a:chExt cx="71462" cy="139009"/>
              </a:xfrm>
            </p:grpSpPr>
            <p:sp>
              <p:nvSpPr>
                <p:cNvPr id="163" name="Rectangle 162">
                  <a:extLst>
                    <a:ext uri="{FF2B5EF4-FFF2-40B4-BE49-F238E27FC236}">
                      <a16:creationId xmlns:a16="http://schemas.microsoft.com/office/drawing/2014/main" id="{C3DF63CE-FA7A-4F40-B798-46FC5E3A67BF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 dirty="0"/>
                </a:p>
              </p:txBody>
            </p:sp>
            <p:cxnSp>
              <p:nvCxnSpPr>
                <p:cNvPr id="164" name="Straight Connector 163">
                  <a:extLst>
                    <a:ext uri="{FF2B5EF4-FFF2-40B4-BE49-F238E27FC236}">
                      <a16:creationId xmlns:a16="http://schemas.microsoft.com/office/drawing/2014/main" id="{1DDEBC7B-6CF6-40BC-88D7-E170F34613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Connector 164">
                  <a:extLst>
                    <a:ext uri="{FF2B5EF4-FFF2-40B4-BE49-F238E27FC236}">
                      <a16:creationId xmlns:a16="http://schemas.microsoft.com/office/drawing/2014/main" id="{C80E27AB-D8C6-4547-B815-46EEBD8E76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5" name="Group 204">
                <a:extLst>
                  <a:ext uri="{FF2B5EF4-FFF2-40B4-BE49-F238E27FC236}">
                    <a16:creationId xmlns:a16="http://schemas.microsoft.com/office/drawing/2014/main" id="{781C1A0D-8524-4534-AB87-2CE5A4ECFA29}"/>
                  </a:ext>
                </a:extLst>
              </p:cNvPr>
              <p:cNvGrpSpPr/>
              <p:nvPr/>
            </p:nvGrpSpPr>
            <p:grpSpPr>
              <a:xfrm rot="21385931">
                <a:off x="9944804" y="1994970"/>
                <a:ext cx="72080" cy="80811"/>
                <a:chOff x="10787982" y="1731798"/>
                <a:chExt cx="71462" cy="139009"/>
              </a:xfrm>
            </p:grpSpPr>
            <p:sp>
              <p:nvSpPr>
                <p:cNvPr id="207" name="Rectangle 206">
                  <a:extLst>
                    <a:ext uri="{FF2B5EF4-FFF2-40B4-BE49-F238E27FC236}">
                      <a16:creationId xmlns:a16="http://schemas.microsoft.com/office/drawing/2014/main" id="{DED11DAF-9F49-45A3-B2A2-AB6C60F83F73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 dirty="0"/>
                </a:p>
              </p:txBody>
            </p:sp>
            <p:cxnSp>
              <p:nvCxnSpPr>
                <p:cNvPr id="208" name="Straight Connector 207">
                  <a:extLst>
                    <a:ext uri="{FF2B5EF4-FFF2-40B4-BE49-F238E27FC236}">
                      <a16:creationId xmlns:a16="http://schemas.microsoft.com/office/drawing/2014/main" id="{98DA5C39-002F-4C8A-8FA2-3D8C6F48F1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>
                  <a:extLst>
                    <a:ext uri="{FF2B5EF4-FFF2-40B4-BE49-F238E27FC236}">
                      <a16:creationId xmlns:a16="http://schemas.microsoft.com/office/drawing/2014/main" id="{C54C0FAD-F35E-499E-879B-F9E93334B2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36" name="Rectangle: Rounded Corners 335">
            <a:extLst>
              <a:ext uri="{FF2B5EF4-FFF2-40B4-BE49-F238E27FC236}">
                <a16:creationId xmlns:a16="http://schemas.microsoft.com/office/drawing/2014/main" id="{23011B7B-A390-4131-9DE5-88D83F801272}"/>
              </a:ext>
            </a:extLst>
          </p:cNvPr>
          <p:cNvSpPr/>
          <p:nvPr/>
        </p:nvSpPr>
        <p:spPr>
          <a:xfrm rot="19440737">
            <a:off x="3991182" y="4438521"/>
            <a:ext cx="277850" cy="9357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dirty="0">
              <a:solidFill>
                <a:schemeClr val="tx1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4512D6-2D03-49F4-95AD-1F23998F7C68}"/>
              </a:ext>
            </a:extLst>
          </p:cNvPr>
          <p:cNvCxnSpPr>
            <a:cxnSpLocks/>
          </p:cNvCxnSpPr>
          <p:nvPr/>
        </p:nvCxnSpPr>
        <p:spPr>
          <a:xfrm>
            <a:off x="5822033" y="3930062"/>
            <a:ext cx="94677" cy="37753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222">
            <a:extLst>
              <a:ext uri="{FF2B5EF4-FFF2-40B4-BE49-F238E27FC236}">
                <a16:creationId xmlns:a16="http://schemas.microsoft.com/office/drawing/2014/main" id="{C122A118-4922-43F9-884B-9374DC7C5254}"/>
              </a:ext>
            </a:extLst>
          </p:cNvPr>
          <p:cNvCxnSpPr>
            <a:cxnSpLocks/>
          </p:cNvCxnSpPr>
          <p:nvPr/>
        </p:nvCxnSpPr>
        <p:spPr>
          <a:xfrm>
            <a:off x="4667677" y="4222022"/>
            <a:ext cx="164335" cy="43064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>
            <a:extLst>
              <a:ext uri="{FF2B5EF4-FFF2-40B4-BE49-F238E27FC236}">
                <a16:creationId xmlns:a16="http://schemas.microsoft.com/office/drawing/2014/main" id="{B2E8F1F1-1D12-464B-9838-BF69FCFD5146}"/>
              </a:ext>
            </a:extLst>
          </p:cNvPr>
          <p:cNvCxnSpPr>
            <a:cxnSpLocks/>
          </p:cNvCxnSpPr>
          <p:nvPr/>
        </p:nvCxnSpPr>
        <p:spPr>
          <a:xfrm flipH="1">
            <a:off x="2101668" y="5638670"/>
            <a:ext cx="202263" cy="29845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D5141E68-D5DA-4C7B-B791-47F6CA4BAE18}"/>
              </a:ext>
            </a:extLst>
          </p:cNvPr>
          <p:cNvCxnSpPr>
            <a:cxnSpLocks/>
          </p:cNvCxnSpPr>
          <p:nvPr/>
        </p:nvCxnSpPr>
        <p:spPr>
          <a:xfrm>
            <a:off x="7547234" y="3590881"/>
            <a:ext cx="225729" cy="17979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2AE03195-6BC1-43F0-8B92-1A0AE52339EB}"/>
              </a:ext>
            </a:extLst>
          </p:cNvPr>
          <p:cNvSpPr/>
          <p:nvPr/>
        </p:nvSpPr>
        <p:spPr>
          <a:xfrm rot="14283853">
            <a:off x="1892916" y="5280050"/>
            <a:ext cx="539368" cy="141621"/>
          </a:xfrm>
          <a:custGeom>
            <a:avLst/>
            <a:gdLst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140431 w 3246634"/>
              <a:gd name="connsiteY2" fmla="*/ 328773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21932 w 3246634"/>
              <a:gd name="connsiteY1" fmla="*/ 452063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1202076 w 3246634"/>
              <a:gd name="connsiteY1" fmla="*/ 2876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355409 w 3246634"/>
              <a:gd name="connsiteY1" fmla="*/ 7194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2116476 w 3246634"/>
              <a:gd name="connsiteY1" fmla="*/ 123290 h 883577"/>
              <a:gd name="connsiteX2" fmla="*/ 3246634 w 3246634"/>
              <a:gd name="connsiteY2" fmla="*/ 0 h 883577"/>
              <a:gd name="connsiteX0" fmla="*/ 0 w 3246634"/>
              <a:gd name="connsiteY0" fmla="*/ 883577 h 883577"/>
              <a:gd name="connsiteX1" fmla="*/ 291910 w 3246634"/>
              <a:gd name="connsiteY1" fmla="*/ 766756 h 883577"/>
              <a:gd name="connsiteX2" fmla="*/ 3246634 w 3246634"/>
              <a:gd name="connsiteY2" fmla="*/ 0 h 883577"/>
              <a:gd name="connsiteX0" fmla="*/ 0 w 681234"/>
              <a:gd name="connsiteY0" fmla="*/ 185077 h 185077"/>
              <a:gd name="connsiteX1" fmla="*/ 291910 w 681234"/>
              <a:gd name="connsiteY1" fmla="*/ 68256 h 185077"/>
              <a:gd name="connsiteX2" fmla="*/ 681234 w 681234"/>
              <a:gd name="connsiteY2" fmla="*/ 0 h 185077"/>
              <a:gd name="connsiteX0" fmla="*/ 0 w 681234"/>
              <a:gd name="connsiteY0" fmla="*/ 185077 h 185077"/>
              <a:gd name="connsiteX1" fmla="*/ 681234 w 681234"/>
              <a:gd name="connsiteY1" fmla="*/ 0 h 185077"/>
              <a:gd name="connsiteX0" fmla="*/ 0 w 681234"/>
              <a:gd name="connsiteY0" fmla="*/ 185077 h 185077"/>
              <a:gd name="connsiteX1" fmla="*/ 343013 w 681234"/>
              <a:gd name="connsiteY1" fmla="*/ 70075 h 185077"/>
              <a:gd name="connsiteX2" fmla="*/ 681234 w 681234"/>
              <a:gd name="connsiteY2" fmla="*/ 0 h 185077"/>
              <a:gd name="connsiteX0" fmla="*/ 0 w 785260"/>
              <a:gd name="connsiteY0" fmla="*/ 223694 h 223694"/>
              <a:gd name="connsiteX1" fmla="*/ 447039 w 785260"/>
              <a:gd name="connsiteY1" fmla="*/ 70075 h 223694"/>
              <a:gd name="connsiteX2" fmla="*/ 785260 w 785260"/>
              <a:gd name="connsiteY2" fmla="*/ 0 h 223694"/>
              <a:gd name="connsiteX0" fmla="*/ 0 w 785260"/>
              <a:gd name="connsiteY0" fmla="*/ 223694 h 223694"/>
              <a:gd name="connsiteX1" fmla="*/ 785260 w 785260"/>
              <a:gd name="connsiteY1" fmla="*/ 0 h 223694"/>
              <a:gd name="connsiteX0" fmla="*/ 0 w 785260"/>
              <a:gd name="connsiteY0" fmla="*/ 223694 h 223694"/>
              <a:gd name="connsiteX1" fmla="*/ 170954 w 785260"/>
              <a:gd name="connsiteY1" fmla="*/ 173058 h 223694"/>
              <a:gd name="connsiteX2" fmla="*/ 785260 w 785260"/>
              <a:gd name="connsiteY2" fmla="*/ 0 h 223694"/>
              <a:gd name="connsiteX0" fmla="*/ 0 w 785260"/>
              <a:gd name="connsiteY0" fmla="*/ 223694 h 223694"/>
              <a:gd name="connsiteX1" fmla="*/ 534360 w 785260"/>
              <a:gd name="connsiteY1" fmla="*/ 72598 h 223694"/>
              <a:gd name="connsiteX2" fmla="*/ 785260 w 785260"/>
              <a:gd name="connsiteY2" fmla="*/ 0 h 223694"/>
              <a:gd name="connsiteX0" fmla="*/ 0 w 657945"/>
              <a:gd name="connsiteY0" fmla="*/ 176995 h 176995"/>
              <a:gd name="connsiteX1" fmla="*/ 407045 w 657945"/>
              <a:gd name="connsiteY1" fmla="*/ 72598 h 176995"/>
              <a:gd name="connsiteX2" fmla="*/ 657945 w 657945"/>
              <a:gd name="connsiteY2" fmla="*/ 0 h 176995"/>
              <a:gd name="connsiteX0" fmla="*/ 0 w 657945"/>
              <a:gd name="connsiteY0" fmla="*/ 176995 h 176995"/>
              <a:gd name="connsiteX1" fmla="*/ 657945 w 657945"/>
              <a:gd name="connsiteY1" fmla="*/ 0 h 176995"/>
              <a:gd name="connsiteX0" fmla="*/ 0 w 549393"/>
              <a:gd name="connsiteY0" fmla="*/ 146674 h 146674"/>
              <a:gd name="connsiteX1" fmla="*/ 549393 w 549393"/>
              <a:gd name="connsiteY1" fmla="*/ 0 h 146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9393" h="146674">
                <a:moveTo>
                  <a:pt x="0" y="146674"/>
                </a:moveTo>
                <a:lnTo>
                  <a:pt x="549393" y="0"/>
                </a:lnTo>
              </a:path>
            </a:pathLst>
          </a:custGeom>
          <a:noFill/>
          <a:ln w="12700"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dirty="0"/>
          </a:p>
        </p:txBody>
      </p:sp>
      <p:cxnSp>
        <p:nvCxnSpPr>
          <p:cNvPr id="251" name="Straight Connector 250">
            <a:extLst>
              <a:ext uri="{FF2B5EF4-FFF2-40B4-BE49-F238E27FC236}">
                <a16:creationId xmlns:a16="http://schemas.microsoft.com/office/drawing/2014/main" id="{F960C390-C44F-492E-9E43-E3BF02C612FD}"/>
              </a:ext>
            </a:extLst>
          </p:cNvPr>
          <p:cNvCxnSpPr>
            <a:cxnSpLocks/>
          </p:cNvCxnSpPr>
          <p:nvPr/>
        </p:nvCxnSpPr>
        <p:spPr>
          <a:xfrm>
            <a:off x="5867144" y="3846111"/>
            <a:ext cx="55953" cy="230585"/>
          </a:xfrm>
          <a:prstGeom prst="line">
            <a:avLst/>
          </a:prstGeom>
          <a:ln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A5528106-8FB9-4B63-93E2-3950985AD723}"/>
              </a:ext>
            </a:extLst>
          </p:cNvPr>
          <p:cNvCxnSpPr>
            <a:cxnSpLocks/>
          </p:cNvCxnSpPr>
          <p:nvPr/>
        </p:nvCxnSpPr>
        <p:spPr>
          <a:xfrm>
            <a:off x="3182134" y="5416981"/>
            <a:ext cx="164788" cy="174853"/>
          </a:xfrm>
          <a:prstGeom prst="line">
            <a:avLst/>
          </a:prstGeom>
          <a:ln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3" name="Straight Arrow Connector 252">
            <a:extLst>
              <a:ext uri="{FF2B5EF4-FFF2-40B4-BE49-F238E27FC236}">
                <a16:creationId xmlns:a16="http://schemas.microsoft.com/office/drawing/2014/main" id="{72D80F89-D0C8-48EB-A33B-5187D9E066EE}"/>
              </a:ext>
            </a:extLst>
          </p:cNvPr>
          <p:cNvCxnSpPr>
            <a:cxnSpLocks/>
          </p:cNvCxnSpPr>
          <p:nvPr/>
        </p:nvCxnSpPr>
        <p:spPr>
          <a:xfrm flipH="1" flipV="1">
            <a:off x="4141441" y="4925120"/>
            <a:ext cx="307022" cy="413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1759392-85FE-0E40-9DED-1440DA3DC3EE}"/>
              </a:ext>
            </a:extLst>
          </p:cNvPr>
          <p:cNvSpPr txBox="1"/>
          <p:nvPr/>
        </p:nvSpPr>
        <p:spPr>
          <a:xfrm>
            <a:off x="4187967" y="3867721"/>
            <a:ext cx="487623" cy="287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B2eR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CD6F1B-233B-1341-9155-CFCFFB2DC71E}"/>
              </a:ext>
            </a:extLst>
          </p:cNvPr>
          <p:cNvSpPr txBox="1"/>
          <p:nvPr/>
        </p:nvSpPr>
        <p:spPr>
          <a:xfrm>
            <a:off x="8811982" y="1304818"/>
            <a:ext cx="334381" cy="4314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aloo" panose="03080902040302020200" pitchFamily="66" charset="77"/>
                <a:cs typeface="Baloo" panose="03080902040302020200" pitchFamily="66" charset="77"/>
              </a:rPr>
              <a:t>e</a:t>
            </a: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E8F4553D-FE79-0344-9416-FD06A6DAE7DE}"/>
              </a:ext>
            </a:extLst>
          </p:cNvPr>
          <p:cNvSpPr txBox="1"/>
          <p:nvPr/>
        </p:nvSpPr>
        <p:spPr>
          <a:xfrm>
            <a:off x="6186915" y="5017371"/>
            <a:ext cx="487623" cy="287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B1eF</a:t>
            </a:r>
          </a:p>
        </p:txBody>
      </p:sp>
      <p:pic>
        <p:nvPicPr>
          <p:cNvPr id="215" name="Picture 214">
            <a:extLst>
              <a:ext uri="{FF2B5EF4-FFF2-40B4-BE49-F238E27FC236}">
                <a16:creationId xmlns:a16="http://schemas.microsoft.com/office/drawing/2014/main" id="{61086354-230C-1341-AF4C-D30B282DD2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4860"/>
          <a:stretch/>
        </p:blipFill>
        <p:spPr>
          <a:xfrm>
            <a:off x="57050" y="1274905"/>
            <a:ext cx="3773230" cy="179348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B7A1CDE-C657-3942-BDC1-5171D2874AB4}"/>
              </a:ext>
            </a:extLst>
          </p:cNvPr>
          <p:cNvSpPr txBox="1"/>
          <p:nvPr/>
        </p:nvSpPr>
        <p:spPr>
          <a:xfrm>
            <a:off x="3830280" y="780727"/>
            <a:ext cx="418026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Design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Provide room for detector components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Mitigate synchrotron radiation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Provide longitudinal spin (new spin rotators)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Match into the arcs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Provide conditions for crabbing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Allow 3 rings and beam elements  </a:t>
            </a:r>
          </a:p>
        </p:txBody>
      </p:sp>
      <p:sp>
        <p:nvSpPr>
          <p:cNvPr id="203" name="Arrow: Right 479">
            <a:extLst>
              <a:ext uri="{FF2B5EF4-FFF2-40B4-BE49-F238E27FC236}">
                <a16:creationId xmlns:a16="http://schemas.microsoft.com/office/drawing/2014/main" id="{CE37C029-8715-E140-86FB-C53AAB43FE2B}"/>
              </a:ext>
            </a:extLst>
          </p:cNvPr>
          <p:cNvSpPr/>
          <p:nvPr/>
        </p:nvSpPr>
        <p:spPr>
          <a:xfrm rot="16454048">
            <a:off x="6009390" y="4438621"/>
            <a:ext cx="1363309" cy="371358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Polarimeter Laser </a:t>
            </a:r>
          </a:p>
        </p:txBody>
      </p: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5AF140B1-B16D-FB42-8F6B-80EE9A67DE23}"/>
              </a:ext>
            </a:extLst>
          </p:cNvPr>
          <p:cNvCxnSpPr>
            <a:cxnSpLocks/>
            <a:stCxn id="411" idx="3"/>
          </p:cNvCxnSpPr>
          <p:nvPr/>
        </p:nvCxnSpPr>
        <p:spPr>
          <a:xfrm>
            <a:off x="7123047" y="3128172"/>
            <a:ext cx="427249" cy="3092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Arrow Connector 209">
            <a:extLst>
              <a:ext uri="{FF2B5EF4-FFF2-40B4-BE49-F238E27FC236}">
                <a16:creationId xmlns:a16="http://schemas.microsoft.com/office/drawing/2014/main" id="{084F566A-1CF3-2F4C-9B68-CE1EEC5E7E1B}"/>
              </a:ext>
            </a:extLst>
          </p:cNvPr>
          <p:cNvCxnSpPr>
            <a:cxnSpLocks/>
          </p:cNvCxnSpPr>
          <p:nvPr/>
        </p:nvCxnSpPr>
        <p:spPr>
          <a:xfrm flipH="1">
            <a:off x="2290145" y="4604803"/>
            <a:ext cx="495067" cy="8654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784BD09-CF49-1F98-FBF7-A9571B91087A}"/>
              </a:ext>
            </a:extLst>
          </p:cNvPr>
          <p:cNvSpPr txBox="1"/>
          <p:nvPr/>
        </p:nvSpPr>
        <p:spPr>
          <a:xfrm>
            <a:off x="4502262" y="6136638"/>
            <a:ext cx="3652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(Much) more detail in S. Berg’s presentation</a:t>
            </a:r>
          </a:p>
        </p:txBody>
      </p:sp>
    </p:spTree>
    <p:extLst>
      <p:ext uri="{BB962C8B-B14F-4D97-AF65-F5344CB8AC3E}">
        <p14:creationId xmlns:p14="http://schemas.microsoft.com/office/powerpoint/2010/main" val="10387022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D969BF6-5397-4D57-A608-11E94479A7C1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00" r="8388"/>
          <a:stretch/>
        </p:blipFill>
        <p:spPr bwMode="auto">
          <a:xfrm>
            <a:off x="5419248" y="1058010"/>
            <a:ext cx="3487102" cy="16599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9563D80-20C7-44AD-B7E1-876A0B4DF6E0}"/>
              </a:ext>
            </a:extLst>
          </p:cNvPr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58" r="7995"/>
          <a:stretch/>
        </p:blipFill>
        <p:spPr bwMode="auto">
          <a:xfrm>
            <a:off x="5425961" y="2718806"/>
            <a:ext cx="3487101" cy="16599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27BB1A2-D617-4916-B447-FD9E9FBA65EE}"/>
              </a:ext>
            </a:extLst>
          </p:cNvPr>
          <p:cNvCxnSpPr>
            <a:cxnSpLocks/>
            <a:stCxn id="12" idx="0"/>
          </p:cNvCxnSpPr>
          <p:nvPr/>
        </p:nvCxnSpPr>
        <p:spPr>
          <a:xfrm flipH="1" flipV="1">
            <a:off x="5830788" y="3965322"/>
            <a:ext cx="3029" cy="500326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B51738B-5AC0-4AD2-90FF-18F914C3F4C6}"/>
              </a:ext>
            </a:extLst>
          </p:cNvPr>
          <p:cNvSpPr txBox="1"/>
          <p:nvPr/>
        </p:nvSpPr>
        <p:spPr>
          <a:xfrm>
            <a:off x="4642625" y="4465648"/>
            <a:ext cx="23823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Loss factor </a:t>
            </a:r>
            <a:r>
              <a:rPr lang="en-US" sz="1100" err="1"/>
              <a:t>k</a:t>
            </a:r>
            <a:r>
              <a:rPr lang="en-US" sz="1100" baseline="-25000" err="1"/>
              <a:t>loss</a:t>
            </a:r>
            <a:r>
              <a:rPr lang="en-US" sz="1100"/>
              <a:t> = 2.2mV/</a:t>
            </a:r>
            <a:r>
              <a:rPr lang="en-US" sz="1100" err="1"/>
              <a:t>pC</a:t>
            </a:r>
            <a:endParaRPr lang="en-US" sz="1100"/>
          </a:p>
          <a:p>
            <a:r>
              <a:rPr lang="en-US" sz="1100"/>
              <a:t>Bunch length </a:t>
            </a:r>
            <a:r>
              <a:rPr lang="el-GR" sz="110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sz="1100" baseline="-25000">
                <a:cs typeface="Arial" panose="020B0604020202020204" pitchFamily="34" charset="0"/>
              </a:rPr>
              <a:t>s</a:t>
            </a:r>
            <a:r>
              <a:rPr lang="en-US" sz="1100">
                <a:cs typeface="Arial" panose="020B0604020202020204" pitchFamily="34" charset="0"/>
              </a:rPr>
              <a:t> = 12mm</a:t>
            </a:r>
            <a:endParaRPr lang="en-US" sz="1100" baseline="-25000">
              <a:cs typeface="Arial" panose="020B0604020202020204" pitchFamily="34" charset="0"/>
            </a:endParaRPr>
          </a:p>
          <a:p>
            <a:r>
              <a:rPr lang="en-US" sz="1100">
                <a:cs typeface="Arial" panose="020B0604020202020204" pitchFamily="34" charset="0"/>
              </a:rPr>
              <a:t>Total power loss = 262W (was 10 kW!)</a:t>
            </a:r>
          </a:p>
          <a:p>
            <a:r>
              <a:rPr lang="en-US" sz="1100" err="1">
                <a:cs typeface="Arial" panose="020B0604020202020204" pitchFamily="34" charset="0"/>
              </a:rPr>
              <a:t>I</a:t>
            </a:r>
            <a:r>
              <a:rPr lang="en-US" sz="1100" baseline="-25000" err="1">
                <a:cs typeface="Arial" panose="020B0604020202020204" pitchFamily="34" charset="0"/>
              </a:rPr>
              <a:t>avg</a:t>
            </a:r>
            <a:r>
              <a:rPr lang="en-US" sz="1100">
                <a:cs typeface="Arial" panose="020B0604020202020204" pitchFamily="34" charset="0"/>
              </a:rPr>
              <a:t> = 2.48A, N = 660, T</a:t>
            </a:r>
            <a:r>
              <a:rPr lang="en-US" sz="1100" baseline="-25000">
                <a:cs typeface="Arial" panose="020B0604020202020204" pitchFamily="34" charset="0"/>
              </a:rPr>
              <a:t>o</a:t>
            </a:r>
            <a:r>
              <a:rPr lang="en-US" sz="1100">
                <a:cs typeface="Arial" panose="020B0604020202020204" pitchFamily="34" charset="0"/>
              </a:rPr>
              <a:t> = 12.79µs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F1DE4BE-E395-416C-968B-24D1BAEA5E88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8219556" y="3937645"/>
            <a:ext cx="479444" cy="517183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443F920-39D4-4370-9C4B-A902F64F269D}"/>
              </a:ext>
            </a:extLst>
          </p:cNvPr>
          <p:cNvSpPr txBox="1"/>
          <p:nvPr/>
        </p:nvSpPr>
        <p:spPr>
          <a:xfrm>
            <a:off x="7166222" y="4454828"/>
            <a:ext cx="21066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Loss factor </a:t>
            </a:r>
            <a:r>
              <a:rPr lang="en-US" sz="1100" err="1"/>
              <a:t>k</a:t>
            </a:r>
            <a:r>
              <a:rPr lang="en-US" sz="1100" baseline="-25000" err="1"/>
              <a:t>loss</a:t>
            </a:r>
            <a:r>
              <a:rPr lang="en-US" sz="1100"/>
              <a:t> = 0.2mV/</a:t>
            </a:r>
            <a:r>
              <a:rPr lang="en-US" sz="1100" err="1"/>
              <a:t>pC</a:t>
            </a:r>
            <a:endParaRPr lang="en-US" sz="1100"/>
          </a:p>
          <a:p>
            <a:r>
              <a:rPr lang="en-US" sz="1100"/>
              <a:t>Bunch length </a:t>
            </a:r>
            <a:r>
              <a:rPr lang="el-GR" sz="110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sz="1100" baseline="-25000">
                <a:cs typeface="Arial" panose="020B0604020202020204" pitchFamily="34" charset="0"/>
              </a:rPr>
              <a:t>s</a:t>
            </a:r>
            <a:r>
              <a:rPr lang="en-US" sz="1100">
                <a:cs typeface="Arial" panose="020B0604020202020204" pitchFamily="34" charset="0"/>
              </a:rPr>
              <a:t> = 24mm</a:t>
            </a:r>
          </a:p>
          <a:p>
            <a:r>
              <a:rPr lang="en-US" sz="1100">
                <a:cs typeface="Arial" panose="020B0604020202020204" pitchFamily="34" charset="0"/>
              </a:rPr>
              <a:t>Total power loss = 30W</a:t>
            </a:r>
          </a:p>
          <a:p>
            <a:r>
              <a:rPr lang="en-US" sz="1100" err="1">
                <a:cs typeface="Arial" panose="020B0604020202020204" pitchFamily="34" charset="0"/>
              </a:rPr>
              <a:t>I</a:t>
            </a:r>
            <a:r>
              <a:rPr lang="en-US" sz="1100" baseline="-25000" err="1">
                <a:cs typeface="Arial" panose="020B0604020202020204" pitchFamily="34" charset="0"/>
              </a:rPr>
              <a:t>avg</a:t>
            </a:r>
            <a:r>
              <a:rPr lang="en-US" sz="1100">
                <a:cs typeface="Arial" panose="020B0604020202020204" pitchFamily="34" charset="0"/>
              </a:rPr>
              <a:t> = 2.48A, N = 660, T</a:t>
            </a:r>
            <a:r>
              <a:rPr lang="en-US" sz="1100" baseline="-25000">
                <a:cs typeface="Arial" panose="020B0604020202020204" pitchFamily="34" charset="0"/>
              </a:rPr>
              <a:t>o</a:t>
            </a:r>
            <a:r>
              <a:rPr lang="en-US" sz="1100">
                <a:cs typeface="Arial" panose="020B0604020202020204" pitchFamily="34" charset="0"/>
              </a:rPr>
              <a:t> = 12.79µs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7AE4FE-0954-49CA-97D3-1BD39C4E6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65" y="238853"/>
            <a:ext cx="7886700" cy="460489"/>
          </a:xfrm>
        </p:spPr>
        <p:txBody>
          <a:bodyPr>
            <a:noAutofit/>
          </a:bodyPr>
          <a:lstStyle/>
          <a:p>
            <a:r>
              <a:rPr lang="en-US" sz="3600" dirty="0"/>
              <a:t>Central Vacuum Chamber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0FA962-0ED1-4677-8308-9DFD58C28819}"/>
              </a:ext>
            </a:extLst>
          </p:cNvPr>
          <p:cNvSpPr txBox="1"/>
          <p:nvPr/>
        </p:nvSpPr>
        <p:spPr>
          <a:xfrm>
            <a:off x="5722050" y="448086"/>
            <a:ext cx="2888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Real part of long. Impedance</a:t>
            </a:r>
          </a:p>
          <a:p>
            <a:r>
              <a:rPr lang="en-US"/>
              <a:t>(minimized for exp. detector)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1255B3B-8AAF-423F-A9CE-254F9024DDFC}"/>
                  </a:ext>
                </a:extLst>
              </p:cNvPr>
              <p:cNvSpPr txBox="1"/>
              <p:nvPr/>
            </p:nvSpPr>
            <p:spPr>
              <a:xfrm>
                <a:off x="6135790" y="5623337"/>
                <a:ext cx="1778436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𝑙𝑜𝑠𝑠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𝑙𝑜𝑠𝑠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𝑎𝑣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1255B3B-8AAF-423F-A9CE-254F9024DD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5790" y="5623337"/>
                <a:ext cx="1778436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413D0373-2920-48BF-808D-4F3E8BEF4F6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4248" y="2873056"/>
            <a:ext cx="1376426" cy="473958"/>
          </a:xfrm>
          <a:prstGeom prst="rect">
            <a:avLst/>
          </a:prstGeom>
        </p:spPr>
      </p:pic>
      <p:sp>
        <p:nvSpPr>
          <p:cNvPr id="36" name="TextBox 14">
            <a:extLst>
              <a:ext uri="{FF2B5EF4-FFF2-40B4-BE49-F238E27FC236}">
                <a16:creationId xmlns:a16="http://schemas.microsoft.com/office/drawing/2014/main" id="{210E000B-0F0F-472C-9C64-9E9314CF3674}"/>
              </a:ext>
            </a:extLst>
          </p:cNvPr>
          <p:cNvSpPr txBox="1"/>
          <p:nvPr/>
        </p:nvSpPr>
        <p:spPr>
          <a:xfrm>
            <a:off x="298154" y="4595386"/>
            <a:ext cx="3733961" cy="1390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>
              <a:lnSpc>
                <a:spcPts val="1425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b="1">
                <a:solidFill>
                  <a:srgbClr val="000066"/>
                </a:solidFill>
              </a:rPr>
              <a:t>Small diameter, thin walled Be in center region.</a:t>
            </a:r>
          </a:p>
          <a:p>
            <a:pPr marL="214313" indent="-214313">
              <a:lnSpc>
                <a:spcPts val="1425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b="1">
                <a:solidFill>
                  <a:srgbClr val="000066"/>
                </a:solidFill>
              </a:rPr>
              <a:t>Smooth tapers and transitions to limit energy deposited by beam in trapped modes (wakes).</a:t>
            </a:r>
          </a:p>
          <a:p>
            <a:pPr marL="214313" indent="-214313">
              <a:lnSpc>
                <a:spcPts val="1425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b="1">
                <a:solidFill>
                  <a:srgbClr val="000066"/>
                </a:solidFill>
              </a:rPr>
              <a:t>Considering HOM absorbers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C086D8-B82D-49DA-B1DD-A92B79627CB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61" y="1098410"/>
            <a:ext cx="4948068" cy="2987756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0F9F5BC-112D-4B59-9951-87D4A7225D7C}"/>
              </a:ext>
            </a:extLst>
          </p:cNvPr>
          <p:cNvCxnSpPr/>
          <p:nvPr/>
        </p:nvCxnSpPr>
        <p:spPr>
          <a:xfrm flipH="1">
            <a:off x="2668859" y="2873056"/>
            <a:ext cx="223024" cy="8372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0552251-70EE-4477-B573-C58BD8AAF788}"/>
              </a:ext>
            </a:extLst>
          </p:cNvPr>
          <p:cNvSpPr txBox="1"/>
          <p:nvPr/>
        </p:nvSpPr>
        <p:spPr>
          <a:xfrm>
            <a:off x="2966224" y="3110035"/>
            <a:ext cx="971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Hadrons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27</a:t>
            </a:fld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ABF53AE-ED23-C44F-90B6-557551E0D501}"/>
              </a:ext>
            </a:extLst>
          </p:cNvPr>
          <p:cNvCxnSpPr>
            <a:endCxn id="4" idx="0"/>
          </p:cNvCxnSpPr>
          <p:nvPr/>
        </p:nvCxnSpPr>
        <p:spPr>
          <a:xfrm>
            <a:off x="6792686" y="5094716"/>
            <a:ext cx="232322" cy="528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1C164F6-2FC6-AE4D-8B5B-E7DCD1DF7F76}"/>
              </a:ext>
            </a:extLst>
          </p:cNvPr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A680E8-667E-CE91-3975-127704EAD6BA}"/>
              </a:ext>
            </a:extLst>
          </p:cNvPr>
          <p:cNvSpPr txBox="1"/>
          <p:nvPr/>
        </p:nvSpPr>
        <p:spPr>
          <a:xfrm>
            <a:off x="3371318" y="5913125"/>
            <a:ext cx="2401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Charles Hetzel</a:t>
            </a:r>
          </a:p>
        </p:txBody>
      </p:sp>
    </p:spTree>
    <p:extLst>
      <p:ext uri="{BB962C8B-B14F-4D97-AF65-F5344CB8AC3E}">
        <p14:creationId xmlns:p14="http://schemas.microsoft.com/office/powerpoint/2010/main" val="25493776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3AA1B11-571D-414D-BEB4-B64CB7CE6B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558" y="1039480"/>
            <a:ext cx="8940883" cy="477903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E68C15-422D-244A-8C12-04BCCA0DC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7DDA9B-40F0-BC40-8C16-78DDF7394FEA}"/>
              </a:ext>
            </a:extLst>
          </p:cNvPr>
          <p:cNvSpPr txBox="1"/>
          <p:nvPr/>
        </p:nvSpPr>
        <p:spPr>
          <a:xfrm>
            <a:off x="4191856" y="1171254"/>
            <a:ext cx="950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Sector 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67B523-0C80-2440-900D-5D0779184DEE}"/>
              </a:ext>
            </a:extLst>
          </p:cNvPr>
          <p:cNvSpPr txBox="1"/>
          <p:nvPr/>
        </p:nvSpPr>
        <p:spPr>
          <a:xfrm>
            <a:off x="4952144" y="4073236"/>
            <a:ext cx="950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Sector 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E73D1D-ED58-3F4C-BCB9-AADFBBC798F9}"/>
              </a:ext>
            </a:extLst>
          </p:cNvPr>
          <p:cNvSpPr txBox="1"/>
          <p:nvPr/>
        </p:nvSpPr>
        <p:spPr>
          <a:xfrm>
            <a:off x="7200900" y="2026227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HSR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0282F1-2D99-9C42-A131-5D8E35CE4667}"/>
              </a:ext>
            </a:extLst>
          </p:cNvPr>
          <p:cNvSpPr txBox="1"/>
          <p:nvPr/>
        </p:nvSpPr>
        <p:spPr>
          <a:xfrm>
            <a:off x="7941925" y="2524991"/>
            <a:ext cx="53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RCS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B91A0EA-E3F6-C045-815E-049FE3CF4A41}"/>
              </a:ext>
            </a:extLst>
          </p:cNvPr>
          <p:cNvCxnSpPr>
            <a:cxnSpLocks/>
          </p:cNvCxnSpPr>
          <p:nvPr/>
        </p:nvCxnSpPr>
        <p:spPr>
          <a:xfrm flipH="1">
            <a:off x="7024255" y="2353606"/>
            <a:ext cx="270163" cy="784449"/>
          </a:xfrm>
          <a:prstGeom prst="straightConnector1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4ABB485-9252-DD40-B7F2-3CA6DD4030BF}"/>
              </a:ext>
            </a:extLst>
          </p:cNvPr>
          <p:cNvCxnSpPr>
            <a:cxnSpLocks/>
          </p:cNvCxnSpPr>
          <p:nvPr/>
        </p:nvCxnSpPr>
        <p:spPr>
          <a:xfrm flipH="1">
            <a:off x="7200900" y="2868984"/>
            <a:ext cx="741025" cy="38792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B1F679A-AF5C-FA4D-92E6-66436133EFC3}"/>
              </a:ext>
            </a:extLst>
          </p:cNvPr>
          <p:cNvCxnSpPr>
            <a:cxnSpLocks/>
          </p:cNvCxnSpPr>
          <p:nvPr/>
        </p:nvCxnSpPr>
        <p:spPr>
          <a:xfrm>
            <a:off x="5328641" y="5131415"/>
            <a:ext cx="459095" cy="261467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0EE34B9-E2CB-6640-A92B-0549DDF4E390}"/>
              </a:ext>
            </a:extLst>
          </p:cNvPr>
          <p:cNvSpPr txBox="1"/>
          <p:nvPr/>
        </p:nvSpPr>
        <p:spPr>
          <a:xfrm>
            <a:off x="3927764" y="4935682"/>
            <a:ext cx="1438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RHIC blue arc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5D3BAC1E-7264-B64D-B761-D009248FB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50" y="145887"/>
            <a:ext cx="78867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Existing tunnel and infrastructure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D65D87-A448-E343-B2FD-0B084827DFD7}"/>
              </a:ext>
            </a:extLst>
          </p:cNvPr>
          <p:cNvSpPr txBox="1"/>
          <p:nvPr/>
        </p:nvSpPr>
        <p:spPr>
          <a:xfrm>
            <a:off x="101558" y="4961995"/>
            <a:ext cx="14063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/>
              <a:t>Cortesy</a:t>
            </a:r>
            <a:r>
              <a:rPr lang="en-US" sz="1100" dirty="0"/>
              <a:t>: K. Hamdi, </a:t>
            </a:r>
          </a:p>
          <a:p>
            <a:r>
              <a:rPr lang="en-US" sz="1100" dirty="0"/>
              <a:t>D. Holmes</a:t>
            </a:r>
          </a:p>
        </p:txBody>
      </p:sp>
    </p:spTree>
    <p:extLst>
      <p:ext uri="{BB962C8B-B14F-4D97-AF65-F5344CB8AC3E}">
        <p14:creationId xmlns:p14="http://schemas.microsoft.com/office/powerpoint/2010/main" val="39973154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1861BF1-260F-43DB-B56F-5684F3D1D9AD}"/>
              </a:ext>
            </a:extLst>
          </p:cNvPr>
          <p:cNvSpPr txBox="1">
            <a:spLocks/>
          </p:cNvSpPr>
          <p:nvPr/>
        </p:nvSpPr>
        <p:spPr>
          <a:xfrm>
            <a:off x="628650" y="475488"/>
            <a:ext cx="7886700" cy="10786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3600">
                <a:latin typeface="+mn-lt"/>
              </a:rPr>
              <a:t>Conclusions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DC1A83D-A2F6-44A1-A614-4FA9C870F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1252728"/>
            <a:ext cx="8423676" cy="4942360"/>
          </a:xfrm>
        </p:spPr>
        <p:txBody>
          <a:bodyPr>
            <a:no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ESR abort 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Needed. Conceptual layout complete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HSR abort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Needs upgrades. 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Determine if mechanical relays can be used. </a:t>
            </a:r>
          </a:p>
          <a:p>
            <a:pPr lvl="2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Delayed aborts “R&amp;D”: RHIC runs 2023-25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Alternatives exist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Detector &amp; other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Polarimetry, ZDCs,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lumi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monitors, roman pots, vacuum chamber …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Collaborative efforts, in progress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MPS concept evolving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Adjusting to EIC beams and configuration 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More work ahead</a:t>
            </a:r>
          </a:p>
        </p:txBody>
      </p:sp>
    </p:spTree>
    <p:extLst>
      <p:ext uri="{BB962C8B-B14F-4D97-AF65-F5344CB8AC3E}">
        <p14:creationId xmlns:p14="http://schemas.microsoft.com/office/powerpoint/2010/main" val="4179521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D0230-D2AF-04DF-C6D3-CB4BAE9D3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44C45E-0C86-BC5D-28A6-24AF8BCB25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28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7">
            <a:extLst>
              <a:ext uri="{FF2B5EF4-FFF2-40B4-BE49-F238E27FC236}">
                <a16:creationId xmlns:a16="http://schemas.microsoft.com/office/drawing/2014/main" id="{94AB4987-49F2-7B4C-98D3-4547A8A0A8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827" y="1140432"/>
            <a:ext cx="8833773" cy="496899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378072-78C6-B24B-BB5B-E7485EA3E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93C5830-40F3-F04E-B2E3-10E6672BA8FF}" type="slidenum">
              <a:rPr lang="en-US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pPr algn="r">
                <a:spcAft>
                  <a:spcPts val="600"/>
                </a:spcAft>
              </a:pPr>
              <a:t>4</a:t>
            </a:fld>
            <a:endParaRPr lang="en-US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C79BFD-CBFB-E04D-9613-E1946F14EE1F}"/>
              </a:ext>
            </a:extLst>
          </p:cNvPr>
          <p:cNvSpPr txBox="1"/>
          <p:nvPr/>
        </p:nvSpPr>
        <p:spPr>
          <a:xfrm>
            <a:off x="318499" y="1407559"/>
            <a:ext cx="1273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HSR (RHIC) abort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1482EE-414F-444C-9668-719FE8910F2C}"/>
              </a:ext>
            </a:extLst>
          </p:cNvPr>
          <p:cNvSpPr txBox="1"/>
          <p:nvPr/>
        </p:nvSpPr>
        <p:spPr>
          <a:xfrm>
            <a:off x="3986373" y="431848"/>
            <a:ext cx="16335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ESR injection and transfer dump, HSR collimators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759B7E-04B3-ED41-B3EB-045FEFF5C7E1}"/>
              </a:ext>
            </a:extLst>
          </p:cNvPr>
          <p:cNvSpPr txBox="1"/>
          <p:nvPr/>
        </p:nvSpPr>
        <p:spPr>
          <a:xfrm>
            <a:off x="7299544" y="1473106"/>
            <a:ext cx="14285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ESR abort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F3406F-B9B2-6B4A-9932-D8432D0F0CF2}"/>
              </a:ext>
            </a:extLst>
          </p:cNvPr>
          <p:cNvSpPr txBox="1"/>
          <p:nvPr/>
        </p:nvSpPr>
        <p:spPr>
          <a:xfrm>
            <a:off x="7486650" y="3440265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HSR injection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5CE83D-DC3A-764D-8815-773CED823E10}"/>
              </a:ext>
            </a:extLst>
          </p:cNvPr>
          <p:cNvSpPr txBox="1"/>
          <p:nvPr/>
        </p:nvSpPr>
        <p:spPr>
          <a:xfrm>
            <a:off x="153827" y="222039"/>
            <a:ext cx="34387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EIC Injection &amp; aborts: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9108DF6-8EA9-CF48-99FD-0242D979AA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905" y="3933057"/>
            <a:ext cx="4091263" cy="22998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841D389-1460-6D0A-E904-4132715C47C3}"/>
              </a:ext>
            </a:extLst>
          </p:cNvPr>
          <p:cNvSpPr txBox="1"/>
          <p:nvPr/>
        </p:nvSpPr>
        <p:spPr>
          <a:xfrm>
            <a:off x="7840717" y="1876245"/>
            <a:ext cx="546538" cy="4675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27B1CAC-44CF-B3B4-62F5-D8B4EF739D7D}"/>
              </a:ext>
            </a:extLst>
          </p:cNvPr>
          <p:cNvCxnSpPr/>
          <p:nvPr/>
        </p:nvCxnSpPr>
        <p:spPr>
          <a:xfrm>
            <a:off x="1226916" y="1876245"/>
            <a:ext cx="694481" cy="914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7579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92262-AA69-CDB0-3BEC-824C4FF39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546" y="295202"/>
            <a:ext cx="7886700" cy="798651"/>
          </a:xfrm>
        </p:spPr>
        <p:txBody>
          <a:bodyPr/>
          <a:lstStyle/>
          <a:p>
            <a:r>
              <a:rPr lang="en-US" dirty="0"/>
              <a:t>MDI context &amp; assumptions</a:t>
            </a:r>
          </a:p>
        </p:txBody>
      </p:sp>
      <p:sp>
        <p:nvSpPr>
          <p:cNvPr id="64" name="Content Placeholder 63">
            <a:extLst>
              <a:ext uri="{FF2B5EF4-FFF2-40B4-BE49-F238E27FC236}">
                <a16:creationId xmlns:a16="http://schemas.microsoft.com/office/drawing/2014/main" id="{8FFA0301-2CFA-0692-0D23-870E5CCB7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46789"/>
            <a:ext cx="7886699" cy="546894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EIC will feature powerful beams </a:t>
            </a:r>
          </a:p>
          <a:p>
            <a:pPr lvl="1"/>
            <a:r>
              <a:rPr lang="en-US" dirty="0"/>
              <a:t>10x the stored energy of RHIC</a:t>
            </a:r>
          </a:p>
          <a:p>
            <a:pPr lvl="1"/>
            <a:r>
              <a:rPr lang="en-US" dirty="0"/>
              <a:t>2x </a:t>
            </a:r>
            <a:r>
              <a:rPr lang="en-US" dirty="0" err="1"/>
              <a:t>SuperKEK</a:t>
            </a:r>
            <a:r>
              <a:rPr lang="en-US" dirty="0"/>
              <a:t>-B target stored energy with 1/2 the bunches</a:t>
            </a:r>
          </a:p>
          <a:p>
            <a:pPr lvl="1"/>
            <a:r>
              <a:rPr lang="en-US" dirty="0"/>
              <a:t>The e</a:t>
            </a:r>
            <a:r>
              <a:rPr lang="en-US" baseline="30000" dirty="0"/>
              <a:t>-</a:t>
            </a:r>
            <a:r>
              <a:rPr lang="en-US" dirty="0"/>
              <a:t> bunches will be very dense (0.5 mm</a:t>
            </a:r>
            <a:r>
              <a:rPr lang="en-US" baseline="30000" dirty="0"/>
              <a:t>2</a:t>
            </a:r>
            <a:r>
              <a:rPr lang="en-US" dirty="0"/>
              <a:t>) and melt metals in case of normal impact.</a:t>
            </a:r>
          </a:p>
          <a:p>
            <a:r>
              <a:rPr lang="en-US" dirty="0"/>
              <a:t>radiation absorption/prevention is handled in vacuum (beam pipe design) and ESR lattice design</a:t>
            </a:r>
          </a:p>
          <a:p>
            <a:r>
              <a:rPr lang="en-US" dirty="0"/>
              <a:t>HSR abort is identical to RHIC yellow ring abort</a:t>
            </a:r>
          </a:p>
          <a:p>
            <a:r>
              <a:rPr lang="en-US" dirty="0"/>
              <a:t>ESR needs a 1-turn emergency abort to safely dump up 2.5 A beam</a:t>
            </a:r>
          </a:p>
          <a:p>
            <a:r>
              <a:rPr lang="en-US" dirty="0"/>
              <a:t>RCS can operate without abort but needs </a:t>
            </a:r>
            <a:r>
              <a:rPr lang="en-US" dirty="0" err="1"/>
              <a:t>an“inhibit</a:t>
            </a:r>
            <a:r>
              <a:rPr lang="en-US" dirty="0"/>
              <a:t>”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B6BB860-38F4-2C47-A155-0E7B6E28C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520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89A20-5360-D125-48DC-DE08C4429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0"/>
            <a:ext cx="8286750" cy="1325563"/>
          </a:xfrm>
        </p:spPr>
        <p:txBody>
          <a:bodyPr/>
          <a:lstStyle/>
          <a:p>
            <a:r>
              <a:rPr lang="en-US" dirty="0"/>
              <a:t>Abort system - HSR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567D7-9B49-96EF-3083-8B8C629EA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325564"/>
            <a:ext cx="7772400" cy="470724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RHIC Yellow system in IR10 with upgrade </a:t>
            </a:r>
          </a:p>
          <a:p>
            <a:pPr marL="685800" lvl="1" indent="-342900"/>
            <a:r>
              <a:rPr lang="en-US" dirty="0"/>
              <a:t>Window</a:t>
            </a:r>
          </a:p>
          <a:p>
            <a:pPr marL="685800" lvl="1" indent="-342900"/>
            <a:r>
              <a:rPr lang="en-US" dirty="0"/>
              <a:t>Water cooling</a:t>
            </a:r>
          </a:p>
          <a:p>
            <a:pPr marL="685800" lvl="1" indent="-342900"/>
            <a:r>
              <a:rPr lang="en-US" dirty="0"/>
              <a:t>Shielding</a:t>
            </a:r>
          </a:p>
          <a:p>
            <a:pPr marL="685800" lvl="1" indent="-342900"/>
            <a:r>
              <a:rPr lang="en-US" dirty="0"/>
              <a:t>Trigger solution might need a do-over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CD8BA-D7D7-B0AE-BA39-FB0DD2E974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91010" y="6316596"/>
            <a:ext cx="324365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6</a:t>
            </a:fld>
            <a:endParaRPr lang="en-US" sz="750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362CC64C-DC30-3B4E-0B81-04E1011807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440" y="3719152"/>
            <a:ext cx="7772400" cy="2185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626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150F0-5D29-8C89-D39E-1AB9791D8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Asynchronous abort kicker discharge (“</a:t>
            </a:r>
            <a:r>
              <a:rPr lang="en-US" dirty="0" err="1"/>
              <a:t>prefire</a:t>
            </a:r>
            <a:r>
              <a:rPr lang="en-US" dirty="0"/>
              <a:t>”)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BFF0270-548F-B93D-2A3C-06D157A052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942158" cy="119266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Cause</a:t>
            </a:r>
          </a:p>
          <a:p>
            <a:r>
              <a:rPr lang="en-US" sz="2400" dirty="0"/>
              <a:t>RHIC abort system fast switches (thyratron tubes) fire spontaneously and asynchronously (“</a:t>
            </a:r>
            <a:r>
              <a:rPr lang="en-US" sz="2400" dirty="0" err="1"/>
              <a:t>prefires</a:t>
            </a:r>
            <a:r>
              <a:rPr lang="en-US" sz="2400" dirty="0"/>
              <a:t>”) when operated at high energy</a:t>
            </a:r>
            <a:endParaRPr lang="en-US" dirty="0"/>
          </a:p>
        </p:txBody>
      </p:sp>
      <p:pic>
        <p:nvPicPr>
          <p:cNvPr id="4" name="Content Placeholder 11">
            <a:extLst>
              <a:ext uri="{FF2B5EF4-FFF2-40B4-BE49-F238E27FC236}">
                <a16:creationId xmlns:a16="http://schemas.microsoft.com/office/drawing/2014/main" id="{661C880E-591B-C1F5-8045-5494FDFA5AA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0238" y="3272192"/>
            <a:ext cx="3868737" cy="2150353"/>
          </a:xfrm>
          <a:prstGeom prst="rect">
            <a:avLst/>
          </a:pr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9171C6E-77C9-98AD-0EB8-FBCF04798A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52381" y="1778426"/>
            <a:ext cx="3887391" cy="130146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Effect</a:t>
            </a:r>
          </a:p>
          <a:p>
            <a:r>
              <a:rPr lang="en-US" sz="2400" dirty="0"/>
              <a:t>~10 bunches miss the dump and are steered into cold magnets (3 quench diodes lost to date) and/or into the detectors (severe damage)</a:t>
            </a:r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032C0C-7F64-EF30-D97E-DB89C740CC78}"/>
              </a:ext>
            </a:extLst>
          </p:cNvPr>
          <p:cNvGrpSpPr/>
          <p:nvPr/>
        </p:nvGrpSpPr>
        <p:grpSpPr>
          <a:xfrm>
            <a:off x="4825415" y="3021294"/>
            <a:ext cx="3794738" cy="2801874"/>
            <a:chOff x="169987" y="2257779"/>
            <a:chExt cx="3794738" cy="2801874"/>
          </a:xfrm>
        </p:grpSpPr>
        <p:pic>
          <p:nvPicPr>
            <p:cNvPr id="6" name="Picture 5" descr="Untitled1.tiff">
              <a:extLst>
                <a:ext uri="{FF2B5EF4-FFF2-40B4-BE49-F238E27FC236}">
                  <a16:creationId xmlns:a16="http://schemas.microsoft.com/office/drawing/2014/main" id="{075C5B96-B4B8-9EAD-8CF5-D0EBDC543F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987" y="2704156"/>
              <a:ext cx="2535585" cy="2171699"/>
            </a:xfrm>
            <a:prstGeom prst="rect">
              <a:avLst/>
            </a:prstGeom>
          </p:spPr>
        </p:pic>
        <p:pic>
          <p:nvPicPr>
            <p:cNvPr id="7" name="Picture 6" descr="Untitled2.tiff">
              <a:extLst>
                <a:ext uri="{FF2B5EF4-FFF2-40B4-BE49-F238E27FC236}">
                  <a16:creationId xmlns:a16="http://schemas.microsoft.com/office/drawing/2014/main" id="{EBF5273B-EB90-D56E-3E36-A490BD7339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5572" y="2685341"/>
              <a:ext cx="1226724" cy="217360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1F0B2A0-C7E3-BE0E-FE33-73A73808FBC3}"/>
                </a:ext>
              </a:extLst>
            </p:cNvPr>
            <p:cNvSpPr txBox="1"/>
            <p:nvPr/>
          </p:nvSpPr>
          <p:spPr bwMode="auto">
            <a:xfrm>
              <a:off x="3049320" y="4828821"/>
              <a:ext cx="82604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900" b="0" dirty="0">
                  <a:solidFill>
                    <a:srgbClr val="000000"/>
                  </a:solidFill>
                  <a:latin typeface="Helvetica"/>
                  <a:cs typeface="Helvetica"/>
                </a:rPr>
                <a:t>M. Purschke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28BA077-844C-AEAE-0AFF-14DDCE31C266}"/>
                </a:ext>
              </a:extLst>
            </p:cNvPr>
            <p:cNvSpPr txBox="1"/>
            <p:nvPr/>
          </p:nvSpPr>
          <p:spPr bwMode="auto">
            <a:xfrm>
              <a:off x="228600" y="2295407"/>
              <a:ext cx="114165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200" b="0" dirty="0">
                  <a:solidFill>
                    <a:srgbClr val="000000"/>
                  </a:solidFill>
                  <a:latin typeface="Helvetica"/>
                  <a:cs typeface="Helvetica"/>
                </a:rPr>
                <a:t>PHENIX MPC</a:t>
              </a:r>
              <a:br>
                <a:rPr lang="en-US" sz="1200" b="0" dirty="0">
                  <a:solidFill>
                    <a:srgbClr val="000000"/>
                  </a:solidFill>
                  <a:latin typeface="Helvetica"/>
                  <a:cs typeface="Helvetica"/>
                </a:rPr>
              </a:br>
              <a:r>
                <a:rPr lang="en-US" sz="1200" b="0" dirty="0">
                  <a:solidFill>
                    <a:srgbClr val="000000"/>
                  </a:solidFill>
                  <a:latin typeface="Helvetica"/>
                  <a:cs typeface="Helvetica"/>
                </a:rPr>
                <a:t>start of run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C9CBF1F-7113-AE70-7C74-F5542E0BBD73}"/>
                </a:ext>
              </a:extLst>
            </p:cNvPr>
            <p:cNvSpPr txBox="1"/>
            <p:nvPr/>
          </p:nvSpPr>
          <p:spPr bwMode="auto">
            <a:xfrm>
              <a:off x="1371600" y="2267186"/>
              <a:ext cx="130253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200" b="0" dirty="0">
                  <a:solidFill>
                    <a:srgbClr val="000000"/>
                  </a:solidFill>
                  <a:latin typeface="Helvetica"/>
                  <a:cs typeface="Helvetica"/>
                </a:rPr>
                <a:t>after Yellow</a:t>
              </a:r>
              <a:br>
                <a:rPr lang="en-US" sz="1200" b="0" dirty="0">
                  <a:solidFill>
                    <a:srgbClr val="000000"/>
                  </a:solidFill>
                  <a:latin typeface="Helvetica"/>
                  <a:cs typeface="Helvetica"/>
                </a:rPr>
              </a:br>
              <a:r>
                <a:rPr lang="en-US" sz="1200" b="0" dirty="0">
                  <a:solidFill>
                    <a:srgbClr val="000000"/>
                  </a:solidFill>
                  <a:latin typeface="Helvetica"/>
                  <a:cs typeface="Helvetica"/>
                </a:rPr>
                <a:t>pre-fire </a:t>
              </a:r>
              <a:r>
                <a:rPr lang="en-US" sz="1100" b="0" dirty="0">
                  <a:solidFill>
                    <a:srgbClr val="000000"/>
                  </a:solidFill>
                  <a:latin typeface="Helvetica"/>
                  <a:cs typeface="Helvetica"/>
                </a:rPr>
                <a:t>05/11/15</a:t>
              </a:r>
              <a:endParaRPr lang="en-US" sz="1200" b="0" dirty="0">
                <a:solidFill>
                  <a:srgbClr val="000000"/>
                </a:solidFill>
                <a:latin typeface="Helvetica"/>
                <a:cs typeface="Helvetica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38B34DA-A770-2252-5A08-DF31F65F909D}"/>
                </a:ext>
              </a:extLst>
            </p:cNvPr>
            <p:cNvSpPr txBox="1"/>
            <p:nvPr/>
          </p:nvSpPr>
          <p:spPr bwMode="auto">
            <a:xfrm>
              <a:off x="2650844" y="2257779"/>
              <a:ext cx="131388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200" b="0" dirty="0">
                  <a:solidFill>
                    <a:srgbClr val="000000"/>
                  </a:solidFill>
                  <a:latin typeface="Helvetica"/>
                  <a:cs typeface="Helvetica"/>
                </a:rPr>
                <a:t>after Yellow</a:t>
              </a:r>
              <a:br>
                <a:rPr lang="en-US" sz="1200" b="0" dirty="0">
                  <a:solidFill>
                    <a:srgbClr val="000000"/>
                  </a:solidFill>
                  <a:latin typeface="Helvetica"/>
                  <a:cs typeface="Helvetica"/>
                </a:rPr>
              </a:br>
              <a:r>
                <a:rPr lang="en-US" sz="1200" b="0" dirty="0">
                  <a:solidFill>
                    <a:srgbClr val="000000"/>
                  </a:solidFill>
                  <a:latin typeface="Helvetica"/>
                  <a:cs typeface="Helvetica"/>
                </a:rPr>
                <a:t>pre-fire </a:t>
              </a:r>
              <a:r>
                <a:rPr lang="en-US" sz="1100" b="0" dirty="0">
                  <a:solidFill>
                    <a:srgbClr val="000000"/>
                  </a:solidFill>
                  <a:latin typeface="Helvetica"/>
                  <a:cs typeface="Helvetica"/>
                </a:rPr>
                <a:t>06/01/15</a:t>
              </a:r>
              <a:endParaRPr lang="en-US" sz="1200" b="0" dirty="0">
                <a:solidFill>
                  <a:srgbClr val="000000"/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68552E0-9B0E-713D-2843-0755C6D5E77A}"/>
              </a:ext>
            </a:extLst>
          </p:cNvPr>
          <p:cNvSpPr txBox="1"/>
          <p:nvPr/>
        </p:nvSpPr>
        <p:spPr>
          <a:xfrm>
            <a:off x="492821" y="5176837"/>
            <a:ext cx="1231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prefire</a:t>
            </a:r>
            <a:endParaRPr lang="en-US" dirty="0"/>
          </a:p>
          <a:p>
            <a:r>
              <a:rPr lang="en-US" dirty="0"/>
              <a:t>Dec 8 2021</a:t>
            </a:r>
          </a:p>
        </p:txBody>
      </p:sp>
    </p:spTree>
    <p:extLst>
      <p:ext uri="{BB962C8B-B14F-4D97-AF65-F5344CB8AC3E}">
        <p14:creationId xmlns:p14="http://schemas.microsoft.com/office/powerpoint/2010/main" val="2960259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3032C-1677-354D-928A-E86E20D55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720" y="146401"/>
            <a:ext cx="8328991" cy="582920"/>
          </a:xfrm>
        </p:spPr>
        <p:txBody>
          <a:bodyPr>
            <a:normAutofit/>
          </a:bodyPr>
          <a:lstStyle/>
          <a:p>
            <a:r>
              <a:rPr lang="en-US" sz="3200" b="0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RHIC delayed abort: mechanical relays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C34FDCA-62EA-CB48-9D99-FE098CF933F7}"/>
              </a:ext>
            </a:extLst>
          </p:cNvPr>
          <p:cNvGrpSpPr/>
          <p:nvPr/>
        </p:nvGrpSpPr>
        <p:grpSpPr>
          <a:xfrm>
            <a:off x="203391" y="4519572"/>
            <a:ext cx="8737218" cy="1949950"/>
            <a:chOff x="-562094" y="1769179"/>
            <a:chExt cx="8737218" cy="194995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EBAB214-932E-F447-9474-6316FBF75738}"/>
                </a:ext>
              </a:extLst>
            </p:cNvPr>
            <p:cNvSpPr/>
            <p:nvPr/>
          </p:nvSpPr>
          <p:spPr bwMode="auto">
            <a:xfrm>
              <a:off x="6536318" y="2141889"/>
              <a:ext cx="762000" cy="533400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21E05A2-DEBC-6048-9568-49729521DD83}"/>
                </a:ext>
              </a:extLst>
            </p:cNvPr>
            <p:cNvCxnSpPr/>
            <p:nvPr/>
          </p:nvCxnSpPr>
          <p:spPr bwMode="auto">
            <a:xfrm>
              <a:off x="7992708" y="2952750"/>
              <a:ext cx="182416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EBD9991-EE40-9340-A02D-010C16968F9A}"/>
                </a:ext>
              </a:extLst>
            </p:cNvPr>
            <p:cNvSpPr txBox="1"/>
            <p:nvPr/>
          </p:nvSpPr>
          <p:spPr>
            <a:xfrm>
              <a:off x="3358124" y="2769085"/>
              <a:ext cx="12025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fast (few turns)</a:t>
              </a:r>
              <a:br>
                <a:rPr lang="en-US" sz="1200" dirty="0"/>
              </a:br>
              <a:r>
                <a:rPr lang="en-US" sz="1200" b="1" dirty="0">
                  <a:solidFill>
                    <a:srgbClr val="FF0000"/>
                  </a:solidFill>
                </a:rPr>
                <a:t>pre-fires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D4BC8BE-91BD-6846-AD8D-9C0441FA3CDE}"/>
                </a:ext>
              </a:extLst>
            </p:cNvPr>
            <p:cNvSpPr txBox="1"/>
            <p:nvPr/>
          </p:nvSpPr>
          <p:spPr>
            <a:xfrm>
              <a:off x="4772067" y="3195909"/>
              <a:ext cx="15376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FF0000"/>
                  </a:solidFill>
                </a:rPr>
                <a:t>closes 1</a:t>
              </a:r>
              <a:r>
                <a:rPr lang="en-US" sz="1400" baseline="30000" dirty="0">
                  <a:solidFill>
                    <a:srgbClr val="FF0000"/>
                  </a:solidFill>
                </a:rPr>
                <a:t>st</a:t>
              </a:r>
              <a:r>
                <a:rPr lang="en-US" sz="1400" dirty="0">
                  <a:solidFill>
                    <a:srgbClr val="FF0000"/>
                  </a:solidFill>
                </a:rPr>
                <a:t> </a:t>
              </a:r>
              <a:br>
                <a:rPr lang="en-US" sz="1400" dirty="0">
                  <a:solidFill>
                    <a:srgbClr val="FF0000"/>
                  </a:solidFill>
                </a:rPr>
              </a:br>
              <a:r>
                <a:rPr lang="en-US" sz="1400" u="sng" dirty="0">
                  <a:solidFill>
                    <a:srgbClr val="FF0000"/>
                  </a:solidFill>
                </a:rPr>
                <a:t>not</a:t>
              </a:r>
              <a:r>
                <a:rPr lang="en-US" sz="1400" dirty="0">
                  <a:solidFill>
                    <a:srgbClr val="FF0000"/>
                  </a:solidFill>
                </a:rPr>
                <a:t> synchronized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4F57D9D-C002-AE47-B3DA-20D27B69FCEA}"/>
                </a:ext>
              </a:extLst>
            </p:cNvPr>
            <p:cNvSpPr txBox="1"/>
            <p:nvPr/>
          </p:nvSpPr>
          <p:spPr>
            <a:xfrm>
              <a:off x="3414332" y="3160439"/>
              <a:ext cx="12394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FF0000"/>
                  </a:solidFill>
                </a:rPr>
                <a:t>closes 2</a:t>
              </a:r>
              <a:r>
                <a:rPr lang="en-US" sz="1400" baseline="30000" dirty="0">
                  <a:solidFill>
                    <a:srgbClr val="FF0000"/>
                  </a:solidFill>
                </a:rPr>
                <a:t>nd</a:t>
              </a:r>
              <a:r>
                <a:rPr lang="en-US" sz="1400" dirty="0">
                  <a:solidFill>
                    <a:srgbClr val="FF0000"/>
                  </a:solidFill>
                </a:rPr>
                <a:t> </a:t>
              </a:r>
              <a:br>
                <a:rPr lang="en-US" sz="1400" dirty="0">
                  <a:solidFill>
                    <a:srgbClr val="FF0000"/>
                  </a:solidFill>
                </a:rPr>
              </a:br>
              <a:r>
                <a:rPr lang="en-US" sz="1400" dirty="0">
                  <a:solidFill>
                    <a:srgbClr val="FF0000"/>
                  </a:solidFill>
                </a:rPr>
                <a:t>synchronized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900D6B8-C1FE-A843-8B66-435A5642319C}"/>
                </a:ext>
              </a:extLst>
            </p:cNvPr>
            <p:cNvGrpSpPr/>
            <p:nvPr/>
          </p:nvGrpSpPr>
          <p:grpSpPr>
            <a:xfrm>
              <a:off x="-562094" y="1769179"/>
              <a:ext cx="2847611" cy="1812221"/>
              <a:chOff x="-562094" y="1769179"/>
              <a:chExt cx="2847611" cy="1812221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9F76E836-61C9-5E4A-B5EB-9B5100482C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562094" y="1769179"/>
                <a:ext cx="2416294" cy="1812221"/>
              </a:xfrm>
              <a:prstGeom prst="rect">
                <a:avLst/>
              </a:prstGeom>
            </p:spPr>
          </p:pic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5A3C79AF-B923-4B44-9B5B-31EA04DA99C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122643" y="2080736"/>
                <a:ext cx="1162874" cy="1000461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CC66"/>
                </a:solidFill>
                <a:prstDash val="sysDash"/>
                <a:round/>
                <a:headEnd type="none" w="lg" len="med"/>
                <a:tailEnd type="stealth" w="lg" len="med"/>
              </a:ln>
              <a:effectLst/>
            </p:spPr>
          </p:cxnSp>
        </p:grpSp>
      </p:grp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FD7D8088-1204-8B4B-B67D-F906C85F32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391" y="730619"/>
            <a:ext cx="7098412" cy="325576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en-US" sz="1700" b="1" dirty="0"/>
              <a:t>Motivation</a:t>
            </a:r>
            <a:r>
              <a:rPr lang="en-US" sz="1600" dirty="0"/>
              <a:t>: protect </a:t>
            </a:r>
            <a:r>
              <a:rPr lang="en-US" sz="1600" dirty="0" err="1"/>
              <a:t>sPHENIX</a:t>
            </a:r>
            <a:r>
              <a:rPr lang="en-US" sz="1600" dirty="0"/>
              <a:t> and RHIC SC magnets (and other accelerator components)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en-US" sz="1700" b="1" dirty="0"/>
              <a:t>Solution</a:t>
            </a:r>
            <a:r>
              <a:rPr lang="en-US" sz="1600" dirty="0"/>
              <a:t>: add mechanical relay in series to the abort thyratron tubes (completed in 2020)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1400" dirty="0"/>
              <a:t>Compensate for the added time delay of 6ms (=460 turns)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1400" dirty="0"/>
              <a:t>Early detection of problems ➡️ more MPS inputs (such as BPMs and PS, nested quads to be added in run 23 )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en-US" sz="1700" b="1" dirty="0"/>
              <a:t>Experience</a:t>
            </a:r>
            <a:r>
              <a:rPr lang="en-US" sz="1600" dirty="0"/>
              <a:t>: 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1400" dirty="0"/>
              <a:t>New MPS successfully commissioned during low energy running, some issues with monitoring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1400" dirty="0">
                <a:solidFill>
                  <a:schemeClr val="accent1"/>
                </a:solidFill>
              </a:rPr>
              <a:t>Run 22: first complete high energy pp run with (almost) complete MPS: </a:t>
            </a:r>
            <a:r>
              <a:rPr lang="en-US" sz="1400" dirty="0" err="1">
                <a:solidFill>
                  <a:schemeClr val="accent1"/>
                </a:solidFill>
              </a:rPr>
              <a:t>prefires</a:t>
            </a:r>
            <a:r>
              <a:rPr lang="en-US" sz="1400" dirty="0">
                <a:solidFill>
                  <a:schemeClr val="accent1"/>
                </a:solidFill>
              </a:rPr>
              <a:t> successfully prevented 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en-US" sz="1700" dirty="0"/>
              <a:t>Question: is this a valid approach for the EIC?</a:t>
            </a:r>
            <a:r>
              <a:rPr lang="en-US" sz="1600" dirty="0"/>
              <a:t> 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1300" dirty="0"/>
              <a:t>Solid state switches in support ‘hut’ above berm?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Shorter instability rise-times with higher beam intensity and compatibility with delayed aborts in case alternative trigger technologies cannot be used are an ongoing study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endParaRPr lang="en-US" sz="1900" dirty="0"/>
          </a:p>
          <a:p>
            <a:pPr marL="0" indent="0">
              <a:lnSpc>
                <a:spcPct val="120000"/>
              </a:lnSpc>
              <a:buNone/>
            </a:pPr>
            <a:endParaRPr lang="en-US" sz="16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98224F0-E8DB-B73C-8C33-803B0D96544A}"/>
              </a:ext>
            </a:extLst>
          </p:cNvPr>
          <p:cNvGrpSpPr/>
          <p:nvPr/>
        </p:nvGrpSpPr>
        <p:grpSpPr>
          <a:xfrm>
            <a:off x="9083" y="4051189"/>
            <a:ext cx="8851936" cy="1954796"/>
            <a:chOff x="108559" y="4481061"/>
            <a:chExt cx="8851936" cy="1954796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96E82B7-A6A9-C841-9AD6-6993F4C57A06}"/>
                </a:ext>
              </a:extLst>
            </p:cNvPr>
            <p:cNvGrpSpPr/>
            <p:nvPr/>
          </p:nvGrpSpPr>
          <p:grpSpPr>
            <a:xfrm>
              <a:off x="2788295" y="4653386"/>
              <a:ext cx="6172200" cy="1686386"/>
              <a:chOff x="2057400" y="1556096"/>
              <a:chExt cx="6172200" cy="1686386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30638650-11A7-0449-B983-21123894FDE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200400" y="2397412"/>
                <a:ext cx="565575" cy="2888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36FB05BE-06C2-C04C-8A79-EC12D6FE351A}"/>
                  </a:ext>
                </a:extLst>
              </p:cNvPr>
              <p:cNvSpPr/>
              <p:nvPr/>
            </p:nvSpPr>
            <p:spPr bwMode="auto">
              <a:xfrm>
                <a:off x="2438400" y="2133600"/>
                <a:ext cx="762000" cy="533400"/>
              </a:xfrm>
              <a:prstGeom prst="rect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1210E09-E66B-EF45-9233-003625FFF032}"/>
                  </a:ext>
                </a:extLst>
              </p:cNvPr>
              <p:cNvSpPr txBox="1"/>
              <p:nvPr/>
            </p:nvSpPr>
            <p:spPr>
              <a:xfrm>
                <a:off x="2472618" y="2207213"/>
                <a:ext cx="7060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dirty="0"/>
                  <a:t>PFN</a:t>
                </a:r>
              </a:p>
            </p:txBody>
          </p: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EFACC696-3BCC-AA4E-A2E5-B22C16FB8DA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256874" y="2398856"/>
                <a:ext cx="567902" cy="3238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22C6CFB3-9C4A-074E-942F-495B4FC86C04}"/>
                  </a:ext>
                </a:extLst>
              </p:cNvPr>
              <p:cNvCxnSpPr/>
              <p:nvPr/>
            </p:nvCxnSpPr>
            <p:spPr bwMode="auto">
              <a:xfrm rot="19800000">
                <a:off x="3730244" y="2264062"/>
                <a:ext cx="533400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678144E6-7D59-4E42-9C99-E6EB9052F1A3}"/>
                  </a:ext>
                </a:extLst>
              </p:cNvPr>
              <p:cNvCxnSpPr/>
              <p:nvPr/>
            </p:nvCxnSpPr>
            <p:spPr bwMode="auto">
              <a:xfrm>
                <a:off x="5715000" y="2400300"/>
                <a:ext cx="876300" cy="95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5AC36DEF-B295-3B4C-871E-AD039F0671F4}"/>
                  </a:ext>
                </a:extLst>
              </p:cNvPr>
              <p:cNvCxnSpPr/>
              <p:nvPr/>
            </p:nvCxnSpPr>
            <p:spPr bwMode="auto">
              <a:xfrm>
                <a:off x="7338870" y="2409825"/>
                <a:ext cx="762000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2268ED5D-23FC-5746-A03E-14555F23621B}"/>
                  </a:ext>
                </a:extLst>
              </p:cNvPr>
              <p:cNvCxnSpPr/>
              <p:nvPr/>
            </p:nvCxnSpPr>
            <p:spPr bwMode="auto">
              <a:xfrm>
                <a:off x="8077200" y="2409825"/>
                <a:ext cx="0" cy="4857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4FD1CF49-D473-D646-90E2-A0867F276D5F}"/>
                  </a:ext>
                </a:extLst>
              </p:cNvPr>
              <p:cNvCxnSpPr/>
              <p:nvPr/>
            </p:nvCxnSpPr>
            <p:spPr bwMode="auto">
              <a:xfrm>
                <a:off x="7935816" y="2895600"/>
                <a:ext cx="293784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4AB1F43A-8B89-624B-93C8-1E803ABF4CD3}"/>
                  </a:ext>
                </a:extLst>
              </p:cNvPr>
              <p:cNvCxnSpPr/>
              <p:nvPr/>
            </p:nvCxnSpPr>
            <p:spPr bwMode="auto">
              <a:xfrm>
                <a:off x="8016525" y="3019425"/>
                <a:ext cx="113266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97D3274-2CDE-CB40-A5DF-CD6049CA3B9C}"/>
                  </a:ext>
                </a:extLst>
              </p:cNvPr>
              <p:cNvSpPr txBox="1"/>
              <p:nvPr/>
            </p:nvSpPr>
            <p:spPr>
              <a:xfrm>
                <a:off x="6662854" y="2210461"/>
                <a:ext cx="72006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/>
                  <a:t>abort</a:t>
                </a:r>
                <a:br>
                  <a:rPr lang="en-US" sz="1600" dirty="0"/>
                </a:br>
                <a:r>
                  <a:rPr lang="en-US" sz="1600" dirty="0"/>
                  <a:t>kicker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CF43190-4872-E746-84D4-AFFF3F6E92AD}"/>
                  </a:ext>
                </a:extLst>
              </p:cNvPr>
              <p:cNvSpPr txBox="1"/>
              <p:nvPr/>
            </p:nvSpPr>
            <p:spPr>
              <a:xfrm>
                <a:off x="3651702" y="1621322"/>
                <a:ext cx="83388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/>
                  <a:t>thyratron </a:t>
                </a:r>
                <a:br>
                  <a:rPr lang="en-US" sz="1200" dirty="0"/>
                </a:br>
                <a:r>
                  <a:rPr lang="en-US" sz="1200" dirty="0"/>
                  <a:t>tube</a:t>
                </a:r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426A3414-DEE8-A146-B860-09084900BFA7}"/>
                  </a:ext>
                </a:extLst>
              </p:cNvPr>
              <p:cNvGrpSpPr/>
              <p:nvPr/>
            </p:nvGrpSpPr>
            <p:grpSpPr>
              <a:xfrm>
                <a:off x="4783728" y="1556096"/>
                <a:ext cx="1734770" cy="1686386"/>
                <a:chOff x="4783728" y="1556096"/>
                <a:chExt cx="1734770" cy="1686386"/>
              </a:xfrm>
            </p:grpSpPr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94952981-7E49-3D4B-927F-B09BFEDE0F5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4854306" y="1996563"/>
                  <a:ext cx="386925" cy="232263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:ln>
                <a:effectLst/>
              </p:spPr>
            </p:cxn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68B3CDE-2894-9B4B-A461-88B9D9669D83}"/>
                    </a:ext>
                  </a:extLst>
                </p:cNvPr>
                <p:cNvSpPr txBox="1"/>
                <p:nvPr/>
              </p:nvSpPr>
              <p:spPr>
                <a:xfrm>
                  <a:off x="4783728" y="1556096"/>
                  <a:ext cx="173477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200" dirty="0"/>
                    <a:t>redundant mechanical </a:t>
                  </a:r>
                  <a:br>
                    <a:rPr lang="en-US" sz="1200" dirty="0"/>
                  </a:br>
                  <a:r>
                    <a:rPr lang="en-US" sz="1200" dirty="0"/>
                    <a:t>relays (added)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8A257B23-8DA7-E14A-B1DA-BA496B3264C0}"/>
                    </a:ext>
                  </a:extLst>
                </p:cNvPr>
                <p:cNvSpPr txBox="1"/>
                <p:nvPr/>
              </p:nvSpPr>
              <p:spPr>
                <a:xfrm>
                  <a:off x="4806657" y="2780817"/>
                  <a:ext cx="1313181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solidFill>
                        <a:srgbClr val="FF0000"/>
                      </a:solidFill>
                    </a:rPr>
                    <a:t>slow</a:t>
                  </a:r>
                  <a:r>
                    <a:rPr lang="en-US" sz="1200" dirty="0"/>
                    <a:t> (460 turns)</a:t>
                  </a:r>
                  <a:br>
                    <a:rPr lang="en-US" sz="1200" dirty="0"/>
                  </a:br>
                  <a:r>
                    <a:rPr lang="en-US" sz="1200" dirty="0"/>
                    <a:t>no pre-fires</a:t>
                  </a:r>
                </a:p>
              </p:txBody>
            </p:sp>
          </p:grp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0874B892-4916-BA4A-9805-875BE441ED1B}"/>
                  </a:ext>
                </a:extLst>
              </p:cNvPr>
              <p:cNvCxnSpPr/>
              <p:nvPr/>
            </p:nvCxnSpPr>
            <p:spPr bwMode="auto">
              <a:xfrm flipV="1">
                <a:off x="2057400" y="2400300"/>
                <a:ext cx="381000" cy="95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A631AC8-53F9-024E-A24D-C560193642DE}"/>
                </a:ext>
              </a:extLst>
            </p:cNvPr>
            <p:cNvSpPr txBox="1"/>
            <p:nvPr/>
          </p:nvSpPr>
          <p:spPr>
            <a:xfrm>
              <a:off x="108559" y="4481061"/>
              <a:ext cx="30925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Abort kicker switches schematic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0F05421-F8E8-EE4C-9D39-7F6236239E7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583440" y="5496146"/>
              <a:ext cx="390446" cy="22366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68833763-C0CC-0840-A570-A1301E85347C}"/>
                </a:ext>
              </a:extLst>
            </p:cNvPr>
            <p:cNvCxnSpPr/>
            <p:nvPr/>
          </p:nvCxnSpPr>
          <p:spPr bwMode="auto">
            <a:xfrm flipV="1">
              <a:off x="6067813" y="5299740"/>
              <a:ext cx="381000" cy="9525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E7AEE864-48FA-7045-9141-3572E7DC49E2}"/>
                </a:ext>
              </a:extLst>
            </p:cNvPr>
            <p:cNvCxnSpPr/>
            <p:nvPr/>
          </p:nvCxnSpPr>
          <p:spPr bwMode="auto">
            <a:xfrm flipV="1">
              <a:off x="6064895" y="5673013"/>
              <a:ext cx="381000" cy="9525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AACE4EB-A0B6-1342-BCDD-9E953443386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596153" y="5317127"/>
              <a:ext cx="0" cy="379976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61FB3F8E-0A85-474C-830F-C3731AA7E80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450574" y="5288200"/>
              <a:ext cx="0" cy="379976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6AAF1476-362A-D489-63FA-BDF1A7C13A5F}"/>
                </a:ext>
              </a:extLst>
            </p:cNvPr>
            <p:cNvSpPr txBox="1"/>
            <p:nvPr/>
          </p:nvSpPr>
          <p:spPr>
            <a:xfrm>
              <a:off x="3021630" y="6066525"/>
              <a:ext cx="558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Mech. relays</a:t>
              </a:r>
            </a:p>
          </p:txBody>
        </p:sp>
        <p:pic>
          <p:nvPicPr>
            <p:cNvPr id="50" name="Picture 49" descr="Diagram&#10;&#10;Description automatically generated">
              <a:extLst>
                <a:ext uri="{FF2B5EF4-FFF2-40B4-BE49-F238E27FC236}">
                  <a16:creationId xmlns:a16="http://schemas.microsoft.com/office/drawing/2014/main" id="{947EF64A-C4F4-C46C-15E9-6E355A435D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32578" y="4778935"/>
              <a:ext cx="1075505" cy="1173278"/>
            </a:xfrm>
            <a:prstGeom prst="rect">
              <a:avLst/>
            </a:prstGeom>
          </p:spPr>
        </p:pic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F2FD8F9B-D247-6D52-350F-2C5119E74D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5902" y="987396"/>
            <a:ext cx="1424707" cy="2441333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27E3FF0-4FB2-94B0-F925-1BCDB24C1077}"/>
              </a:ext>
            </a:extLst>
          </p:cNvPr>
          <p:cNvCxnSpPr>
            <a:endCxn id="19" idx="1"/>
          </p:cNvCxnSpPr>
          <p:nvPr/>
        </p:nvCxnSpPr>
        <p:spPr>
          <a:xfrm flipV="1">
            <a:off x="6898511" y="2208063"/>
            <a:ext cx="617391" cy="166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1009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1ECAB1E8-8195-4748-BE71-FF806D8689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" name="!!text rectangle">
            <a:extLst>
              <a:ext uri="{FF2B5EF4-FFF2-40B4-BE49-F238E27FC236}">
                <a16:creationId xmlns:a16="http://schemas.microsoft.com/office/drawing/2014/main" id="{57F6BDD4-E066-4008-8011-6CC31AEB4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7181" y="633619"/>
            <a:ext cx="3209537" cy="5495925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3E35F5-9B59-EBE2-E920-FC5F6A5C9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5" y="978619"/>
            <a:ext cx="2558034" cy="1106424"/>
          </a:xfrm>
        </p:spPr>
        <p:txBody>
          <a:bodyPr>
            <a:normAutofit/>
          </a:bodyPr>
          <a:lstStyle/>
          <a:p>
            <a:r>
              <a:rPr lang="en-US" sz="2400" dirty="0"/>
              <a:t>Location of the future ESR abort</a:t>
            </a:r>
          </a:p>
        </p:txBody>
      </p:sp>
      <p:sp>
        <p:nvSpPr>
          <p:cNvPr id="16" name="!!accent">
            <a:extLst>
              <a:ext uri="{FF2B5EF4-FFF2-40B4-BE49-F238E27FC236}">
                <a16:creationId xmlns:a16="http://schemas.microsoft.com/office/drawing/2014/main" id="{2711A8FB-68FC-45FC-B01E-38F809E2D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9175" y="1170432"/>
            <a:ext cx="96012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865FE3-5FC9-4049-87CF-30019C46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8094" y="2121408"/>
            <a:ext cx="2496312" cy="9144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35E512D-2448-8CE2-FD8E-C8A16EEDF3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5" y="2359152"/>
            <a:ext cx="2558034" cy="342504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600" dirty="0"/>
          </a:p>
          <a:p>
            <a:r>
              <a:rPr lang="en-US" sz="1600" dirty="0"/>
              <a:t>The spectrometer tunnel (stub tunnel) planned for Isabelle at IR2 is suitable for our purposes.</a:t>
            </a:r>
          </a:p>
          <a:p>
            <a:r>
              <a:rPr lang="en-US" sz="1600" dirty="0"/>
              <a:t>96 meters long, 1.6 meter wide, currently empty (never used to date)</a:t>
            </a:r>
          </a:p>
          <a:p>
            <a:r>
              <a:rPr lang="en-US" sz="1600" dirty="0"/>
              <a:t>Other options are explored</a:t>
            </a:r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1500" dirty="0"/>
          </a:p>
        </p:txBody>
      </p:sp>
      <p:pic>
        <p:nvPicPr>
          <p:cNvPr id="5" name="Content Placeholder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41613593-892A-6D8A-5E4A-D6D928921A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41" r="3668" b="-1"/>
          <a:stretch/>
        </p:blipFill>
        <p:spPr>
          <a:xfrm>
            <a:off x="3843337" y="634382"/>
            <a:ext cx="4992910" cy="5495162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A6EF254B-DB2A-5725-B95E-402029271640}"/>
              </a:ext>
            </a:extLst>
          </p:cNvPr>
          <p:cNvSpPr/>
          <p:nvPr/>
        </p:nvSpPr>
        <p:spPr>
          <a:xfrm rot="20030659">
            <a:off x="7896747" y="1723145"/>
            <a:ext cx="603104" cy="128478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A04C85-600D-31C1-4B0C-17378B2E6918}"/>
              </a:ext>
            </a:extLst>
          </p:cNvPr>
          <p:cNvSpPr txBox="1"/>
          <p:nvPr/>
        </p:nvSpPr>
        <p:spPr>
          <a:xfrm>
            <a:off x="6293689" y="2357069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Stub tunnel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8C0BF87-5C0E-A952-C385-1F459340A383}"/>
              </a:ext>
            </a:extLst>
          </p:cNvPr>
          <p:cNvCxnSpPr>
            <a:cxnSpLocks/>
          </p:cNvCxnSpPr>
          <p:nvPr/>
        </p:nvCxnSpPr>
        <p:spPr>
          <a:xfrm>
            <a:off x="7560351" y="2541735"/>
            <a:ext cx="6379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Content Placeholder 9" descr="A picture containing indoor&#10;&#10;Description automatically generated">
            <a:extLst>
              <a:ext uri="{FF2B5EF4-FFF2-40B4-BE49-F238E27FC236}">
                <a16:creationId xmlns:a16="http://schemas.microsoft.com/office/drawing/2014/main" id="{09261298-BBAB-156B-F6EF-4EA167C82A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300"/>
          <a:stretch/>
        </p:blipFill>
        <p:spPr>
          <a:xfrm>
            <a:off x="5015796" y="3283554"/>
            <a:ext cx="3028449" cy="2340393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A9F832C-FCC8-9265-CCD4-98AEA93C7C21}"/>
              </a:ext>
            </a:extLst>
          </p:cNvPr>
          <p:cNvCxnSpPr>
            <a:cxnSpLocks/>
          </p:cNvCxnSpPr>
          <p:nvPr/>
        </p:nvCxnSpPr>
        <p:spPr>
          <a:xfrm flipH="1">
            <a:off x="5717894" y="2541735"/>
            <a:ext cx="1850503" cy="1694599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0200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P-BNL-TJNAF March 11 Meeting DRAFTv3.pptx" id="{46AF6D6A-4294-4B22-94CD-AA52460A2916}" vid="{4162AC15-BCCC-4400-91DD-5CAEFA6AE18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B44ED9099EE14E9486582F3891EB0F" ma:contentTypeVersion="4" ma:contentTypeDescription="Create a new document." ma:contentTypeScope="" ma:versionID="20db460154efdc38e04d2d97738fdc2f">
  <xsd:schema xmlns:xsd="http://www.w3.org/2001/XMLSchema" xmlns:xs="http://www.w3.org/2001/XMLSchema" xmlns:p="http://schemas.microsoft.com/office/2006/metadata/properties" xmlns:ns2="5b48b45b-e728-410c-a75a-cb3c0f67549a" xmlns:ns3="dd7425a4-fa23-406d-b478-3c2992d2d4ba" targetNamespace="http://schemas.microsoft.com/office/2006/metadata/properties" ma:root="true" ma:fieldsID="0aa429ab327319aca05aa5b51731343f" ns2:_="" ns3:_="">
    <xsd:import namespace="5b48b45b-e728-410c-a75a-cb3c0f67549a"/>
    <xsd:import namespace="dd7425a4-fa23-406d-b478-3c2992d2d4b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48b45b-e728-410c-a75a-cb3c0f6754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425a4-fa23-406d-b478-3c2992d2d4b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E98C05-5760-4FD2-B85E-2A9CB1A90B2B}">
  <ds:schemaRefs>
    <ds:schemaRef ds:uri="3086b817-689b-48f7-9a0c-e68f1abdf57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EAA18A1-7F9C-479C-8B1F-B22A8502AC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48b45b-e728-410c-a75a-cb3c0f67549a"/>
    <ds:schemaRef ds:uri="dd7425a4-fa23-406d-b478-3c2992d2d4b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DF5CC8D-D5D4-46AE-BC87-A9F5EE92E8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NP-BNL-TJNAF March 11 Meeting Templatev2</Template>
  <TotalTime>6690</TotalTime>
  <Words>1878</Words>
  <Application>Microsoft Macintosh PowerPoint</Application>
  <PresentationFormat>On-screen Show (4:3)</PresentationFormat>
  <Paragraphs>385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Baloo</vt:lpstr>
      <vt:lpstr>Calibri</vt:lpstr>
      <vt:lpstr>Cambria Math</vt:lpstr>
      <vt:lpstr>Helvetica</vt:lpstr>
      <vt:lpstr>Symbol</vt:lpstr>
      <vt:lpstr>Wingdings</vt:lpstr>
      <vt:lpstr>Office Theme</vt:lpstr>
      <vt:lpstr>EIC MDI overview</vt:lpstr>
      <vt:lpstr>What is MDI?</vt:lpstr>
      <vt:lpstr>Machine</vt:lpstr>
      <vt:lpstr>PowerPoint Presentation</vt:lpstr>
      <vt:lpstr>MDI context &amp; assumptions</vt:lpstr>
      <vt:lpstr>Abort system - HSR</vt:lpstr>
      <vt:lpstr>Asynchronous abort kicker discharge (“prefire”)</vt:lpstr>
      <vt:lpstr>RHIC delayed abort: mechanical relays</vt:lpstr>
      <vt:lpstr>Location of the future ESR abort</vt:lpstr>
      <vt:lpstr>ESR abort in IR2</vt:lpstr>
      <vt:lpstr>Required dilution in ESR nextraction line</vt:lpstr>
      <vt:lpstr>MPS logic</vt:lpstr>
      <vt:lpstr>Key MPS inputs</vt:lpstr>
      <vt:lpstr>Key MPS inputs</vt:lpstr>
      <vt:lpstr>Key MPS inputs</vt:lpstr>
      <vt:lpstr>Key MPS inputs</vt:lpstr>
      <vt:lpstr>Key MPS inputs</vt:lpstr>
      <vt:lpstr>Key MPS inputs</vt:lpstr>
      <vt:lpstr>Detector</vt:lpstr>
      <vt:lpstr>IR requirements &amp; parameters</vt:lpstr>
      <vt:lpstr>Machine-Detector Interface</vt:lpstr>
      <vt:lpstr>Detector D(M)PS inputs</vt:lpstr>
      <vt:lpstr>More Interfaces</vt:lpstr>
      <vt:lpstr>HSR layout in IR6 </vt:lpstr>
      <vt:lpstr>PowerPoint Presentation</vt:lpstr>
      <vt:lpstr>ESR layout in IR6</vt:lpstr>
      <vt:lpstr>Central Vacuum Chamber</vt:lpstr>
      <vt:lpstr>Existing tunnel and infrastructure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Ion Collider Planning Update NP-BNL-TJNAF</dc:title>
  <dc:creator>Hatton, Diane</dc:creator>
  <cp:lastModifiedBy>Drees, Angelika</cp:lastModifiedBy>
  <cp:revision>29</cp:revision>
  <cp:lastPrinted>2020-03-09T20:35:13Z</cp:lastPrinted>
  <dcterms:created xsi:type="dcterms:W3CDTF">2020-03-08T15:15:52Z</dcterms:created>
  <dcterms:modified xsi:type="dcterms:W3CDTF">2022-10-17T15:15:27Z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0x01010059B44ED9099EE14E9486582F3891EB0F</vt:lpwstr>
  </property>
  <property fmtid="{D5CDD505-2E9C-101B-9397-08002B2CF9AE}" pid="3" name="Order">
    <vt:r8>42900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Presenter">
    <vt:lpwstr/>
  </property>
</Properties>
</file>