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39"/>
  </p:notesMasterIdLst>
  <p:sldIdLst>
    <p:sldId id="588" r:id="rId2"/>
    <p:sldId id="690" r:id="rId3"/>
    <p:sldId id="634" r:id="rId4"/>
    <p:sldId id="669" r:id="rId5"/>
    <p:sldId id="641" r:id="rId6"/>
    <p:sldId id="642" r:id="rId7"/>
    <p:sldId id="638" r:id="rId8"/>
    <p:sldId id="509" r:id="rId9"/>
    <p:sldId id="511" r:id="rId10"/>
    <p:sldId id="643" r:id="rId11"/>
    <p:sldId id="670" r:id="rId12"/>
    <p:sldId id="645" r:id="rId13"/>
    <p:sldId id="597" r:id="rId14"/>
    <p:sldId id="658" r:id="rId15"/>
    <p:sldId id="664" r:id="rId16"/>
    <p:sldId id="661" r:id="rId17"/>
    <p:sldId id="671" r:id="rId18"/>
    <p:sldId id="647" r:id="rId19"/>
    <p:sldId id="593" r:id="rId20"/>
    <p:sldId id="626" r:id="rId21"/>
    <p:sldId id="627" r:id="rId22"/>
    <p:sldId id="646" r:id="rId23"/>
    <p:sldId id="672" r:id="rId24"/>
    <p:sldId id="673" r:id="rId25"/>
    <p:sldId id="674" r:id="rId26"/>
    <p:sldId id="675" r:id="rId27"/>
    <p:sldId id="676" r:id="rId28"/>
    <p:sldId id="677" r:id="rId29"/>
    <p:sldId id="678" r:id="rId30"/>
    <p:sldId id="679" r:id="rId31"/>
    <p:sldId id="680" r:id="rId32"/>
    <p:sldId id="681" r:id="rId33"/>
    <p:sldId id="682" r:id="rId34"/>
    <p:sldId id="684" r:id="rId35"/>
    <p:sldId id="691" r:id="rId36"/>
    <p:sldId id="683" r:id="rId37"/>
    <p:sldId id="503" r:id="rId38"/>
  </p:sldIdLst>
  <p:sldSz cx="12192000" cy="6858000"/>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7EFF7"/>
    <a:srgbClr val="FF5757"/>
    <a:srgbClr val="FF99FF"/>
    <a:srgbClr val="FFFF99"/>
    <a:srgbClr val="FFC1FF"/>
    <a:srgbClr val="18C1D8"/>
    <a:srgbClr val="FF3399"/>
    <a:srgbClr val="4BD8EB"/>
    <a:srgbClr val="FFFF00"/>
    <a:srgbClr val="1094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65" autoAdjust="0"/>
    <p:restoredTop sz="94660"/>
  </p:normalViewPr>
  <p:slideViewPr>
    <p:cSldViewPr>
      <p:cViewPr varScale="1">
        <p:scale>
          <a:sx n="74" d="100"/>
          <a:sy n="74" d="100"/>
        </p:scale>
        <p:origin x="124" y="34"/>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3508"/>
          </a:xfrm>
          <a:prstGeom prst="rect">
            <a:avLst/>
          </a:prstGeom>
        </p:spPr>
        <p:txBody>
          <a:bodyPr vert="horz" lIns="99066" tIns="49533" rIns="99066" bIns="49533" rtlCol="0"/>
          <a:lstStyle>
            <a:lvl1pPr algn="l">
              <a:defRPr sz="1300"/>
            </a:lvl1pPr>
          </a:lstStyle>
          <a:p>
            <a:endParaRPr lang="en-GB"/>
          </a:p>
        </p:txBody>
      </p:sp>
      <p:sp>
        <p:nvSpPr>
          <p:cNvPr id="3" name="Date Placeholder 2"/>
          <p:cNvSpPr>
            <a:spLocks noGrp="1"/>
          </p:cNvSpPr>
          <p:nvPr>
            <p:ph type="dt" idx="1"/>
          </p:nvPr>
        </p:nvSpPr>
        <p:spPr>
          <a:xfrm>
            <a:off x="4023092" y="0"/>
            <a:ext cx="3077739" cy="513508"/>
          </a:xfrm>
          <a:prstGeom prst="rect">
            <a:avLst/>
          </a:prstGeom>
        </p:spPr>
        <p:txBody>
          <a:bodyPr vert="horz" lIns="99066" tIns="49533" rIns="99066" bIns="49533" rtlCol="0"/>
          <a:lstStyle>
            <a:lvl1pPr algn="r">
              <a:defRPr sz="1300"/>
            </a:lvl1pPr>
          </a:lstStyle>
          <a:p>
            <a:fld id="{6CD857B2-84C3-4B3F-B31F-167343C04847}" type="datetimeFigureOut">
              <a:rPr lang="en-GB" smtClean="0"/>
              <a:t>18/10/2022</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6" tIns="49533" rIns="99066" bIns="49533" rtlCol="0" anchor="ctr"/>
          <a:lstStyle/>
          <a:p>
            <a:endParaRPr lang="en-GB"/>
          </a:p>
        </p:txBody>
      </p:sp>
      <p:sp>
        <p:nvSpPr>
          <p:cNvPr id="5" name="Notes Placeholder 4"/>
          <p:cNvSpPr>
            <a:spLocks noGrp="1"/>
          </p:cNvSpPr>
          <p:nvPr>
            <p:ph type="body" sz="quarter" idx="3"/>
          </p:nvPr>
        </p:nvSpPr>
        <p:spPr>
          <a:xfrm>
            <a:off x="710248" y="4925407"/>
            <a:ext cx="5681980" cy="4029879"/>
          </a:xfrm>
          <a:prstGeom prst="rect">
            <a:avLst/>
          </a:prstGeom>
        </p:spPr>
        <p:txBody>
          <a:bodyPr vert="horz" lIns="99066" tIns="49533" rIns="99066" bIns="4953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7739" cy="513507"/>
          </a:xfrm>
          <a:prstGeom prst="rect">
            <a:avLst/>
          </a:prstGeom>
        </p:spPr>
        <p:txBody>
          <a:bodyPr vert="horz" lIns="99066" tIns="49533" rIns="99066" bIns="49533"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39" cy="513507"/>
          </a:xfrm>
          <a:prstGeom prst="rect">
            <a:avLst/>
          </a:prstGeom>
        </p:spPr>
        <p:txBody>
          <a:bodyPr vert="horz" lIns="99066" tIns="49533" rIns="99066" bIns="49533" rtlCol="0" anchor="b"/>
          <a:lstStyle>
            <a:lvl1pPr algn="r">
              <a:defRPr sz="1300"/>
            </a:lvl1pPr>
          </a:lstStyle>
          <a:p>
            <a:fld id="{D389377B-9895-4A7A-97A1-D79138EDB550}" type="slidenum">
              <a:rPr lang="en-GB" smtClean="0"/>
              <a:t>‹#›</a:t>
            </a:fld>
            <a:endParaRPr lang="en-GB"/>
          </a:p>
        </p:txBody>
      </p:sp>
    </p:spTree>
    <p:extLst>
      <p:ext uri="{BB962C8B-B14F-4D97-AF65-F5344CB8AC3E}">
        <p14:creationId xmlns:p14="http://schemas.microsoft.com/office/powerpoint/2010/main" val="2143733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Date Placeholder 6"/>
          <p:cNvSpPr>
            <a:spLocks noGrp="1"/>
          </p:cNvSpPr>
          <p:nvPr>
            <p:ph type="dt" sz="half" idx="10"/>
          </p:nvPr>
        </p:nvSpPr>
        <p:spPr/>
        <p:txBody>
          <a:bodyPr/>
          <a:lstStyle/>
          <a:p>
            <a:r>
              <a:rPr lang="en-US"/>
              <a:t>05/12/2018</a:t>
            </a:r>
            <a:endParaRPr lang="en-GB" dirty="0"/>
          </a:p>
        </p:txBody>
      </p:sp>
      <p:sp>
        <p:nvSpPr>
          <p:cNvPr id="8" name="Footer Placeholder 7"/>
          <p:cNvSpPr>
            <a:spLocks noGrp="1"/>
          </p:cNvSpPr>
          <p:nvPr>
            <p:ph type="ftr" sz="quarter" idx="11"/>
          </p:nvPr>
        </p:nvSpPr>
        <p:spPr/>
        <p:txBody>
          <a:bodyPr/>
          <a:lstStyle/>
          <a:p>
            <a:r>
              <a:rPr lang="en-US"/>
              <a:t>M. Koratzinos</a:t>
            </a:r>
            <a:endParaRPr lang="en-GB"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p:txBody>
          <a:bodyPr/>
          <a:lstStyle/>
          <a:p>
            <a:r>
              <a:rPr lang="en-US" dirty="0"/>
              <a:t>Click to edit Master title style</a:t>
            </a:r>
            <a:endParaRPr lang="en-GB" dirty="0"/>
          </a:p>
        </p:txBody>
      </p:sp>
      <p:sp>
        <p:nvSpPr>
          <p:cNvPr id="5" name="Date Placeholder 4"/>
          <p:cNvSpPr>
            <a:spLocks noGrp="1"/>
          </p:cNvSpPr>
          <p:nvPr>
            <p:ph type="dt" sz="half" idx="10"/>
          </p:nvPr>
        </p:nvSpPr>
        <p:spPr/>
        <p:txBody>
          <a:bodyPr/>
          <a:lstStyle/>
          <a:p>
            <a:r>
              <a:rPr lang="en-US"/>
              <a:t>05/12/2018</a:t>
            </a:r>
            <a:endParaRPr lang="en-GB" dirty="0"/>
          </a:p>
        </p:txBody>
      </p:sp>
      <p:sp>
        <p:nvSpPr>
          <p:cNvPr id="6" name="Footer Placeholder 5"/>
          <p:cNvSpPr>
            <a:spLocks noGrp="1"/>
          </p:cNvSpPr>
          <p:nvPr>
            <p:ph type="ftr" sz="quarter" idx="11"/>
          </p:nvPr>
        </p:nvSpPr>
        <p:spPr/>
        <p:txBody>
          <a:bodyPr/>
          <a:lstStyle/>
          <a:p>
            <a:r>
              <a:rPr lang="es-ES"/>
              <a:t>M. Koratzinos</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Date Placeholder 9"/>
          <p:cNvSpPr>
            <a:spLocks noGrp="1"/>
          </p:cNvSpPr>
          <p:nvPr>
            <p:ph type="dt" sz="half" idx="10"/>
          </p:nvPr>
        </p:nvSpPr>
        <p:spPr/>
        <p:txBody>
          <a:bodyPr/>
          <a:lstStyle/>
          <a:p>
            <a:r>
              <a:rPr lang="en-US"/>
              <a:t>05/12/2018</a:t>
            </a:r>
            <a:endParaRPr lang="en-GB" dirty="0"/>
          </a:p>
        </p:txBody>
      </p:sp>
      <p:sp>
        <p:nvSpPr>
          <p:cNvPr id="11" name="Footer Placeholder 10"/>
          <p:cNvSpPr>
            <a:spLocks noGrp="1"/>
          </p:cNvSpPr>
          <p:nvPr>
            <p:ph type="ftr" sz="quarter" idx="11"/>
          </p:nvPr>
        </p:nvSpPr>
        <p:spPr/>
        <p:txBody>
          <a:bodyPr/>
          <a:lstStyle/>
          <a:p>
            <a:r>
              <a:rPr lang="es-ES"/>
              <a:t>M. Koratzinos</a:t>
            </a:r>
            <a:endParaRPr lang="en-GB" dirty="0"/>
          </a:p>
        </p:txBody>
      </p:sp>
      <p:sp>
        <p:nvSpPr>
          <p:cNvPr id="12" name="Slide Number Placeholder 11"/>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p:cNvSpPr>
            <a:spLocks noGrp="1"/>
          </p:cNvSpPr>
          <p:nvPr>
            <p:ph type="dt" sz="half" idx="10"/>
          </p:nvPr>
        </p:nvSpPr>
        <p:spPr/>
        <p:txBody>
          <a:bodyPr/>
          <a:lstStyle/>
          <a:p>
            <a:r>
              <a:rPr lang="en-US"/>
              <a:t>05/12/2018</a:t>
            </a:r>
            <a:endParaRPr lang="en-GB" dirty="0"/>
          </a:p>
        </p:txBody>
      </p:sp>
      <p:sp>
        <p:nvSpPr>
          <p:cNvPr id="7" name="Footer Placeholder 6"/>
          <p:cNvSpPr>
            <a:spLocks noGrp="1"/>
          </p:cNvSpPr>
          <p:nvPr>
            <p:ph type="ftr" sz="quarter" idx="11"/>
          </p:nvPr>
        </p:nvSpPr>
        <p:spPr/>
        <p:txBody>
          <a:bodyPr/>
          <a:lstStyle/>
          <a:p>
            <a:r>
              <a:rPr lang="en-US"/>
              <a:t>M. Koratzinos</a:t>
            </a:r>
            <a:endParaRPr lang="en-GB"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05/12/2018</a:t>
            </a:r>
            <a:endParaRPr lang="en-GB" dirty="0"/>
          </a:p>
        </p:txBody>
      </p:sp>
      <p:sp>
        <p:nvSpPr>
          <p:cNvPr id="6" name="Footer Placeholder 5"/>
          <p:cNvSpPr>
            <a:spLocks noGrp="1"/>
          </p:cNvSpPr>
          <p:nvPr>
            <p:ph type="ftr" sz="quarter" idx="11"/>
          </p:nvPr>
        </p:nvSpPr>
        <p:spPr/>
        <p:txBody>
          <a:bodyPr/>
          <a:lstStyle/>
          <a:p>
            <a:r>
              <a:rPr lang="es-ES"/>
              <a:t>M. Koratzinos</a:t>
            </a:r>
            <a:endParaRPr lang="en-GB"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r>
              <a:rPr lang="en-US"/>
              <a:t>05/12/2018</a:t>
            </a:r>
            <a:endParaRPr lang="en-GB" dirty="0"/>
          </a:p>
        </p:txBody>
      </p:sp>
      <p:sp>
        <p:nvSpPr>
          <p:cNvPr id="9" name="Footer Placeholder 8"/>
          <p:cNvSpPr>
            <a:spLocks noGrp="1"/>
          </p:cNvSpPr>
          <p:nvPr>
            <p:ph type="ftr" sz="quarter" idx="11"/>
          </p:nvPr>
        </p:nvSpPr>
        <p:spPr/>
        <p:txBody>
          <a:bodyPr/>
          <a:lstStyle/>
          <a:p>
            <a:r>
              <a:rPr lang="es-ES"/>
              <a:t>M. Koratzinos</a:t>
            </a:r>
            <a:endParaRPr lang="en-GB" dirty="0"/>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Date Placeholder 6"/>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05/12/2018</a:t>
            </a:r>
            <a:endParaRPr lang="en-GB" dirty="0"/>
          </a:p>
        </p:txBody>
      </p:sp>
      <p:sp>
        <p:nvSpPr>
          <p:cNvPr id="4" name="Footer Placeholder 3"/>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M. Koratzinos</a:t>
            </a:r>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arxiv.org/abs/1709.08444"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9.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arxiv.org/abs/2105.13230" TargetMode="Externa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30.png"/><Relationship Id="rId4" Type="http://schemas.openxmlformats.org/officeDocument/2006/relationships/hyperlink" Target="https://photos.google.com/photo/AF1QipOoteDkYblXZL1Craay9ECoay-EBngK_s7sT-wZ"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arxiv.org/abs/2105.13230"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wmv"/><Relationship Id="rId1" Type="http://schemas.microsoft.com/office/2007/relationships/media" Target="../media/media2.wmv"/><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arxiv.org/abs/1709.08444"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r="6843"/>
          <a:stretch/>
        </p:blipFill>
        <p:spPr>
          <a:xfrm>
            <a:off x="-1" y="14836"/>
            <a:ext cx="12192001" cy="6843164"/>
          </a:xfrm>
          <a:prstGeom prst="rect">
            <a:avLst/>
          </a:prstGeom>
        </p:spPr>
      </p:pic>
      <p:sp>
        <p:nvSpPr>
          <p:cNvPr id="2" name="Title 1"/>
          <p:cNvSpPr>
            <a:spLocks noGrp="1"/>
          </p:cNvSpPr>
          <p:nvPr>
            <p:ph type="ctrTitle"/>
          </p:nvPr>
        </p:nvSpPr>
        <p:spPr>
          <a:xfrm>
            <a:off x="1104899" y="1444625"/>
            <a:ext cx="9982200" cy="1755775"/>
          </a:xfrm>
        </p:spPr>
        <p:txBody>
          <a:bodyPr>
            <a:noAutofit/>
          </a:bodyPr>
          <a:lstStyle/>
          <a:p>
            <a:r>
              <a:rPr lang="en-GB" sz="5400" b="1" dirty="0"/>
              <a:t>FCC-ee </a:t>
            </a:r>
            <a:r>
              <a:rPr lang="en-US" sz="5400" b="1" dirty="0"/>
              <a:t>CCT Quadrupole Design and Plans</a:t>
            </a:r>
            <a:endParaRPr lang="en-GB" sz="5400" dirty="0"/>
          </a:p>
        </p:txBody>
      </p:sp>
      <p:sp>
        <p:nvSpPr>
          <p:cNvPr id="3" name="Subtitle 2"/>
          <p:cNvSpPr>
            <a:spLocks noGrp="1"/>
          </p:cNvSpPr>
          <p:nvPr>
            <p:ph type="subTitle" idx="1"/>
          </p:nvPr>
        </p:nvSpPr>
        <p:spPr>
          <a:xfrm>
            <a:off x="1828800" y="3258713"/>
            <a:ext cx="8534400" cy="2438400"/>
          </a:xfrm>
        </p:spPr>
        <p:txBody>
          <a:bodyPr>
            <a:normAutofit/>
          </a:bodyPr>
          <a:lstStyle/>
          <a:p>
            <a:r>
              <a:rPr lang="en-GB" b="1" dirty="0">
                <a:solidFill>
                  <a:schemeClr val="tx1"/>
                </a:solidFill>
              </a:rPr>
              <a:t>M. Koratzinos</a:t>
            </a:r>
          </a:p>
          <a:p>
            <a:r>
              <a:rPr lang="en-US" b="1" dirty="0">
                <a:solidFill>
                  <a:schemeClr val="tx1"/>
                </a:solidFill>
              </a:rPr>
              <a:t>FCC-EIC Joint &amp; MDI Workshop 2022</a:t>
            </a:r>
            <a:endParaRPr lang="en-GB" b="1" dirty="0">
              <a:solidFill>
                <a:schemeClr val="tx1"/>
              </a:solidFill>
            </a:endParaRPr>
          </a:p>
          <a:p>
            <a:r>
              <a:rPr lang="en-GB" b="1" dirty="0">
                <a:solidFill>
                  <a:schemeClr val="tx1"/>
                </a:solidFill>
              </a:rPr>
              <a:t>18/10/2022</a:t>
            </a:r>
          </a:p>
        </p:txBody>
      </p:sp>
      <p:sp>
        <p:nvSpPr>
          <p:cNvPr id="4" name="Footer Placeholder 3"/>
          <p:cNvSpPr>
            <a:spLocks noGrp="1"/>
          </p:cNvSpPr>
          <p:nvPr>
            <p:ph type="ftr" sz="quarter" idx="11"/>
          </p:nvPr>
        </p:nvSpPr>
        <p:spPr/>
        <p:txBody>
          <a:bodyPr/>
          <a:lstStyle/>
          <a:p>
            <a:r>
              <a:rPr lang="en-US" dirty="0"/>
              <a:t>M. Koratzinos</a:t>
            </a:r>
            <a:endParaRPr lang="en-GB" dirty="0"/>
          </a:p>
        </p:txBody>
      </p:sp>
      <p:pic>
        <p:nvPicPr>
          <p:cNvPr id="6" name="Picture 2" descr="\\cern.ch\dfs\Users\m\mike\Documents\MyDocs\LEP3\poster FCC kickoff\CERN-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526542" cy="1524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 y="5407691"/>
            <a:ext cx="3886200" cy="1313784"/>
          </a:xfrm>
          <a:prstGeom prst="rect">
            <a:avLst/>
          </a:prstGeom>
        </p:spPr>
      </p:pic>
      <p:pic>
        <p:nvPicPr>
          <p:cNvPr id="1028" name="Picture 4">
            <a:extLst>
              <a:ext uri="{FF2B5EF4-FFF2-40B4-BE49-F238E27FC236}">
                <a16:creationId xmlns:a16="http://schemas.microsoft.com/office/drawing/2014/main" id="{6E955C37-203B-31E9-8DD8-0225D5CBC6C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3333" b="20667"/>
          <a:stretch/>
        </p:blipFill>
        <p:spPr bwMode="auto">
          <a:xfrm>
            <a:off x="9334498" y="14836"/>
            <a:ext cx="2857500"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5736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2512" y="1295400"/>
            <a:ext cx="10972800" cy="4876800"/>
          </a:xfrm>
        </p:spPr>
        <p:txBody>
          <a:bodyPr>
            <a:normAutofit fontScale="92500" lnSpcReduction="10000"/>
          </a:bodyPr>
          <a:lstStyle/>
          <a:p>
            <a:r>
              <a:rPr lang="en-GB" dirty="0"/>
              <a:t>Although it works very well on paper, we need to test it in practice</a:t>
            </a:r>
          </a:p>
          <a:p>
            <a:r>
              <a:rPr lang="en-GB" dirty="0"/>
              <a:t>The first prototype is a single aperture magnet. So how can we test the crosstalk performance?</a:t>
            </a:r>
          </a:p>
          <a:p>
            <a:r>
              <a:rPr lang="en-GB" dirty="0"/>
              <a:t>The specific prototype employs a technique similar to the crosstalk compensation: edge correction</a:t>
            </a:r>
          </a:p>
          <a:p>
            <a:r>
              <a:rPr lang="en-GB" dirty="0"/>
              <a:t>One end of the magnet is corrected for local multipoles, which are present on every accelerator magnet design</a:t>
            </a:r>
          </a:p>
          <a:p>
            <a:r>
              <a:rPr lang="en-GB" dirty="0"/>
              <a:t>Exactly the same technique and tools are used for the crosstalk compensation of a double aperture design. </a:t>
            </a:r>
            <a:r>
              <a:rPr lang="en-GB" dirty="0">
                <a:sym typeface="Wingdings" panose="05000000000000000000" pitchFamily="2" charset="2"/>
              </a:rPr>
              <a:t> If the edge correction works as expected, so will the crosstalk compensation</a:t>
            </a:r>
            <a:endParaRPr lang="en-GB" dirty="0"/>
          </a:p>
        </p:txBody>
      </p:sp>
      <p:sp>
        <p:nvSpPr>
          <p:cNvPr id="3" name="Title 2"/>
          <p:cNvSpPr>
            <a:spLocks noGrp="1"/>
          </p:cNvSpPr>
          <p:nvPr>
            <p:ph type="title"/>
          </p:nvPr>
        </p:nvSpPr>
        <p:spPr>
          <a:xfrm>
            <a:off x="609600" y="76200"/>
            <a:ext cx="10972800" cy="1066800"/>
          </a:xfrm>
        </p:spPr>
        <p:txBody>
          <a:bodyPr/>
          <a:lstStyle/>
          <a:p>
            <a:r>
              <a:rPr lang="en-GB" dirty="0"/>
              <a:t>Why prototype?</a:t>
            </a:r>
          </a:p>
        </p:txBody>
      </p:sp>
      <p:sp>
        <p:nvSpPr>
          <p:cNvPr id="4" name="Footer Placeholder 3"/>
          <p:cNvSpPr>
            <a:spLocks noGrp="1"/>
          </p:cNvSpPr>
          <p:nvPr>
            <p:ph type="ftr" sz="quarter" idx="11"/>
          </p:nvPr>
        </p:nvSpPr>
        <p:spPr/>
        <p:txBody>
          <a:bodyPr/>
          <a:lstStyle/>
          <a:p>
            <a:r>
              <a:rPr lang="es-ES" dirty="0"/>
              <a:t>M. Koratzinos</a:t>
            </a:r>
            <a:endParaRPr lang="en-GB" dirty="0"/>
          </a:p>
        </p:txBody>
      </p:sp>
    </p:spTree>
    <p:extLst>
      <p:ext uri="{BB962C8B-B14F-4D97-AF65-F5344CB8AC3E}">
        <p14:creationId xmlns:p14="http://schemas.microsoft.com/office/powerpoint/2010/main" val="408154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1922694" y="990600"/>
            <a:ext cx="10108606" cy="5853223"/>
          </a:xfrm>
          <a:prstGeom prst="rect">
            <a:avLst/>
          </a:prstGeom>
        </p:spPr>
      </p:pic>
      <p:sp>
        <p:nvSpPr>
          <p:cNvPr id="3" name="Title 2"/>
          <p:cNvSpPr>
            <a:spLocks noGrp="1"/>
          </p:cNvSpPr>
          <p:nvPr>
            <p:ph type="title"/>
          </p:nvPr>
        </p:nvSpPr>
        <p:spPr>
          <a:xfrm>
            <a:off x="609600" y="0"/>
            <a:ext cx="10972800" cy="1143000"/>
          </a:xfrm>
        </p:spPr>
        <p:txBody>
          <a:bodyPr/>
          <a:lstStyle/>
          <a:p>
            <a:r>
              <a:rPr lang="en-GB" dirty="0"/>
              <a:t>The FCC-</a:t>
            </a:r>
            <a:r>
              <a:rPr lang="en-GB" dirty="0" err="1"/>
              <a:t>ee</a:t>
            </a:r>
            <a:r>
              <a:rPr lang="en-GB" dirty="0"/>
              <a:t> Final Focus Quadrupole prototype</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6" name="TextBox 5"/>
          <p:cNvSpPr txBox="1"/>
          <p:nvPr/>
        </p:nvSpPr>
        <p:spPr>
          <a:xfrm>
            <a:off x="971055" y="1455371"/>
            <a:ext cx="3939284" cy="1015663"/>
          </a:xfrm>
          <a:prstGeom prst="rect">
            <a:avLst/>
          </a:prstGeom>
          <a:solidFill>
            <a:srgbClr val="B7EFF7"/>
          </a:solidFill>
        </p:spPr>
        <p:txBody>
          <a:bodyPr wrap="none" rtlCol="0">
            <a:spAutoFit/>
          </a:bodyPr>
          <a:lstStyle/>
          <a:p>
            <a:pPr marL="285750" indent="-285750">
              <a:buFont typeface="Arial" panose="020B0604020202020204" pitchFamily="34" charset="0"/>
              <a:buChar char="•"/>
            </a:pPr>
            <a:r>
              <a:rPr lang="en-GB" sz="2000" dirty="0"/>
              <a:t>Single aperture</a:t>
            </a:r>
          </a:p>
          <a:p>
            <a:pPr marL="285750" indent="-285750">
              <a:buFont typeface="Arial" panose="020B0604020202020204" pitchFamily="34" charset="0"/>
              <a:buChar char="•"/>
            </a:pPr>
            <a:r>
              <a:rPr lang="en-GB" sz="2000" dirty="0"/>
              <a:t>43cm long</a:t>
            </a:r>
          </a:p>
          <a:p>
            <a:pPr marL="285750" indent="-285750">
              <a:buFont typeface="Arial" panose="020B0604020202020204" pitchFamily="34" charset="0"/>
              <a:buChar char="•"/>
            </a:pPr>
            <a:r>
              <a:rPr lang="en-GB" sz="2000" dirty="0"/>
              <a:t>With edge correction on one side</a:t>
            </a:r>
          </a:p>
        </p:txBody>
      </p:sp>
    </p:spTree>
    <p:extLst>
      <p:ext uri="{BB962C8B-B14F-4D97-AF65-F5344CB8AC3E}">
        <p14:creationId xmlns:p14="http://schemas.microsoft.com/office/powerpoint/2010/main" val="28591794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809" y="1166018"/>
            <a:ext cx="5613991" cy="4929982"/>
          </a:xfrm>
          <a:solidFill>
            <a:srgbClr val="B7EFF7"/>
          </a:solidFill>
        </p:spPr>
        <p:txBody>
          <a:bodyPr>
            <a:normAutofit fontScale="85000" lnSpcReduction="20000"/>
          </a:bodyPr>
          <a:lstStyle/>
          <a:p>
            <a:r>
              <a:rPr lang="en-GB" dirty="0"/>
              <a:t>By design, a CCT magnet has all integral multipoles vanish (with the exception of the main one).</a:t>
            </a:r>
          </a:p>
          <a:p>
            <a:r>
              <a:rPr lang="en-GB" dirty="0"/>
              <a:t>However, the skew (A) components of the magnetic field compensate only because they have opposite signs at the entry and exit of the magnet.</a:t>
            </a:r>
          </a:p>
          <a:p>
            <a:r>
              <a:rPr lang="en-GB" dirty="0"/>
              <a:t>QC1L1 sits in an area of rapidly-changing optics functions: the change of beam size between the entry and exit of the magnet is a factor of ~2. </a:t>
            </a:r>
            <a:r>
              <a:rPr lang="en-GB" dirty="0">
                <a:sym typeface="Wingdings" panose="05000000000000000000" pitchFamily="2" charset="2"/>
              </a:rPr>
              <a:t> a local correction is needed </a:t>
            </a:r>
            <a:endParaRPr lang="en-GB" dirty="0"/>
          </a:p>
        </p:txBody>
      </p:sp>
      <p:sp>
        <p:nvSpPr>
          <p:cNvPr id="3" name="Title 2"/>
          <p:cNvSpPr>
            <a:spLocks noGrp="1"/>
          </p:cNvSpPr>
          <p:nvPr>
            <p:ph type="title"/>
          </p:nvPr>
        </p:nvSpPr>
        <p:spPr>
          <a:xfrm>
            <a:off x="609600" y="17721"/>
            <a:ext cx="10972800" cy="1049079"/>
          </a:xfrm>
        </p:spPr>
        <p:txBody>
          <a:bodyPr/>
          <a:lstStyle/>
          <a:p>
            <a:r>
              <a:rPr lang="en-GB" dirty="0"/>
              <a:t>Local edge correction</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6" name="Picture 5"/>
          <p:cNvPicPr>
            <a:picLocks noChangeAspect="1"/>
          </p:cNvPicPr>
          <p:nvPr/>
        </p:nvPicPr>
        <p:blipFill>
          <a:blip r:embed="rId2"/>
          <a:stretch>
            <a:fillRect/>
          </a:stretch>
        </p:blipFill>
        <p:spPr>
          <a:xfrm>
            <a:off x="5791200" y="2068033"/>
            <a:ext cx="6250003" cy="3753330"/>
          </a:xfrm>
          <a:prstGeom prst="rect">
            <a:avLst/>
          </a:prstGeom>
        </p:spPr>
      </p:pic>
      <p:sp>
        <p:nvSpPr>
          <p:cNvPr id="7" name="TextBox 6"/>
          <p:cNvSpPr txBox="1"/>
          <p:nvPr/>
        </p:nvSpPr>
        <p:spPr>
          <a:xfrm>
            <a:off x="5816009" y="1143000"/>
            <a:ext cx="6225194" cy="707886"/>
          </a:xfrm>
          <a:prstGeom prst="rect">
            <a:avLst/>
          </a:prstGeom>
          <a:solidFill>
            <a:schemeClr val="accent2">
              <a:lumMod val="20000"/>
              <a:lumOff val="80000"/>
            </a:schemeClr>
          </a:solidFill>
        </p:spPr>
        <p:txBody>
          <a:bodyPr wrap="square" rtlCol="0">
            <a:spAutoFit/>
          </a:bodyPr>
          <a:lstStyle/>
          <a:p>
            <a:r>
              <a:rPr lang="en-GB" sz="2000" dirty="0"/>
              <a:t>Example: correction of A3 component, one side only. In red: corrected; in black: uncorrected </a:t>
            </a:r>
          </a:p>
        </p:txBody>
      </p:sp>
      <p:sp>
        <p:nvSpPr>
          <p:cNvPr id="8" name="Rectangle 7"/>
          <p:cNvSpPr/>
          <p:nvPr/>
        </p:nvSpPr>
        <p:spPr>
          <a:xfrm>
            <a:off x="6865344" y="5987018"/>
            <a:ext cx="5224507" cy="369332"/>
          </a:xfrm>
          <a:prstGeom prst="rect">
            <a:avLst/>
          </a:prstGeom>
          <a:solidFill>
            <a:srgbClr val="FFFF00"/>
          </a:solidFill>
        </p:spPr>
        <p:txBody>
          <a:bodyPr wrap="none">
            <a:spAutoFit/>
          </a:bodyPr>
          <a:lstStyle/>
          <a:p>
            <a:r>
              <a:rPr lang="en-GB" dirty="0">
                <a:latin typeface="-apple-system"/>
              </a:rPr>
              <a:t> M. Koratzinos et al.</a:t>
            </a:r>
            <a:r>
              <a:rPr lang="en-GB" dirty="0">
                <a:solidFill>
                  <a:srgbClr val="0050B3"/>
                </a:solidFill>
                <a:latin typeface="-apple-system"/>
                <a:hlinkClick r:id="rId3"/>
              </a:rPr>
              <a:t>1709.08444 </a:t>
            </a:r>
            <a:r>
              <a:rPr lang="en-GB" dirty="0">
                <a:latin typeface="-apple-system"/>
              </a:rPr>
              <a:t>[</a:t>
            </a:r>
            <a:r>
              <a:rPr lang="en-GB" dirty="0" err="1">
                <a:latin typeface="-apple-system"/>
              </a:rPr>
              <a:t>physics.acc-ph</a:t>
            </a:r>
            <a:r>
              <a:rPr lang="en-GB" dirty="0">
                <a:latin typeface="-apple-system"/>
              </a:rPr>
              <a:t>]</a:t>
            </a:r>
            <a:endParaRPr lang="en-GB" dirty="0"/>
          </a:p>
        </p:txBody>
      </p:sp>
    </p:spTree>
    <p:extLst>
      <p:ext uri="{BB962C8B-B14F-4D97-AF65-F5344CB8AC3E}">
        <p14:creationId xmlns:p14="http://schemas.microsoft.com/office/powerpoint/2010/main" val="2669504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8382" y="1600200"/>
            <a:ext cx="6791562" cy="4525963"/>
          </a:xfrm>
        </p:spPr>
      </p:pic>
      <p:sp>
        <p:nvSpPr>
          <p:cNvPr id="3" name="Title 2"/>
          <p:cNvSpPr>
            <a:spLocks noGrp="1"/>
          </p:cNvSpPr>
          <p:nvPr>
            <p:ph type="title"/>
          </p:nvPr>
        </p:nvSpPr>
        <p:spPr>
          <a:xfrm>
            <a:off x="685800" y="0"/>
            <a:ext cx="10972800" cy="1143000"/>
          </a:xfrm>
        </p:spPr>
        <p:txBody>
          <a:bodyPr/>
          <a:lstStyle/>
          <a:p>
            <a:r>
              <a:rPr lang="en-GB" dirty="0"/>
              <a:t>QC1L1 and the prototype</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6" name="TextBox 5"/>
          <p:cNvSpPr txBox="1"/>
          <p:nvPr/>
        </p:nvSpPr>
        <p:spPr>
          <a:xfrm rot="557655">
            <a:off x="274168" y="2679500"/>
            <a:ext cx="2523896" cy="76944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scene3d>
              <a:camera prst="isometricRightUp"/>
              <a:lightRig rig="threePt" dir="t"/>
            </a:scene3d>
          </a:bodyPr>
          <a:lstStyle/>
          <a:p>
            <a:r>
              <a:rPr lang="en-GB" sz="4400" b="1" dirty="0">
                <a:solidFill>
                  <a:srgbClr val="FF99FF"/>
                </a:solidFill>
              </a:rPr>
              <a:t>Prototype</a:t>
            </a:r>
            <a:endParaRPr lang="en-GB" sz="3200" b="1" dirty="0">
              <a:solidFill>
                <a:srgbClr val="FF99FF"/>
              </a:solidFill>
            </a:endParaRPr>
          </a:p>
        </p:txBody>
      </p:sp>
      <p:sp>
        <p:nvSpPr>
          <p:cNvPr id="7" name="TextBox 6"/>
          <p:cNvSpPr txBox="1"/>
          <p:nvPr/>
        </p:nvSpPr>
        <p:spPr>
          <a:xfrm rot="557655">
            <a:off x="2974620" y="1966032"/>
            <a:ext cx="3895169" cy="76944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scene3d>
              <a:camera prst="isometricRightUp"/>
              <a:lightRig rig="threePt" dir="t"/>
            </a:scene3d>
          </a:bodyPr>
          <a:lstStyle/>
          <a:p>
            <a:r>
              <a:rPr lang="en-GB" sz="4400" b="1" dirty="0">
                <a:solidFill>
                  <a:srgbClr val="FF0000"/>
                </a:solidFill>
              </a:rPr>
              <a:t>QC1L1_electron</a:t>
            </a:r>
            <a:endParaRPr lang="en-GB" sz="3200" b="1" dirty="0">
              <a:solidFill>
                <a:srgbClr val="FF0000"/>
              </a:solidFill>
            </a:endParaRPr>
          </a:p>
        </p:txBody>
      </p:sp>
      <p:sp>
        <p:nvSpPr>
          <p:cNvPr id="8" name="TextBox 7"/>
          <p:cNvSpPr txBox="1"/>
          <p:nvPr/>
        </p:nvSpPr>
        <p:spPr>
          <a:xfrm rot="557655">
            <a:off x="4113485" y="3067703"/>
            <a:ext cx="3922420" cy="769441"/>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none" rtlCol="0">
            <a:spAutoFit/>
            <a:scene3d>
              <a:camera prst="isometricRightUp"/>
              <a:lightRig rig="threePt" dir="t"/>
            </a:scene3d>
          </a:bodyPr>
          <a:lstStyle/>
          <a:p>
            <a:r>
              <a:rPr lang="en-GB" sz="4400" b="1" dirty="0">
                <a:solidFill>
                  <a:schemeClr val="tx2">
                    <a:lumMod val="60000"/>
                    <a:lumOff val="40000"/>
                  </a:schemeClr>
                </a:solidFill>
              </a:rPr>
              <a:t>QC1L1_positron</a:t>
            </a:r>
            <a:endParaRPr lang="en-GB" sz="3200" b="1" dirty="0">
              <a:solidFill>
                <a:schemeClr val="tx2">
                  <a:lumMod val="60000"/>
                  <a:lumOff val="40000"/>
                </a:schemeClr>
              </a:solidFill>
            </a:endParaRPr>
          </a:p>
        </p:txBody>
      </p:sp>
      <p:sp>
        <p:nvSpPr>
          <p:cNvPr id="9" name="TextBox 8"/>
          <p:cNvSpPr txBox="1"/>
          <p:nvPr/>
        </p:nvSpPr>
        <p:spPr>
          <a:xfrm>
            <a:off x="8292902" y="1057701"/>
            <a:ext cx="3581400" cy="3046988"/>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GB" sz="2400" dirty="0"/>
              <a:t>The first FCC-</a:t>
            </a:r>
            <a:r>
              <a:rPr lang="en-GB" sz="2400" dirty="0" err="1"/>
              <a:t>ee</a:t>
            </a:r>
            <a:r>
              <a:rPr lang="en-GB" sz="2400" dirty="0"/>
              <a:t> Final Focus prototype is a single-aperture version of QC1L1, with identical aperture (40mm) but one-third of the length (26% of the quadrupole strength). </a:t>
            </a:r>
          </a:p>
          <a:p>
            <a:r>
              <a:rPr lang="en-GB" sz="2400" dirty="0"/>
              <a:t>It has asymmetric edges</a:t>
            </a:r>
          </a:p>
        </p:txBody>
      </p:sp>
      <p:cxnSp>
        <p:nvCxnSpPr>
          <p:cNvPr id="11" name="Straight Arrow Connector 10"/>
          <p:cNvCxnSpPr/>
          <p:nvPr/>
        </p:nvCxnSpPr>
        <p:spPr>
          <a:xfrm flipV="1">
            <a:off x="2209800" y="3581400"/>
            <a:ext cx="5334000" cy="2029899"/>
          </a:xfrm>
          <a:prstGeom prst="straightConnector1">
            <a:avLst/>
          </a:prstGeom>
          <a:ln w="76200">
            <a:solidFill>
              <a:schemeClr val="tx2">
                <a:lumMod val="60000"/>
                <a:lumOff val="40000"/>
              </a:schemeClr>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639393">
            <a:off x="4330169" y="4439590"/>
            <a:ext cx="2266663" cy="769441"/>
          </a:xfrm>
          <a:prstGeom prst="rect">
            <a:avLst/>
          </a:prstGeom>
          <a:noFill/>
          <a:scene3d>
            <a:camera prst="isometricTopUp"/>
            <a:lightRig rig="threePt" dir="t"/>
          </a:scene3d>
        </p:spPr>
        <p:txBody>
          <a:bodyPr wrap="square" rtlCol="0">
            <a:spAutoFit/>
          </a:bodyPr>
          <a:lstStyle/>
          <a:p>
            <a:r>
              <a:rPr lang="en-GB" sz="4400" dirty="0"/>
              <a:t>1200mm</a:t>
            </a:r>
          </a:p>
        </p:txBody>
      </p:sp>
      <p:cxnSp>
        <p:nvCxnSpPr>
          <p:cNvPr id="14" name="Straight Arrow Connector 13"/>
          <p:cNvCxnSpPr/>
          <p:nvPr/>
        </p:nvCxnSpPr>
        <p:spPr>
          <a:xfrm flipV="1">
            <a:off x="3048000" y="5670502"/>
            <a:ext cx="1752600" cy="654098"/>
          </a:xfrm>
          <a:prstGeom prst="straightConnector1">
            <a:avLst/>
          </a:prstGeom>
          <a:ln w="76200">
            <a:solidFill>
              <a:srgbClr val="FF99FF"/>
            </a:solidFill>
            <a:headEnd type="triangle" w="med" len="med"/>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rot="639393">
            <a:off x="3175797" y="5809416"/>
            <a:ext cx="2266663" cy="769441"/>
          </a:xfrm>
          <a:prstGeom prst="rect">
            <a:avLst/>
          </a:prstGeom>
          <a:noFill/>
          <a:scene3d>
            <a:camera prst="isometricTopUp"/>
            <a:lightRig rig="threePt" dir="t"/>
          </a:scene3d>
        </p:spPr>
        <p:txBody>
          <a:bodyPr wrap="square" rtlCol="0">
            <a:spAutoFit/>
          </a:bodyPr>
          <a:lstStyle/>
          <a:p>
            <a:r>
              <a:rPr lang="en-GB" sz="4400" dirty="0"/>
              <a:t>400mm</a:t>
            </a:r>
          </a:p>
        </p:txBody>
      </p:sp>
      <mc:AlternateContent xmlns:mc="http://schemas.openxmlformats.org/markup-compatibility/2006" xmlns:a14="http://schemas.microsoft.com/office/drawing/2010/main">
        <mc:Choice Requires="a14">
          <p:sp>
            <p:nvSpPr>
              <p:cNvPr id="18" name="TextBox 17"/>
              <p:cNvSpPr txBox="1"/>
              <p:nvPr/>
            </p:nvSpPr>
            <p:spPr>
              <a:xfrm>
                <a:off x="8292902" y="4408811"/>
                <a:ext cx="3048000" cy="830997"/>
              </a:xfrm>
              <a:prstGeom prst="rect">
                <a:avLst/>
              </a:prstGeom>
              <a:ln w="38100"/>
            </p:spPr>
            <p:style>
              <a:lnRef idx="2">
                <a:schemeClr val="accent2"/>
              </a:lnRef>
              <a:fillRef idx="1">
                <a:schemeClr val="lt1"/>
              </a:fillRef>
              <a:effectRef idx="0">
                <a:schemeClr val="accent2"/>
              </a:effectRef>
              <a:fontRef idx="minor">
                <a:schemeClr val="dk1"/>
              </a:fontRef>
            </p:style>
            <p:txBody>
              <a:bodyPr wrap="square" rtlCol="0">
                <a:spAutoFit/>
              </a:bodyPr>
              <a:lstStyle/>
              <a:p>
                <a14:m>
                  <m:oMath xmlns:m="http://schemas.openxmlformats.org/officeDocument/2006/math">
                    <m:sSub>
                      <m:sSubPr>
                        <m:ctrlPr>
                          <a:rPr lang="en-GB" sz="2400" i="1" smtClean="0">
                            <a:latin typeface="Cambria Math" panose="02040503050406030204" pitchFamily="18" charset="0"/>
                          </a:rPr>
                        </m:ctrlPr>
                      </m:sSubPr>
                      <m:e>
                        <m:r>
                          <a:rPr lang="en-US" sz="2400" b="0" i="1" smtClean="0">
                            <a:latin typeface="Cambria Math" panose="02040503050406030204" pitchFamily="18" charset="0"/>
                          </a:rPr>
                          <m:t>𝐼</m:t>
                        </m:r>
                      </m:e>
                      <m:sub>
                        <m:r>
                          <a:rPr lang="en-US" sz="2400" b="0" i="1" smtClean="0">
                            <a:latin typeface="Cambria Math" panose="02040503050406030204" pitchFamily="18" charset="0"/>
                          </a:rPr>
                          <m:t>𝑚𝑎𝑥</m:t>
                        </m:r>
                      </m:sub>
                    </m:sSub>
                  </m:oMath>
                </a14:m>
                <a:r>
                  <a:rPr lang="en-GB" sz="2400" dirty="0"/>
                  <a:t> = 725A</a:t>
                </a:r>
              </a:p>
              <a:p>
                <a:r>
                  <a:rPr lang="en-GB" sz="2400" dirty="0"/>
                  <a:t>Max. gradient: 100T/m</a:t>
                </a:r>
              </a:p>
            </p:txBody>
          </p:sp>
        </mc:Choice>
        <mc:Fallback xmlns="">
          <p:sp>
            <p:nvSpPr>
              <p:cNvPr id="18" name="TextBox 17"/>
              <p:cNvSpPr txBox="1">
                <a:spLocks noRot="1" noChangeAspect="1" noMove="1" noResize="1" noEditPoints="1" noAdjustHandles="1" noChangeArrowheads="1" noChangeShapeType="1" noTextEdit="1"/>
              </p:cNvSpPr>
              <p:nvPr/>
            </p:nvSpPr>
            <p:spPr>
              <a:xfrm>
                <a:off x="8292902" y="4408811"/>
                <a:ext cx="3048000" cy="830997"/>
              </a:xfrm>
              <a:prstGeom prst="rect">
                <a:avLst/>
              </a:prstGeom>
              <a:blipFill>
                <a:blip r:embed="rId3"/>
                <a:stretch>
                  <a:fillRect l="-2372" t="-3497" r="-593" b="-12587"/>
                </a:stretch>
              </a:blipFill>
              <a:ln w="38100"/>
            </p:spPr>
            <p:txBody>
              <a:bodyPr/>
              <a:lstStyle/>
              <a:p>
                <a:r>
                  <a:rPr lang="en-GB">
                    <a:noFill/>
                  </a:rPr>
                  <a:t> </a:t>
                </a:r>
              </a:p>
            </p:txBody>
          </p:sp>
        </mc:Fallback>
      </mc:AlternateContent>
    </p:spTree>
    <p:extLst>
      <p:ext uri="{BB962C8B-B14F-4D97-AF65-F5344CB8AC3E}">
        <p14:creationId xmlns:p14="http://schemas.microsoft.com/office/powerpoint/2010/main" val="2618669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0"/>
            <a:ext cx="10972800" cy="990600"/>
          </a:xfrm>
        </p:spPr>
        <p:txBody>
          <a:bodyPr/>
          <a:lstStyle/>
          <a:p>
            <a:r>
              <a:rPr lang="en-GB" dirty="0"/>
              <a:t>Design, manufacture and winding</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831846"/>
            <a:ext cx="4471964" cy="305435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67307" y="831846"/>
            <a:ext cx="5829293" cy="4121153"/>
          </a:xfrm>
          <a:prstGeom prst="rect">
            <a:avLst/>
          </a:prstGeom>
        </p:spPr>
      </p:pic>
      <p:pic>
        <p:nvPicPr>
          <p:cNvPr id="7" name="Content Placeholder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400" y="3093545"/>
            <a:ext cx="4953000" cy="3764456"/>
          </a:xfrm>
          <a:prstGeom prst="rect">
            <a:avLst/>
          </a:prstGeom>
        </p:spPr>
      </p:pic>
      <p:pic>
        <p:nvPicPr>
          <p:cNvPr id="8" name="Content Placeholder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34000" y="3626787"/>
            <a:ext cx="6791742" cy="3240971"/>
          </a:xfrm>
          <a:prstGeom prst="rect">
            <a:avLst/>
          </a:prstGeom>
        </p:spPr>
      </p:pic>
    </p:spTree>
    <p:extLst>
      <p:ext uri="{BB962C8B-B14F-4D97-AF65-F5344CB8AC3E}">
        <p14:creationId xmlns:p14="http://schemas.microsoft.com/office/powerpoint/2010/main" val="310905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 y="1219200"/>
            <a:ext cx="2362200" cy="3687764"/>
          </a:xfrm>
        </p:spPr>
        <p:txBody>
          <a:bodyPr>
            <a:normAutofit fontScale="85000" lnSpcReduction="20000"/>
          </a:bodyPr>
          <a:lstStyle/>
          <a:p>
            <a:r>
              <a:rPr lang="en-GB" dirty="0"/>
              <a:t>Was done in-house on a purpose built winding table</a:t>
            </a:r>
          </a:p>
          <a:p>
            <a:r>
              <a:rPr lang="en-GB" dirty="0"/>
              <a:t>Pre-stressing the conductor was not necessary</a:t>
            </a:r>
          </a:p>
        </p:txBody>
      </p:sp>
      <p:sp>
        <p:nvSpPr>
          <p:cNvPr id="3" name="Title 2"/>
          <p:cNvSpPr>
            <a:spLocks noGrp="1"/>
          </p:cNvSpPr>
          <p:nvPr>
            <p:ph type="title"/>
          </p:nvPr>
        </p:nvSpPr>
        <p:spPr>
          <a:xfrm>
            <a:off x="609600" y="0"/>
            <a:ext cx="10972800" cy="1143000"/>
          </a:xfrm>
        </p:spPr>
        <p:txBody>
          <a:bodyPr/>
          <a:lstStyle/>
          <a:p>
            <a:r>
              <a:rPr lang="en-GB" dirty="0"/>
              <a:t>Winding</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p:cNvPicPr>
            <a:picLocks noChangeAspect="1"/>
          </p:cNvPicPr>
          <p:nvPr/>
        </p:nvPicPr>
        <p:blipFill>
          <a:blip r:embed="rId2"/>
          <a:stretch>
            <a:fillRect/>
          </a:stretch>
        </p:blipFill>
        <p:spPr>
          <a:xfrm>
            <a:off x="2209800" y="1010253"/>
            <a:ext cx="9158287" cy="5205763"/>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2AE3695B-3BF8-AFCF-AACA-59DDC06EFF5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6705599" y="3771899"/>
            <a:ext cx="5486399" cy="3086099"/>
          </a:xfrm>
          <a:prstGeom prst="rect">
            <a:avLst/>
          </a:prstGeom>
        </p:spPr>
      </p:pic>
    </p:spTree>
    <p:extLst>
      <p:ext uri="{BB962C8B-B14F-4D97-AF65-F5344CB8AC3E}">
        <p14:creationId xmlns:p14="http://schemas.microsoft.com/office/powerpoint/2010/main" val="2814998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941809"/>
            <a:ext cx="10972800" cy="5481084"/>
          </a:xfrm>
        </p:spPr>
        <p:txBody>
          <a:bodyPr>
            <a:normAutofit fontScale="77500" lnSpcReduction="20000"/>
          </a:bodyPr>
          <a:lstStyle/>
          <a:p>
            <a:r>
              <a:rPr lang="en-GB" dirty="0"/>
              <a:t>The first magnetic quality tests were performed at warm</a:t>
            </a:r>
          </a:p>
          <a:p>
            <a:r>
              <a:rPr lang="en-GB" dirty="0"/>
              <a:t>A rotating coil arrangement was used:</a:t>
            </a:r>
          </a:p>
          <a:p>
            <a:pPr lvl="1"/>
            <a:r>
              <a:rPr lang="en-GB" dirty="0"/>
              <a:t>The magnet is powered with a current of 5 A (0.7% of maximum current) at room temperature</a:t>
            </a:r>
          </a:p>
          <a:p>
            <a:pPr lvl="1"/>
            <a:r>
              <a:rPr lang="en-GB" dirty="0"/>
              <a:t>We measure the magnetic flux as the coil is rotated. </a:t>
            </a:r>
          </a:p>
          <a:p>
            <a:pPr lvl="1"/>
            <a:r>
              <a:rPr lang="en-GB" dirty="0"/>
              <a:t>Each measurement is averaged over 100 revolutions</a:t>
            </a:r>
          </a:p>
          <a:p>
            <a:pPr lvl="1"/>
            <a:r>
              <a:rPr lang="en-GB" dirty="0"/>
              <a:t>Then the data is post-processed to calculate the first 15 multipoles. </a:t>
            </a:r>
          </a:p>
          <a:p>
            <a:pPr lvl="1"/>
            <a:r>
              <a:rPr lang="en-GB" dirty="0"/>
              <a:t>Then current is reversed and another (100-revolution) measurement is taken</a:t>
            </a:r>
          </a:p>
          <a:p>
            <a:pPr lvl="1"/>
            <a:r>
              <a:rPr lang="en-GB" dirty="0"/>
              <a:t>The final numbers are the average over the two polarities – This eliminates the contribution due to the earth’s magnetic field and any other static fields.</a:t>
            </a:r>
          </a:p>
          <a:p>
            <a:r>
              <a:rPr lang="en-GB" dirty="0"/>
              <a:t>All measurements made at a radius of 10mm</a:t>
            </a:r>
          </a:p>
          <a:p>
            <a:r>
              <a:rPr lang="en-GB" dirty="0"/>
              <a:t>Rotating coil length: 200mm (194mm active), width 35mm</a:t>
            </a:r>
          </a:p>
          <a:p>
            <a:r>
              <a:rPr lang="en-GB" dirty="0"/>
              <a:t>The rotating coil can be moved to measure the (integrated) field at different areas of the magnet: the middle, the corrected side and the uncorrected side</a:t>
            </a:r>
          </a:p>
          <a:p>
            <a:endParaRPr lang="en-GB" dirty="0"/>
          </a:p>
          <a:p>
            <a:pPr lvl="1"/>
            <a:endParaRPr lang="en-GB" dirty="0"/>
          </a:p>
          <a:p>
            <a:endParaRPr lang="en-GB" dirty="0"/>
          </a:p>
        </p:txBody>
      </p:sp>
      <p:sp>
        <p:nvSpPr>
          <p:cNvPr id="3" name="Title 2"/>
          <p:cNvSpPr>
            <a:spLocks noGrp="1"/>
          </p:cNvSpPr>
          <p:nvPr>
            <p:ph type="title"/>
          </p:nvPr>
        </p:nvSpPr>
        <p:spPr>
          <a:xfrm>
            <a:off x="609600" y="0"/>
            <a:ext cx="10972800" cy="1057828"/>
          </a:xfrm>
        </p:spPr>
        <p:txBody>
          <a:bodyPr/>
          <a:lstStyle/>
          <a:p>
            <a:r>
              <a:rPr lang="en-GB" dirty="0"/>
              <a:t>Testing at warm</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47363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44451"/>
            <a:ext cx="10972800" cy="971772"/>
          </a:xfrm>
        </p:spPr>
        <p:txBody>
          <a:bodyPr/>
          <a:lstStyle/>
          <a:p>
            <a:r>
              <a:rPr lang="en-GB" dirty="0"/>
              <a:t>IPAC21 paper</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p:cNvPicPr>
            <a:picLocks noChangeAspect="1"/>
          </p:cNvPicPr>
          <p:nvPr/>
        </p:nvPicPr>
        <p:blipFill>
          <a:blip r:embed="rId2"/>
          <a:stretch>
            <a:fillRect/>
          </a:stretch>
        </p:blipFill>
        <p:spPr>
          <a:xfrm>
            <a:off x="838200" y="1016223"/>
            <a:ext cx="10744200" cy="5226169"/>
          </a:xfrm>
          <a:prstGeom prst="rect">
            <a:avLst/>
          </a:prstGeom>
        </p:spPr>
      </p:pic>
      <p:graphicFrame>
        <p:nvGraphicFramePr>
          <p:cNvPr id="6" name="Table 5"/>
          <p:cNvGraphicFramePr>
            <a:graphicFrameLocks noGrp="1"/>
          </p:cNvGraphicFramePr>
          <p:nvPr/>
        </p:nvGraphicFramePr>
        <p:xfrm>
          <a:off x="586740" y="6264434"/>
          <a:ext cx="3481512" cy="365760"/>
        </p:xfrm>
        <a:graphic>
          <a:graphicData uri="http://schemas.openxmlformats.org/drawingml/2006/table">
            <a:tbl>
              <a:tblPr/>
              <a:tblGrid>
                <a:gridCol w="3481512">
                  <a:extLst>
                    <a:ext uri="{9D8B030D-6E8A-4147-A177-3AD203B41FA5}">
                      <a16:colId xmlns:a16="http://schemas.microsoft.com/office/drawing/2014/main" val="3827477243"/>
                    </a:ext>
                  </a:extLst>
                </a:gridCol>
              </a:tblGrid>
              <a:tr h="362506">
                <a:tc>
                  <a:txBody>
                    <a:bodyPr/>
                    <a:lstStyle/>
                    <a:p>
                      <a:pPr fontAlgn="t"/>
                      <a:r>
                        <a:rPr lang="en-GB" b="0" u="none" strike="noStrike" dirty="0">
                          <a:effectLst/>
                          <a:hlinkClick r:id="rId3"/>
                        </a:rPr>
                        <a:t>arXiv:2105.13230</a:t>
                      </a:r>
                      <a:r>
                        <a:rPr lang="en-GB" b="1" dirty="0">
                          <a:effectLst/>
                        </a:rPr>
                        <a:t> [physics.acc-ph]</a:t>
                      </a:r>
                      <a:endParaRPr lang="en-GB" dirty="0">
                        <a:effectLst/>
                      </a:endParaRPr>
                    </a:p>
                  </a:txBody>
                  <a:tcPr marR="41275">
                    <a:lnL>
                      <a:noFill/>
                    </a:lnL>
                    <a:lnR>
                      <a:noFill/>
                    </a:lnR>
                    <a:lnT>
                      <a:noFill/>
                    </a:lnT>
                    <a:lnB>
                      <a:noFill/>
                    </a:lnB>
                    <a:solidFill>
                      <a:srgbClr val="FFFFFF"/>
                    </a:solidFill>
                  </a:tcPr>
                </a:tc>
                <a:extLst>
                  <a:ext uri="{0D108BD9-81ED-4DB2-BD59-A6C34878D82A}">
                    <a16:rowId xmlns:a16="http://schemas.microsoft.com/office/drawing/2014/main" val="273080984"/>
                  </a:ext>
                </a:extLst>
              </a:tr>
            </a:tbl>
          </a:graphicData>
        </a:graphic>
      </p:graphicFrame>
    </p:spTree>
    <p:extLst>
      <p:ext uri="{BB962C8B-B14F-4D97-AF65-F5344CB8AC3E}">
        <p14:creationId xmlns:p14="http://schemas.microsoft.com/office/powerpoint/2010/main" val="174255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7840" y="1143000"/>
            <a:ext cx="12036320" cy="2743200"/>
          </a:xfrm>
        </p:spPr>
      </p:pic>
      <p:sp>
        <p:nvSpPr>
          <p:cNvPr id="3" name="Title 2"/>
          <p:cNvSpPr>
            <a:spLocks noGrp="1"/>
          </p:cNvSpPr>
          <p:nvPr>
            <p:ph type="title"/>
          </p:nvPr>
        </p:nvSpPr>
        <p:spPr>
          <a:xfrm>
            <a:off x="609600" y="0"/>
            <a:ext cx="10972800" cy="1143000"/>
          </a:xfrm>
        </p:spPr>
        <p:txBody>
          <a:bodyPr/>
          <a:lstStyle/>
          <a:p>
            <a:r>
              <a:rPr lang="en-GB" dirty="0"/>
              <a:t>The rotating coil</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6" name="TextBox 5"/>
          <p:cNvSpPr txBox="1"/>
          <p:nvPr/>
        </p:nvSpPr>
        <p:spPr>
          <a:xfrm>
            <a:off x="457200" y="4114800"/>
            <a:ext cx="11172802" cy="461665"/>
          </a:xfrm>
          <a:prstGeom prst="rect">
            <a:avLst/>
          </a:prstGeom>
          <a:noFill/>
        </p:spPr>
        <p:txBody>
          <a:bodyPr wrap="none" rtlCol="0">
            <a:spAutoFit/>
          </a:bodyPr>
          <a:lstStyle/>
          <a:p>
            <a:r>
              <a:rPr lang="en-GB" sz="2400" dirty="0"/>
              <a:t>Length is 200mm nominal, 194.25 mm active, width is 35mm, split in five individual coils</a:t>
            </a:r>
          </a:p>
        </p:txBody>
      </p:sp>
      <p:sp>
        <p:nvSpPr>
          <p:cNvPr id="7" name="TextBox 6"/>
          <p:cNvSpPr txBox="1"/>
          <p:nvPr/>
        </p:nvSpPr>
        <p:spPr>
          <a:xfrm>
            <a:off x="473765" y="4800600"/>
            <a:ext cx="11032435" cy="1569660"/>
          </a:xfrm>
          <a:prstGeom prst="rect">
            <a:avLst/>
          </a:prstGeom>
          <a:noFill/>
        </p:spPr>
        <p:txBody>
          <a:bodyPr wrap="square" rtlCol="0">
            <a:spAutoFit/>
          </a:bodyPr>
          <a:lstStyle/>
          <a:p>
            <a:pPr marL="285750" indent="-285750">
              <a:buFont typeface="Arial" panose="020B0604020202020204" pitchFamily="34" charset="0"/>
              <a:buChar char="•"/>
            </a:pPr>
            <a:r>
              <a:rPr lang="en-GB" sz="2400" dirty="0"/>
              <a:t>For the quadrupole magnet, the individual coils are combined in such a way, that the coil is immune to the B2 field component, which is the dominant one, to be able to see errors in higher multipoles</a:t>
            </a:r>
          </a:p>
          <a:p>
            <a:pPr marL="285750" indent="-285750">
              <a:buFont typeface="Arial" panose="020B0604020202020204" pitchFamily="34" charset="0"/>
              <a:buChar char="•"/>
            </a:pPr>
            <a:r>
              <a:rPr lang="en-GB" sz="2400" dirty="0"/>
              <a:t>For the transfer function measurement, the coil is combined linearly</a:t>
            </a:r>
          </a:p>
        </p:txBody>
      </p:sp>
    </p:spTree>
    <p:extLst>
      <p:ext uri="{BB962C8B-B14F-4D97-AF65-F5344CB8AC3E}">
        <p14:creationId xmlns:p14="http://schemas.microsoft.com/office/powerpoint/2010/main" val="134023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88900"/>
            <a:ext cx="10972800" cy="926264"/>
          </a:xfrm>
        </p:spPr>
        <p:txBody>
          <a:bodyPr/>
          <a:lstStyle/>
          <a:p>
            <a:r>
              <a:rPr lang="en-GB" dirty="0"/>
              <a:t>Testing arrangement</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49" y="2374900"/>
            <a:ext cx="8337551"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6"/>
          <p:cNvSpPr/>
          <p:nvPr/>
        </p:nvSpPr>
        <p:spPr>
          <a:xfrm>
            <a:off x="3734540" y="3696934"/>
            <a:ext cx="5028460" cy="496410"/>
          </a:xfrm>
          <a:custGeom>
            <a:avLst/>
            <a:gdLst>
              <a:gd name="connsiteX0" fmla="*/ 248574 w 6258757"/>
              <a:gd name="connsiteY0" fmla="*/ 381739 h 985421"/>
              <a:gd name="connsiteX1" fmla="*/ 2299316 w 6258757"/>
              <a:gd name="connsiteY1" fmla="*/ 363984 h 985421"/>
              <a:gd name="connsiteX2" fmla="*/ 2299316 w 6258757"/>
              <a:gd name="connsiteY2" fmla="*/ 8877 h 985421"/>
              <a:gd name="connsiteX3" fmla="*/ 6258757 w 6258757"/>
              <a:gd name="connsiteY3" fmla="*/ 0 h 985421"/>
              <a:gd name="connsiteX4" fmla="*/ 6249879 w 6258757"/>
              <a:gd name="connsiteY4" fmla="*/ 612559 h 985421"/>
              <a:gd name="connsiteX5" fmla="*/ 2290438 w 6258757"/>
              <a:gd name="connsiteY5" fmla="*/ 612559 h 985421"/>
              <a:gd name="connsiteX6" fmla="*/ 2299316 w 6258757"/>
              <a:gd name="connsiteY6" fmla="*/ 443883 h 985421"/>
              <a:gd name="connsiteX7" fmla="*/ 248574 w 6258757"/>
              <a:gd name="connsiteY7" fmla="*/ 452761 h 985421"/>
              <a:gd name="connsiteX8" fmla="*/ 0 w 6258757"/>
              <a:gd name="connsiteY8" fmla="*/ 852256 h 985421"/>
              <a:gd name="connsiteX9" fmla="*/ 337351 w 6258757"/>
              <a:gd name="connsiteY9" fmla="*/ 985421 h 985421"/>
              <a:gd name="connsiteX0" fmla="*/ 248574 w 6258757"/>
              <a:gd name="connsiteY0" fmla="*/ 381739 h 852256"/>
              <a:gd name="connsiteX1" fmla="*/ 2299316 w 6258757"/>
              <a:gd name="connsiteY1" fmla="*/ 363984 h 852256"/>
              <a:gd name="connsiteX2" fmla="*/ 2299316 w 6258757"/>
              <a:gd name="connsiteY2" fmla="*/ 8877 h 852256"/>
              <a:gd name="connsiteX3" fmla="*/ 6258757 w 6258757"/>
              <a:gd name="connsiteY3" fmla="*/ 0 h 852256"/>
              <a:gd name="connsiteX4" fmla="*/ 6249879 w 6258757"/>
              <a:gd name="connsiteY4" fmla="*/ 612559 h 852256"/>
              <a:gd name="connsiteX5" fmla="*/ 2290438 w 6258757"/>
              <a:gd name="connsiteY5" fmla="*/ 612559 h 852256"/>
              <a:gd name="connsiteX6" fmla="*/ 2299316 w 6258757"/>
              <a:gd name="connsiteY6" fmla="*/ 443883 h 852256"/>
              <a:gd name="connsiteX7" fmla="*/ 248574 w 6258757"/>
              <a:gd name="connsiteY7" fmla="*/ 452761 h 852256"/>
              <a:gd name="connsiteX8" fmla="*/ 0 w 6258757"/>
              <a:gd name="connsiteY8" fmla="*/ 852256 h 852256"/>
              <a:gd name="connsiteX0" fmla="*/ 248574 w 6258757"/>
              <a:gd name="connsiteY0" fmla="*/ 381739 h 852256"/>
              <a:gd name="connsiteX1" fmla="*/ 2299316 w 6258757"/>
              <a:gd name="connsiteY1" fmla="*/ 363984 h 852256"/>
              <a:gd name="connsiteX2" fmla="*/ 2299316 w 6258757"/>
              <a:gd name="connsiteY2" fmla="*/ 8877 h 852256"/>
              <a:gd name="connsiteX3" fmla="*/ 6258757 w 6258757"/>
              <a:gd name="connsiteY3" fmla="*/ 0 h 852256"/>
              <a:gd name="connsiteX4" fmla="*/ 6249879 w 6258757"/>
              <a:gd name="connsiteY4" fmla="*/ 612559 h 852256"/>
              <a:gd name="connsiteX5" fmla="*/ 2290438 w 6258757"/>
              <a:gd name="connsiteY5" fmla="*/ 612559 h 852256"/>
              <a:gd name="connsiteX6" fmla="*/ 2299316 w 6258757"/>
              <a:gd name="connsiteY6" fmla="*/ 443883 h 852256"/>
              <a:gd name="connsiteX7" fmla="*/ 248574 w 6258757"/>
              <a:gd name="connsiteY7" fmla="*/ 452761 h 852256"/>
              <a:gd name="connsiteX8" fmla="*/ 0 w 6258757"/>
              <a:gd name="connsiteY8" fmla="*/ 852256 h 852256"/>
              <a:gd name="connsiteX0" fmla="*/ 0 w 6010183"/>
              <a:gd name="connsiteY0" fmla="*/ 381739 h 612559"/>
              <a:gd name="connsiteX1" fmla="*/ 2050742 w 6010183"/>
              <a:gd name="connsiteY1" fmla="*/ 363984 h 612559"/>
              <a:gd name="connsiteX2" fmla="*/ 2050742 w 6010183"/>
              <a:gd name="connsiteY2" fmla="*/ 8877 h 612559"/>
              <a:gd name="connsiteX3" fmla="*/ 6010183 w 6010183"/>
              <a:gd name="connsiteY3" fmla="*/ 0 h 612559"/>
              <a:gd name="connsiteX4" fmla="*/ 6001305 w 6010183"/>
              <a:gd name="connsiteY4" fmla="*/ 612559 h 612559"/>
              <a:gd name="connsiteX5" fmla="*/ 2041864 w 6010183"/>
              <a:gd name="connsiteY5" fmla="*/ 612559 h 612559"/>
              <a:gd name="connsiteX6" fmla="*/ 2050742 w 6010183"/>
              <a:gd name="connsiteY6" fmla="*/ 443883 h 612559"/>
              <a:gd name="connsiteX7" fmla="*/ 0 w 6010183"/>
              <a:gd name="connsiteY7" fmla="*/ 452761 h 612559"/>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41864 w 6027938"/>
              <a:gd name="connsiteY5" fmla="*/ 612559 h 923278"/>
              <a:gd name="connsiteX6" fmla="*/ 2050742 w 6027938"/>
              <a:gd name="connsiteY6" fmla="*/ 443883 h 923278"/>
              <a:gd name="connsiteX7" fmla="*/ 0 w 6027938"/>
              <a:gd name="connsiteY7" fmla="*/ 452761 h 923278"/>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77375 w 6027938"/>
              <a:gd name="connsiteY5" fmla="*/ 852257 h 923278"/>
              <a:gd name="connsiteX6" fmla="*/ 2050742 w 6027938"/>
              <a:gd name="connsiteY6" fmla="*/ 443883 h 923278"/>
              <a:gd name="connsiteX7" fmla="*/ 0 w 6027938"/>
              <a:gd name="connsiteY7" fmla="*/ 452761 h 923278"/>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59620 w 6027938"/>
              <a:gd name="connsiteY5" fmla="*/ 745725 h 923278"/>
              <a:gd name="connsiteX6" fmla="*/ 2050742 w 6027938"/>
              <a:gd name="connsiteY6" fmla="*/ 443883 h 923278"/>
              <a:gd name="connsiteX7" fmla="*/ 0 w 6027938"/>
              <a:gd name="connsiteY7" fmla="*/ 452761 h 923278"/>
              <a:gd name="connsiteX0" fmla="*/ 0 w 6019060"/>
              <a:gd name="connsiteY0" fmla="*/ 381739 h 754602"/>
              <a:gd name="connsiteX1" fmla="*/ 2050742 w 6019060"/>
              <a:gd name="connsiteY1" fmla="*/ 363984 h 754602"/>
              <a:gd name="connsiteX2" fmla="*/ 2050742 w 6019060"/>
              <a:gd name="connsiteY2" fmla="*/ 8877 h 754602"/>
              <a:gd name="connsiteX3" fmla="*/ 6010183 w 6019060"/>
              <a:gd name="connsiteY3" fmla="*/ 0 h 754602"/>
              <a:gd name="connsiteX4" fmla="*/ 6019060 w 6019060"/>
              <a:gd name="connsiteY4" fmla="*/ 754602 h 754602"/>
              <a:gd name="connsiteX5" fmla="*/ 2059620 w 6019060"/>
              <a:gd name="connsiteY5" fmla="*/ 745725 h 754602"/>
              <a:gd name="connsiteX6" fmla="*/ 2050742 w 6019060"/>
              <a:gd name="connsiteY6" fmla="*/ 443883 h 754602"/>
              <a:gd name="connsiteX7" fmla="*/ 0 w 6019060"/>
              <a:gd name="connsiteY7" fmla="*/ 452761 h 754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060" h="754602">
                <a:moveTo>
                  <a:pt x="0" y="381739"/>
                </a:moveTo>
                <a:lnTo>
                  <a:pt x="2050742" y="363984"/>
                </a:lnTo>
                <a:lnTo>
                  <a:pt x="2050742" y="8877"/>
                </a:lnTo>
                <a:lnTo>
                  <a:pt x="6010183" y="0"/>
                </a:lnTo>
                <a:lnTo>
                  <a:pt x="6019060" y="754602"/>
                </a:lnTo>
                <a:lnTo>
                  <a:pt x="2059620" y="745725"/>
                </a:lnTo>
                <a:lnTo>
                  <a:pt x="2050742" y="443883"/>
                </a:lnTo>
                <a:lnTo>
                  <a:pt x="0" y="452761"/>
                </a:lnTo>
              </a:path>
            </a:pathLst>
          </a:custGeom>
          <a:noFill/>
          <a:ln w="57150">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149813" y="4279900"/>
            <a:ext cx="1752600" cy="381000"/>
          </a:xfrm>
          <a:prstGeom prst="rect">
            <a:avLst/>
          </a:prstGeom>
          <a:ln>
            <a:solidFill>
              <a:srgbClr val="FF99FF"/>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a:t>Rotating probe</a:t>
            </a:r>
          </a:p>
        </p:txBody>
      </p:sp>
      <p:cxnSp>
        <p:nvCxnSpPr>
          <p:cNvPr id="10" name="Straight Arrow Connector 9"/>
          <p:cNvCxnSpPr>
            <a:stCxn id="8" idx="3"/>
          </p:cNvCxnSpPr>
          <p:nvPr/>
        </p:nvCxnSpPr>
        <p:spPr>
          <a:xfrm flipV="1">
            <a:off x="1902413" y="4051300"/>
            <a:ext cx="1832127" cy="419100"/>
          </a:xfrm>
          <a:prstGeom prst="straightConnector1">
            <a:avLst/>
          </a:prstGeom>
          <a:ln w="76200">
            <a:solidFill>
              <a:srgbClr val="FF99FF"/>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590800" y="5638839"/>
            <a:ext cx="8915400" cy="70788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2000" dirty="0"/>
              <a:t>Three rotating coil measurements at the </a:t>
            </a:r>
            <a:r>
              <a:rPr lang="en-GB" sz="2000" b="1" dirty="0">
                <a:solidFill>
                  <a:srgbClr val="FF99FF"/>
                </a:solidFill>
              </a:rPr>
              <a:t>middle</a:t>
            </a:r>
            <a:r>
              <a:rPr lang="en-GB" sz="2000" dirty="0"/>
              <a:t>, at the </a:t>
            </a:r>
            <a:r>
              <a:rPr lang="en-GB" sz="2000" b="1" dirty="0">
                <a:solidFill>
                  <a:srgbClr val="00B0F0"/>
                </a:solidFill>
              </a:rPr>
              <a:t>uncorrected edge </a:t>
            </a:r>
            <a:r>
              <a:rPr lang="en-GB" sz="2000" dirty="0"/>
              <a:t>and at the </a:t>
            </a:r>
            <a:r>
              <a:rPr lang="en-GB" sz="2000" b="1" dirty="0">
                <a:solidFill>
                  <a:srgbClr val="109420"/>
                </a:solidFill>
              </a:rPr>
              <a:t>corrected edge</a:t>
            </a:r>
          </a:p>
        </p:txBody>
      </p:sp>
      <p:sp>
        <p:nvSpPr>
          <p:cNvPr id="21" name="TextBox 20"/>
          <p:cNvSpPr txBox="1"/>
          <p:nvPr/>
        </p:nvSpPr>
        <p:spPr>
          <a:xfrm>
            <a:off x="228600" y="2895600"/>
            <a:ext cx="2057400" cy="646331"/>
          </a:xfrm>
          <a:prstGeom prst="rect">
            <a:avLst/>
          </a:prstGeom>
          <a:noFill/>
          <a:ln w="28575">
            <a:solidFill>
              <a:srgbClr val="FF99FF"/>
            </a:solidFill>
          </a:ln>
        </p:spPr>
        <p:txBody>
          <a:bodyPr wrap="square" rtlCol="0">
            <a:spAutoFit/>
          </a:bodyPr>
          <a:lstStyle/>
          <a:p>
            <a:r>
              <a:rPr lang="en-GB" dirty="0"/>
              <a:t>1</a:t>
            </a:r>
            <a:r>
              <a:rPr lang="en-GB" baseline="30000" dirty="0"/>
              <a:t>st</a:t>
            </a:r>
            <a:r>
              <a:rPr lang="en-GB" dirty="0"/>
              <a:t> measurement: </a:t>
            </a:r>
          </a:p>
          <a:p>
            <a:r>
              <a:rPr lang="en-GB" dirty="0"/>
              <a:t>Centre</a:t>
            </a:r>
          </a:p>
        </p:txBody>
      </p:sp>
    </p:spTree>
    <p:extLst>
      <p:ext uri="{BB962C8B-B14F-4D97-AF65-F5344CB8AC3E}">
        <p14:creationId xmlns:p14="http://schemas.microsoft.com/office/powerpoint/2010/main" val="3316966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CFCFC6-9085-A14A-B4B1-17C7DA9AE48B}"/>
              </a:ext>
            </a:extLst>
          </p:cNvPr>
          <p:cNvSpPr>
            <a:spLocks noGrp="1"/>
          </p:cNvSpPr>
          <p:nvPr>
            <p:ph idx="1"/>
          </p:nvPr>
        </p:nvSpPr>
        <p:spPr/>
        <p:txBody>
          <a:bodyPr/>
          <a:lstStyle/>
          <a:p>
            <a:r>
              <a:rPr lang="en-US" dirty="0"/>
              <a:t>Please see “FCCIS WP2 Workshop 2021” on 03/12/2021 for a near-identical presentation</a:t>
            </a:r>
          </a:p>
        </p:txBody>
      </p:sp>
      <p:sp>
        <p:nvSpPr>
          <p:cNvPr id="3" name="Title 2">
            <a:extLst>
              <a:ext uri="{FF2B5EF4-FFF2-40B4-BE49-F238E27FC236}">
                <a16:creationId xmlns:a16="http://schemas.microsoft.com/office/drawing/2014/main" id="{16E878E3-7D18-F03F-0610-7DB18E041A0E}"/>
              </a:ext>
            </a:extLst>
          </p:cNvPr>
          <p:cNvSpPr>
            <a:spLocks noGrp="1"/>
          </p:cNvSpPr>
          <p:nvPr>
            <p:ph type="title"/>
          </p:nvPr>
        </p:nvSpPr>
        <p:spPr/>
        <p:txBody>
          <a:bodyPr/>
          <a:lstStyle/>
          <a:p>
            <a:r>
              <a:rPr lang="en-US" dirty="0"/>
              <a:t>Previously</a:t>
            </a:r>
          </a:p>
        </p:txBody>
      </p:sp>
      <p:sp>
        <p:nvSpPr>
          <p:cNvPr id="4" name="Footer Placeholder 3">
            <a:extLst>
              <a:ext uri="{FF2B5EF4-FFF2-40B4-BE49-F238E27FC236}">
                <a16:creationId xmlns:a16="http://schemas.microsoft.com/office/drawing/2014/main" id="{07878DB5-4C33-4819-CFDC-02FB262DBB9C}"/>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41487884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88900"/>
            <a:ext cx="10972800" cy="926264"/>
          </a:xfrm>
        </p:spPr>
        <p:txBody>
          <a:bodyPr/>
          <a:lstStyle/>
          <a:p>
            <a:r>
              <a:rPr lang="en-GB" dirty="0"/>
              <a:t>Testing arrangement</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49" y="2374900"/>
            <a:ext cx="8337551"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2590800" y="5638839"/>
            <a:ext cx="8915400" cy="70788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2000" dirty="0"/>
              <a:t>Three rotating coil measurements at the </a:t>
            </a:r>
            <a:r>
              <a:rPr lang="en-GB" sz="2000" b="1" dirty="0">
                <a:solidFill>
                  <a:srgbClr val="FF99FF"/>
                </a:solidFill>
              </a:rPr>
              <a:t>middle</a:t>
            </a:r>
            <a:r>
              <a:rPr lang="en-GB" sz="2000" dirty="0"/>
              <a:t>, at the </a:t>
            </a:r>
            <a:r>
              <a:rPr lang="en-GB" sz="2000" b="1" dirty="0">
                <a:solidFill>
                  <a:srgbClr val="00B0F0"/>
                </a:solidFill>
              </a:rPr>
              <a:t>uncorrected edge </a:t>
            </a:r>
            <a:r>
              <a:rPr lang="en-GB" sz="2000" dirty="0"/>
              <a:t>and at the </a:t>
            </a:r>
            <a:r>
              <a:rPr lang="en-GB" sz="2000" b="1" dirty="0">
                <a:solidFill>
                  <a:srgbClr val="109420"/>
                </a:solidFill>
              </a:rPr>
              <a:t>corrected edge</a:t>
            </a:r>
          </a:p>
        </p:txBody>
      </p:sp>
      <p:sp>
        <p:nvSpPr>
          <p:cNvPr id="11" name="Freeform 10"/>
          <p:cNvSpPr/>
          <p:nvPr/>
        </p:nvSpPr>
        <p:spPr>
          <a:xfrm>
            <a:off x="153140" y="3694590"/>
            <a:ext cx="5028460" cy="496410"/>
          </a:xfrm>
          <a:custGeom>
            <a:avLst/>
            <a:gdLst>
              <a:gd name="connsiteX0" fmla="*/ 248574 w 6258757"/>
              <a:gd name="connsiteY0" fmla="*/ 381739 h 985421"/>
              <a:gd name="connsiteX1" fmla="*/ 2299316 w 6258757"/>
              <a:gd name="connsiteY1" fmla="*/ 363984 h 985421"/>
              <a:gd name="connsiteX2" fmla="*/ 2299316 w 6258757"/>
              <a:gd name="connsiteY2" fmla="*/ 8877 h 985421"/>
              <a:gd name="connsiteX3" fmla="*/ 6258757 w 6258757"/>
              <a:gd name="connsiteY3" fmla="*/ 0 h 985421"/>
              <a:gd name="connsiteX4" fmla="*/ 6249879 w 6258757"/>
              <a:gd name="connsiteY4" fmla="*/ 612559 h 985421"/>
              <a:gd name="connsiteX5" fmla="*/ 2290438 w 6258757"/>
              <a:gd name="connsiteY5" fmla="*/ 612559 h 985421"/>
              <a:gd name="connsiteX6" fmla="*/ 2299316 w 6258757"/>
              <a:gd name="connsiteY6" fmla="*/ 443883 h 985421"/>
              <a:gd name="connsiteX7" fmla="*/ 248574 w 6258757"/>
              <a:gd name="connsiteY7" fmla="*/ 452761 h 985421"/>
              <a:gd name="connsiteX8" fmla="*/ 0 w 6258757"/>
              <a:gd name="connsiteY8" fmla="*/ 852256 h 985421"/>
              <a:gd name="connsiteX9" fmla="*/ 337351 w 6258757"/>
              <a:gd name="connsiteY9" fmla="*/ 985421 h 985421"/>
              <a:gd name="connsiteX0" fmla="*/ 248574 w 6258757"/>
              <a:gd name="connsiteY0" fmla="*/ 381739 h 852256"/>
              <a:gd name="connsiteX1" fmla="*/ 2299316 w 6258757"/>
              <a:gd name="connsiteY1" fmla="*/ 363984 h 852256"/>
              <a:gd name="connsiteX2" fmla="*/ 2299316 w 6258757"/>
              <a:gd name="connsiteY2" fmla="*/ 8877 h 852256"/>
              <a:gd name="connsiteX3" fmla="*/ 6258757 w 6258757"/>
              <a:gd name="connsiteY3" fmla="*/ 0 h 852256"/>
              <a:gd name="connsiteX4" fmla="*/ 6249879 w 6258757"/>
              <a:gd name="connsiteY4" fmla="*/ 612559 h 852256"/>
              <a:gd name="connsiteX5" fmla="*/ 2290438 w 6258757"/>
              <a:gd name="connsiteY5" fmla="*/ 612559 h 852256"/>
              <a:gd name="connsiteX6" fmla="*/ 2299316 w 6258757"/>
              <a:gd name="connsiteY6" fmla="*/ 443883 h 852256"/>
              <a:gd name="connsiteX7" fmla="*/ 248574 w 6258757"/>
              <a:gd name="connsiteY7" fmla="*/ 452761 h 852256"/>
              <a:gd name="connsiteX8" fmla="*/ 0 w 6258757"/>
              <a:gd name="connsiteY8" fmla="*/ 852256 h 852256"/>
              <a:gd name="connsiteX0" fmla="*/ 248574 w 6258757"/>
              <a:gd name="connsiteY0" fmla="*/ 381739 h 852256"/>
              <a:gd name="connsiteX1" fmla="*/ 2299316 w 6258757"/>
              <a:gd name="connsiteY1" fmla="*/ 363984 h 852256"/>
              <a:gd name="connsiteX2" fmla="*/ 2299316 w 6258757"/>
              <a:gd name="connsiteY2" fmla="*/ 8877 h 852256"/>
              <a:gd name="connsiteX3" fmla="*/ 6258757 w 6258757"/>
              <a:gd name="connsiteY3" fmla="*/ 0 h 852256"/>
              <a:gd name="connsiteX4" fmla="*/ 6249879 w 6258757"/>
              <a:gd name="connsiteY4" fmla="*/ 612559 h 852256"/>
              <a:gd name="connsiteX5" fmla="*/ 2290438 w 6258757"/>
              <a:gd name="connsiteY5" fmla="*/ 612559 h 852256"/>
              <a:gd name="connsiteX6" fmla="*/ 2299316 w 6258757"/>
              <a:gd name="connsiteY6" fmla="*/ 443883 h 852256"/>
              <a:gd name="connsiteX7" fmla="*/ 248574 w 6258757"/>
              <a:gd name="connsiteY7" fmla="*/ 452761 h 852256"/>
              <a:gd name="connsiteX8" fmla="*/ 0 w 6258757"/>
              <a:gd name="connsiteY8" fmla="*/ 852256 h 852256"/>
              <a:gd name="connsiteX0" fmla="*/ 0 w 6010183"/>
              <a:gd name="connsiteY0" fmla="*/ 381739 h 612559"/>
              <a:gd name="connsiteX1" fmla="*/ 2050742 w 6010183"/>
              <a:gd name="connsiteY1" fmla="*/ 363984 h 612559"/>
              <a:gd name="connsiteX2" fmla="*/ 2050742 w 6010183"/>
              <a:gd name="connsiteY2" fmla="*/ 8877 h 612559"/>
              <a:gd name="connsiteX3" fmla="*/ 6010183 w 6010183"/>
              <a:gd name="connsiteY3" fmla="*/ 0 h 612559"/>
              <a:gd name="connsiteX4" fmla="*/ 6001305 w 6010183"/>
              <a:gd name="connsiteY4" fmla="*/ 612559 h 612559"/>
              <a:gd name="connsiteX5" fmla="*/ 2041864 w 6010183"/>
              <a:gd name="connsiteY5" fmla="*/ 612559 h 612559"/>
              <a:gd name="connsiteX6" fmla="*/ 2050742 w 6010183"/>
              <a:gd name="connsiteY6" fmla="*/ 443883 h 612559"/>
              <a:gd name="connsiteX7" fmla="*/ 0 w 6010183"/>
              <a:gd name="connsiteY7" fmla="*/ 452761 h 612559"/>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41864 w 6027938"/>
              <a:gd name="connsiteY5" fmla="*/ 612559 h 923278"/>
              <a:gd name="connsiteX6" fmla="*/ 2050742 w 6027938"/>
              <a:gd name="connsiteY6" fmla="*/ 443883 h 923278"/>
              <a:gd name="connsiteX7" fmla="*/ 0 w 6027938"/>
              <a:gd name="connsiteY7" fmla="*/ 452761 h 923278"/>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77375 w 6027938"/>
              <a:gd name="connsiteY5" fmla="*/ 852257 h 923278"/>
              <a:gd name="connsiteX6" fmla="*/ 2050742 w 6027938"/>
              <a:gd name="connsiteY6" fmla="*/ 443883 h 923278"/>
              <a:gd name="connsiteX7" fmla="*/ 0 w 6027938"/>
              <a:gd name="connsiteY7" fmla="*/ 452761 h 923278"/>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59620 w 6027938"/>
              <a:gd name="connsiteY5" fmla="*/ 745725 h 923278"/>
              <a:gd name="connsiteX6" fmla="*/ 2050742 w 6027938"/>
              <a:gd name="connsiteY6" fmla="*/ 443883 h 923278"/>
              <a:gd name="connsiteX7" fmla="*/ 0 w 6027938"/>
              <a:gd name="connsiteY7" fmla="*/ 452761 h 923278"/>
              <a:gd name="connsiteX0" fmla="*/ 0 w 6019060"/>
              <a:gd name="connsiteY0" fmla="*/ 381739 h 754602"/>
              <a:gd name="connsiteX1" fmla="*/ 2050742 w 6019060"/>
              <a:gd name="connsiteY1" fmla="*/ 363984 h 754602"/>
              <a:gd name="connsiteX2" fmla="*/ 2050742 w 6019060"/>
              <a:gd name="connsiteY2" fmla="*/ 8877 h 754602"/>
              <a:gd name="connsiteX3" fmla="*/ 6010183 w 6019060"/>
              <a:gd name="connsiteY3" fmla="*/ 0 h 754602"/>
              <a:gd name="connsiteX4" fmla="*/ 6019060 w 6019060"/>
              <a:gd name="connsiteY4" fmla="*/ 754602 h 754602"/>
              <a:gd name="connsiteX5" fmla="*/ 2059620 w 6019060"/>
              <a:gd name="connsiteY5" fmla="*/ 745725 h 754602"/>
              <a:gd name="connsiteX6" fmla="*/ 2050742 w 6019060"/>
              <a:gd name="connsiteY6" fmla="*/ 443883 h 754602"/>
              <a:gd name="connsiteX7" fmla="*/ 0 w 6019060"/>
              <a:gd name="connsiteY7" fmla="*/ 452761 h 754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060" h="754602">
                <a:moveTo>
                  <a:pt x="0" y="381739"/>
                </a:moveTo>
                <a:lnTo>
                  <a:pt x="2050742" y="363984"/>
                </a:lnTo>
                <a:lnTo>
                  <a:pt x="2050742" y="8877"/>
                </a:lnTo>
                <a:lnTo>
                  <a:pt x="6010183" y="0"/>
                </a:lnTo>
                <a:lnTo>
                  <a:pt x="6019060" y="754602"/>
                </a:lnTo>
                <a:lnTo>
                  <a:pt x="2059620" y="745725"/>
                </a:lnTo>
                <a:lnTo>
                  <a:pt x="2050742" y="443883"/>
                </a:lnTo>
                <a:lnTo>
                  <a:pt x="0" y="452761"/>
                </a:lnTo>
              </a:path>
            </a:pathLst>
          </a:custGeom>
          <a:noFill/>
          <a:ln w="57150">
            <a:solidFill>
              <a:srgbClr val="4BD8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228600" y="2895600"/>
            <a:ext cx="2057400" cy="646331"/>
          </a:xfrm>
          <a:prstGeom prst="rect">
            <a:avLst/>
          </a:prstGeom>
          <a:noFill/>
          <a:ln w="28575">
            <a:solidFill>
              <a:srgbClr val="4BD8EB"/>
            </a:solidFill>
          </a:ln>
        </p:spPr>
        <p:txBody>
          <a:bodyPr wrap="square" rtlCol="0">
            <a:spAutoFit/>
          </a:bodyPr>
          <a:lstStyle/>
          <a:p>
            <a:r>
              <a:rPr lang="en-GB" dirty="0"/>
              <a:t>2</a:t>
            </a:r>
            <a:r>
              <a:rPr lang="en-GB" baseline="30000" dirty="0"/>
              <a:t>nd</a:t>
            </a:r>
            <a:r>
              <a:rPr lang="en-GB" dirty="0"/>
              <a:t> measurement: </a:t>
            </a:r>
          </a:p>
          <a:p>
            <a:r>
              <a:rPr lang="en-GB" dirty="0"/>
              <a:t>Uncorrected side</a:t>
            </a:r>
          </a:p>
        </p:txBody>
      </p:sp>
    </p:spTree>
    <p:extLst>
      <p:ext uri="{BB962C8B-B14F-4D97-AF65-F5344CB8AC3E}">
        <p14:creationId xmlns:p14="http://schemas.microsoft.com/office/powerpoint/2010/main" val="2715825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88900"/>
            <a:ext cx="10972800" cy="926264"/>
          </a:xfrm>
        </p:spPr>
        <p:txBody>
          <a:bodyPr/>
          <a:lstStyle/>
          <a:p>
            <a:r>
              <a:rPr lang="en-GB" dirty="0"/>
              <a:t>Testing arrangement</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449" y="2374900"/>
            <a:ext cx="8337551"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2590800" y="5638839"/>
            <a:ext cx="8915400" cy="70788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2000" dirty="0"/>
              <a:t>Three rotating coil measurements at the </a:t>
            </a:r>
            <a:r>
              <a:rPr lang="en-GB" sz="2000" b="1" dirty="0">
                <a:solidFill>
                  <a:srgbClr val="FF99FF"/>
                </a:solidFill>
              </a:rPr>
              <a:t>middle</a:t>
            </a:r>
            <a:r>
              <a:rPr lang="en-GB" sz="2000" dirty="0"/>
              <a:t>, at the </a:t>
            </a:r>
            <a:r>
              <a:rPr lang="en-GB" sz="2000" b="1" dirty="0">
                <a:solidFill>
                  <a:srgbClr val="00B0F0"/>
                </a:solidFill>
              </a:rPr>
              <a:t>uncorrected edge </a:t>
            </a:r>
            <a:r>
              <a:rPr lang="en-GB" sz="2000" dirty="0"/>
              <a:t>and at the </a:t>
            </a:r>
            <a:r>
              <a:rPr lang="en-GB" sz="2000" b="1" dirty="0">
                <a:solidFill>
                  <a:srgbClr val="109420"/>
                </a:solidFill>
              </a:rPr>
              <a:t>corrected edge</a:t>
            </a:r>
          </a:p>
        </p:txBody>
      </p:sp>
      <p:sp>
        <p:nvSpPr>
          <p:cNvPr id="9" name="Freeform 8"/>
          <p:cNvSpPr/>
          <p:nvPr/>
        </p:nvSpPr>
        <p:spPr>
          <a:xfrm>
            <a:off x="7372890" y="3704215"/>
            <a:ext cx="5028460" cy="496410"/>
          </a:xfrm>
          <a:custGeom>
            <a:avLst/>
            <a:gdLst>
              <a:gd name="connsiteX0" fmla="*/ 248574 w 6258757"/>
              <a:gd name="connsiteY0" fmla="*/ 381739 h 985421"/>
              <a:gd name="connsiteX1" fmla="*/ 2299316 w 6258757"/>
              <a:gd name="connsiteY1" fmla="*/ 363984 h 985421"/>
              <a:gd name="connsiteX2" fmla="*/ 2299316 w 6258757"/>
              <a:gd name="connsiteY2" fmla="*/ 8877 h 985421"/>
              <a:gd name="connsiteX3" fmla="*/ 6258757 w 6258757"/>
              <a:gd name="connsiteY3" fmla="*/ 0 h 985421"/>
              <a:gd name="connsiteX4" fmla="*/ 6249879 w 6258757"/>
              <a:gd name="connsiteY4" fmla="*/ 612559 h 985421"/>
              <a:gd name="connsiteX5" fmla="*/ 2290438 w 6258757"/>
              <a:gd name="connsiteY5" fmla="*/ 612559 h 985421"/>
              <a:gd name="connsiteX6" fmla="*/ 2299316 w 6258757"/>
              <a:gd name="connsiteY6" fmla="*/ 443883 h 985421"/>
              <a:gd name="connsiteX7" fmla="*/ 248574 w 6258757"/>
              <a:gd name="connsiteY7" fmla="*/ 452761 h 985421"/>
              <a:gd name="connsiteX8" fmla="*/ 0 w 6258757"/>
              <a:gd name="connsiteY8" fmla="*/ 852256 h 985421"/>
              <a:gd name="connsiteX9" fmla="*/ 337351 w 6258757"/>
              <a:gd name="connsiteY9" fmla="*/ 985421 h 985421"/>
              <a:gd name="connsiteX0" fmla="*/ 248574 w 6258757"/>
              <a:gd name="connsiteY0" fmla="*/ 381739 h 852256"/>
              <a:gd name="connsiteX1" fmla="*/ 2299316 w 6258757"/>
              <a:gd name="connsiteY1" fmla="*/ 363984 h 852256"/>
              <a:gd name="connsiteX2" fmla="*/ 2299316 w 6258757"/>
              <a:gd name="connsiteY2" fmla="*/ 8877 h 852256"/>
              <a:gd name="connsiteX3" fmla="*/ 6258757 w 6258757"/>
              <a:gd name="connsiteY3" fmla="*/ 0 h 852256"/>
              <a:gd name="connsiteX4" fmla="*/ 6249879 w 6258757"/>
              <a:gd name="connsiteY4" fmla="*/ 612559 h 852256"/>
              <a:gd name="connsiteX5" fmla="*/ 2290438 w 6258757"/>
              <a:gd name="connsiteY5" fmla="*/ 612559 h 852256"/>
              <a:gd name="connsiteX6" fmla="*/ 2299316 w 6258757"/>
              <a:gd name="connsiteY6" fmla="*/ 443883 h 852256"/>
              <a:gd name="connsiteX7" fmla="*/ 248574 w 6258757"/>
              <a:gd name="connsiteY7" fmla="*/ 452761 h 852256"/>
              <a:gd name="connsiteX8" fmla="*/ 0 w 6258757"/>
              <a:gd name="connsiteY8" fmla="*/ 852256 h 852256"/>
              <a:gd name="connsiteX0" fmla="*/ 248574 w 6258757"/>
              <a:gd name="connsiteY0" fmla="*/ 381739 h 852256"/>
              <a:gd name="connsiteX1" fmla="*/ 2299316 w 6258757"/>
              <a:gd name="connsiteY1" fmla="*/ 363984 h 852256"/>
              <a:gd name="connsiteX2" fmla="*/ 2299316 w 6258757"/>
              <a:gd name="connsiteY2" fmla="*/ 8877 h 852256"/>
              <a:gd name="connsiteX3" fmla="*/ 6258757 w 6258757"/>
              <a:gd name="connsiteY3" fmla="*/ 0 h 852256"/>
              <a:gd name="connsiteX4" fmla="*/ 6249879 w 6258757"/>
              <a:gd name="connsiteY4" fmla="*/ 612559 h 852256"/>
              <a:gd name="connsiteX5" fmla="*/ 2290438 w 6258757"/>
              <a:gd name="connsiteY5" fmla="*/ 612559 h 852256"/>
              <a:gd name="connsiteX6" fmla="*/ 2299316 w 6258757"/>
              <a:gd name="connsiteY6" fmla="*/ 443883 h 852256"/>
              <a:gd name="connsiteX7" fmla="*/ 248574 w 6258757"/>
              <a:gd name="connsiteY7" fmla="*/ 452761 h 852256"/>
              <a:gd name="connsiteX8" fmla="*/ 0 w 6258757"/>
              <a:gd name="connsiteY8" fmla="*/ 852256 h 852256"/>
              <a:gd name="connsiteX0" fmla="*/ 0 w 6010183"/>
              <a:gd name="connsiteY0" fmla="*/ 381739 h 612559"/>
              <a:gd name="connsiteX1" fmla="*/ 2050742 w 6010183"/>
              <a:gd name="connsiteY1" fmla="*/ 363984 h 612559"/>
              <a:gd name="connsiteX2" fmla="*/ 2050742 w 6010183"/>
              <a:gd name="connsiteY2" fmla="*/ 8877 h 612559"/>
              <a:gd name="connsiteX3" fmla="*/ 6010183 w 6010183"/>
              <a:gd name="connsiteY3" fmla="*/ 0 h 612559"/>
              <a:gd name="connsiteX4" fmla="*/ 6001305 w 6010183"/>
              <a:gd name="connsiteY4" fmla="*/ 612559 h 612559"/>
              <a:gd name="connsiteX5" fmla="*/ 2041864 w 6010183"/>
              <a:gd name="connsiteY5" fmla="*/ 612559 h 612559"/>
              <a:gd name="connsiteX6" fmla="*/ 2050742 w 6010183"/>
              <a:gd name="connsiteY6" fmla="*/ 443883 h 612559"/>
              <a:gd name="connsiteX7" fmla="*/ 0 w 6010183"/>
              <a:gd name="connsiteY7" fmla="*/ 452761 h 612559"/>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41864 w 6027938"/>
              <a:gd name="connsiteY5" fmla="*/ 612559 h 923278"/>
              <a:gd name="connsiteX6" fmla="*/ 2050742 w 6027938"/>
              <a:gd name="connsiteY6" fmla="*/ 443883 h 923278"/>
              <a:gd name="connsiteX7" fmla="*/ 0 w 6027938"/>
              <a:gd name="connsiteY7" fmla="*/ 452761 h 923278"/>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77375 w 6027938"/>
              <a:gd name="connsiteY5" fmla="*/ 852257 h 923278"/>
              <a:gd name="connsiteX6" fmla="*/ 2050742 w 6027938"/>
              <a:gd name="connsiteY6" fmla="*/ 443883 h 923278"/>
              <a:gd name="connsiteX7" fmla="*/ 0 w 6027938"/>
              <a:gd name="connsiteY7" fmla="*/ 452761 h 923278"/>
              <a:gd name="connsiteX0" fmla="*/ 0 w 6027938"/>
              <a:gd name="connsiteY0" fmla="*/ 381739 h 923278"/>
              <a:gd name="connsiteX1" fmla="*/ 2050742 w 6027938"/>
              <a:gd name="connsiteY1" fmla="*/ 363984 h 923278"/>
              <a:gd name="connsiteX2" fmla="*/ 2050742 w 6027938"/>
              <a:gd name="connsiteY2" fmla="*/ 8877 h 923278"/>
              <a:gd name="connsiteX3" fmla="*/ 6010183 w 6027938"/>
              <a:gd name="connsiteY3" fmla="*/ 0 h 923278"/>
              <a:gd name="connsiteX4" fmla="*/ 6027938 w 6027938"/>
              <a:gd name="connsiteY4" fmla="*/ 923278 h 923278"/>
              <a:gd name="connsiteX5" fmla="*/ 2059620 w 6027938"/>
              <a:gd name="connsiteY5" fmla="*/ 745725 h 923278"/>
              <a:gd name="connsiteX6" fmla="*/ 2050742 w 6027938"/>
              <a:gd name="connsiteY6" fmla="*/ 443883 h 923278"/>
              <a:gd name="connsiteX7" fmla="*/ 0 w 6027938"/>
              <a:gd name="connsiteY7" fmla="*/ 452761 h 923278"/>
              <a:gd name="connsiteX0" fmla="*/ 0 w 6019060"/>
              <a:gd name="connsiteY0" fmla="*/ 381739 h 754602"/>
              <a:gd name="connsiteX1" fmla="*/ 2050742 w 6019060"/>
              <a:gd name="connsiteY1" fmla="*/ 363984 h 754602"/>
              <a:gd name="connsiteX2" fmla="*/ 2050742 w 6019060"/>
              <a:gd name="connsiteY2" fmla="*/ 8877 h 754602"/>
              <a:gd name="connsiteX3" fmla="*/ 6010183 w 6019060"/>
              <a:gd name="connsiteY3" fmla="*/ 0 h 754602"/>
              <a:gd name="connsiteX4" fmla="*/ 6019060 w 6019060"/>
              <a:gd name="connsiteY4" fmla="*/ 754602 h 754602"/>
              <a:gd name="connsiteX5" fmla="*/ 2059620 w 6019060"/>
              <a:gd name="connsiteY5" fmla="*/ 745725 h 754602"/>
              <a:gd name="connsiteX6" fmla="*/ 2050742 w 6019060"/>
              <a:gd name="connsiteY6" fmla="*/ 443883 h 754602"/>
              <a:gd name="connsiteX7" fmla="*/ 0 w 6019060"/>
              <a:gd name="connsiteY7" fmla="*/ 452761 h 754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19060" h="754602">
                <a:moveTo>
                  <a:pt x="0" y="381739"/>
                </a:moveTo>
                <a:lnTo>
                  <a:pt x="2050742" y="363984"/>
                </a:lnTo>
                <a:lnTo>
                  <a:pt x="2050742" y="8877"/>
                </a:lnTo>
                <a:lnTo>
                  <a:pt x="6010183" y="0"/>
                </a:lnTo>
                <a:lnTo>
                  <a:pt x="6019060" y="754602"/>
                </a:lnTo>
                <a:lnTo>
                  <a:pt x="2059620" y="745725"/>
                </a:lnTo>
                <a:lnTo>
                  <a:pt x="2050742" y="443883"/>
                </a:lnTo>
                <a:lnTo>
                  <a:pt x="0" y="452761"/>
                </a:lnTo>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228600" y="2895600"/>
            <a:ext cx="2057400" cy="646331"/>
          </a:xfrm>
          <a:prstGeom prst="rect">
            <a:avLst/>
          </a:prstGeom>
          <a:noFill/>
          <a:ln w="28575">
            <a:solidFill>
              <a:srgbClr val="00B050"/>
            </a:solidFill>
          </a:ln>
        </p:spPr>
        <p:txBody>
          <a:bodyPr wrap="square" rtlCol="0">
            <a:spAutoFit/>
          </a:bodyPr>
          <a:lstStyle/>
          <a:p>
            <a:r>
              <a:rPr lang="en-GB" dirty="0"/>
              <a:t>3</a:t>
            </a:r>
            <a:r>
              <a:rPr lang="en-GB" baseline="30000" dirty="0"/>
              <a:t>rd</a:t>
            </a:r>
            <a:r>
              <a:rPr lang="en-GB" dirty="0"/>
              <a:t> measurement: </a:t>
            </a:r>
          </a:p>
          <a:p>
            <a:r>
              <a:rPr lang="en-GB" dirty="0"/>
              <a:t>Corrected side</a:t>
            </a:r>
          </a:p>
        </p:txBody>
      </p:sp>
    </p:spTree>
    <p:extLst>
      <p:ext uri="{BB962C8B-B14F-4D97-AF65-F5344CB8AC3E}">
        <p14:creationId xmlns:p14="http://schemas.microsoft.com/office/powerpoint/2010/main" val="23171583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hlinkClick r:id="rId4"/>
            </a:endParaRPr>
          </a:p>
          <a:p>
            <a:endParaRPr lang="en-GB" dirty="0"/>
          </a:p>
        </p:txBody>
      </p:sp>
      <p:sp>
        <p:nvSpPr>
          <p:cNvPr id="3" name="Title 2"/>
          <p:cNvSpPr>
            <a:spLocks noGrp="1"/>
          </p:cNvSpPr>
          <p:nvPr>
            <p:ph type="title"/>
          </p:nvPr>
        </p:nvSpPr>
        <p:spPr>
          <a:xfrm>
            <a:off x="609600" y="54543"/>
            <a:ext cx="10972800" cy="1143000"/>
          </a:xfrm>
        </p:spPr>
        <p:txBody>
          <a:bodyPr/>
          <a:lstStyle/>
          <a:p>
            <a:r>
              <a:rPr lang="en-GB" dirty="0"/>
              <a:t>Measurement video</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20201106_113311">
            <a:hlinkClick r:id="" action="ppaction://media"/>
          </p:cNvPr>
          <p:cNvPicPr>
            <a:picLocks noChangeAspect="1"/>
          </p:cNvPicPr>
          <p:nvPr>
            <a:videoFile r:link="rId1"/>
            <p:extLst>
              <p:ext uri="{DAA4B4D4-6D71-4841-9C94-3DE7FCFB9230}">
                <p14:media xmlns:p14="http://schemas.microsoft.com/office/powerpoint/2010/main" r:embed="rId2">
                  <p14:trim end="5682"/>
                </p14:media>
              </p:ext>
            </p:extLst>
          </p:nvPr>
        </p:nvPicPr>
        <p:blipFill>
          <a:blip r:embed="rId5"/>
          <a:stretch>
            <a:fillRect/>
          </a:stretch>
        </p:blipFill>
        <p:spPr>
          <a:xfrm>
            <a:off x="990600" y="1082675"/>
            <a:ext cx="10024533" cy="5638800"/>
          </a:xfrm>
          <a:prstGeom prst="rect">
            <a:avLst/>
          </a:prstGeom>
        </p:spPr>
      </p:pic>
    </p:spTree>
    <p:extLst>
      <p:ext uri="{BB962C8B-B14F-4D97-AF65-F5344CB8AC3E}">
        <p14:creationId xmlns:p14="http://schemas.microsoft.com/office/powerpoint/2010/main" val="153480514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20000" mute="1">
                <p:cTn id="7" fill="hold" display="0">
                  <p:stCondLst>
                    <p:cond delay="indefinite"/>
                  </p:stCondLst>
                </p:cTn>
                <p:tgtEl>
                  <p:spTgt spid="5"/>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381000" y="2057400"/>
                <a:ext cx="11582400" cy="4685507"/>
              </a:xfrm>
            </p:spPr>
            <p:txBody>
              <a:bodyPr>
                <a:normAutofit fontScale="85000" lnSpcReduction="10000"/>
              </a:bodyPr>
              <a:lstStyle/>
              <a:p>
                <a:pPr marL="0" indent="0">
                  <a:buNone/>
                </a:pPr>
                <a:r>
                  <a:rPr lang="en-GB" dirty="0"/>
                  <a:t>The way that results are traditionally presented is as follows:</a:t>
                </a:r>
              </a:p>
              <a:p>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𝑎</m:t>
                        </m:r>
                      </m:e>
                      <m:sub>
                        <m:r>
                          <a:rPr lang="en-US" b="0" i="1" smtClean="0">
                            <a:latin typeface="Cambria Math" panose="02040503050406030204" pitchFamily="18" charset="0"/>
                          </a:rPr>
                          <m:t>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𝑛</m:t>
                        </m:r>
                      </m:sub>
                    </m:sSub>
                    <m:r>
                      <a:rPr lang="en-US" b="0" i="1" smtClean="0">
                        <a:latin typeface="Cambria Math" panose="02040503050406030204" pitchFamily="18" charset="0"/>
                      </a:rPr>
                      <m:t> </m:t>
                    </m:r>
                  </m:oMath>
                </a14:m>
                <a:r>
                  <a:rPr lang="en-GB" dirty="0"/>
                  <a:t>are the multipoles of order </a:t>
                </a:r>
                <a14:m>
                  <m:oMath xmlns:m="http://schemas.openxmlformats.org/officeDocument/2006/math">
                    <m:r>
                      <a:rPr lang="en-US" b="0" i="1" smtClean="0">
                        <a:latin typeface="Cambria Math" panose="02040503050406030204" pitchFamily="18" charset="0"/>
                      </a:rPr>
                      <m:t>𝑛</m:t>
                    </m:r>
                  </m:oMath>
                </a14:m>
                <a:r>
                  <a:rPr lang="en-GB" dirty="0"/>
                  <a:t> (</a:t>
                </a:r>
                <a14:m>
                  <m:oMath xmlns:m="http://schemas.openxmlformats.org/officeDocument/2006/math">
                    <m:r>
                      <a:rPr lang="en-US" b="0" i="1" dirty="0" smtClean="0">
                        <a:latin typeface="Cambria Math" panose="02040503050406030204" pitchFamily="18" charset="0"/>
                      </a:rPr>
                      <m:t>𝑛</m:t>
                    </m:r>
                    <m:r>
                      <a:rPr lang="en-US" b="0" i="1" dirty="0" smtClean="0">
                        <a:latin typeface="Cambria Math" panose="02040503050406030204" pitchFamily="18" charset="0"/>
                      </a:rPr>
                      <m:t>=1 :</m:t>
                    </m:r>
                    <m:r>
                      <a:rPr lang="en-US" b="0" i="1" dirty="0" smtClean="0">
                        <a:latin typeface="Cambria Math" panose="02040503050406030204" pitchFamily="18" charset="0"/>
                      </a:rPr>
                      <m:t>𝑑𝑖𝑝𝑜𝑙𝑒</m:t>
                    </m:r>
                    <m:r>
                      <a:rPr lang="en-US" b="0" i="1" dirty="0" smtClean="0">
                        <a:latin typeface="Cambria Math" panose="02040503050406030204" pitchFamily="18" charset="0"/>
                      </a:rPr>
                      <m:t>;</m:t>
                    </m:r>
                    <m:r>
                      <a:rPr lang="en-US" b="0" i="1" dirty="0" smtClean="0">
                        <a:latin typeface="Cambria Math" panose="02040503050406030204" pitchFamily="18" charset="0"/>
                      </a:rPr>
                      <m:t>𝑛</m:t>
                    </m:r>
                    <m:r>
                      <a:rPr lang="en-US" b="0" i="1" dirty="0" smtClean="0">
                        <a:latin typeface="Cambria Math" panose="02040503050406030204" pitchFamily="18" charset="0"/>
                      </a:rPr>
                      <m:t>=2 :</m:t>
                    </m:r>
                    <m:r>
                      <a:rPr lang="en-US" b="0" i="1" dirty="0" smtClean="0">
                        <a:latin typeface="Cambria Math" panose="02040503050406030204" pitchFamily="18" charset="0"/>
                      </a:rPr>
                      <m:t>𝑞𝑢𝑎𝑑𝑟𝑢𝑝𝑜𝑙𝑒</m:t>
                    </m:r>
                    <m:r>
                      <a:rPr lang="en-US" b="0" i="1" dirty="0" smtClean="0">
                        <a:latin typeface="Cambria Math" panose="02040503050406030204" pitchFamily="18" charset="0"/>
                      </a:rPr>
                      <m:t>;</m:t>
                    </m:r>
                    <m:r>
                      <a:rPr lang="en-US" b="0" i="1" dirty="0" smtClean="0">
                        <a:latin typeface="Cambria Math" panose="02040503050406030204" pitchFamily="18" charset="0"/>
                      </a:rPr>
                      <m:t>𝑛</m:t>
                    </m:r>
                    <m:r>
                      <a:rPr lang="en-US" b="0" i="1" dirty="0" smtClean="0">
                        <a:latin typeface="Cambria Math" panose="02040503050406030204" pitchFamily="18" charset="0"/>
                      </a:rPr>
                      <m:t>=3 :</m:t>
                    </m:r>
                    <m:r>
                      <a:rPr lang="en-US" b="0" i="1" dirty="0" smtClean="0">
                        <a:latin typeface="Cambria Math" panose="02040503050406030204" pitchFamily="18" charset="0"/>
                      </a:rPr>
                      <m:t>𝑠𝑒𝑥𝑡𝑢𝑝𝑜𝑙𝑒</m:t>
                    </m:r>
                    <m:r>
                      <a:rPr lang="en-US" b="0" i="1" dirty="0" smtClean="0">
                        <a:latin typeface="Cambria Math" panose="02040503050406030204" pitchFamily="18" charset="0"/>
                      </a:rPr>
                      <m:t>, </m:t>
                    </m:r>
                    <m:r>
                      <a:rPr lang="en-US" b="0" i="1" dirty="0" smtClean="0">
                        <a:latin typeface="Cambria Math" panose="02040503050406030204" pitchFamily="18" charset="0"/>
                      </a:rPr>
                      <m:t>𝑒𝑡𝑐</m:t>
                    </m:r>
                    <m:r>
                      <a:rPr lang="en-US" b="0" i="1" dirty="0" smtClean="0">
                        <a:latin typeface="Cambria Math" panose="02040503050406030204" pitchFamily="18" charset="0"/>
                      </a:rPr>
                      <m:t>.</m:t>
                    </m:r>
                  </m:oMath>
                </a14:m>
                <a:r>
                  <a:rPr lang="en-GB" dirty="0"/>
                  <a:t> ) they are measured in units of 10</a:t>
                </a:r>
                <a:r>
                  <a:rPr lang="en-GB" baseline="30000" dirty="0"/>
                  <a:t>-4</a:t>
                </a:r>
                <a:r>
                  <a:rPr lang="en-GB" dirty="0"/>
                  <a:t> </a:t>
                </a:r>
              </a:p>
              <a:p>
                <a14:m>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𝑎</m:t>
                        </m:r>
                      </m:e>
                      <m:sub>
                        <m:r>
                          <a:rPr lang="en-US" i="1">
                            <a:latin typeface="Cambria Math" panose="02040503050406030204" pitchFamily="18" charset="0"/>
                          </a:rPr>
                          <m:t>𝑛</m:t>
                        </m:r>
                      </m:sub>
                    </m:sSub>
                  </m:oMath>
                </a14:m>
                <a:r>
                  <a:rPr lang="en-GB" dirty="0"/>
                  <a:t> are the skew components,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𝑏</m:t>
                        </m:r>
                      </m:e>
                      <m:sub>
                        <m:r>
                          <a:rPr lang="en-US" i="1">
                            <a:latin typeface="Cambria Math" panose="02040503050406030204" pitchFamily="18" charset="0"/>
                          </a:rPr>
                          <m:t>𝑛</m:t>
                        </m:r>
                      </m:sub>
                    </m:sSub>
                  </m:oMath>
                </a14:m>
                <a:r>
                  <a:rPr lang="en-GB" dirty="0"/>
                  <a:t> the normal components</a:t>
                </a:r>
              </a:p>
              <a:p>
                <a:r>
                  <a:rPr lang="en-GB" dirty="0"/>
                  <a:t>Definitions:</a:t>
                </a:r>
              </a:p>
              <a:p>
                <a:pPr lvl="1"/>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𝑏</m:t>
                        </m:r>
                      </m:e>
                      <m:sub>
                        <m:r>
                          <a:rPr lang="en-US" b="0" i="1" smtClean="0">
                            <a:latin typeface="Cambria Math" panose="02040503050406030204" pitchFamily="18" charset="0"/>
                          </a:rPr>
                          <m:t>𝑛</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𝑛</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2</m:t>
                            </m:r>
                          </m:sub>
                        </m:sSub>
                      </m:den>
                    </m:f>
                    <m:r>
                      <a:rPr lang="en-US" i="1">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10,000</m:t>
                    </m:r>
                    <m:r>
                      <a:rPr lang="en-US" b="0" i="0" smtClean="0">
                        <a:latin typeface="Cambria Math" panose="02040503050406030204" pitchFamily="18" charset="0"/>
                        <a:ea typeface="Cambria Math" panose="02040503050406030204" pitchFamily="18" charset="0"/>
                      </a:rPr>
                      <m:t> @ </m:t>
                    </m:r>
                    <m:r>
                      <a:rPr lang="en-US" b="0" i="1" smtClean="0">
                        <a:latin typeface="Cambria Math" panose="02040503050406030204" pitchFamily="18" charset="0"/>
                        <a:ea typeface="Cambria Math" panose="02040503050406030204" pitchFamily="18" charset="0"/>
                      </a:rPr>
                      <m:t>𝑅</m:t>
                    </m:r>
                    <m:r>
                      <a:rPr lang="en-US" b="0" i="1" smtClean="0">
                        <a:latin typeface="Cambria Math" panose="02040503050406030204" pitchFamily="18" charset="0"/>
                        <a:ea typeface="Cambria Math" panose="02040503050406030204" pitchFamily="18" charset="0"/>
                      </a:rPr>
                      <m:t>=10</m:t>
                    </m:r>
                    <m:r>
                      <a:rPr lang="en-US" b="0" i="1" smtClean="0">
                        <a:latin typeface="Cambria Math" panose="02040503050406030204" pitchFamily="18" charset="0"/>
                        <a:ea typeface="Cambria Math" panose="02040503050406030204" pitchFamily="18" charset="0"/>
                      </a:rPr>
                      <m:t>𝑚𝑚</m:t>
                    </m:r>
                  </m:oMath>
                </a14:m>
                <a:r>
                  <a:rPr lang="en-GB" dirty="0"/>
                  <a:t> where </a:t>
                </a:r>
                <a14:m>
                  <m:oMath xmlns:m="http://schemas.openxmlformats.org/officeDocument/2006/math">
                    <m:sSub>
                      <m:sSubPr>
                        <m:ctrlPr>
                          <a:rPr lang="en-GB"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2</m:t>
                        </m:r>
                      </m:sub>
                    </m:sSub>
                    <m:r>
                      <a:rPr lang="en-US" b="0" i="1" smtClean="0">
                        <a:latin typeface="Cambria Math" panose="02040503050406030204" pitchFamily="18" charset="0"/>
                      </a:rPr>
                      <m:t> </m:t>
                    </m:r>
                  </m:oMath>
                </a14:m>
                <a:r>
                  <a:rPr lang="en-GB" dirty="0"/>
                  <a:t>is the dominant, quadrupole component</a:t>
                </a:r>
              </a:p>
              <a:p>
                <a:pPr lvl="1"/>
                <a:r>
                  <a:rPr lang="en-GB" dirty="0"/>
                  <a:t>Same for the skew components: </a:t>
                </a:r>
                <a14:m>
                  <m:oMath xmlns:m="http://schemas.openxmlformats.org/officeDocument/2006/math">
                    <m:sSub>
                      <m:sSubPr>
                        <m:ctrlPr>
                          <a:rPr lang="en-GB" i="1">
                            <a:latin typeface="Cambria Math" panose="02040503050406030204" pitchFamily="18" charset="0"/>
                          </a:rPr>
                        </m:ctrlPr>
                      </m:sSubPr>
                      <m:e>
                        <m:r>
                          <a:rPr lang="en-US" b="0" i="1" smtClean="0">
                            <a:latin typeface="Cambria Math" panose="02040503050406030204" pitchFamily="18" charset="0"/>
                          </a:rPr>
                          <m:t>𝑎</m:t>
                        </m:r>
                      </m:e>
                      <m:sub>
                        <m:r>
                          <a:rPr lang="en-US" i="1">
                            <a:latin typeface="Cambria Math" panose="02040503050406030204" pitchFamily="18" charset="0"/>
                          </a:rPr>
                          <m:t>𝑛</m:t>
                        </m:r>
                      </m:sub>
                    </m:sSub>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𝐴</m:t>
                            </m:r>
                          </m:e>
                          <m:sub>
                            <m:r>
                              <a:rPr lang="en-US" i="1">
                                <a:latin typeface="Cambria Math" panose="02040503050406030204" pitchFamily="18" charset="0"/>
                              </a:rPr>
                              <m:t>𝑛</m:t>
                            </m:r>
                          </m:sub>
                        </m:sSub>
                      </m:num>
                      <m:den>
                        <m:sSub>
                          <m:sSubPr>
                            <m:ctrlPr>
                              <a:rPr lang="en-US" i="1">
                                <a:latin typeface="Cambria Math" panose="02040503050406030204" pitchFamily="18" charset="0"/>
                              </a:rPr>
                            </m:ctrlPr>
                          </m:sSubPr>
                          <m:e>
                            <m:r>
                              <a:rPr lang="en-US" i="1">
                                <a:latin typeface="Cambria Math" panose="02040503050406030204" pitchFamily="18" charset="0"/>
                              </a:rPr>
                              <m:t>𝐵</m:t>
                            </m:r>
                          </m:e>
                          <m:sub>
                            <m:r>
                              <a:rPr lang="en-US" i="1">
                                <a:latin typeface="Cambria Math" panose="02040503050406030204" pitchFamily="18" charset="0"/>
                              </a:rPr>
                              <m:t>2</m:t>
                            </m:r>
                          </m:sub>
                        </m:sSub>
                      </m:den>
                    </m:f>
                    <m:r>
                      <a:rPr lang="en-US" i="1">
                        <a:latin typeface="Cambria Math" panose="02040503050406030204" pitchFamily="18" charset="0"/>
                        <a:ea typeface="Cambria Math" panose="02040503050406030204" pitchFamily="18" charset="0"/>
                      </a:rPr>
                      <m:t>×10,000</m:t>
                    </m:r>
                    <m:r>
                      <a:rPr lang="en-US">
                        <a:latin typeface="Cambria Math" panose="02040503050406030204" pitchFamily="18" charset="0"/>
                        <a:ea typeface="Cambria Math" panose="02040503050406030204" pitchFamily="18" charset="0"/>
                      </a:rPr>
                      <m:t> @</m:t>
                    </m:r>
                    <m:r>
                      <a:rPr lang="en-US" b="0" i="0"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𝑅</m:t>
                    </m:r>
                    <m:r>
                      <a:rPr lang="en-US" b="0" i="1" smtClean="0">
                        <a:latin typeface="Cambria Math" panose="02040503050406030204" pitchFamily="18" charset="0"/>
                        <a:ea typeface="Cambria Math" panose="02040503050406030204" pitchFamily="18" charset="0"/>
                      </a:rPr>
                      <m:t>=10</m:t>
                    </m:r>
                    <m:r>
                      <a:rPr lang="en-US" b="0" i="1" smtClean="0">
                        <a:latin typeface="Cambria Math" panose="02040503050406030204" pitchFamily="18" charset="0"/>
                        <a:ea typeface="Cambria Math" panose="02040503050406030204" pitchFamily="18" charset="0"/>
                      </a:rPr>
                      <m:t>𝑚𝑚</m:t>
                    </m:r>
                  </m:oMath>
                </a14:m>
                <a:r>
                  <a:rPr lang="en-GB" dirty="0"/>
                  <a:t> </a:t>
                </a:r>
              </a:p>
              <a:p>
                <a:r>
                  <a:rPr lang="en-GB" dirty="0"/>
                  <a:t>Traditionally R is chosen as 2/3</a:t>
                </a:r>
                <a:r>
                  <a:rPr lang="en-GB" baseline="30000" dirty="0"/>
                  <a:t>rds</a:t>
                </a:r>
                <a:r>
                  <a:rPr lang="en-GB" dirty="0"/>
                  <a:t> aperture. Our beam pipe is 15mm radius, so we measure at 10mm</a:t>
                </a: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381000" y="2057400"/>
                <a:ext cx="11582400" cy="4685507"/>
              </a:xfrm>
              <a:blipFill>
                <a:blip r:embed="rId2"/>
                <a:stretch>
                  <a:fillRect l="-1000" t="-2083"/>
                </a:stretch>
              </a:blipFill>
            </p:spPr>
            <p:txBody>
              <a:bodyPr/>
              <a:lstStyle/>
              <a:p>
                <a:r>
                  <a:rPr lang="en-GB">
                    <a:noFill/>
                  </a:rPr>
                  <a:t> </a:t>
                </a:r>
              </a:p>
            </p:txBody>
          </p:sp>
        </mc:Fallback>
      </mc:AlternateContent>
      <p:sp>
        <p:nvSpPr>
          <p:cNvPr id="3" name="Title 2"/>
          <p:cNvSpPr>
            <a:spLocks noGrp="1"/>
          </p:cNvSpPr>
          <p:nvPr>
            <p:ph type="title"/>
          </p:nvPr>
        </p:nvSpPr>
        <p:spPr>
          <a:xfrm>
            <a:off x="609600" y="0"/>
            <a:ext cx="10972800" cy="1143000"/>
          </a:xfrm>
        </p:spPr>
        <p:txBody>
          <a:bodyPr/>
          <a:lstStyle/>
          <a:p>
            <a:r>
              <a:rPr lang="en-GB" dirty="0"/>
              <a:t>Nomenclature</a:t>
            </a:r>
          </a:p>
        </p:txBody>
      </p:sp>
      <p:sp>
        <p:nvSpPr>
          <p:cNvPr id="4" name="Footer Placeholder 3"/>
          <p:cNvSpPr>
            <a:spLocks noGrp="1"/>
          </p:cNvSpPr>
          <p:nvPr>
            <p:ph type="ftr" sz="quarter" idx="11"/>
          </p:nvPr>
        </p:nvSpPr>
        <p:spPr/>
        <p:txBody>
          <a:bodyPr/>
          <a:lstStyle/>
          <a:p>
            <a:r>
              <a:rPr lang="es-ES" dirty="0"/>
              <a:t>M. Koratzinos</a:t>
            </a:r>
            <a:endParaRPr lang="en-GB" dirty="0"/>
          </a:p>
        </p:txBody>
      </p:sp>
      <mc:AlternateContent xmlns:mc="http://schemas.openxmlformats.org/markup-compatibility/2006" xmlns:a14="http://schemas.microsoft.com/office/drawing/2010/main">
        <mc:Choice Requires="a14">
          <p:sp>
            <p:nvSpPr>
              <p:cNvPr id="5" name="TextBox 4"/>
              <p:cNvSpPr txBox="1"/>
              <p:nvPr/>
            </p:nvSpPr>
            <p:spPr>
              <a:xfrm>
                <a:off x="5638800" y="847700"/>
                <a:ext cx="6324600" cy="109934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𝑧</m:t>
                          </m:r>
                        </m:sub>
                      </m:sSub>
                      <m:r>
                        <a:rPr lang="en-US" sz="2400" b="0" i="1" smtClean="0">
                          <a:latin typeface="Cambria Math" panose="02040503050406030204" pitchFamily="18" charset="0"/>
                        </a:rPr>
                        <m:t>=</m:t>
                      </m:r>
                      <m:nary>
                        <m:naryPr>
                          <m:chr m:val="∑"/>
                          <m:ctrlPr>
                            <a:rPr lang="en-GB" sz="2400" i="1" smtClean="0">
                              <a:latin typeface="Cambria Math" panose="02040503050406030204" pitchFamily="18" charset="0"/>
                            </a:rPr>
                          </m:ctrlPr>
                        </m:naryPr>
                        <m:sub>
                          <m:r>
                            <m:rPr>
                              <m:brk m:alnAt="23"/>
                            </m:rPr>
                            <a:rPr lang="en-US" sz="2400" b="0" i="1" smtClean="0">
                              <a:latin typeface="Cambria Math" panose="02040503050406030204" pitchFamily="18" charset="0"/>
                            </a:rPr>
                            <m:t>𝑛</m:t>
                          </m:r>
                          <m:r>
                            <a:rPr lang="en-US" sz="2400" b="0" i="1" smtClean="0">
                              <a:latin typeface="Cambria Math" panose="02040503050406030204" pitchFamily="18" charset="0"/>
                            </a:rPr>
                            <m:t>=1</m:t>
                          </m:r>
                        </m:sub>
                        <m:sup>
                          <m:r>
                            <a:rPr lang="en-GB" sz="2400" i="1" smtClean="0">
                              <a:latin typeface="Cambria Math" panose="02040503050406030204" pitchFamily="18" charset="0"/>
                              <a:ea typeface="Cambria Math" panose="02040503050406030204" pitchFamily="18" charset="0"/>
                            </a:rPr>
                            <m:t>∞</m:t>
                          </m:r>
                        </m:sup>
                        <m:e>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b="0" i="1" smtClean="0">
                                  <a:latin typeface="Cambria Math" panose="02040503050406030204" pitchFamily="18" charset="0"/>
                                </a:rPr>
                                <m:t>𝑛</m:t>
                              </m:r>
                            </m:sub>
                          </m:sSub>
                          <m:r>
                            <a:rPr lang="en-US" sz="2400" b="0" i="1" smtClean="0">
                              <a:latin typeface="Cambria Math" panose="02040503050406030204" pitchFamily="18" charset="0"/>
                            </a:rPr>
                            <m:t>+</m:t>
                          </m:r>
                          <m:r>
                            <a:rPr lang="en-US" sz="2400" b="0" i="1" smtClean="0">
                              <a:latin typeface="Cambria Math" panose="02040503050406030204" pitchFamily="18" charset="0"/>
                            </a:rPr>
                            <m:t>𝑖</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𝑛</m:t>
                              </m:r>
                            </m:sub>
                          </m:sSub>
                          <m:r>
                            <a:rPr lang="en-US" sz="2400" b="0" i="1" smtClean="0">
                              <a:latin typeface="Cambria Math" panose="02040503050406030204" pitchFamily="18" charset="0"/>
                            </a:rPr>
                            <m:t>)</m:t>
                          </m:r>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𝑧</m:t>
                                      </m:r>
                                    </m:num>
                                    <m:den>
                                      <m:r>
                                        <a:rPr lang="en-US" sz="2400" b="0" i="1" smtClean="0">
                                          <a:latin typeface="Cambria Math" panose="02040503050406030204" pitchFamily="18" charset="0"/>
                                        </a:rPr>
                                        <m:t>𝑅</m:t>
                                      </m:r>
                                    </m:den>
                                  </m:f>
                                </m:e>
                              </m:d>
                            </m:e>
                            <m:sup>
                              <m:r>
                                <a:rPr lang="en-US" sz="2400" b="0" i="1" smtClean="0">
                                  <a:latin typeface="Cambria Math" panose="02040503050406030204" pitchFamily="18" charset="0"/>
                                </a:rPr>
                                <m:t>𝑛</m:t>
                              </m:r>
                              <m:r>
                                <a:rPr lang="en-US" sz="2400" b="0" i="1" smtClean="0">
                                  <a:latin typeface="Cambria Math" panose="02040503050406030204" pitchFamily="18" charset="0"/>
                                </a:rPr>
                                <m:t>−1</m:t>
                              </m:r>
                            </m:sup>
                          </m:sSup>
                          <m:r>
                            <a:rPr lang="en-US" sz="2400" b="0" i="1" smtClean="0">
                              <a:latin typeface="Cambria Math" panose="02040503050406030204" pitchFamily="18" charset="0"/>
                            </a:rPr>
                            <m:t>,</m:t>
                          </m:r>
                          <m:r>
                            <a:rPr lang="en-US" sz="2400" b="0" i="1" smtClean="0">
                              <a:latin typeface="Cambria Math" panose="02040503050406030204" pitchFamily="18" charset="0"/>
                            </a:rPr>
                            <m:t>𝑧</m:t>
                          </m:r>
                          <m:r>
                            <a:rPr lang="en-US" sz="2400" b="0" i="1" smtClean="0">
                              <a:latin typeface="Cambria Math" panose="02040503050406030204" pitchFamily="18" charset="0"/>
                            </a:rPr>
                            <m:t>=</m:t>
                          </m:r>
                          <m:r>
                            <a:rPr lang="en-US" sz="2400" b="0" i="1" smtClean="0">
                              <a:latin typeface="Cambria Math" panose="02040503050406030204" pitchFamily="18" charset="0"/>
                            </a:rPr>
                            <m:t>𝑥</m:t>
                          </m:r>
                          <m:r>
                            <a:rPr lang="en-US" sz="2400" b="0" i="1" smtClean="0">
                              <a:latin typeface="Cambria Math" panose="02040503050406030204" pitchFamily="18" charset="0"/>
                            </a:rPr>
                            <m:t>+</m:t>
                          </m:r>
                          <m:r>
                            <a:rPr lang="en-US" sz="2400" b="0" i="1" smtClean="0">
                              <a:latin typeface="Cambria Math" panose="02040503050406030204" pitchFamily="18" charset="0"/>
                            </a:rPr>
                            <m:t>𝑖𝑦</m:t>
                          </m:r>
                          <m:r>
                            <a:rPr lang="en-US" sz="2400" b="0" i="1" smtClean="0">
                              <a:latin typeface="Cambria Math" panose="02040503050406030204" pitchFamily="18" charset="0"/>
                            </a:rPr>
                            <m:t>=</m:t>
                          </m:r>
                          <m:r>
                            <a:rPr lang="en-US" sz="2400" b="0" i="1" smtClean="0">
                              <a:latin typeface="Cambria Math" panose="02040503050406030204" pitchFamily="18" charset="0"/>
                            </a:rPr>
                            <m:t>𝑟</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𝜃</m:t>
                              </m:r>
                            </m:sup>
                          </m:sSup>
                        </m:e>
                      </m:nary>
                    </m:oMath>
                  </m:oMathPara>
                </a14:m>
                <a:endParaRPr lang="en-GB" sz="2400" dirty="0"/>
              </a:p>
            </p:txBody>
          </p:sp>
        </mc:Choice>
        <mc:Fallback xmlns="">
          <p:sp>
            <p:nvSpPr>
              <p:cNvPr id="5" name="TextBox 4"/>
              <p:cNvSpPr txBox="1">
                <a:spLocks noRot="1" noChangeAspect="1" noMove="1" noResize="1" noEditPoints="1" noAdjustHandles="1" noChangeArrowheads="1" noChangeShapeType="1" noTextEdit="1"/>
              </p:cNvSpPr>
              <p:nvPr/>
            </p:nvSpPr>
            <p:spPr>
              <a:xfrm>
                <a:off x="5638800" y="847700"/>
                <a:ext cx="6324600" cy="1099340"/>
              </a:xfrm>
              <a:prstGeom prst="rect">
                <a:avLst/>
              </a:prstGeom>
              <a:blipFill>
                <a:blip r:embed="rId3"/>
                <a:stretch>
                  <a:fillRect/>
                </a:stretch>
              </a:blipFill>
            </p:spPr>
            <p:txBody>
              <a:bodyPr/>
              <a:lstStyle/>
              <a:p>
                <a:r>
                  <a:rPr lang="en-GB">
                    <a:noFill/>
                  </a:rPr>
                  <a:t> </a:t>
                </a:r>
              </a:p>
            </p:txBody>
          </p:sp>
        </mc:Fallback>
      </mc:AlternateContent>
      <p:sp>
        <p:nvSpPr>
          <p:cNvPr id="6" name="TextBox 5"/>
          <p:cNvSpPr txBox="1"/>
          <p:nvPr/>
        </p:nvSpPr>
        <p:spPr>
          <a:xfrm>
            <a:off x="152400" y="1116343"/>
            <a:ext cx="5655266" cy="523220"/>
          </a:xfrm>
          <a:prstGeom prst="rect">
            <a:avLst/>
          </a:prstGeom>
          <a:noFill/>
        </p:spPr>
        <p:txBody>
          <a:bodyPr wrap="none" rtlCol="0">
            <a:spAutoFit/>
          </a:bodyPr>
          <a:lstStyle/>
          <a:p>
            <a:r>
              <a:rPr lang="en-GB" sz="2800" dirty="0"/>
              <a:t>Magnetic field of accelerator magnet:</a:t>
            </a:r>
          </a:p>
        </p:txBody>
      </p:sp>
    </p:spTree>
    <p:extLst>
      <p:ext uri="{BB962C8B-B14F-4D97-AF65-F5344CB8AC3E}">
        <p14:creationId xmlns:p14="http://schemas.microsoft.com/office/powerpoint/2010/main" val="2255227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16809"/>
            <a:ext cx="10972800" cy="1143000"/>
          </a:xfrm>
        </p:spPr>
        <p:txBody>
          <a:bodyPr/>
          <a:lstStyle/>
          <a:p>
            <a:r>
              <a:rPr lang="en-GB" dirty="0"/>
              <a:t>Repeatability of measurements</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TextBox 6"/>
          <p:cNvSpPr txBox="1"/>
          <p:nvPr/>
        </p:nvSpPr>
        <p:spPr>
          <a:xfrm>
            <a:off x="313860" y="1041244"/>
            <a:ext cx="10820400" cy="1200329"/>
          </a:xfrm>
          <a:prstGeom prst="rect">
            <a:avLst/>
          </a:prstGeom>
          <a:noFill/>
        </p:spPr>
        <p:txBody>
          <a:bodyPr wrap="square" rtlCol="0">
            <a:spAutoFit/>
          </a:bodyPr>
          <a:lstStyle/>
          <a:p>
            <a:r>
              <a:rPr lang="en-GB" sz="2400" dirty="0"/>
              <a:t>The first test is the (short-term) reproducibility of measurements: The plot shows two successive measurements. Repeatability is excellent, within 0.04 units or better</a:t>
            </a:r>
          </a:p>
          <a:p>
            <a:r>
              <a:rPr lang="en-GB" sz="2400" dirty="0">
                <a:sym typeface="Wingdings" panose="05000000000000000000" pitchFamily="2" charset="2"/>
              </a:rPr>
              <a:t> The sensitivity of the method is at the ~0.02 unit level</a:t>
            </a:r>
            <a:endParaRPr lang="en-GB" sz="2400" dirty="0"/>
          </a:p>
        </p:txBody>
      </p:sp>
      <p:sp>
        <p:nvSpPr>
          <p:cNvPr id="8" name="TextBox 7"/>
          <p:cNvSpPr txBox="1"/>
          <p:nvPr/>
        </p:nvSpPr>
        <p:spPr>
          <a:xfrm>
            <a:off x="7993380" y="6453927"/>
            <a:ext cx="1191961" cy="307777"/>
          </a:xfrm>
          <a:prstGeom prst="rect">
            <a:avLst/>
          </a:prstGeom>
          <a:solidFill>
            <a:srgbClr val="FFFF00"/>
          </a:solidFill>
        </p:spPr>
        <p:txBody>
          <a:bodyPr wrap="square" rtlCol="0">
            <a:spAutoFit/>
          </a:bodyPr>
          <a:lstStyle/>
          <a:p>
            <a:r>
              <a:rPr lang="en-GB" sz="1400" dirty="0"/>
              <a:t>Carlo Petrone</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2341155"/>
            <a:ext cx="7924800" cy="4454839"/>
          </a:xfrm>
          <a:prstGeom prst="rect">
            <a:avLst/>
          </a:prstGeom>
          <a:noFill/>
        </p:spPr>
      </p:pic>
      <p:sp>
        <p:nvSpPr>
          <p:cNvPr id="2" name="TextBox 1"/>
          <p:cNvSpPr txBox="1"/>
          <p:nvPr/>
        </p:nvSpPr>
        <p:spPr>
          <a:xfrm>
            <a:off x="8153400" y="2339150"/>
            <a:ext cx="3954780" cy="3785652"/>
          </a:xfrm>
          <a:prstGeom prst="rect">
            <a:avLst/>
          </a:prstGeom>
          <a:solidFill>
            <a:srgbClr val="FFC1FF"/>
          </a:solidFill>
        </p:spPr>
        <p:txBody>
          <a:bodyPr wrap="square" rtlCol="0">
            <a:spAutoFit/>
          </a:bodyPr>
          <a:lstStyle/>
          <a:p>
            <a:r>
              <a:rPr lang="en-GB" sz="2400" i="1" dirty="0"/>
              <a:t>Difference between successive measurements compared to the expected error of the measurement.</a:t>
            </a:r>
          </a:p>
          <a:p>
            <a:endParaRPr lang="en-GB" sz="2400" b="1" i="1" dirty="0"/>
          </a:p>
          <a:p>
            <a:r>
              <a:rPr lang="en-GB" sz="2400" i="1" dirty="0"/>
              <a:t>The error is taken from the RMS spread of the 200 revolutions comprising each measurement divided by SQRT(200)</a:t>
            </a:r>
            <a:endParaRPr lang="en-GB" sz="2400" dirty="0"/>
          </a:p>
        </p:txBody>
      </p:sp>
    </p:spTree>
    <p:extLst>
      <p:ext uri="{BB962C8B-B14F-4D97-AF65-F5344CB8AC3E}">
        <p14:creationId xmlns:p14="http://schemas.microsoft.com/office/powerpoint/2010/main" val="39393192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176670"/>
            <a:ext cx="4862543" cy="5452730"/>
          </a:xfrm>
          <a:solidFill>
            <a:srgbClr val="FFFF99"/>
          </a:solidFill>
        </p:spPr>
        <p:txBody>
          <a:bodyPr>
            <a:normAutofit fontScale="77500" lnSpcReduction="20000"/>
          </a:bodyPr>
          <a:lstStyle/>
          <a:p>
            <a:r>
              <a:rPr lang="en-GB" dirty="0"/>
              <a:t>We need to make sure that whatever we measure is due to the magnet and not its environment</a:t>
            </a:r>
          </a:p>
          <a:p>
            <a:r>
              <a:rPr lang="en-GB" dirty="0"/>
              <a:t>Although the mechanical clamping of the magnet is with aluminium claws, we have also used stainless steel high-strength bolts</a:t>
            </a:r>
          </a:p>
          <a:p>
            <a:r>
              <a:rPr lang="en-GB" dirty="0"/>
              <a:t>At this level of precision, we need to guard against these bolts distorting the field and therefore introducing multipoles</a:t>
            </a:r>
          </a:p>
          <a:p>
            <a:r>
              <a:rPr lang="en-GB" dirty="0"/>
              <a:t>Do not forget that we are dealing with 10</a:t>
            </a:r>
            <a:r>
              <a:rPr lang="en-GB" baseline="30000" dirty="0"/>
              <a:t>-5</a:t>
            </a:r>
            <a:r>
              <a:rPr lang="en-GB" dirty="0"/>
              <a:t> effects</a:t>
            </a:r>
          </a:p>
          <a:p>
            <a:endParaRPr lang="en-GB" dirty="0"/>
          </a:p>
          <a:p>
            <a:pPr marL="0" indent="0">
              <a:buNone/>
            </a:pPr>
            <a:endParaRPr lang="en-GB" dirty="0"/>
          </a:p>
        </p:txBody>
      </p:sp>
      <p:sp>
        <p:nvSpPr>
          <p:cNvPr id="3" name="Title 2"/>
          <p:cNvSpPr>
            <a:spLocks noGrp="1"/>
          </p:cNvSpPr>
          <p:nvPr>
            <p:ph type="title"/>
          </p:nvPr>
        </p:nvSpPr>
        <p:spPr>
          <a:xfrm>
            <a:off x="609600" y="17721"/>
            <a:ext cx="10972800" cy="1143000"/>
          </a:xfrm>
        </p:spPr>
        <p:txBody>
          <a:bodyPr/>
          <a:lstStyle/>
          <a:p>
            <a:r>
              <a:rPr lang="en-GB" dirty="0"/>
              <a:t>Centre measurement</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Content Placeholder 4">
            <a:extLst>
              <a:ext uri="{FF2B5EF4-FFF2-40B4-BE49-F238E27FC236}">
                <a16:creationId xmlns:a16="http://schemas.microsoft.com/office/drawing/2014/main" id="{D8622FAA-1081-44CA-819A-B88E3640CBE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754" t="38851" r="19526"/>
          <a:stretch/>
        </p:blipFill>
        <p:spPr>
          <a:xfrm>
            <a:off x="5243543" y="1828800"/>
            <a:ext cx="6719857" cy="4208025"/>
          </a:xfrm>
          <a:prstGeom prst="rect">
            <a:avLst/>
          </a:prstGeom>
        </p:spPr>
      </p:pic>
      <p:sp>
        <p:nvSpPr>
          <p:cNvPr id="6" name="Oval 5"/>
          <p:cNvSpPr/>
          <p:nvPr/>
        </p:nvSpPr>
        <p:spPr>
          <a:xfrm>
            <a:off x="7529544" y="3116838"/>
            <a:ext cx="533400" cy="231406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9213072" y="3189357"/>
            <a:ext cx="533400" cy="231406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7758144" y="2812038"/>
            <a:ext cx="533400" cy="231406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9053544" y="2812038"/>
            <a:ext cx="533400" cy="231406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339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71601"/>
            <a:ext cx="11208619" cy="1600198"/>
          </a:xfrm>
        </p:spPr>
        <p:txBody>
          <a:bodyPr>
            <a:normAutofit fontScale="70000" lnSpcReduction="20000"/>
          </a:bodyPr>
          <a:lstStyle/>
          <a:p>
            <a:r>
              <a:rPr lang="en-GB" dirty="0"/>
              <a:t>We decided to take two measurements: one with the magnet in its proper position and the second where the magnet is rotated by ~45 degrees. (suggested by Glyn Kirby, CERN) </a:t>
            </a:r>
          </a:p>
          <a:p>
            <a:r>
              <a:rPr lang="en-GB" dirty="0"/>
              <a:t>The multipole errors due to the magnet should rotate with the magnet, but the errors due to the environment should not</a:t>
            </a:r>
          </a:p>
          <a:p>
            <a:r>
              <a:rPr lang="en-GB" dirty="0"/>
              <a:t>We then have two measurements and two unknowns</a:t>
            </a:r>
          </a:p>
        </p:txBody>
      </p:sp>
      <p:sp>
        <p:nvSpPr>
          <p:cNvPr id="3" name="Title 2"/>
          <p:cNvSpPr>
            <a:spLocks noGrp="1"/>
          </p:cNvSpPr>
          <p:nvPr>
            <p:ph type="title"/>
          </p:nvPr>
        </p:nvSpPr>
        <p:spPr>
          <a:xfrm>
            <a:off x="616819" y="35293"/>
            <a:ext cx="10972800" cy="1143000"/>
          </a:xfrm>
        </p:spPr>
        <p:txBody>
          <a:bodyPr>
            <a:normAutofit fontScale="90000"/>
          </a:bodyPr>
          <a:lstStyle/>
          <a:p>
            <a:r>
              <a:rPr lang="en-GB" dirty="0"/>
              <a:t>A strategy for measuring the pure magnet components</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5" name="Picture 4">
            <a:extLst>
              <a:ext uri="{FF2B5EF4-FFF2-40B4-BE49-F238E27FC236}">
                <a16:creationId xmlns:a16="http://schemas.microsoft.com/office/drawing/2014/main" id="{DC06C957-D864-4437-9817-3E807229D07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697" r="12101"/>
          <a:stretch/>
        </p:blipFill>
        <p:spPr>
          <a:xfrm rot="5400000">
            <a:off x="994477" y="3280477"/>
            <a:ext cx="2880000" cy="3208245"/>
          </a:xfrm>
          <a:prstGeom prst="rect">
            <a:avLst/>
          </a:prstGeom>
        </p:spPr>
      </p:pic>
      <p:pic>
        <p:nvPicPr>
          <p:cNvPr id="6" name="Picture 5">
            <a:extLst>
              <a:ext uri="{FF2B5EF4-FFF2-40B4-BE49-F238E27FC236}">
                <a16:creationId xmlns:a16="http://schemas.microsoft.com/office/drawing/2014/main" id="{5701FF6C-2FE6-428A-A241-6193C6DC81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993" r="7225"/>
          <a:stretch/>
        </p:blipFill>
        <p:spPr>
          <a:xfrm rot="5400000">
            <a:off x="4542268" y="3277436"/>
            <a:ext cx="2886082" cy="3208246"/>
          </a:xfrm>
          <a:prstGeom prst="rect">
            <a:avLst/>
          </a:prstGeom>
        </p:spPr>
      </p:pic>
      <p:sp>
        <p:nvSpPr>
          <p:cNvPr id="7" name="TextBox 6"/>
          <p:cNvSpPr txBox="1"/>
          <p:nvPr/>
        </p:nvSpPr>
        <p:spPr>
          <a:xfrm>
            <a:off x="982754" y="2977416"/>
            <a:ext cx="2903446" cy="523220"/>
          </a:xfrm>
          <a:prstGeom prst="rect">
            <a:avLst/>
          </a:prstGeom>
          <a:noFill/>
        </p:spPr>
        <p:txBody>
          <a:bodyPr wrap="square" rtlCol="0">
            <a:spAutoFit/>
          </a:bodyPr>
          <a:lstStyle/>
          <a:p>
            <a:r>
              <a:rPr lang="en-GB" sz="2800" dirty="0"/>
              <a:t>Original position</a:t>
            </a:r>
          </a:p>
        </p:txBody>
      </p:sp>
      <p:sp>
        <p:nvSpPr>
          <p:cNvPr id="8" name="TextBox 7"/>
          <p:cNvSpPr txBox="1"/>
          <p:nvPr/>
        </p:nvSpPr>
        <p:spPr>
          <a:xfrm>
            <a:off x="4564154" y="2971800"/>
            <a:ext cx="2903446" cy="523220"/>
          </a:xfrm>
          <a:prstGeom prst="rect">
            <a:avLst/>
          </a:prstGeom>
          <a:noFill/>
        </p:spPr>
        <p:txBody>
          <a:bodyPr wrap="square" rtlCol="0">
            <a:spAutoFit/>
          </a:bodyPr>
          <a:lstStyle/>
          <a:p>
            <a:r>
              <a:rPr lang="en-GB" sz="2800" dirty="0"/>
              <a:t>rotated position</a:t>
            </a:r>
          </a:p>
        </p:txBody>
      </p:sp>
      <p:grpSp>
        <p:nvGrpSpPr>
          <p:cNvPr id="9" name="Group 8"/>
          <p:cNvGrpSpPr/>
          <p:nvPr/>
        </p:nvGrpSpPr>
        <p:grpSpPr>
          <a:xfrm>
            <a:off x="5181600" y="2667000"/>
            <a:ext cx="2180279" cy="2742435"/>
            <a:chOff x="8030521" y="914400"/>
            <a:chExt cx="2180279" cy="2742435"/>
          </a:xfrm>
        </p:grpSpPr>
        <p:sp>
          <p:nvSpPr>
            <p:cNvPr id="10" name="Pie 9"/>
            <p:cNvSpPr/>
            <p:nvPr/>
          </p:nvSpPr>
          <p:spPr>
            <a:xfrm rot="4425273">
              <a:off x="8074844" y="2175392"/>
              <a:ext cx="1437120" cy="1525765"/>
            </a:xfrm>
            <a:prstGeom prst="pie">
              <a:avLst>
                <a:gd name="adj1" fmla="val 11817353"/>
                <a:gd name="adj2" fmla="val 14454047"/>
              </a:avLst>
            </a:prstGeom>
            <a:noFill/>
            <a:ln w="76200">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1" name="Group 10"/>
            <p:cNvGrpSpPr/>
            <p:nvPr/>
          </p:nvGrpSpPr>
          <p:grpSpPr>
            <a:xfrm>
              <a:off x="8793404" y="914400"/>
              <a:ext cx="1417396" cy="2035176"/>
              <a:chOff x="8793404" y="914400"/>
              <a:chExt cx="1417396" cy="2035176"/>
            </a:xfrm>
          </p:grpSpPr>
          <p:cxnSp>
            <p:nvCxnSpPr>
              <p:cNvPr id="12" name="Straight Arrow Connector 11"/>
              <p:cNvCxnSpPr/>
              <p:nvPr/>
            </p:nvCxnSpPr>
            <p:spPr>
              <a:xfrm flipH="1" flipV="1">
                <a:off x="8793404" y="914400"/>
                <a:ext cx="3268" cy="2035176"/>
              </a:xfrm>
              <a:prstGeom prst="straightConnector1">
                <a:avLst/>
              </a:prstGeom>
              <a:ln w="76200">
                <a:solidFill>
                  <a:srgbClr val="FF99FF"/>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793404" y="1524000"/>
                <a:ext cx="1417396" cy="1425575"/>
              </a:xfrm>
              <a:prstGeom prst="straightConnector1">
                <a:avLst/>
              </a:prstGeom>
              <a:ln w="76200">
                <a:solidFill>
                  <a:srgbClr val="FF99FF"/>
                </a:solidFill>
                <a:tailEnd type="triangle"/>
              </a:ln>
            </p:spPr>
            <p:style>
              <a:lnRef idx="1">
                <a:schemeClr val="accent1"/>
              </a:lnRef>
              <a:fillRef idx="0">
                <a:schemeClr val="accent1"/>
              </a:fillRef>
              <a:effectRef idx="0">
                <a:schemeClr val="accent1"/>
              </a:effectRef>
              <a:fontRef idx="minor">
                <a:schemeClr val="tx1"/>
              </a:fontRef>
            </p:style>
          </p:cxnSp>
          <p:sp>
            <p:nvSpPr>
              <p:cNvPr id="14" name="Isosceles Triangle 13"/>
              <p:cNvSpPr/>
              <p:nvPr/>
            </p:nvSpPr>
            <p:spPr>
              <a:xfrm rot="464719">
                <a:off x="9149466" y="2223535"/>
                <a:ext cx="179154" cy="185685"/>
              </a:xfrm>
              <a:prstGeom prst="triangle">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rot="933832">
                <a:off x="8955637" y="1657365"/>
                <a:ext cx="399749" cy="584775"/>
              </a:xfrm>
              <a:prstGeom prst="rect">
                <a:avLst/>
              </a:prstGeom>
              <a:noFill/>
            </p:spPr>
            <p:txBody>
              <a:bodyPr wrap="square" rtlCol="0">
                <a:spAutoFit/>
              </a:bodyPr>
              <a:lstStyle/>
              <a:p>
                <a:r>
                  <a:rPr lang="el-GR" sz="3200" b="1" dirty="0">
                    <a:solidFill>
                      <a:srgbClr val="FF99FF"/>
                    </a:solidFill>
                  </a:rPr>
                  <a:t>φ</a:t>
                </a:r>
                <a:endParaRPr lang="en-GB" sz="2400" b="1" dirty="0">
                  <a:solidFill>
                    <a:srgbClr val="FF99FF"/>
                  </a:solidFill>
                </a:endParaRPr>
              </a:p>
            </p:txBody>
          </p:sp>
        </p:grpSp>
      </p:grpSp>
      <p:sp>
        <p:nvSpPr>
          <p:cNvPr id="16" name="TextBox 15"/>
          <p:cNvSpPr txBox="1"/>
          <p:nvPr/>
        </p:nvSpPr>
        <p:spPr>
          <a:xfrm>
            <a:off x="8123941" y="3989387"/>
            <a:ext cx="2696459" cy="1015663"/>
          </a:xfrm>
          <a:prstGeom prst="rect">
            <a:avLst/>
          </a:prstGeom>
          <a:solidFill>
            <a:srgbClr val="4BD8EB"/>
          </a:solidFill>
        </p:spPr>
        <p:txBody>
          <a:bodyPr wrap="square" rtlCol="0">
            <a:spAutoFit/>
          </a:bodyPr>
          <a:lstStyle/>
          <a:p>
            <a:r>
              <a:rPr lang="en-US" sz="2000" dirty="0"/>
              <a:t>In our case, </a:t>
            </a:r>
            <a:r>
              <a:rPr lang="el-GR" sz="2000" dirty="0"/>
              <a:t>φ</a:t>
            </a:r>
            <a:r>
              <a:rPr lang="en-GB" sz="2000" dirty="0"/>
              <a:t> was measured to be 41.87 degrees</a:t>
            </a:r>
          </a:p>
        </p:txBody>
      </p:sp>
    </p:spTree>
    <p:extLst>
      <p:ext uri="{BB962C8B-B14F-4D97-AF65-F5344CB8AC3E}">
        <p14:creationId xmlns:p14="http://schemas.microsoft.com/office/powerpoint/2010/main" val="2169690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7" grpId="0"/>
      <p:bldP spid="8" grpId="0"/>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0351" y="-48572"/>
            <a:ext cx="10972800" cy="1143000"/>
          </a:xfrm>
        </p:spPr>
        <p:txBody>
          <a:bodyPr/>
          <a:lstStyle/>
          <a:p>
            <a:r>
              <a:rPr lang="en-GB" dirty="0"/>
              <a:t>Rotated/original measurements</a:t>
            </a:r>
          </a:p>
        </p:txBody>
      </p:sp>
      <p:sp>
        <p:nvSpPr>
          <p:cNvPr id="4" name="Footer Placeholder 3"/>
          <p:cNvSpPr>
            <a:spLocks noGrp="1"/>
          </p:cNvSpPr>
          <p:nvPr>
            <p:ph type="ftr" sz="quarter" idx="11"/>
          </p:nvPr>
        </p:nvSpPr>
        <p:spPr/>
        <p:txBody>
          <a:bodyPr/>
          <a:lstStyle/>
          <a:p>
            <a:r>
              <a:rPr lang="es-ES" dirty="0"/>
              <a:t>M. Koratzinos</a:t>
            </a:r>
            <a:endParaRPr lang="en-GB" dirty="0"/>
          </a:p>
        </p:txBody>
      </p:sp>
      <p:graphicFrame>
        <p:nvGraphicFramePr>
          <p:cNvPr id="6" name="Content Placeholder 4"/>
          <p:cNvGraphicFramePr>
            <a:graphicFrameLocks/>
          </p:cNvGraphicFramePr>
          <p:nvPr/>
        </p:nvGraphicFramePr>
        <p:xfrm>
          <a:off x="228600" y="1417638"/>
          <a:ext cx="11582405" cy="933450"/>
        </p:xfrm>
        <a:graphic>
          <a:graphicData uri="http://schemas.openxmlformats.org/drawingml/2006/table">
            <a:tbl>
              <a:tblPr>
                <a:tableStyleId>{5C22544A-7EE6-4342-B048-85BDC9FD1C3A}</a:tableStyleId>
              </a:tblPr>
              <a:tblGrid>
                <a:gridCol w="2514603">
                  <a:extLst>
                    <a:ext uri="{9D8B030D-6E8A-4147-A177-3AD203B41FA5}">
                      <a16:colId xmlns:a16="http://schemas.microsoft.com/office/drawing/2014/main" val="564231360"/>
                    </a:ext>
                  </a:extLst>
                </a:gridCol>
                <a:gridCol w="762000">
                  <a:extLst>
                    <a:ext uri="{9D8B030D-6E8A-4147-A177-3AD203B41FA5}">
                      <a16:colId xmlns:a16="http://schemas.microsoft.com/office/drawing/2014/main" val="2559729928"/>
                    </a:ext>
                  </a:extLst>
                </a:gridCol>
                <a:gridCol w="762000">
                  <a:extLst>
                    <a:ext uri="{9D8B030D-6E8A-4147-A177-3AD203B41FA5}">
                      <a16:colId xmlns:a16="http://schemas.microsoft.com/office/drawing/2014/main" val="507655219"/>
                    </a:ext>
                  </a:extLst>
                </a:gridCol>
                <a:gridCol w="838200">
                  <a:extLst>
                    <a:ext uri="{9D8B030D-6E8A-4147-A177-3AD203B41FA5}">
                      <a16:colId xmlns:a16="http://schemas.microsoft.com/office/drawing/2014/main" val="776542993"/>
                    </a:ext>
                  </a:extLst>
                </a:gridCol>
                <a:gridCol w="762000">
                  <a:extLst>
                    <a:ext uri="{9D8B030D-6E8A-4147-A177-3AD203B41FA5}">
                      <a16:colId xmlns:a16="http://schemas.microsoft.com/office/drawing/2014/main" val="3000041972"/>
                    </a:ext>
                  </a:extLst>
                </a:gridCol>
                <a:gridCol w="762000">
                  <a:extLst>
                    <a:ext uri="{9D8B030D-6E8A-4147-A177-3AD203B41FA5}">
                      <a16:colId xmlns:a16="http://schemas.microsoft.com/office/drawing/2014/main" val="1248000030"/>
                    </a:ext>
                  </a:extLst>
                </a:gridCol>
                <a:gridCol w="838200">
                  <a:extLst>
                    <a:ext uri="{9D8B030D-6E8A-4147-A177-3AD203B41FA5}">
                      <a16:colId xmlns:a16="http://schemas.microsoft.com/office/drawing/2014/main" val="4207103277"/>
                    </a:ext>
                  </a:extLst>
                </a:gridCol>
                <a:gridCol w="762000">
                  <a:extLst>
                    <a:ext uri="{9D8B030D-6E8A-4147-A177-3AD203B41FA5}">
                      <a16:colId xmlns:a16="http://schemas.microsoft.com/office/drawing/2014/main" val="557456046"/>
                    </a:ext>
                  </a:extLst>
                </a:gridCol>
                <a:gridCol w="685800">
                  <a:extLst>
                    <a:ext uri="{9D8B030D-6E8A-4147-A177-3AD203B41FA5}">
                      <a16:colId xmlns:a16="http://schemas.microsoft.com/office/drawing/2014/main" val="749540180"/>
                    </a:ext>
                  </a:extLst>
                </a:gridCol>
                <a:gridCol w="685800">
                  <a:extLst>
                    <a:ext uri="{9D8B030D-6E8A-4147-A177-3AD203B41FA5}">
                      <a16:colId xmlns:a16="http://schemas.microsoft.com/office/drawing/2014/main" val="2089083416"/>
                    </a:ext>
                  </a:extLst>
                </a:gridCol>
                <a:gridCol w="685800">
                  <a:extLst>
                    <a:ext uri="{9D8B030D-6E8A-4147-A177-3AD203B41FA5}">
                      <a16:colId xmlns:a16="http://schemas.microsoft.com/office/drawing/2014/main" val="1066877880"/>
                    </a:ext>
                  </a:extLst>
                </a:gridCol>
                <a:gridCol w="762000">
                  <a:extLst>
                    <a:ext uri="{9D8B030D-6E8A-4147-A177-3AD203B41FA5}">
                      <a16:colId xmlns:a16="http://schemas.microsoft.com/office/drawing/2014/main" val="4163555284"/>
                    </a:ext>
                  </a:extLst>
                </a:gridCol>
                <a:gridCol w="762002">
                  <a:extLst>
                    <a:ext uri="{9D8B030D-6E8A-4147-A177-3AD203B41FA5}">
                      <a16:colId xmlns:a16="http://schemas.microsoft.com/office/drawing/2014/main" val="2512130079"/>
                    </a:ext>
                  </a:extLst>
                </a:gridCol>
              </a:tblGrid>
              <a:tr h="190500">
                <a:tc>
                  <a:txBody>
                    <a:bodyPr/>
                    <a:lstStyle/>
                    <a:p>
                      <a:pPr algn="l" fontAlgn="b"/>
                      <a:endParaRPr lang="en-GB" sz="1800" b="0" i="0" u="none" strike="noStrike" dirty="0">
                        <a:solidFill>
                          <a:srgbClr val="000000"/>
                        </a:solidFill>
                        <a:effectLst/>
                        <a:latin typeface="Calibri" panose="020F0502020204030204" pitchFamily="34" charset="0"/>
                      </a:endParaRPr>
                    </a:p>
                  </a:txBody>
                  <a:tcPr marL="6350" marR="6350" marT="6350" marB="0" anchor="b">
                    <a:noFill/>
                  </a:tcPr>
                </a:tc>
                <a:tc>
                  <a:txBody>
                    <a:bodyPr/>
                    <a:lstStyle/>
                    <a:p>
                      <a:pPr algn="ctr" fontAlgn="b"/>
                      <a:r>
                        <a:rPr lang="en-GB" sz="2000" b="0" i="0" u="none" strike="noStrike" dirty="0">
                          <a:solidFill>
                            <a:srgbClr val="000000"/>
                          </a:solidFill>
                          <a:effectLst/>
                          <a:latin typeface="Calibri" panose="020F0502020204030204" pitchFamily="34" charset="0"/>
                        </a:rPr>
                        <a:t>b3</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a3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b4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a4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b5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a5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b6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a6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b7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a7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b8 </a:t>
                      </a:r>
                    </a:p>
                  </a:txBody>
                  <a:tcPr marL="6350" marR="6350" marT="6350" marB="0" anchor="b">
                    <a:solidFill>
                      <a:srgbClr val="B7EFF7"/>
                    </a:solidFill>
                  </a:tcPr>
                </a:tc>
                <a:tc>
                  <a:txBody>
                    <a:bodyPr/>
                    <a:lstStyle/>
                    <a:p>
                      <a:pPr algn="ctr" fontAlgn="b"/>
                      <a:r>
                        <a:rPr lang="en-GB" sz="2000" b="0" i="0" u="none" strike="noStrike" dirty="0">
                          <a:solidFill>
                            <a:srgbClr val="000000"/>
                          </a:solidFill>
                          <a:effectLst/>
                          <a:latin typeface="Calibri" panose="020F0502020204030204" pitchFamily="34" charset="0"/>
                        </a:rPr>
                        <a:t>a8 </a:t>
                      </a:r>
                    </a:p>
                  </a:txBody>
                  <a:tcPr marL="6350" marR="6350" marT="6350" marB="0" anchor="b">
                    <a:solidFill>
                      <a:srgbClr val="B7EFF7"/>
                    </a:solidFill>
                  </a:tcPr>
                </a:tc>
                <a:extLst>
                  <a:ext uri="{0D108BD9-81ED-4DB2-BD59-A6C34878D82A}">
                    <a16:rowId xmlns:a16="http://schemas.microsoft.com/office/drawing/2014/main" val="106581782"/>
                  </a:ext>
                </a:extLst>
              </a:tr>
              <a:tr h="190500">
                <a:tc>
                  <a:txBody>
                    <a:bodyPr/>
                    <a:lstStyle/>
                    <a:p>
                      <a:pPr algn="l" fontAlgn="b"/>
                      <a:r>
                        <a:rPr lang="en-GB" sz="2000" b="0" i="0" u="none" strike="noStrike" dirty="0">
                          <a:solidFill>
                            <a:srgbClr val="000000"/>
                          </a:solidFill>
                          <a:effectLst/>
                          <a:latin typeface="Calibri" panose="020F0502020204030204" pitchFamily="34" charset="0"/>
                        </a:rPr>
                        <a:t>Original data (units)</a:t>
                      </a:r>
                    </a:p>
                  </a:txBody>
                  <a:tcPr marL="6350" marR="6350" marT="6350" marB="0" anchor="b">
                    <a:solidFill>
                      <a:srgbClr val="FFC1FF"/>
                    </a:solidFill>
                  </a:tcPr>
                </a:tc>
                <a:tc>
                  <a:txBody>
                    <a:bodyPr/>
                    <a:lstStyle/>
                    <a:p>
                      <a:pPr algn="r" fontAlgn="b"/>
                      <a:r>
                        <a:rPr lang="en-GB" sz="2000" b="0" i="0" u="none" strike="noStrike" dirty="0">
                          <a:solidFill>
                            <a:srgbClr val="000000"/>
                          </a:solidFill>
                          <a:effectLst/>
                          <a:latin typeface="Calibri" panose="020F0502020204030204" pitchFamily="34" charset="0"/>
                        </a:rPr>
                        <a:t>-0.22</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0.32</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0.53</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0.54</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-0.16</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-0.03</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0.64</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-0.12</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0.03</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0.00</a:t>
                      </a:r>
                    </a:p>
                  </a:txBody>
                  <a:tcPr marL="0" marR="0" marT="0" marB="0" anchor="b">
                    <a:solidFill>
                      <a:srgbClr val="FB9881"/>
                    </a:solidFill>
                  </a:tcPr>
                </a:tc>
                <a:tc>
                  <a:txBody>
                    <a:bodyPr/>
                    <a:lstStyle/>
                    <a:p>
                      <a:pPr algn="r" fontAlgn="b"/>
                      <a:r>
                        <a:rPr lang="en-GB" sz="2000" b="0" i="0" u="none" strike="noStrike">
                          <a:solidFill>
                            <a:srgbClr val="000000"/>
                          </a:solidFill>
                          <a:effectLst/>
                          <a:latin typeface="Calibri" panose="020F0502020204030204" pitchFamily="34" charset="0"/>
                        </a:rPr>
                        <a:t>0.00</a:t>
                      </a:r>
                    </a:p>
                  </a:txBody>
                  <a:tcPr marL="0" marR="0" marT="0" marB="0" anchor="b">
                    <a:solidFill>
                      <a:srgbClr val="FB9881"/>
                    </a:solidFill>
                  </a:tcPr>
                </a:tc>
                <a:tc>
                  <a:txBody>
                    <a:bodyPr/>
                    <a:lstStyle/>
                    <a:p>
                      <a:pPr algn="r" fontAlgn="b"/>
                      <a:r>
                        <a:rPr lang="en-GB" sz="2000" b="0" i="0" u="none" strike="noStrike" dirty="0">
                          <a:solidFill>
                            <a:srgbClr val="000000"/>
                          </a:solidFill>
                          <a:effectLst/>
                          <a:latin typeface="Calibri" panose="020F0502020204030204" pitchFamily="34" charset="0"/>
                        </a:rPr>
                        <a:t>-0.03</a:t>
                      </a:r>
                    </a:p>
                  </a:txBody>
                  <a:tcPr marL="0" marR="0" marT="0" marB="0" anchor="b">
                    <a:solidFill>
                      <a:srgbClr val="FB9881"/>
                    </a:solidFill>
                  </a:tcPr>
                </a:tc>
                <a:extLst>
                  <a:ext uri="{0D108BD9-81ED-4DB2-BD59-A6C34878D82A}">
                    <a16:rowId xmlns:a16="http://schemas.microsoft.com/office/drawing/2014/main" val="2914839467"/>
                  </a:ext>
                </a:extLst>
              </a:tr>
              <a:tr h="190500">
                <a:tc>
                  <a:txBody>
                    <a:bodyPr/>
                    <a:lstStyle/>
                    <a:p>
                      <a:pPr algn="l" fontAlgn="b"/>
                      <a:r>
                        <a:rPr lang="en-GB" sz="2000" b="0" i="0" u="none" strike="noStrike" dirty="0">
                          <a:solidFill>
                            <a:srgbClr val="000000"/>
                          </a:solidFill>
                          <a:effectLst/>
                          <a:latin typeface="Calibri" panose="020F0502020204030204" pitchFamily="34" charset="0"/>
                        </a:rPr>
                        <a:t>Rotated data (units)</a:t>
                      </a:r>
                    </a:p>
                  </a:txBody>
                  <a:tcPr marL="6350" marR="6350" marT="6350" marB="0" anchor="b">
                    <a:solidFill>
                      <a:srgbClr val="FFC1FF"/>
                    </a:solidFill>
                  </a:tcPr>
                </a:tc>
                <a:tc>
                  <a:txBody>
                    <a:bodyPr/>
                    <a:lstStyle/>
                    <a:p>
                      <a:pPr algn="r" fontAlgn="b"/>
                      <a:r>
                        <a:rPr lang="en-GB" sz="2000" u="none" strike="noStrike" dirty="0">
                          <a:effectLst/>
                        </a:rPr>
                        <a:t>0.08</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0.43</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0.49</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0.66</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-0.16</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-0.03</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0.65</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-0.11</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0.03</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0.00</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0.00</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tc>
                  <a:txBody>
                    <a:bodyPr/>
                    <a:lstStyle/>
                    <a:p>
                      <a:pPr algn="r" fontAlgn="b"/>
                      <a:r>
                        <a:rPr lang="en-GB" sz="2000" u="none" strike="noStrike" dirty="0">
                          <a:effectLst/>
                        </a:rPr>
                        <a:t>-0.03</a:t>
                      </a:r>
                      <a:endParaRPr lang="en-GB" sz="2000" b="0" i="0" u="none" strike="noStrike" dirty="0">
                        <a:solidFill>
                          <a:srgbClr val="000000"/>
                        </a:solidFill>
                        <a:effectLst/>
                        <a:latin typeface="Calibri" panose="020F0502020204030204" pitchFamily="34" charset="0"/>
                      </a:endParaRPr>
                    </a:p>
                  </a:txBody>
                  <a:tcPr marL="6350" marR="6350" marT="6350" marB="0" anchor="b">
                    <a:solidFill>
                      <a:srgbClr val="FB9881"/>
                    </a:solidFill>
                  </a:tcPr>
                </a:tc>
                <a:extLst>
                  <a:ext uri="{0D108BD9-81ED-4DB2-BD59-A6C34878D82A}">
                    <a16:rowId xmlns:a16="http://schemas.microsoft.com/office/drawing/2014/main" val="3934038690"/>
                  </a:ext>
                </a:extLst>
              </a:tr>
            </a:tbl>
          </a:graphicData>
        </a:graphic>
      </p:graphicFrame>
      <p:sp>
        <p:nvSpPr>
          <p:cNvPr id="7" name="Content Placeholder 6"/>
          <p:cNvSpPr>
            <a:spLocks noGrp="1"/>
          </p:cNvSpPr>
          <p:nvPr>
            <p:ph idx="1"/>
          </p:nvPr>
        </p:nvSpPr>
        <p:spPr>
          <a:xfrm>
            <a:off x="457200" y="2432450"/>
            <a:ext cx="10972800" cy="697760"/>
          </a:xfrm>
        </p:spPr>
        <p:txBody>
          <a:bodyPr>
            <a:normAutofit lnSpcReduction="10000"/>
          </a:bodyPr>
          <a:lstStyle/>
          <a:p>
            <a:pPr marL="0" indent="0">
              <a:buNone/>
            </a:pPr>
            <a:r>
              <a:rPr lang="en-GB" sz="2000" dirty="0"/>
              <a:t>If a multipole component comes from the magnet and not from the environment, it is expected to change under this rotation.</a:t>
            </a:r>
          </a:p>
        </p:txBody>
      </p:sp>
      <p:sp>
        <p:nvSpPr>
          <p:cNvPr id="8" name="TextBox 7"/>
          <p:cNvSpPr txBox="1"/>
          <p:nvPr/>
        </p:nvSpPr>
        <p:spPr>
          <a:xfrm>
            <a:off x="228600" y="3157423"/>
            <a:ext cx="1039452" cy="369332"/>
          </a:xfrm>
          <a:prstGeom prst="rect">
            <a:avLst/>
          </a:prstGeom>
          <a:noFill/>
        </p:spPr>
        <p:txBody>
          <a:bodyPr wrap="none" rtlCol="0">
            <a:spAutoFit/>
          </a:bodyPr>
          <a:lstStyle/>
          <a:p>
            <a:r>
              <a:rPr lang="en-GB" dirty="0"/>
              <a:t>Example:</a:t>
            </a:r>
          </a:p>
        </p:txBody>
      </p:sp>
      <p:cxnSp>
        <p:nvCxnSpPr>
          <p:cNvPr id="12" name="Straight Arrow Connector 11"/>
          <p:cNvCxnSpPr/>
          <p:nvPr/>
        </p:nvCxnSpPr>
        <p:spPr>
          <a:xfrm flipV="1">
            <a:off x="1981200" y="3657600"/>
            <a:ext cx="0" cy="2362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81200" y="6019800"/>
            <a:ext cx="31242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600200" y="3918466"/>
            <a:ext cx="423514" cy="369332"/>
          </a:xfrm>
          <a:prstGeom prst="rect">
            <a:avLst/>
          </a:prstGeom>
          <a:noFill/>
        </p:spPr>
        <p:txBody>
          <a:bodyPr wrap="none" rtlCol="0">
            <a:spAutoFit/>
          </a:bodyPr>
          <a:lstStyle/>
          <a:p>
            <a:r>
              <a:rPr lang="en-GB" dirty="0"/>
              <a:t>b3</a:t>
            </a:r>
          </a:p>
        </p:txBody>
      </p:sp>
      <p:sp>
        <p:nvSpPr>
          <p:cNvPr id="17" name="TextBox 16"/>
          <p:cNvSpPr txBox="1"/>
          <p:nvPr/>
        </p:nvSpPr>
        <p:spPr>
          <a:xfrm>
            <a:off x="4500611" y="6024356"/>
            <a:ext cx="423514" cy="369332"/>
          </a:xfrm>
          <a:prstGeom prst="rect">
            <a:avLst/>
          </a:prstGeom>
          <a:noFill/>
        </p:spPr>
        <p:txBody>
          <a:bodyPr wrap="none" rtlCol="0">
            <a:spAutoFit/>
          </a:bodyPr>
          <a:lstStyle/>
          <a:p>
            <a:r>
              <a:rPr lang="en-GB" dirty="0"/>
              <a:t>a3</a:t>
            </a:r>
          </a:p>
        </p:txBody>
      </p:sp>
      <p:cxnSp>
        <p:nvCxnSpPr>
          <p:cNvPr id="19" name="Straight Arrow Connector 18"/>
          <p:cNvCxnSpPr/>
          <p:nvPr/>
        </p:nvCxnSpPr>
        <p:spPr>
          <a:xfrm flipV="1">
            <a:off x="1981200" y="4495800"/>
            <a:ext cx="838200" cy="152400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819400" y="4287798"/>
            <a:ext cx="914400" cy="245645"/>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019301" y="4308901"/>
            <a:ext cx="1714499" cy="1634699"/>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810" y="3788080"/>
            <a:ext cx="1004274" cy="400110"/>
          </a:xfrm>
          <a:prstGeom prst="rect">
            <a:avLst/>
          </a:prstGeom>
          <a:noFill/>
        </p:spPr>
        <p:txBody>
          <a:bodyPr wrap="square" rtlCol="0">
            <a:spAutoFit/>
          </a:bodyPr>
          <a:lstStyle/>
          <a:p>
            <a:r>
              <a:rPr lang="en-GB" sz="2000" b="1" dirty="0">
                <a:solidFill>
                  <a:srgbClr val="FF0000"/>
                </a:solidFill>
              </a:rPr>
              <a:t>magnet</a:t>
            </a:r>
            <a:endParaRPr lang="en-GB" b="1" dirty="0">
              <a:solidFill>
                <a:srgbClr val="FF0000"/>
              </a:solidFill>
            </a:endParaRPr>
          </a:p>
        </p:txBody>
      </p:sp>
      <p:sp>
        <p:nvSpPr>
          <p:cNvPr id="27" name="TextBox 26"/>
          <p:cNvSpPr txBox="1"/>
          <p:nvPr/>
        </p:nvSpPr>
        <p:spPr>
          <a:xfrm>
            <a:off x="2810" y="4197572"/>
            <a:ext cx="1589448" cy="400110"/>
          </a:xfrm>
          <a:prstGeom prst="rect">
            <a:avLst/>
          </a:prstGeom>
          <a:noFill/>
        </p:spPr>
        <p:txBody>
          <a:bodyPr wrap="square" rtlCol="0">
            <a:spAutoFit/>
          </a:bodyPr>
          <a:lstStyle/>
          <a:p>
            <a:r>
              <a:rPr lang="en-GB" sz="2000" b="1" dirty="0">
                <a:solidFill>
                  <a:srgbClr val="0070C0"/>
                </a:solidFill>
              </a:rPr>
              <a:t>environment</a:t>
            </a:r>
            <a:endParaRPr lang="en-GB" b="1" dirty="0">
              <a:solidFill>
                <a:srgbClr val="0070C0"/>
              </a:solidFill>
            </a:endParaRPr>
          </a:p>
        </p:txBody>
      </p:sp>
      <p:sp>
        <p:nvSpPr>
          <p:cNvPr id="28" name="TextBox 27"/>
          <p:cNvSpPr txBox="1"/>
          <p:nvPr/>
        </p:nvSpPr>
        <p:spPr>
          <a:xfrm>
            <a:off x="65459" y="4607064"/>
            <a:ext cx="1589448" cy="400110"/>
          </a:xfrm>
          <a:prstGeom prst="rect">
            <a:avLst/>
          </a:prstGeom>
          <a:noFill/>
        </p:spPr>
        <p:txBody>
          <a:bodyPr wrap="square" rtlCol="0">
            <a:spAutoFit/>
          </a:bodyPr>
          <a:lstStyle/>
          <a:p>
            <a:r>
              <a:rPr lang="en-GB" sz="2000" b="1" dirty="0">
                <a:solidFill>
                  <a:srgbClr val="109420"/>
                </a:solidFill>
              </a:rPr>
              <a:t>total</a:t>
            </a:r>
            <a:endParaRPr lang="en-GB" b="1" dirty="0">
              <a:solidFill>
                <a:srgbClr val="109420"/>
              </a:solidFill>
            </a:endParaRPr>
          </a:p>
        </p:txBody>
      </p:sp>
      <p:cxnSp>
        <p:nvCxnSpPr>
          <p:cNvPr id="29" name="Straight Arrow Connector 28"/>
          <p:cNvCxnSpPr/>
          <p:nvPr/>
        </p:nvCxnSpPr>
        <p:spPr>
          <a:xfrm flipV="1">
            <a:off x="8382000" y="3200400"/>
            <a:ext cx="0" cy="2362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8382000" y="5562600"/>
            <a:ext cx="31242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001000" y="3461266"/>
            <a:ext cx="423514" cy="369332"/>
          </a:xfrm>
          <a:prstGeom prst="rect">
            <a:avLst/>
          </a:prstGeom>
          <a:noFill/>
        </p:spPr>
        <p:txBody>
          <a:bodyPr wrap="none" rtlCol="0">
            <a:spAutoFit/>
          </a:bodyPr>
          <a:lstStyle/>
          <a:p>
            <a:r>
              <a:rPr lang="en-GB" dirty="0"/>
              <a:t>b3</a:t>
            </a:r>
          </a:p>
        </p:txBody>
      </p:sp>
      <p:sp>
        <p:nvSpPr>
          <p:cNvPr id="32" name="TextBox 31"/>
          <p:cNvSpPr txBox="1"/>
          <p:nvPr/>
        </p:nvSpPr>
        <p:spPr>
          <a:xfrm>
            <a:off x="10901411" y="5567156"/>
            <a:ext cx="423514" cy="369332"/>
          </a:xfrm>
          <a:prstGeom prst="rect">
            <a:avLst/>
          </a:prstGeom>
          <a:noFill/>
        </p:spPr>
        <p:txBody>
          <a:bodyPr wrap="none" rtlCol="0">
            <a:spAutoFit/>
          </a:bodyPr>
          <a:lstStyle/>
          <a:p>
            <a:r>
              <a:rPr lang="en-GB" dirty="0"/>
              <a:t>a3</a:t>
            </a:r>
          </a:p>
        </p:txBody>
      </p:sp>
      <p:cxnSp>
        <p:nvCxnSpPr>
          <p:cNvPr id="33" name="Straight Arrow Connector 32"/>
          <p:cNvCxnSpPr/>
          <p:nvPr/>
        </p:nvCxnSpPr>
        <p:spPr>
          <a:xfrm flipV="1">
            <a:off x="8382000" y="4038600"/>
            <a:ext cx="838200" cy="1524000"/>
          </a:xfrm>
          <a:prstGeom prst="straightConnector1">
            <a:avLst/>
          </a:prstGeom>
          <a:ln w="762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9220200" y="3830598"/>
            <a:ext cx="914400" cy="245645"/>
          </a:xfrm>
          <a:prstGeom prst="straightConnector1">
            <a:avLst/>
          </a:prstGeom>
          <a:ln w="76200">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8420101" y="3851701"/>
            <a:ext cx="1714499" cy="1634699"/>
          </a:xfrm>
          <a:prstGeom prst="straightConnector1">
            <a:avLst/>
          </a:prstGeom>
          <a:ln w="7620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648200" y="3175546"/>
            <a:ext cx="2223366" cy="369332"/>
          </a:xfrm>
          <a:prstGeom prst="rect">
            <a:avLst/>
          </a:prstGeom>
          <a:noFill/>
        </p:spPr>
        <p:txBody>
          <a:bodyPr wrap="none" rtlCol="0">
            <a:spAutoFit/>
          </a:bodyPr>
          <a:lstStyle/>
          <a:p>
            <a:r>
              <a:rPr lang="en-GB" dirty="0"/>
              <a:t>Rotate by 42 degrees:</a:t>
            </a:r>
          </a:p>
        </p:txBody>
      </p:sp>
      <p:cxnSp>
        <p:nvCxnSpPr>
          <p:cNvPr id="37" name="Straight Arrow Connector 36"/>
          <p:cNvCxnSpPr/>
          <p:nvPr/>
        </p:nvCxnSpPr>
        <p:spPr>
          <a:xfrm flipH="1">
            <a:off x="6700789" y="5564454"/>
            <a:ext cx="1659757" cy="22674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endCxn id="46" idx="3"/>
          </p:cNvCxnSpPr>
          <p:nvPr/>
        </p:nvCxnSpPr>
        <p:spPr>
          <a:xfrm flipV="1">
            <a:off x="6730567" y="5429852"/>
            <a:ext cx="871282" cy="341659"/>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7467600" y="5410162"/>
            <a:ext cx="922725" cy="97343"/>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6" name="Curved Right Arrow 45"/>
          <p:cNvSpPr/>
          <p:nvPr/>
        </p:nvSpPr>
        <p:spPr>
          <a:xfrm rot="3079294">
            <a:off x="7566306" y="4071130"/>
            <a:ext cx="717983" cy="1561875"/>
          </a:xfrm>
          <a:prstGeom prst="curvedRightArrow">
            <a:avLst>
              <a:gd name="adj1" fmla="val 25000"/>
              <a:gd name="adj2" fmla="val 22153"/>
              <a:gd name="adj3" fmla="val 15331"/>
            </a:avLst>
          </a:prstGeom>
          <a:solidFill>
            <a:srgbClr val="FFC1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7" name="TextBox 46"/>
          <p:cNvSpPr txBox="1"/>
          <p:nvPr/>
        </p:nvSpPr>
        <p:spPr>
          <a:xfrm rot="18919336">
            <a:off x="6735592" y="4218452"/>
            <a:ext cx="1633781" cy="461665"/>
          </a:xfrm>
          <a:prstGeom prst="rect">
            <a:avLst/>
          </a:prstGeom>
          <a:noFill/>
        </p:spPr>
        <p:txBody>
          <a:bodyPr wrap="none" rtlCol="0">
            <a:spAutoFit/>
          </a:bodyPr>
          <a:lstStyle/>
          <a:p>
            <a:r>
              <a:rPr lang="en-GB" sz="2400" dirty="0"/>
              <a:t>42°×3=126°</a:t>
            </a:r>
          </a:p>
        </p:txBody>
      </p:sp>
      <p:sp>
        <p:nvSpPr>
          <p:cNvPr id="48" name="TextBox 47"/>
          <p:cNvSpPr txBox="1"/>
          <p:nvPr/>
        </p:nvSpPr>
        <p:spPr>
          <a:xfrm>
            <a:off x="7925297" y="6209022"/>
            <a:ext cx="3692614" cy="369332"/>
          </a:xfrm>
          <a:prstGeom prst="rect">
            <a:avLst/>
          </a:prstGeom>
          <a:noFill/>
        </p:spPr>
        <p:txBody>
          <a:bodyPr wrap="none" rtlCol="0">
            <a:spAutoFit/>
          </a:bodyPr>
          <a:lstStyle/>
          <a:p>
            <a:r>
              <a:rPr lang="en-GB" dirty="0"/>
              <a:t>Vector rotates by (rotation angle) × n </a:t>
            </a:r>
          </a:p>
        </p:txBody>
      </p:sp>
    </p:spTree>
    <p:extLst>
      <p:ext uri="{BB962C8B-B14F-4D97-AF65-F5344CB8AC3E}">
        <p14:creationId xmlns:p14="http://schemas.microsoft.com/office/powerpoint/2010/main" val="1061883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05998" y="3293131"/>
            <a:ext cx="2991678" cy="2438400"/>
          </a:xfrm>
        </p:spPr>
        <p:txBody>
          <a:bodyPr>
            <a:normAutofit lnSpcReduction="10000"/>
          </a:bodyPr>
          <a:lstStyle/>
          <a:p>
            <a:pPr marL="0" indent="0">
              <a:buNone/>
            </a:pPr>
            <a:r>
              <a:rPr lang="en-GB" dirty="0"/>
              <a:t>A big chunk of the measured multipoles can be attributed to the environment</a:t>
            </a:r>
          </a:p>
          <a:p>
            <a:endParaRPr lang="en-GB" dirty="0"/>
          </a:p>
        </p:txBody>
      </p:sp>
      <p:sp>
        <p:nvSpPr>
          <p:cNvPr id="3" name="Title 2"/>
          <p:cNvSpPr>
            <a:spLocks noGrp="1"/>
          </p:cNvSpPr>
          <p:nvPr>
            <p:ph type="title"/>
          </p:nvPr>
        </p:nvSpPr>
        <p:spPr>
          <a:xfrm>
            <a:off x="609600" y="6626"/>
            <a:ext cx="10972800" cy="1143000"/>
          </a:xfrm>
        </p:spPr>
        <p:txBody>
          <a:bodyPr/>
          <a:lstStyle/>
          <a:p>
            <a:r>
              <a:rPr lang="en-GB" dirty="0"/>
              <a:t>Results</a:t>
            </a:r>
          </a:p>
        </p:txBody>
      </p:sp>
      <p:sp>
        <p:nvSpPr>
          <p:cNvPr id="4" name="Footer Placeholder 3"/>
          <p:cNvSpPr>
            <a:spLocks noGrp="1"/>
          </p:cNvSpPr>
          <p:nvPr>
            <p:ph type="ftr" sz="quarter" idx="11"/>
          </p:nvPr>
        </p:nvSpPr>
        <p:spPr/>
        <p:txBody>
          <a:bodyPr/>
          <a:lstStyle/>
          <a:p>
            <a:r>
              <a:rPr lang="es-ES"/>
              <a:t>M. Koratzinos</a:t>
            </a:r>
            <a:endParaRPr lang="en-GB" dirty="0"/>
          </a:p>
        </p:txBody>
      </p:sp>
      <p:graphicFrame>
        <p:nvGraphicFramePr>
          <p:cNvPr id="6" name="Content Placeholder 4"/>
          <p:cNvGraphicFramePr>
            <a:graphicFrameLocks/>
          </p:cNvGraphicFramePr>
          <p:nvPr/>
        </p:nvGraphicFramePr>
        <p:xfrm>
          <a:off x="152398" y="1051560"/>
          <a:ext cx="11754680" cy="1219200"/>
        </p:xfrm>
        <a:graphic>
          <a:graphicData uri="http://schemas.openxmlformats.org/drawingml/2006/table">
            <a:tbl>
              <a:tblPr>
                <a:tableStyleId>{9D7B26C5-4107-4FEC-AEDC-1716B250A1EF}</a:tableStyleId>
              </a:tblPr>
              <a:tblGrid>
                <a:gridCol w="1447802">
                  <a:extLst>
                    <a:ext uri="{9D8B030D-6E8A-4147-A177-3AD203B41FA5}">
                      <a16:colId xmlns:a16="http://schemas.microsoft.com/office/drawing/2014/main" val="564231360"/>
                    </a:ext>
                  </a:extLst>
                </a:gridCol>
                <a:gridCol w="1143000">
                  <a:extLst>
                    <a:ext uri="{9D8B030D-6E8A-4147-A177-3AD203B41FA5}">
                      <a16:colId xmlns:a16="http://schemas.microsoft.com/office/drawing/2014/main" val="2099436494"/>
                    </a:ext>
                  </a:extLst>
                </a:gridCol>
                <a:gridCol w="685800">
                  <a:extLst>
                    <a:ext uri="{9D8B030D-6E8A-4147-A177-3AD203B41FA5}">
                      <a16:colId xmlns:a16="http://schemas.microsoft.com/office/drawing/2014/main" val="2559729928"/>
                    </a:ext>
                  </a:extLst>
                </a:gridCol>
                <a:gridCol w="762000">
                  <a:extLst>
                    <a:ext uri="{9D8B030D-6E8A-4147-A177-3AD203B41FA5}">
                      <a16:colId xmlns:a16="http://schemas.microsoft.com/office/drawing/2014/main" val="507655219"/>
                    </a:ext>
                  </a:extLst>
                </a:gridCol>
                <a:gridCol w="762000">
                  <a:extLst>
                    <a:ext uri="{9D8B030D-6E8A-4147-A177-3AD203B41FA5}">
                      <a16:colId xmlns:a16="http://schemas.microsoft.com/office/drawing/2014/main" val="776542993"/>
                    </a:ext>
                  </a:extLst>
                </a:gridCol>
                <a:gridCol w="914400">
                  <a:extLst>
                    <a:ext uri="{9D8B030D-6E8A-4147-A177-3AD203B41FA5}">
                      <a16:colId xmlns:a16="http://schemas.microsoft.com/office/drawing/2014/main" val="3000041972"/>
                    </a:ext>
                  </a:extLst>
                </a:gridCol>
                <a:gridCol w="990600">
                  <a:extLst>
                    <a:ext uri="{9D8B030D-6E8A-4147-A177-3AD203B41FA5}">
                      <a16:colId xmlns:a16="http://schemas.microsoft.com/office/drawing/2014/main" val="1248000030"/>
                    </a:ext>
                  </a:extLst>
                </a:gridCol>
                <a:gridCol w="762000">
                  <a:extLst>
                    <a:ext uri="{9D8B030D-6E8A-4147-A177-3AD203B41FA5}">
                      <a16:colId xmlns:a16="http://schemas.microsoft.com/office/drawing/2014/main" val="4207103277"/>
                    </a:ext>
                  </a:extLst>
                </a:gridCol>
                <a:gridCol w="685800">
                  <a:extLst>
                    <a:ext uri="{9D8B030D-6E8A-4147-A177-3AD203B41FA5}">
                      <a16:colId xmlns:a16="http://schemas.microsoft.com/office/drawing/2014/main" val="557456046"/>
                    </a:ext>
                  </a:extLst>
                </a:gridCol>
                <a:gridCol w="685800">
                  <a:extLst>
                    <a:ext uri="{9D8B030D-6E8A-4147-A177-3AD203B41FA5}">
                      <a16:colId xmlns:a16="http://schemas.microsoft.com/office/drawing/2014/main" val="749540180"/>
                    </a:ext>
                  </a:extLst>
                </a:gridCol>
                <a:gridCol w="762000">
                  <a:extLst>
                    <a:ext uri="{9D8B030D-6E8A-4147-A177-3AD203B41FA5}">
                      <a16:colId xmlns:a16="http://schemas.microsoft.com/office/drawing/2014/main" val="2089083416"/>
                    </a:ext>
                  </a:extLst>
                </a:gridCol>
                <a:gridCol w="762000">
                  <a:extLst>
                    <a:ext uri="{9D8B030D-6E8A-4147-A177-3AD203B41FA5}">
                      <a16:colId xmlns:a16="http://schemas.microsoft.com/office/drawing/2014/main" val="1066877880"/>
                    </a:ext>
                  </a:extLst>
                </a:gridCol>
                <a:gridCol w="762000">
                  <a:extLst>
                    <a:ext uri="{9D8B030D-6E8A-4147-A177-3AD203B41FA5}">
                      <a16:colId xmlns:a16="http://schemas.microsoft.com/office/drawing/2014/main" val="4163555284"/>
                    </a:ext>
                  </a:extLst>
                </a:gridCol>
                <a:gridCol w="629478">
                  <a:extLst>
                    <a:ext uri="{9D8B030D-6E8A-4147-A177-3AD203B41FA5}">
                      <a16:colId xmlns:a16="http://schemas.microsoft.com/office/drawing/2014/main" val="2512130079"/>
                    </a:ext>
                  </a:extLst>
                </a:gridCol>
              </a:tblGrid>
              <a:tr h="190500">
                <a:tc>
                  <a:txBody>
                    <a:bodyPr/>
                    <a:lstStyle/>
                    <a:p>
                      <a:pPr algn="just"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 </a:t>
                      </a:r>
                      <a:endParaRPr lang="en-GB" sz="1600" b="1" i="0" u="none" strike="noStrike" dirty="0">
                        <a:solidFill>
                          <a:srgbClr val="000000"/>
                        </a:solidFill>
                        <a:effectLst/>
                        <a:latin typeface="Times New Roman" panose="02020603050405020304" pitchFamily="18" charset="0"/>
                      </a:endParaRPr>
                    </a:p>
                  </a:txBody>
                  <a:tcPr marL="0" marR="0" marT="0" marB="0" anchor="ctr"/>
                </a:tc>
                <a:tc>
                  <a:txBody>
                    <a:bodyPr/>
                    <a:lstStyle/>
                    <a:p>
                      <a:pPr algn="just" fontAlgn="ctr"/>
                      <a:r>
                        <a:rPr lang="en-GB" sz="1600" b="1" i="0" u="none" strike="noStrike">
                          <a:solidFill>
                            <a:srgbClr val="000000"/>
                          </a:solidFill>
                          <a:effectLst/>
                          <a:latin typeface="Times New Roman" panose="02020603050405020304" pitchFamily="18" charset="0"/>
                          <a:ea typeface="Times New Roman" panose="02020603050405020304" pitchFamily="18" charset="0"/>
                        </a:rPr>
                        <a:t> </a:t>
                      </a:r>
                      <a:endParaRPr lang="en-GB" sz="1600" b="1" i="0" u="none" strike="noStrike">
                        <a:solidFill>
                          <a:srgbClr val="000000"/>
                        </a:solidFill>
                        <a:effectLst/>
                        <a:latin typeface="Times New Roman" panose="02020603050405020304" pitchFamily="18" charset="0"/>
                      </a:endParaRPr>
                    </a:p>
                  </a:txBody>
                  <a:tcPr marL="0" marR="0" marT="0" marB="0" anchor="ct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b3</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a3</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b4</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a4</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b5</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a5</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b6</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a6</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b7</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a7</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b8</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a8</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B9881"/>
                    </a:solidFill>
                  </a:tcPr>
                </a:tc>
                <a:extLst>
                  <a:ext uri="{0D108BD9-81ED-4DB2-BD59-A6C34878D82A}">
                    <a16:rowId xmlns:a16="http://schemas.microsoft.com/office/drawing/2014/main" val="106581782"/>
                  </a:ext>
                </a:extLst>
              </a:tr>
              <a:tr h="190500">
                <a:tc rowSpan="2">
                  <a:txBody>
                    <a:bodyPr/>
                    <a:lstStyle/>
                    <a:p>
                      <a:pPr algn="ct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Raw measurements</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l"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original</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-0.22</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US" sz="1600" b="0" i="0" u="none" strike="noStrike">
                          <a:solidFill>
                            <a:srgbClr val="000000"/>
                          </a:solidFill>
                          <a:effectLst/>
                          <a:latin typeface="Times New Roman" panose="02020603050405020304" pitchFamily="18" charset="0"/>
                          <a:ea typeface="Times New Roman" panose="02020603050405020304" pitchFamily="18" charset="0"/>
                        </a:rPr>
                        <a:t>0.318</a:t>
                      </a:r>
                      <a:endParaRPr lang="en-US"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0.531</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0.538</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-0.162</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-0.031</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US" sz="1600" b="0" i="0" u="none" strike="noStrike">
                          <a:solidFill>
                            <a:srgbClr val="000000"/>
                          </a:solidFill>
                          <a:effectLst/>
                          <a:latin typeface="Times New Roman" panose="02020603050405020304" pitchFamily="18" charset="0"/>
                          <a:ea typeface="Times New Roman" panose="02020603050405020304" pitchFamily="18" charset="0"/>
                        </a:rPr>
                        <a:t>0.642</a:t>
                      </a:r>
                      <a:endParaRPr lang="en-US"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-0.118</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0.031</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-0.004</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-0.002</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-0.029</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extLst>
                  <a:ext uri="{0D108BD9-81ED-4DB2-BD59-A6C34878D82A}">
                    <a16:rowId xmlns:a16="http://schemas.microsoft.com/office/drawing/2014/main" val="2914839467"/>
                  </a:ext>
                </a:extLst>
              </a:tr>
              <a:tr h="190500">
                <a:tc vMerge="1">
                  <a:txBody>
                    <a:bodyPr/>
                    <a:lstStyle/>
                    <a:p>
                      <a:endParaRPr lang="en-GB"/>
                    </a:p>
                  </a:txBody>
                  <a:tcPr/>
                </a:tc>
                <a:tc>
                  <a:txBody>
                    <a:bodyPr/>
                    <a:lstStyle/>
                    <a:p>
                      <a:pPr algn="l"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rotated</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0.083</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0.427</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0.494</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0.656</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-0.159</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-0.034</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US" sz="1600" b="0" i="0" u="none" strike="noStrike" dirty="0">
                          <a:solidFill>
                            <a:srgbClr val="000000"/>
                          </a:solidFill>
                          <a:effectLst/>
                          <a:latin typeface="Times New Roman" panose="02020603050405020304" pitchFamily="18" charset="0"/>
                          <a:ea typeface="Times New Roman" panose="02020603050405020304" pitchFamily="18" charset="0"/>
                        </a:rPr>
                        <a:t>0.65</a:t>
                      </a:r>
                      <a:endParaRPr lang="en-US"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-0.105</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US" sz="1600" b="0" i="0" u="none" strike="noStrike" dirty="0">
                          <a:solidFill>
                            <a:srgbClr val="000000"/>
                          </a:solidFill>
                          <a:effectLst/>
                          <a:latin typeface="Times New Roman" panose="02020603050405020304" pitchFamily="18" charset="0"/>
                          <a:ea typeface="Times New Roman" panose="02020603050405020304" pitchFamily="18" charset="0"/>
                        </a:rPr>
                        <a:t>0.033</a:t>
                      </a:r>
                      <a:endParaRPr lang="en-US"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-0.005</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US" sz="1600" b="0" i="0" u="none" strike="noStrike" dirty="0">
                          <a:solidFill>
                            <a:srgbClr val="000000"/>
                          </a:solidFill>
                          <a:effectLst/>
                          <a:latin typeface="Times New Roman" panose="02020603050405020304" pitchFamily="18" charset="0"/>
                          <a:ea typeface="Times New Roman" panose="02020603050405020304" pitchFamily="18" charset="0"/>
                        </a:rPr>
                        <a:t>0.003</a:t>
                      </a:r>
                      <a:endParaRPr lang="en-US"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-0.03</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C1FF"/>
                    </a:solidFill>
                  </a:tcPr>
                </a:tc>
                <a:extLst>
                  <a:ext uri="{0D108BD9-81ED-4DB2-BD59-A6C34878D82A}">
                    <a16:rowId xmlns:a16="http://schemas.microsoft.com/office/drawing/2014/main" val="3934038690"/>
                  </a:ext>
                </a:extLst>
              </a:tr>
              <a:tr h="190500">
                <a:tc rowSpan="2">
                  <a:txBody>
                    <a:bodyPr/>
                    <a:lstStyle/>
                    <a:p>
                      <a:pPr algn="ct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Analysis</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l"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magnet</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-0.124</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a:solidFill>
                            <a:srgbClr val="000000"/>
                          </a:solidFill>
                          <a:effectLst/>
                          <a:latin typeface="Times New Roman" panose="02020603050405020304" pitchFamily="18" charset="0"/>
                          <a:ea typeface="Times New Roman" panose="02020603050405020304" pitchFamily="18" charset="0"/>
                        </a:rPr>
                        <a:t>-0.133</a:t>
                      </a:r>
                      <a:endParaRPr lang="en-GB" sz="1600" b="1" i="0" u="none" strike="noStrike">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0.025</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-0.057</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-0.001</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US" sz="1600" b="1" i="0" u="none" strike="noStrike" dirty="0">
                          <a:solidFill>
                            <a:srgbClr val="000000"/>
                          </a:solidFill>
                          <a:effectLst/>
                          <a:latin typeface="Times New Roman" panose="02020603050405020304" pitchFamily="18" charset="0"/>
                          <a:ea typeface="Times New Roman" panose="02020603050405020304" pitchFamily="18" charset="0"/>
                        </a:rPr>
                        <a:t>0.002</a:t>
                      </a:r>
                      <a:endParaRPr lang="en-US"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-0.009</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-0.004</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0.000</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US" sz="1600" b="1" i="0" u="none" strike="noStrike" dirty="0">
                          <a:solidFill>
                            <a:srgbClr val="000000"/>
                          </a:solidFill>
                          <a:effectLst/>
                          <a:latin typeface="Times New Roman" panose="02020603050405020304" pitchFamily="18" charset="0"/>
                          <a:ea typeface="Times New Roman" panose="02020603050405020304" pitchFamily="18" charset="0"/>
                        </a:rPr>
                        <a:t>0.003</a:t>
                      </a:r>
                      <a:endParaRPr lang="en-US"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dirty="0">
                          <a:solidFill>
                            <a:srgbClr val="000000"/>
                          </a:solidFill>
                          <a:effectLst/>
                          <a:latin typeface="Times New Roman" panose="02020603050405020304" pitchFamily="18" charset="0"/>
                          <a:ea typeface="Times New Roman" panose="02020603050405020304" pitchFamily="18" charset="0"/>
                        </a:rPr>
                        <a:t>0.002</a:t>
                      </a:r>
                      <a:endParaRPr lang="en-GB" sz="1600" b="1"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1" i="0" u="none" strike="noStrike">
                          <a:solidFill>
                            <a:srgbClr val="000000"/>
                          </a:solidFill>
                          <a:effectLst/>
                          <a:latin typeface="Times New Roman" panose="02020603050405020304" pitchFamily="18" charset="0"/>
                          <a:ea typeface="Times New Roman" panose="02020603050405020304" pitchFamily="18" charset="0"/>
                        </a:rPr>
                        <a:t>0.011</a:t>
                      </a:r>
                      <a:endParaRPr lang="en-GB" sz="1600" b="1" i="0" u="none" strike="noStrike">
                        <a:solidFill>
                          <a:srgbClr val="000000"/>
                        </a:solidFill>
                        <a:effectLst/>
                        <a:latin typeface="Times New Roman" panose="02020603050405020304" pitchFamily="18" charset="0"/>
                      </a:endParaRPr>
                    </a:p>
                  </a:txBody>
                  <a:tcPr marL="0" marR="0" marT="0" marB="0" anchor="ctr">
                    <a:solidFill>
                      <a:srgbClr val="FFFF99"/>
                    </a:solidFill>
                  </a:tcPr>
                </a:tc>
                <a:extLst>
                  <a:ext uri="{0D108BD9-81ED-4DB2-BD59-A6C34878D82A}">
                    <a16:rowId xmlns:a16="http://schemas.microsoft.com/office/drawing/2014/main" val="3740014838"/>
                  </a:ext>
                </a:extLst>
              </a:tr>
              <a:tr h="190500">
                <a:tc vMerge="1">
                  <a:txBody>
                    <a:bodyPr/>
                    <a:lstStyle/>
                    <a:p>
                      <a:endParaRPr lang="en-GB"/>
                    </a:p>
                  </a:txBody>
                  <a:tcPr/>
                </a:tc>
                <a:tc>
                  <a:txBody>
                    <a:bodyPr/>
                    <a:lstStyle/>
                    <a:p>
                      <a:pPr algn="l"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environment</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-0.097</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0.45</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0.506</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0.595</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-0.161</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-0.033</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US" sz="1600" b="0" i="0" u="none" strike="noStrike" dirty="0">
                          <a:solidFill>
                            <a:srgbClr val="000000"/>
                          </a:solidFill>
                          <a:effectLst/>
                          <a:latin typeface="Times New Roman" panose="02020603050405020304" pitchFamily="18" charset="0"/>
                          <a:ea typeface="Times New Roman" panose="02020603050405020304" pitchFamily="18" charset="0"/>
                        </a:rPr>
                        <a:t>0.651</a:t>
                      </a:r>
                      <a:endParaRPr lang="en-US"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-0.114</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a:solidFill>
                            <a:srgbClr val="000000"/>
                          </a:solidFill>
                          <a:effectLst/>
                          <a:latin typeface="Times New Roman" panose="02020603050405020304" pitchFamily="18" charset="0"/>
                          <a:ea typeface="Times New Roman" panose="02020603050405020304" pitchFamily="18" charset="0"/>
                        </a:rPr>
                        <a:t>0.031</a:t>
                      </a:r>
                      <a:endParaRPr lang="en-GB" sz="1600" b="0" i="0" u="none" strike="noStrike">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-0.006</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-0.003</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tc>
                  <a:txBody>
                    <a:bodyPr/>
                    <a:lstStyle/>
                    <a:p>
                      <a:pPr algn="r" fontAlgn="ctr"/>
                      <a:r>
                        <a:rPr lang="en-GB" sz="1600" b="0" i="0" u="none" strike="noStrike" dirty="0">
                          <a:solidFill>
                            <a:srgbClr val="000000"/>
                          </a:solidFill>
                          <a:effectLst/>
                          <a:latin typeface="Times New Roman" panose="02020603050405020304" pitchFamily="18" charset="0"/>
                          <a:ea typeface="Times New Roman" panose="02020603050405020304" pitchFamily="18" charset="0"/>
                        </a:rPr>
                        <a:t>-0.04</a:t>
                      </a:r>
                      <a:endParaRPr lang="en-GB" sz="1600" b="0" i="0" u="none" strike="noStrike" dirty="0">
                        <a:solidFill>
                          <a:srgbClr val="000000"/>
                        </a:solidFill>
                        <a:effectLst/>
                        <a:latin typeface="Times New Roman" panose="02020603050405020304" pitchFamily="18" charset="0"/>
                      </a:endParaRPr>
                    </a:p>
                  </a:txBody>
                  <a:tcPr marL="0" marR="0" marT="0" marB="0" anchor="ctr">
                    <a:solidFill>
                      <a:srgbClr val="FFFF99"/>
                    </a:solidFill>
                  </a:tcPr>
                </a:tc>
                <a:extLst>
                  <a:ext uri="{0D108BD9-81ED-4DB2-BD59-A6C34878D82A}">
                    <a16:rowId xmlns:a16="http://schemas.microsoft.com/office/drawing/2014/main" val="4111876632"/>
                  </a:ext>
                </a:extLst>
              </a:tr>
            </a:tbl>
          </a:graphicData>
        </a:graphic>
      </p:graphicFrame>
      <p:sp>
        <p:nvSpPr>
          <p:cNvPr id="5" name="Rectangle 4"/>
          <p:cNvSpPr/>
          <p:nvPr/>
        </p:nvSpPr>
        <p:spPr>
          <a:xfrm>
            <a:off x="1143000" y="3124200"/>
            <a:ext cx="2286000" cy="6096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838200" y="3135268"/>
            <a:ext cx="25908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2"/>
          <a:stretch>
            <a:fillRect/>
          </a:stretch>
        </p:blipFill>
        <p:spPr>
          <a:xfrm>
            <a:off x="163828" y="2303188"/>
            <a:ext cx="8911640" cy="4418287"/>
          </a:xfrm>
          <a:prstGeom prst="rect">
            <a:avLst/>
          </a:prstGeom>
        </p:spPr>
      </p:pic>
    </p:spTree>
    <p:extLst>
      <p:ext uri="{BB962C8B-B14F-4D97-AF65-F5344CB8AC3E}">
        <p14:creationId xmlns:p14="http://schemas.microsoft.com/office/powerpoint/2010/main" val="5454922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99060"/>
            <a:ext cx="10972800" cy="1143000"/>
          </a:xfrm>
        </p:spPr>
        <p:txBody>
          <a:bodyPr/>
          <a:lstStyle/>
          <a:p>
            <a:r>
              <a:rPr lang="en-GB" dirty="0"/>
              <a:t>Results - centre</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TextBox 6"/>
          <p:cNvSpPr txBox="1"/>
          <p:nvPr/>
        </p:nvSpPr>
        <p:spPr>
          <a:xfrm>
            <a:off x="1200150" y="5525353"/>
            <a:ext cx="9753600" cy="830997"/>
          </a:xfrm>
          <a:prstGeom prst="rect">
            <a:avLst/>
          </a:prstGeom>
          <a:solidFill>
            <a:srgbClr val="FF99FF"/>
          </a:solidFill>
        </p:spPr>
        <p:txBody>
          <a:bodyPr wrap="square" rtlCol="0">
            <a:spAutoFit/>
          </a:bodyPr>
          <a:lstStyle/>
          <a:p>
            <a:r>
              <a:rPr lang="en-GB" sz="2400" dirty="0"/>
              <a:t>All multipoles are below 0.15 units and only b3, a3 is above 0.10 units. (this is barely above the sensitivity of the method)</a:t>
            </a:r>
          </a:p>
        </p:txBody>
      </p:sp>
      <p:pic>
        <p:nvPicPr>
          <p:cNvPr id="13" name="Picture 12"/>
          <p:cNvPicPr>
            <a:picLocks noChangeAspect="1"/>
          </p:cNvPicPr>
          <p:nvPr/>
        </p:nvPicPr>
        <p:blipFill>
          <a:blip r:embed="rId2"/>
          <a:stretch>
            <a:fillRect/>
          </a:stretch>
        </p:blipFill>
        <p:spPr>
          <a:xfrm>
            <a:off x="1123950" y="1143000"/>
            <a:ext cx="9906000" cy="4338708"/>
          </a:xfrm>
          <a:prstGeom prst="rect">
            <a:avLst/>
          </a:prstGeom>
        </p:spPr>
      </p:pic>
    </p:spTree>
    <p:extLst>
      <p:ext uri="{BB962C8B-B14F-4D97-AF65-F5344CB8AC3E}">
        <p14:creationId xmlns:p14="http://schemas.microsoft.com/office/powerpoint/2010/main" val="4062259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4"/>
          <p:cNvGraphicFramePr>
            <a:graphicFrameLocks/>
          </p:cNvGraphicFramePr>
          <p:nvPr>
            <p:extLst>
              <p:ext uri="{D42A27DB-BD31-4B8C-83A1-F6EECF244321}">
                <p14:modId xmlns:p14="http://schemas.microsoft.com/office/powerpoint/2010/main" val="1058244983"/>
              </p:ext>
            </p:extLst>
          </p:nvPr>
        </p:nvGraphicFramePr>
        <p:xfrm>
          <a:off x="228600" y="3124200"/>
          <a:ext cx="6858000" cy="3361690"/>
        </p:xfrm>
        <a:graphic>
          <a:graphicData uri="http://schemas.openxmlformats.org/drawingml/2006/table">
            <a:tbl>
              <a:tblPr>
                <a:tableStyleId>{8EC20E35-A176-4012-BC5E-935CFFF8708E}</a:tableStyleId>
              </a:tblPr>
              <a:tblGrid>
                <a:gridCol w="1039381">
                  <a:extLst>
                    <a:ext uri="{9D8B030D-6E8A-4147-A177-3AD203B41FA5}">
                      <a16:colId xmlns:a16="http://schemas.microsoft.com/office/drawing/2014/main" val="1830951646"/>
                    </a:ext>
                  </a:extLst>
                </a:gridCol>
                <a:gridCol w="1414449">
                  <a:extLst>
                    <a:ext uri="{9D8B030D-6E8A-4147-A177-3AD203B41FA5}">
                      <a16:colId xmlns:a16="http://schemas.microsoft.com/office/drawing/2014/main" val="3530240738"/>
                    </a:ext>
                  </a:extLst>
                </a:gridCol>
                <a:gridCol w="871157">
                  <a:extLst>
                    <a:ext uri="{9D8B030D-6E8A-4147-A177-3AD203B41FA5}">
                      <a16:colId xmlns:a16="http://schemas.microsoft.com/office/drawing/2014/main" val="1892167679"/>
                    </a:ext>
                  </a:extLst>
                </a:gridCol>
                <a:gridCol w="871157">
                  <a:extLst>
                    <a:ext uri="{9D8B030D-6E8A-4147-A177-3AD203B41FA5}">
                      <a16:colId xmlns:a16="http://schemas.microsoft.com/office/drawing/2014/main" val="428386310"/>
                    </a:ext>
                  </a:extLst>
                </a:gridCol>
                <a:gridCol w="919542">
                  <a:extLst>
                    <a:ext uri="{9D8B030D-6E8A-4147-A177-3AD203B41FA5}">
                      <a16:colId xmlns:a16="http://schemas.microsoft.com/office/drawing/2014/main" val="1166209606"/>
                    </a:ext>
                  </a:extLst>
                </a:gridCol>
                <a:gridCol w="871157">
                  <a:extLst>
                    <a:ext uri="{9D8B030D-6E8A-4147-A177-3AD203B41FA5}">
                      <a16:colId xmlns:a16="http://schemas.microsoft.com/office/drawing/2014/main" val="2926138504"/>
                    </a:ext>
                  </a:extLst>
                </a:gridCol>
                <a:gridCol w="871157">
                  <a:extLst>
                    <a:ext uri="{9D8B030D-6E8A-4147-A177-3AD203B41FA5}">
                      <a16:colId xmlns:a16="http://schemas.microsoft.com/office/drawing/2014/main" val="3361734860"/>
                    </a:ext>
                  </a:extLst>
                </a:gridCol>
              </a:tblGrid>
              <a:tr h="496966">
                <a:tc>
                  <a:txBody>
                    <a:bodyPr/>
                    <a:lstStyle/>
                    <a:p>
                      <a:pPr algn="ctr" fontAlgn="b"/>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Start</a:t>
                      </a:r>
                      <a:r>
                        <a:rPr lang="en-GB" sz="1800" u="none" strike="noStrike" baseline="0" dirty="0">
                          <a:effectLst/>
                          <a:latin typeface="Times New Roman" panose="02020603050405020304" pitchFamily="18" charset="0"/>
                          <a:cs typeface="Times New Roman" panose="02020603050405020304" pitchFamily="18" charset="0"/>
                        </a:rPr>
                        <a:t> position</a:t>
                      </a:r>
                      <a:r>
                        <a:rPr lang="en-GB" sz="1800" u="none" strike="noStrike" dirty="0">
                          <a:effectLst/>
                          <a:latin typeface="Times New Roman" panose="02020603050405020304" pitchFamily="18" charset="0"/>
                          <a:cs typeface="Times New Roman" panose="02020603050405020304" pitchFamily="18" charset="0"/>
                        </a:rPr>
                        <a:t> (m)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Length </a:t>
                      </a:r>
                    </a:p>
                    <a:p>
                      <a:pPr algn="ctr" fontAlgn="b"/>
                      <a:r>
                        <a:rPr lang="en-GB" sz="1800" u="none" strike="noStrike" dirty="0">
                          <a:effectLst/>
                          <a:latin typeface="Times New Roman" panose="02020603050405020304" pitchFamily="18" charset="0"/>
                          <a:cs typeface="Times New Roman" panose="02020603050405020304" pitchFamily="18" charset="0"/>
                        </a:rPr>
                        <a: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@Z</a:t>
                      </a: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@W </a:t>
                      </a: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 H</a:t>
                      </a: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B’ @ </a:t>
                      </a:r>
                      <a:r>
                        <a:rPr lang="en-GB" sz="1800" u="none" strike="noStrike" dirty="0" err="1">
                          <a:effectLst/>
                          <a:latin typeface="Times New Roman" panose="02020603050405020304" pitchFamily="18" charset="0"/>
                          <a:cs typeface="Times New Roman" panose="02020603050405020304" pitchFamily="18" charset="0"/>
                        </a:rPr>
                        <a:t>tt</a:t>
                      </a:r>
                      <a:endParaRPr lang="en-GB" sz="1800" u="none" strike="noStrike" dirty="0">
                        <a:effectLst/>
                        <a:latin typeface="Times New Roman" panose="02020603050405020304" pitchFamily="18" charset="0"/>
                        <a:cs typeface="Times New Roman" panose="02020603050405020304" pitchFamily="18" charset="0"/>
                      </a:endParaRPr>
                    </a:p>
                    <a:p>
                      <a:pPr algn="ctr" fontAlgn="b"/>
                      <a:r>
                        <a:rPr lang="en-GB" sz="1800" u="none" strike="noStrike" dirty="0">
                          <a:effectLst/>
                          <a:latin typeface="Times New Roman" panose="02020603050405020304" pitchFamily="18" charset="0"/>
                          <a:cs typeface="Times New Roman" panose="02020603050405020304" pitchFamily="18" charset="0"/>
                        </a:rPr>
                        <a:t>(T/m)</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9250210"/>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QC2L2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-8.44</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25.05</a:t>
                      </a: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43.82</a:t>
                      </a: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61.30</a:t>
                      </a:r>
                    </a:p>
                  </a:txBody>
                  <a:tcPr marL="6350" marR="6350" marT="6350" marB="0" anchor="ctr">
                    <a:lnT w="28575" cap="flat" cmpd="sng" algn="ctr">
                      <a:solidFill>
                        <a:schemeClr val="tx1"/>
                      </a:solidFill>
                      <a:prstDash val="solid"/>
                      <a:round/>
                      <a:headEnd type="none" w="med" len="med"/>
                      <a:tailEnd type="none" w="med" len="med"/>
                    </a:lnT>
                  </a:tcP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69.50</a:t>
                      </a:r>
                    </a:p>
                  </a:txBody>
                  <a:tcPr marL="6350" marR="6350" marT="6350" marB="0"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831287396"/>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QC2L1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a:effectLst/>
                          <a:latin typeface="Times New Roman" panose="02020603050405020304" pitchFamily="18" charset="0"/>
                          <a:cs typeface="Times New Roman" panose="02020603050405020304" pitchFamily="18" charset="0"/>
                        </a:rPr>
                        <a:t>-7.11</a:t>
                      </a:r>
                      <a:endParaRPr lang="en-GB" sz="1800" b="1"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-0.18</a:t>
                      </a: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0.00</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7.32</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56.85</a:t>
                      </a:r>
                    </a:p>
                  </a:txBody>
                  <a:tcPr marL="6350" marR="6350" marT="6350" marB="0" anchor="ctr"/>
                </a:tc>
                <a:extLst>
                  <a:ext uri="{0D108BD9-81ED-4DB2-BD59-A6C34878D82A}">
                    <a16:rowId xmlns:a16="http://schemas.microsoft.com/office/drawing/2014/main" val="2406716312"/>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-5.56</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-19.35</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-34.38</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-53.08</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-99.98</a:t>
                      </a:r>
                    </a:p>
                  </a:txBody>
                  <a:tcPr marL="6350" marR="6350" marT="6350" marB="0" anchor="ctr"/>
                </a:tc>
                <a:extLst>
                  <a:ext uri="{0D108BD9-81ED-4DB2-BD59-A6C34878D82A}">
                    <a16:rowId xmlns:a16="http://schemas.microsoft.com/office/drawing/2014/main" val="143747635"/>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-4.23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-18.57</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-32.94</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-53.07</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-99.98</a:t>
                      </a:r>
                    </a:p>
                  </a:txBody>
                  <a:tcPr marL="6350" marR="6350" marT="6350" marB="0" anchor="ctr"/>
                </a:tc>
                <a:extLst>
                  <a:ext uri="{0D108BD9-81ED-4DB2-BD59-A6C34878D82A}">
                    <a16:rowId xmlns:a16="http://schemas.microsoft.com/office/drawing/2014/main" val="2267982670"/>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QC1L1.1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-2.9</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0.7</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-40.95</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-70.00</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-99.71</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-95.39</a:t>
                      </a:r>
                    </a:p>
                  </a:txBody>
                  <a:tcPr marL="6350" marR="6350" marT="6350" marB="0" anchor="ctr"/>
                </a:tc>
                <a:extLst>
                  <a:ext uri="{0D108BD9-81ED-4DB2-BD59-A6C34878D82A}">
                    <a16:rowId xmlns:a16="http://schemas.microsoft.com/office/drawing/2014/main" val="3260390247"/>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QC1L1.2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2.2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0.7</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-40.95</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-70.00</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-99.71</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-95.39</a:t>
                      </a:r>
                    </a:p>
                  </a:txBody>
                  <a:tcPr marL="6350" marR="6350" marT="6350" marB="0" anchor="ctr"/>
                </a:tc>
                <a:extLst>
                  <a:ext uri="{0D108BD9-81ED-4DB2-BD59-A6C34878D82A}">
                    <a16:rowId xmlns:a16="http://schemas.microsoft.com/office/drawing/2014/main" val="4109640468"/>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QC1R2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2.98</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-25.44</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-37.25</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-51.94</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-100.00</a:t>
                      </a:r>
                    </a:p>
                  </a:txBody>
                  <a:tcPr marL="6350" marR="6350" marT="6350" marB="0" anchor="ctr"/>
                </a:tc>
                <a:extLst>
                  <a:ext uri="{0D108BD9-81ED-4DB2-BD59-A6C34878D82A}">
                    <a16:rowId xmlns:a16="http://schemas.microsoft.com/office/drawing/2014/main" val="2428702113"/>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QC1R3</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4.31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FC0909"/>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-19.54</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-39.51</a:t>
                      </a:r>
                    </a:p>
                  </a:txBody>
                  <a:tcPr marL="6350" marR="6350" marT="6350" marB="0" anchor="ctr"/>
                </a:tc>
                <a:tc>
                  <a:txBody>
                    <a:bodyPr/>
                    <a:lstStyle/>
                    <a:p>
                      <a:pPr algn="ctr" fontAlgn="b"/>
                      <a:r>
                        <a:rPr lang="en-GB" sz="1800" b="0" i="0" u="none" strike="noStrike">
                          <a:solidFill>
                            <a:srgbClr val="FB0707"/>
                          </a:solidFill>
                          <a:effectLst/>
                          <a:latin typeface="Times New Roman" panose="02020603050405020304" pitchFamily="18" charset="0"/>
                          <a:cs typeface="Times New Roman" panose="02020603050405020304" pitchFamily="18" charset="0"/>
                        </a:rPr>
                        <a:t>-53.65</a:t>
                      </a:r>
                    </a:p>
                  </a:txBody>
                  <a:tcPr marL="6350" marR="6350" marT="6350" marB="0" anchor="ctr"/>
                </a:tc>
                <a:tc>
                  <a:txBody>
                    <a:bodyPr/>
                    <a:lstStyle/>
                    <a:p>
                      <a:pPr algn="ctr" fontAlgn="b"/>
                      <a:r>
                        <a:rPr lang="en-GB" sz="1800" b="0" i="0" u="none" strike="noStrike" dirty="0">
                          <a:solidFill>
                            <a:srgbClr val="FB0707"/>
                          </a:solidFill>
                          <a:effectLst/>
                          <a:latin typeface="Times New Roman" panose="02020603050405020304" pitchFamily="18" charset="0"/>
                          <a:cs typeface="Times New Roman" panose="02020603050405020304" pitchFamily="18" charset="0"/>
                        </a:rPr>
                        <a:t>-91.87</a:t>
                      </a:r>
                    </a:p>
                  </a:txBody>
                  <a:tcPr marL="6350" marR="6350" marT="6350" marB="0" anchor="ctr"/>
                </a:tc>
                <a:extLst>
                  <a:ext uri="{0D108BD9-81ED-4DB2-BD59-A6C34878D82A}">
                    <a16:rowId xmlns:a16="http://schemas.microsoft.com/office/drawing/2014/main" val="3051441323"/>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QC2R1</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5.86</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14.64</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16.85</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-2.65</a:t>
                      </a: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37.19</a:t>
                      </a:r>
                    </a:p>
                  </a:txBody>
                  <a:tcPr marL="6350" marR="6350" marT="6350" marB="0" anchor="ctr"/>
                </a:tc>
                <a:extLst>
                  <a:ext uri="{0D108BD9-81ED-4DB2-BD59-A6C34878D82A}">
                    <a16:rowId xmlns:a16="http://schemas.microsoft.com/office/drawing/2014/main" val="2762710222"/>
                  </a:ext>
                </a:extLst>
              </a:tr>
              <a:tr h="275938">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QC2R2</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u="none" strike="noStrike" dirty="0">
                          <a:effectLst/>
                          <a:latin typeface="Times New Roman" panose="02020603050405020304" pitchFamily="18" charset="0"/>
                          <a:cs typeface="Times New Roman" panose="02020603050405020304" pitchFamily="18" charset="0"/>
                        </a:rPr>
                        <a:t>7.19</a:t>
                      </a:r>
                      <a:endParaRPr lang="en-GB" sz="1800" b="1"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1.25</a:t>
                      </a:r>
                    </a:p>
                  </a:txBody>
                  <a:tcPr marL="6350" marR="6350" marT="6350"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19.50</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44.32</a:t>
                      </a:r>
                    </a:p>
                  </a:txBody>
                  <a:tcPr marL="6350" marR="6350" marT="6350" marB="0" anchor="ctr"/>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67.52</a:t>
                      </a:r>
                    </a:p>
                  </a:txBody>
                  <a:tcPr marL="6350" marR="6350" marT="6350"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94.43</a:t>
                      </a:r>
                    </a:p>
                  </a:txBody>
                  <a:tcPr marL="6350" marR="6350" marT="6350" marB="0" anchor="ctr"/>
                </a:tc>
                <a:extLst>
                  <a:ext uri="{0D108BD9-81ED-4DB2-BD59-A6C34878D82A}">
                    <a16:rowId xmlns:a16="http://schemas.microsoft.com/office/drawing/2014/main" val="2093828925"/>
                  </a:ext>
                </a:extLst>
              </a:tr>
            </a:tbl>
          </a:graphicData>
        </a:graphic>
      </p:graphicFrame>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28600" y="954941"/>
                <a:ext cx="11506200" cy="1828800"/>
              </a:xfrm>
              <a:solidFill>
                <a:srgbClr val="B7EFF7"/>
              </a:solidFill>
            </p:spPr>
            <p:txBody>
              <a:bodyPr>
                <a:noAutofit/>
              </a:bodyPr>
              <a:lstStyle/>
              <a:p>
                <a:r>
                  <a:rPr lang="en-GB" sz="2000" dirty="0"/>
                  <a:t>Two main units on each side of the IP and for each beam, </a:t>
                </a:r>
                <a14:m>
                  <m:oMath xmlns:m="http://schemas.openxmlformats.org/officeDocument/2006/math">
                    <m:sSup>
                      <m:sSupPr>
                        <m:ctrlPr>
                          <a:rPr lang="en-GB" sz="2000" i="1" smtClean="0">
                            <a:latin typeface="Cambria Math" panose="02040503050406030204" pitchFamily="18" charset="0"/>
                          </a:rPr>
                        </m:ctrlPr>
                      </m:sSupPr>
                      <m:e>
                        <m:r>
                          <a:rPr lang="en-US" sz="2000" b="0" i="1" smtClean="0">
                            <a:latin typeface="Cambria Math" panose="02040503050406030204" pitchFamily="18" charset="0"/>
                          </a:rPr>
                          <m:t>𝑒</m:t>
                        </m:r>
                      </m:e>
                      <m:sup>
                        <m:r>
                          <a:rPr lang="en-US" sz="2000" b="0" i="1" smtClean="0">
                            <a:latin typeface="Cambria Math" panose="02040503050406030204" pitchFamily="18" charset="0"/>
                          </a:rPr>
                          <m:t>+</m:t>
                        </m:r>
                      </m:sup>
                    </m:sSup>
                  </m:oMath>
                </a14:m>
                <a:r>
                  <a:rPr lang="en-GB" sz="2000" dirty="0"/>
                  <a:t> (P)and </a:t>
                </a:r>
                <a14:m>
                  <m:oMath xmlns:m="http://schemas.openxmlformats.org/officeDocument/2006/math">
                    <m:sSup>
                      <m:sSupPr>
                        <m:ctrlPr>
                          <a:rPr lang="en-GB" sz="2000" i="1">
                            <a:latin typeface="Cambria Math" panose="02040503050406030204" pitchFamily="18" charset="0"/>
                          </a:rPr>
                        </m:ctrlPr>
                      </m:sSupPr>
                      <m:e>
                        <m:r>
                          <a:rPr lang="en-US" sz="2000" i="1">
                            <a:latin typeface="Cambria Math" panose="02040503050406030204" pitchFamily="18" charset="0"/>
                          </a:rPr>
                          <m:t>𝑒</m:t>
                        </m:r>
                      </m:e>
                      <m:sup>
                        <m:r>
                          <a:rPr lang="en-US" sz="2000" b="0" i="1" smtClean="0">
                            <a:latin typeface="Cambria Math" panose="02040503050406030204" pitchFamily="18" charset="0"/>
                          </a:rPr>
                          <m:t>−</m:t>
                        </m:r>
                      </m:sup>
                    </m:sSup>
                  </m:oMath>
                </a14:m>
                <a:r>
                  <a:rPr lang="en-GB" sz="2000" dirty="0"/>
                  <a:t>(E): QC1LE, QC2LE, QC1RE,QC2RE, QC1LP, QC2LP, QC1RP,QC2RP</a:t>
                </a:r>
              </a:p>
              <a:p>
                <a:r>
                  <a:rPr lang="en-GB" sz="2000" dirty="0"/>
                  <a:t>QC1 is inside the detector and itself comprises three units per side per beam: QC1L1P, QC1L2P,QC1L3P, QC1L1P, QC1L2P,QC1L3P, QC1L1E, QC1L2E,QC1L3E, QC1L1E, QC1L2E,QC1L3E</a:t>
                </a:r>
              </a:p>
              <a:p>
                <a:r>
                  <a:rPr lang="en-GB" sz="2000" dirty="0"/>
                  <a:t>There are 5X2X2=20 single aperture units in total</a:t>
                </a: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28600" y="954941"/>
                <a:ext cx="11506200" cy="1828800"/>
              </a:xfrm>
              <a:blipFill>
                <a:blip r:embed="rId2"/>
                <a:stretch>
                  <a:fillRect l="-477" t="-2000" b="-1000"/>
                </a:stretch>
              </a:blipFill>
            </p:spPr>
            <p:txBody>
              <a:bodyPr/>
              <a:lstStyle/>
              <a:p>
                <a:r>
                  <a:rPr lang="en-GB">
                    <a:noFill/>
                  </a:rPr>
                  <a:t> </a:t>
                </a:r>
              </a:p>
            </p:txBody>
          </p:sp>
        </mc:Fallback>
      </mc:AlternateContent>
      <p:sp>
        <p:nvSpPr>
          <p:cNvPr id="3" name="Title 2"/>
          <p:cNvSpPr>
            <a:spLocks noGrp="1"/>
          </p:cNvSpPr>
          <p:nvPr>
            <p:ph type="title"/>
          </p:nvPr>
        </p:nvSpPr>
        <p:spPr>
          <a:xfrm>
            <a:off x="609600" y="25619"/>
            <a:ext cx="10972800" cy="944562"/>
          </a:xfrm>
        </p:spPr>
        <p:txBody>
          <a:bodyPr/>
          <a:lstStyle/>
          <a:p>
            <a:r>
              <a:rPr lang="en-GB" dirty="0"/>
              <a:t>Final focus quadrupoles</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7" name="TextBox 6"/>
          <p:cNvSpPr txBox="1"/>
          <p:nvPr/>
        </p:nvSpPr>
        <p:spPr>
          <a:xfrm>
            <a:off x="7543800" y="2971800"/>
            <a:ext cx="4343400" cy="1938992"/>
          </a:xfrm>
          <a:prstGeom prst="rect">
            <a:avLst/>
          </a:prstGeom>
          <a:solidFill>
            <a:srgbClr val="FFC1FF"/>
          </a:solidFill>
        </p:spPr>
        <p:txBody>
          <a:bodyPr wrap="square" rtlCol="0">
            <a:spAutoFit/>
          </a:bodyPr>
          <a:lstStyle/>
          <a:p>
            <a:pPr marL="285750" indent="-285750">
              <a:buFont typeface="Arial" panose="020B0604020202020204" pitchFamily="34" charset="0"/>
              <a:buChar char="•"/>
            </a:pPr>
            <a:r>
              <a:rPr lang="en-GB" sz="2000" dirty="0"/>
              <a:t>Optics design is such that E and P quads have the same strength</a:t>
            </a:r>
          </a:p>
          <a:p>
            <a:pPr marL="285750" indent="-285750">
              <a:buFont typeface="Arial" panose="020B0604020202020204" pitchFamily="34" charset="0"/>
              <a:buChar char="•"/>
            </a:pPr>
            <a:r>
              <a:rPr lang="en-GB" sz="2000" dirty="0"/>
              <a:t>Maximum strength is 100T/m</a:t>
            </a:r>
          </a:p>
          <a:p>
            <a:pPr marL="285750" indent="-285750">
              <a:buFont typeface="Arial" panose="020B0604020202020204" pitchFamily="34" charset="0"/>
              <a:buChar char="•"/>
            </a:pPr>
            <a:r>
              <a:rPr lang="en-GB" sz="2000" dirty="0"/>
              <a:t>The most difficult element is QC1L1, the closest to the beam and where the E and P quads are closer together</a:t>
            </a:r>
          </a:p>
        </p:txBody>
      </p:sp>
      <p:sp>
        <p:nvSpPr>
          <p:cNvPr id="8" name="TextBox 7"/>
          <p:cNvSpPr txBox="1"/>
          <p:nvPr/>
        </p:nvSpPr>
        <p:spPr>
          <a:xfrm>
            <a:off x="79770" y="2750165"/>
            <a:ext cx="5379678" cy="369332"/>
          </a:xfrm>
          <a:prstGeom prst="rect">
            <a:avLst/>
          </a:prstGeom>
          <a:solidFill>
            <a:srgbClr val="18C1D8"/>
          </a:solidFill>
        </p:spPr>
        <p:txBody>
          <a:bodyPr wrap="none" rtlCol="0">
            <a:spAutoFit/>
          </a:bodyPr>
          <a:lstStyle/>
          <a:p>
            <a:r>
              <a:rPr lang="en-GB" dirty="0"/>
              <a:t>From the FCC CDR </a:t>
            </a:r>
            <a:r>
              <a:rPr lang="en-GB" dirty="0">
                <a:solidFill>
                  <a:srgbClr val="FF0000"/>
                </a:solidFill>
              </a:rPr>
              <a:t>update</a:t>
            </a:r>
            <a:r>
              <a:rPr lang="en-GB" dirty="0"/>
              <a:t> 13/12/2019, Katsunobu Oide</a:t>
            </a:r>
          </a:p>
        </p:txBody>
      </p:sp>
      <p:sp>
        <p:nvSpPr>
          <p:cNvPr id="10" name="TextBox 9"/>
          <p:cNvSpPr txBox="1"/>
          <p:nvPr/>
        </p:nvSpPr>
        <p:spPr>
          <a:xfrm>
            <a:off x="7696200" y="5257800"/>
            <a:ext cx="3886200" cy="923330"/>
          </a:xfrm>
          <a:prstGeom prst="rect">
            <a:avLst/>
          </a:prstGeom>
          <a:noFill/>
          <a:ln w="57150">
            <a:solidFill>
              <a:srgbClr val="FF0000"/>
            </a:solidFill>
          </a:ln>
        </p:spPr>
        <p:txBody>
          <a:bodyPr wrap="square" rtlCol="0">
            <a:spAutoFit/>
          </a:bodyPr>
          <a:lstStyle/>
          <a:p>
            <a:r>
              <a:rPr lang="en-GB" dirty="0"/>
              <a:t>The updated parameters are rather different for QC1L1: its length is now 70cm from 120cm</a:t>
            </a:r>
          </a:p>
        </p:txBody>
      </p:sp>
    </p:spTree>
    <p:extLst>
      <p:ext uri="{BB962C8B-B14F-4D97-AF65-F5344CB8AC3E}">
        <p14:creationId xmlns:p14="http://schemas.microsoft.com/office/powerpoint/2010/main" val="2927787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457199" y="1422704"/>
            <a:ext cx="9495341" cy="3764970"/>
          </a:xfrm>
          <a:prstGeom prst="rect">
            <a:avLst/>
          </a:prstGeom>
        </p:spPr>
      </p:pic>
      <p:sp>
        <p:nvSpPr>
          <p:cNvPr id="3" name="Title 2"/>
          <p:cNvSpPr>
            <a:spLocks noGrp="1"/>
          </p:cNvSpPr>
          <p:nvPr>
            <p:ph type="title"/>
          </p:nvPr>
        </p:nvSpPr>
        <p:spPr>
          <a:xfrm>
            <a:off x="609600" y="62192"/>
            <a:ext cx="10972800" cy="1143000"/>
          </a:xfrm>
        </p:spPr>
        <p:txBody>
          <a:bodyPr/>
          <a:lstStyle/>
          <a:p>
            <a:r>
              <a:rPr lang="en-GB" dirty="0"/>
              <a:t>Field quality at the edge, without correction</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6" name="TextBox 5"/>
          <p:cNvSpPr txBox="1"/>
          <p:nvPr/>
        </p:nvSpPr>
        <p:spPr>
          <a:xfrm>
            <a:off x="609600" y="5655762"/>
            <a:ext cx="3653564" cy="461665"/>
          </a:xfrm>
          <a:prstGeom prst="rect">
            <a:avLst/>
          </a:prstGeom>
          <a:solidFill>
            <a:srgbClr val="FFFF99"/>
          </a:solidFill>
        </p:spPr>
        <p:txBody>
          <a:bodyPr wrap="none" rtlCol="0">
            <a:spAutoFit/>
          </a:bodyPr>
          <a:lstStyle/>
          <a:p>
            <a:r>
              <a:rPr lang="en-GB" sz="2400" dirty="0"/>
              <a:t>3.5 units in A3, 2 units in A4</a:t>
            </a:r>
          </a:p>
        </p:txBody>
      </p:sp>
      <p:sp>
        <p:nvSpPr>
          <p:cNvPr id="10" name="TextBox 9"/>
          <p:cNvSpPr txBox="1"/>
          <p:nvPr/>
        </p:nvSpPr>
        <p:spPr>
          <a:xfrm>
            <a:off x="6858000" y="4749578"/>
            <a:ext cx="525780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Multipoles calculated up to B15, A15, but are all zero</a:t>
            </a:r>
          </a:p>
        </p:txBody>
      </p:sp>
      <p:sp>
        <p:nvSpPr>
          <p:cNvPr id="11" name="TextBox 10"/>
          <p:cNvSpPr txBox="1"/>
          <p:nvPr/>
        </p:nvSpPr>
        <p:spPr>
          <a:xfrm>
            <a:off x="10363200" y="1299860"/>
            <a:ext cx="1619418" cy="369332"/>
          </a:xfrm>
          <a:prstGeom prst="rect">
            <a:avLst/>
          </a:prstGeom>
          <a:noFill/>
        </p:spPr>
        <p:txBody>
          <a:bodyPr wrap="none" rtlCol="0">
            <a:spAutoFit/>
          </a:bodyPr>
          <a:lstStyle/>
          <a:p>
            <a:r>
              <a:rPr lang="en-GB" dirty="0"/>
              <a:t>@10mm radius</a:t>
            </a:r>
          </a:p>
        </p:txBody>
      </p:sp>
      <p:sp>
        <p:nvSpPr>
          <p:cNvPr id="12" name="TextBox 11"/>
          <p:cNvSpPr txBox="1"/>
          <p:nvPr/>
        </p:nvSpPr>
        <p:spPr>
          <a:xfrm>
            <a:off x="304799" y="5181600"/>
            <a:ext cx="1295400" cy="307777"/>
          </a:xfrm>
          <a:prstGeom prst="rect">
            <a:avLst/>
          </a:prstGeom>
          <a:solidFill>
            <a:srgbClr val="FFFF00"/>
          </a:solidFill>
        </p:spPr>
        <p:txBody>
          <a:bodyPr wrap="square" rtlCol="0">
            <a:spAutoFit/>
          </a:bodyPr>
          <a:lstStyle/>
          <a:p>
            <a:r>
              <a:rPr lang="en-GB" sz="1400" dirty="0"/>
              <a:t>Carlo Petrone</a:t>
            </a:r>
          </a:p>
        </p:txBody>
      </p:sp>
      <p:sp>
        <p:nvSpPr>
          <p:cNvPr id="2" name="TextBox 1"/>
          <p:cNvSpPr txBox="1"/>
          <p:nvPr/>
        </p:nvSpPr>
        <p:spPr>
          <a:xfrm>
            <a:off x="10134600" y="3200400"/>
            <a:ext cx="1676400" cy="1200329"/>
          </a:xfrm>
          <a:prstGeom prst="rect">
            <a:avLst/>
          </a:prstGeom>
          <a:solidFill>
            <a:srgbClr val="FF99FF"/>
          </a:solidFill>
        </p:spPr>
        <p:txBody>
          <a:bodyPr wrap="square" rtlCol="0">
            <a:spAutoFit/>
          </a:bodyPr>
          <a:lstStyle/>
          <a:p>
            <a:r>
              <a:rPr lang="en-GB" dirty="0"/>
              <a:t>For this measurement we do not have rotated data</a:t>
            </a:r>
          </a:p>
        </p:txBody>
      </p:sp>
      <p:sp>
        <p:nvSpPr>
          <p:cNvPr id="16" name="TextBox 15"/>
          <p:cNvSpPr txBox="1"/>
          <p:nvPr/>
        </p:nvSpPr>
        <p:spPr>
          <a:xfrm>
            <a:off x="8483064" y="5655762"/>
            <a:ext cx="3327936" cy="646331"/>
          </a:xfrm>
          <a:prstGeom prst="rect">
            <a:avLst/>
          </a:prstGeom>
          <a:noFill/>
        </p:spPr>
        <p:txBody>
          <a:bodyPr wrap="square" rtlCol="0">
            <a:spAutoFit/>
          </a:bodyPr>
          <a:lstStyle/>
          <a:p>
            <a:r>
              <a:rPr lang="en-GB" dirty="0"/>
              <a:t>The normalization is to the full length of QC1L1 (1200mm)</a:t>
            </a:r>
          </a:p>
        </p:txBody>
      </p:sp>
    </p:spTree>
    <p:extLst>
      <p:ext uri="{BB962C8B-B14F-4D97-AF65-F5344CB8AC3E}">
        <p14:creationId xmlns:p14="http://schemas.microsoft.com/office/powerpoint/2010/main" val="34943124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62192"/>
            <a:ext cx="10972800" cy="1143000"/>
          </a:xfrm>
        </p:spPr>
        <p:txBody>
          <a:bodyPr/>
          <a:lstStyle/>
          <a:p>
            <a:r>
              <a:rPr lang="en-GB" dirty="0"/>
              <a:t>Field quality at the edge, with correction</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9" name="TextBox 8"/>
          <p:cNvSpPr txBox="1"/>
          <p:nvPr/>
        </p:nvSpPr>
        <p:spPr>
          <a:xfrm>
            <a:off x="6779796" y="5391576"/>
            <a:ext cx="525780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Multipoles calculated up to B15, A15, but are all zero</a:t>
            </a:r>
          </a:p>
        </p:txBody>
      </p:sp>
      <p:sp>
        <p:nvSpPr>
          <p:cNvPr id="10" name="TextBox 9"/>
          <p:cNvSpPr txBox="1"/>
          <p:nvPr/>
        </p:nvSpPr>
        <p:spPr>
          <a:xfrm>
            <a:off x="7467600" y="2530749"/>
            <a:ext cx="1619418" cy="369332"/>
          </a:xfrm>
          <a:prstGeom prst="rect">
            <a:avLst/>
          </a:prstGeom>
          <a:noFill/>
        </p:spPr>
        <p:txBody>
          <a:bodyPr wrap="none" rtlCol="0">
            <a:spAutoFit/>
          </a:bodyPr>
          <a:lstStyle/>
          <a:p>
            <a:r>
              <a:rPr lang="en-GB" dirty="0"/>
              <a:t>@10mm radius</a:t>
            </a:r>
          </a:p>
        </p:txBody>
      </p:sp>
      <p:sp>
        <p:nvSpPr>
          <p:cNvPr id="12" name="TextBox 11"/>
          <p:cNvSpPr txBox="1"/>
          <p:nvPr/>
        </p:nvSpPr>
        <p:spPr>
          <a:xfrm>
            <a:off x="8686800" y="3200400"/>
            <a:ext cx="3295819" cy="1569660"/>
          </a:xfrm>
          <a:prstGeom prst="rect">
            <a:avLst/>
          </a:prstGeom>
          <a:solidFill>
            <a:srgbClr val="FF99FF"/>
          </a:solidFill>
        </p:spPr>
        <p:txBody>
          <a:bodyPr wrap="square" rtlCol="0">
            <a:spAutoFit/>
          </a:bodyPr>
          <a:lstStyle/>
          <a:p>
            <a:r>
              <a:rPr lang="en-GB" sz="2400" dirty="0"/>
              <a:t>For this measurement we do not have rotated data, real magnet errors might be smaller</a:t>
            </a:r>
          </a:p>
        </p:txBody>
      </p:sp>
      <p:sp>
        <p:nvSpPr>
          <p:cNvPr id="5" name="TextBox 4"/>
          <p:cNvSpPr txBox="1"/>
          <p:nvPr/>
        </p:nvSpPr>
        <p:spPr>
          <a:xfrm>
            <a:off x="838201" y="1447800"/>
            <a:ext cx="8534400" cy="923330"/>
          </a:xfrm>
          <a:prstGeom prst="rect">
            <a:avLst/>
          </a:prstGeom>
          <a:noFill/>
        </p:spPr>
        <p:txBody>
          <a:bodyPr wrap="square" rtlCol="0">
            <a:spAutoFit/>
          </a:bodyPr>
          <a:lstStyle/>
          <a:p>
            <a:r>
              <a:rPr lang="en-GB" dirty="0"/>
              <a:t>Here there is a minor correction due to the fact that the probe was not centred along the magnetic edge of the magnet, so in the ideal case, we do not expect to have measured zero multipoles</a:t>
            </a:r>
          </a:p>
        </p:txBody>
      </p:sp>
      <p:graphicFrame>
        <p:nvGraphicFramePr>
          <p:cNvPr id="8" name="Table 7"/>
          <p:cNvGraphicFramePr>
            <a:graphicFrameLocks noGrp="1"/>
          </p:cNvGraphicFramePr>
          <p:nvPr/>
        </p:nvGraphicFramePr>
        <p:xfrm>
          <a:off x="1194630" y="2672849"/>
          <a:ext cx="5891970" cy="2194560"/>
        </p:xfrm>
        <a:graphic>
          <a:graphicData uri="http://schemas.openxmlformats.org/drawingml/2006/table">
            <a:tbl>
              <a:tblPr firstRow="1" firstCol="1" bandRow="1"/>
              <a:tblGrid>
                <a:gridCol w="898174">
                  <a:extLst>
                    <a:ext uri="{9D8B030D-6E8A-4147-A177-3AD203B41FA5}">
                      <a16:colId xmlns:a16="http://schemas.microsoft.com/office/drawing/2014/main" val="153717985"/>
                    </a:ext>
                  </a:extLst>
                </a:gridCol>
                <a:gridCol w="2514633">
                  <a:extLst>
                    <a:ext uri="{9D8B030D-6E8A-4147-A177-3AD203B41FA5}">
                      <a16:colId xmlns:a16="http://schemas.microsoft.com/office/drawing/2014/main" val="506062163"/>
                    </a:ext>
                  </a:extLst>
                </a:gridCol>
                <a:gridCol w="2479163">
                  <a:extLst>
                    <a:ext uri="{9D8B030D-6E8A-4147-A177-3AD203B41FA5}">
                      <a16:colId xmlns:a16="http://schemas.microsoft.com/office/drawing/2014/main" val="191026404"/>
                    </a:ext>
                  </a:extLst>
                </a:gridCol>
              </a:tblGrid>
              <a:tr h="226695">
                <a:tc gridSpan="3">
                  <a:txBody>
                    <a:bodyPr/>
                    <a:lstStyle/>
                    <a:p>
                      <a:pPr indent="118745" algn="ctr">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Multipoles, corrected side (units 10</a:t>
                      </a:r>
                      <a:r>
                        <a:rPr lang="en-GB" sz="1800" b="1" kern="800" baseline="30000">
                          <a:effectLst/>
                          <a:latin typeface="Times" panose="02020603050405020304" pitchFamily="18" charset="0"/>
                          <a:ea typeface="Times New Roman" panose="02020603050405020304" pitchFamily="18" charset="0"/>
                          <a:cs typeface="Times New Roman" panose="02020603050405020304" pitchFamily="18" charset="0"/>
                        </a:rPr>
                        <a:t>-4</a:t>
                      </a: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 )</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25090515"/>
                  </a:ext>
                </a:extLst>
              </a:tr>
              <a:tr h="191770">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order</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indent="118745" algn="ctr">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B components</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indent="118745" algn="ctr">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A components</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601509327"/>
                  </a:ext>
                </a:extLst>
              </a:tr>
              <a:tr h="169545">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3</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0.06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-0.08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a:noFill/>
                    </a:lnB>
                  </a:tcPr>
                </a:tc>
                <a:extLst>
                  <a:ext uri="{0D108BD9-81ED-4DB2-BD59-A6C34878D82A}">
                    <a16:rowId xmlns:a16="http://schemas.microsoft.com/office/drawing/2014/main" val="3820618114"/>
                  </a:ext>
                </a:extLst>
              </a:tr>
              <a:tr h="169545">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4</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US" sz="1800" kern="800">
                          <a:effectLst/>
                          <a:latin typeface="Times" panose="02020603050405020304" pitchFamily="18" charset="0"/>
                          <a:ea typeface="Times New Roman" panose="02020603050405020304" pitchFamily="18" charset="0"/>
                          <a:cs typeface="Times New Roman" panose="02020603050405020304" pitchFamily="18" charset="0"/>
                        </a:rPr>
                        <a:t> </a:t>
                      </a:r>
                      <a:r>
                        <a:rPr lang="en-GB" sz="1800" kern="800">
                          <a:effectLst/>
                          <a:latin typeface="Times" panose="02020603050405020304" pitchFamily="18" charset="0"/>
                          <a:ea typeface="Times New Roman" panose="02020603050405020304" pitchFamily="18" charset="0"/>
                          <a:cs typeface="Times New Roman" panose="02020603050405020304" pitchFamily="18" charset="0"/>
                        </a:rPr>
                        <a:t>0.11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-0.04(expected -0.03)</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04509800"/>
                  </a:ext>
                </a:extLst>
              </a:tr>
              <a:tr h="169545">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5</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-0.01(expected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0.00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62553764"/>
                  </a:ext>
                </a:extLst>
              </a:tr>
              <a:tr h="169545">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6</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0.04 (expected 0.01)</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0.00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339593063"/>
                  </a:ext>
                </a:extLst>
              </a:tr>
              <a:tr h="169545">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7</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0.00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0.00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613366296"/>
                  </a:ext>
                </a:extLst>
              </a:tr>
              <a:tr h="169545">
                <a:tc>
                  <a:txBody>
                    <a:bodyPr/>
                    <a:lstStyle/>
                    <a:p>
                      <a:pPr indent="118745" algn="just">
                        <a:spcAft>
                          <a:spcPts val="0"/>
                        </a:spcAft>
                      </a:pPr>
                      <a:r>
                        <a:rPr lang="en-GB" sz="1800" b="1" kern="800">
                          <a:effectLst/>
                          <a:latin typeface="Times" panose="02020603050405020304" pitchFamily="18" charset="0"/>
                          <a:ea typeface="Times New Roman" panose="02020603050405020304" pitchFamily="18" charset="0"/>
                          <a:cs typeface="Times New Roman" panose="02020603050405020304" pitchFamily="18" charset="0"/>
                        </a:rPr>
                        <a:t>8</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indent="118745" algn="just">
                        <a:spcAft>
                          <a:spcPts val="0"/>
                        </a:spcAft>
                      </a:pPr>
                      <a:r>
                        <a:rPr lang="en-GB" sz="1800" kern="800">
                          <a:effectLst/>
                          <a:latin typeface="Times" panose="02020603050405020304" pitchFamily="18" charset="0"/>
                          <a:ea typeface="Times New Roman" panose="02020603050405020304" pitchFamily="18" charset="0"/>
                          <a:cs typeface="Times New Roman" panose="02020603050405020304" pitchFamily="18" charset="0"/>
                        </a:rPr>
                        <a:t> 0.00 (expected 0.00)</a:t>
                      </a:r>
                      <a:endParaRPr lang="en-GB" sz="1800" kern="80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tc>
                  <a:txBody>
                    <a:bodyPr/>
                    <a:lstStyle/>
                    <a:p>
                      <a:pPr indent="118745" algn="just">
                        <a:spcAft>
                          <a:spcPts val="0"/>
                        </a:spcAft>
                      </a:pPr>
                      <a:r>
                        <a:rPr lang="en-GB" sz="1800" kern="800" dirty="0">
                          <a:effectLst/>
                          <a:latin typeface="Times" panose="02020603050405020304" pitchFamily="18" charset="0"/>
                          <a:ea typeface="Times New Roman" panose="02020603050405020304" pitchFamily="18" charset="0"/>
                          <a:cs typeface="Times New Roman" panose="02020603050405020304" pitchFamily="18" charset="0"/>
                        </a:rPr>
                        <a:t> 0.00 (expected  0.00)</a:t>
                      </a:r>
                      <a:endParaRPr lang="en-GB" sz="1800" kern="800" dirty="0">
                        <a:effectLst/>
                        <a:latin typeface="Times" panose="02020603050405020304" pitchFamily="18" charset="0"/>
                        <a:ea typeface="MS Mincho"/>
                        <a:cs typeface="Times New Roman" panose="02020603050405020304" pitchFamily="18" charset="0"/>
                      </a:endParaRPr>
                    </a:p>
                  </a:txBody>
                  <a:tcPr marL="68580" marR="68580" marT="0" marB="0">
                    <a:lnL>
                      <a:noFill/>
                    </a:lnL>
                    <a:lnR>
                      <a:noFill/>
                    </a:lnR>
                    <a:lnT>
                      <a:noFill/>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1956373"/>
                  </a:ext>
                </a:extLst>
              </a:tr>
            </a:tbl>
          </a:graphicData>
        </a:graphic>
      </p:graphicFrame>
      <p:sp>
        <p:nvSpPr>
          <p:cNvPr id="13" name="TextBox 12"/>
          <p:cNvSpPr txBox="1"/>
          <p:nvPr/>
        </p:nvSpPr>
        <p:spPr>
          <a:xfrm>
            <a:off x="8534400" y="5920527"/>
            <a:ext cx="3327936" cy="646331"/>
          </a:xfrm>
          <a:prstGeom prst="rect">
            <a:avLst/>
          </a:prstGeom>
          <a:noFill/>
        </p:spPr>
        <p:txBody>
          <a:bodyPr wrap="square" rtlCol="0">
            <a:spAutoFit/>
          </a:bodyPr>
          <a:lstStyle/>
          <a:p>
            <a:r>
              <a:rPr lang="en-GB" dirty="0"/>
              <a:t>The normalization is to the full length of QC1L1 (1200mm)</a:t>
            </a:r>
          </a:p>
        </p:txBody>
      </p:sp>
    </p:spTree>
    <p:extLst>
      <p:ext uri="{BB962C8B-B14F-4D97-AF65-F5344CB8AC3E}">
        <p14:creationId xmlns:p14="http://schemas.microsoft.com/office/powerpoint/2010/main" val="20877227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62192"/>
            <a:ext cx="10972800" cy="1143000"/>
          </a:xfrm>
        </p:spPr>
        <p:txBody>
          <a:bodyPr/>
          <a:lstStyle/>
          <a:p>
            <a:r>
              <a:rPr lang="en-GB" dirty="0"/>
              <a:t>Field quality at the edge, with correction</a:t>
            </a:r>
          </a:p>
        </p:txBody>
      </p:sp>
      <p:sp>
        <p:nvSpPr>
          <p:cNvPr id="4" name="Footer Placeholder 3"/>
          <p:cNvSpPr>
            <a:spLocks noGrp="1"/>
          </p:cNvSpPr>
          <p:nvPr>
            <p:ph type="ftr" sz="quarter" idx="11"/>
          </p:nvPr>
        </p:nvSpPr>
        <p:spPr/>
        <p:txBody>
          <a:bodyPr/>
          <a:lstStyle/>
          <a:p>
            <a:r>
              <a:rPr lang="es-ES"/>
              <a:t>M. Koratzinos</a:t>
            </a:r>
            <a:endParaRPr lang="en-GB" dirty="0"/>
          </a:p>
        </p:txBody>
      </p:sp>
      <p:sp>
        <p:nvSpPr>
          <p:cNvPr id="6" name="TextBox 5"/>
          <p:cNvSpPr txBox="1"/>
          <p:nvPr/>
        </p:nvSpPr>
        <p:spPr>
          <a:xfrm>
            <a:off x="304800" y="6007129"/>
            <a:ext cx="5102102" cy="461665"/>
          </a:xfrm>
          <a:prstGeom prst="rect">
            <a:avLst/>
          </a:prstGeom>
          <a:solidFill>
            <a:srgbClr val="92D050"/>
          </a:solidFill>
        </p:spPr>
        <p:style>
          <a:lnRef idx="2">
            <a:schemeClr val="accent3"/>
          </a:lnRef>
          <a:fillRef idx="1">
            <a:schemeClr val="lt1"/>
          </a:fillRef>
          <a:effectRef idx="0">
            <a:schemeClr val="accent3"/>
          </a:effectRef>
          <a:fontRef idx="minor">
            <a:schemeClr val="dk1"/>
          </a:fontRef>
        </p:style>
        <p:txBody>
          <a:bodyPr wrap="none" rtlCol="0">
            <a:spAutoFit/>
          </a:bodyPr>
          <a:lstStyle/>
          <a:p>
            <a:r>
              <a:rPr lang="en-GB" sz="2400" dirty="0"/>
              <a:t>0.1 units maximum. An excellent result.</a:t>
            </a:r>
          </a:p>
        </p:txBody>
      </p:sp>
      <p:sp>
        <p:nvSpPr>
          <p:cNvPr id="9" name="TextBox 8"/>
          <p:cNvSpPr txBox="1"/>
          <p:nvPr/>
        </p:nvSpPr>
        <p:spPr>
          <a:xfrm>
            <a:off x="6779796" y="5391576"/>
            <a:ext cx="5257800"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Multipoles calculated up to B15, A15, but are all zero</a:t>
            </a:r>
          </a:p>
        </p:txBody>
      </p:sp>
      <p:sp>
        <p:nvSpPr>
          <p:cNvPr id="10" name="TextBox 9"/>
          <p:cNvSpPr txBox="1"/>
          <p:nvPr/>
        </p:nvSpPr>
        <p:spPr>
          <a:xfrm>
            <a:off x="10363200" y="1299860"/>
            <a:ext cx="1619418" cy="369332"/>
          </a:xfrm>
          <a:prstGeom prst="rect">
            <a:avLst/>
          </a:prstGeom>
          <a:noFill/>
        </p:spPr>
        <p:txBody>
          <a:bodyPr wrap="none" rtlCol="0">
            <a:spAutoFit/>
          </a:bodyPr>
          <a:lstStyle/>
          <a:p>
            <a:r>
              <a:rPr lang="en-GB" dirty="0"/>
              <a:t>@10mm radius</a:t>
            </a:r>
          </a:p>
        </p:txBody>
      </p:sp>
      <p:sp>
        <p:nvSpPr>
          <p:cNvPr id="14" name="TextBox 13"/>
          <p:cNvSpPr txBox="1"/>
          <p:nvPr/>
        </p:nvSpPr>
        <p:spPr>
          <a:xfrm>
            <a:off x="164519" y="5494985"/>
            <a:ext cx="1295400" cy="307777"/>
          </a:xfrm>
          <a:prstGeom prst="rect">
            <a:avLst/>
          </a:prstGeom>
          <a:solidFill>
            <a:srgbClr val="FFFF00"/>
          </a:solidFill>
        </p:spPr>
        <p:txBody>
          <a:bodyPr wrap="square" rtlCol="0">
            <a:spAutoFit/>
          </a:bodyPr>
          <a:lstStyle/>
          <a:p>
            <a:r>
              <a:rPr lang="en-GB" sz="1400" dirty="0"/>
              <a:t>Carlo Petrone</a:t>
            </a:r>
          </a:p>
        </p:txBody>
      </p:sp>
      <p:pic>
        <p:nvPicPr>
          <p:cNvPr id="7" name="Picture 6"/>
          <p:cNvPicPr>
            <a:picLocks noChangeAspect="1"/>
          </p:cNvPicPr>
          <p:nvPr/>
        </p:nvPicPr>
        <p:blipFill>
          <a:blip r:embed="rId2"/>
          <a:stretch>
            <a:fillRect/>
          </a:stretch>
        </p:blipFill>
        <p:spPr>
          <a:xfrm>
            <a:off x="164518" y="1149963"/>
            <a:ext cx="10027527" cy="4037246"/>
          </a:xfrm>
          <a:prstGeom prst="rect">
            <a:avLst/>
          </a:prstGeom>
        </p:spPr>
      </p:pic>
      <p:sp>
        <p:nvSpPr>
          <p:cNvPr id="12" name="TextBox 11"/>
          <p:cNvSpPr txBox="1"/>
          <p:nvPr/>
        </p:nvSpPr>
        <p:spPr>
          <a:xfrm>
            <a:off x="10134600" y="2551837"/>
            <a:ext cx="1848018" cy="1754326"/>
          </a:xfrm>
          <a:prstGeom prst="rect">
            <a:avLst/>
          </a:prstGeom>
          <a:solidFill>
            <a:srgbClr val="FF99FF"/>
          </a:solidFill>
        </p:spPr>
        <p:txBody>
          <a:bodyPr wrap="square" rtlCol="0">
            <a:spAutoFit/>
          </a:bodyPr>
          <a:lstStyle/>
          <a:p>
            <a:r>
              <a:rPr lang="en-GB" dirty="0"/>
              <a:t>For this measurement we do not have rotated data, real magnet errors might be smaller</a:t>
            </a:r>
          </a:p>
        </p:txBody>
      </p:sp>
      <p:sp>
        <p:nvSpPr>
          <p:cNvPr id="17" name="TextBox 16"/>
          <p:cNvSpPr txBox="1"/>
          <p:nvPr/>
        </p:nvSpPr>
        <p:spPr>
          <a:xfrm>
            <a:off x="8563074" y="6007129"/>
            <a:ext cx="3327936" cy="646331"/>
          </a:xfrm>
          <a:prstGeom prst="rect">
            <a:avLst/>
          </a:prstGeom>
          <a:noFill/>
        </p:spPr>
        <p:txBody>
          <a:bodyPr wrap="square" rtlCol="0">
            <a:spAutoFit/>
          </a:bodyPr>
          <a:lstStyle/>
          <a:p>
            <a:r>
              <a:rPr lang="en-GB" dirty="0"/>
              <a:t>The normalization is to the full length of QC1L1 (1200mm)</a:t>
            </a:r>
          </a:p>
        </p:txBody>
      </p:sp>
    </p:spTree>
    <p:extLst>
      <p:ext uri="{BB962C8B-B14F-4D97-AF65-F5344CB8AC3E}">
        <p14:creationId xmlns:p14="http://schemas.microsoft.com/office/powerpoint/2010/main" val="30469803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s-ES"/>
              <a:t>M. Koratzinos</a:t>
            </a:r>
            <a:endParaRPr lang="en-GB" dirty="0"/>
          </a:p>
        </p:txBody>
      </p:sp>
      <p:sp>
        <p:nvSpPr>
          <p:cNvPr id="12" name="TextBox 11"/>
          <p:cNvSpPr txBox="1"/>
          <p:nvPr/>
        </p:nvSpPr>
        <p:spPr>
          <a:xfrm>
            <a:off x="9906000" y="1905000"/>
            <a:ext cx="2057400" cy="2246769"/>
          </a:xfrm>
          <a:prstGeom prst="rect">
            <a:avLst/>
          </a:prstGeom>
          <a:solidFill>
            <a:srgbClr val="00B0F0"/>
          </a:solidFill>
          <a:ln w="76200">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GB" sz="2800" dirty="0"/>
              <a:t>Corrected side has edge effects that are 0.1 units or less</a:t>
            </a:r>
          </a:p>
        </p:txBody>
      </p:sp>
      <p:sp>
        <p:nvSpPr>
          <p:cNvPr id="14" name="Title 2"/>
          <p:cNvSpPr txBox="1">
            <a:spLocks/>
          </p:cNvSpPr>
          <p:nvPr/>
        </p:nvSpPr>
        <p:spPr>
          <a:xfrm>
            <a:off x="609600" y="185557"/>
            <a:ext cx="109728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a:t>Field quality at the edge, comparison</a:t>
            </a:r>
          </a:p>
        </p:txBody>
      </p:sp>
      <p:pic>
        <p:nvPicPr>
          <p:cNvPr id="20" name="Picture 19"/>
          <p:cNvPicPr>
            <a:picLocks noChangeAspect="1"/>
          </p:cNvPicPr>
          <p:nvPr/>
        </p:nvPicPr>
        <p:blipFill>
          <a:blip r:embed="rId2"/>
          <a:stretch>
            <a:fillRect/>
          </a:stretch>
        </p:blipFill>
        <p:spPr>
          <a:xfrm>
            <a:off x="190900" y="1066800"/>
            <a:ext cx="9677401" cy="4223761"/>
          </a:xfrm>
          <a:prstGeom prst="rect">
            <a:avLst/>
          </a:prstGeom>
        </p:spPr>
      </p:pic>
      <p:sp>
        <p:nvSpPr>
          <p:cNvPr id="17" name="TextBox 16"/>
          <p:cNvSpPr txBox="1"/>
          <p:nvPr/>
        </p:nvSpPr>
        <p:spPr>
          <a:xfrm>
            <a:off x="10134600" y="4888333"/>
            <a:ext cx="2032536" cy="1200329"/>
          </a:xfrm>
          <a:prstGeom prst="rect">
            <a:avLst/>
          </a:prstGeom>
          <a:noFill/>
        </p:spPr>
        <p:txBody>
          <a:bodyPr wrap="square" rtlCol="0">
            <a:spAutoFit/>
          </a:bodyPr>
          <a:lstStyle/>
          <a:p>
            <a:r>
              <a:rPr lang="en-GB" dirty="0"/>
              <a:t>For both plots, the normalization is to the full length of QC1L1 (1200mm)</a:t>
            </a:r>
          </a:p>
        </p:txBody>
      </p:sp>
      <p:sp>
        <p:nvSpPr>
          <p:cNvPr id="3" name="TextBox 2"/>
          <p:cNvSpPr txBox="1"/>
          <p:nvPr/>
        </p:nvSpPr>
        <p:spPr>
          <a:xfrm>
            <a:off x="1447800" y="5562600"/>
            <a:ext cx="6248400" cy="707886"/>
          </a:xfrm>
          <a:prstGeom prst="rect">
            <a:avLst/>
          </a:prstGeom>
          <a:solidFill>
            <a:srgbClr val="FFC1FF"/>
          </a:solidFill>
        </p:spPr>
        <p:txBody>
          <a:bodyPr wrap="square" rtlCol="0">
            <a:spAutoFit/>
          </a:bodyPr>
          <a:lstStyle/>
          <a:p>
            <a:r>
              <a:rPr lang="en-GB" sz="4000" dirty="0"/>
              <a:t>Edge correction really works!</a:t>
            </a:r>
          </a:p>
        </p:txBody>
      </p:sp>
      <p:sp>
        <p:nvSpPr>
          <p:cNvPr id="10" name="TextBox 9"/>
          <p:cNvSpPr txBox="1"/>
          <p:nvPr/>
        </p:nvSpPr>
        <p:spPr>
          <a:xfrm>
            <a:off x="304799" y="5181600"/>
            <a:ext cx="1295400" cy="307777"/>
          </a:xfrm>
          <a:prstGeom prst="rect">
            <a:avLst/>
          </a:prstGeom>
          <a:solidFill>
            <a:srgbClr val="FFFF00"/>
          </a:solidFill>
        </p:spPr>
        <p:txBody>
          <a:bodyPr wrap="square" rtlCol="0">
            <a:spAutoFit/>
          </a:bodyPr>
          <a:lstStyle/>
          <a:p>
            <a:r>
              <a:rPr lang="en-GB" sz="1400" dirty="0"/>
              <a:t>Carlo Petrone</a:t>
            </a:r>
          </a:p>
        </p:txBody>
      </p:sp>
      <p:sp>
        <p:nvSpPr>
          <p:cNvPr id="4" name="TextBox 3"/>
          <p:cNvSpPr txBox="1"/>
          <p:nvPr/>
        </p:nvSpPr>
        <p:spPr>
          <a:xfrm>
            <a:off x="3505200" y="4419600"/>
            <a:ext cx="3474156" cy="461665"/>
          </a:xfrm>
          <a:prstGeom prst="rect">
            <a:avLst/>
          </a:prstGeom>
          <a:noFill/>
          <a:ln w="28575">
            <a:solidFill>
              <a:schemeClr val="accent1"/>
            </a:solidFill>
          </a:ln>
        </p:spPr>
        <p:txBody>
          <a:bodyPr wrap="none" rtlCol="0">
            <a:spAutoFit/>
          </a:bodyPr>
          <a:lstStyle/>
          <a:p>
            <a:r>
              <a:rPr lang="en-GB" sz="2400" dirty="0"/>
              <a:t>Reduction by a factor ~50!</a:t>
            </a:r>
          </a:p>
        </p:txBody>
      </p:sp>
      <p:cxnSp>
        <p:nvCxnSpPr>
          <p:cNvPr id="6" name="Straight Arrow Connector 5"/>
          <p:cNvCxnSpPr>
            <a:stCxn id="4" idx="1"/>
          </p:cNvCxnSpPr>
          <p:nvPr/>
        </p:nvCxnSpPr>
        <p:spPr>
          <a:xfrm flipH="1" flipV="1">
            <a:off x="2057400" y="3810000"/>
            <a:ext cx="1447800" cy="84043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58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79783" y="1166018"/>
            <a:ext cx="10972800" cy="5387182"/>
          </a:xfrm>
        </p:spPr>
        <p:txBody>
          <a:bodyPr>
            <a:normAutofit lnSpcReduction="10000"/>
          </a:bodyPr>
          <a:lstStyle/>
          <a:p>
            <a:r>
              <a:rPr lang="en-GB" dirty="0"/>
              <a:t>Testing the magnet at cold</a:t>
            </a:r>
          </a:p>
          <a:p>
            <a:pPr lvl="1"/>
            <a:r>
              <a:rPr lang="en-GB" dirty="0"/>
              <a:t>[Without impregnation – there is not enough data on impregnation-free magnet performance –optional]</a:t>
            </a:r>
          </a:p>
          <a:p>
            <a:pPr lvl="1"/>
            <a:r>
              <a:rPr lang="en-GB" dirty="0"/>
              <a:t>With impregnation (wax or beeswax) – better mechanical characteristics at cryogenic temperatures (cracking) and possible to remove and dismantle</a:t>
            </a:r>
          </a:p>
          <a:p>
            <a:r>
              <a:rPr lang="en-GB" dirty="0"/>
              <a:t>Development of a double aperture prototype. </a:t>
            </a:r>
          </a:p>
          <a:p>
            <a:pPr lvl="1"/>
            <a:r>
              <a:rPr lang="en-GB" dirty="0"/>
              <a:t>We can check the full crosstalk compensation </a:t>
            </a:r>
          </a:p>
          <a:p>
            <a:pPr lvl="1"/>
            <a:r>
              <a:rPr lang="en-GB" dirty="0"/>
              <a:t>Design the support mechanics</a:t>
            </a:r>
          </a:p>
          <a:p>
            <a:pPr lvl="1"/>
            <a:r>
              <a:rPr lang="en-GB" dirty="0"/>
              <a:t>Can perform vibration studies</a:t>
            </a:r>
          </a:p>
          <a:p>
            <a:pPr lvl="1"/>
            <a:r>
              <a:rPr lang="en-GB" dirty="0"/>
              <a:t>(it might be considered a luxury, however)</a:t>
            </a:r>
          </a:p>
        </p:txBody>
      </p:sp>
      <p:sp>
        <p:nvSpPr>
          <p:cNvPr id="3" name="Title 2"/>
          <p:cNvSpPr>
            <a:spLocks noGrp="1"/>
          </p:cNvSpPr>
          <p:nvPr>
            <p:ph type="title"/>
          </p:nvPr>
        </p:nvSpPr>
        <p:spPr>
          <a:xfrm>
            <a:off x="579783" y="0"/>
            <a:ext cx="10972800" cy="1143000"/>
          </a:xfrm>
        </p:spPr>
        <p:txBody>
          <a:bodyPr/>
          <a:lstStyle/>
          <a:p>
            <a:r>
              <a:rPr lang="en-GB" dirty="0"/>
              <a:t>Next steps</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26035562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028C2C-5265-6CF0-F593-5E7D0BCC46FE}"/>
              </a:ext>
            </a:extLst>
          </p:cNvPr>
          <p:cNvSpPr>
            <a:spLocks noGrp="1"/>
          </p:cNvSpPr>
          <p:nvPr>
            <p:ph idx="1"/>
          </p:nvPr>
        </p:nvSpPr>
        <p:spPr/>
        <p:txBody>
          <a:bodyPr>
            <a:normAutofit fontScale="92500"/>
          </a:bodyPr>
          <a:lstStyle/>
          <a:p>
            <a:r>
              <a:rPr lang="en-US" dirty="0"/>
              <a:t>Why don’t we design an HTS FF quadrupole?</a:t>
            </a:r>
          </a:p>
          <a:p>
            <a:pPr lvl="1"/>
            <a:r>
              <a:rPr lang="en-US" dirty="0"/>
              <a:t>Well, the question of field quality due to screening currents for HTS tapes has not been settled yet. But it will be settled when we test the new HTS sextupole demonstrator next year</a:t>
            </a:r>
          </a:p>
          <a:p>
            <a:pPr lvl="1"/>
            <a:r>
              <a:rPr lang="en-US" dirty="0"/>
              <a:t>The question of winding HTS tape on a CCT former has been addressed and there is a solution that does not suffer from important field </a:t>
            </a:r>
            <a:r>
              <a:rPr lang="en-US" dirty="0" err="1"/>
              <a:t>uality</a:t>
            </a:r>
            <a:r>
              <a:rPr lang="en-US" dirty="0"/>
              <a:t> issues. Again, this idea will be checked with the above-mentioned demonstrator.</a:t>
            </a:r>
          </a:p>
          <a:p>
            <a:pPr lvl="1"/>
            <a:r>
              <a:rPr lang="en-US" dirty="0"/>
              <a:t>If field quality problems are not an issue, we should proceed with an HTS design that will be cheaper to cool and has superior quench </a:t>
            </a:r>
            <a:r>
              <a:rPr lang="en-US" dirty="0" err="1"/>
              <a:t>behaviour</a:t>
            </a:r>
            <a:r>
              <a:rPr lang="en-US" dirty="0"/>
              <a:t>.</a:t>
            </a:r>
          </a:p>
        </p:txBody>
      </p:sp>
      <p:sp>
        <p:nvSpPr>
          <p:cNvPr id="3" name="Title 2">
            <a:extLst>
              <a:ext uri="{FF2B5EF4-FFF2-40B4-BE49-F238E27FC236}">
                <a16:creationId xmlns:a16="http://schemas.microsoft.com/office/drawing/2014/main" id="{4EBAB8CD-96B6-1CD7-38D9-386AFD0BF5CF}"/>
              </a:ext>
            </a:extLst>
          </p:cNvPr>
          <p:cNvSpPr>
            <a:spLocks noGrp="1"/>
          </p:cNvSpPr>
          <p:nvPr>
            <p:ph type="title"/>
          </p:nvPr>
        </p:nvSpPr>
        <p:spPr/>
        <p:txBody>
          <a:bodyPr/>
          <a:lstStyle/>
          <a:p>
            <a:r>
              <a:rPr lang="en-US" dirty="0"/>
              <a:t>Frequently Asked Questions </a:t>
            </a:r>
          </a:p>
        </p:txBody>
      </p:sp>
      <p:sp>
        <p:nvSpPr>
          <p:cNvPr id="4" name="Footer Placeholder 3">
            <a:extLst>
              <a:ext uri="{FF2B5EF4-FFF2-40B4-BE49-F238E27FC236}">
                <a16:creationId xmlns:a16="http://schemas.microsoft.com/office/drawing/2014/main" id="{69872009-BD36-9192-DAA9-0B47EEFA68A9}"/>
              </a:ext>
            </a:extLst>
          </p:cNvPr>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903504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219200"/>
            <a:ext cx="11277600" cy="5137150"/>
          </a:xfrm>
        </p:spPr>
        <p:txBody>
          <a:bodyPr>
            <a:normAutofit fontScale="85000" lnSpcReduction="10000"/>
          </a:bodyPr>
          <a:lstStyle/>
          <a:p>
            <a:r>
              <a:rPr lang="en-GB" dirty="0"/>
              <a:t>The first FCC-</a:t>
            </a:r>
            <a:r>
              <a:rPr lang="en-GB" dirty="0" err="1"/>
              <a:t>ee</a:t>
            </a:r>
            <a:r>
              <a:rPr lang="en-GB" dirty="0"/>
              <a:t> final focus prototype has been designed, manufactured and the first tests at warm are available (IPAC paper </a:t>
            </a:r>
            <a:r>
              <a:rPr lang="en-GB" dirty="0">
                <a:hlinkClick r:id="rId2"/>
              </a:rPr>
              <a:t>arXiv:2105.13230</a:t>
            </a:r>
            <a:r>
              <a:rPr lang="en-GB" b="1" dirty="0"/>
              <a:t> </a:t>
            </a:r>
            <a:r>
              <a:rPr lang="en-GB" dirty="0"/>
              <a:t>).</a:t>
            </a:r>
          </a:p>
          <a:p>
            <a:r>
              <a:rPr lang="en-GB" dirty="0"/>
              <a:t>Field quality is excellent. </a:t>
            </a:r>
          </a:p>
          <a:p>
            <a:r>
              <a:rPr lang="en-GB" dirty="0"/>
              <a:t>All multipoles in the middle of the magnet are 0.15 units or less, approaching the accuracy of the method. These are real measurements, not simulation!</a:t>
            </a:r>
          </a:p>
          <a:p>
            <a:r>
              <a:rPr lang="en-GB" dirty="0"/>
              <a:t>The novel technique of locally correcting each edge for edge effects is working beautifully </a:t>
            </a:r>
            <a:r>
              <a:rPr lang="en-GB" dirty="0">
                <a:sym typeface="Wingdings" panose="05000000000000000000" pitchFamily="2" charset="2"/>
              </a:rPr>
              <a:t> this gives us confidence that the crosstalk compensation will also work.</a:t>
            </a:r>
            <a:endParaRPr lang="en-GB" dirty="0"/>
          </a:p>
          <a:p>
            <a:r>
              <a:rPr lang="en-GB" dirty="0"/>
              <a:t>All multipoles of the corrected edge contribute 0.1 units or less. </a:t>
            </a:r>
            <a:r>
              <a:rPr lang="en-GB" dirty="0">
                <a:sym typeface="Wingdings" panose="05000000000000000000" pitchFamily="2" charset="2"/>
              </a:rPr>
              <a:t> this is a “perfect edge” magnet.</a:t>
            </a:r>
            <a:endParaRPr lang="en-GB" dirty="0"/>
          </a:p>
          <a:p>
            <a:r>
              <a:rPr lang="en-GB" dirty="0"/>
              <a:t>The CCT technique is very well suited for the final focus quadrupoles of FCC-ee (and also CEPC, </a:t>
            </a:r>
            <a:r>
              <a:rPr lang="en-GB" dirty="0" err="1"/>
              <a:t>SuperKEKb</a:t>
            </a:r>
            <a:r>
              <a:rPr lang="en-GB" dirty="0"/>
              <a:t>, …).</a:t>
            </a:r>
          </a:p>
        </p:txBody>
      </p:sp>
      <p:sp>
        <p:nvSpPr>
          <p:cNvPr id="3" name="Title 2"/>
          <p:cNvSpPr>
            <a:spLocks noGrp="1"/>
          </p:cNvSpPr>
          <p:nvPr>
            <p:ph type="title"/>
          </p:nvPr>
        </p:nvSpPr>
        <p:spPr>
          <a:xfrm>
            <a:off x="609600" y="0"/>
            <a:ext cx="10972800" cy="1143000"/>
          </a:xfrm>
        </p:spPr>
        <p:txBody>
          <a:bodyPr/>
          <a:lstStyle/>
          <a:p>
            <a:r>
              <a:rPr lang="en-GB" dirty="0"/>
              <a:t>Conclusions </a:t>
            </a:r>
          </a:p>
        </p:txBody>
      </p:sp>
      <p:sp>
        <p:nvSpPr>
          <p:cNvPr id="4" name="Footer Placeholder 3"/>
          <p:cNvSpPr>
            <a:spLocks noGrp="1"/>
          </p:cNvSpPr>
          <p:nvPr>
            <p:ph type="ftr" sz="quarter" idx="11"/>
          </p:nvPr>
        </p:nvSpPr>
        <p:spPr/>
        <p:txBody>
          <a:bodyPr/>
          <a:lstStyle/>
          <a:p>
            <a:r>
              <a:rPr lang="es-ES" dirty="0"/>
              <a:t>M. Koratzinos</a:t>
            </a:r>
            <a:endParaRPr lang="en-GB" dirty="0"/>
          </a:p>
        </p:txBody>
      </p:sp>
    </p:spTree>
    <p:extLst>
      <p:ext uri="{BB962C8B-B14F-4D97-AF65-F5344CB8AC3E}">
        <p14:creationId xmlns:p14="http://schemas.microsoft.com/office/powerpoint/2010/main" val="239861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0344" y="3048"/>
            <a:ext cx="8229600" cy="715962"/>
          </a:xfrm>
        </p:spPr>
        <p:txBody>
          <a:bodyPr>
            <a:normAutofit fontScale="90000"/>
          </a:bodyPr>
          <a:lstStyle/>
          <a:p>
            <a:r>
              <a:rPr lang="en-US" dirty="0"/>
              <a:t>Promotional video - assembly</a:t>
            </a:r>
            <a:endParaRPr lang="en-GB" dirty="0"/>
          </a:p>
        </p:txBody>
      </p:sp>
      <p:sp>
        <p:nvSpPr>
          <p:cNvPr id="3" name="Content Placeholder 2"/>
          <p:cNvSpPr>
            <a:spLocks noGrp="1"/>
          </p:cNvSpPr>
          <p:nvPr>
            <p:ph idx="1"/>
          </p:nvPr>
        </p:nvSpPr>
        <p:spPr>
          <a:xfrm>
            <a:off x="2133600" y="838200"/>
            <a:ext cx="8229600" cy="457200"/>
          </a:xfrm>
        </p:spPr>
        <p:txBody>
          <a:bodyPr>
            <a:normAutofit/>
          </a:bodyPr>
          <a:lstStyle/>
          <a:p>
            <a:pPr marL="0" indent="0">
              <a:buNone/>
            </a:pPr>
            <a:r>
              <a:rPr lang="en-US" sz="2400" dirty="0"/>
              <a:t>(done directly from Inventor, not an “artist’s impression”)</a:t>
            </a:r>
            <a:endParaRPr lang="en-GB" sz="2400" dirty="0"/>
          </a:p>
        </p:txBody>
      </p:sp>
      <p:pic>
        <p:nvPicPr>
          <p:cNvPr id="4" name="Storyboard5">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524001" y="1447800"/>
            <a:ext cx="9144000" cy="4777946"/>
          </a:xfrm>
          <a:prstGeom prst="rect">
            <a:avLst/>
          </a:prstGeom>
        </p:spPr>
      </p:pic>
      <p:sp>
        <p:nvSpPr>
          <p:cNvPr id="5" name="Footer Placeholder 4"/>
          <p:cNvSpPr>
            <a:spLocks noGrp="1"/>
          </p:cNvSpPr>
          <p:nvPr>
            <p:ph type="ftr" sz="quarter" idx="11"/>
          </p:nvPr>
        </p:nvSpPr>
        <p:spPr/>
        <p:txBody>
          <a:bodyPr/>
          <a:lstStyle/>
          <a:p>
            <a:r>
              <a:rPr lang="en-US"/>
              <a:t>M. Koratzinos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3273853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09237"/>
            <a:ext cx="10972800" cy="5443963"/>
          </a:xfrm>
        </p:spPr>
        <p:txBody>
          <a:bodyPr>
            <a:normAutofit fontScale="85000" lnSpcReduction="20000"/>
          </a:bodyPr>
          <a:lstStyle/>
          <a:p>
            <a:r>
              <a:rPr lang="en-GB" dirty="0"/>
              <a:t>Lack of space: 66mm between the two beams at QC1L1. Quads are at an angle so crosstalk varies along the length</a:t>
            </a:r>
          </a:p>
          <a:p>
            <a:r>
              <a:rPr lang="en-GB" dirty="0"/>
              <a:t>Required field quality: better than 10</a:t>
            </a:r>
            <a:r>
              <a:rPr lang="en-GB" baseline="30000" dirty="0"/>
              <a:t>-4 </a:t>
            </a:r>
            <a:r>
              <a:rPr lang="en-GB" dirty="0"/>
              <a:t>and of O(10</a:t>
            </a:r>
            <a:r>
              <a:rPr lang="en-GB" baseline="30000" dirty="0"/>
              <a:t>-5</a:t>
            </a:r>
            <a:r>
              <a:rPr lang="en-GB" dirty="0"/>
              <a:t>)</a:t>
            </a:r>
          </a:p>
          <a:p>
            <a:r>
              <a:rPr lang="en-GB" dirty="0"/>
              <a:t>Need to eliminate crosstalk between the two quadrupoles</a:t>
            </a:r>
          </a:p>
          <a:p>
            <a:pPr lvl="1"/>
            <a:r>
              <a:rPr lang="en-GB" dirty="0"/>
              <a:t>The beam pipe inner diameter is 30mm</a:t>
            </a:r>
          </a:p>
          <a:p>
            <a:pPr lvl="1"/>
            <a:r>
              <a:rPr lang="en-GB" dirty="0"/>
              <a:t>The beam pipe is warm, so we need vacuum insulation and cooling/heating for the beam pipe</a:t>
            </a:r>
          </a:p>
          <a:p>
            <a:pPr lvl="1"/>
            <a:r>
              <a:rPr lang="en-GB" dirty="0"/>
              <a:t>The minimum size of the thickness of the double layer beam-pipe with the cooling liquid flowing in-between is 3mm</a:t>
            </a:r>
          </a:p>
          <a:p>
            <a:pPr lvl="1"/>
            <a:r>
              <a:rPr lang="en-GB" dirty="0"/>
              <a:t>We are then leaving 2mm for vacuum and a heat shield</a:t>
            </a:r>
          </a:p>
          <a:p>
            <a:pPr lvl="1"/>
            <a:r>
              <a:rPr lang="en-GB" dirty="0">
                <a:sym typeface="Wingdings" panose="05000000000000000000" pitchFamily="2" charset="2"/>
              </a:rPr>
              <a:t> </a:t>
            </a:r>
            <a:r>
              <a:rPr lang="en-GB" b="1" dirty="0">
                <a:sym typeface="Wingdings" panose="05000000000000000000" pitchFamily="2" charset="2"/>
              </a:rPr>
              <a:t>aperture of FF quads is 40mm</a:t>
            </a:r>
          </a:p>
          <a:p>
            <a:pPr lvl="1"/>
            <a:r>
              <a:rPr lang="en-GB" b="1" dirty="0">
                <a:sym typeface="Wingdings" panose="05000000000000000000" pitchFamily="2" charset="2"/>
              </a:rPr>
              <a:t> space left for former, conductor, yoke = 13mm</a:t>
            </a:r>
          </a:p>
          <a:p>
            <a:pPr lvl="1"/>
            <a:r>
              <a:rPr lang="en-GB" b="1" dirty="0">
                <a:sym typeface="Wingdings" panose="05000000000000000000" pitchFamily="2" charset="2"/>
              </a:rPr>
              <a:t> it would be very difficult to fit an iron yoke with reasonable thickness to eliminate crosstalk</a:t>
            </a:r>
            <a:endParaRPr lang="en-GB" b="1" dirty="0"/>
          </a:p>
        </p:txBody>
      </p:sp>
      <p:sp>
        <p:nvSpPr>
          <p:cNvPr id="3" name="Title 2"/>
          <p:cNvSpPr>
            <a:spLocks noGrp="1"/>
          </p:cNvSpPr>
          <p:nvPr>
            <p:ph type="title"/>
          </p:nvPr>
        </p:nvSpPr>
        <p:spPr>
          <a:xfrm>
            <a:off x="609600" y="28353"/>
            <a:ext cx="10972800" cy="1143000"/>
          </a:xfrm>
        </p:spPr>
        <p:txBody>
          <a:bodyPr/>
          <a:lstStyle/>
          <a:p>
            <a:r>
              <a:rPr lang="en-GB" dirty="0"/>
              <a:t>Main challenges</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14257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60721"/>
            <a:ext cx="10972800" cy="4965443"/>
          </a:xfrm>
        </p:spPr>
        <p:txBody>
          <a:bodyPr>
            <a:normAutofit fontScale="92500"/>
          </a:bodyPr>
          <a:lstStyle/>
          <a:p>
            <a:r>
              <a:rPr lang="en-GB" dirty="0"/>
              <a:t>There is only one technology we have identified that can tackle those challenges: a CCT iron-free design</a:t>
            </a:r>
          </a:p>
          <a:p>
            <a:r>
              <a:rPr lang="en-GB" dirty="0"/>
              <a:t>A CCT design can compensate for the crosstalk between quadrupoles even in the case that crosstalk changes every centimetre: see M. Koratzinos et al.</a:t>
            </a:r>
            <a:r>
              <a:rPr lang="en-GB" dirty="0">
                <a:solidFill>
                  <a:srgbClr val="0050B3"/>
                </a:solidFill>
                <a:hlinkClick r:id="rId2"/>
              </a:rPr>
              <a:t>1709.08444 </a:t>
            </a:r>
            <a:r>
              <a:rPr lang="en-GB" dirty="0"/>
              <a:t>[</a:t>
            </a:r>
            <a:r>
              <a:rPr lang="en-GB" dirty="0" err="1"/>
              <a:t>physics.acc-ph</a:t>
            </a:r>
            <a:r>
              <a:rPr lang="en-GB" dirty="0"/>
              <a:t>] Published in: </a:t>
            </a:r>
            <a:r>
              <a:rPr lang="en-GB" i="1" dirty="0"/>
              <a:t>IEEE </a:t>
            </a:r>
            <a:r>
              <a:rPr lang="en-GB" i="1" dirty="0" err="1"/>
              <a:t>Trans.Appl.Supercond</a:t>
            </a:r>
            <a:r>
              <a:rPr lang="en-GB" i="1" dirty="0"/>
              <a:t>.</a:t>
            </a:r>
            <a:r>
              <a:rPr lang="en-GB" dirty="0"/>
              <a:t> 28 (2018) 3, 4007305</a:t>
            </a:r>
          </a:p>
          <a:p>
            <a:r>
              <a:rPr lang="en-GB" dirty="0"/>
              <a:t>A CCT design can also compensate for edge effects ensuring excellent field quality locally at every point of the magnet. This is important since the optics functions vary wildly close to the IP </a:t>
            </a:r>
          </a:p>
          <a:p>
            <a:endParaRPr lang="en-GB" dirty="0"/>
          </a:p>
        </p:txBody>
      </p:sp>
      <p:sp>
        <p:nvSpPr>
          <p:cNvPr id="3" name="Title 2"/>
          <p:cNvSpPr>
            <a:spLocks noGrp="1"/>
          </p:cNvSpPr>
          <p:nvPr>
            <p:ph type="title"/>
          </p:nvPr>
        </p:nvSpPr>
        <p:spPr>
          <a:xfrm>
            <a:off x="609600" y="17721"/>
            <a:ext cx="10972800" cy="1143000"/>
          </a:xfrm>
        </p:spPr>
        <p:txBody>
          <a:bodyPr/>
          <a:lstStyle/>
          <a:p>
            <a:r>
              <a:rPr lang="en-GB" dirty="0"/>
              <a:t>Choice of technology for QC1L1</a:t>
            </a:r>
          </a:p>
        </p:txBody>
      </p:sp>
      <p:sp>
        <p:nvSpPr>
          <p:cNvPr id="4" name="Footer Placeholder 3"/>
          <p:cNvSpPr>
            <a:spLocks noGrp="1"/>
          </p:cNvSpPr>
          <p:nvPr>
            <p:ph type="ftr" sz="quarter" idx="11"/>
          </p:nvPr>
        </p:nvSpPr>
        <p:spPr/>
        <p:txBody>
          <a:bodyPr/>
          <a:lstStyle/>
          <a:p>
            <a:r>
              <a:rPr lang="es-ES"/>
              <a:t>M. Koratzinos</a:t>
            </a:r>
            <a:endParaRPr lang="en-GB" dirty="0"/>
          </a:p>
        </p:txBody>
      </p:sp>
    </p:spTree>
    <p:extLst>
      <p:ext uri="{BB962C8B-B14F-4D97-AF65-F5344CB8AC3E}">
        <p14:creationId xmlns:p14="http://schemas.microsoft.com/office/powerpoint/2010/main" val="301011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166018"/>
            <a:ext cx="10972800" cy="5082382"/>
          </a:xfrm>
        </p:spPr>
        <p:txBody>
          <a:bodyPr>
            <a:normAutofit fontScale="85000" lnSpcReduction="10000"/>
          </a:bodyPr>
          <a:lstStyle/>
          <a:p>
            <a:r>
              <a:rPr lang="en-GB" dirty="0"/>
              <a:t>A CCT (Canted Cosine Theta) is a type of accelerator magnet where the multipole mix </a:t>
            </a:r>
            <a:r>
              <a:rPr lang="en-GB" dirty="0">
                <a:solidFill>
                  <a:srgbClr val="0070C0"/>
                </a:solidFill>
              </a:rPr>
              <a:t>is a </a:t>
            </a:r>
            <a:r>
              <a:rPr lang="en-GB" i="1" dirty="0">
                <a:solidFill>
                  <a:srgbClr val="0070C0"/>
                </a:solidFill>
              </a:rPr>
              <a:t>local</a:t>
            </a:r>
            <a:r>
              <a:rPr lang="en-GB" dirty="0">
                <a:solidFill>
                  <a:srgbClr val="0070C0"/>
                </a:solidFill>
              </a:rPr>
              <a:t> attribute </a:t>
            </a:r>
            <a:r>
              <a:rPr lang="en-GB" dirty="0"/>
              <a:t>of a magnet. (One can trivially design a magnet which is a dipole on one side and a quadrupole in the other.)</a:t>
            </a:r>
          </a:p>
          <a:p>
            <a:r>
              <a:rPr lang="en-GB" dirty="0"/>
              <a:t>The QC1L1 magnets are NOT quadrupoles. They are quads minus the field due to the other aperture. But together they make two nearly perfect quadrupoles</a:t>
            </a:r>
          </a:p>
          <a:p>
            <a:r>
              <a:rPr lang="en-GB" dirty="0"/>
              <a:t>Other important advantages of CCTs:</a:t>
            </a:r>
          </a:p>
          <a:p>
            <a:pPr lvl="1"/>
            <a:r>
              <a:rPr lang="en-GB" dirty="0"/>
              <a:t>Cheap to make – from the magnet design program to CAD to CNC machine with no manual interventions</a:t>
            </a:r>
          </a:p>
          <a:p>
            <a:pPr lvl="1"/>
            <a:r>
              <a:rPr lang="en-GB" dirty="0"/>
              <a:t>Easy to make – no pre-stress! Stress management is trivial in CCTs</a:t>
            </a:r>
          </a:p>
          <a:p>
            <a:pPr lvl="1"/>
            <a:r>
              <a:rPr lang="en-GB" dirty="0"/>
              <a:t>Fast to make – few steps, no expensive equipment</a:t>
            </a:r>
          </a:p>
          <a:p>
            <a:pPr lvl="1"/>
            <a:r>
              <a:rPr lang="en-GB" dirty="0"/>
              <a:t>Excellent field quality – please see further</a:t>
            </a:r>
          </a:p>
          <a:p>
            <a:endParaRPr lang="en-GB" dirty="0"/>
          </a:p>
        </p:txBody>
      </p:sp>
      <p:sp>
        <p:nvSpPr>
          <p:cNvPr id="3" name="Title 2"/>
          <p:cNvSpPr>
            <a:spLocks noGrp="1"/>
          </p:cNvSpPr>
          <p:nvPr>
            <p:ph type="title"/>
          </p:nvPr>
        </p:nvSpPr>
        <p:spPr>
          <a:xfrm>
            <a:off x="609600" y="-5316"/>
            <a:ext cx="10972800" cy="1072116"/>
          </a:xfrm>
        </p:spPr>
        <p:txBody>
          <a:bodyPr/>
          <a:lstStyle/>
          <a:p>
            <a:r>
              <a:rPr lang="en-GB" dirty="0"/>
              <a:t>CCT accelerator magnets</a:t>
            </a:r>
          </a:p>
        </p:txBody>
      </p:sp>
      <p:sp>
        <p:nvSpPr>
          <p:cNvPr id="4" name="Footer Placeholder 3"/>
          <p:cNvSpPr>
            <a:spLocks noGrp="1"/>
          </p:cNvSpPr>
          <p:nvPr>
            <p:ph type="ftr" sz="quarter" idx="11"/>
          </p:nvPr>
        </p:nvSpPr>
        <p:spPr/>
        <p:txBody>
          <a:bodyPr/>
          <a:lstStyle/>
          <a:p>
            <a:r>
              <a:rPr lang="es-ES"/>
              <a:t>M. Koratzinos</a:t>
            </a:r>
            <a:endParaRPr lang="en-GB" dirty="0"/>
          </a:p>
        </p:txBody>
      </p:sp>
      <p:pic>
        <p:nvPicPr>
          <p:cNvPr id="10" name="Picture 9"/>
          <p:cNvPicPr>
            <a:picLocks noChangeAspect="1"/>
          </p:cNvPicPr>
          <p:nvPr/>
        </p:nvPicPr>
        <p:blipFill>
          <a:blip r:embed="rId2"/>
          <a:stretch>
            <a:fillRect/>
          </a:stretch>
        </p:blipFill>
        <p:spPr>
          <a:xfrm>
            <a:off x="10257147" y="5672286"/>
            <a:ext cx="1782453" cy="1026288"/>
          </a:xfrm>
          <a:prstGeom prst="rect">
            <a:avLst/>
          </a:prstGeom>
        </p:spPr>
      </p:pic>
      <p:pic>
        <p:nvPicPr>
          <p:cNvPr id="11" name="Picture 10"/>
          <p:cNvPicPr>
            <a:picLocks noChangeAspect="1"/>
          </p:cNvPicPr>
          <p:nvPr/>
        </p:nvPicPr>
        <p:blipFill>
          <a:blip r:embed="rId3"/>
          <a:stretch>
            <a:fillRect/>
          </a:stretch>
        </p:blipFill>
        <p:spPr>
          <a:xfrm>
            <a:off x="7742546" y="5715000"/>
            <a:ext cx="1782454" cy="1066800"/>
          </a:xfrm>
          <a:prstGeom prst="rect">
            <a:avLst/>
          </a:prstGeom>
        </p:spPr>
      </p:pic>
      <p:sp>
        <p:nvSpPr>
          <p:cNvPr id="12" name="TextBox 11"/>
          <p:cNvSpPr txBox="1"/>
          <p:nvPr/>
        </p:nvSpPr>
        <p:spPr>
          <a:xfrm>
            <a:off x="8229600" y="5393065"/>
            <a:ext cx="990600" cy="2616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100" dirty="0"/>
              <a:t>Conventional</a:t>
            </a:r>
          </a:p>
        </p:txBody>
      </p:sp>
      <p:sp>
        <p:nvSpPr>
          <p:cNvPr id="13" name="TextBox 12"/>
          <p:cNvSpPr txBox="1"/>
          <p:nvPr/>
        </p:nvSpPr>
        <p:spPr>
          <a:xfrm>
            <a:off x="11061404" y="5393065"/>
            <a:ext cx="484373" cy="261610"/>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en-GB" sz="1100" dirty="0"/>
              <a:t>CCT</a:t>
            </a:r>
          </a:p>
        </p:txBody>
      </p:sp>
    </p:spTree>
    <p:extLst>
      <p:ext uri="{BB962C8B-B14F-4D97-AF65-F5344CB8AC3E}">
        <p14:creationId xmlns:p14="http://schemas.microsoft.com/office/powerpoint/2010/main" val="1674981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4898"/>
            <a:ext cx="10972800" cy="840481"/>
          </a:xfrm>
        </p:spPr>
        <p:txBody>
          <a:bodyPr/>
          <a:lstStyle/>
          <a:p>
            <a:r>
              <a:rPr lang="en-GB" dirty="0"/>
              <a:t>QC1L1</a:t>
            </a:r>
          </a:p>
        </p:txBody>
      </p:sp>
      <p:sp>
        <p:nvSpPr>
          <p:cNvPr id="3" name="Content Placeholder 2"/>
          <p:cNvSpPr>
            <a:spLocks noGrp="1"/>
          </p:cNvSpPr>
          <p:nvPr>
            <p:ph idx="1"/>
          </p:nvPr>
        </p:nvSpPr>
        <p:spPr>
          <a:xfrm>
            <a:off x="457200" y="924661"/>
            <a:ext cx="7772400" cy="1143000"/>
          </a:xfrm>
        </p:spPr>
        <p:txBody>
          <a:bodyPr>
            <a:normAutofit fontScale="92500"/>
          </a:bodyPr>
          <a:lstStyle/>
          <a:p>
            <a:pPr marL="0" indent="0">
              <a:buNone/>
            </a:pPr>
            <a:r>
              <a:rPr lang="en-GB" dirty="0"/>
              <a:t>QC1L1 is the first and most demanding pair of quadrupoles of the final focus system of FCC-</a:t>
            </a:r>
            <a:r>
              <a:rPr lang="en-GB" dirty="0" err="1"/>
              <a:t>ee</a:t>
            </a:r>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4404" r="18284" b="8952"/>
          <a:stretch/>
        </p:blipFill>
        <p:spPr>
          <a:xfrm rot="16200000">
            <a:off x="8945827" y="502973"/>
            <a:ext cx="3032265" cy="3093119"/>
          </a:xfrm>
          <a:prstGeom prst="rect">
            <a:avLst/>
          </a:prstGeom>
        </p:spPr>
      </p:pic>
      <p:sp>
        <p:nvSpPr>
          <p:cNvPr id="7" name="TextBox 6"/>
          <p:cNvSpPr txBox="1"/>
          <p:nvPr/>
        </p:nvSpPr>
        <p:spPr>
          <a:xfrm>
            <a:off x="7611482" y="3657600"/>
            <a:ext cx="3988981"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dirty="0"/>
              <a:t>Inner bore: 40mm (diameter)</a:t>
            </a:r>
          </a:p>
          <a:p>
            <a:r>
              <a:rPr lang="en-GB" dirty="0"/>
              <a:t>Fits outside the warm water-cooled beam pipe of inner diameter 30mm</a:t>
            </a:r>
          </a:p>
        </p:txBody>
      </p:sp>
      <p:pic>
        <p:nvPicPr>
          <p:cNvPr id="8" name="Picture 7"/>
          <p:cNvPicPr>
            <a:picLocks noChangeAspect="1"/>
          </p:cNvPicPr>
          <p:nvPr/>
        </p:nvPicPr>
        <p:blipFill rotWithShape="1">
          <a:blip r:embed="rId3"/>
          <a:srcRect t="22821"/>
          <a:stretch/>
        </p:blipFill>
        <p:spPr>
          <a:xfrm>
            <a:off x="7441019" y="4774330"/>
            <a:ext cx="4159444" cy="1994655"/>
          </a:xfrm>
          <a:prstGeom prst="rect">
            <a:avLst/>
          </a:prstGeom>
        </p:spPr>
      </p:pic>
      <p:sp>
        <p:nvSpPr>
          <p:cNvPr id="4" name="Footer Placeholder 3"/>
          <p:cNvSpPr>
            <a:spLocks noGrp="1"/>
          </p:cNvSpPr>
          <p:nvPr>
            <p:ph type="ftr" sz="quarter" idx="11"/>
          </p:nvPr>
        </p:nvSpPr>
        <p:spPr>
          <a:xfrm>
            <a:off x="4165600" y="6645276"/>
            <a:ext cx="3860800" cy="152398"/>
          </a:xfrm>
        </p:spPr>
        <p:txBody>
          <a:bodyPr/>
          <a:lstStyle/>
          <a:p>
            <a:r>
              <a:rPr lang="es-ES"/>
              <a:t>M. Koratzinos</a:t>
            </a:r>
            <a:endParaRPr lang="en-US" dirty="0"/>
          </a:p>
        </p:txBody>
      </p:sp>
      <p:pic>
        <p:nvPicPr>
          <p:cNvPr id="10" name="Content Placeholder 5"/>
          <p:cNvPicPr>
            <a:picLocks noChangeAspect="1"/>
          </p:cNvPicPr>
          <p:nvPr/>
        </p:nvPicPr>
        <p:blipFill>
          <a:blip r:embed="rId4"/>
          <a:stretch>
            <a:fillRect/>
          </a:stretch>
        </p:blipFill>
        <p:spPr>
          <a:xfrm>
            <a:off x="26581" y="2438400"/>
            <a:ext cx="7136219" cy="4268155"/>
          </a:xfrm>
          <a:prstGeom prst="rect">
            <a:avLst/>
          </a:prstGeom>
        </p:spPr>
      </p:pic>
      <p:sp>
        <p:nvSpPr>
          <p:cNvPr id="9" name="Title 1"/>
          <p:cNvSpPr txBox="1">
            <a:spLocks/>
          </p:cNvSpPr>
          <p:nvPr/>
        </p:nvSpPr>
        <p:spPr>
          <a:xfrm>
            <a:off x="5829300" y="1984211"/>
            <a:ext cx="2667000" cy="465055"/>
          </a:xfrm>
          <a:prstGeom prst="rect">
            <a:avLst/>
          </a:prstGeom>
          <a:solidFill>
            <a:srgbClr val="FF0000"/>
          </a:solidFill>
        </p:spPr>
        <p:txBody>
          <a:bodyPr vert="horz" lIns="91440" tIns="45720" rIns="91440" bIns="45720" rtlCol="0" anchor="ctr">
            <a:normAutofit fontScale="6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solidFill>
                  <a:schemeClr val="bg1"/>
                </a:solidFill>
              </a:rPr>
              <a:t>Iron-free design</a:t>
            </a:r>
            <a:endParaRPr lang="en-GB" dirty="0">
              <a:solidFill>
                <a:schemeClr val="bg1"/>
              </a:solidFill>
            </a:endParaRPr>
          </a:p>
        </p:txBody>
      </p:sp>
    </p:spTree>
    <p:extLst>
      <p:ext uri="{BB962C8B-B14F-4D97-AF65-F5344CB8AC3E}">
        <p14:creationId xmlns:p14="http://schemas.microsoft.com/office/powerpoint/2010/main" val="3535887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2602675"/>
            <a:ext cx="2906686" cy="3846690"/>
          </a:xfrm>
          <a:prstGeom prst="rect">
            <a:avLst/>
          </a:prstGeom>
        </p:spPr>
      </p:pic>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4918" y="2590382"/>
            <a:ext cx="2906801" cy="3847038"/>
          </a:xfrm>
          <a:prstGeom prst="rect">
            <a:avLst/>
          </a:prstGeom>
        </p:spPr>
      </p:pic>
      <p:sp>
        <p:nvSpPr>
          <p:cNvPr id="2" name="Footer Placeholder 1"/>
          <p:cNvSpPr>
            <a:spLocks noGrp="1"/>
          </p:cNvSpPr>
          <p:nvPr>
            <p:ph type="ftr" sz="quarter" idx="11"/>
          </p:nvPr>
        </p:nvSpPr>
        <p:spPr/>
        <p:txBody>
          <a:bodyPr/>
          <a:lstStyle/>
          <a:p>
            <a:r>
              <a:rPr lang="es-ES"/>
              <a:t>M. Koratzinos</a:t>
            </a:r>
            <a:endParaRPr lang="en-GB" dirty="0"/>
          </a:p>
        </p:txBody>
      </p:sp>
      <p:sp>
        <p:nvSpPr>
          <p:cNvPr id="8" name="Rectangle 7"/>
          <p:cNvSpPr/>
          <p:nvPr/>
        </p:nvSpPr>
        <p:spPr>
          <a:xfrm>
            <a:off x="1631235" y="2571116"/>
            <a:ext cx="2883231" cy="3891117"/>
          </a:xfrm>
          <a:prstGeom prst="rect">
            <a:avLst/>
          </a:prstGeom>
          <a:noFill/>
          <a:ln w="57150">
            <a:solidFill>
              <a:srgbClr val="FF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561719" y="2571116"/>
            <a:ext cx="2859869" cy="3891117"/>
          </a:xfrm>
          <a:prstGeom prst="rect">
            <a:avLst/>
          </a:prstGeom>
          <a:noFill/>
          <a:ln w="57150">
            <a:solidFill>
              <a:srgbClr val="00B0F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600200" y="2133600"/>
            <a:ext cx="2852640" cy="461665"/>
          </a:xfrm>
          <a:prstGeom prst="rect">
            <a:avLst/>
          </a:prstGeom>
          <a:noFill/>
        </p:spPr>
        <p:txBody>
          <a:bodyPr wrap="none" rtlCol="0">
            <a:spAutoFit/>
          </a:bodyPr>
          <a:lstStyle/>
          <a:p>
            <a:r>
              <a:rPr lang="en-GB" sz="2400" dirty="0">
                <a:solidFill>
                  <a:srgbClr val="FF0000"/>
                </a:solidFill>
                <a:latin typeface="Calibri" panose="020F0502020204030204" pitchFamily="34" charset="0"/>
              </a:rPr>
              <a:t>Before compensation</a:t>
            </a:r>
          </a:p>
        </p:txBody>
      </p:sp>
      <p:sp>
        <p:nvSpPr>
          <p:cNvPr id="12" name="TextBox 11"/>
          <p:cNvSpPr txBox="1"/>
          <p:nvPr/>
        </p:nvSpPr>
        <p:spPr>
          <a:xfrm>
            <a:off x="4748278" y="2141010"/>
            <a:ext cx="2966119" cy="461665"/>
          </a:xfrm>
          <a:prstGeom prst="rect">
            <a:avLst/>
          </a:prstGeom>
          <a:noFill/>
        </p:spPr>
        <p:txBody>
          <a:bodyPr wrap="square" rtlCol="0" anchor="ctr">
            <a:spAutoFit/>
          </a:bodyPr>
          <a:lstStyle/>
          <a:p>
            <a:r>
              <a:rPr lang="en-GB" sz="2400" dirty="0">
                <a:solidFill>
                  <a:srgbClr val="00B0F0"/>
                </a:solidFill>
                <a:latin typeface="Calibri" panose="020F0502020204030204" pitchFamily="34" charset="0"/>
              </a:rPr>
              <a:t>After compensation</a:t>
            </a:r>
          </a:p>
        </p:txBody>
      </p:sp>
      <p:sp>
        <p:nvSpPr>
          <p:cNvPr id="16" name="TextBox 15"/>
          <p:cNvSpPr txBox="1"/>
          <p:nvPr/>
        </p:nvSpPr>
        <p:spPr>
          <a:xfrm>
            <a:off x="8140700" y="908462"/>
            <a:ext cx="2984500" cy="2308324"/>
          </a:xfrm>
          <a:prstGeom prst="rect">
            <a:avLst/>
          </a:prstGeom>
          <a:ln w="57150">
            <a:solidFill>
              <a:srgbClr val="00B0F0"/>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2400" dirty="0"/>
              <a:t>QC1L1 quadrupole: </a:t>
            </a:r>
          </a:p>
          <a:p>
            <a:r>
              <a:rPr lang="en-GB" sz="2400" dirty="0"/>
              <a:t>length = 1200mm</a:t>
            </a:r>
          </a:p>
          <a:p>
            <a:r>
              <a:rPr lang="en-US" sz="2400" dirty="0"/>
              <a:t>Aperture: 40mm</a:t>
            </a:r>
            <a:endParaRPr lang="en-GB" sz="2400" dirty="0"/>
          </a:p>
          <a:p>
            <a:r>
              <a:rPr lang="en-GB" sz="2400" dirty="0"/>
              <a:t>distance at tip: 66mm</a:t>
            </a:r>
          </a:p>
          <a:p>
            <a:r>
              <a:rPr lang="en-GB" sz="2400" dirty="0"/>
              <a:t>angle 30mrad</a:t>
            </a:r>
          </a:p>
          <a:p>
            <a:r>
              <a:rPr lang="en-GB" sz="2400" dirty="0"/>
              <a:t>powered together</a:t>
            </a:r>
          </a:p>
        </p:txBody>
      </p:sp>
      <p:sp>
        <p:nvSpPr>
          <p:cNvPr id="17" name="TextBox 16"/>
          <p:cNvSpPr txBox="1"/>
          <p:nvPr/>
        </p:nvSpPr>
        <p:spPr>
          <a:xfrm>
            <a:off x="8178800" y="3886200"/>
            <a:ext cx="2794000" cy="2308324"/>
          </a:xfrm>
          <a:prstGeom prst="rect">
            <a:avLst/>
          </a:prstGeom>
          <a:solidFill>
            <a:srgbClr val="FFCCFF"/>
          </a:solidFill>
        </p:spPr>
        <p:txBody>
          <a:bodyPr wrap="square" rtlCol="0">
            <a:spAutoFit/>
          </a:bodyPr>
          <a:lstStyle/>
          <a:p>
            <a:r>
              <a:rPr lang="en-GB" sz="2400" dirty="0"/>
              <a:t>After compensation: all multipoles are under 0.1 units (limited by alignment errors, not included here)</a:t>
            </a:r>
          </a:p>
        </p:txBody>
      </p:sp>
      <p:sp>
        <p:nvSpPr>
          <p:cNvPr id="18" name="Title 1"/>
          <p:cNvSpPr txBox="1">
            <a:spLocks/>
          </p:cNvSpPr>
          <p:nvPr/>
        </p:nvSpPr>
        <p:spPr>
          <a:xfrm>
            <a:off x="606475" y="33832"/>
            <a:ext cx="10972800" cy="95676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t>Crosstalk compensation</a:t>
            </a:r>
            <a:endParaRPr lang="en-GB" dirty="0"/>
          </a:p>
        </p:txBody>
      </p:sp>
      <p:grpSp>
        <p:nvGrpSpPr>
          <p:cNvPr id="23" name="Group 22"/>
          <p:cNvGrpSpPr/>
          <p:nvPr/>
        </p:nvGrpSpPr>
        <p:grpSpPr>
          <a:xfrm>
            <a:off x="1519140" y="889389"/>
            <a:ext cx="5867400" cy="1096276"/>
            <a:chOff x="1519140" y="889389"/>
            <a:chExt cx="5867400" cy="1096276"/>
          </a:xfrm>
        </p:grpSpPr>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l="3549" t="11727" b="13184"/>
            <a:stretch/>
          </p:blipFill>
          <p:spPr>
            <a:xfrm>
              <a:off x="1519140" y="914400"/>
              <a:ext cx="5867400" cy="1071265"/>
            </a:xfrm>
            <a:prstGeom prst="rect">
              <a:avLst/>
            </a:prstGeom>
          </p:spPr>
        </p:pic>
        <p:sp>
          <p:nvSpPr>
            <p:cNvPr id="22" name="Rectangle 21"/>
            <p:cNvSpPr/>
            <p:nvPr/>
          </p:nvSpPr>
          <p:spPr>
            <a:xfrm>
              <a:off x="3228679" y="889389"/>
              <a:ext cx="428921"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29777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743200" y="6356350"/>
            <a:ext cx="4114800" cy="365125"/>
          </a:xfrm>
        </p:spPr>
        <p:txBody>
          <a:bodyPr/>
          <a:lstStyle/>
          <a:p>
            <a:r>
              <a:rPr lang="es-ES"/>
              <a:t>M. Koratzinos</a:t>
            </a:r>
            <a:endParaRPr lang="en-GB" dirty="0"/>
          </a:p>
        </p:txBody>
      </p:sp>
      <p:sp>
        <p:nvSpPr>
          <p:cNvPr id="4" name="Title 1"/>
          <p:cNvSpPr txBox="1">
            <a:spLocks/>
          </p:cNvSpPr>
          <p:nvPr/>
        </p:nvSpPr>
        <p:spPr>
          <a:xfrm>
            <a:off x="1066800" y="0"/>
            <a:ext cx="10363200" cy="696628"/>
          </a:xfrm>
          <a:prstGeom prst="rect">
            <a:avLst/>
          </a:prstGeom>
        </p:spPr>
        <p:txBody>
          <a:bodyP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a:t>The FF quadrupole – local edge compensation</a:t>
            </a:r>
            <a:endParaRPr lang="en-GB" dirty="0"/>
          </a:p>
        </p:txBody>
      </p:sp>
      <p:pic>
        <p:nvPicPr>
          <p:cNvPr id="5"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827840"/>
            <a:ext cx="5799516" cy="1326948"/>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r="35000"/>
          <a:stretch/>
        </p:blipFill>
        <p:spPr>
          <a:xfrm>
            <a:off x="228601" y="3053892"/>
            <a:ext cx="4956057" cy="3376605"/>
          </a:xfrm>
          <a:prstGeom prst="rect">
            <a:avLst/>
          </a:prstGeom>
        </p:spPr>
      </p:pic>
      <p:cxnSp>
        <p:nvCxnSpPr>
          <p:cNvPr id="7" name="Straight Connector 6"/>
          <p:cNvCxnSpPr/>
          <p:nvPr/>
        </p:nvCxnSpPr>
        <p:spPr>
          <a:xfrm>
            <a:off x="542500" y="1910687"/>
            <a:ext cx="111455" cy="1179636"/>
          </a:xfrm>
          <a:prstGeom prst="line">
            <a:avLst/>
          </a:prstGeom>
          <a:ln w="381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252183" y="1801505"/>
            <a:ext cx="3932475" cy="1288819"/>
          </a:xfrm>
          <a:prstGeom prst="line">
            <a:avLst/>
          </a:prstGeom>
          <a:ln w="38100">
            <a:solidFill>
              <a:srgbClr val="00B0F0"/>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638800" y="5700131"/>
            <a:ext cx="3962400" cy="1077218"/>
          </a:xfrm>
          <a:prstGeom prst="rect">
            <a:avLst/>
          </a:prstGeom>
          <a:solidFill>
            <a:srgbClr val="FFCCFF"/>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marL="72000">
              <a:spcAft>
                <a:spcPts val="1200"/>
              </a:spcAft>
            </a:pPr>
            <a:r>
              <a:rPr lang="en-GB" sz="1600" dirty="0"/>
              <a:t>The first two turns of the quadrupole contain, apart from the B2 component, all the necessary components to nullify the edge effects.</a:t>
            </a:r>
          </a:p>
        </p:txBody>
      </p:sp>
      <p:grpSp>
        <p:nvGrpSpPr>
          <p:cNvPr id="10" name="Group 9"/>
          <p:cNvGrpSpPr>
            <a:grpSpLocks noChangeAspect="1"/>
          </p:cNvGrpSpPr>
          <p:nvPr/>
        </p:nvGrpSpPr>
        <p:grpSpPr>
          <a:xfrm>
            <a:off x="5820375" y="811442"/>
            <a:ext cx="3657289" cy="4770492"/>
            <a:chOff x="228599" y="470439"/>
            <a:chExt cx="4658513" cy="6076465"/>
          </a:xfrm>
        </p:grpSpPr>
        <p:pic>
          <p:nvPicPr>
            <p:cNvPr id="11" name="Picture 10"/>
            <p:cNvPicPr>
              <a:picLocks noChangeAspect="1"/>
            </p:cNvPicPr>
            <p:nvPr/>
          </p:nvPicPr>
          <p:blipFill>
            <a:blip r:embed="rId4"/>
            <a:stretch>
              <a:fillRect/>
            </a:stretch>
          </p:blipFill>
          <p:spPr>
            <a:xfrm>
              <a:off x="228599" y="1041739"/>
              <a:ext cx="4584589" cy="2755631"/>
            </a:xfrm>
            <a:prstGeom prst="rect">
              <a:avLst/>
            </a:prstGeom>
          </p:spPr>
        </p:pic>
        <p:pic>
          <p:nvPicPr>
            <p:cNvPr id="12" name="Picture 11"/>
            <p:cNvPicPr>
              <a:picLocks noChangeAspect="1"/>
            </p:cNvPicPr>
            <p:nvPr/>
          </p:nvPicPr>
          <p:blipFill>
            <a:blip r:embed="rId5"/>
            <a:stretch>
              <a:fillRect/>
            </a:stretch>
          </p:blipFill>
          <p:spPr>
            <a:xfrm>
              <a:off x="228599" y="3797370"/>
              <a:ext cx="4584589" cy="2749534"/>
            </a:xfrm>
            <a:prstGeom prst="rect">
              <a:avLst/>
            </a:prstGeom>
          </p:spPr>
        </p:pic>
        <p:sp>
          <p:nvSpPr>
            <p:cNvPr id="13" name="Rectangle 12"/>
            <p:cNvSpPr/>
            <p:nvPr/>
          </p:nvSpPr>
          <p:spPr>
            <a:xfrm>
              <a:off x="264463" y="950714"/>
              <a:ext cx="2286000" cy="5029200"/>
            </a:xfrm>
            <a:prstGeom prst="rect">
              <a:avLst/>
            </a:prstGeom>
            <a:noFill/>
            <a:ln w="57150">
              <a:solidFill>
                <a:srgbClr val="00B0F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601112" y="950714"/>
              <a:ext cx="2286000" cy="5029200"/>
            </a:xfrm>
            <a:prstGeom prst="rect">
              <a:avLst/>
            </a:prstGeom>
            <a:noFill/>
            <a:ln w="57150">
              <a:solidFill>
                <a:srgbClr val="FF0000">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948996" y="470439"/>
              <a:ext cx="1422348" cy="470441"/>
            </a:xfrm>
            <a:prstGeom prst="rect">
              <a:avLst/>
            </a:prstGeom>
            <a:noFill/>
          </p:spPr>
          <p:txBody>
            <a:bodyPr wrap="none" rtlCol="0">
              <a:spAutoFit/>
            </a:bodyPr>
            <a:lstStyle/>
            <a:p>
              <a:r>
                <a:rPr lang="en-GB" b="1" dirty="0">
                  <a:solidFill>
                    <a:srgbClr val="00B0F0"/>
                  </a:solidFill>
                </a:rPr>
                <a:t>corrected</a:t>
              </a:r>
            </a:p>
          </p:txBody>
        </p:sp>
        <p:sp>
          <p:nvSpPr>
            <p:cNvPr id="16" name="TextBox 15"/>
            <p:cNvSpPr txBox="1"/>
            <p:nvPr/>
          </p:nvSpPr>
          <p:spPr>
            <a:xfrm>
              <a:off x="2887144" y="470439"/>
              <a:ext cx="1749044" cy="470441"/>
            </a:xfrm>
            <a:prstGeom prst="rect">
              <a:avLst/>
            </a:prstGeom>
            <a:noFill/>
          </p:spPr>
          <p:txBody>
            <a:bodyPr wrap="none" rtlCol="0">
              <a:spAutoFit/>
            </a:bodyPr>
            <a:lstStyle/>
            <a:p>
              <a:r>
                <a:rPr lang="en-GB" b="1" dirty="0">
                  <a:solidFill>
                    <a:srgbClr val="FF0000"/>
                  </a:solidFill>
                </a:rPr>
                <a:t>uncorrected</a:t>
              </a:r>
            </a:p>
          </p:txBody>
        </p:sp>
      </p:grpSp>
      <p:sp>
        <p:nvSpPr>
          <p:cNvPr id="17" name="Slide Number Placeholder 2"/>
          <p:cNvSpPr txBox="1">
            <a:spLocks/>
          </p:cNvSpPr>
          <p:nvPr/>
        </p:nvSpPr>
        <p:spPr>
          <a:xfrm>
            <a:off x="76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E4C691D3-1268-BC46-A466-4FE7F8FFD0C6}" type="slidenum">
              <a:rPr lang="en-US" smtClean="0">
                <a:solidFill>
                  <a:srgbClr val="000000"/>
                </a:solidFill>
              </a:rPr>
              <a:pPr>
                <a:defRPr/>
              </a:pPr>
              <a:t>9</a:t>
            </a:fld>
            <a:endParaRPr lang="en-US" dirty="0">
              <a:solidFill>
                <a:srgbClr val="000000"/>
              </a:solidFill>
            </a:endParaRPr>
          </a:p>
        </p:txBody>
      </p:sp>
      <mc:AlternateContent xmlns:mc="http://schemas.openxmlformats.org/markup-compatibility/2006" xmlns:a14="http://schemas.microsoft.com/office/drawing/2010/main">
        <mc:Choice Requires="a14">
          <p:sp>
            <p:nvSpPr>
              <p:cNvPr id="3" name="TextBox 2"/>
              <p:cNvSpPr txBox="1"/>
              <p:nvPr/>
            </p:nvSpPr>
            <p:spPr>
              <a:xfrm>
                <a:off x="9906000" y="1263500"/>
                <a:ext cx="2057400" cy="2419252"/>
              </a:xfrm>
              <a:prstGeom prst="rect">
                <a:avLst/>
              </a:prstGeom>
              <a:solidFill>
                <a:srgbClr val="99FF99"/>
              </a:solidFill>
            </p:spPr>
            <p:txBody>
              <a:bodyPr wrap="square" rtlCol="0">
                <a:spAutoFit/>
              </a:bodyPr>
              <a:lstStyle/>
              <a:p>
                <a:r>
                  <a:rPr lang="en-GB" dirty="0"/>
                  <a:t>Local edge correction important due to rapidly changing beta function: </a:t>
                </a:r>
              </a:p>
              <a:p>
                <a14:m>
                  <m:oMath xmlns:m="http://schemas.openxmlformats.org/officeDocument/2006/math">
                    <m:sSubSup>
                      <m:sSubSupPr>
                        <m:ctrlPr>
                          <a:rPr lang="en-US" b="1" i="1" smtClean="0">
                            <a:solidFill>
                              <a:schemeClr val="tx1"/>
                            </a:solidFill>
                            <a:latin typeface="Cambria Math" panose="02040503050406030204" pitchFamily="18" charset="0"/>
                          </a:rPr>
                        </m:ctrlPr>
                      </m:sSubSupPr>
                      <m:e>
                        <m:r>
                          <a:rPr lang="en-US" b="1" i="1">
                            <a:solidFill>
                              <a:schemeClr val="tx1"/>
                            </a:solidFill>
                            <a:latin typeface="Cambria Math" panose="02040503050406030204" pitchFamily="18" charset="0"/>
                            <a:ea typeface="Cambria Math" panose="02040503050406030204" pitchFamily="18" charset="0"/>
                          </a:rPr>
                          <m:t>𝜷</m:t>
                        </m:r>
                      </m:e>
                      <m:sub>
                        <m:r>
                          <a:rPr lang="en-US" b="1" i="1">
                            <a:solidFill>
                              <a:schemeClr val="tx1"/>
                            </a:solidFill>
                            <a:latin typeface="Cambria Math" panose="02040503050406030204" pitchFamily="18" charset="0"/>
                          </a:rPr>
                          <m:t>𝒚</m:t>
                        </m:r>
                      </m:sub>
                      <m:sup/>
                    </m:sSubSup>
                  </m:oMath>
                </a14:m>
                <a:r>
                  <a:rPr lang="en-GB" dirty="0"/>
                  <a:t> @2.2m  = 6km; </a:t>
                </a:r>
                <a14:m>
                  <m:oMath xmlns:m="http://schemas.openxmlformats.org/officeDocument/2006/math">
                    <m:sSubSup>
                      <m:sSubSupPr>
                        <m:ctrlPr>
                          <a:rPr lang="en-US" b="1" i="1">
                            <a:latin typeface="Cambria Math" panose="02040503050406030204" pitchFamily="18" charset="0"/>
                          </a:rPr>
                        </m:ctrlPr>
                      </m:sSubSupPr>
                      <m:e>
                        <m:r>
                          <a:rPr lang="en-US" b="1" i="1">
                            <a:latin typeface="Cambria Math" panose="02040503050406030204" pitchFamily="18" charset="0"/>
                            <a:ea typeface="Cambria Math" panose="02040503050406030204" pitchFamily="18" charset="0"/>
                          </a:rPr>
                          <m:t>𝜷</m:t>
                        </m:r>
                      </m:e>
                      <m:sub>
                        <m:r>
                          <a:rPr lang="en-US" b="1" i="1">
                            <a:latin typeface="Cambria Math" panose="02040503050406030204" pitchFamily="18" charset="0"/>
                          </a:rPr>
                          <m:t>𝒚</m:t>
                        </m:r>
                      </m:sub>
                      <m:sup/>
                    </m:sSubSup>
                  </m:oMath>
                </a14:m>
                <a:r>
                  <a:rPr lang="en-GB" dirty="0"/>
                  <a:t> at 3.4m = 14km </a:t>
                </a:r>
              </a:p>
              <a:p>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9906000" y="1263500"/>
                <a:ext cx="2057400" cy="2419252"/>
              </a:xfrm>
              <a:prstGeom prst="rect">
                <a:avLst/>
              </a:prstGeom>
              <a:blipFill>
                <a:blip r:embed="rId6"/>
                <a:stretch>
                  <a:fillRect l="-2367" t="-1259" r="-1775"/>
                </a:stretch>
              </a:blipFill>
            </p:spPr>
            <p:txBody>
              <a:bodyPr/>
              <a:lstStyle/>
              <a:p>
                <a:r>
                  <a:rPr lang="en-GB">
                    <a:noFill/>
                  </a:rPr>
                  <a:t> </a:t>
                </a:r>
              </a:p>
            </p:txBody>
          </p:sp>
        </mc:Fallback>
      </mc:AlternateContent>
      <p:sp>
        <p:nvSpPr>
          <p:cNvPr id="18" name="TextBox 17"/>
          <p:cNvSpPr txBox="1"/>
          <p:nvPr/>
        </p:nvSpPr>
        <p:spPr>
          <a:xfrm>
            <a:off x="9753600" y="5410200"/>
            <a:ext cx="2362200" cy="646331"/>
          </a:xfrm>
          <a:prstGeom prst="rect">
            <a:avLst/>
          </a:prstGeom>
          <a:solidFill>
            <a:srgbClr val="FF0000"/>
          </a:solidFill>
        </p:spPr>
        <p:txBody>
          <a:bodyPr wrap="square" rtlCol="0">
            <a:spAutoFit/>
          </a:bodyPr>
          <a:lstStyle/>
          <a:p>
            <a:r>
              <a:rPr lang="en-GB" b="1" dirty="0">
                <a:solidFill>
                  <a:schemeClr val="bg1"/>
                </a:solidFill>
              </a:rPr>
              <a:t>Magnet field quality is excellent throughout</a:t>
            </a:r>
          </a:p>
        </p:txBody>
      </p:sp>
    </p:spTree>
    <p:extLst>
      <p:ext uri="{BB962C8B-B14F-4D97-AF65-F5344CB8AC3E}">
        <p14:creationId xmlns:p14="http://schemas.microsoft.com/office/powerpoint/2010/main" val="380200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82803</TotalTime>
  <Words>2893</Words>
  <Application>Microsoft Office PowerPoint</Application>
  <PresentationFormat>Widescreen</PresentationFormat>
  <Paragraphs>469</Paragraphs>
  <Slides>37</Slides>
  <Notes>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-apple-system</vt:lpstr>
      <vt:lpstr>Arial</vt:lpstr>
      <vt:lpstr>Calibri</vt:lpstr>
      <vt:lpstr>Cambria Math</vt:lpstr>
      <vt:lpstr>Times</vt:lpstr>
      <vt:lpstr>Times New Roman</vt:lpstr>
      <vt:lpstr>Office Theme</vt:lpstr>
      <vt:lpstr>FCC-ee CCT Quadrupole Design and Plans</vt:lpstr>
      <vt:lpstr>Previously</vt:lpstr>
      <vt:lpstr>Final focus quadrupoles</vt:lpstr>
      <vt:lpstr>Main challenges</vt:lpstr>
      <vt:lpstr>Choice of technology for QC1L1</vt:lpstr>
      <vt:lpstr>CCT accelerator magnets</vt:lpstr>
      <vt:lpstr>QC1L1</vt:lpstr>
      <vt:lpstr>PowerPoint Presentation</vt:lpstr>
      <vt:lpstr>PowerPoint Presentation</vt:lpstr>
      <vt:lpstr>Why prototype?</vt:lpstr>
      <vt:lpstr>The FCC-ee Final Focus Quadrupole prototype</vt:lpstr>
      <vt:lpstr>Local edge correction</vt:lpstr>
      <vt:lpstr>QC1L1 and the prototype</vt:lpstr>
      <vt:lpstr>Design, manufacture and winding</vt:lpstr>
      <vt:lpstr>Winding</vt:lpstr>
      <vt:lpstr>Testing at warm</vt:lpstr>
      <vt:lpstr>IPAC21 paper</vt:lpstr>
      <vt:lpstr>The rotating coil</vt:lpstr>
      <vt:lpstr>Testing arrangement</vt:lpstr>
      <vt:lpstr>Testing arrangement</vt:lpstr>
      <vt:lpstr>Testing arrangement</vt:lpstr>
      <vt:lpstr>Measurement video</vt:lpstr>
      <vt:lpstr>Nomenclature</vt:lpstr>
      <vt:lpstr>Repeatability of measurements</vt:lpstr>
      <vt:lpstr>Centre measurement</vt:lpstr>
      <vt:lpstr>A strategy for measuring the pure magnet components</vt:lpstr>
      <vt:lpstr>Rotated/original measurements</vt:lpstr>
      <vt:lpstr>Results</vt:lpstr>
      <vt:lpstr>Results - centre</vt:lpstr>
      <vt:lpstr>Field quality at the edge, without correction</vt:lpstr>
      <vt:lpstr>Field quality at the edge, with correction</vt:lpstr>
      <vt:lpstr>Field quality at the edge, with correction</vt:lpstr>
      <vt:lpstr>PowerPoint Presentation</vt:lpstr>
      <vt:lpstr>Next steps</vt:lpstr>
      <vt:lpstr>Frequently Asked Questions </vt:lpstr>
      <vt:lpstr>Conclusions </vt:lpstr>
      <vt:lpstr>Promotional video - assembly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Bunch length/emittances</dc:title>
  <dc:creator>m Koratzinos</dc:creator>
  <cp:lastModifiedBy>m Koratzinos</cp:lastModifiedBy>
  <cp:revision>596</cp:revision>
  <cp:lastPrinted>2020-11-10T10:10:53Z</cp:lastPrinted>
  <dcterms:created xsi:type="dcterms:W3CDTF">2006-08-16T00:00:00Z</dcterms:created>
  <dcterms:modified xsi:type="dcterms:W3CDTF">2022-10-18T10:54:49Z</dcterms:modified>
</cp:coreProperties>
</file>