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28"/>
  </p:notesMasterIdLst>
  <p:sldIdLst>
    <p:sldId id="256" r:id="rId5"/>
    <p:sldId id="1424" r:id="rId6"/>
    <p:sldId id="4017" r:id="rId7"/>
    <p:sldId id="2308" r:id="rId8"/>
    <p:sldId id="4016" r:id="rId9"/>
    <p:sldId id="303" r:id="rId10"/>
    <p:sldId id="4019" r:id="rId11"/>
    <p:sldId id="1429" r:id="rId12"/>
    <p:sldId id="4015" r:id="rId13"/>
    <p:sldId id="2305" r:id="rId14"/>
    <p:sldId id="2311" r:id="rId15"/>
    <p:sldId id="1421" r:id="rId16"/>
    <p:sldId id="1400" r:id="rId17"/>
    <p:sldId id="306" r:id="rId18"/>
    <p:sldId id="2306" r:id="rId19"/>
    <p:sldId id="302" r:id="rId20"/>
    <p:sldId id="2307" r:id="rId21"/>
    <p:sldId id="4018" r:id="rId22"/>
    <p:sldId id="1427" r:id="rId23"/>
    <p:sldId id="2309" r:id="rId24"/>
    <p:sldId id="1418" r:id="rId25"/>
    <p:sldId id="2297" r:id="rId26"/>
    <p:sldId id="2296"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407B"/>
    <a:srgbClr val="3051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89" autoAdjust="0"/>
    <p:restoredTop sz="94646"/>
  </p:normalViewPr>
  <p:slideViewPr>
    <p:cSldViewPr snapToGrid="0" snapToObjects="1">
      <p:cViewPr varScale="1">
        <p:scale>
          <a:sx n="143" d="100"/>
          <a:sy n="143" d="100"/>
        </p:scale>
        <p:origin x="216" y="4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992255C-AFDB-4D22-8373-2F4CFC10746D}" type="datetimeFigureOut">
              <a:rPr lang="en-US" smtClean="0"/>
              <a:t>10/14/22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3E146D-72E3-4D17-8794-005420F3EB37}" type="slidenum">
              <a:rPr lang="en-US" smtClean="0"/>
              <a:t>‹#›</a:t>
            </a:fld>
            <a:endParaRPr lang="en-US"/>
          </a:p>
        </p:txBody>
      </p:sp>
    </p:spTree>
    <p:extLst>
      <p:ext uri="{BB962C8B-B14F-4D97-AF65-F5344CB8AC3E}">
        <p14:creationId xmlns:p14="http://schemas.microsoft.com/office/powerpoint/2010/main" val="958571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srcRect/>
          <a:stretch/>
        </p:blipFill>
        <p:spPr>
          <a:xfrm>
            <a:off x="0" y="0"/>
            <a:ext cx="12192000" cy="6858000"/>
          </a:xfrm>
          <a:prstGeom prst="rect">
            <a:avLst/>
          </a:prstGeom>
        </p:spPr>
      </p:pic>
      <p:sp>
        <p:nvSpPr>
          <p:cNvPr id="2" name="Title 1"/>
          <p:cNvSpPr>
            <a:spLocks noGrp="1"/>
          </p:cNvSpPr>
          <p:nvPr>
            <p:ph type="ctrTitle"/>
          </p:nvPr>
        </p:nvSpPr>
        <p:spPr>
          <a:xfrm>
            <a:off x="5408247" y="2790092"/>
            <a:ext cx="6322645" cy="1774948"/>
          </a:xfrm>
        </p:spPr>
        <p:txBody>
          <a:bodyPr anchor="b">
            <a:normAutofit/>
          </a:bodyPr>
          <a:lstStyle>
            <a:lvl1pPr algn="r">
              <a:defRPr sz="4400" b="0" i="0">
                <a:solidFill>
                  <a:schemeClr val="bg1"/>
                </a:solidFill>
                <a:latin typeface="Arial" charset="0"/>
                <a:ea typeface="Arial" charset="0"/>
                <a:cs typeface="Arial" charset="0"/>
              </a:defRPr>
            </a:lvl1pPr>
          </a:lstStyle>
          <a:p>
            <a:r>
              <a:rPr lang="en-US"/>
              <a:t>Click to edit Master title style</a:t>
            </a:r>
            <a:endParaRPr lang="en-US" dirty="0"/>
          </a:p>
        </p:txBody>
      </p:sp>
      <p:sp>
        <p:nvSpPr>
          <p:cNvPr id="3" name="Subtitle 2"/>
          <p:cNvSpPr>
            <a:spLocks noGrp="1"/>
          </p:cNvSpPr>
          <p:nvPr>
            <p:ph type="subTitle" idx="1"/>
          </p:nvPr>
        </p:nvSpPr>
        <p:spPr>
          <a:xfrm>
            <a:off x="5408247" y="4642339"/>
            <a:ext cx="6322645" cy="580292"/>
          </a:xfrm>
        </p:spPr>
        <p:txBody>
          <a:bodyPr/>
          <a:lstStyle>
            <a:lvl1pPr marL="0" indent="0" algn="r">
              <a:buNone/>
              <a:defRPr sz="240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4724400" y="6400193"/>
            <a:ext cx="27432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4724400" y="6362007"/>
            <a:ext cx="27432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30519D"/>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a:xfrm>
            <a:off x="4724400" y="6362007"/>
            <a:ext cx="27432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4718051" y="6356352"/>
            <a:ext cx="27432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a:xfrm>
            <a:off x="4724400" y="6356352"/>
            <a:ext cx="27432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a:xfrm>
            <a:off x="4724400" y="6349481"/>
            <a:ext cx="27432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4724400" y="6310312"/>
            <a:ext cx="27432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4724400" y="6356352"/>
            <a:ext cx="27432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4724400" y="6330692"/>
            <a:ext cx="27432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7" name="Slide Number Placeholder 6"/>
          <p:cNvSpPr>
            <a:spLocks noGrp="1"/>
          </p:cNvSpPr>
          <p:nvPr>
            <p:ph type="sldNum" sz="quarter" idx="12"/>
          </p:nvPr>
        </p:nvSpPr>
        <p:spPr>
          <a:xfrm>
            <a:off x="4724400" y="6336955"/>
            <a:ext cx="2743200" cy="365125"/>
          </a:xfrm>
        </p:spPr>
        <p:txBody>
          <a:bodyPr/>
          <a:lstStyle>
            <a:lvl1pPr algn="ctr">
              <a:defRPr/>
            </a:lvl1pPr>
          </a:lstStyle>
          <a:p>
            <a:fld id="{893C5830-40F3-F04E-B2E3-10E6672BA8F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8548"/>
            <a:ext cx="12192000" cy="6858000"/>
          </a:xfrm>
          <a:prstGeom prst="rect">
            <a:avLst/>
          </a:prstGeom>
        </p:spPr>
      </p:pic>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bg1"/>
                </a:solidFill>
                <a:latin typeface="Arial" charset="0"/>
                <a:ea typeface="Arial" charset="0"/>
                <a:cs typeface="Arial" charset="0"/>
              </a:defRPr>
            </a:lvl1pPr>
          </a:lstStyle>
          <a:p>
            <a:fld id="{C4BE9006-42DF-4C65-9314-FEB6DE8658B3}" type="datetime1">
              <a:rPr lang="en-US" smtClean="0"/>
              <a:t>10/14/22</a:t>
            </a:fld>
            <a:endParaRPr lang="en-US"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bg1"/>
                </a:solidFill>
                <a:latin typeface="Arial" charset="0"/>
                <a:ea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9329616" y="6356352"/>
            <a:ext cx="2743200" cy="365125"/>
          </a:xfrm>
          <a:prstGeom prst="rect">
            <a:avLst/>
          </a:prstGeom>
        </p:spPr>
        <p:txBody>
          <a:bodyPr vert="horz" lIns="91440" tIns="45720" rIns="91440" bIns="45720" rtlCol="0" anchor="ctr"/>
          <a:lstStyle>
            <a:lvl1pPr algn="r">
              <a:defRPr sz="1200">
                <a:solidFill>
                  <a:schemeClr val="bg1"/>
                </a:solidFill>
                <a:latin typeface="Arial" charset="0"/>
                <a:ea typeface="Arial" charset="0"/>
                <a:cs typeface="Arial" charset="0"/>
              </a:defRPr>
            </a:lvl1pPr>
          </a:lstStyle>
          <a:p>
            <a:fld id="{893C5830-40F3-F04E-B2E3-10E6672BA8FF}" type="slidenum">
              <a:rPr lang="en-US" smtClean="0"/>
              <a:pPr/>
              <a:t>‹#›</a:t>
            </a:fld>
            <a:endParaRPr lang="en-US"/>
          </a:p>
        </p:txBody>
      </p:sp>
      <p:pic>
        <p:nvPicPr>
          <p:cNvPr id="8" name="Picture 7"/>
          <p:cNvPicPr>
            <a:picLocks noChangeAspect="1"/>
          </p:cNvPicPr>
          <p:nvPr userDrawn="1"/>
        </p:nvPicPr>
        <p:blipFill>
          <a:blip r:embed="rId14"/>
          <a:srcRect/>
          <a:stretch/>
        </p:blipFill>
        <p:spPr>
          <a:xfrm>
            <a:off x="0" y="0"/>
            <a:ext cx="12192000" cy="6858000"/>
          </a:xfrm>
          <a:prstGeom prst="rect">
            <a:avLst/>
          </a:prstGeom>
        </p:spPr>
      </p:pic>
    </p:spTree>
    <p:extLst>
      <p:ext uri="{BB962C8B-B14F-4D97-AF65-F5344CB8AC3E}">
        <p14:creationId xmlns:p14="http://schemas.microsoft.com/office/powerpoint/2010/main" val="109236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emf"/><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tif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png"/><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tiff"/></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DEBE4-441A-4AA0-A1CF-83C2AB6BE9D9}"/>
              </a:ext>
            </a:extLst>
          </p:cNvPr>
          <p:cNvSpPr>
            <a:spLocks noGrp="1"/>
          </p:cNvSpPr>
          <p:nvPr>
            <p:ph type="ctrTitle"/>
          </p:nvPr>
        </p:nvSpPr>
        <p:spPr>
          <a:xfrm>
            <a:off x="3983525" y="2930022"/>
            <a:ext cx="7885568" cy="570600"/>
          </a:xfrm>
        </p:spPr>
        <p:txBody>
          <a:bodyPr>
            <a:normAutofit fontScale="90000"/>
          </a:bodyPr>
          <a:lstStyle/>
          <a:p>
            <a:r>
              <a:rPr lang="en-US" sz="3200" dirty="0"/>
              <a:t>EIC IR Beam Instrumentation Considerations</a:t>
            </a:r>
          </a:p>
        </p:txBody>
      </p:sp>
      <p:sp>
        <p:nvSpPr>
          <p:cNvPr id="3" name="Subtitle 2">
            <a:extLst>
              <a:ext uri="{FF2B5EF4-FFF2-40B4-BE49-F238E27FC236}">
                <a16:creationId xmlns:a16="http://schemas.microsoft.com/office/drawing/2014/main" id="{4B10BE25-9F46-4902-AC33-000AA2A37814}"/>
              </a:ext>
            </a:extLst>
          </p:cNvPr>
          <p:cNvSpPr>
            <a:spLocks noGrp="1"/>
          </p:cNvSpPr>
          <p:nvPr>
            <p:ph type="subTitle" idx="1"/>
          </p:nvPr>
        </p:nvSpPr>
        <p:spPr>
          <a:xfrm>
            <a:off x="5243758" y="3927978"/>
            <a:ext cx="5707110" cy="1588214"/>
          </a:xfrm>
        </p:spPr>
        <p:txBody>
          <a:bodyPr>
            <a:normAutofit/>
          </a:bodyPr>
          <a:lstStyle/>
          <a:p>
            <a:r>
              <a:rPr lang="en-US" sz="2000" dirty="0"/>
              <a:t>FCC-EIC Joint &amp; MDI Workshop</a:t>
            </a:r>
          </a:p>
          <a:p>
            <a:r>
              <a:rPr lang="en-US" sz="2000" dirty="0"/>
              <a:t>David Gassner</a:t>
            </a:r>
          </a:p>
          <a:p>
            <a:r>
              <a:rPr lang="en-US" sz="1400" dirty="0"/>
              <a:t>October 18, 2022</a:t>
            </a:r>
          </a:p>
        </p:txBody>
      </p:sp>
    </p:spTree>
    <p:extLst>
      <p:ext uri="{BB962C8B-B14F-4D97-AF65-F5344CB8AC3E}">
        <p14:creationId xmlns:p14="http://schemas.microsoft.com/office/powerpoint/2010/main" val="10920429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AA70C9C-C850-5E4C-BB41-921A89DF61B2}"/>
              </a:ext>
            </a:extLst>
          </p:cNvPr>
          <p:cNvSpPr>
            <a:spLocks noGrp="1"/>
          </p:cNvSpPr>
          <p:nvPr>
            <p:ph type="sldNum" sz="quarter" idx="12"/>
          </p:nvPr>
        </p:nvSpPr>
        <p:spPr/>
        <p:txBody>
          <a:bodyPr/>
          <a:lstStyle/>
          <a:p>
            <a:fld id="{893C5830-40F3-F04E-B2E3-10E6672BA8FF}" type="slidenum">
              <a:rPr lang="en-US" smtClean="0"/>
              <a:pPr/>
              <a:t>10</a:t>
            </a:fld>
            <a:endParaRPr lang="en-US"/>
          </a:p>
        </p:txBody>
      </p:sp>
      <p:sp>
        <p:nvSpPr>
          <p:cNvPr id="5" name="Title 1">
            <a:extLst>
              <a:ext uri="{FF2B5EF4-FFF2-40B4-BE49-F238E27FC236}">
                <a16:creationId xmlns:a16="http://schemas.microsoft.com/office/drawing/2014/main" id="{434002B3-77E9-4046-AF53-0C44AEEE8C2A}"/>
              </a:ext>
            </a:extLst>
          </p:cNvPr>
          <p:cNvSpPr txBox="1">
            <a:spLocks/>
          </p:cNvSpPr>
          <p:nvPr/>
        </p:nvSpPr>
        <p:spPr>
          <a:xfrm>
            <a:off x="366640" y="26325"/>
            <a:ext cx="9752486" cy="45745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2800" dirty="0">
                <a:solidFill>
                  <a:srgbClr val="24407B"/>
                </a:solidFill>
                <a:latin typeface="+mn-lt"/>
              </a:rPr>
              <a:t>Near interaction region electron BPM Pick-ups</a:t>
            </a:r>
          </a:p>
        </p:txBody>
      </p:sp>
      <p:sp>
        <p:nvSpPr>
          <p:cNvPr id="6" name="Rectangle 5">
            <a:extLst>
              <a:ext uri="{FF2B5EF4-FFF2-40B4-BE49-F238E27FC236}">
                <a16:creationId xmlns:a16="http://schemas.microsoft.com/office/drawing/2014/main" id="{CD3DBA3C-283B-7D4B-8060-7F7EEAA3A50B}"/>
              </a:ext>
            </a:extLst>
          </p:cNvPr>
          <p:cNvSpPr/>
          <p:nvPr/>
        </p:nvSpPr>
        <p:spPr>
          <a:xfrm>
            <a:off x="929388" y="1932926"/>
            <a:ext cx="5462900" cy="1200329"/>
          </a:xfrm>
          <a:prstGeom prst="rect">
            <a:avLst/>
          </a:prstGeom>
        </p:spPr>
        <p:txBody>
          <a:bodyPr wrap="square">
            <a:spAutoFit/>
          </a:bodyPr>
          <a:lstStyle/>
          <a:p>
            <a:pPr marL="228600">
              <a:buFont typeface="Arial" panose="020B0604020202020204" pitchFamily="34" charset="0"/>
              <a:buChar char="•"/>
            </a:pPr>
            <a:r>
              <a:rPr lang="en-US" sz="1600" dirty="0">
                <a:solidFill>
                  <a:srgbClr val="000000"/>
                </a:solidFill>
                <a:latin typeface="Calibri" panose="020F0502020204030204" pitchFamily="34" charset="0"/>
              </a:rPr>
              <a:t> </a:t>
            </a:r>
            <a:r>
              <a:rPr lang="en-US" sz="1600" u="sng" dirty="0">
                <a:solidFill>
                  <a:srgbClr val="000000"/>
                </a:solidFill>
                <a:latin typeface="Calibri" panose="020F0502020204030204" pitchFamily="34" charset="0"/>
              </a:rPr>
              <a:t>Rear region</a:t>
            </a:r>
          </a:p>
          <a:p>
            <a:pPr marL="228600">
              <a:buFont typeface="Arial" panose="020B0604020202020204" pitchFamily="34" charset="0"/>
              <a:buChar char="•"/>
            </a:pPr>
            <a:r>
              <a:rPr lang="en-US" sz="1400" dirty="0">
                <a:solidFill>
                  <a:srgbClr val="000000"/>
                </a:solidFill>
                <a:latin typeface="Calibri" panose="020F0502020204030204" pitchFamily="34" charset="0"/>
              </a:rPr>
              <a:t>  Q1eR (~7.3 m from IP) 56 mm radius (</a:t>
            </a:r>
            <a:r>
              <a:rPr lang="en-US" sz="1400" dirty="0">
                <a:solidFill>
                  <a:srgbClr val="FF0000"/>
                </a:solidFill>
                <a:latin typeface="Calibri" panose="020F0502020204030204" pitchFamily="34" charset="0"/>
              </a:rPr>
              <a:t>4.4” diameter</a:t>
            </a:r>
            <a:r>
              <a:rPr lang="en-US" sz="1400" dirty="0">
                <a:solidFill>
                  <a:srgbClr val="000000"/>
                </a:solidFill>
                <a:latin typeface="Calibri" panose="020F0502020204030204" pitchFamily="34" charset="0"/>
              </a:rPr>
              <a:t>) in cryostat</a:t>
            </a:r>
          </a:p>
          <a:p>
            <a:pPr marL="228600">
              <a:buFont typeface="Arial" panose="020B0604020202020204" pitchFamily="34" charset="0"/>
              <a:buChar char="•"/>
            </a:pPr>
            <a:r>
              <a:rPr lang="en-US" sz="1400" dirty="0">
                <a:solidFill>
                  <a:srgbClr val="000000"/>
                </a:solidFill>
                <a:latin typeface="Calibri" panose="020F0502020204030204" pitchFamily="34" charset="0"/>
              </a:rPr>
              <a:t>  Q2eR (~9.3 m from IP) 64 mm radius (</a:t>
            </a:r>
            <a:r>
              <a:rPr lang="en-US" sz="1400" dirty="0">
                <a:solidFill>
                  <a:srgbClr val="FF0000"/>
                </a:solidFill>
                <a:latin typeface="Calibri" panose="020F0502020204030204" pitchFamily="34" charset="0"/>
              </a:rPr>
              <a:t>5” diameter</a:t>
            </a:r>
            <a:r>
              <a:rPr lang="en-US" sz="1400" dirty="0">
                <a:solidFill>
                  <a:srgbClr val="000000"/>
                </a:solidFill>
                <a:latin typeface="Calibri" panose="020F0502020204030204" pitchFamily="34" charset="0"/>
              </a:rPr>
              <a:t>) in cryostat</a:t>
            </a:r>
          </a:p>
          <a:p>
            <a:pPr marL="228600">
              <a:buFont typeface="Arial" panose="020B0604020202020204" pitchFamily="34" charset="0"/>
              <a:buChar char="•"/>
            </a:pPr>
            <a:r>
              <a:rPr lang="en-US" sz="1400" dirty="0">
                <a:solidFill>
                  <a:srgbClr val="000000"/>
                </a:solidFill>
                <a:latin typeface="Calibri" panose="020F0502020204030204" pitchFamily="34" charset="0"/>
              </a:rPr>
              <a:t>  DS of B2eR (22m from IP) 80 mm radius (</a:t>
            </a:r>
            <a:r>
              <a:rPr lang="en-US" sz="1400" dirty="0">
                <a:solidFill>
                  <a:srgbClr val="FF0000"/>
                </a:solidFill>
                <a:latin typeface="Calibri" panose="020F0502020204030204" pitchFamily="34" charset="0"/>
              </a:rPr>
              <a:t>6.3” diameter</a:t>
            </a:r>
            <a:r>
              <a:rPr lang="en-US" sz="1400" dirty="0">
                <a:solidFill>
                  <a:srgbClr val="000000"/>
                </a:solidFill>
                <a:latin typeface="Calibri" panose="020F0502020204030204" pitchFamily="34" charset="0"/>
              </a:rPr>
              <a:t>)</a:t>
            </a:r>
          </a:p>
          <a:p>
            <a:pPr marL="228600">
              <a:buFont typeface="Arial" panose="020B0604020202020204" pitchFamily="34" charset="0"/>
              <a:buChar char="•"/>
            </a:pPr>
            <a:r>
              <a:rPr lang="en-US" sz="1400" dirty="0">
                <a:solidFill>
                  <a:srgbClr val="000000"/>
                </a:solidFill>
                <a:latin typeface="Calibri" panose="020F0502020204030204" pitchFamily="34" charset="0"/>
              </a:rPr>
              <a:t>  Q3eR (38 m from IP) 80 mm radius (</a:t>
            </a:r>
            <a:r>
              <a:rPr lang="en-US" sz="1400" dirty="0">
                <a:solidFill>
                  <a:srgbClr val="FF0000"/>
                </a:solidFill>
                <a:latin typeface="Calibri" panose="020F0502020204030204" pitchFamily="34" charset="0"/>
              </a:rPr>
              <a:t>6.3” diameter</a:t>
            </a:r>
            <a:r>
              <a:rPr lang="en-US" sz="1400" dirty="0">
                <a:solidFill>
                  <a:srgbClr val="000000"/>
                </a:solidFill>
                <a:latin typeface="Calibri" panose="020F0502020204030204" pitchFamily="34" charset="0"/>
              </a:rPr>
              <a:t>)</a:t>
            </a:r>
          </a:p>
        </p:txBody>
      </p:sp>
      <p:pic>
        <p:nvPicPr>
          <p:cNvPr id="8" name="Picture 7" descr="Diagram&#10;&#10;Description automatically generated">
            <a:extLst>
              <a:ext uri="{FF2B5EF4-FFF2-40B4-BE49-F238E27FC236}">
                <a16:creationId xmlns:a16="http://schemas.microsoft.com/office/drawing/2014/main" id="{5AB20552-C07D-1548-AACA-2FA8D0E3CD93}"/>
              </a:ext>
            </a:extLst>
          </p:cNvPr>
          <p:cNvPicPr>
            <a:picLocks noChangeAspect="1"/>
          </p:cNvPicPr>
          <p:nvPr/>
        </p:nvPicPr>
        <p:blipFill>
          <a:blip r:embed="rId2"/>
          <a:stretch>
            <a:fillRect/>
          </a:stretch>
        </p:blipFill>
        <p:spPr>
          <a:xfrm>
            <a:off x="239540" y="3244845"/>
            <a:ext cx="5334000" cy="2997200"/>
          </a:xfrm>
          <a:prstGeom prst="rect">
            <a:avLst/>
          </a:prstGeom>
        </p:spPr>
      </p:pic>
      <p:pic>
        <p:nvPicPr>
          <p:cNvPr id="9" name="Picture 8" descr="Chart&#10;&#10;Description automatically generated">
            <a:extLst>
              <a:ext uri="{FF2B5EF4-FFF2-40B4-BE49-F238E27FC236}">
                <a16:creationId xmlns:a16="http://schemas.microsoft.com/office/drawing/2014/main" id="{9C673FA8-FF43-BE44-8FE1-F27DCA956087}"/>
              </a:ext>
            </a:extLst>
          </p:cNvPr>
          <p:cNvPicPr>
            <a:picLocks noChangeAspect="1"/>
          </p:cNvPicPr>
          <p:nvPr/>
        </p:nvPicPr>
        <p:blipFill>
          <a:blip r:embed="rId3"/>
          <a:stretch>
            <a:fillRect/>
          </a:stretch>
        </p:blipFill>
        <p:spPr>
          <a:xfrm>
            <a:off x="6053751" y="2477709"/>
            <a:ext cx="6138249" cy="3883866"/>
          </a:xfrm>
          <a:prstGeom prst="rect">
            <a:avLst/>
          </a:prstGeom>
        </p:spPr>
      </p:pic>
      <p:cxnSp>
        <p:nvCxnSpPr>
          <p:cNvPr id="10" name="Straight Arrow Connector 9">
            <a:extLst>
              <a:ext uri="{FF2B5EF4-FFF2-40B4-BE49-F238E27FC236}">
                <a16:creationId xmlns:a16="http://schemas.microsoft.com/office/drawing/2014/main" id="{1A128526-106D-0142-949F-2B7017356766}"/>
              </a:ext>
            </a:extLst>
          </p:cNvPr>
          <p:cNvCxnSpPr>
            <a:cxnSpLocks/>
          </p:cNvCxnSpPr>
          <p:nvPr/>
        </p:nvCxnSpPr>
        <p:spPr>
          <a:xfrm>
            <a:off x="5103278" y="3080541"/>
            <a:ext cx="2284350" cy="1889811"/>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259BC06D-ACAB-834F-AEC5-7A6D88EAE470}"/>
              </a:ext>
            </a:extLst>
          </p:cNvPr>
          <p:cNvCxnSpPr>
            <a:cxnSpLocks/>
          </p:cNvCxnSpPr>
          <p:nvPr/>
        </p:nvCxnSpPr>
        <p:spPr>
          <a:xfrm flipH="1" flipV="1">
            <a:off x="4010824" y="5791490"/>
            <a:ext cx="361111" cy="492837"/>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EF73C2C7-47FA-B540-9763-946E535799E2}"/>
              </a:ext>
            </a:extLst>
          </p:cNvPr>
          <p:cNvCxnSpPr>
            <a:cxnSpLocks/>
          </p:cNvCxnSpPr>
          <p:nvPr/>
        </p:nvCxnSpPr>
        <p:spPr>
          <a:xfrm flipH="1" flipV="1">
            <a:off x="3140182" y="5791491"/>
            <a:ext cx="371448" cy="492836"/>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1DBB70C-EACF-6D40-8EBB-9FFB302F9B4D}"/>
              </a:ext>
            </a:extLst>
          </p:cNvPr>
          <p:cNvCxnSpPr>
            <a:cxnSpLocks/>
          </p:cNvCxnSpPr>
          <p:nvPr/>
        </p:nvCxnSpPr>
        <p:spPr>
          <a:xfrm>
            <a:off x="5573540" y="2821498"/>
            <a:ext cx="2665113" cy="1681245"/>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AFBEF36-52E0-A947-8CE8-A4F0A5B739AE}"/>
              </a:ext>
            </a:extLst>
          </p:cNvPr>
          <p:cNvSpPr txBox="1"/>
          <p:nvPr/>
        </p:nvSpPr>
        <p:spPr>
          <a:xfrm>
            <a:off x="3198252" y="6328658"/>
            <a:ext cx="562975" cy="461665"/>
          </a:xfrm>
          <a:prstGeom prst="rect">
            <a:avLst/>
          </a:prstGeom>
          <a:solidFill>
            <a:schemeClr val="bg1"/>
          </a:solidFill>
        </p:spPr>
        <p:txBody>
          <a:bodyPr wrap="none" rtlCol="0">
            <a:spAutoFit/>
          </a:bodyPr>
          <a:lstStyle/>
          <a:p>
            <a:r>
              <a:rPr lang="en-US" sz="1200" dirty="0"/>
              <a:t>Q2eR </a:t>
            </a:r>
          </a:p>
          <a:p>
            <a:r>
              <a:rPr lang="en-US" sz="1200" dirty="0"/>
              <a:t>BPM</a:t>
            </a:r>
          </a:p>
        </p:txBody>
      </p:sp>
      <p:sp>
        <p:nvSpPr>
          <p:cNvPr id="25" name="TextBox 24">
            <a:extLst>
              <a:ext uri="{FF2B5EF4-FFF2-40B4-BE49-F238E27FC236}">
                <a16:creationId xmlns:a16="http://schemas.microsoft.com/office/drawing/2014/main" id="{6246D87C-2BC7-1B4B-98FB-C746FFCA8054}"/>
              </a:ext>
            </a:extLst>
          </p:cNvPr>
          <p:cNvSpPr txBox="1"/>
          <p:nvPr/>
        </p:nvSpPr>
        <p:spPr>
          <a:xfrm>
            <a:off x="4150820" y="6316593"/>
            <a:ext cx="527709" cy="461665"/>
          </a:xfrm>
          <a:prstGeom prst="rect">
            <a:avLst/>
          </a:prstGeom>
          <a:solidFill>
            <a:schemeClr val="bg1"/>
          </a:solidFill>
        </p:spPr>
        <p:txBody>
          <a:bodyPr wrap="none" rtlCol="0">
            <a:spAutoFit/>
          </a:bodyPr>
          <a:lstStyle/>
          <a:p>
            <a:r>
              <a:rPr lang="en-US" sz="1200" dirty="0"/>
              <a:t>Q1eR</a:t>
            </a:r>
          </a:p>
          <a:p>
            <a:r>
              <a:rPr lang="en-US" sz="1200" dirty="0"/>
              <a:t>BPM</a:t>
            </a:r>
          </a:p>
        </p:txBody>
      </p:sp>
      <p:sp>
        <p:nvSpPr>
          <p:cNvPr id="32" name="Oval 31">
            <a:extLst>
              <a:ext uri="{FF2B5EF4-FFF2-40B4-BE49-F238E27FC236}">
                <a16:creationId xmlns:a16="http://schemas.microsoft.com/office/drawing/2014/main" id="{850195CE-9FD0-A943-AF17-CF277F80EF70}"/>
              </a:ext>
            </a:extLst>
          </p:cNvPr>
          <p:cNvSpPr/>
          <p:nvPr/>
        </p:nvSpPr>
        <p:spPr>
          <a:xfrm rot="19747928">
            <a:off x="6837529" y="4345662"/>
            <a:ext cx="2641772" cy="77908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Arrow Connector 32">
            <a:extLst>
              <a:ext uri="{FF2B5EF4-FFF2-40B4-BE49-F238E27FC236}">
                <a16:creationId xmlns:a16="http://schemas.microsoft.com/office/drawing/2014/main" id="{877BD3F5-AD32-E748-B71A-CC4FFDE926B8}"/>
              </a:ext>
            </a:extLst>
          </p:cNvPr>
          <p:cNvCxnSpPr>
            <a:cxnSpLocks/>
          </p:cNvCxnSpPr>
          <p:nvPr/>
        </p:nvCxnSpPr>
        <p:spPr>
          <a:xfrm>
            <a:off x="6053751" y="2533090"/>
            <a:ext cx="2943884" cy="1575600"/>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DE2D4FF-CB70-2A48-ABC4-AD34E842D94A}"/>
              </a:ext>
            </a:extLst>
          </p:cNvPr>
          <p:cNvSpPr txBox="1"/>
          <p:nvPr/>
        </p:nvSpPr>
        <p:spPr>
          <a:xfrm>
            <a:off x="62591" y="627975"/>
            <a:ext cx="6519092" cy="830997"/>
          </a:xfrm>
          <a:prstGeom prst="rect">
            <a:avLst/>
          </a:prstGeom>
          <a:noFill/>
        </p:spPr>
        <p:txBody>
          <a:bodyPr wrap="square">
            <a:spAutoFit/>
          </a:bodyPr>
          <a:lstStyle/>
          <a:p>
            <a:pPr marL="285750" indent="-285750">
              <a:buFont typeface="Arial" panose="020B0604020202020204" pitchFamily="34" charset="0"/>
              <a:buChar char="•"/>
            </a:pPr>
            <a:r>
              <a:rPr lang="en-US" sz="1600" dirty="0"/>
              <a:t>Large diameter e-BPM pick-ups in the electron forward and rear region present challenge for 1 um average resolution position measurements.  For comparison: ESR BPMs: 18 mm radius (1.4” diameter).</a:t>
            </a:r>
          </a:p>
        </p:txBody>
      </p:sp>
      <p:sp>
        <p:nvSpPr>
          <p:cNvPr id="18" name="Rectangle 17">
            <a:extLst>
              <a:ext uri="{FF2B5EF4-FFF2-40B4-BE49-F238E27FC236}">
                <a16:creationId xmlns:a16="http://schemas.microsoft.com/office/drawing/2014/main" id="{E80D5B1C-0846-9D4B-B058-80AB18838E14}"/>
              </a:ext>
            </a:extLst>
          </p:cNvPr>
          <p:cNvSpPr/>
          <p:nvPr/>
        </p:nvSpPr>
        <p:spPr>
          <a:xfrm>
            <a:off x="6418231" y="891917"/>
            <a:ext cx="5890787" cy="1200329"/>
          </a:xfrm>
          <a:prstGeom prst="rect">
            <a:avLst/>
          </a:prstGeom>
        </p:spPr>
        <p:txBody>
          <a:bodyPr wrap="square">
            <a:spAutoFit/>
          </a:bodyPr>
          <a:lstStyle/>
          <a:p>
            <a:pPr marL="228600">
              <a:buFont typeface="Arial" panose="020B0604020202020204" pitchFamily="34" charset="0"/>
              <a:buChar char="•"/>
            </a:pPr>
            <a:r>
              <a:rPr lang="en-US" sz="1600" dirty="0">
                <a:solidFill>
                  <a:srgbClr val="000000"/>
                </a:solidFill>
                <a:latin typeface="Calibri" panose="020F0502020204030204" pitchFamily="34" charset="0"/>
              </a:rPr>
              <a:t>  </a:t>
            </a:r>
            <a:r>
              <a:rPr lang="en-US" sz="1600" u="sng" dirty="0">
                <a:solidFill>
                  <a:srgbClr val="000000"/>
                </a:solidFill>
                <a:latin typeface="Calibri" panose="020F0502020204030204" pitchFamily="34" charset="0"/>
              </a:rPr>
              <a:t>Forward region</a:t>
            </a:r>
          </a:p>
          <a:p>
            <a:pPr marL="228600">
              <a:buFont typeface="Arial" panose="020B0604020202020204" pitchFamily="34" charset="0"/>
              <a:buChar char="•"/>
            </a:pPr>
            <a:r>
              <a:rPr lang="en-US" sz="1400" dirty="0">
                <a:solidFill>
                  <a:srgbClr val="000000"/>
                </a:solidFill>
                <a:latin typeface="Calibri" panose="020F0502020204030204" pitchFamily="34" charset="0"/>
              </a:rPr>
              <a:t>  Q0eF5 (~7 m from IP) 27 mm radius (</a:t>
            </a:r>
            <a:r>
              <a:rPr lang="en-US" sz="1400" dirty="0">
                <a:solidFill>
                  <a:srgbClr val="FF0000"/>
                </a:solidFill>
                <a:latin typeface="Calibri" panose="020F0502020204030204" pitchFamily="34" charset="0"/>
              </a:rPr>
              <a:t>2.1” diameter</a:t>
            </a:r>
            <a:r>
              <a:rPr lang="en-US" sz="1400" dirty="0">
                <a:solidFill>
                  <a:srgbClr val="000000"/>
                </a:solidFill>
                <a:latin typeface="Calibri" panose="020F0502020204030204" pitchFamily="34" charset="0"/>
              </a:rPr>
              <a:t>) in cryostat</a:t>
            </a:r>
          </a:p>
          <a:p>
            <a:pPr marL="228600">
              <a:buFont typeface="Arial" panose="020B0604020202020204" pitchFamily="34" charset="0"/>
              <a:buChar char="•"/>
            </a:pPr>
            <a:r>
              <a:rPr lang="en-US" sz="1400" dirty="0">
                <a:solidFill>
                  <a:srgbClr val="000000"/>
                </a:solidFill>
                <a:latin typeface="Calibri" panose="020F0502020204030204" pitchFamily="34" charset="0"/>
              </a:rPr>
              <a:t>  (~22 m from IP) 63 mm radius (</a:t>
            </a:r>
            <a:r>
              <a:rPr lang="en-US" sz="1400" dirty="0">
                <a:solidFill>
                  <a:srgbClr val="FF0000"/>
                </a:solidFill>
                <a:latin typeface="Calibri" panose="020F0502020204030204" pitchFamily="34" charset="0"/>
              </a:rPr>
              <a:t>5” diameter</a:t>
            </a:r>
            <a:r>
              <a:rPr lang="en-US" sz="1400" dirty="0">
                <a:solidFill>
                  <a:srgbClr val="000000"/>
                </a:solidFill>
                <a:latin typeface="Calibri" panose="020F0502020204030204" pitchFamily="34" charset="0"/>
              </a:rPr>
              <a:t>)</a:t>
            </a:r>
          </a:p>
          <a:p>
            <a:pPr marL="228600">
              <a:buFont typeface="Arial" panose="020B0604020202020204" pitchFamily="34" charset="0"/>
              <a:buChar char="•"/>
            </a:pPr>
            <a:r>
              <a:rPr lang="en-US" sz="1400" dirty="0">
                <a:solidFill>
                  <a:srgbClr val="000000"/>
                </a:solidFill>
                <a:latin typeface="Calibri" panose="020F0502020204030204" pitchFamily="34" charset="0"/>
              </a:rPr>
              <a:t>  Q2eF5 (35m from IP) 50 mm radius (</a:t>
            </a:r>
            <a:r>
              <a:rPr lang="en-US" sz="1400" dirty="0">
                <a:solidFill>
                  <a:srgbClr val="FF0000"/>
                </a:solidFill>
                <a:latin typeface="Calibri" panose="020F0502020204030204" pitchFamily="34" charset="0"/>
              </a:rPr>
              <a:t>4” diameter</a:t>
            </a:r>
            <a:r>
              <a:rPr lang="en-US" sz="1400" dirty="0">
                <a:solidFill>
                  <a:srgbClr val="000000"/>
                </a:solidFill>
                <a:latin typeface="Calibri" panose="020F0502020204030204" pitchFamily="34" charset="0"/>
              </a:rPr>
              <a:t>)</a:t>
            </a:r>
          </a:p>
          <a:p>
            <a:pPr marL="228600">
              <a:buFont typeface="Arial" panose="020B0604020202020204" pitchFamily="34" charset="0"/>
              <a:buChar char="•"/>
            </a:pPr>
            <a:r>
              <a:rPr lang="en-US" sz="1400" dirty="0">
                <a:solidFill>
                  <a:srgbClr val="000000"/>
                </a:solidFill>
                <a:latin typeface="Calibri" panose="020F0502020204030204" pitchFamily="34" charset="0"/>
              </a:rPr>
              <a:t>  Q3eF5 (42 m from IP) 50 mm radius (</a:t>
            </a:r>
            <a:r>
              <a:rPr lang="en-US" sz="1400" dirty="0">
                <a:solidFill>
                  <a:srgbClr val="FF0000"/>
                </a:solidFill>
                <a:latin typeface="Calibri" panose="020F0502020204030204" pitchFamily="34" charset="0"/>
              </a:rPr>
              <a:t>4” diameter</a:t>
            </a:r>
            <a:r>
              <a:rPr lang="en-US" sz="1400" dirty="0">
                <a:solidFill>
                  <a:srgbClr val="000000"/>
                </a:solidFill>
                <a:latin typeface="Calibri" panose="020F0502020204030204" pitchFamily="34" charset="0"/>
              </a:rPr>
              <a:t>)</a:t>
            </a:r>
          </a:p>
        </p:txBody>
      </p:sp>
      <p:sp>
        <p:nvSpPr>
          <p:cNvPr id="19" name="Oval 18">
            <a:extLst>
              <a:ext uri="{FF2B5EF4-FFF2-40B4-BE49-F238E27FC236}">
                <a16:creationId xmlns:a16="http://schemas.microsoft.com/office/drawing/2014/main" id="{A9FA4543-54DB-4242-B66F-0D677FDD0A46}"/>
              </a:ext>
            </a:extLst>
          </p:cNvPr>
          <p:cNvSpPr/>
          <p:nvPr/>
        </p:nvSpPr>
        <p:spPr>
          <a:xfrm rot="20730088">
            <a:off x="9419085" y="3242841"/>
            <a:ext cx="2641772" cy="77908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22FD6C16-DECC-CA41-98C9-6A8B27DBF0D5}"/>
              </a:ext>
            </a:extLst>
          </p:cNvPr>
          <p:cNvCxnSpPr>
            <a:cxnSpLocks/>
          </p:cNvCxnSpPr>
          <p:nvPr/>
        </p:nvCxnSpPr>
        <p:spPr>
          <a:xfrm>
            <a:off x="11099549" y="2124340"/>
            <a:ext cx="193864" cy="986626"/>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AF4F412E-C424-4B4C-9B4C-FE33DD294557}"/>
              </a:ext>
            </a:extLst>
          </p:cNvPr>
          <p:cNvCxnSpPr>
            <a:cxnSpLocks/>
          </p:cNvCxnSpPr>
          <p:nvPr/>
        </p:nvCxnSpPr>
        <p:spPr>
          <a:xfrm flipH="1" flipV="1">
            <a:off x="1943861" y="4895021"/>
            <a:ext cx="867095" cy="556291"/>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D33B41C-9943-124F-A220-13FDE39757AE}"/>
              </a:ext>
            </a:extLst>
          </p:cNvPr>
          <p:cNvCxnSpPr>
            <a:cxnSpLocks/>
          </p:cNvCxnSpPr>
          <p:nvPr/>
        </p:nvCxnSpPr>
        <p:spPr>
          <a:xfrm flipH="1" flipV="1">
            <a:off x="3291167" y="4958476"/>
            <a:ext cx="371448" cy="492836"/>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0718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able&#10;&#10;Description automatically generated">
            <a:extLst>
              <a:ext uri="{FF2B5EF4-FFF2-40B4-BE49-F238E27FC236}">
                <a16:creationId xmlns:a16="http://schemas.microsoft.com/office/drawing/2014/main" id="{57FC220F-77DA-4E40-AE42-90657D97354D}"/>
              </a:ext>
            </a:extLst>
          </p:cNvPr>
          <p:cNvPicPr>
            <a:picLocks noChangeAspect="1"/>
          </p:cNvPicPr>
          <p:nvPr/>
        </p:nvPicPr>
        <p:blipFill rotWithShape="1">
          <a:blip r:embed="rId2"/>
          <a:srcRect t="20247"/>
          <a:stretch/>
        </p:blipFill>
        <p:spPr>
          <a:xfrm>
            <a:off x="1822472" y="3109622"/>
            <a:ext cx="4455841" cy="2926562"/>
          </a:xfrm>
          <a:prstGeom prst="rect">
            <a:avLst/>
          </a:prstGeom>
        </p:spPr>
      </p:pic>
      <p:sp>
        <p:nvSpPr>
          <p:cNvPr id="2" name="Title 1">
            <a:extLst>
              <a:ext uri="{FF2B5EF4-FFF2-40B4-BE49-F238E27FC236}">
                <a16:creationId xmlns:a16="http://schemas.microsoft.com/office/drawing/2014/main" id="{1374FBC9-B048-B045-8384-A0A580CF1899}"/>
              </a:ext>
            </a:extLst>
          </p:cNvPr>
          <p:cNvSpPr>
            <a:spLocks noGrp="1"/>
          </p:cNvSpPr>
          <p:nvPr>
            <p:ph type="title"/>
          </p:nvPr>
        </p:nvSpPr>
        <p:spPr>
          <a:xfrm>
            <a:off x="434866" y="14972"/>
            <a:ext cx="8579068" cy="558326"/>
          </a:xfrm>
        </p:spPr>
        <p:txBody>
          <a:bodyPr>
            <a:noAutofit/>
          </a:bodyPr>
          <a:lstStyle/>
          <a:p>
            <a:r>
              <a:rPr lang="en-US" sz="2800" dirty="0">
                <a:solidFill>
                  <a:srgbClr val="24407B"/>
                </a:solidFill>
                <a:latin typeface="+mn-lt"/>
              </a:rPr>
              <a:t>Near interaction Region hadron BPM Pick-ups</a:t>
            </a:r>
          </a:p>
        </p:txBody>
      </p:sp>
      <p:sp>
        <p:nvSpPr>
          <p:cNvPr id="4" name="Slide Number Placeholder 3">
            <a:extLst>
              <a:ext uri="{FF2B5EF4-FFF2-40B4-BE49-F238E27FC236}">
                <a16:creationId xmlns:a16="http://schemas.microsoft.com/office/drawing/2014/main" id="{91914E94-6ED0-C04D-8963-FB1407E79FE9}"/>
              </a:ext>
            </a:extLst>
          </p:cNvPr>
          <p:cNvSpPr>
            <a:spLocks noGrp="1"/>
          </p:cNvSpPr>
          <p:nvPr>
            <p:ph type="sldNum" sz="quarter" idx="12"/>
          </p:nvPr>
        </p:nvSpPr>
        <p:spPr/>
        <p:txBody>
          <a:bodyPr/>
          <a:lstStyle/>
          <a:p>
            <a:fld id="{893C5830-40F3-F04E-B2E3-10E6672BA8FF}" type="slidenum">
              <a:rPr lang="en-US" smtClean="0"/>
              <a:pPr/>
              <a:t>11</a:t>
            </a:fld>
            <a:endParaRPr lang="en-US"/>
          </a:p>
        </p:txBody>
      </p:sp>
      <p:pic>
        <p:nvPicPr>
          <p:cNvPr id="5" name="Picture 4" descr="Chart&#10;&#10;Description automatically generated">
            <a:extLst>
              <a:ext uri="{FF2B5EF4-FFF2-40B4-BE49-F238E27FC236}">
                <a16:creationId xmlns:a16="http://schemas.microsoft.com/office/drawing/2014/main" id="{EA595F96-C1D1-864D-9556-5FEAD5A1A8FB}"/>
              </a:ext>
            </a:extLst>
          </p:cNvPr>
          <p:cNvPicPr>
            <a:picLocks noChangeAspect="1"/>
          </p:cNvPicPr>
          <p:nvPr/>
        </p:nvPicPr>
        <p:blipFill>
          <a:blip r:embed="rId3"/>
          <a:stretch>
            <a:fillRect/>
          </a:stretch>
        </p:blipFill>
        <p:spPr>
          <a:xfrm>
            <a:off x="6053751" y="2477709"/>
            <a:ext cx="6138249" cy="3883866"/>
          </a:xfrm>
          <a:prstGeom prst="rect">
            <a:avLst/>
          </a:prstGeom>
        </p:spPr>
      </p:pic>
      <p:sp>
        <p:nvSpPr>
          <p:cNvPr id="6" name="TextBox 5">
            <a:extLst>
              <a:ext uri="{FF2B5EF4-FFF2-40B4-BE49-F238E27FC236}">
                <a16:creationId xmlns:a16="http://schemas.microsoft.com/office/drawing/2014/main" id="{8F932B18-5D56-9343-9BB0-BCB8A87D47D8}"/>
              </a:ext>
            </a:extLst>
          </p:cNvPr>
          <p:cNvSpPr txBox="1"/>
          <p:nvPr/>
        </p:nvSpPr>
        <p:spPr>
          <a:xfrm>
            <a:off x="95069" y="699147"/>
            <a:ext cx="6917572" cy="1600438"/>
          </a:xfrm>
          <a:prstGeom prst="rect">
            <a:avLst/>
          </a:prstGeom>
          <a:noFill/>
        </p:spPr>
        <p:txBody>
          <a:bodyPr wrap="square" rtlCol="0">
            <a:spAutoFit/>
          </a:bodyPr>
          <a:lstStyle/>
          <a:p>
            <a:pPr marL="285750" indent="-285750">
              <a:buFont typeface="Arial" panose="020B0604020202020204" pitchFamily="34" charset="0"/>
              <a:buChar char="•"/>
            </a:pPr>
            <a:r>
              <a:rPr lang="en-US" sz="1400" dirty="0"/>
              <a:t>Hadron beam transports in the IR, near the IP, are not fully designed yet</a:t>
            </a:r>
          </a:p>
          <a:p>
            <a:pPr marL="285750" indent="-285750">
              <a:buFont typeface="Arial" panose="020B0604020202020204" pitchFamily="34" charset="0"/>
              <a:buChar char="•"/>
            </a:pPr>
            <a:r>
              <a:rPr lang="en-US" sz="1400" dirty="0"/>
              <a:t>The BPM near B1ApF will have ~13” aperture (pick-up design &amp; measurement challenge)</a:t>
            </a:r>
          </a:p>
          <a:p>
            <a:pPr marL="285750" indent="-285750">
              <a:buFont typeface="Arial" panose="020B0604020202020204" pitchFamily="34" charset="0"/>
              <a:buChar char="•"/>
            </a:pPr>
            <a:r>
              <a:rPr lang="en-US" sz="1400" dirty="0"/>
              <a:t>There will be an energy dependent radial offset in the IR hadron BPMs, similar to the offsets in HSR</a:t>
            </a:r>
          </a:p>
          <a:p>
            <a:pPr marL="285750" indent="-285750">
              <a:buFont typeface="Arial" panose="020B0604020202020204" pitchFamily="34" charset="0"/>
              <a:buChar char="•"/>
            </a:pPr>
            <a:r>
              <a:rPr lang="en-US" sz="1400" dirty="0"/>
              <a:t>After IR hadron transport designs are more mature, simulations will be done to determine remaining BPM and corrector locations</a:t>
            </a:r>
          </a:p>
          <a:p>
            <a:endParaRPr lang="en-US" sz="1400" dirty="0"/>
          </a:p>
        </p:txBody>
      </p:sp>
      <p:sp>
        <p:nvSpPr>
          <p:cNvPr id="9" name="TextBox 8">
            <a:extLst>
              <a:ext uri="{FF2B5EF4-FFF2-40B4-BE49-F238E27FC236}">
                <a16:creationId xmlns:a16="http://schemas.microsoft.com/office/drawing/2014/main" id="{1F15FEAF-A036-074C-B627-6EEBB0499743}"/>
              </a:ext>
            </a:extLst>
          </p:cNvPr>
          <p:cNvSpPr txBox="1"/>
          <p:nvPr/>
        </p:nvSpPr>
        <p:spPr>
          <a:xfrm>
            <a:off x="0" y="4980756"/>
            <a:ext cx="1250663" cy="276999"/>
          </a:xfrm>
          <a:prstGeom prst="rect">
            <a:avLst/>
          </a:prstGeom>
          <a:noFill/>
        </p:spPr>
        <p:txBody>
          <a:bodyPr wrap="none" rtlCol="0">
            <a:spAutoFit/>
          </a:bodyPr>
          <a:lstStyle/>
          <a:p>
            <a:r>
              <a:rPr lang="en-US" sz="1200" dirty="0"/>
              <a:t>Dual plane BPM  </a:t>
            </a:r>
          </a:p>
        </p:txBody>
      </p:sp>
      <p:cxnSp>
        <p:nvCxnSpPr>
          <p:cNvPr id="10" name="Straight Arrow Connector 9">
            <a:extLst>
              <a:ext uri="{FF2B5EF4-FFF2-40B4-BE49-F238E27FC236}">
                <a16:creationId xmlns:a16="http://schemas.microsoft.com/office/drawing/2014/main" id="{9060B3D7-EFD0-F848-A63B-1968FB591428}"/>
              </a:ext>
            </a:extLst>
          </p:cNvPr>
          <p:cNvCxnSpPr>
            <a:cxnSpLocks/>
          </p:cNvCxnSpPr>
          <p:nvPr/>
        </p:nvCxnSpPr>
        <p:spPr>
          <a:xfrm>
            <a:off x="1353420" y="5190413"/>
            <a:ext cx="1340142" cy="82960"/>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CD31B4F-767C-824B-8F70-ADE62914CAFD}"/>
              </a:ext>
            </a:extLst>
          </p:cNvPr>
          <p:cNvSpPr txBox="1"/>
          <p:nvPr/>
        </p:nvSpPr>
        <p:spPr>
          <a:xfrm>
            <a:off x="0" y="5614775"/>
            <a:ext cx="1229376" cy="461665"/>
          </a:xfrm>
          <a:prstGeom prst="rect">
            <a:avLst/>
          </a:prstGeom>
          <a:noFill/>
        </p:spPr>
        <p:txBody>
          <a:bodyPr wrap="none" rtlCol="0">
            <a:spAutoFit/>
          </a:bodyPr>
          <a:lstStyle/>
          <a:p>
            <a:r>
              <a:rPr lang="en-US" sz="1200" dirty="0"/>
              <a:t>Crab tilt BPM, </a:t>
            </a:r>
          </a:p>
          <a:p>
            <a:r>
              <a:rPr lang="en-US" sz="1200" dirty="0" err="1"/>
              <a:t>horiz</a:t>
            </a:r>
            <a:r>
              <a:rPr lang="en-US" sz="1200" dirty="0"/>
              <a:t> button pair</a:t>
            </a:r>
          </a:p>
        </p:txBody>
      </p:sp>
      <p:cxnSp>
        <p:nvCxnSpPr>
          <p:cNvPr id="12" name="Straight Arrow Connector 11">
            <a:extLst>
              <a:ext uri="{FF2B5EF4-FFF2-40B4-BE49-F238E27FC236}">
                <a16:creationId xmlns:a16="http://schemas.microsoft.com/office/drawing/2014/main" id="{A30F8998-7612-074F-9134-1146EB4B3C71}"/>
              </a:ext>
            </a:extLst>
          </p:cNvPr>
          <p:cNvCxnSpPr>
            <a:cxnSpLocks/>
          </p:cNvCxnSpPr>
          <p:nvPr/>
        </p:nvCxnSpPr>
        <p:spPr>
          <a:xfrm flipV="1">
            <a:off x="1203636" y="5396136"/>
            <a:ext cx="1489926" cy="403424"/>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6947096-CCEF-634E-B309-322DF9625592}"/>
              </a:ext>
            </a:extLst>
          </p:cNvPr>
          <p:cNvCxnSpPr>
            <a:cxnSpLocks/>
          </p:cNvCxnSpPr>
          <p:nvPr/>
        </p:nvCxnSpPr>
        <p:spPr>
          <a:xfrm>
            <a:off x="1760983" y="3319457"/>
            <a:ext cx="1005569" cy="130155"/>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A5E9F6D-147C-FF45-975A-8CC97A61FEF3}"/>
              </a:ext>
            </a:extLst>
          </p:cNvPr>
          <p:cNvSpPr txBox="1"/>
          <p:nvPr/>
        </p:nvSpPr>
        <p:spPr>
          <a:xfrm>
            <a:off x="221746" y="3026663"/>
            <a:ext cx="1160895" cy="338554"/>
          </a:xfrm>
          <a:prstGeom prst="rect">
            <a:avLst/>
          </a:prstGeom>
          <a:noFill/>
        </p:spPr>
        <p:txBody>
          <a:bodyPr wrap="none" rtlCol="0">
            <a:spAutoFit/>
          </a:bodyPr>
          <a:lstStyle/>
          <a:p>
            <a:r>
              <a:rPr lang="en-US" sz="1600" dirty="0"/>
              <a:t>B1ApF BPM</a:t>
            </a:r>
          </a:p>
        </p:txBody>
      </p:sp>
      <p:sp>
        <p:nvSpPr>
          <p:cNvPr id="18" name="Oval 17">
            <a:extLst>
              <a:ext uri="{FF2B5EF4-FFF2-40B4-BE49-F238E27FC236}">
                <a16:creationId xmlns:a16="http://schemas.microsoft.com/office/drawing/2014/main" id="{C16B403A-CB61-1E44-A43F-CF64D397747B}"/>
              </a:ext>
            </a:extLst>
          </p:cNvPr>
          <p:cNvSpPr/>
          <p:nvPr/>
        </p:nvSpPr>
        <p:spPr>
          <a:xfrm rot="2194969">
            <a:off x="9411111" y="4191305"/>
            <a:ext cx="1482165" cy="79510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5D378812-EBAA-C94B-9EE0-36AF73DBB9C4}"/>
              </a:ext>
            </a:extLst>
          </p:cNvPr>
          <p:cNvSpPr txBox="1"/>
          <p:nvPr/>
        </p:nvSpPr>
        <p:spPr>
          <a:xfrm>
            <a:off x="2017891" y="2534411"/>
            <a:ext cx="4065002" cy="523220"/>
          </a:xfrm>
          <a:prstGeom prst="rect">
            <a:avLst/>
          </a:prstGeom>
          <a:noFill/>
        </p:spPr>
        <p:txBody>
          <a:bodyPr wrap="square">
            <a:spAutoFit/>
          </a:bodyPr>
          <a:lstStyle/>
          <a:p>
            <a:r>
              <a:rPr lang="en-US" sz="1400" dirty="0">
                <a:latin typeface="Calibri" panose="020F0502020204030204" pitchFamily="34" charset="0"/>
                <a:ea typeface="Calibri" panose="020F0502020204030204" pitchFamily="34" charset="0"/>
              </a:rPr>
              <a:t>Hadron forward beamline ID’s can be large. All are expected to be round; dimensions are in inches.</a:t>
            </a:r>
          </a:p>
        </p:txBody>
      </p:sp>
      <p:sp>
        <p:nvSpPr>
          <p:cNvPr id="16" name="Rectangle 15">
            <a:extLst>
              <a:ext uri="{FF2B5EF4-FFF2-40B4-BE49-F238E27FC236}">
                <a16:creationId xmlns:a16="http://schemas.microsoft.com/office/drawing/2014/main" id="{D2131FB6-3949-F741-92C8-CA66BF6E42A1}"/>
              </a:ext>
            </a:extLst>
          </p:cNvPr>
          <p:cNvSpPr/>
          <p:nvPr/>
        </p:nvSpPr>
        <p:spPr>
          <a:xfrm>
            <a:off x="6811506" y="1253255"/>
            <a:ext cx="5349327" cy="769441"/>
          </a:xfrm>
          <a:prstGeom prst="rect">
            <a:avLst/>
          </a:prstGeom>
        </p:spPr>
        <p:txBody>
          <a:bodyPr wrap="square">
            <a:spAutoFit/>
          </a:bodyPr>
          <a:lstStyle/>
          <a:p>
            <a:pPr marL="228600">
              <a:buFont typeface="Arial" panose="020B0604020202020204" pitchFamily="34" charset="0"/>
              <a:buChar char="•"/>
            </a:pPr>
            <a:r>
              <a:rPr lang="en-US" sz="1600" dirty="0">
                <a:solidFill>
                  <a:srgbClr val="000000"/>
                </a:solidFill>
                <a:latin typeface="Calibri" panose="020F0502020204030204" pitchFamily="34" charset="0"/>
              </a:rPr>
              <a:t>  </a:t>
            </a:r>
            <a:r>
              <a:rPr lang="en-US" sz="1400" dirty="0">
                <a:solidFill>
                  <a:srgbClr val="000000"/>
                </a:solidFill>
                <a:latin typeface="Calibri" panose="020F0502020204030204" pitchFamily="34" charset="0"/>
              </a:rPr>
              <a:t>B0ApF (~7 m from IP) 27 mm radius (</a:t>
            </a:r>
            <a:r>
              <a:rPr lang="en-US" sz="1400" dirty="0">
                <a:solidFill>
                  <a:srgbClr val="FF0000"/>
                </a:solidFill>
                <a:latin typeface="Calibri" panose="020F0502020204030204" pitchFamily="34" charset="0"/>
              </a:rPr>
              <a:t>2.1” diameter</a:t>
            </a:r>
            <a:r>
              <a:rPr lang="en-US" sz="1400" dirty="0">
                <a:solidFill>
                  <a:srgbClr val="000000"/>
                </a:solidFill>
                <a:latin typeface="Calibri" panose="020F0502020204030204" pitchFamily="34" charset="0"/>
              </a:rPr>
              <a:t>) in cryostat</a:t>
            </a:r>
          </a:p>
          <a:p>
            <a:pPr marL="228600">
              <a:buFont typeface="Arial" panose="020B0604020202020204" pitchFamily="34" charset="0"/>
              <a:buChar char="•"/>
            </a:pPr>
            <a:r>
              <a:rPr lang="en-US" sz="1400" dirty="0">
                <a:solidFill>
                  <a:srgbClr val="000000"/>
                </a:solidFill>
                <a:latin typeface="Calibri" panose="020F0502020204030204" pitchFamily="34" charset="0"/>
              </a:rPr>
              <a:t>  B1ApF (~22 m from IP) 167 mm radius (</a:t>
            </a:r>
            <a:r>
              <a:rPr lang="en-US" sz="1400" dirty="0">
                <a:solidFill>
                  <a:srgbClr val="FF0000"/>
                </a:solidFill>
                <a:latin typeface="Calibri" panose="020F0502020204030204" pitchFamily="34" charset="0"/>
              </a:rPr>
              <a:t>13.2” diameter</a:t>
            </a:r>
            <a:r>
              <a:rPr lang="en-US" sz="1400" dirty="0">
                <a:solidFill>
                  <a:srgbClr val="000000"/>
                </a:solidFill>
                <a:latin typeface="Calibri" panose="020F0502020204030204" pitchFamily="34" charset="0"/>
              </a:rPr>
              <a:t>)</a:t>
            </a:r>
          </a:p>
          <a:p>
            <a:pPr marL="228600"/>
            <a:endParaRPr lang="en-US" sz="1400" dirty="0">
              <a:solidFill>
                <a:srgbClr val="000000"/>
              </a:solidFill>
              <a:latin typeface="Calibri" panose="020F0502020204030204" pitchFamily="34" charset="0"/>
            </a:endParaRPr>
          </a:p>
        </p:txBody>
      </p:sp>
      <p:cxnSp>
        <p:nvCxnSpPr>
          <p:cNvPr id="19" name="Straight Arrow Connector 18">
            <a:extLst>
              <a:ext uri="{FF2B5EF4-FFF2-40B4-BE49-F238E27FC236}">
                <a16:creationId xmlns:a16="http://schemas.microsoft.com/office/drawing/2014/main" id="{C893EEA0-9A94-534F-84D0-B2C3C3D789E9}"/>
              </a:ext>
            </a:extLst>
          </p:cNvPr>
          <p:cNvCxnSpPr>
            <a:cxnSpLocks/>
          </p:cNvCxnSpPr>
          <p:nvPr/>
        </p:nvCxnSpPr>
        <p:spPr>
          <a:xfrm>
            <a:off x="9443082" y="1895334"/>
            <a:ext cx="542490" cy="2272064"/>
          </a:xfrm>
          <a:prstGeom prst="straightConnector1">
            <a:avLst/>
          </a:prstGeom>
          <a:ln w="22225">
            <a:solidFill>
              <a:schemeClr val="tx2"/>
            </a:solidFill>
            <a:headEnd w="med" len="med"/>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6742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0655ADC-F7E4-47AF-9A08-14207EA5DD2E}"/>
              </a:ext>
            </a:extLst>
          </p:cNvPr>
          <p:cNvSpPr/>
          <p:nvPr/>
        </p:nvSpPr>
        <p:spPr>
          <a:xfrm>
            <a:off x="832293" y="4609706"/>
            <a:ext cx="9803218" cy="21444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A802C76-A38C-44F2-B2CC-7647D29348B0}"/>
              </a:ext>
            </a:extLst>
          </p:cNvPr>
          <p:cNvSpPr>
            <a:spLocks noGrp="1"/>
          </p:cNvSpPr>
          <p:nvPr>
            <p:ph type="title"/>
          </p:nvPr>
        </p:nvSpPr>
        <p:spPr>
          <a:xfrm>
            <a:off x="2044031" y="139131"/>
            <a:ext cx="7379742" cy="539275"/>
          </a:xfrm>
        </p:spPr>
        <p:txBody>
          <a:bodyPr>
            <a:normAutofit/>
          </a:bodyPr>
          <a:lstStyle/>
          <a:p>
            <a:r>
              <a:rPr lang="en-US" sz="3200" dirty="0">
                <a:latin typeface="+mn-lt"/>
              </a:rPr>
              <a:t>ESR &amp; IR Orbit correction simulations</a:t>
            </a:r>
          </a:p>
        </p:txBody>
      </p:sp>
      <p:sp>
        <p:nvSpPr>
          <p:cNvPr id="4" name="Slide Number Placeholder 3">
            <a:extLst>
              <a:ext uri="{FF2B5EF4-FFF2-40B4-BE49-F238E27FC236}">
                <a16:creationId xmlns:a16="http://schemas.microsoft.com/office/drawing/2014/main" id="{33D3AAB3-EE51-4FA8-91A8-916F8752280C}"/>
              </a:ext>
            </a:extLst>
          </p:cNvPr>
          <p:cNvSpPr>
            <a:spLocks noGrp="1"/>
          </p:cNvSpPr>
          <p:nvPr>
            <p:ph type="sldNum" sz="quarter" idx="12"/>
          </p:nvPr>
        </p:nvSpPr>
        <p:spPr>
          <a:xfrm>
            <a:off x="11543168" y="6389080"/>
            <a:ext cx="581247" cy="365125"/>
          </a:xfrm>
        </p:spPr>
        <p:txBody>
          <a:bodyPr/>
          <a:lstStyle/>
          <a:p>
            <a:fld id="{893C5830-40F3-F04E-B2E3-10E6672BA8FF}" type="slidenum">
              <a:rPr lang="en-US" smtClean="0"/>
              <a:pPr/>
              <a:t>12</a:t>
            </a:fld>
            <a:endParaRPr lang="en-US" dirty="0"/>
          </a:p>
        </p:txBody>
      </p:sp>
      <p:sp>
        <p:nvSpPr>
          <p:cNvPr id="5" name="Content Placeholder 2">
            <a:extLst>
              <a:ext uri="{FF2B5EF4-FFF2-40B4-BE49-F238E27FC236}">
                <a16:creationId xmlns:a16="http://schemas.microsoft.com/office/drawing/2014/main" id="{30D12DDE-C6C1-4009-BB68-B5F39A962543}"/>
              </a:ext>
            </a:extLst>
          </p:cNvPr>
          <p:cNvSpPr>
            <a:spLocks noGrp="1"/>
          </p:cNvSpPr>
          <p:nvPr>
            <p:ph idx="1"/>
          </p:nvPr>
        </p:nvSpPr>
        <p:spPr>
          <a:xfrm>
            <a:off x="1016295" y="4743657"/>
            <a:ext cx="9553575" cy="2063987"/>
          </a:xfrm>
        </p:spPr>
        <p:txBody>
          <a:bodyPr>
            <a:normAutofit/>
          </a:bodyPr>
          <a:lstStyle/>
          <a:p>
            <a:r>
              <a:rPr lang="en-US" sz="1600" dirty="0"/>
              <a:t>11 Correctors and 18 BPMs have been placed in the IR layout. Presently working on orbit correction scripts for electron beam transport through the IP.</a:t>
            </a:r>
          </a:p>
          <a:p>
            <a:r>
              <a:rPr lang="en-US" sz="1600" dirty="0"/>
              <a:t>The preliminary electron correction results are promising, which implies the placement of electron correctors and BPMs in the IR, is reasonable.</a:t>
            </a:r>
          </a:p>
          <a:p>
            <a:r>
              <a:rPr lang="en-US" sz="1600" dirty="0"/>
              <a:t>The next step is to run multiple correction simulations with random seeds. Check the residual orbit against the available IR aperture. </a:t>
            </a:r>
            <a:r>
              <a:rPr lang="en-US" sz="1600" dirty="0">
                <a:solidFill>
                  <a:srgbClr val="C00000"/>
                </a:solidFill>
              </a:rPr>
              <a:t>Identify possible synchrotron radiation fan scraping points</a:t>
            </a:r>
            <a:r>
              <a:rPr lang="en-US" sz="1600" dirty="0"/>
              <a:t>.</a:t>
            </a:r>
          </a:p>
          <a:p>
            <a:r>
              <a:rPr lang="en-US" sz="1600" dirty="0"/>
              <a:t>Eventually move on to the hadron orbit correction simulations</a:t>
            </a:r>
          </a:p>
          <a:p>
            <a:endParaRPr lang="en-US" sz="1600" dirty="0"/>
          </a:p>
        </p:txBody>
      </p:sp>
      <p:sp>
        <p:nvSpPr>
          <p:cNvPr id="9" name="TextBox 8">
            <a:extLst>
              <a:ext uri="{FF2B5EF4-FFF2-40B4-BE49-F238E27FC236}">
                <a16:creationId xmlns:a16="http://schemas.microsoft.com/office/drawing/2014/main" id="{0233BAC3-8EAF-4E2F-9B19-6AE7E55B7BA3}"/>
              </a:ext>
            </a:extLst>
          </p:cNvPr>
          <p:cNvSpPr txBox="1"/>
          <p:nvPr/>
        </p:nvSpPr>
        <p:spPr>
          <a:xfrm>
            <a:off x="8320586" y="781943"/>
            <a:ext cx="1103187" cy="369332"/>
          </a:xfrm>
          <a:prstGeom prst="rect">
            <a:avLst/>
          </a:prstGeom>
          <a:noFill/>
        </p:spPr>
        <p:txBody>
          <a:bodyPr wrap="none" rtlCol="0">
            <a:spAutoFit/>
          </a:bodyPr>
          <a:lstStyle/>
          <a:p>
            <a:r>
              <a:rPr lang="en-US" dirty="0"/>
              <a:t>Chuyu Liu</a:t>
            </a:r>
          </a:p>
        </p:txBody>
      </p:sp>
      <p:pic>
        <p:nvPicPr>
          <p:cNvPr id="13" name="Picture 12" descr="Chart&#10;&#10;Description automatically generated">
            <a:extLst>
              <a:ext uri="{FF2B5EF4-FFF2-40B4-BE49-F238E27FC236}">
                <a16:creationId xmlns:a16="http://schemas.microsoft.com/office/drawing/2014/main" id="{EB9A158E-5277-BE4C-8A2F-A26A8E567DE7}"/>
              </a:ext>
            </a:extLst>
          </p:cNvPr>
          <p:cNvPicPr>
            <a:picLocks noChangeAspect="1"/>
          </p:cNvPicPr>
          <p:nvPr/>
        </p:nvPicPr>
        <p:blipFill>
          <a:blip r:embed="rId2"/>
          <a:stretch>
            <a:fillRect/>
          </a:stretch>
        </p:blipFill>
        <p:spPr>
          <a:xfrm>
            <a:off x="1846907" y="678407"/>
            <a:ext cx="6138249" cy="3883866"/>
          </a:xfrm>
          <a:prstGeom prst="rect">
            <a:avLst/>
          </a:prstGeom>
        </p:spPr>
      </p:pic>
    </p:spTree>
    <p:extLst>
      <p:ext uri="{BB962C8B-B14F-4D97-AF65-F5344CB8AC3E}">
        <p14:creationId xmlns:p14="http://schemas.microsoft.com/office/powerpoint/2010/main" val="1809550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93C5830-40F3-F04E-B2E3-10E6672BA8FF}" type="slidenum">
              <a:rPr lang="en-US" smtClean="0"/>
              <a:pPr/>
              <a:t>13</a:t>
            </a:fld>
            <a:endParaRPr lang="en-US"/>
          </a:p>
        </p:txBody>
      </p:sp>
      <p:sp>
        <p:nvSpPr>
          <p:cNvPr id="9" name="Rectangle 8">
            <a:extLst>
              <a:ext uri="{FF2B5EF4-FFF2-40B4-BE49-F238E27FC236}">
                <a16:creationId xmlns:a16="http://schemas.microsoft.com/office/drawing/2014/main" id="{1C8F5546-9AAC-491C-82B6-9BE03F55526F}"/>
              </a:ext>
            </a:extLst>
          </p:cNvPr>
          <p:cNvSpPr/>
          <p:nvPr/>
        </p:nvSpPr>
        <p:spPr>
          <a:xfrm>
            <a:off x="1525793" y="516574"/>
            <a:ext cx="8008603" cy="1692771"/>
          </a:xfrm>
          <a:prstGeom prst="rect">
            <a:avLst/>
          </a:prstGeom>
        </p:spPr>
        <p:txBody>
          <a:bodyPr wrap="none">
            <a:spAutoFit/>
          </a:bodyPr>
          <a:lstStyle/>
          <a:p>
            <a:pPr marL="285750" indent="-285750">
              <a:buFont typeface="Arial" panose="020B0604020202020204" pitchFamily="34" charset="0"/>
              <a:buChar char="•"/>
            </a:pPr>
            <a:r>
              <a:rPr lang="en-US" dirty="0">
                <a:solidFill>
                  <a:srgbClr val="002060"/>
                </a:solidFill>
              </a:rPr>
              <a:t>Compensation for modulated beam-beam offsets at the IP due to mechanical </a:t>
            </a:r>
          </a:p>
          <a:p>
            <a:r>
              <a:rPr lang="en-US" dirty="0">
                <a:solidFill>
                  <a:srgbClr val="002060"/>
                </a:solidFill>
              </a:rPr>
              <a:t>	vibration of IR magnets at frequency range of 2 to 30 Hz.</a:t>
            </a:r>
          </a:p>
          <a:p>
            <a:pPr marL="285750" indent="-285750">
              <a:buFont typeface="Arial" panose="020B0604020202020204" pitchFamily="34" charset="0"/>
              <a:buChar char="•"/>
            </a:pPr>
            <a:r>
              <a:rPr lang="en-US" dirty="0">
                <a:solidFill>
                  <a:srgbClr val="002060"/>
                </a:solidFill>
              </a:rPr>
              <a:t>The baseline has 16 sets of orbit correction magnets and power supplies.</a:t>
            </a:r>
          </a:p>
          <a:p>
            <a:pPr marL="285750" indent="-285750">
              <a:buFont typeface="Arial" panose="020B0604020202020204" pitchFamily="34" charset="0"/>
              <a:buChar char="•"/>
            </a:pPr>
            <a:r>
              <a:rPr lang="en-US" dirty="0">
                <a:solidFill>
                  <a:srgbClr val="002060"/>
                </a:solidFill>
              </a:rPr>
              <a:t>Design based on principle demonstrated at existing RHIC 10 Hz feedback system.</a:t>
            </a:r>
          </a:p>
          <a:p>
            <a:pPr marL="742950" lvl="1" indent="-285750">
              <a:buFont typeface="Arial" panose="020B0604020202020204" pitchFamily="34" charset="0"/>
              <a:buChar char="•"/>
            </a:pPr>
            <a:r>
              <a:rPr lang="en-US" sz="1600" dirty="0">
                <a:solidFill>
                  <a:srgbClr val="002060"/>
                </a:solidFill>
              </a:rPr>
              <a:t>12 electron, dipole steering magnets (8V + 4H)</a:t>
            </a:r>
          </a:p>
          <a:p>
            <a:pPr marL="742950" lvl="1" indent="-285750">
              <a:buFont typeface="Arial" panose="020B0604020202020204" pitchFamily="34" charset="0"/>
              <a:buChar char="•"/>
            </a:pPr>
            <a:r>
              <a:rPr lang="en-US" sz="1600" dirty="0">
                <a:solidFill>
                  <a:srgbClr val="002060"/>
                </a:solidFill>
              </a:rPr>
              <a:t>4 hadron, dipole steering magnets</a:t>
            </a:r>
          </a:p>
        </p:txBody>
      </p:sp>
      <p:pic>
        <p:nvPicPr>
          <p:cNvPr id="15" name="Picture 4">
            <a:extLst>
              <a:ext uri="{FF2B5EF4-FFF2-40B4-BE49-F238E27FC236}">
                <a16:creationId xmlns:a16="http://schemas.microsoft.com/office/drawing/2014/main" id="{8E3F5F1D-9428-48A3-9623-9458081BE6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385" t="3912" r="20279" b="27418"/>
          <a:stretch/>
        </p:blipFill>
        <p:spPr bwMode="auto">
          <a:xfrm>
            <a:off x="2494611" y="4681131"/>
            <a:ext cx="1653279" cy="14630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9">
            <a:extLst>
              <a:ext uri="{FF2B5EF4-FFF2-40B4-BE49-F238E27FC236}">
                <a16:creationId xmlns:a16="http://schemas.microsoft.com/office/drawing/2014/main" id="{58225694-BC99-47BE-AD90-EB2B4FCC2DF3}"/>
              </a:ext>
            </a:extLst>
          </p:cNvPr>
          <p:cNvSpPr/>
          <p:nvPr/>
        </p:nvSpPr>
        <p:spPr>
          <a:xfrm>
            <a:off x="2518930" y="6081067"/>
            <a:ext cx="1711109" cy="461665"/>
          </a:xfrm>
          <a:prstGeom prst="rect">
            <a:avLst/>
          </a:prstGeom>
        </p:spPr>
        <p:txBody>
          <a:bodyPr wrap="none">
            <a:spAutoFit/>
          </a:bodyPr>
          <a:lstStyle/>
          <a:p>
            <a:r>
              <a:rPr lang="en-US" sz="1200" dirty="0"/>
              <a:t>Steel laminated core </a:t>
            </a:r>
          </a:p>
          <a:p>
            <a:r>
              <a:rPr lang="en-US" sz="1200" dirty="0"/>
              <a:t>magnet installed in RHIC</a:t>
            </a:r>
          </a:p>
        </p:txBody>
      </p:sp>
      <p:pic>
        <p:nvPicPr>
          <p:cNvPr id="17" name="Picture 17" descr="ML510withDAC.jpg">
            <a:extLst>
              <a:ext uri="{FF2B5EF4-FFF2-40B4-BE49-F238E27FC236}">
                <a16:creationId xmlns:a16="http://schemas.microsoft.com/office/drawing/2014/main" id="{F64B61C2-7A73-4376-BE4B-55D45A14217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35042" y="2804689"/>
            <a:ext cx="1614745" cy="12110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Rectangle 10">
            <a:extLst>
              <a:ext uri="{FF2B5EF4-FFF2-40B4-BE49-F238E27FC236}">
                <a16:creationId xmlns:a16="http://schemas.microsoft.com/office/drawing/2014/main" id="{5AB33336-6919-4737-9DD4-B987886B62CD}"/>
              </a:ext>
            </a:extLst>
          </p:cNvPr>
          <p:cNvSpPr/>
          <p:nvPr/>
        </p:nvSpPr>
        <p:spPr>
          <a:xfrm>
            <a:off x="4754541" y="4015748"/>
            <a:ext cx="1870320" cy="461665"/>
          </a:xfrm>
          <a:prstGeom prst="rect">
            <a:avLst/>
          </a:prstGeom>
        </p:spPr>
        <p:txBody>
          <a:bodyPr wrap="none">
            <a:spAutoFit/>
          </a:bodyPr>
          <a:lstStyle/>
          <a:p>
            <a:r>
              <a:rPr lang="en-US" sz="1200" dirty="0"/>
              <a:t>Digital to analog converter </a:t>
            </a:r>
          </a:p>
          <a:p>
            <a:r>
              <a:rPr lang="en-US" sz="1200" dirty="0"/>
              <a:t>Electronics, Xilinx ML-510</a:t>
            </a:r>
          </a:p>
        </p:txBody>
      </p:sp>
      <p:pic>
        <p:nvPicPr>
          <p:cNvPr id="18" name="Picture 2">
            <a:extLst>
              <a:ext uri="{FF2B5EF4-FFF2-40B4-BE49-F238E27FC236}">
                <a16:creationId xmlns:a16="http://schemas.microsoft.com/office/drawing/2014/main" id="{EBE8531D-77B9-452C-9F31-8A8AFA2AE3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3857" y="2804689"/>
            <a:ext cx="1663307" cy="1200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 name="Rectangle 18">
            <a:extLst>
              <a:ext uri="{FF2B5EF4-FFF2-40B4-BE49-F238E27FC236}">
                <a16:creationId xmlns:a16="http://schemas.microsoft.com/office/drawing/2014/main" id="{E1EC2E4F-8106-4EB8-AB26-CFFD2D3E8A17}"/>
              </a:ext>
            </a:extLst>
          </p:cNvPr>
          <p:cNvSpPr/>
          <p:nvPr/>
        </p:nvSpPr>
        <p:spPr>
          <a:xfrm>
            <a:off x="2897599" y="4000287"/>
            <a:ext cx="1471365" cy="461665"/>
          </a:xfrm>
          <a:prstGeom prst="rect">
            <a:avLst/>
          </a:prstGeom>
        </p:spPr>
        <p:txBody>
          <a:bodyPr wrap="none">
            <a:spAutoFit/>
          </a:bodyPr>
          <a:lstStyle/>
          <a:p>
            <a:r>
              <a:rPr lang="en-US" sz="1200" dirty="0"/>
              <a:t>RHIC BPM IFE board </a:t>
            </a:r>
          </a:p>
          <a:p>
            <a:r>
              <a:rPr lang="en-US" sz="1200" dirty="0"/>
              <a:t>with daughter card</a:t>
            </a:r>
          </a:p>
        </p:txBody>
      </p:sp>
      <p:sp>
        <p:nvSpPr>
          <p:cNvPr id="21" name="Rectangle 20">
            <a:extLst>
              <a:ext uri="{FF2B5EF4-FFF2-40B4-BE49-F238E27FC236}">
                <a16:creationId xmlns:a16="http://schemas.microsoft.com/office/drawing/2014/main" id="{79FF1C3D-7946-42F3-97F7-2F1E3C7FABA9}"/>
              </a:ext>
            </a:extLst>
          </p:cNvPr>
          <p:cNvSpPr/>
          <p:nvPr/>
        </p:nvSpPr>
        <p:spPr>
          <a:xfrm>
            <a:off x="4879456" y="5669576"/>
            <a:ext cx="1552605" cy="461665"/>
          </a:xfrm>
          <a:prstGeom prst="rect">
            <a:avLst/>
          </a:prstGeom>
        </p:spPr>
        <p:txBody>
          <a:bodyPr wrap="none">
            <a:spAutoFit/>
          </a:bodyPr>
          <a:lstStyle/>
          <a:p>
            <a:r>
              <a:rPr lang="en-US" sz="1200" dirty="0" err="1"/>
              <a:t>Kepco</a:t>
            </a:r>
            <a:r>
              <a:rPr lang="en-US" sz="1200" dirty="0"/>
              <a:t> BOP-36-12M </a:t>
            </a:r>
          </a:p>
          <a:p>
            <a:r>
              <a:rPr lang="en-US" sz="1200" dirty="0"/>
              <a:t>Magnet Power Supply</a:t>
            </a:r>
          </a:p>
        </p:txBody>
      </p:sp>
      <p:pic>
        <p:nvPicPr>
          <p:cNvPr id="24" name="Picture 23">
            <a:extLst>
              <a:ext uri="{FF2B5EF4-FFF2-40B4-BE49-F238E27FC236}">
                <a16:creationId xmlns:a16="http://schemas.microsoft.com/office/drawing/2014/main" id="{E5F49F3C-A0A0-47DC-95C1-3FDE26EA83BF}"/>
              </a:ext>
            </a:extLst>
          </p:cNvPr>
          <p:cNvPicPr>
            <a:picLocks noChangeAspect="1"/>
          </p:cNvPicPr>
          <p:nvPr/>
        </p:nvPicPr>
        <p:blipFill>
          <a:blip r:embed="rId5"/>
          <a:stretch>
            <a:fillRect/>
          </a:stretch>
        </p:blipFill>
        <p:spPr>
          <a:xfrm>
            <a:off x="1710806" y="2843861"/>
            <a:ext cx="655445" cy="589616"/>
          </a:xfrm>
          <a:prstGeom prst="rect">
            <a:avLst/>
          </a:prstGeom>
        </p:spPr>
      </p:pic>
      <p:pic>
        <p:nvPicPr>
          <p:cNvPr id="25" name="Picture 24">
            <a:extLst>
              <a:ext uri="{FF2B5EF4-FFF2-40B4-BE49-F238E27FC236}">
                <a16:creationId xmlns:a16="http://schemas.microsoft.com/office/drawing/2014/main" id="{A22F8300-0DDA-42B5-8983-F884572251EF}"/>
              </a:ext>
            </a:extLst>
          </p:cNvPr>
          <p:cNvPicPr>
            <a:picLocks noChangeAspect="1"/>
          </p:cNvPicPr>
          <p:nvPr/>
        </p:nvPicPr>
        <p:blipFill>
          <a:blip r:embed="rId5"/>
          <a:stretch>
            <a:fillRect/>
          </a:stretch>
        </p:blipFill>
        <p:spPr>
          <a:xfrm>
            <a:off x="1689132" y="3442688"/>
            <a:ext cx="677119" cy="609113"/>
          </a:xfrm>
          <a:prstGeom prst="rect">
            <a:avLst/>
          </a:prstGeom>
        </p:spPr>
      </p:pic>
      <p:sp>
        <p:nvSpPr>
          <p:cNvPr id="26" name="Rectangle 25">
            <a:extLst>
              <a:ext uri="{FF2B5EF4-FFF2-40B4-BE49-F238E27FC236}">
                <a16:creationId xmlns:a16="http://schemas.microsoft.com/office/drawing/2014/main" id="{34F17588-12E2-4CC7-BA41-B3E163E0401F}"/>
              </a:ext>
            </a:extLst>
          </p:cNvPr>
          <p:cNvSpPr/>
          <p:nvPr/>
        </p:nvSpPr>
        <p:spPr>
          <a:xfrm>
            <a:off x="1080079" y="3238077"/>
            <a:ext cx="599844" cy="523220"/>
          </a:xfrm>
          <a:prstGeom prst="rect">
            <a:avLst/>
          </a:prstGeom>
        </p:spPr>
        <p:txBody>
          <a:bodyPr wrap="none">
            <a:spAutoFit/>
          </a:bodyPr>
          <a:lstStyle/>
          <a:p>
            <a:r>
              <a:rPr lang="en-US" sz="1400" dirty="0"/>
              <a:t>IR </a:t>
            </a:r>
          </a:p>
          <a:p>
            <a:r>
              <a:rPr lang="en-US" sz="1400" dirty="0"/>
              <a:t>BPMs</a:t>
            </a:r>
          </a:p>
        </p:txBody>
      </p:sp>
      <p:sp>
        <p:nvSpPr>
          <p:cNvPr id="27" name="Rectangle 26">
            <a:extLst>
              <a:ext uri="{FF2B5EF4-FFF2-40B4-BE49-F238E27FC236}">
                <a16:creationId xmlns:a16="http://schemas.microsoft.com/office/drawing/2014/main" id="{25B25876-E885-4EDA-A610-E0AFCFDFF20D}"/>
              </a:ext>
            </a:extLst>
          </p:cNvPr>
          <p:cNvSpPr/>
          <p:nvPr/>
        </p:nvSpPr>
        <p:spPr>
          <a:xfrm>
            <a:off x="3944020" y="32969"/>
            <a:ext cx="3177473" cy="538609"/>
          </a:xfrm>
          <a:prstGeom prst="rect">
            <a:avLst/>
          </a:prstGeom>
        </p:spPr>
        <p:txBody>
          <a:bodyPr wrap="none">
            <a:spAutoFit/>
          </a:bodyPr>
          <a:lstStyle/>
          <a:p>
            <a:r>
              <a:rPr lang="en-US" sz="2900" dirty="0">
                <a:solidFill>
                  <a:srgbClr val="30519D"/>
                </a:solidFill>
                <a:latin typeface="Arial" panose="020B0604020202020204" pitchFamily="34" charset="0"/>
                <a:cs typeface="Arial" panose="020B0604020202020204" pitchFamily="34" charset="0"/>
              </a:rPr>
              <a:t>IR Orbit feedback </a:t>
            </a:r>
          </a:p>
        </p:txBody>
      </p:sp>
      <p:cxnSp>
        <p:nvCxnSpPr>
          <p:cNvPr id="29" name="Straight Arrow Connector 28">
            <a:extLst>
              <a:ext uri="{FF2B5EF4-FFF2-40B4-BE49-F238E27FC236}">
                <a16:creationId xmlns:a16="http://schemas.microsoft.com/office/drawing/2014/main" id="{E37BE5FA-F985-4674-931D-80A02F2D41D2}"/>
              </a:ext>
            </a:extLst>
          </p:cNvPr>
          <p:cNvCxnSpPr>
            <a:cxnSpLocks/>
            <a:stCxn id="24" idx="3"/>
          </p:cNvCxnSpPr>
          <p:nvPr/>
        </p:nvCxnSpPr>
        <p:spPr>
          <a:xfrm>
            <a:off x="2366251" y="3138669"/>
            <a:ext cx="413014" cy="656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D6E7F1D2-08ED-4D8C-8ACE-1D4276991644}"/>
              </a:ext>
            </a:extLst>
          </p:cNvPr>
          <p:cNvCxnSpPr>
            <a:cxnSpLocks/>
            <a:stCxn id="25" idx="3"/>
          </p:cNvCxnSpPr>
          <p:nvPr/>
        </p:nvCxnSpPr>
        <p:spPr>
          <a:xfrm flipV="1">
            <a:off x="2366251" y="3688947"/>
            <a:ext cx="413014" cy="582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B2EE03C-A469-4B51-81D3-09CAE96A0E74}"/>
              </a:ext>
            </a:extLst>
          </p:cNvPr>
          <p:cNvCxnSpPr>
            <a:cxnSpLocks/>
          </p:cNvCxnSpPr>
          <p:nvPr/>
        </p:nvCxnSpPr>
        <p:spPr>
          <a:xfrm>
            <a:off x="4558930" y="3292157"/>
            <a:ext cx="24883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C030D89-4F30-4D6D-B7E4-E73B9B59CAD9}"/>
              </a:ext>
            </a:extLst>
          </p:cNvPr>
          <p:cNvCxnSpPr>
            <a:cxnSpLocks/>
          </p:cNvCxnSpPr>
          <p:nvPr/>
        </p:nvCxnSpPr>
        <p:spPr>
          <a:xfrm>
            <a:off x="5639200" y="4539341"/>
            <a:ext cx="1" cy="4910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8A4027DF-690F-49CA-8978-43091B0D6008}"/>
              </a:ext>
            </a:extLst>
          </p:cNvPr>
          <p:cNvCxnSpPr>
            <a:cxnSpLocks/>
          </p:cNvCxnSpPr>
          <p:nvPr/>
        </p:nvCxnSpPr>
        <p:spPr>
          <a:xfrm flipH="1">
            <a:off x="4181440" y="5412651"/>
            <a:ext cx="61015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2B1C272C-69F1-4FB1-8F15-9F4850EDD371}"/>
              </a:ext>
            </a:extLst>
          </p:cNvPr>
          <p:cNvPicPr>
            <a:picLocks noChangeAspect="1"/>
          </p:cNvPicPr>
          <p:nvPr/>
        </p:nvPicPr>
        <p:blipFill>
          <a:blip r:embed="rId6"/>
          <a:stretch>
            <a:fillRect/>
          </a:stretch>
        </p:blipFill>
        <p:spPr>
          <a:xfrm>
            <a:off x="4858694" y="5066964"/>
            <a:ext cx="1614745" cy="523424"/>
          </a:xfrm>
          <a:prstGeom prst="rect">
            <a:avLst/>
          </a:prstGeom>
        </p:spPr>
      </p:pic>
      <p:pic>
        <p:nvPicPr>
          <p:cNvPr id="6" name="Picture 5">
            <a:extLst>
              <a:ext uri="{FF2B5EF4-FFF2-40B4-BE49-F238E27FC236}">
                <a16:creationId xmlns:a16="http://schemas.microsoft.com/office/drawing/2014/main" id="{00AC23DD-7CBA-468E-A050-3BB46738CEB1}"/>
              </a:ext>
            </a:extLst>
          </p:cNvPr>
          <p:cNvPicPr>
            <a:picLocks noChangeAspect="1"/>
          </p:cNvPicPr>
          <p:nvPr/>
        </p:nvPicPr>
        <p:blipFill>
          <a:blip r:embed="rId7"/>
          <a:stretch>
            <a:fillRect/>
          </a:stretch>
        </p:blipFill>
        <p:spPr>
          <a:xfrm>
            <a:off x="6803881" y="2737372"/>
            <a:ext cx="3684225" cy="3228805"/>
          </a:xfrm>
          <a:prstGeom prst="rect">
            <a:avLst/>
          </a:prstGeom>
        </p:spPr>
      </p:pic>
      <p:sp>
        <p:nvSpPr>
          <p:cNvPr id="3" name="TextBox 2">
            <a:extLst>
              <a:ext uri="{FF2B5EF4-FFF2-40B4-BE49-F238E27FC236}">
                <a16:creationId xmlns:a16="http://schemas.microsoft.com/office/drawing/2014/main" id="{0FFA77F9-6026-4448-A629-CD3260C30BD9}"/>
              </a:ext>
            </a:extLst>
          </p:cNvPr>
          <p:cNvSpPr txBox="1"/>
          <p:nvPr/>
        </p:nvSpPr>
        <p:spPr>
          <a:xfrm>
            <a:off x="7222414" y="2391648"/>
            <a:ext cx="3089051" cy="369332"/>
          </a:xfrm>
          <a:prstGeom prst="rect">
            <a:avLst/>
          </a:prstGeom>
          <a:noFill/>
        </p:spPr>
        <p:txBody>
          <a:bodyPr wrap="none" rtlCol="0">
            <a:spAutoFit/>
          </a:bodyPr>
          <a:lstStyle/>
          <a:p>
            <a:r>
              <a:rPr lang="en-US" dirty="0">
                <a:solidFill>
                  <a:srgbClr val="002060"/>
                </a:solidFill>
              </a:rPr>
              <a:t>RHIC Orbit Feedback Off vs. On</a:t>
            </a:r>
          </a:p>
        </p:txBody>
      </p:sp>
      <p:sp>
        <p:nvSpPr>
          <p:cNvPr id="28" name="Rounded Rectangle 27">
            <a:extLst>
              <a:ext uri="{FF2B5EF4-FFF2-40B4-BE49-F238E27FC236}">
                <a16:creationId xmlns:a16="http://schemas.microsoft.com/office/drawing/2014/main" id="{EF824201-40AB-7E4D-87AC-1911FEFB1AB0}"/>
              </a:ext>
            </a:extLst>
          </p:cNvPr>
          <p:cNvSpPr/>
          <p:nvPr/>
        </p:nvSpPr>
        <p:spPr>
          <a:xfrm>
            <a:off x="1080079" y="2209346"/>
            <a:ext cx="5650174" cy="4333386"/>
          </a:xfrm>
          <a:prstGeom prst="roundRect">
            <a:avLst/>
          </a:pr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BE25FBE1-4A4A-A14C-A064-E7691AB0C47C}"/>
              </a:ext>
            </a:extLst>
          </p:cNvPr>
          <p:cNvSpPr txBox="1"/>
          <p:nvPr/>
        </p:nvSpPr>
        <p:spPr>
          <a:xfrm>
            <a:off x="2897599" y="2288692"/>
            <a:ext cx="1480534" cy="369332"/>
          </a:xfrm>
          <a:prstGeom prst="rect">
            <a:avLst/>
          </a:prstGeom>
          <a:noFill/>
        </p:spPr>
        <p:txBody>
          <a:bodyPr wrap="none" rtlCol="0">
            <a:spAutoFit/>
          </a:bodyPr>
          <a:lstStyle/>
          <a:p>
            <a:r>
              <a:rPr lang="en-US" dirty="0"/>
              <a:t>RHIC Example</a:t>
            </a:r>
          </a:p>
        </p:txBody>
      </p:sp>
    </p:spTree>
    <p:extLst>
      <p:ext uri="{BB962C8B-B14F-4D97-AF65-F5344CB8AC3E}">
        <p14:creationId xmlns:p14="http://schemas.microsoft.com/office/powerpoint/2010/main" val="26926369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30048970-9129-46F3-B14E-528FF1D93B72}"/>
              </a:ext>
            </a:extLst>
          </p:cNvPr>
          <p:cNvSpPr/>
          <p:nvPr/>
        </p:nvSpPr>
        <p:spPr>
          <a:xfrm>
            <a:off x="1362075" y="5108184"/>
            <a:ext cx="9258299" cy="1631823"/>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a:xfrm>
            <a:off x="11436646" y="6452686"/>
            <a:ext cx="790522" cy="365125"/>
          </a:xfrm>
        </p:spPr>
        <p:txBody>
          <a:bodyPr/>
          <a:lstStyle/>
          <a:p>
            <a:fld id="{893C5830-40F3-F04E-B2E3-10E6672BA8FF}" type="slidenum">
              <a:rPr lang="en-US" smtClean="0"/>
              <a:pPr/>
              <a:t>14</a:t>
            </a:fld>
            <a:endParaRPr lang="en-US" dirty="0"/>
          </a:p>
        </p:txBody>
      </p:sp>
      <p:pic>
        <p:nvPicPr>
          <p:cNvPr id="7" name="Picture 6">
            <a:extLst>
              <a:ext uri="{FF2B5EF4-FFF2-40B4-BE49-F238E27FC236}">
                <a16:creationId xmlns:a16="http://schemas.microsoft.com/office/drawing/2014/main" id="{78B702C7-CBA7-4E9E-8AF0-8C0BACC52A5E}"/>
              </a:ext>
            </a:extLst>
          </p:cNvPr>
          <p:cNvPicPr>
            <a:picLocks noChangeAspect="1"/>
          </p:cNvPicPr>
          <p:nvPr/>
        </p:nvPicPr>
        <p:blipFill rotWithShape="1">
          <a:blip r:embed="rId2"/>
          <a:srcRect l="13694" t="4103"/>
          <a:stretch/>
        </p:blipFill>
        <p:spPr>
          <a:xfrm>
            <a:off x="6081884" y="5123731"/>
            <a:ext cx="3893950" cy="1355293"/>
          </a:xfrm>
          <a:prstGeom prst="rect">
            <a:avLst/>
          </a:prstGeom>
        </p:spPr>
      </p:pic>
      <p:pic>
        <p:nvPicPr>
          <p:cNvPr id="8" name="Picture 7">
            <a:extLst>
              <a:ext uri="{FF2B5EF4-FFF2-40B4-BE49-F238E27FC236}">
                <a16:creationId xmlns:a16="http://schemas.microsoft.com/office/drawing/2014/main" id="{B0932EF1-B170-414D-ACD5-C5113F4F4E5F}"/>
              </a:ext>
            </a:extLst>
          </p:cNvPr>
          <p:cNvPicPr>
            <a:picLocks noChangeAspect="1"/>
          </p:cNvPicPr>
          <p:nvPr/>
        </p:nvPicPr>
        <p:blipFill>
          <a:blip r:embed="rId3"/>
          <a:stretch>
            <a:fillRect/>
          </a:stretch>
        </p:blipFill>
        <p:spPr>
          <a:xfrm>
            <a:off x="2092682" y="5470184"/>
            <a:ext cx="3989202" cy="819473"/>
          </a:xfrm>
          <a:prstGeom prst="rect">
            <a:avLst/>
          </a:prstGeom>
        </p:spPr>
      </p:pic>
      <p:sp>
        <p:nvSpPr>
          <p:cNvPr id="9" name="TextBox 8">
            <a:extLst>
              <a:ext uri="{FF2B5EF4-FFF2-40B4-BE49-F238E27FC236}">
                <a16:creationId xmlns:a16="http://schemas.microsoft.com/office/drawing/2014/main" id="{4505F32B-192A-4921-A71F-7E79A3369127}"/>
              </a:ext>
            </a:extLst>
          </p:cNvPr>
          <p:cNvSpPr txBox="1"/>
          <p:nvPr/>
        </p:nvSpPr>
        <p:spPr>
          <a:xfrm>
            <a:off x="1645216" y="4847254"/>
            <a:ext cx="1653401" cy="300082"/>
          </a:xfrm>
          <a:prstGeom prst="rect">
            <a:avLst/>
          </a:prstGeom>
          <a:noFill/>
        </p:spPr>
        <p:txBody>
          <a:bodyPr wrap="none" rtlCol="0">
            <a:spAutoFit/>
          </a:bodyPr>
          <a:lstStyle/>
          <a:p>
            <a:r>
              <a:rPr lang="en-US" sz="1350" dirty="0"/>
              <a:t>Hadron Crab Cavities</a:t>
            </a:r>
          </a:p>
        </p:txBody>
      </p:sp>
      <p:sp>
        <p:nvSpPr>
          <p:cNvPr id="10" name="TextBox 9">
            <a:extLst>
              <a:ext uri="{FF2B5EF4-FFF2-40B4-BE49-F238E27FC236}">
                <a16:creationId xmlns:a16="http://schemas.microsoft.com/office/drawing/2014/main" id="{5DB0ABFD-3780-46F3-91D8-7B6B03E8C050}"/>
              </a:ext>
            </a:extLst>
          </p:cNvPr>
          <p:cNvSpPr txBox="1"/>
          <p:nvPr/>
        </p:nvSpPr>
        <p:spPr>
          <a:xfrm>
            <a:off x="2561678" y="5074163"/>
            <a:ext cx="1406539" cy="300082"/>
          </a:xfrm>
          <a:prstGeom prst="rect">
            <a:avLst/>
          </a:prstGeom>
          <a:noFill/>
        </p:spPr>
        <p:txBody>
          <a:bodyPr wrap="none" rtlCol="0">
            <a:spAutoFit/>
          </a:bodyPr>
          <a:lstStyle/>
          <a:p>
            <a:r>
              <a:rPr lang="en-US" sz="1350" dirty="0"/>
              <a:t>Hadron Beamline</a:t>
            </a:r>
          </a:p>
        </p:txBody>
      </p:sp>
      <p:sp>
        <p:nvSpPr>
          <p:cNvPr id="11" name="TextBox 10">
            <a:extLst>
              <a:ext uri="{FF2B5EF4-FFF2-40B4-BE49-F238E27FC236}">
                <a16:creationId xmlns:a16="http://schemas.microsoft.com/office/drawing/2014/main" id="{853C3FB2-6840-4534-AA5A-2231994B8366}"/>
              </a:ext>
            </a:extLst>
          </p:cNvPr>
          <p:cNvSpPr txBox="1"/>
          <p:nvPr/>
        </p:nvSpPr>
        <p:spPr>
          <a:xfrm>
            <a:off x="2138395" y="6346138"/>
            <a:ext cx="1689693" cy="300082"/>
          </a:xfrm>
          <a:prstGeom prst="rect">
            <a:avLst/>
          </a:prstGeom>
          <a:noFill/>
        </p:spPr>
        <p:txBody>
          <a:bodyPr wrap="none" rtlCol="0">
            <a:spAutoFit/>
          </a:bodyPr>
          <a:lstStyle/>
          <a:p>
            <a:r>
              <a:rPr lang="en-US" sz="1350" dirty="0"/>
              <a:t>e-Storage Crab Cavity</a:t>
            </a:r>
          </a:p>
        </p:txBody>
      </p:sp>
      <p:sp>
        <p:nvSpPr>
          <p:cNvPr id="12" name="TextBox 11">
            <a:extLst>
              <a:ext uri="{FF2B5EF4-FFF2-40B4-BE49-F238E27FC236}">
                <a16:creationId xmlns:a16="http://schemas.microsoft.com/office/drawing/2014/main" id="{D47F99D3-FAA8-4F0C-AB29-EFD7813C3AAE}"/>
              </a:ext>
            </a:extLst>
          </p:cNvPr>
          <p:cNvSpPr txBox="1"/>
          <p:nvPr/>
        </p:nvSpPr>
        <p:spPr>
          <a:xfrm>
            <a:off x="8385091" y="4854842"/>
            <a:ext cx="1469057" cy="300082"/>
          </a:xfrm>
          <a:prstGeom prst="rect">
            <a:avLst/>
          </a:prstGeom>
          <a:noFill/>
        </p:spPr>
        <p:txBody>
          <a:bodyPr wrap="none" rtlCol="0">
            <a:spAutoFit/>
          </a:bodyPr>
          <a:lstStyle/>
          <a:p>
            <a:r>
              <a:rPr lang="en-US" sz="1350" dirty="0"/>
              <a:t>electron Beamline</a:t>
            </a:r>
          </a:p>
        </p:txBody>
      </p:sp>
      <p:sp>
        <p:nvSpPr>
          <p:cNvPr id="13" name="TextBox 12">
            <a:extLst>
              <a:ext uri="{FF2B5EF4-FFF2-40B4-BE49-F238E27FC236}">
                <a16:creationId xmlns:a16="http://schemas.microsoft.com/office/drawing/2014/main" id="{AE43E2D5-2BAF-4118-A91C-715098ACDD43}"/>
              </a:ext>
            </a:extLst>
          </p:cNvPr>
          <p:cNvSpPr txBox="1"/>
          <p:nvPr/>
        </p:nvSpPr>
        <p:spPr>
          <a:xfrm>
            <a:off x="5619378" y="6108046"/>
            <a:ext cx="800540" cy="300082"/>
          </a:xfrm>
          <a:prstGeom prst="rect">
            <a:avLst/>
          </a:prstGeom>
          <a:noFill/>
        </p:spPr>
        <p:txBody>
          <a:bodyPr wrap="none" rtlCol="0">
            <a:spAutoFit/>
          </a:bodyPr>
          <a:lstStyle/>
          <a:p>
            <a:r>
              <a:rPr lang="en-US" sz="1350" dirty="0"/>
              <a:t>Detector</a:t>
            </a:r>
          </a:p>
        </p:txBody>
      </p:sp>
      <p:sp>
        <p:nvSpPr>
          <p:cNvPr id="16" name="TextBox 15">
            <a:extLst>
              <a:ext uri="{FF2B5EF4-FFF2-40B4-BE49-F238E27FC236}">
                <a16:creationId xmlns:a16="http://schemas.microsoft.com/office/drawing/2014/main" id="{5F3F8980-8A29-48D7-A383-C0739358FA23}"/>
              </a:ext>
            </a:extLst>
          </p:cNvPr>
          <p:cNvSpPr txBox="1"/>
          <p:nvPr/>
        </p:nvSpPr>
        <p:spPr>
          <a:xfrm>
            <a:off x="4324978" y="5017867"/>
            <a:ext cx="1342868" cy="507831"/>
          </a:xfrm>
          <a:prstGeom prst="rect">
            <a:avLst/>
          </a:prstGeom>
          <a:noFill/>
        </p:spPr>
        <p:txBody>
          <a:bodyPr wrap="none" rtlCol="0">
            <a:spAutoFit/>
          </a:bodyPr>
          <a:lstStyle/>
          <a:p>
            <a:r>
              <a:rPr lang="en-US" sz="1350" dirty="0"/>
              <a:t>Rear SC Magnet </a:t>
            </a:r>
          </a:p>
          <a:p>
            <a:r>
              <a:rPr lang="en-US" sz="1350" dirty="0"/>
              <a:t>      System</a:t>
            </a:r>
          </a:p>
        </p:txBody>
      </p:sp>
      <p:sp>
        <p:nvSpPr>
          <p:cNvPr id="17" name="TextBox 16">
            <a:extLst>
              <a:ext uri="{FF2B5EF4-FFF2-40B4-BE49-F238E27FC236}">
                <a16:creationId xmlns:a16="http://schemas.microsoft.com/office/drawing/2014/main" id="{5DD8A171-3B27-42AB-AF51-FD941160C45E}"/>
              </a:ext>
            </a:extLst>
          </p:cNvPr>
          <p:cNvSpPr txBox="1"/>
          <p:nvPr/>
        </p:nvSpPr>
        <p:spPr>
          <a:xfrm>
            <a:off x="6604781" y="5060425"/>
            <a:ext cx="1606274" cy="507831"/>
          </a:xfrm>
          <a:prstGeom prst="rect">
            <a:avLst/>
          </a:prstGeom>
          <a:noFill/>
        </p:spPr>
        <p:txBody>
          <a:bodyPr wrap="none" rtlCol="0">
            <a:spAutoFit/>
          </a:bodyPr>
          <a:lstStyle/>
          <a:p>
            <a:r>
              <a:rPr lang="en-US" sz="1350" dirty="0"/>
              <a:t>Forward SC Magnet </a:t>
            </a:r>
          </a:p>
          <a:p>
            <a:r>
              <a:rPr lang="en-US" sz="1350" dirty="0"/>
              <a:t>      System</a:t>
            </a:r>
          </a:p>
        </p:txBody>
      </p:sp>
      <p:sp>
        <p:nvSpPr>
          <p:cNvPr id="18" name="TextBox 17">
            <a:extLst>
              <a:ext uri="{FF2B5EF4-FFF2-40B4-BE49-F238E27FC236}">
                <a16:creationId xmlns:a16="http://schemas.microsoft.com/office/drawing/2014/main" id="{7682EC8B-D5AE-49CB-A64C-83F26C0E126F}"/>
              </a:ext>
            </a:extLst>
          </p:cNvPr>
          <p:cNvSpPr txBox="1"/>
          <p:nvPr/>
        </p:nvSpPr>
        <p:spPr>
          <a:xfrm>
            <a:off x="3422899" y="6152604"/>
            <a:ext cx="1469057" cy="300082"/>
          </a:xfrm>
          <a:prstGeom prst="rect">
            <a:avLst/>
          </a:prstGeom>
          <a:noFill/>
        </p:spPr>
        <p:txBody>
          <a:bodyPr wrap="none" rtlCol="0">
            <a:spAutoFit/>
          </a:bodyPr>
          <a:lstStyle/>
          <a:p>
            <a:r>
              <a:rPr lang="en-US" sz="1350" dirty="0"/>
              <a:t>electron Beamline</a:t>
            </a:r>
          </a:p>
        </p:txBody>
      </p:sp>
      <p:sp>
        <p:nvSpPr>
          <p:cNvPr id="19" name="TextBox 18">
            <a:extLst>
              <a:ext uri="{FF2B5EF4-FFF2-40B4-BE49-F238E27FC236}">
                <a16:creationId xmlns:a16="http://schemas.microsoft.com/office/drawing/2014/main" id="{80585F9B-71A5-4918-9526-4C92B394D794}"/>
              </a:ext>
            </a:extLst>
          </p:cNvPr>
          <p:cNvSpPr txBox="1"/>
          <p:nvPr/>
        </p:nvSpPr>
        <p:spPr>
          <a:xfrm>
            <a:off x="7012354" y="6178941"/>
            <a:ext cx="1406539" cy="300082"/>
          </a:xfrm>
          <a:prstGeom prst="rect">
            <a:avLst/>
          </a:prstGeom>
          <a:noFill/>
        </p:spPr>
        <p:txBody>
          <a:bodyPr wrap="none" rtlCol="0">
            <a:spAutoFit/>
          </a:bodyPr>
          <a:lstStyle/>
          <a:p>
            <a:r>
              <a:rPr lang="en-US" sz="1350" dirty="0"/>
              <a:t>Hadron Beamline</a:t>
            </a:r>
          </a:p>
        </p:txBody>
      </p:sp>
      <p:cxnSp>
        <p:nvCxnSpPr>
          <p:cNvPr id="20" name="Straight Arrow Connector 19">
            <a:extLst>
              <a:ext uri="{FF2B5EF4-FFF2-40B4-BE49-F238E27FC236}">
                <a16:creationId xmlns:a16="http://schemas.microsoft.com/office/drawing/2014/main" id="{4823EFC6-E8AE-47A4-9270-E288FA0F2DAE}"/>
              </a:ext>
            </a:extLst>
          </p:cNvPr>
          <p:cNvCxnSpPr/>
          <p:nvPr/>
        </p:nvCxnSpPr>
        <p:spPr>
          <a:xfrm flipV="1">
            <a:off x="4773182" y="5801377"/>
            <a:ext cx="223230" cy="3974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30660E7-F862-4C35-84B7-166671C90412}"/>
              </a:ext>
            </a:extLst>
          </p:cNvPr>
          <p:cNvCxnSpPr/>
          <p:nvPr/>
        </p:nvCxnSpPr>
        <p:spPr>
          <a:xfrm flipH="1">
            <a:off x="8300817" y="5085227"/>
            <a:ext cx="580341" cy="6340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CA33F47-2BEE-48F2-8726-34264181DA88}"/>
              </a:ext>
            </a:extLst>
          </p:cNvPr>
          <p:cNvCxnSpPr/>
          <p:nvPr/>
        </p:nvCxnSpPr>
        <p:spPr>
          <a:xfrm flipV="1">
            <a:off x="7214206" y="5801377"/>
            <a:ext cx="0" cy="4567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AE33BB1-488F-4209-924C-99963B195398}"/>
              </a:ext>
            </a:extLst>
          </p:cNvPr>
          <p:cNvCxnSpPr/>
          <p:nvPr/>
        </p:nvCxnSpPr>
        <p:spPr>
          <a:xfrm>
            <a:off x="2861663" y="5314339"/>
            <a:ext cx="299923" cy="4048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D062AB81-B28A-48A7-8FE8-ECC21F9F469B}"/>
              </a:ext>
            </a:extLst>
          </p:cNvPr>
          <p:cNvCxnSpPr>
            <a:cxnSpLocks/>
          </p:cNvCxnSpPr>
          <p:nvPr/>
        </p:nvCxnSpPr>
        <p:spPr>
          <a:xfrm>
            <a:off x="2017525" y="5154925"/>
            <a:ext cx="215811" cy="5643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CA86EB7-948F-4282-9CFE-0FD761F8C63E}"/>
              </a:ext>
            </a:extLst>
          </p:cNvPr>
          <p:cNvCxnSpPr/>
          <p:nvPr/>
        </p:nvCxnSpPr>
        <p:spPr>
          <a:xfrm flipV="1">
            <a:off x="3161586" y="5854402"/>
            <a:ext cx="463179" cy="5472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308565C3-DDB1-4478-8661-6C54FBAA8B32}"/>
              </a:ext>
            </a:extLst>
          </p:cNvPr>
          <p:cNvSpPr txBox="1"/>
          <p:nvPr/>
        </p:nvSpPr>
        <p:spPr>
          <a:xfrm>
            <a:off x="8077009" y="6511544"/>
            <a:ext cx="1653401" cy="300082"/>
          </a:xfrm>
          <a:prstGeom prst="rect">
            <a:avLst/>
          </a:prstGeom>
          <a:noFill/>
        </p:spPr>
        <p:txBody>
          <a:bodyPr wrap="none" rtlCol="0">
            <a:spAutoFit/>
          </a:bodyPr>
          <a:lstStyle/>
          <a:p>
            <a:r>
              <a:rPr lang="en-US" sz="1350" dirty="0"/>
              <a:t>Hadron Crab Cavities</a:t>
            </a:r>
          </a:p>
        </p:txBody>
      </p:sp>
      <p:cxnSp>
        <p:nvCxnSpPr>
          <p:cNvPr id="27" name="Straight Arrow Connector 26">
            <a:extLst>
              <a:ext uri="{FF2B5EF4-FFF2-40B4-BE49-F238E27FC236}">
                <a16:creationId xmlns:a16="http://schemas.microsoft.com/office/drawing/2014/main" id="{55C36FA6-C8A2-4DDD-BCF6-74C9CE31883B}"/>
              </a:ext>
            </a:extLst>
          </p:cNvPr>
          <p:cNvCxnSpPr>
            <a:cxnSpLocks/>
          </p:cNvCxnSpPr>
          <p:nvPr/>
        </p:nvCxnSpPr>
        <p:spPr>
          <a:xfrm flipV="1">
            <a:off x="8556652" y="5879921"/>
            <a:ext cx="117124" cy="6162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3074" name="Picture 2" descr="File:Rhicblm4.jpg">
            <a:extLst>
              <a:ext uri="{FF2B5EF4-FFF2-40B4-BE49-F238E27FC236}">
                <a16:creationId xmlns:a16="http://schemas.microsoft.com/office/drawing/2014/main" id="{E9B64083-C0E4-4CCB-9DA5-1EC56001A17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8479" r="19142" b="9782"/>
          <a:stretch/>
        </p:blipFill>
        <p:spPr bwMode="auto">
          <a:xfrm>
            <a:off x="1763928" y="3179592"/>
            <a:ext cx="1922870" cy="13501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Rectangle 5">
            <a:extLst>
              <a:ext uri="{FF2B5EF4-FFF2-40B4-BE49-F238E27FC236}">
                <a16:creationId xmlns:a16="http://schemas.microsoft.com/office/drawing/2014/main" id="{6D3BAD6A-019F-44ED-9A31-E1C7D9A39D3B}"/>
              </a:ext>
            </a:extLst>
          </p:cNvPr>
          <p:cNvSpPr/>
          <p:nvPr/>
        </p:nvSpPr>
        <p:spPr>
          <a:xfrm>
            <a:off x="1800270" y="4521171"/>
            <a:ext cx="1850186" cy="261610"/>
          </a:xfrm>
          <a:prstGeom prst="rect">
            <a:avLst/>
          </a:prstGeom>
        </p:spPr>
        <p:txBody>
          <a:bodyPr wrap="none">
            <a:spAutoFit/>
          </a:bodyPr>
          <a:lstStyle/>
          <a:p>
            <a:r>
              <a:rPr lang="en-US" sz="1100" dirty="0"/>
              <a:t>RHIC style BLM Ion Chamber </a:t>
            </a:r>
          </a:p>
        </p:txBody>
      </p:sp>
      <p:pic>
        <p:nvPicPr>
          <p:cNvPr id="29" name="Picture 28">
            <a:extLst>
              <a:ext uri="{FF2B5EF4-FFF2-40B4-BE49-F238E27FC236}">
                <a16:creationId xmlns:a16="http://schemas.microsoft.com/office/drawing/2014/main" id="{754E116B-D3C9-4C93-B4B0-4A856B11EC7E}"/>
              </a:ext>
            </a:extLst>
          </p:cNvPr>
          <p:cNvPicPr>
            <a:picLocks noChangeAspect="1"/>
          </p:cNvPicPr>
          <p:nvPr/>
        </p:nvPicPr>
        <p:blipFill>
          <a:blip r:embed="rId5"/>
          <a:stretch>
            <a:fillRect/>
          </a:stretch>
        </p:blipFill>
        <p:spPr>
          <a:xfrm>
            <a:off x="5627851" y="3501392"/>
            <a:ext cx="1290254" cy="991393"/>
          </a:xfrm>
          <a:prstGeom prst="rect">
            <a:avLst/>
          </a:prstGeom>
        </p:spPr>
      </p:pic>
      <p:sp>
        <p:nvSpPr>
          <p:cNvPr id="30" name="Rectangle 29">
            <a:extLst>
              <a:ext uri="{FF2B5EF4-FFF2-40B4-BE49-F238E27FC236}">
                <a16:creationId xmlns:a16="http://schemas.microsoft.com/office/drawing/2014/main" id="{11855CE4-CF5D-4C28-BF97-BF774F747F70}"/>
              </a:ext>
            </a:extLst>
          </p:cNvPr>
          <p:cNvSpPr/>
          <p:nvPr/>
        </p:nvSpPr>
        <p:spPr>
          <a:xfrm>
            <a:off x="4683473" y="4546348"/>
            <a:ext cx="1531188" cy="261610"/>
          </a:xfrm>
          <a:prstGeom prst="rect">
            <a:avLst/>
          </a:prstGeom>
        </p:spPr>
        <p:txBody>
          <a:bodyPr wrap="none">
            <a:spAutoFit/>
          </a:bodyPr>
          <a:lstStyle/>
          <a:p>
            <a:r>
              <a:rPr lang="en-US" sz="1100" dirty="0"/>
              <a:t>Bergoz Pin Diode BLMs </a:t>
            </a:r>
          </a:p>
        </p:txBody>
      </p:sp>
      <p:pic>
        <p:nvPicPr>
          <p:cNvPr id="32" name="Picture 31">
            <a:extLst>
              <a:ext uri="{FF2B5EF4-FFF2-40B4-BE49-F238E27FC236}">
                <a16:creationId xmlns:a16="http://schemas.microsoft.com/office/drawing/2014/main" id="{9A6AB321-334C-4CD3-954E-54F1745BAD85}"/>
              </a:ext>
            </a:extLst>
          </p:cNvPr>
          <p:cNvPicPr>
            <a:picLocks noChangeAspect="1"/>
          </p:cNvPicPr>
          <p:nvPr/>
        </p:nvPicPr>
        <p:blipFill>
          <a:blip r:embed="rId6"/>
          <a:stretch>
            <a:fillRect/>
          </a:stretch>
        </p:blipFill>
        <p:spPr>
          <a:xfrm>
            <a:off x="7898868" y="3626696"/>
            <a:ext cx="1930027" cy="924884"/>
          </a:xfrm>
          <a:prstGeom prst="rect">
            <a:avLst/>
          </a:prstGeom>
        </p:spPr>
      </p:pic>
      <p:pic>
        <p:nvPicPr>
          <p:cNvPr id="33" name="Picture 32">
            <a:extLst>
              <a:ext uri="{FF2B5EF4-FFF2-40B4-BE49-F238E27FC236}">
                <a16:creationId xmlns:a16="http://schemas.microsoft.com/office/drawing/2014/main" id="{D21E6559-A165-4850-92DE-5657FBB5D4F9}"/>
              </a:ext>
            </a:extLst>
          </p:cNvPr>
          <p:cNvPicPr>
            <a:picLocks noChangeAspect="1"/>
          </p:cNvPicPr>
          <p:nvPr/>
        </p:nvPicPr>
        <p:blipFill>
          <a:blip r:embed="rId7"/>
          <a:stretch>
            <a:fillRect/>
          </a:stretch>
        </p:blipFill>
        <p:spPr>
          <a:xfrm rot="5400000">
            <a:off x="8496525" y="1721337"/>
            <a:ext cx="603189" cy="3177512"/>
          </a:xfrm>
          <a:prstGeom prst="rect">
            <a:avLst/>
          </a:prstGeom>
        </p:spPr>
      </p:pic>
      <p:sp>
        <p:nvSpPr>
          <p:cNvPr id="31" name="Rectangle 30">
            <a:extLst>
              <a:ext uri="{FF2B5EF4-FFF2-40B4-BE49-F238E27FC236}">
                <a16:creationId xmlns:a16="http://schemas.microsoft.com/office/drawing/2014/main" id="{4C9C5AB8-116A-46B5-915F-6E7EA82CBF30}"/>
              </a:ext>
            </a:extLst>
          </p:cNvPr>
          <p:cNvSpPr/>
          <p:nvPr/>
        </p:nvSpPr>
        <p:spPr>
          <a:xfrm>
            <a:off x="8184233" y="4543312"/>
            <a:ext cx="1183337" cy="261610"/>
          </a:xfrm>
          <a:prstGeom prst="rect">
            <a:avLst/>
          </a:prstGeom>
        </p:spPr>
        <p:txBody>
          <a:bodyPr wrap="none">
            <a:spAutoFit/>
          </a:bodyPr>
          <a:lstStyle/>
          <a:p>
            <a:r>
              <a:rPr lang="en-US" sz="1100" dirty="0"/>
              <a:t>  </a:t>
            </a:r>
            <a:r>
              <a:rPr lang="en-US" sz="1100" dirty="0" err="1"/>
              <a:t>Scint</a:t>
            </a:r>
            <a:r>
              <a:rPr lang="en-US" sz="1100" dirty="0"/>
              <a:t>/PMT BLMs</a:t>
            </a:r>
          </a:p>
        </p:txBody>
      </p:sp>
      <p:pic>
        <p:nvPicPr>
          <p:cNvPr id="3076" name="Picture 4" descr="http://www.cadops.bnl.gov/AGS/Operations/docum/rhiclist_files/8z2y4.jpg">
            <a:extLst>
              <a:ext uri="{FF2B5EF4-FFF2-40B4-BE49-F238E27FC236}">
                <a16:creationId xmlns:a16="http://schemas.microsoft.com/office/drawing/2014/main" id="{61044139-44DD-4D80-90BB-8B53D4CF6ECC}"/>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31742" t="12942" r="23375" b="5778"/>
          <a:stretch/>
        </p:blipFill>
        <p:spPr bwMode="auto">
          <a:xfrm rot="5400000">
            <a:off x="3838300" y="3012398"/>
            <a:ext cx="1894895" cy="1065879"/>
          </a:xfrm>
          <a:prstGeom prst="rect">
            <a:avLst/>
          </a:prstGeom>
          <a:noFill/>
          <a:extLst>
            <a:ext uri="{909E8E84-426E-40dd-AFC4-6F175D3DCCD1}">
              <a14:hiddenFill xmlns:a14="http://schemas.microsoft.com/office/drawing/2010/main" xmlns="">
                <a:solidFill>
                  <a:srgbClr val="FFFFFF"/>
                </a:solidFill>
              </a14:hiddenFill>
            </a:ext>
          </a:extLst>
        </p:spPr>
      </p:pic>
      <p:sp>
        <p:nvSpPr>
          <p:cNvPr id="34" name="Oval 33">
            <a:extLst>
              <a:ext uri="{FF2B5EF4-FFF2-40B4-BE49-F238E27FC236}">
                <a16:creationId xmlns:a16="http://schemas.microsoft.com/office/drawing/2014/main" id="{8EEA1203-25EA-4979-B675-710A838AF8BB}"/>
              </a:ext>
            </a:extLst>
          </p:cNvPr>
          <p:cNvSpPr/>
          <p:nvPr/>
        </p:nvSpPr>
        <p:spPr>
          <a:xfrm>
            <a:off x="4446830" y="3531108"/>
            <a:ext cx="346443" cy="349733"/>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Arrow Connector 35">
            <a:extLst>
              <a:ext uri="{FF2B5EF4-FFF2-40B4-BE49-F238E27FC236}">
                <a16:creationId xmlns:a16="http://schemas.microsoft.com/office/drawing/2014/main" id="{3187C55A-7B9D-45C0-BEDB-DF7B73718F50}"/>
              </a:ext>
            </a:extLst>
          </p:cNvPr>
          <p:cNvCxnSpPr>
            <a:cxnSpLocks/>
          </p:cNvCxnSpPr>
          <p:nvPr/>
        </p:nvCxnSpPr>
        <p:spPr>
          <a:xfrm>
            <a:off x="4849471" y="3705974"/>
            <a:ext cx="778380" cy="148669"/>
          </a:xfrm>
          <a:prstGeom prst="straightConnector1">
            <a:avLst/>
          </a:prstGeom>
          <a:ln w="190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27CCB948-C2D2-40CE-AE18-53B3EABA4AE5}"/>
              </a:ext>
            </a:extLst>
          </p:cNvPr>
          <p:cNvSpPr/>
          <p:nvPr/>
        </p:nvSpPr>
        <p:spPr>
          <a:xfrm>
            <a:off x="4511193" y="3950581"/>
            <a:ext cx="346443" cy="349733"/>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Straight Arrow Connector 40">
            <a:extLst>
              <a:ext uri="{FF2B5EF4-FFF2-40B4-BE49-F238E27FC236}">
                <a16:creationId xmlns:a16="http://schemas.microsoft.com/office/drawing/2014/main" id="{928C85FA-355F-42BC-B4CA-D5B93AE2E2AA}"/>
              </a:ext>
            </a:extLst>
          </p:cNvPr>
          <p:cNvCxnSpPr>
            <a:cxnSpLocks/>
            <a:endCxn id="29" idx="1"/>
          </p:cNvCxnSpPr>
          <p:nvPr/>
        </p:nvCxnSpPr>
        <p:spPr>
          <a:xfrm flipV="1">
            <a:off x="4913835" y="3997088"/>
            <a:ext cx="714017" cy="136928"/>
          </a:xfrm>
          <a:prstGeom prst="straightConnector1">
            <a:avLst/>
          </a:prstGeom>
          <a:ln w="190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5EB4FE7B-CE62-4D1B-895F-F6F7A151E678}"/>
              </a:ext>
            </a:extLst>
          </p:cNvPr>
          <p:cNvSpPr/>
          <p:nvPr/>
        </p:nvSpPr>
        <p:spPr>
          <a:xfrm>
            <a:off x="3596227" y="78400"/>
            <a:ext cx="4046301" cy="538609"/>
          </a:xfrm>
          <a:prstGeom prst="rect">
            <a:avLst/>
          </a:prstGeom>
        </p:spPr>
        <p:txBody>
          <a:bodyPr wrap="none">
            <a:spAutoFit/>
          </a:bodyPr>
          <a:lstStyle/>
          <a:p>
            <a:r>
              <a:rPr lang="en-US" sz="2800" dirty="0">
                <a:solidFill>
                  <a:schemeClr val="accent1">
                    <a:lumMod val="75000"/>
                  </a:schemeClr>
                </a:solidFill>
                <a:latin typeface="Arial" panose="020B0604020202020204" pitchFamily="34" charset="0"/>
                <a:cs typeface="Arial" panose="020B0604020202020204" pitchFamily="34" charset="0"/>
              </a:rPr>
              <a:t>IR Beam Loss Monitors</a:t>
            </a:r>
          </a:p>
        </p:txBody>
      </p:sp>
      <p:sp>
        <p:nvSpPr>
          <p:cNvPr id="38" name="TextBox 37">
            <a:extLst>
              <a:ext uri="{FF2B5EF4-FFF2-40B4-BE49-F238E27FC236}">
                <a16:creationId xmlns:a16="http://schemas.microsoft.com/office/drawing/2014/main" id="{A3076A05-C085-5B45-B6B8-211366D1F819}"/>
              </a:ext>
            </a:extLst>
          </p:cNvPr>
          <p:cNvSpPr txBox="1"/>
          <p:nvPr/>
        </p:nvSpPr>
        <p:spPr>
          <a:xfrm>
            <a:off x="1034881" y="791717"/>
            <a:ext cx="10122237" cy="1790042"/>
          </a:xfrm>
          <a:prstGeom prst="rect">
            <a:avLst/>
          </a:prstGeom>
          <a:noFill/>
        </p:spPr>
        <p:txBody>
          <a:bodyPr wrap="square">
            <a:spAutoFit/>
          </a:bodyPr>
          <a:lstStyle/>
          <a:p>
            <a:pPr marL="285750" indent="-285750">
              <a:buFont typeface="Arial" panose="020B0604020202020204" pitchFamily="34" charset="0"/>
              <a:buChar char="•"/>
            </a:pPr>
            <a:r>
              <a:rPr lang="en-US" sz="1800" dirty="0">
                <a:solidFill>
                  <a:srgbClr val="0070C0"/>
                </a:solidFill>
              </a:rPr>
              <a:t>Provide protection against unexpected sudden beam loss, input to MPS &amp; beam abort system</a:t>
            </a:r>
          </a:p>
          <a:p>
            <a:pPr marL="285750" indent="-285750">
              <a:buFont typeface="Arial" panose="020B0604020202020204" pitchFamily="34" charset="0"/>
              <a:buChar char="•"/>
            </a:pPr>
            <a:r>
              <a:rPr lang="en-US" sz="1800" dirty="0">
                <a:solidFill>
                  <a:srgbClr val="0070C0"/>
                </a:solidFill>
              </a:rPr>
              <a:t>Plan to do beam loss simulations to determine IR loss locations, detector locations</a:t>
            </a:r>
          </a:p>
          <a:p>
            <a:pPr marL="285750" indent="-285750">
              <a:buFont typeface="Arial" panose="020B0604020202020204" pitchFamily="34" charset="0"/>
              <a:buChar char="•"/>
            </a:pPr>
            <a:r>
              <a:rPr lang="en-US" sz="1800" dirty="0">
                <a:solidFill>
                  <a:srgbClr val="0070C0"/>
                </a:solidFill>
              </a:rPr>
              <a:t>Several types of detectors in the baseline:</a:t>
            </a:r>
          </a:p>
          <a:p>
            <a:pPr marL="742950" lvl="1" indent="-285750">
              <a:lnSpc>
                <a:spcPct val="120000"/>
              </a:lnSpc>
              <a:buFont typeface="Arial" panose="020B0604020202020204" pitchFamily="34" charset="0"/>
              <a:buChar char="•"/>
            </a:pPr>
            <a:r>
              <a:rPr lang="en-US" sz="1600" dirty="0"/>
              <a:t>10 RHIC style BLM ion chambers on each side of IR (20)</a:t>
            </a:r>
          </a:p>
          <a:p>
            <a:pPr marL="742950" lvl="1" indent="-285750">
              <a:lnSpc>
                <a:spcPct val="120000"/>
              </a:lnSpc>
              <a:buFont typeface="Arial" panose="020B0604020202020204" pitchFamily="34" charset="0"/>
              <a:buChar char="•"/>
            </a:pPr>
            <a:r>
              <a:rPr lang="en-US" sz="1600" dirty="0"/>
              <a:t>10 Pin Diode style Bergoz BLMs on each side of IR (20)</a:t>
            </a:r>
          </a:p>
          <a:p>
            <a:pPr marL="742950" lvl="1" indent="-285750">
              <a:lnSpc>
                <a:spcPct val="120000"/>
              </a:lnSpc>
              <a:buFont typeface="Arial" panose="020B0604020202020204" pitchFamily="34" charset="0"/>
              <a:buChar char="•"/>
            </a:pPr>
            <a:r>
              <a:rPr lang="en-US" sz="1600" dirty="0"/>
              <a:t>2 Paddle </a:t>
            </a:r>
            <a:r>
              <a:rPr lang="en-US" sz="1600" dirty="0" err="1"/>
              <a:t>Scint</a:t>
            </a:r>
            <a:r>
              <a:rPr lang="en-US" sz="1600" dirty="0"/>
              <a:t>/PMTs on each side of the detector (4) measure background level</a:t>
            </a:r>
          </a:p>
        </p:txBody>
      </p:sp>
    </p:spTree>
    <p:extLst>
      <p:ext uri="{BB962C8B-B14F-4D97-AF65-F5344CB8AC3E}">
        <p14:creationId xmlns:p14="http://schemas.microsoft.com/office/powerpoint/2010/main" val="3693724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3E6A2ED-19F1-4141-A112-1523CC3DCFAB}"/>
              </a:ext>
            </a:extLst>
          </p:cNvPr>
          <p:cNvSpPr/>
          <p:nvPr/>
        </p:nvSpPr>
        <p:spPr>
          <a:xfrm>
            <a:off x="96480" y="563796"/>
            <a:ext cx="8848921" cy="6103639"/>
          </a:xfrm>
          <a:prstGeom prst="rect">
            <a:avLst/>
          </a:prstGeom>
          <a:solidFill>
            <a:schemeClr val="bg1">
              <a:alpha val="3102"/>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et</a:t>
            </a:r>
          </a:p>
        </p:txBody>
      </p:sp>
      <p:sp>
        <p:nvSpPr>
          <p:cNvPr id="22" name="Rectangle 21">
            <a:extLst>
              <a:ext uri="{FF2B5EF4-FFF2-40B4-BE49-F238E27FC236}">
                <a16:creationId xmlns:a16="http://schemas.microsoft.com/office/drawing/2014/main" id="{8EC10DEE-54FF-2542-AE73-5AE1667905D5}"/>
              </a:ext>
            </a:extLst>
          </p:cNvPr>
          <p:cNvSpPr/>
          <p:nvPr/>
        </p:nvSpPr>
        <p:spPr>
          <a:xfrm>
            <a:off x="8986141" y="571799"/>
            <a:ext cx="3068639" cy="5921076"/>
          </a:xfrm>
          <a:prstGeom prst="rect">
            <a:avLst/>
          </a:prstGeom>
          <a:solidFill>
            <a:schemeClr val="accent1">
              <a:alpha val="40513"/>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18" descr="Chart&#10;&#10;Description automatically generated">
            <a:extLst>
              <a:ext uri="{FF2B5EF4-FFF2-40B4-BE49-F238E27FC236}">
                <a16:creationId xmlns:a16="http://schemas.microsoft.com/office/drawing/2014/main" id="{11C45C3C-AC25-FE49-8ADD-45B8C079E679}"/>
              </a:ext>
            </a:extLst>
          </p:cNvPr>
          <p:cNvPicPr>
            <a:picLocks noChangeAspect="1"/>
          </p:cNvPicPr>
          <p:nvPr/>
        </p:nvPicPr>
        <p:blipFill>
          <a:blip r:embed="rId2"/>
          <a:stretch>
            <a:fillRect/>
          </a:stretch>
        </p:blipFill>
        <p:spPr>
          <a:xfrm>
            <a:off x="79630" y="3352433"/>
            <a:ext cx="5206465" cy="3294297"/>
          </a:xfrm>
          <a:prstGeom prst="rect">
            <a:avLst/>
          </a:prstGeom>
        </p:spPr>
      </p:pic>
      <p:pic>
        <p:nvPicPr>
          <p:cNvPr id="4098" name="x__x0000_i1029">
            <a:extLst>
              <a:ext uri="{FF2B5EF4-FFF2-40B4-BE49-F238E27FC236}">
                <a16:creationId xmlns:a16="http://schemas.microsoft.com/office/drawing/2014/main" id="{5321A93B-A80B-433D-A3CD-65DFC2BCFA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6095" y="3937795"/>
            <a:ext cx="3659306" cy="253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9DDE7EE7-F3DC-44EC-86E1-6591B8BADD15}"/>
              </a:ext>
            </a:extLst>
          </p:cNvPr>
          <p:cNvSpPr>
            <a:spLocks noGrp="1"/>
          </p:cNvSpPr>
          <p:nvPr>
            <p:ph type="title"/>
          </p:nvPr>
        </p:nvSpPr>
        <p:spPr>
          <a:xfrm>
            <a:off x="2178149" y="31129"/>
            <a:ext cx="7797805" cy="549709"/>
          </a:xfrm>
        </p:spPr>
        <p:txBody>
          <a:bodyPr>
            <a:normAutofit/>
          </a:bodyPr>
          <a:lstStyle/>
          <a:p>
            <a:r>
              <a:rPr lang="en-US" sz="3100" dirty="0"/>
              <a:t>Hadron Crabbing Angle Measurements</a:t>
            </a:r>
            <a:endParaRPr lang="en-US" sz="3200" dirty="0"/>
          </a:p>
        </p:txBody>
      </p:sp>
      <p:sp>
        <p:nvSpPr>
          <p:cNvPr id="4" name="Slide Number Placeholder 3">
            <a:extLst>
              <a:ext uri="{FF2B5EF4-FFF2-40B4-BE49-F238E27FC236}">
                <a16:creationId xmlns:a16="http://schemas.microsoft.com/office/drawing/2014/main" id="{B1B49E4F-012A-4904-8453-C1192C688DDA}"/>
              </a:ext>
            </a:extLst>
          </p:cNvPr>
          <p:cNvSpPr>
            <a:spLocks noGrp="1"/>
          </p:cNvSpPr>
          <p:nvPr>
            <p:ph type="sldNum" sz="quarter" idx="12"/>
          </p:nvPr>
        </p:nvSpPr>
        <p:spPr>
          <a:xfrm>
            <a:off x="11451860" y="6532042"/>
            <a:ext cx="598795" cy="365125"/>
          </a:xfrm>
        </p:spPr>
        <p:txBody>
          <a:bodyPr/>
          <a:lstStyle/>
          <a:p>
            <a:fld id="{893C5830-40F3-F04E-B2E3-10E6672BA8FF}" type="slidenum">
              <a:rPr lang="en-US" smtClean="0"/>
              <a:pPr/>
              <a:t>15</a:t>
            </a:fld>
            <a:endParaRPr lang="en-US" dirty="0"/>
          </a:p>
        </p:txBody>
      </p:sp>
      <p:sp>
        <p:nvSpPr>
          <p:cNvPr id="7" name="TextBox 6">
            <a:extLst>
              <a:ext uri="{FF2B5EF4-FFF2-40B4-BE49-F238E27FC236}">
                <a16:creationId xmlns:a16="http://schemas.microsoft.com/office/drawing/2014/main" id="{ED498591-A41A-4659-9CE1-F0516013BED0}"/>
              </a:ext>
            </a:extLst>
          </p:cNvPr>
          <p:cNvSpPr txBox="1"/>
          <p:nvPr/>
        </p:nvSpPr>
        <p:spPr>
          <a:xfrm>
            <a:off x="5745835" y="3919669"/>
            <a:ext cx="2958496" cy="276999"/>
          </a:xfrm>
          <a:prstGeom prst="rect">
            <a:avLst/>
          </a:prstGeom>
          <a:solidFill>
            <a:schemeClr val="bg1"/>
          </a:solidFill>
        </p:spPr>
        <p:txBody>
          <a:bodyPr wrap="square">
            <a:spAutoFit/>
          </a:bodyPr>
          <a:lstStyle/>
          <a:p>
            <a:r>
              <a:rPr lang="en-US" sz="1200" dirty="0">
                <a:latin typeface="Calibri" panose="020F0502020204030204" pitchFamily="34" charset="0"/>
                <a:ea typeface="Calibri" panose="020F0502020204030204" pitchFamily="34" charset="0"/>
              </a:rPr>
              <a:t>Proposed location between B0pF &amp; B0ApF</a:t>
            </a:r>
            <a:endParaRPr lang="en-US" sz="1200" dirty="0"/>
          </a:p>
        </p:txBody>
      </p:sp>
      <p:sp>
        <p:nvSpPr>
          <p:cNvPr id="6" name="TextBox 5">
            <a:extLst>
              <a:ext uri="{FF2B5EF4-FFF2-40B4-BE49-F238E27FC236}">
                <a16:creationId xmlns:a16="http://schemas.microsoft.com/office/drawing/2014/main" id="{C7C51A6E-AF85-4898-985A-044AB2B5B916}"/>
              </a:ext>
            </a:extLst>
          </p:cNvPr>
          <p:cNvSpPr txBox="1"/>
          <p:nvPr/>
        </p:nvSpPr>
        <p:spPr>
          <a:xfrm>
            <a:off x="7045614" y="1080442"/>
            <a:ext cx="1731115" cy="461665"/>
          </a:xfrm>
          <a:prstGeom prst="rect">
            <a:avLst/>
          </a:prstGeom>
          <a:noFill/>
        </p:spPr>
        <p:txBody>
          <a:bodyPr wrap="none" rtlCol="0">
            <a:spAutoFit/>
          </a:bodyPr>
          <a:lstStyle/>
          <a:p>
            <a:r>
              <a:rPr lang="en-US" sz="1200" dirty="0"/>
              <a:t>Concept by P. Thieberger</a:t>
            </a:r>
          </a:p>
          <a:p>
            <a:r>
              <a:rPr lang="en-US" sz="1200" dirty="0">
                <a:latin typeface="BeraSansMono-Roman"/>
              </a:rPr>
              <a:t>IPAC2018-WEPAF018</a:t>
            </a:r>
            <a:endParaRPr lang="en-US" sz="1200" dirty="0"/>
          </a:p>
        </p:txBody>
      </p:sp>
      <p:sp>
        <p:nvSpPr>
          <p:cNvPr id="10" name="TextBox 9">
            <a:extLst>
              <a:ext uri="{FF2B5EF4-FFF2-40B4-BE49-F238E27FC236}">
                <a16:creationId xmlns:a16="http://schemas.microsoft.com/office/drawing/2014/main" id="{889F11E5-CDCA-4441-BE3E-C16B74C5DFBD}"/>
              </a:ext>
            </a:extLst>
          </p:cNvPr>
          <p:cNvSpPr txBox="1"/>
          <p:nvPr/>
        </p:nvSpPr>
        <p:spPr>
          <a:xfrm>
            <a:off x="5557724" y="2917033"/>
            <a:ext cx="3222535" cy="938719"/>
          </a:xfrm>
          <a:prstGeom prst="rect">
            <a:avLst/>
          </a:prstGeom>
          <a:noFill/>
        </p:spPr>
        <p:txBody>
          <a:bodyPr wrap="square">
            <a:spAutoFit/>
          </a:bodyPr>
          <a:lstStyle/>
          <a:p>
            <a:r>
              <a:rPr lang="en-US" sz="1100" dirty="0">
                <a:latin typeface="Arial" panose="020B0604020202020204" pitchFamily="34" charset="0"/>
                <a:ea typeface="Calibri" panose="020F0502020204030204" pitchFamily="34" charset="0"/>
              </a:rPr>
              <a:t>In the space between B0pF and B0ApF the horizontal BPM buttons should see the maximum tilting of the bunch, (crabbing angle 12.5 mrad.) Bending magnets and drifts behave alike with respect to crab rotations.</a:t>
            </a:r>
            <a:endParaRPr lang="en-US" sz="1100" dirty="0">
              <a:latin typeface="Calibri" panose="020F0502020204030204" pitchFamily="34" charset="0"/>
              <a:ea typeface="Calibri" panose="020F0502020204030204" pitchFamily="34" charset="0"/>
            </a:endParaRPr>
          </a:p>
        </p:txBody>
      </p:sp>
      <p:pic>
        <p:nvPicPr>
          <p:cNvPr id="13" name="Picture 12">
            <a:extLst>
              <a:ext uri="{FF2B5EF4-FFF2-40B4-BE49-F238E27FC236}">
                <a16:creationId xmlns:a16="http://schemas.microsoft.com/office/drawing/2014/main" id="{9564CF15-80D5-403F-ABCB-EE305CC4A3A6}"/>
              </a:ext>
            </a:extLst>
          </p:cNvPr>
          <p:cNvPicPr>
            <a:picLocks noChangeAspect="1"/>
          </p:cNvPicPr>
          <p:nvPr/>
        </p:nvPicPr>
        <p:blipFill>
          <a:blip r:embed="rId4"/>
          <a:stretch>
            <a:fillRect/>
          </a:stretch>
        </p:blipFill>
        <p:spPr>
          <a:xfrm>
            <a:off x="265791" y="1253657"/>
            <a:ext cx="2494278" cy="2001692"/>
          </a:xfrm>
          <a:prstGeom prst="rect">
            <a:avLst/>
          </a:prstGeom>
        </p:spPr>
      </p:pic>
      <p:pic>
        <p:nvPicPr>
          <p:cNvPr id="15" name="Picture 14">
            <a:extLst>
              <a:ext uri="{FF2B5EF4-FFF2-40B4-BE49-F238E27FC236}">
                <a16:creationId xmlns:a16="http://schemas.microsoft.com/office/drawing/2014/main" id="{DCC44959-0BF4-4B3D-8330-C6D3DD571942}"/>
              </a:ext>
            </a:extLst>
          </p:cNvPr>
          <p:cNvPicPr>
            <a:picLocks noChangeAspect="1"/>
          </p:cNvPicPr>
          <p:nvPr/>
        </p:nvPicPr>
        <p:blipFill>
          <a:blip r:embed="rId5"/>
          <a:stretch>
            <a:fillRect/>
          </a:stretch>
        </p:blipFill>
        <p:spPr>
          <a:xfrm>
            <a:off x="2884620" y="1164392"/>
            <a:ext cx="2632364" cy="2001693"/>
          </a:xfrm>
          <a:prstGeom prst="rect">
            <a:avLst/>
          </a:prstGeom>
        </p:spPr>
      </p:pic>
      <p:cxnSp>
        <p:nvCxnSpPr>
          <p:cNvPr id="18" name="Straight Arrow Connector 17">
            <a:extLst>
              <a:ext uri="{FF2B5EF4-FFF2-40B4-BE49-F238E27FC236}">
                <a16:creationId xmlns:a16="http://schemas.microsoft.com/office/drawing/2014/main" id="{87B82D58-9E89-4376-A850-3BA34BD97890}"/>
              </a:ext>
            </a:extLst>
          </p:cNvPr>
          <p:cNvCxnSpPr>
            <a:cxnSpLocks/>
          </p:cNvCxnSpPr>
          <p:nvPr/>
        </p:nvCxnSpPr>
        <p:spPr>
          <a:xfrm flipH="1">
            <a:off x="7111350" y="4324502"/>
            <a:ext cx="269605" cy="824619"/>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E75DDEDC-060A-4120-AA54-354E616ED31F}"/>
              </a:ext>
            </a:extLst>
          </p:cNvPr>
          <p:cNvSpPr txBox="1"/>
          <p:nvPr/>
        </p:nvSpPr>
        <p:spPr>
          <a:xfrm>
            <a:off x="137220" y="571798"/>
            <a:ext cx="8791331" cy="584775"/>
          </a:xfrm>
          <a:prstGeom prst="rect">
            <a:avLst/>
          </a:prstGeom>
          <a:noFill/>
        </p:spPr>
        <p:txBody>
          <a:bodyPr wrap="square">
            <a:spAutoFit/>
          </a:bodyPr>
          <a:lstStyle/>
          <a:p>
            <a:r>
              <a:rPr lang="en-US" sz="1600" dirty="0">
                <a:latin typeface="Arial" panose="020B0604020202020204" pitchFamily="34" charset="0"/>
                <a:ea typeface="Calibri" panose="020F0502020204030204" pitchFamily="34" charset="0"/>
              </a:rPr>
              <a:t>Crabbing angle near IP determined by different degrees of BPM signal distortion depending on the tilt angle, the zero-crossing time difference is approximately proportional to the tilt angle.</a:t>
            </a:r>
            <a:endParaRPr lang="en-US" sz="1600" dirty="0">
              <a:latin typeface="Calibri" panose="020F0502020204030204" pitchFamily="34" charset="0"/>
              <a:ea typeface="Calibri" panose="020F0502020204030204" pitchFamily="34" charset="0"/>
            </a:endParaRPr>
          </a:p>
        </p:txBody>
      </p:sp>
      <p:cxnSp>
        <p:nvCxnSpPr>
          <p:cNvPr id="14" name="Straight Arrow Connector 13">
            <a:extLst>
              <a:ext uri="{FF2B5EF4-FFF2-40B4-BE49-F238E27FC236}">
                <a16:creationId xmlns:a16="http://schemas.microsoft.com/office/drawing/2014/main" id="{9360718E-1FF7-4707-952A-881AE0233395}"/>
              </a:ext>
            </a:extLst>
          </p:cNvPr>
          <p:cNvCxnSpPr>
            <a:cxnSpLocks/>
          </p:cNvCxnSpPr>
          <p:nvPr/>
        </p:nvCxnSpPr>
        <p:spPr>
          <a:xfrm flipH="1" flipV="1">
            <a:off x="3259248" y="4847517"/>
            <a:ext cx="3733958" cy="458778"/>
          </a:xfrm>
          <a:prstGeom prst="straightConnector1">
            <a:avLst/>
          </a:prstGeom>
          <a:ln w="3810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A02B091E-B1DC-EE4F-820E-6205E6F297DE}"/>
              </a:ext>
            </a:extLst>
          </p:cNvPr>
          <p:cNvSpPr txBox="1"/>
          <p:nvPr/>
        </p:nvSpPr>
        <p:spPr>
          <a:xfrm>
            <a:off x="9018878" y="571798"/>
            <a:ext cx="3035902" cy="1815882"/>
          </a:xfrm>
          <a:prstGeom prst="rect">
            <a:avLst/>
          </a:prstGeom>
          <a:noFill/>
        </p:spPr>
        <p:txBody>
          <a:bodyPr wrap="square">
            <a:spAutoFit/>
          </a:bodyPr>
          <a:lstStyle/>
          <a:p>
            <a:r>
              <a:rPr lang="en-US" sz="1600" dirty="0">
                <a:latin typeface="Arial" panose="020B0604020202020204" pitchFamily="34" charset="0"/>
                <a:ea typeface="Calibri" panose="020F0502020204030204" pitchFamily="34" charset="0"/>
              </a:rPr>
              <a:t>A Head-tail monitor (stripline pick-up) will be installed in the HSR somewhere outside of the IR that can measure hadron crabbing angle with the de-crabbing cavity turned off.</a:t>
            </a:r>
          </a:p>
          <a:p>
            <a:r>
              <a:rPr lang="en-US" sz="1600" dirty="0">
                <a:latin typeface="Arial" panose="020B0604020202020204" pitchFamily="34" charset="0"/>
                <a:ea typeface="Calibri" panose="020F0502020204030204" pitchFamily="34" charset="0"/>
              </a:rPr>
              <a:t>   Successful test at the SPS:</a:t>
            </a:r>
            <a:endParaRPr lang="en-US" sz="1600" dirty="0">
              <a:latin typeface="Calibri" panose="020F0502020204030204" pitchFamily="34" charset="0"/>
              <a:ea typeface="Calibri" panose="020F0502020204030204" pitchFamily="34" charset="0"/>
            </a:endParaRPr>
          </a:p>
        </p:txBody>
      </p:sp>
      <p:pic>
        <p:nvPicPr>
          <p:cNvPr id="26" name="Picture 25" descr="A picture containing graphical user interface&#10;&#10;Description automatically generated">
            <a:extLst>
              <a:ext uri="{FF2B5EF4-FFF2-40B4-BE49-F238E27FC236}">
                <a16:creationId xmlns:a16="http://schemas.microsoft.com/office/drawing/2014/main" id="{B151A500-1BA3-244C-93E0-E7A09D125357}"/>
              </a:ext>
            </a:extLst>
          </p:cNvPr>
          <p:cNvPicPr>
            <a:picLocks noChangeAspect="1"/>
          </p:cNvPicPr>
          <p:nvPr/>
        </p:nvPicPr>
        <p:blipFill>
          <a:blip r:embed="rId6"/>
          <a:stretch>
            <a:fillRect/>
          </a:stretch>
        </p:blipFill>
        <p:spPr>
          <a:xfrm>
            <a:off x="9104285" y="2387680"/>
            <a:ext cx="2708346" cy="1869478"/>
          </a:xfrm>
          <a:prstGeom prst="rect">
            <a:avLst/>
          </a:prstGeom>
        </p:spPr>
      </p:pic>
      <p:sp>
        <p:nvSpPr>
          <p:cNvPr id="27" name="TextBox 26">
            <a:extLst>
              <a:ext uri="{FF2B5EF4-FFF2-40B4-BE49-F238E27FC236}">
                <a16:creationId xmlns:a16="http://schemas.microsoft.com/office/drawing/2014/main" id="{3C9B145B-5913-DF4D-9BAA-05E7C970ADA7}"/>
              </a:ext>
            </a:extLst>
          </p:cNvPr>
          <p:cNvSpPr txBox="1"/>
          <p:nvPr/>
        </p:nvSpPr>
        <p:spPr>
          <a:xfrm>
            <a:off x="10246383" y="5956899"/>
            <a:ext cx="1865987" cy="523220"/>
          </a:xfrm>
          <a:prstGeom prst="rect">
            <a:avLst/>
          </a:prstGeom>
          <a:solidFill>
            <a:schemeClr val="accent1">
              <a:lumMod val="75000"/>
            </a:schemeClr>
          </a:solidFill>
        </p:spPr>
        <p:txBody>
          <a:bodyPr wrap="square" rtlCol="0">
            <a:spAutoFit/>
          </a:bodyPr>
          <a:lstStyle/>
          <a:p>
            <a:r>
              <a:rPr lang="en-US" sz="1400" dirty="0"/>
              <a:t>R. Calaga et al. PRAB 24 062001, June 2021 </a:t>
            </a:r>
          </a:p>
        </p:txBody>
      </p:sp>
      <p:pic>
        <p:nvPicPr>
          <p:cNvPr id="29" name="Picture 28" descr="A close-up of a machine&#10;&#10;Description automatically generated with low confidence">
            <a:extLst>
              <a:ext uri="{FF2B5EF4-FFF2-40B4-BE49-F238E27FC236}">
                <a16:creationId xmlns:a16="http://schemas.microsoft.com/office/drawing/2014/main" id="{6B50A40A-9A4D-F442-A0F1-316DE0E582D4}"/>
              </a:ext>
            </a:extLst>
          </p:cNvPr>
          <p:cNvPicPr>
            <a:picLocks noChangeAspect="1"/>
          </p:cNvPicPr>
          <p:nvPr/>
        </p:nvPicPr>
        <p:blipFill>
          <a:blip r:embed="rId7"/>
          <a:stretch>
            <a:fillRect/>
          </a:stretch>
        </p:blipFill>
        <p:spPr>
          <a:xfrm>
            <a:off x="9121537" y="4476932"/>
            <a:ext cx="2708346" cy="1456100"/>
          </a:xfrm>
          <a:prstGeom prst="rect">
            <a:avLst/>
          </a:prstGeom>
        </p:spPr>
      </p:pic>
      <p:sp>
        <p:nvSpPr>
          <p:cNvPr id="30" name="TextBox 29">
            <a:extLst>
              <a:ext uri="{FF2B5EF4-FFF2-40B4-BE49-F238E27FC236}">
                <a16:creationId xmlns:a16="http://schemas.microsoft.com/office/drawing/2014/main" id="{EDC54C5C-F62E-A541-AF70-8E042348D25A}"/>
              </a:ext>
            </a:extLst>
          </p:cNvPr>
          <p:cNvSpPr txBox="1"/>
          <p:nvPr/>
        </p:nvSpPr>
        <p:spPr>
          <a:xfrm>
            <a:off x="9509286" y="4438583"/>
            <a:ext cx="2022348" cy="369332"/>
          </a:xfrm>
          <a:prstGeom prst="rect">
            <a:avLst/>
          </a:prstGeom>
          <a:noFill/>
        </p:spPr>
        <p:txBody>
          <a:bodyPr wrap="none" rtlCol="0">
            <a:spAutoFit/>
          </a:bodyPr>
          <a:lstStyle/>
          <a:p>
            <a:r>
              <a:rPr lang="en-US" dirty="0">
                <a:solidFill>
                  <a:schemeClr val="bg1"/>
                </a:solidFill>
              </a:rPr>
              <a:t>SPS 60 cm strip-line</a:t>
            </a:r>
          </a:p>
        </p:txBody>
      </p:sp>
      <p:sp>
        <p:nvSpPr>
          <p:cNvPr id="25" name="TextBox 24">
            <a:extLst>
              <a:ext uri="{FF2B5EF4-FFF2-40B4-BE49-F238E27FC236}">
                <a16:creationId xmlns:a16="http://schemas.microsoft.com/office/drawing/2014/main" id="{7004CBCC-B1D1-9F4B-9B18-996E77B2B974}"/>
              </a:ext>
            </a:extLst>
          </p:cNvPr>
          <p:cNvSpPr txBox="1"/>
          <p:nvPr/>
        </p:nvSpPr>
        <p:spPr>
          <a:xfrm>
            <a:off x="5391150" y="1516969"/>
            <a:ext cx="3470986" cy="1246495"/>
          </a:xfrm>
          <a:prstGeom prst="rect">
            <a:avLst/>
          </a:prstGeom>
          <a:noFill/>
        </p:spPr>
        <p:txBody>
          <a:bodyPr wrap="square">
            <a:spAutoFit/>
          </a:bodyPr>
          <a:lstStyle/>
          <a:p>
            <a:r>
              <a:rPr lang="en-US" sz="1500" dirty="0">
                <a:solidFill>
                  <a:srgbClr val="FF0000"/>
                </a:solidFill>
                <a:latin typeface="Arial" panose="020B0604020202020204" pitchFamily="34" charset="0"/>
                <a:ea typeface="Calibri" panose="020F0502020204030204" pitchFamily="34" charset="0"/>
              </a:rPr>
              <a:t>Concept has not demonstrated yet.</a:t>
            </a:r>
          </a:p>
          <a:p>
            <a:r>
              <a:rPr lang="en-US" sz="1500" dirty="0">
                <a:solidFill>
                  <a:srgbClr val="FF0000"/>
                </a:solidFill>
                <a:latin typeface="Arial" panose="020B0604020202020204" pitchFamily="34" charset="0"/>
                <a:ea typeface="Calibri" panose="020F0502020204030204" pitchFamily="34" charset="0"/>
              </a:rPr>
              <a:t>Due to sensitivity to long cable thermal effects, considering using a fast differential signal splitter in reverse, as combiner, close to the BPM</a:t>
            </a:r>
          </a:p>
        </p:txBody>
      </p:sp>
    </p:spTree>
    <p:extLst>
      <p:ext uri="{BB962C8B-B14F-4D97-AF65-F5344CB8AC3E}">
        <p14:creationId xmlns:p14="http://schemas.microsoft.com/office/powerpoint/2010/main" val="9220302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7C3D7-5B53-B948-B6FB-4E36CEF9B904}"/>
              </a:ext>
            </a:extLst>
          </p:cNvPr>
          <p:cNvSpPr>
            <a:spLocks noGrp="1"/>
          </p:cNvSpPr>
          <p:nvPr>
            <p:ph type="title"/>
          </p:nvPr>
        </p:nvSpPr>
        <p:spPr>
          <a:xfrm>
            <a:off x="838200" y="11706"/>
            <a:ext cx="10515600" cy="553604"/>
          </a:xfrm>
        </p:spPr>
        <p:txBody>
          <a:bodyPr>
            <a:normAutofit/>
          </a:bodyPr>
          <a:lstStyle/>
          <a:p>
            <a:r>
              <a:rPr lang="en-US" sz="2800" dirty="0"/>
              <a:t>Hadron Crabbing Angle - Residual Measurement</a:t>
            </a:r>
          </a:p>
        </p:txBody>
      </p:sp>
      <p:sp>
        <p:nvSpPr>
          <p:cNvPr id="3" name="Content Placeholder 2">
            <a:extLst>
              <a:ext uri="{FF2B5EF4-FFF2-40B4-BE49-F238E27FC236}">
                <a16:creationId xmlns:a16="http://schemas.microsoft.com/office/drawing/2014/main" id="{BE0549A2-E7F2-8045-A177-065F9A363765}"/>
              </a:ext>
            </a:extLst>
          </p:cNvPr>
          <p:cNvSpPr>
            <a:spLocks noGrp="1"/>
          </p:cNvSpPr>
          <p:nvPr>
            <p:ph idx="1"/>
          </p:nvPr>
        </p:nvSpPr>
        <p:spPr>
          <a:xfrm>
            <a:off x="271648" y="643337"/>
            <a:ext cx="11648703" cy="1219929"/>
          </a:xfrm>
        </p:spPr>
        <p:txBody>
          <a:bodyPr/>
          <a:lstStyle/>
          <a:p>
            <a:pPr marL="0" indent="0">
              <a:buNone/>
            </a:pPr>
            <a:r>
              <a:rPr lang="en-US" sz="2000" b="1" dirty="0">
                <a:latin typeface="+mn-lt"/>
              </a:rPr>
              <a:t>Need crabbing angle residual (noise) measurement, located someplace away from the IR </a:t>
            </a:r>
          </a:p>
          <a:p>
            <a:pPr lvl="1"/>
            <a:r>
              <a:rPr lang="en-US" sz="1600" dirty="0">
                <a:latin typeface="Arial" panose="020B0604020202020204" pitchFamily="34" charset="0"/>
                <a:cs typeface="Arial" panose="020B0604020202020204" pitchFamily="34" charset="0"/>
              </a:rPr>
              <a:t>Purpose is to reduce emittance growth</a:t>
            </a:r>
          </a:p>
          <a:p>
            <a:pPr lvl="1"/>
            <a:r>
              <a:rPr lang="en-US" sz="1600" dirty="0"/>
              <a:t>A dedicated feedback system could mitigate crab cavity noise effects. A similar system is planned for the HL-LHC.</a:t>
            </a:r>
          </a:p>
        </p:txBody>
      </p:sp>
      <p:sp>
        <p:nvSpPr>
          <p:cNvPr id="5" name="Slide Number Placeholder 4">
            <a:extLst>
              <a:ext uri="{FF2B5EF4-FFF2-40B4-BE49-F238E27FC236}">
                <a16:creationId xmlns:a16="http://schemas.microsoft.com/office/drawing/2014/main" id="{1EF65D7D-8EA1-4641-8F15-715B805DA286}"/>
              </a:ext>
            </a:extLst>
          </p:cNvPr>
          <p:cNvSpPr>
            <a:spLocks noGrp="1"/>
          </p:cNvSpPr>
          <p:nvPr>
            <p:ph type="sldNum" sz="quarter" idx="12"/>
          </p:nvPr>
        </p:nvSpPr>
        <p:spPr/>
        <p:txBody>
          <a:bodyPr/>
          <a:lstStyle/>
          <a:p>
            <a:fld id="{893C5830-40F3-F04E-B2E3-10E6672BA8FF}" type="slidenum">
              <a:rPr lang="en-US" smtClean="0"/>
              <a:pPr/>
              <a:t>16</a:t>
            </a:fld>
            <a:endParaRPr lang="en-US"/>
          </a:p>
        </p:txBody>
      </p:sp>
      <p:pic>
        <p:nvPicPr>
          <p:cNvPr id="7" name="Picture 6">
            <a:extLst>
              <a:ext uri="{FF2B5EF4-FFF2-40B4-BE49-F238E27FC236}">
                <a16:creationId xmlns:a16="http://schemas.microsoft.com/office/drawing/2014/main" id="{D9D87005-DEEA-6342-8B81-BE8E9BFDB467}"/>
              </a:ext>
            </a:extLst>
          </p:cNvPr>
          <p:cNvPicPr>
            <a:picLocks noChangeAspect="1"/>
          </p:cNvPicPr>
          <p:nvPr/>
        </p:nvPicPr>
        <p:blipFill>
          <a:blip r:embed="rId2"/>
          <a:stretch>
            <a:fillRect/>
          </a:stretch>
        </p:blipFill>
        <p:spPr>
          <a:xfrm>
            <a:off x="1893307" y="1803115"/>
            <a:ext cx="7911875" cy="1625885"/>
          </a:xfrm>
          <a:prstGeom prst="rect">
            <a:avLst/>
          </a:prstGeom>
        </p:spPr>
      </p:pic>
      <p:sp>
        <p:nvSpPr>
          <p:cNvPr id="8" name="TextBox 7">
            <a:extLst>
              <a:ext uri="{FF2B5EF4-FFF2-40B4-BE49-F238E27FC236}">
                <a16:creationId xmlns:a16="http://schemas.microsoft.com/office/drawing/2014/main" id="{547CDE6B-250A-614D-8CF7-10EF17F79EF4}"/>
              </a:ext>
            </a:extLst>
          </p:cNvPr>
          <p:cNvSpPr txBox="1"/>
          <p:nvPr/>
        </p:nvSpPr>
        <p:spPr>
          <a:xfrm>
            <a:off x="161121" y="3510042"/>
            <a:ext cx="11508029" cy="2462213"/>
          </a:xfrm>
          <a:prstGeom prst="rect">
            <a:avLst/>
          </a:prstGeom>
          <a:solidFill>
            <a:schemeClr val="bg1"/>
          </a:solidFill>
        </p:spPr>
        <p:txBody>
          <a:bodyPr wrap="square" rtlCol="0">
            <a:spAutoFit/>
          </a:bodyPr>
          <a:lstStyle/>
          <a:p>
            <a:pPr marL="742950" lvl="1"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The bunch head and tail position would be extracted from the pickup signal. The head/tail ∆ and </a:t>
            </a:r>
            <a:r>
              <a:rPr lang="el-GR" sz="1400" dirty="0">
                <a:latin typeface="Arial" panose="020B0604020202020204" pitchFamily="34" charset="0"/>
                <a:cs typeface="Arial" panose="020B0604020202020204" pitchFamily="34" charset="0"/>
              </a:rPr>
              <a:t>Σ</a:t>
            </a:r>
            <a:r>
              <a:rPr lang="en-US" sz="1400" dirty="0">
                <a:latin typeface="Arial" panose="020B0604020202020204" pitchFamily="34" charset="0"/>
                <a:cs typeface="Arial" panose="020B0604020202020204" pitchFamily="34" charset="0"/>
              </a:rPr>
              <a:t> estimate the bunch tilt and offset (amplitude and phase noise respectively).</a:t>
            </a:r>
          </a:p>
          <a:p>
            <a:pPr marL="742950" lvl="1"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Themis Mastoridis has conducted simulations of such a system for the EIC HSR to study its potential performance and limitations.</a:t>
            </a:r>
          </a:p>
          <a:p>
            <a:pPr marL="742950" lvl="1"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The performance of the system will greatly depend on the pickup precision, location, and additional technical specifications (signal processing/equalization, longitudinal motion effect,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The pick-up resolution needed for EIC HSR: TBD</a:t>
            </a:r>
          </a:p>
          <a:p>
            <a:pPr marL="742950" lvl="1" indent="-285750">
              <a:buFont typeface="Arial" panose="020B0604020202020204" pitchFamily="34" charset="0"/>
              <a:buChar char="•"/>
            </a:pPr>
            <a:endParaRPr lang="en-US" sz="1400"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1400" dirty="0">
                <a:latin typeface="Arial" panose="020B0604020202020204" pitchFamily="34" charset="0"/>
                <a:cs typeface="Arial" panose="020B0604020202020204" pitchFamily="34" charset="0"/>
              </a:rPr>
              <a:t>Type of pick-up under discussion (electro-optical?), considering multiple pickups.</a:t>
            </a:r>
          </a:p>
        </p:txBody>
      </p:sp>
      <p:sp>
        <p:nvSpPr>
          <p:cNvPr id="9" name="TextBox 8">
            <a:extLst>
              <a:ext uri="{FF2B5EF4-FFF2-40B4-BE49-F238E27FC236}">
                <a16:creationId xmlns:a16="http://schemas.microsoft.com/office/drawing/2014/main" id="{9DC07EC7-5479-FC47-B4C3-AD485E01E2F5}"/>
              </a:ext>
            </a:extLst>
          </p:cNvPr>
          <p:cNvSpPr txBox="1"/>
          <p:nvPr/>
        </p:nvSpPr>
        <p:spPr>
          <a:xfrm>
            <a:off x="8748651" y="5973023"/>
            <a:ext cx="2832763" cy="369332"/>
          </a:xfrm>
          <a:prstGeom prst="rect">
            <a:avLst/>
          </a:prstGeom>
          <a:noFill/>
        </p:spPr>
        <p:txBody>
          <a:bodyPr wrap="none" rtlCol="0">
            <a:spAutoFit/>
          </a:bodyPr>
          <a:lstStyle/>
          <a:p>
            <a:r>
              <a:rPr lang="en-US" dirty="0"/>
              <a:t>T. Mastoridis, K. Smith, et al.</a:t>
            </a:r>
          </a:p>
        </p:txBody>
      </p:sp>
    </p:spTree>
    <p:extLst>
      <p:ext uri="{BB962C8B-B14F-4D97-AF65-F5344CB8AC3E}">
        <p14:creationId xmlns:p14="http://schemas.microsoft.com/office/powerpoint/2010/main" val="723505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2DCEB59C-8F4D-4C04-B3B0-32155BE1FA9A}"/>
              </a:ext>
            </a:extLst>
          </p:cNvPr>
          <p:cNvSpPr/>
          <p:nvPr/>
        </p:nvSpPr>
        <p:spPr>
          <a:xfrm>
            <a:off x="50561" y="1622987"/>
            <a:ext cx="3539026" cy="5169451"/>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DFFDDD81-DB34-4179-BEDB-3C59C0FAABA6}"/>
              </a:ext>
            </a:extLst>
          </p:cNvPr>
          <p:cNvSpPr/>
          <p:nvPr/>
        </p:nvSpPr>
        <p:spPr>
          <a:xfrm>
            <a:off x="7403917" y="3245067"/>
            <a:ext cx="4788083" cy="3000202"/>
          </a:xfrm>
          <a:prstGeom prst="rect">
            <a:avLst/>
          </a:prstGeom>
          <a:solidFill>
            <a:schemeClr val="accent1">
              <a:alpha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DBE5FD4-90B5-465E-A0B1-8368BE937D89}"/>
              </a:ext>
            </a:extLst>
          </p:cNvPr>
          <p:cNvSpPr/>
          <p:nvPr/>
        </p:nvSpPr>
        <p:spPr>
          <a:xfrm>
            <a:off x="7562104" y="2706517"/>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7" name="Rectangle 6">
            <a:extLst>
              <a:ext uri="{FF2B5EF4-FFF2-40B4-BE49-F238E27FC236}">
                <a16:creationId xmlns:a16="http://schemas.microsoft.com/office/drawing/2014/main" id="{6FA3FC9C-0294-47EA-A7CE-0C90FCF7E23F}"/>
              </a:ext>
            </a:extLst>
          </p:cNvPr>
          <p:cNvSpPr/>
          <p:nvPr/>
        </p:nvSpPr>
        <p:spPr>
          <a:xfrm>
            <a:off x="7562104" y="2706517"/>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8" name="Rectangle 7">
            <a:extLst>
              <a:ext uri="{FF2B5EF4-FFF2-40B4-BE49-F238E27FC236}">
                <a16:creationId xmlns:a16="http://schemas.microsoft.com/office/drawing/2014/main" id="{11CB2FCC-EB73-4A95-B4F3-9BC9D7BB771D}"/>
              </a:ext>
            </a:extLst>
          </p:cNvPr>
          <p:cNvSpPr/>
          <p:nvPr/>
        </p:nvSpPr>
        <p:spPr>
          <a:xfrm>
            <a:off x="7562104" y="2706517"/>
            <a:ext cx="242374" cy="369332"/>
          </a:xfrm>
          <a:prstGeom prst="rect">
            <a:avLst/>
          </a:prstGeom>
        </p:spPr>
        <p:txBody>
          <a:bodyPr wrap="none">
            <a:spAutoFit/>
          </a:bodyPr>
          <a:lstStyle/>
          <a:p>
            <a:r>
              <a:rPr lang="en-US" dirty="0">
                <a:solidFill>
                  <a:srgbClr val="000000"/>
                </a:solidFill>
                <a:latin typeface="Times New Roman" panose="02020603050405020304" pitchFamily="18" charset="0"/>
              </a:rPr>
              <a:t> </a:t>
            </a:r>
            <a:endParaRPr lang="en-US" dirty="0"/>
          </a:p>
        </p:txBody>
      </p:sp>
      <p:sp>
        <p:nvSpPr>
          <p:cNvPr id="9" name="Content Placeholder 2">
            <a:extLst>
              <a:ext uri="{FF2B5EF4-FFF2-40B4-BE49-F238E27FC236}">
                <a16:creationId xmlns:a16="http://schemas.microsoft.com/office/drawing/2014/main" id="{EDAE6EB7-8425-442B-A341-FC043814A03F}"/>
              </a:ext>
            </a:extLst>
          </p:cNvPr>
          <p:cNvSpPr>
            <a:spLocks noGrp="1"/>
          </p:cNvSpPr>
          <p:nvPr>
            <p:ph idx="1"/>
          </p:nvPr>
        </p:nvSpPr>
        <p:spPr>
          <a:xfrm>
            <a:off x="2963955" y="19571"/>
            <a:ext cx="6565528" cy="413579"/>
          </a:xfrm>
        </p:spPr>
        <p:txBody>
          <a:bodyPr>
            <a:noAutofit/>
          </a:bodyPr>
          <a:lstStyle/>
          <a:p>
            <a:pPr marL="0" indent="0">
              <a:buNone/>
            </a:pPr>
            <a:r>
              <a:rPr lang="en-US" sz="2400" dirty="0">
                <a:solidFill>
                  <a:schemeClr val="accent5">
                    <a:lumMod val="50000"/>
                  </a:schemeClr>
                </a:solidFill>
              </a:rPr>
              <a:t>Electron Crabbing Angle Measurements</a:t>
            </a:r>
            <a:endParaRPr lang="en-US" sz="2400" b="1" dirty="0">
              <a:solidFill>
                <a:schemeClr val="accent5">
                  <a:lumMod val="50000"/>
                </a:schemeClr>
              </a:solidFill>
            </a:endParaRPr>
          </a:p>
        </p:txBody>
      </p:sp>
      <p:pic>
        <p:nvPicPr>
          <p:cNvPr id="10" name="Picture 2">
            <a:extLst>
              <a:ext uri="{FF2B5EF4-FFF2-40B4-BE49-F238E27FC236}">
                <a16:creationId xmlns:a16="http://schemas.microsoft.com/office/drawing/2014/main" id="{4E7F9F22-CF96-450F-9199-33A1620C41B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999" y="2611260"/>
            <a:ext cx="3121451" cy="1786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a:extLst>
              <a:ext uri="{FF2B5EF4-FFF2-40B4-BE49-F238E27FC236}">
                <a16:creationId xmlns:a16="http://schemas.microsoft.com/office/drawing/2014/main" id="{822156D4-FCCD-44A3-884F-51756145294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453" y="4745168"/>
            <a:ext cx="2985276" cy="20253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a:extLst>
              <a:ext uri="{FF2B5EF4-FFF2-40B4-BE49-F238E27FC236}">
                <a16:creationId xmlns:a16="http://schemas.microsoft.com/office/drawing/2014/main" id="{6B7FEE69-B8DB-409D-B3F9-CE238E364D0B}"/>
              </a:ext>
            </a:extLst>
          </p:cNvPr>
          <p:cNvSpPr txBox="1"/>
          <p:nvPr/>
        </p:nvSpPr>
        <p:spPr>
          <a:xfrm>
            <a:off x="137294" y="4495327"/>
            <a:ext cx="3273593" cy="307777"/>
          </a:xfrm>
          <a:prstGeom prst="rect">
            <a:avLst/>
          </a:prstGeom>
          <a:noFill/>
        </p:spPr>
        <p:txBody>
          <a:bodyPr wrap="square" rtlCol="0">
            <a:spAutoFit/>
          </a:bodyPr>
          <a:lstStyle/>
          <a:p>
            <a:r>
              <a:rPr lang="en-US" sz="1400" b="1" dirty="0"/>
              <a:t>NSLS-II Optical table with Streak camera</a:t>
            </a:r>
          </a:p>
        </p:txBody>
      </p:sp>
      <p:sp>
        <p:nvSpPr>
          <p:cNvPr id="12" name="Content Placeholder 2">
            <a:extLst>
              <a:ext uri="{FF2B5EF4-FFF2-40B4-BE49-F238E27FC236}">
                <a16:creationId xmlns:a16="http://schemas.microsoft.com/office/drawing/2014/main" id="{F45B862F-E0D4-445E-98BC-A5575FCCC7C7}"/>
              </a:ext>
            </a:extLst>
          </p:cNvPr>
          <p:cNvSpPr txBox="1">
            <a:spLocks/>
          </p:cNvSpPr>
          <p:nvPr/>
        </p:nvSpPr>
        <p:spPr>
          <a:xfrm>
            <a:off x="318721" y="487971"/>
            <a:ext cx="11594062" cy="100040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pPr>
            <a:r>
              <a:rPr lang="en-US" sz="1600" dirty="0">
                <a:latin typeface="+mn-lt"/>
              </a:rPr>
              <a:t>Electron Crabbing angle can be directly measured using a synchrotron light monitor with streak camera at a location TBD in the electron Storage Ring. Principle was demonstrated KEKB.  Challenge is that this has not been done at BNL, different parameters at EIC.</a:t>
            </a:r>
            <a:endParaRPr lang="en-US" sz="1600" dirty="0">
              <a:latin typeface="+mn-lt"/>
              <a:cs typeface="Calibri"/>
            </a:endParaRPr>
          </a:p>
          <a:p>
            <a:pPr>
              <a:lnSpc>
                <a:spcPct val="80000"/>
              </a:lnSpc>
            </a:pPr>
            <a:r>
              <a:rPr lang="en-US" sz="1600" dirty="0">
                <a:latin typeface="+mn-lt"/>
                <a:cs typeface="Arial"/>
              </a:rPr>
              <a:t>A cooled mirror will direct the visible portion of synchrotron radiation to an enclosed light transport, then to an optical table in a service building.</a:t>
            </a:r>
          </a:p>
        </p:txBody>
      </p:sp>
      <p:sp>
        <p:nvSpPr>
          <p:cNvPr id="14" name="TextBox 13">
            <a:extLst>
              <a:ext uri="{FF2B5EF4-FFF2-40B4-BE49-F238E27FC236}">
                <a16:creationId xmlns:a16="http://schemas.microsoft.com/office/drawing/2014/main" id="{CE57D41C-D377-4F00-8F9D-39C938D5F6CC}"/>
              </a:ext>
            </a:extLst>
          </p:cNvPr>
          <p:cNvSpPr txBox="1"/>
          <p:nvPr/>
        </p:nvSpPr>
        <p:spPr>
          <a:xfrm>
            <a:off x="137294" y="2371112"/>
            <a:ext cx="3214150" cy="307777"/>
          </a:xfrm>
          <a:prstGeom prst="rect">
            <a:avLst/>
          </a:prstGeom>
          <a:noFill/>
        </p:spPr>
        <p:txBody>
          <a:bodyPr wrap="none" rtlCol="0">
            <a:spAutoFit/>
          </a:bodyPr>
          <a:lstStyle/>
          <a:p>
            <a:r>
              <a:rPr lang="en-US" sz="1400" b="1" dirty="0"/>
              <a:t>NSLS-II Synchrotron Light Monitor layout</a:t>
            </a:r>
          </a:p>
        </p:txBody>
      </p:sp>
      <p:pic>
        <p:nvPicPr>
          <p:cNvPr id="16" name="Picture 15">
            <a:extLst>
              <a:ext uri="{FF2B5EF4-FFF2-40B4-BE49-F238E27FC236}">
                <a16:creationId xmlns:a16="http://schemas.microsoft.com/office/drawing/2014/main" id="{21C649E1-D36F-4A74-9D43-67BA6F17AE27}"/>
              </a:ext>
            </a:extLst>
          </p:cNvPr>
          <p:cNvPicPr>
            <a:picLocks noChangeAspect="1"/>
          </p:cNvPicPr>
          <p:nvPr/>
        </p:nvPicPr>
        <p:blipFill>
          <a:blip r:embed="rId4"/>
          <a:stretch>
            <a:fillRect/>
          </a:stretch>
        </p:blipFill>
        <p:spPr>
          <a:xfrm>
            <a:off x="7890504" y="3836775"/>
            <a:ext cx="3616208" cy="1967738"/>
          </a:xfrm>
          <a:prstGeom prst="rect">
            <a:avLst/>
          </a:prstGeom>
        </p:spPr>
      </p:pic>
      <p:sp>
        <p:nvSpPr>
          <p:cNvPr id="17" name="TextBox 16">
            <a:extLst>
              <a:ext uri="{FF2B5EF4-FFF2-40B4-BE49-F238E27FC236}">
                <a16:creationId xmlns:a16="http://schemas.microsoft.com/office/drawing/2014/main" id="{CE70A63B-1DAA-4E80-A5E9-38160E1C6DA7}"/>
              </a:ext>
            </a:extLst>
          </p:cNvPr>
          <p:cNvSpPr txBox="1"/>
          <p:nvPr/>
        </p:nvSpPr>
        <p:spPr>
          <a:xfrm>
            <a:off x="7683292" y="3501657"/>
            <a:ext cx="4229491" cy="338554"/>
          </a:xfrm>
          <a:prstGeom prst="rect">
            <a:avLst/>
          </a:prstGeom>
          <a:noFill/>
        </p:spPr>
        <p:txBody>
          <a:bodyPr wrap="none" rtlCol="0">
            <a:spAutoFit/>
          </a:bodyPr>
          <a:lstStyle/>
          <a:p>
            <a:r>
              <a:rPr lang="en-US" sz="1600" dirty="0">
                <a:solidFill>
                  <a:schemeClr val="accent1">
                    <a:lumMod val="75000"/>
                  </a:schemeClr>
                </a:solidFill>
              </a:rPr>
              <a:t>Crab cavity bunch tilt angles measured at KEKB </a:t>
            </a:r>
          </a:p>
        </p:txBody>
      </p:sp>
      <p:sp>
        <p:nvSpPr>
          <p:cNvPr id="18" name="Rectangle 17">
            <a:extLst>
              <a:ext uri="{FF2B5EF4-FFF2-40B4-BE49-F238E27FC236}">
                <a16:creationId xmlns:a16="http://schemas.microsoft.com/office/drawing/2014/main" id="{43DD571D-7FCD-46EA-A6E4-339041971B53}"/>
              </a:ext>
            </a:extLst>
          </p:cNvPr>
          <p:cNvSpPr/>
          <p:nvPr/>
        </p:nvSpPr>
        <p:spPr>
          <a:xfrm>
            <a:off x="7467600" y="5853490"/>
            <a:ext cx="4590919" cy="253916"/>
          </a:xfrm>
          <a:prstGeom prst="rect">
            <a:avLst/>
          </a:prstGeom>
        </p:spPr>
        <p:txBody>
          <a:bodyPr wrap="square">
            <a:spAutoFit/>
          </a:bodyPr>
          <a:lstStyle/>
          <a:p>
            <a:r>
              <a:rPr lang="en-US" sz="1050" dirty="0">
                <a:latin typeface="NimbusRomNo9L-Medi"/>
              </a:rPr>
              <a:t>Compensation of the Crossing Angle with Crab Cavities at KEKB, Abe et al, 2007</a:t>
            </a:r>
            <a:endParaRPr lang="en-US" sz="1050" dirty="0"/>
          </a:p>
        </p:txBody>
      </p:sp>
      <p:sp>
        <p:nvSpPr>
          <p:cNvPr id="20" name="Slide Number Placeholder 3">
            <a:extLst>
              <a:ext uri="{FF2B5EF4-FFF2-40B4-BE49-F238E27FC236}">
                <a16:creationId xmlns:a16="http://schemas.microsoft.com/office/drawing/2014/main" id="{FD15DE23-91DF-4DB0-A316-779E352A7F15}"/>
              </a:ext>
            </a:extLst>
          </p:cNvPr>
          <p:cNvSpPr txBox="1">
            <a:spLocks/>
          </p:cNvSpPr>
          <p:nvPr/>
        </p:nvSpPr>
        <p:spPr>
          <a:xfrm>
            <a:off x="6168229" y="6360199"/>
            <a:ext cx="579430" cy="3660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a:pPr/>
              <a:t>17</a:t>
            </a:fld>
            <a:endParaRPr lang="en-US" dirty="0"/>
          </a:p>
        </p:txBody>
      </p:sp>
      <p:sp>
        <p:nvSpPr>
          <p:cNvPr id="21" name="TextBox 20">
            <a:extLst>
              <a:ext uri="{FF2B5EF4-FFF2-40B4-BE49-F238E27FC236}">
                <a16:creationId xmlns:a16="http://schemas.microsoft.com/office/drawing/2014/main" id="{B35C55B3-D62F-436D-827C-BB149CCE8BF2}"/>
              </a:ext>
            </a:extLst>
          </p:cNvPr>
          <p:cNvSpPr txBox="1"/>
          <p:nvPr/>
        </p:nvSpPr>
        <p:spPr>
          <a:xfrm>
            <a:off x="9409071" y="5176360"/>
            <a:ext cx="777777" cy="261610"/>
          </a:xfrm>
          <a:prstGeom prst="rect">
            <a:avLst/>
          </a:prstGeom>
          <a:noFill/>
        </p:spPr>
        <p:txBody>
          <a:bodyPr wrap="none" rtlCol="0">
            <a:spAutoFit/>
          </a:bodyPr>
          <a:lstStyle/>
          <a:p>
            <a:r>
              <a:rPr lang="en-US" sz="1100" dirty="0">
                <a:solidFill>
                  <a:schemeClr val="bg1"/>
                </a:solidFill>
              </a:rPr>
              <a:t>Horizontal</a:t>
            </a:r>
          </a:p>
        </p:txBody>
      </p:sp>
      <p:sp>
        <p:nvSpPr>
          <p:cNvPr id="22" name="TextBox 21">
            <a:extLst>
              <a:ext uri="{FF2B5EF4-FFF2-40B4-BE49-F238E27FC236}">
                <a16:creationId xmlns:a16="http://schemas.microsoft.com/office/drawing/2014/main" id="{E7553B59-A794-476B-9E27-D8822248A011}"/>
              </a:ext>
            </a:extLst>
          </p:cNvPr>
          <p:cNvSpPr txBox="1"/>
          <p:nvPr/>
        </p:nvSpPr>
        <p:spPr>
          <a:xfrm>
            <a:off x="7399883" y="4435350"/>
            <a:ext cx="888385" cy="261610"/>
          </a:xfrm>
          <a:prstGeom prst="rect">
            <a:avLst/>
          </a:prstGeom>
          <a:noFill/>
        </p:spPr>
        <p:txBody>
          <a:bodyPr wrap="none" rtlCol="0">
            <a:spAutoFit/>
          </a:bodyPr>
          <a:lstStyle/>
          <a:p>
            <a:r>
              <a:rPr lang="en-US" sz="1100" dirty="0">
                <a:solidFill>
                  <a:srgbClr val="0070C0"/>
                </a:solidFill>
              </a:rPr>
              <a:t>Longitudinal</a:t>
            </a:r>
          </a:p>
        </p:txBody>
      </p:sp>
      <p:cxnSp>
        <p:nvCxnSpPr>
          <p:cNvPr id="24" name="Straight Arrow Connector 23">
            <a:extLst>
              <a:ext uri="{FF2B5EF4-FFF2-40B4-BE49-F238E27FC236}">
                <a16:creationId xmlns:a16="http://schemas.microsoft.com/office/drawing/2014/main" id="{56445090-B2A9-428F-800A-C75DE2781FC5}"/>
              </a:ext>
            </a:extLst>
          </p:cNvPr>
          <p:cNvCxnSpPr>
            <a:cxnSpLocks/>
          </p:cNvCxnSpPr>
          <p:nvPr/>
        </p:nvCxnSpPr>
        <p:spPr>
          <a:xfrm flipV="1">
            <a:off x="7901484" y="4040264"/>
            <a:ext cx="0" cy="3950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2C7D1AF9-6DB6-4248-868C-90C17EA2A93B}"/>
              </a:ext>
            </a:extLst>
          </p:cNvPr>
          <p:cNvCxnSpPr>
            <a:cxnSpLocks/>
          </p:cNvCxnSpPr>
          <p:nvPr/>
        </p:nvCxnSpPr>
        <p:spPr>
          <a:xfrm>
            <a:off x="7905107" y="4745621"/>
            <a:ext cx="2015" cy="4448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7FD0F5D9-ED5D-4CB5-BCF1-875512FEE8E4}"/>
              </a:ext>
            </a:extLst>
          </p:cNvPr>
          <p:cNvCxnSpPr>
            <a:cxnSpLocks/>
          </p:cNvCxnSpPr>
          <p:nvPr/>
        </p:nvCxnSpPr>
        <p:spPr>
          <a:xfrm>
            <a:off x="10186848" y="5307165"/>
            <a:ext cx="324901"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29DA801-57FE-437F-9B94-5145446F2CFD}"/>
              </a:ext>
            </a:extLst>
          </p:cNvPr>
          <p:cNvCxnSpPr>
            <a:cxnSpLocks/>
          </p:cNvCxnSpPr>
          <p:nvPr/>
        </p:nvCxnSpPr>
        <p:spPr>
          <a:xfrm flipH="1">
            <a:off x="9082912" y="5307165"/>
            <a:ext cx="327415"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7" name="Content Placeholder 2">
            <a:extLst>
              <a:ext uri="{FF2B5EF4-FFF2-40B4-BE49-F238E27FC236}">
                <a16:creationId xmlns:a16="http://schemas.microsoft.com/office/drawing/2014/main" id="{6672D5BE-6C41-054F-A161-5AD86EF72E68}"/>
              </a:ext>
            </a:extLst>
          </p:cNvPr>
          <p:cNvSpPr txBox="1">
            <a:spLocks/>
          </p:cNvSpPr>
          <p:nvPr/>
        </p:nvSpPr>
        <p:spPr>
          <a:xfrm>
            <a:off x="3625854" y="3331719"/>
            <a:ext cx="3732537" cy="2244621"/>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pPr>
            <a:r>
              <a:rPr lang="en-US" sz="1600" dirty="0">
                <a:latin typeface="Calibri"/>
                <a:cs typeface="Arial"/>
              </a:rPr>
              <a:t>When the decrabbing cavity is turned on (during normal operations), there should be no residual electron crabbing angle outside of the IR.</a:t>
            </a:r>
          </a:p>
          <a:p>
            <a:pPr>
              <a:lnSpc>
                <a:spcPct val="80000"/>
              </a:lnSpc>
            </a:pPr>
            <a:r>
              <a:rPr lang="en-US" sz="1600" dirty="0">
                <a:latin typeface="Calibri"/>
                <a:cs typeface="Arial"/>
              </a:rPr>
              <a:t>Working with NSLS-II colleagues to determine electron bunch crabbing angle measurement capability using ESR lattice and beam parameters. </a:t>
            </a:r>
            <a:endParaRPr lang="en-US" sz="1600" dirty="0">
              <a:latin typeface="Calibri"/>
            </a:endParaRPr>
          </a:p>
        </p:txBody>
      </p:sp>
      <p:sp>
        <p:nvSpPr>
          <p:cNvPr id="28" name="TextBox 27">
            <a:extLst>
              <a:ext uri="{FF2B5EF4-FFF2-40B4-BE49-F238E27FC236}">
                <a16:creationId xmlns:a16="http://schemas.microsoft.com/office/drawing/2014/main" id="{5B0352B8-78EC-3940-8C40-C5C4B8492374}"/>
              </a:ext>
            </a:extLst>
          </p:cNvPr>
          <p:cNvSpPr txBox="1"/>
          <p:nvPr/>
        </p:nvSpPr>
        <p:spPr>
          <a:xfrm>
            <a:off x="137294" y="1664511"/>
            <a:ext cx="3129050" cy="523220"/>
          </a:xfrm>
          <a:prstGeom prst="rect">
            <a:avLst/>
          </a:prstGeom>
          <a:noFill/>
        </p:spPr>
        <p:txBody>
          <a:bodyPr wrap="square" rtlCol="0">
            <a:spAutoFit/>
          </a:bodyPr>
          <a:lstStyle/>
          <a:p>
            <a:r>
              <a:rPr lang="en-US" sz="1400" b="1" dirty="0"/>
              <a:t>ESR synchrotron light monitor design </a:t>
            </a:r>
          </a:p>
          <a:p>
            <a:r>
              <a:rPr lang="en-US" sz="1400" b="1" dirty="0"/>
              <a:t>generally based on NSLS-II SLM</a:t>
            </a:r>
          </a:p>
        </p:txBody>
      </p:sp>
      <p:sp>
        <p:nvSpPr>
          <p:cNvPr id="31" name="Content Placeholder 2">
            <a:extLst>
              <a:ext uri="{FF2B5EF4-FFF2-40B4-BE49-F238E27FC236}">
                <a16:creationId xmlns:a16="http://schemas.microsoft.com/office/drawing/2014/main" id="{80AC97F0-D553-1146-91D0-5DE95AAEC3A7}"/>
              </a:ext>
            </a:extLst>
          </p:cNvPr>
          <p:cNvSpPr txBox="1">
            <a:spLocks/>
          </p:cNvSpPr>
          <p:nvPr/>
        </p:nvSpPr>
        <p:spPr>
          <a:xfrm>
            <a:off x="3646908" y="1484280"/>
            <a:ext cx="7830392" cy="167288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80000"/>
              </a:lnSpc>
            </a:pPr>
            <a:r>
              <a:rPr lang="en-US" sz="1600" dirty="0">
                <a:latin typeface="Calibri"/>
                <a:cs typeface="Arial"/>
              </a:rPr>
              <a:t>Operational strategy for the measurement:</a:t>
            </a:r>
          </a:p>
          <a:p>
            <a:pPr>
              <a:lnSpc>
                <a:spcPct val="80000"/>
              </a:lnSpc>
            </a:pPr>
            <a:r>
              <a:rPr lang="en-US" sz="1600" dirty="0">
                <a:latin typeface="Calibri"/>
                <a:cs typeface="Arial"/>
              </a:rPr>
              <a:t>Since there is no room for an SLM in the IR, the electron crabbing angle cannot be directly measured in the IR during operations.  It can be measured elsewhere in the ESR during a studies mode.</a:t>
            </a:r>
          </a:p>
          <a:p>
            <a:pPr>
              <a:lnSpc>
                <a:spcPct val="80000"/>
              </a:lnSpc>
            </a:pPr>
            <a:r>
              <a:rPr lang="en-US" sz="1600" dirty="0">
                <a:latin typeface="Calibri"/>
                <a:cs typeface="Arial"/>
              </a:rPr>
              <a:t>With the crabbing cavity turned on, and the decrabbing cavity turned off, the crab tilted beam will precess around the ring.  A SLM will be located in the ESR lattice (away from the IR) at a location chosen with a large angle to optimize the measurement.</a:t>
            </a:r>
            <a:endParaRPr lang="en-US" sz="1600" dirty="0">
              <a:latin typeface="Calibri"/>
            </a:endParaRPr>
          </a:p>
        </p:txBody>
      </p:sp>
    </p:spTree>
    <p:extLst>
      <p:ext uri="{BB962C8B-B14F-4D97-AF65-F5344CB8AC3E}">
        <p14:creationId xmlns:p14="http://schemas.microsoft.com/office/powerpoint/2010/main" val="10490650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Diagram&#10;&#10;Description automatically generated">
            <a:extLst>
              <a:ext uri="{FF2B5EF4-FFF2-40B4-BE49-F238E27FC236}">
                <a16:creationId xmlns:a16="http://schemas.microsoft.com/office/drawing/2014/main" id="{088B3052-83EF-E34C-8246-3FEFEB7BBA45}"/>
              </a:ext>
            </a:extLst>
          </p:cNvPr>
          <p:cNvPicPr>
            <a:picLocks noChangeAspect="1"/>
          </p:cNvPicPr>
          <p:nvPr/>
        </p:nvPicPr>
        <p:blipFill>
          <a:blip r:embed="rId2"/>
          <a:stretch>
            <a:fillRect/>
          </a:stretch>
        </p:blipFill>
        <p:spPr>
          <a:xfrm>
            <a:off x="9042587" y="4989018"/>
            <a:ext cx="2626313" cy="1800715"/>
          </a:xfrm>
          <a:prstGeom prst="rect">
            <a:avLst/>
          </a:prstGeom>
        </p:spPr>
      </p:pic>
      <p:sp>
        <p:nvSpPr>
          <p:cNvPr id="2" name="Title 1">
            <a:extLst>
              <a:ext uri="{FF2B5EF4-FFF2-40B4-BE49-F238E27FC236}">
                <a16:creationId xmlns:a16="http://schemas.microsoft.com/office/drawing/2014/main" id="{AC42E39A-E860-AE40-9B4D-FE7732CCC1E0}"/>
              </a:ext>
            </a:extLst>
          </p:cNvPr>
          <p:cNvSpPr>
            <a:spLocks noGrp="1"/>
          </p:cNvSpPr>
          <p:nvPr>
            <p:ph type="title"/>
          </p:nvPr>
        </p:nvSpPr>
        <p:spPr>
          <a:xfrm>
            <a:off x="714213" y="38774"/>
            <a:ext cx="10925013" cy="642263"/>
          </a:xfrm>
        </p:spPr>
        <p:txBody>
          <a:bodyPr>
            <a:normAutofit/>
          </a:bodyPr>
          <a:lstStyle/>
          <a:p>
            <a:r>
              <a:rPr lang="en-US" sz="2400" dirty="0"/>
              <a:t>Large Angle Beamstrahlung Monitor (under consideration)</a:t>
            </a:r>
          </a:p>
        </p:txBody>
      </p:sp>
      <p:sp>
        <p:nvSpPr>
          <p:cNvPr id="4" name="Slide Number Placeholder 3">
            <a:extLst>
              <a:ext uri="{FF2B5EF4-FFF2-40B4-BE49-F238E27FC236}">
                <a16:creationId xmlns:a16="http://schemas.microsoft.com/office/drawing/2014/main" id="{E65DBFBB-83C2-2043-BB9D-68518912C4CE}"/>
              </a:ext>
            </a:extLst>
          </p:cNvPr>
          <p:cNvSpPr>
            <a:spLocks noGrp="1"/>
          </p:cNvSpPr>
          <p:nvPr>
            <p:ph type="sldNum" sz="quarter" idx="12"/>
          </p:nvPr>
        </p:nvSpPr>
        <p:spPr/>
        <p:txBody>
          <a:bodyPr/>
          <a:lstStyle/>
          <a:p>
            <a:fld id="{893C5830-40F3-F04E-B2E3-10E6672BA8FF}" type="slidenum">
              <a:rPr lang="en-US" smtClean="0"/>
              <a:pPr/>
              <a:t>18</a:t>
            </a:fld>
            <a:endParaRPr lang="en-US"/>
          </a:p>
        </p:txBody>
      </p:sp>
      <p:pic>
        <p:nvPicPr>
          <p:cNvPr id="7" name="Picture 6" descr="A picture containing diagram&#10;&#10;Description automatically generated">
            <a:extLst>
              <a:ext uri="{FF2B5EF4-FFF2-40B4-BE49-F238E27FC236}">
                <a16:creationId xmlns:a16="http://schemas.microsoft.com/office/drawing/2014/main" id="{80C4243E-4392-644C-98D1-D78EA1780AA6}"/>
              </a:ext>
            </a:extLst>
          </p:cNvPr>
          <p:cNvPicPr>
            <a:picLocks noChangeAspect="1"/>
          </p:cNvPicPr>
          <p:nvPr/>
        </p:nvPicPr>
        <p:blipFill>
          <a:blip r:embed="rId3"/>
          <a:stretch>
            <a:fillRect/>
          </a:stretch>
        </p:blipFill>
        <p:spPr>
          <a:xfrm>
            <a:off x="8331753" y="935751"/>
            <a:ext cx="2489787" cy="1767855"/>
          </a:xfrm>
          <a:prstGeom prst="rect">
            <a:avLst/>
          </a:prstGeom>
        </p:spPr>
      </p:pic>
      <p:sp>
        <p:nvSpPr>
          <p:cNvPr id="10" name="TextBox 9">
            <a:extLst>
              <a:ext uri="{FF2B5EF4-FFF2-40B4-BE49-F238E27FC236}">
                <a16:creationId xmlns:a16="http://schemas.microsoft.com/office/drawing/2014/main" id="{1B1221DF-E1D2-9647-A4A2-A2603EFDB025}"/>
              </a:ext>
            </a:extLst>
          </p:cNvPr>
          <p:cNvSpPr txBox="1"/>
          <p:nvPr/>
        </p:nvSpPr>
        <p:spPr>
          <a:xfrm>
            <a:off x="460367" y="733975"/>
            <a:ext cx="3820480" cy="307777"/>
          </a:xfrm>
          <a:prstGeom prst="rect">
            <a:avLst/>
          </a:prstGeom>
          <a:noFill/>
        </p:spPr>
        <p:txBody>
          <a:bodyPr wrap="square">
            <a:spAutoFit/>
          </a:bodyPr>
          <a:lstStyle/>
          <a:p>
            <a:r>
              <a:rPr lang="en-US" sz="1400" dirty="0"/>
              <a:t>Demonstrated at CESR and SuperKEKB:</a:t>
            </a:r>
          </a:p>
        </p:txBody>
      </p:sp>
      <p:pic>
        <p:nvPicPr>
          <p:cNvPr id="9" name="Picture 8">
            <a:extLst>
              <a:ext uri="{FF2B5EF4-FFF2-40B4-BE49-F238E27FC236}">
                <a16:creationId xmlns:a16="http://schemas.microsoft.com/office/drawing/2014/main" id="{3BD8D151-0AF3-0544-BA53-F7DEE7D9DA00}"/>
              </a:ext>
            </a:extLst>
          </p:cNvPr>
          <p:cNvPicPr>
            <a:picLocks noChangeAspect="1"/>
          </p:cNvPicPr>
          <p:nvPr/>
        </p:nvPicPr>
        <p:blipFill>
          <a:blip r:embed="rId4"/>
          <a:stretch>
            <a:fillRect/>
          </a:stretch>
        </p:blipFill>
        <p:spPr>
          <a:xfrm>
            <a:off x="862014" y="1229789"/>
            <a:ext cx="2198106" cy="1225710"/>
          </a:xfrm>
          <a:prstGeom prst="rect">
            <a:avLst/>
          </a:prstGeom>
        </p:spPr>
      </p:pic>
      <p:pic>
        <p:nvPicPr>
          <p:cNvPr id="13" name="Picture 12" descr="Timeline&#10;&#10;Description automatically generated">
            <a:extLst>
              <a:ext uri="{FF2B5EF4-FFF2-40B4-BE49-F238E27FC236}">
                <a16:creationId xmlns:a16="http://schemas.microsoft.com/office/drawing/2014/main" id="{6431E07F-7FA0-8745-BE9E-5FB446C109A7}"/>
              </a:ext>
            </a:extLst>
          </p:cNvPr>
          <p:cNvPicPr>
            <a:picLocks noChangeAspect="1"/>
          </p:cNvPicPr>
          <p:nvPr/>
        </p:nvPicPr>
        <p:blipFill>
          <a:blip r:embed="rId5"/>
          <a:stretch>
            <a:fillRect/>
          </a:stretch>
        </p:blipFill>
        <p:spPr>
          <a:xfrm>
            <a:off x="3804234" y="929030"/>
            <a:ext cx="4003425" cy="2057073"/>
          </a:xfrm>
          <a:prstGeom prst="rect">
            <a:avLst/>
          </a:prstGeom>
        </p:spPr>
      </p:pic>
      <p:sp>
        <p:nvSpPr>
          <p:cNvPr id="16" name="TextBox 15">
            <a:extLst>
              <a:ext uri="{FF2B5EF4-FFF2-40B4-BE49-F238E27FC236}">
                <a16:creationId xmlns:a16="http://schemas.microsoft.com/office/drawing/2014/main" id="{5105CAF4-6EE7-B140-B37D-2730F0ED644F}"/>
              </a:ext>
            </a:extLst>
          </p:cNvPr>
          <p:cNvSpPr txBox="1"/>
          <p:nvPr/>
        </p:nvSpPr>
        <p:spPr>
          <a:xfrm>
            <a:off x="8629067" y="627974"/>
            <a:ext cx="2108939" cy="307777"/>
          </a:xfrm>
          <a:prstGeom prst="rect">
            <a:avLst/>
          </a:prstGeom>
          <a:noFill/>
        </p:spPr>
        <p:txBody>
          <a:bodyPr wrap="square">
            <a:spAutoFit/>
          </a:bodyPr>
          <a:lstStyle/>
          <a:p>
            <a:r>
              <a:rPr lang="en-US" sz="1400" dirty="0">
                <a:effectLst/>
                <a:latin typeface="Calibri" panose="020F0502020204030204" pitchFamily="34" charset="0"/>
              </a:rPr>
              <a:t>G. BONVICINI, S. DI CARLO </a:t>
            </a:r>
            <a:endParaRPr lang="en-US" sz="1400" dirty="0">
              <a:effectLst/>
            </a:endParaRPr>
          </a:p>
        </p:txBody>
      </p:sp>
      <p:sp>
        <p:nvSpPr>
          <p:cNvPr id="18" name="TextBox 17">
            <a:extLst>
              <a:ext uri="{FF2B5EF4-FFF2-40B4-BE49-F238E27FC236}">
                <a16:creationId xmlns:a16="http://schemas.microsoft.com/office/drawing/2014/main" id="{A84BA5B9-B30B-0744-BA29-547D2C6D1842}"/>
              </a:ext>
            </a:extLst>
          </p:cNvPr>
          <p:cNvSpPr txBox="1"/>
          <p:nvPr/>
        </p:nvSpPr>
        <p:spPr>
          <a:xfrm>
            <a:off x="162281" y="3315334"/>
            <a:ext cx="7956871" cy="2709450"/>
          </a:xfrm>
          <a:prstGeom prst="rect">
            <a:avLst/>
          </a:prstGeom>
          <a:noFill/>
        </p:spPr>
        <p:txBody>
          <a:bodyPr wrap="square">
            <a:spAutoFit/>
          </a:bodyPr>
          <a:lstStyle/>
          <a:p>
            <a:pPr marL="285750" indent="-285750">
              <a:buFont typeface="Arial" panose="020B0604020202020204" pitchFamily="34" charset="0"/>
              <a:buChar char="•"/>
            </a:pPr>
            <a:r>
              <a:rPr lang="en-US" sz="1400" dirty="0"/>
              <a:t>A single-sided LABM is proposed to be installed near (~ 5 m) the EIC IP to measure rates produced by the electron beam.</a:t>
            </a:r>
          </a:p>
          <a:p>
            <a:pPr marL="742950" lvl="1" indent="-285750">
              <a:buFont typeface="Arial" panose="020B0604020202020204" pitchFamily="34" charset="0"/>
              <a:buChar char="•"/>
            </a:pPr>
            <a:r>
              <a:rPr lang="en-US" sz="1400" dirty="0"/>
              <a:t>(A large angle beamstrahlung monitor for EIC, 2020 NIMA 164656)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Visible light collected at "large angles" (~ 6 mrad for EIC) by small mirrors integrated into the top and bottom of the beampipe, reflect the light through view ports to processing electronics.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A variety of beam parameter measurements using radiation emitted by the collisions at the IP.  </a:t>
            </a:r>
          </a:p>
          <a:p>
            <a:pPr marL="742950" lvl="1" indent="-285750">
              <a:buFont typeface="Arial" panose="020B0604020202020204" pitchFamily="34" charset="0"/>
              <a:buChar char="•"/>
            </a:pPr>
            <a:r>
              <a:rPr lang="en-US" sz="1400" dirty="0"/>
              <a:t>beam size, aspect ratios, offsets, bunch length</a:t>
            </a:r>
          </a:p>
          <a:p>
            <a:pPr marL="742950" lvl="1"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The plan looking forward is to create 3D models of the mirror/viewport chamber and do CST simulations to check impedance, and other logistical installation considerations.</a:t>
            </a:r>
          </a:p>
        </p:txBody>
      </p:sp>
      <p:cxnSp>
        <p:nvCxnSpPr>
          <p:cNvPr id="23" name="Straight Arrow Connector 22">
            <a:extLst>
              <a:ext uri="{FF2B5EF4-FFF2-40B4-BE49-F238E27FC236}">
                <a16:creationId xmlns:a16="http://schemas.microsoft.com/office/drawing/2014/main" id="{0860C04D-3E35-3A4C-9FAC-5CBDBA2E770B}"/>
              </a:ext>
            </a:extLst>
          </p:cNvPr>
          <p:cNvCxnSpPr>
            <a:cxnSpLocks/>
          </p:cNvCxnSpPr>
          <p:nvPr/>
        </p:nvCxnSpPr>
        <p:spPr>
          <a:xfrm>
            <a:off x="8520157" y="5366579"/>
            <a:ext cx="1273336" cy="280320"/>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pic>
        <p:nvPicPr>
          <p:cNvPr id="26" name="Picture 25" descr="Chart, line chart&#10;&#10;Description automatically generated">
            <a:extLst>
              <a:ext uri="{FF2B5EF4-FFF2-40B4-BE49-F238E27FC236}">
                <a16:creationId xmlns:a16="http://schemas.microsoft.com/office/drawing/2014/main" id="{A6A88371-E2CC-0946-B104-A58DEC475440}"/>
              </a:ext>
            </a:extLst>
          </p:cNvPr>
          <p:cNvPicPr>
            <a:picLocks noChangeAspect="1"/>
          </p:cNvPicPr>
          <p:nvPr/>
        </p:nvPicPr>
        <p:blipFill>
          <a:blip r:embed="rId6"/>
          <a:stretch>
            <a:fillRect/>
          </a:stretch>
        </p:blipFill>
        <p:spPr>
          <a:xfrm>
            <a:off x="8331753" y="3007417"/>
            <a:ext cx="2291739" cy="2019336"/>
          </a:xfrm>
          <a:prstGeom prst="rect">
            <a:avLst/>
          </a:prstGeom>
        </p:spPr>
      </p:pic>
      <p:sp>
        <p:nvSpPr>
          <p:cNvPr id="31" name="TextBox 30">
            <a:extLst>
              <a:ext uri="{FF2B5EF4-FFF2-40B4-BE49-F238E27FC236}">
                <a16:creationId xmlns:a16="http://schemas.microsoft.com/office/drawing/2014/main" id="{D344BF41-CFCA-7B4C-8985-43B1B62BFA99}"/>
              </a:ext>
            </a:extLst>
          </p:cNvPr>
          <p:cNvSpPr txBox="1"/>
          <p:nvPr/>
        </p:nvSpPr>
        <p:spPr>
          <a:xfrm>
            <a:off x="7922140" y="5032818"/>
            <a:ext cx="1196033" cy="1015663"/>
          </a:xfrm>
          <a:prstGeom prst="rect">
            <a:avLst/>
          </a:prstGeom>
          <a:noFill/>
        </p:spPr>
        <p:txBody>
          <a:bodyPr wrap="none" rtlCol="0">
            <a:spAutoFit/>
          </a:bodyPr>
          <a:lstStyle/>
          <a:p>
            <a:r>
              <a:rPr lang="en-US" sz="1200" dirty="0"/>
              <a:t>warm beamline </a:t>
            </a:r>
          </a:p>
          <a:p>
            <a:r>
              <a:rPr lang="en-US" sz="1200" dirty="0"/>
              <a:t>space </a:t>
            </a:r>
          </a:p>
          <a:p>
            <a:r>
              <a:rPr lang="en-US" sz="1200" dirty="0"/>
              <a:t>available for </a:t>
            </a:r>
          </a:p>
          <a:p>
            <a:r>
              <a:rPr lang="en-US" sz="1200" dirty="0"/>
              <a:t>LABM mirrors</a:t>
            </a:r>
          </a:p>
          <a:p>
            <a:r>
              <a:rPr lang="en-US" sz="1200" dirty="0"/>
              <a:t>and windows</a:t>
            </a:r>
          </a:p>
        </p:txBody>
      </p:sp>
      <p:cxnSp>
        <p:nvCxnSpPr>
          <p:cNvPr id="35" name="Straight Arrow Connector 34">
            <a:extLst>
              <a:ext uri="{FF2B5EF4-FFF2-40B4-BE49-F238E27FC236}">
                <a16:creationId xmlns:a16="http://schemas.microsoft.com/office/drawing/2014/main" id="{12B20C4B-6B12-8C4B-82BA-DC374CBDEE48}"/>
              </a:ext>
            </a:extLst>
          </p:cNvPr>
          <p:cNvCxnSpPr>
            <a:cxnSpLocks/>
          </p:cNvCxnSpPr>
          <p:nvPr/>
        </p:nvCxnSpPr>
        <p:spPr>
          <a:xfrm>
            <a:off x="9688100" y="4161020"/>
            <a:ext cx="74418" cy="1035646"/>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97AA710D-4CFF-9B42-A788-4E3F892E37A7}"/>
              </a:ext>
            </a:extLst>
          </p:cNvPr>
          <p:cNvSpPr txBox="1"/>
          <p:nvPr/>
        </p:nvSpPr>
        <p:spPr>
          <a:xfrm>
            <a:off x="10769438" y="3117309"/>
            <a:ext cx="1260281" cy="646331"/>
          </a:xfrm>
          <a:prstGeom prst="rect">
            <a:avLst/>
          </a:prstGeom>
          <a:noFill/>
        </p:spPr>
        <p:txBody>
          <a:bodyPr wrap="none" rtlCol="0">
            <a:spAutoFit/>
          </a:bodyPr>
          <a:lstStyle/>
          <a:p>
            <a:r>
              <a:rPr lang="en-US" dirty="0"/>
              <a:t>Electron</a:t>
            </a:r>
          </a:p>
          <a:p>
            <a:r>
              <a:rPr lang="en-US" dirty="0"/>
              <a:t>Ion Collider</a:t>
            </a:r>
          </a:p>
        </p:txBody>
      </p:sp>
      <p:sp>
        <p:nvSpPr>
          <p:cNvPr id="39" name="TextBox 38">
            <a:extLst>
              <a:ext uri="{FF2B5EF4-FFF2-40B4-BE49-F238E27FC236}">
                <a16:creationId xmlns:a16="http://schemas.microsoft.com/office/drawing/2014/main" id="{A07A3593-F017-6A4E-9555-2261B5D9AC17}"/>
              </a:ext>
            </a:extLst>
          </p:cNvPr>
          <p:cNvSpPr txBox="1"/>
          <p:nvPr/>
        </p:nvSpPr>
        <p:spPr>
          <a:xfrm>
            <a:off x="8851828" y="2692952"/>
            <a:ext cx="1478290" cy="261610"/>
          </a:xfrm>
          <a:prstGeom prst="rect">
            <a:avLst/>
          </a:prstGeom>
          <a:noFill/>
        </p:spPr>
        <p:txBody>
          <a:bodyPr wrap="none" rtlCol="0">
            <a:spAutoFit/>
          </a:bodyPr>
          <a:lstStyle/>
          <a:p>
            <a:r>
              <a:rPr lang="en-US" sz="1100" dirty="0"/>
              <a:t>LABM heat map image</a:t>
            </a:r>
          </a:p>
        </p:txBody>
      </p:sp>
      <p:sp>
        <p:nvSpPr>
          <p:cNvPr id="40" name="TextBox 39">
            <a:extLst>
              <a:ext uri="{FF2B5EF4-FFF2-40B4-BE49-F238E27FC236}">
                <a16:creationId xmlns:a16="http://schemas.microsoft.com/office/drawing/2014/main" id="{455C2DA1-0B21-3241-AB66-0ED3F0F5E484}"/>
              </a:ext>
            </a:extLst>
          </p:cNvPr>
          <p:cNvSpPr txBox="1"/>
          <p:nvPr/>
        </p:nvSpPr>
        <p:spPr>
          <a:xfrm>
            <a:off x="842496" y="2541868"/>
            <a:ext cx="2140330" cy="276999"/>
          </a:xfrm>
          <a:prstGeom prst="rect">
            <a:avLst/>
          </a:prstGeom>
          <a:noFill/>
        </p:spPr>
        <p:txBody>
          <a:bodyPr wrap="none" rtlCol="0">
            <a:spAutoFit/>
          </a:bodyPr>
          <a:lstStyle/>
          <a:p>
            <a:r>
              <a:rPr lang="en-US" sz="1200" dirty="0"/>
              <a:t>LABM light extraction principle </a:t>
            </a:r>
          </a:p>
        </p:txBody>
      </p:sp>
      <p:sp>
        <p:nvSpPr>
          <p:cNvPr id="41" name="TextBox 40">
            <a:extLst>
              <a:ext uri="{FF2B5EF4-FFF2-40B4-BE49-F238E27FC236}">
                <a16:creationId xmlns:a16="http://schemas.microsoft.com/office/drawing/2014/main" id="{09273C5B-F4A4-764F-9BCC-35D72A0AEF25}"/>
              </a:ext>
            </a:extLst>
          </p:cNvPr>
          <p:cNvSpPr txBox="1"/>
          <p:nvPr/>
        </p:nvSpPr>
        <p:spPr>
          <a:xfrm>
            <a:off x="4284845" y="899550"/>
            <a:ext cx="974947" cy="276999"/>
          </a:xfrm>
          <a:prstGeom prst="rect">
            <a:avLst/>
          </a:prstGeom>
          <a:noFill/>
        </p:spPr>
        <p:txBody>
          <a:bodyPr wrap="none" rtlCol="0">
            <a:spAutoFit/>
          </a:bodyPr>
          <a:lstStyle/>
          <a:p>
            <a:r>
              <a:rPr lang="en-US" sz="1200" dirty="0">
                <a:latin typeface="Shree Devanagari 714" panose="02000600000000000000" pitchFamily="2" charset="0"/>
                <a:cs typeface="Shree Devanagari 714" panose="02000600000000000000" pitchFamily="2" charset="0"/>
              </a:rPr>
              <a:t>SuperKEKB</a:t>
            </a:r>
          </a:p>
        </p:txBody>
      </p:sp>
      <p:sp>
        <p:nvSpPr>
          <p:cNvPr id="21" name="Rounded Rectangle 20">
            <a:extLst>
              <a:ext uri="{FF2B5EF4-FFF2-40B4-BE49-F238E27FC236}">
                <a16:creationId xmlns:a16="http://schemas.microsoft.com/office/drawing/2014/main" id="{FF6976FE-AA98-7141-8ED5-AAD6BB361D2D}"/>
              </a:ext>
            </a:extLst>
          </p:cNvPr>
          <p:cNvSpPr/>
          <p:nvPr/>
        </p:nvSpPr>
        <p:spPr>
          <a:xfrm>
            <a:off x="333286" y="681037"/>
            <a:ext cx="10818240" cy="2277284"/>
          </a:xfrm>
          <a:prstGeom prst="roundRect">
            <a:avLst/>
          </a:prstGeom>
          <a:solidFill>
            <a:schemeClr val="accent1">
              <a:alpha val="1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a:extLst>
              <a:ext uri="{FF2B5EF4-FFF2-40B4-BE49-F238E27FC236}">
                <a16:creationId xmlns:a16="http://schemas.microsoft.com/office/drawing/2014/main" id="{5701D0F9-AC49-EC43-A347-CAA167ABDDB9}"/>
              </a:ext>
            </a:extLst>
          </p:cNvPr>
          <p:cNvSpPr/>
          <p:nvPr/>
        </p:nvSpPr>
        <p:spPr>
          <a:xfrm>
            <a:off x="7922140" y="3112210"/>
            <a:ext cx="4195796" cy="3677523"/>
          </a:xfrm>
          <a:prstGeom prst="roundRect">
            <a:avLst/>
          </a:prstGeom>
          <a:solidFill>
            <a:srgbClr val="FF0000">
              <a:alpha val="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240127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22E93-D2FE-4FC5-9853-E86292353D0E}"/>
              </a:ext>
            </a:extLst>
          </p:cNvPr>
          <p:cNvSpPr>
            <a:spLocks noGrp="1"/>
          </p:cNvSpPr>
          <p:nvPr>
            <p:ph type="title"/>
          </p:nvPr>
        </p:nvSpPr>
        <p:spPr>
          <a:xfrm>
            <a:off x="657225" y="95254"/>
            <a:ext cx="3143250" cy="539748"/>
          </a:xfrm>
        </p:spPr>
        <p:txBody>
          <a:bodyPr>
            <a:normAutofit/>
          </a:bodyPr>
          <a:lstStyle/>
          <a:p>
            <a:r>
              <a:rPr lang="en-US" sz="3200" dirty="0"/>
              <a:t>Summary</a:t>
            </a:r>
          </a:p>
        </p:txBody>
      </p:sp>
      <p:sp>
        <p:nvSpPr>
          <p:cNvPr id="4" name="Slide Number Placeholder 3">
            <a:extLst>
              <a:ext uri="{FF2B5EF4-FFF2-40B4-BE49-F238E27FC236}">
                <a16:creationId xmlns:a16="http://schemas.microsoft.com/office/drawing/2014/main" id="{4143AE3E-5315-4420-B7D6-3F7C809FAB38}"/>
              </a:ext>
            </a:extLst>
          </p:cNvPr>
          <p:cNvSpPr>
            <a:spLocks noGrp="1"/>
          </p:cNvSpPr>
          <p:nvPr>
            <p:ph type="sldNum" sz="quarter" idx="12"/>
          </p:nvPr>
        </p:nvSpPr>
        <p:spPr/>
        <p:txBody>
          <a:bodyPr/>
          <a:lstStyle/>
          <a:p>
            <a:fld id="{893C5830-40F3-F04E-B2E3-10E6672BA8FF}" type="slidenum">
              <a:rPr lang="en-US" smtClean="0"/>
              <a:pPr/>
              <a:t>19</a:t>
            </a:fld>
            <a:endParaRPr lang="en-US" dirty="0"/>
          </a:p>
        </p:txBody>
      </p:sp>
      <p:sp>
        <p:nvSpPr>
          <p:cNvPr id="5" name="TextBox 4">
            <a:extLst>
              <a:ext uri="{FF2B5EF4-FFF2-40B4-BE49-F238E27FC236}">
                <a16:creationId xmlns:a16="http://schemas.microsoft.com/office/drawing/2014/main" id="{922D880C-D855-4647-A506-A2355CC11FE8}"/>
              </a:ext>
            </a:extLst>
          </p:cNvPr>
          <p:cNvSpPr txBox="1"/>
          <p:nvPr/>
        </p:nvSpPr>
        <p:spPr>
          <a:xfrm>
            <a:off x="376811" y="729696"/>
            <a:ext cx="10085002" cy="5170646"/>
          </a:xfrm>
          <a:prstGeom prst="rect">
            <a:avLst/>
          </a:prstGeom>
          <a:noFill/>
        </p:spPr>
        <p:txBody>
          <a:bodyPr wrap="square" rtlCol="0">
            <a:spAutoFit/>
          </a:bodyPr>
          <a:lstStyle/>
          <a:p>
            <a:r>
              <a:rPr lang="en-US" sz="1500" dirty="0"/>
              <a:t>Have IR instrumentation systems functional requirements</a:t>
            </a:r>
          </a:p>
          <a:p>
            <a:r>
              <a:rPr lang="en-US" sz="1500" dirty="0"/>
              <a:t>	Working on detailing individual system performance requirements</a:t>
            </a:r>
          </a:p>
          <a:p>
            <a:endParaRPr lang="en-US" sz="1500" dirty="0"/>
          </a:p>
          <a:p>
            <a:r>
              <a:rPr lang="en-US" sz="1500" dirty="0"/>
              <a:t>Beam position monitors:</a:t>
            </a:r>
          </a:p>
          <a:p>
            <a:r>
              <a:rPr lang="en-US" sz="1500" dirty="0"/>
              <a:t>	Many of IR BPMs (far from the IP) will be similar to those used in the ESR &amp; HSR, designs are underway</a:t>
            </a:r>
          </a:p>
          <a:p>
            <a:r>
              <a:rPr lang="en-US" sz="1500" dirty="0"/>
              <a:t>	Final IR BPM quantity and locations TBD</a:t>
            </a:r>
          </a:p>
          <a:p>
            <a:r>
              <a:rPr lang="en-US" sz="1500" dirty="0"/>
              <a:t>	BPM pick-ups near the IP will need special design attention, different from the ring BPMs</a:t>
            </a:r>
          </a:p>
          <a:p>
            <a:r>
              <a:rPr lang="en-US" sz="1500" dirty="0"/>
              <a:t>	Radial offsets and large beam pipe apertures present measurement challenges</a:t>
            </a:r>
          </a:p>
          <a:p>
            <a:r>
              <a:rPr lang="en-US" sz="1500" dirty="0"/>
              <a:t>	BPMs inside cryostats present mechanical engineering challenges</a:t>
            </a:r>
          </a:p>
          <a:p>
            <a:endParaRPr lang="en-US" sz="1500" dirty="0"/>
          </a:p>
          <a:p>
            <a:r>
              <a:rPr lang="en-US" sz="1500" dirty="0"/>
              <a:t>Beam loss monitors:</a:t>
            </a:r>
          </a:p>
          <a:p>
            <a:r>
              <a:rPr lang="en-US" sz="1500" dirty="0"/>
              <a:t>	Variety of loss detector types are in the baseline</a:t>
            </a:r>
          </a:p>
          <a:p>
            <a:r>
              <a:rPr lang="en-US" sz="1500" dirty="0"/>
              <a:t>	Plan to do IR loss simulations to determine detector types at specific locations</a:t>
            </a:r>
          </a:p>
          <a:p>
            <a:endParaRPr lang="en-US" sz="1500" dirty="0"/>
          </a:p>
          <a:p>
            <a:r>
              <a:rPr lang="en-US" sz="1500" dirty="0"/>
              <a:t>IR orbit correction method planned is similar what was proven at RHIC</a:t>
            </a:r>
          </a:p>
          <a:p>
            <a:r>
              <a:rPr lang="en-US" sz="1500" dirty="0"/>
              <a:t>	Use BPM measurements and corrector magnets</a:t>
            </a:r>
          </a:p>
          <a:p>
            <a:endParaRPr lang="en-US" sz="1500" dirty="0"/>
          </a:p>
          <a:p>
            <a:r>
              <a:rPr lang="en-US" sz="1500" dirty="0"/>
              <a:t>Crab tilt angles measured by: </a:t>
            </a:r>
          </a:p>
          <a:p>
            <a:r>
              <a:rPr lang="en-US" sz="1500" dirty="0"/>
              <a:t>	Hadrons: Dedicated BPM pick-up near IP, and head-tail monitor in Hadron Storage Ring away from the IR</a:t>
            </a:r>
          </a:p>
          <a:p>
            <a:r>
              <a:rPr lang="en-US" sz="1500" dirty="0"/>
              <a:t>	Electrons: Synchrotron light monitor in ESR, away from the IR</a:t>
            </a:r>
          </a:p>
          <a:p>
            <a:endParaRPr lang="en-US" sz="1500" dirty="0"/>
          </a:p>
          <a:p>
            <a:r>
              <a:rPr lang="en-US" sz="1500" dirty="0"/>
              <a:t>Large angle beamstrahlung monitor – under consideration for EIC</a:t>
            </a:r>
          </a:p>
        </p:txBody>
      </p:sp>
    </p:spTree>
    <p:extLst>
      <p:ext uri="{BB962C8B-B14F-4D97-AF65-F5344CB8AC3E}">
        <p14:creationId xmlns:p14="http://schemas.microsoft.com/office/powerpoint/2010/main" val="1221542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4C8E189-52E6-4F86-BADB-F557812E1320}"/>
              </a:ext>
            </a:extLst>
          </p:cNvPr>
          <p:cNvPicPr>
            <a:picLocks noChangeAspect="1"/>
          </p:cNvPicPr>
          <p:nvPr/>
        </p:nvPicPr>
        <p:blipFill>
          <a:blip r:embed="rId2">
            <a:alphaModFix amt="64000"/>
          </a:blip>
          <a:stretch>
            <a:fillRect/>
          </a:stretch>
        </p:blipFill>
        <p:spPr>
          <a:xfrm>
            <a:off x="3532121" y="-1"/>
            <a:ext cx="8659879" cy="4524375"/>
          </a:xfrm>
          <a:prstGeom prst="rect">
            <a:avLst/>
          </a:prstGeom>
        </p:spPr>
      </p:pic>
      <p:sp>
        <p:nvSpPr>
          <p:cNvPr id="2" name="Title 1"/>
          <p:cNvSpPr>
            <a:spLocks noGrp="1"/>
          </p:cNvSpPr>
          <p:nvPr>
            <p:ph type="title"/>
          </p:nvPr>
        </p:nvSpPr>
        <p:spPr>
          <a:xfrm>
            <a:off x="522208" y="355631"/>
            <a:ext cx="2350550" cy="456677"/>
          </a:xfrm>
        </p:spPr>
        <p:txBody>
          <a:bodyPr>
            <a:noAutofit/>
          </a:bodyPr>
          <a:lstStyle/>
          <a:p>
            <a:r>
              <a:rPr lang="en-US" sz="2800" dirty="0"/>
              <a:t>Outline</a:t>
            </a:r>
          </a:p>
        </p:txBody>
      </p:sp>
      <p:sp>
        <p:nvSpPr>
          <p:cNvPr id="3" name="Content Placeholder 2"/>
          <p:cNvSpPr>
            <a:spLocks noGrp="1"/>
          </p:cNvSpPr>
          <p:nvPr>
            <p:ph idx="1"/>
          </p:nvPr>
        </p:nvSpPr>
        <p:spPr>
          <a:xfrm>
            <a:off x="175244" y="1040340"/>
            <a:ext cx="6123006" cy="4138411"/>
          </a:xfrm>
        </p:spPr>
        <p:txBody>
          <a:bodyPr>
            <a:normAutofit fontScale="70000" lnSpcReduction="20000"/>
          </a:bodyPr>
          <a:lstStyle/>
          <a:p>
            <a:pPr>
              <a:lnSpc>
                <a:spcPct val="120000"/>
              </a:lnSpc>
            </a:pPr>
            <a:r>
              <a:rPr lang="en-US" dirty="0"/>
              <a:t>IR Introduction &amp; status</a:t>
            </a:r>
          </a:p>
          <a:p>
            <a:pPr lvl="1">
              <a:lnSpc>
                <a:spcPct val="120000"/>
              </a:lnSpc>
            </a:pPr>
            <a:r>
              <a:rPr lang="en-US" dirty="0"/>
              <a:t>Electron beam transport</a:t>
            </a:r>
          </a:p>
          <a:p>
            <a:pPr lvl="1">
              <a:lnSpc>
                <a:spcPct val="120000"/>
              </a:lnSpc>
            </a:pPr>
            <a:r>
              <a:rPr lang="en-US" dirty="0"/>
              <a:t>Hadron beam transport</a:t>
            </a:r>
          </a:p>
          <a:p>
            <a:pPr>
              <a:lnSpc>
                <a:spcPct val="120000"/>
              </a:lnSpc>
            </a:pPr>
            <a:r>
              <a:rPr lang="en-US" dirty="0"/>
              <a:t>IR Beam Instrumentation</a:t>
            </a:r>
          </a:p>
          <a:p>
            <a:pPr lvl="1">
              <a:lnSpc>
                <a:spcPct val="120000"/>
              </a:lnSpc>
            </a:pPr>
            <a:r>
              <a:rPr lang="en-US" dirty="0"/>
              <a:t>Beam position monitors</a:t>
            </a:r>
          </a:p>
          <a:p>
            <a:pPr lvl="2">
              <a:lnSpc>
                <a:spcPct val="120000"/>
              </a:lnSpc>
            </a:pPr>
            <a:r>
              <a:rPr lang="en-US" dirty="0"/>
              <a:t>Electron</a:t>
            </a:r>
          </a:p>
          <a:p>
            <a:pPr lvl="2">
              <a:lnSpc>
                <a:spcPct val="120000"/>
              </a:lnSpc>
            </a:pPr>
            <a:r>
              <a:rPr lang="en-US" dirty="0"/>
              <a:t>Hadrons</a:t>
            </a:r>
          </a:p>
          <a:p>
            <a:pPr lvl="1">
              <a:lnSpc>
                <a:spcPct val="120000"/>
              </a:lnSpc>
            </a:pPr>
            <a:r>
              <a:rPr lang="en-US" dirty="0"/>
              <a:t>Beam loss monitors</a:t>
            </a:r>
          </a:p>
          <a:p>
            <a:pPr lvl="1">
              <a:lnSpc>
                <a:spcPct val="120000"/>
              </a:lnSpc>
            </a:pPr>
            <a:r>
              <a:rPr lang="en-US" dirty="0"/>
              <a:t>Orbit feedback at the IP</a:t>
            </a:r>
          </a:p>
          <a:p>
            <a:pPr lvl="1">
              <a:lnSpc>
                <a:spcPct val="120000"/>
              </a:lnSpc>
            </a:pPr>
            <a:r>
              <a:rPr lang="en-US" dirty="0"/>
              <a:t>Crabbing angle monitors</a:t>
            </a:r>
          </a:p>
          <a:p>
            <a:pPr lvl="1">
              <a:lnSpc>
                <a:spcPct val="120000"/>
              </a:lnSpc>
            </a:pPr>
            <a:r>
              <a:rPr lang="en-US" dirty="0"/>
              <a:t>Large angle beamstrahlung monitor</a:t>
            </a:r>
          </a:p>
          <a:p>
            <a:pPr>
              <a:lnSpc>
                <a:spcPct val="120000"/>
              </a:lnSpc>
            </a:pPr>
            <a:r>
              <a:rPr lang="en-US" dirty="0"/>
              <a:t>Summary</a:t>
            </a:r>
          </a:p>
          <a:p>
            <a:pPr marL="0" indent="0">
              <a:buNone/>
            </a:pPr>
            <a:endParaRPr lang="en-US" dirty="0"/>
          </a:p>
        </p:txBody>
      </p:sp>
      <p:sp>
        <p:nvSpPr>
          <p:cNvPr id="4" name="Slide Number Placeholder 3">
            <a:extLst>
              <a:ext uri="{FF2B5EF4-FFF2-40B4-BE49-F238E27FC236}">
                <a16:creationId xmlns:a16="http://schemas.microsoft.com/office/drawing/2014/main" id="{EDFCEB32-5665-4078-9BAC-7F0C2CFC30A3}"/>
              </a:ext>
            </a:extLst>
          </p:cNvPr>
          <p:cNvSpPr>
            <a:spLocks noGrp="1"/>
          </p:cNvSpPr>
          <p:nvPr>
            <p:ph type="sldNum" sz="quarter" idx="12"/>
          </p:nvPr>
        </p:nvSpPr>
        <p:spPr/>
        <p:txBody>
          <a:bodyPr/>
          <a:lstStyle/>
          <a:p>
            <a:fld id="{893C5830-40F3-F04E-B2E3-10E6672BA8FF}" type="slidenum">
              <a:rPr lang="en-US" smtClean="0"/>
              <a:pPr/>
              <a:t>2</a:t>
            </a:fld>
            <a:endParaRPr lang="en-US" dirty="0"/>
          </a:p>
        </p:txBody>
      </p:sp>
    </p:spTree>
    <p:extLst>
      <p:ext uri="{BB962C8B-B14F-4D97-AF65-F5344CB8AC3E}">
        <p14:creationId xmlns:p14="http://schemas.microsoft.com/office/powerpoint/2010/main" val="2514784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5F143-C3C1-B44B-A084-CE2DC5594147}"/>
              </a:ext>
            </a:extLst>
          </p:cNvPr>
          <p:cNvSpPr>
            <a:spLocks noGrp="1"/>
          </p:cNvSpPr>
          <p:nvPr>
            <p:ph type="title"/>
          </p:nvPr>
        </p:nvSpPr>
        <p:spPr>
          <a:xfrm>
            <a:off x="295421" y="84274"/>
            <a:ext cx="10515600" cy="563558"/>
          </a:xfrm>
        </p:spPr>
        <p:txBody>
          <a:bodyPr>
            <a:normAutofit fontScale="90000"/>
          </a:bodyPr>
          <a:lstStyle/>
          <a:p>
            <a:r>
              <a:rPr lang="en-US" dirty="0"/>
              <a:t>Acknowledgements</a:t>
            </a:r>
          </a:p>
        </p:txBody>
      </p:sp>
      <p:sp>
        <p:nvSpPr>
          <p:cNvPr id="5" name="Slide Number Placeholder 4">
            <a:extLst>
              <a:ext uri="{FF2B5EF4-FFF2-40B4-BE49-F238E27FC236}">
                <a16:creationId xmlns:a16="http://schemas.microsoft.com/office/drawing/2014/main" id="{029D5075-60E5-904C-95D3-3E86EEBCF990}"/>
              </a:ext>
            </a:extLst>
          </p:cNvPr>
          <p:cNvSpPr>
            <a:spLocks noGrp="1"/>
          </p:cNvSpPr>
          <p:nvPr>
            <p:ph type="sldNum" sz="quarter" idx="12"/>
          </p:nvPr>
        </p:nvSpPr>
        <p:spPr/>
        <p:txBody>
          <a:bodyPr/>
          <a:lstStyle/>
          <a:p>
            <a:fld id="{893C5830-40F3-F04E-B2E3-10E6672BA8FF}" type="slidenum">
              <a:rPr lang="en-US" smtClean="0"/>
              <a:pPr/>
              <a:t>20</a:t>
            </a:fld>
            <a:endParaRPr lang="en-US"/>
          </a:p>
        </p:txBody>
      </p:sp>
      <p:sp>
        <p:nvSpPr>
          <p:cNvPr id="7" name="TextBox 6">
            <a:extLst>
              <a:ext uri="{FF2B5EF4-FFF2-40B4-BE49-F238E27FC236}">
                <a16:creationId xmlns:a16="http://schemas.microsoft.com/office/drawing/2014/main" id="{4B1973A0-20F1-6341-8C08-67D5DF03B740}"/>
              </a:ext>
            </a:extLst>
          </p:cNvPr>
          <p:cNvSpPr txBox="1"/>
          <p:nvPr/>
        </p:nvSpPr>
        <p:spPr>
          <a:xfrm>
            <a:off x="5843039" y="1261408"/>
            <a:ext cx="2114417" cy="3970318"/>
          </a:xfrm>
          <a:prstGeom prst="rect">
            <a:avLst/>
          </a:prstGeom>
          <a:noFill/>
        </p:spPr>
        <p:txBody>
          <a:bodyPr wrap="square">
            <a:spAutoFit/>
          </a:bodyPr>
          <a:lstStyle/>
          <a:p>
            <a:pPr marL="0" indent="0">
              <a:buNone/>
            </a:pPr>
            <a:r>
              <a:rPr lang="en-US" sz="1400" dirty="0"/>
              <a:t>Michiko Minty</a:t>
            </a:r>
          </a:p>
          <a:p>
            <a:pPr marL="0" indent="0">
              <a:buNone/>
            </a:pPr>
            <a:r>
              <a:rPr lang="en-US" sz="1400" dirty="0"/>
              <a:t>Rob Michnoff</a:t>
            </a:r>
          </a:p>
          <a:p>
            <a:pPr marL="0" indent="0">
              <a:buNone/>
            </a:pPr>
            <a:r>
              <a:rPr lang="en-US" sz="1400" dirty="0"/>
              <a:t>Christoph Montag</a:t>
            </a:r>
          </a:p>
          <a:p>
            <a:pPr marL="0" indent="0">
              <a:buNone/>
            </a:pPr>
            <a:r>
              <a:rPr lang="en-US" sz="1400" dirty="0"/>
              <a:t>Peter </a:t>
            </a:r>
            <a:r>
              <a:rPr lang="en-US" sz="1400" dirty="0" err="1"/>
              <a:t>Oddo</a:t>
            </a:r>
            <a:endParaRPr lang="en-US" sz="1400" dirty="0"/>
          </a:p>
          <a:p>
            <a:pPr marL="0" indent="0">
              <a:buNone/>
            </a:pPr>
            <a:r>
              <a:rPr lang="en-US" sz="1400" dirty="0"/>
              <a:t>Danny Padrazo</a:t>
            </a:r>
          </a:p>
          <a:p>
            <a:pPr marL="0" indent="0">
              <a:buNone/>
            </a:pPr>
            <a:r>
              <a:rPr lang="en-US" sz="1400" dirty="0"/>
              <a:t>Matt Paniccia</a:t>
            </a:r>
          </a:p>
          <a:p>
            <a:pPr marL="0" indent="0">
              <a:buNone/>
            </a:pPr>
            <a:r>
              <a:rPr lang="en-US" sz="1400" dirty="0"/>
              <a:t>John Pomaro</a:t>
            </a:r>
          </a:p>
          <a:p>
            <a:pPr marL="0" indent="0">
              <a:buNone/>
            </a:pPr>
            <a:r>
              <a:rPr lang="en-US" sz="1400" dirty="0" err="1"/>
              <a:t>Medani</a:t>
            </a:r>
            <a:r>
              <a:rPr lang="en-US" sz="1400" dirty="0"/>
              <a:t> </a:t>
            </a:r>
            <a:r>
              <a:rPr lang="en-US" sz="1400" dirty="0" err="1"/>
              <a:t>Sangroula</a:t>
            </a:r>
            <a:endParaRPr lang="en-US" sz="1400" dirty="0"/>
          </a:p>
          <a:p>
            <a:pPr marL="0" indent="0">
              <a:buNone/>
            </a:pPr>
            <a:r>
              <a:rPr lang="en-US" sz="1400" dirty="0"/>
              <a:t>John </a:t>
            </a:r>
            <a:r>
              <a:rPr lang="en-US" sz="1400" dirty="0" err="1"/>
              <a:t>Skaritka</a:t>
            </a:r>
            <a:endParaRPr lang="en-US" sz="1400" dirty="0"/>
          </a:p>
          <a:p>
            <a:pPr marL="0" indent="0">
              <a:buNone/>
            </a:pPr>
            <a:r>
              <a:rPr lang="en-US" sz="1400" dirty="0"/>
              <a:t>Julio </a:t>
            </a:r>
            <a:r>
              <a:rPr lang="en-US" sz="1400" dirty="0" err="1"/>
              <a:t>Renta</a:t>
            </a:r>
            <a:endParaRPr lang="en-US" sz="1400" dirty="0"/>
          </a:p>
          <a:p>
            <a:pPr marL="0" indent="0">
              <a:buNone/>
            </a:pPr>
            <a:r>
              <a:rPr lang="en-US" sz="1400" dirty="0"/>
              <a:t>Peter Thieberger</a:t>
            </a:r>
          </a:p>
          <a:p>
            <a:pPr marL="0" indent="0">
              <a:buNone/>
            </a:pPr>
            <a:r>
              <a:rPr lang="en-US" sz="1400" dirty="0"/>
              <a:t>Vadim </a:t>
            </a:r>
            <a:r>
              <a:rPr lang="en-US" sz="1400" dirty="0" err="1"/>
              <a:t>Ptitsyn</a:t>
            </a:r>
            <a:endParaRPr lang="en-US" sz="1400" dirty="0"/>
          </a:p>
          <a:p>
            <a:pPr marL="0" indent="0">
              <a:buNone/>
            </a:pPr>
            <a:r>
              <a:rPr lang="en-US" sz="1400" dirty="0"/>
              <a:t>Vahid </a:t>
            </a:r>
            <a:r>
              <a:rPr lang="en-US" sz="1400" dirty="0" err="1"/>
              <a:t>Ranjbar</a:t>
            </a:r>
            <a:endParaRPr lang="en-US" sz="1400" dirty="0"/>
          </a:p>
          <a:p>
            <a:pPr marL="0" indent="0">
              <a:buNone/>
            </a:pPr>
            <a:r>
              <a:rPr lang="en-US" sz="1400" dirty="0"/>
              <a:t>Matthieu Valette</a:t>
            </a:r>
          </a:p>
          <a:p>
            <a:r>
              <a:rPr lang="en-US" sz="1400" dirty="0">
                <a:ea typeface="Calibri" panose="020F0502020204030204" pitchFamily="34" charset="0"/>
              </a:rPr>
              <a:t>Silvia </a:t>
            </a:r>
            <a:r>
              <a:rPr lang="en-US" sz="1400" dirty="0" err="1">
                <a:ea typeface="Calibri" panose="020F0502020204030204" pitchFamily="34" charset="0"/>
              </a:rPr>
              <a:t>Verdu</a:t>
            </a:r>
            <a:r>
              <a:rPr lang="en-US" sz="1400" dirty="0">
                <a:ea typeface="Calibri" panose="020F0502020204030204" pitchFamily="34" charset="0"/>
              </a:rPr>
              <a:t> Andres</a:t>
            </a:r>
            <a:endParaRPr lang="en-US" sz="1400" dirty="0"/>
          </a:p>
          <a:p>
            <a:pPr marL="0" indent="0">
              <a:buNone/>
            </a:pPr>
            <a:r>
              <a:rPr lang="en-US" sz="1400" dirty="0" err="1"/>
              <a:t>Erdong</a:t>
            </a:r>
            <a:r>
              <a:rPr lang="en-US" sz="1400" dirty="0"/>
              <a:t> Wang</a:t>
            </a:r>
          </a:p>
          <a:p>
            <a:pPr marL="0" indent="0">
              <a:buNone/>
            </a:pPr>
            <a:r>
              <a:rPr lang="en-US" sz="1400" dirty="0"/>
              <a:t>Ferdinand </a:t>
            </a:r>
            <a:r>
              <a:rPr lang="en-US" sz="1400" dirty="0" err="1"/>
              <a:t>Willeke</a:t>
            </a:r>
            <a:endParaRPr lang="en-US" sz="1400" dirty="0"/>
          </a:p>
          <a:p>
            <a:pPr marL="0" indent="0">
              <a:buNone/>
            </a:pPr>
            <a:r>
              <a:rPr lang="en-US" sz="1400" dirty="0"/>
              <a:t>Holger Witte</a:t>
            </a:r>
          </a:p>
        </p:txBody>
      </p:sp>
      <p:sp>
        <p:nvSpPr>
          <p:cNvPr id="9" name="TextBox 8">
            <a:extLst>
              <a:ext uri="{FF2B5EF4-FFF2-40B4-BE49-F238E27FC236}">
                <a16:creationId xmlns:a16="http://schemas.microsoft.com/office/drawing/2014/main" id="{A4D9F7F2-C67E-8640-8415-4CF388D23138}"/>
              </a:ext>
            </a:extLst>
          </p:cNvPr>
          <p:cNvSpPr txBox="1"/>
          <p:nvPr/>
        </p:nvSpPr>
        <p:spPr>
          <a:xfrm>
            <a:off x="3423470" y="1284053"/>
            <a:ext cx="1834329" cy="3539430"/>
          </a:xfrm>
          <a:prstGeom prst="rect">
            <a:avLst/>
          </a:prstGeom>
          <a:noFill/>
        </p:spPr>
        <p:txBody>
          <a:bodyPr wrap="square">
            <a:spAutoFit/>
          </a:bodyPr>
          <a:lstStyle/>
          <a:p>
            <a:pPr marL="0" indent="0">
              <a:buNone/>
            </a:pPr>
            <a:r>
              <a:rPr lang="en-US" sz="1400" dirty="0"/>
              <a:t>Bel Bacha</a:t>
            </a:r>
          </a:p>
          <a:p>
            <a:pPr marL="0" indent="0">
              <a:buNone/>
            </a:pPr>
            <a:r>
              <a:rPr lang="en-US" sz="1400" dirty="0"/>
              <a:t>Gabriele Bassi</a:t>
            </a:r>
          </a:p>
          <a:p>
            <a:pPr marL="0" indent="0">
              <a:buNone/>
            </a:pPr>
            <a:r>
              <a:rPr lang="en-US" sz="1400" dirty="0"/>
              <a:t>Jonathan Bellon</a:t>
            </a:r>
          </a:p>
          <a:p>
            <a:pPr marL="0" indent="0">
              <a:buNone/>
            </a:pPr>
            <a:r>
              <a:rPr lang="en-US" sz="1400" dirty="0"/>
              <a:t>Will Bergan</a:t>
            </a:r>
          </a:p>
          <a:p>
            <a:pPr marL="0" indent="0">
              <a:buNone/>
            </a:pPr>
            <a:r>
              <a:rPr lang="en-US" sz="1400" dirty="0"/>
              <a:t>Mike </a:t>
            </a:r>
            <a:r>
              <a:rPr lang="en-US" sz="1400" dirty="0" err="1"/>
              <a:t>Blaskiewicz</a:t>
            </a:r>
            <a:endParaRPr lang="en-US" sz="1400" dirty="0"/>
          </a:p>
          <a:p>
            <a:pPr marL="0" indent="0">
              <a:buNone/>
            </a:pPr>
            <a:r>
              <a:rPr lang="en-US" sz="1400" dirty="0"/>
              <a:t>Alexei </a:t>
            </a:r>
            <a:r>
              <a:rPr lang="en-US" sz="1400" dirty="0" err="1"/>
              <a:t>Beldnykh</a:t>
            </a:r>
            <a:endParaRPr lang="en-US" sz="1400" dirty="0"/>
          </a:p>
          <a:p>
            <a:pPr marL="0" indent="0">
              <a:buNone/>
            </a:pPr>
            <a:r>
              <a:rPr lang="en-US" sz="1400" dirty="0"/>
              <a:t>Peter Braunius</a:t>
            </a:r>
          </a:p>
          <a:p>
            <a:pPr marL="0" indent="0">
              <a:buNone/>
            </a:pPr>
            <a:r>
              <a:rPr lang="en-US" sz="1400" dirty="0"/>
              <a:t>Chris Degen</a:t>
            </a:r>
          </a:p>
          <a:p>
            <a:pPr marL="0" indent="0">
              <a:buNone/>
            </a:pPr>
            <a:r>
              <a:rPr lang="en-US" sz="1400" dirty="0"/>
              <a:t>Lenny De Santo</a:t>
            </a:r>
          </a:p>
          <a:p>
            <a:pPr marL="0" indent="0">
              <a:buNone/>
            </a:pPr>
            <a:r>
              <a:rPr lang="en-US" sz="1400" dirty="0"/>
              <a:t>Angelika Drees</a:t>
            </a:r>
          </a:p>
          <a:p>
            <a:pPr marL="0" indent="0">
              <a:buNone/>
            </a:pPr>
            <a:r>
              <a:rPr lang="en-US" sz="1400" dirty="0"/>
              <a:t>Syed Hafeez</a:t>
            </a:r>
          </a:p>
          <a:p>
            <a:pPr marL="0" indent="0">
              <a:buNone/>
            </a:pPr>
            <a:r>
              <a:rPr lang="en-US" sz="1400" dirty="0"/>
              <a:t>Charlie Hetzel</a:t>
            </a:r>
          </a:p>
          <a:p>
            <a:pPr marL="0" indent="0">
              <a:buNone/>
            </a:pPr>
            <a:r>
              <a:rPr lang="en-US" sz="1400" dirty="0"/>
              <a:t>Doug Holmes</a:t>
            </a:r>
          </a:p>
          <a:p>
            <a:pPr marL="0" indent="0">
              <a:buNone/>
            </a:pPr>
            <a:r>
              <a:rPr lang="en-US" sz="1400" dirty="0"/>
              <a:t>Rob Hulsart</a:t>
            </a:r>
          </a:p>
          <a:p>
            <a:pPr marL="0" indent="0">
              <a:buNone/>
            </a:pPr>
            <a:r>
              <a:rPr lang="en-US" sz="1400" dirty="0" err="1"/>
              <a:t>Chuyu</a:t>
            </a:r>
            <a:r>
              <a:rPr lang="en-US" sz="1400" dirty="0"/>
              <a:t> Liu</a:t>
            </a:r>
          </a:p>
          <a:p>
            <a:pPr marL="0" indent="0">
              <a:buNone/>
            </a:pPr>
            <a:r>
              <a:rPr lang="en-US" sz="1400" dirty="0"/>
              <a:t>Frederic </a:t>
            </a:r>
            <a:r>
              <a:rPr lang="en-US" sz="1400" dirty="0" err="1"/>
              <a:t>Micolon</a:t>
            </a:r>
            <a:endParaRPr lang="en-US" sz="1400" dirty="0"/>
          </a:p>
        </p:txBody>
      </p:sp>
      <p:sp>
        <p:nvSpPr>
          <p:cNvPr id="11" name="TextBox 10">
            <a:extLst>
              <a:ext uri="{FF2B5EF4-FFF2-40B4-BE49-F238E27FC236}">
                <a16:creationId xmlns:a16="http://schemas.microsoft.com/office/drawing/2014/main" id="{022318DB-C9A0-E64E-A628-6ABF99960954}"/>
              </a:ext>
            </a:extLst>
          </p:cNvPr>
          <p:cNvSpPr txBox="1"/>
          <p:nvPr/>
        </p:nvSpPr>
        <p:spPr>
          <a:xfrm>
            <a:off x="3208101" y="799743"/>
            <a:ext cx="4259499" cy="461665"/>
          </a:xfrm>
          <a:prstGeom prst="rect">
            <a:avLst/>
          </a:prstGeom>
          <a:noFill/>
        </p:spPr>
        <p:txBody>
          <a:bodyPr wrap="none" rtlCol="0">
            <a:spAutoFit/>
          </a:bodyPr>
          <a:lstStyle/>
          <a:p>
            <a:r>
              <a:rPr lang="en-US" sz="2400" u="sng" dirty="0"/>
              <a:t>EIC instrumentation team at BNL</a:t>
            </a:r>
          </a:p>
        </p:txBody>
      </p:sp>
      <p:sp>
        <p:nvSpPr>
          <p:cNvPr id="12" name="TextBox 11">
            <a:extLst>
              <a:ext uri="{FF2B5EF4-FFF2-40B4-BE49-F238E27FC236}">
                <a16:creationId xmlns:a16="http://schemas.microsoft.com/office/drawing/2014/main" id="{DD7F8BF6-6DE4-0641-BBDA-60EB934DF36D}"/>
              </a:ext>
            </a:extLst>
          </p:cNvPr>
          <p:cNvSpPr txBox="1"/>
          <p:nvPr/>
        </p:nvSpPr>
        <p:spPr>
          <a:xfrm>
            <a:off x="3007076" y="5421864"/>
            <a:ext cx="5092291" cy="584775"/>
          </a:xfrm>
          <a:prstGeom prst="rect">
            <a:avLst/>
          </a:prstGeom>
          <a:solidFill>
            <a:schemeClr val="bg1"/>
          </a:solidFill>
        </p:spPr>
        <p:txBody>
          <a:bodyPr wrap="none" rtlCol="0">
            <a:spAutoFit/>
          </a:bodyPr>
          <a:lstStyle/>
          <a:p>
            <a:r>
              <a:rPr lang="en-US" sz="3200" dirty="0"/>
              <a:t>Thank you for your attention!</a:t>
            </a:r>
          </a:p>
        </p:txBody>
      </p:sp>
    </p:spTree>
    <p:extLst>
      <p:ext uri="{BB962C8B-B14F-4D97-AF65-F5344CB8AC3E}">
        <p14:creationId xmlns:p14="http://schemas.microsoft.com/office/powerpoint/2010/main" val="21569868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85584C1A-8344-734E-A764-F460492B12BE}"/>
              </a:ext>
            </a:extLst>
          </p:cNvPr>
          <p:cNvGraphicFramePr>
            <a:graphicFrameLocks noGrp="1"/>
          </p:cNvGraphicFramePr>
          <p:nvPr/>
        </p:nvGraphicFramePr>
        <p:xfrm>
          <a:off x="1504950" y="1420976"/>
          <a:ext cx="8698356" cy="3928828"/>
        </p:xfrm>
        <a:graphic>
          <a:graphicData uri="http://schemas.openxmlformats.org/drawingml/2006/table">
            <a:tbl>
              <a:tblPr firstRow="1" bandRow="1">
                <a:tableStyleId>{5C22544A-7EE6-4342-B048-85BDC9FD1C3A}</a:tableStyleId>
              </a:tblPr>
              <a:tblGrid>
                <a:gridCol w="3602344">
                  <a:extLst>
                    <a:ext uri="{9D8B030D-6E8A-4147-A177-3AD203B41FA5}">
                      <a16:colId xmlns:a16="http://schemas.microsoft.com/office/drawing/2014/main" val="1395270473"/>
                    </a:ext>
                  </a:extLst>
                </a:gridCol>
                <a:gridCol w="711072">
                  <a:extLst>
                    <a:ext uri="{9D8B030D-6E8A-4147-A177-3AD203B41FA5}">
                      <a16:colId xmlns:a16="http://schemas.microsoft.com/office/drawing/2014/main" val="4013908642"/>
                    </a:ext>
                  </a:extLst>
                </a:gridCol>
                <a:gridCol w="794030">
                  <a:extLst>
                    <a:ext uri="{9D8B030D-6E8A-4147-A177-3AD203B41FA5}">
                      <a16:colId xmlns:a16="http://schemas.microsoft.com/office/drawing/2014/main" val="997174476"/>
                    </a:ext>
                  </a:extLst>
                </a:gridCol>
                <a:gridCol w="752550">
                  <a:extLst>
                    <a:ext uri="{9D8B030D-6E8A-4147-A177-3AD203B41FA5}">
                      <a16:colId xmlns:a16="http://schemas.microsoft.com/office/drawing/2014/main" val="1580943636"/>
                    </a:ext>
                  </a:extLst>
                </a:gridCol>
                <a:gridCol w="651815">
                  <a:extLst>
                    <a:ext uri="{9D8B030D-6E8A-4147-A177-3AD203B41FA5}">
                      <a16:colId xmlns:a16="http://schemas.microsoft.com/office/drawing/2014/main" val="3837502617"/>
                    </a:ext>
                  </a:extLst>
                </a:gridCol>
                <a:gridCol w="2186545">
                  <a:extLst>
                    <a:ext uri="{9D8B030D-6E8A-4147-A177-3AD203B41FA5}">
                      <a16:colId xmlns:a16="http://schemas.microsoft.com/office/drawing/2014/main" val="216481093"/>
                    </a:ext>
                  </a:extLst>
                </a:gridCol>
              </a:tblGrid>
              <a:tr h="71975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sng" kern="1200" dirty="0">
                          <a:solidFill>
                            <a:schemeClr val="bg1"/>
                          </a:solidFill>
                          <a:effectLst/>
                          <a:latin typeface="+mn-lt"/>
                          <a:ea typeface="+mn-ea"/>
                          <a:cs typeface="+mn-cs"/>
                        </a:rPr>
                        <a:t>ESR</a:t>
                      </a:r>
                      <a:r>
                        <a:rPr lang="en-US" sz="1800" b="1" u="sng" kern="1200" dirty="0">
                          <a:solidFill>
                            <a:schemeClr val="lt1"/>
                          </a:solidFill>
                          <a:effectLst/>
                          <a:latin typeface="+mn-lt"/>
                          <a:ea typeface="+mn-ea"/>
                          <a:cs typeface="+mn-cs"/>
                        </a:rPr>
                        <a:t> BPM Measurement Mode</a:t>
                      </a:r>
                    </a:p>
                  </a:txBody>
                  <a:tcPr marL="68580" marR="68580" marT="34290" marB="34290"/>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a:solidFill>
                            <a:schemeClr val="lt1"/>
                          </a:solidFill>
                          <a:effectLst/>
                          <a:latin typeface="+mn-lt"/>
                          <a:ea typeface="+mn-ea"/>
                          <a:cs typeface="+mn-cs"/>
                        </a:rPr>
                        <a:t>Required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kern="1200">
                          <a:solidFill>
                            <a:schemeClr val="lt1"/>
                          </a:solidFill>
                          <a:effectLst/>
                          <a:latin typeface="+mn-lt"/>
                          <a:ea typeface="+mn-ea"/>
                          <a:cs typeface="+mn-cs"/>
                        </a:rPr>
                        <a:t>Resolution </a:t>
                      </a:r>
                      <a:r>
                        <a:rPr lang="en-US" sz="1400" b="1" kern="1200" baseline="0">
                          <a:solidFill>
                            <a:schemeClr val="lt1"/>
                          </a:solidFill>
                          <a:effectLst/>
                          <a:latin typeface="Symbol" pitchFamily="2" charset="2"/>
                          <a:ea typeface="+mn-ea"/>
                          <a:cs typeface="+mn-cs"/>
                        </a:rPr>
                        <a:t>(s)</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kern="1200" baseline="0" err="1">
                          <a:solidFill>
                            <a:schemeClr val="lt1"/>
                          </a:solidFill>
                          <a:effectLst/>
                          <a:latin typeface="+mn-lt"/>
                          <a:ea typeface="+mn-ea"/>
                          <a:cs typeface="+mn-cs"/>
                        </a:rPr>
                        <a:t>Horiz</a:t>
                      </a:r>
                      <a:r>
                        <a:rPr lang="en-US" sz="1200" b="1" kern="1200" baseline="0">
                          <a:solidFill>
                            <a:schemeClr val="lt1"/>
                          </a:solidFill>
                          <a:effectLst/>
                          <a:latin typeface="+mn-lt"/>
                          <a:ea typeface="+mn-ea"/>
                          <a:cs typeface="+mn-cs"/>
                        </a:rPr>
                        <a:t>        Vert </a:t>
                      </a:r>
                    </a:p>
                  </a:txBody>
                  <a:tcPr marL="68580" marR="68580" marT="34290" marB="34290"/>
                </a:tc>
                <a:tc hMerge="1">
                  <a:txBody>
                    <a:bodyPr/>
                    <a:lstStyle/>
                    <a:p>
                      <a:pPr algn="ctr"/>
                      <a:endParaRPr lang="en-US" sz="2400" u="sng" dirty="0"/>
                    </a:p>
                  </a:txBody>
                  <a:tcPr/>
                </a:tc>
                <a:tc gridSpan="2">
                  <a:txBody>
                    <a:bodyPr/>
                    <a:lstStyle/>
                    <a:p>
                      <a:pPr algn="ctr"/>
                      <a:r>
                        <a:rPr lang="en-US" sz="1400" u="none">
                          <a:solidFill>
                            <a:srgbClr val="002060"/>
                          </a:solidFill>
                        </a:rPr>
                        <a:t>Allowable </a:t>
                      </a:r>
                    </a:p>
                    <a:p>
                      <a:pPr algn="ctr"/>
                      <a:r>
                        <a:rPr lang="en-US" sz="1400" u="none">
                          <a:solidFill>
                            <a:srgbClr val="002060"/>
                          </a:solidFill>
                        </a:rPr>
                        <a:t>drift </a:t>
                      </a:r>
                    </a:p>
                    <a:p>
                      <a:pPr algn="ctr"/>
                      <a:r>
                        <a:rPr lang="en-US" sz="1200" u="none" err="1">
                          <a:solidFill>
                            <a:srgbClr val="002060"/>
                          </a:solidFill>
                        </a:rPr>
                        <a:t>Horiz</a:t>
                      </a:r>
                      <a:r>
                        <a:rPr lang="en-US" sz="1200" u="none">
                          <a:solidFill>
                            <a:srgbClr val="002060"/>
                          </a:solidFill>
                        </a:rPr>
                        <a:t>       Vert</a:t>
                      </a:r>
                    </a:p>
                  </a:txBody>
                  <a:tcPr marL="68580" marR="68580" marT="34290" marB="34290"/>
                </a:tc>
                <a:tc hMerge="1">
                  <a:txBody>
                    <a:bodyPr/>
                    <a:lstStyle/>
                    <a:p>
                      <a:endParaRPr lang="en-US"/>
                    </a:p>
                  </a:txBody>
                  <a:tcPr/>
                </a:tc>
                <a:tc>
                  <a:txBody>
                    <a:bodyPr/>
                    <a:lstStyle/>
                    <a:p>
                      <a:pPr algn="ctr"/>
                      <a:r>
                        <a:rPr lang="en-US" sz="1800" u="none"/>
                        <a:t>Bunch </a:t>
                      </a:r>
                    </a:p>
                    <a:p>
                      <a:pPr algn="ctr"/>
                      <a:r>
                        <a:rPr lang="en-US" sz="1800" u="none"/>
                        <a:t>Intensity</a:t>
                      </a:r>
                    </a:p>
                  </a:txBody>
                  <a:tcPr marL="68580" marR="68580" marT="34290" marB="34290"/>
                </a:tc>
                <a:extLst>
                  <a:ext uri="{0D108BD9-81ED-4DB2-BD59-A6C34878D82A}">
                    <a16:rowId xmlns:a16="http://schemas.microsoft.com/office/drawing/2014/main" val="286180012"/>
                  </a:ext>
                </a:extLst>
              </a:tr>
              <a:tr h="220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u="none" kern="1200">
                          <a:solidFill>
                            <a:schemeClr val="dk1"/>
                          </a:solidFill>
                          <a:effectLst/>
                          <a:latin typeface="+mn-lt"/>
                          <a:ea typeface="+mn-ea"/>
                          <a:cs typeface="+mn-cs"/>
                        </a:rPr>
                        <a:t>Pilot bunch, single turn</a:t>
                      </a:r>
                    </a:p>
                  </a:txBody>
                  <a:tcPr marL="68580" marR="68580" marT="34290" marB="34290"/>
                </a:tc>
                <a:tc>
                  <a:txBody>
                    <a:bodyPr/>
                    <a:lstStyle/>
                    <a:p>
                      <a:pPr algn="ctr"/>
                      <a:r>
                        <a:rPr lang="en-US" sz="900" b="1"/>
                        <a:t>100 </a:t>
                      </a:r>
                      <a:r>
                        <a:rPr lang="en-US" sz="900" b="1" baseline="0">
                          <a:latin typeface="Symbol" pitchFamily="2" charset="2"/>
                        </a:rPr>
                        <a:t>m</a:t>
                      </a:r>
                      <a:r>
                        <a:rPr lang="en-US" sz="900" b="1" kern="1200" baseline="0">
                          <a:solidFill>
                            <a:schemeClr val="dk1"/>
                          </a:solidFill>
                          <a:latin typeface="+mn-lt"/>
                          <a:ea typeface="+mn-ea"/>
                          <a:cs typeface="+mn-cs"/>
                        </a:rPr>
                        <a:t>m </a:t>
                      </a:r>
                      <a:endParaRPr lang="en-US" sz="900" b="1"/>
                    </a:p>
                  </a:txBody>
                  <a:tcPr marL="68580" marR="68580" marT="34290" marB="34290"/>
                </a:tc>
                <a:tc>
                  <a:txBody>
                    <a:bodyPr/>
                    <a:lstStyle/>
                    <a:p>
                      <a:pPr algn="ctr"/>
                      <a:r>
                        <a:rPr lang="en-US" sz="900" b="1"/>
                        <a:t>100 </a:t>
                      </a:r>
                      <a:r>
                        <a:rPr lang="en-US" sz="900" b="1" baseline="0">
                          <a:latin typeface="Symbol" pitchFamily="2" charset="2"/>
                        </a:rPr>
                        <a:t>m</a:t>
                      </a:r>
                      <a:r>
                        <a:rPr lang="en-US" sz="900" b="1" kern="1200" baseline="0">
                          <a:solidFill>
                            <a:schemeClr val="dk1"/>
                          </a:solidFill>
                          <a:latin typeface="+mn-lt"/>
                          <a:ea typeface="+mn-ea"/>
                          <a:cs typeface="+mn-cs"/>
                        </a:rPr>
                        <a:t>m </a:t>
                      </a:r>
                      <a:endParaRPr lang="en-US" sz="900" b="1"/>
                    </a:p>
                  </a:txBody>
                  <a:tcPr marL="68580" marR="68580" marT="34290" marB="34290"/>
                </a:tc>
                <a:tc>
                  <a:txBody>
                    <a:bodyPr/>
                    <a:lstStyle/>
                    <a:p>
                      <a:pPr algn="ctr"/>
                      <a:r>
                        <a:rPr lang="en-US" sz="900" b="1">
                          <a:solidFill>
                            <a:srgbClr val="002060"/>
                          </a:solidFill>
                        </a:rPr>
                        <a:t>50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50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algn="l"/>
                      <a:r>
                        <a:rPr lang="en-US" sz="900" b="1" kern="1200" baseline="0">
                          <a:solidFill>
                            <a:schemeClr val="dk1"/>
                          </a:solidFill>
                          <a:latin typeface="+mn-lt"/>
                          <a:ea typeface="+mn-ea"/>
                          <a:cs typeface="+mn-cs"/>
                        </a:rPr>
                        <a:t>(2 nC) 1.25</a:t>
                      </a:r>
                      <a:r>
                        <a:rPr lang="en-US" sz="900" b="1"/>
                        <a:t>x10</a:t>
                      </a:r>
                      <a:r>
                        <a:rPr lang="en-US" sz="900" b="1" baseline="30000"/>
                        <a:t>10  </a:t>
                      </a:r>
                      <a:r>
                        <a:rPr lang="en-US" sz="900" b="1" baseline="0"/>
                        <a:t>e</a:t>
                      </a:r>
                      <a:r>
                        <a:rPr lang="en-US" sz="900" b="1" baseline="30000"/>
                        <a:t>-  </a:t>
                      </a:r>
                      <a:endParaRPr lang="en-US" sz="900" b="1"/>
                    </a:p>
                  </a:txBody>
                  <a:tcPr marL="68580" marR="68580" marT="34290" marB="34290"/>
                </a:tc>
                <a:extLst>
                  <a:ext uri="{0D108BD9-81ED-4DB2-BD59-A6C34878D82A}">
                    <a16:rowId xmlns:a16="http://schemas.microsoft.com/office/drawing/2014/main" val="3823498452"/>
                  </a:ext>
                </a:extLst>
              </a:tr>
              <a:tr h="220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a:solidFill>
                            <a:schemeClr val="dk1"/>
                          </a:solidFill>
                          <a:effectLst/>
                          <a:latin typeface="+mn-lt"/>
                          <a:ea typeface="+mn-ea"/>
                          <a:cs typeface="+mn-cs"/>
                        </a:rPr>
                        <a:t>Pilot bunch, 10</a:t>
                      </a:r>
                      <a:r>
                        <a:rPr lang="en-US" sz="900" b="1" kern="1200" baseline="30000">
                          <a:solidFill>
                            <a:schemeClr val="dk1"/>
                          </a:solidFill>
                          <a:effectLst/>
                          <a:latin typeface="+mn-lt"/>
                          <a:ea typeface="+mn-ea"/>
                          <a:cs typeface="+mn-cs"/>
                        </a:rPr>
                        <a:t>3</a:t>
                      </a:r>
                      <a:r>
                        <a:rPr lang="en-US" sz="900" b="1" kern="1200">
                          <a:solidFill>
                            <a:schemeClr val="dk1"/>
                          </a:solidFill>
                          <a:effectLst/>
                          <a:latin typeface="+mn-lt"/>
                          <a:ea typeface="+mn-ea"/>
                          <a:cs typeface="+mn-cs"/>
                        </a:rPr>
                        <a:t> turns, averaged</a:t>
                      </a:r>
                    </a:p>
                  </a:txBody>
                  <a:tcPr marL="68580" marR="68580" marT="34290" marB="34290"/>
                </a:tc>
                <a:tc>
                  <a:txBody>
                    <a:bodyPr/>
                    <a:lstStyle/>
                    <a:p>
                      <a:pPr algn="ctr"/>
                      <a:r>
                        <a:rPr lang="en-US" sz="900" b="1" dirty="0"/>
                        <a:t>30 </a:t>
                      </a:r>
                      <a:r>
                        <a:rPr lang="en-US" sz="900" b="1" baseline="0" dirty="0">
                          <a:latin typeface="Symbol" pitchFamily="2" charset="2"/>
                        </a:rPr>
                        <a:t>m</a:t>
                      </a:r>
                      <a:r>
                        <a:rPr lang="en-US" sz="900" b="1" baseline="0" dirty="0">
                          <a:latin typeface="+mj-lt"/>
                        </a:rPr>
                        <a:t>m</a:t>
                      </a:r>
                      <a:endParaRPr lang="en-US" sz="900" b="1" dirty="0"/>
                    </a:p>
                  </a:txBody>
                  <a:tcPr marL="68580" marR="68580" marT="34290" marB="34290"/>
                </a:tc>
                <a:tc>
                  <a:txBody>
                    <a:bodyPr/>
                    <a:lstStyle/>
                    <a:p>
                      <a:pPr algn="ctr"/>
                      <a:r>
                        <a:rPr lang="en-US" sz="900" b="1"/>
                        <a:t>30 </a:t>
                      </a:r>
                      <a:r>
                        <a:rPr lang="en-US" sz="900" b="1" baseline="0">
                          <a:latin typeface="Symbol" pitchFamily="2" charset="2"/>
                        </a:rPr>
                        <a:t>m</a:t>
                      </a:r>
                      <a:r>
                        <a:rPr lang="en-US" sz="900" b="1" baseline="0">
                          <a:latin typeface="+mj-lt"/>
                        </a:rPr>
                        <a:t>m</a:t>
                      </a: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30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30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algn="l"/>
                      <a:r>
                        <a:rPr lang="en-US" sz="900" b="1" kern="1200" baseline="0">
                          <a:solidFill>
                            <a:schemeClr val="dk1"/>
                          </a:solidFill>
                          <a:latin typeface="+mn-lt"/>
                          <a:ea typeface="+mn-ea"/>
                          <a:cs typeface="+mn-cs"/>
                        </a:rPr>
                        <a:t>(2 nC) 1.25</a:t>
                      </a:r>
                      <a:r>
                        <a:rPr lang="en-US" sz="900" b="1"/>
                        <a:t>x10</a:t>
                      </a:r>
                      <a:r>
                        <a:rPr lang="en-US" sz="900" b="1" baseline="30000"/>
                        <a:t>10  </a:t>
                      </a:r>
                      <a:r>
                        <a:rPr lang="en-US" sz="900" b="1" baseline="0"/>
                        <a:t>e</a:t>
                      </a:r>
                      <a:r>
                        <a:rPr lang="en-US" sz="900" b="1" baseline="30000"/>
                        <a:t>-  </a:t>
                      </a:r>
                      <a:endParaRPr lang="en-US" sz="900" b="1"/>
                    </a:p>
                  </a:txBody>
                  <a:tcPr marL="68580" marR="68580" marT="34290" marB="34290"/>
                </a:tc>
                <a:extLst>
                  <a:ext uri="{0D108BD9-81ED-4DB2-BD59-A6C34878D82A}">
                    <a16:rowId xmlns:a16="http://schemas.microsoft.com/office/drawing/2014/main" val="569888536"/>
                  </a:ext>
                </a:extLst>
              </a:tr>
              <a:tr h="220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u="sng" kern="1200">
                          <a:solidFill>
                            <a:schemeClr val="dk1"/>
                          </a:solidFill>
                          <a:effectLst/>
                          <a:latin typeface="+mn-lt"/>
                          <a:ea typeface="+mn-ea"/>
                          <a:cs typeface="+mn-cs"/>
                        </a:rPr>
                        <a:t>Newly injected refill bunch *</a:t>
                      </a:r>
                      <a:r>
                        <a:rPr lang="en-US" sz="900" b="1" u="none" kern="1200">
                          <a:solidFill>
                            <a:schemeClr val="dk1"/>
                          </a:solidFill>
                          <a:effectLst/>
                          <a:latin typeface="+mn-lt"/>
                          <a:ea typeface="+mn-ea"/>
                          <a:cs typeface="+mn-cs"/>
                        </a:rPr>
                        <a:t> (with </a:t>
                      </a:r>
                      <a:r>
                        <a:rPr lang="en-US" sz="900" b="1" kern="1200">
                          <a:solidFill>
                            <a:schemeClr val="dk1"/>
                          </a:solidFill>
                          <a:effectLst/>
                          <a:latin typeface="+mn-lt"/>
                          <a:ea typeface="+mn-ea"/>
                          <a:cs typeface="+mn-cs"/>
                        </a:rPr>
                        <a:t>289 or 1159 existing bunches)</a:t>
                      </a:r>
                      <a:endParaRPr lang="en-US" sz="900" b="1" u="sng" kern="1200">
                        <a:solidFill>
                          <a:schemeClr val="dk1"/>
                        </a:solidFill>
                        <a:effectLst/>
                        <a:latin typeface="+mn-lt"/>
                        <a:ea typeface="+mn-ea"/>
                        <a:cs typeface="+mn-cs"/>
                      </a:endParaRPr>
                    </a:p>
                  </a:txBody>
                  <a:tcPr marL="68580" marR="68580" marT="34290" marB="34290"/>
                </a:tc>
                <a:tc>
                  <a:txBody>
                    <a:bodyPr/>
                    <a:lstStyle/>
                    <a:p>
                      <a:pPr algn="ctr"/>
                      <a:endParaRPr lang="en-US" sz="900" b="1"/>
                    </a:p>
                  </a:txBody>
                  <a:tcPr marL="68580" marR="68580" marT="34290" marB="34290"/>
                </a:tc>
                <a:tc>
                  <a:txBody>
                    <a:bodyPr/>
                    <a:lstStyle/>
                    <a:p>
                      <a:pPr algn="ct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1">
                        <a:solidFill>
                          <a:srgbClr val="002060"/>
                        </a:solidFill>
                      </a:endParaRPr>
                    </a:p>
                  </a:txBody>
                  <a:tcPr marL="68580" marR="68580" marT="34290" marB="34290"/>
                </a:tc>
                <a:tc>
                  <a:txBody>
                    <a:bodyPr/>
                    <a:lstStyle/>
                    <a:p>
                      <a:pPr algn="l"/>
                      <a:endParaRPr lang="en-US" sz="900" b="1"/>
                    </a:p>
                  </a:txBody>
                  <a:tcPr marL="68580" marR="68580" marT="34290" marB="34290"/>
                </a:tc>
                <a:extLst>
                  <a:ext uri="{0D108BD9-81ED-4DB2-BD59-A6C34878D82A}">
                    <a16:rowId xmlns:a16="http://schemas.microsoft.com/office/drawing/2014/main" val="66867305"/>
                  </a:ext>
                </a:extLst>
              </a:tr>
              <a:tr h="220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a:solidFill>
                            <a:schemeClr val="dk1"/>
                          </a:solidFill>
                          <a:effectLst/>
                          <a:latin typeface="+mn-lt"/>
                          <a:ea typeface="+mn-ea"/>
                          <a:cs typeface="+mn-cs"/>
                        </a:rPr>
                        <a:t>   New bunch position measurement for first 20 BPMs (low charge)</a:t>
                      </a:r>
                    </a:p>
                  </a:txBody>
                  <a:tcPr marL="68580" marR="68580" marT="34290" marB="34290"/>
                </a:tc>
                <a:tc>
                  <a:txBody>
                    <a:bodyPr/>
                    <a:lstStyle/>
                    <a:p>
                      <a:pPr algn="ctr"/>
                      <a:r>
                        <a:rPr lang="en-US" sz="900" b="1"/>
                        <a:t>50 </a:t>
                      </a:r>
                      <a:r>
                        <a:rPr lang="en-US" sz="900" b="1" baseline="0">
                          <a:latin typeface="Symbol" pitchFamily="2" charset="2"/>
                        </a:rPr>
                        <a:t>m</a:t>
                      </a:r>
                      <a:r>
                        <a:rPr lang="en-US" sz="900" b="1" kern="1200" baseline="0">
                          <a:solidFill>
                            <a:schemeClr val="dk1"/>
                          </a:solidFill>
                          <a:latin typeface="+mn-lt"/>
                          <a:ea typeface="+mn-ea"/>
                          <a:cs typeface="+mn-cs"/>
                        </a:rPr>
                        <a:t>m </a:t>
                      </a:r>
                      <a:endParaRPr lang="en-US" sz="900" b="1"/>
                    </a:p>
                  </a:txBody>
                  <a:tcPr marL="68580" marR="68580" marT="34290" marB="34290"/>
                </a:tc>
                <a:tc>
                  <a:txBody>
                    <a:bodyPr/>
                    <a:lstStyle/>
                    <a:p>
                      <a:pPr algn="ctr"/>
                      <a:r>
                        <a:rPr lang="en-US" sz="900" b="1"/>
                        <a:t>10 </a:t>
                      </a:r>
                      <a:r>
                        <a:rPr lang="en-US" sz="900" b="1" baseline="0">
                          <a:latin typeface="Symbol" pitchFamily="2" charset="2"/>
                        </a:rPr>
                        <a:t>m</a:t>
                      </a:r>
                      <a:r>
                        <a:rPr lang="en-US" sz="900" b="1" kern="1200" baseline="0">
                          <a:solidFill>
                            <a:schemeClr val="dk1"/>
                          </a:solidFill>
                          <a:latin typeface="+mn-lt"/>
                          <a:ea typeface="+mn-ea"/>
                          <a:cs typeface="+mn-cs"/>
                        </a:rPr>
                        <a:t>m </a:t>
                      </a: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10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10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algn="l"/>
                      <a:r>
                        <a:rPr lang="en-US" sz="900" b="1" kern="1200" baseline="0">
                          <a:solidFill>
                            <a:schemeClr val="dk1"/>
                          </a:solidFill>
                          <a:latin typeface="+mn-lt"/>
                          <a:ea typeface="+mn-ea"/>
                          <a:cs typeface="+mn-cs"/>
                        </a:rPr>
                        <a:t>(2 nC) 1.25</a:t>
                      </a:r>
                      <a:r>
                        <a:rPr lang="en-US" sz="900" b="1"/>
                        <a:t>x10</a:t>
                      </a:r>
                      <a:r>
                        <a:rPr lang="en-US" sz="900" b="1" baseline="30000"/>
                        <a:t>10  </a:t>
                      </a:r>
                      <a:r>
                        <a:rPr lang="en-US" sz="900" b="1" baseline="0"/>
                        <a:t>e</a:t>
                      </a:r>
                      <a:r>
                        <a:rPr lang="en-US" sz="900" b="1" baseline="30000"/>
                        <a:t>- </a:t>
                      </a:r>
                      <a:endParaRPr lang="en-US" sz="900" b="1"/>
                    </a:p>
                  </a:txBody>
                  <a:tcPr marL="68580" marR="68580" marT="34290" marB="34290"/>
                </a:tc>
                <a:extLst>
                  <a:ext uri="{0D108BD9-81ED-4DB2-BD59-A6C34878D82A}">
                    <a16:rowId xmlns:a16="http://schemas.microsoft.com/office/drawing/2014/main" val="3652018178"/>
                  </a:ext>
                </a:extLst>
              </a:tr>
              <a:tr h="22075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a:solidFill>
                            <a:schemeClr val="dk1"/>
                          </a:solidFill>
                          <a:effectLst/>
                          <a:latin typeface="+mn-lt"/>
                          <a:ea typeface="+mn-ea"/>
                          <a:cs typeface="+mn-cs"/>
                        </a:rPr>
                        <a:t>   New bunch position measurement for first 20 BPMs (high charge)</a:t>
                      </a:r>
                    </a:p>
                  </a:txBody>
                  <a:tcPr marL="68580" marR="68580" marT="34290" marB="34290"/>
                </a:tc>
                <a:tc>
                  <a:txBody>
                    <a:bodyPr/>
                    <a:lstStyle/>
                    <a:p>
                      <a:pPr algn="ctr"/>
                      <a:r>
                        <a:rPr lang="en-US" sz="900" b="1"/>
                        <a:t>10 </a:t>
                      </a:r>
                      <a:r>
                        <a:rPr lang="en-US" sz="900" b="1" baseline="0">
                          <a:latin typeface="Symbol" pitchFamily="2" charset="2"/>
                        </a:rPr>
                        <a:t>m</a:t>
                      </a:r>
                      <a:r>
                        <a:rPr lang="en-US" sz="900" b="1" baseline="0">
                          <a:latin typeface="+mj-lt"/>
                        </a:rPr>
                        <a:t>m</a:t>
                      </a:r>
                      <a:endParaRPr lang="en-US" sz="900" b="1"/>
                    </a:p>
                  </a:txBody>
                  <a:tcPr marL="68580" marR="68580" marT="34290" marB="34290"/>
                </a:tc>
                <a:tc>
                  <a:txBody>
                    <a:bodyPr/>
                    <a:lstStyle/>
                    <a:p>
                      <a:pPr algn="ctr"/>
                      <a:r>
                        <a:rPr lang="en-US" sz="900" b="1" baseline="0">
                          <a:latin typeface="Symbol" pitchFamily="2" charset="2"/>
                        </a:rPr>
                        <a:t>5 m</a:t>
                      </a:r>
                      <a:r>
                        <a:rPr lang="en-US" sz="900" b="1" baseline="0">
                          <a:latin typeface="+mj-lt"/>
                        </a:rPr>
                        <a:t>m</a:t>
                      </a: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5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5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algn="l"/>
                      <a:r>
                        <a:rPr lang="en-US" sz="900" b="1" kern="1200" baseline="0">
                          <a:solidFill>
                            <a:schemeClr val="dk1"/>
                          </a:solidFill>
                          <a:latin typeface="+mn-lt"/>
                          <a:ea typeface="+mn-ea"/>
                          <a:cs typeface="+mn-cs"/>
                        </a:rPr>
                        <a:t>(10 - 28 nC) </a:t>
                      </a:r>
                      <a:r>
                        <a:rPr lang="en-US" sz="900" b="1"/>
                        <a:t>6.25x10</a:t>
                      </a:r>
                      <a:r>
                        <a:rPr lang="en-US" sz="900" b="1" baseline="30000"/>
                        <a:t>10 </a:t>
                      </a:r>
                      <a:r>
                        <a:rPr lang="en-US" sz="900" b="1" baseline="0"/>
                        <a:t>e</a:t>
                      </a:r>
                      <a:r>
                        <a:rPr lang="en-US" sz="900" b="1" baseline="30000"/>
                        <a:t>-  </a:t>
                      </a:r>
                      <a:r>
                        <a:rPr lang="en-US" sz="900" b="1"/>
                        <a:t>to 1.75x10</a:t>
                      </a:r>
                      <a:r>
                        <a:rPr lang="en-US" sz="900" b="1" baseline="30000"/>
                        <a:t>11</a:t>
                      </a:r>
                      <a:r>
                        <a:rPr lang="en-US" sz="900" b="1" baseline="0"/>
                        <a:t> e</a:t>
                      </a:r>
                      <a:r>
                        <a:rPr lang="en-US" sz="900" b="1" baseline="30000"/>
                        <a:t>-</a:t>
                      </a:r>
                      <a:endParaRPr lang="en-US" sz="900" b="1"/>
                    </a:p>
                  </a:txBody>
                  <a:tcPr marL="68580" marR="68580" marT="34290" marB="34290"/>
                </a:tc>
                <a:extLst>
                  <a:ext uri="{0D108BD9-81ED-4DB2-BD59-A6C34878D82A}">
                    <a16:rowId xmlns:a16="http://schemas.microsoft.com/office/drawing/2014/main" val="887132359"/>
                  </a:ext>
                </a:extLst>
              </a:tr>
              <a:tr h="257690">
                <a:tc>
                  <a:txBody>
                    <a:bodyPr/>
                    <a:lstStyle/>
                    <a:p>
                      <a:r>
                        <a:rPr lang="en-US" sz="1100" b="1" u="sng"/>
                        <a:t>Stored 290 or 1160 bunches</a:t>
                      </a:r>
                    </a:p>
                  </a:txBody>
                  <a:tcPr marL="68580" marR="68580" marT="34290" marB="34290"/>
                </a:tc>
                <a:tc>
                  <a:txBody>
                    <a:bodyPr/>
                    <a:lstStyle/>
                    <a:p>
                      <a:pPr algn="ctr"/>
                      <a:endParaRPr lang="en-US" sz="900" b="1"/>
                    </a:p>
                  </a:txBody>
                  <a:tcPr marL="68580" marR="68580" marT="34290" marB="34290"/>
                </a:tc>
                <a:tc>
                  <a:txBody>
                    <a:bodyPr/>
                    <a:lstStyle/>
                    <a:p>
                      <a:pPr algn="ct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1">
                        <a:solidFill>
                          <a:srgbClr val="002060"/>
                        </a:solidFill>
                      </a:endParaRPr>
                    </a:p>
                  </a:txBody>
                  <a:tcPr marL="68580" marR="68580" marT="34290" marB="34290"/>
                </a:tc>
                <a:tc>
                  <a:txBody>
                    <a:bodyPr/>
                    <a:lstStyle/>
                    <a:p>
                      <a:pPr algn="l"/>
                      <a:endParaRPr lang="en-US" sz="900" b="1"/>
                    </a:p>
                  </a:txBody>
                  <a:tcPr marL="68580" marR="68580" marT="34290" marB="34290"/>
                </a:tc>
                <a:extLst>
                  <a:ext uri="{0D108BD9-81ED-4DB2-BD59-A6C34878D82A}">
                    <a16:rowId xmlns:a16="http://schemas.microsoft.com/office/drawing/2014/main" val="2197554445"/>
                  </a:ext>
                </a:extLst>
              </a:tr>
              <a:tr h="228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a:solidFill>
                            <a:schemeClr val="dk1"/>
                          </a:solidFill>
                          <a:effectLst/>
                          <a:latin typeface="+mn-lt"/>
                          <a:ea typeface="+mn-ea"/>
                          <a:cs typeface="+mn-cs"/>
                        </a:rPr>
                        <a:t>   Bunch-by-bunch position measurement not required</a:t>
                      </a:r>
                    </a:p>
                  </a:txBody>
                  <a:tcPr marL="68580" marR="68580" marT="34290" marB="34290"/>
                </a:tc>
                <a:tc>
                  <a:txBody>
                    <a:bodyPr/>
                    <a:lstStyle/>
                    <a:p>
                      <a:pPr algn="ctr"/>
                      <a:endParaRPr lang="en-US" sz="900" b="1"/>
                    </a:p>
                  </a:txBody>
                  <a:tcPr marL="68580" marR="68580" marT="34290" marB="34290"/>
                </a:tc>
                <a:tc>
                  <a:txBody>
                    <a:bodyPr/>
                    <a:lstStyle/>
                    <a:p>
                      <a:pPr algn="ct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1">
                        <a:solidFill>
                          <a:srgbClr val="002060"/>
                        </a:solidFill>
                      </a:endParaRPr>
                    </a:p>
                  </a:txBody>
                  <a:tcPr marL="68580" marR="68580" marT="34290" marB="34290"/>
                </a:tc>
                <a:tc>
                  <a:txBody>
                    <a:bodyPr/>
                    <a:lstStyle/>
                    <a:p>
                      <a:pPr algn="l"/>
                      <a:endParaRPr lang="en-US" sz="900" b="1"/>
                    </a:p>
                  </a:txBody>
                  <a:tcPr marL="68580" marR="68580" marT="34290" marB="34290"/>
                </a:tc>
                <a:extLst>
                  <a:ext uri="{0D108BD9-81ED-4DB2-BD59-A6C34878D82A}">
                    <a16:rowId xmlns:a16="http://schemas.microsoft.com/office/drawing/2014/main" val="4162518861"/>
                  </a:ext>
                </a:extLst>
              </a:tr>
              <a:tr h="228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a:solidFill>
                            <a:schemeClr val="dk1"/>
                          </a:solidFill>
                          <a:effectLst/>
                          <a:latin typeface="+mn-lt"/>
                          <a:ea typeface="+mn-ea"/>
                          <a:cs typeface="+mn-cs"/>
                        </a:rPr>
                        <a:t>   Turn-by-turn, (low charge)</a:t>
                      </a:r>
                    </a:p>
                  </a:txBody>
                  <a:tcPr marL="68580" marR="68580" marT="34290" marB="34290"/>
                </a:tc>
                <a:tc>
                  <a:txBody>
                    <a:bodyPr/>
                    <a:lstStyle/>
                    <a:p>
                      <a:pPr algn="ctr"/>
                      <a:r>
                        <a:rPr lang="en-US" sz="900" b="1"/>
                        <a:t>30 </a:t>
                      </a:r>
                      <a:r>
                        <a:rPr lang="en-US" sz="900" b="1" baseline="0">
                          <a:latin typeface="Symbol" pitchFamily="2" charset="2"/>
                        </a:rPr>
                        <a:t>m</a:t>
                      </a:r>
                      <a:r>
                        <a:rPr lang="en-US" sz="900" b="1" kern="1200" baseline="0">
                          <a:solidFill>
                            <a:schemeClr val="dk1"/>
                          </a:solidFill>
                          <a:latin typeface="+mn-lt"/>
                          <a:ea typeface="+mn-ea"/>
                          <a:cs typeface="+mn-cs"/>
                        </a:rPr>
                        <a:t>m </a:t>
                      </a:r>
                      <a:endParaRPr lang="en-US" sz="900" b="1"/>
                    </a:p>
                  </a:txBody>
                  <a:tcPr marL="68580" marR="68580" marT="34290" marB="34290"/>
                </a:tc>
                <a:tc>
                  <a:txBody>
                    <a:bodyPr/>
                    <a:lstStyle/>
                    <a:p>
                      <a:pPr algn="ctr"/>
                      <a:r>
                        <a:rPr lang="en-US" sz="900" b="1"/>
                        <a:t>30 </a:t>
                      </a:r>
                      <a:r>
                        <a:rPr lang="en-US" sz="900" b="1" baseline="0">
                          <a:latin typeface="Symbol" pitchFamily="2" charset="2"/>
                        </a:rPr>
                        <a:t>m</a:t>
                      </a:r>
                      <a:r>
                        <a:rPr lang="en-US" sz="900" b="1" kern="1200" baseline="0">
                          <a:solidFill>
                            <a:schemeClr val="dk1"/>
                          </a:solidFill>
                          <a:latin typeface="+mn-lt"/>
                          <a:ea typeface="+mn-ea"/>
                          <a:cs typeface="+mn-cs"/>
                        </a:rPr>
                        <a:t>m </a:t>
                      </a: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30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30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algn="l"/>
                      <a:r>
                        <a:rPr lang="en-US" sz="900" b="1" kern="1200" baseline="0">
                          <a:solidFill>
                            <a:schemeClr val="dk1"/>
                          </a:solidFill>
                          <a:latin typeface="+mn-lt"/>
                          <a:ea typeface="+mn-ea"/>
                          <a:cs typeface="+mn-cs"/>
                        </a:rPr>
                        <a:t>(2 nC) 1.25</a:t>
                      </a:r>
                      <a:r>
                        <a:rPr lang="en-US" sz="900" b="1"/>
                        <a:t>x10</a:t>
                      </a:r>
                      <a:r>
                        <a:rPr lang="en-US" sz="900" b="1" baseline="30000"/>
                        <a:t>10  </a:t>
                      </a:r>
                      <a:r>
                        <a:rPr lang="en-US" sz="900" b="1" baseline="0"/>
                        <a:t>e</a:t>
                      </a:r>
                      <a:r>
                        <a:rPr lang="en-US" sz="900" b="1" baseline="30000"/>
                        <a:t>-  </a:t>
                      </a:r>
                      <a:endParaRPr lang="en-US" sz="900" b="1"/>
                    </a:p>
                  </a:txBody>
                  <a:tcPr marL="68580" marR="68580" marT="34290" marB="34290"/>
                </a:tc>
                <a:extLst>
                  <a:ext uri="{0D108BD9-81ED-4DB2-BD59-A6C34878D82A}">
                    <a16:rowId xmlns:a16="http://schemas.microsoft.com/office/drawing/2014/main" val="2868865286"/>
                  </a:ext>
                </a:extLst>
              </a:tr>
              <a:tr h="228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a:solidFill>
                            <a:schemeClr val="dk1"/>
                          </a:solidFill>
                          <a:effectLst/>
                          <a:latin typeface="+mn-lt"/>
                          <a:ea typeface="+mn-ea"/>
                          <a:cs typeface="+mn-cs"/>
                        </a:rPr>
                        <a:t>   Turn-by-turn, (high charge)</a:t>
                      </a:r>
                    </a:p>
                  </a:txBody>
                  <a:tcPr marL="68580" marR="68580" marT="34290" marB="34290"/>
                </a:tc>
                <a:tc>
                  <a:txBody>
                    <a:bodyPr/>
                    <a:lstStyle/>
                    <a:p>
                      <a:pPr algn="ctr"/>
                      <a:r>
                        <a:rPr lang="en-US" sz="900" b="1"/>
                        <a:t>10 </a:t>
                      </a:r>
                      <a:r>
                        <a:rPr lang="en-US" sz="900" b="1" baseline="0">
                          <a:latin typeface="Symbol" pitchFamily="2" charset="2"/>
                        </a:rPr>
                        <a:t>m</a:t>
                      </a:r>
                      <a:r>
                        <a:rPr lang="en-US" sz="900" b="1" baseline="0">
                          <a:latin typeface="+mj-lt"/>
                        </a:rPr>
                        <a:t>m</a:t>
                      </a:r>
                      <a:endParaRPr lang="en-US" sz="900" b="1"/>
                    </a:p>
                  </a:txBody>
                  <a:tcPr marL="68580" marR="68580" marT="34290" marB="34290"/>
                </a:tc>
                <a:tc>
                  <a:txBody>
                    <a:bodyPr/>
                    <a:lstStyle/>
                    <a:p>
                      <a:pPr algn="ctr"/>
                      <a:r>
                        <a:rPr lang="en-US" sz="900" b="1"/>
                        <a:t>10 </a:t>
                      </a:r>
                      <a:r>
                        <a:rPr lang="en-US" sz="900" b="1" baseline="0">
                          <a:latin typeface="Symbol" pitchFamily="2" charset="2"/>
                        </a:rPr>
                        <a:t>m</a:t>
                      </a:r>
                      <a:r>
                        <a:rPr lang="en-US" sz="900" b="1" baseline="0">
                          <a:latin typeface="+mj-lt"/>
                        </a:rPr>
                        <a:t>m</a:t>
                      </a: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10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10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algn="l"/>
                      <a:r>
                        <a:rPr lang="en-US" sz="900" b="1" kern="1200" baseline="0">
                          <a:solidFill>
                            <a:schemeClr val="dk1"/>
                          </a:solidFill>
                          <a:latin typeface="+mn-lt"/>
                          <a:ea typeface="+mn-ea"/>
                          <a:cs typeface="+mn-cs"/>
                        </a:rPr>
                        <a:t>(10 - 28 nC) </a:t>
                      </a:r>
                      <a:r>
                        <a:rPr lang="en-US" sz="900" b="1"/>
                        <a:t>6.25x10</a:t>
                      </a:r>
                      <a:r>
                        <a:rPr lang="en-US" sz="900" b="1" baseline="30000"/>
                        <a:t>10 </a:t>
                      </a:r>
                      <a:r>
                        <a:rPr lang="en-US" sz="900" b="1" baseline="0"/>
                        <a:t>e</a:t>
                      </a:r>
                      <a:r>
                        <a:rPr lang="en-US" sz="900" b="1" baseline="30000"/>
                        <a:t>-  </a:t>
                      </a:r>
                      <a:r>
                        <a:rPr lang="en-US" sz="900" b="1"/>
                        <a:t>to 1.75x10</a:t>
                      </a:r>
                      <a:r>
                        <a:rPr lang="en-US" sz="900" b="1" baseline="30000"/>
                        <a:t>11</a:t>
                      </a:r>
                      <a:r>
                        <a:rPr lang="en-US" sz="900" b="1" baseline="0"/>
                        <a:t> e</a:t>
                      </a:r>
                      <a:r>
                        <a:rPr lang="en-US" sz="900" b="1" baseline="30000"/>
                        <a:t>-</a:t>
                      </a:r>
                      <a:endParaRPr lang="en-US" sz="900" b="1"/>
                    </a:p>
                  </a:txBody>
                  <a:tcPr marL="68580" marR="68580" marT="34290" marB="34290"/>
                </a:tc>
                <a:extLst>
                  <a:ext uri="{0D108BD9-81ED-4DB2-BD59-A6C34878D82A}">
                    <a16:rowId xmlns:a16="http://schemas.microsoft.com/office/drawing/2014/main" val="3831281219"/>
                  </a:ext>
                </a:extLst>
              </a:tr>
              <a:tr h="228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a:solidFill>
                            <a:schemeClr val="dk1"/>
                          </a:solidFill>
                          <a:effectLst/>
                          <a:latin typeface="+mn-lt"/>
                          <a:ea typeface="+mn-ea"/>
                          <a:cs typeface="+mn-cs"/>
                        </a:rPr>
                        <a:t>   10</a:t>
                      </a:r>
                      <a:r>
                        <a:rPr lang="en-US" sz="900" b="1" kern="1200" baseline="30000">
                          <a:solidFill>
                            <a:schemeClr val="dk1"/>
                          </a:solidFill>
                          <a:effectLst/>
                          <a:latin typeface="+mn-lt"/>
                          <a:ea typeface="+mn-ea"/>
                          <a:cs typeface="+mn-cs"/>
                        </a:rPr>
                        <a:t>3</a:t>
                      </a:r>
                      <a:r>
                        <a:rPr lang="en-US" sz="900" b="1" kern="1200">
                          <a:solidFill>
                            <a:schemeClr val="dk1"/>
                          </a:solidFill>
                          <a:effectLst/>
                          <a:latin typeface="+mn-lt"/>
                          <a:ea typeface="+mn-ea"/>
                          <a:cs typeface="+mn-cs"/>
                        </a:rPr>
                        <a:t> turns, averaged</a:t>
                      </a:r>
                    </a:p>
                  </a:txBody>
                  <a:tcPr marL="68580" marR="68580" marT="34290" marB="34290"/>
                </a:tc>
                <a:tc>
                  <a:txBody>
                    <a:bodyPr/>
                    <a:lstStyle/>
                    <a:p>
                      <a:pPr algn="ctr"/>
                      <a:r>
                        <a:rPr lang="en-US" sz="900" b="1"/>
                        <a:t>5 </a:t>
                      </a:r>
                      <a:r>
                        <a:rPr lang="en-US" sz="900" b="1" baseline="0">
                          <a:latin typeface="Symbol" pitchFamily="2" charset="2"/>
                        </a:rPr>
                        <a:t>m</a:t>
                      </a:r>
                      <a:r>
                        <a:rPr lang="en-US" sz="900" b="1" baseline="0">
                          <a:latin typeface="+mj-lt"/>
                        </a:rPr>
                        <a:t>m</a:t>
                      </a:r>
                      <a:endParaRPr lang="en-US" sz="900" b="1"/>
                    </a:p>
                  </a:txBody>
                  <a:tcPr marL="68580" marR="68580" marT="34290" marB="34290"/>
                </a:tc>
                <a:tc>
                  <a:txBody>
                    <a:bodyPr/>
                    <a:lstStyle/>
                    <a:p>
                      <a:pPr algn="ctr"/>
                      <a:r>
                        <a:rPr lang="en-US" sz="900" b="1"/>
                        <a:t>5 </a:t>
                      </a:r>
                      <a:r>
                        <a:rPr lang="en-US" sz="900" b="1" baseline="0">
                          <a:latin typeface="Symbol" pitchFamily="2" charset="2"/>
                        </a:rPr>
                        <a:t>m</a:t>
                      </a:r>
                      <a:r>
                        <a:rPr lang="en-US" sz="900" b="1" baseline="0">
                          <a:latin typeface="+mj-lt"/>
                        </a:rPr>
                        <a:t>m</a:t>
                      </a: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5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5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algn="l"/>
                      <a:r>
                        <a:rPr lang="en-US" sz="900" b="1" kern="1200" baseline="0">
                          <a:solidFill>
                            <a:schemeClr val="dk1"/>
                          </a:solidFill>
                          <a:latin typeface="+mn-lt"/>
                          <a:ea typeface="+mn-ea"/>
                          <a:cs typeface="+mn-cs"/>
                        </a:rPr>
                        <a:t>(10 - 28 nC) </a:t>
                      </a:r>
                      <a:r>
                        <a:rPr lang="en-US" sz="900" b="1"/>
                        <a:t>6.25x10</a:t>
                      </a:r>
                      <a:r>
                        <a:rPr lang="en-US" sz="900" b="1" baseline="30000"/>
                        <a:t>10 </a:t>
                      </a:r>
                      <a:r>
                        <a:rPr lang="en-US" sz="900" b="1" baseline="0"/>
                        <a:t>e</a:t>
                      </a:r>
                      <a:r>
                        <a:rPr lang="en-US" sz="900" b="1" baseline="30000"/>
                        <a:t>-  </a:t>
                      </a:r>
                      <a:r>
                        <a:rPr lang="en-US" sz="900" b="1"/>
                        <a:t>to 1.75x10</a:t>
                      </a:r>
                      <a:r>
                        <a:rPr lang="en-US" sz="900" b="1" baseline="30000"/>
                        <a:t>11</a:t>
                      </a:r>
                      <a:r>
                        <a:rPr lang="en-US" sz="900" b="1" baseline="0"/>
                        <a:t> e</a:t>
                      </a:r>
                      <a:r>
                        <a:rPr lang="en-US" sz="900" b="1" baseline="30000"/>
                        <a:t>-</a:t>
                      </a:r>
                      <a:endParaRPr lang="en-US" sz="900" b="1"/>
                    </a:p>
                  </a:txBody>
                  <a:tcPr marL="68580" marR="68580" marT="34290" marB="34290"/>
                </a:tc>
                <a:extLst>
                  <a:ext uri="{0D108BD9-81ED-4DB2-BD59-A6C34878D82A}">
                    <a16:rowId xmlns:a16="http://schemas.microsoft.com/office/drawing/2014/main" val="850730753"/>
                  </a:ext>
                </a:extLst>
              </a:tr>
              <a:tr h="228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a:solidFill>
                            <a:schemeClr val="dk1"/>
                          </a:solidFill>
                          <a:effectLst/>
                          <a:latin typeface="+mn-lt"/>
                          <a:ea typeface="+mn-ea"/>
                          <a:cs typeface="+mn-cs"/>
                        </a:rPr>
                        <a:t>   1 second average (78k turns)</a:t>
                      </a:r>
                    </a:p>
                  </a:txBody>
                  <a:tcPr marL="68580" marR="68580" marT="34290" marB="34290"/>
                </a:tc>
                <a:tc>
                  <a:txBody>
                    <a:bodyPr/>
                    <a:lstStyle/>
                    <a:p>
                      <a:pPr algn="ctr"/>
                      <a:r>
                        <a:rPr lang="en-US" sz="900" b="1"/>
                        <a:t>1 </a:t>
                      </a:r>
                      <a:r>
                        <a:rPr lang="en-US" sz="900" b="1" baseline="0">
                          <a:latin typeface="Symbol" pitchFamily="2" charset="2"/>
                        </a:rPr>
                        <a:t>m</a:t>
                      </a:r>
                      <a:r>
                        <a:rPr lang="en-US" sz="900" b="1" baseline="0">
                          <a:latin typeface="+mj-lt"/>
                        </a:rPr>
                        <a:t>m</a:t>
                      </a:r>
                      <a:endParaRPr lang="en-US" sz="900" b="1"/>
                    </a:p>
                  </a:txBody>
                  <a:tcPr marL="68580" marR="68580" marT="34290" marB="34290"/>
                </a:tc>
                <a:tc>
                  <a:txBody>
                    <a:bodyPr/>
                    <a:lstStyle/>
                    <a:p>
                      <a:pPr algn="ctr"/>
                      <a:r>
                        <a:rPr lang="en-US" sz="900" b="1"/>
                        <a:t>1 </a:t>
                      </a:r>
                      <a:r>
                        <a:rPr lang="en-US" sz="900" b="1" baseline="0">
                          <a:latin typeface="Symbol" pitchFamily="2" charset="2"/>
                        </a:rPr>
                        <a:t>m</a:t>
                      </a:r>
                      <a:r>
                        <a:rPr lang="en-US" sz="900" b="1" baseline="0">
                          <a:latin typeface="+mj-lt"/>
                        </a:rPr>
                        <a:t>m</a:t>
                      </a: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1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 </a:t>
                      </a: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1 </a:t>
                      </a:r>
                      <a:r>
                        <a:rPr lang="en-US" sz="900" b="1" baseline="0">
                          <a:solidFill>
                            <a:srgbClr val="002060"/>
                          </a:solidFill>
                          <a:latin typeface="Symbol" pitchFamily="2" charset="2"/>
                        </a:rPr>
                        <a:t>m</a:t>
                      </a:r>
                      <a:r>
                        <a:rPr lang="en-US" sz="900" b="1" kern="1200" baseline="0">
                          <a:solidFill>
                            <a:srgbClr val="002060"/>
                          </a:solidFill>
                          <a:latin typeface="+mn-lt"/>
                          <a:ea typeface="+mn-ea"/>
                          <a:cs typeface="+mn-cs"/>
                        </a:rPr>
                        <a:t>m</a:t>
                      </a:r>
                      <a:endParaRPr lang="en-US" sz="900" b="1">
                        <a:solidFill>
                          <a:srgbClr val="002060"/>
                        </a:solidFill>
                      </a:endParaRPr>
                    </a:p>
                  </a:txBody>
                  <a:tcPr marL="68580" marR="68580" marT="34290" marB="34290"/>
                </a:tc>
                <a:tc>
                  <a:txBody>
                    <a:bodyPr/>
                    <a:lstStyle/>
                    <a:p>
                      <a:pPr algn="l"/>
                      <a:r>
                        <a:rPr lang="en-US" sz="900" b="1" kern="1200" baseline="0">
                          <a:solidFill>
                            <a:schemeClr val="dk1"/>
                          </a:solidFill>
                          <a:latin typeface="+mn-lt"/>
                          <a:ea typeface="+mn-ea"/>
                          <a:cs typeface="+mn-cs"/>
                        </a:rPr>
                        <a:t>(10 - 28 nC) </a:t>
                      </a:r>
                      <a:r>
                        <a:rPr lang="en-US" sz="900" b="1"/>
                        <a:t>6.25x10</a:t>
                      </a:r>
                      <a:r>
                        <a:rPr lang="en-US" sz="900" b="1" baseline="30000"/>
                        <a:t>10 </a:t>
                      </a:r>
                      <a:r>
                        <a:rPr lang="en-US" sz="900" b="1" baseline="0"/>
                        <a:t>e</a:t>
                      </a:r>
                      <a:r>
                        <a:rPr lang="en-US" sz="900" b="1" baseline="30000"/>
                        <a:t>-  </a:t>
                      </a:r>
                      <a:r>
                        <a:rPr lang="en-US" sz="900" b="1"/>
                        <a:t>to 1.75x10</a:t>
                      </a:r>
                      <a:r>
                        <a:rPr lang="en-US" sz="900" b="1" baseline="30000"/>
                        <a:t>11</a:t>
                      </a:r>
                      <a:r>
                        <a:rPr lang="en-US" sz="900" b="1" baseline="0"/>
                        <a:t> e</a:t>
                      </a:r>
                      <a:r>
                        <a:rPr lang="en-US" sz="900" b="1" baseline="30000"/>
                        <a:t>-</a:t>
                      </a:r>
                      <a:endParaRPr lang="en-US" sz="900" b="1"/>
                    </a:p>
                  </a:txBody>
                  <a:tcPr marL="68580" marR="68580" marT="34290" marB="34290"/>
                </a:tc>
                <a:extLst>
                  <a:ext uri="{0D108BD9-81ED-4DB2-BD59-A6C34878D82A}">
                    <a16:rowId xmlns:a16="http://schemas.microsoft.com/office/drawing/2014/main" val="2381698026"/>
                  </a:ext>
                </a:extLst>
              </a:tr>
              <a:tr h="2507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u="sng" kern="1200">
                          <a:solidFill>
                            <a:schemeClr val="dk1"/>
                          </a:solidFill>
                          <a:effectLst/>
                          <a:latin typeface="+mn-lt"/>
                          <a:ea typeface="+mn-ea"/>
                          <a:cs typeface="+mn-cs"/>
                        </a:rPr>
                        <a:t>Feedback systems</a:t>
                      </a:r>
                    </a:p>
                  </a:txBody>
                  <a:tcPr marL="68580" marR="68580" marT="34290" marB="34290"/>
                </a:tc>
                <a:tc>
                  <a:txBody>
                    <a:bodyPr/>
                    <a:lstStyle/>
                    <a:p>
                      <a:pPr algn="ctr"/>
                      <a:endParaRPr lang="en-US" sz="900" b="1"/>
                    </a:p>
                  </a:txBody>
                  <a:tcPr marL="68580" marR="68580" marT="34290" marB="34290"/>
                </a:tc>
                <a:tc>
                  <a:txBody>
                    <a:bodyPr/>
                    <a:lstStyle/>
                    <a:p>
                      <a:pPr algn="ct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1">
                        <a:solidFill>
                          <a:srgbClr val="002060"/>
                        </a:solidFill>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1">
                        <a:solidFill>
                          <a:srgbClr val="002060"/>
                        </a:solidFill>
                      </a:endParaRPr>
                    </a:p>
                  </a:txBody>
                  <a:tcPr marL="68580" marR="68580" marT="34290" marB="34290"/>
                </a:tc>
                <a:tc>
                  <a:txBody>
                    <a:bodyPr/>
                    <a:lstStyle/>
                    <a:p>
                      <a:pPr algn="l"/>
                      <a:endParaRPr lang="en-US" sz="900" b="1"/>
                    </a:p>
                  </a:txBody>
                  <a:tcPr marL="68580" marR="68580" marT="34290" marB="34290"/>
                </a:tc>
                <a:extLst>
                  <a:ext uri="{0D108BD9-81ED-4DB2-BD59-A6C34878D82A}">
                    <a16:rowId xmlns:a16="http://schemas.microsoft.com/office/drawing/2014/main" val="3224083080"/>
                  </a:ext>
                </a:extLst>
              </a:tr>
              <a:tr h="228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a:solidFill>
                            <a:schemeClr val="dk1"/>
                          </a:solidFill>
                          <a:effectLst/>
                          <a:latin typeface="+mn-lt"/>
                          <a:ea typeface="+mn-ea"/>
                          <a:cs typeface="+mn-cs"/>
                        </a:rPr>
                        <a:t>   Transverse bunch-by-bunch (one special BPM), 1 mm meas. range</a:t>
                      </a:r>
                    </a:p>
                  </a:txBody>
                  <a:tcPr marL="68580" marR="68580" marT="34290" marB="34290"/>
                </a:tc>
                <a:tc>
                  <a:txBody>
                    <a:bodyPr/>
                    <a:lstStyle/>
                    <a:p>
                      <a:pPr algn="ctr"/>
                      <a:r>
                        <a:rPr lang="en-US" sz="900" b="1"/>
                        <a:t>3 </a:t>
                      </a:r>
                      <a:r>
                        <a:rPr lang="en-US" sz="900" b="1" baseline="0">
                          <a:latin typeface="Symbol" pitchFamily="2" charset="2"/>
                        </a:rPr>
                        <a:t>m</a:t>
                      </a:r>
                      <a:r>
                        <a:rPr lang="en-US" sz="900" b="1" kern="1200" baseline="0">
                          <a:solidFill>
                            <a:schemeClr val="dk1"/>
                          </a:solidFill>
                          <a:latin typeface="+mn-lt"/>
                          <a:ea typeface="+mn-ea"/>
                          <a:cs typeface="+mn-cs"/>
                        </a:rPr>
                        <a:t>m</a:t>
                      </a:r>
                      <a:endParaRPr lang="en-US" sz="900" b="1"/>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t>TBD</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TBD</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TBD</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baseline="0">
                          <a:solidFill>
                            <a:schemeClr val="dk1"/>
                          </a:solidFill>
                          <a:latin typeface="+mn-lt"/>
                          <a:ea typeface="+mn-ea"/>
                          <a:cs typeface="+mn-cs"/>
                        </a:rPr>
                        <a:t>(10 - 28 </a:t>
                      </a:r>
                      <a:r>
                        <a:rPr lang="en-US" sz="900" b="1" kern="1200" baseline="0" err="1">
                          <a:solidFill>
                            <a:schemeClr val="dk1"/>
                          </a:solidFill>
                          <a:latin typeface="+mn-lt"/>
                          <a:ea typeface="+mn-ea"/>
                          <a:cs typeface="+mn-cs"/>
                        </a:rPr>
                        <a:t>nC</a:t>
                      </a:r>
                      <a:r>
                        <a:rPr lang="en-US" sz="900" b="1" kern="1200" baseline="0">
                          <a:solidFill>
                            <a:schemeClr val="dk1"/>
                          </a:solidFill>
                          <a:latin typeface="+mn-lt"/>
                          <a:ea typeface="+mn-ea"/>
                          <a:cs typeface="+mn-cs"/>
                        </a:rPr>
                        <a:t>) </a:t>
                      </a:r>
                      <a:r>
                        <a:rPr lang="en-US" sz="900" b="1"/>
                        <a:t>6.25x10</a:t>
                      </a:r>
                      <a:r>
                        <a:rPr lang="en-US" sz="900" b="1" baseline="30000"/>
                        <a:t>10 </a:t>
                      </a:r>
                      <a:r>
                        <a:rPr lang="en-US" sz="900" b="1" baseline="0"/>
                        <a:t>e</a:t>
                      </a:r>
                      <a:r>
                        <a:rPr lang="en-US" sz="900" b="1" baseline="30000"/>
                        <a:t>-  </a:t>
                      </a:r>
                      <a:r>
                        <a:rPr lang="en-US" sz="900" b="1"/>
                        <a:t>to 1.75x10</a:t>
                      </a:r>
                      <a:r>
                        <a:rPr lang="en-US" sz="900" b="1" baseline="30000"/>
                        <a:t>11</a:t>
                      </a:r>
                      <a:r>
                        <a:rPr lang="en-US" sz="900" b="1" baseline="0"/>
                        <a:t> e</a:t>
                      </a:r>
                      <a:r>
                        <a:rPr lang="en-US" sz="900" b="1" baseline="30000"/>
                        <a:t>-</a:t>
                      </a:r>
                      <a:endParaRPr lang="en-US" sz="900" b="1"/>
                    </a:p>
                  </a:txBody>
                  <a:tcPr marL="68580" marR="68580" marT="34290" marB="34290"/>
                </a:tc>
                <a:extLst>
                  <a:ext uri="{0D108BD9-81ED-4DB2-BD59-A6C34878D82A}">
                    <a16:rowId xmlns:a16="http://schemas.microsoft.com/office/drawing/2014/main" val="2381830186"/>
                  </a:ext>
                </a:extLst>
              </a:tr>
              <a:tr h="22813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a:solidFill>
                            <a:schemeClr val="dk1"/>
                          </a:solidFill>
                          <a:effectLst/>
                          <a:latin typeface="+mn-lt"/>
                          <a:ea typeface="+mn-ea"/>
                          <a:cs typeface="+mn-cs"/>
                        </a:rPr>
                        <a:t>   </a:t>
                      </a:r>
                      <a:r>
                        <a:rPr lang="en-US" sz="900" b="1" kern="1200" err="1">
                          <a:solidFill>
                            <a:schemeClr val="dk1"/>
                          </a:solidFill>
                          <a:effectLst/>
                          <a:latin typeface="+mn-lt"/>
                          <a:ea typeface="+mn-ea"/>
                          <a:cs typeface="+mn-cs"/>
                        </a:rPr>
                        <a:t>Longi</a:t>
                      </a:r>
                      <a:r>
                        <a:rPr lang="en-US" sz="900" b="1" kern="1200">
                          <a:solidFill>
                            <a:schemeClr val="dk1"/>
                          </a:solidFill>
                          <a:effectLst/>
                          <a:latin typeface="+mn-lt"/>
                          <a:ea typeface="+mn-ea"/>
                          <a:cs typeface="+mn-cs"/>
                        </a:rPr>
                        <a:t> bunch-by-bunch (one special BPM), phase measurement</a:t>
                      </a:r>
                    </a:p>
                  </a:txBody>
                  <a:tcPr marL="68580" marR="68580" marT="34290" marB="34290"/>
                </a:tc>
                <a:tc>
                  <a:txBody>
                    <a:bodyPr/>
                    <a:lstStyle/>
                    <a:p>
                      <a:pPr algn="ctr"/>
                      <a:r>
                        <a:rPr lang="en-US" sz="900" b="1"/>
                        <a:t>TBD</a:t>
                      </a:r>
                    </a:p>
                  </a:txBody>
                  <a:tcPr marL="68580" marR="68580" marT="34290" marB="34290"/>
                </a:tc>
                <a:tc>
                  <a:txBody>
                    <a:bodyPr/>
                    <a:lstStyle/>
                    <a:p>
                      <a:pPr algn="ctr"/>
                      <a:r>
                        <a:rPr lang="en-US" sz="900" b="1"/>
                        <a:t>TBD</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TBD</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a:solidFill>
                            <a:srgbClr val="002060"/>
                          </a:solidFill>
                        </a:rPr>
                        <a:t>TBD</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b="1" kern="1200" baseline="0" dirty="0">
                          <a:solidFill>
                            <a:schemeClr val="dk1"/>
                          </a:solidFill>
                          <a:latin typeface="+mn-lt"/>
                          <a:ea typeface="+mn-ea"/>
                          <a:cs typeface="+mn-cs"/>
                        </a:rPr>
                        <a:t>(10 - 28 </a:t>
                      </a:r>
                      <a:r>
                        <a:rPr lang="en-US" sz="900" b="1" kern="1200" baseline="0" dirty="0" err="1">
                          <a:solidFill>
                            <a:schemeClr val="dk1"/>
                          </a:solidFill>
                          <a:latin typeface="+mn-lt"/>
                          <a:ea typeface="+mn-ea"/>
                          <a:cs typeface="+mn-cs"/>
                        </a:rPr>
                        <a:t>nC</a:t>
                      </a:r>
                      <a:r>
                        <a:rPr lang="en-US" sz="900" b="1" kern="1200" baseline="0" dirty="0">
                          <a:solidFill>
                            <a:schemeClr val="dk1"/>
                          </a:solidFill>
                          <a:latin typeface="+mn-lt"/>
                          <a:ea typeface="+mn-ea"/>
                          <a:cs typeface="+mn-cs"/>
                        </a:rPr>
                        <a:t>) </a:t>
                      </a:r>
                      <a:r>
                        <a:rPr lang="en-US" sz="900" b="1" dirty="0"/>
                        <a:t>6.25x10</a:t>
                      </a:r>
                      <a:r>
                        <a:rPr lang="en-US" sz="900" b="1" baseline="30000" dirty="0"/>
                        <a:t>10 </a:t>
                      </a:r>
                      <a:r>
                        <a:rPr lang="en-US" sz="900" b="1" baseline="0" dirty="0"/>
                        <a:t>e</a:t>
                      </a:r>
                      <a:r>
                        <a:rPr lang="en-US" sz="900" b="1" baseline="30000" dirty="0"/>
                        <a:t>-  </a:t>
                      </a:r>
                      <a:r>
                        <a:rPr lang="en-US" sz="900" b="1" dirty="0"/>
                        <a:t>to 1.75x10</a:t>
                      </a:r>
                      <a:r>
                        <a:rPr lang="en-US" sz="900" b="1" baseline="30000" dirty="0"/>
                        <a:t>11</a:t>
                      </a:r>
                      <a:r>
                        <a:rPr lang="en-US" sz="900" b="1" baseline="0" dirty="0"/>
                        <a:t> e</a:t>
                      </a:r>
                      <a:r>
                        <a:rPr lang="en-US" sz="900" b="1" baseline="30000" dirty="0"/>
                        <a:t>-</a:t>
                      </a:r>
                      <a:endParaRPr lang="en-US" sz="900" b="1" dirty="0"/>
                    </a:p>
                  </a:txBody>
                  <a:tcPr marL="68580" marR="68580" marT="34290" marB="34290"/>
                </a:tc>
                <a:extLst>
                  <a:ext uri="{0D108BD9-81ED-4DB2-BD59-A6C34878D82A}">
                    <a16:rowId xmlns:a16="http://schemas.microsoft.com/office/drawing/2014/main" val="2863532226"/>
                  </a:ext>
                </a:extLst>
              </a:tr>
            </a:tbl>
          </a:graphicData>
        </a:graphic>
      </p:graphicFrame>
      <p:sp>
        <p:nvSpPr>
          <p:cNvPr id="3" name="TextBox 2">
            <a:extLst>
              <a:ext uri="{FF2B5EF4-FFF2-40B4-BE49-F238E27FC236}">
                <a16:creationId xmlns:a16="http://schemas.microsoft.com/office/drawing/2014/main" id="{4AFAB31D-016E-411B-BF5E-84B9E15809D3}"/>
              </a:ext>
            </a:extLst>
          </p:cNvPr>
          <p:cNvSpPr txBox="1"/>
          <p:nvPr/>
        </p:nvSpPr>
        <p:spPr>
          <a:xfrm>
            <a:off x="8291597" y="371147"/>
            <a:ext cx="2050048" cy="300082"/>
          </a:xfrm>
          <a:prstGeom prst="rect">
            <a:avLst/>
          </a:prstGeom>
          <a:noFill/>
        </p:spPr>
        <p:txBody>
          <a:bodyPr wrap="none" rtlCol="0">
            <a:spAutoFit/>
          </a:bodyPr>
          <a:lstStyle/>
          <a:p>
            <a:r>
              <a:rPr lang="en-US" sz="1350" dirty="0"/>
              <a:t>Gassner/Montag 21Mar22</a:t>
            </a:r>
          </a:p>
        </p:txBody>
      </p:sp>
      <p:sp>
        <p:nvSpPr>
          <p:cNvPr id="5" name="TextBox 4">
            <a:extLst>
              <a:ext uri="{FF2B5EF4-FFF2-40B4-BE49-F238E27FC236}">
                <a16:creationId xmlns:a16="http://schemas.microsoft.com/office/drawing/2014/main" id="{49E807F6-2359-4E65-B6D7-A41050B8093C}"/>
              </a:ext>
            </a:extLst>
          </p:cNvPr>
          <p:cNvSpPr txBox="1"/>
          <p:nvPr/>
        </p:nvSpPr>
        <p:spPr>
          <a:xfrm>
            <a:off x="1692666" y="6081619"/>
            <a:ext cx="8027534" cy="400110"/>
          </a:xfrm>
          <a:prstGeom prst="rect">
            <a:avLst/>
          </a:prstGeom>
          <a:noFill/>
        </p:spPr>
        <p:txBody>
          <a:bodyPr wrap="square" rtlCol="0">
            <a:spAutoFit/>
          </a:bodyPr>
          <a:lstStyle/>
          <a:p>
            <a:r>
              <a:rPr lang="en-US" sz="1000" b="1" dirty="0">
                <a:solidFill>
                  <a:srgbClr val="002060"/>
                </a:solidFill>
              </a:rPr>
              <a:t>Allowable Drift</a:t>
            </a:r>
            <a:r>
              <a:rPr lang="en-US" sz="1000" dirty="0"/>
              <a:t>: this is related to how much the position measurement can change due to outside influences (cable and rack temperature, </a:t>
            </a:r>
            <a:r>
              <a:rPr lang="en-US" sz="1000" dirty="0" err="1"/>
              <a:t>etc</a:t>
            </a:r>
            <a:r>
              <a:rPr lang="en-US" sz="1000" dirty="0"/>
              <a:t>…) , assuming the beam does not drift</a:t>
            </a:r>
          </a:p>
        </p:txBody>
      </p:sp>
      <p:sp>
        <p:nvSpPr>
          <p:cNvPr id="6" name="Rectangle 5">
            <a:extLst>
              <a:ext uri="{FF2B5EF4-FFF2-40B4-BE49-F238E27FC236}">
                <a16:creationId xmlns:a16="http://schemas.microsoft.com/office/drawing/2014/main" id="{88C104F4-BE46-4251-B923-81C5A81832D6}"/>
              </a:ext>
            </a:extLst>
          </p:cNvPr>
          <p:cNvSpPr/>
          <p:nvPr/>
        </p:nvSpPr>
        <p:spPr>
          <a:xfrm>
            <a:off x="1700496" y="5463442"/>
            <a:ext cx="8019704" cy="707886"/>
          </a:xfrm>
          <a:prstGeom prst="rect">
            <a:avLst/>
          </a:prstGeom>
        </p:spPr>
        <p:txBody>
          <a:bodyPr wrap="square">
            <a:spAutoFit/>
          </a:bodyPr>
          <a:lstStyle/>
          <a:p>
            <a:r>
              <a:rPr lang="en-US" sz="1000" dirty="0"/>
              <a:t>*</a:t>
            </a:r>
            <a:r>
              <a:rPr lang="en-US" sz="1000" b="1" dirty="0"/>
              <a:t>Note</a:t>
            </a:r>
            <a:r>
              <a:rPr lang="en-US" sz="1000" dirty="0"/>
              <a:t>: EIC CDR p 758, </a:t>
            </a:r>
            <a:r>
              <a:rPr lang="en-US" sz="1000" dirty="0" err="1"/>
              <a:t>ch</a:t>
            </a:r>
            <a:r>
              <a:rPr lang="en-US" sz="1000" dirty="0"/>
              <a:t> 6.9.3: To monitor and fine tune injection matching</a:t>
            </a:r>
            <a:r>
              <a:rPr lang="en-US" sz="1000" b="1" dirty="0"/>
              <a:t>, four BPMs </a:t>
            </a:r>
            <a:r>
              <a:rPr lang="en-US" sz="1000" dirty="0"/>
              <a:t>(two each at dispersive and non-dispersive locations) will be used to monitor </a:t>
            </a:r>
            <a:r>
              <a:rPr lang="en-US" sz="1000" dirty="0" err="1"/>
              <a:t>betatron</a:t>
            </a:r>
            <a:r>
              <a:rPr lang="en-US" sz="1000" dirty="0"/>
              <a:t> and synchrotron oscillations of the first injected bunch.</a:t>
            </a:r>
          </a:p>
          <a:p>
            <a:r>
              <a:rPr lang="en-US" sz="1000" i="1" dirty="0"/>
              <a:t>“I would think a single turn would be sufficient, and if this capability is a substantial cost driver we could restrict it to </a:t>
            </a:r>
            <a:r>
              <a:rPr lang="en-US" sz="1000" b="1" i="1" dirty="0"/>
              <a:t>the first 20 BPMs </a:t>
            </a:r>
            <a:r>
              <a:rPr lang="en-US" sz="1000" i="1" dirty="0"/>
              <a:t>downstream of the injection point.” CM 9Nov20 email</a:t>
            </a:r>
            <a:endParaRPr lang="en-US" sz="1000" dirty="0"/>
          </a:p>
        </p:txBody>
      </p:sp>
      <p:sp>
        <p:nvSpPr>
          <p:cNvPr id="7" name="Title 1">
            <a:extLst>
              <a:ext uri="{FF2B5EF4-FFF2-40B4-BE49-F238E27FC236}">
                <a16:creationId xmlns:a16="http://schemas.microsoft.com/office/drawing/2014/main" id="{8CA335B7-4F1F-4800-8583-CF057A167F64}"/>
              </a:ext>
            </a:extLst>
          </p:cNvPr>
          <p:cNvSpPr txBox="1">
            <a:spLocks/>
          </p:cNvSpPr>
          <p:nvPr/>
        </p:nvSpPr>
        <p:spPr>
          <a:xfrm>
            <a:off x="2875379" y="1"/>
            <a:ext cx="6654051" cy="501431"/>
          </a:xfrm>
          <a:prstGeom prst="rect">
            <a:avLst/>
          </a:prstGeom>
        </p:spPr>
        <p:txBody>
          <a:bodyPr>
            <a:no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3200" dirty="0">
                <a:latin typeface="+mn-lt"/>
              </a:rPr>
              <a:t>ESR BPM Resolution Requirements</a:t>
            </a:r>
          </a:p>
        </p:txBody>
      </p:sp>
      <p:sp>
        <p:nvSpPr>
          <p:cNvPr id="9" name="TextBox 8">
            <a:extLst>
              <a:ext uri="{FF2B5EF4-FFF2-40B4-BE49-F238E27FC236}">
                <a16:creationId xmlns:a16="http://schemas.microsoft.com/office/drawing/2014/main" id="{B3A99D1F-BA9D-4FCB-8A3E-D8A4AAD72DF7}"/>
              </a:ext>
            </a:extLst>
          </p:cNvPr>
          <p:cNvSpPr txBox="1"/>
          <p:nvPr/>
        </p:nvSpPr>
        <p:spPr>
          <a:xfrm>
            <a:off x="2314574" y="615070"/>
            <a:ext cx="7134225" cy="646331"/>
          </a:xfrm>
          <a:prstGeom prst="rect">
            <a:avLst/>
          </a:prstGeom>
          <a:noFill/>
        </p:spPr>
        <p:txBody>
          <a:bodyPr wrap="square">
            <a:spAutoFit/>
          </a:bodyPr>
          <a:lstStyle/>
          <a:p>
            <a:r>
              <a:rPr lang="en-US" dirty="0">
                <a:solidFill>
                  <a:srgbClr val="00B050"/>
                </a:solidFill>
                <a:latin typeface="Calibri" panose="020F0502020204030204" pitchFamily="34" charset="0"/>
                <a:ea typeface="Calibri" panose="020F0502020204030204" pitchFamily="34" charset="0"/>
              </a:rPr>
              <a:t>Can expect similar requirements for most of the IR electron BPMs </a:t>
            </a:r>
          </a:p>
          <a:p>
            <a:r>
              <a:rPr lang="en-US" dirty="0">
                <a:solidFill>
                  <a:srgbClr val="00B050"/>
                </a:solidFill>
                <a:latin typeface="Calibri" panose="020F0502020204030204" pitchFamily="34" charset="0"/>
                <a:ea typeface="Calibri" panose="020F0502020204030204" pitchFamily="34" charset="0"/>
              </a:rPr>
              <a:t>	The BPMs close to the IP may need special requirements</a:t>
            </a:r>
          </a:p>
        </p:txBody>
      </p:sp>
      <p:sp>
        <p:nvSpPr>
          <p:cNvPr id="8" name="Slide Number Placeholder 3">
            <a:extLst>
              <a:ext uri="{FF2B5EF4-FFF2-40B4-BE49-F238E27FC236}">
                <a16:creationId xmlns:a16="http://schemas.microsoft.com/office/drawing/2014/main" id="{9A1A3D76-91A3-1C42-812E-6F0072FA9CB8}"/>
              </a:ext>
            </a:extLst>
          </p:cNvPr>
          <p:cNvSpPr>
            <a:spLocks noGrp="1"/>
          </p:cNvSpPr>
          <p:nvPr>
            <p:ph type="sldNum" sz="quarter" idx="12"/>
          </p:nvPr>
        </p:nvSpPr>
        <p:spPr>
          <a:xfrm>
            <a:off x="4724400" y="6362007"/>
            <a:ext cx="2743200" cy="365125"/>
          </a:xfrm>
        </p:spPr>
        <p:txBody>
          <a:bodyPr/>
          <a:lstStyle/>
          <a:p>
            <a:fld id="{893C5830-40F3-F04E-B2E3-10E6672BA8FF}" type="slidenum">
              <a:rPr lang="en-US" smtClean="0"/>
              <a:pPr/>
              <a:t>21</a:t>
            </a:fld>
            <a:endParaRPr lang="en-US" dirty="0"/>
          </a:p>
        </p:txBody>
      </p:sp>
    </p:spTree>
    <p:extLst>
      <p:ext uri="{BB962C8B-B14F-4D97-AF65-F5344CB8AC3E}">
        <p14:creationId xmlns:p14="http://schemas.microsoft.com/office/powerpoint/2010/main" val="16306504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93C5830-40F3-F04E-B2E3-10E6672BA8FF}" type="slidenum">
              <a:rPr lang="en-US" smtClean="0"/>
              <a:pPr/>
              <a:t>22</a:t>
            </a:fld>
            <a:endParaRPr lang="en-US"/>
          </a:p>
        </p:txBody>
      </p:sp>
      <p:sp>
        <p:nvSpPr>
          <p:cNvPr id="6" name="Title 1">
            <a:extLst>
              <a:ext uri="{FF2B5EF4-FFF2-40B4-BE49-F238E27FC236}">
                <a16:creationId xmlns:a16="http://schemas.microsoft.com/office/drawing/2014/main" id="{C1861BF1-260F-43DB-B56F-5684F3D1D9AD}"/>
              </a:ext>
            </a:extLst>
          </p:cNvPr>
          <p:cNvSpPr txBox="1">
            <a:spLocks/>
          </p:cNvSpPr>
          <p:nvPr/>
        </p:nvSpPr>
        <p:spPr>
          <a:xfrm>
            <a:off x="1917635" y="105623"/>
            <a:ext cx="7886700" cy="59477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2800" dirty="0">
                <a:latin typeface="+mn-lt"/>
              </a:rPr>
              <a:t>Forward Side Cryostat (~17 m length)</a:t>
            </a:r>
          </a:p>
        </p:txBody>
      </p:sp>
      <p:pic>
        <p:nvPicPr>
          <p:cNvPr id="2" name="Picture 1">
            <a:extLst>
              <a:ext uri="{FF2B5EF4-FFF2-40B4-BE49-F238E27FC236}">
                <a16:creationId xmlns:a16="http://schemas.microsoft.com/office/drawing/2014/main" id="{2AF31E0C-4532-432F-A700-49CF58F0E099}"/>
              </a:ext>
            </a:extLst>
          </p:cNvPr>
          <p:cNvPicPr>
            <a:picLocks noChangeAspect="1"/>
          </p:cNvPicPr>
          <p:nvPr/>
        </p:nvPicPr>
        <p:blipFill>
          <a:blip r:embed="rId2"/>
          <a:stretch>
            <a:fillRect/>
          </a:stretch>
        </p:blipFill>
        <p:spPr>
          <a:xfrm>
            <a:off x="2012271" y="1179775"/>
            <a:ext cx="8398276" cy="5268070"/>
          </a:xfrm>
          <a:prstGeom prst="rect">
            <a:avLst/>
          </a:prstGeom>
        </p:spPr>
      </p:pic>
      <p:cxnSp>
        <p:nvCxnSpPr>
          <p:cNvPr id="8" name="Straight Connector 7">
            <a:extLst>
              <a:ext uri="{FF2B5EF4-FFF2-40B4-BE49-F238E27FC236}">
                <a16:creationId xmlns:a16="http://schemas.microsoft.com/office/drawing/2014/main" id="{184BF4D7-C9B2-45F6-A322-8F3A8BBDB25B}"/>
              </a:ext>
            </a:extLst>
          </p:cNvPr>
          <p:cNvCxnSpPr>
            <a:cxnSpLocks/>
          </p:cNvCxnSpPr>
          <p:nvPr/>
        </p:nvCxnSpPr>
        <p:spPr>
          <a:xfrm flipH="1">
            <a:off x="1781452" y="2862131"/>
            <a:ext cx="1395970" cy="0"/>
          </a:xfrm>
          <a:prstGeom prst="line">
            <a:avLst/>
          </a:prstGeom>
          <a:ln w="22225">
            <a:solidFill>
              <a:srgbClr val="FF0000"/>
            </a:solidFill>
            <a:prstDash val="dash"/>
            <a:headEnd type="none"/>
            <a:tailEnd type="triangle" w="med" len="lg"/>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5C5339D2-499C-4D9F-8AF5-697E696C9B5D}"/>
              </a:ext>
            </a:extLst>
          </p:cNvPr>
          <p:cNvCxnSpPr>
            <a:cxnSpLocks/>
          </p:cNvCxnSpPr>
          <p:nvPr/>
        </p:nvCxnSpPr>
        <p:spPr>
          <a:xfrm>
            <a:off x="1781452" y="1398024"/>
            <a:ext cx="1395970" cy="0"/>
          </a:xfrm>
          <a:prstGeom prst="line">
            <a:avLst/>
          </a:prstGeom>
          <a:ln w="22225">
            <a:prstDash val="dash"/>
            <a:tailEnd type="triangle" w="med"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E628A55-7470-40C9-BC81-38DCA58DD84D}"/>
              </a:ext>
            </a:extLst>
          </p:cNvPr>
          <p:cNvSpPr txBox="1"/>
          <p:nvPr/>
        </p:nvSpPr>
        <p:spPr>
          <a:xfrm>
            <a:off x="2088656" y="2523577"/>
            <a:ext cx="967637" cy="338554"/>
          </a:xfrm>
          <a:prstGeom prst="rect">
            <a:avLst/>
          </a:prstGeom>
          <a:noFill/>
        </p:spPr>
        <p:txBody>
          <a:bodyPr wrap="none" rtlCol="0">
            <a:spAutoFit/>
          </a:bodyPr>
          <a:lstStyle/>
          <a:p>
            <a:r>
              <a:rPr lang="en-US" sz="1600" b="1" dirty="0">
                <a:solidFill>
                  <a:srgbClr val="FF0000"/>
                </a:solidFill>
              </a:rPr>
              <a:t>Electrons</a:t>
            </a:r>
            <a:endParaRPr lang="en-US" sz="1400" b="1" dirty="0">
              <a:solidFill>
                <a:srgbClr val="FF0000"/>
              </a:solidFill>
            </a:endParaRPr>
          </a:p>
        </p:txBody>
      </p:sp>
      <p:sp>
        <p:nvSpPr>
          <p:cNvPr id="11" name="TextBox 10">
            <a:extLst>
              <a:ext uri="{FF2B5EF4-FFF2-40B4-BE49-F238E27FC236}">
                <a16:creationId xmlns:a16="http://schemas.microsoft.com/office/drawing/2014/main" id="{E4D9B751-BFB0-492D-A642-DF864CE5CD91}"/>
              </a:ext>
            </a:extLst>
          </p:cNvPr>
          <p:cNvSpPr txBox="1"/>
          <p:nvPr/>
        </p:nvSpPr>
        <p:spPr>
          <a:xfrm>
            <a:off x="1984586" y="1058428"/>
            <a:ext cx="900311" cy="338554"/>
          </a:xfrm>
          <a:prstGeom prst="rect">
            <a:avLst/>
          </a:prstGeom>
          <a:noFill/>
        </p:spPr>
        <p:txBody>
          <a:bodyPr wrap="none" rtlCol="0">
            <a:spAutoFit/>
          </a:bodyPr>
          <a:lstStyle/>
          <a:p>
            <a:r>
              <a:rPr lang="en-US" sz="1600" b="1" dirty="0">
                <a:solidFill>
                  <a:schemeClr val="accent1"/>
                </a:solidFill>
              </a:rPr>
              <a:t>Hadrons</a:t>
            </a:r>
          </a:p>
        </p:txBody>
      </p:sp>
      <p:cxnSp>
        <p:nvCxnSpPr>
          <p:cNvPr id="12" name="Straight Arrow Connector 11">
            <a:extLst>
              <a:ext uri="{FF2B5EF4-FFF2-40B4-BE49-F238E27FC236}">
                <a16:creationId xmlns:a16="http://schemas.microsoft.com/office/drawing/2014/main" id="{901100D4-16BF-4E20-AD74-683BF0546C9D}"/>
              </a:ext>
            </a:extLst>
          </p:cNvPr>
          <p:cNvCxnSpPr>
            <a:cxnSpLocks/>
          </p:cNvCxnSpPr>
          <p:nvPr/>
        </p:nvCxnSpPr>
        <p:spPr>
          <a:xfrm flipV="1">
            <a:off x="2642064" y="4268617"/>
            <a:ext cx="254323" cy="534326"/>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E238217-B3A0-4D32-AC1E-17A33963CB92}"/>
              </a:ext>
            </a:extLst>
          </p:cNvPr>
          <p:cNvSpPr txBox="1"/>
          <p:nvPr/>
        </p:nvSpPr>
        <p:spPr>
          <a:xfrm>
            <a:off x="2315031" y="4762933"/>
            <a:ext cx="514885" cy="276999"/>
          </a:xfrm>
          <a:prstGeom prst="rect">
            <a:avLst/>
          </a:prstGeom>
          <a:noFill/>
        </p:spPr>
        <p:txBody>
          <a:bodyPr wrap="none" rtlCol="0">
            <a:spAutoFit/>
          </a:bodyPr>
          <a:lstStyle/>
          <a:p>
            <a:r>
              <a:rPr lang="en-US" sz="1200" dirty="0"/>
              <a:t>Q0eF</a:t>
            </a:r>
          </a:p>
        </p:txBody>
      </p:sp>
      <p:cxnSp>
        <p:nvCxnSpPr>
          <p:cNvPr id="16" name="Straight Arrow Connector 15">
            <a:extLst>
              <a:ext uri="{FF2B5EF4-FFF2-40B4-BE49-F238E27FC236}">
                <a16:creationId xmlns:a16="http://schemas.microsoft.com/office/drawing/2014/main" id="{063B09FA-BC81-4F9A-A0FE-76AEB5F13248}"/>
              </a:ext>
            </a:extLst>
          </p:cNvPr>
          <p:cNvCxnSpPr>
            <a:cxnSpLocks/>
          </p:cNvCxnSpPr>
          <p:nvPr/>
        </p:nvCxnSpPr>
        <p:spPr>
          <a:xfrm flipV="1">
            <a:off x="4959512" y="4278600"/>
            <a:ext cx="254323" cy="534326"/>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9559E4B-F16B-4CFE-BD87-4FB9E3BAA552}"/>
              </a:ext>
            </a:extLst>
          </p:cNvPr>
          <p:cNvSpPr txBox="1"/>
          <p:nvPr/>
        </p:nvSpPr>
        <p:spPr>
          <a:xfrm>
            <a:off x="4632479" y="4772916"/>
            <a:ext cx="514885" cy="276999"/>
          </a:xfrm>
          <a:prstGeom prst="rect">
            <a:avLst/>
          </a:prstGeom>
          <a:noFill/>
        </p:spPr>
        <p:txBody>
          <a:bodyPr wrap="none" rtlCol="0">
            <a:spAutoFit/>
          </a:bodyPr>
          <a:lstStyle/>
          <a:p>
            <a:r>
              <a:rPr lang="en-US" sz="1200" dirty="0"/>
              <a:t>Q1eF</a:t>
            </a:r>
          </a:p>
        </p:txBody>
      </p:sp>
      <p:cxnSp>
        <p:nvCxnSpPr>
          <p:cNvPr id="18" name="Straight Arrow Connector 17">
            <a:extLst>
              <a:ext uri="{FF2B5EF4-FFF2-40B4-BE49-F238E27FC236}">
                <a16:creationId xmlns:a16="http://schemas.microsoft.com/office/drawing/2014/main" id="{2C2F6EE0-2C52-449E-90D2-C22A2A3C0FB0}"/>
              </a:ext>
            </a:extLst>
          </p:cNvPr>
          <p:cNvCxnSpPr>
            <a:cxnSpLocks/>
          </p:cNvCxnSpPr>
          <p:nvPr/>
        </p:nvCxnSpPr>
        <p:spPr>
          <a:xfrm flipV="1">
            <a:off x="4482598" y="2440060"/>
            <a:ext cx="166502" cy="409672"/>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DDD86CA-3F03-4FBF-AE8D-6AAF2015F6D6}"/>
              </a:ext>
            </a:extLst>
          </p:cNvPr>
          <p:cNvSpPr txBox="1"/>
          <p:nvPr/>
        </p:nvSpPr>
        <p:spPr>
          <a:xfrm>
            <a:off x="4109747" y="2820932"/>
            <a:ext cx="514885" cy="276999"/>
          </a:xfrm>
          <a:prstGeom prst="rect">
            <a:avLst/>
          </a:prstGeom>
          <a:noFill/>
        </p:spPr>
        <p:txBody>
          <a:bodyPr wrap="none" rtlCol="0">
            <a:spAutoFit/>
          </a:bodyPr>
          <a:lstStyle/>
          <a:p>
            <a:r>
              <a:rPr lang="en-US" sz="1200" dirty="0"/>
              <a:t>Q0eF</a:t>
            </a:r>
          </a:p>
        </p:txBody>
      </p:sp>
      <p:cxnSp>
        <p:nvCxnSpPr>
          <p:cNvPr id="20" name="Straight Arrow Connector 19">
            <a:extLst>
              <a:ext uri="{FF2B5EF4-FFF2-40B4-BE49-F238E27FC236}">
                <a16:creationId xmlns:a16="http://schemas.microsoft.com/office/drawing/2014/main" id="{702D0F48-FA6E-43BE-94CF-6827A24332E7}"/>
              </a:ext>
            </a:extLst>
          </p:cNvPr>
          <p:cNvCxnSpPr>
            <a:cxnSpLocks/>
          </p:cNvCxnSpPr>
          <p:nvPr/>
        </p:nvCxnSpPr>
        <p:spPr>
          <a:xfrm>
            <a:off x="2896387" y="3651235"/>
            <a:ext cx="202545" cy="473669"/>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C11A43CA-D759-45C4-BC0C-A57AF3B6ED49}"/>
              </a:ext>
            </a:extLst>
          </p:cNvPr>
          <p:cNvSpPr txBox="1"/>
          <p:nvPr/>
        </p:nvSpPr>
        <p:spPr>
          <a:xfrm>
            <a:off x="2608892" y="3397033"/>
            <a:ext cx="497252" cy="276999"/>
          </a:xfrm>
          <a:prstGeom prst="rect">
            <a:avLst/>
          </a:prstGeom>
          <a:noFill/>
        </p:spPr>
        <p:txBody>
          <a:bodyPr wrap="none" rtlCol="0">
            <a:spAutoFit/>
          </a:bodyPr>
          <a:lstStyle/>
          <a:p>
            <a:r>
              <a:rPr lang="en-US" sz="1200" dirty="0"/>
              <a:t>B0pF</a:t>
            </a:r>
          </a:p>
        </p:txBody>
      </p:sp>
      <p:sp>
        <p:nvSpPr>
          <p:cNvPr id="26" name="TextBox 25">
            <a:extLst>
              <a:ext uri="{FF2B5EF4-FFF2-40B4-BE49-F238E27FC236}">
                <a16:creationId xmlns:a16="http://schemas.microsoft.com/office/drawing/2014/main" id="{9D1D9223-4EB0-4426-8974-E2EA44B36483}"/>
              </a:ext>
            </a:extLst>
          </p:cNvPr>
          <p:cNvSpPr txBox="1"/>
          <p:nvPr/>
        </p:nvSpPr>
        <p:spPr>
          <a:xfrm>
            <a:off x="5452036" y="2898928"/>
            <a:ext cx="497252" cy="276999"/>
          </a:xfrm>
          <a:prstGeom prst="rect">
            <a:avLst/>
          </a:prstGeom>
          <a:noFill/>
        </p:spPr>
        <p:txBody>
          <a:bodyPr wrap="none" rtlCol="0">
            <a:spAutoFit/>
          </a:bodyPr>
          <a:lstStyle/>
          <a:p>
            <a:r>
              <a:rPr lang="en-US" sz="1200" dirty="0"/>
              <a:t>B0pF</a:t>
            </a:r>
          </a:p>
        </p:txBody>
      </p:sp>
      <p:cxnSp>
        <p:nvCxnSpPr>
          <p:cNvPr id="27" name="Straight Arrow Connector 26">
            <a:extLst>
              <a:ext uri="{FF2B5EF4-FFF2-40B4-BE49-F238E27FC236}">
                <a16:creationId xmlns:a16="http://schemas.microsoft.com/office/drawing/2014/main" id="{ACAF1F18-4049-4F95-BD6E-2BFFA619B5F5}"/>
              </a:ext>
            </a:extLst>
          </p:cNvPr>
          <p:cNvCxnSpPr>
            <a:cxnSpLocks/>
          </p:cNvCxnSpPr>
          <p:nvPr/>
        </p:nvCxnSpPr>
        <p:spPr>
          <a:xfrm flipH="1">
            <a:off x="9052264" y="1014826"/>
            <a:ext cx="150920" cy="77828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601DBFC5-3662-405C-AEEE-8B1BFE7410A1}"/>
              </a:ext>
            </a:extLst>
          </p:cNvPr>
          <p:cNvSpPr txBox="1"/>
          <p:nvPr/>
        </p:nvSpPr>
        <p:spPr>
          <a:xfrm>
            <a:off x="9009380" y="767645"/>
            <a:ext cx="540533" cy="276999"/>
          </a:xfrm>
          <a:prstGeom prst="rect">
            <a:avLst/>
          </a:prstGeom>
          <a:noFill/>
        </p:spPr>
        <p:txBody>
          <a:bodyPr wrap="none" rtlCol="0">
            <a:spAutoFit/>
          </a:bodyPr>
          <a:lstStyle/>
          <a:p>
            <a:r>
              <a:rPr lang="en-US" sz="1200" dirty="0"/>
              <a:t>BPMs</a:t>
            </a:r>
          </a:p>
        </p:txBody>
      </p:sp>
      <p:cxnSp>
        <p:nvCxnSpPr>
          <p:cNvPr id="31" name="Straight Arrow Connector 30">
            <a:extLst>
              <a:ext uri="{FF2B5EF4-FFF2-40B4-BE49-F238E27FC236}">
                <a16:creationId xmlns:a16="http://schemas.microsoft.com/office/drawing/2014/main" id="{AE1374B3-1276-403E-9D2B-5137C970FDDC}"/>
              </a:ext>
            </a:extLst>
          </p:cNvPr>
          <p:cNvCxnSpPr>
            <a:cxnSpLocks/>
          </p:cNvCxnSpPr>
          <p:nvPr/>
        </p:nvCxnSpPr>
        <p:spPr>
          <a:xfrm flipH="1">
            <a:off x="7562742" y="898968"/>
            <a:ext cx="374684" cy="1001321"/>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DD45DD85-5F6B-4E8A-83A2-B192AC691225}"/>
              </a:ext>
            </a:extLst>
          </p:cNvPr>
          <p:cNvSpPr txBox="1"/>
          <p:nvPr/>
        </p:nvSpPr>
        <p:spPr>
          <a:xfrm>
            <a:off x="7660101" y="621969"/>
            <a:ext cx="859531" cy="276999"/>
          </a:xfrm>
          <a:prstGeom prst="rect">
            <a:avLst/>
          </a:prstGeom>
          <a:noFill/>
        </p:spPr>
        <p:txBody>
          <a:bodyPr wrap="none" rtlCol="0">
            <a:spAutoFit/>
          </a:bodyPr>
          <a:lstStyle/>
          <a:p>
            <a:r>
              <a:rPr lang="en-US" sz="1200" dirty="0"/>
              <a:t>+/- 1.3GeV</a:t>
            </a:r>
          </a:p>
        </p:txBody>
      </p:sp>
      <p:sp>
        <p:nvSpPr>
          <p:cNvPr id="35" name="Rectangle 34">
            <a:extLst>
              <a:ext uri="{FF2B5EF4-FFF2-40B4-BE49-F238E27FC236}">
                <a16:creationId xmlns:a16="http://schemas.microsoft.com/office/drawing/2014/main" id="{09C7A281-45DA-485F-9ADD-1AEC4403D9A1}"/>
              </a:ext>
            </a:extLst>
          </p:cNvPr>
          <p:cNvSpPr/>
          <p:nvPr/>
        </p:nvSpPr>
        <p:spPr>
          <a:xfrm>
            <a:off x="5803038" y="2769833"/>
            <a:ext cx="514885" cy="1597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Arrow Connector 35">
            <a:extLst>
              <a:ext uri="{FF2B5EF4-FFF2-40B4-BE49-F238E27FC236}">
                <a16:creationId xmlns:a16="http://schemas.microsoft.com/office/drawing/2014/main" id="{99BB4912-312D-4B99-965E-F1054391DAEF}"/>
              </a:ext>
            </a:extLst>
          </p:cNvPr>
          <p:cNvCxnSpPr>
            <a:cxnSpLocks/>
          </p:cNvCxnSpPr>
          <p:nvPr/>
        </p:nvCxnSpPr>
        <p:spPr>
          <a:xfrm flipH="1">
            <a:off x="6664172" y="1014826"/>
            <a:ext cx="260695" cy="77828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EDD96FA1-547D-4A3F-98D3-7461B64CC97B}"/>
              </a:ext>
            </a:extLst>
          </p:cNvPr>
          <p:cNvSpPr txBox="1"/>
          <p:nvPr/>
        </p:nvSpPr>
        <p:spPr>
          <a:xfrm>
            <a:off x="6525845" y="793078"/>
            <a:ext cx="988219" cy="276999"/>
          </a:xfrm>
          <a:prstGeom prst="rect">
            <a:avLst/>
          </a:prstGeom>
          <a:noFill/>
        </p:spPr>
        <p:txBody>
          <a:bodyPr wrap="none" rtlCol="0">
            <a:spAutoFit/>
          </a:bodyPr>
          <a:lstStyle/>
          <a:p>
            <a:r>
              <a:rPr lang="en-US" sz="1200" dirty="0"/>
              <a:t>Atmosphere </a:t>
            </a:r>
          </a:p>
        </p:txBody>
      </p:sp>
      <p:cxnSp>
        <p:nvCxnSpPr>
          <p:cNvPr id="25" name="Straight Arrow Connector 24">
            <a:extLst>
              <a:ext uri="{FF2B5EF4-FFF2-40B4-BE49-F238E27FC236}">
                <a16:creationId xmlns:a16="http://schemas.microsoft.com/office/drawing/2014/main" id="{6ECE3F28-2916-41C4-A7DD-1F068A87A8E1}"/>
              </a:ext>
            </a:extLst>
          </p:cNvPr>
          <p:cNvCxnSpPr>
            <a:cxnSpLocks/>
          </p:cNvCxnSpPr>
          <p:nvPr/>
        </p:nvCxnSpPr>
        <p:spPr>
          <a:xfrm flipV="1">
            <a:off x="5732938" y="2593441"/>
            <a:ext cx="128047" cy="35278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F86E697F-354B-47AC-AE68-3032E8132B74}"/>
              </a:ext>
            </a:extLst>
          </p:cNvPr>
          <p:cNvCxnSpPr>
            <a:cxnSpLocks/>
          </p:cNvCxnSpPr>
          <p:nvPr/>
        </p:nvCxnSpPr>
        <p:spPr>
          <a:xfrm>
            <a:off x="3485965" y="3407539"/>
            <a:ext cx="211762" cy="707122"/>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14296612-E4F1-4A35-B27F-C676079A75F5}"/>
              </a:ext>
            </a:extLst>
          </p:cNvPr>
          <p:cNvSpPr txBox="1"/>
          <p:nvPr/>
        </p:nvSpPr>
        <p:spPr>
          <a:xfrm>
            <a:off x="3176489" y="3171907"/>
            <a:ext cx="587020" cy="276999"/>
          </a:xfrm>
          <a:prstGeom prst="rect">
            <a:avLst/>
          </a:prstGeom>
          <a:noFill/>
        </p:spPr>
        <p:txBody>
          <a:bodyPr wrap="none" rtlCol="0">
            <a:spAutoFit/>
          </a:bodyPr>
          <a:lstStyle/>
          <a:p>
            <a:r>
              <a:rPr lang="en-US" sz="1200" dirty="0"/>
              <a:t>B0ApF</a:t>
            </a:r>
          </a:p>
        </p:txBody>
      </p:sp>
      <p:cxnSp>
        <p:nvCxnSpPr>
          <p:cNvPr id="57" name="Straight Arrow Connector 56">
            <a:extLst>
              <a:ext uri="{FF2B5EF4-FFF2-40B4-BE49-F238E27FC236}">
                <a16:creationId xmlns:a16="http://schemas.microsoft.com/office/drawing/2014/main" id="{82CF29B2-DF37-4864-B2C8-79973145CB49}"/>
              </a:ext>
            </a:extLst>
          </p:cNvPr>
          <p:cNvCxnSpPr>
            <a:cxnSpLocks/>
          </p:cNvCxnSpPr>
          <p:nvPr/>
        </p:nvCxnSpPr>
        <p:spPr>
          <a:xfrm>
            <a:off x="4158394" y="3393209"/>
            <a:ext cx="211762" cy="707122"/>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DB0B109D-5DC5-4D24-9A06-A4BBED7AB3BC}"/>
              </a:ext>
            </a:extLst>
          </p:cNvPr>
          <p:cNvSpPr txBox="1"/>
          <p:nvPr/>
        </p:nvSpPr>
        <p:spPr>
          <a:xfrm>
            <a:off x="3848919" y="3157577"/>
            <a:ext cx="607859" cy="276999"/>
          </a:xfrm>
          <a:prstGeom prst="rect">
            <a:avLst/>
          </a:prstGeom>
          <a:noFill/>
        </p:spPr>
        <p:txBody>
          <a:bodyPr wrap="none" rtlCol="0">
            <a:spAutoFit/>
          </a:bodyPr>
          <a:lstStyle/>
          <a:p>
            <a:r>
              <a:rPr lang="en-US" sz="1200" dirty="0"/>
              <a:t>Q1ApF</a:t>
            </a:r>
          </a:p>
        </p:txBody>
      </p:sp>
      <p:cxnSp>
        <p:nvCxnSpPr>
          <p:cNvPr id="59" name="Straight Arrow Connector 58">
            <a:extLst>
              <a:ext uri="{FF2B5EF4-FFF2-40B4-BE49-F238E27FC236}">
                <a16:creationId xmlns:a16="http://schemas.microsoft.com/office/drawing/2014/main" id="{9A783F42-C465-434F-899A-E331E66B0253}"/>
              </a:ext>
            </a:extLst>
          </p:cNvPr>
          <p:cNvCxnSpPr>
            <a:cxnSpLocks/>
          </p:cNvCxnSpPr>
          <p:nvPr/>
        </p:nvCxnSpPr>
        <p:spPr>
          <a:xfrm>
            <a:off x="4997483" y="3448906"/>
            <a:ext cx="199550" cy="60332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9C03A248-3D6D-46CC-8470-D271424B88B6}"/>
              </a:ext>
            </a:extLst>
          </p:cNvPr>
          <p:cNvSpPr txBox="1"/>
          <p:nvPr/>
        </p:nvSpPr>
        <p:spPr>
          <a:xfrm>
            <a:off x="4679633" y="3189452"/>
            <a:ext cx="601447" cy="276999"/>
          </a:xfrm>
          <a:prstGeom prst="rect">
            <a:avLst/>
          </a:prstGeom>
          <a:noFill/>
        </p:spPr>
        <p:txBody>
          <a:bodyPr wrap="none" rtlCol="0">
            <a:spAutoFit/>
          </a:bodyPr>
          <a:lstStyle/>
          <a:p>
            <a:r>
              <a:rPr lang="en-US" sz="1200" dirty="0"/>
              <a:t>Q1BpF</a:t>
            </a:r>
          </a:p>
        </p:txBody>
      </p:sp>
      <p:cxnSp>
        <p:nvCxnSpPr>
          <p:cNvPr id="62" name="Straight Arrow Connector 61">
            <a:extLst>
              <a:ext uri="{FF2B5EF4-FFF2-40B4-BE49-F238E27FC236}">
                <a16:creationId xmlns:a16="http://schemas.microsoft.com/office/drawing/2014/main" id="{AD650DEF-94FF-41AB-AF20-259AC9D0CFC8}"/>
              </a:ext>
            </a:extLst>
          </p:cNvPr>
          <p:cNvCxnSpPr>
            <a:cxnSpLocks/>
          </p:cNvCxnSpPr>
          <p:nvPr/>
        </p:nvCxnSpPr>
        <p:spPr>
          <a:xfrm>
            <a:off x="6383206" y="3381247"/>
            <a:ext cx="199550" cy="60332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BFDF6D3F-C80D-4865-B68D-61782A0D2BF5}"/>
              </a:ext>
            </a:extLst>
          </p:cNvPr>
          <p:cNvSpPr txBox="1"/>
          <p:nvPr/>
        </p:nvSpPr>
        <p:spPr>
          <a:xfrm>
            <a:off x="6065356" y="3121793"/>
            <a:ext cx="518091" cy="276999"/>
          </a:xfrm>
          <a:prstGeom prst="rect">
            <a:avLst/>
          </a:prstGeom>
          <a:noFill/>
        </p:spPr>
        <p:txBody>
          <a:bodyPr wrap="none" rtlCol="0">
            <a:spAutoFit/>
          </a:bodyPr>
          <a:lstStyle/>
          <a:p>
            <a:r>
              <a:rPr lang="en-US" sz="1200" dirty="0"/>
              <a:t>Q2pF</a:t>
            </a:r>
          </a:p>
        </p:txBody>
      </p:sp>
      <p:cxnSp>
        <p:nvCxnSpPr>
          <p:cNvPr id="64" name="Straight Arrow Connector 63">
            <a:extLst>
              <a:ext uri="{FF2B5EF4-FFF2-40B4-BE49-F238E27FC236}">
                <a16:creationId xmlns:a16="http://schemas.microsoft.com/office/drawing/2014/main" id="{8CFB1C03-42FF-4C3D-87C0-EECBD2DE3109}"/>
              </a:ext>
            </a:extLst>
          </p:cNvPr>
          <p:cNvCxnSpPr>
            <a:cxnSpLocks/>
          </p:cNvCxnSpPr>
          <p:nvPr/>
        </p:nvCxnSpPr>
        <p:spPr>
          <a:xfrm>
            <a:off x="8092249" y="3338976"/>
            <a:ext cx="199550" cy="60332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6361C210-E9B4-48B7-835F-BB3E7D971AFC}"/>
              </a:ext>
            </a:extLst>
          </p:cNvPr>
          <p:cNvSpPr txBox="1"/>
          <p:nvPr/>
        </p:nvSpPr>
        <p:spPr>
          <a:xfrm>
            <a:off x="7774398" y="3079522"/>
            <a:ext cx="497252" cy="276999"/>
          </a:xfrm>
          <a:prstGeom prst="rect">
            <a:avLst/>
          </a:prstGeom>
          <a:noFill/>
        </p:spPr>
        <p:txBody>
          <a:bodyPr wrap="none" rtlCol="0">
            <a:spAutoFit/>
          </a:bodyPr>
          <a:lstStyle/>
          <a:p>
            <a:r>
              <a:rPr lang="en-US" sz="1200" dirty="0"/>
              <a:t>B1pF</a:t>
            </a:r>
          </a:p>
        </p:txBody>
      </p:sp>
      <p:cxnSp>
        <p:nvCxnSpPr>
          <p:cNvPr id="66" name="Straight Arrow Connector 65">
            <a:extLst>
              <a:ext uri="{FF2B5EF4-FFF2-40B4-BE49-F238E27FC236}">
                <a16:creationId xmlns:a16="http://schemas.microsoft.com/office/drawing/2014/main" id="{F5248028-6135-4634-AABB-C46A80FB203E}"/>
              </a:ext>
            </a:extLst>
          </p:cNvPr>
          <p:cNvCxnSpPr>
            <a:cxnSpLocks/>
          </p:cNvCxnSpPr>
          <p:nvPr/>
        </p:nvCxnSpPr>
        <p:spPr>
          <a:xfrm>
            <a:off x="9326744" y="3276830"/>
            <a:ext cx="199550" cy="60332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43BCD02B-1885-4583-91C4-3E0560223D30}"/>
              </a:ext>
            </a:extLst>
          </p:cNvPr>
          <p:cNvSpPr txBox="1"/>
          <p:nvPr/>
        </p:nvSpPr>
        <p:spPr>
          <a:xfrm>
            <a:off x="9008893" y="3017376"/>
            <a:ext cx="587020" cy="276999"/>
          </a:xfrm>
          <a:prstGeom prst="rect">
            <a:avLst/>
          </a:prstGeom>
          <a:noFill/>
        </p:spPr>
        <p:txBody>
          <a:bodyPr wrap="none" rtlCol="0">
            <a:spAutoFit/>
          </a:bodyPr>
          <a:lstStyle/>
          <a:p>
            <a:r>
              <a:rPr lang="en-US" sz="1200" dirty="0"/>
              <a:t>B1ApF</a:t>
            </a:r>
          </a:p>
        </p:txBody>
      </p:sp>
      <p:sp>
        <p:nvSpPr>
          <p:cNvPr id="38" name="TextBox 37">
            <a:extLst>
              <a:ext uri="{FF2B5EF4-FFF2-40B4-BE49-F238E27FC236}">
                <a16:creationId xmlns:a16="http://schemas.microsoft.com/office/drawing/2014/main" id="{0298585E-C3B9-A74F-BF20-A398CAE9714A}"/>
              </a:ext>
            </a:extLst>
          </p:cNvPr>
          <p:cNvSpPr txBox="1"/>
          <p:nvPr/>
        </p:nvSpPr>
        <p:spPr>
          <a:xfrm>
            <a:off x="113170" y="209836"/>
            <a:ext cx="1409353" cy="1446550"/>
          </a:xfrm>
          <a:prstGeom prst="rect">
            <a:avLst/>
          </a:prstGeom>
          <a:noFill/>
        </p:spPr>
        <p:txBody>
          <a:bodyPr wrap="square" rtlCol="0">
            <a:spAutoFit/>
          </a:bodyPr>
          <a:lstStyle/>
          <a:p>
            <a:r>
              <a:rPr lang="en-US" sz="1100" dirty="0"/>
              <a:t>Relatively large radial offsets in the hadron BPMs near the IP also present challenge for quality measurements, performance requirements TBD.</a:t>
            </a:r>
          </a:p>
        </p:txBody>
      </p:sp>
      <p:cxnSp>
        <p:nvCxnSpPr>
          <p:cNvPr id="39" name="Straight Arrow Connector 38">
            <a:extLst>
              <a:ext uri="{FF2B5EF4-FFF2-40B4-BE49-F238E27FC236}">
                <a16:creationId xmlns:a16="http://schemas.microsoft.com/office/drawing/2014/main" id="{6777AEDF-0007-AE45-81E1-71C1FC9C233B}"/>
              </a:ext>
            </a:extLst>
          </p:cNvPr>
          <p:cNvCxnSpPr>
            <a:cxnSpLocks/>
          </p:cNvCxnSpPr>
          <p:nvPr/>
        </p:nvCxnSpPr>
        <p:spPr>
          <a:xfrm flipH="1">
            <a:off x="10327357" y="3038312"/>
            <a:ext cx="150920" cy="77828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C08169B4-AB23-194C-998C-3D515FB877AE}"/>
              </a:ext>
            </a:extLst>
          </p:cNvPr>
          <p:cNvSpPr txBox="1"/>
          <p:nvPr/>
        </p:nvSpPr>
        <p:spPr>
          <a:xfrm>
            <a:off x="10284473" y="2791131"/>
            <a:ext cx="479618" cy="276999"/>
          </a:xfrm>
          <a:prstGeom prst="rect">
            <a:avLst/>
          </a:prstGeom>
          <a:noFill/>
        </p:spPr>
        <p:txBody>
          <a:bodyPr wrap="none" rtlCol="0">
            <a:spAutoFit/>
          </a:bodyPr>
          <a:lstStyle/>
          <a:p>
            <a:r>
              <a:rPr lang="en-US" sz="1200" dirty="0"/>
              <a:t>BPM</a:t>
            </a:r>
          </a:p>
        </p:txBody>
      </p:sp>
    </p:spTree>
    <p:extLst>
      <p:ext uri="{BB962C8B-B14F-4D97-AF65-F5344CB8AC3E}">
        <p14:creationId xmlns:p14="http://schemas.microsoft.com/office/powerpoint/2010/main" val="23136272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4724400" y="6572543"/>
            <a:ext cx="2743200" cy="197096"/>
          </a:xfrm>
        </p:spPr>
        <p:txBody>
          <a:bodyPr/>
          <a:lstStyle/>
          <a:p>
            <a:fld id="{893C5830-40F3-F04E-B2E3-10E6672BA8FF}" type="slidenum">
              <a:rPr lang="en-US" smtClean="0"/>
              <a:pPr/>
              <a:t>23</a:t>
            </a:fld>
            <a:endParaRPr lang="en-US" dirty="0"/>
          </a:p>
        </p:txBody>
      </p:sp>
      <p:sp>
        <p:nvSpPr>
          <p:cNvPr id="6" name="Title 1">
            <a:extLst>
              <a:ext uri="{FF2B5EF4-FFF2-40B4-BE49-F238E27FC236}">
                <a16:creationId xmlns:a16="http://schemas.microsoft.com/office/drawing/2014/main" id="{C1861BF1-260F-43DB-B56F-5684F3D1D9AD}"/>
              </a:ext>
            </a:extLst>
          </p:cNvPr>
          <p:cNvSpPr txBox="1">
            <a:spLocks/>
          </p:cNvSpPr>
          <p:nvPr/>
        </p:nvSpPr>
        <p:spPr>
          <a:xfrm>
            <a:off x="2019613" y="219003"/>
            <a:ext cx="7886700" cy="6367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rgbClr val="30519D"/>
                </a:solidFill>
                <a:latin typeface="Arial" charset="0"/>
                <a:ea typeface="Arial" charset="0"/>
                <a:cs typeface="Arial" charset="0"/>
              </a:defRPr>
            </a:lvl1pPr>
          </a:lstStyle>
          <a:p>
            <a:r>
              <a:rPr lang="en-US" sz="2800" dirty="0">
                <a:latin typeface="+mn-lt"/>
              </a:rPr>
              <a:t>Rear Side Cryostat (~12 m length)</a:t>
            </a:r>
          </a:p>
        </p:txBody>
      </p:sp>
      <p:pic>
        <p:nvPicPr>
          <p:cNvPr id="7" name="Picture 6">
            <a:extLst>
              <a:ext uri="{FF2B5EF4-FFF2-40B4-BE49-F238E27FC236}">
                <a16:creationId xmlns:a16="http://schemas.microsoft.com/office/drawing/2014/main" id="{F26C913B-BE46-4A67-B994-AD00109711CA}"/>
              </a:ext>
            </a:extLst>
          </p:cNvPr>
          <p:cNvPicPr>
            <a:picLocks noChangeAspect="1"/>
          </p:cNvPicPr>
          <p:nvPr/>
        </p:nvPicPr>
        <p:blipFill>
          <a:blip r:embed="rId2"/>
          <a:stretch>
            <a:fillRect/>
          </a:stretch>
        </p:blipFill>
        <p:spPr>
          <a:xfrm>
            <a:off x="1921676" y="1064051"/>
            <a:ext cx="8117675" cy="5465985"/>
          </a:xfrm>
          <a:prstGeom prst="rect">
            <a:avLst/>
          </a:prstGeom>
        </p:spPr>
      </p:pic>
      <p:cxnSp>
        <p:nvCxnSpPr>
          <p:cNvPr id="8" name="Straight Connector 7">
            <a:extLst>
              <a:ext uri="{FF2B5EF4-FFF2-40B4-BE49-F238E27FC236}">
                <a16:creationId xmlns:a16="http://schemas.microsoft.com/office/drawing/2014/main" id="{B8A7EA43-BD5F-4568-B094-5597917AAB7F}"/>
              </a:ext>
            </a:extLst>
          </p:cNvPr>
          <p:cNvCxnSpPr>
            <a:cxnSpLocks/>
          </p:cNvCxnSpPr>
          <p:nvPr/>
        </p:nvCxnSpPr>
        <p:spPr>
          <a:xfrm flipH="1">
            <a:off x="8162477" y="1456415"/>
            <a:ext cx="1678208" cy="0"/>
          </a:xfrm>
          <a:prstGeom prst="line">
            <a:avLst/>
          </a:prstGeom>
          <a:ln w="22225">
            <a:solidFill>
              <a:srgbClr val="FF0000"/>
            </a:solidFill>
            <a:prstDash val="dash"/>
            <a:headEnd type="none"/>
            <a:tailEnd type="triangle" w="med" len="lg"/>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C55C792B-BD56-41B1-815E-5C089F2539C3}"/>
              </a:ext>
            </a:extLst>
          </p:cNvPr>
          <p:cNvSpPr txBox="1"/>
          <p:nvPr/>
        </p:nvSpPr>
        <p:spPr>
          <a:xfrm>
            <a:off x="8521213" y="1142053"/>
            <a:ext cx="967637" cy="338554"/>
          </a:xfrm>
          <a:prstGeom prst="rect">
            <a:avLst/>
          </a:prstGeom>
          <a:noFill/>
        </p:spPr>
        <p:txBody>
          <a:bodyPr wrap="none" rtlCol="0">
            <a:spAutoFit/>
          </a:bodyPr>
          <a:lstStyle/>
          <a:p>
            <a:r>
              <a:rPr lang="en-US" sz="1600" b="1" dirty="0">
                <a:solidFill>
                  <a:srgbClr val="FF0000"/>
                </a:solidFill>
              </a:rPr>
              <a:t>Electrons</a:t>
            </a:r>
            <a:endParaRPr lang="en-US" sz="1400" b="1" dirty="0">
              <a:solidFill>
                <a:srgbClr val="FF0000"/>
              </a:solidFill>
            </a:endParaRPr>
          </a:p>
        </p:txBody>
      </p:sp>
      <p:sp>
        <p:nvSpPr>
          <p:cNvPr id="2" name="Rectangle 1">
            <a:extLst>
              <a:ext uri="{FF2B5EF4-FFF2-40B4-BE49-F238E27FC236}">
                <a16:creationId xmlns:a16="http://schemas.microsoft.com/office/drawing/2014/main" id="{EF11855F-3357-4307-A475-8C22DB587F81}"/>
              </a:ext>
            </a:extLst>
          </p:cNvPr>
          <p:cNvSpPr/>
          <p:nvPr/>
        </p:nvSpPr>
        <p:spPr>
          <a:xfrm>
            <a:off x="3139737" y="3429000"/>
            <a:ext cx="452761" cy="1220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ECACB9D-332D-4CF6-963F-546083B9D30A}"/>
              </a:ext>
            </a:extLst>
          </p:cNvPr>
          <p:cNvSpPr/>
          <p:nvPr/>
        </p:nvSpPr>
        <p:spPr>
          <a:xfrm>
            <a:off x="5510202" y="3088088"/>
            <a:ext cx="452761" cy="1220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5FCBF4C-7C18-48E9-810A-ED1DE0A67E62}"/>
              </a:ext>
            </a:extLst>
          </p:cNvPr>
          <p:cNvSpPr/>
          <p:nvPr/>
        </p:nvSpPr>
        <p:spPr>
          <a:xfrm>
            <a:off x="8534656" y="2859057"/>
            <a:ext cx="452761" cy="12206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78C4F3C8-43EB-49A3-9496-6F0A5E67641E}"/>
              </a:ext>
            </a:extLst>
          </p:cNvPr>
          <p:cNvCxnSpPr>
            <a:cxnSpLocks/>
          </p:cNvCxnSpPr>
          <p:nvPr/>
        </p:nvCxnSpPr>
        <p:spPr>
          <a:xfrm>
            <a:off x="8214557" y="2892985"/>
            <a:ext cx="1626128" cy="0"/>
          </a:xfrm>
          <a:prstGeom prst="line">
            <a:avLst/>
          </a:prstGeom>
          <a:ln w="22225">
            <a:prstDash val="dash"/>
            <a:tailEnd type="triangle" w="med" len="lg"/>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951BCB3-71DE-4ADF-8C42-110052797DA2}"/>
              </a:ext>
            </a:extLst>
          </p:cNvPr>
          <p:cNvSpPr txBox="1"/>
          <p:nvPr/>
        </p:nvSpPr>
        <p:spPr>
          <a:xfrm>
            <a:off x="8609573" y="2592088"/>
            <a:ext cx="900311" cy="338554"/>
          </a:xfrm>
          <a:prstGeom prst="rect">
            <a:avLst/>
          </a:prstGeom>
          <a:noFill/>
        </p:spPr>
        <p:txBody>
          <a:bodyPr wrap="none" rtlCol="0">
            <a:spAutoFit/>
          </a:bodyPr>
          <a:lstStyle/>
          <a:p>
            <a:r>
              <a:rPr lang="en-US" sz="1600" b="1" dirty="0">
                <a:solidFill>
                  <a:schemeClr val="accent1"/>
                </a:solidFill>
              </a:rPr>
              <a:t>Hadrons</a:t>
            </a:r>
          </a:p>
        </p:txBody>
      </p:sp>
      <p:cxnSp>
        <p:nvCxnSpPr>
          <p:cNvPr id="5" name="Straight Arrow Connector 4">
            <a:extLst>
              <a:ext uri="{FF2B5EF4-FFF2-40B4-BE49-F238E27FC236}">
                <a16:creationId xmlns:a16="http://schemas.microsoft.com/office/drawing/2014/main" id="{03253957-B90E-490A-8A9B-09224A3544FF}"/>
              </a:ext>
            </a:extLst>
          </p:cNvPr>
          <p:cNvCxnSpPr>
            <a:cxnSpLocks/>
          </p:cNvCxnSpPr>
          <p:nvPr/>
        </p:nvCxnSpPr>
        <p:spPr>
          <a:xfrm flipH="1">
            <a:off x="4444754" y="3614798"/>
            <a:ext cx="272520" cy="593219"/>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0A9491F-4FDE-458B-8EFE-C6BF530FE6B8}"/>
              </a:ext>
            </a:extLst>
          </p:cNvPr>
          <p:cNvSpPr txBox="1"/>
          <p:nvPr/>
        </p:nvSpPr>
        <p:spPr>
          <a:xfrm>
            <a:off x="4572184" y="3368274"/>
            <a:ext cx="506870" cy="276999"/>
          </a:xfrm>
          <a:prstGeom prst="rect">
            <a:avLst/>
          </a:prstGeom>
          <a:noFill/>
        </p:spPr>
        <p:txBody>
          <a:bodyPr wrap="none" rtlCol="0">
            <a:spAutoFit/>
          </a:bodyPr>
          <a:lstStyle/>
          <a:p>
            <a:r>
              <a:rPr lang="en-US" sz="1200" dirty="0"/>
              <a:t>B2eR</a:t>
            </a:r>
          </a:p>
        </p:txBody>
      </p:sp>
      <p:cxnSp>
        <p:nvCxnSpPr>
          <p:cNvPr id="17" name="Straight Arrow Connector 16">
            <a:extLst>
              <a:ext uri="{FF2B5EF4-FFF2-40B4-BE49-F238E27FC236}">
                <a16:creationId xmlns:a16="http://schemas.microsoft.com/office/drawing/2014/main" id="{BE1C3203-D559-44D9-82DE-40D945845CEE}"/>
              </a:ext>
            </a:extLst>
          </p:cNvPr>
          <p:cNvCxnSpPr>
            <a:cxnSpLocks/>
          </p:cNvCxnSpPr>
          <p:nvPr/>
        </p:nvCxnSpPr>
        <p:spPr>
          <a:xfrm flipH="1">
            <a:off x="7120531" y="3614798"/>
            <a:ext cx="255729" cy="593219"/>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81D48BB5-A196-4160-9328-A7DEB5CDD972}"/>
              </a:ext>
            </a:extLst>
          </p:cNvPr>
          <p:cNvSpPr txBox="1"/>
          <p:nvPr/>
        </p:nvSpPr>
        <p:spPr>
          <a:xfrm>
            <a:off x="7233803" y="3337799"/>
            <a:ext cx="527709" cy="276999"/>
          </a:xfrm>
          <a:prstGeom prst="rect">
            <a:avLst/>
          </a:prstGeom>
          <a:noFill/>
        </p:spPr>
        <p:txBody>
          <a:bodyPr wrap="none" rtlCol="0">
            <a:spAutoFit/>
          </a:bodyPr>
          <a:lstStyle/>
          <a:p>
            <a:r>
              <a:rPr lang="en-US" sz="1200" dirty="0"/>
              <a:t>Q2eR</a:t>
            </a:r>
          </a:p>
        </p:txBody>
      </p:sp>
      <p:cxnSp>
        <p:nvCxnSpPr>
          <p:cNvPr id="19" name="Straight Arrow Connector 18">
            <a:extLst>
              <a:ext uri="{FF2B5EF4-FFF2-40B4-BE49-F238E27FC236}">
                <a16:creationId xmlns:a16="http://schemas.microsoft.com/office/drawing/2014/main" id="{13FE5BB2-C6A2-462D-BFB9-6DFA02D42192}"/>
              </a:ext>
            </a:extLst>
          </p:cNvPr>
          <p:cNvCxnSpPr>
            <a:cxnSpLocks/>
          </p:cNvCxnSpPr>
          <p:nvPr/>
        </p:nvCxnSpPr>
        <p:spPr>
          <a:xfrm flipH="1">
            <a:off x="8867568" y="3607991"/>
            <a:ext cx="256336" cy="615137"/>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8AE12DE-A023-47E7-B531-F67323DD2C56}"/>
              </a:ext>
            </a:extLst>
          </p:cNvPr>
          <p:cNvSpPr txBox="1"/>
          <p:nvPr/>
        </p:nvSpPr>
        <p:spPr>
          <a:xfrm>
            <a:off x="9006765" y="3345452"/>
            <a:ext cx="604653" cy="276999"/>
          </a:xfrm>
          <a:prstGeom prst="rect">
            <a:avLst/>
          </a:prstGeom>
          <a:noFill/>
        </p:spPr>
        <p:txBody>
          <a:bodyPr wrap="none" rtlCol="0">
            <a:spAutoFit/>
          </a:bodyPr>
          <a:lstStyle/>
          <a:p>
            <a:r>
              <a:rPr lang="en-US" sz="1200" dirty="0"/>
              <a:t>Q1eR*</a:t>
            </a:r>
          </a:p>
        </p:txBody>
      </p:sp>
      <p:sp>
        <p:nvSpPr>
          <p:cNvPr id="21" name="TextBox 20">
            <a:extLst>
              <a:ext uri="{FF2B5EF4-FFF2-40B4-BE49-F238E27FC236}">
                <a16:creationId xmlns:a16="http://schemas.microsoft.com/office/drawing/2014/main" id="{E8FB392D-F53A-4BD3-8D13-76F04CDC9AC2}"/>
              </a:ext>
            </a:extLst>
          </p:cNvPr>
          <p:cNvSpPr txBox="1"/>
          <p:nvPr/>
        </p:nvSpPr>
        <p:spPr>
          <a:xfrm>
            <a:off x="8379709" y="4984470"/>
            <a:ext cx="1460977" cy="276999"/>
          </a:xfrm>
          <a:prstGeom prst="rect">
            <a:avLst/>
          </a:prstGeom>
          <a:noFill/>
        </p:spPr>
        <p:txBody>
          <a:bodyPr wrap="none" rtlCol="0">
            <a:spAutoFit/>
          </a:bodyPr>
          <a:lstStyle/>
          <a:p>
            <a:r>
              <a:rPr lang="en-US" sz="1200" dirty="0"/>
              <a:t>*Tapered beam pipe</a:t>
            </a:r>
          </a:p>
        </p:txBody>
      </p:sp>
      <p:cxnSp>
        <p:nvCxnSpPr>
          <p:cNvPr id="22" name="Straight Arrow Connector 21">
            <a:extLst>
              <a:ext uri="{FF2B5EF4-FFF2-40B4-BE49-F238E27FC236}">
                <a16:creationId xmlns:a16="http://schemas.microsoft.com/office/drawing/2014/main" id="{EDAC0B4F-A1BB-40B6-809C-2E587EF100EE}"/>
              </a:ext>
            </a:extLst>
          </p:cNvPr>
          <p:cNvCxnSpPr>
            <a:cxnSpLocks/>
          </p:cNvCxnSpPr>
          <p:nvPr/>
        </p:nvCxnSpPr>
        <p:spPr>
          <a:xfrm>
            <a:off x="3905493" y="3777403"/>
            <a:ext cx="174305" cy="670310"/>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3A1B39C-6F9D-4DB1-8426-B9118DD10916}"/>
              </a:ext>
            </a:extLst>
          </p:cNvPr>
          <p:cNvSpPr txBox="1"/>
          <p:nvPr/>
        </p:nvSpPr>
        <p:spPr>
          <a:xfrm>
            <a:off x="3625827" y="3537800"/>
            <a:ext cx="530915" cy="276999"/>
          </a:xfrm>
          <a:prstGeom prst="rect">
            <a:avLst/>
          </a:prstGeom>
          <a:noFill/>
        </p:spPr>
        <p:txBody>
          <a:bodyPr wrap="none" rtlCol="0">
            <a:spAutoFit/>
          </a:bodyPr>
          <a:lstStyle/>
          <a:p>
            <a:r>
              <a:rPr lang="en-US" sz="1200" dirty="0"/>
              <a:t>Q2pR</a:t>
            </a:r>
          </a:p>
        </p:txBody>
      </p:sp>
      <p:cxnSp>
        <p:nvCxnSpPr>
          <p:cNvPr id="26" name="Straight Arrow Connector 25">
            <a:extLst>
              <a:ext uri="{FF2B5EF4-FFF2-40B4-BE49-F238E27FC236}">
                <a16:creationId xmlns:a16="http://schemas.microsoft.com/office/drawing/2014/main" id="{8571B2E3-F383-4497-A7A4-358E9680F505}"/>
              </a:ext>
            </a:extLst>
          </p:cNvPr>
          <p:cNvCxnSpPr>
            <a:cxnSpLocks/>
          </p:cNvCxnSpPr>
          <p:nvPr/>
        </p:nvCxnSpPr>
        <p:spPr>
          <a:xfrm>
            <a:off x="6738783" y="3737500"/>
            <a:ext cx="174305" cy="670310"/>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9B258733-E4F3-4A92-B5EC-0030E7172A82}"/>
              </a:ext>
            </a:extLst>
          </p:cNvPr>
          <p:cNvSpPr txBox="1"/>
          <p:nvPr/>
        </p:nvSpPr>
        <p:spPr>
          <a:xfrm>
            <a:off x="6402538" y="3497897"/>
            <a:ext cx="614271" cy="276999"/>
          </a:xfrm>
          <a:prstGeom prst="rect">
            <a:avLst/>
          </a:prstGeom>
          <a:noFill/>
        </p:spPr>
        <p:txBody>
          <a:bodyPr wrap="none" rtlCol="0">
            <a:spAutoFit/>
          </a:bodyPr>
          <a:lstStyle/>
          <a:p>
            <a:r>
              <a:rPr lang="en-US" sz="1200" dirty="0"/>
              <a:t>Q1BpR</a:t>
            </a:r>
          </a:p>
        </p:txBody>
      </p:sp>
      <p:cxnSp>
        <p:nvCxnSpPr>
          <p:cNvPr id="28" name="Straight Arrow Connector 27">
            <a:extLst>
              <a:ext uri="{FF2B5EF4-FFF2-40B4-BE49-F238E27FC236}">
                <a16:creationId xmlns:a16="http://schemas.microsoft.com/office/drawing/2014/main" id="{912BC0B3-5E19-4A5F-9B02-4E0DA35C6D93}"/>
              </a:ext>
            </a:extLst>
          </p:cNvPr>
          <p:cNvCxnSpPr>
            <a:cxnSpLocks/>
          </p:cNvCxnSpPr>
          <p:nvPr/>
        </p:nvCxnSpPr>
        <p:spPr>
          <a:xfrm>
            <a:off x="8273850" y="3715902"/>
            <a:ext cx="174305" cy="670310"/>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F3FEC40D-BA9A-4BBE-8B39-2FAE4E4F0E19}"/>
              </a:ext>
            </a:extLst>
          </p:cNvPr>
          <p:cNvSpPr txBox="1"/>
          <p:nvPr/>
        </p:nvSpPr>
        <p:spPr>
          <a:xfrm>
            <a:off x="7937605" y="3476299"/>
            <a:ext cx="697627" cy="276999"/>
          </a:xfrm>
          <a:prstGeom prst="rect">
            <a:avLst/>
          </a:prstGeom>
          <a:noFill/>
        </p:spPr>
        <p:txBody>
          <a:bodyPr wrap="none" rtlCol="0">
            <a:spAutoFit/>
          </a:bodyPr>
          <a:lstStyle/>
          <a:p>
            <a:r>
              <a:rPr lang="en-US" sz="1200" dirty="0"/>
              <a:t>Q1ApR*</a:t>
            </a:r>
          </a:p>
        </p:txBody>
      </p:sp>
    </p:spTree>
    <p:extLst>
      <p:ext uri="{BB962C8B-B14F-4D97-AF65-F5344CB8AC3E}">
        <p14:creationId xmlns:p14="http://schemas.microsoft.com/office/powerpoint/2010/main" val="634570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AE0A8-9BAF-274F-AD21-0739434A4163}"/>
              </a:ext>
            </a:extLst>
          </p:cNvPr>
          <p:cNvSpPr>
            <a:spLocks noGrp="1"/>
          </p:cNvSpPr>
          <p:nvPr>
            <p:ph type="title"/>
          </p:nvPr>
        </p:nvSpPr>
        <p:spPr>
          <a:xfrm>
            <a:off x="727105" y="19773"/>
            <a:ext cx="5257800" cy="515090"/>
          </a:xfrm>
        </p:spPr>
        <p:txBody>
          <a:bodyPr>
            <a:normAutofit/>
          </a:bodyPr>
          <a:lstStyle/>
          <a:p>
            <a:r>
              <a:rPr lang="en-US" sz="2800" dirty="0"/>
              <a:t>IR Instrumentation Introduction</a:t>
            </a:r>
          </a:p>
        </p:txBody>
      </p:sp>
      <p:sp>
        <p:nvSpPr>
          <p:cNvPr id="3" name="Content Placeholder 2">
            <a:extLst>
              <a:ext uri="{FF2B5EF4-FFF2-40B4-BE49-F238E27FC236}">
                <a16:creationId xmlns:a16="http://schemas.microsoft.com/office/drawing/2014/main" id="{7F769D4D-9DE3-C643-8632-0E5D06720DFB}"/>
              </a:ext>
            </a:extLst>
          </p:cNvPr>
          <p:cNvSpPr>
            <a:spLocks noGrp="1"/>
          </p:cNvSpPr>
          <p:nvPr>
            <p:ph idx="1"/>
          </p:nvPr>
        </p:nvSpPr>
        <p:spPr>
          <a:xfrm>
            <a:off x="0" y="592298"/>
            <a:ext cx="11257187" cy="4907549"/>
          </a:xfrm>
        </p:spPr>
        <p:txBody>
          <a:bodyPr>
            <a:noAutofit/>
          </a:bodyPr>
          <a:lstStyle/>
          <a:p>
            <a:r>
              <a:rPr lang="en-US" sz="1600" dirty="0"/>
              <a:t>Present status</a:t>
            </a:r>
          </a:p>
          <a:p>
            <a:pPr lvl="1">
              <a:lnSpc>
                <a:spcPct val="120000"/>
              </a:lnSpc>
            </a:pPr>
            <a:r>
              <a:rPr lang="en-US" sz="1400" dirty="0"/>
              <a:t>Conceptual design phase</a:t>
            </a:r>
          </a:p>
          <a:p>
            <a:pPr lvl="1">
              <a:lnSpc>
                <a:spcPct val="120000"/>
              </a:lnSpc>
            </a:pPr>
            <a:r>
              <a:rPr lang="en-US" sz="1400" dirty="0"/>
              <a:t>IR instrumentation details can be better defined after other larger system (lattice, magnet, cryostats) designs are more mature</a:t>
            </a:r>
          </a:p>
          <a:p>
            <a:pPr lvl="1">
              <a:lnSpc>
                <a:spcPct val="120000"/>
              </a:lnSpc>
            </a:pPr>
            <a:r>
              <a:rPr lang="en-US" sz="1400" dirty="0"/>
              <a:t>Gathering IR machine parameters</a:t>
            </a:r>
          </a:p>
          <a:p>
            <a:pPr lvl="1">
              <a:lnSpc>
                <a:spcPct val="120000"/>
              </a:lnSpc>
            </a:pPr>
            <a:r>
              <a:rPr lang="en-US" sz="1400" dirty="0"/>
              <a:t>Working on defining performance requirements</a:t>
            </a:r>
          </a:p>
          <a:p>
            <a:pPr lvl="1">
              <a:lnSpc>
                <a:spcPct val="120000"/>
              </a:lnSpc>
            </a:pPr>
            <a:r>
              <a:rPr lang="en-US" sz="1400" dirty="0"/>
              <a:t>Improving cost estimates</a:t>
            </a:r>
          </a:p>
          <a:p>
            <a:pPr lvl="1">
              <a:lnSpc>
                <a:spcPct val="120000"/>
              </a:lnSpc>
            </a:pPr>
            <a:r>
              <a:rPr lang="en-US" sz="1400" dirty="0"/>
              <a:t>Developing the schedule</a:t>
            </a:r>
          </a:p>
          <a:p>
            <a:pPr lvl="1">
              <a:lnSpc>
                <a:spcPct val="120000"/>
              </a:lnSpc>
            </a:pPr>
            <a:r>
              <a:rPr lang="en-US" sz="1400" dirty="0"/>
              <a:t>Instrument simulations underway (CST, Ansys, GdfidL, etc..)</a:t>
            </a:r>
          </a:p>
          <a:p>
            <a:pPr marL="457200" lvl="1" indent="0">
              <a:buNone/>
            </a:pPr>
            <a:endParaRPr lang="en-US" sz="1400" dirty="0"/>
          </a:p>
          <a:p>
            <a:pPr>
              <a:lnSpc>
                <a:spcPct val="120000"/>
              </a:lnSpc>
            </a:pPr>
            <a:r>
              <a:rPr lang="en-US" sz="1600" dirty="0"/>
              <a:t>Schedule</a:t>
            </a:r>
            <a:endParaRPr lang="en-US" sz="1400" dirty="0"/>
          </a:p>
          <a:p>
            <a:pPr lvl="1">
              <a:lnSpc>
                <a:spcPct val="120000"/>
              </a:lnSpc>
            </a:pPr>
            <a:r>
              <a:rPr lang="en-US" sz="1400" dirty="0"/>
              <a:t>CD1 in June ‘21</a:t>
            </a:r>
          </a:p>
          <a:p>
            <a:pPr lvl="1">
              <a:lnSpc>
                <a:spcPct val="120000"/>
              </a:lnSpc>
            </a:pPr>
            <a:r>
              <a:rPr lang="en-US" sz="1400" dirty="0"/>
              <a:t>CD2 planned Jan ’24, cost and schedule well developed</a:t>
            </a:r>
          </a:p>
          <a:p>
            <a:pPr lvl="1">
              <a:lnSpc>
                <a:spcPct val="120000"/>
              </a:lnSpc>
            </a:pPr>
            <a:r>
              <a:rPr lang="en-US" sz="1400" dirty="0"/>
              <a:t>CD3 planned April ’25, construction start, IR designs continue</a:t>
            </a:r>
          </a:p>
          <a:p>
            <a:pPr lvl="1">
              <a:lnSpc>
                <a:spcPct val="120000"/>
              </a:lnSpc>
            </a:pPr>
            <a:r>
              <a:rPr lang="en-US" sz="1400" dirty="0"/>
              <a:t>IR Beam instrumentation (BPMs) ready to install 2029</a:t>
            </a:r>
            <a:endParaRPr lang="en-US" sz="1400" dirty="0">
              <a:solidFill>
                <a:srgbClr val="FF0000"/>
              </a:solidFill>
            </a:endParaRPr>
          </a:p>
          <a:p>
            <a:pPr lvl="1">
              <a:lnSpc>
                <a:spcPct val="120000"/>
              </a:lnSpc>
            </a:pPr>
            <a:r>
              <a:rPr lang="en-US" sz="1400" dirty="0"/>
              <a:t>Start IR beam commissioning 2031</a:t>
            </a:r>
            <a:endParaRPr lang="en-US" sz="1400" dirty="0">
              <a:solidFill>
                <a:srgbClr val="FF0000"/>
              </a:solidFill>
            </a:endParaRPr>
          </a:p>
        </p:txBody>
      </p:sp>
      <p:sp>
        <p:nvSpPr>
          <p:cNvPr id="4" name="Slide Number Placeholder 3">
            <a:extLst>
              <a:ext uri="{FF2B5EF4-FFF2-40B4-BE49-F238E27FC236}">
                <a16:creationId xmlns:a16="http://schemas.microsoft.com/office/drawing/2014/main" id="{A55C241C-5832-F04D-822B-981D265A8EC8}"/>
              </a:ext>
            </a:extLst>
          </p:cNvPr>
          <p:cNvSpPr>
            <a:spLocks noGrp="1"/>
          </p:cNvSpPr>
          <p:nvPr>
            <p:ph type="sldNum" sz="quarter" idx="12"/>
          </p:nvPr>
        </p:nvSpPr>
        <p:spPr>
          <a:xfrm>
            <a:off x="4724400" y="6473102"/>
            <a:ext cx="2743200" cy="365125"/>
          </a:xfrm>
        </p:spPr>
        <p:txBody>
          <a:bodyPr/>
          <a:lstStyle/>
          <a:p>
            <a:fld id="{893C5830-40F3-F04E-B2E3-10E6672BA8FF}" type="slidenum">
              <a:rPr lang="en-US" smtClean="0"/>
              <a:pPr/>
              <a:t>3</a:t>
            </a:fld>
            <a:endParaRPr lang="en-US" dirty="0"/>
          </a:p>
        </p:txBody>
      </p:sp>
      <p:pic>
        <p:nvPicPr>
          <p:cNvPr id="5" name="Picture 4" descr="Timeline&#10;&#10;Description automatically generated">
            <a:extLst>
              <a:ext uri="{FF2B5EF4-FFF2-40B4-BE49-F238E27FC236}">
                <a16:creationId xmlns:a16="http://schemas.microsoft.com/office/drawing/2014/main" id="{83FA9761-EBC1-5C45-BB59-FB4EF385DB32}"/>
              </a:ext>
            </a:extLst>
          </p:cNvPr>
          <p:cNvPicPr>
            <a:picLocks noChangeAspect="1"/>
          </p:cNvPicPr>
          <p:nvPr/>
        </p:nvPicPr>
        <p:blipFill>
          <a:blip r:embed="rId2"/>
          <a:stretch>
            <a:fillRect/>
          </a:stretch>
        </p:blipFill>
        <p:spPr>
          <a:xfrm>
            <a:off x="5842100" y="2884397"/>
            <a:ext cx="6264494" cy="3588705"/>
          </a:xfrm>
          <a:prstGeom prst="rect">
            <a:avLst/>
          </a:prstGeom>
        </p:spPr>
      </p:pic>
    </p:spTree>
    <p:extLst>
      <p:ext uri="{BB962C8B-B14F-4D97-AF65-F5344CB8AC3E}">
        <p14:creationId xmlns:p14="http://schemas.microsoft.com/office/powerpoint/2010/main" val="17680102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A0004-E2AC-EE4A-9676-696AF93391A3}"/>
              </a:ext>
            </a:extLst>
          </p:cNvPr>
          <p:cNvSpPr>
            <a:spLocks noGrp="1"/>
          </p:cNvSpPr>
          <p:nvPr>
            <p:ph type="title"/>
          </p:nvPr>
        </p:nvSpPr>
        <p:spPr>
          <a:xfrm>
            <a:off x="380272" y="143796"/>
            <a:ext cx="5813095" cy="443035"/>
          </a:xfrm>
        </p:spPr>
        <p:txBody>
          <a:bodyPr>
            <a:noAutofit/>
          </a:bodyPr>
          <a:lstStyle/>
          <a:p>
            <a:r>
              <a:rPr lang="en-US" sz="2800" dirty="0"/>
              <a:t>Hadron transport through IR6</a:t>
            </a:r>
          </a:p>
        </p:txBody>
      </p:sp>
      <p:sp>
        <p:nvSpPr>
          <p:cNvPr id="4" name="Slide Number Placeholder 3">
            <a:extLst>
              <a:ext uri="{FF2B5EF4-FFF2-40B4-BE49-F238E27FC236}">
                <a16:creationId xmlns:a16="http://schemas.microsoft.com/office/drawing/2014/main" id="{F1FF91BE-6767-4C40-B004-C089CDC8C650}"/>
              </a:ext>
            </a:extLst>
          </p:cNvPr>
          <p:cNvSpPr>
            <a:spLocks noGrp="1"/>
          </p:cNvSpPr>
          <p:nvPr>
            <p:ph type="sldNum" sz="quarter" idx="12"/>
          </p:nvPr>
        </p:nvSpPr>
        <p:spPr/>
        <p:txBody>
          <a:bodyPr/>
          <a:lstStyle/>
          <a:p>
            <a:fld id="{893C5830-40F3-F04E-B2E3-10E6672BA8FF}" type="slidenum">
              <a:rPr lang="en-US" smtClean="0"/>
              <a:pPr/>
              <a:t>4</a:t>
            </a:fld>
            <a:endParaRPr lang="en-US"/>
          </a:p>
        </p:txBody>
      </p:sp>
      <p:sp>
        <p:nvSpPr>
          <p:cNvPr id="5" name="TextBox 4">
            <a:extLst>
              <a:ext uri="{FF2B5EF4-FFF2-40B4-BE49-F238E27FC236}">
                <a16:creationId xmlns:a16="http://schemas.microsoft.com/office/drawing/2014/main" id="{90613B3A-FF8A-E348-B342-9E5A3EA00452}"/>
              </a:ext>
            </a:extLst>
          </p:cNvPr>
          <p:cNvSpPr txBox="1"/>
          <p:nvPr/>
        </p:nvSpPr>
        <p:spPr>
          <a:xfrm>
            <a:off x="506564" y="684209"/>
            <a:ext cx="4860268" cy="830997"/>
          </a:xfrm>
          <a:prstGeom prst="rect">
            <a:avLst/>
          </a:prstGeom>
          <a:noFill/>
        </p:spPr>
        <p:txBody>
          <a:bodyPr wrap="square" rtlCol="0">
            <a:spAutoFit/>
          </a:bodyPr>
          <a:lstStyle/>
          <a:p>
            <a:r>
              <a:rPr lang="en-US" sz="1600" dirty="0"/>
              <a:t>The EIC IR is defined as +/- 130 meters from the IP</a:t>
            </a:r>
          </a:p>
          <a:p>
            <a:r>
              <a:rPr lang="en-US" sz="1600" dirty="0"/>
              <a:t>Zero-degree calorimeter not covered in this talk as this is included in the Detector Group scope.</a:t>
            </a:r>
          </a:p>
        </p:txBody>
      </p:sp>
      <p:grpSp>
        <p:nvGrpSpPr>
          <p:cNvPr id="8" name="Group 7">
            <a:extLst>
              <a:ext uri="{FF2B5EF4-FFF2-40B4-BE49-F238E27FC236}">
                <a16:creationId xmlns:a16="http://schemas.microsoft.com/office/drawing/2014/main" id="{2C696E37-0919-814D-823D-CC60DAE62B4D}"/>
              </a:ext>
            </a:extLst>
          </p:cNvPr>
          <p:cNvGrpSpPr/>
          <p:nvPr/>
        </p:nvGrpSpPr>
        <p:grpSpPr>
          <a:xfrm>
            <a:off x="2637604" y="1707894"/>
            <a:ext cx="6916791" cy="3787195"/>
            <a:chOff x="2455857" y="1257412"/>
            <a:chExt cx="6325514" cy="3055917"/>
          </a:xfrm>
        </p:grpSpPr>
        <p:grpSp>
          <p:nvGrpSpPr>
            <p:cNvPr id="9" name="Group 8">
              <a:extLst>
                <a:ext uri="{FF2B5EF4-FFF2-40B4-BE49-F238E27FC236}">
                  <a16:creationId xmlns:a16="http://schemas.microsoft.com/office/drawing/2014/main" id="{5BB7E4FA-987E-BD48-9745-4C391E641380}"/>
                </a:ext>
              </a:extLst>
            </p:cNvPr>
            <p:cNvGrpSpPr/>
            <p:nvPr/>
          </p:nvGrpSpPr>
          <p:grpSpPr>
            <a:xfrm>
              <a:off x="2455857" y="1381025"/>
              <a:ext cx="6296303" cy="2932304"/>
              <a:chOff x="3389772" y="1206772"/>
              <a:chExt cx="8138380" cy="3747295"/>
            </a:xfrm>
          </p:grpSpPr>
          <p:pic>
            <p:nvPicPr>
              <p:cNvPr id="22" name="Picture 21" descr="Chart, scatter chart&#10;&#10;Description automatically generated">
                <a:extLst>
                  <a:ext uri="{FF2B5EF4-FFF2-40B4-BE49-F238E27FC236}">
                    <a16:creationId xmlns:a16="http://schemas.microsoft.com/office/drawing/2014/main" id="{5846D9A1-13A6-5C4F-B9EA-11E0713BF0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1445" y="1624727"/>
                <a:ext cx="7448993" cy="3199068"/>
              </a:xfrm>
              <a:prstGeom prst="rect">
                <a:avLst/>
              </a:prstGeom>
            </p:spPr>
          </p:pic>
          <p:cxnSp>
            <p:nvCxnSpPr>
              <p:cNvPr id="23" name="Straight Connector 22">
                <a:extLst>
                  <a:ext uri="{FF2B5EF4-FFF2-40B4-BE49-F238E27FC236}">
                    <a16:creationId xmlns:a16="http://schemas.microsoft.com/office/drawing/2014/main" id="{377ADC57-BC61-7C4A-BE69-7B668D23B3E4}"/>
                  </a:ext>
                </a:extLst>
              </p:cNvPr>
              <p:cNvCxnSpPr>
                <a:cxnSpLocks/>
              </p:cNvCxnSpPr>
              <p:nvPr/>
            </p:nvCxnSpPr>
            <p:spPr>
              <a:xfrm>
                <a:off x="4005899" y="1355323"/>
                <a:ext cx="200024" cy="505749"/>
              </a:xfrm>
              <a:prstGeom prst="line">
                <a:avLst/>
              </a:prstGeom>
              <a:ln>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0CE7060-6A38-0644-BCE2-F11EBC7EBA16}"/>
                  </a:ext>
                </a:extLst>
              </p:cNvPr>
              <p:cNvCxnSpPr>
                <a:cxnSpLocks/>
              </p:cNvCxnSpPr>
              <p:nvPr/>
            </p:nvCxnSpPr>
            <p:spPr>
              <a:xfrm flipV="1">
                <a:off x="10803734" y="1206772"/>
                <a:ext cx="356422" cy="843302"/>
              </a:xfrm>
              <a:prstGeom prst="line">
                <a:avLst/>
              </a:prstGeom>
              <a:ln>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5" name="Flowchart: Manual Operation 93">
                <a:extLst>
                  <a:ext uri="{FF2B5EF4-FFF2-40B4-BE49-F238E27FC236}">
                    <a16:creationId xmlns:a16="http://schemas.microsoft.com/office/drawing/2014/main" id="{EF60A883-ED9F-3444-9AD3-1D9CA9D6369B}"/>
                  </a:ext>
                </a:extLst>
              </p:cNvPr>
              <p:cNvSpPr/>
              <p:nvPr/>
            </p:nvSpPr>
            <p:spPr>
              <a:xfrm rot="6021442">
                <a:off x="8184378" y="3862236"/>
                <a:ext cx="256244" cy="274889"/>
              </a:xfrm>
              <a:prstGeom prst="flowChartManualOpera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00">
                  <a:solidFill>
                    <a:schemeClr val="tx1"/>
                  </a:solidFill>
                </a:endParaRPr>
              </a:p>
            </p:txBody>
          </p:sp>
          <p:sp>
            <p:nvSpPr>
              <p:cNvPr id="26" name="Rectangle: Rounded Corners 94">
                <a:extLst>
                  <a:ext uri="{FF2B5EF4-FFF2-40B4-BE49-F238E27FC236}">
                    <a16:creationId xmlns:a16="http://schemas.microsoft.com/office/drawing/2014/main" id="{C25B6A19-2B47-FF42-BD3B-09338F7DD4C3}"/>
                  </a:ext>
                </a:extLst>
              </p:cNvPr>
              <p:cNvSpPr/>
              <p:nvPr/>
            </p:nvSpPr>
            <p:spPr>
              <a:xfrm rot="1968556">
                <a:off x="7908279" y="4045256"/>
                <a:ext cx="212827" cy="1080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solidFill>
                    <a:schemeClr val="tx1"/>
                  </a:solidFill>
                </a:endParaRPr>
              </a:p>
            </p:txBody>
          </p:sp>
          <p:sp>
            <p:nvSpPr>
              <p:cNvPr id="27" name="TextBox 26">
                <a:extLst>
                  <a:ext uri="{FF2B5EF4-FFF2-40B4-BE49-F238E27FC236}">
                    <a16:creationId xmlns:a16="http://schemas.microsoft.com/office/drawing/2014/main" id="{A4308802-8560-8946-B88E-80F58E81359C}"/>
                  </a:ext>
                </a:extLst>
              </p:cNvPr>
              <p:cNvSpPr txBox="1"/>
              <p:nvPr/>
            </p:nvSpPr>
            <p:spPr>
              <a:xfrm>
                <a:off x="8507151" y="3851564"/>
                <a:ext cx="750539" cy="353987"/>
              </a:xfrm>
              <a:prstGeom prst="rect">
                <a:avLst/>
              </a:prstGeom>
              <a:noFill/>
            </p:spPr>
            <p:txBody>
              <a:bodyPr wrap="square" rtlCol="0">
                <a:spAutoFit/>
              </a:bodyPr>
              <a:lstStyle/>
              <a:p>
                <a:pPr algn="ctr"/>
                <a:r>
                  <a:rPr lang="en-US" sz="600" dirty="0"/>
                  <a:t>Zero Deg Calorimeter</a:t>
                </a:r>
              </a:p>
            </p:txBody>
          </p:sp>
          <p:sp>
            <p:nvSpPr>
              <p:cNvPr id="28" name="TextBox 27">
                <a:extLst>
                  <a:ext uri="{FF2B5EF4-FFF2-40B4-BE49-F238E27FC236}">
                    <a16:creationId xmlns:a16="http://schemas.microsoft.com/office/drawing/2014/main" id="{E0C9788A-2261-4143-A456-C7C9A6863039}"/>
                  </a:ext>
                </a:extLst>
              </p:cNvPr>
              <p:cNvSpPr txBox="1"/>
              <p:nvPr/>
            </p:nvSpPr>
            <p:spPr>
              <a:xfrm>
                <a:off x="7594048" y="3412932"/>
                <a:ext cx="1008438" cy="353987"/>
              </a:xfrm>
              <a:prstGeom prst="rect">
                <a:avLst/>
              </a:prstGeom>
              <a:noFill/>
            </p:spPr>
            <p:txBody>
              <a:bodyPr wrap="square" rtlCol="0">
                <a:spAutoFit/>
              </a:bodyPr>
              <a:lstStyle/>
              <a:p>
                <a:pPr algn="ctr"/>
                <a:r>
                  <a:rPr lang="en-US" sz="600" dirty="0"/>
                  <a:t>Off momentum Detectors</a:t>
                </a:r>
              </a:p>
            </p:txBody>
          </p:sp>
          <p:cxnSp>
            <p:nvCxnSpPr>
              <p:cNvPr id="29" name="Straight Arrow Connector 28">
                <a:extLst>
                  <a:ext uri="{FF2B5EF4-FFF2-40B4-BE49-F238E27FC236}">
                    <a16:creationId xmlns:a16="http://schemas.microsoft.com/office/drawing/2014/main" id="{C0B4D965-29A4-E646-A95F-5E8B417C6815}"/>
                  </a:ext>
                </a:extLst>
              </p:cNvPr>
              <p:cNvCxnSpPr>
                <a:cxnSpLocks/>
              </p:cNvCxnSpPr>
              <p:nvPr/>
            </p:nvCxnSpPr>
            <p:spPr>
              <a:xfrm flipH="1">
                <a:off x="8026400" y="3759200"/>
                <a:ext cx="44450" cy="2159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7A10E349-1D86-5E4D-93A0-5D5D4E8933D7}"/>
                  </a:ext>
                </a:extLst>
              </p:cNvPr>
              <p:cNvCxnSpPr>
                <a:cxnSpLocks/>
              </p:cNvCxnSpPr>
              <p:nvPr/>
            </p:nvCxnSpPr>
            <p:spPr>
              <a:xfrm flipH="1">
                <a:off x="8451851" y="2917231"/>
                <a:ext cx="132731" cy="13436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BDF0FE4E-FEAB-C245-B5E6-4D9F24041F1C}"/>
                  </a:ext>
                </a:extLst>
              </p:cNvPr>
              <p:cNvCxnSpPr>
                <a:cxnSpLocks/>
              </p:cNvCxnSpPr>
              <p:nvPr/>
            </p:nvCxnSpPr>
            <p:spPr>
              <a:xfrm>
                <a:off x="9197915" y="3730873"/>
                <a:ext cx="112774" cy="322544"/>
              </a:xfrm>
              <a:prstGeom prst="straightConnector1">
                <a:avLst/>
              </a:prstGeom>
              <a:ln>
                <a:solidFill>
                  <a:srgbClr val="66FF33"/>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B50A82C-65E3-0240-A113-2099AB62B430}"/>
                  </a:ext>
                </a:extLst>
              </p:cNvPr>
              <p:cNvCxnSpPr>
                <a:cxnSpLocks/>
              </p:cNvCxnSpPr>
              <p:nvPr/>
            </p:nvCxnSpPr>
            <p:spPr>
              <a:xfrm>
                <a:off x="9569001" y="3416048"/>
                <a:ext cx="0" cy="416141"/>
              </a:xfrm>
              <a:prstGeom prst="straightConnector1">
                <a:avLst/>
              </a:prstGeom>
              <a:ln>
                <a:solidFill>
                  <a:srgbClr val="CC99FF"/>
                </a:solidFill>
                <a:tailEnd type="triangle"/>
              </a:ln>
            </p:spPr>
            <p:style>
              <a:lnRef idx="1">
                <a:schemeClr val="accent1"/>
              </a:lnRef>
              <a:fillRef idx="0">
                <a:schemeClr val="accent1"/>
              </a:fillRef>
              <a:effectRef idx="0">
                <a:schemeClr val="accent1"/>
              </a:effectRef>
              <a:fontRef idx="minor">
                <a:schemeClr val="tx1"/>
              </a:fontRef>
            </p:style>
          </p:cxnSp>
          <p:sp>
            <p:nvSpPr>
              <p:cNvPr id="33" name="Freeform: Shape 56">
                <a:extLst>
                  <a:ext uri="{FF2B5EF4-FFF2-40B4-BE49-F238E27FC236}">
                    <a16:creationId xmlns:a16="http://schemas.microsoft.com/office/drawing/2014/main" id="{22749BB2-F1E8-5043-8FEB-8539D060B820}"/>
                  </a:ext>
                </a:extLst>
              </p:cNvPr>
              <p:cNvSpPr/>
              <p:nvPr/>
            </p:nvSpPr>
            <p:spPr>
              <a:xfrm>
                <a:off x="4832754" y="3411769"/>
                <a:ext cx="4926050" cy="1146186"/>
              </a:xfrm>
              <a:custGeom>
                <a:avLst/>
                <a:gdLst>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054706 w 8120079"/>
                  <a:gd name="connsiteY11" fmla="*/ 1359243 h 3341837"/>
                  <a:gd name="connsiteX12" fmla="*/ 2794317 w 8120079"/>
                  <a:gd name="connsiteY12" fmla="*/ 2273643 h 3341837"/>
                  <a:gd name="connsiteX13" fmla="*/ 2052912 w 8120079"/>
                  <a:gd name="connsiteY13" fmla="*/ 2965622 h 3341837"/>
                  <a:gd name="connsiteX14" fmla="*/ 1904631 w 8120079"/>
                  <a:gd name="connsiteY14" fmla="*/ 3101546 h 3341837"/>
                  <a:gd name="connsiteX15" fmla="*/ 1706923 w 8120079"/>
                  <a:gd name="connsiteY15" fmla="*/ 3249827 h 3341837"/>
                  <a:gd name="connsiteX16" fmla="*/ 1546285 w 8120079"/>
                  <a:gd name="connsiteY16" fmla="*/ 3336324 h 3341837"/>
                  <a:gd name="connsiteX17" fmla="*/ 1385647 w 8120079"/>
                  <a:gd name="connsiteY17" fmla="*/ 3323968 h 3341837"/>
                  <a:gd name="connsiteX18" fmla="*/ 1212652 w 8120079"/>
                  <a:gd name="connsiteY18" fmla="*/ 3249827 h 3341837"/>
                  <a:gd name="connsiteX19" fmla="*/ 1138512 w 8120079"/>
                  <a:gd name="connsiteY19" fmla="*/ 3175687 h 3341837"/>
                  <a:gd name="connsiteX20" fmla="*/ 88187 w 8120079"/>
                  <a:gd name="connsiteY20" fmla="*/ 2261287 h 3341837"/>
                  <a:gd name="connsiteX21" fmla="*/ 63474 w 8120079"/>
                  <a:gd name="connsiteY21" fmla="*/ 2248930 h 3341837"/>
                  <a:gd name="connsiteX22" fmla="*/ 125258 w 8120079"/>
                  <a:gd name="connsiteY22" fmla="*/ 2323070 h 3341837"/>
                  <a:gd name="connsiteX23" fmla="*/ 125258 w 8120079"/>
                  <a:gd name="connsiteY23"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273262 w 8120079"/>
                  <a:gd name="connsiteY11" fmla="*/ 1261905 h 3341837"/>
                  <a:gd name="connsiteX12" fmla="*/ 4054706 w 8120079"/>
                  <a:gd name="connsiteY12" fmla="*/ 1359243 h 3341837"/>
                  <a:gd name="connsiteX13" fmla="*/ 2794317 w 8120079"/>
                  <a:gd name="connsiteY13" fmla="*/ 2273643 h 3341837"/>
                  <a:gd name="connsiteX14" fmla="*/ 2052912 w 8120079"/>
                  <a:gd name="connsiteY14" fmla="*/ 2965622 h 3341837"/>
                  <a:gd name="connsiteX15" fmla="*/ 1904631 w 8120079"/>
                  <a:gd name="connsiteY15" fmla="*/ 3101546 h 3341837"/>
                  <a:gd name="connsiteX16" fmla="*/ 1706923 w 8120079"/>
                  <a:gd name="connsiteY16" fmla="*/ 3249827 h 3341837"/>
                  <a:gd name="connsiteX17" fmla="*/ 1546285 w 8120079"/>
                  <a:gd name="connsiteY17" fmla="*/ 3336324 h 3341837"/>
                  <a:gd name="connsiteX18" fmla="*/ 1385647 w 8120079"/>
                  <a:gd name="connsiteY18" fmla="*/ 3323968 h 3341837"/>
                  <a:gd name="connsiteX19" fmla="*/ 1212652 w 8120079"/>
                  <a:gd name="connsiteY19" fmla="*/ 3249827 h 3341837"/>
                  <a:gd name="connsiteX20" fmla="*/ 1138512 w 8120079"/>
                  <a:gd name="connsiteY20" fmla="*/ 3175687 h 3341837"/>
                  <a:gd name="connsiteX21" fmla="*/ 88187 w 8120079"/>
                  <a:gd name="connsiteY21" fmla="*/ 2261287 h 3341837"/>
                  <a:gd name="connsiteX22" fmla="*/ 63474 w 8120079"/>
                  <a:gd name="connsiteY22" fmla="*/ 2248930 h 3341837"/>
                  <a:gd name="connsiteX23" fmla="*/ 125258 w 8120079"/>
                  <a:gd name="connsiteY23" fmla="*/ 2323070 h 3341837"/>
                  <a:gd name="connsiteX24" fmla="*/ 125258 w 8120079"/>
                  <a:gd name="connsiteY24"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287287 w 8120079"/>
                  <a:gd name="connsiteY11" fmla="*/ 1306783 h 3341837"/>
                  <a:gd name="connsiteX12" fmla="*/ 4054706 w 8120079"/>
                  <a:gd name="connsiteY12" fmla="*/ 1359243 h 3341837"/>
                  <a:gd name="connsiteX13" fmla="*/ 2794317 w 8120079"/>
                  <a:gd name="connsiteY13" fmla="*/ 2273643 h 3341837"/>
                  <a:gd name="connsiteX14" fmla="*/ 2052912 w 8120079"/>
                  <a:gd name="connsiteY14" fmla="*/ 2965622 h 3341837"/>
                  <a:gd name="connsiteX15" fmla="*/ 1904631 w 8120079"/>
                  <a:gd name="connsiteY15" fmla="*/ 3101546 h 3341837"/>
                  <a:gd name="connsiteX16" fmla="*/ 1706923 w 8120079"/>
                  <a:gd name="connsiteY16" fmla="*/ 3249827 h 3341837"/>
                  <a:gd name="connsiteX17" fmla="*/ 1546285 w 8120079"/>
                  <a:gd name="connsiteY17" fmla="*/ 3336324 h 3341837"/>
                  <a:gd name="connsiteX18" fmla="*/ 1385647 w 8120079"/>
                  <a:gd name="connsiteY18" fmla="*/ 3323968 h 3341837"/>
                  <a:gd name="connsiteX19" fmla="*/ 1212652 w 8120079"/>
                  <a:gd name="connsiteY19" fmla="*/ 3249827 h 3341837"/>
                  <a:gd name="connsiteX20" fmla="*/ 1138512 w 8120079"/>
                  <a:gd name="connsiteY20" fmla="*/ 3175687 h 3341837"/>
                  <a:gd name="connsiteX21" fmla="*/ 88187 w 8120079"/>
                  <a:gd name="connsiteY21" fmla="*/ 2261287 h 3341837"/>
                  <a:gd name="connsiteX22" fmla="*/ 63474 w 8120079"/>
                  <a:gd name="connsiteY22" fmla="*/ 2248930 h 3341837"/>
                  <a:gd name="connsiteX23" fmla="*/ 125258 w 8120079"/>
                  <a:gd name="connsiteY23" fmla="*/ 2323070 h 3341837"/>
                  <a:gd name="connsiteX24" fmla="*/ 125258 w 8120079"/>
                  <a:gd name="connsiteY24"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287287 w 8120079"/>
                  <a:gd name="connsiteY11" fmla="*/ 1306783 h 3341837"/>
                  <a:gd name="connsiteX12" fmla="*/ 4396678 w 8120079"/>
                  <a:gd name="connsiteY12" fmla="*/ 1284345 h 3341837"/>
                  <a:gd name="connsiteX13" fmla="*/ 4054706 w 8120079"/>
                  <a:gd name="connsiteY13" fmla="*/ 1359243 h 3341837"/>
                  <a:gd name="connsiteX14" fmla="*/ 2794317 w 8120079"/>
                  <a:gd name="connsiteY14" fmla="*/ 2273643 h 3341837"/>
                  <a:gd name="connsiteX15" fmla="*/ 2052912 w 8120079"/>
                  <a:gd name="connsiteY15" fmla="*/ 2965622 h 3341837"/>
                  <a:gd name="connsiteX16" fmla="*/ 1904631 w 8120079"/>
                  <a:gd name="connsiteY16" fmla="*/ 3101546 h 3341837"/>
                  <a:gd name="connsiteX17" fmla="*/ 1706923 w 8120079"/>
                  <a:gd name="connsiteY17" fmla="*/ 3249827 h 3341837"/>
                  <a:gd name="connsiteX18" fmla="*/ 1546285 w 8120079"/>
                  <a:gd name="connsiteY18" fmla="*/ 3336324 h 3341837"/>
                  <a:gd name="connsiteX19" fmla="*/ 1385647 w 8120079"/>
                  <a:gd name="connsiteY19" fmla="*/ 3323968 h 3341837"/>
                  <a:gd name="connsiteX20" fmla="*/ 1212652 w 8120079"/>
                  <a:gd name="connsiteY20" fmla="*/ 3249827 h 3341837"/>
                  <a:gd name="connsiteX21" fmla="*/ 1138512 w 8120079"/>
                  <a:gd name="connsiteY21" fmla="*/ 3175687 h 3341837"/>
                  <a:gd name="connsiteX22" fmla="*/ 88187 w 8120079"/>
                  <a:gd name="connsiteY22" fmla="*/ 2261287 h 3341837"/>
                  <a:gd name="connsiteX23" fmla="*/ 63474 w 8120079"/>
                  <a:gd name="connsiteY23" fmla="*/ 2248930 h 3341837"/>
                  <a:gd name="connsiteX24" fmla="*/ 125258 w 8120079"/>
                  <a:gd name="connsiteY24" fmla="*/ 2323070 h 3341837"/>
                  <a:gd name="connsiteX25" fmla="*/ 125258 w 8120079"/>
                  <a:gd name="connsiteY25"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287287 w 8120079"/>
                  <a:gd name="connsiteY11" fmla="*/ 1306783 h 3341837"/>
                  <a:gd name="connsiteX12" fmla="*/ 4396678 w 8120079"/>
                  <a:gd name="connsiteY12" fmla="*/ 1284345 h 3341837"/>
                  <a:gd name="connsiteX13" fmla="*/ 4049097 w 8120079"/>
                  <a:gd name="connsiteY13" fmla="*/ 1384488 h 3341837"/>
                  <a:gd name="connsiteX14" fmla="*/ 2794317 w 8120079"/>
                  <a:gd name="connsiteY14" fmla="*/ 2273643 h 3341837"/>
                  <a:gd name="connsiteX15" fmla="*/ 2052912 w 8120079"/>
                  <a:gd name="connsiteY15" fmla="*/ 2965622 h 3341837"/>
                  <a:gd name="connsiteX16" fmla="*/ 1904631 w 8120079"/>
                  <a:gd name="connsiteY16" fmla="*/ 3101546 h 3341837"/>
                  <a:gd name="connsiteX17" fmla="*/ 1706923 w 8120079"/>
                  <a:gd name="connsiteY17" fmla="*/ 3249827 h 3341837"/>
                  <a:gd name="connsiteX18" fmla="*/ 1546285 w 8120079"/>
                  <a:gd name="connsiteY18" fmla="*/ 3336324 h 3341837"/>
                  <a:gd name="connsiteX19" fmla="*/ 1385647 w 8120079"/>
                  <a:gd name="connsiteY19" fmla="*/ 3323968 h 3341837"/>
                  <a:gd name="connsiteX20" fmla="*/ 1212652 w 8120079"/>
                  <a:gd name="connsiteY20" fmla="*/ 3249827 h 3341837"/>
                  <a:gd name="connsiteX21" fmla="*/ 1138512 w 8120079"/>
                  <a:gd name="connsiteY21" fmla="*/ 3175687 h 3341837"/>
                  <a:gd name="connsiteX22" fmla="*/ 88187 w 8120079"/>
                  <a:gd name="connsiteY22" fmla="*/ 2261287 h 3341837"/>
                  <a:gd name="connsiteX23" fmla="*/ 63474 w 8120079"/>
                  <a:gd name="connsiteY23" fmla="*/ 2248930 h 3341837"/>
                  <a:gd name="connsiteX24" fmla="*/ 125258 w 8120079"/>
                  <a:gd name="connsiteY24" fmla="*/ 2323070 h 3341837"/>
                  <a:gd name="connsiteX25" fmla="*/ 125258 w 8120079"/>
                  <a:gd name="connsiteY25"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287287 w 8120079"/>
                  <a:gd name="connsiteY11" fmla="*/ 1306783 h 3341837"/>
                  <a:gd name="connsiteX12" fmla="*/ 4396678 w 8120079"/>
                  <a:gd name="connsiteY12" fmla="*/ 1284345 h 3341837"/>
                  <a:gd name="connsiteX13" fmla="*/ 4049097 w 8120079"/>
                  <a:gd name="connsiteY13" fmla="*/ 1384488 h 3341837"/>
                  <a:gd name="connsiteX14" fmla="*/ 2794317 w 8120079"/>
                  <a:gd name="connsiteY14" fmla="*/ 2273643 h 3341837"/>
                  <a:gd name="connsiteX15" fmla="*/ 2052912 w 8120079"/>
                  <a:gd name="connsiteY15" fmla="*/ 2965622 h 3341837"/>
                  <a:gd name="connsiteX16" fmla="*/ 1904631 w 8120079"/>
                  <a:gd name="connsiteY16" fmla="*/ 3101546 h 3341837"/>
                  <a:gd name="connsiteX17" fmla="*/ 1706923 w 8120079"/>
                  <a:gd name="connsiteY17" fmla="*/ 3249827 h 3341837"/>
                  <a:gd name="connsiteX18" fmla="*/ 1546285 w 8120079"/>
                  <a:gd name="connsiteY18" fmla="*/ 3336324 h 3341837"/>
                  <a:gd name="connsiteX19" fmla="*/ 1385647 w 8120079"/>
                  <a:gd name="connsiteY19" fmla="*/ 3323968 h 3341837"/>
                  <a:gd name="connsiteX20" fmla="*/ 1212652 w 8120079"/>
                  <a:gd name="connsiteY20" fmla="*/ 3249827 h 3341837"/>
                  <a:gd name="connsiteX21" fmla="*/ 1138512 w 8120079"/>
                  <a:gd name="connsiteY21" fmla="*/ 3175687 h 3341837"/>
                  <a:gd name="connsiteX22" fmla="*/ 88187 w 8120079"/>
                  <a:gd name="connsiteY22" fmla="*/ 2261287 h 3341837"/>
                  <a:gd name="connsiteX23" fmla="*/ 63474 w 8120079"/>
                  <a:gd name="connsiteY23" fmla="*/ 2248930 h 3341837"/>
                  <a:gd name="connsiteX24" fmla="*/ 125258 w 8120079"/>
                  <a:gd name="connsiteY24" fmla="*/ 2323070 h 3341837"/>
                  <a:gd name="connsiteX25" fmla="*/ 125258 w 8120079"/>
                  <a:gd name="connsiteY25"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287287 w 8120079"/>
                  <a:gd name="connsiteY11" fmla="*/ 1205807 h 3341837"/>
                  <a:gd name="connsiteX12" fmla="*/ 4396678 w 8120079"/>
                  <a:gd name="connsiteY12" fmla="*/ 1284345 h 3341837"/>
                  <a:gd name="connsiteX13" fmla="*/ 4049097 w 8120079"/>
                  <a:gd name="connsiteY13" fmla="*/ 1384488 h 3341837"/>
                  <a:gd name="connsiteX14" fmla="*/ 2794317 w 8120079"/>
                  <a:gd name="connsiteY14" fmla="*/ 2273643 h 3341837"/>
                  <a:gd name="connsiteX15" fmla="*/ 2052912 w 8120079"/>
                  <a:gd name="connsiteY15" fmla="*/ 2965622 h 3341837"/>
                  <a:gd name="connsiteX16" fmla="*/ 1904631 w 8120079"/>
                  <a:gd name="connsiteY16" fmla="*/ 3101546 h 3341837"/>
                  <a:gd name="connsiteX17" fmla="*/ 1706923 w 8120079"/>
                  <a:gd name="connsiteY17" fmla="*/ 3249827 h 3341837"/>
                  <a:gd name="connsiteX18" fmla="*/ 1546285 w 8120079"/>
                  <a:gd name="connsiteY18" fmla="*/ 3336324 h 3341837"/>
                  <a:gd name="connsiteX19" fmla="*/ 1385647 w 8120079"/>
                  <a:gd name="connsiteY19" fmla="*/ 3323968 h 3341837"/>
                  <a:gd name="connsiteX20" fmla="*/ 1212652 w 8120079"/>
                  <a:gd name="connsiteY20" fmla="*/ 3249827 h 3341837"/>
                  <a:gd name="connsiteX21" fmla="*/ 1138512 w 8120079"/>
                  <a:gd name="connsiteY21" fmla="*/ 3175687 h 3341837"/>
                  <a:gd name="connsiteX22" fmla="*/ 88187 w 8120079"/>
                  <a:gd name="connsiteY22" fmla="*/ 2261287 h 3341837"/>
                  <a:gd name="connsiteX23" fmla="*/ 63474 w 8120079"/>
                  <a:gd name="connsiteY23" fmla="*/ 2248930 h 3341837"/>
                  <a:gd name="connsiteX24" fmla="*/ 125258 w 8120079"/>
                  <a:gd name="connsiteY24" fmla="*/ 2323070 h 3341837"/>
                  <a:gd name="connsiteX25" fmla="*/ 125258 w 8120079"/>
                  <a:gd name="connsiteY25"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287287 w 8120079"/>
                  <a:gd name="connsiteY11" fmla="*/ 1205807 h 3341837"/>
                  <a:gd name="connsiteX12" fmla="*/ 4278872 w 8120079"/>
                  <a:gd name="connsiteY12" fmla="*/ 1315199 h 3341837"/>
                  <a:gd name="connsiteX13" fmla="*/ 4049097 w 8120079"/>
                  <a:gd name="connsiteY13" fmla="*/ 1384488 h 3341837"/>
                  <a:gd name="connsiteX14" fmla="*/ 2794317 w 8120079"/>
                  <a:gd name="connsiteY14" fmla="*/ 2273643 h 3341837"/>
                  <a:gd name="connsiteX15" fmla="*/ 2052912 w 8120079"/>
                  <a:gd name="connsiteY15" fmla="*/ 2965622 h 3341837"/>
                  <a:gd name="connsiteX16" fmla="*/ 1904631 w 8120079"/>
                  <a:gd name="connsiteY16" fmla="*/ 3101546 h 3341837"/>
                  <a:gd name="connsiteX17" fmla="*/ 1706923 w 8120079"/>
                  <a:gd name="connsiteY17" fmla="*/ 3249827 h 3341837"/>
                  <a:gd name="connsiteX18" fmla="*/ 1546285 w 8120079"/>
                  <a:gd name="connsiteY18" fmla="*/ 3336324 h 3341837"/>
                  <a:gd name="connsiteX19" fmla="*/ 1385647 w 8120079"/>
                  <a:gd name="connsiteY19" fmla="*/ 3323968 h 3341837"/>
                  <a:gd name="connsiteX20" fmla="*/ 1212652 w 8120079"/>
                  <a:gd name="connsiteY20" fmla="*/ 3249827 h 3341837"/>
                  <a:gd name="connsiteX21" fmla="*/ 1138512 w 8120079"/>
                  <a:gd name="connsiteY21" fmla="*/ 3175687 h 3341837"/>
                  <a:gd name="connsiteX22" fmla="*/ 88187 w 8120079"/>
                  <a:gd name="connsiteY22" fmla="*/ 2261287 h 3341837"/>
                  <a:gd name="connsiteX23" fmla="*/ 63474 w 8120079"/>
                  <a:gd name="connsiteY23" fmla="*/ 2248930 h 3341837"/>
                  <a:gd name="connsiteX24" fmla="*/ 125258 w 8120079"/>
                  <a:gd name="connsiteY24" fmla="*/ 2323070 h 3341837"/>
                  <a:gd name="connsiteX25" fmla="*/ 125258 w 8120079"/>
                  <a:gd name="connsiteY25"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441556 w 8120079"/>
                  <a:gd name="connsiteY11" fmla="*/ 1217027 h 3341837"/>
                  <a:gd name="connsiteX12" fmla="*/ 4287287 w 8120079"/>
                  <a:gd name="connsiteY12" fmla="*/ 1205807 h 3341837"/>
                  <a:gd name="connsiteX13" fmla="*/ 4278872 w 8120079"/>
                  <a:gd name="connsiteY13" fmla="*/ 1315199 h 3341837"/>
                  <a:gd name="connsiteX14" fmla="*/ 4049097 w 8120079"/>
                  <a:gd name="connsiteY14" fmla="*/ 1384488 h 3341837"/>
                  <a:gd name="connsiteX15" fmla="*/ 2794317 w 8120079"/>
                  <a:gd name="connsiteY15" fmla="*/ 2273643 h 3341837"/>
                  <a:gd name="connsiteX16" fmla="*/ 2052912 w 8120079"/>
                  <a:gd name="connsiteY16" fmla="*/ 2965622 h 3341837"/>
                  <a:gd name="connsiteX17" fmla="*/ 1904631 w 8120079"/>
                  <a:gd name="connsiteY17" fmla="*/ 3101546 h 3341837"/>
                  <a:gd name="connsiteX18" fmla="*/ 1706923 w 8120079"/>
                  <a:gd name="connsiteY18" fmla="*/ 3249827 h 3341837"/>
                  <a:gd name="connsiteX19" fmla="*/ 1546285 w 8120079"/>
                  <a:gd name="connsiteY19" fmla="*/ 3336324 h 3341837"/>
                  <a:gd name="connsiteX20" fmla="*/ 1385647 w 8120079"/>
                  <a:gd name="connsiteY20" fmla="*/ 3323968 h 3341837"/>
                  <a:gd name="connsiteX21" fmla="*/ 1212652 w 8120079"/>
                  <a:gd name="connsiteY21" fmla="*/ 3249827 h 3341837"/>
                  <a:gd name="connsiteX22" fmla="*/ 1138512 w 8120079"/>
                  <a:gd name="connsiteY22" fmla="*/ 3175687 h 3341837"/>
                  <a:gd name="connsiteX23" fmla="*/ 88187 w 8120079"/>
                  <a:gd name="connsiteY23" fmla="*/ 2261287 h 3341837"/>
                  <a:gd name="connsiteX24" fmla="*/ 63474 w 8120079"/>
                  <a:gd name="connsiteY24" fmla="*/ 2248930 h 3341837"/>
                  <a:gd name="connsiteX25" fmla="*/ 125258 w 8120079"/>
                  <a:gd name="connsiteY25" fmla="*/ 2323070 h 3341837"/>
                  <a:gd name="connsiteX26" fmla="*/ 125258 w 8120079"/>
                  <a:gd name="connsiteY26"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348994 w 8120079"/>
                  <a:gd name="connsiteY11" fmla="*/ 1301174 h 3341837"/>
                  <a:gd name="connsiteX12" fmla="*/ 4287287 w 8120079"/>
                  <a:gd name="connsiteY12" fmla="*/ 1205807 h 3341837"/>
                  <a:gd name="connsiteX13" fmla="*/ 4278872 w 8120079"/>
                  <a:gd name="connsiteY13" fmla="*/ 1315199 h 3341837"/>
                  <a:gd name="connsiteX14" fmla="*/ 4049097 w 8120079"/>
                  <a:gd name="connsiteY14" fmla="*/ 1384488 h 3341837"/>
                  <a:gd name="connsiteX15" fmla="*/ 2794317 w 8120079"/>
                  <a:gd name="connsiteY15" fmla="*/ 2273643 h 3341837"/>
                  <a:gd name="connsiteX16" fmla="*/ 2052912 w 8120079"/>
                  <a:gd name="connsiteY16" fmla="*/ 2965622 h 3341837"/>
                  <a:gd name="connsiteX17" fmla="*/ 1904631 w 8120079"/>
                  <a:gd name="connsiteY17" fmla="*/ 3101546 h 3341837"/>
                  <a:gd name="connsiteX18" fmla="*/ 1706923 w 8120079"/>
                  <a:gd name="connsiteY18" fmla="*/ 3249827 h 3341837"/>
                  <a:gd name="connsiteX19" fmla="*/ 1546285 w 8120079"/>
                  <a:gd name="connsiteY19" fmla="*/ 3336324 h 3341837"/>
                  <a:gd name="connsiteX20" fmla="*/ 1385647 w 8120079"/>
                  <a:gd name="connsiteY20" fmla="*/ 3323968 h 3341837"/>
                  <a:gd name="connsiteX21" fmla="*/ 1212652 w 8120079"/>
                  <a:gd name="connsiteY21" fmla="*/ 3249827 h 3341837"/>
                  <a:gd name="connsiteX22" fmla="*/ 1138512 w 8120079"/>
                  <a:gd name="connsiteY22" fmla="*/ 3175687 h 3341837"/>
                  <a:gd name="connsiteX23" fmla="*/ 88187 w 8120079"/>
                  <a:gd name="connsiteY23" fmla="*/ 2261287 h 3341837"/>
                  <a:gd name="connsiteX24" fmla="*/ 63474 w 8120079"/>
                  <a:gd name="connsiteY24" fmla="*/ 2248930 h 3341837"/>
                  <a:gd name="connsiteX25" fmla="*/ 125258 w 8120079"/>
                  <a:gd name="connsiteY25" fmla="*/ 2323070 h 3341837"/>
                  <a:gd name="connsiteX26" fmla="*/ 125258 w 8120079"/>
                  <a:gd name="connsiteY26"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348994 w 8120079"/>
                  <a:gd name="connsiteY11" fmla="*/ 1301174 h 3341837"/>
                  <a:gd name="connsiteX12" fmla="*/ 4287287 w 8120079"/>
                  <a:gd name="connsiteY12" fmla="*/ 1205807 h 3341837"/>
                  <a:gd name="connsiteX13" fmla="*/ 4278872 w 8120079"/>
                  <a:gd name="connsiteY13" fmla="*/ 1315199 h 3341837"/>
                  <a:gd name="connsiteX14" fmla="*/ 4049097 w 8120079"/>
                  <a:gd name="connsiteY14" fmla="*/ 1384488 h 3341837"/>
                  <a:gd name="connsiteX15" fmla="*/ 2794317 w 8120079"/>
                  <a:gd name="connsiteY15" fmla="*/ 2273643 h 3341837"/>
                  <a:gd name="connsiteX16" fmla="*/ 2052912 w 8120079"/>
                  <a:gd name="connsiteY16" fmla="*/ 2965622 h 3341837"/>
                  <a:gd name="connsiteX17" fmla="*/ 1904631 w 8120079"/>
                  <a:gd name="connsiteY17" fmla="*/ 3101546 h 3341837"/>
                  <a:gd name="connsiteX18" fmla="*/ 1706923 w 8120079"/>
                  <a:gd name="connsiteY18" fmla="*/ 3249827 h 3341837"/>
                  <a:gd name="connsiteX19" fmla="*/ 1546285 w 8120079"/>
                  <a:gd name="connsiteY19" fmla="*/ 3336324 h 3341837"/>
                  <a:gd name="connsiteX20" fmla="*/ 1385647 w 8120079"/>
                  <a:gd name="connsiteY20" fmla="*/ 3323968 h 3341837"/>
                  <a:gd name="connsiteX21" fmla="*/ 1212652 w 8120079"/>
                  <a:gd name="connsiteY21" fmla="*/ 3249827 h 3341837"/>
                  <a:gd name="connsiteX22" fmla="*/ 1138512 w 8120079"/>
                  <a:gd name="connsiteY22" fmla="*/ 3175687 h 3341837"/>
                  <a:gd name="connsiteX23" fmla="*/ 88187 w 8120079"/>
                  <a:gd name="connsiteY23" fmla="*/ 2261287 h 3341837"/>
                  <a:gd name="connsiteX24" fmla="*/ 63474 w 8120079"/>
                  <a:gd name="connsiteY24" fmla="*/ 2248930 h 3341837"/>
                  <a:gd name="connsiteX25" fmla="*/ 125258 w 8120079"/>
                  <a:gd name="connsiteY25" fmla="*/ 2323070 h 3341837"/>
                  <a:gd name="connsiteX26" fmla="*/ 125258 w 8120079"/>
                  <a:gd name="connsiteY26"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348994 w 8120079"/>
                  <a:gd name="connsiteY11" fmla="*/ 1301174 h 3341837"/>
                  <a:gd name="connsiteX12" fmla="*/ 4287287 w 8120079"/>
                  <a:gd name="connsiteY12" fmla="*/ 1205807 h 3341837"/>
                  <a:gd name="connsiteX13" fmla="*/ 4278872 w 8120079"/>
                  <a:gd name="connsiteY13" fmla="*/ 1315199 h 3341837"/>
                  <a:gd name="connsiteX14" fmla="*/ 4049097 w 8120079"/>
                  <a:gd name="connsiteY14" fmla="*/ 1384488 h 3341837"/>
                  <a:gd name="connsiteX15" fmla="*/ 2794317 w 8120079"/>
                  <a:gd name="connsiteY15" fmla="*/ 2273643 h 3341837"/>
                  <a:gd name="connsiteX16" fmla="*/ 2052912 w 8120079"/>
                  <a:gd name="connsiteY16" fmla="*/ 2965622 h 3341837"/>
                  <a:gd name="connsiteX17" fmla="*/ 1904631 w 8120079"/>
                  <a:gd name="connsiteY17" fmla="*/ 3101546 h 3341837"/>
                  <a:gd name="connsiteX18" fmla="*/ 1706923 w 8120079"/>
                  <a:gd name="connsiteY18" fmla="*/ 3249827 h 3341837"/>
                  <a:gd name="connsiteX19" fmla="*/ 1546285 w 8120079"/>
                  <a:gd name="connsiteY19" fmla="*/ 3336324 h 3341837"/>
                  <a:gd name="connsiteX20" fmla="*/ 1385647 w 8120079"/>
                  <a:gd name="connsiteY20" fmla="*/ 3323968 h 3341837"/>
                  <a:gd name="connsiteX21" fmla="*/ 1212652 w 8120079"/>
                  <a:gd name="connsiteY21" fmla="*/ 3249827 h 3341837"/>
                  <a:gd name="connsiteX22" fmla="*/ 1138512 w 8120079"/>
                  <a:gd name="connsiteY22" fmla="*/ 3175687 h 3341837"/>
                  <a:gd name="connsiteX23" fmla="*/ 88187 w 8120079"/>
                  <a:gd name="connsiteY23" fmla="*/ 2261287 h 3341837"/>
                  <a:gd name="connsiteX24" fmla="*/ 63474 w 8120079"/>
                  <a:gd name="connsiteY24" fmla="*/ 2248930 h 3341837"/>
                  <a:gd name="connsiteX25" fmla="*/ 125258 w 8120079"/>
                  <a:gd name="connsiteY25" fmla="*/ 2323070 h 3341837"/>
                  <a:gd name="connsiteX26" fmla="*/ 125258 w 8120079"/>
                  <a:gd name="connsiteY26"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348994 w 8120079"/>
                  <a:gd name="connsiteY11" fmla="*/ 1301174 h 3341837"/>
                  <a:gd name="connsiteX12" fmla="*/ 4287287 w 8120079"/>
                  <a:gd name="connsiteY12" fmla="*/ 1205807 h 3341837"/>
                  <a:gd name="connsiteX13" fmla="*/ 4278872 w 8120079"/>
                  <a:gd name="connsiteY13" fmla="*/ 1315199 h 3341837"/>
                  <a:gd name="connsiteX14" fmla="*/ 4049097 w 8120079"/>
                  <a:gd name="connsiteY14" fmla="*/ 1384488 h 3341837"/>
                  <a:gd name="connsiteX15" fmla="*/ 2794317 w 8120079"/>
                  <a:gd name="connsiteY15" fmla="*/ 2273643 h 3341837"/>
                  <a:gd name="connsiteX16" fmla="*/ 2052912 w 8120079"/>
                  <a:gd name="connsiteY16" fmla="*/ 2965622 h 3341837"/>
                  <a:gd name="connsiteX17" fmla="*/ 1904631 w 8120079"/>
                  <a:gd name="connsiteY17" fmla="*/ 3101546 h 3341837"/>
                  <a:gd name="connsiteX18" fmla="*/ 1706923 w 8120079"/>
                  <a:gd name="connsiteY18" fmla="*/ 3249827 h 3341837"/>
                  <a:gd name="connsiteX19" fmla="*/ 1546285 w 8120079"/>
                  <a:gd name="connsiteY19" fmla="*/ 3336324 h 3341837"/>
                  <a:gd name="connsiteX20" fmla="*/ 1385647 w 8120079"/>
                  <a:gd name="connsiteY20" fmla="*/ 3323968 h 3341837"/>
                  <a:gd name="connsiteX21" fmla="*/ 1212652 w 8120079"/>
                  <a:gd name="connsiteY21" fmla="*/ 3249827 h 3341837"/>
                  <a:gd name="connsiteX22" fmla="*/ 1138512 w 8120079"/>
                  <a:gd name="connsiteY22" fmla="*/ 3175687 h 3341837"/>
                  <a:gd name="connsiteX23" fmla="*/ 88187 w 8120079"/>
                  <a:gd name="connsiteY23" fmla="*/ 2261287 h 3341837"/>
                  <a:gd name="connsiteX24" fmla="*/ 63474 w 8120079"/>
                  <a:gd name="connsiteY24" fmla="*/ 2248930 h 3341837"/>
                  <a:gd name="connsiteX25" fmla="*/ 125258 w 8120079"/>
                  <a:gd name="connsiteY25" fmla="*/ 2323070 h 3341837"/>
                  <a:gd name="connsiteX26" fmla="*/ 125258 w 8120079"/>
                  <a:gd name="connsiteY26"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348994 w 8120079"/>
                  <a:gd name="connsiteY11" fmla="*/ 1301174 h 3341837"/>
                  <a:gd name="connsiteX12" fmla="*/ 4287287 w 8120079"/>
                  <a:gd name="connsiteY12" fmla="*/ 1205807 h 3341837"/>
                  <a:gd name="connsiteX13" fmla="*/ 4278872 w 8120079"/>
                  <a:gd name="connsiteY13" fmla="*/ 1315199 h 3341837"/>
                  <a:gd name="connsiteX14" fmla="*/ 4049097 w 8120079"/>
                  <a:gd name="connsiteY14" fmla="*/ 1384488 h 3341837"/>
                  <a:gd name="connsiteX15" fmla="*/ 2794317 w 8120079"/>
                  <a:gd name="connsiteY15" fmla="*/ 2273643 h 3341837"/>
                  <a:gd name="connsiteX16" fmla="*/ 2052912 w 8120079"/>
                  <a:gd name="connsiteY16" fmla="*/ 2965622 h 3341837"/>
                  <a:gd name="connsiteX17" fmla="*/ 1904631 w 8120079"/>
                  <a:gd name="connsiteY17" fmla="*/ 3101546 h 3341837"/>
                  <a:gd name="connsiteX18" fmla="*/ 1706923 w 8120079"/>
                  <a:gd name="connsiteY18" fmla="*/ 3249827 h 3341837"/>
                  <a:gd name="connsiteX19" fmla="*/ 1546285 w 8120079"/>
                  <a:gd name="connsiteY19" fmla="*/ 3336324 h 3341837"/>
                  <a:gd name="connsiteX20" fmla="*/ 1385647 w 8120079"/>
                  <a:gd name="connsiteY20" fmla="*/ 3323968 h 3341837"/>
                  <a:gd name="connsiteX21" fmla="*/ 1212652 w 8120079"/>
                  <a:gd name="connsiteY21" fmla="*/ 3249827 h 3341837"/>
                  <a:gd name="connsiteX22" fmla="*/ 1138512 w 8120079"/>
                  <a:gd name="connsiteY22" fmla="*/ 3175687 h 3341837"/>
                  <a:gd name="connsiteX23" fmla="*/ 88187 w 8120079"/>
                  <a:gd name="connsiteY23" fmla="*/ 2261287 h 3341837"/>
                  <a:gd name="connsiteX24" fmla="*/ 63474 w 8120079"/>
                  <a:gd name="connsiteY24" fmla="*/ 2248930 h 3341837"/>
                  <a:gd name="connsiteX25" fmla="*/ 125258 w 8120079"/>
                  <a:gd name="connsiteY25" fmla="*/ 2323070 h 3341837"/>
                  <a:gd name="connsiteX26" fmla="*/ 125258 w 8120079"/>
                  <a:gd name="connsiteY26" fmla="*/ 2323070 h 3341837"/>
                  <a:gd name="connsiteX0" fmla="*/ 8120079 w 8120079"/>
                  <a:gd name="connsiteY0" fmla="*/ 0 h 3341837"/>
                  <a:gd name="connsiteX1" fmla="*/ 7761733 w 8120079"/>
                  <a:gd name="connsiteY1" fmla="*/ 605481 h 3341837"/>
                  <a:gd name="connsiteX2" fmla="*/ 7526955 w 8120079"/>
                  <a:gd name="connsiteY2" fmla="*/ 889687 h 3341837"/>
                  <a:gd name="connsiteX3" fmla="*/ 7415744 w 8120079"/>
                  <a:gd name="connsiteY3" fmla="*/ 1075038 h 3341837"/>
                  <a:gd name="connsiteX4" fmla="*/ 7168609 w 8120079"/>
                  <a:gd name="connsiteY4" fmla="*/ 1210962 h 3341837"/>
                  <a:gd name="connsiteX5" fmla="*/ 6983258 w 8120079"/>
                  <a:gd name="connsiteY5" fmla="*/ 1248033 h 3341837"/>
                  <a:gd name="connsiteX6" fmla="*/ 6699052 w 8120079"/>
                  <a:gd name="connsiteY6" fmla="*/ 1173892 h 3341837"/>
                  <a:gd name="connsiteX7" fmla="*/ 6488987 w 8120079"/>
                  <a:gd name="connsiteY7" fmla="*/ 1099751 h 3341837"/>
                  <a:gd name="connsiteX8" fmla="*/ 6427204 w 8120079"/>
                  <a:gd name="connsiteY8" fmla="*/ 1075038 h 3341837"/>
                  <a:gd name="connsiteX9" fmla="*/ 5488090 w 8120079"/>
                  <a:gd name="connsiteY9" fmla="*/ 1062681 h 3341837"/>
                  <a:gd name="connsiteX10" fmla="*/ 4697258 w 8120079"/>
                  <a:gd name="connsiteY10" fmla="*/ 1210962 h 3341837"/>
                  <a:gd name="connsiteX11" fmla="*/ 4348994 w 8120079"/>
                  <a:gd name="connsiteY11" fmla="*/ 1301174 h 3341837"/>
                  <a:gd name="connsiteX12" fmla="*/ 4278872 w 8120079"/>
                  <a:gd name="connsiteY12" fmla="*/ 1315199 h 3341837"/>
                  <a:gd name="connsiteX13" fmla="*/ 4049097 w 8120079"/>
                  <a:gd name="connsiteY13" fmla="*/ 1384488 h 3341837"/>
                  <a:gd name="connsiteX14" fmla="*/ 2794317 w 8120079"/>
                  <a:gd name="connsiteY14" fmla="*/ 2273643 h 3341837"/>
                  <a:gd name="connsiteX15" fmla="*/ 2052912 w 8120079"/>
                  <a:gd name="connsiteY15" fmla="*/ 2965622 h 3341837"/>
                  <a:gd name="connsiteX16" fmla="*/ 1904631 w 8120079"/>
                  <a:gd name="connsiteY16" fmla="*/ 3101546 h 3341837"/>
                  <a:gd name="connsiteX17" fmla="*/ 1706923 w 8120079"/>
                  <a:gd name="connsiteY17" fmla="*/ 3249827 h 3341837"/>
                  <a:gd name="connsiteX18" fmla="*/ 1546285 w 8120079"/>
                  <a:gd name="connsiteY18" fmla="*/ 3336324 h 3341837"/>
                  <a:gd name="connsiteX19" fmla="*/ 1385647 w 8120079"/>
                  <a:gd name="connsiteY19" fmla="*/ 3323968 h 3341837"/>
                  <a:gd name="connsiteX20" fmla="*/ 1212652 w 8120079"/>
                  <a:gd name="connsiteY20" fmla="*/ 3249827 h 3341837"/>
                  <a:gd name="connsiteX21" fmla="*/ 1138512 w 8120079"/>
                  <a:gd name="connsiteY21" fmla="*/ 3175687 h 3341837"/>
                  <a:gd name="connsiteX22" fmla="*/ 88187 w 8120079"/>
                  <a:gd name="connsiteY22" fmla="*/ 2261287 h 3341837"/>
                  <a:gd name="connsiteX23" fmla="*/ 63474 w 8120079"/>
                  <a:gd name="connsiteY23" fmla="*/ 2248930 h 3341837"/>
                  <a:gd name="connsiteX24" fmla="*/ 125258 w 8120079"/>
                  <a:gd name="connsiteY24" fmla="*/ 2323070 h 3341837"/>
                  <a:gd name="connsiteX25" fmla="*/ 125258 w 8120079"/>
                  <a:gd name="connsiteY25" fmla="*/ 2323070 h 3341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120079" h="3341837">
                    <a:moveTo>
                      <a:pt x="8120079" y="0"/>
                    </a:moveTo>
                    <a:cubicBezTo>
                      <a:pt x="7990333" y="228600"/>
                      <a:pt x="7860587" y="457200"/>
                      <a:pt x="7761733" y="605481"/>
                    </a:cubicBezTo>
                    <a:cubicBezTo>
                      <a:pt x="7662879" y="753762"/>
                      <a:pt x="7584620" y="811428"/>
                      <a:pt x="7526955" y="889687"/>
                    </a:cubicBezTo>
                    <a:cubicBezTo>
                      <a:pt x="7469290" y="967947"/>
                      <a:pt x="7475468" y="1021492"/>
                      <a:pt x="7415744" y="1075038"/>
                    </a:cubicBezTo>
                    <a:cubicBezTo>
                      <a:pt x="7356020" y="1128584"/>
                      <a:pt x="7240690" y="1182130"/>
                      <a:pt x="7168609" y="1210962"/>
                    </a:cubicBezTo>
                    <a:cubicBezTo>
                      <a:pt x="7096528" y="1239794"/>
                      <a:pt x="7061517" y="1254211"/>
                      <a:pt x="6983258" y="1248033"/>
                    </a:cubicBezTo>
                    <a:cubicBezTo>
                      <a:pt x="6904999" y="1241855"/>
                      <a:pt x="6781430" y="1198606"/>
                      <a:pt x="6699052" y="1173892"/>
                    </a:cubicBezTo>
                    <a:cubicBezTo>
                      <a:pt x="6616673" y="1149178"/>
                      <a:pt x="6534295" y="1116227"/>
                      <a:pt x="6488987" y="1099751"/>
                    </a:cubicBezTo>
                    <a:cubicBezTo>
                      <a:pt x="6443679" y="1083275"/>
                      <a:pt x="6594020" y="1081216"/>
                      <a:pt x="6427204" y="1075038"/>
                    </a:cubicBezTo>
                    <a:cubicBezTo>
                      <a:pt x="6260388" y="1068860"/>
                      <a:pt x="5776414" y="1040027"/>
                      <a:pt x="5488090" y="1062681"/>
                    </a:cubicBezTo>
                    <a:cubicBezTo>
                      <a:pt x="5199766" y="1085335"/>
                      <a:pt x="4887107" y="1171213"/>
                      <a:pt x="4697258" y="1210962"/>
                    </a:cubicBezTo>
                    <a:lnTo>
                      <a:pt x="4348994" y="1301174"/>
                    </a:lnTo>
                    <a:lnTo>
                      <a:pt x="4278872" y="1315199"/>
                    </a:lnTo>
                    <a:lnTo>
                      <a:pt x="4049097" y="1384488"/>
                    </a:lnTo>
                    <a:cubicBezTo>
                      <a:pt x="3801671" y="1544229"/>
                      <a:pt x="3127015" y="2010121"/>
                      <a:pt x="2794317" y="2273643"/>
                    </a:cubicBezTo>
                    <a:cubicBezTo>
                      <a:pt x="2461620" y="2537165"/>
                      <a:pt x="2201193" y="2827638"/>
                      <a:pt x="2052912" y="2965622"/>
                    </a:cubicBezTo>
                    <a:cubicBezTo>
                      <a:pt x="1904631" y="3103606"/>
                      <a:pt x="1962296" y="3054179"/>
                      <a:pt x="1904631" y="3101546"/>
                    </a:cubicBezTo>
                    <a:cubicBezTo>
                      <a:pt x="1846966" y="3148913"/>
                      <a:pt x="1766647" y="3210697"/>
                      <a:pt x="1706923" y="3249827"/>
                    </a:cubicBezTo>
                    <a:cubicBezTo>
                      <a:pt x="1647199" y="3288957"/>
                      <a:pt x="1599831" y="3323967"/>
                      <a:pt x="1546285" y="3336324"/>
                    </a:cubicBezTo>
                    <a:cubicBezTo>
                      <a:pt x="1492739" y="3348681"/>
                      <a:pt x="1441252" y="3338384"/>
                      <a:pt x="1385647" y="3323968"/>
                    </a:cubicBezTo>
                    <a:cubicBezTo>
                      <a:pt x="1330041" y="3309552"/>
                      <a:pt x="1253841" y="3274540"/>
                      <a:pt x="1212652" y="3249827"/>
                    </a:cubicBezTo>
                    <a:cubicBezTo>
                      <a:pt x="1171463" y="3225114"/>
                      <a:pt x="1138512" y="3175687"/>
                      <a:pt x="1138512" y="3175687"/>
                    </a:cubicBezTo>
                    <a:lnTo>
                      <a:pt x="88187" y="2261287"/>
                    </a:lnTo>
                    <a:cubicBezTo>
                      <a:pt x="-90986" y="2106828"/>
                      <a:pt x="57296" y="2238633"/>
                      <a:pt x="63474" y="2248930"/>
                    </a:cubicBezTo>
                    <a:cubicBezTo>
                      <a:pt x="69652" y="2259227"/>
                      <a:pt x="125258" y="2323070"/>
                      <a:pt x="125258" y="2323070"/>
                    </a:cubicBezTo>
                    <a:lnTo>
                      <a:pt x="125258" y="2323070"/>
                    </a:lnTo>
                  </a:path>
                </a:pathLst>
              </a:custGeom>
              <a:no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4" name="TextBox 33">
                <a:extLst>
                  <a:ext uri="{FF2B5EF4-FFF2-40B4-BE49-F238E27FC236}">
                    <a16:creationId xmlns:a16="http://schemas.microsoft.com/office/drawing/2014/main" id="{5AD33346-BDFF-0949-9A1F-6AAC4FDDE8F9}"/>
                  </a:ext>
                </a:extLst>
              </p:cNvPr>
              <p:cNvSpPr txBox="1"/>
              <p:nvPr/>
            </p:nvSpPr>
            <p:spPr>
              <a:xfrm>
                <a:off x="3870285" y="3912782"/>
                <a:ext cx="1314783" cy="235991"/>
              </a:xfrm>
              <a:prstGeom prst="rect">
                <a:avLst/>
              </a:prstGeom>
              <a:noFill/>
            </p:spPr>
            <p:txBody>
              <a:bodyPr wrap="square" rtlCol="0">
                <a:spAutoFit/>
              </a:bodyPr>
              <a:lstStyle/>
              <a:p>
                <a:r>
                  <a:rPr lang="en-US" sz="600" i="1" dirty="0">
                    <a:solidFill>
                      <a:srgbClr val="FF0000"/>
                    </a:solidFill>
                  </a:rPr>
                  <a:t>Approximate ESR path</a:t>
                </a:r>
              </a:p>
            </p:txBody>
          </p:sp>
          <p:grpSp>
            <p:nvGrpSpPr>
              <p:cNvPr id="35" name="Group 34">
                <a:extLst>
                  <a:ext uri="{FF2B5EF4-FFF2-40B4-BE49-F238E27FC236}">
                    <a16:creationId xmlns:a16="http://schemas.microsoft.com/office/drawing/2014/main" id="{F6D022E2-8563-954D-A509-DF767C0BB0D9}"/>
                  </a:ext>
                </a:extLst>
              </p:cNvPr>
              <p:cNvGrpSpPr/>
              <p:nvPr/>
            </p:nvGrpSpPr>
            <p:grpSpPr>
              <a:xfrm>
                <a:off x="8623187" y="3305002"/>
                <a:ext cx="905330" cy="449377"/>
                <a:chOff x="6512872" y="4221959"/>
                <a:chExt cx="1639605" cy="687197"/>
              </a:xfrm>
              <a:solidFill>
                <a:schemeClr val="accent1">
                  <a:lumMod val="40000"/>
                  <a:lumOff val="60000"/>
                </a:schemeClr>
              </a:solidFill>
            </p:grpSpPr>
            <p:sp>
              <p:nvSpPr>
                <p:cNvPr id="72" name="Oval 71">
                  <a:extLst>
                    <a:ext uri="{FF2B5EF4-FFF2-40B4-BE49-F238E27FC236}">
                      <a16:creationId xmlns:a16="http://schemas.microsoft.com/office/drawing/2014/main" id="{DCA0D697-76CF-E745-B652-DB277E455907}"/>
                    </a:ext>
                  </a:extLst>
                </p:cNvPr>
                <p:cNvSpPr/>
                <p:nvPr/>
              </p:nvSpPr>
              <p:spPr>
                <a:xfrm>
                  <a:off x="6512872" y="4221959"/>
                  <a:ext cx="1639605" cy="687197"/>
                </a:xfrm>
                <a:prstGeom prst="ellipse">
                  <a:avLst/>
                </a:prstGeom>
                <a:solidFill>
                  <a:schemeClr val="accent6">
                    <a:lumMod val="20000"/>
                    <a:lumOff val="80000"/>
                  </a:schemeClr>
                </a:solidFill>
                <a:ln>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73" name="TextBox 72">
                  <a:extLst>
                    <a:ext uri="{FF2B5EF4-FFF2-40B4-BE49-F238E27FC236}">
                      <a16:creationId xmlns:a16="http://schemas.microsoft.com/office/drawing/2014/main" id="{81BD4E3B-873E-DF41-B807-21740344094E}"/>
                    </a:ext>
                  </a:extLst>
                </p:cNvPr>
                <p:cNvSpPr txBox="1"/>
                <p:nvPr/>
              </p:nvSpPr>
              <p:spPr>
                <a:xfrm>
                  <a:off x="6645894" y="4252938"/>
                  <a:ext cx="1469430" cy="4137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sz="600">
                    <a:solidFill>
                      <a:schemeClr val="tx1"/>
                    </a:solidFill>
                  </a:endParaRPr>
                </a:p>
                <a:p>
                  <a:r>
                    <a:rPr lang="en-US" sz="1000" dirty="0">
                      <a:solidFill>
                        <a:schemeClr val="tx1"/>
                      </a:solidFill>
                    </a:rPr>
                    <a:t>Spin Rotator</a:t>
                  </a:r>
                </a:p>
              </p:txBody>
            </p:sp>
          </p:grpSp>
          <p:cxnSp>
            <p:nvCxnSpPr>
              <p:cNvPr id="36" name="Straight Arrow Connector 35">
                <a:extLst>
                  <a:ext uri="{FF2B5EF4-FFF2-40B4-BE49-F238E27FC236}">
                    <a16:creationId xmlns:a16="http://schemas.microsoft.com/office/drawing/2014/main" id="{64F72546-B200-DD43-B292-200DD6232A88}"/>
                  </a:ext>
                </a:extLst>
              </p:cNvPr>
              <p:cNvCxnSpPr>
                <a:cxnSpLocks/>
              </p:cNvCxnSpPr>
              <p:nvPr/>
            </p:nvCxnSpPr>
            <p:spPr>
              <a:xfrm flipH="1">
                <a:off x="10391147" y="2192367"/>
                <a:ext cx="462456" cy="966107"/>
              </a:xfrm>
              <a:prstGeom prst="straightConnector1">
                <a:avLst/>
              </a:prstGeom>
              <a:noFill/>
              <a:ln w="12700">
                <a:solidFill>
                  <a:schemeClr val="accent6">
                    <a:lumMod val="60000"/>
                    <a:lumOff val="40000"/>
                  </a:schemeClr>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cxnSp>
          <p:grpSp>
            <p:nvGrpSpPr>
              <p:cNvPr id="37" name="Group 36">
                <a:extLst>
                  <a:ext uri="{FF2B5EF4-FFF2-40B4-BE49-F238E27FC236}">
                    <a16:creationId xmlns:a16="http://schemas.microsoft.com/office/drawing/2014/main" id="{5BFC691F-52C6-904D-A48C-E246CF5309EF}"/>
                  </a:ext>
                </a:extLst>
              </p:cNvPr>
              <p:cNvGrpSpPr/>
              <p:nvPr/>
            </p:nvGrpSpPr>
            <p:grpSpPr>
              <a:xfrm>
                <a:off x="3499755" y="2242339"/>
                <a:ext cx="811504" cy="322124"/>
                <a:chOff x="11233679" y="3236577"/>
                <a:chExt cx="871775" cy="425708"/>
              </a:xfrm>
            </p:grpSpPr>
            <p:sp>
              <p:nvSpPr>
                <p:cNvPr id="70" name="Oval 69">
                  <a:extLst>
                    <a:ext uri="{FF2B5EF4-FFF2-40B4-BE49-F238E27FC236}">
                      <a16:creationId xmlns:a16="http://schemas.microsoft.com/office/drawing/2014/main" id="{0D4B651F-EEA9-954D-A85C-69F65B487848}"/>
                    </a:ext>
                  </a:extLst>
                </p:cNvPr>
                <p:cNvSpPr/>
                <p:nvPr/>
              </p:nvSpPr>
              <p:spPr>
                <a:xfrm>
                  <a:off x="11275088" y="3237347"/>
                  <a:ext cx="742506" cy="424938"/>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71" name="TextBox 70">
                  <a:extLst>
                    <a:ext uri="{FF2B5EF4-FFF2-40B4-BE49-F238E27FC236}">
                      <a16:creationId xmlns:a16="http://schemas.microsoft.com/office/drawing/2014/main" id="{258FCC70-F799-F243-AF20-AE33EF3B4E51}"/>
                    </a:ext>
                  </a:extLst>
                </p:cNvPr>
                <p:cNvSpPr txBox="1"/>
                <p:nvPr/>
              </p:nvSpPr>
              <p:spPr>
                <a:xfrm>
                  <a:off x="11233679" y="3236577"/>
                  <a:ext cx="871775" cy="415836"/>
                </a:xfrm>
                <a:prstGeom prst="rect">
                  <a:avLst/>
                </a:prstGeom>
                <a:noFill/>
              </p:spPr>
              <p:txBody>
                <a:bodyPr wrap="square" rtlCol="0">
                  <a:spAutoFit/>
                </a:bodyPr>
                <a:lstStyle/>
                <a:p>
                  <a:r>
                    <a:rPr lang="en-US" sz="1000" dirty="0"/>
                    <a:t>HSR Arc </a:t>
                  </a:r>
                </a:p>
              </p:txBody>
            </p:sp>
          </p:grpSp>
          <p:cxnSp>
            <p:nvCxnSpPr>
              <p:cNvPr id="38" name="Straight Arrow Connector 37">
                <a:extLst>
                  <a:ext uri="{FF2B5EF4-FFF2-40B4-BE49-F238E27FC236}">
                    <a16:creationId xmlns:a16="http://schemas.microsoft.com/office/drawing/2014/main" id="{7587B821-75AF-C94B-9B8D-4EA51D6139FE}"/>
                  </a:ext>
                </a:extLst>
              </p:cNvPr>
              <p:cNvCxnSpPr>
                <a:cxnSpLocks/>
              </p:cNvCxnSpPr>
              <p:nvPr/>
            </p:nvCxnSpPr>
            <p:spPr>
              <a:xfrm flipH="1" flipV="1">
                <a:off x="4110185" y="1955549"/>
                <a:ext cx="412363" cy="961685"/>
              </a:xfrm>
              <a:prstGeom prst="straightConnector1">
                <a:avLst/>
              </a:prstGeom>
              <a:noFill/>
              <a:ln w="12700">
                <a:solidFill>
                  <a:schemeClr val="accent6">
                    <a:lumMod val="60000"/>
                    <a:lumOff val="40000"/>
                  </a:schemeClr>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cxnSp>
          <p:cxnSp>
            <p:nvCxnSpPr>
              <p:cNvPr id="39" name="Straight Arrow Connector 38">
                <a:extLst>
                  <a:ext uri="{FF2B5EF4-FFF2-40B4-BE49-F238E27FC236}">
                    <a16:creationId xmlns:a16="http://schemas.microsoft.com/office/drawing/2014/main" id="{EF745D15-C31A-5141-B399-FE97E1469B72}"/>
                  </a:ext>
                </a:extLst>
              </p:cNvPr>
              <p:cNvCxnSpPr>
                <a:cxnSpLocks/>
              </p:cNvCxnSpPr>
              <p:nvPr/>
            </p:nvCxnSpPr>
            <p:spPr>
              <a:xfrm flipH="1" flipV="1">
                <a:off x="4517683" y="2917233"/>
                <a:ext cx="297947" cy="388271"/>
              </a:xfrm>
              <a:prstGeom prst="straightConnector1">
                <a:avLst/>
              </a:prstGeom>
              <a:noFill/>
              <a:ln w="12700">
                <a:solidFill>
                  <a:schemeClr val="accent6">
                    <a:lumMod val="75000"/>
                  </a:schemeClr>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cxnSp>
          <p:grpSp>
            <p:nvGrpSpPr>
              <p:cNvPr id="40" name="Group 39">
                <a:extLst>
                  <a:ext uri="{FF2B5EF4-FFF2-40B4-BE49-F238E27FC236}">
                    <a16:creationId xmlns:a16="http://schemas.microsoft.com/office/drawing/2014/main" id="{6700777A-F267-E64C-8C73-34DF0BCC879F}"/>
                  </a:ext>
                </a:extLst>
              </p:cNvPr>
              <p:cNvGrpSpPr/>
              <p:nvPr/>
            </p:nvGrpSpPr>
            <p:grpSpPr>
              <a:xfrm>
                <a:off x="3389772" y="3486673"/>
                <a:ext cx="1055965" cy="314655"/>
                <a:chOff x="10485644" y="3931768"/>
                <a:chExt cx="1342114" cy="457975"/>
              </a:xfrm>
              <a:solidFill>
                <a:schemeClr val="accent6">
                  <a:lumMod val="75000"/>
                </a:schemeClr>
              </a:solidFill>
            </p:grpSpPr>
            <p:sp>
              <p:nvSpPr>
                <p:cNvPr id="68" name="Oval 67">
                  <a:extLst>
                    <a:ext uri="{FF2B5EF4-FFF2-40B4-BE49-F238E27FC236}">
                      <a16:creationId xmlns:a16="http://schemas.microsoft.com/office/drawing/2014/main" id="{6219448D-CF4F-3746-A947-DA4C56C33FB0}"/>
                    </a:ext>
                  </a:extLst>
                </p:cNvPr>
                <p:cNvSpPr/>
                <p:nvPr/>
              </p:nvSpPr>
              <p:spPr>
                <a:xfrm flipV="1">
                  <a:off x="10485644" y="3954136"/>
                  <a:ext cx="1211107" cy="404092"/>
                </a:xfrm>
                <a:prstGeom prst="ellipse">
                  <a:avLst/>
                </a:prstGeom>
                <a:grp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69" name="TextBox 68">
                  <a:extLst>
                    <a:ext uri="{FF2B5EF4-FFF2-40B4-BE49-F238E27FC236}">
                      <a16:creationId xmlns:a16="http://schemas.microsoft.com/office/drawing/2014/main" id="{A0B752D5-1F97-EC47-90E6-4F8A7212E0B8}"/>
                    </a:ext>
                  </a:extLst>
                </p:cNvPr>
                <p:cNvSpPr txBox="1"/>
                <p:nvPr/>
              </p:nvSpPr>
              <p:spPr>
                <a:xfrm>
                  <a:off x="10606149" y="3931768"/>
                  <a:ext cx="1221609" cy="457975"/>
                </a:xfrm>
                <a:prstGeom prst="rect">
                  <a:avLst/>
                </a:prstGeom>
                <a:noFill/>
                <a:ln>
                  <a:noFill/>
                </a:ln>
              </p:spPr>
              <p:txBody>
                <a:bodyPr wrap="square" rtlCol="0">
                  <a:spAutoFit/>
                </a:bodyPr>
                <a:lstStyle/>
                <a:p>
                  <a:r>
                    <a:rPr lang="en-US" sz="1000" dirty="0">
                      <a:solidFill>
                        <a:schemeClr val="bg1">
                          <a:lumMod val="85000"/>
                        </a:schemeClr>
                      </a:solidFill>
                    </a:rPr>
                    <a:t>matching</a:t>
                  </a:r>
                </a:p>
              </p:txBody>
            </p:sp>
          </p:grpSp>
          <p:cxnSp>
            <p:nvCxnSpPr>
              <p:cNvPr id="41" name="Straight Arrow Connector 40">
                <a:extLst>
                  <a:ext uri="{FF2B5EF4-FFF2-40B4-BE49-F238E27FC236}">
                    <a16:creationId xmlns:a16="http://schemas.microsoft.com/office/drawing/2014/main" id="{64F52C90-A852-3C43-8E59-AA49ACC7EE66}"/>
                  </a:ext>
                </a:extLst>
              </p:cNvPr>
              <p:cNvCxnSpPr>
                <a:cxnSpLocks/>
              </p:cNvCxnSpPr>
              <p:nvPr/>
            </p:nvCxnSpPr>
            <p:spPr>
              <a:xfrm flipV="1">
                <a:off x="10200673" y="3161281"/>
                <a:ext cx="190474" cy="278528"/>
              </a:xfrm>
              <a:prstGeom prst="straightConnector1">
                <a:avLst/>
              </a:prstGeom>
              <a:noFill/>
              <a:ln w="12700">
                <a:solidFill>
                  <a:schemeClr val="accent6">
                    <a:lumMod val="75000"/>
                  </a:schemeClr>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cxnSp>
          <p:grpSp>
            <p:nvGrpSpPr>
              <p:cNvPr id="42" name="Group 41">
                <a:extLst>
                  <a:ext uri="{FF2B5EF4-FFF2-40B4-BE49-F238E27FC236}">
                    <a16:creationId xmlns:a16="http://schemas.microsoft.com/office/drawing/2014/main" id="{7191B204-BE5E-4446-A9B4-EC617D8E9B23}"/>
                  </a:ext>
                </a:extLst>
              </p:cNvPr>
              <p:cNvGrpSpPr/>
              <p:nvPr/>
            </p:nvGrpSpPr>
            <p:grpSpPr>
              <a:xfrm>
                <a:off x="10502744" y="3659953"/>
                <a:ext cx="1025408" cy="314655"/>
                <a:chOff x="11511138" y="3819171"/>
                <a:chExt cx="1303277" cy="457977"/>
              </a:xfrm>
              <a:solidFill>
                <a:schemeClr val="accent6">
                  <a:lumMod val="75000"/>
                </a:schemeClr>
              </a:solidFill>
            </p:grpSpPr>
            <p:sp>
              <p:nvSpPr>
                <p:cNvPr id="66" name="Oval 65">
                  <a:extLst>
                    <a:ext uri="{FF2B5EF4-FFF2-40B4-BE49-F238E27FC236}">
                      <a16:creationId xmlns:a16="http://schemas.microsoft.com/office/drawing/2014/main" id="{0DCC32F7-0198-AB4D-93CA-5EBDD9934D64}"/>
                    </a:ext>
                  </a:extLst>
                </p:cNvPr>
                <p:cNvSpPr/>
                <p:nvPr/>
              </p:nvSpPr>
              <p:spPr>
                <a:xfrm>
                  <a:off x="11527415" y="3850671"/>
                  <a:ext cx="1038848" cy="414054"/>
                </a:xfrm>
                <a:prstGeom prst="ellipse">
                  <a:avLst/>
                </a:prstGeom>
                <a:grp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67" name="TextBox 66">
                  <a:extLst>
                    <a:ext uri="{FF2B5EF4-FFF2-40B4-BE49-F238E27FC236}">
                      <a16:creationId xmlns:a16="http://schemas.microsoft.com/office/drawing/2014/main" id="{C0E14CAF-B652-F441-AC20-88E39B2530FA}"/>
                    </a:ext>
                  </a:extLst>
                </p:cNvPr>
                <p:cNvSpPr txBox="1"/>
                <p:nvPr/>
              </p:nvSpPr>
              <p:spPr>
                <a:xfrm>
                  <a:off x="11511138" y="3819171"/>
                  <a:ext cx="1303277" cy="457977"/>
                </a:xfrm>
                <a:prstGeom prst="rect">
                  <a:avLst/>
                </a:prstGeom>
                <a:noFill/>
                <a:ln>
                  <a:noFill/>
                </a:ln>
              </p:spPr>
              <p:txBody>
                <a:bodyPr wrap="square" rtlCol="0">
                  <a:spAutoFit/>
                </a:bodyPr>
                <a:lstStyle/>
                <a:p>
                  <a:r>
                    <a:rPr lang="en-US" sz="1000" dirty="0">
                      <a:solidFill>
                        <a:schemeClr val="bg1">
                          <a:lumMod val="85000"/>
                        </a:schemeClr>
                      </a:solidFill>
                    </a:rPr>
                    <a:t>matching</a:t>
                  </a:r>
                </a:p>
              </p:txBody>
            </p:sp>
          </p:grpSp>
          <p:cxnSp>
            <p:nvCxnSpPr>
              <p:cNvPr id="43" name="Straight Arrow Connector 42">
                <a:extLst>
                  <a:ext uri="{FF2B5EF4-FFF2-40B4-BE49-F238E27FC236}">
                    <a16:creationId xmlns:a16="http://schemas.microsoft.com/office/drawing/2014/main" id="{3F995F18-1D6A-454B-A4C8-6D7A016B9B4F}"/>
                  </a:ext>
                </a:extLst>
              </p:cNvPr>
              <p:cNvCxnSpPr>
                <a:cxnSpLocks/>
              </p:cNvCxnSpPr>
              <p:nvPr/>
            </p:nvCxnSpPr>
            <p:spPr>
              <a:xfrm flipV="1">
                <a:off x="9861274" y="3591214"/>
                <a:ext cx="254376" cy="294031"/>
              </a:xfrm>
              <a:prstGeom prst="straightConnector1">
                <a:avLst/>
              </a:prstGeom>
              <a:noFill/>
              <a:ln w="12700">
                <a:solidFill>
                  <a:schemeClr val="accent6">
                    <a:lumMod val="50000"/>
                  </a:schemeClr>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cxnSp>
          <p:cxnSp>
            <p:nvCxnSpPr>
              <p:cNvPr id="44" name="Straight Arrow Connector 43">
                <a:extLst>
                  <a:ext uri="{FF2B5EF4-FFF2-40B4-BE49-F238E27FC236}">
                    <a16:creationId xmlns:a16="http://schemas.microsoft.com/office/drawing/2014/main" id="{231EBFA1-EB56-4747-9D91-9123C1ACD66B}"/>
                  </a:ext>
                </a:extLst>
              </p:cNvPr>
              <p:cNvCxnSpPr>
                <a:cxnSpLocks/>
              </p:cNvCxnSpPr>
              <p:nvPr/>
            </p:nvCxnSpPr>
            <p:spPr>
              <a:xfrm flipH="1" flipV="1">
                <a:off x="4855830" y="3338385"/>
                <a:ext cx="468658" cy="259829"/>
              </a:xfrm>
              <a:prstGeom prst="straightConnector1">
                <a:avLst/>
              </a:prstGeom>
              <a:noFill/>
              <a:ln w="12700">
                <a:solidFill>
                  <a:schemeClr val="accent6">
                    <a:lumMod val="50000"/>
                  </a:schemeClr>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cxnSp>
          <p:grpSp>
            <p:nvGrpSpPr>
              <p:cNvPr id="45" name="Group 44">
                <a:extLst>
                  <a:ext uri="{FF2B5EF4-FFF2-40B4-BE49-F238E27FC236}">
                    <a16:creationId xmlns:a16="http://schemas.microsoft.com/office/drawing/2014/main" id="{06714238-75E4-6F49-85BD-3AE41CADA2C9}"/>
                  </a:ext>
                </a:extLst>
              </p:cNvPr>
              <p:cNvGrpSpPr/>
              <p:nvPr/>
            </p:nvGrpSpPr>
            <p:grpSpPr>
              <a:xfrm>
                <a:off x="9260362" y="3030180"/>
                <a:ext cx="638590" cy="352770"/>
                <a:chOff x="11210372" y="3237345"/>
                <a:chExt cx="821103" cy="466209"/>
              </a:xfrm>
            </p:grpSpPr>
            <p:sp>
              <p:nvSpPr>
                <p:cNvPr id="64" name="Oval 63">
                  <a:extLst>
                    <a:ext uri="{FF2B5EF4-FFF2-40B4-BE49-F238E27FC236}">
                      <a16:creationId xmlns:a16="http://schemas.microsoft.com/office/drawing/2014/main" id="{9DE562F5-86DD-1741-B43D-C36A74D3A0D3}"/>
                    </a:ext>
                  </a:extLst>
                </p:cNvPr>
                <p:cNvSpPr/>
                <p:nvPr/>
              </p:nvSpPr>
              <p:spPr>
                <a:xfrm>
                  <a:off x="11275088" y="3237345"/>
                  <a:ext cx="742506" cy="466209"/>
                </a:xfrm>
                <a:prstGeom prst="ellipse">
                  <a:avLst/>
                </a:prstGeom>
                <a:solidFill>
                  <a:schemeClr val="accent6">
                    <a:lumMod val="20000"/>
                    <a:lumOff val="80000"/>
                  </a:schemeClr>
                </a:solidFill>
                <a:ln>
                  <a:solidFill>
                    <a:srgbClr val="CC99F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65" name="TextBox 64">
                  <a:extLst>
                    <a:ext uri="{FF2B5EF4-FFF2-40B4-BE49-F238E27FC236}">
                      <a16:creationId xmlns:a16="http://schemas.microsoft.com/office/drawing/2014/main" id="{558BF568-A367-D147-94FE-9915B5A43E88}"/>
                    </a:ext>
                  </a:extLst>
                </p:cNvPr>
                <p:cNvSpPr txBox="1"/>
                <p:nvPr/>
              </p:nvSpPr>
              <p:spPr>
                <a:xfrm>
                  <a:off x="11210372" y="3237345"/>
                  <a:ext cx="821103" cy="415838"/>
                </a:xfrm>
                <a:prstGeom prst="rect">
                  <a:avLst/>
                </a:prstGeom>
                <a:noFill/>
                <a:ln>
                  <a:noFill/>
                </a:ln>
              </p:spPr>
              <p:txBody>
                <a:bodyPr wrap="square" rtlCol="0">
                  <a:spAutoFit/>
                </a:bodyPr>
                <a:lstStyle/>
                <a:p>
                  <a:pPr algn="ctr"/>
                  <a:r>
                    <a:rPr lang="en-US" sz="1000" dirty="0"/>
                    <a:t>Snake</a:t>
                  </a:r>
                </a:p>
              </p:txBody>
            </p:sp>
          </p:grpSp>
          <p:sp>
            <p:nvSpPr>
              <p:cNvPr id="47" name="Oval 46">
                <a:extLst>
                  <a:ext uri="{FF2B5EF4-FFF2-40B4-BE49-F238E27FC236}">
                    <a16:creationId xmlns:a16="http://schemas.microsoft.com/office/drawing/2014/main" id="{C181E69A-473B-3E46-AFF6-9913202C96E9}"/>
                  </a:ext>
                </a:extLst>
              </p:cNvPr>
              <p:cNvSpPr/>
              <p:nvPr/>
            </p:nvSpPr>
            <p:spPr>
              <a:xfrm>
                <a:off x="7987677" y="2636175"/>
                <a:ext cx="1080940" cy="272232"/>
              </a:xfrm>
              <a:prstGeom prst="ellipse">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48" name="TextBox 47">
                <a:extLst>
                  <a:ext uri="{FF2B5EF4-FFF2-40B4-BE49-F238E27FC236}">
                    <a16:creationId xmlns:a16="http://schemas.microsoft.com/office/drawing/2014/main" id="{332B09F5-0145-A64B-8677-2BB065AAAFE1}"/>
                  </a:ext>
                </a:extLst>
              </p:cNvPr>
              <p:cNvSpPr txBox="1"/>
              <p:nvPr/>
            </p:nvSpPr>
            <p:spPr>
              <a:xfrm>
                <a:off x="7887693" y="2614962"/>
                <a:ext cx="1261047" cy="314655"/>
              </a:xfrm>
              <a:prstGeom prst="rect">
                <a:avLst/>
              </a:prstGeom>
              <a:noFill/>
            </p:spPr>
            <p:txBody>
              <a:bodyPr wrap="square">
                <a:spAutoFit/>
              </a:bodyPr>
              <a:lstStyle/>
              <a:p>
                <a:pPr algn="ctr"/>
                <a:r>
                  <a:rPr lang="en-US" sz="1000" dirty="0"/>
                  <a:t>Crab –out</a:t>
                </a:r>
              </a:p>
            </p:txBody>
          </p:sp>
          <p:cxnSp>
            <p:nvCxnSpPr>
              <p:cNvPr id="49" name="Straight Arrow Connector 48">
                <a:extLst>
                  <a:ext uri="{FF2B5EF4-FFF2-40B4-BE49-F238E27FC236}">
                    <a16:creationId xmlns:a16="http://schemas.microsoft.com/office/drawing/2014/main" id="{04CB8F12-157C-1042-B685-17F43D97D650}"/>
                  </a:ext>
                </a:extLst>
              </p:cNvPr>
              <p:cNvCxnSpPr>
                <a:cxnSpLocks/>
              </p:cNvCxnSpPr>
              <p:nvPr/>
            </p:nvCxnSpPr>
            <p:spPr>
              <a:xfrm flipH="1">
                <a:off x="8299452" y="3949700"/>
                <a:ext cx="38099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2A784949-5E1F-1448-99C4-6CCFA89A33FC}"/>
                  </a:ext>
                </a:extLst>
              </p:cNvPr>
              <p:cNvCxnSpPr>
                <a:cxnSpLocks/>
              </p:cNvCxnSpPr>
              <p:nvPr/>
            </p:nvCxnSpPr>
            <p:spPr>
              <a:xfrm>
                <a:off x="6473047" y="2571822"/>
                <a:ext cx="175846" cy="9942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AABA6470-582C-2E4F-B8EB-B6E297CD3736}"/>
                  </a:ext>
                </a:extLst>
              </p:cNvPr>
              <p:cNvSpPr/>
              <p:nvPr/>
            </p:nvSpPr>
            <p:spPr>
              <a:xfrm>
                <a:off x="5997923" y="2287057"/>
                <a:ext cx="979340" cy="312828"/>
              </a:xfrm>
              <a:prstGeom prst="ellipse">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cxnSp>
            <p:nvCxnSpPr>
              <p:cNvPr id="52" name="Straight Arrow Connector 51">
                <a:extLst>
                  <a:ext uri="{FF2B5EF4-FFF2-40B4-BE49-F238E27FC236}">
                    <a16:creationId xmlns:a16="http://schemas.microsoft.com/office/drawing/2014/main" id="{1669849F-81E5-274E-B8FF-076B1003BF61}"/>
                  </a:ext>
                </a:extLst>
              </p:cNvPr>
              <p:cNvCxnSpPr>
                <a:cxnSpLocks/>
                <a:stCxn id="62" idx="4"/>
              </p:cNvCxnSpPr>
              <p:nvPr/>
            </p:nvCxnSpPr>
            <p:spPr>
              <a:xfrm>
                <a:off x="5626063" y="3237069"/>
                <a:ext cx="104752" cy="179230"/>
              </a:xfrm>
              <a:prstGeom prst="straightConnector1">
                <a:avLst/>
              </a:prstGeom>
              <a:ln>
                <a:solidFill>
                  <a:srgbClr val="66FF33"/>
                </a:solidFill>
                <a:tailEnd type="triangle"/>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D258F69C-7E90-EB48-8135-BC9EF43118F0}"/>
                  </a:ext>
                </a:extLst>
              </p:cNvPr>
              <p:cNvGrpSpPr/>
              <p:nvPr/>
            </p:nvGrpSpPr>
            <p:grpSpPr>
              <a:xfrm>
                <a:off x="5202242" y="2817075"/>
                <a:ext cx="799690" cy="419993"/>
                <a:chOff x="6504470" y="4184677"/>
                <a:chExt cx="1448287" cy="642262"/>
              </a:xfrm>
              <a:solidFill>
                <a:schemeClr val="accent1">
                  <a:lumMod val="40000"/>
                  <a:lumOff val="60000"/>
                </a:schemeClr>
              </a:solidFill>
            </p:grpSpPr>
            <p:sp>
              <p:nvSpPr>
                <p:cNvPr id="62" name="Oval 61">
                  <a:extLst>
                    <a:ext uri="{FF2B5EF4-FFF2-40B4-BE49-F238E27FC236}">
                      <a16:creationId xmlns:a16="http://schemas.microsoft.com/office/drawing/2014/main" id="{CE5BF934-0F8C-1541-A195-9EDD2108527A}"/>
                    </a:ext>
                  </a:extLst>
                </p:cNvPr>
                <p:cNvSpPr/>
                <p:nvPr/>
              </p:nvSpPr>
              <p:spPr>
                <a:xfrm>
                  <a:off x="6611068" y="4184677"/>
                  <a:ext cx="1321936" cy="642262"/>
                </a:xfrm>
                <a:prstGeom prst="ellipse">
                  <a:avLst/>
                </a:prstGeom>
                <a:solidFill>
                  <a:schemeClr val="accent6">
                    <a:lumMod val="20000"/>
                    <a:lumOff val="80000"/>
                  </a:schemeClr>
                </a:solidFill>
                <a:ln>
                  <a:solidFill>
                    <a:srgbClr val="66FF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3" name="TextBox 62">
                  <a:extLst>
                    <a:ext uri="{FF2B5EF4-FFF2-40B4-BE49-F238E27FC236}">
                      <a16:creationId xmlns:a16="http://schemas.microsoft.com/office/drawing/2014/main" id="{4A0F585E-A644-F44B-BA09-F8D8F53E0EA7}"/>
                    </a:ext>
                  </a:extLst>
                </p:cNvPr>
                <p:cNvSpPr txBox="1"/>
                <p:nvPr/>
              </p:nvSpPr>
              <p:spPr>
                <a:xfrm>
                  <a:off x="6504470" y="4339424"/>
                  <a:ext cx="1448287" cy="3103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sz="1000" dirty="0">
                      <a:solidFill>
                        <a:schemeClr val="tx1"/>
                      </a:solidFill>
                    </a:rPr>
                    <a:t> Spin</a:t>
                  </a:r>
                </a:p>
                <a:p>
                  <a:r>
                    <a:rPr lang="en-US" sz="1000" dirty="0">
                      <a:solidFill>
                        <a:schemeClr val="tx1"/>
                      </a:solidFill>
                    </a:rPr>
                    <a:t>Rotator</a:t>
                  </a:r>
                </a:p>
              </p:txBody>
            </p:sp>
          </p:grpSp>
          <p:sp>
            <p:nvSpPr>
              <p:cNvPr id="54" name="Freeform: Shape 182">
                <a:extLst>
                  <a:ext uri="{FF2B5EF4-FFF2-40B4-BE49-F238E27FC236}">
                    <a16:creationId xmlns:a16="http://schemas.microsoft.com/office/drawing/2014/main" id="{CB74C3BF-F2A0-4147-BDCE-AE41929B2949}"/>
                  </a:ext>
                </a:extLst>
              </p:cNvPr>
              <p:cNvSpPr/>
              <p:nvPr/>
            </p:nvSpPr>
            <p:spPr>
              <a:xfrm rot="1515760">
                <a:off x="7109093" y="4082631"/>
                <a:ext cx="1054225" cy="33334"/>
              </a:xfrm>
              <a:custGeom>
                <a:avLst/>
                <a:gdLst>
                  <a:gd name="connsiteX0" fmla="*/ 0 w 3246634"/>
                  <a:gd name="connsiteY0" fmla="*/ 883577 h 883577"/>
                  <a:gd name="connsiteX1" fmla="*/ 873303 w 3246634"/>
                  <a:gd name="connsiteY1" fmla="*/ 390418 h 883577"/>
                  <a:gd name="connsiteX2" fmla="*/ 1140431 w 3246634"/>
                  <a:gd name="connsiteY2" fmla="*/ 328773 h 883577"/>
                  <a:gd name="connsiteX3" fmla="*/ 2116476 w 3246634"/>
                  <a:gd name="connsiteY3" fmla="*/ 123290 h 883577"/>
                  <a:gd name="connsiteX4" fmla="*/ 3246634 w 3246634"/>
                  <a:gd name="connsiteY4" fmla="*/ 0 h 883577"/>
                  <a:gd name="connsiteX0" fmla="*/ 0 w 3246634"/>
                  <a:gd name="connsiteY0" fmla="*/ 883577 h 883577"/>
                  <a:gd name="connsiteX1" fmla="*/ 873303 w 3246634"/>
                  <a:gd name="connsiteY1" fmla="*/ 390418 h 883577"/>
                  <a:gd name="connsiteX2" fmla="*/ 1202076 w 3246634"/>
                  <a:gd name="connsiteY2" fmla="*/ 287677 h 883577"/>
                  <a:gd name="connsiteX3" fmla="*/ 2116476 w 3246634"/>
                  <a:gd name="connsiteY3" fmla="*/ 123290 h 883577"/>
                  <a:gd name="connsiteX4" fmla="*/ 3246634 w 3246634"/>
                  <a:gd name="connsiteY4" fmla="*/ 0 h 883577"/>
                  <a:gd name="connsiteX0" fmla="*/ 0 w 3246634"/>
                  <a:gd name="connsiteY0" fmla="*/ 883577 h 883577"/>
                  <a:gd name="connsiteX1" fmla="*/ 821932 w 3246634"/>
                  <a:gd name="connsiteY1" fmla="*/ 452063 h 883577"/>
                  <a:gd name="connsiteX2" fmla="*/ 1202076 w 3246634"/>
                  <a:gd name="connsiteY2" fmla="*/ 287677 h 883577"/>
                  <a:gd name="connsiteX3" fmla="*/ 2116476 w 3246634"/>
                  <a:gd name="connsiteY3" fmla="*/ 123290 h 883577"/>
                  <a:gd name="connsiteX4" fmla="*/ 3246634 w 3246634"/>
                  <a:gd name="connsiteY4" fmla="*/ 0 h 883577"/>
                  <a:gd name="connsiteX0" fmla="*/ 0 w 3246634"/>
                  <a:gd name="connsiteY0" fmla="*/ 883577 h 883577"/>
                  <a:gd name="connsiteX1" fmla="*/ 1202076 w 3246634"/>
                  <a:gd name="connsiteY1" fmla="*/ 287677 h 883577"/>
                  <a:gd name="connsiteX2" fmla="*/ 2116476 w 3246634"/>
                  <a:gd name="connsiteY2" fmla="*/ 123290 h 883577"/>
                  <a:gd name="connsiteX3" fmla="*/ 3246634 w 3246634"/>
                  <a:gd name="connsiteY3" fmla="*/ 0 h 883577"/>
                  <a:gd name="connsiteX0" fmla="*/ 0 w 3246634"/>
                  <a:gd name="connsiteY0" fmla="*/ 883577 h 883577"/>
                  <a:gd name="connsiteX1" fmla="*/ 355409 w 3246634"/>
                  <a:gd name="connsiteY1" fmla="*/ 719477 h 883577"/>
                  <a:gd name="connsiteX2" fmla="*/ 2116476 w 3246634"/>
                  <a:gd name="connsiteY2" fmla="*/ 123290 h 883577"/>
                  <a:gd name="connsiteX3" fmla="*/ 3246634 w 3246634"/>
                  <a:gd name="connsiteY3" fmla="*/ 0 h 883577"/>
                  <a:gd name="connsiteX0" fmla="*/ 0 w 3246634"/>
                  <a:gd name="connsiteY0" fmla="*/ 883577 h 883577"/>
                  <a:gd name="connsiteX1" fmla="*/ 2116476 w 3246634"/>
                  <a:gd name="connsiteY1" fmla="*/ 123290 h 883577"/>
                  <a:gd name="connsiteX2" fmla="*/ 3246634 w 3246634"/>
                  <a:gd name="connsiteY2" fmla="*/ 0 h 883577"/>
                  <a:gd name="connsiteX0" fmla="*/ 0 w 3246634"/>
                  <a:gd name="connsiteY0" fmla="*/ 883577 h 883577"/>
                  <a:gd name="connsiteX1" fmla="*/ 291910 w 3246634"/>
                  <a:gd name="connsiteY1" fmla="*/ 766756 h 883577"/>
                  <a:gd name="connsiteX2" fmla="*/ 3246634 w 3246634"/>
                  <a:gd name="connsiteY2" fmla="*/ 0 h 883577"/>
                  <a:gd name="connsiteX0" fmla="*/ 0 w 681234"/>
                  <a:gd name="connsiteY0" fmla="*/ 185077 h 185077"/>
                  <a:gd name="connsiteX1" fmla="*/ 291910 w 681234"/>
                  <a:gd name="connsiteY1" fmla="*/ 68256 h 185077"/>
                  <a:gd name="connsiteX2" fmla="*/ 681234 w 681234"/>
                  <a:gd name="connsiteY2" fmla="*/ 0 h 185077"/>
                  <a:gd name="connsiteX0" fmla="*/ 0 w 681234"/>
                  <a:gd name="connsiteY0" fmla="*/ 185077 h 185077"/>
                  <a:gd name="connsiteX1" fmla="*/ 681234 w 681234"/>
                  <a:gd name="connsiteY1" fmla="*/ 0 h 185077"/>
                  <a:gd name="connsiteX0" fmla="*/ 0 w 681234"/>
                  <a:gd name="connsiteY0" fmla="*/ 185077 h 185077"/>
                  <a:gd name="connsiteX1" fmla="*/ 343013 w 681234"/>
                  <a:gd name="connsiteY1" fmla="*/ 70075 h 185077"/>
                  <a:gd name="connsiteX2" fmla="*/ 681234 w 681234"/>
                  <a:gd name="connsiteY2" fmla="*/ 0 h 185077"/>
                  <a:gd name="connsiteX0" fmla="*/ 0 w 730109"/>
                  <a:gd name="connsiteY0" fmla="*/ 181796 h 181796"/>
                  <a:gd name="connsiteX1" fmla="*/ 343013 w 730109"/>
                  <a:gd name="connsiteY1" fmla="*/ 66794 h 181796"/>
                  <a:gd name="connsiteX2" fmla="*/ 730109 w 730109"/>
                  <a:gd name="connsiteY2" fmla="*/ 0 h 181796"/>
                  <a:gd name="connsiteX0" fmla="*/ 0 w 809872"/>
                  <a:gd name="connsiteY0" fmla="*/ 193533 h 193533"/>
                  <a:gd name="connsiteX1" fmla="*/ 343013 w 809872"/>
                  <a:gd name="connsiteY1" fmla="*/ 78531 h 193533"/>
                  <a:gd name="connsiteX2" fmla="*/ 809872 w 809872"/>
                  <a:gd name="connsiteY2" fmla="*/ 0 h 193533"/>
                  <a:gd name="connsiteX0" fmla="*/ 0 w 1455802"/>
                  <a:gd name="connsiteY0" fmla="*/ 246877 h 246877"/>
                  <a:gd name="connsiteX1" fmla="*/ 343013 w 1455802"/>
                  <a:gd name="connsiteY1" fmla="*/ 131875 h 246877"/>
                  <a:gd name="connsiteX2" fmla="*/ 1455802 w 1455802"/>
                  <a:gd name="connsiteY2" fmla="*/ 0 h 246877"/>
                  <a:gd name="connsiteX0" fmla="*/ 0 w 1455802"/>
                  <a:gd name="connsiteY0" fmla="*/ 246877 h 246877"/>
                  <a:gd name="connsiteX1" fmla="*/ 343013 w 1455802"/>
                  <a:gd name="connsiteY1" fmla="*/ 131875 h 246877"/>
                  <a:gd name="connsiteX2" fmla="*/ 1011759 w 1455802"/>
                  <a:gd name="connsiteY2" fmla="*/ 60543 h 246877"/>
                  <a:gd name="connsiteX3" fmla="*/ 1455802 w 1455802"/>
                  <a:gd name="connsiteY3" fmla="*/ 0 h 246877"/>
                  <a:gd name="connsiteX0" fmla="*/ 0 w 1455802"/>
                  <a:gd name="connsiteY0" fmla="*/ 254844 h 254844"/>
                  <a:gd name="connsiteX1" fmla="*/ 343013 w 1455802"/>
                  <a:gd name="connsiteY1" fmla="*/ 139842 h 254844"/>
                  <a:gd name="connsiteX2" fmla="*/ 1008653 w 1455802"/>
                  <a:gd name="connsiteY2" fmla="*/ 7858 h 254844"/>
                  <a:gd name="connsiteX3" fmla="*/ 1455802 w 1455802"/>
                  <a:gd name="connsiteY3" fmla="*/ 7967 h 254844"/>
                  <a:gd name="connsiteX0" fmla="*/ 0 w 1455802"/>
                  <a:gd name="connsiteY0" fmla="*/ 280331 h 280331"/>
                  <a:gd name="connsiteX1" fmla="*/ 343013 w 1455802"/>
                  <a:gd name="connsiteY1" fmla="*/ 165329 h 280331"/>
                  <a:gd name="connsiteX2" fmla="*/ 1011248 w 1455802"/>
                  <a:gd name="connsiteY2" fmla="*/ 4833 h 280331"/>
                  <a:gd name="connsiteX3" fmla="*/ 1455802 w 1455802"/>
                  <a:gd name="connsiteY3" fmla="*/ 33454 h 280331"/>
                  <a:gd name="connsiteX0" fmla="*/ 0 w 1330342"/>
                  <a:gd name="connsiteY0" fmla="*/ 196879 h 196879"/>
                  <a:gd name="connsiteX1" fmla="*/ 217553 w 1330342"/>
                  <a:gd name="connsiteY1" fmla="*/ 165329 h 196879"/>
                  <a:gd name="connsiteX2" fmla="*/ 885788 w 1330342"/>
                  <a:gd name="connsiteY2" fmla="*/ 4833 h 196879"/>
                  <a:gd name="connsiteX3" fmla="*/ 1330342 w 1330342"/>
                  <a:gd name="connsiteY3" fmla="*/ 33454 h 196879"/>
                  <a:gd name="connsiteX0" fmla="*/ 0 w 1330342"/>
                  <a:gd name="connsiteY0" fmla="*/ 196879 h 196879"/>
                  <a:gd name="connsiteX1" fmla="*/ 480907 w 1330342"/>
                  <a:gd name="connsiteY1" fmla="*/ 82924 h 196879"/>
                  <a:gd name="connsiteX2" fmla="*/ 885788 w 1330342"/>
                  <a:gd name="connsiteY2" fmla="*/ 4833 h 196879"/>
                  <a:gd name="connsiteX3" fmla="*/ 1330342 w 1330342"/>
                  <a:gd name="connsiteY3" fmla="*/ 33454 h 196879"/>
                  <a:gd name="connsiteX0" fmla="*/ 0 w 1281613"/>
                  <a:gd name="connsiteY0" fmla="*/ 198438 h 198438"/>
                  <a:gd name="connsiteX1" fmla="*/ 432178 w 1281613"/>
                  <a:gd name="connsiteY1" fmla="*/ 82924 h 198438"/>
                  <a:gd name="connsiteX2" fmla="*/ 837059 w 1281613"/>
                  <a:gd name="connsiteY2" fmla="*/ 4833 h 198438"/>
                  <a:gd name="connsiteX3" fmla="*/ 1281613 w 1281613"/>
                  <a:gd name="connsiteY3" fmla="*/ 33454 h 198438"/>
                  <a:gd name="connsiteX0" fmla="*/ 0 w 1314788"/>
                  <a:gd name="connsiteY0" fmla="*/ 197651 h 197651"/>
                  <a:gd name="connsiteX1" fmla="*/ 432178 w 1314788"/>
                  <a:gd name="connsiteY1" fmla="*/ 82137 h 197651"/>
                  <a:gd name="connsiteX2" fmla="*/ 837059 w 1314788"/>
                  <a:gd name="connsiteY2" fmla="*/ 4046 h 197651"/>
                  <a:gd name="connsiteX3" fmla="*/ 1314788 w 1314788"/>
                  <a:gd name="connsiteY3" fmla="*/ 47184 h 197651"/>
                  <a:gd name="connsiteX0" fmla="*/ 0 w 1314788"/>
                  <a:gd name="connsiteY0" fmla="*/ 196164 h 196164"/>
                  <a:gd name="connsiteX1" fmla="*/ 432178 w 1314788"/>
                  <a:gd name="connsiteY1" fmla="*/ 80650 h 196164"/>
                  <a:gd name="connsiteX2" fmla="*/ 885789 w 1314788"/>
                  <a:gd name="connsiteY2" fmla="*/ 4118 h 196164"/>
                  <a:gd name="connsiteX3" fmla="*/ 1314788 w 1314788"/>
                  <a:gd name="connsiteY3" fmla="*/ 45697 h 196164"/>
                  <a:gd name="connsiteX0" fmla="*/ 0 w 1314788"/>
                  <a:gd name="connsiteY0" fmla="*/ 197276 h 197276"/>
                  <a:gd name="connsiteX1" fmla="*/ 432178 w 1314788"/>
                  <a:gd name="connsiteY1" fmla="*/ 81762 h 197276"/>
                  <a:gd name="connsiteX2" fmla="*/ 885789 w 1314788"/>
                  <a:gd name="connsiteY2" fmla="*/ 5230 h 197276"/>
                  <a:gd name="connsiteX3" fmla="*/ 1314788 w 1314788"/>
                  <a:gd name="connsiteY3" fmla="*/ 46809 h 197276"/>
                  <a:gd name="connsiteX0" fmla="*/ 0 w 1314788"/>
                  <a:gd name="connsiteY0" fmla="*/ 204159 h 204159"/>
                  <a:gd name="connsiteX1" fmla="*/ 432178 w 1314788"/>
                  <a:gd name="connsiteY1" fmla="*/ 88645 h 204159"/>
                  <a:gd name="connsiteX2" fmla="*/ 869201 w 1314788"/>
                  <a:gd name="connsiteY2" fmla="*/ 4854 h 204159"/>
                  <a:gd name="connsiteX3" fmla="*/ 1314788 w 1314788"/>
                  <a:gd name="connsiteY3" fmla="*/ 53692 h 204159"/>
                  <a:gd name="connsiteX0" fmla="*/ 0 w 2391356"/>
                  <a:gd name="connsiteY0" fmla="*/ 201056 h 230389"/>
                  <a:gd name="connsiteX1" fmla="*/ 432178 w 2391356"/>
                  <a:gd name="connsiteY1" fmla="*/ 85542 h 230389"/>
                  <a:gd name="connsiteX2" fmla="*/ 869201 w 2391356"/>
                  <a:gd name="connsiteY2" fmla="*/ 1751 h 230389"/>
                  <a:gd name="connsiteX3" fmla="*/ 2391356 w 2391356"/>
                  <a:gd name="connsiteY3" fmla="*/ 230107 h 230389"/>
                  <a:gd name="connsiteX0" fmla="*/ 0 w 2138555"/>
                  <a:gd name="connsiteY0" fmla="*/ 595934 h 595934"/>
                  <a:gd name="connsiteX1" fmla="*/ 432178 w 2138555"/>
                  <a:gd name="connsiteY1" fmla="*/ 480420 h 595934"/>
                  <a:gd name="connsiteX2" fmla="*/ 869201 w 2138555"/>
                  <a:gd name="connsiteY2" fmla="*/ 396629 h 595934"/>
                  <a:gd name="connsiteX3" fmla="*/ 2138555 w 2138555"/>
                  <a:gd name="connsiteY3" fmla="*/ 0 h 595934"/>
                  <a:gd name="connsiteX0" fmla="*/ 0 w 2138555"/>
                  <a:gd name="connsiteY0" fmla="*/ 595934 h 595934"/>
                  <a:gd name="connsiteX1" fmla="*/ 432178 w 2138555"/>
                  <a:gd name="connsiteY1" fmla="*/ 480420 h 595934"/>
                  <a:gd name="connsiteX2" fmla="*/ 1281128 w 2138555"/>
                  <a:gd name="connsiteY2" fmla="*/ 19680 h 595934"/>
                  <a:gd name="connsiteX3" fmla="*/ 2138555 w 2138555"/>
                  <a:gd name="connsiteY3" fmla="*/ 0 h 595934"/>
                  <a:gd name="connsiteX0" fmla="*/ 0 w 2138555"/>
                  <a:gd name="connsiteY0" fmla="*/ 595934 h 595934"/>
                  <a:gd name="connsiteX1" fmla="*/ 830555 w 2138555"/>
                  <a:gd name="connsiteY1" fmla="*/ 74759 h 595934"/>
                  <a:gd name="connsiteX2" fmla="*/ 1281128 w 2138555"/>
                  <a:gd name="connsiteY2" fmla="*/ 19680 h 595934"/>
                  <a:gd name="connsiteX3" fmla="*/ 2138555 w 2138555"/>
                  <a:gd name="connsiteY3" fmla="*/ 0 h 595934"/>
                  <a:gd name="connsiteX0" fmla="*/ 0 w 1651005"/>
                  <a:gd name="connsiteY0" fmla="*/ 141170 h 141170"/>
                  <a:gd name="connsiteX1" fmla="*/ 343005 w 1651005"/>
                  <a:gd name="connsiteY1" fmla="*/ 74759 h 141170"/>
                  <a:gd name="connsiteX2" fmla="*/ 793578 w 1651005"/>
                  <a:gd name="connsiteY2" fmla="*/ 19680 h 141170"/>
                  <a:gd name="connsiteX3" fmla="*/ 1651005 w 1651005"/>
                  <a:gd name="connsiteY3" fmla="*/ 0 h 141170"/>
                  <a:gd name="connsiteX0" fmla="*/ 0 w 1651005"/>
                  <a:gd name="connsiteY0" fmla="*/ 142264 h 142264"/>
                  <a:gd name="connsiteX1" fmla="*/ 343005 w 1651005"/>
                  <a:gd name="connsiteY1" fmla="*/ 75853 h 142264"/>
                  <a:gd name="connsiteX2" fmla="*/ 1035222 w 1651005"/>
                  <a:gd name="connsiteY2" fmla="*/ 12065 h 142264"/>
                  <a:gd name="connsiteX3" fmla="*/ 1651005 w 1651005"/>
                  <a:gd name="connsiteY3" fmla="*/ 1094 h 142264"/>
                  <a:gd name="connsiteX0" fmla="*/ 0 w 1651005"/>
                  <a:gd name="connsiteY0" fmla="*/ 142264 h 142264"/>
                  <a:gd name="connsiteX1" fmla="*/ 596780 w 1651005"/>
                  <a:gd name="connsiteY1" fmla="*/ 33334 h 142264"/>
                  <a:gd name="connsiteX2" fmla="*/ 1035222 w 1651005"/>
                  <a:gd name="connsiteY2" fmla="*/ 12065 h 142264"/>
                  <a:gd name="connsiteX3" fmla="*/ 1651005 w 1651005"/>
                  <a:gd name="connsiteY3" fmla="*/ 1094 h 142264"/>
                  <a:gd name="connsiteX0" fmla="*/ 0 w 1054225"/>
                  <a:gd name="connsiteY0" fmla="*/ 33334 h 33334"/>
                  <a:gd name="connsiteX1" fmla="*/ 438442 w 1054225"/>
                  <a:gd name="connsiteY1" fmla="*/ 12065 h 33334"/>
                  <a:gd name="connsiteX2" fmla="*/ 1054225 w 1054225"/>
                  <a:gd name="connsiteY2" fmla="*/ 1094 h 33334"/>
                </a:gdLst>
                <a:ahLst/>
                <a:cxnLst>
                  <a:cxn ang="0">
                    <a:pos x="connsiteX0" y="connsiteY0"/>
                  </a:cxn>
                  <a:cxn ang="0">
                    <a:pos x="connsiteX1" y="connsiteY1"/>
                  </a:cxn>
                  <a:cxn ang="0">
                    <a:pos x="connsiteX2" y="connsiteY2"/>
                  </a:cxn>
                </a:cxnLst>
                <a:rect l="l" t="t" r="r" b="b"/>
                <a:pathLst>
                  <a:path w="1054225" h="33334">
                    <a:moveTo>
                      <a:pt x="0" y="33334"/>
                    </a:moveTo>
                    <a:cubicBezTo>
                      <a:pt x="168627" y="2278"/>
                      <a:pt x="252977" y="34044"/>
                      <a:pt x="438442" y="12065"/>
                    </a:cubicBezTo>
                    <a:cubicBezTo>
                      <a:pt x="615613" y="-13544"/>
                      <a:pt x="980218" y="11184"/>
                      <a:pt x="1054225" y="1094"/>
                    </a:cubicBezTo>
                  </a:path>
                </a:pathLst>
              </a:custGeom>
              <a:noFill/>
              <a:ln w="19050">
                <a:solidFill>
                  <a:schemeClr val="accent6">
                    <a:lumMod val="60000"/>
                    <a:lumOff val="40000"/>
                  </a:schemeClr>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grpSp>
            <p:nvGrpSpPr>
              <p:cNvPr id="55" name="Group 54">
                <a:extLst>
                  <a:ext uri="{FF2B5EF4-FFF2-40B4-BE49-F238E27FC236}">
                    <a16:creationId xmlns:a16="http://schemas.microsoft.com/office/drawing/2014/main" id="{768E909D-2A6E-8644-9F63-8A12DB790539}"/>
                  </a:ext>
                </a:extLst>
              </p:cNvPr>
              <p:cNvGrpSpPr/>
              <p:nvPr/>
            </p:nvGrpSpPr>
            <p:grpSpPr>
              <a:xfrm>
                <a:off x="7260250" y="4418366"/>
                <a:ext cx="998397" cy="535701"/>
                <a:chOff x="6506306" y="5308720"/>
                <a:chExt cx="1162169" cy="588587"/>
              </a:xfrm>
            </p:grpSpPr>
            <p:sp>
              <p:nvSpPr>
                <p:cNvPr id="60" name="Oval 59">
                  <a:extLst>
                    <a:ext uri="{FF2B5EF4-FFF2-40B4-BE49-F238E27FC236}">
                      <a16:creationId xmlns:a16="http://schemas.microsoft.com/office/drawing/2014/main" id="{3E0FDA95-D2FB-3B49-AF30-8BF9366B229B}"/>
                    </a:ext>
                  </a:extLst>
                </p:cNvPr>
                <p:cNvSpPr/>
                <p:nvPr/>
              </p:nvSpPr>
              <p:spPr>
                <a:xfrm>
                  <a:off x="6526972" y="5308720"/>
                  <a:ext cx="1141503" cy="562675"/>
                </a:xfrm>
                <a:prstGeom prst="ellips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61" name="TextBox 60">
                  <a:extLst>
                    <a:ext uri="{FF2B5EF4-FFF2-40B4-BE49-F238E27FC236}">
                      <a16:creationId xmlns:a16="http://schemas.microsoft.com/office/drawing/2014/main" id="{C66DD30A-77DB-7942-8C40-30E51281EC58}"/>
                    </a:ext>
                  </a:extLst>
                </p:cNvPr>
                <p:cNvSpPr txBox="1"/>
                <p:nvPr/>
              </p:nvSpPr>
              <p:spPr>
                <a:xfrm>
                  <a:off x="6506306" y="5335514"/>
                  <a:ext cx="1149096" cy="561793"/>
                </a:xfrm>
                <a:prstGeom prst="rect">
                  <a:avLst/>
                </a:prstGeom>
                <a:noFill/>
              </p:spPr>
              <p:txBody>
                <a:bodyPr wrap="square">
                  <a:spAutoFit/>
                </a:bodyPr>
                <a:lstStyle/>
                <a:p>
                  <a:pPr algn="ctr"/>
                  <a:r>
                    <a:rPr lang="en-US" sz="1000" dirty="0"/>
                    <a:t>Detector region</a:t>
                  </a:r>
                </a:p>
              </p:txBody>
            </p:sp>
          </p:grpSp>
          <p:sp>
            <p:nvSpPr>
              <p:cNvPr id="56" name="Flowchart: Manual Operation 193">
                <a:extLst>
                  <a:ext uri="{FF2B5EF4-FFF2-40B4-BE49-F238E27FC236}">
                    <a16:creationId xmlns:a16="http://schemas.microsoft.com/office/drawing/2014/main" id="{ACE1A590-E7EA-E540-BB72-6DB66DF3A99E}"/>
                  </a:ext>
                </a:extLst>
              </p:cNvPr>
              <p:cNvSpPr/>
              <p:nvPr/>
            </p:nvSpPr>
            <p:spPr>
              <a:xfrm rot="15454947">
                <a:off x="6709569" y="3832319"/>
                <a:ext cx="253243" cy="119355"/>
              </a:xfrm>
              <a:prstGeom prst="flowChartManualOperation">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00">
                  <a:solidFill>
                    <a:schemeClr val="tx1"/>
                  </a:solidFill>
                </a:endParaRPr>
              </a:p>
            </p:txBody>
          </p:sp>
          <p:sp>
            <p:nvSpPr>
              <p:cNvPr id="57" name="TextBox 56">
                <a:extLst>
                  <a:ext uri="{FF2B5EF4-FFF2-40B4-BE49-F238E27FC236}">
                    <a16:creationId xmlns:a16="http://schemas.microsoft.com/office/drawing/2014/main" id="{102B73B2-1925-0648-854B-725796BCF58B}"/>
                  </a:ext>
                </a:extLst>
              </p:cNvPr>
              <p:cNvSpPr txBox="1"/>
              <p:nvPr/>
            </p:nvSpPr>
            <p:spPr>
              <a:xfrm>
                <a:off x="6267846" y="3778794"/>
                <a:ext cx="696133" cy="324488"/>
              </a:xfrm>
              <a:prstGeom prst="rect">
                <a:avLst/>
              </a:prstGeom>
              <a:noFill/>
              <a:ln>
                <a:noFill/>
                <a:prstDash val="dash"/>
              </a:ln>
            </p:spPr>
            <p:txBody>
              <a:bodyPr wrap="square" rtlCol="0">
                <a:spAutoFit/>
              </a:bodyPr>
              <a:lstStyle/>
              <a:p>
                <a:r>
                  <a:rPr lang="en-US" sz="525" i="1" dirty="0">
                    <a:solidFill>
                      <a:srgbClr val="FF0000"/>
                    </a:solidFill>
                  </a:rPr>
                  <a:t>ESR Lumi-Monitor</a:t>
                </a:r>
              </a:p>
            </p:txBody>
          </p:sp>
          <p:cxnSp>
            <p:nvCxnSpPr>
              <p:cNvPr id="58" name="Straight Connector 57">
                <a:extLst>
                  <a:ext uri="{FF2B5EF4-FFF2-40B4-BE49-F238E27FC236}">
                    <a16:creationId xmlns:a16="http://schemas.microsoft.com/office/drawing/2014/main" id="{4373AAA0-6022-7C41-80A7-0498B0D1A72C}"/>
                  </a:ext>
                </a:extLst>
              </p:cNvPr>
              <p:cNvCxnSpPr>
                <a:cxnSpLocks/>
              </p:cNvCxnSpPr>
              <p:nvPr/>
            </p:nvCxnSpPr>
            <p:spPr>
              <a:xfrm flipH="1">
                <a:off x="6156324" y="3649916"/>
                <a:ext cx="267530" cy="58965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6EA93BA5-B761-224F-9A0A-F50A1208F2E7}"/>
                  </a:ext>
                </a:extLst>
              </p:cNvPr>
              <p:cNvSpPr txBox="1"/>
              <p:nvPr/>
            </p:nvSpPr>
            <p:spPr>
              <a:xfrm>
                <a:off x="5996092" y="2284010"/>
                <a:ext cx="993433" cy="432650"/>
              </a:xfrm>
              <a:prstGeom prst="rect">
                <a:avLst/>
              </a:prstGeom>
              <a:noFill/>
            </p:spPr>
            <p:txBody>
              <a:bodyPr wrap="square">
                <a:spAutoFit/>
              </a:bodyPr>
              <a:lstStyle/>
              <a:p>
                <a:pPr algn="ctr"/>
                <a:r>
                  <a:rPr lang="en-US" sz="1000" dirty="0"/>
                  <a:t>Crab–in</a:t>
                </a:r>
                <a:endParaRPr lang="en-US" sz="1000" i="1" dirty="0"/>
              </a:p>
              <a:p>
                <a:pPr algn="ctr"/>
                <a:endParaRPr lang="en-US" sz="600"/>
              </a:p>
            </p:txBody>
          </p:sp>
        </p:grpSp>
        <p:sp>
          <p:nvSpPr>
            <p:cNvPr id="18" name="TextBox 17">
              <a:extLst>
                <a:ext uri="{FF2B5EF4-FFF2-40B4-BE49-F238E27FC236}">
                  <a16:creationId xmlns:a16="http://schemas.microsoft.com/office/drawing/2014/main" id="{6A345F56-110A-4E46-ADD6-E152462C15E8}"/>
                </a:ext>
              </a:extLst>
            </p:cNvPr>
            <p:cNvSpPr txBox="1"/>
            <p:nvPr/>
          </p:nvSpPr>
          <p:spPr>
            <a:xfrm>
              <a:off x="2686409" y="1257412"/>
              <a:ext cx="217931" cy="369332"/>
            </a:xfrm>
            <a:prstGeom prst="rect">
              <a:avLst/>
            </a:prstGeom>
            <a:noFill/>
          </p:spPr>
          <p:txBody>
            <a:bodyPr wrap="square" rtlCol="0">
              <a:spAutoFit/>
            </a:bodyPr>
            <a:lstStyle/>
            <a:p>
              <a:r>
                <a:rPr lang="en-US" dirty="0">
                  <a:latin typeface="Baloo" panose="03080902040302020200" pitchFamily="66" charset="77"/>
                  <a:cs typeface="Baloo" panose="03080902040302020200" pitchFamily="66" charset="77"/>
                </a:rPr>
                <a:t>h</a:t>
              </a:r>
            </a:p>
          </p:txBody>
        </p:sp>
        <p:cxnSp>
          <p:nvCxnSpPr>
            <p:cNvPr id="19" name="Straight Arrow Connector 18">
              <a:extLst>
                <a:ext uri="{FF2B5EF4-FFF2-40B4-BE49-F238E27FC236}">
                  <a16:creationId xmlns:a16="http://schemas.microsoft.com/office/drawing/2014/main" id="{1ED2D51E-9405-C347-9499-614E802C8C75}"/>
                </a:ext>
              </a:extLst>
            </p:cNvPr>
            <p:cNvCxnSpPr>
              <a:cxnSpLocks/>
            </p:cNvCxnSpPr>
            <p:nvPr/>
          </p:nvCxnSpPr>
          <p:spPr>
            <a:xfrm flipH="1" flipV="1">
              <a:off x="5707658" y="3682002"/>
              <a:ext cx="49352" cy="229709"/>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C15E4837-718E-F943-A9D8-F23C5D905E44}"/>
                </a:ext>
              </a:extLst>
            </p:cNvPr>
            <p:cNvSpPr/>
            <p:nvPr/>
          </p:nvSpPr>
          <p:spPr>
            <a:xfrm>
              <a:off x="8170349" y="2359841"/>
              <a:ext cx="534729" cy="251610"/>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21" name="TextBox 20">
              <a:extLst>
                <a:ext uri="{FF2B5EF4-FFF2-40B4-BE49-F238E27FC236}">
                  <a16:creationId xmlns:a16="http://schemas.microsoft.com/office/drawing/2014/main" id="{0A710EE6-D4F2-A84D-B927-295CF629D121}"/>
                </a:ext>
              </a:extLst>
            </p:cNvPr>
            <p:cNvSpPr txBox="1"/>
            <p:nvPr/>
          </p:nvSpPr>
          <p:spPr>
            <a:xfrm>
              <a:off x="8153546" y="2348295"/>
              <a:ext cx="627825" cy="246221"/>
            </a:xfrm>
            <a:prstGeom prst="rect">
              <a:avLst/>
            </a:prstGeom>
            <a:noFill/>
          </p:spPr>
          <p:txBody>
            <a:bodyPr wrap="square" rtlCol="0">
              <a:spAutoFit/>
            </a:bodyPr>
            <a:lstStyle/>
            <a:p>
              <a:r>
                <a:rPr lang="en-US" sz="1000" dirty="0"/>
                <a:t>HSR Arc </a:t>
              </a:r>
            </a:p>
          </p:txBody>
        </p:sp>
      </p:grpSp>
      <p:sp>
        <p:nvSpPr>
          <p:cNvPr id="75" name="TextBox 74">
            <a:extLst>
              <a:ext uri="{FF2B5EF4-FFF2-40B4-BE49-F238E27FC236}">
                <a16:creationId xmlns:a16="http://schemas.microsoft.com/office/drawing/2014/main" id="{C5C3D683-A9E3-224B-884B-1795032B1603}"/>
              </a:ext>
            </a:extLst>
          </p:cNvPr>
          <p:cNvSpPr txBox="1"/>
          <p:nvPr/>
        </p:nvSpPr>
        <p:spPr>
          <a:xfrm>
            <a:off x="3604892" y="1554006"/>
            <a:ext cx="5337114" cy="307777"/>
          </a:xfrm>
          <a:prstGeom prst="rect">
            <a:avLst/>
          </a:prstGeom>
          <a:noFill/>
        </p:spPr>
        <p:txBody>
          <a:bodyPr wrap="square">
            <a:spAutoFit/>
          </a:bodyPr>
          <a:lstStyle/>
          <a:p>
            <a:r>
              <a:rPr lang="en-US" sz="1400" dirty="0"/>
              <a:t>Forward and rear hadron lattice matched into Hadron Storage Ring</a:t>
            </a:r>
          </a:p>
        </p:txBody>
      </p:sp>
      <p:sp>
        <p:nvSpPr>
          <p:cNvPr id="254" name="TextBox 253">
            <a:extLst>
              <a:ext uri="{FF2B5EF4-FFF2-40B4-BE49-F238E27FC236}">
                <a16:creationId xmlns:a16="http://schemas.microsoft.com/office/drawing/2014/main" id="{12AF2357-6BEB-F24E-BDEE-AE83436C43A0}"/>
              </a:ext>
            </a:extLst>
          </p:cNvPr>
          <p:cNvSpPr txBox="1"/>
          <p:nvPr/>
        </p:nvSpPr>
        <p:spPr>
          <a:xfrm>
            <a:off x="7127069" y="5482627"/>
            <a:ext cx="2207336" cy="276999"/>
          </a:xfrm>
          <a:prstGeom prst="rect">
            <a:avLst/>
          </a:prstGeom>
          <a:noFill/>
        </p:spPr>
        <p:txBody>
          <a:bodyPr wrap="none" rtlCol="0">
            <a:spAutoFit/>
          </a:bodyPr>
          <a:lstStyle/>
          <a:p>
            <a:r>
              <a:rPr lang="en-US" sz="1200" dirty="0"/>
              <a:t>transport diagram from A. Drees</a:t>
            </a:r>
          </a:p>
        </p:txBody>
      </p:sp>
    </p:spTree>
    <p:extLst>
      <p:ext uri="{BB962C8B-B14F-4D97-AF65-F5344CB8AC3E}">
        <p14:creationId xmlns:p14="http://schemas.microsoft.com/office/powerpoint/2010/main" val="968186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58600-8991-2F40-93AD-A6C533F6A87D}"/>
              </a:ext>
            </a:extLst>
          </p:cNvPr>
          <p:cNvSpPr>
            <a:spLocks noGrp="1"/>
          </p:cNvSpPr>
          <p:nvPr>
            <p:ph type="title"/>
          </p:nvPr>
        </p:nvSpPr>
        <p:spPr>
          <a:xfrm>
            <a:off x="245050" y="57929"/>
            <a:ext cx="10515600" cy="544311"/>
          </a:xfrm>
        </p:spPr>
        <p:txBody>
          <a:bodyPr>
            <a:noAutofit/>
          </a:bodyPr>
          <a:lstStyle/>
          <a:p>
            <a:r>
              <a:rPr lang="en-US" sz="2800" dirty="0"/>
              <a:t>Electron transport layout in IR6</a:t>
            </a:r>
          </a:p>
        </p:txBody>
      </p:sp>
      <p:sp>
        <p:nvSpPr>
          <p:cNvPr id="4" name="Slide Number Placeholder 3">
            <a:extLst>
              <a:ext uri="{FF2B5EF4-FFF2-40B4-BE49-F238E27FC236}">
                <a16:creationId xmlns:a16="http://schemas.microsoft.com/office/drawing/2014/main" id="{C3F42A71-7CDF-9C48-96EA-FDAC2A235854}"/>
              </a:ext>
            </a:extLst>
          </p:cNvPr>
          <p:cNvSpPr>
            <a:spLocks noGrp="1"/>
          </p:cNvSpPr>
          <p:nvPr>
            <p:ph type="sldNum" sz="quarter" idx="12"/>
          </p:nvPr>
        </p:nvSpPr>
        <p:spPr/>
        <p:txBody>
          <a:bodyPr/>
          <a:lstStyle/>
          <a:p>
            <a:fld id="{893C5830-40F3-F04E-B2E3-10E6672BA8FF}" type="slidenum">
              <a:rPr lang="en-US" smtClean="0"/>
              <a:pPr/>
              <a:t>5</a:t>
            </a:fld>
            <a:endParaRPr lang="en-US"/>
          </a:p>
        </p:txBody>
      </p:sp>
      <p:pic>
        <p:nvPicPr>
          <p:cNvPr id="5" name="Picture 4" descr="Chart, line chart, scatter chart&#10;&#10;Description automatically generated">
            <a:extLst>
              <a:ext uri="{FF2B5EF4-FFF2-40B4-BE49-F238E27FC236}">
                <a16:creationId xmlns:a16="http://schemas.microsoft.com/office/drawing/2014/main" id="{64163AB9-7BA3-B944-BB5A-366C6DE836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5026" y="2933296"/>
            <a:ext cx="5761947" cy="2666527"/>
          </a:xfrm>
          <a:prstGeom prst="rect">
            <a:avLst/>
          </a:prstGeom>
        </p:spPr>
      </p:pic>
      <p:cxnSp>
        <p:nvCxnSpPr>
          <p:cNvPr id="6" name="Straight Arrow Connector 5">
            <a:extLst>
              <a:ext uri="{FF2B5EF4-FFF2-40B4-BE49-F238E27FC236}">
                <a16:creationId xmlns:a16="http://schemas.microsoft.com/office/drawing/2014/main" id="{2639E2A3-B2A2-8E4C-89D3-AB20AB06D34F}"/>
              </a:ext>
            </a:extLst>
          </p:cNvPr>
          <p:cNvCxnSpPr>
            <a:cxnSpLocks/>
          </p:cNvCxnSpPr>
          <p:nvPr/>
        </p:nvCxnSpPr>
        <p:spPr>
          <a:xfrm>
            <a:off x="6121690" y="2878632"/>
            <a:ext cx="199553" cy="4724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D74A479E-A3CC-5A4D-9596-7BCAE4B8A191}"/>
              </a:ext>
            </a:extLst>
          </p:cNvPr>
          <p:cNvCxnSpPr>
            <a:cxnSpLocks/>
            <a:stCxn id="24" idx="0"/>
          </p:cNvCxnSpPr>
          <p:nvPr/>
        </p:nvCxnSpPr>
        <p:spPr>
          <a:xfrm flipH="1" flipV="1">
            <a:off x="6154420" y="3567566"/>
            <a:ext cx="333897" cy="48048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4F62749-A4E8-6949-912B-02E123A6F69A}"/>
              </a:ext>
            </a:extLst>
          </p:cNvPr>
          <p:cNvCxnSpPr>
            <a:cxnSpLocks/>
          </p:cNvCxnSpPr>
          <p:nvPr/>
        </p:nvCxnSpPr>
        <p:spPr>
          <a:xfrm flipH="1" flipV="1">
            <a:off x="2211152" y="3810154"/>
            <a:ext cx="405836" cy="389953"/>
          </a:xfrm>
          <a:prstGeom prst="line">
            <a:avLst/>
          </a:prstGeom>
          <a:ln>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FF52C38E-DA13-7D49-A4F9-EA7ED4805BCB}"/>
              </a:ext>
            </a:extLst>
          </p:cNvPr>
          <p:cNvCxnSpPr>
            <a:cxnSpLocks/>
          </p:cNvCxnSpPr>
          <p:nvPr/>
        </p:nvCxnSpPr>
        <p:spPr>
          <a:xfrm flipH="1">
            <a:off x="9408989" y="1023019"/>
            <a:ext cx="635629" cy="880470"/>
          </a:xfrm>
          <a:prstGeom prst="line">
            <a:avLst/>
          </a:prstGeom>
          <a:ln>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10" name="Arrow: Right 320">
            <a:extLst>
              <a:ext uri="{FF2B5EF4-FFF2-40B4-BE49-F238E27FC236}">
                <a16:creationId xmlns:a16="http://schemas.microsoft.com/office/drawing/2014/main" id="{5E9914FD-4A1D-3C40-A3BE-AA275357716F}"/>
              </a:ext>
            </a:extLst>
          </p:cNvPr>
          <p:cNvSpPr/>
          <p:nvPr/>
        </p:nvSpPr>
        <p:spPr>
          <a:xfrm rot="5400000">
            <a:off x="8816007" y="1174748"/>
            <a:ext cx="972087" cy="334306"/>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solidFill>
                  <a:schemeClr val="tx1"/>
                </a:solidFill>
              </a:rPr>
              <a:t>~130m </a:t>
            </a:r>
          </a:p>
        </p:txBody>
      </p:sp>
      <p:sp>
        <p:nvSpPr>
          <p:cNvPr id="11" name="Arrow: Right 324">
            <a:extLst>
              <a:ext uri="{FF2B5EF4-FFF2-40B4-BE49-F238E27FC236}">
                <a16:creationId xmlns:a16="http://schemas.microsoft.com/office/drawing/2014/main" id="{E37D0492-CBBF-BF4D-ABBF-CCC3142615A7}"/>
              </a:ext>
            </a:extLst>
          </p:cNvPr>
          <p:cNvSpPr/>
          <p:nvPr/>
        </p:nvSpPr>
        <p:spPr>
          <a:xfrm rot="5400000">
            <a:off x="2337752" y="3568062"/>
            <a:ext cx="972087" cy="334306"/>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solidFill>
                  <a:schemeClr val="tx1"/>
                </a:solidFill>
              </a:rPr>
              <a:t>~130m </a:t>
            </a:r>
          </a:p>
        </p:txBody>
      </p:sp>
      <p:cxnSp>
        <p:nvCxnSpPr>
          <p:cNvPr id="12" name="Straight Arrow Connector 11">
            <a:extLst>
              <a:ext uri="{FF2B5EF4-FFF2-40B4-BE49-F238E27FC236}">
                <a16:creationId xmlns:a16="http://schemas.microsoft.com/office/drawing/2014/main" id="{0169BF42-5923-AA4D-88E3-BB6E084220D1}"/>
              </a:ext>
            </a:extLst>
          </p:cNvPr>
          <p:cNvCxnSpPr>
            <a:cxnSpLocks/>
          </p:cNvCxnSpPr>
          <p:nvPr/>
        </p:nvCxnSpPr>
        <p:spPr>
          <a:xfrm>
            <a:off x="8291899" y="2430665"/>
            <a:ext cx="599521" cy="1067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Freeform: Shape 54">
            <a:extLst>
              <a:ext uri="{FF2B5EF4-FFF2-40B4-BE49-F238E27FC236}">
                <a16:creationId xmlns:a16="http://schemas.microsoft.com/office/drawing/2014/main" id="{ED95A957-51D7-B942-B2C8-0F1427AC8458}"/>
              </a:ext>
            </a:extLst>
          </p:cNvPr>
          <p:cNvSpPr/>
          <p:nvPr/>
        </p:nvSpPr>
        <p:spPr>
          <a:xfrm rot="21110311">
            <a:off x="4419533" y="3701140"/>
            <a:ext cx="2781160" cy="1124437"/>
          </a:xfrm>
          <a:custGeom>
            <a:avLst/>
            <a:gdLst>
              <a:gd name="connsiteX0" fmla="*/ 0 w 3246634"/>
              <a:gd name="connsiteY0" fmla="*/ 883577 h 883577"/>
              <a:gd name="connsiteX1" fmla="*/ 873303 w 3246634"/>
              <a:gd name="connsiteY1" fmla="*/ 390418 h 883577"/>
              <a:gd name="connsiteX2" fmla="*/ 1140431 w 3246634"/>
              <a:gd name="connsiteY2" fmla="*/ 328773 h 883577"/>
              <a:gd name="connsiteX3" fmla="*/ 2116476 w 3246634"/>
              <a:gd name="connsiteY3" fmla="*/ 123290 h 883577"/>
              <a:gd name="connsiteX4" fmla="*/ 3246634 w 3246634"/>
              <a:gd name="connsiteY4" fmla="*/ 0 h 883577"/>
              <a:gd name="connsiteX0" fmla="*/ 0 w 3246634"/>
              <a:gd name="connsiteY0" fmla="*/ 883577 h 883577"/>
              <a:gd name="connsiteX1" fmla="*/ 873303 w 3246634"/>
              <a:gd name="connsiteY1" fmla="*/ 390418 h 883577"/>
              <a:gd name="connsiteX2" fmla="*/ 1202076 w 3246634"/>
              <a:gd name="connsiteY2" fmla="*/ 287677 h 883577"/>
              <a:gd name="connsiteX3" fmla="*/ 2116476 w 3246634"/>
              <a:gd name="connsiteY3" fmla="*/ 123290 h 883577"/>
              <a:gd name="connsiteX4" fmla="*/ 3246634 w 3246634"/>
              <a:gd name="connsiteY4" fmla="*/ 0 h 883577"/>
              <a:gd name="connsiteX0" fmla="*/ 0 w 3246634"/>
              <a:gd name="connsiteY0" fmla="*/ 883577 h 883577"/>
              <a:gd name="connsiteX1" fmla="*/ 821932 w 3246634"/>
              <a:gd name="connsiteY1" fmla="*/ 452063 h 883577"/>
              <a:gd name="connsiteX2" fmla="*/ 1202076 w 3246634"/>
              <a:gd name="connsiteY2" fmla="*/ 287677 h 883577"/>
              <a:gd name="connsiteX3" fmla="*/ 2116476 w 3246634"/>
              <a:gd name="connsiteY3" fmla="*/ 123290 h 883577"/>
              <a:gd name="connsiteX4" fmla="*/ 3246634 w 3246634"/>
              <a:gd name="connsiteY4" fmla="*/ 0 h 883577"/>
              <a:gd name="connsiteX0" fmla="*/ 0 w 3246634"/>
              <a:gd name="connsiteY0" fmla="*/ 883577 h 883577"/>
              <a:gd name="connsiteX1" fmla="*/ 1202076 w 3246634"/>
              <a:gd name="connsiteY1" fmla="*/ 287677 h 883577"/>
              <a:gd name="connsiteX2" fmla="*/ 2116476 w 3246634"/>
              <a:gd name="connsiteY2" fmla="*/ 123290 h 883577"/>
              <a:gd name="connsiteX3" fmla="*/ 3246634 w 3246634"/>
              <a:gd name="connsiteY3" fmla="*/ 0 h 883577"/>
              <a:gd name="connsiteX0" fmla="*/ 0 w 3246634"/>
              <a:gd name="connsiteY0" fmla="*/ 883577 h 883577"/>
              <a:gd name="connsiteX1" fmla="*/ 1171252 w 3246634"/>
              <a:gd name="connsiteY1" fmla="*/ 251247 h 883577"/>
              <a:gd name="connsiteX2" fmla="*/ 2116476 w 3246634"/>
              <a:gd name="connsiteY2" fmla="*/ 123290 h 883577"/>
              <a:gd name="connsiteX3" fmla="*/ 3246634 w 3246634"/>
              <a:gd name="connsiteY3" fmla="*/ 0 h 883577"/>
              <a:gd name="connsiteX0" fmla="*/ 0 w 3246634"/>
              <a:gd name="connsiteY0" fmla="*/ 883577 h 883577"/>
              <a:gd name="connsiteX1" fmla="*/ 1171252 w 3246634"/>
              <a:gd name="connsiteY1" fmla="*/ 251247 h 883577"/>
              <a:gd name="connsiteX2" fmla="*/ 2118898 w 3246634"/>
              <a:gd name="connsiteY2" fmla="*/ 65187 h 883577"/>
              <a:gd name="connsiteX3" fmla="*/ 3246634 w 3246634"/>
              <a:gd name="connsiteY3" fmla="*/ 0 h 883577"/>
              <a:gd name="connsiteX0" fmla="*/ 0 w 3246634"/>
              <a:gd name="connsiteY0" fmla="*/ 883577 h 883577"/>
              <a:gd name="connsiteX1" fmla="*/ 752262 w 3246634"/>
              <a:gd name="connsiteY1" fmla="*/ 458257 h 883577"/>
              <a:gd name="connsiteX2" fmla="*/ 1171252 w 3246634"/>
              <a:gd name="connsiteY2" fmla="*/ 251247 h 883577"/>
              <a:gd name="connsiteX3" fmla="*/ 2118898 w 3246634"/>
              <a:gd name="connsiteY3" fmla="*/ 65187 h 883577"/>
              <a:gd name="connsiteX4" fmla="*/ 3246634 w 3246634"/>
              <a:gd name="connsiteY4" fmla="*/ 0 h 883577"/>
              <a:gd name="connsiteX0" fmla="*/ 0 w 3246634"/>
              <a:gd name="connsiteY0" fmla="*/ 883577 h 883577"/>
              <a:gd name="connsiteX1" fmla="*/ 681508 w 3246634"/>
              <a:gd name="connsiteY1" fmla="*/ 350807 h 883577"/>
              <a:gd name="connsiteX2" fmla="*/ 1171252 w 3246634"/>
              <a:gd name="connsiteY2" fmla="*/ 251247 h 883577"/>
              <a:gd name="connsiteX3" fmla="*/ 2118898 w 3246634"/>
              <a:gd name="connsiteY3" fmla="*/ 65187 h 883577"/>
              <a:gd name="connsiteX4" fmla="*/ 3246634 w 3246634"/>
              <a:gd name="connsiteY4" fmla="*/ 0 h 883577"/>
              <a:gd name="connsiteX0" fmla="*/ 0 w 3246634"/>
              <a:gd name="connsiteY0" fmla="*/ 883577 h 883577"/>
              <a:gd name="connsiteX1" fmla="*/ 681508 w 3246634"/>
              <a:gd name="connsiteY1" fmla="*/ 350807 h 883577"/>
              <a:gd name="connsiteX2" fmla="*/ 1194439 w 3246634"/>
              <a:gd name="connsiteY2" fmla="*/ 200370 h 883577"/>
              <a:gd name="connsiteX3" fmla="*/ 2118898 w 3246634"/>
              <a:gd name="connsiteY3" fmla="*/ 65187 h 883577"/>
              <a:gd name="connsiteX4" fmla="*/ 3246634 w 3246634"/>
              <a:gd name="connsiteY4" fmla="*/ 0 h 883577"/>
              <a:gd name="connsiteX0" fmla="*/ 0 w 3354860"/>
              <a:gd name="connsiteY0" fmla="*/ 953071 h 953071"/>
              <a:gd name="connsiteX1" fmla="*/ 789734 w 3354860"/>
              <a:gd name="connsiteY1" fmla="*/ 350807 h 953071"/>
              <a:gd name="connsiteX2" fmla="*/ 1302665 w 3354860"/>
              <a:gd name="connsiteY2" fmla="*/ 200370 h 953071"/>
              <a:gd name="connsiteX3" fmla="*/ 2227124 w 3354860"/>
              <a:gd name="connsiteY3" fmla="*/ 65187 h 953071"/>
              <a:gd name="connsiteX4" fmla="*/ 3354860 w 3354860"/>
              <a:gd name="connsiteY4" fmla="*/ 0 h 953071"/>
              <a:gd name="connsiteX0" fmla="*/ 0 w 3354860"/>
              <a:gd name="connsiteY0" fmla="*/ 953071 h 953071"/>
              <a:gd name="connsiteX1" fmla="*/ 797947 w 3354860"/>
              <a:gd name="connsiteY1" fmla="*/ 424281 h 953071"/>
              <a:gd name="connsiteX2" fmla="*/ 1302665 w 3354860"/>
              <a:gd name="connsiteY2" fmla="*/ 200370 h 953071"/>
              <a:gd name="connsiteX3" fmla="*/ 2227124 w 3354860"/>
              <a:gd name="connsiteY3" fmla="*/ 65187 h 953071"/>
              <a:gd name="connsiteX4" fmla="*/ 3354860 w 3354860"/>
              <a:gd name="connsiteY4" fmla="*/ 0 h 953071"/>
              <a:gd name="connsiteX0" fmla="*/ 0 w 3354860"/>
              <a:gd name="connsiteY0" fmla="*/ 953071 h 953071"/>
              <a:gd name="connsiteX1" fmla="*/ 797947 w 3354860"/>
              <a:gd name="connsiteY1" fmla="*/ 424281 h 953071"/>
              <a:gd name="connsiteX2" fmla="*/ 1334906 w 3354860"/>
              <a:gd name="connsiteY2" fmla="*/ 238477 h 953071"/>
              <a:gd name="connsiteX3" fmla="*/ 2227124 w 3354860"/>
              <a:gd name="connsiteY3" fmla="*/ 65187 h 953071"/>
              <a:gd name="connsiteX4" fmla="*/ 3354860 w 3354860"/>
              <a:gd name="connsiteY4" fmla="*/ 0 h 953071"/>
              <a:gd name="connsiteX0" fmla="*/ 0 w 3354860"/>
              <a:gd name="connsiteY0" fmla="*/ 953071 h 953071"/>
              <a:gd name="connsiteX1" fmla="*/ 797947 w 3354860"/>
              <a:gd name="connsiteY1" fmla="*/ 424281 h 953071"/>
              <a:gd name="connsiteX2" fmla="*/ 2227124 w 3354860"/>
              <a:gd name="connsiteY2" fmla="*/ 65187 h 953071"/>
              <a:gd name="connsiteX3" fmla="*/ 3354860 w 3354860"/>
              <a:gd name="connsiteY3" fmla="*/ 0 h 953071"/>
              <a:gd name="connsiteX0" fmla="*/ 0 w 3354860"/>
              <a:gd name="connsiteY0" fmla="*/ 953071 h 953071"/>
              <a:gd name="connsiteX1" fmla="*/ 1073609 w 3354860"/>
              <a:gd name="connsiteY1" fmla="*/ 303716 h 953071"/>
              <a:gd name="connsiteX2" fmla="*/ 2227124 w 3354860"/>
              <a:gd name="connsiteY2" fmla="*/ 65187 h 953071"/>
              <a:gd name="connsiteX3" fmla="*/ 3354860 w 3354860"/>
              <a:gd name="connsiteY3" fmla="*/ 0 h 953071"/>
              <a:gd name="connsiteX0" fmla="*/ 0 w 3354860"/>
              <a:gd name="connsiteY0" fmla="*/ 953071 h 953071"/>
              <a:gd name="connsiteX1" fmla="*/ 1073609 w 3354860"/>
              <a:gd name="connsiteY1" fmla="*/ 303716 h 953071"/>
              <a:gd name="connsiteX2" fmla="*/ 2227124 w 3354860"/>
              <a:gd name="connsiteY2" fmla="*/ 65187 h 953071"/>
              <a:gd name="connsiteX3" fmla="*/ 3354860 w 3354860"/>
              <a:gd name="connsiteY3" fmla="*/ 0 h 953071"/>
              <a:gd name="connsiteX0" fmla="*/ 0 w 3354860"/>
              <a:gd name="connsiteY0" fmla="*/ 953071 h 953071"/>
              <a:gd name="connsiteX1" fmla="*/ 1073609 w 3354860"/>
              <a:gd name="connsiteY1" fmla="*/ 303716 h 953071"/>
              <a:gd name="connsiteX2" fmla="*/ 2227124 w 3354860"/>
              <a:gd name="connsiteY2" fmla="*/ 65187 h 953071"/>
              <a:gd name="connsiteX3" fmla="*/ 3354860 w 3354860"/>
              <a:gd name="connsiteY3" fmla="*/ 0 h 953071"/>
              <a:gd name="connsiteX0" fmla="*/ 0 w 3354860"/>
              <a:gd name="connsiteY0" fmla="*/ 953071 h 953071"/>
              <a:gd name="connsiteX1" fmla="*/ 1073609 w 3354860"/>
              <a:gd name="connsiteY1" fmla="*/ 303716 h 953071"/>
              <a:gd name="connsiteX2" fmla="*/ 2227124 w 3354860"/>
              <a:gd name="connsiteY2" fmla="*/ 65187 h 953071"/>
              <a:gd name="connsiteX3" fmla="*/ 3354860 w 3354860"/>
              <a:gd name="connsiteY3" fmla="*/ 0 h 953071"/>
              <a:gd name="connsiteX0" fmla="*/ 0 w 3354860"/>
              <a:gd name="connsiteY0" fmla="*/ 953071 h 953071"/>
              <a:gd name="connsiteX1" fmla="*/ 1073609 w 3354860"/>
              <a:gd name="connsiteY1" fmla="*/ 303716 h 953071"/>
              <a:gd name="connsiteX2" fmla="*/ 2227124 w 3354860"/>
              <a:gd name="connsiteY2" fmla="*/ 65187 h 953071"/>
              <a:gd name="connsiteX3" fmla="*/ 3354860 w 3354860"/>
              <a:gd name="connsiteY3" fmla="*/ 0 h 953071"/>
              <a:gd name="connsiteX0" fmla="*/ 0 w 3354860"/>
              <a:gd name="connsiteY0" fmla="*/ 953071 h 953071"/>
              <a:gd name="connsiteX1" fmla="*/ 1112423 w 3354860"/>
              <a:gd name="connsiteY1" fmla="*/ 324677 h 953071"/>
              <a:gd name="connsiteX2" fmla="*/ 2227124 w 3354860"/>
              <a:gd name="connsiteY2" fmla="*/ 65187 h 953071"/>
              <a:gd name="connsiteX3" fmla="*/ 3354860 w 3354860"/>
              <a:gd name="connsiteY3" fmla="*/ 0 h 953071"/>
              <a:gd name="connsiteX0" fmla="*/ 0 w 3432489"/>
              <a:gd name="connsiteY0" fmla="*/ 1015953 h 1015953"/>
              <a:gd name="connsiteX1" fmla="*/ 1112423 w 3432489"/>
              <a:gd name="connsiteY1" fmla="*/ 387559 h 1015953"/>
              <a:gd name="connsiteX2" fmla="*/ 2227124 w 3432489"/>
              <a:gd name="connsiteY2" fmla="*/ 128069 h 1015953"/>
              <a:gd name="connsiteX3" fmla="*/ 3432489 w 3432489"/>
              <a:gd name="connsiteY3" fmla="*/ 0 h 1015953"/>
              <a:gd name="connsiteX0" fmla="*/ 0 w 3432489"/>
              <a:gd name="connsiteY0" fmla="*/ 1099797 h 1099797"/>
              <a:gd name="connsiteX1" fmla="*/ 1112423 w 3432489"/>
              <a:gd name="connsiteY1" fmla="*/ 471403 h 1099797"/>
              <a:gd name="connsiteX2" fmla="*/ 2227124 w 3432489"/>
              <a:gd name="connsiteY2" fmla="*/ 211913 h 1099797"/>
              <a:gd name="connsiteX3" fmla="*/ 3432489 w 3432489"/>
              <a:gd name="connsiteY3" fmla="*/ 0 h 1099797"/>
              <a:gd name="connsiteX0" fmla="*/ 0 w 3432489"/>
              <a:gd name="connsiteY0" fmla="*/ 1099797 h 1099797"/>
              <a:gd name="connsiteX1" fmla="*/ 1112423 w 3432489"/>
              <a:gd name="connsiteY1" fmla="*/ 471403 h 1099797"/>
              <a:gd name="connsiteX2" fmla="*/ 2227124 w 3432489"/>
              <a:gd name="connsiteY2" fmla="*/ 190952 h 1099797"/>
              <a:gd name="connsiteX3" fmla="*/ 3432489 w 3432489"/>
              <a:gd name="connsiteY3" fmla="*/ 0 h 1099797"/>
              <a:gd name="connsiteX0" fmla="*/ 0 w 3432489"/>
              <a:gd name="connsiteY0" fmla="*/ 1099797 h 1099797"/>
              <a:gd name="connsiteX1" fmla="*/ 1112423 w 3432489"/>
              <a:gd name="connsiteY1" fmla="*/ 471403 h 1099797"/>
              <a:gd name="connsiteX2" fmla="*/ 2227124 w 3432489"/>
              <a:gd name="connsiteY2" fmla="*/ 169991 h 1099797"/>
              <a:gd name="connsiteX3" fmla="*/ 3432489 w 3432489"/>
              <a:gd name="connsiteY3" fmla="*/ 0 h 1099797"/>
              <a:gd name="connsiteX0" fmla="*/ 0 w 4668474"/>
              <a:gd name="connsiteY0" fmla="*/ 1563788 h 1563788"/>
              <a:gd name="connsiteX1" fmla="*/ 2348408 w 4668474"/>
              <a:gd name="connsiteY1" fmla="*/ 471403 h 1563788"/>
              <a:gd name="connsiteX2" fmla="*/ 3463109 w 4668474"/>
              <a:gd name="connsiteY2" fmla="*/ 169991 h 1563788"/>
              <a:gd name="connsiteX3" fmla="*/ 4668474 w 4668474"/>
              <a:gd name="connsiteY3" fmla="*/ 0 h 1563788"/>
              <a:gd name="connsiteX0" fmla="*/ 0 w 4668474"/>
              <a:gd name="connsiteY0" fmla="*/ 1563788 h 1563788"/>
              <a:gd name="connsiteX1" fmla="*/ 2251334 w 4668474"/>
              <a:gd name="connsiteY1" fmla="*/ 312296 h 1563788"/>
              <a:gd name="connsiteX2" fmla="*/ 3463109 w 4668474"/>
              <a:gd name="connsiteY2" fmla="*/ 169991 h 1563788"/>
              <a:gd name="connsiteX3" fmla="*/ 4668474 w 4668474"/>
              <a:gd name="connsiteY3" fmla="*/ 0 h 1563788"/>
              <a:gd name="connsiteX0" fmla="*/ 0 w 4668474"/>
              <a:gd name="connsiteY0" fmla="*/ 1563788 h 1563788"/>
              <a:gd name="connsiteX1" fmla="*/ 2251334 w 4668474"/>
              <a:gd name="connsiteY1" fmla="*/ 312296 h 1563788"/>
              <a:gd name="connsiteX2" fmla="*/ 3446471 w 4668474"/>
              <a:gd name="connsiteY2" fmla="*/ 56148 h 1563788"/>
              <a:gd name="connsiteX3" fmla="*/ 4668474 w 4668474"/>
              <a:gd name="connsiteY3" fmla="*/ 0 h 1563788"/>
              <a:gd name="connsiteX0" fmla="*/ 0 w 4173590"/>
              <a:gd name="connsiteY0" fmla="*/ 1592134 h 1592134"/>
              <a:gd name="connsiteX1" fmla="*/ 2251334 w 4173590"/>
              <a:gd name="connsiteY1" fmla="*/ 340642 h 1592134"/>
              <a:gd name="connsiteX2" fmla="*/ 3446471 w 4173590"/>
              <a:gd name="connsiteY2" fmla="*/ 84494 h 1592134"/>
              <a:gd name="connsiteX3" fmla="*/ 4173590 w 4173590"/>
              <a:gd name="connsiteY3" fmla="*/ -1 h 1592134"/>
              <a:gd name="connsiteX0" fmla="*/ 0 w 4173590"/>
              <a:gd name="connsiteY0" fmla="*/ 1592135 h 1592135"/>
              <a:gd name="connsiteX1" fmla="*/ 2251334 w 4173590"/>
              <a:gd name="connsiteY1" fmla="*/ 340643 h 1592135"/>
              <a:gd name="connsiteX2" fmla="*/ 3164102 w 4173590"/>
              <a:gd name="connsiteY2" fmla="*/ 87455 h 1592135"/>
              <a:gd name="connsiteX3" fmla="*/ 4173590 w 4173590"/>
              <a:gd name="connsiteY3" fmla="*/ 0 h 1592135"/>
              <a:gd name="connsiteX0" fmla="*/ 0 w 4173590"/>
              <a:gd name="connsiteY0" fmla="*/ 1592135 h 1592135"/>
              <a:gd name="connsiteX1" fmla="*/ 2195078 w 4173590"/>
              <a:gd name="connsiteY1" fmla="*/ 300593 h 1592135"/>
              <a:gd name="connsiteX2" fmla="*/ 3164102 w 4173590"/>
              <a:gd name="connsiteY2" fmla="*/ 87455 h 1592135"/>
              <a:gd name="connsiteX3" fmla="*/ 4173590 w 4173590"/>
              <a:gd name="connsiteY3" fmla="*/ 0 h 1592135"/>
              <a:gd name="connsiteX0" fmla="*/ 0 w 4026395"/>
              <a:gd name="connsiteY0" fmla="*/ 1571467 h 1571467"/>
              <a:gd name="connsiteX1" fmla="*/ 2195078 w 4026395"/>
              <a:gd name="connsiteY1" fmla="*/ 279925 h 1571467"/>
              <a:gd name="connsiteX2" fmla="*/ 3164102 w 4026395"/>
              <a:gd name="connsiteY2" fmla="*/ 66787 h 1571467"/>
              <a:gd name="connsiteX3" fmla="*/ 4026396 w 4026395"/>
              <a:gd name="connsiteY3" fmla="*/ 0 h 1571467"/>
              <a:gd name="connsiteX0" fmla="*/ 0 w 3890712"/>
              <a:gd name="connsiteY0" fmla="*/ 1485578 h 1485578"/>
              <a:gd name="connsiteX1" fmla="*/ 2059394 w 3890712"/>
              <a:gd name="connsiteY1" fmla="*/ 279925 h 1485578"/>
              <a:gd name="connsiteX2" fmla="*/ 3028418 w 3890712"/>
              <a:gd name="connsiteY2" fmla="*/ 66787 h 1485578"/>
              <a:gd name="connsiteX3" fmla="*/ 3890712 w 3890712"/>
              <a:gd name="connsiteY3" fmla="*/ 0 h 1485578"/>
            </a:gdLst>
            <a:ahLst/>
            <a:cxnLst>
              <a:cxn ang="0">
                <a:pos x="connsiteX0" y="connsiteY0"/>
              </a:cxn>
              <a:cxn ang="0">
                <a:pos x="connsiteX1" y="connsiteY1"/>
              </a:cxn>
              <a:cxn ang="0">
                <a:pos x="connsiteX2" y="connsiteY2"/>
              </a:cxn>
              <a:cxn ang="0">
                <a:pos x="connsiteX3" y="connsiteY3"/>
              </a:cxn>
            </a:cxnLst>
            <a:rect l="l" t="t" r="r" b="b"/>
            <a:pathLst>
              <a:path w="3890712" h="1485578">
                <a:moveTo>
                  <a:pt x="0" y="1485578"/>
                </a:moveTo>
                <a:cubicBezTo>
                  <a:pt x="357870" y="1269126"/>
                  <a:pt x="1624775" y="443926"/>
                  <a:pt x="2059394" y="279925"/>
                </a:cubicBezTo>
                <a:cubicBezTo>
                  <a:pt x="2475088" y="146288"/>
                  <a:pt x="2602266" y="137500"/>
                  <a:pt x="3028418" y="66787"/>
                </a:cubicBezTo>
                <a:cubicBezTo>
                  <a:pt x="3379452" y="11992"/>
                  <a:pt x="3625296" y="30822"/>
                  <a:pt x="3890712" y="0"/>
                </a:cubicBezTo>
              </a:path>
            </a:pathLst>
          </a:custGeom>
          <a:ln>
            <a:headEnd type="triangle"/>
            <a:tailEnd type="triangle"/>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600"/>
          </a:p>
        </p:txBody>
      </p:sp>
      <p:cxnSp>
        <p:nvCxnSpPr>
          <p:cNvPr id="14" name="Straight Arrow Connector 13">
            <a:extLst>
              <a:ext uri="{FF2B5EF4-FFF2-40B4-BE49-F238E27FC236}">
                <a16:creationId xmlns:a16="http://schemas.microsoft.com/office/drawing/2014/main" id="{9A38F6A5-7896-5F41-A85A-84DED109C014}"/>
              </a:ext>
            </a:extLst>
          </p:cNvPr>
          <p:cNvCxnSpPr>
            <a:cxnSpLocks/>
          </p:cNvCxnSpPr>
          <p:nvPr/>
        </p:nvCxnSpPr>
        <p:spPr>
          <a:xfrm flipH="1" flipV="1">
            <a:off x="4310016" y="4990122"/>
            <a:ext cx="369290" cy="6166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93A73127-7B68-F841-BC84-F1F485B9A0D7}"/>
              </a:ext>
            </a:extLst>
          </p:cNvPr>
          <p:cNvGrpSpPr/>
          <p:nvPr/>
        </p:nvGrpSpPr>
        <p:grpSpPr>
          <a:xfrm>
            <a:off x="5502850" y="4681912"/>
            <a:ext cx="1196896" cy="1010629"/>
            <a:chOff x="8507074" y="1992337"/>
            <a:chExt cx="1098599" cy="690577"/>
          </a:xfrm>
          <a:solidFill>
            <a:schemeClr val="accent4">
              <a:lumMod val="40000"/>
              <a:lumOff val="60000"/>
            </a:schemeClr>
          </a:solidFill>
        </p:grpSpPr>
        <p:sp>
          <p:nvSpPr>
            <p:cNvPr id="16" name="Oval 15">
              <a:extLst>
                <a:ext uri="{FF2B5EF4-FFF2-40B4-BE49-F238E27FC236}">
                  <a16:creationId xmlns:a16="http://schemas.microsoft.com/office/drawing/2014/main" id="{54CD72C9-5CAB-E147-B277-25C773331D9C}"/>
                </a:ext>
              </a:extLst>
            </p:cNvPr>
            <p:cNvSpPr/>
            <p:nvPr/>
          </p:nvSpPr>
          <p:spPr>
            <a:xfrm>
              <a:off x="8507074" y="1992337"/>
              <a:ext cx="1098599" cy="2763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17" name="TextBox 16">
              <a:extLst>
                <a:ext uri="{FF2B5EF4-FFF2-40B4-BE49-F238E27FC236}">
                  <a16:creationId xmlns:a16="http://schemas.microsoft.com/office/drawing/2014/main" id="{2087A4FC-76EB-2446-B0A2-CC6D11106764}"/>
                </a:ext>
              </a:extLst>
            </p:cNvPr>
            <p:cNvSpPr txBox="1"/>
            <p:nvPr/>
          </p:nvSpPr>
          <p:spPr>
            <a:xfrm>
              <a:off x="8593517" y="2046782"/>
              <a:ext cx="925711" cy="636132"/>
            </a:xfrm>
            <a:prstGeom prst="rect">
              <a:avLst/>
            </a:prstGeom>
            <a:noFill/>
            <a:ln>
              <a:noFill/>
            </a:ln>
          </p:spPr>
          <p:txBody>
            <a:bodyPr wrap="square">
              <a:spAutoFit/>
            </a:bodyPr>
            <a:lstStyle/>
            <a:p>
              <a:pPr algn="ctr"/>
              <a:r>
                <a:rPr lang="en-US" sz="1000"/>
                <a:t>Crabbed beam.</a:t>
              </a:r>
            </a:p>
          </p:txBody>
        </p:sp>
      </p:grpSp>
      <p:grpSp>
        <p:nvGrpSpPr>
          <p:cNvPr id="18" name="Group 17">
            <a:extLst>
              <a:ext uri="{FF2B5EF4-FFF2-40B4-BE49-F238E27FC236}">
                <a16:creationId xmlns:a16="http://schemas.microsoft.com/office/drawing/2014/main" id="{CB34D07C-E940-CA40-8867-EF9A1A499E3D}"/>
              </a:ext>
            </a:extLst>
          </p:cNvPr>
          <p:cNvGrpSpPr/>
          <p:nvPr/>
        </p:nvGrpSpPr>
        <p:grpSpPr>
          <a:xfrm>
            <a:off x="5273318" y="2698709"/>
            <a:ext cx="916694" cy="647217"/>
            <a:chOff x="6146692" y="2218780"/>
            <a:chExt cx="741663" cy="738665"/>
          </a:xfrm>
        </p:grpSpPr>
        <p:sp>
          <p:nvSpPr>
            <p:cNvPr id="19" name="Oval 18">
              <a:extLst>
                <a:ext uri="{FF2B5EF4-FFF2-40B4-BE49-F238E27FC236}">
                  <a16:creationId xmlns:a16="http://schemas.microsoft.com/office/drawing/2014/main" id="{FFD9112C-5726-9947-8F7C-86FE215B2177}"/>
                </a:ext>
              </a:extLst>
            </p:cNvPr>
            <p:cNvSpPr/>
            <p:nvPr/>
          </p:nvSpPr>
          <p:spPr>
            <a:xfrm>
              <a:off x="6177057" y="2230956"/>
              <a:ext cx="685763" cy="256919"/>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20" name="TextBox 19">
              <a:extLst>
                <a:ext uri="{FF2B5EF4-FFF2-40B4-BE49-F238E27FC236}">
                  <a16:creationId xmlns:a16="http://schemas.microsoft.com/office/drawing/2014/main" id="{C94BA927-A202-9844-BA98-C1BD7B7005DE}"/>
                </a:ext>
              </a:extLst>
            </p:cNvPr>
            <p:cNvSpPr txBox="1"/>
            <p:nvPr/>
          </p:nvSpPr>
          <p:spPr>
            <a:xfrm>
              <a:off x="6146692" y="2218780"/>
              <a:ext cx="741663" cy="738665"/>
            </a:xfrm>
            <a:prstGeom prst="rect">
              <a:avLst/>
            </a:prstGeom>
            <a:noFill/>
          </p:spPr>
          <p:txBody>
            <a:bodyPr wrap="square">
              <a:spAutoFit/>
            </a:bodyPr>
            <a:lstStyle/>
            <a:p>
              <a:pPr algn="ctr"/>
              <a:r>
                <a:rPr lang="en-US" sz="1000"/>
                <a:t>IP Focusing</a:t>
              </a:r>
            </a:p>
          </p:txBody>
        </p:sp>
      </p:grpSp>
      <p:grpSp>
        <p:nvGrpSpPr>
          <p:cNvPr id="22" name="Group 21">
            <a:extLst>
              <a:ext uri="{FF2B5EF4-FFF2-40B4-BE49-F238E27FC236}">
                <a16:creationId xmlns:a16="http://schemas.microsoft.com/office/drawing/2014/main" id="{AFA5C89E-D3FA-624D-A891-A3AD9E5FFD50}"/>
              </a:ext>
            </a:extLst>
          </p:cNvPr>
          <p:cNvGrpSpPr/>
          <p:nvPr/>
        </p:nvGrpSpPr>
        <p:grpSpPr>
          <a:xfrm>
            <a:off x="6107502" y="4048049"/>
            <a:ext cx="761629" cy="624037"/>
            <a:chOff x="6150107" y="2368891"/>
            <a:chExt cx="741663" cy="435381"/>
          </a:xfrm>
          <a:solidFill>
            <a:schemeClr val="accent6">
              <a:lumMod val="40000"/>
              <a:lumOff val="60000"/>
            </a:schemeClr>
          </a:solidFill>
        </p:grpSpPr>
        <p:sp>
          <p:nvSpPr>
            <p:cNvPr id="23" name="Oval 22">
              <a:extLst>
                <a:ext uri="{FF2B5EF4-FFF2-40B4-BE49-F238E27FC236}">
                  <a16:creationId xmlns:a16="http://schemas.microsoft.com/office/drawing/2014/main" id="{E0175584-DA34-E547-9E53-2A47F4420A1D}"/>
                </a:ext>
              </a:extLst>
            </p:cNvPr>
            <p:cNvSpPr/>
            <p:nvPr/>
          </p:nvSpPr>
          <p:spPr>
            <a:xfrm>
              <a:off x="6177057" y="2374318"/>
              <a:ext cx="685763" cy="30538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24" name="TextBox 23">
              <a:extLst>
                <a:ext uri="{FF2B5EF4-FFF2-40B4-BE49-F238E27FC236}">
                  <a16:creationId xmlns:a16="http://schemas.microsoft.com/office/drawing/2014/main" id="{045C193B-77B3-0F46-B109-F126360616C5}"/>
                </a:ext>
              </a:extLst>
            </p:cNvPr>
            <p:cNvSpPr txBox="1"/>
            <p:nvPr/>
          </p:nvSpPr>
          <p:spPr>
            <a:xfrm>
              <a:off x="6150107" y="2368891"/>
              <a:ext cx="741663" cy="435381"/>
            </a:xfrm>
            <a:prstGeom prst="rect">
              <a:avLst/>
            </a:prstGeom>
            <a:noFill/>
            <a:ln>
              <a:noFill/>
            </a:ln>
          </p:spPr>
          <p:txBody>
            <a:bodyPr wrap="square">
              <a:spAutoFit/>
            </a:bodyPr>
            <a:lstStyle/>
            <a:p>
              <a:pPr algn="ctr"/>
              <a:r>
                <a:rPr lang="en-US" sz="1000" dirty="0"/>
                <a:t>Detector region</a:t>
              </a:r>
            </a:p>
          </p:txBody>
        </p:sp>
      </p:grpSp>
      <p:sp>
        <p:nvSpPr>
          <p:cNvPr id="25" name="Freeform: Shape 301">
            <a:extLst>
              <a:ext uri="{FF2B5EF4-FFF2-40B4-BE49-F238E27FC236}">
                <a16:creationId xmlns:a16="http://schemas.microsoft.com/office/drawing/2014/main" id="{2A407FE4-4CF0-FB42-87F5-F88DE74A3480}"/>
              </a:ext>
            </a:extLst>
          </p:cNvPr>
          <p:cNvSpPr/>
          <p:nvPr/>
        </p:nvSpPr>
        <p:spPr>
          <a:xfrm rot="20181958">
            <a:off x="5089064" y="3533820"/>
            <a:ext cx="1926473" cy="201867"/>
          </a:xfrm>
          <a:custGeom>
            <a:avLst/>
            <a:gdLst>
              <a:gd name="connsiteX0" fmla="*/ 0 w 3246634"/>
              <a:gd name="connsiteY0" fmla="*/ 883577 h 883577"/>
              <a:gd name="connsiteX1" fmla="*/ 873303 w 3246634"/>
              <a:gd name="connsiteY1" fmla="*/ 390418 h 883577"/>
              <a:gd name="connsiteX2" fmla="*/ 1140431 w 3246634"/>
              <a:gd name="connsiteY2" fmla="*/ 328773 h 883577"/>
              <a:gd name="connsiteX3" fmla="*/ 2116476 w 3246634"/>
              <a:gd name="connsiteY3" fmla="*/ 123290 h 883577"/>
              <a:gd name="connsiteX4" fmla="*/ 3246634 w 3246634"/>
              <a:gd name="connsiteY4" fmla="*/ 0 h 883577"/>
              <a:gd name="connsiteX0" fmla="*/ 0 w 3246634"/>
              <a:gd name="connsiteY0" fmla="*/ 883577 h 883577"/>
              <a:gd name="connsiteX1" fmla="*/ 873303 w 3246634"/>
              <a:gd name="connsiteY1" fmla="*/ 390418 h 883577"/>
              <a:gd name="connsiteX2" fmla="*/ 1202076 w 3246634"/>
              <a:gd name="connsiteY2" fmla="*/ 287677 h 883577"/>
              <a:gd name="connsiteX3" fmla="*/ 2116476 w 3246634"/>
              <a:gd name="connsiteY3" fmla="*/ 123290 h 883577"/>
              <a:gd name="connsiteX4" fmla="*/ 3246634 w 3246634"/>
              <a:gd name="connsiteY4" fmla="*/ 0 h 883577"/>
              <a:gd name="connsiteX0" fmla="*/ 0 w 3246634"/>
              <a:gd name="connsiteY0" fmla="*/ 883577 h 883577"/>
              <a:gd name="connsiteX1" fmla="*/ 821932 w 3246634"/>
              <a:gd name="connsiteY1" fmla="*/ 452063 h 883577"/>
              <a:gd name="connsiteX2" fmla="*/ 1202076 w 3246634"/>
              <a:gd name="connsiteY2" fmla="*/ 287677 h 883577"/>
              <a:gd name="connsiteX3" fmla="*/ 2116476 w 3246634"/>
              <a:gd name="connsiteY3" fmla="*/ 123290 h 883577"/>
              <a:gd name="connsiteX4" fmla="*/ 3246634 w 3246634"/>
              <a:gd name="connsiteY4" fmla="*/ 0 h 883577"/>
              <a:gd name="connsiteX0" fmla="*/ 0 w 3246634"/>
              <a:gd name="connsiteY0" fmla="*/ 883577 h 883577"/>
              <a:gd name="connsiteX1" fmla="*/ 1202076 w 3246634"/>
              <a:gd name="connsiteY1" fmla="*/ 287677 h 883577"/>
              <a:gd name="connsiteX2" fmla="*/ 2116476 w 3246634"/>
              <a:gd name="connsiteY2" fmla="*/ 123290 h 883577"/>
              <a:gd name="connsiteX3" fmla="*/ 3246634 w 3246634"/>
              <a:gd name="connsiteY3" fmla="*/ 0 h 883577"/>
              <a:gd name="connsiteX0" fmla="*/ 0 w 3246634"/>
              <a:gd name="connsiteY0" fmla="*/ 883577 h 883577"/>
              <a:gd name="connsiteX1" fmla="*/ 355409 w 3246634"/>
              <a:gd name="connsiteY1" fmla="*/ 719477 h 883577"/>
              <a:gd name="connsiteX2" fmla="*/ 2116476 w 3246634"/>
              <a:gd name="connsiteY2" fmla="*/ 123290 h 883577"/>
              <a:gd name="connsiteX3" fmla="*/ 3246634 w 3246634"/>
              <a:gd name="connsiteY3" fmla="*/ 0 h 883577"/>
              <a:gd name="connsiteX0" fmla="*/ 0 w 3246634"/>
              <a:gd name="connsiteY0" fmla="*/ 883577 h 883577"/>
              <a:gd name="connsiteX1" fmla="*/ 2116476 w 3246634"/>
              <a:gd name="connsiteY1" fmla="*/ 123290 h 883577"/>
              <a:gd name="connsiteX2" fmla="*/ 3246634 w 3246634"/>
              <a:gd name="connsiteY2" fmla="*/ 0 h 883577"/>
              <a:gd name="connsiteX0" fmla="*/ 0 w 3246634"/>
              <a:gd name="connsiteY0" fmla="*/ 883577 h 883577"/>
              <a:gd name="connsiteX1" fmla="*/ 291910 w 3246634"/>
              <a:gd name="connsiteY1" fmla="*/ 766756 h 883577"/>
              <a:gd name="connsiteX2" fmla="*/ 3246634 w 3246634"/>
              <a:gd name="connsiteY2" fmla="*/ 0 h 883577"/>
              <a:gd name="connsiteX0" fmla="*/ 0 w 681234"/>
              <a:gd name="connsiteY0" fmla="*/ 185077 h 185077"/>
              <a:gd name="connsiteX1" fmla="*/ 291910 w 681234"/>
              <a:gd name="connsiteY1" fmla="*/ 68256 h 185077"/>
              <a:gd name="connsiteX2" fmla="*/ 681234 w 681234"/>
              <a:gd name="connsiteY2" fmla="*/ 0 h 185077"/>
              <a:gd name="connsiteX0" fmla="*/ 0 w 681234"/>
              <a:gd name="connsiteY0" fmla="*/ 185077 h 185077"/>
              <a:gd name="connsiteX1" fmla="*/ 681234 w 681234"/>
              <a:gd name="connsiteY1" fmla="*/ 0 h 185077"/>
              <a:gd name="connsiteX0" fmla="*/ 0 w 681234"/>
              <a:gd name="connsiteY0" fmla="*/ 185077 h 185077"/>
              <a:gd name="connsiteX1" fmla="*/ 343013 w 681234"/>
              <a:gd name="connsiteY1" fmla="*/ 70075 h 185077"/>
              <a:gd name="connsiteX2" fmla="*/ 681234 w 681234"/>
              <a:gd name="connsiteY2" fmla="*/ 0 h 185077"/>
              <a:gd name="connsiteX0" fmla="*/ 0 w 730109"/>
              <a:gd name="connsiteY0" fmla="*/ 181796 h 181796"/>
              <a:gd name="connsiteX1" fmla="*/ 343013 w 730109"/>
              <a:gd name="connsiteY1" fmla="*/ 66794 h 181796"/>
              <a:gd name="connsiteX2" fmla="*/ 730109 w 730109"/>
              <a:gd name="connsiteY2" fmla="*/ 0 h 181796"/>
              <a:gd name="connsiteX0" fmla="*/ 0 w 809872"/>
              <a:gd name="connsiteY0" fmla="*/ 193533 h 193533"/>
              <a:gd name="connsiteX1" fmla="*/ 343013 w 809872"/>
              <a:gd name="connsiteY1" fmla="*/ 78531 h 193533"/>
              <a:gd name="connsiteX2" fmla="*/ 809872 w 809872"/>
              <a:gd name="connsiteY2" fmla="*/ 0 h 193533"/>
              <a:gd name="connsiteX0" fmla="*/ 0 w 1455802"/>
              <a:gd name="connsiteY0" fmla="*/ 246877 h 246877"/>
              <a:gd name="connsiteX1" fmla="*/ 343013 w 1455802"/>
              <a:gd name="connsiteY1" fmla="*/ 131875 h 246877"/>
              <a:gd name="connsiteX2" fmla="*/ 1455802 w 1455802"/>
              <a:gd name="connsiteY2" fmla="*/ 0 h 246877"/>
              <a:gd name="connsiteX0" fmla="*/ 0 w 1455802"/>
              <a:gd name="connsiteY0" fmla="*/ 246877 h 246877"/>
              <a:gd name="connsiteX1" fmla="*/ 343013 w 1455802"/>
              <a:gd name="connsiteY1" fmla="*/ 131875 h 246877"/>
              <a:gd name="connsiteX2" fmla="*/ 1011759 w 1455802"/>
              <a:gd name="connsiteY2" fmla="*/ 60543 h 246877"/>
              <a:gd name="connsiteX3" fmla="*/ 1455802 w 1455802"/>
              <a:gd name="connsiteY3" fmla="*/ 0 h 246877"/>
              <a:gd name="connsiteX0" fmla="*/ 0 w 1455802"/>
              <a:gd name="connsiteY0" fmla="*/ 254844 h 254844"/>
              <a:gd name="connsiteX1" fmla="*/ 343013 w 1455802"/>
              <a:gd name="connsiteY1" fmla="*/ 139842 h 254844"/>
              <a:gd name="connsiteX2" fmla="*/ 1008653 w 1455802"/>
              <a:gd name="connsiteY2" fmla="*/ 7858 h 254844"/>
              <a:gd name="connsiteX3" fmla="*/ 1455802 w 1455802"/>
              <a:gd name="connsiteY3" fmla="*/ 7967 h 254844"/>
              <a:gd name="connsiteX0" fmla="*/ 0 w 1455802"/>
              <a:gd name="connsiteY0" fmla="*/ 280331 h 280331"/>
              <a:gd name="connsiteX1" fmla="*/ 343013 w 1455802"/>
              <a:gd name="connsiteY1" fmla="*/ 165329 h 280331"/>
              <a:gd name="connsiteX2" fmla="*/ 1011248 w 1455802"/>
              <a:gd name="connsiteY2" fmla="*/ 4833 h 280331"/>
              <a:gd name="connsiteX3" fmla="*/ 1455802 w 1455802"/>
              <a:gd name="connsiteY3" fmla="*/ 33454 h 280331"/>
              <a:gd name="connsiteX0" fmla="*/ 0 w 1330342"/>
              <a:gd name="connsiteY0" fmla="*/ 196879 h 196879"/>
              <a:gd name="connsiteX1" fmla="*/ 217553 w 1330342"/>
              <a:gd name="connsiteY1" fmla="*/ 165329 h 196879"/>
              <a:gd name="connsiteX2" fmla="*/ 885788 w 1330342"/>
              <a:gd name="connsiteY2" fmla="*/ 4833 h 196879"/>
              <a:gd name="connsiteX3" fmla="*/ 1330342 w 1330342"/>
              <a:gd name="connsiteY3" fmla="*/ 33454 h 196879"/>
              <a:gd name="connsiteX0" fmla="*/ 0 w 1330342"/>
              <a:gd name="connsiteY0" fmla="*/ 196879 h 196879"/>
              <a:gd name="connsiteX1" fmla="*/ 480907 w 1330342"/>
              <a:gd name="connsiteY1" fmla="*/ 82924 h 196879"/>
              <a:gd name="connsiteX2" fmla="*/ 885788 w 1330342"/>
              <a:gd name="connsiteY2" fmla="*/ 4833 h 196879"/>
              <a:gd name="connsiteX3" fmla="*/ 1330342 w 1330342"/>
              <a:gd name="connsiteY3" fmla="*/ 33454 h 196879"/>
              <a:gd name="connsiteX0" fmla="*/ 0 w 1281613"/>
              <a:gd name="connsiteY0" fmla="*/ 198438 h 198438"/>
              <a:gd name="connsiteX1" fmla="*/ 432178 w 1281613"/>
              <a:gd name="connsiteY1" fmla="*/ 82924 h 198438"/>
              <a:gd name="connsiteX2" fmla="*/ 837059 w 1281613"/>
              <a:gd name="connsiteY2" fmla="*/ 4833 h 198438"/>
              <a:gd name="connsiteX3" fmla="*/ 1281613 w 1281613"/>
              <a:gd name="connsiteY3" fmla="*/ 33454 h 198438"/>
              <a:gd name="connsiteX0" fmla="*/ 0 w 1314788"/>
              <a:gd name="connsiteY0" fmla="*/ 197651 h 197651"/>
              <a:gd name="connsiteX1" fmla="*/ 432178 w 1314788"/>
              <a:gd name="connsiteY1" fmla="*/ 82137 h 197651"/>
              <a:gd name="connsiteX2" fmla="*/ 837059 w 1314788"/>
              <a:gd name="connsiteY2" fmla="*/ 4046 h 197651"/>
              <a:gd name="connsiteX3" fmla="*/ 1314788 w 1314788"/>
              <a:gd name="connsiteY3" fmla="*/ 47184 h 197651"/>
              <a:gd name="connsiteX0" fmla="*/ 0 w 1314788"/>
              <a:gd name="connsiteY0" fmla="*/ 196164 h 196164"/>
              <a:gd name="connsiteX1" fmla="*/ 432178 w 1314788"/>
              <a:gd name="connsiteY1" fmla="*/ 80650 h 196164"/>
              <a:gd name="connsiteX2" fmla="*/ 885789 w 1314788"/>
              <a:gd name="connsiteY2" fmla="*/ 4118 h 196164"/>
              <a:gd name="connsiteX3" fmla="*/ 1314788 w 1314788"/>
              <a:gd name="connsiteY3" fmla="*/ 45697 h 196164"/>
              <a:gd name="connsiteX0" fmla="*/ 0 w 1314788"/>
              <a:gd name="connsiteY0" fmla="*/ 197276 h 197276"/>
              <a:gd name="connsiteX1" fmla="*/ 432178 w 1314788"/>
              <a:gd name="connsiteY1" fmla="*/ 81762 h 197276"/>
              <a:gd name="connsiteX2" fmla="*/ 885789 w 1314788"/>
              <a:gd name="connsiteY2" fmla="*/ 5230 h 197276"/>
              <a:gd name="connsiteX3" fmla="*/ 1314788 w 1314788"/>
              <a:gd name="connsiteY3" fmla="*/ 46809 h 197276"/>
              <a:gd name="connsiteX0" fmla="*/ 0 w 1314788"/>
              <a:gd name="connsiteY0" fmla="*/ 204159 h 204159"/>
              <a:gd name="connsiteX1" fmla="*/ 432178 w 1314788"/>
              <a:gd name="connsiteY1" fmla="*/ 88645 h 204159"/>
              <a:gd name="connsiteX2" fmla="*/ 869201 w 1314788"/>
              <a:gd name="connsiteY2" fmla="*/ 4854 h 204159"/>
              <a:gd name="connsiteX3" fmla="*/ 1314788 w 1314788"/>
              <a:gd name="connsiteY3" fmla="*/ 53692 h 204159"/>
              <a:gd name="connsiteX0" fmla="*/ 0 w 2391356"/>
              <a:gd name="connsiteY0" fmla="*/ 201056 h 230389"/>
              <a:gd name="connsiteX1" fmla="*/ 432178 w 2391356"/>
              <a:gd name="connsiteY1" fmla="*/ 85542 h 230389"/>
              <a:gd name="connsiteX2" fmla="*/ 869201 w 2391356"/>
              <a:gd name="connsiteY2" fmla="*/ 1751 h 230389"/>
              <a:gd name="connsiteX3" fmla="*/ 2391356 w 2391356"/>
              <a:gd name="connsiteY3" fmla="*/ 230107 h 230389"/>
            </a:gdLst>
            <a:ahLst/>
            <a:cxnLst>
              <a:cxn ang="0">
                <a:pos x="connsiteX0" y="connsiteY0"/>
              </a:cxn>
              <a:cxn ang="0">
                <a:pos x="connsiteX1" y="connsiteY1"/>
              </a:cxn>
              <a:cxn ang="0">
                <a:pos x="connsiteX2" y="connsiteY2"/>
              </a:cxn>
              <a:cxn ang="0">
                <a:pos x="connsiteX3" y="connsiteY3"/>
              </a:cxn>
            </a:cxnLst>
            <a:rect l="l" t="t" r="r" b="b"/>
            <a:pathLst>
              <a:path w="2391356" h="230389">
                <a:moveTo>
                  <a:pt x="0" y="201056"/>
                </a:moveTo>
                <a:cubicBezTo>
                  <a:pt x="118571" y="171189"/>
                  <a:pt x="313607" y="115409"/>
                  <a:pt x="432178" y="85542"/>
                </a:cubicBezTo>
                <a:cubicBezTo>
                  <a:pt x="600805" y="54486"/>
                  <a:pt x="683736" y="23730"/>
                  <a:pt x="869201" y="1751"/>
                </a:cubicBezTo>
                <a:cubicBezTo>
                  <a:pt x="1046372" y="-23858"/>
                  <a:pt x="2317349" y="240197"/>
                  <a:pt x="2391356" y="230107"/>
                </a:cubicBezTo>
              </a:path>
            </a:pathLst>
          </a:custGeom>
          <a:noFill/>
          <a:ln w="19050">
            <a:solidFill>
              <a:schemeClr val="accent6">
                <a:lumMod val="60000"/>
                <a:lumOff val="40000"/>
              </a:schemeClr>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sp>
        <p:nvSpPr>
          <p:cNvPr id="26" name="Flowchart: Manual Operation 334">
            <a:extLst>
              <a:ext uri="{FF2B5EF4-FFF2-40B4-BE49-F238E27FC236}">
                <a16:creationId xmlns:a16="http://schemas.microsoft.com/office/drawing/2014/main" id="{32AA7E24-A629-8643-AC19-0795CE520FBF}"/>
              </a:ext>
            </a:extLst>
          </p:cNvPr>
          <p:cNvSpPr/>
          <p:nvPr/>
        </p:nvSpPr>
        <p:spPr>
          <a:xfrm rot="14960887">
            <a:off x="5091546" y="3668551"/>
            <a:ext cx="276943" cy="128376"/>
          </a:xfrm>
          <a:prstGeom prst="flowChartManualOpera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600">
              <a:solidFill>
                <a:schemeClr val="tx1"/>
              </a:solidFill>
            </a:endParaRPr>
          </a:p>
        </p:txBody>
      </p:sp>
      <p:sp>
        <p:nvSpPr>
          <p:cNvPr id="27" name="TextBox 26">
            <a:extLst>
              <a:ext uri="{FF2B5EF4-FFF2-40B4-BE49-F238E27FC236}">
                <a16:creationId xmlns:a16="http://schemas.microsoft.com/office/drawing/2014/main" id="{8D52DF9A-9A21-F24D-ACEE-BA201DAE6856}"/>
              </a:ext>
            </a:extLst>
          </p:cNvPr>
          <p:cNvSpPr txBox="1"/>
          <p:nvPr/>
        </p:nvSpPr>
        <p:spPr>
          <a:xfrm>
            <a:off x="4761970" y="3221815"/>
            <a:ext cx="708110" cy="467435"/>
          </a:xfrm>
          <a:prstGeom prst="rect">
            <a:avLst/>
          </a:prstGeom>
          <a:noFill/>
        </p:spPr>
        <p:txBody>
          <a:bodyPr wrap="square" rtlCol="0">
            <a:spAutoFit/>
          </a:bodyPr>
          <a:lstStyle/>
          <a:p>
            <a:r>
              <a:rPr lang="en-US" sz="1000" err="1"/>
              <a:t>Lumi</a:t>
            </a:r>
            <a:r>
              <a:rPr lang="en-US" sz="1000"/>
              <a:t>-Monitor</a:t>
            </a:r>
          </a:p>
        </p:txBody>
      </p:sp>
      <p:grpSp>
        <p:nvGrpSpPr>
          <p:cNvPr id="28" name="Group 27">
            <a:extLst>
              <a:ext uri="{FF2B5EF4-FFF2-40B4-BE49-F238E27FC236}">
                <a16:creationId xmlns:a16="http://schemas.microsoft.com/office/drawing/2014/main" id="{A87417D0-A799-0249-B0BE-FA8F699AE963}"/>
              </a:ext>
            </a:extLst>
          </p:cNvPr>
          <p:cNvGrpSpPr/>
          <p:nvPr/>
        </p:nvGrpSpPr>
        <p:grpSpPr>
          <a:xfrm>
            <a:off x="5953420" y="2487113"/>
            <a:ext cx="1148028" cy="461709"/>
            <a:chOff x="8502849" y="1992338"/>
            <a:chExt cx="1327552" cy="1562839"/>
          </a:xfrm>
          <a:solidFill>
            <a:schemeClr val="accent4">
              <a:lumMod val="40000"/>
              <a:lumOff val="60000"/>
            </a:schemeClr>
          </a:solidFill>
        </p:grpSpPr>
        <p:sp>
          <p:nvSpPr>
            <p:cNvPr id="29" name="Oval 28">
              <a:extLst>
                <a:ext uri="{FF2B5EF4-FFF2-40B4-BE49-F238E27FC236}">
                  <a16:creationId xmlns:a16="http://schemas.microsoft.com/office/drawing/2014/main" id="{FF70FA1C-8119-AE4A-931F-E57CE2CB54A6}"/>
                </a:ext>
              </a:extLst>
            </p:cNvPr>
            <p:cNvSpPr/>
            <p:nvPr/>
          </p:nvSpPr>
          <p:spPr>
            <a:xfrm>
              <a:off x="8507073" y="1992338"/>
              <a:ext cx="1308719" cy="994413"/>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30" name="TextBox 29">
              <a:extLst>
                <a:ext uri="{FF2B5EF4-FFF2-40B4-BE49-F238E27FC236}">
                  <a16:creationId xmlns:a16="http://schemas.microsoft.com/office/drawing/2014/main" id="{06630007-821B-8E4B-945D-2FC6A57F1D0A}"/>
                </a:ext>
              </a:extLst>
            </p:cNvPr>
            <p:cNvSpPr txBox="1"/>
            <p:nvPr/>
          </p:nvSpPr>
          <p:spPr>
            <a:xfrm>
              <a:off x="8502849" y="2096667"/>
              <a:ext cx="1327552" cy="1458510"/>
            </a:xfrm>
            <a:prstGeom prst="rect">
              <a:avLst/>
            </a:prstGeom>
            <a:noFill/>
          </p:spPr>
          <p:txBody>
            <a:bodyPr wrap="square">
              <a:spAutoFit/>
            </a:bodyPr>
            <a:lstStyle/>
            <a:p>
              <a:pPr algn="ctr"/>
              <a:r>
                <a:rPr lang="en-US" sz="1000" dirty="0"/>
                <a:t>Crab – in </a:t>
              </a:r>
            </a:p>
            <a:p>
              <a:pPr algn="ctr"/>
              <a:endParaRPr lang="en-US" sz="600" i="1" dirty="0"/>
            </a:p>
            <a:p>
              <a:pPr algn="ctr"/>
              <a:endParaRPr lang="en-US" sz="600" dirty="0"/>
            </a:p>
          </p:txBody>
        </p:sp>
      </p:grpSp>
      <p:cxnSp>
        <p:nvCxnSpPr>
          <p:cNvPr id="31" name="Straight Arrow Connector 30">
            <a:extLst>
              <a:ext uri="{FF2B5EF4-FFF2-40B4-BE49-F238E27FC236}">
                <a16:creationId xmlns:a16="http://schemas.microsoft.com/office/drawing/2014/main" id="{27BB059B-6E77-244B-9C0F-CC9F8C6141F3}"/>
              </a:ext>
            </a:extLst>
          </p:cNvPr>
          <p:cNvCxnSpPr>
            <a:cxnSpLocks/>
          </p:cNvCxnSpPr>
          <p:nvPr/>
        </p:nvCxnSpPr>
        <p:spPr>
          <a:xfrm>
            <a:off x="6886250" y="2766137"/>
            <a:ext cx="160881" cy="3033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DE1F7125-6AF2-2F48-AAF6-5A692AB54079}"/>
              </a:ext>
            </a:extLst>
          </p:cNvPr>
          <p:cNvGrpSpPr/>
          <p:nvPr/>
        </p:nvGrpSpPr>
        <p:grpSpPr>
          <a:xfrm>
            <a:off x="2674461" y="4247076"/>
            <a:ext cx="861168" cy="816943"/>
            <a:chOff x="2489554" y="3769639"/>
            <a:chExt cx="1068979" cy="932370"/>
          </a:xfrm>
        </p:grpSpPr>
        <p:cxnSp>
          <p:nvCxnSpPr>
            <p:cNvPr id="37" name="Straight Connector 36">
              <a:extLst>
                <a:ext uri="{FF2B5EF4-FFF2-40B4-BE49-F238E27FC236}">
                  <a16:creationId xmlns:a16="http://schemas.microsoft.com/office/drawing/2014/main" id="{4B639289-A89E-A84D-A8A8-77500890C079}"/>
                </a:ext>
              </a:extLst>
            </p:cNvPr>
            <p:cNvCxnSpPr>
              <a:cxnSpLocks/>
            </p:cNvCxnSpPr>
            <p:nvPr/>
          </p:nvCxnSpPr>
          <p:spPr>
            <a:xfrm>
              <a:off x="2489554" y="3769639"/>
              <a:ext cx="1068979" cy="932370"/>
            </a:xfrm>
            <a:prstGeom prst="line">
              <a:avLst/>
            </a:prstGeom>
          </p:spPr>
          <p:style>
            <a:lnRef idx="1">
              <a:schemeClr val="accent1"/>
            </a:lnRef>
            <a:fillRef idx="0">
              <a:schemeClr val="accent1"/>
            </a:fillRef>
            <a:effectRef idx="0">
              <a:schemeClr val="accent1"/>
            </a:effectRef>
            <a:fontRef idx="minor">
              <a:schemeClr val="tx1"/>
            </a:fontRef>
          </p:style>
        </p:cxnSp>
        <p:grpSp>
          <p:nvGrpSpPr>
            <p:cNvPr id="38" name="Group 37">
              <a:extLst>
                <a:ext uri="{FF2B5EF4-FFF2-40B4-BE49-F238E27FC236}">
                  <a16:creationId xmlns:a16="http://schemas.microsoft.com/office/drawing/2014/main" id="{E505549D-9F79-5949-BFB5-565B541A0761}"/>
                </a:ext>
              </a:extLst>
            </p:cNvPr>
            <p:cNvGrpSpPr/>
            <p:nvPr/>
          </p:nvGrpSpPr>
          <p:grpSpPr>
            <a:xfrm rot="5400000">
              <a:off x="2672180" y="3875682"/>
              <a:ext cx="310217" cy="356135"/>
              <a:chOff x="10285627" y="1353145"/>
              <a:chExt cx="310217" cy="356135"/>
            </a:xfrm>
          </p:grpSpPr>
          <p:grpSp>
            <p:nvGrpSpPr>
              <p:cNvPr id="75" name="Group 74">
                <a:extLst>
                  <a:ext uri="{FF2B5EF4-FFF2-40B4-BE49-F238E27FC236}">
                    <a16:creationId xmlns:a16="http://schemas.microsoft.com/office/drawing/2014/main" id="{6D4FA647-2A12-9648-9B80-DB5C03B881DA}"/>
                  </a:ext>
                </a:extLst>
              </p:cNvPr>
              <p:cNvGrpSpPr/>
              <p:nvPr/>
            </p:nvGrpSpPr>
            <p:grpSpPr>
              <a:xfrm>
                <a:off x="10285627" y="1493371"/>
                <a:ext cx="188282" cy="215909"/>
                <a:chOff x="9732978" y="2132578"/>
                <a:chExt cx="188282" cy="215909"/>
              </a:xfrm>
            </p:grpSpPr>
            <p:grpSp>
              <p:nvGrpSpPr>
                <p:cNvPr id="84" name="Group 83">
                  <a:extLst>
                    <a:ext uri="{FF2B5EF4-FFF2-40B4-BE49-F238E27FC236}">
                      <a16:creationId xmlns:a16="http://schemas.microsoft.com/office/drawing/2014/main" id="{3AD1DC92-B3FC-3F45-84B8-EA866890BAAA}"/>
                    </a:ext>
                  </a:extLst>
                </p:cNvPr>
                <p:cNvGrpSpPr/>
                <p:nvPr/>
              </p:nvGrpSpPr>
              <p:grpSpPr>
                <a:xfrm rot="21385931">
                  <a:off x="9764408" y="2177201"/>
                  <a:ext cx="125846" cy="120595"/>
                  <a:chOff x="10746581" y="1666875"/>
                  <a:chExt cx="192883" cy="200026"/>
                </a:xfrm>
              </p:grpSpPr>
              <p:sp>
                <p:nvSpPr>
                  <p:cNvPr id="93" name="Rectangle 92">
                    <a:extLst>
                      <a:ext uri="{FF2B5EF4-FFF2-40B4-BE49-F238E27FC236}">
                        <a16:creationId xmlns:a16="http://schemas.microsoft.com/office/drawing/2014/main" id="{EA04E251-81AA-284B-957F-09AA3F868824}"/>
                      </a:ext>
                    </a:extLst>
                  </p:cNvPr>
                  <p:cNvSpPr/>
                  <p:nvPr/>
                </p:nvSpPr>
                <p:spPr>
                  <a:xfrm rot="18898493">
                    <a:off x="10761785" y="1715694"/>
                    <a:ext cx="169451" cy="10671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94" name="Straight Connector 93">
                    <a:extLst>
                      <a:ext uri="{FF2B5EF4-FFF2-40B4-BE49-F238E27FC236}">
                        <a16:creationId xmlns:a16="http://schemas.microsoft.com/office/drawing/2014/main" id="{F775385E-BA53-D549-B6A7-3A5D8B6B3169}"/>
                      </a:ext>
                    </a:extLst>
                  </p:cNvPr>
                  <p:cNvCxnSpPr>
                    <a:cxnSpLocks/>
                  </p:cNvCxnSpPr>
                  <p:nvPr/>
                </p:nvCxnSpPr>
                <p:spPr>
                  <a:xfrm flipV="1">
                    <a:off x="10820400" y="1666875"/>
                    <a:ext cx="47625" cy="20002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935C4AFB-866E-5B45-8BB3-7C64500D0F48}"/>
                      </a:ext>
                    </a:extLst>
                  </p:cNvPr>
                  <p:cNvCxnSpPr>
                    <a:cxnSpLocks/>
                  </p:cNvCxnSpPr>
                  <p:nvPr/>
                </p:nvCxnSpPr>
                <p:spPr>
                  <a:xfrm flipV="1">
                    <a:off x="10746581" y="1745457"/>
                    <a:ext cx="192883" cy="452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668773C-510B-0A4B-8A31-C5F512F50020}"/>
                    </a:ext>
                  </a:extLst>
                </p:cNvPr>
                <p:cNvGrpSpPr/>
                <p:nvPr/>
              </p:nvGrpSpPr>
              <p:grpSpPr>
                <a:xfrm rot="21385931">
                  <a:off x="9732978" y="2267676"/>
                  <a:ext cx="72080" cy="80811"/>
                  <a:chOff x="10787982" y="1731798"/>
                  <a:chExt cx="71462" cy="139009"/>
                </a:xfrm>
              </p:grpSpPr>
              <p:sp>
                <p:nvSpPr>
                  <p:cNvPr id="90" name="Rectangle 89">
                    <a:extLst>
                      <a:ext uri="{FF2B5EF4-FFF2-40B4-BE49-F238E27FC236}">
                        <a16:creationId xmlns:a16="http://schemas.microsoft.com/office/drawing/2014/main" id="{483356F8-0EB9-D84E-979A-B33039C8871C}"/>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91" name="Straight Connector 90">
                    <a:extLst>
                      <a:ext uri="{FF2B5EF4-FFF2-40B4-BE49-F238E27FC236}">
                        <a16:creationId xmlns:a16="http://schemas.microsoft.com/office/drawing/2014/main" id="{92EDB8B8-7311-AF40-B678-1759C6EEC4F2}"/>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CE4CE497-16CB-9F42-855C-923E45FA9F50}"/>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86" name="Group 85">
                  <a:extLst>
                    <a:ext uri="{FF2B5EF4-FFF2-40B4-BE49-F238E27FC236}">
                      <a16:creationId xmlns:a16="http://schemas.microsoft.com/office/drawing/2014/main" id="{224D63DF-B7B8-9445-87C1-A888B0D24FD8}"/>
                    </a:ext>
                  </a:extLst>
                </p:cNvPr>
                <p:cNvGrpSpPr/>
                <p:nvPr/>
              </p:nvGrpSpPr>
              <p:grpSpPr>
                <a:xfrm rot="21385931">
                  <a:off x="9849180" y="2132578"/>
                  <a:ext cx="72080" cy="80811"/>
                  <a:chOff x="10787982" y="1731798"/>
                  <a:chExt cx="71462" cy="139009"/>
                </a:xfrm>
              </p:grpSpPr>
              <p:sp>
                <p:nvSpPr>
                  <p:cNvPr id="87" name="Rectangle 86">
                    <a:extLst>
                      <a:ext uri="{FF2B5EF4-FFF2-40B4-BE49-F238E27FC236}">
                        <a16:creationId xmlns:a16="http://schemas.microsoft.com/office/drawing/2014/main" id="{D89A17C3-0DD8-6C48-9045-4DFD390CE716}"/>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88" name="Straight Connector 87">
                    <a:extLst>
                      <a:ext uri="{FF2B5EF4-FFF2-40B4-BE49-F238E27FC236}">
                        <a16:creationId xmlns:a16="http://schemas.microsoft.com/office/drawing/2014/main" id="{200C4111-0597-444F-87D0-C2EDE7D61430}"/>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DCF636E1-2249-E24B-A8B6-9E62806CF839}"/>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76" name="Group 75">
                <a:extLst>
                  <a:ext uri="{FF2B5EF4-FFF2-40B4-BE49-F238E27FC236}">
                    <a16:creationId xmlns:a16="http://schemas.microsoft.com/office/drawing/2014/main" id="{4EA1A53D-5F55-6B4C-9CA0-20E342FECE38}"/>
                  </a:ext>
                </a:extLst>
              </p:cNvPr>
              <p:cNvGrpSpPr/>
              <p:nvPr/>
            </p:nvGrpSpPr>
            <p:grpSpPr>
              <a:xfrm rot="21385931">
                <a:off x="10437823" y="1399895"/>
                <a:ext cx="125846" cy="120595"/>
                <a:chOff x="10746581" y="1666875"/>
                <a:chExt cx="192883" cy="200026"/>
              </a:xfrm>
            </p:grpSpPr>
            <p:sp>
              <p:nvSpPr>
                <p:cNvPr id="81" name="Rectangle 80">
                  <a:extLst>
                    <a:ext uri="{FF2B5EF4-FFF2-40B4-BE49-F238E27FC236}">
                      <a16:creationId xmlns:a16="http://schemas.microsoft.com/office/drawing/2014/main" id="{A0C0DA5D-A703-A446-A5CF-0DD754D7B443}"/>
                    </a:ext>
                  </a:extLst>
                </p:cNvPr>
                <p:cNvSpPr/>
                <p:nvPr/>
              </p:nvSpPr>
              <p:spPr>
                <a:xfrm rot="18898493">
                  <a:off x="10761785" y="1715694"/>
                  <a:ext cx="169451" cy="10671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82" name="Straight Connector 81">
                  <a:extLst>
                    <a:ext uri="{FF2B5EF4-FFF2-40B4-BE49-F238E27FC236}">
                      <a16:creationId xmlns:a16="http://schemas.microsoft.com/office/drawing/2014/main" id="{B2FC7A58-A404-5A4C-B435-21C9B5354B3E}"/>
                    </a:ext>
                  </a:extLst>
                </p:cNvPr>
                <p:cNvCxnSpPr>
                  <a:cxnSpLocks/>
                </p:cNvCxnSpPr>
                <p:nvPr/>
              </p:nvCxnSpPr>
              <p:spPr>
                <a:xfrm flipV="1">
                  <a:off x="10820400" y="1666875"/>
                  <a:ext cx="47625" cy="20002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9C56F1CB-2BB8-5548-8E5D-5D58AFFD8600}"/>
                    </a:ext>
                  </a:extLst>
                </p:cNvPr>
                <p:cNvCxnSpPr>
                  <a:cxnSpLocks/>
                </p:cNvCxnSpPr>
                <p:nvPr/>
              </p:nvCxnSpPr>
              <p:spPr>
                <a:xfrm flipV="1">
                  <a:off x="10746581" y="1745457"/>
                  <a:ext cx="192883" cy="452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77" name="Group 76">
                <a:extLst>
                  <a:ext uri="{FF2B5EF4-FFF2-40B4-BE49-F238E27FC236}">
                    <a16:creationId xmlns:a16="http://schemas.microsoft.com/office/drawing/2014/main" id="{735A804B-92FC-394B-A031-EAFB48155E0C}"/>
                  </a:ext>
                </a:extLst>
              </p:cNvPr>
              <p:cNvGrpSpPr/>
              <p:nvPr/>
            </p:nvGrpSpPr>
            <p:grpSpPr>
              <a:xfrm rot="21385931">
                <a:off x="10523764" y="1353145"/>
                <a:ext cx="72080" cy="80811"/>
                <a:chOff x="10787982" y="1731798"/>
                <a:chExt cx="71462" cy="139009"/>
              </a:xfrm>
            </p:grpSpPr>
            <p:sp>
              <p:nvSpPr>
                <p:cNvPr id="78" name="Rectangle 77">
                  <a:extLst>
                    <a:ext uri="{FF2B5EF4-FFF2-40B4-BE49-F238E27FC236}">
                      <a16:creationId xmlns:a16="http://schemas.microsoft.com/office/drawing/2014/main" id="{C7E29E32-223F-794E-A239-0558226EB04E}"/>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79" name="Straight Connector 78">
                  <a:extLst>
                    <a:ext uri="{FF2B5EF4-FFF2-40B4-BE49-F238E27FC236}">
                      <a16:creationId xmlns:a16="http://schemas.microsoft.com/office/drawing/2014/main" id="{A2A167B8-3E61-2F49-907F-4429C72685AA}"/>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6B8AEE59-1350-8347-8035-A41BAB06466B}"/>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39" name="Group 38">
              <a:extLst>
                <a:ext uri="{FF2B5EF4-FFF2-40B4-BE49-F238E27FC236}">
                  <a16:creationId xmlns:a16="http://schemas.microsoft.com/office/drawing/2014/main" id="{BEB230C6-F07E-2045-8BC9-293463818FE7}"/>
                </a:ext>
              </a:extLst>
            </p:cNvPr>
            <p:cNvGrpSpPr/>
            <p:nvPr/>
          </p:nvGrpSpPr>
          <p:grpSpPr>
            <a:xfrm rot="5400000">
              <a:off x="3027643" y="4185246"/>
              <a:ext cx="435062" cy="502132"/>
              <a:chOff x="9885378" y="1998755"/>
              <a:chExt cx="435062" cy="502132"/>
            </a:xfrm>
          </p:grpSpPr>
          <p:grpSp>
            <p:nvGrpSpPr>
              <p:cNvPr id="40" name="Group 39">
                <a:extLst>
                  <a:ext uri="{FF2B5EF4-FFF2-40B4-BE49-F238E27FC236}">
                    <a16:creationId xmlns:a16="http://schemas.microsoft.com/office/drawing/2014/main" id="{B0E42C51-053E-C74A-85B9-FB560283A0C1}"/>
                  </a:ext>
                </a:extLst>
              </p:cNvPr>
              <p:cNvGrpSpPr/>
              <p:nvPr/>
            </p:nvGrpSpPr>
            <p:grpSpPr>
              <a:xfrm>
                <a:off x="9885378" y="2284978"/>
                <a:ext cx="188282" cy="215909"/>
                <a:chOff x="9732978" y="2132578"/>
                <a:chExt cx="188282" cy="215909"/>
              </a:xfrm>
            </p:grpSpPr>
            <p:grpSp>
              <p:nvGrpSpPr>
                <p:cNvPr id="63" name="Group 62">
                  <a:extLst>
                    <a:ext uri="{FF2B5EF4-FFF2-40B4-BE49-F238E27FC236}">
                      <a16:creationId xmlns:a16="http://schemas.microsoft.com/office/drawing/2014/main" id="{A6E3EFB8-F45B-F44A-9CA4-5E3848911C2A}"/>
                    </a:ext>
                  </a:extLst>
                </p:cNvPr>
                <p:cNvGrpSpPr/>
                <p:nvPr/>
              </p:nvGrpSpPr>
              <p:grpSpPr>
                <a:xfrm rot="21385931">
                  <a:off x="9764408" y="2177201"/>
                  <a:ext cx="125846" cy="120595"/>
                  <a:chOff x="10746581" y="1666875"/>
                  <a:chExt cx="192883" cy="200026"/>
                </a:xfrm>
              </p:grpSpPr>
              <p:sp>
                <p:nvSpPr>
                  <p:cNvPr id="72" name="Rectangle 71">
                    <a:extLst>
                      <a:ext uri="{FF2B5EF4-FFF2-40B4-BE49-F238E27FC236}">
                        <a16:creationId xmlns:a16="http://schemas.microsoft.com/office/drawing/2014/main" id="{423ACBC5-EA76-A843-9531-5DE6A2E55070}"/>
                      </a:ext>
                    </a:extLst>
                  </p:cNvPr>
                  <p:cNvSpPr/>
                  <p:nvPr/>
                </p:nvSpPr>
                <p:spPr>
                  <a:xfrm rot="18898493">
                    <a:off x="10761785" y="1715694"/>
                    <a:ext cx="169451" cy="10671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73" name="Straight Connector 72">
                    <a:extLst>
                      <a:ext uri="{FF2B5EF4-FFF2-40B4-BE49-F238E27FC236}">
                        <a16:creationId xmlns:a16="http://schemas.microsoft.com/office/drawing/2014/main" id="{740A18D0-E5E1-D545-9552-34A1E791509A}"/>
                      </a:ext>
                    </a:extLst>
                  </p:cNvPr>
                  <p:cNvCxnSpPr>
                    <a:cxnSpLocks/>
                  </p:cNvCxnSpPr>
                  <p:nvPr/>
                </p:nvCxnSpPr>
                <p:spPr>
                  <a:xfrm flipV="1">
                    <a:off x="10820400" y="1666875"/>
                    <a:ext cx="47625" cy="200026"/>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AF596ACF-64A4-8943-80F1-43B831EC4173}"/>
                      </a:ext>
                    </a:extLst>
                  </p:cNvPr>
                  <p:cNvCxnSpPr>
                    <a:cxnSpLocks/>
                  </p:cNvCxnSpPr>
                  <p:nvPr/>
                </p:nvCxnSpPr>
                <p:spPr>
                  <a:xfrm flipV="1">
                    <a:off x="10746581" y="1745457"/>
                    <a:ext cx="192883" cy="45243"/>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54AB145B-954E-1E47-AFB0-E10677E9659F}"/>
                    </a:ext>
                  </a:extLst>
                </p:cNvPr>
                <p:cNvGrpSpPr/>
                <p:nvPr/>
              </p:nvGrpSpPr>
              <p:grpSpPr>
                <a:xfrm rot="21385931">
                  <a:off x="9732978" y="2267676"/>
                  <a:ext cx="72080" cy="80811"/>
                  <a:chOff x="10787982" y="1731798"/>
                  <a:chExt cx="71462" cy="139009"/>
                </a:xfrm>
              </p:grpSpPr>
              <p:sp>
                <p:nvSpPr>
                  <p:cNvPr id="69" name="Rectangle 68">
                    <a:extLst>
                      <a:ext uri="{FF2B5EF4-FFF2-40B4-BE49-F238E27FC236}">
                        <a16:creationId xmlns:a16="http://schemas.microsoft.com/office/drawing/2014/main" id="{79189D9E-F58C-9E4C-850C-20588EB913CD}"/>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70" name="Straight Connector 69">
                    <a:extLst>
                      <a:ext uri="{FF2B5EF4-FFF2-40B4-BE49-F238E27FC236}">
                        <a16:creationId xmlns:a16="http://schemas.microsoft.com/office/drawing/2014/main" id="{46A5AEDD-6165-214D-BC89-C12F1274059E}"/>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B7C597C2-D707-B441-9180-5125D59626BB}"/>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65" name="Group 64">
                  <a:extLst>
                    <a:ext uri="{FF2B5EF4-FFF2-40B4-BE49-F238E27FC236}">
                      <a16:creationId xmlns:a16="http://schemas.microsoft.com/office/drawing/2014/main" id="{62DFCD63-E2F3-2745-97FA-CD60CF83F087}"/>
                    </a:ext>
                  </a:extLst>
                </p:cNvPr>
                <p:cNvGrpSpPr/>
                <p:nvPr/>
              </p:nvGrpSpPr>
              <p:grpSpPr>
                <a:xfrm rot="21385931">
                  <a:off x="9849180" y="2132578"/>
                  <a:ext cx="72080" cy="80811"/>
                  <a:chOff x="10787982" y="1731798"/>
                  <a:chExt cx="71462" cy="139009"/>
                </a:xfrm>
              </p:grpSpPr>
              <p:sp>
                <p:nvSpPr>
                  <p:cNvPr id="66" name="Rectangle 65">
                    <a:extLst>
                      <a:ext uri="{FF2B5EF4-FFF2-40B4-BE49-F238E27FC236}">
                        <a16:creationId xmlns:a16="http://schemas.microsoft.com/office/drawing/2014/main" id="{DADE6EFC-FD18-B24A-BFD3-DBB3ABFF136D}"/>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67" name="Straight Connector 66">
                    <a:extLst>
                      <a:ext uri="{FF2B5EF4-FFF2-40B4-BE49-F238E27FC236}">
                        <a16:creationId xmlns:a16="http://schemas.microsoft.com/office/drawing/2014/main" id="{937613F6-931C-4A46-9591-8ADB4DF939D5}"/>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344D6B5-274C-5549-8DC7-301A5A54DB61}"/>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41" name="Group 40">
                <a:extLst>
                  <a:ext uri="{FF2B5EF4-FFF2-40B4-BE49-F238E27FC236}">
                    <a16:creationId xmlns:a16="http://schemas.microsoft.com/office/drawing/2014/main" id="{47B54C92-1155-1745-A309-403624463CB7}"/>
                  </a:ext>
                </a:extLst>
              </p:cNvPr>
              <p:cNvGrpSpPr/>
              <p:nvPr/>
            </p:nvGrpSpPr>
            <p:grpSpPr>
              <a:xfrm>
                <a:off x="10132158" y="1998755"/>
                <a:ext cx="188282" cy="215909"/>
                <a:chOff x="9732978" y="2132578"/>
                <a:chExt cx="188282" cy="215909"/>
              </a:xfrm>
            </p:grpSpPr>
            <p:grpSp>
              <p:nvGrpSpPr>
                <p:cNvPr id="51" name="Group 50">
                  <a:extLst>
                    <a:ext uri="{FF2B5EF4-FFF2-40B4-BE49-F238E27FC236}">
                      <a16:creationId xmlns:a16="http://schemas.microsoft.com/office/drawing/2014/main" id="{0E3DCE29-5198-2D47-BEDE-C638B98BF9D1}"/>
                    </a:ext>
                  </a:extLst>
                </p:cNvPr>
                <p:cNvGrpSpPr/>
                <p:nvPr/>
              </p:nvGrpSpPr>
              <p:grpSpPr>
                <a:xfrm rot="21385931">
                  <a:off x="9764408" y="2177201"/>
                  <a:ext cx="125846" cy="120595"/>
                  <a:chOff x="10746581" y="1666875"/>
                  <a:chExt cx="192883" cy="200026"/>
                </a:xfrm>
              </p:grpSpPr>
              <p:sp>
                <p:nvSpPr>
                  <p:cNvPr id="60" name="Rectangle 59">
                    <a:extLst>
                      <a:ext uri="{FF2B5EF4-FFF2-40B4-BE49-F238E27FC236}">
                        <a16:creationId xmlns:a16="http://schemas.microsoft.com/office/drawing/2014/main" id="{E2693769-447E-8F43-8692-44D576AF6E1A}"/>
                      </a:ext>
                    </a:extLst>
                  </p:cNvPr>
                  <p:cNvSpPr/>
                  <p:nvPr/>
                </p:nvSpPr>
                <p:spPr>
                  <a:xfrm rot="18898493">
                    <a:off x="10761785" y="1715694"/>
                    <a:ext cx="169451" cy="10671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61" name="Straight Connector 60">
                    <a:extLst>
                      <a:ext uri="{FF2B5EF4-FFF2-40B4-BE49-F238E27FC236}">
                        <a16:creationId xmlns:a16="http://schemas.microsoft.com/office/drawing/2014/main" id="{482FDEA7-7E7F-BB40-A6C6-804FFE2F0E0A}"/>
                      </a:ext>
                    </a:extLst>
                  </p:cNvPr>
                  <p:cNvCxnSpPr>
                    <a:cxnSpLocks/>
                  </p:cNvCxnSpPr>
                  <p:nvPr/>
                </p:nvCxnSpPr>
                <p:spPr>
                  <a:xfrm flipV="1">
                    <a:off x="10820400" y="1666875"/>
                    <a:ext cx="47625" cy="200026"/>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617F3853-7CB6-1E45-A5CA-06D6B375F9F3}"/>
                      </a:ext>
                    </a:extLst>
                  </p:cNvPr>
                  <p:cNvCxnSpPr>
                    <a:cxnSpLocks/>
                  </p:cNvCxnSpPr>
                  <p:nvPr/>
                </p:nvCxnSpPr>
                <p:spPr>
                  <a:xfrm flipV="1">
                    <a:off x="10746581" y="1745457"/>
                    <a:ext cx="192883" cy="45243"/>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E0014E09-E151-0040-A0F6-0A2237B0A759}"/>
                    </a:ext>
                  </a:extLst>
                </p:cNvPr>
                <p:cNvGrpSpPr/>
                <p:nvPr/>
              </p:nvGrpSpPr>
              <p:grpSpPr>
                <a:xfrm rot="21385931">
                  <a:off x="9732978" y="2267676"/>
                  <a:ext cx="72080" cy="80811"/>
                  <a:chOff x="10787982" y="1731798"/>
                  <a:chExt cx="71462" cy="139009"/>
                </a:xfrm>
              </p:grpSpPr>
              <p:sp>
                <p:nvSpPr>
                  <p:cNvPr id="57" name="Rectangle 56">
                    <a:extLst>
                      <a:ext uri="{FF2B5EF4-FFF2-40B4-BE49-F238E27FC236}">
                        <a16:creationId xmlns:a16="http://schemas.microsoft.com/office/drawing/2014/main" id="{30CF504A-0303-A348-BC80-8245EBA387F8}"/>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58" name="Straight Connector 57">
                    <a:extLst>
                      <a:ext uri="{FF2B5EF4-FFF2-40B4-BE49-F238E27FC236}">
                        <a16:creationId xmlns:a16="http://schemas.microsoft.com/office/drawing/2014/main" id="{697294F9-1479-5749-92F6-25B1E09E358C}"/>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AA64E37-4082-E444-A0FC-1FCA0F44EF09}"/>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53" name="Group 52">
                  <a:extLst>
                    <a:ext uri="{FF2B5EF4-FFF2-40B4-BE49-F238E27FC236}">
                      <a16:creationId xmlns:a16="http://schemas.microsoft.com/office/drawing/2014/main" id="{B4BCE2D4-E752-8F4A-9BCB-262A8E432BC1}"/>
                    </a:ext>
                  </a:extLst>
                </p:cNvPr>
                <p:cNvGrpSpPr/>
                <p:nvPr/>
              </p:nvGrpSpPr>
              <p:grpSpPr>
                <a:xfrm rot="21385931">
                  <a:off x="9849180" y="2132578"/>
                  <a:ext cx="72080" cy="80811"/>
                  <a:chOff x="10787982" y="1731798"/>
                  <a:chExt cx="71462" cy="139009"/>
                </a:xfrm>
              </p:grpSpPr>
              <p:sp>
                <p:nvSpPr>
                  <p:cNvPr id="54" name="Rectangle 53">
                    <a:extLst>
                      <a:ext uri="{FF2B5EF4-FFF2-40B4-BE49-F238E27FC236}">
                        <a16:creationId xmlns:a16="http://schemas.microsoft.com/office/drawing/2014/main" id="{2C58A3C8-E67A-CE47-9E89-E8A249F9B9BF}"/>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55" name="Straight Connector 54">
                    <a:extLst>
                      <a:ext uri="{FF2B5EF4-FFF2-40B4-BE49-F238E27FC236}">
                        <a16:creationId xmlns:a16="http://schemas.microsoft.com/office/drawing/2014/main" id="{704E7611-258C-E042-B38C-A47F06DD315A}"/>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D4C1DF1D-BDFA-8E4E-9CC7-E50433D84547}"/>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42" name="Group 41">
                <a:extLst>
                  <a:ext uri="{FF2B5EF4-FFF2-40B4-BE49-F238E27FC236}">
                    <a16:creationId xmlns:a16="http://schemas.microsoft.com/office/drawing/2014/main" id="{5C8961EF-5F27-8441-AB88-43F949E127EF}"/>
                  </a:ext>
                </a:extLst>
              </p:cNvPr>
              <p:cNvGrpSpPr/>
              <p:nvPr/>
            </p:nvGrpSpPr>
            <p:grpSpPr>
              <a:xfrm>
                <a:off x="10049617" y="2184456"/>
                <a:ext cx="111399" cy="126681"/>
                <a:chOff x="10345621" y="2152275"/>
                <a:chExt cx="111399" cy="126681"/>
              </a:xfrm>
            </p:grpSpPr>
            <p:grpSp>
              <p:nvGrpSpPr>
                <p:cNvPr id="43" name="Group 42">
                  <a:extLst>
                    <a:ext uri="{FF2B5EF4-FFF2-40B4-BE49-F238E27FC236}">
                      <a16:creationId xmlns:a16="http://schemas.microsoft.com/office/drawing/2014/main" id="{F64A0DDA-60B8-1D43-B21F-19AAE4CC7C0E}"/>
                    </a:ext>
                  </a:extLst>
                </p:cNvPr>
                <p:cNvGrpSpPr/>
                <p:nvPr/>
              </p:nvGrpSpPr>
              <p:grpSpPr>
                <a:xfrm rot="21385931">
                  <a:off x="10345621" y="2198145"/>
                  <a:ext cx="72080" cy="80811"/>
                  <a:chOff x="10787982" y="1731798"/>
                  <a:chExt cx="71462" cy="139009"/>
                </a:xfrm>
              </p:grpSpPr>
              <p:sp>
                <p:nvSpPr>
                  <p:cNvPr id="48" name="Rectangle 47">
                    <a:extLst>
                      <a:ext uri="{FF2B5EF4-FFF2-40B4-BE49-F238E27FC236}">
                        <a16:creationId xmlns:a16="http://schemas.microsoft.com/office/drawing/2014/main" id="{5C7DCF27-216A-E44E-A833-A0D4311539F1}"/>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49" name="Straight Connector 48">
                    <a:extLst>
                      <a:ext uri="{FF2B5EF4-FFF2-40B4-BE49-F238E27FC236}">
                        <a16:creationId xmlns:a16="http://schemas.microsoft.com/office/drawing/2014/main" id="{5573C3A3-90D5-8049-8B49-1EEAB42BD603}"/>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0A49D944-25FA-F448-9B5D-5F634B935777}"/>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15FA6E18-AD0E-B74F-8354-EFB68AE475E1}"/>
                    </a:ext>
                  </a:extLst>
                </p:cNvPr>
                <p:cNvGrpSpPr/>
                <p:nvPr/>
              </p:nvGrpSpPr>
              <p:grpSpPr>
                <a:xfrm rot="21385931">
                  <a:off x="10384940" y="2152275"/>
                  <a:ext cx="72080" cy="80811"/>
                  <a:chOff x="10787982" y="1731798"/>
                  <a:chExt cx="71462" cy="139009"/>
                </a:xfrm>
              </p:grpSpPr>
              <p:sp>
                <p:nvSpPr>
                  <p:cNvPr id="45" name="Rectangle 44">
                    <a:extLst>
                      <a:ext uri="{FF2B5EF4-FFF2-40B4-BE49-F238E27FC236}">
                        <a16:creationId xmlns:a16="http://schemas.microsoft.com/office/drawing/2014/main" id="{B6DC4234-4B06-5646-94FC-E03F3B4FAA01}"/>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46" name="Straight Connector 45">
                    <a:extLst>
                      <a:ext uri="{FF2B5EF4-FFF2-40B4-BE49-F238E27FC236}">
                        <a16:creationId xmlns:a16="http://schemas.microsoft.com/office/drawing/2014/main" id="{70C16CA3-C0B8-1441-B55D-1696DC649AAB}"/>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4DEEAA46-FC59-AC45-9384-47C57AF4F419}"/>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grpSp>
      </p:grpSp>
      <p:sp>
        <p:nvSpPr>
          <p:cNvPr id="96" name="Oval 95">
            <a:extLst>
              <a:ext uri="{FF2B5EF4-FFF2-40B4-BE49-F238E27FC236}">
                <a16:creationId xmlns:a16="http://schemas.microsoft.com/office/drawing/2014/main" id="{DD605D12-B511-9B44-A895-274ADBC7C316}"/>
              </a:ext>
            </a:extLst>
          </p:cNvPr>
          <p:cNvSpPr/>
          <p:nvPr/>
        </p:nvSpPr>
        <p:spPr>
          <a:xfrm>
            <a:off x="7254149" y="2217422"/>
            <a:ext cx="1047829" cy="429958"/>
          </a:xfrm>
          <a:prstGeom prst="ellips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97" name="TextBox 96">
            <a:extLst>
              <a:ext uri="{FF2B5EF4-FFF2-40B4-BE49-F238E27FC236}">
                <a16:creationId xmlns:a16="http://schemas.microsoft.com/office/drawing/2014/main" id="{4FF9D021-36ED-784D-974D-C8878A635E24}"/>
              </a:ext>
            </a:extLst>
          </p:cNvPr>
          <p:cNvSpPr txBox="1"/>
          <p:nvPr/>
        </p:nvSpPr>
        <p:spPr>
          <a:xfrm>
            <a:off x="7261271" y="2260925"/>
            <a:ext cx="1030628" cy="584775"/>
          </a:xfrm>
          <a:prstGeom prst="rect">
            <a:avLst/>
          </a:prstGeom>
          <a:noFill/>
          <a:ln>
            <a:noFill/>
          </a:ln>
        </p:spPr>
        <p:txBody>
          <a:bodyPr wrap="square">
            <a:spAutoFit/>
          </a:bodyPr>
          <a:lstStyle/>
          <a:p>
            <a:pPr algn="ctr"/>
            <a:r>
              <a:rPr lang="en-US" sz="1000"/>
              <a:t>Spin Rotation Solenoids </a:t>
            </a:r>
            <a:endParaRPr lang="en-US" sz="1000" i="1">
              <a:sym typeface="Symbol" panose="05050102010706020507" pitchFamily="18" charset="2"/>
            </a:endParaRPr>
          </a:p>
          <a:p>
            <a:pPr algn="ctr"/>
            <a:endParaRPr lang="en-US" sz="600"/>
          </a:p>
          <a:p>
            <a:pPr algn="ctr"/>
            <a:endParaRPr lang="en-US" sz="600"/>
          </a:p>
        </p:txBody>
      </p:sp>
      <p:cxnSp>
        <p:nvCxnSpPr>
          <p:cNvPr id="98" name="Straight Arrow Connector 97">
            <a:extLst>
              <a:ext uri="{FF2B5EF4-FFF2-40B4-BE49-F238E27FC236}">
                <a16:creationId xmlns:a16="http://schemas.microsoft.com/office/drawing/2014/main" id="{2E4FBC1D-31BD-5A4F-AFA3-E94AC65C4922}"/>
              </a:ext>
            </a:extLst>
          </p:cNvPr>
          <p:cNvCxnSpPr>
            <a:cxnSpLocks/>
          </p:cNvCxnSpPr>
          <p:nvPr/>
        </p:nvCxnSpPr>
        <p:spPr>
          <a:xfrm flipH="1">
            <a:off x="3264096" y="3881196"/>
            <a:ext cx="531989" cy="8198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Freeform: Shape 425">
            <a:extLst>
              <a:ext uri="{FF2B5EF4-FFF2-40B4-BE49-F238E27FC236}">
                <a16:creationId xmlns:a16="http://schemas.microsoft.com/office/drawing/2014/main" id="{295A2B67-73DF-394B-B174-2529DE2BC06B}"/>
              </a:ext>
            </a:extLst>
          </p:cNvPr>
          <p:cNvSpPr/>
          <p:nvPr/>
        </p:nvSpPr>
        <p:spPr>
          <a:xfrm rot="19418994">
            <a:off x="8557773" y="2560076"/>
            <a:ext cx="513254" cy="180399"/>
          </a:xfrm>
          <a:custGeom>
            <a:avLst/>
            <a:gdLst>
              <a:gd name="connsiteX0" fmla="*/ 0 w 3246634"/>
              <a:gd name="connsiteY0" fmla="*/ 883577 h 883577"/>
              <a:gd name="connsiteX1" fmla="*/ 873303 w 3246634"/>
              <a:gd name="connsiteY1" fmla="*/ 390418 h 883577"/>
              <a:gd name="connsiteX2" fmla="*/ 1140431 w 3246634"/>
              <a:gd name="connsiteY2" fmla="*/ 328773 h 883577"/>
              <a:gd name="connsiteX3" fmla="*/ 2116476 w 3246634"/>
              <a:gd name="connsiteY3" fmla="*/ 123290 h 883577"/>
              <a:gd name="connsiteX4" fmla="*/ 3246634 w 3246634"/>
              <a:gd name="connsiteY4" fmla="*/ 0 h 883577"/>
              <a:gd name="connsiteX0" fmla="*/ 0 w 3246634"/>
              <a:gd name="connsiteY0" fmla="*/ 883577 h 883577"/>
              <a:gd name="connsiteX1" fmla="*/ 873303 w 3246634"/>
              <a:gd name="connsiteY1" fmla="*/ 390418 h 883577"/>
              <a:gd name="connsiteX2" fmla="*/ 1202076 w 3246634"/>
              <a:gd name="connsiteY2" fmla="*/ 287677 h 883577"/>
              <a:gd name="connsiteX3" fmla="*/ 2116476 w 3246634"/>
              <a:gd name="connsiteY3" fmla="*/ 123290 h 883577"/>
              <a:gd name="connsiteX4" fmla="*/ 3246634 w 3246634"/>
              <a:gd name="connsiteY4" fmla="*/ 0 h 883577"/>
              <a:gd name="connsiteX0" fmla="*/ 0 w 3246634"/>
              <a:gd name="connsiteY0" fmla="*/ 883577 h 883577"/>
              <a:gd name="connsiteX1" fmla="*/ 821932 w 3246634"/>
              <a:gd name="connsiteY1" fmla="*/ 452063 h 883577"/>
              <a:gd name="connsiteX2" fmla="*/ 1202076 w 3246634"/>
              <a:gd name="connsiteY2" fmla="*/ 287677 h 883577"/>
              <a:gd name="connsiteX3" fmla="*/ 2116476 w 3246634"/>
              <a:gd name="connsiteY3" fmla="*/ 123290 h 883577"/>
              <a:gd name="connsiteX4" fmla="*/ 3246634 w 3246634"/>
              <a:gd name="connsiteY4" fmla="*/ 0 h 883577"/>
              <a:gd name="connsiteX0" fmla="*/ 0 w 3246634"/>
              <a:gd name="connsiteY0" fmla="*/ 883577 h 883577"/>
              <a:gd name="connsiteX1" fmla="*/ 1202076 w 3246634"/>
              <a:gd name="connsiteY1" fmla="*/ 287677 h 883577"/>
              <a:gd name="connsiteX2" fmla="*/ 2116476 w 3246634"/>
              <a:gd name="connsiteY2" fmla="*/ 123290 h 883577"/>
              <a:gd name="connsiteX3" fmla="*/ 3246634 w 3246634"/>
              <a:gd name="connsiteY3" fmla="*/ 0 h 883577"/>
              <a:gd name="connsiteX0" fmla="*/ 0 w 3246634"/>
              <a:gd name="connsiteY0" fmla="*/ 883577 h 883577"/>
              <a:gd name="connsiteX1" fmla="*/ 355409 w 3246634"/>
              <a:gd name="connsiteY1" fmla="*/ 719477 h 883577"/>
              <a:gd name="connsiteX2" fmla="*/ 2116476 w 3246634"/>
              <a:gd name="connsiteY2" fmla="*/ 123290 h 883577"/>
              <a:gd name="connsiteX3" fmla="*/ 3246634 w 3246634"/>
              <a:gd name="connsiteY3" fmla="*/ 0 h 883577"/>
              <a:gd name="connsiteX0" fmla="*/ 0 w 3246634"/>
              <a:gd name="connsiteY0" fmla="*/ 883577 h 883577"/>
              <a:gd name="connsiteX1" fmla="*/ 2116476 w 3246634"/>
              <a:gd name="connsiteY1" fmla="*/ 123290 h 883577"/>
              <a:gd name="connsiteX2" fmla="*/ 3246634 w 3246634"/>
              <a:gd name="connsiteY2" fmla="*/ 0 h 883577"/>
              <a:gd name="connsiteX0" fmla="*/ 0 w 3246634"/>
              <a:gd name="connsiteY0" fmla="*/ 883577 h 883577"/>
              <a:gd name="connsiteX1" fmla="*/ 291910 w 3246634"/>
              <a:gd name="connsiteY1" fmla="*/ 766756 h 883577"/>
              <a:gd name="connsiteX2" fmla="*/ 3246634 w 3246634"/>
              <a:gd name="connsiteY2" fmla="*/ 0 h 883577"/>
              <a:gd name="connsiteX0" fmla="*/ 0 w 681234"/>
              <a:gd name="connsiteY0" fmla="*/ 185077 h 185077"/>
              <a:gd name="connsiteX1" fmla="*/ 291910 w 681234"/>
              <a:gd name="connsiteY1" fmla="*/ 68256 h 185077"/>
              <a:gd name="connsiteX2" fmla="*/ 681234 w 681234"/>
              <a:gd name="connsiteY2" fmla="*/ 0 h 185077"/>
              <a:gd name="connsiteX0" fmla="*/ 0 w 681234"/>
              <a:gd name="connsiteY0" fmla="*/ 185077 h 185077"/>
              <a:gd name="connsiteX1" fmla="*/ 681234 w 681234"/>
              <a:gd name="connsiteY1" fmla="*/ 0 h 185077"/>
              <a:gd name="connsiteX0" fmla="*/ 0 w 681234"/>
              <a:gd name="connsiteY0" fmla="*/ 185077 h 185077"/>
              <a:gd name="connsiteX1" fmla="*/ 343013 w 681234"/>
              <a:gd name="connsiteY1" fmla="*/ 70075 h 185077"/>
              <a:gd name="connsiteX2" fmla="*/ 681234 w 681234"/>
              <a:gd name="connsiteY2" fmla="*/ 0 h 185077"/>
              <a:gd name="connsiteX0" fmla="*/ 0 w 785260"/>
              <a:gd name="connsiteY0" fmla="*/ 223694 h 223694"/>
              <a:gd name="connsiteX1" fmla="*/ 447039 w 785260"/>
              <a:gd name="connsiteY1" fmla="*/ 70075 h 223694"/>
              <a:gd name="connsiteX2" fmla="*/ 785260 w 785260"/>
              <a:gd name="connsiteY2" fmla="*/ 0 h 223694"/>
              <a:gd name="connsiteX0" fmla="*/ 0 w 785260"/>
              <a:gd name="connsiteY0" fmla="*/ 223694 h 223694"/>
              <a:gd name="connsiteX1" fmla="*/ 785260 w 785260"/>
              <a:gd name="connsiteY1" fmla="*/ 0 h 223694"/>
              <a:gd name="connsiteX0" fmla="*/ 0 w 785260"/>
              <a:gd name="connsiteY0" fmla="*/ 223694 h 223694"/>
              <a:gd name="connsiteX1" fmla="*/ 170954 w 785260"/>
              <a:gd name="connsiteY1" fmla="*/ 173058 h 223694"/>
              <a:gd name="connsiteX2" fmla="*/ 785260 w 785260"/>
              <a:gd name="connsiteY2" fmla="*/ 0 h 223694"/>
              <a:gd name="connsiteX0" fmla="*/ 0 w 785260"/>
              <a:gd name="connsiteY0" fmla="*/ 223694 h 223694"/>
              <a:gd name="connsiteX1" fmla="*/ 534360 w 785260"/>
              <a:gd name="connsiteY1" fmla="*/ 72598 h 223694"/>
              <a:gd name="connsiteX2" fmla="*/ 785260 w 785260"/>
              <a:gd name="connsiteY2" fmla="*/ 0 h 223694"/>
              <a:gd name="connsiteX0" fmla="*/ 0 w 657945"/>
              <a:gd name="connsiteY0" fmla="*/ 176995 h 176995"/>
              <a:gd name="connsiteX1" fmla="*/ 407045 w 657945"/>
              <a:gd name="connsiteY1" fmla="*/ 72598 h 176995"/>
              <a:gd name="connsiteX2" fmla="*/ 657945 w 657945"/>
              <a:gd name="connsiteY2" fmla="*/ 0 h 176995"/>
              <a:gd name="connsiteX0" fmla="*/ 0 w 657945"/>
              <a:gd name="connsiteY0" fmla="*/ 176995 h 176995"/>
              <a:gd name="connsiteX1" fmla="*/ 657945 w 657945"/>
              <a:gd name="connsiteY1" fmla="*/ 0 h 176995"/>
              <a:gd name="connsiteX0" fmla="*/ 0 w 549393"/>
              <a:gd name="connsiteY0" fmla="*/ 146674 h 146674"/>
              <a:gd name="connsiteX1" fmla="*/ 549393 w 549393"/>
              <a:gd name="connsiteY1" fmla="*/ 0 h 146674"/>
            </a:gdLst>
            <a:ahLst/>
            <a:cxnLst>
              <a:cxn ang="0">
                <a:pos x="connsiteX0" y="connsiteY0"/>
              </a:cxn>
              <a:cxn ang="0">
                <a:pos x="connsiteX1" y="connsiteY1"/>
              </a:cxn>
            </a:cxnLst>
            <a:rect l="l" t="t" r="r" b="b"/>
            <a:pathLst>
              <a:path w="549393" h="146674">
                <a:moveTo>
                  <a:pt x="0" y="146674"/>
                </a:moveTo>
                <a:lnTo>
                  <a:pt x="549393" y="0"/>
                </a:lnTo>
              </a:path>
            </a:pathLst>
          </a:custGeom>
          <a:noFill/>
          <a:ln w="19050">
            <a:solidFill>
              <a:schemeClr val="accent1">
                <a:lumMod val="40000"/>
                <a:lumOff val="60000"/>
              </a:schemeClr>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sp>
        <p:nvSpPr>
          <p:cNvPr id="102" name="Oval 101">
            <a:extLst>
              <a:ext uri="{FF2B5EF4-FFF2-40B4-BE49-F238E27FC236}">
                <a16:creationId xmlns:a16="http://schemas.microsoft.com/office/drawing/2014/main" id="{AFDF54A4-6BC1-5542-92CC-5C9E91F9FADE}"/>
              </a:ext>
            </a:extLst>
          </p:cNvPr>
          <p:cNvSpPr/>
          <p:nvPr/>
        </p:nvSpPr>
        <p:spPr>
          <a:xfrm>
            <a:off x="3548666" y="3617146"/>
            <a:ext cx="1114577" cy="412798"/>
          </a:xfrm>
          <a:prstGeom prst="ellips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103" name="TextBox 102">
            <a:extLst>
              <a:ext uri="{FF2B5EF4-FFF2-40B4-BE49-F238E27FC236}">
                <a16:creationId xmlns:a16="http://schemas.microsoft.com/office/drawing/2014/main" id="{15DE0DE3-6CAC-B345-BEB7-E7A5C3A4279D}"/>
              </a:ext>
            </a:extLst>
          </p:cNvPr>
          <p:cNvSpPr txBox="1"/>
          <p:nvPr/>
        </p:nvSpPr>
        <p:spPr>
          <a:xfrm>
            <a:off x="3567403" y="3642907"/>
            <a:ext cx="1079778" cy="738664"/>
          </a:xfrm>
          <a:prstGeom prst="rect">
            <a:avLst/>
          </a:prstGeom>
          <a:noFill/>
          <a:ln>
            <a:noFill/>
          </a:ln>
        </p:spPr>
        <p:txBody>
          <a:bodyPr wrap="square">
            <a:spAutoFit/>
          </a:bodyPr>
          <a:lstStyle/>
          <a:p>
            <a:pPr algn="ctr"/>
            <a:r>
              <a:rPr lang="en-US" sz="1000"/>
              <a:t>Spin Rotation Solenoids</a:t>
            </a:r>
          </a:p>
          <a:p>
            <a:pPr algn="ctr"/>
            <a:r>
              <a:rPr lang="en-US" sz="1000"/>
              <a:t> </a:t>
            </a:r>
            <a:endParaRPr lang="en-US" sz="1000" i="1">
              <a:sym typeface="Symbol" panose="05050102010706020507" pitchFamily="18" charset="2"/>
            </a:endParaRPr>
          </a:p>
          <a:p>
            <a:pPr algn="ctr"/>
            <a:endParaRPr lang="en-US" sz="600"/>
          </a:p>
          <a:p>
            <a:pPr algn="ctr"/>
            <a:endParaRPr lang="en-US" sz="600"/>
          </a:p>
        </p:txBody>
      </p:sp>
      <p:sp>
        <p:nvSpPr>
          <p:cNvPr id="105" name="TextBox 104">
            <a:extLst>
              <a:ext uri="{FF2B5EF4-FFF2-40B4-BE49-F238E27FC236}">
                <a16:creationId xmlns:a16="http://schemas.microsoft.com/office/drawing/2014/main" id="{ED846FFE-80AF-E343-85EA-B6CAD2B8BDE4}"/>
              </a:ext>
            </a:extLst>
          </p:cNvPr>
          <p:cNvSpPr txBox="1"/>
          <p:nvPr/>
        </p:nvSpPr>
        <p:spPr>
          <a:xfrm>
            <a:off x="5092861" y="3983390"/>
            <a:ext cx="732344" cy="287652"/>
          </a:xfrm>
          <a:prstGeom prst="rect">
            <a:avLst/>
          </a:prstGeom>
          <a:noFill/>
        </p:spPr>
        <p:txBody>
          <a:bodyPr wrap="square" rtlCol="0">
            <a:spAutoFit/>
          </a:bodyPr>
          <a:lstStyle/>
          <a:p>
            <a:pPr algn="ctr"/>
            <a:r>
              <a:rPr lang="en-US" sz="1000"/>
              <a:t>E-taggers</a:t>
            </a:r>
          </a:p>
        </p:txBody>
      </p:sp>
      <p:grpSp>
        <p:nvGrpSpPr>
          <p:cNvPr id="106" name="Group 105">
            <a:extLst>
              <a:ext uri="{FF2B5EF4-FFF2-40B4-BE49-F238E27FC236}">
                <a16:creationId xmlns:a16="http://schemas.microsoft.com/office/drawing/2014/main" id="{0359587D-3C15-3B46-B0AA-387DDF1CBD9C}"/>
              </a:ext>
            </a:extLst>
          </p:cNvPr>
          <p:cNvGrpSpPr/>
          <p:nvPr/>
        </p:nvGrpSpPr>
        <p:grpSpPr>
          <a:xfrm rot="21252213">
            <a:off x="8578555" y="1996931"/>
            <a:ext cx="843479" cy="1062398"/>
            <a:chOff x="9607280" y="1263721"/>
            <a:chExt cx="1047021" cy="1212507"/>
          </a:xfrm>
        </p:grpSpPr>
        <p:cxnSp>
          <p:nvCxnSpPr>
            <p:cNvPr id="107" name="Straight Connector 106">
              <a:extLst>
                <a:ext uri="{FF2B5EF4-FFF2-40B4-BE49-F238E27FC236}">
                  <a16:creationId xmlns:a16="http://schemas.microsoft.com/office/drawing/2014/main" id="{A01092F3-6396-964A-80FA-901E9E969491}"/>
                </a:ext>
              </a:extLst>
            </p:cNvPr>
            <p:cNvCxnSpPr>
              <a:cxnSpLocks/>
            </p:cNvCxnSpPr>
            <p:nvPr/>
          </p:nvCxnSpPr>
          <p:spPr>
            <a:xfrm flipV="1">
              <a:off x="9607280" y="1263721"/>
              <a:ext cx="1047021" cy="1212507"/>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08" name="Group 107">
              <a:extLst>
                <a:ext uri="{FF2B5EF4-FFF2-40B4-BE49-F238E27FC236}">
                  <a16:creationId xmlns:a16="http://schemas.microsoft.com/office/drawing/2014/main" id="{207AA8B3-1042-7045-8020-C9792C48D919}"/>
                </a:ext>
              </a:extLst>
            </p:cNvPr>
            <p:cNvGrpSpPr/>
            <p:nvPr/>
          </p:nvGrpSpPr>
          <p:grpSpPr>
            <a:xfrm>
              <a:off x="9732978" y="2132578"/>
              <a:ext cx="188282" cy="215909"/>
              <a:chOff x="9732978" y="2132578"/>
              <a:chExt cx="188282" cy="215909"/>
            </a:xfrm>
          </p:grpSpPr>
          <p:grpSp>
            <p:nvGrpSpPr>
              <p:cNvPr id="157" name="Group 156">
                <a:extLst>
                  <a:ext uri="{FF2B5EF4-FFF2-40B4-BE49-F238E27FC236}">
                    <a16:creationId xmlns:a16="http://schemas.microsoft.com/office/drawing/2014/main" id="{CA162B65-3116-414B-BFB3-2F72109C1190}"/>
                  </a:ext>
                </a:extLst>
              </p:cNvPr>
              <p:cNvGrpSpPr/>
              <p:nvPr/>
            </p:nvGrpSpPr>
            <p:grpSpPr>
              <a:xfrm rot="21385931">
                <a:off x="9764408" y="2177201"/>
                <a:ext cx="125846" cy="120595"/>
                <a:chOff x="10746581" y="1666875"/>
                <a:chExt cx="192883" cy="200026"/>
              </a:xfrm>
            </p:grpSpPr>
            <p:sp>
              <p:nvSpPr>
                <p:cNvPr id="166" name="Rectangle 165">
                  <a:extLst>
                    <a:ext uri="{FF2B5EF4-FFF2-40B4-BE49-F238E27FC236}">
                      <a16:creationId xmlns:a16="http://schemas.microsoft.com/office/drawing/2014/main" id="{694BAD35-9D10-BA48-BD4A-A2345F740695}"/>
                    </a:ext>
                  </a:extLst>
                </p:cNvPr>
                <p:cNvSpPr/>
                <p:nvPr/>
              </p:nvSpPr>
              <p:spPr>
                <a:xfrm rot="18898493">
                  <a:off x="10761785" y="1715694"/>
                  <a:ext cx="169451" cy="10671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67" name="Straight Connector 166">
                  <a:extLst>
                    <a:ext uri="{FF2B5EF4-FFF2-40B4-BE49-F238E27FC236}">
                      <a16:creationId xmlns:a16="http://schemas.microsoft.com/office/drawing/2014/main" id="{0AB02AC2-CADA-E142-97EF-B8E6C2E60EE1}"/>
                    </a:ext>
                  </a:extLst>
                </p:cNvPr>
                <p:cNvCxnSpPr>
                  <a:cxnSpLocks/>
                </p:cNvCxnSpPr>
                <p:nvPr/>
              </p:nvCxnSpPr>
              <p:spPr>
                <a:xfrm flipV="1">
                  <a:off x="10820400" y="1666875"/>
                  <a:ext cx="47625" cy="200026"/>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56167EA7-D87F-7E48-91B6-23BDE33A4EE8}"/>
                    </a:ext>
                  </a:extLst>
                </p:cNvPr>
                <p:cNvCxnSpPr>
                  <a:cxnSpLocks/>
                </p:cNvCxnSpPr>
                <p:nvPr/>
              </p:nvCxnSpPr>
              <p:spPr>
                <a:xfrm flipV="1">
                  <a:off x="10746581" y="1745457"/>
                  <a:ext cx="192883" cy="45243"/>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158" name="Group 157">
                <a:extLst>
                  <a:ext uri="{FF2B5EF4-FFF2-40B4-BE49-F238E27FC236}">
                    <a16:creationId xmlns:a16="http://schemas.microsoft.com/office/drawing/2014/main" id="{315E5D56-EC8E-704A-9CA1-E04223195159}"/>
                  </a:ext>
                </a:extLst>
              </p:cNvPr>
              <p:cNvGrpSpPr/>
              <p:nvPr/>
            </p:nvGrpSpPr>
            <p:grpSpPr>
              <a:xfrm rot="21385931">
                <a:off x="9732978" y="2267676"/>
                <a:ext cx="72080" cy="80811"/>
                <a:chOff x="10787982" y="1731798"/>
                <a:chExt cx="71462" cy="139009"/>
              </a:xfrm>
            </p:grpSpPr>
            <p:sp>
              <p:nvSpPr>
                <p:cNvPr id="163" name="Rectangle 162">
                  <a:extLst>
                    <a:ext uri="{FF2B5EF4-FFF2-40B4-BE49-F238E27FC236}">
                      <a16:creationId xmlns:a16="http://schemas.microsoft.com/office/drawing/2014/main" id="{C6212521-3403-3245-9D6B-854FDB1DCA24}"/>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64" name="Straight Connector 163">
                  <a:extLst>
                    <a:ext uri="{FF2B5EF4-FFF2-40B4-BE49-F238E27FC236}">
                      <a16:creationId xmlns:a16="http://schemas.microsoft.com/office/drawing/2014/main" id="{2C0A3D2D-2535-7D41-B2E7-6C615B22DA17}"/>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11AD8571-A42F-C744-BAAE-30BEFD18E9DE}"/>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159" name="Group 158">
                <a:extLst>
                  <a:ext uri="{FF2B5EF4-FFF2-40B4-BE49-F238E27FC236}">
                    <a16:creationId xmlns:a16="http://schemas.microsoft.com/office/drawing/2014/main" id="{1AB008EF-62DF-374D-AF5B-38F8005D62AF}"/>
                  </a:ext>
                </a:extLst>
              </p:cNvPr>
              <p:cNvGrpSpPr/>
              <p:nvPr/>
            </p:nvGrpSpPr>
            <p:grpSpPr>
              <a:xfrm rot="21385931">
                <a:off x="9849180" y="2132578"/>
                <a:ext cx="72080" cy="80811"/>
                <a:chOff x="10787982" y="1731798"/>
                <a:chExt cx="71462" cy="139009"/>
              </a:xfrm>
            </p:grpSpPr>
            <p:sp>
              <p:nvSpPr>
                <p:cNvPr id="160" name="Rectangle 159">
                  <a:extLst>
                    <a:ext uri="{FF2B5EF4-FFF2-40B4-BE49-F238E27FC236}">
                      <a16:creationId xmlns:a16="http://schemas.microsoft.com/office/drawing/2014/main" id="{D6416CB4-86D4-D740-9042-060347B3D8FF}"/>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61" name="Straight Connector 160">
                  <a:extLst>
                    <a:ext uri="{FF2B5EF4-FFF2-40B4-BE49-F238E27FC236}">
                      <a16:creationId xmlns:a16="http://schemas.microsoft.com/office/drawing/2014/main" id="{CC9D7B5F-3100-554D-97A2-8C655A2183DD}"/>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B9324219-C13B-4E40-B9AB-E9EECD034192}"/>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109" name="Group 108">
              <a:extLst>
                <a:ext uri="{FF2B5EF4-FFF2-40B4-BE49-F238E27FC236}">
                  <a16:creationId xmlns:a16="http://schemas.microsoft.com/office/drawing/2014/main" id="{1D7493AE-1A04-6545-AA2F-78FA9CFE4A71}"/>
                </a:ext>
              </a:extLst>
            </p:cNvPr>
            <p:cNvGrpSpPr/>
            <p:nvPr/>
          </p:nvGrpSpPr>
          <p:grpSpPr>
            <a:xfrm>
              <a:off x="10028281" y="1775612"/>
              <a:ext cx="188282" cy="215909"/>
              <a:chOff x="9732978" y="2132578"/>
              <a:chExt cx="188282" cy="215909"/>
            </a:xfrm>
          </p:grpSpPr>
          <p:grpSp>
            <p:nvGrpSpPr>
              <p:cNvPr id="145" name="Group 144">
                <a:extLst>
                  <a:ext uri="{FF2B5EF4-FFF2-40B4-BE49-F238E27FC236}">
                    <a16:creationId xmlns:a16="http://schemas.microsoft.com/office/drawing/2014/main" id="{FBDCE1CF-A381-8E4D-A8D1-3C4274B5AFED}"/>
                  </a:ext>
                </a:extLst>
              </p:cNvPr>
              <p:cNvGrpSpPr/>
              <p:nvPr/>
            </p:nvGrpSpPr>
            <p:grpSpPr>
              <a:xfrm rot="21385931">
                <a:off x="9764408" y="2177201"/>
                <a:ext cx="125846" cy="120595"/>
                <a:chOff x="10746581" y="1666875"/>
                <a:chExt cx="192883" cy="200026"/>
              </a:xfrm>
            </p:grpSpPr>
            <p:sp>
              <p:nvSpPr>
                <p:cNvPr id="154" name="Rectangle 153">
                  <a:extLst>
                    <a:ext uri="{FF2B5EF4-FFF2-40B4-BE49-F238E27FC236}">
                      <a16:creationId xmlns:a16="http://schemas.microsoft.com/office/drawing/2014/main" id="{5558686B-B3CE-0147-9052-C8D043AEF467}"/>
                    </a:ext>
                  </a:extLst>
                </p:cNvPr>
                <p:cNvSpPr/>
                <p:nvPr/>
              </p:nvSpPr>
              <p:spPr>
                <a:xfrm rot="18898493">
                  <a:off x="10761785" y="1715694"/>
                  <a:ext cx="169451" cy="10671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55" name="Straight Connector 154">
                  <a:extLst>
                    <a:ext uri="{FF2B5EF4-FFF2-40B4-BE49-F238E27FC236}">
                      <a16:creationId xmlns:a16="http://schemas.microsoft.com/office/drawing/2014/main" id="{43529ACF-8888-7242-A5A8-B9076CA5BD68}"/>
                    </a:ext>
                  </a:extLst>
                </p:cNvPr>
                <p:cNvCxnSpPr>
                  <a:cxnSpLocks/>
                </p:cNvCxnSpPr>
                <p:nvPr/>
              </p:nvCxnSpPr>
              <p:spPr>
                <a:xfrm flipV="1">
                  <a:off x="10820400" y="1666875"/>
                  <a:ext cx="47625" cy="200026"/>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98C0A183-E708-7E46-BBFB-EB83B7553FD3}"/>
                    </a:ext>
                  </a:extLst>
                </p:cNvPr>
                <p:cNvCxnSpPr>
                  <a:cxnSpLocks/>
                </p:cNvCxnSpPr>
                <p:nvPr/>
              </p:nvCxnSpPr>
              <p:spPr>
                <a:xfrm flipV="1">
                  <a:off x="10746581" y="1745457"/>
                  <a:ext cx="192883" cy="45243"/>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146" name="Group 145">
                <a:extLst>
                  <a:ext uri="{FF2B5EF4-FFF2-40B4-BE49-F238E27FC236}">
                    <a16:creationId xmlns:a16="http://schemas.microsoft.com/office/drawing/2014/main" id="{35887869-B316-7748-8850-EACBB972BF63}"/>
                  </a:ext>
                </a:extLst>
              </p:cNvPr>
              <p:cNvGrpSpPr/>
              <p:nvPr/>
            </p:nvGrpSpPr>
            <p:grpSpPr>
              <a:xfrm rot="21385931">
                <a:off x="9732978" y="2267676"/>
                <a:ext cx="72080" cy="80811"/>
                <a:chOff x="10787982" y="1731798"/>
                <a:chExt cx="71462" cy="139009"/>
              </a:xfrm>
            </p:grpSpPr>
            <p:sp>
              <p:nvSpPr>
                <p:cNvPr id="151" name="Rectangle 150">
                  <a:extLst>
                    <a:ext uri="{FF2B5EF4-FFF2-40B4-BE49-F238E27FC236}">
                      <a16:creationId xmlns:a16="http://schemas.microsoft.com/office/drawing/2014/main" id="{341C1D99-03DF-6A42-8E6F-175E660B8854}"/>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52" name="Straight Connector 151">
                  <a:extLst>
                    <a:ext uri="{FF2B5EF4-FFF2-40B4-BE49-F238E27FC236}">
                      <a16:creationId xmlns:a16="http://schemas.microsoft.com/office/drawing/2014/main" id="{668D6644-48CB-114E-8578-C51ACFE92E8B}"/>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AF616540-9483-A64A-8746-F7A9528FFCC8}"/>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147" name="Group 146">
                <a:extLst>
                  <a:ext uri="{FF2B5EF4-FFF2-40B4-BE49-F238E27FC236}">
                    <a16:creationId xmlns:a16="http://schemas.microsoft.com/office/drawing/2014/main" id="{5999CD92-636F-D140-9F47-4BA875C8038E}"/>
                  </a:ext>
                </a:extLst>
              </p:cNvPr>
              <p:cNvGrpSpPr/>
              <p:nvPr/>
            </p:nvGrpSpPr>
            <p:grpSpPr>
              <a:xfrm rot="21385931">
                <a:off x="9849180" y="2132578"/>
                <a:ext cx="72080" cy="80811"/>
                <a:chOff x="10787982" y="1731798"/>
                <a:chExt cx="71462" cy="139009"/>
              </a:xfrm>
            </p:grpSpPr>
            <p:sp>
              <p:nvSpPr>
                <p:cNvPr id="148" name="Rectangle 147">
                  <a:extLst>
                    <a:ext uri="{FF2B5EF4-FFF2-40B4-BE49-F238E27FC236}">
                      <a16:creationId xmlns:a16="http://schemas.microsoft.com/office/drawing/2014/main" id="{F23D6BC0-BAF2-0346-843B-2761F43CE9EA}"/>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49" name="Straight Connector 148">
                  <a:extLst>
                    <a:ext uri="{FF2B5EF4-FFF2-40B4-BE49-F238E27FC236}">
                      <a16:creationId xmlns:a16="http://schemas.microsoft.com/office/drawing/2014/main" id="{5FA64509-CDF6-7C46-B779-656A25E36E41}"/>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34B4E97B-7041-2F44-9783-A881D20EBEC9}"/>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110" name="Group 109">
              <a:extLst>
                <a:ext uri="{FF2B5EF4-FFF2-40B4-BE49-F238E27FC236}">
                  <a16:creationId xmlns:a16="http://schemas.microsoft.com/office/drawing/2014/main" id="{6BD1A4BA-072E-8D45-A381-632825F9A994}"/>
                </a:ext>
              </a:extLst>
            </p:cNvPr>
            <p:cNvGrpSpPr/>
            <p:nvPr/>
          </p:nvGrpSpPr>
          <p:grpSpPr>
            <a:xfrm>
              <a:off x="10285627" y="1353145"/>
              <a:ext cx="310217" cy="356135"/>
              <a:chOff x="10285627" y="1353145"/>
              <a:chExt cx="310217" cy="356135"/>
            </a:xfrm>
          </p:grpSpPr>
          <p:grpSp>
            <p:nvGrpSpPr>
              <p:cNvPr id="124" name="Group 123">
                <a:extLst>
                  <a:ext uri="{FF2B5EF4-FFF2-40B4-BE49-F238E27FC236}">
                    <a16:creationId xmlns:a16="http://schemas.microsoft.com/office/drawing/2014/main" id="{CD1B1225-E848-FA4F-A09D-F26AD018E0C8}"/>
                  </a:ext>
                </a:extLst>
              </p:cNvPr>
              <p:cNvGrpSpPr/>
              <p:nvPr/>
            </p:nvGrpSpPr>
            <p:grpSpPr>
              <a:xfrm>
                <a:off x="10285627" y="1493371"/>
                <a:ext cx="188282" cy="215909"/>
                <a:chOff x="9732978" y="2132578"/>
                <a:chExt cx="188282" cy="215909"/>
              </a:xfrm>
            </p:grpSpPr>
            <p:grpSp>
              <p:nvGrpSpPr>
                <p:cNvPr id="133" name="Group 132">
                  <a:extLst>
                    <a:ext uri="{FF2B5EF4-FFF2-40B4-BE49-F238E27FC236}">
                      <a16:creationId xmlns:a16="http://schemas.microsoft.com/office/drawing/2014/main" id="{34B03973-7B61-5842-A096-8F0EFBA8306A}"/>
                    </a:ext>
                  </a:extLst>
                </p:cNvPr>
                <p:cNvGrpSpPr/>
                <p:nvPr/>
              </p:nvGrpSpPr>
              <p:grpSpPr>
                <a:xfrm rot="21385931">
                  <a:off x="9764408" y="2177201"/>
                  <a:ext cx="125846" cy="120595"/>
                  <a:chOff x="10746581" y="1666875"/>
                  <a:chExt cx="192883" cy="200026"/>
                </a:xfrm>
              </p:grpSpPr>
              <p:sp>
                <p:nvSpPr>
                  <p:cNvPr id="142" name="Rectangle 141">
                    <a:extLst>
                      <a:ext uri="{FF2B5EF4-FFF2-40B4-BE49-F238E27FC236}">
                        <a16:creationId xmlns:a16="http://schemas.microsoft.com/office/drawing/2014/main" id="{5CA17DF2-4054-9446-931B-A84474441994}"/>
                      </a:ext>
                    </a:extLst>
                  </p:cNvPr>
                  <p:cNvSpPr/>
                  <p:nvPr/>
                </p:nvSpPr>
                <p:spPr>
                  <a:xfrm rot="18898493">
                    <a:off x="10761785" y="1715694"/>
                    <a:ext cx="169451" cy="10671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43" name="Straight Connector 142">
                    <a:extLst>
                      <a:ext uri="{FF2B5EF4-FFF2-40B4-BE49-F238E27FC236}">
                        <a16:creationId xmlns:a16="http://schemas.microsoft.com/office/drawing/2014/main" id="{751FFDBA-E831-1A42-BEE3-CD0588D4190F}"/>
                      </a:ext>
                    </a:extLst>
                  </p:cNvPr>
                  <p:cNvCxnSpPr>
                    <a:cxnSpLocks/>
                  </p:cNvCxnSpPr>
                  <p:nvPr/>
                </p:nvCxnSpPr>
                <p:spPr>
                  <a:xfrm flipV="1">
                    <a:off x="10820400" y="1666875"/>
                    <a:ext cx="47625" cy="20002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9C213DC7-9DD1-7A48-B238-A30AA92D7EA3}"/>
                      </a:ext>
                    </a:extLst>
                  </p:cNvPr>
                  <p:cNvCxnSpPr>
                    <a:cxnSpLocks/>
                  </p:cNvCxnSpPr>
                  <p:nvPr/>
                </p:nvCxnSpPr>
                <p:spPr>
                  <a:xfrm flipV="1">
                    <a:off x="10746581" y="1745457"/>
                    <a:ext cx="192883" cy="452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34" name="Group 133">
                  <a:extLst>
                    <a:ext uri="{FF2B5EF4-FFF2-40B4-BE49-F238E27FC236}">
                      <a16:creationId xmlns:a16="http://schemas.microsoft.com/office/drawing/2014/main" id="{2986ED71-9A01-134A-ADC7-C3A89B913C96}"/>
                    </a:ext>
                  </a:extLst>
                </p:cNvPr>
                <p:cNvGrpSpPr/>
                <p:nvPr/>
              </p:nvGrpSpPr>
              <p:grpSpPr>
                <a:xfrm rot="21385931">
                  <a:off x="9732978" y="2267676"/>
                  <a:ext cx="72080" cy="80811"/>
                  <a:chOff x="10787982" y="1731798"/>
                  <a:chExt cx="71462" cy="139009"/>
                </a:xfrm>
              </p:grpSpPr>
              <p:sp>
                <p:nvSpPr>
                  <p:cNvPr id="139" name="Rectangle 138">
                    <a:extLst>
                      <a:ext uri="{FF2B5EF4-FFF2-40B4-BE49-F238E27FC236}">
                        <a16:creationId xmlns:a16="http://schemas.microsoft.com/office/drawing/2014/main" id="{7ACC1FF3-0A3D-6B40-9E36-6B4BC0CD1F89}"/>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40" name="Straight Connector 139">
                    <a:extLst>
                      <a:ext uri="{FF2B5EF4-FFF2-40B4-BE49-F238E27FC236}">
                        <a16:creationId xmlns:a16="http://schemas.microsoft.com/office/drawing/2014/main" id="{A143CA33-8434-EB44-A1AD-089C6A4B7C98}"/>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8D1FFB7-42FB-0644-82F5-0F50B5F91758}"/>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135" name="Group 134">
                  <a:extLst>
                    <a:ext uri="{FF2B5EF4-FFF2-40B4-BE49-F238E27FC236}">
                      <a16:creationId xmlns:a16="http://schemas.microsoft.com/office/drawing/2014/main" id="{C40B06CC-0644-C54C-8CAF-422A42CDE62D}"/>
                    </a:ext>
                  </a:extLst>
                </p:cNvPr>
                <p:cNvGrpSpPr/>
                <p:nvPr/>
              </p:nvGrpSpPr>
              <p:grpSpPr>
                <a:xfrm rot="21385931">
                  <a:off x="9849180" y="2132578"/>
                  <a:ext cx="72080" cy="80811"/>
                  <a:chOff x="10787982" y="1731798"/>
                  <a:chExt cx="71462" cy="139009"/>
                </a:xfrm>
              </p:grpSpPr>
              <p:sp>
                <p:nvSpPr>
                  <p:cNvPr id="136" name="Rectangle 135">
                    <a:extLst>
                      <a:ext uri="{FF2B5EF4-FFF2-40B4-BE49-F238E27FC236}">
                        <a16:creationId xmlns:a16="http://schemas.microsoft.com/office/drawing/2014/main" id="{C08677AF-7ABE-0340-8BFA-6EC1736B8168}"/>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37" name="Straight Connector 136">
                    <a:extLst>
                      <a:ext uri="{FF2B5EF4-FFF2-40B4-BE49-F238E27FC236}">
                        <a16:creationId xmlns:a16="http://schemas.microsoft.com/office/drawing/2014/main" id="{89DC4E7C-0707-E741-B057-18AF5467B7D8}"/>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6B05748E-5EAE-F849-A816-DE68D2A2B324}"/>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125" name="Group 124">
                <a:extLst>
                  <a:ext uri="{FF2B5EF4-FFF2-40B4-BE49-F238E27FC236}">
                    <a16:creationId xmlns:a16="http://schemas.microsoft.com/office/drawing/2014/main" id="{4A989EE0-AFEE-CC46-A361-C680B40DFAA1}"/>
                  </a:ext>
                </a:extLst>
              </p:cNvPr>
              <p:cNvGrpSpPr/>
              <p:nvPr/>
            </p:nvGrpSpPr>
            <p:grpSpPr>
              <a:xfrm rot="21385931">
                <a:off x="10437823" y="1399895"/>
                <a:ext cx="125846" cy="120595"/>
                <a:chOff x="10746581" y="1666875"/>
                <a:chExt cx="192883" cy="200026"/>
              </a:xfrm>
            </p:grpSpPr>
            <p:sp>
              <p:nvSpPr>
                <p:cNvPr id="130" name="Rectangle 129">
                  <a:extLst>
                    <a:ext uri="{FF2B5EF4-FFF2-40B4-BE49-F238E27FC236}">
                      <a16:creationId xmlns:a16="http://schemas.microsoft.com/office/drawing/2014/main" id="{973BD053-F42F-6548-8507-EADF78145E6B}"/>
                    </a:ext>
                  </a:extLst>
                </p:cNvPr>
                <p:cNvSpPr/>
                <p:nvPr/>
              </p:nvSpPr>
              <p:spPr>
                <a:xfrm rot="18898493">
                  <a:off x="10761785" y="1715694"/>
                  <a:ext cx="169451" cy="106712"/>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31" name="Straight Connector 130">
                  <a:extLst>
                    <a:ext uri="{FF2B5EF4-FFF2-40B4-BE49-F238E27FC236}">
                      <a16:creationId xmlns:a16="http://schemas.microsoft.com/office/drawing/2014/main" id="{5D981B3B-49E4-D843-B180-E4941D324133}"/>
                    </a:ext>
                  </a:extLst>
                </p:cNvPr>
                <p:cNvCxnSpPr>
                  <a:cxnSpLocks/>
                </p:cNvCxnSpPr>
                <p:nvPr/>
              </p:nvCxnSpPr>
              <p:spPr>
                <a:xfrm flipV="1">
                  <a:off x="10820400" y="1666875"/>
                  <a:ext cx="47625" cy="20002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4D6BFE6B-BB56-8346-A0DB-6BC6AB226119}"/>
                    </a:ext>
                  </a:extLst>
                </p:cNvPr>
                <p:cNvCxnSpPr>
                  <a:cxnSpLocks/>
                </p:cNvCxnSpPr>
                <p:nvPr/>
              </p:nvCxnSpPr>
              <p:spPr>
                <a:xfrm flipV="1">
                  <a:off x="10746581" y="1745457"/>
                  <a:ext cx="192883" cy="4524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26" name="Group 125">
                <a:extLst>
                  <a:ext uri="{FF2B5EF4-FFF2-40B4-BE49-F238E27FC236}">
                    <a16:creationId xmlns:a16="http://schemas.microsoft.com/office/drawing/2014/main" id="{D4C00D9E-15B4-3A4B-97D5-2D00295FA91E}"/>
                  </a:ext>
                </a:extLst>
              </p:cNvPr>
              <p:cNvGrpSpPr/>
              <p:nvPr/>
            </p:nvGrpSpPr>
            <p:grpSpPr>
              <a:xfrm rot="21385931">
                <a:off x="10523764" y="1353145"/>
                <a:ext cx="72080" cy="80811"/>
                <a:chOff x="10787982" y="1731798"/>
                <a:chExt cx="71462" cy="139009"/>
              </a:xfrm>
            </p:grpSpPr>
            <p:sp>
              <p:nvSpPr>
                <p:cNvPr id="127" name="Rectangle 126">
                  <a:extLst>
                    <a:ext uri="{FF2B5EF4-FFF2-40B4-BE49-F238E27FC236}">
                      <a16:creationId xmlns:a16="http://schemas.microsoft.com/office/drawing/2014/main" id="{E9A5D216-1768-C64E-8DDF-0C3F66B3827B}"/>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28" name="Straight Connector 127">
                  <a:extLst>
                    <a:ext uri="{FF2B5EF4-FFF2-40B4-BE49-F238E27FC236}">
                      <a16:creationId xmlns:a16="http://schemas.microsoft.com/office/drawing/2014/main" id="{FA46B513-F3EF-D640-9486-20A2CA1FBB20}"/>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C4835B22-7DEA-AD43-8680-1810BDB560F8}"/>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111" name="Group 110">
              <a:extLst>
                <a:ext uri="{FF2B5EF4-FFF2-40B4-BE49-F238E27FC236}">
                  <a16:creationId xmlns:a16="http://schemas.microsoft.com/office/drawing/2014/main" id="{7AF67336-54AC-1B41-B264-2310D4E52945}"/>
                </a:ext>
              </a:extLst>
            </p:cNvPr>
            <p:cNvGrpSpPr/>
            <p:nvPr/>
          </p:nvGrpSpPr>
          <p:grpSpPr>
            <a:xfrm>
              <a:off x="9907389" y="1970447"/>
              <a:ext cx="147103" cy="171492"/>
              <a:chOff x="9906730" y="1948386"/>
              <a:chExt cx="147103" cy="171492"/>
            </a:xfrm>
          </p:grpSpPr>
          <p:grpSp>
            <p:nvGrpSpPr>
              <p:cNvPr id="112" name="Group 111">
                <a:extLst>
                  <a:ext uri="{FF2B5EF4-FFF2-40B4-BE49-F238E27FC236}">
                    <a16:creationId xmlns:a16="http://schemas.microsoft.com/office/drawing/2014/main" id="{F576EB6D-5A4A-DC45-9F05-4EFA6D9D65B1}"/>
                  </a:ext>
                </a:extLst>
              </p:cNvPr>
              <p:cNvGrpSpPr/>
              <p:nvPr/>
            </p:nvGrpSpPr>
            <p:grpSpPr>
              <a:xfrm rot="21385931">
                <a:off x="9906730" y="2039067"/>
                <a:ext cx="72080" cy="80811"/>
                <a:chOff x="10787982" y="1731798"/>
                <a:chExt cx="71462" cy="139009"/>
              </a:xfrm>
            </p:grpSpPr>
            <p:sp>
              <p:nvSpPr>
                <p:cNvPr id="121" name="Rectangle 120">
                  <a:extLst>
                    <a:ext uri="{FF2B5EF4-FFF2-40B4-BE49-F238E27FC236}">
                      <a16:creationId xmlns:a16="http://schemas.microsoft.com/office/drawing/2014/main" id="{2E3113A0-57A8-4448-8AD5-DA2FDFB52BDE}"/>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22" name="Straight Connector 121">
                  <a:extLst>
                    <a:ext uri="{FF2B5EF4-FFF2-40B4-BE49-F238E27FC236}">
                      <a16:creationId xmlns:a16="http://schemas.microsoft.com/office/drawing/2014/main" id="{AB23E80C-84F0-1545-AA04-8DB14A4B3728}"/>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99C6FD2D-7A6D-8840-8C01-A60AF9A94DC8}"/>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113" name="Group 112">
                <a:extLst>
                  <a:ext uri="{FF2B5EF4-FFF2-40B4-BE49-F238E27FC236}">
                    <a16:creationId xmlns:a16="http://schemas.microsoft.com/office/drawing/2014/main" id="{61D9C547-2932-9844-81C4-C82E2842016B}"/>
                  </a:ext>
                </a:extLst>
              </p:cNvPr>
              <p:cNvGrpSpPr/>
              <p:nvPr/>
            </p:nvGrpSpPr>
            <p:grpSpPr>
              <a:xfrm rot="21385931">
                <a:off x="9981753" y="1948386"/>
                <a:ext cx="72080" cy="80811"/>
                <a:chOff x="10787982" y="1731798"/>
                <a:chExt cx="71462" cy="139009"/>
              </a:xfrm>
            </p:grpSpPr>
            <p:sp>
              <p:nvSpPr>
                <p:cNvPr id="118" name="Rectangle 117">
                  <a:extLst>
                    <a:ext uri="{FF2B5EF4-FFF2-40B4-BE49-F238E27FC236}">
                      <a16:creationId xmlns:a16="http://schemas.microsoft.com/office/drawing/2014/main" id="{71E3008B-D243-284B-91DC-A2C0B12A4D20}"/>
                    </a:ext>
                  </a:extLst>
                </p:cNvPr>
                <p:cNvSpPr/>
                <p:nvPr/>
              </p:nvSpPr>
              <p:spPr>
                <a:xfrm rot="18898493">
                  <a:off x="10787262" y="1767014"/>
                  <a:ext cx="75789" cy="63626"/>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19" name="Straight Connector 118">
                  <a:extLst>
                    <a:ext uri="{FF2B5EF4-FFF2-40B4-BE49-F238E27FC236}">
                      <a16:creationId xmlns:a16="http://schemas.microsoft.com/office/drawing/2014/main" id="{643D9BDB-0BCB-0241-967F-FBA2609F3A0A}"/>
                    </a:ext>
                  </a:extLst>
                </p:cNvPr>
                <p:cNvCxnSpPr>
                  <a:cxnSpLocks/>
                </p:cNvCxnSpPr>
                <p:nvPr/>
              </p:nvCxnSpPr>
              <p:spPr>
                <a:xfrm flipH="1" flipV="1">
                  <a:off x="10818026" y="1731798"/>
                  <a:ext cx="14286" cy="13900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07BD5C17-EC8B-7342-963D-9FCBFF53625D}"/>
                    </a:ext>
                  </a:extLst>
                </p:cNvPr>
                <p:cNvCxnSpPr>
                  <a:cxnSpLocks/>
                </p:cNvCxnSpPr>
                <p:nvPr/>
              </p:nvCxnSpPr>
              <p:spPr>
                <a:xfrm>
                  <a:off x="10787982" y="1785442"/>
                  <a:ext cx="71462" cy="243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114" name="Group 113">
                <a:extLst>
                  <a:ext uri="{FF2B5EF4-FFF2-40B4-BE49-F238E27FC236}">
                    <a16:creationId xmlns:a16="http://schemas.microsoft.com/office/drawing/2014/main" id="{31260341-E42E-AF4A-9877-36312BD3280F}"/>
                  </a:ext>
                </a:extLst>
              </p:cNvPr>
              <p:cNvGrpSpPr/>
              <p:nvPr/>
            </p:nvGrpSpPr>
            <p:grpSpPr>
              <a:xfrm rot="21385931">
                <a:off x="9944804" y="1994970"/>
                <a:ext cx="72080" cy="80811"/>
                <a:chOff x="10787982" y="1731798"/>
                <a:chExt cx="71462" cy="139009"/>
              </a:xfrm>
            </p:grpSpPr>
            <p:sp>
              <p:nvSpPr>
                <p:cNvPr id="115" name="Rectangle 114">
                  <a:extLst>
                    <a:ext uri="{FF2B5EF4-FFF2-40B4-BE49-F238E27FC236}">
                      <a16:creationId xmlns:a16="http://schemas.microsoft.com/office/drawing/2014/main" id="{6AD57F4F-E887-A145-93F1-73ABC78BA337}"/>
                    </a:ext>
                  </a:extLst>
                </p:cNvPr>
                <p:cNvSpPr/>
                <p:nvPr/>
              </p:nvSpPr>
              <p:spPr>
                <a:xfrm rot="18898493">
                  <a:off x="10787262" y="1767014"/>
                  <a:ext cx="75789" cy="63626"/>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16" name="Straight Connector 115">
                  <a:extLst>
                    <a:ext uri="{FF2B5EF4-FFF2-40B4-BE49-F238E27FC236}">
                      <a16:creationId xmlns:a16="http://schemas.microsoft.com/office/drawing/2014/main" id="{D799D0DB-69B6-9E48-BB2B-100BCD72C32D}"/>
                    </a:ext>
                  </a:extLst>
                </p:cNvPr>
                <p:cNvCxnSpPr>
                  <a:cxnSpLocks/>
                </p:cNvCxnSpPr>
                <p:nvPr/>
              </p:nvCxnSpPr>
              <p:spPr>
                <a:xfrm flipH="1" flipV="1">
                  <a:off x="10818026" y="1731798"/>
                  <a:ext cx="14286" cy="1390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DBDB9E0A-1AE3-C341-A37E-8B0ECFED3A67}"/>
                    </a:ext>
                  </a:extLst>
                </p:cNvPr>
                <p:cNvCxnSpPr>
                  <a:cxnSpLocks/>
                </p:cNvCxnSpPr>
                <p:nvPr/>
              </p:nvCxnSpPr>
              <p:spPr>
                <a:xfrm>
                  <a:off x="10787982" y="1785442"/>
                  <a:ext cx="71462" cy="243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grpSp>
      <p:sp>
        <p:nvSpPr>
          <p:cNvPr id="169" name="Rectangle: Rounded Corners 335">
            <a:extLst>
              <a:ext uri="{FF2B5EF4-FFF2-40B4-BE49-F238E27FC236}">
                <a16:creationId xmlns:a16="http://schemas.microsoft.com/office/drawing/2014/main" id="{7AAF1100-4E97-7144-A301-927D99E0DBD3}"/>
              </a:ext>
            </a:extLst>
          </p:cNvPr>
          <p:cNvSpPr/>
          <p:nvPr/>
        </p:nvSpPr>
        <p:spPr>
          <a:xfrm rot="19440737">
            <a:off x="5160034" y="3863662"/>
            <a:ext cx="277850" cy="9357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solidFill>
                <a:schemeClr val="tx1"/>
              </a:solidFill>
            </a:endParaRPr>
          </a:p>
        </p:txBody>
      </p:sp>
      <p:cxnSp>
        <p:nvCxnSpPr>
          <p:cNvPr id="172" name="Straight Connector 171">
            <a:extLst>
              <a:ext uri="{FF2B5EF4-FFF2-40B4-BE49-F238E27FC236}">
                <a16:creationId xmlns:a16="http://schemas.microsoft.com/office/drawing/2014/main" id="{D2248DE8-9E09-B546-8F71-C494F6917BA2}"/>
              </a:ext>
            </a:extLst>
          </p:cNvPr>
          <p:cNvCxnSpPr>
            <a:cxnSpLocks/>
          </p:cNvCxnSpPr>
          <p:nvPr/>
        </p:nvCxnSpPr>
        <p:spPr>
          <a:xfrm flipH="1">
            <a:off x="3270520" y="5063811"/>
            <a:ext cx="202263" cy="29845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9FA8F420-DC9D-8C44-9EFF-8B140722E9B2}"/>
              </a:ext>
            </a:extLst>
          </p:cNvPr>
          <p:cNvCxnSpPr>
            <a:cxnSpLocks/>
          </p:cNvCxnSpPr>
          <p:nvPr/>
        </p:nvCxnSpPr>
        <p:spPr>
          <a:xfrm>
            <a:off x="8716086" y="3016022"/>
            <a:ext cx="225729" cy="179799"/>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74" name="Freeform: Shape 245">
            <a:extLst>
              <a:ext uri="{FF2B5EF4-FFF2-40B4-BE49-F238E27FC236}">
                <a16:creationId xmlns:a16="http://schemas.microsoft.com/office/drawing/2014/main" id="{D0249EE9-98E7-3A48-80F3-03D86389E4F2}"/>
              </a:ext>
            </a:extLst>
          </p:cNvPr>
          <p:cNvSpPr/>
          <p:nvPr/>
        </p:nvSpPr>
        <p:spPr>
          <a:xfrm rot="14283853">
            <a:off x="3061768" y="4705191"/>
            <a:ext cx="539368" cy="141621"/>
          </a:xfrm>
          <a:custGeom>
            <a:avLst/>
            <a:gdLst>
              <a:gd name="connsiteX0" fmla="*/ 0 w 3246634"/>
              <a:gd name="connsiteY0" fmla="*/ 883577 h 883577"/>
              <a:gd name="connsiteX1" fmla="*/ 873303 w 3246634"/>
              <a:gd name="connsiteY1" fmla="*/ 390418 h 883577"/>
              <a:gd name="connsiteX2" fmla="*/ 1140431 w 3246634"/>
              <a:gd name="connsiteY2" fmla="*/ 328773 h 883577"/>
              <a:gd name="connsiteX3" fmla="*/ 2116476 w 3246634"/>
              <a:gd name="connsiteY3" fmla="*/ 123290 h 883577"/>
              <a:gd name="connsiteX4" fmla="*/ 3246634 w 3246634"/>
              <a:gd name="connsiteY4" fmla="*/ 0 h 883577"/>
              <a:gd name="connsiteX0" fmla="*/ 0 w 3246634"/>
              <a:gd name="connsiteY0" fmla="*/ 883577 h 883577"/>
              <a:gd name="connsiteX1" fmla="*/ 873303 w 3246634"/>
              <a:gd name="connsiteY1" fmla="*/ 390418 h 883577"/>
              <a:gd name="connsiteX2" fmla="*/ 1202076 w 3246634"/>
              <a:gd name="connsiteY2" fmla="*/ 287677 h 883577"/>
              <a:gd name="connsiteX3" fmla="*/ 2116476 w 3246634"/>
              <a:gd name="connsiteY3" fmla="*/ 123290 h 883577"/>
              <a:gd name="connsiteX4" fmla="*/ 3246634 w 3246634"/>
              <a:gd name="connsiteY4" fmla="*/ 0 h 883577"/>
              <a:gd name="connsiteX0" fmla="*/ 0 w 3246634"/>
              <a:gd name="connsiteY0" fmla="*/ 883577 h 883577"/>
              <a:gd name="connsiteX1" fmla="*/ 821932 w 3246634"/>
              <a:gd name="connsiteY1" fmla="*/ 452063 h 883577"/>
              <a:gd name="connsiteX2" fmla="*/ 1202076 w 3246634"/>
              <a:gd name="connsiteY2" fmla="*/ 287677 h 883577"/>
              <a:gd name="connsiteX3" fmla="*/ 2116476 w 3246634"/>
              <a:gd name="connsiteY3" fmla="*/ 123290 h 883577"/>
              <a:gd name="connsiteX4" fmla="*/ 3246634 w 3246634"/>
              <a:gd name="connsiteY4" fmla="*/ 0 h 883577"/>
              <a:gd name="connsiteX0" fmla="*/ 0 w 3246634"/>
              <a:gd name="connsiteY0" fmla="*/ 883577 h 883577"/>
              <a:gd name="connsiteX1" fmla="*/ 1202076 w 3246634"/>
              <a:gd name="connsiteY1" fmla="*/ 287677 h 883577"/>
              <a:gd name="connsiteX2" fmla="*/ 2116476 w 3246634"/>
              <a:gd name="connsiteY2" fmla="*/ 123290 h 883577"/>
              <a:gd name="connsiteX3" fmla="*/ 3246634 w 3246634"/>
              <a:gd name="connsiteY3" fmla="*/ 0 h 883577"/>
              <a:gd name="connsiteX0" fmla="*/ 0 w 3246634"/>
              <a:gd name="connsiteY0" fmla="*/ 883577 h 883577"/>
              <a:gd name="connsiteX1" fmla="*/ 355409 w 3246634"/>
              <a:gd name="connsiteY1" fmla="*/ 719477 h 883577"/>
              <a:gd name="connsiteX2" fmla="*/ 2116476 w 3246634"/>
              <a:gd name="connsiteY2" fmla="*/ 123290 h 883577"/>
              <a:gd name="connsiteX3" fmla="*/ 3246634 w 3246634"/>
              <a:gd name="connsiteY3" fmla="*/ 0 h 883577"/>
              <a:gd name="connsiteX0" fmla="*/ 0 w 3246634"/>
              <a:gd name="connsiteY0" fmla="*/ 883577 h 883577"/>
              <a:gd name="connsiteX1" fmla="*/ 2116476 w 3246634"/>
              <a:gd name="connsiteY1" fmla="*/ 123290 h 883577"/>
              <a:gd name="connsiteX2" fmla="*/ 3246634 w 3246634"/>
              <a:gd name="connsiteY2" fmla="*/ 0 h 883577"/>
              <a:gd name="connsiteX0" fmla="*/ 0 w 3246634"/>
              <a:gd name="connsiteY0" fmla="*/ 883577 h 883577"/>
              <a:gd name="connsiteX1" fmla="*/ 291910 w 3246634"/>
              <a:gd name="connsiteY1" fmla="*/ 766756 h 883577"/>
              <a:gd name="connsiteX2" fmla="*/ 3246634 w 3246634"/>
              <a:gd name="connsiteY2" fmla="*/ 0 h 883577"/>
              <a:gd name="connsiteX0" fmla="*/ 0 w 681234"/>
              <a:gd name="connsiteY0" fmla="*/ 185077 h 185077"/>
              <a:gd name="connsiteX1" fmla="*/ 291910 w 681234"/>
              <a:gd name="connsiteY1" fmla="*/ 68256 h 185077"/>
              <a:gd name="connsiteX2" fmla="*/ 681234 w 681234"/>
              <a:gd name="connsiteY2" fmla="*/ 0 h 185077"/>
              <a:gd name="connsiteX0" fmla="*/ 0 w 681234"/>
              <a:gd name="connsiteY0" fmla="*/ 185077 h 185077"/>
              <a:gd name="connsiteX1" fmla="*/ 681234 w 681234"/>
              <a:gd name="connsiteY1" fmla="*/ 0 h 185077"/>
              <a:gd name="connsiteX0" fmla="*/ 0 w 681234"/>
              <a:gd name="connsiteY0" fmla="*/ 185077 h 185077"/>
              <a:gd name="connsiteX1" fmla="*/ 343013 w 681234"/>
              <a:gd name="connsiteY1" fmla="*/ 70075 h 185077"/>
              <a:gd name="connsiteX2" fmla="*/ 681234 w 681234"/>
              <a:gd name="connsiteY2" fmla="*/ 0 h 185077"/>
              <a:gd name="connsiteX0" fmla="*/ 0 w 785260"/>
              <a:gd name="connsiteY0" fmla="*/ 223694 h 223694"/>
              <a:gd name="connsiteX1" fmla="*/ 447039 w 785260"/>
              <a:gd name="connsiteY1" fmla="*/ 70075 h 223694"/>
              <a:gd name="connsiteX2" fmla="*/ 785260 w 785260"/>
              <a:gd name="connsiteY2" fmla="*/ 0 h 223694"/>
              <a:gd name="connsiteX0" fmla="*/ 0 w 785260"/>
              <a:gd name="connsiteY0" fmla="*/ 223694 h 223694"/>
              <a:gd name="connsiteX1" fmla="*/ 785260 w 785260"/>
              <a:gd name="connsiteY1" fmla="*/ 0 h 223694"/>
              <a:gd name="connsiteX0" fmla="*/ 0 w 785260"/>
              <a:gd name="connsiteY0" fmla="*/ 223694 h 223694"/>
              <a:gd name="connsiteX1" fmla="*/ 170954 w 785260"/>
              <a:gd name="connsiteY1" fmla="*/ 173058 h 223694"/>
              <a:gd name="connsiteX2" fmla="*/ 785260 w 785260"/>
              <a:gd name="connsiteY2" fmla="*/ 0 h 223694"/>
              <a:gd name="connsiteX0" fmla="*/ 0 w 785260"/>
              <a:gd name="connsiteY0" fmla="*/ 223694 h 223694"/>
              <a:gd name="connsiteX1" fmla="*/ 534360 w 785260"/>
              <a:gd name="connsiteY1" fmla="*/ 72598 h 223694"/>
              <a:gd name="connsiteX2" fmla="*/ 785260 w 785260"/>
              <a:gd name="connsiteY2" fmla="*/ 0 h 223694"/>
              <a:gd name="connsiteX0" fmla="*/ 0 w 657945"/>
              <a:gd name="connsiteY0" fmla="*/ 176995 h 176995"/>
              <a:gd name="connsiteX1" fmla="*/ 407045 w 657945"/>
              <a:gd name="connsiteY1" fmla="*/ 72598 h 176995"/>
              <a:gd name="connsiteX2" fmla="*/ 657945 w 657945"/>
              <a:gd name="connsiteY2" fmla="*/ 0 h 176995"/>
              <a:gd name="connsiteX0" fmla="*/ 0 w 657945"/>
              <a:gd name="connsiteY0" fmla="*/ 176995 h 176995"/>
              <a:gd name="connsiteX1" fmla="*/ 657945 w 657945"/>
              <a:gd name="connsiteY1" fmla="*/ 0 h 176995"/>
              <a:gd name="connsiteX0" fmla="*/ 0 w 549393"/>
              <a:gd name="connsiteY0" fmla="*/ 146674 h 146674"/>
              <a:gd name="connsiteX1" fmla="*/ 549393 w 549393"/>
              <a:gd name="connsiteY1" fmla="*/ 0 h 146674"/>
            </a:gdLst>
            <a:ahLst/>
            <a:cxnLst>
              <a:cxn ang="0">
                <a:pos x="connsiteX0" y="connsiteY0"/>
              </a:cxn>
              <a:cxn ang="0">
                <a:pos x="connsiteX1" y="connsiteY1"/>
              </a:cxn>
            </a:cxnLst>
            <a:rect l="l" t="t" r="r" b="b"/>
            <a:pathLst>
              <a:path w="549393" h="146674">
                <a:moveTo>
                  <a:pt x="0" y="146674"/>
                </a:moveTo>
                <a:lnTo>
                  <a:pt x="549393" y="0"/>
                </a:lnTo>
              </a:path>
            </a:pathLst>
          </a:custGeom>
          <a:noFill/>
          <a:ln w="12700">
            <a:solidFill>
              <a:schemeClr val="accent1">
                <a:lumMod val="60000"/>
                <a:lumOff val="40000"/>
              </a:schemeClr>
            </a:solidFill>
            <a:headEnd type="triangl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a:p>
        </p:txBody>
      </p:sp>
      <p:cxnSp>
        <p:nvCxnSpPr>
          <p:cNvPr id="175" name="Straight Connector 174">
            <a:extLst>
              <a:ext uri="{FF2B5EF4-FFF2-40B4-BE49-F238E27FC236}">
                <a16:creationId xmlns:a16="http://schemas.microsoft.com/office/drawing/2014/main" id="{DF2B47A3-5245-C94A-A827-35B29D1DC2C9}"/>
              </a:ext>
            </a:extLst>
          </p:cNvPr>
          <p:cNvCxnSpPr>
            <a:cxnSpLocks/>
          </p:cNvCxnSpPr>
          <p:nvPr/>
        </p:nvCxnSpPr>
        <p:spPr>
          <a:xfrm>
            <a:off x="7035996" y="3271252"/>
            <a:ext cx="55953" cy="230585"/>
          </a:xfrm>
          <a:prstGeom prst="line">
            <a:avLst/>
          </a:prstGeom>
          <a:ln>
            <a:prstDash val="dash"/>
          </a:ln>
        </p:spPr>
        <p:style>
          <a:lnRef idx="1">
            <a:schemeClr val="accent4"/>
          </a:lnRef>
          <a:fillRef idx="0">
            <a:schemeClr val="accent4"/>
          </a:fillRef>
          <a:effectRef idx="0">
            <a:schemeClr val="accent4"/>
          </a:effectRef>
          <a:fontRef idx="minor">
            <a:schemeClr val="tx1"/>
          </a:fontRef>
        </p:style>
      </p:cxnSp>
      <p:cxnSp>
        <p:nvCxnSpPr>
          <p:cNvPr id="176" name="Straight Connector 175">
            <a:extLst>
              <a:ext uri="{FF2B5EF4-FFF2-40B4-BE49-F238E27FC236}">
                <a16:creationId xmlns:a16="http://schemas.microsoft.com/office/drawing/2014/main" id="{5F576C21-8004-9940-BD81-66D207760B7C}"/>
              </a:ext>
            </a:extLst>
          </p:cNvPr>
          <p:cNvCxnSpPr>
            <a:cxnSpLocks/>
          </p:cNvCxnSpPr>
          <p:nvPr/>
        </p:nvCxnSpPr>
        <p:spPr>
          <a:xfrm>
            <a:off x="4350986" y="4842122"/>
            <a:ext cx="164788" cy="174853"/>
          </a:xfrm>
          <a:prstGeom prst="line">
            <a:avLst/>
          </a:prstGeom>
          <a:ln>
            <a:prstDash val="dash"/>
          </a:ln>
        </p:spPr>
        <p:style>
          <a:lnRef idx="1">
            <a:schemeClr val="accent4"/>
          </a:lnRef>
          <a:fillRef idx="0">
            <a:schemeClr val="accent4"/>
          </a:fillRef>
          <a:effectRef idx="0">
            <a:schemeClr val="accent4"/>
          </a:effectRef>
          <a:fontRef idx="minor">
            <a:schemeClr val="tx1"/>
          </a:fontRef>
        </p:style>
      </p:cxnSp>
      <p:cxnSp>
        <p:nvCxnSpPr>
          <p:cNvPr id="177" name="Straight Arrow Connector 176">
            <a:extLst>
              <a:ext uri="{FF2B5EF4-FFF2-40B4-BE49-F238E27FC236}">
                <a16:creationId xmlns:a16="http://schemas.microsoft.com/office/drawing/2014/main" id="{A9A08452-FC24-D84D-A20C-BE3EBEF8B454}"/>
              </a:ext>
            </a:extLst>
          </p:cNvPr>
          <p:cNvCxnSpPr>
            <a:cxnSpLocks/>
          </p:cNvCxnSpPr>
          <p:nvPr/>
        </p:nvCxnSpPr>
        <p:spPr>
          <a:xfrm flipH="1" flipV="1">
            <a:off x="5310293" y="4350261"/>
            <a:ext cx="307022" cy="413226"/>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p:sp>
        <p:nvSpPr>
          <p:cNvPr id="180" name="Arrow: Right 479">
            <a:extLst>
              <a:ext uri="{FF2B5EF4-FFF2-40B4-BE49-F238E27FC236}">
                <a16:creationId xmlns:a16="http://schemas.microsoft.com/office/drawing/2014/main" id="{2443DFDF-819D-D54B-A276-6FB93DF1C92C}"/>
              </a:ext>
            </a:extLst>
          </p:cNvPr>
          <p:cNvSpPr/>
          <p:nvPr/>
        </p:nvSpPr>
        <p:spPr>
          <a:xfrm rot="16454048">
            <a:off x="7178242" y="3863762"/>
            <a:ext cx="1363309" cy="371358"/>
          </a:xfrm>
          <a:prstGeom prst="rightArrow">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a:solidFill>
                  <a:schemeClr val="tx1"/>
                </a:solidFill>
              </a:rPr>
              <a:t>Polarimeter Laser </a:t>
            </a:r>
          </a:p>
        </p:txBody>
      </p:sp>
      <p:cxnSp>
        <p:nvCxnSpPr>
          <p:cNvPr id="181" name="Straight Arrow Connector 180">
            <a:extLst>
              <a:ext uri="{FF2B5EF4-FFF2-40B4-BE49-F238E27FC236}">
                <a16:creationId xmlns:a16="http://schemas.microsoft.com/office/drawing/2014/main" id="{59099E34-659A-9849-B473-E76826EE521A}"/>
              </a:ext>
            </a:extLst>
          </p:cNvPr>
          <p:cNvCxnSpPr>
            <a:cxnSpLocks/>
            <a:stCxn id="97" idx="3"/>
          </p:cNvCxnSpPr>
          <p:nvPr/>
        </p:nvCxnSpPr>
        <p:spPr>
          <a:xfrm>
            <a:off x="8291899" y="2553313"/>
            <a:ext cx="427249" cy="3092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2" name="Straight Arrow Connector 181">
            <a:extLst>
              <a:ext uri="{FF2B5EF4-FFF2-40B4-BE49-F238E27FC236}">
                <a16:creationId xmlns:a16="http://schemas.microsoft.com/office/drawing/2014/main" id="{53695049-C527-D142-8303-FB4F8DF9FE15}"/>
              </a:ext>
            </a:extLst>
          </p:cNvPr>
          <p:cNvCxnSpPr>
            <a:cxnSpLocks/>
          </p:cNvCxnSpPr>
          <p:nvPr/>
        </p:nvCxnSpPr>
        <p:spPr>
          <a:xfrm flipH="1">
            <a:off x="3458997" y="4029944"/>
            <a:ext cx="495067" cy="8654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61" name="Group 360">
            <a:extLst>
              <a:ext uri="{FF2B5EF4-FFF2-40B4-BE49-F238E27FC236}">
                <a16:creationId xmlns:a16="http://schemas.microsoft.com/office/drawing/2014/main" id="{A8E38E14-2875-F641-8715-577DE63EFC18}"/>
              </a:ext>
            </a:extLst>
          </p:cNvPr>
          <p:cNvGrpSpPr/>
          <p:nvPr/>
        </p:nvGrpSpPr>
        <p:grpSpPr>
          <a:xfrm>
            <a:off x="4329084" y="5742098"/>
            <a:ext cx="800308" cy="498058"/>
            <a:chOff x="8502849" y="1952598"/>
            <a:chExt cx="1327552" cy="1068246"/>
          </a:xfrm>
          <a:solidFill>
            <a:schemeClr val="accent4">
              <a:lumMod val="40000"/>
              <a:lumOff val="60000"/>
            </a:schemeClr>
          </a:solidFill>
        </p:grpSpPr>
        <p:sp>
          <p:nvSpPr>
            <p:cNvPr id="362" name="Oval 361">
              <a:extLst>
                <a:ext uri="{FF2B5EF4-FFF2-40B4-BE49-F238E27FC236}">
                  <a16:creationId xmlns:a16="http://schemas.microsoft.com/office/drawing/2014/main" id="{DE560E1E-C298-B742-A1B4-538FB06EACDD}"/>
                </a:ext>
              </a:extLst>
            </p:cNvPr>
            <p:cNvSpPr/>
            <p:nvPr/>
          </p:nvSpPr>
          <p:spPr>
            <a:xfrm>
              <a:off x="8519961" y="1952598"/>
              <a:ext cx="1308719" cy="802617"/>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600">
                <a:solidFill>
                  <a:schemeClr val="tx1"/>
                </a:solidFill>
              </a:endParaRPr>
            </a:p>
          </p:txBody>
        </p:sp>
        <p:sp>
          <p:nvSpPr>
            <p:cNvPr id="363" name="TextBox 362">
              <a:extLst>
                <a:ext uri="{FF2B5EF4-FFF2-40B4-BE49-F238E27FC236}">
                  <a16:creationId xmlns:a16="http://schemas.microsoft.com/office/drawing/2014/main" id="{29F28469-F674-954A-8E0E-1AE9E837F4DB}"/>
                </a:ext>
              </a:extLst>
            </p:cNvPr>
            <p:cNvSpPr txBox="1"/>
            <p:nvPr/>
          </p:nvSpPr>
          <p:spPr>
            <a:xfrm>
              <a:off x="8502849" y="2096668"/>
              <a:ext cx="1327552" cy="924176"/>
            </a:xfrm>
            <a:prstGeom prst="rect">
              <a:avLst/>
            </a:prstGeom>
            <a:noFill/>
          </p:spPr>
          <p:txBody>
            <a:bodyPr wrap="square">
              <a:spAutoFit/>
            </a:bodyPr>
            <a:lstStyle/>
            <a:p>
              <a:pPr algn="ctr"/>
              <a:r>
                <a:rPr lang="en-US" sz="1000" dirty="0"/>
                <a:t>Crab – out </a:t>
              </a:r>
            </a:p>
            <a:p>
              <a:pPr algn="ctr"/>
              <a:endParaRPr lang="en-US" sz="600" i="1" dirty="0"/>
            </a:p>
            <a:p>
              <a:pPr algn="ctr"/>
              <a:endParaRPr lang="en-US" sz="600" dirty="0"/>
            </a:p>
          </p:txBody>
        </p:sp>
      </p:grpSp>
      <p:sp>
        <p:nvSpPr>
          <p:cNvPr id="364" name="TextBox 363">
            <a:extLst>
              <a:ext uri="{FF2B5EF4-FFF2-40B4-BE49-F238E27FC236}">
                <a16:creationId xmlns:a16="http://schemas.microsoft.com/office/drawing/2014/main" id="{9E62DC7A-0908-9145-A5FF-355495B3BEC0}"/>
              </a:ext>
            </a:extLst>
          </p:cNvPr>
          <p:cNvSpPr txBox="1"/>
          <p:nvPr/>
        </p:nvSpPr>
        <p:spPr>
          <a:xfrm>
            <a:off x="9984329" y="724090"/>
            <a:ext cx="346570" cy="369332"/>
          </a:xfrm>
          <a:prstGeom prst="rect">
            <a:avLst/>
          </a:prstGeom>
          <a:noFill/>
        </p:spPr>
        <p:txBody>
          <a:bodyPr wrap="none" rtlCol="0">
            <a:spAutoFit/>
          </a:bodyPr>
          <a:lstStyle/>
          <a:p>
            <a:r>
              <a:rPr lang="en-US" dirty="0">
                <a:solidFill>
                  <a:srgbClr val="24407B"/>
                </a:solidFill>
                <a:latin typeface="Baloo" panose="03080902040302020200" pitchFamily="66" charset="77"/>
                <a:cs typeface="Baloo" panose="03080902040302020200" pitchFamily="66" charset="77"/>
              </a:rPr>
              <a:t>e</a:t>
            </a:r>
            <a:r>
              <a:rPr lang="en-US" baseline="30000" dirty="0">
                <a:solidFill>
                  <a:srgbClr val="24407B"/>
                </a:solidFill>
                <a:latin typeface="Baloo" panose="03080902040302020200" pitchFamily="66" charset="77"/>
                <a:cs typeface="Baloo" panose="03080902040302020200" pitchFamily="66" charset="77"/>
              </a:rPr>
              <a:t>-</a:t>
            </a:r>
          </a:p>
        </p:txBody>
      </p:sp>
      <p:sp>
        <p:nvSpPr>
          <p:cNvPr id="365" name="TextBox 364">
            <a:extLst>
              <a:ext uri="{FF2B5EF4-FFF2-40B4-BE49-F238E27FC236}">
                <a16:creationId xmlns:a16="http://schemas.microsoft.com/office/drawing/2014/main" id="{9D8CA062-2C49-5942-A3AB-14BE361CFA44}"/>
              </a:ext>
            </a:extLst>
          </p:cNvPr>
          <p:cNvSpPr txBox="1"/>
          <p:nvPr/>
        </p:nvSpPr>
        <p:spPr>
          <a:xfrm>
            <a:off x="588823" y="760415"/>
            <a:ext cx="6447173" cy="584775"/>
          </a:xfrm>
          <a:prstGeom prst="rect">
            <a:avLst/>
          </a:prstGeom>
          <a:noFill/>
        </p:spPr>
        <p:txBody>
          <a:bodyPr wrap="square" rtlCol="0">
            <a:spAutoFit/>
          </a:bodyPr>
          <a:lstStyle/>
          <a:p>
            <a:r>
              <a:rPr lang="en-US" sz="1600" dirty="0"/>
              <a:t>Details about the polarimeter, </a:t>
            </a:r>
            <a:r>
              <a:rPr lang="en-US" sz="1600" dirty="0" err="1"/>
              <a:t>Lumi</a:t>
            </a:r>
            <a:r>
              <a:rPr lang="en-US" sz="1600" dirty="0"/>
              <a:t>-monitor and E-taggers are not covered in this talk as they are included in the Detector Group scope.</a:t>
            </a:r>
          </a:p>
        </p:txBody>
      </p:sp>
      <p:sp>
        <p:nvSpPr>
          <p:cNvPr id="369" name="TextBox 368">
            <a:extLst>
              <a:ext uri="{FF2B5EF4-FFF2-40B4-BE49-F238E27FC236}">
                <a16:creationId xmlns:a16="http://schemas.microsoft.com/office/drawing/2014/main" id="{8CFC9596-3ECC-094A-9D65-1732B5064049}"/>
              </a:ext>
            </a:extLst>
          </p:cNvPr>
          <p:cNvSpPr txBox="1"/>
          <p:nvPr/>
        </p:nvSpPr>
        <p:spPr>
          <a:xfrm>
            <a:off x="7114371" y="5703915"/>
            <a:ext cx="2207336" cy="276999"/>
          </a:xfrm>
          <a:prstGeom prst="rect">
            <a:avLst/>
          </a:prstGeom>
          <a:noFill/>
        </p:spPr>
        <p:txBody>
          <a:bodyPr wrap="none" rtlCol="0">
            <a:spAutoFit/>
          </a:bodyPr>
          <a:lstStyle/>
          <a:p>
            <a:r>
              <a:rPr lang="en-US" sz="1200" dirty="0"/>
              <a:t>transport diagram from A. Drees</a:t>
            </a:r>
          </a:p>
        </p:txBody>
      </p:sp>
    </p:spTree>
    <p:extLst>
      <p:ext uri="{BB962C8B-B14F-4D97-AF65-F5344CB8AC3E}">
        <p14:creationId xmlns:p14="http://schemas.microsoft.com/office/powerpoint/2010/main" val="1624409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8FEA807-DCB0-464A-A8A6-42EA61B5FAC7}"/>
              </a:ext>
            </a:extLst>
          </p:cNvPr>
          <p:cNvSpPr/>
          <p:nvPr/>
        </p:nvSpPr>
        <p:spPr>
          <a:xfrm>
            <a:off x="2766263" y="2442076"/>
            <a:ext cx="2288623" cy="70640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5" name="Object 14">
            <a:extLst>
              <a:ext uri="{FF2B5EF4-FFF2-40B4-BE49-F238E27FC236}">
                <a16:creationId xmlns:a16="http://schemas.microsoft.com/office/drawing/2014/main" id="{E0363393-8F59-4F00-8A6E-D2EB5B9C9524}"/>
              </a:ext>
            </a:extLst>
          </p:cNvPr>
          <p:cNvGraphicFramePr>
            <a:graphicFrameLocks noChangeAspect="1"/>
          </p:cNvGraphicFramePr>
          <p:nvPr>
            <p:extLst>
              <p:ext uri="{D42A27DB-BD31-4B8C-83A1-F6EECF244321}">
                <p14:modId xmlns:p14="http://schemas.microsoft.com/office/powerpoint/2010/main" val="2936798114"/>
              </p:ext>
            </p:extLst>
          </p:nvPr>
        </p:nvGraphicFramePr>
        <p:xfrm>
          <a:off x="5694363" y="228600"/>
          <a:ext cx="4724400" cy="5549900"/>
        </p:xfrm>
        <a:graphic>
          <a:graphicData uri="http://schemas.openxmlformats.org/presentationml/2006/ole">
            <mc:AlternateContent xmlns:mc="http://schemas.openxmlformats.org/markup-compatibility/2006">
              <mc:Choice xmlns:v="urn:schemas-microsoft-com:vml" Requires="v">
                <p:oleObj spid="_x0000_s1239" name="Worksheet" r:id="rId3" imgW="4724400" imgH="5549900" progId="Excel.Sheet.12">
                  <p:embed/>
                </p:oleObj>
              </mc:Choice>
              <mc:Fallback>
                <p:oleObj name="Worksheet" r:id="rId3" imgW="4724400" imgH="5549900" progId="Excel.Sheet.12">
                  <p:embed/>
                  <p:pic>
                    <p:nvPicPr>
                      <p:cNvPr id="15" name="Object 14">
                        <a:extLst>
                          <a:ext uri="{FF2B5EF4-FFF2-40B4-BE49-F238E27FC236}">
                            <a16:creationId xmlns:a16="http://schemas.microsoft.com/office/drawing/2014/main" id="{E0363393-8F59-4F00-8A6E-D2EB5B9C9524}"/>
                          </a:ext>
                        </a:extLst>
                      </p:cNvPr>
                      <p:cNvPicPr/>
                      <p:nvPr/>
                    </p:nvPicPr>
                    <p:blipFill>
                      <a:blip r:embed="rId4"/>
                      <a:stretch>
                        <a:fillRect/>
                      </a:stretch>
                    </p:blipFill>
                    <p:spPr>
                      <a:xfrm>
                        <a:off x="5694363" y="228600"/>
                        <a:ext cx="4724400" cy="5549900"/>
                      </a:xfrm>
                      <a:prstGeom prst="rect">
                        <a:avLst/>
                      </a:prstGeom>
                    </p:spPr>
                  </p:pic>
                </p:oleObj>
              </mc:Fallback>
            </mc:AlternateContent>
          </a:graphicData>
        </a:graphic>
      </p:graphicFrame>
      <p:sp>
        <p:nvSpPr>
          <p:cNvPr id="4" name="Slide Number Placeholder 3"/>
          <p:cNvSpPr>
            <a:spLocks noGrp="1"/>
          </p:cNvSpPr>
          <p:nvPr>
            <p:ph type="sldNum" sz="quarter" idx="12"/>
          </p:nvPr>
        </p:nvSpPr>
        <p:spPr/>
        <p:txBody>
          <a:bodyPr/>
          <a:lstStyle/>
          <a:p>
            <a:fld id="{893C5830-40F3-F04E-B2E3-10E6672BA8FF}" type="slidenum">
              <a:rPr lang="en-US" smtClean="0"/>
              <a:pPr/>
              <a:t>6</a:t>
            </a:fld>
            <a:endParaRPr lang="en-US"/>
          </a:p>
        </p:txBody>
      </p:sp>
      <p:sp>
        <p:nvSpPr>
          <p:cNvPr id="8" name="TextBox 7">
            <a:extLst>
              <a:ext uri="{FF2B5EF4-FFF2-40B4-BE49-F238E27FC236}">
                <a16:creationId xmlns:a16="http://schemas.microsoft.com/office/drawing/2014/main" id="{34D467A4-E5FC-4398-BDE2-C40204ADDF22}"/>
              </a:ext>
            </a:extLst>
          </p:cNvPr>
          <p:cNvSpPr txBox="1"/>
          <p:nvPr/>
        </p:nvSpPr>
        <p:spPr>
          <a:xfrm>
            <a:off x="1897157" y="5459612"/>
            <a:ext cx="3229923" cy="369332"/>
          </a:xfrm>
          <a:prstGeom prst="rect">
            <a:avLst/>
          </a:prstGeom>
          <a:noFill/>
        </p:spPr>
        <p:txBody>
          <a:bodyPr wrap="none" rtlCol="0">
            <a:spAutoFit/>
          </a:bodyPr>
          <a:lstStyle/>
          <a:p>
            <a:r>
              <a:rPr lang="en-US" dirty="0"/>
              <a:t>EIC IR layout for illustration only </a:t>
            </a:r>
          </a:p>
        </p:txBody>
      </p:sp>
      <p:sp>
        <p:nvSpPr>
          <p:cNvPr id="5" name="Rectangle 4">
            <a:extLst>
              <a:ext uri="{FF2B5EF4-FFF2-40B4-BE49-F238E27FC236}">
                <a16:creationId xmlns:a16="http://schemas.microsoft.com/office/drawing/2014/main" id="{D1BB99B2-FDF6-4BFE-A840-24C29BB1BC9A}"/>
              </a:ext>
            </a:extLst>
          </p:cNvPr>
          <p:cNvSpPr/>
          <p:nvPr/>
        </p:nvSpPr>
        <p:spPr>
          <a:xfrm>
            <a:off x="581025" y="231054"/>
            <a:ext cx="5102928" cy="1692771"/>
          </a:xfrm>
          <a:prstGeom prst="rect">
            <a:avLst/>
          </a:prstGeom>
        </p:spPr>
        <p:txBody>
          <a:bodyPr wrap="square">
            <a:spAutoFit/>
          </a:bodyPr>
          <a:lstStyle/>
          <a:p>
            <a:r>
              <a:rPr lang="en-US" sz="2800" dirty="0">
                <a:solidFill>
                  <a:srgbClr val="30519D"/>
                </a:solidFill>
              </a:rPr>
              <a:t>Interaction Region BPMs</a:t>
            </a:r>
          </a:p>
          <a:p>
            <a:r>
              <a:rPr lang="en-US" dirty="0">
                <a:solidFill>
                  <a:srgbClr val="0070C0"/>
                </a:solidFill>
              </a:rPr>
              <a:t>  </a:t>
            </a:r>
          </a:p>
          <a:p>
            <a:pPr marL="285750" indent="-285750">
              <a:buFont typeface="Arial" panose="020B0604020202020204" pitchFamily="34" charset="0"/>
              <a:buChar char="•"/>
            </a:pPr>
            <a:r>
              <a:rPr lang="en-US" dirty="0">
                <a:solidFill>
                  <a:srgbClr val="0070C0"/>
                </a:solidFill>
              </a:rPr>
              <a:t>Button BPM pick-ups, designs underway</a:t>
            </a:r>
          </a:p>
          <a:p>
            <a:pPr marL="285750" indent="-285750">
              <a:buFont typeface="Arial" panose="020B0604020202020204" pitchFamily="34" charset="0"/>
              <a:buChar char="•"/>
            </a:pPr>
            <a:r>
              <a:rPr lang="en-US" dirty="0">
                <a:solidFill>
                  <a:srgbClr val="0070C0"/>
                </a:solidFill>
              </a:rPr>
              <a:t>Total = 78 in conceptual baseline</a:t>
            </a:r>
          </a:p>
          <a:p>
            <a:pPr marL="285750" indent="-285750">
              <a:buFont typeface="Arial" panose="020B0604020202020204" pitchFamily="34" charset="0"/>
              <a:buChar char="•"/>
            </a:pPr>
            <a:r>
              <a:rPr lang="en-US" dirty="0">
                <a:solidFill>
                  <a:srgbClr val="0070C0"/>
                </a:solidFill>
              </a:rPr>
              <a:t>Cover 2 beamlines (e &amp; ions), +/- 130 m</a:t>
            </a:r>
          </a:p>
        </p:txBody>
      </p:sp>
      <p:sp>
        <p:nvSpPr>
          <p:cNvPr id="6" name="TextBox 5">
            <a:extLst>
              <a:ext uri="{FF2B5EF4-FFF2-40B4-BE49-F238E27FC236}">
                <a16:creationId xmlns:a16="http://schemas.microsoft.com/office/drawing/2014/main" id="{DD19B02B-9600-4DB8-BCE6-73E5795FCA5D}"/>
              </a:ext>
            </a:extLst>
          </p:cNvPr>
          <p:cNvSpPr txBox="1"/>
          <p:nvPr/>
        </p:nvSpPr>
        <p:spPr>
          <a:xfrm>
            <a:off x="2694071" y="2394969"/>
            <a:ext cx="2433009" cy="738664"/>
          </a:xfrm>
          <a:prstGeom prst="rect">
            <a:avLst/>
          </a:prstGeom>
          <a:noFill/>
        </p:spPr>
        <p:txBody>
          <a:bodyPr wrap="square" rtlCol="0">
            <a:spAutoFit/>
          </a:bodyPr>
          <a:lstStyle/>
          <a:p>
            <a:r>
              <a:rPr lang="en-US" sz="1400" dirty="0"/>
              <a:t>Some IR hadron cold magnets will be reused from elsewhere in RHIC, new button BPMs</a:t>
            </a:r>
          </a:p>
        </p:txBody>
      </p:sp>
      <p:cxnSp>
        <p:nvCxnSpPr>
          <p:cNvPr id="17" name="Straight Arrow Connector 16">
            <a:extLst>
              <a:ext uri="{FF2B5EF4-FFF2-40B4-BE49-F238E27FC236}">
                <a16:creationId xmlns:a16="http://schemas.microsoft.com/office/drawing/2014/main" id="{4E066063-A9B3-4E11-B4F6-64C1F6219257}"/>
              </a:ext>
            </a:extLst>
          </p:cNvPr>
          <p:cNvCxnSpPr>
            <a:cxnSpLocks/>
            <a:stCxn id="19" idx="2"/>
            <a:endCxn id="6" idx="3"/>
          </p:cNvCxnSpPr>
          <p:nvPr/>
        </p:nvCxnSpPr>
        <p:spPr>
          <a:xfrm flipH="1">
            <a:off x="5127080" y="2267654"/>
            <a:ext cx="2236221" cy="496647"/>
          </a:xfrm>
          <a:prstGeom prst="straightConnector1">
            <a:avLst/>
          </a:prstGeom>
          <a:ln w="22225">
            <a:solidFill>
              <a:srgbClr val="FF0000"/>
            </a:solidFill>
            <a:headEnd w="med" len="med"/>
            <a:tailEnd type="triangle" w="lg" len="med"/>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3527A9B6-FDFF-45B1-96AD-9921C77F828A}"/>
              </a:ext>
            </a:extLst>
          </p:cNvPr>
          <p:cNvSpPr/>
          <p:nvPr/>
        </p:nvSpPr>
        <p:spPr>
          <a:xfrm>
            <a:off x="7363301" y="2030776"/>
            <a:ext cx="784784" cy="473755"/>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32" name="Content Placeholder 7">
            <a:extLst>
              <a:ext uri="{FF2B5EF4-FFF2-40B4-BE49-F238E27FC236}">
                <a16:creationId xmlns:a16="http://schemas.microsoft.com/office/drawing/2014/main" id="{2F6C397C-10E0-478B-B068-451924C8E7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1383" y="3408724"/>
            <a:ext cx="4465073" cy="20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16409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1E87E56-4F87-054E-B1F3-ECEE4B349E86}"/>
              </a:ext>
            </a:extLst>
          </p:cNvPr>
          <p:cNvSpPr>
            <a:spLocks noGrp="1"/>
          </p:cNvSpPr>
          <p:nvPr>
            <p:ph type="sldNum" sz="quarter" idx="12"/>
          </p:nvPr>
        </p:nvSpPr>
        <p:spPr/>
        <p:txBody>
          <a:bodyPr/>
          <a:lstStyle/>
          <a:p>
            <a:fld id="{893C5830-40F3-F04E-B2E3-10E6672BA8FF}" type="slidenum">
              <a:rPr lang="en-US" smtClean="0"/>
              <a:pPr/>
              <a:t>7</a:t>
            </a:fld>
            <a:endParaRPr lang="en-US"/>
          </a:p>
        </p:txBody>
      </p:sp>
      <p:sp>
        <p:nvSpPr>
          <p:cNvPr id="6" name="TextBox 5">
            <a:extLst>
              <a:ext uri="{FF2B5EF4-FFF2-40B4-BE49-F238E27FC236}">
                <a16:creationId xmlns:a16="http://schemas.microsoft.com/office/drawing/2014/main" id="{A8EB0378-B84C-2C49-8802-234E77869D81}"/>
              </a:ext>
            </a:extLst>
          </p:cNvPr>
          <p:cNvSpPr txBox="1"/>
          <p:nvPr/>
        </p:nvSpPr>
        <p:spPr>
          <a:xfrm>
            <a:off x="561886" y="133549"/>
            <a:ext cx="9231594" cy="523220"/>
          </a:xfrm>
          <a:prstGeom prst="rect">
            <a:avLst/>
          </a:prstGeom>
          <a:noFill/>
        </p:spPr>
        <p:txBody>
          <a:bodyPr wrap="square">
            <a:spAutoFit/>
          </a:bodyPr>
          <a:lstStyle/>
          <a:p>
            <a:r>
              <a:rPr lang="en-US" sz="2800" dirty="0">
                <a:solidFill>
                  <a:srgbClr val="24407B"/>
                </a:solidFill>
              </a:rPr>
              <a:t>I</a:t>
            </a:r>
            <a:r>
              <a:rPr lang="en-US" sz="2800" dirty="0">
                <a:solidFill>
                  <a:srgbClr val="24407B"/>
                </a:solidFill>
                <a:latin typeface="+mn-lt"/>
              </a:rPr>
              <a:t>nteraction region BPM Pick-ups design status</a:t>
            </a:r>
          </a:p>
        </p:txBody>
      </p:sp>
      <p:sp>
        <p:nvSpPr>
          <p:cNvPr id="7" name="TextBox 6">
            <a:extLst>
              <a:ext uri="{FF2B5EF4-FFF2-40B4-BE49-F238E27FC236}">
                <a16:creationId xmlns:a16="http://schemas.microsoft.com/office/drawing/2014/main" id="{2F1FCD6F-F3E6-5242-8B54-3B1036AA1D2E}"/>
              </a:ext>
            </a:extLst>
          </p:cNvPr>
          <p:cNvSpPr txBox="1"/>
          <p:nvPr/>
        </p:nvSpPr>
        <p:spPr>
          <a:xfrm>
            <a:off x="899946" y="1085190"/>
            <a:ext cx="8324395" cy="3693319"/>
          </a:xfrm>
          <a:prstGeom prst="rect">
            <a:avLst/>
          </a:prstGeom>
          <a:noFill/>
        </p:spPr>
        <p:txBody>
          <a:bodyPr wrap="none" rtlCol="0">
            <a:spAutoFit/>
          </a:bodyPr>
          <a:lstStyle/>
          <a:p>
            <a:pPr marL="285750" indent="-285750">
              <a:buFont typeface="Arial" panose="020B0604020202020204" pitchFamily="34" charset="0"/>
              <a:buChar char="•"/>
            </a:pPr>
            <a:r>
              <a:rPr lang="en-US" dirty="0"/>
              <a:t>IR BPMs far from the IP are similar to those in the electron and hadron storage rings </a:t>
            </a:r>
          </a:p>
          <a:p>
            <a:pPr marL="285750" indent="-285750">
              <a:buFont typeface="Arial" panose="020B0604020202020204" pitchFamily="34" charset="0"/>
              <a:buChar char="•"/>
            </a:pPr>
            <a:r>
              <a:rPr lang="en-US" dirty="0"/>
              <a:t>Near IR BPMs are considered in the pre-conceptual phase</a:t>
            </a:r>
          </a:p>
          <a:p>
            <a:pPr marL="742950" lvl="1" indent="-285750">
              <a:buFont typeface="Arial" panose="020B0604020202020204" pitchFamily="34" charset="0"/>
              <a:buChar char="•"/>
            </a:pPr>
            <a:r>
              <a:rPr lang="en-US" dirty="0"/>
              <a:t>Gathering machine parameters as they become available</a:t>
            </a:r>
          </a:p>
          <a:p>
            <a:pPr marL="1200150" lvl="2" indent="-285750">
              <a:buFont typeface="Arial" panose="020B0604020202020204" pitchFamily="34" charset="0"/>
              <a:buChar char="•"/>
            </a:pPr>
            <a:r>
              <a:rPr lang="en-US" dirty="0"/>
              <a:t>Developing performance requirements</a:t>
            </a:r>
          </a:p>
          <a:p>
            <a:pPr marL="1200150" lvl="2" indent="-285750">
              <a:buFont typeface="Arial" panose="020B0604020202020204" pitchFamily="34" charset="0"/>
              <a:buChar char="•"/>
            </a:pPr>
            <a:r>
              <a:rPr lang="en-US" dirty="0"/>
              <a:t>Beamline layouts, mechanical constraints</a:t>
            </a:r>
          </a:p>
          <a:p>
            <a:pPr marL="742950" lvl="1" indent="-285750">
              <a:buFont typeface="Arial" panose="020B0604020202020204" pitchFamily="34" charset="0"/>
              <a:buChar char="•"/>
            </a:pPr>
            <a:r>
              <a:rPr lang="en-US" dirty="0"/>
              <a:t>Design challenges</a:t>
            </a:r>
          </a:p>
          <a:p>
            <a:pPr marL="1200150" lvl="2" indent="-285750">
              <a:buFont typeface="Arial" panose="020B0604020202020204" pitchFamily="34" charset="0"/>
              <a:buChar char="•"/>
            </a:pPr>
            <a:r>
              <a:rPr lang="en-US" dirty="0"/>
              <a:t>Variety of IR BPM apertures are larger than those in the storage rings</a:t>
            </a:r>
          </a:p>
          <a:p>
            <a:pPr marL="1200150" lvl="2" indent="-285750">
              <a:buFont typeface="Arial" panose="020B0604020202020204" pitchFamily="34" charset="0"/>
              <a:buChar char="•"/>
            </a:pPr>
            <a:r>
              <a:rPr lang="en-US" dirty="0"/>
              <a:t>Hadron operations with large radial offsets</a:t>
            </a:r>
          </a:p>
          <a:p>
            <a:pPr marL="1200150" lvl="2" indent="-285750">
              <a:buFont typeface="Arial" panose="020B0604020202020204" pitchFamily="34" charset="0"/>
              <a:buChar char="•"/>
            </a:pPr>
            <a:r>
              <a:rPr lang="en-US" dirty="0"/>
              <a:t>BPMs inside cryostats near the IP</a:t>
            </a:r>
          </a:p>
          <a:p>
            <a:pPr marL="1657350" lvl="3" indent="-285750">
              <a:buFont typeface="Arial" panose="020B0604020202020204" pitchFamily="34" charset="0"/>
              <a:buChar char="•"/>
            </a:pPr>
            <a:r>
              <a:rPr lang="en-US" dirty="0"/>
              <a:t>Tight space constraints</a:t>
            </a:r>
          </a:p>
          <a:p>
            <a:pPr marL="1657350" lvl="3" indent="-285750">
              <a:buFont typeface="Arial" panose="020B0604020202020204" pitchFamily="34" charset="0"/>
              <a:buChar char="•"/>
            </a:pPr>
            <a:r>
              <a:rPr lang="en-US" dirty="0"/>
              <a:t>Challenging signal path routing</a:t>
            </a:r>
          </a:p>
          <a:p>
            <a:pPr marL="1657350" lvl="3" indent="-285750">
              <a:buFont typeface="Arial" panose="020B0604020202020204" pitchFamily="34" charset="0"/>
              <a:buChar char="•"/>
            </a:pPr>
            <a:r>
              <a:rPr lang="en-US" dirty="0"/>
              <a:t>Very limited access for service/repairs if needed </a:t>
            </a:r>
          </a:p>
          <a:p>
            <a:endParaRPr lang="en-US" dirty="0"/>
          </a:p>
        </p:txBody>
      </p:sp>
    </p:spTree>
    <p:extLst>
      <p:ext uri="{BB962C8B-B14F-4D97-AF65-F5344CB8AC3E}">
        <p14:creationId xmlns:p14="http://schemas.microsoft.com/office/powerpoint/2010/main" val="20468017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171C8A12-A0F6-441D-B8E7-C0BCDF7F3C8A}"/>
              </a:ext>
            </a:extLst>
          </p:cNvPr>
          <p:cNvSpPr/>
          <p:nvPr/>
        </p:nvSpPr>
        <p:spPr>
          <a:xfrm>
            <a:off x="420566" y="3319889"/>
            <a:ext cx="4285901" cy="3323987"/>
          </a:xfrm>
          <a:prstGeom prst="rect">
            <a:avLst/>
          </a:prstGeom>
          <a:solidFill>
            <a:schemeClr val="accent1">
              <a:alpha val="53385"/>
            </a:schemeClr>
          </a:solidFill>
        </p:spPr>
        <p:txBody>
          <a:bodyPr wrap="square">
            <a:spAutoFit/>
          </a:bodyPr>
          <a:lstStyle/>
          <a:p>
            <a:pPr marL="285750" indent="-285750">
              <a:buFont typeface="Wingdings" panose="05000000000000000000" pitchFamily="2" charset="2"/>
              <a:buChar char="Ø"/>
            </a:pPr>
            <a:r>
              <a:rPr lang="en-US" sz="1400" dirty="0"/>
              <a:t>The expected range of ESR beam positions to be measured is +/-10mm H, +/- 5mm V.</a:t>
            </a:r>
          </a:p>
          <a:p>
            <a:pPr marL="285750" indent="-285750">
              <a:buFont typeface="Wingdings" panose="05000000000000000000" pitchFamily="2" charset="2"/>
              <a:buChar char="Ø"/>
            </a:pPr>
            <a:r>
              <a:rPr lang="en-US" sz="1400" dirty="0"/>
              <a:t>Non-linearities will be compensated using FPGA-based lookup table interpolations.</a:t>
            </a:r>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endParaRPr lang="en-US" sz="1400" dirty="0"/>
          </a:p>
          <a:p>
            <a:pPr marL="285750" indent="-285750">
              <a:buFont typeface="Wingdings" panose="05000000000000000000" pitchFamily="2" charset="2"/>
              <a:buChar char="Ø"/>
            </a:pPr>
            <a:endParaRPr lang="en-US" sz="1400" dirty="0"/>
          </a:p>
        </p:txBody>
      </p:sp>
      <p:sp>
        <p:nvSpPr>
          <p:cNvPr id="28" name="Content Placeholder 2">
            <a:extLst>
              <a:ext uri="{FF2B5EF4-FFF2-40B4-BE49-F238E27FC236}">
                <a16:creationId xmlns:a16="http://schemas.microsoft.com/office/drawing/2014/main" id="{A884AE7D-01CB-124B-9B1C-3D27595A3C6F}"/>
              </a:ext>
            </a:extLst>
          </p:cNvPr>
          <p:cNvSpPr>
            <a:spLocks noGrp="1"/>
          </p:cNvSpPr>
          <p:nvPr>
            <p:ph idx="1"/>
          </p:nvPr>
        </p:nvSpPr>
        <p:spPr>
          <a:xfrm>
            <a:off x="254101" y="506145"/>
            <a:ext cx="5914114" cy="2799950"/>
          </a:xfrm>
        </p:spPr>
        <p:txBody>
          <a:bodyPr>
            <a:normAutofit fontScale="85000" lnSpcReduction="10000"/>
          </a:bodyPr>
          <a:lstStyle/>
          <a:p>
            <a:pPr marL="0" indent="0">
              <a:lnSpc>
                <a:spcPct val="120000"/>
              </a:lnSpc>
              <a:buNone/>
            </a:pPr>
            <a:r>
              <a:rPr lang="en-US" sz="1700" dirty="0">
                <a:latin typeface="+mn-lt"/>
              </a:rPr>
              <a:t>Warm ESR BPM pick-up design is underway, CST &amp; Ansys simulations</a:t>
            </a:r>
          </a:p>
          <a:p>
            <a:pPr lvl="1">
              <a:lnSpc>
                <a:spcPct val="120000"/>
              </a:lnSpc>
            </a:pPr>
            <a:r>
              <a:rPr lang="en-US" sz="1700" dirty="0">
                <a:latin typeface="+mn-lt"/>
              </a:rPr>
              <a:t>Reviewing signal response, impedance, energy deposition, etc..</a:t>
            </a:r>
          </a:p>
          <a:p>
            <a:pPr marL="0" indent="0">
              <a:buNone/>
            </a:pPr>
            <a:r>
              <a:rPr lang="en-US" sz="1700" dirty="0">
                <a:latin typeface="+mn-lt"/>
              </a:rPr>
              <a:t>Example: electron storage ring beam parameters for 10 GeV: </a:t>
            </a:r>
          </a:p>
          <a:p>
            <a:pPr lvl="1"/>
            <a:r>
              <a:rPr lang="en-US" sz="1500" dirty="0">
                <a:latin typeface="+mn-lt"/>
              </a:rPr>
              <a:t>Bunch charge range = 27.5 nC</a:t>
            </a:r>
          </a:p>
          <a:p>
            <a:pPr lvl="1"/>
            <a:r>
              <a:rPr lang="en-US" sz="1500" dirty="0">
                <a:latin typeface="+mn-lt"/>
              </a:rPr>
              <a:t>Bunch length (RMS) = 7 mm</a:t>
            </a:r>
          </a:p>
          <a:p>
            <a:pPr lvl="1"/>
            <a:r>
              <a:rPr lang="en-US" sz="1500" dirty="0">
                <a:latin typeface="+mn-lt"/>
              </a:rPr>
              <a:t>Bunch spacing =  10.95 ns (1,160 bunches)</a:t>
            </a:r>
          </a:p>
          <a:p>
            <a:pPr lvl="1"/>
            <a:r>
              <a:rPr lang="en-US" sz="1500" dirty="0">
                <a:latin typeface="+mn-lt"/>
              </a:rPr>
              <a:t>Beam current  = 2.5 Amps</a:t>
            </a:r>
          </a:p>
          <a:p>
            <a:pPr marL="0" indent="0">
              <a:buNone/>
            </a:pPr>
            <a:r>
              <a:rPr lang="en-US" sz="1700" dirty="0">
                <a:latin typeface="+mn-lt"/>
              </a:rPr>
              <a:t>For the above parameters, preliminary results look OK</a:t>
            </a:r>
          </a:p>
          <a:p>
            <a:pPr lvl="1"/>
            <a:r>
              <a:rPr lang="en-US" sz="1500" dirty="0">
                <a:latin typeface="+mn-lt"/>
              </a:rPr>
              <a:t>each dual button BPM assembly heat load is ~5 W</a:t>
            </a:r>
          </a:p>
          <a:p>
            <a:pPr lvl="1"/>
            <a:r>
              <a:rPr lang="en-US" sz="1500" dirty="0">
                <a:latin typeface="+mn-lt"/>
              </a:rPr>
              <a:t>Max temp is button surface at 68°C (copper coated moly button)</a:t>
            </a:r>
          </a:p>
          <a:p>
            <a:pPr lvl="1"/>
            <a:r>
              <a:rPr lang="en-US" sz="1500" dirty="0">
                <a:latin typeface="+mn-lt"/>
              </a:rPr>
              <a:t>Impedance characteristics look good</a:t>
            </a:r>
          </a:p>
          <a:p>
            <a:pPr marL="457200" lvl="1" indent="0">
              <a:buNone/>
            </a:pPr>
            <a:endParaRPr lang="en-US" sz="1200" dirty="0"/>
          </a:p>
          <a:p>
            <a:endParaRPr lang="en-US" sz="1400" dirty="0"/>
          </a:p>
        </p:txBody>
      </p:sp>
      <p:pic>
        <p:nvPicPr>
          <p:cNvPr id="50" name="Picture 49" descr="A picture containing sky, seat&#10;&#10;Description automatically generated">
            <a:extLst>
              <a:ext uri="{FF2B5EF4-FFF2-40B4-BE49-F238E27FC236}">
                <a16:creationId xmlns:a16="http://schemas.microsoft.com/office/drawing/2014/main" id="{F6E6F8CC-2041-4E49-B49B-7CBA6AABDC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6918" y="481282"/>
            <a:ext cx="3452082" cy="2688990"/>
          </a:xfrm>
          <a:prstGeom prst="rect">
            <a:avLst/>
          </a:prstGeom>
          <a:ln>
            <a:solidFill>
              <a:schemeClr val="tx1"/>
            </a:solidFill>
          </a:ln>
        </p:spPr>
      </p:pic>
      <p:sp>
        <p:nvSpPr>
          <p:cNvPr id="2" name="Title 1">
            <a:extLst>
              <a:ext uri="{FF2B5EF4-FFF2-40B4-BE49-F238E27FC236}">
                <a16:creationId xmlns:a16="http://schemas.microsoft.com/office/drawing/2014/main" id="{34183A5C-4CE0-40A4-9D3C-7EF1CB07ABA9}"/>
              </a:ext>
            </a:extLst>
          </p:cNvPr>
          <p:cNvSpPr>
            <a:spLocks noGrp="1"/>
          </p:cNvSpPr>
          <p:nvPr>
            <p:ph type="title"/>
          </p:nvPr>
        </p:nvSpPr>
        <p:spPr>
          <a:xfrm>
            <a:off x="1995790" y="29895"/>
            <a:ext cx="8673210" cy="508713"/>
          </a:xfrm>
        </p:spPr>
        <p:txBody>
          <a:bodyPr>
            <a:noAutofit/>
          </a:bodyPr>
          <a:lstStyle/>
          <a:p>
            <a:r>
              <a:rPr lang="en-US" sz="2800" dirty="0">
                <a:latin typeface="+mn-lt"/>
              </a:rPr>
              <a:t>Electron Storage Ring  BPM Pick-up design</a:t>
            </a:r>
          </a:p>
        </p:txBody>
      </p:sp>
      <p:sp>
        <p:nvSpPr>
          <p:cNvPr id="4" name="Slide Number Placeholder 3">
            <a:extLst>
              <a:ext uri="{FF2B5EF4-FFF2-40B4-BE49-F238E27FC236}">
                <a16:creationId xmlns:a16="http://schemas.microsoft.com/office/drawing/2014/main" id="{6B9BFEA9-84EF-477B-8051-3141727175F3}"/>
              </a:ext>
            </a:extLst>
          </p:cNvPr>
          <p:cNvSpPr>
            <a:spLocks noGrp="1"/>
          </p:cNvSpPr>
          <p:nvPr>
            <p:ph type="sldNum" sz="quarter" idx="12"/>
          </p:nvPr>
        </p:nvSpPr>
        <p:spPr>
          <a:xfrm>
            <a:off x="5544378" y="6408026"/>
            <a:ext cx="551622" cy="365125"/>
          </a:xfrm>
        </p:spPr>
        <p:txBody>
          <a:bodyPr/>
          <a:lstStyle/>
          <a:p>
            <a:fld id="{893C5830-40F3-F04E-B2E3-10E6672BA8FF}" type="slidenum">
              <a:rPr lang="en-US" smtClean="0"/>
              <a:pPr/>
              <a:t>8</a:t>
            </a:fld>
            <a:endParaRPr lang="en-US" dirty="0"/>
          </a:p>
        </p:txBody>
      </p:sp>
      <p:cxnSp>
        <p:nvCxnSpPr>
          <p:cNvPr id="8" name="Straight Arrow Connector 7">
            <a:extLst>
              <a:ext uri="{FF2B5EF4-FFF2-40B4-BE49-F238E27FC236}">
                <a16:creationId xmlns:a16="http://schemas.microsoft.com/office/drawing/2014/main" id="{9A3BF90B-0041-4332-B950-632E858E9DC1}"/>
              </a:ext>
            </a:extLst>
          </p:cNvPr>
          <p:cNvCxnSpPr>
            <a:cxnSpLocks/>
          </p:cNvCxnSpPr>
          <p:nvPr/>
        </p:nvCxnSpPr>
        <p:spPr>
          <a:xfrm flipV="1">
            <a:off x="7000875" y="1699942"/>
            <a:ext cx="504825" cy="70035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2E69727-DA08-40E6-B135-0B8C6BC99ACB}"/>
              </a:ext>
            </a:extLst>
          </p:cNvPr>
          <p:cNvCxnSpPr>
            <a:cxnSpLocks/>
          </p:cNvCxnSpPr>
          <p:nvPr/>
        </p:nvCxnSpPr>
        <p:spPr>
          <a:xfrm flipV="1">
            <a:off x="7154279" y="2200977"/>
            <a:ext cx="2349661" cy="67557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07576F3-7CB7-40E0-9E29-A596B98CF70D}"/>
              </a:ext>
            </a:extLst>
          </p:cNvPr>
          <p:cNvSpPr txBox="1"/>
          <p:nvPr/>
        </p:nvSpPr>
        <p:spPr>
          <a:xfrm>
            <a:off x="6230854" y="2305927"/>
            <a:ext cx="1096027" cy="923330"/>
          </a:xfrm>
          <a:prstGeom prst="rect">
            <a:avLst/>
          </a:prstGeom>
          <a:noFill/>
        </p:spPr>
        <p:txBody>
          <a:bodyPr wrap="square" rtlCol="0">
            <a:spAutoFit/>
          </a:bodyPr>
          <a:lstStyle/>
          <a:p>
            <a:r>
              <a:rPr lang="en-US" dirty="0"/>
              <a:t>Water cooling channels</a:t>
            </a:r>
          </a:p>
        </p:txBody>
      </p:sp>
      <p:sp>
        <p:nvSpPr>
          <p:cNvPr id="25" name="TextBox 24">
            <a:extLst>
              <a:ext uri="{FF2B5EF4-FFF2-40B4-BE49-F238E27FC236}">
                <a16:creationId xmlns:a16="http://schemas.microsoft.com/office/drawing/2014/main" id="{654546F9-44BE-436C-9EBC-5A005CEF770C}"/>
              </a:ext>
            </a:extLst>
          </p:cNvPr>
          <p:cNvSpPr txBox="1"/>
          <p:nvPr/>
        </p:nvSpPr>
        <p:spPr>
          <a:xfrm>
            <a:off x="11145998" y="4617717"/>
            <a:ext cx="1297169" cy="1015663"/>
          </a:xfrm>
          <a:prstGeom prst="rect">
            <a:avLst/>
          </a:prstGeom>
          <a:noFill/>
        </p:spPr>
        <p:txBody>
          <a:bodyPr wrap="square" rtlCol="0">
            <a:spAutoFit/>
          </a:bodyPr>
          <a:lstStyle/>
          <a:p>
            <a:r>
              <a:rPr lang="en-US" sz="1200" dirty="0"/>
              <a:t>J. Bellon</a:t>
            </a:r>
          </a:p>
          <a:p>
            <a:r>
              <a:rPr lang="en-US" sz="1200" dirty="0"/>
              <a:t>S. Bellavia</a:t>
            </a:r>
          </a:p>
          <a:p>
            <a:r>
              <a:rPr lang="en-US" sz="1200" dirty="0"/>
              <a:t>A. Blednykh</a:t>
            </a:r>
          </a:p>
          <a:p>
            <a:r>
              <a:rPr lang="en-US" sz="1200" dirty="0"/>
              <a:t>C. Hetzel</a:t>
            </a:r>
          </a:p>
          <a:p>
            <a:r>
              <a:rPr lang="en-US" sz="1200" dirty="0"/>
              <a:t>P. Thieberger</a:t>
            </a:r>
          </a:p>
        </p:txBody>
      </p:sp>
      <p:pic>
        <p:nvPicPr>
          <p:cNvPr id="21" name="Picture 20">
            <a:extLst>
              <a:ext uri="{FF2B5EF4-FFF2-40B4-BE49-F238E27FC236}">
                <a16:creationId xmlns:a16="http://schemas.microsoft.com/office/drawing/2014/main" id="{757E2199-C521-41B2-BEDC-EF1B804D3A5B}"/>
              </a:ext>
            </a:extLst>
          </p:cNvPr>
          <p:cNvPicPr>
            <a:picLocks noChangeAspect="1"/>
          </p:cNvPicPr>
          <p:nvPr/>
        </p:nvPicPr>
        <p:blipFill>
          <a:blip r:embed="rId3"/>
          <a:stretch>
            <a:fillRect/>
          </a:stretch>
        </p:blipFill>
        <p:spPr>
          <a:xfrm>
            <a:off x="753096" y="4219274"/>
            <a:ext cx="3441778" cy="2086276"/>
          </a:xfrm>
          <a:prstGeom prst="rect">
            <a:avLst/>
          </a:prstGeom>
        </p:spPr>
      </p:pic>
      <p:sp>
        <p:nvSpPr>
          <p:cNvPr id="3" name="TextBox 2">
            <a:extLst>
              <a:ext uri="{FF2B5EF4-FFF2-40B4-BE49-F238E27FC236}">
                <a16:creationId xmlns:a16="http://schemas.microsoft.com/office/drawing/2014/main" id="{39737837-3EF7-4957-8F06-762D3C5DFD7E}"/>
              </a:ext>
            </a:extLst>
          </p:cNvPr>
          <p:cNvSpPr txBox="1"/>
          <p:nvPr/>
        </p:nvSpPr>
        <p:spPr>
          <a:xfrm>
            <a:off x="7253287" y="506145"/>
            <a:ext cx="1088760" cy="523220"/>
          </a:xfrm>
          <a:prstGeom prst="rect">
            <a:avLst/>
          </a:prstGeom>
          <a:noFill/>
        </p:spPr>
        <p:txBody>
          <a:bodyPr wrap="none" rtlCol="0">
            <a:spAutoFit/>
          </a:bodyPr>
          <a:lstStyle/>
          <a:p>
            <a:r>
              <a:rPr lang="en-US" sz="1400" dirty="0"/>
              <a:t>36 X 80 mm </a:t>
            </a:r>
          </a:p>
          <a:p>
            <a:r>
              <a:rPr lang="en-US" sz="1400" dirty="0"/>
              <a:t>aperture</a:t>
            </a:r>
          </a:p>
        </p:txBody>
      </p:sp>
      <p:sp>
        <p:nvSpPr>
          <p:cNvPr id="5" name="TextBox 4">
            <a:extLst>
              <a:ext uri="{FF2B5EF4-FFF2-40B4-BE49-F238E27FC236}">
                <a16:creationId xmlns:a16="http://schemas.microsoft.com/office/drawing/2014/main" id="{0122DE82-887E-BB44-AD01-242670C80EE7}"/>
              </a:ext>
            </a:extLst>
          </p:cNvPr>
          <p:cNvSpPr txBox="1"/>
          <p:nvPr/>
        </p:nvSpPr>
        <p:spPr>
          <a:xfrm>
            <a:off x="1386301" y="6313590"/>
            <a:ext cx="1896673" cy="276999"/>
          </a:xfrm>
          <a:prstGeom prst="rect">
            <a:avLst/>
          </a:prstGeom>
          <a:noFill/>
        </p:spPr>
        <p:txBody>
          <a:bodyPr wrap="none" rtlCol="0">
            <a:spAutoFit/>
          </a:bodyPr>
          <a:lstStyle/>
          <a:p>
            <a:r>
              <a:rPr lang="en-US" sz="1200" dirty="0"/>
              <a:t>Pin cushion distortion plot  </a:t>
            </a:r>
          </a:p>
        </p:txBody>
      </p:sp>
      <p:pic>
        <p:nvPicPr>
          <p:cNvPr id="7" name="Picture 6">
            <a:extLst>
              <a:ext uri="{FF2B5EF4-FFF2-40B4-BE49-F238E27FC236}">
                <a16:creationId xmlns:a16="http://schemas.microsoft.com/office/drawing/2014/main" id="{69E3C1E1-1F5B-F344-952C-EDE4786DE5CB}"/>
              </a:ext>
            </a:extLst>
          </p:cNvPr>
          <p:cNvPicPr>
            <a:picLocks noChangeAspect="1"/>
          </p:cNvPicPr>
          <p:nvPr/>
        </p:nvPicPr>
        <p:blipFill>
          <a:blip r:embed="rId4"/>
          <a:stretch>
            <a:fillRect/>
          </a:stretch>
        </p:blipFill>
        <p:spPr>
          <a:xfrm>
            <a:off x="5981184" y="3620082"/>
            <a:ext cx="3969640" cy="2368804"/>
          </a:xfrm>
          <a:prstGeom prst="rect">
            <a:avLst/>
          </a:prstGeom>
        </p:spPr>
      </p:pic>
    </p:spTree>
    <p:extLst>
      <p:ext uri="{BB962C8B-B14F-4D97-AF65-F5344CB8AC3E}">
        <p14:creationId xmlns:p14="http://schemas.microsoft.com/office/powerpoint/2010/main" val="1016094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1D7BC-A32A-AF42-92CF-06145303ED38}"/>
              </a:ext>
            </a:extLst>
          </p:cNvPr>
          <p:cNvSpPr>
            <a:spLocks noGrp="1"/>
          </p:cNvSpPr>
          <p:nvPr>
            <p:ph type="title"/>
          </p:nvPr>
        </p:nvSpPr>
        <p:spPr>
          <a:xfrm>
            <a:off x="646612" y="67084"/>
            <a:ext cx="6970988" cy="480269"/>
          </a:xfrm>
        </p:spPr>
        <p:txBody>
          <a:bodyPr>
            <a:noAutofit/>
          </a:bodyPr>
          <a:lstStyle/>
          <a:p>
            <a:r>
              <a:rPr lang="en-US" sz="2800" dirty="0">
                <a:solidFill>
                  <a:srgbClr val="24407B"/>
                </a:solidFill>
                <a:latin typeface="+mn-lt"/>
              </a:rPr>
              <a:t>Hadron Storage Ring cryo-button BPM Pick-up</a:t>
            </a:r>
          </a:p>
        </p:txBody>
      </p:sp>
      <p:sp>
        <p:nvSpPr>
          <p:cNvPr id="4" name="Slide Number Placeholder 3">
            <a:extLst>
              <a:ext uri="{FF2B5EF4-FFF2-40B4-BE49-F238E27FC236}">
                <a16:creationId xmlns:a16="http://schemas.microsoft.com/office/drawing/2014/main" id="{114787BE-6C2E-6A4A-94D4-CAF099F5E620}"/>
              </a:ext>
            </a:extLst>
          </p:cNvPr>
          <p:cNvSpPr>
            <a:spLocks noGrp="1"/>
          </p:cNvSpPr>
          <p:nvPr>
            <p:ph type="sldNum" sz="quarter" idx="12"/>
          </p:nvPr>
        </p:nvSpPr>
        <p:spPr>
          <a:xfrm>
            <a:off x="4433065" y="6462095"/>
            <a:ext cx="2743200" cy="365125"/>
          </a:xfrm>
        </p:spPr>
        <p:txBody>
          <a:bodyPr/>
          <a:lstStyle/>
          <a:p>
            <a:fld id="{893C5830-40F3-F04E-B2E3-10E6672BA8FF}" type="slidenum">
              <a:rPr lang="en-US" smtClean="0"/>
              <a:pPr/>
              <a:t>9</a:t>
            </a:fld>
            <a:endParaRPr lang="en-US" dirty="0"/>
          </a:p>
        </p:txBody>
      </p:sp>
      <p:pic>
        <p:nvPicPr>
          <p:cNvPr id="5" name="Picture 4">
            <a:extLst>
              <a:ext uri="{FF2B5EF4-FFF2-40B4-BE49-F238E27FC236}">
                <a16:creationId xmlns:a16="http://schemas.microsoft.com/office/drawing/2014/main" id="{EFFDFFF4-4009-0944-BA57-E82D661CD949}"/>
              </a:ext>
            </a:extLst>
          </p:cNvPr>
          <p:cNvPicPr>
            <a:picLocks noChangeAspect="1"/>
          </p:cNvPicPr>
          <p:nvPr/>
        </p:nvPicPr>
        <p:blipFill>
          <a:blip r:embed="rId2"/>
          <a:stretch>
            <a:fillRect/>
          </a:stretch>
        </p:blipFill>
        <p:spPr>
          <a:xfrm>
            <a:off x="9615618" y="4453715"/>
            <a:ext cx="2236996" cy="1778019"/>
          </a:xfrm>
          <a:prstGeom prst="rect">
            <a:avLst/>
          </a:prstGeom>
        </p:spPr>
      </p:pic>
      <p:pic>
        <p:nvPicPr>
          <p:cNvPr id="8" name="Picture 7" descr="Diagram&#10;&#10;Description automatically generated">
            <a:extLst>
              <a:ext uri="{FF2B5EF4-FFF2-40B4-BE49-F238E27FC236}">
                <a16:creationId xmlns:a16="http://schemas.microsoft.com/office/drawing/2014/main" id="{2242CB3F-90DA-B043-92A9-47A1C10250B4}"/>
              </a:ext>
            </a:extLst>
          </p:cNvPr>
          <p:cNvPicPr>
            <a:picLocks noChangeAspect="1"/>
          </p:cNvPicPr>
          <p:nvPr/>
        </p:nvPicPr>
        <p:blipFill>
          <a:blip r:embed="rId3"/>
          <a:stretch>
            <a:fillRect/>
          </a:stretch>
        </p:blipFill>
        <p:spPr>
          <a:xfrm>
            <a:off x="7062847" y="4376051"/>
            <a:ext cx="2475585" cy="1933345"/>
          </a:xfrm>
          <a:prstGeom prst="rect">
            <a:avLst/>
          </a:prstGeom>
        </p:spPr>
      </p:pic>
      <p:sp>
        <p:nvSpPr>
          <p:cNvPr id="9" name="TextBox 8">
            <a:extLst>
              <a:ext uri="{FF2B5EF4-FFF2-40B4-BE49-F238E27FC236}">
                <a16:creationId xmlns:a16="http://schemas.microsoft.com/office/drawing/2014/main" id="{249691E9-D11B-2742-AB2C-99B2285C92BD}"/>
              </a:ext>
            </a:extLst>
          </p:cNvPr>
          <p:cNvSpPr txBox="1"/>
          <p:nvPr/>
        </p:nvSpPr>
        <p:spPr>
          <a:xfrm>
            <a:off x="10083644" y="4082878"/>
            <a:ext cx="1439818" cy="246221"/>
          </a:xfrm>
          <a:prstGeom prst="rect">
            <a:avLst/>
          </a:prstGeom>
          <a:noFill/>
        </p:spPr>
        <p:txBody>
          <a:bodyPr wrap="none" rtlCol="0">
            <a:spAutoFit/>
          </a:bodyPr>
          <a:lstStyle/>
          <a:p>
            <a:r>
              <a:rPr lang="en-US" sz="1000" dirty="0"/>
              <a:t>20 mm diameter button</a:t>
            </a:r>
          </a:p>
        </p:txBody>
      </p:sp>
      <p:pic>
        <p:nvPicPr>
          <p:cNvPr id="13" name="Picture 12" descr="A close-up of a machine&#10;&#10;Description automatically generated with low confidence">
            <a:extLst>
              <a:ext uri="{FF2B5EF4-FFF2-40B4-BE49-F238E27FC236}">
                <a16:creationId xmlns:a16="http://schemas.microsoft.com/office/drawing/2014/main" id="{E4ED39A7-686B-9945-98EE-8B2FCB0EBFD4}"/>
              </a:ext>
            </a:extLst>
          </p:cNvPr>
          <p:cNvPicPr>
            <a:picLocks noChangeAspect="1"/>
          </p:cNvPicPr>
          <p:nvPr/>
        </p:nvPicPr>
        <p:blipFill>
          <a:blip r:embed="rId4"/>
          <a:stretch>
            <a:fillRect/>
          </a:stretch>
        </p:blipFill>
        <p:spPr>
          <a:xfrm>
            <a:off x="102515" y="4470179"/>
            <a:ext cx="3971261" cy="1839217"/>
          </a:xfrm>
          <a:prstGeom prst="rect">
            <a:avLst/>
          </a:prstGeom>
        </p:spPr>
      </p:pic>
      <p:pic>
        <p:nvPicPr>
          <p:cNvPr id="15" name="Picture 14" descr="A close-up of a machine&#10;&#10;Description automatically generated with low confidence">
            <a:extLst>
              <a:ext uri="{FF2B5EF4-FFF2-40B4-BE49-F238E27FC236}">
                <a16:creationId xmlns:a16="http://schemas.microsoft.com/office/drawing/2014/main" id="{3BB52C40-F0D3-7547-8FC4-AAD257B801F3}"/>
              </a:ext>
            </a:extLst>
          </p:cNvPr>
          <p:cNvPicPr>
            <a:picLocks noChangeAspect="1"/>
          </p:cNvPicPr>
          <p:nvPr/>
        </p:nvPicPr>
        <p:blipFill>
          <a:blip r:embed="rId5"/>
          <a:stretch>
            <a:fillRect/>
          </a:stretch>
        </p:blipFill>
        <p:spPr>
          <a:xfrm>
            <a:off x="4132106" y="4376051"/>
            <a:ext cx="2874937" cy="1984069"/>
          </a:xfrm>
          <a:prstGeom prst="rect">
            <a:avLst/>
          </a:prstGeom>
        </p:spPr>
      </p:pic>
      <p:sp>
        <p:nvSpPr>
          <p:cNvPr id="16" name="TextBox 15">
            <a:extLst>
              <a:ext uri="{FF2B5EF4-FFF2-40B4-BE49-F238E27FC236}">
                <a16:creationId xmlns:a16="http://schemas.microsoft.com/office/drawing/2014/main" id="{1C2316A3-319E-5948-BCD5-5B8FE4CFBD4B}"/>
              </a:ext>
            </a:extLst>
          </p:cNvPr>
          <p:cNvSpPr txBox="1"/>
          <p:nvPr/>
        </p:nvSpPr>
        <p:spPr>
          <a:xfrm>
            <a:off x="7679594" y="4056759"/>
            <a:ext cx="1366080" cy="246221"/>
          </a:xfrm>
          <a:prstGeom prst="rect">
            <a:avLst/>
          </a:prstGeom>
          <a:noFill/>
        </p:spPr>
        <p:txBody>
          <a:bodyPr wrap="none" rtlCol="0">
            <a:spAutoFit/>
          </a:bodyPr>
          <a:lstStyle/>
          <a:p>
            <a:r>
              <a:rPr lang="en-US" sz="1000" dirty="0"/>
              <a:t>HSR BPM cross section</a:t>
            </a:r>
          </a:p>
        </p:txBody>
      </p:sp>
      <p:sp>
        <p:nvSpPr>
          <p:cNvPr id="17" name="TextBox 16">
            <a:extLst>
              <a:ext uri="{FF2B5EF4-FFF2-40B4-BE49-F238E27FC236}">
                <a16:creationId xmlns:a16="http://schemas.microsoft.com/office/drawing/2014/main" id="{48EB5E2E-2365-A145-8A66-8EF34EBAB125}"/>
              </a:ext>
            </a:extLst>
          </p:cNvPr>
          <p:cNvSpPr txBox="1"/>
          <p:nvPr/>
        </p:nvSpPr>
        <p:spPr>
          <a:xfrm>
            <a:off x="360606" y="4005933"/>
            <a:ext cx="3183885" cy="400110"/>
          </a:xfrm>
          <a:prstGeom prst="rect">
            <a:avLst/>
          </a:prstGeom>
          <a:noFill/>
        </p:spPr>
        <p:txBody>
          <a:bodyPr wrap="none" rtlCol="0">
            <a:spAutoFit/>
          </a:bodyPr>
          <a:lstStyle/>
          <a:p>
            <a:r>
              <a:rPr lang="en-US" sz="1000" dirty="0"/>
              <a:t>Conceptual design of the HSR bellows/interconnect/BPM </a:t>
            </a:r>
          </a:p>
          <a:p>
            <a:r>
              <a:rPr lang="en-US" sz="1000" dirty="0"/>
              <a:t>with cryo-cooled vacuum chamber sleeve bypass</a:t>
            </a:r>
          </a:p>
        </p:txBody>
      </p:sp>
      <p:sp>
        <p:nvSpPr>
          <p:cNvPr id="19" name="TextBox 18">
            <a:extLst>
              <a:ext uri="{FF2B5EF4-FFF2-40B4-BE49-F238E27FC236}">
                <a16:creationId xmlns:a16="http://schemas.microsoft.com/office/drawing/2014/main" id="{5AB39A7C-5615-AB44-A8B0-5000A8820E32}"/>
              </a:ext>
            </a:extLst>
          </p:cNvPr>
          <p:cNvSpPr txBox="1"/>
          <p:nvPr/>
        </p:nvSpPr>
        <p:spPr>
          <a:xfrm>
            <a:off x="7007043" y="6356350"/>
            <a:ext cx="2058192" cy="276999"/>
          </a:xfrm>
          <a:prstGeom prst="rect">
            <a:avLst/>
          </a:prstGeom>
          <a:noFill/>
        </p:spPr>
        <p:txBody>
          <a:bodyPr wrap="none" rtlCol="0">
            <a:spAutoFit/>
          </a:bodyPr>
          <a:lstStyle/>
          <a:p>
            <a:r>
              <a:rPr lang="en-US" sz="1200" dirty="0"/>
              <a:t>Pics courtesy of Charlie Hetzel</a:t>
            </a:r>
          </a:p>
        </p:txBody>
      </p:sp>
      <p:sp>
        <p:nvSpPr>
          <p:cNvPr id="21" name="Content Placeholder 2">
            <a:extLst>
              <a:ext uri="{FF2B5EF4-FFF2-40B4-BE49-F238E27FC236}">
                <a16:creationId xmlns:a16="http://schemas.microsoft.com/office/drawing/2014/main" id="{FABFE444-7CA7-E246-8DDC-CFFC82C76A15}"/>
              </a:ext>
            </a:extLst>
          </p:cNvPr>
          <p:cNvSpPr>
            <a:spLocks noGrp="1"/>
          </p:cNvSpPr>
          <p:nvPr>
            <p:ph idx="1"/>
          </p:nvPr>
        </p:nvSpPr>
        <p:spPr>
          <a:xfrm>
            <a:off x="6019818" y="1127677"/>
            <a:ext cx="5914114" cy="2799950"/>
          </a:xfrm>
        </p:spPr>
        <p:txBody>
          <a:bodyPr>
            <a:normAutofit/>
          </a:bodyPr>
          <a:lstStyle/>
          <a:p>
            <a:pPr>
              <a:lnSpc>
                <a:spcPct val="120000"/>
              </a:lnSpc>
            </a:pPr>
            <a:r>
              <a:rPr lang="en-US" sz="1500" dirty="0">
                <a:latin typeface="+mn-lt"/>
              </a:rPr>
              <a:t>HSR cryo-BPM pick-up design is underway, CST &amp; Ansys simulations</a:t>
            </a:r>
          </a:p>
          <a:p>
            <a:r>
              <a:rPr lang="en-US" sz="1500" dirty="0">
                <a:latin typeface="+mn-lt"/>
              </a:rPr>
              <a:t>HSR beam parameters for 275 GeV (most challenging for BPM): </a:t>
            </a:r>
          </a:p>
          <a:p>
            <a:pPr lvl="1"/>
            <a:r>
              <a:rPr lang="en-US" sz="1300" dirty="0">
                <a:latin typeface="+mn-lt"/>
              </a:rPr>
              <a:t>Bunch charge = 30.5 nC</a:t>
            </a:r>
          </a:p>
          <a:p>
            <a:pPr lvl="1"/>
            <a:r>
              <a:rPr lang="en-US" sz="1300" dirty="0">
                <a:latin typeface="+mn-lt"/>
              </a:rPr>
              <a:t>Bunch length (RMS) = 6 cm</a:t>
            </a:r>
          </a:p>
          <a:p>
            <a:pPr lvl="1"/>
            <a:r>
              <a:rPr lang="en-US" sz="1300" dirty="0">
                <a:latin typeface="+mn-lt"/>
              </a:rPr>
              <a:t>Bunch period =  40 ns, 290 bunches</a:t>
            </a:r>
          </a:p>
          <a:p>
            <a:pPr lvl="1"/>
            <a:r>
              <a:rPr lang="en-US" sz="1300" dirty="0">
                <a:latin typeface="+mn-lt"/>
              </a:rPr>
              <a:t>Beam current = 0.69 Amps</a:t>
            </a:r>
          </a:p>
          <a:p>
            <a:pPr lvl="1"/>
            <a:r>
              <a:rPr lang="en-US" sz="1300" dirty="0">
                <a:latin typeface="+mn-lt"/>
              </a:rPr>
              <a:t>Radial shift = 20 mm</a:t>
            </a:r>
          </a:p>
          <a:p>
            <a:r>
              <a:rPr lang="en-US" sz="1500" dirty="0">
                <a:latin typeface="+mn-lt"/>
              </a:rPr>
              <a:t>For the above parameters, preliminary simulation results look promising</a:t>
            </a:r>
          </a:p>
          <a:p>
            <a:pPr lvl="1"/>
            <a:r>
              <a:rPr lang="en-US" sz="1300" dirty="0">
                <a:latin typeface="+mn-lt"/>
              </a:rPr>
              <a:t>Impedance characteristics look good (matched to beam sleeve)</a:t>
            </a:r>
          </a:p>
          <a:p>
            <a:pPr marL="457200" lvl="1" indent="0">
              <a:buNone/>
            </a:pPr>
            <a:endParaRPr lang="en-US" sz="1200" dirty="0"/>
          </a:p>
        </p:txBody>
      </p:sp>
      <p:sp>
        <p:nvSpPr>
          <p:cNvPr id="22" name="Content Placeholder 2">
            <a:extLst>
              <a:ext uri="{FF2B5EF4-FFF2-40B4-BE49-F238E27FC236}">
                <a16:creationId xmlns:a16="http://schemas.microsoft.com/office/drawing/2014/main" id="{62AE1643-880B-6344-B5EA-56727AED19DB}"/>
              </a:ext>
            </a:extLst>
          </p:cNvPr>
          <p:cNvSpPr txBox="1">
            <a:spLocks/>
          </p:cNvSpPr>
          <p:nvPr/>
        </p:nvSpPr>
        <p:spPr>
          <a:xfrm>
            <a:off x="0" y="789317"/>
            <a:ext cx="5736940" cy="227433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latin typeface="+mn-lt"/>
              </a:rPr>
              <a:t>The new cryo-BPM design considerations:</a:t>
            </a:r>
          </a:p>
          <a:p>
            <a:pPr lvl="1"/>
            <a:r>
              <a:rPr lang="en-US" sz="1400" dirty="0">
                <a:latin typeface="+mn-lt"/>
              </a:rPr>
              <a:t>Aperture 50 x 64 mm (same as adjacent beam sleeve)</a:t>
            </a:r>
          </a:p>
          <a:p>
            <a:pPr lvl="1"/>
            <a:r>
              <a:rPr lang="en-US" sz="1400" dirty="0">
                <a:latin typeface="+mn-lt"/>
              </a:rPr>
              <a:t>Operations with large (+/-20 mm) radial offset at store</a:t>
            </a:r>
          </a:p>
          <a:p>
            <a:pPr lvl="1"/>
            <a:r>
              <a:rPr lang="en-US" sz="1400" dirty="0">
                <a:latin typeface="+mn-lt"/>
              </a:rPr>
              <a:t>Power deposition on the buttons is not excessive</a:t>
            </a:r>
          </a:p>
          <a:p>
            <a:pPr lvl="1"/>
            <a:r>
              <a:rPr lang="en-US" sz="1400" dirty="0">
                <a:latin typeface="+mn-lt"/>
              </a:rPr>
              <a:t>Signal levels to meet performance requirements (20 um resolution, average over 1 second during store)</a:t>
            </a:r>
          </a:p>
          <a:p>
            <a:pPr lvl="1"/>
            <a:r>
              <a:rPr lang="en-US" sz="1400" dirty="0">
                <a:latin typeface="+mn-lt"/>
              </a:rPr>
              <a:t>Dynamic range of ~ 85 dB;</a:t>
            </a:r>
          </a:p>
          <a:p>
            <a:pPr lvl="2"/>
            <a:r>
              <a:rPr lang="en-US" sz="1400" dirty="0">
                <a:latin typeface="+mn-lt"/>
              </a:rPr>
              <a:t>long 125 cm RMS, 5 nC gold pilot bunches at injection</a:t>
            </a:r>
          </a:p>
          <a:p>
            <a:pPr lvl="2"/>
            <a:r>
              <a:rPr lang="en-US" sz="1400" dirty="0">
                <a:latin typeface="+mn-lt"/>
              </a:rPr>
              <a:t>short 6 cm RMS, 30 nC bunches during store with large radial offset.</a:t>
            </a:r>
          </a:p>
          <a:p>
            <a:pPr marL="0" indent="0">
              <a:buFont typeface="Arial" panose="020B0604020202020204" pitchFamily="34" charset="0"/>
              <a:buNone/>
            </a:pPr>
            <a:endParaRPr lang="en-US" sz="1800" dirty="0"/>
          </a:p>
        </p:txBody>
      </p:sp>
    </p:spTree>
    <p:extLst>
      <p:ext uri="{BB962C8B-B14F-4D97-AF65-F5344CB8AC3E}">
        <p14:creationId xmlns:p14="http://schemas.microsoft.com/office/powerpoint/2010/main" val="30335071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IC_PPT_Template_Rev0320" id="{2A53564D-EEDC-4F70-BBDC-B141C06A7C53}" vid="{C6FE67A0-0E93-420C-BD70-3D42B94D167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7108DA7147E2F4680627E8A55B43724" ma:contentTypeVersion="2" ma:contentTypeDescription="Create a new document." ma:contentTypeScope="" ma:versionID="24f934b96affbce901e0c7176e0369d9">
  <xsd:schema xmlns:xsd="http://www.w3.org/2001/XMLSchema" xmlns:xs="http://www.w3.org/2001/XMLSchema" xmlns:p="http://schemas.microsoft.com/office/2006/metadata/properties" xmlns:ns2="ce41d459-e72c-459c-9959-f278dea76cf1" targetNamespace="http://schemas.microsoft.com/office/2006/metadata/properties" ma:root="true" ma:fieldsID="20927151129dabbcb77a4f85b182a436" ns2:_="">
    <xsd:import namespace="ce41d459-e72c-459c-9959-f278dea76cf1"/>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41d459-e72c-459c-9959-f278dea76c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62265F2-8425-47D4-B883-E86218C52976}">
  <ds:schemaRefs>
    <ds:schemaRef ds:uri="http://schemas.microsoft.com/sharepoint/v3/contenttype/forms"/>
  </ds:schemaRefs>
</ds:datastoreItem>
</file>

<file path=customXml/itemProps2.xml><?xml version="1.0" encoding="utf-8"?>
<ds:datastoreItem xmlns:ds="http://schemas.openxmlformats.org/officeDocument/2006/customXml" ds:itemID="{5BBE1C32-E9FB-4546-8A97-5A6C142FF51B}">
  <ds:schemaRefs>
    <ds:schemaRef ds:uri="http://schemas.microsoft.com/office/infopath/2007/PartnerControls"/>
    <ds:schemaRef ds:uri="http://schemas.openxmlformats.org/package/2006/metadata/core-properties"/>
    <ds:schemaRef ds:uri="ce41d459-e72c-459c-9959-f278dea76cf1"/>
    <ds:schemaRef ds:uri="http://purl.org/dc/elements/1.1/"/>
    <ds:schemaRef ds:uri="http://purl.org/dc/terms/"/>
    <ds:schemaRef ds:uri="http://schemas.microsoft.com/office/2006/documentManagement/types"/>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E44D3FD6-BE18-4A26-9413-AE3F6F0270B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41d459-e72c-459c-9959-f278dea76c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EIC_PPT_Template_Rev0320</Template>
  <TotalTime>328566</TotalTime>
  <Words>3035</Words>
  <Application>Microsoft Macintosh PowerPoint</Application>
  <PresentationFormat>Widescreen</PresentationFormat>
  <Paragraphs>481</Paragraphs>
  <Slides>23</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34" baseType="lpstr">
      <vt:lpstr>Arial</vt:lpstr>
      <vt:lpstr>Baloo</vt:lpstr>
      <vt:lpstr>BeraSansMono-Roman</vt:lpstr>
      <vt:lpstr>Calibri</vt:lpstr>
      <vt:lpstr>NimbusRomNo9L-Medi</vt:lpstr>
      <vt:lpstr>Shree Devanagari 714</vt:lpstr>
      <vt:lpstr>Symbol</vt:lpstr>
      <vt:lpstr>Times New Roman</vt:lpstr>
      <vt:lpstr>Wingdings</vt:lpstr>
      <vt:lpstr>Office Theme</vt:lpstr>
      <vt:lpstr>Worksheet</vt:lpstr>
      <vt:lpstr>EIC IR Beam Instrumentation Considerations</vt:lpstr>
      <vt:lpstr>Outline</vt:lpstr>
      <vt:lpstr>IR Instrumentation Introduction</vt:lpstr>
      <vt:lpstr>Hadron transport through IR6</vt:lpstr>
      <vt:lpstr>Electron transport layout in IR6</vt:lpstr>
      <vt:lpstr>PowerPoint Presentation</vt:lpstr>
      <vt:lpstr>PowerPoint Presentation</vt:lpstr>
      <vt:lpstr>Electron Storage Ring  BPM Pick-up design</vt:lpstr>
      <vt:lpstr>Hadron Storage Ring cryo-button BPM Pick-up</vt:lpstr>
      <vt:lpstr>PowerPoint Presentation</vt:lpstr>
      <vt:lpstr>Near interaction Region hadron BPM Pick-ups</vt:lpstr>
      <vt:lpstr>ESR &amp; IR Orbit correction simulations</vt:lpstr>
      <vt:lpstr>PowerPoint Presentation</vt:lpstr>
      <vt:lpstr>PowerPoint Presentation</vt:lpstr>
      <vt:lpstr>Hadron Crabbing Angle Measurements</vt:lpstr>
      <vt:lpstr>Hadron Crabbing Angle - Residual Measurement</vt:lpstr>
      <vt:lpstr>PowerPoint Presentation</vt:lpstr>
      <vt:lpstr>Large Angle Beamstrahlung Monitor (under consideration)</vt:lpstr>
      <vt:lpstr>Summary</vt:lpstr>
      <vt:lpstr>Acknowledgements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Construction</dc:title>
  <dc:creator>Gassner, David M</dc:creator>
  <cp:lastModifiedBy>Gassner, David M</cp:lastModifiedBy>
  <cp:revision>409</cp:revision>
  <dcterms:created xsi:type="dcterms:W3CDTF">2020-10-27T20:30:45Z</dcterms:created>
  <dcterms:modified xsi:type="dcterms:W3CDTF">2022-10-18T14:52:25Z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0x010100D7108DA7147E2F4680627E8A55B43724</vt:lpwstr>
  </property>
</Properties>
</file>