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56" r:id="rId2"/>
    <p:sldId id="1462" r:id="rId3"/>
    <p:sldId id="259" r:id="rId4"/>
    <p:sldId id="258" r:id="rId5"/>
    <p:sldId id="269" r:id="rId6"/>
    <p:sldId id="270" r:id="rId7"/>
    <p:sldId id="271" r:id="rId8"/>
    <p:sldId id="272" r:id="rId9"/>
    <p:sldId id="273" r:id="rId10"/>
    <p:sldId id="265" r:id="rId11"/>
    <p:sldId id="266" r:id="rId12"/>
    <p:sldId id="267" r:id="rId13"/>
    <p:sldId id="287" r:id="rId14"/>
    <p:sldId id="1461" r:id="rId15"/>
    <p:sldId id="1465" r:id="rId16"/>
    <p:sldId id="1464" r:id="rId17"/>
    <p:sldId id="1453" r:id="rId18"/>
    <p:sldId id="268" r:id="rId19"/>
    <p:sldId id="1575" r:id="rId20"/>
    <p:sldId id="285" r:id="rId21"/>
    <p:sldId id="286" r:id="rId2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335"/>
    <p:restoredTop sz="96405"/>
  </p:normalViewPr>
  <p:slideViewPr>
    <p:cSldViewPr snapToGrid="0">
      <p:cViewPr varScale="1">
        <p:scale>
          <a:sx n="187" d="100"/>
          <a:sy n="187" d="100"/>
        </p:scale>
        <p:origin x="170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465474-B881-3441-89C3-D0AB9D0E4B36}" type="datetimeFigureOut">
              <a:rPr kumimoji="1" lang="ja-JP" altLang="en-US" smtClean="0"/>
              <a:t>2022/10/19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EAA7E1-47A8-D244-9533-F273389A66BB}" type="slidenum">
              <a:rPr kumimoji="1" lang="ja-JP" altLang="en-US" smtClean="0"/>
              <a:t>‹#›</a:t>
            </a:fld>
            <a:endParaRPr kumimoji="1" lang="ja-JP" altLang="en-US"/>
          </a:p>
        </p:txBody>
      </p:sp>
    </p:spTree>
    <p:extLst>
      <p:ext uri="{BB962C8B-B14F-4D97-AF65-F5344CB8AC3E}">
        <p14:creationId xmlns:p14="http://schemas.microsoft.com/office/powerpoint/2010/main" val="133152029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8999177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1E4B8A5-BD19-9A43-A73F-BE1A9E61CA31}" type="slidenum">
              <a:rPr kumimoji="1" lang="ja-JP" altLang="en-US" smtClean="0"/>
              <a:t>14</a:t>
            </a:fld>
            <a:endParaRPr kumimoji="1" lang="ja-JP" altLang="en-US"/>
          </a:p>
        </p:txBody>
      </p:sp>
    </p:spTree>
    <p:extLst>
      <p:ext uri="{BB962C8B-B14F-4D97-AF65-F5344CB8AC3E}">
        <p14:creationId xmlns:p14="http://schemas.microsoft.com/office/powerpoint/2010/main" val="25788547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03EB87F-52DE-9EA3-9472-91B3D7470EFD}"/>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A1B05068-B1F5-0E8B-97B1-E79E676A6EA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A5977D8-12EC-A644-ACEB-0A295B664745}"/>
              </a:ext>
            </a:extLst>
          </p:cNvPr>
          <p:cNvSpPr>
            <a:spLocks noGrp="1"/>
          </p:cNvSpPr>
          <p:nvPr>
            <p:ph type="dt" sz="half" idx="10"/>
          </p:nvPr>
        </p:nvSpPr>
        <p:spPr/>
        <p:txBody>
          <a:bodyPr/>
          <a:lstStyle/>
          <a:p>
            <a:fld id="{C1031CC2-F4C6-6A4C-A8BA-E339FA799AF5}" type="datetimeFigureOut">
              <a:rPr kumimoji="1" lang="ja-JP" altLang="en-US" smtClean="0"/>
              <a:t>2022/10/19</a:t>
            </a:fld>
            <a:endParaRPr kumimoji="1" lang="ja-JP" altLang="en-US"/>
          </a:p>
        </p:txBody>
      </p:sp>
      <p:sp>
        <p:nvSpPr>
          <p:cNvPr id="5" name="フッター プレースホルダー 4">
            <a:extLst>
              <a:ext uri="{FF2B5EF4-FFF2-40B4-BE49-F238E27FC236}">
                <a16:creationId xmlns:a16="http://schemas.microsoft.com/office/drawing/2014/main" id="{E517DBE2-4811-836E-7016-A26A2567604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343DDEF-7594-5696-0EB2-22D3CBE277BC}"/>
              </a:ext>
            </a:extLst>
          </p:cNvPr>
          <p:cNvSpPr>
            <a:spLocks noGrp="1"/>
          </p:cNvSpPr>
          <p:nvPr>
            <p:ph type="sldNum" sz="quarter" idx="12"/>
          </p:nvPr>
        </p:nvSpPr>
        <p:spPr/>
        <p:txBody>
          <a:bodyPr/>
          <a:lstStyle/>
          <a:p>
            <a:fld id="{A585A274-E46B-A847-85E2-BD4E0B72B9F5}" type="slidenum">
              <a:rPr kumimoji="1" lang="ja-JP" altLang="en-US" smtClean="0"/>
              <a:t>‹#›</a:t>
            </a:fld>
            <a:endParaRPr kumimoji="1" lang="ja-JP" altLang="en-US"/>
          </a:p>
        </p:txBody>
      </p:sp>
    </p:spTree>
    <p:extLst>
      <p:ext uri="{BB962C8B-B14F-4D97-AF65-F5344CB8AC3E}">
        <p14:creationId xmlns:p14="http://schemas.microsoft.com/office/powerpoint/2010/main" val="36097522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2F726C-B75C-8B15-614C-9C0721475C01}"/>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A2B6B72-B54F-4F9C-CE2A-989FBA77C63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13E59F9-D021-4B8E-F51C-2166AD3BB009}"/>
              </a:ext>
            </a:extLst>
          </p:cNvPr>
          <p:cNvSpPr>
            <a:spLocks noGrp="1"/>
          </p:cNvSpPr>
          <p:nvPr>
            <p:ph type="dt" sz="half" idx="10"/>
          </p:nvPr>
        </p:nvSpPr>
        <p:spPr/>
        <p:txBody>
          <a:bodyPr/>
          <a:lstStyle/>
          <a:p>
            <a:fld id="{C1031CC2-F4C6-6A4C-A8BA-E339FA799AF5}" type="datetimeFigureOut">
              <a:rPr kumimoji="1" lang="ja-JP" altLang="en-US" smtClean="0"/>
              <a:t>2022/10/19</a:t>
            </a:fld>
            <a:endParaRPr kumimoji="1" lang="ja-JP" altLang="en-US"/>
          </a:p>
        </p:txBody>
      </p:sp>
      <p:sp>
        <p:nvSpPr>
          <p:cNvPr id="5" name="フッター プレースホルダー 4">
            <a:extLst>
              <a:ext uri="{FF2B5EF4-FFF2-40B4-BE49-F238E27FC236}">
                <a16:creationId xmlns:a16="http://schemas.microsoft.com/office/drawing/2014/main" id="{578C8C83-0032-C85B-5AC0-D37338F018A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50C5FE0-6325-655F-95C3-C83F331670A4}"/>
              </a:ext>
            </a:extLst>
          </p:cNvPr>
          <p:cNvSpPr>
            <a:spLocks noGrp="1"/>
          </p:cNvSpPr>
          <p:nvPr>
            <p:ph type="sldNum" sz="quarter" idx="12"/>
          </p:nvPr>
        </p:nvSpPr>
        <p:spPr/>
        <p:txBody>
          <a:bodyPr/>
          <a:lstStyle/>
          <a:p>
            <a:fld id="{A585A274-E46B-A847-85E2-BD4E0B72B9F5}" type="slidenum">
              <a:rPr kumimoji="1" lang="ja-JP" altLang="en-US" smtClean="0"/>
              <a:t>‹#›</a:t>
            </a:fld>
            <a:endParaRPr kumimoji="1" lang="ja-JP" altLang="en-US"/>
          </a:p>
        </p:txBody>
      </p:sp>
    </p:spTree>
    <p:extLst>
      <p:ext uri="{BB962C8B-B14F-4D97-AF65-F5344CB8AC3E}">
        <p14:creationId xmlns:p14="http://schemas.microsoft.com/office/powerpoint/2010/main" val="1690861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74940E3E-C06F-F843-CE15-B361C4B3BB22}"/>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0837ABF-6A6B-E2C4-76EE-1805AB7A6106}"/>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E9B8223-13DA-84D0-2B94-30A6B9617BAB}"/>
              </a:ext>
            </a:extLst>
          </p:cNvPr>
          <p:cNvSpPr>
            <a:spLocks noGrp="1"/>
          </p:cNvSpPr>
          <p:nvPr>
            <p:ph type="dt" sz="half" idx="10"/>
          </p:nvPr>
        </p:nvSpPr>
        <p:spPr/>
        <p:txBody>
          <a:bodyPr/>
          <a:lstStyle/>
          <a:p>
            <a:fld id="{C1031CC2-F4C6-6A4C-A8BA-E339FA799AF5}" type="datetimeFigureOut">
              <a:rPr kumimoji="1" lang="ja-JP" altLang="en-US" smtClean="0"/>
              <a:t>2022/10/19</a:t>
            </a:fld>
            <a:endParaRPr kumimoji="1" lang="ja-JP" altLang="en-US"/>
          </a:p>
        </p:txBody>
      </p:sp>
      <p:sp>
        <p:nvSpPr>
          <p:cNvPr id="5" name="フッター プレースホルダー 4">
            <a:extLst>
              <a:ext uri="{FF2B5EF4-FFF2-40B4-BE49-F238E27FC236}">
                <a16:creationId xmlns:a16="http://schemas.microsoft.com/office/drawing/2014/main" id="{D48B6F2C-0505-DAF9-2DD1-7686A49306D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042365D-2F86-19DD-32C8-CC561B08984E}"/>
              </a:ext>
            </a:extLst>
          </p:cNvPr>
          <p:cNvSpPr>
            <a:spLocks noGrp="1"/>
          </p:cNvSpPr>
          <p:nvPr>
            <p:ph type="sldNum" sz="quarter" idx="12"/>
          </p:nvPr>
        </p:nvSpPr>
        <p:spPr/>
        <p:txBody>
          <a:bodyPr/>
          <a:lstStyle/>
          <a:p>
            <a:fld id="{A585A274-E46B-A847-85E2-BD4E0B72B9F5}" type="slidenum">
              <a:rPr kumimoji="1" lang="ja-JP" altLang="en-US" smtClean="0"/>
              <a:t>‹#›</a:t>
            </a:fld>
            <a:endParaRPr kumimoji="1" lang="ja-JP" altLang="en-US"/>
          </a:p>
        </p:txBody>
      </p:sp>
    </p:spTree>
    <p:extLst>
      <p:ext uri="{BB962C8B-B14F-4D97-AF65-F5344CB8AC3E}">
        <p14:creationId xmlns:p14="http://schemas.microsoft.com/office/powerpoint/2010/main" val="17603844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タイトル&amp;箇条書き">
    <p:spTree>
      <p:nvGrpSpPr>
        <p:cNvPr id="1" name=""/>
        <p:cNvGrpSpPr/>
        <p:nvPr/>
      </p:nvGrpSpPr>
      <p:grpSpPr>
        <a:xfrm>
          <a:off x="0" y="0"/>
          <a:ext cx="0" cy="0"/>
          <a:chOff x="0" y="0"/>
          <a:chExt cx="0" cy="0"/>
        </a:xfrm>
      </p:grpSpPr>
      <p:sp>
        <p:nvSpPr>
          <p:cNvPr id="56" name="タイトルテキスト"/>
          <p:cNvSpPr txBox="1">
            <a:spLocks noGrp="1"/>
          </p:cNvSpPr>
          <p:nvPr>
            <p:ph type="title"/>
          </p:nvPr>
        </p:nvSpPr>
        <p:spPr>
          <a:prstGeom prst="rect">
            <a:avLst/>
          </a:prstGeom>
        </p:spPr>
        <p:txBody>
          <a:bodyPr/>
          <a:lstStyle/>
          <a:p>
            <a:r>
              <a:t>タイトルテキスト</a:t>
            </a:r>
          </a:p>
        </p:txBody>
      </p:sp>
      <p:sp>
        <p:nvSpPr>
          <p:cNvPr id="57" name="本文レベル1…"/>
          <p:cNvSpPr txBox="1">
            <a:spLocks noGrp="1"/>
          </p:cNvSpPr>
          <p:nvPr>
            <p:ph type="body" idx="1"/>
          </p:nvPr>
        </p:nvSpPr>
        <p:spPr>
          <a:prstGeom prst="rect">
            <a:avLst/>
          </a:prstGeom>
        </p:spPr>
        <p:txBody>
          <a:bodyPr/>
          <a:lstStyle>
            <a:lvl1pPr>
              <a:spcBef>
                <a:spcPts val="0"/>
              </a:spcBef>
              <a:defRPr sz="2400"/>
            </a:lvl1pPr>
            <a:lvl2pPr>
              <a:spcBef>
                <a:spcPts val="0"/>
              </a:spcBef>
              <a:defRPr sz="2400"/>
            </a:lvl2pPr>
            <a:lvl3pPr>
              <a:spcBef>
                <a:spcPts val="0"/>
              </a:spcBef>
              <a:defRPr sz="2400"/>
            </a:lvl3pPr>
            <a:lvl4pPr>
              <a:spcBef>
                <a:spcPts val="0"/>
              </a:spcBef>
              <a:defRPr sz="2400"/>
            </a:lvl4pPr>
            <a:lvl5pPr>
              <a:spcBef>
                <a:spcPts val="0"/>
              </a:spcBef>
              <a:defRPr sz="2400"/>
            </a:lvl5pPr>
          </a:lstStyle>
          <a:p>
            <a:r>
              <a:t>本文レベル1</a:t>
            </a:r>
          </a:p>
          <a:p>
            <a:pPr lvl="1"/>
            <a:r>
              <a:t>本文レベル2</a:t>
            </a:r>
          </a:p>
          <a:p>
            <a:pPr lvl="2"/>
            <a:r>
              <a:t>本文レベル3</a:t>
            </a:r>
          </a:p>
          <a:p>
            <a:pPr lvl="3"/>
            <a:r>
              <a:t>本文レベル4</a:t>
            </a:r>
          </a:p>
          <a:p>
            <a:pPr lvl="4"/>
            <a:r>
              <a:t>本文レベル5</a:t>
            </a:r>
          </a:p>
        </p:txBody>
      </p:sp>
      <p:sp>
        <p:nvSpPr>
          <p:cNvPr id="58" name="スライド番号"/>
          <p:cNvSpPr txBox="1">
            <a:spLocks noGrp="1"/>
          </p:cNvSpPr>
          <p:nvPr>
            <p:ph type="sldNum" sz="quarter" idx="2"/>
          </p:nvPr>
        </p:nvSpPr>
        <p:spPr>
          <a:xfrm>
            <a:off x="11967979" y="70"/>
            <a:ext cx="226620" cy="230530"/>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0550611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タイトル、箇条書き、画像">
    <p:spTree>
      <p:nvGrpSpPr>
        <p:cNvPr id="1" name=""/>
        <p:cNvGrpSpPr/>
        <p:nvPr/>
      </p:nvGrpSpPr>
      <p:grpSpPr>
        <a:xfrm>
          <a:off x="0" y="0"/>
          <a:ext cx="0" cy="0"/>
          <a:chOff x="0" y="0"/>
          <a:chExt cx="0" cy="0"/>
        </a:xfrm>
      </p:grpSpPr>
      <p:sp>
        <p:nvSpPr>
          <p:cNvPr id="65" name="イメージ"/>
          <p:cNvSpPr>
            <a:spLocks noGrp="1"/>
          </p:cNvSpPr>
          <p:nvPr>
            <p:ph type="pic" sz="half" idx="21"/>
          </p:nvPr>
        </p:nvSpPr>
        <p:spPr>
          <a:xfrm>
            <a:off x="5480050" y="1574800"/>
            <a:ext cx="6972300" cy="4648200"/>
          </a:xfrm>
          <a:prstGeom prst="rect">
            <a:avLst/>
          </a:prstGeom>
        </p:spPr>
        <p:txBody>
          <a:bodyPr lIns="91439" tIns="45719" rIns="91439" bIns="45719" anchor="t">
            <a:noAutofit/>
          </a:bodyPr>
          <a:lstStyle/>
          <a:p>
            <a:endParaRPr/>
          </a:p>
        </p:txBody>
      </p:sp>
      <p:sp>
        <p:nvSpPr>
          <p:cNvPr id="66" name="タイトルテキスト"/>
          <p:cNvSpPr txBox="1">
            <a:spLocks noGrp="1"/>
          </p:cNvSpPr>
          <p:nvPr>
            <p:ph type="title"/>
          </p:nvPr>
        </p:nvSpPr>
        <p:spPr>
          <a:prstGeom prst="rect">
            <a:avLst/>
          </a:prstGeom>
        </p:spPr>
        <p:txBody>
          <a:bodyPr/>
          <a:lstStyle/>
          <a:p>
            <a:r>
              <a:t>タイトルテキスト</a:t>
            </a:r>
          </a:p>
        </p:txBody>
      </p:sp>
      <p:sp>
        <p:nvSpPr>
          <p:cNvPr id="67" name="本文レベル1…"/>
          <p:cNvSpPr txBox="1">
            <a:spLocks noGrp="1"/>
          </p:cNvSpPr>
          <p:nvPr>
            <p:ph type="body" sz="half" idx="1"/>
          </p:nvPr>
        </p:nvSpPr>
        <p:spPr>
          <a:xfrm>
            <a:off x="844550" y="1574800"/>
            <a:ext cx="5111750" cy="4648200"/>
          </a:xfrm>
          <a:prstGeom prst="rect">
            <a:avLst/>
          </a:prstGeom>
        </p:spPr>
        <p:txBody>
          <a:bodyPr/>
          <a:lstStyle>
            <a:lvl1pPr marL="279400" indent="-279400">
              <a:spcBef>
                <a:spcPts val="0"/>
              </a:spcBef>
              <a:defRPr sz="1900"/>
            </a:lvl1pPr>
            <a:lvl2pPr marL="558800" indent="-279400">
              <a:spcBef>
                <a:spcPts val="0"/>
              </a:spcBef>
              <a:defRPr sz="1900"/>
            </a:lvl2pPr>
            <a:lvl3pPr marL="838200" indent="-279400">
              <a:spcBef>
                <a:spcPts val="0"/>
              </a:spcBef>
              <a:defRPr sz="1900"/>
            </a:lvl3pPr>
            <a:lvl4pPr marL="1117600" indent="-279400">
              <a:spcBef>
                <a:spcPts val="0"/>
              </a:spcBef>
              <a:defRPr sz="1900"/>
            </a:lvl4pPr>
            <a:lvl5pPr marL="1397000" indent="-279400">
              <a:spcBef>
                <a:spcPts val="0"/>
              </a:spcBef>
              <a:defRPr sz="1900"/>
            </a:lvl5pPr>
          </a:lstStyle>
          <a:p>
            <a:r>
              <a:t>本文レベル1</a:t>
            </a:r>
          </a:p>
          <a:p>
            <a:pPr lvl="1"/>
            <a:r>
              <a:t>本文レベル2</a:t>
            </a:r>
          </a:p>
          <a:p>
            <a:pPr lvl="2"/>
            <a:r>
              <a:t>本文レベル3</a:t>
            </a:r>
          </a:p>
          <a:p>
            <a:pPr lvl="3"/>
            <a:r>
              <a:t>本文レベル4</a:t>
            </a:r>
          </a:p>
          <a:p>
            <a:pPr lvl="4"/>
            <a:r>
              <a:t>本文レベル5</a:t>
            </a:r>
          </a:p>
        </p:txBody>
      </p:sp>
      <p:sp>
        <p:nvSpPr>
          <p:cNvPr id="68" name="スライド番号"/>
          <p:cNvSpPr txBox="1">
            <a:spLocks noGrp="1"/>
          </p:cNvSpPr>
          <p:nvPr>
            <p:ph type="sldNum" sz="quarter" idx="2"/>
          </p:nvPr>
        </p:nvSpPr>
        <p:spPr>
          <a:xfrm>
            <a:off x="11967979" y="70"/>
            <a:ext cx="226620" cy="230530"/>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399020868"/>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215E977-5872-C04E-2442-6AF4222AFFD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4A03F46-D199-9695-E5E0-77418E540677}"/>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EEFCFAE-F6C3-5D49-6917-073D98EAD7D6}"/>
              </a:ext>
            </a:extLst>
          </p:cNvPr>
          <p:cNvSpPr>
            <a:spLocks noGrp="1"/>
          </p:cNvSpPr>
          <p:nvPr>
            <p:ph type="dt" sz="half" idx="10"/>
          </p:nvPr>
        </p:nvSpPr>
        <p:spPr/>
        <p:txBody>
          <a:bodyPr/>
          <a:lstStyle/>
          <a:p>
            <a:fld id="{C1031CC2-F4C6-6A4C-A8BA-E339FA799AF5}" type="datetimeFigureOut">
              <a:rPr kumimoji="1" lang="ja-JP" altLang="en-US" smtClean="0"/>
              <a:t>2022/10/19</a:t>
            </a:fld>
            <a:endParaRPr kumimoji="1" lang="ja-JP" altLang="en-US"/>
          </a:p>
        </p:txBody>
      </p:sp>
      <p:sp>
        <p:nvSpPr>
          <p:cNvPr id="5" name="フッター プレースホルダー 4">
            <a:extLst>
              <a:ext uri="{FF2B5EF4-FFF2-40B4-BE49-F238E27FC236}">
                <a16:creationId xmlns:a16="http://schemas.microsoft.com/office/drawing/2014/main" id="{C3C91F95-5385-4AC2-840E-2C99C36888D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32330F5-E522-06B9-DD03-D28DFE7DFAEA}"/>
              </a:ext>
            </a:extLst>
          </p:cNvPr>
          <p:cNvSpPr>
            <a:spLocks noGrp="1"/>
          </p:cNvSpPr>
          <p:nvPr>
            <p:ph type="sldNum" sz="quarter" idx="12"/>
          </p:nvPr>
        </p:nvSpPr>
        <p:spPr/>
        <p:txBody>
          <a:bodyPr/>
          <a:lstStyle/>
          <a:p>
            <a:fld id="{A585A274-E46B-A847-85E2-BD4E0B72B9F5}" type="slidenum">
              <a:rPr kumimoji="1" lang="ja-JP" altLang="en-US" smtClean="0"/>
              <a:t>‹#›</a:t>
            </a:fld>
            <a:endParaRPr kumimoji="1" lang="ja-JP" altLang="en-US"/>
          </a:p>
        </p:txBody>
      </p:sp>
    </p:spTree>
    <p:extLst>
      <p:ext uri="{BB962C8B-B14F-4D97-AF65-F5344CB8AC3E}">
        <p14:creationId xmlns:p14="http://schemas.microsoft.com/office/powerpoint/2010/main" val="1813427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EFC1782-E134-1775-1CE1-C89F1285C447}"/>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8A733D6-6C66-4FA1-292C-9194DA6A5E7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B924D2ED-E607-16B3-1E05-9BCB46843032}"/>
              </a:ext>
            </a:extLst>
          </p:cNvPr>
          <p:cNvSpPr>
            <a:spLocks noGrp="1"/>
          </p:cNvSpPr>
          <p:nvPr>
            <p:ph type="dt" sz="half" idx="10"/>
          </p:nvPr>
        </p:nvSpPr>
        <p:spPr/>
        <p:txBody>
          <a:bodyPr/>
          <a:lstStyle/>
          <a:p>
            <a:fld id="{C1031CC2-F4C6-6A4C-A8BA-E339FA799AF5}" type="datetimeFigureOut">
              <a:rPr kumimoji="1" lang="ja-JP" altLang="en-US" smtClean="0"/>
              <a:t>2022/10/19</a:t>
            </a:fld>
            <a:endParaRPr kumimoji="1" lang="ja-JP" altLang="en-US"/>
          </a:p>
        </p:txBody>
      </p:sp>
      <p:sp>
        <p:nvSpPr>
          <p:cNvPr id="5" name="フッター プレースホルダー 4">
            <a:extLst>
              <a:ext uri="{FF2B5EF4-FFF2-40B4-BE49-F238E27FC236}">
                <a16:creationId xmlns:a16="http://schemas.microsoft.com/office/drawing/2014/main" id="{7376F5F1-4379-1D4C-8942-B90253A5185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4C14B18-97E4-CFB9-BCDE-8C92DB81B374}"/>
              </a:ext>
            </a:extLst>
          </p:cNvPr>
          <p:cNvSpPr>
            <a:spLocks noGrp="1"/>
          </p:cNvSpPr>
          <p:nvPr>
            <p:ph type="sldNum" sz="quarter" idx="12"/>
          </p:nvPr>
        </p:nvSpPr>
        <p:spPr/>
        <p:txBody>
          <a:bodyPr/>
          <a:lstStyle/>
          <a:p>
            <a:fld id="{A585A274-E46B-A847-85E2-BD4E0B72B9F5}" type="slidenum">
              <a:rPr kumimoji="1" lang="ja-JP" altLang="en-US" smtClean="0"/>
              <a:t>‹#›</a:t>
            </a:fld>
            <a:endParaRPr kumimoji="1" lang="ja-JP" altLang="en-US"/>
          </a:p>
        </p:txBody>
      </p:sp>
    </p:spTree>
    <p:extLst>
      <p:ext uri="{BB962C8B-B14F-4D97-AF65-F5344CB8AC3E}">
        <p14:creationId xmlns:p14="http://schemas.microsoft.com/office/powerpoint/2010/main" val="1105746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051A12-6E8D-3945-D229-9004A4999CC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1D66C54-81D3-64BF-A91E-1A338898F0D9}"/>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209B9502-E854-331E-7848-74C195A63F69}"/>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3F6ED763-2E17-7895-5EDB-845601481C61}"/>
              </a:ext>
            </a:extLst>
          </p:cNvPr>
          <p:cNvSpPr>
            <a:spLocks noGrp="1"/>
          </p:cNvSpPr>
          <p:nvPr>
            <p:ph type="dt" sz="half" idx="10"/>
          </p:nvPr>
        </p:nvSpPr>
        <p:spPr/>
        <p:txBody>
          <a:bodyPr/>
          <a:lstStyle/>
          <a:p>
            <a:fld id="{C1031CC2-F4C6-6A4C-A8BA-E339FA799AF5}" type="datetimeFigureOut">
              <a:rPr kumimoji="1" lang="ja-JP" altLang="en-US" smtClean="0"/>
              <a:t>2022/10/19</a:t>
            </a:fld>
            <a:endParaRPr kumimoji="1" lang="ja-JP" altLang="en-US"/>
          </a:p>
        </p:txBody>
      </p:sp>
      <p:sp>
        <p:nvSpPr>
          <p:cNvPr id="6" name="フッター プレースホルダー 5">
            <a:extLst>
              <a:ext uri="{FF2B5EF4-FFF2-40B4-BE49-F238E27FC236}">
                <a16:creationId xmlns:a16="http://schemas.microsoft.com/office/drawing/2014/main" id="{38D9F12E-148A-D906-C93B-50AF0768172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1046CCB-16D5-8432-5475-B0D73BA2DAF5}"/>
              </a:ext>
            </a:extLst>
          </p:cNvPr>
          <p:cNvSpPr>
            <a:spLocks noGrp="1"/>
          </p:cNvSpPr>
          <p:nvPr>
            <p:ph type="sldNum" sz="quarter" idx="12"/>
          </p:nvPr>
        </p:nvSpPr>
        <p:spPr/>
        <p:txBody>
          <a:bodyPr/>
          <a:lstStyle/>
          <a:p>
            <a:fld id="{A585A274-E46B-A847-85E2-BD4E0B72B9F5}" type="slidenum">
              <a:rPr kumimoji="1" lang="ja-JP" altLang="en-US" smtClean="0"/>
              <a:t>‹#›</a:t>
            </a:fld>
            <a:endParaRPr kumimoji="1" lang="ja-JP" altLang="en-US"/>
          </a:p>
        </p:txBody>
      </p:sp>
    </p:spTree>
    <p:extLst>
      <p:ext uri="{BB962C8B-B14F-4D97-AF65-F5344CB8AC3E}">
        <p14:creationId xmlns:p14="http://schemas.microsoft.com/office/powerpoint/2010/main" val="13330386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A4540E7-6037-8F62-0280-4AC3517A708C}"/>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A4FEBE1-06B6-6F97-2D81-05A872671BF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EE96B62C-B12C-4B5D-525E-95D7EE08C8A3}"/>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DD690502-4D12-CA8E-992C-66F8D8205E5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30A58BD5-70A5-38DD-8B15-FFFF8AA57599}"/>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572280AD-A4A6-B32B-6830-96C5F05B92FF}"/>
              </a:ext>
            </a:extLst>
          </p:cNvPr>
          <p:cNvSpPr>
            <a:spLocks noGrp="1"/>
          </p:cNvSpPr>
          <p:nvPr>
            <p:ph type="dt" sz="half" idx="10"/>
          </p:nvPr>
        </p:nvSpPr>
        <p:spPr/>
        <p:txBody>
          <a:bodyPr/>
          <a:lstStyle/>
          <a:p>
            <a:fld id="{C1031CC2-F4C6-6A4C-A8BA-E339FA799AF5}" type="datetimeFigureOut">
              <a:rPr kumimoji="1" lang="ja-JP" altLang="en-US" smtClean="0"/>
              <a:t>2022/10/19</a:t>
            </a:fld>
            <a:endParaRPr kumimoji="1" lang="ja-JP" altLang="en-US"/>
          </a:p>
        </p:txBody>
      </p:sp>
      <p:sp>
        <p:nvSpPr>
          <p:cNvPr id="8" name="フッター プレースホルダー 7">
            <a:extLst>
              <a:ext uri="{FF2B5EF4-FFF2-40B4-BE49-F238E27FC236}">
                <a16:creationId xmlns:a16="http://schemas.microsoft.com/office/drawing/2014/main" id="{22BE6033-42DD-1213-4828-57502C293954}"/>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D9A18A8F-4361-9F01-C250-2C9DF6A25299}"/>
              </a:ext>
            </a:extLst>
          </p:cNvPr>
          <p:cNvSpPr>
            <a:spLocks noGrp="1"/>
          </p:cNvSpPr>
          <p:nvPr>
            <p:ph type="sldNum" sz="quarter" idx="12"/>
          </p:nvPr>
        </p:nvSpPr>
        <p:spPr/>
        <p:txBody>
          <a:bodyPr/>
          <a:lstStyle/>
          <a:p>
            <a:fld id="{A585A274-E46B-A847-85E2-BD4E0B72B9F5}" type="slidenum">
              <a:rPr kumimoji="1" lang="ja-JP" altLang="en-US" smtClean="0"/>
              <a:t>‹#›</a:t>
            </a:fld>
            <a:endParaRPr kumimoji="1" lang="ja-JP" altLang="en-US"/>
          </a:p>
        </p:txBody>
      </p:sp>
    </p:spTree>
    <p:extLst>
      <p:ext uri="{BB962C8B-B14F-4D97-AF65-F5344CB8AC3E}">
        <p14:creationId xmlns:p14="http://schemas.microsoft.com/office/powerpoint/2010/main" val="15851206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55E3D02-1737-42D9-2720-F91A9A3DF49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6B62BDBC-6E0E-05C4-F0D8-37371B7CA546}"/>
              </a:ext>
            </a:extLst>
          </p:cNvPr>
          <p:cNvSpPr>
            <a:spLocks noGrp="1"/>
          </p:cNvSpPr>
          <p:nvPr>
            <p:ph type="dt" sz="half" idx="10"/>
          </p:nvPr>
        </p:nvSpPr>
        <p:spPr/>
        <p:txBody>
          <a:bodyPr/>
          <a:lstStyle/>
          <a:p>
            <a:fld id="{C1031CC2-F4C6-6A4C-A8BA-E339FA799AF5}" type="datetimeFigureOut">
              <a:rPr kumimoji="1" lang="ja-JP" altLang="en-US" smtClean="0"/>
              <a:t>2022/10/19</a:t>
            </a:fld>
            <a:endParaRPr kumimoji="1" lang="ja-JP" altLang="en-US"/>
          </a:p>
        </p:txBody>
      </p:sp>
      <p:sp>
        <p:nvSpPr>
          <p:cNvPr id="4" name="フッター プレースホルダー 3">
            <a:extLst>
              <a:ext uri="{FF2B5EF4-FFF2-40B4-BE49-F238E27FC236}">
                <a16:creationId xmlns:a16="http://schemas.microsoft.com/office/drawing/2014/main" id="{23D9435A-83E2-ED31-8941-A66198672B55}"/>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D59C2B04-60FC-9014-B880-6554E2FF09FC}"/>
              </a:ext>
            </a:extLst>
          </p:cNvPr>
          <p:cNvSpPr>
            <a:spLocks noGrp="1"/>
          </p:cNvSpPr>
          <p:nvPr>
            <p:ph type="sldNum" sz="quarter" idx="12"/>
          </p:nvPr>
        </p:nvSpPr>
        <p:spPr/>
        <p:txBody>
          <a:bodyPr/>
          <a:lstStyle/>
          <a:p>
            <a:fld id="{A585A274-E46B-A847-85E2-BD4E0B72B9F5}" type="slidenum">
              <a:rPr kumimoji="1" lang="ja-JP" altLang="en-US" smtClean="0"/>
              <a:t>‹#›</a:t>
            </a:fld>
            <a:endParaRPr kumimoji="1" lang="ja-JP" altLang="en-US"/>
          </a:p>
        </p:txBody>
      </p:sp>
    </p:spTree>
    <p:extLst>
      <p:ext uri="{BB962C8B-B14F-4D97-AF65-F5344CB8AC3E}">
        <p14:creationId xmlns:p14="http://schemas.microsoft.com/office/powerpoint/2010/main" val="3933171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7F38088-0541-5623-50A4-DED1F66B9AB4}"/>
              </a:ext>
            </a:extLst>
          </p:cNvPr>
          <p:cNvSpPr>
            <a:spLocks noGrp="1"/>
          </p:cNvSpPr>
          <p:nvPr>
            <p:ph type="dt" sz="half" idx="10"/>
          </p:nvPr>
        </p:nvSpPr>
        <p:spPr/>
        <p:txBody>
          <a:bodyPr/>
          <a:lstStyle/>
          <a:p>
            <a:fld id="{C1031CC2-F4C6-6A4C-A8BA-E339FA799AF5}" type="datetimeFigureOut">
              <a:rPr kumimoji="1" lang="ja-JP" altLang="en-US" smtClean="0"/>
              <a:t>2022/10/19</a:t>
            </a:fld>
            <a:endParaRPr kumimoji="1" lang="ja-JP" altLang="en-US"/>
          </a:p>
        </p:txBody>
      </p:sp>
      <p:sp>
        <p:nvSpPr>
          <p:cNvPr id="3" name="フッター プレースホルダー 2">
            <a:extLst>
              <a:ext uri="{FF2B5EF4-FFF2-40B4-BE49-F238E27FC236}">
                <a16:creationId xmlns:a16="http://schemas.microsoft.com/office/drawing/2014/main" id="{35433544-0383-CB2B-3ECD-ECBDB7563DB1}"/>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1E1F4A10-D0F6-5F39-757D-8D751F128397}"/>
              </a:ext>
            </a:extLst>
          </p:cNvPr>
          <p:cNvSpPr>
            <a:spLocks noGrp="1"/>
          </p:cNvSpPr>
          <p:nvPr>
            <p:ph type="sldNum" sz="quarter" idx="12"/>
          </p:nvPr>
        </p:nvSpPr>
        <p:spPr/>
        <p:txBody>
          <a:bodyPr/>
          <a:lstStyle/>
          <a:p>
            <a:fld id="{A585A274-E46B-A847-85E2-BD4E0B72B9F5}" type="slidenum">
              <a:rPr kumimoji="1" lang="ja-JP" altLang="en-US" smtClean="0"/>
              <a:t>‹#›</a:t>
            </a:fld>
            <a:endParaRPr kumimoji="1" lang="ja-JP" altLang="en-US"/>
          </a:p>
        </p:txBody>
      </p:sp>
    </p:spTree>
    <p:extLst>
      <p:ext uri="{BB962C8B-B14F-4D97-AF65-F5344CB8AC3E}">
        <p14:creationId xmlns:p14="http://schemas.microsoft.com/office/powerpoint/2010/main" val="1425398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6A28A97-04A7-9A3C-F87E-55D5B1654841}"/>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C36D2B5-6BDA-E6A6-7EDE-4A86E5DFCA9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8DF7A15A-2F6A-35E1-6EAD-134ED33360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7801254-C389-3279-5924-7C40A7E834E2}"/>
              </a:ext>
            </a:extLst>
          </p:cNvPr>
          <p:cNvSpPr>
            <a:spLocks noGrp="1"/>
          </p:cNvSpPr>
          <p:nvPr>
            <p:ph type="dt" sz="half" idx="10"/>
          </p:nvPr>
        </p:nvSpPr>
        <p:spPr/>
        <p:txBody>
          <a:bodyPr/>
          <a:lstStyle/>
          <a:p>
            <a:fld id="{C1031CC2-F4C6-6A4C-A8BA-E339FA799AF5}" type="datetimeFigureOut">
              <a:rPr kumimoji="1" lang="ja-JP" altLang="en-US" smtClean="0"/>
              <a:t>2022/10/19</a:t>
            </a:fld>
            <a:endParaRPr kumimoji="1" lang="ja-JP" altLang="en-US"/>
          </a:p>
        </p:txBody>
      </p:sp>
      <p:sp>
        <p:nvSpPr>
          <p:cNvPr id="6" name="フッター プレースホルダー 5">
            <a:extLst>
              <a:ext uri="{FF2B5EF4-FFF2-40B4-BE49-F238E27FC236}">
                <a16:creationId xmlns:a16="http://schemas.microsoft.com/office/drawing/2014/main" id="{40D16375-B3F4-A28A-0B55-2D5BA3783AD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DAE2997-CB32-4C0D-80CD-71461110E542}"/>
              </a:ext>
            </a:extLst>
          </p:cNvPr>
          <p:cNvSpPr>
            <a:spLocks noGrp="1"/>
          </p:cNvSpPr>
          <p:nvPr>
            <p:ph type="sldNum" sz="quarter" idx="12"/>
          </p:nvPr>
        </p:nvSpPr>
        <p:spPr/>
        <p:txBody>
          <a:bodyPr/>
          <a:lstStyle/>
          <a:p>
            <a:fld id="{A585A274-E46B-A847-85E2-BD4E0B72B9F5}" type="slidenum">
              <a:rPr kumimoji="1" lang="ja-JP" altLang="en-US" smtClean="0"/>
              <a:t>‹#›</a:t>
            </a:fld>
            <a:endParaRPr kumimoji="1" lang="ja-JP" altLang="en-US"/>
          </a:p>
        </p:txBody>
      </p:sp>
    </p:spTree>
    <p:extLst>
      <p:ext uri="{BB962C8B-B14F-4D97-AF65-F5344CB8AC3E}">
        <p14:creationId xmlns:p14="http://schemas.microsoft.com/office/powerpoint/2010/main" val="3742181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6C4C480-2D59-4728-28BE-D7BC43FD863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5B201BC8-2070-3995-5C16-9BEB97A09FD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F18C98DE-C4F1-EEF4-8D20-3E8F94162D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F97DD8D-E82F-6C3D-A00A-EF078505C9EE}"/>
              </a:ext>
            </a:extLst>
          </p:cNvPr>
          <p:cNvSpPr>
            <a:spLocks noGrp="1"/>
          </p:cNvSpPr>
          <p:nvPr>
            <p:ph type="dt" sz="half" idx="10"/>
          </p:nvPr>
        </p:nvSpPr>
        <p:spPr/>
        <p:txBody>
          <a:bodyPr/>
          <a:lstStyle/>
          <a:p>
            <a:fld id="{C1031CC2-F4C6-6A4C-A8BA-E339FA799AF5}" type="datetimeFigureOut">
              <a:rPr kumimoji="1" lang="ja-JP" altLang="en-US" smtClean="0"/>
              <a:t>2022/10/19</a:t>
            </a:fld>
            <a:endParaRPr kumimoji="1" lang="ja-JP" altLang="en-US"/>
          </a:p>
        </p:txBody>
      </p:sp>
      <p:sp>
        <p:nvSpPr>
          <p:cNvPr id="6" name="フッター プレースホルダー 5">
            <a:extLst>
              <a:ext uri="{FF2B5EF4-FFF2-40B4-BE49-F238E27FC236}">
                <a16:creationId xmlns:a16="http://schemas.microsoft.com/office/drawing/2014/main" id="{1A443E1F-BBD9-1817-91E1-BB5872AAB4B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6112986-F9B6-9014-D63A-005F207604C5}"/>
              </a:ext>
            </a:extLst>
          </p:cNvPr>
          <p:cNvSpPr>
            <a:spLocks noGrp="1"/>
          </p:cNvSpPr>
          <p:nvPr>
            <p:ph type="sldNum" sz="quarter" idx="12"/>
          </p:nvPr>
        </p:nvSpPr>
        <p:spPr/>
        <p:txBody>
          <a:bodyPr/>
          <a:lstStyle/>
          <a:p>
            <a:fld id="{A585A274-E46B-A847-85E2-BD4E0B72B9F5}" type="slidenum">
              <a:rPr kumimoji="1" lang="ja-JP" altLang="en-US" smtClean="0"/>
              <a:t>‹#›</a:t>
            </a:fld>
            <a:endParaRPr kumimoji="1" lang="ja-JP" altLang="en-US"/>
          </a:p>
        </p:txBody>
      </p:sp>
    </p:spTree>
    <p:extLst>
      <p:ext uri="{BB962C8B-B14F-4D97-AF65-F5344CB8AC3E}">
        <p14:creationId xmlns:p14="http://schemas.microsoft.com/office/powerpoint/2010/main" val="9940023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60E135F5-371F-DF74-D679-96A6958898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6309766-F8BC-4302-4A2C-FF8E6EBBE3E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041B5FB-DB15-273C-E65D-2D0529C15A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031CC2-F4C6-6A4C-A8BA-E339FA799AF5}" type="datetimeFigureOut">
              <a:rPr kumimoji="1" lang="ja-JP" altLang="en-US" smtClean="0"/>
              <a:t>2022/10/19</a:t>
            </a:fld>
            <a:endParaRPr kumimoji="1" lang="ja-JP" altLang="en-US"/>
          </a:p>
        </p:txBody>
      </p:sp>
      <p:sp>
        <p:nvSpPr>
          <p:cNvPr id="5" name="フッター プレースホルダー 4">
            <a:extLst>
              <a:ext uri="{FF2B5EF4-FFF2-40B4-BE49-F238E27FC236}">
                <a16:creationId xmlns:a16="http://schemas.microsoft.com/office/drawing/2014/main" id="{C3E1B612-477F-D1C5-F10A-021B9E80222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7DF5AD3F-16F7-4D03-802F-06A1580648C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85A274-E46B-A847-85E2-BD4E0B72B9F5}" type="slidenum">
              <a:rPr kumimoji="1" lang="ja-JP" altLang="en-US" smtClean="0"/>
              <a:t>‹#›</a:t>
            </a:fld>
            <a:endParaRPr kumimoji="1" lang="ja-JP" altLang="en-US"/>
          </a:p>
        </p:txBody>
      </p:sp>
    </p:spTree>
    <p:extLst>
      <p:ext uri="{BB962C8B-B14F-4D97-AF65-F5344CB8AC3E}">
        <p14:creationId xmlns:p14="http://schemas.microsoft.com/office/powerpoint/2010/main" val="10299820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12.xml"/><Relationship Id="rId4" Type="http://schemas.openxmlformats.org/officeDocument/2006/relationships/image" Target="../media/image33.jpe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kds.kek.jp/category/2322/" TargetMode="External"/><Relationship Id="rId2" Type="http://schemas.openxmlformats.org/officeDocument/2006/relationships/hyperlink" Target="https://kds.kek.jp/category/2247/" TargetMode="External"/><Relationship Id="rId1" Type="http://schemas.openxmlformats.org/officeDocument/2006/relationships/slideLayout" Target="../slideLayouts/slideLayout2.xml"/><Relationship Id="rId4" Type="http://schemas.openxmlformats.org/officeDocument/2006/relationships/hyperlink" Target="https://kds.kek.jp/event/42211/"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40.png"/><Relationship Id="rId7" Type="http://schemas.openxmlformats.org/officeDocument/2006/relationships/image" Target="NULL"/><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0.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30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3.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13.xml"/><Relationship Id="rId6" Type="http://schemas.openxmlformats.org/officeDocument/2006/relationships/image" Target="../media/image24.jpeg"/><Relationship Id="rId5" Type="http://schemas.openxmlformats.org/officeDocument/2006/relationships/image" Target="../media/image23.pn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C984478-F8DC-C2DF-7EF6-713E36D1228C}"/>
              </a:ext>
            </a:extLst>
          </p:cNvPr>
          <p:cNvSpPr>
            <a:spLocks noGrp="1"/>
          </p:cNvSpPr>
          <p:nvPr>
            <p:ph type="ctrTitle"/>
          </p:nvPr>
        </p:nvSpPr>
        <p:spPr>
          <a:xfrm>
            <a:off x="1524000" y="868362"/>
            <a:ext cx="9144000" cy="2387600"/>
          </a:xfrm>
        </p:spPr>
        <p:txBody>
          <a:bodyPr/>
          <a:lstStyle/>
          <a:p>
            <a:r>
              <a:rPr kumimoji="1" lang="en-US" altLang="ja-JP" dirty="0"/>
              <a:t>SuperKEKB collimator design</a:t>
            </a:r>
            <a:endParaRPr kumimoji="1" lang="ja-JP" altLang="en-US"/>
          </a:p>
        </p:txBody>
      </p:sp>
      <p:sp>
        <p:nvSpPr>
          <p:cNvPr id="3" name="字幕 2">
            <a:extLst>
              <a:ext uri="{FF2B5EF4-FFF2-40B4-BE49-F238E27FC236}">
                <a16:creationId xmlns:a16="http://schemas.microsoft.com/office/drawing/2014/main" id="{F1B1FC4A-7E8A-DA10-125E-F91097EBD201}"/>
              </a:ext>
            </a:extLst>
          </p:cNvPr>
          <p:cNvSpPr>
            <a:spLocks noGrp="1"/>
          </p:cNvSpPr>
          <p:nvPr>
            <p:ph type="subTitle" idx="1"/>
          </p:nvPr>
        </p:nvSpPr>
        <p:spPr>
          <a:xfrm>
            <a:off x="1524000" y="3602037"/>
            <a:ext cx="9144000" cy="2500811"/>
          </a:xfrm>
        </p:spPr>
        <p:txBody>
          <a:bodyPr>
            <a:normAutofit fontScale="85000" lnSpcReduction="20000"/>
          </a:bodyPr>
          <a:lstStyle/>
          <a:p>
            <a:r>
              <a:rPr kumimoji="1" lang="en" altLang="ja-JP" dirty="0"/>
              <a:t>FCC-EIC Joint &amp; MDI Workshop 2022</a:t>
            </a:r>
          </a:p>
          <a:p>
            <a:r>
              <a:rPr lang="en" altLang="ja-JP" dirty="0"/>
              <a:t>2022-10-19</a:t>
            </a:r>
          </a:p>
          <a:p>
            <a:r>
              <a:rPr lang="en" altLang="ja-JP" dirty="0"/>
              <a:t>Collimator Design</a:t>
            </a:r>
          </a:p>
          <a:p>
            <a:endParaRPr lang="en" altLang="ja-JP" dirty="0"/>
          </a:p>
          <a:p>
            <a:r>
              <a:rPr lang="en" altLang="ja-JP" dirty="0"/>
              <a:t>KEK Accelerator Laboratory</a:t>
            </a:r>
          </a:p>
          <a:p>
            <a:r>
              <a:rPr lang="en" altLang="ja-JP" dirty="0"/>
              <a:t>KEKB Vacuum Group</a:t>
            </a:r>
          </a:p>
          <a:p>
            <a:r>
              <a:rPr lang="en" altLang="ja-JP" dirty="0"/>
              <a:t>T. Ishibashi and S. Terui</a:t>
            </a:r>
            <a:endParaRPr kumimoji="1" lang="ja-JP" altLang="en-US"/>
          </a:p>
        </p:txBody>
      </p:sp>
    </p:spTree>
    <p:extLst>
      <p:ext uri="{BB962C8B-B14F-4D97-AF65-F5344CB8AC3E}">
        <p14:creationId xmlns:p14="http://schemas.microsoft.com/office/powerpoint/2010/main" val="7461092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6031E76E-8EB1-8398-9760-7B1AE41198E7}"/>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9096822" y="4161286"/>
            <a:ext cx="2965915" cy="2560189"/>
          </a:xfrm>
          <a:prstGeom prst="rect">
            <a:avLst/>
          </a:prstGeom>
        </p:spPr>
      </p:pic>
      <p:sp>
        <p:nvSpPr>
          <p:cNvPr id="2" name="タイトル 1">
            <a:extLst>
              <a:ext uri="{FF2B5EF4-FFF2-40B4-BE49-F238E27FC236}">
                <a16:creationId xmlns:a16="http://schemas.microsoft.com/office/drawing/2014/main" id="{0665EDA5-389A-E502-B322-D63064143E24}"/>
              </a:ext>
            </a:extLst>
          </p:cNvPr>
          <p:cNvSpPr>
            <a:spLocks noGrp="1"/>
          </p:cNvSpPr>
          <p:nvPr>
            <p:ph type="title"/>
          </p:nvPr>
        </p:nvSpPr>
        <p:spPr>
          <a:xfrm>
            <a:off x="159025" y="0"/>
            <a:ext cx="10515600" cy="668545"/>
          </a:xfrm>
        </p:spPr>
        <p:txBody>
          <a:bodyPr>
            <a:normAutofit fontScale="90000"/>
          </a:bodyPr>
          <a:lstStyle/>
          <a:p>
            <a:r>
              <a:rPr kumimoji="1" lang="en-US" altLang="ja-JP" dirty="0"/>
              <a:t>Major Issue (damage)</a:t>
            </a:r>
            <a:endParaRPr kumimoji="1" lang="ja-JP" altLang="en-US"/>
          </a:p>
        </p:txBody>
      </p:sp>
      <p:sp>
        <p:nvSpPr>
          <p:cNvPr id="3" name="コンテンツ プレースホルダー 2">
            <a:extLst>
              <a:ext uri="{FF2B5EF4-FFF2-40B4-BE49-F238E27FC236}">
                <a16:creationId xmlns:a16="http://schemas.microsoft.com/office/drawing/2014/main" id="{C458B760-6AA9-E699-917E-FB79A98E1ED2}"/>
              </a:ext>
            </a:extLst>
          </p:cNvPr>
          <p:cNvSpPr>
            <a:spLocks noGrp="1"/>
          </p:cNvSpPr>
          <p:nvPr>
            <p:ph idx="1"/>
          </p:nvPr>
        </p:nvSpPr>
        <p:spPr>
          <a:xfrm>
            <a:off x="106018" y="677669"/>
            <a:ext cx="12085982" cy="3222007"/>
          </a:xfrm>
        </p:spPr>
        <p:txBody>
          <a:bodyPr>
            <a:normAutofit/>
          </a:bodyPr>
          <a:lstStyle/>
          <a:p>
            <a:r>
              <a:rPr kumimoji="1" lang="en-US" altLang="ja-JP" dirty="0"/>
              <a:t>The collimators have been frequently damaged due to beam hits.</a:t>
            </a:r>
          </a:p>
          <a:p>
            <a:r>
              <a:rPr lang="en-US" altLang="ja-JP" dirty="0"/>
              <a:t>The source of beam instability that causes damage to the vertical collimators is still unknown (sudden beam loss).</a:t>
            </a:r>
          </a:p>
          <a:p>
            <a:r>
              <a:rPr lang="en" altLang="ja-JP" dirty="0"/>
              <a:t>On the other hand, there are damaged events for known reasons, and that is the damage to a horizontal collimator (D06H3) caused by accidental-firings of injection kickers in LER. </a:t>
            </a:r>
            <a:endParaRPr lang="en-US" altLang="ja-JP" dirty="0"/>
          </a:p>
          <a:p>
            <a:pPr lvl="1">
              <a:buFont typeface="システムフォント（レギュラー）"/>
              <a:buChar char="-"/>
            </a:pPr>
            <a:endParaRPr kumimoji="1" lang="ja-JP" altLang="en-US"/>
          </a:p>
        </p:txBody>
      </p:sp>
      <p:sp>
        <p:nvSpPr>
          <p:cNvPr id="4" name="スライド番号プレースホルダー 3">
            <a:extLst>
              <a:ext uri="{FF2B5EF4-FFF2-40B4-BE49-F238E27FC236}">
                <a16:creationId xmlns:a16="http://schemas.microsoft.com/office/drawing/2014/main" id="{9E17969A-C89F-C67F-5191-38B2403D7FB7}"/>
              </a:ext>
            </a:extLst>
          </p:cNvPr>
          <p:cNvSpPr>
            <a:spLocks noGrp="1"/>
          </p:cNvSpPr>
          <p:nvPr>
            <p:ph type="sldNum" sz="quarter" idx="12"/>
          </p:nvPr>
        </p:nvSpPr>
        <p:spPr>
          <a:xfrm>
            <a:off x="9349033" y="6599797"/>
            <a:ext cx="2743200" cy="365125"/>
          </a:xfrm>
        </p:spPr>
        <p:txBody>
          <a:bodyPr/>
          <a:lstStyle/>
          <a:p>
            <a:fld id="{4AF6185D-95D1-444C-BE8B-3DB4DC263910}" type="slidenum">
              <a:rPr kumimoji="1" lang="ja-JP" altLang="en-US" smtClean="0"/>
              <a:t>10</a:t>
            </a:fld>
            <a:endParaRPr kumimoji="1" lang="ja-JP" altLang="en-US"/>
          </a:p>
        </p:txBody>
      </p:sp>
      <p:pic>
        <p:nvPicPr>
          <p:cNvPr id="5" name="図 4">
            <a:extLst>
              <a:ext uri="{FF2B5EF4-FFF2-40B4-BE49-F238E27FC236}">
                <a16:creationId xmlns:a16="http://schemas.microsoft.com/office/drawing/2014/main" id="{62444F2A-9559-2F45-8C14-AC33B92C9A7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bwMode="auto">
          <a:xfrm>
            <a:off x="87476" y="4443824"/>
            <a:ext cx="3798957" cy="2277651"/>
          </a:xfrm>
          <a:prstGeom prst="rect">
            <a:avLst/>
          </a:prstGeom>
          <a:ln>
            <a:noFill/>
          </a:ln>
          <a:extLst>
            <a:ext uri="{53640926-AAD7-44D8-BBD7-CCE9431645EC}">
              <a14:shadowObscured xmlns:a14="http://schemas.microsoft.com/office/drawing/2010/main"/>
            </a:ext>
          </a:extLst>
        </p:spPr>
      </p:pic>
      <p:sp>
        <p:nvSpPr>
          <p:cNvPr id="6" name="テキスト ボックス 5">
            <a:extLst>
              <a:ext uri="{FF2B5EF4-FFF2-40B4-BE49-F238E27FC236}">
                <a16:creationId xmlns:a16="http://schemas.microsoft.com/office/drawing/2014/main" id="{E930FF2B-39BB-C136-7BFE-044ADAD43D5A}"/>
              </a:ext>
            </a:extLst>
          </p:cNvPr>
          <p:cNvSpPr txBox="1"/>
          <p:nvPr/>
        </p:nvSpPr>
        <p:spPr>
          <a:xfrm>
            <a:off x="0" y="3925086"/>
            <a:ext cx="3886433" cy="523220"/>
          </a:xfrm>
          <a:prstGeom prst="rect">
            <a:avLst/>
          </a:prstGeom>
          <a:noFill/>
        </p:spPr>
        <p:txBody>
          <a:bodyPr wrap="square" rtlCol="0">
            <a:spAutoFit/>
          </a:bodyPr>
          <a:lstStyle/>
          <a:p>
            <a:r>
              <a:rPr kumimoji="1" lang="en-US" altLang="ja-JP" sz="1400" dirty="0"/>
              <a:t>Damaged jaw </a:t>
            </a:r>
            <a:r>
              <a:rPr lang="en-US" altLang="ja-JP" sz="1400" dirty="0"/>
              <a:t>of</a:t>
            </a:r>
            <a:r>
              <a:rPr kumimoji="1" lang="en-US" altLang="ja-JP" sz="1400" dirty="0"/>
              <a:t> D06H3 in LER due to the accidental-firings</a:t>
            </a:r>
            <a:endParaRPr kumimoji="1" lang="ja-JP" altLang="en-US" sz="1400"/>
          </a:p>
        </p:txBody>
      </p:sp>
      <p:pic>
        <p:nvPicPr>
          <p:cNvPr id="7" name="図 6">
            <a:extLst>
              <a:ext uri="{FF2B5EF4-FFF2-40B4-BE49-F238E27FC236}">
                <a16:creationId xmlns:a16="http://schemas.microsoft.com/office/drawing/2014/main" id="{7C878ABA-C12B-29B2-ACD3-DED58019A91C}"/>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551249" y="4470065"/>
            <a:ext cx="3706761" cy="2178893"/>
          </a:xfrm>
          <a:prstGeom prst="rect">
            <a:avLst/>
          </a:prstGeom>
        </p:spPr>
      </p:pic>
      <p:sp>
        <p:nvSpPr>
          <p:cNvPr id="8" name="テキスト ボックス 7">
            <a:extLst>
              <a:ext uri="{FF2B5EF4-FFF2-40B4-BE49-F238E27FC236}">
                <a16:creationId xmlns:a16="http://schemas.microsoft.com/office/drawing/2014/main" id="{558D3203-2ABB-DAAB-CC5F-E09D5D873246}"/>
              </a:ext>
            </a:extLst>
          </p:cNvPr>
          <p:cNvSpPr txBox="1"/>
          <p:nvPr/>
        </p:nvSpPr>
        <p:spPr>
          <a:xfrm>
            <a:off x="4507837" y="3899676"/>
            <a:ext cx="3793583" cy="523220"/>
          </a:xfrm>
          <a:prstGeom prst="rect">
            <a:avLst/>
          </a:prstGeom>
          <a:noFill/>
        </p:spPr>
        <p:txBody>
          <a:bodyPr wrap="square" rtlCol="0">
            <a:spAutoFit/>
          </a:bodyPr>
          <a:lstStyle/>
          <a:p>
            <a:r>
              <a:rPr kumimoji="1" lang="en-US" altLang="ja-JP" sz="1400" dirty="0"/>
              <a:t>Damaged jaw of D02V1 in LER due to the sudden beam loss</a:t>
            </a:r>
            <a:endParaRPr kumimoji="1" lang="ja-JP" altLang="en-US" sz="1400"/>
          </a:p>
        </p:txBody>
      </p:sp>
      <p:sp>
        <p:nvSpPr>
          <p:cNvPr id="10" name="テキスト ボックス 9">
            <a:extLst>
              <a:ext uri="{FF2B5EF4-FFF2-40B4-BE49-F238E27FC236}">
                <a16:creationId xmlns:a16="http://schemas.microsoft.com/office/drawing/2014/main" id="{0C343E13-6261-79BD-D51D-69236E18D481}"/>
              </a:ext>
            </a:extLst>
          </p:cNvPr>
          <p:cNvSpPr txBox="1"/>
          <p:nvPr/>
        </p:nvSpPr>
        <p:spPr>
          <a:xfrm>
            <a:off x="9045814" y="3600978"/>
            <a:ext cx="3508536" cy="523220"/>
          </a:xfrm>
          <a:prstGeom prst="rect">
            <a:avLst/>
          </a:prstGeom>
          <a:noFill/>
        </p:spPr>
        <p:txBody>
          <a:bodyPr wrap="square" rtlCol="0">
            <a:spAutoFit/>
          </a:bodyPr>
          <a:lstStyle/>
          <a:p>
            <a:r>
              <a:rPr kumimoji="1" lang="en-US" altLang="ja-JP" sz="1400" dirty="0"/>
              <a:t>Damaged tip of D09V1 (KEKB type) in HER due to the sudden beam loss</a:t>
            </a:r>
            <a:endParaRPr kumimoji="1" lang="ja-JP" altLang="en-US" sz="1400"/>
          </a:p>
        </p:txBody>
      </p:sp>
    </p:spTree>
    <p:extLst>
      <p:ext uri="{BB962C8B-B14F-4D97-AF65-F5344CB8AC3E}">
        <p14:creationId xmlns:p14="http://schemas.microsoft.com/office/powerpoint/2010/main" val="4021347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65EDA5-389A-E502-B322-D63064143E24}"/>
              </a:ext>
            </a:extLst>
          </p:cNvPr>
          <p:cNvSpPr>
            <a:spLocks noGrp="1"/>
          </p:cNvSpPr>
          <p:nvPr>
            <p:ph type="title"/>
          </p:nvPr>
        </p:nvSpPr>
        <p:spPr>
          <a:xfrm>
            <a:off x="159025" y="0"/>
            <a:ext cx="10515600" cy="668545"/>
          </a:xfrm>
        </p:spPr>
        <p:txBody>
          <a:bodyPr>
            <a:normAutofit fontScale="90000"/>
          </a:bodyPr>
          <a:lstStyle/>
          <a:p>
            <a:r>
              <a:rPr kumimoji="1" lang="en-US" altLang="ja-JP" dirty="0"/>
              <a:t>Major Issue (damage – sudden beam loss)</a:t>
            </a:r>
            <a:endParaRPr kumimoji="1" lang="ja-JP" altLang="en-US"/>
          </a:p>
        </p:txBody>
      </p:sp>
      <p:sp>
        <p:nvSpPr>
          <p:cNvPr id="3" name="コンテンツ プレースホルダー 2">
            <a:extLst>
              <a:ext uri="{FF2B5EF4-FFF2-40B4-BE49-F238E27FC236}">
                <a16:creationId xmlns:a16="http://schemas.microsoft.com/office/drawing/2014/main" id="{C458B760-6AA9-E699-917E-FB79A98E1ED2}"/>
              </a:ext>
            </a:extLst>
          </p:cNvPr>
          <p:cNvSpPr>
            <a:spLocks noGrp="1"/>
          </p:cNvSpPr>
          <p:nvPr>
            <p:ph idx="1"/>
          </p:nvPr>
        </p:nvSpPr>
        <p:spPr>
          <a:xfrm>
            <a:off x="141500" y="666530"/>
            <a:ext cx="12085982" cy="2225972"/>
          </a:xfrm>
        </p:spPr>
        <p:txBody>
          <a:bodyPr>
            <a:normAutofit fontScale="62500" lnSpcReduction="20000"/>
          </a:bodyPr>
          <a:lstStyle/>
          <a:p>
            <a:r>
              <a:rPr lang="en-US" altLang="ja-JP" dirty="0"/>
              <a:t>Sudden beam loss has occurred within approximately 2-turn (~20 </a:t>
            </a:r>
            <a:r>
              <a:rPr lang="en-US" altLang="ja-JP" dirty="0" err="1">
                <a:latin typeface="Symbol" pitchFamily="2" charset="2"/>
              </a:rPr>
              <a:t>m</a:t>
            </a:r>
            <a:r>
              <a:rPr lang="en-US" altLang="ja-JP" dirty="0" err="1"/>
              <a:t>s</a:t>
            </a:r>
            <a:r>
              <a:rPr lang="en-US" altLang="ja-JP" dirty="0"/>
              <a:t>) before the beam abort.</a:t>
            </a:r>
          </a:p>
          <a:p>
            <a:r>
              <a:rPr lang="en-US" altLang="ja-JP" dirty="0"/>
              <a:t>Beam orbit displacements in horizontal and vertical direction has been observe (H. </a:t>
            </a:r>
            <a:r>
              <a:rPr lang="en-US" altLang="ja-JP" dirty="0" err="1"/>
              <a:t>Fukuma</a:t>
            </a:r>
            <a:r>
              <a:rPr lang="en-US" altLang="ja-JP" dirty="0"/>
              <a:t> and S. Terui).</a:t>
            </a:r>
          </a:p>
          <a:p>
            <a:r>
              <a:rPr lang="en-US" altLang="ja-JP" dirty="0"/>
              <a:t>No increase in the beam size has been observed by a fast beam size monitor (G. </a:t>
            </a:r>
            <a:r>
              <a:rPr lang="en-US" altLang="ja-JP" dirty="0" err="1"/>
              <a:t>Mitsuka</a:t>
            </a:r>
            <a:r>
              <a:rPr lang="en-US" altLang="ja-JP" dirty="0"/>
              <a:t>).</a:t>
            </a:r>
          </a:p>
          <a:p>
            <a:r>
              <a:rPr lang="en-US" altLang="ja-JP" dirty="0"/>
              <a:t>This beam loss has never happened in single </a:t>
            </a:r>
            <a:r>
              <a:rPr lang="en-US" altLang="ja-JP"/>
              <a:t>beam operation </a:t>
            </a:r>
            <a:r>
              <a:rPr lang="en-US" altLang="ja-JP" dirty="0"/>
              <a:t>(because the short operation time with single </a:t>
            </a:r>
            <a:r>
              <a:rPr lang="en-US" altLang="ja-JP"/>
              <a:t>beam?).</a:t>
            </a:r>
            <a:endParaRPr lang="en-US" altLang="ja-JP" dirty="0"/>
          </a:p>
          <a:p>
            <a:r>
              <a:rPr lang="en-US" altLang="ja-JP" dirty="0"/>
              <a:t>It is more common in LER, but has also occurred in HER.</a:t>
            </a:r>
          </a:p>
          <a:p>
            <a:r>
              <a:rPr lang="en-US" altLang="ja-JP" dirty="0"/>
              <a:t>Candidates of the cause [kick-off meeting of ITF sudden beam loss working group, https://</a:t>
            </a:r>
            <a:r>
              <a:rPr lang="en-US" altLang="ja-JP" dirty="0" err="1"/>
              <a:t>kds.kek.jp</a:t>
            </a:r>
            <a:r>
              <a:rPr lang="en-US" altLang="ja-JP" dirty="0"/>
              <a:t>/event/43499/]:</a:t>
            </a:r>
          </a:p>
          <a:p>
            <a:pPr lvl="1">
              <a:buFont typeface="システムフォント（レギュラー）"/>
              <a:buChar char="-"/>
            </a:pPr>
            <a:r>
              <a:rPr lang="en-US" altLang="ja-JP" dirty="0"/>
              <a:t>X-abort, dust, fire-ball in collimators, electron cloud in vertical collimators, accidental-firings in abort kicker…</a:t>
            </a:r>
          </a:p>
          <a:p>
            <a:pPr lvl="1"/>
            <a:endParaRPr lang="en-US" altLang="ja-JP" dirty="0"/>
          </a:p>
          <a:p>
            <a:pPr lvl="1">
              <a:buFont typeface="システムフォント（レギュラー）"/>
              <a:buChar char="-"/>
            </a:pPr>
            <a:endParaRPr kumimoji="1" lang="ja-JP" altLang="en-US"/>
          </a:p>
        </p:txBody>
      </p:sp>
      <p:sp>
        <p:nvSpPr>
          <p:cNvPr id="4" name="スライド番号プレースホルダー 3">
            <a:extLst>
              <a:ext uri="{FF2B5EF4-FFF2-40B4-BE49-F238E27FC236}">
                <a16:creationId xmlns:a16="http://schemas.microsoft.com/office/drawing/2014/main" id="{9E17969A-C89F-C67F-5191-38B2403D7FB7}"/>
              </a:ext>
            </a:extLst>
          </p:cNvPr>
          <p:cNvSpPr>
            <a:spLocks noGrp="1"/>
          </p:cNvSpPr>
          <p:nvPr>
            <p:ph type="sldNum" sz="quarter" idx="12"/>
          </p:nvPr>
        </p:nvSpPr>
        <p:spPr>
          <a:xfrm>
            <a:off x="9349033" y="6599797"/>
            <a:ext cx="2743200" cy="365125"/>
          </a:xfrm>
        </p:spPr>
        <p:txBody>
          <a:bodyPr/>
          <a:lstStyle/>
          <a:p>
            <a:fld id="{4AF6185D-95D1-444C-BE8B-3DB4DC263910}" type="slidenum">
              <a:rPr kumimoji="1" lang="ja-JP" altLang="en-US" smtClean="0"/>
              <a:t>11</a:t>
            </a:fld>
            <a:endParaRPr kumimoji="1" lang="ja-JP" altLang="en-US"/>
          </a:p>
        </p:txBody>
      </p:sp>
      <p:pic>
        <p:nvPicPr>
          <p:cNvPr id="11" name="図 10">
            <a:extLst>
              <a:ext uri="{FF2B5EF4-FFF2-40B4-BE49-F238E27FC236}">
                <a16:creationId xmlns:a16="http://schemas.microsoft.com/office/drawing/2014/main" id="{10667DCF-F59B-66DC-5EAD-E93AA69D0268}"/>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59025" y="2818491"/>
            <a:ext cx="5364565" cy="3576377"/>
          </a:xfrm>
          <a:prstGeom prst="rect">
            <a:avLst/>
          </a:prstGeom>
        </p:spPr>
      </p:pic>
      <p:pic>
        <p:nvPicPr>
          <p:cNvPr id="12" name="図 11">
            <a:extLst>
              <a:ext uri="{FF2B5EF4-FFF2-40B4-BE49-F238E27FC236}">
                <a16:creationId xmlns:a16="http://schemas.microsoft.com/office/drawing/2014/main" id="{081AC95B-50ED-1A79-E8AE-C3BB44465A3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184491" y="2818491"/>
            <a:ext cx="5364567" cy="3576378"/>
          </a:xfrm>
          <a:prstGeom prst="rect">
            <a:avLst/>
          </a:prstGeom>
        </p:spPr>
      </p:pic>
      <p:cxnSp>
        <p:nvCxnSpPr>
          <p:cNvPr id="13" name="直線矢印コネクタ 12">
            <a:extLst>
              <a:ext uri="{FF2B5EF4-FFF2-40B4-BE49-F238E27FC236}">
                <a16:creationId xmlns:a16="http://schemas.microsoft.com/office/drawing/2014/main" id="{1F56ED5E-3C5E-CDD2-2227-24E9263723DA}"/>
              </a:ext>
            </a:extLst>
          </p:cNvPr>
          <p:cNvCxnSpPr>
            <a:cxnSpLocks/>
          </p:cNvCxnSpPr>
          <p:nvPr/>
        </p:nvCxnSpPr>
        <p:spPr>
          <a:xfrm>
            <a:off x="3108329" y="3087511"/>
            <a:ext cx="0" cy="134697"/>
          </a:xfrm>
          <a:prstGeom prst="straightConnector1">
            <a:avLst/>
          </a:prstGeom>
          <a:ln w="1270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14" name="テキスト ボックス 13">
            <a:extLst>
              <a:ext uri="{FF2B5EF4-FFF2-40B4-BE49-F238E27FC236}">
                <a16:creationId xmlns:a16="http://schemas.microsoft.com/office/drawing/2014/main" id="{8C4E9220-C33B-0909-0EC2-A4398AD2E0DB}"/>
              </a:ext>
            </a:extLst>
          </p:cNvPr>
          <p:cNvSpPr txBox="1"/>
          <p:nvPr/>
        </p:nvSpPr>
        <p:spPr>
          <a:xfrm>
            <a:off x="2644442" y="2835867"/>
            <a:ext cx="661271" cy="276999"/>
          </a:xfrm>
          <a:prstGeom prst="rect">
            <a:avLst/>
          </a:prstGeom>
          <a:noFill/>
        </p:spPr>
        <p:txBody>
          <a:bodyPr wrap="none" rtlCol="0">
            <a:spAutoFit/>
          </a:bodyPr>
          <a:lstStyle/>
          <a:p>
            <a:r>
              <a:rPr kumimoji="1" lang="en-US" altLang="ja-JP" sz="1200" dirty="0"/>
              <a:t>1</a:t>
            </a:r>
            <a:r>
              <a:rPr kumimoji="1" lang="en-US" altLang="ja-JP" sz="1200" baseline="30000" dirty="0"/>
              <a:t>st</a:t>
            </a:r>
            <a:r>
              <a:rPr kumimoji="1" lang="en-US" altLang="ja-JP" sz="1200" dirty="0"/>
              <a:t> train</a:t>
            </a:r>
            <a:endParaRPr kumimoji="1" lang="ja-JP" altLang="en-US" sz="1200"/>
          </a:p>
        </p:txBody>
      </p:sp>
      <p:sp>
        <p:nvSpPr>
          <p:cNvPr id="15" name="テキスト ボックス 14">
            <a:extLst>
              <a:ext uri="{FF2B5EF4-FFF2-40B4-BE49-F238E27FC236}">
                <a16:creationId xmlns:a16="http://schemas.microsoft.com/office/drawing/2014/main" id="{512F4FA8-2149-CADA-34CB-93E215C4CC4C}"/>
              </a:ext>
            </a:extLst>
          </p:cNvPr>
          <p:cNvSpPr txBox="1"/>
          <p:nvPr/>
        </p:nvSpPr>
        <p:spPr>
          <a:xfrm>
            <a:off x="3215312" y="2830176"/>
            <a:ext cx="748988" cy="276999"/>
          </a:xfrm>
          <a:prstGeom prst="rect">
            <a:avLst/>
          </a:prstGeom>
          <a:noFill/>
        </p:spPr>
        <p:txBody>
          <a:bodyPr wrap="none" rtlCol="0">
            <a:spAutoFit/>
          </a:bodyPr>
          <a:lstStyle/>
          <a:p>
            <a:r>
              <a:rPr lang="en-US" altLang="ja-JP" sz="1200" dirty="0"/>
              <a:t>2nd</a:t>
            </a:r>
            <a:r>
              <a:rPr kumimoji="1" lang="en-US" altLang="ja-JP" sz="1200" dirty="0"/>
              <a:t> train</a:t>
            </a:r>
            <a:endParaRPr kumimoji="1" lang="ja-JP" altLang="en-US" sz="1200"/>
          </a:p>
        </p:txBody>
      </p:sp>
      <p:cxnSp>
        <p:nvCxnSpPr>
          <p:cNvPr id="16" name="直線矢印コネクタ 15">
            <a:extLst>
              <a:ext uri="{FF2B5EF4-FFF2-40B4-BE49-F238E27FC236}">
                <a16:creationId xmlns:a16="http://schemas.microsoft.com/office/drawing/2014/main" id="{4298A5E0-4CF7-A23E-6FE8-E761D3884746}"/>
              </a:ext>
            </a:extLst>
          </p:cNvPr>
          <p:cNvCxnSpPr>
            <a:cxnSpLocks/>
          </p:cNvCxnSpPr>
          <p:nvPr/>
        </p:nvCxnSpPr>
        <p:spPr>
          <a:xfrm flipH="1">
            <a:off x="2911751" y="3579171"/>
            <a:ext cx="677022" cy="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7D877FFD-1FA7-F3D8-22E2-96D009C14328}"/>
              </a:ext>
            </a:extLst>
          </p:cNvPr>
          <p:cNvSpPr txBox="1"/>
          <p:nvPr/>
        </p:nvSpPr>
        <p:spPr>
          <a:xfrm>
            <a:off x="2911751" y="3316999"/>
            <a:ext cx="558166" cy="276999"/>
          </a:xfrm>
          <a:prstGeom prst="rect">
            <a:avLst/>
          </a:prstGeom>
          <a:noFill/>
        </p:spPr>
        <p:txBody>
          <a:bodyPr wrap="none" rtlCol="0">
            <a:spAutoFit/>
          </a:bodyPr>
          <a:lstStyle/>
          <a:p>
            <a:r>
              <a:rPr lang="en-US" altLang="ja-JP" sz="1200" dirty="0"/>
              <a:t>a turn</a:t>
            </a:r>
            <a:endParaRPr kumimoji="1" lang="ja-JP" altLang="en-US" sz="1200"/>
          </a:p>
        </p:txBody>
      </p:sp>
      <p:cxnSp>
        <p:nvCxnSpPr>
          <p:cNvPr id="24" name="直線矢印コネクタ 23">
            <a:extLst>
              <a:ext uri="{FF2B5EF4-FFF2-40B4-BE49-F238E27FC236}">
                <a16:creationId xmlns:a16="http://schemas.microsoft.com/office/drawing/2014/main" id="{21029D13-3CD0-FCB7-253D-5A1566FE7520}"/>
              </a:ext>
            </a:extLst>
          </p:cNvPr>
          <p:cNvCxnSpPr>
            <a:cxnSpLocks/>
          </p:cNvCxnSpPr>
          <p:nvPr/>
        </p:nvCxnSpPr>
        <p:spPr>
          <a:xfrm>
            <a:off x="3390641" y="3070522"/>
            <a:ext cx="0" cy="134697"/>
          </a:xfrm>
          <a:prstGeom prst="straightConnector1">
            <a:avLst/>
          </a:prstGeom>
          <a:ln w="1270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27" name="3rd turn before no beam">
            <a:extLst>
              <a:ext uri="{FF2B5EF4-FFF2-40B4-BE49-F238E27FC236}">
                <a16:creationId xmlns:a16="http://schemas.microsoft.com/office/drawing/2014/main" id="{B4368439-6088-EE7B-D792-2051C38564A7}"/>
              </a:ext>
            </a:extLst>
          </p:cNvPr>
          <p:cNvSpPr txBox="1"/>
          <p:nvPr/>
        </p:nvSpPr>
        <p:spPr>
          <a:xfrm>
            <a:off x="377081" y="6394869"/>
            <a:ext cx="6938942" cy="74892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lgn="l"/>
            <a:r>
              <a:rPr lang="en-US" sz="1400" dirty="0"/>
              <a:t>Bunch oscillation recorder (BOR) and bunch current monitor (BCM), BOR signal </a:t>
            </a:r>
            <a:r>
              <a:rPr lang="en-US" altLang="ja-JP" sz="1400" dirty="0"/>
              <a:t> is proportional to (bunch displacement)×(bunch intensity).</a:t>
            </a:r>
          </a:p>
          <a:p>
            <a:pPr algn="l"/>
            <a:endParaRPr sz="1400" dirty="0"/>
          </a:p>
        </p:txBody>
      </p:sp>
    </p:spTree>
    <p:extLst>
      <p:ext uri="{BB962C8B-B14F-4D97-AF65-F5344CB8AC3E}">
        <p14:creationId xmlns:p14="http://schemas.microsoft.com/office/powerpoint/2010/main" val="2317599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65EDA5-389A-E502-B322-D63064143E24}"/>
              </a:ext>
            </a:extLst>
          </p:cNvPr>
          <p:cNvSpPr>
            <a:spLocks noGrp="1"/>
          </p:cNvSpPr>
          <p:nvPr>
            <p:ph type="title"/>
          </p:nvPr>
        </p:nvSpPr>
        <p:spPr>
          <a:xfrm>
            <a:off x="159025" y="0"/>
            <a:ext cx="10515600" cy="668545"/>
          </a:xfrm>
        </p:spPr>
        <p:txBody>
          <a:bodyPr>
            <a:normAutofit fontScale="90000"/>
          </a:bodyPr>
          <a:lstStyle/>
          <a:p>
            <a:r>
              <a:rPr kumimoji="1" lang="en-US" altLang="ja-JP" dirty="0"/>
              <a:t>Major Issue (damage – sudden beam loss)</a:t>
            </a:r>
            <a:endParaRPr kumimoji="1" lang="ja-JP" altLang="en-US"/>
          </a:p>
        </p:txBody>
      </p:sp>
      <p:sp>
        <p:nvSpPr>
          <p:cNvPr id="3" name="コンテンツ プレースホルダー 2">
            <a:extLst>
              <a:ext uri="{FF2B5EF4-FFF2-40B4-BE49-F238E27FC236}">
                <a16:creationId xmlns:a16="http://schemas.microsoft.com/office/drawing/2014/main" id="{C458B760-6AA9-E699-917E-FB79A98E1ED2}"/>
              </a:ext>
            </a:extLst>
          </p:cNvPr>
          <p:cNvSpPr>
            <a:spLocks noGrp="1"/>
          </p:cNvSpPr>
          <p:nvPr>
            <p:ph idx="1"/>
          </p:nvPr>
        </p:nvSpPr>
        <p:spPr>
          <a:xfrm>
            <a:off x="159025" y="671130"/>
            <a:ext cx="12085982" cy="1111801"/>
          </a:xfrm>
        </p:spPr>
        <p:txBody>
          <a:bodyPr>
            <a:normAutofit/>
          </a:bodyPr>
          <a:lstStyle/>
          <a:p>
            <a:r>
              <a:rPr lang="en-US" altLang="ja-JP" dirty="0"/>
              <a:t>Beam orbit displacements in horizontal and vertical direction has been observed.</a:t>
            </a:r>
          </a:p>
        </p:txBody>
      </p:sp>
      <p:sp>
        <p:nvSpPr>
          <p:cNvPr id="4" name="スライド番号プレースホルダー 3">
            <a:extLst>
              <a:ext uri="{FF2B5EF4-FFF2-40B4-BE49-F238E27FC236}">
                <a16:creationId xmlns:a16="http://schemas.microsoft.com/office/drawing/2014/main" id="{9E17969A-C89F-C67F-5191-38B2403D7FB7}"/>
              </a:ext>
            </a:extLst>
          </p:cNvPr>
          <p:cNvSpPr>
            <a:spLocks noGrp="1"/>
          </p:cNvSpPr>
          <p:nvPr>
            <p:ph type="sldNum" sz="quarter" idx="12"/>
          </p:nvPr>
        </p:nvSpPr>
        <p:spPr>
          <a:xfrm>
            <a:off x="9349033" y="6599797"/>
            <a:ext cx="2743200" cy="365125"/>
          </a:xfrm>
        </p:spPr>
        <p:txBody>
          <a:bodyPr/>
          <a:lstStyle/>
          <a:p>
            <a:fld id="{4AF6185D-95D1-444C-BE8B-3DB4DC263910}" type="slidenum">
              <a:rPr kumimoji="1" lang="ja-JP" altLang="en-US" smtClean="0"/>
              <a:t>12</a:t>
            </a:fld>
            <a:endParaRPr kumimoji="1" lang="ja-JP" altLang="en-US"/>
          </a:p>
        </p:txBody>
      </p:sp>
      <p:sp>
        <p:nvSpPr>
          <p:cNvPr id="7" name="テキスト ボックス 6">
            <a:extLst>
              <a:ext uri="{FF2B5EF4-FFF2-40B4-BE49-F238E27FC236}">
                <a16:creationId xmlns:a16="http://schemas.microsoft.com/office/drawing/2014/main" id="{59BF0069-AF13-17FB-30DB-BDF63CD1E122}"/>
              </a:ext>
            </a:extLst>
          </p:cNvPr>
          <p:cNvSpPr txBox="1"/>
          <p:nvPr/>
        </p:nvSpPr>
        <p:spPr>
          <a:xfrm>
            <a:off x="10323871" y="1902115"/>
            <a:ext cx="1326261" cy="369332"/>
          </a:xfrm>
          <a:prstGeom prst="rect">
            <a:avLst/>
          </a:prstGeom>
          <a:noFill/>
        </p:spPr>
        <p:txBody>
          <a:bodyPr wrap="none" rtlCol="0">
            <a:spAutoFit/>
          </a:bodyPr>
          <a:lstStyle/>
          <a:p>
            <a:r>
              <a:rPr kumimoji="1" lang="en-US" altLang="ja-JP" dirty="0"/>
              <a:t>[H. </a:t>
            </a:r>
            <a:r>
              <a:rPr kumimoji="1" lang="en-US" altLang="ja-JP" dirty="0" err="1"/>
              <a:t>Fukuma</a:t>
            </a:r>
            <a:r>
              <a:rPr kumimoji="1" lang="en-US" altLang="ja-JP" dirty="0"/>
              <a:t>]</a:t>
            </a:r>
            <a:endParaRPr kumimoji="1" lang="ja-JP" altLang="en-US"/>
          </a:p>
        </p:txBody>
      </p:sp>
      <p:pic>
        <p:nvPicPr>
          <p:cNvPr id="8" name="図 7">
            <a:extLst>
              <a:ext uri="{FF2B5EF4-FFF2-40B4-BE49-F238E27FC236}">
                <a16:creationId xmlns:a16="http://schemas.microsoft.com/office/drawing/2014/main" id="{E5FD190A-C0AD-4321-1F89-38E9D6BD492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209800" y="1086488"/>
            <a:ext cx="7772400" cy="5771512"/>
          </a:xfrm>
          <a:prstGeom prst="rect">
            <a:avLst/>
          </a:prstGeom>
        </p:spPr>
      </p:pic>
      <p:sp>
        <p:nvSpPr>
          <p:cNvPr id="9" name="テキスト ボックス 8">
            <a:extLst>
              <a:ext uri="{FF2B5EF4-FFF2-40B4-BE49-F238E27FC236}">
                <a16:creationId xmlns:a16="http://schemas.microsoft.com/office/drawing/2014/main" id="{8D86A553-AE13-6082-84AD-EDFB57C57F45}"/>
              </a:ext>
            </a:extLst>
          </p:cNvPr>
          <p:cNvSpPr txBox="1"/>
          <p:nvPr/>
        </p:nvSpPr>
        <p:spPr>
          <a:xfrm>
            <a:off x="799157" y="1651726"/>
            <a:ext cx="1410643" cy="369332"/>
          </a:xfrm>
          <a:prstGeom prst="rect">
            <a:avLst/>
          </a:prstGeom>
          <a:noFill/>
        </p:spPr>
        <p:txBody>
          <a:bodyPr wrap="none" rtlCol="0">
            <a:spAutoFit/>
          </a:bodyPr>
          <a:lstStyle/>
          <a:p>
            <a:r>
              <a:rPr kumimoji="1" lang="en-US" altLang="ja-JP" dirty="0"/>
              <a:t>Current [mA]</a:t>
            </a:r>
            <a:endParaRPr kumimoji="1" lang="ja-JP" altLang="en-US"/>
          </a:p>
        </p:txBody>
      </p:sp>
      <p:sp>
        <p:nvSpPr>
          <p:cNvPr id="10" name="テキスト ボックス 9">
            <a:extLst>
              <a:ext uri="{FF2B5EF4-FFF2-40B4-BE49-F238E27FC236}">
                <a16:creationId xmlns:a16="http://schemas.microsoft.com/office/drawing/2014/main" id="{CC60D3EA-5C48-8A60-0F98-542055BC7C0E}"/>
              </a:ext>
            </a:extLst>
          </p:cNvPr>
          <p:cNvSpPr txBox="1"/>
          <p:nvPr/>
        </p:nvSpPr>
        <p:spPr>
          <a:xfrm>
            <a:off x="487148" y="2271447"/>
            <a:ext cx="1711944" cy="369332"/>
          </a:xfrm>
          <a:prstGeom prst="rect">
            <a:avLst/>
          </a:prstGeom>
          <a:noFill/>
        </p:spPr>
        <p:txBody>
          <a:bodyPr wrap="none" rtlCol="0">
            <a:spAutoFit/>
          </a:bodyPr>
          <a:lstStyle/>
          <a:p>
            <a:r>
              <a:rPr kumimoji="1" lang="en-US" altLang="ja-JP" dirty="0"/>
              <a:t>Horizontal [mm]</a:t>
            </a:r>
            <a:endParaRPr kumimoji="1" lang="ja-JP" altLang="en-US"/>
          </a:p>
        </p:txBody>
      </p:sp>
      <p:sp>
        <p:nvSpPr>
          <p:cNvPr id="11" name="テキスト ボックス 10">
            <a:extLst>
              <a:ext uri="{FF2B5EF4-FFF2-40B4-BE49-F238E27FC236}">
                <a16:creationId xmlns:a16="http://schemas.microsoft.com/office/drawing/2014/main" id="{F6F508EC-C3E4-40C7-9754-67CC1F505D9B}"/>
              </a:ext>
            </a:extLst>
          </p:cNvPr>
          <p:cNvSpPr txBox="1"/>
          <p:nvPr/>
        </p:nvSpPr>
        <p:spPr>
          <a:xfrm>
            <a:off x="726925" y="2874529"/>
            <a:ext cx="1452064" cy="369332"/>
          </a:xfrm>
          <a:prstGeom prst="rect">
            <a:avLst/>
          </a:prstGeom>
          <a:noFill/>
        </p:spPr>
        <p:txBody>
          <a:bodyPr wrap="none" rtlCol="0">
            <a:spAutoFit/>
          </a:bodyPr>
          <a:lstStyle/>
          <a:p>
            <a:r>
              <a:rPr lang="en-US" altLang="ja-JP" dirty="0"/>
              <a:t>Ver</a:t>
            </a:r>
            <a:r>
              <a:rPr kumimoji="1" lang="en-US" altLang="ja-JP" dirty="0"/>
              <a:t>tical [mm]</a:t>
            </a:r>
            <a:endParaRPr kumimoji="1" lang="ja-JP" altLang="en-US"/>
          </a:p>
        </p:txBody>
      </p:sp>
      <p:sp>
        <p:nvSpPr>
          <p:cNvPr id="12" name="テキスト ボックス 11">
            <a:extLst>
              <a:ext uri="{FF2B5EF4-FFF2-40B4-BE49-F238E27FC236}">
                <a16:creationId xmlns:a16="http://schemas.microsoft.com/office/drawing/2014/main" id="{391151AB-5F65-05ED-3287-A7D94BCE763C}"/>
              </a:ext>
            </a:extLst>
          </p:cNvPr>
          <p:cNvSpPr txBox="1"/>
          <p:nvPr/>
        </p:nvSpPr>
        <p:spPr>
          <a:xfrm>
            <a:off x="321141" y="3474553"/>
            <a:ext cx="1888659" cy="369332"/>
          </a:xfrm>
          <a:prstGeom prst="rect">
            <a:avLst/>
          </a:prstGeom>
          <a:noFill/>
        </p:spPr>
        <p:txBody>
          <a:bodyPr wrap="none" rtlCol="0">
            <a:spAutoFit/>
          </a:bodyPr>
          <a:lstStyle/>
          <a:p>
            <a:r>
              <a:rPr lang="en-US" altLang="ja-JP" dirty="0"/>
              <a:t>Longitudinal </a:t>
            </a:r>
            <a:r>
              <a:rPr kumimoji="1" lang="en-US" altLang="ja-JP" dirty="0"/>
              <a:t>[</a:t>
            </a:r>
            <a:r>
              <a:rPr kumimoji="1" lang="en-US" altLang="ja-JP" dirty="0" err="1"/>
              <a:t>a.u</a:t>
            </a:r>
            <a:r>
              <a:rPr kumimoji="1" lang="en-US" altLang="ja-JP" dirty="0"/>
              <a:t>.]</a:t>
            </a:r>
            <a:endParaRPr kumimoji="1" lang="ja-JP" altLang="en-US"/>
          </a:p>
        </p:txBody>
      </p:sp>
    </p:spTree>
    <p:extLst>
      <p:ext uri="{BB962C8B-B14F-4D97-AF65-F5344CB8AC3E}">
        <p14:creationId xmlns:p14="http://schemas.microsoft.com/office/powerpoint/2010/main" val="10306420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 name="Others"/>
          <p:cNvSpPr txBox="1">
            <a:spLocks noGrp="1"/>
          </p:cNvSpPr>
          <p:nvPr>
            <p:ph type="title"/>
          </p:nvPr>
        </p:nvSpPr>
        <p:spPr>
          <a:xfrm>
            <a:off x="189534" y="34260"/>
            <a:ext cx="11778445" cy="698047"/>
          </a:xfrm>
          <a:prstGeom prst="rect">
            <a:avLst/>
          </a:prstGeom>
        </p:spPr>
        <p:txBody>
          <a:bodyPr>
            <a:normAutofit/>
          </a:bodyPr>
          <a:lstStyle>
            <a:lvl1pPr defTabSz="742950">
              <a:defRPr sz="10080"/>
            </a:lvl1pPr>
          </a:lstStyle>
          <a:p>
            <a:r>
              <a:rPr kumimoji="1" lang="en-US" altLang="ja-JP" sz="3600" dirty="0"/>
              <a:t>Major Issue (damage – accidental firings)</a:t>
            </a:r>
            <a:endParaRPr sz="3600" dirty="0"/>
          </a:p>
        </p:txBody>
      </p:sp>
      <p:sp>
        <p:nvSpPr>
          <p:cNvPr id="460" name="2020-12-14 0:55, beam abort (VXD diamond) with pressure burst at D06H3.…"/>
          <p:cNvSpPr txBox="1">
            <a:spLocks noGrp="1"/>
          </p:cNvSpPr>
          <p:nvPr>
            <p:ph type="body" idx="1"/>
          </p:nvPr>
        </p:nvSpPr>
        <p:spPr>
          <a:xfrm>
            <a:off x="62315" y="766496"/>
            <a:ext cx="12067370" cy="2662504"/>
          </a:xfrm>
          <a:prstGeom prst="rect">
            <a:avLst/>
          </a:prstGeom>
        </p:spPr>
        <p:txBody>
          <a:bodyPr>
            <a:normAutofit lnSpcReduction="10000"/>
          </a:bodyPr>
          <a:lstStyle/>
          <a:p>
            <a:pPr marL="304800" indent="-304800" defTabSz="396240">
              <a:defRPr sz="2880"/>
            </a:pPr>
            <a:r>
              <a:rPr lang="en-US" sz="1900" dirty="0"/>
              <a:t>Accidental firings of injection kickers have happened in LER.</a:t>
            </a:r>
          </a:p>
          <a:p>
            <a:pPr marL="304800" indent="-304800" defTabSz="396240">
              <a:defRPr sz="2880"/>
            </a:pPr>
            <a:r>
              <a:rPr lang="en-US" sz="1900" dirty="0"/>
              <a:t>(example) </a:t>
            </a:r>
            <a:r>
              <a:rPr sz="1900" dirty="0"/>
              <a:t>2020-12-14 0:55, beam abort (VXD diamond) with pressure burst at D06H3.</a:t>
            </a:r>
          </a:p>
          <a:p>
            <a:pPr marL="609600" lvl="1" indent="-304800" defTabSz="396240">
              <a:defRPr sz="2880"/>
            </a:pPr>
            <a:r>
              <a:rPr sz="1900" dirty="0"/>
              <a:t>LER: 480 mA, HER: 449.9 mA</a:t>
            </a:r>
          </a:p>
          <a:p>
            <a:pPr marL="609600" lvl="1" indent="-304800" defTabSz="396240">
              <a:defRPr sz="2880"/>
            </a:pPr>
            <a:r>
              <a:rPr sz="1900" dirty="0"/>
              <a:t>A part of the bunches was suddenly kicked</a:t>
            </a:r>
            <a:r>
              <a:rPr lang="en-US" sz="1900" dirty="0"/>
              <a:t> </a:t>
            </a:r>
            <a:r>
              <a:rPr sz="1900" dirty="0"/>
              <a:t>by a</a:t>
            </a:r>
            <a:r>
              <a:rPr lang="en-US" sz="1900" dirty="0"/>
              <a:t>n accidental firing of</a:t>
            </a:r>
            <a:r>
              <a:rPr sz="1900" dirty="0"/>
              <a:t> </a:t>
            </a:r>
            <a:r>
              <a:rPr lang="en-US" sz="1900" dirty="0"/>
              <a:t>the injection </a:t>
            </a:r>
            <a:r>
              <a:rPr sz="1900" dirty="0"/>
              <a:t>kicker</a:t>
            </a:r>
            <a:r>
              <a:rPr lang="en-US" sz="1900" dirty="0"/>
              <a:t>s.</a:t>
            </a:r>
            <a:endParaRPr sz="1900" dirty="0"/>
          </a:p>
          <a:p>
            <a:pPr marL="609600" lvl="1" indent="-304800" defTabSz="396240">
              <a:defRPr sz="2880"/>
            </a:pPr>
            <a:r>
              <a:rPr lang="en-US" sz="1900" dirty="0"/>
              <a:t>Tips of D06H3 were seriously damaged by the beam hit.</a:t>
            </a:r>
          </a:p>
          <a:p>
            <a:pPr marL="292100" indent="-304800" defTabSz="396240">
              <a:defRPr sz="2880"/>
            </a:pPr>
            <a:r>
              <a:rPr lang="en-US" sz="1900" dirty="0"/>
              <a:t>In the current system, we cannot make the probability of the accidental firing zero, so some horizontal collimators in each ring has been used to protect the components against the accidentally kicked beams.</a:t>
            </a:r>
          </a:p>
          <a:p>
            <a:r>
              <a:rPr lang="en" altLang="ja-JP" sz="1900" dirty="0"/>
              <a:t>As countermeasures against this,</a:t>
            </a:r>
          </a:p>
          <a:p>
            <a:pPr lvl="1">
              <a:buFont typeface="システムフォント（レギュラー）"/>
              <a:buChar char="-"/>
            </a:pPr>
            <a:r>
              <a:rPr lang="en-US" altLang="ja-JP" sz="1900" dirty="0"/>
              <a:t>Carbon jaws will be installed in D06H3 and used as a spoiler of the crazy beams.</a:t>
            </a:r>
          </a:p>
          <a:p>
            <a:pPr lvl="1">
              <a:buFont typeface="システムフォント（レギュラー）"/>
              <a:buChar char="-"/>
            </a:pPr>
            <a:r>
              <a:rPr lang="en-US" altLang="ja-JP" sz="1900" dirty="0"/>
              <a:t>D06H1 will move to D06H4 and used as an absorber of crazy beams due to accidental firings of injection kickers.</a:t>
            </a:r>
          </a:p>
        </p:txBody>
      </p:sp>
      <p:sp>
        <p:nvSpPr>
          <p:cNvPr id="458" name="スライド番号"/>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13</a:t>
            </a:fld>
            <a:endParaRPr/>
          </a:p>
        </p:txBody>
      </p:sp>
      <p:sp>
        <p:nvSpPr>
          <p:cNvPr id="459" name="テキスト"/>
          <p:cNvSpPr txBox="1"/>
          <p:nvPr/>
        </p:nvSpPr>
        <p:spPr>
          <a:xfrm>
            <a:off x="-269412" y="4637518"/>
            <a:ext cx="70532" cy="1436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lgn="l" defTabSz="457200">
              <a:defRPr sz="1200">
                <a:latin typeface="Times Roman"/>
                <a:ea typeface="Times Roman"/>
                <a:cs typeface="Times Roman"/>
                <a:sym typeface="Times Roman"/>
              </a:defRPr>
            </a:lvl1pPr>
          </a:lstStyle>
          <a:p>
            <a:r>
              <a:rPr sz="600"/>
              <a:t> </a:t>
            </a:r>
          </a:p>
        </p:txBody>
      </p:sp>
      <p:pic>
        <p:nvPicPr>
          <p:cNvPr id="461" name="2020_12_14_01_15_19.png" descr="2020_12_14_01_15_19.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62315" y="3794218"/>
            <a:ext cx="4547688" cy="3034750"/>
          </a:xfrm>
          <a:prstGeom prst="rect">
            <a:avLst/>
          </a:prstGeom>
          <a:ln w="12700">
            <a:miter lim="400000"/>
          </a:ln>
        </p:spPr>
      </p:pic>
      <p:sp>
        <p:nvSpPr>
          <p:cNvPr id="463" name="LER current"/>
          <p:cNvSpPr txBox="1"/>
          <p:nvPr/>
        </p:nvSpPr>
        <p:spPr>
          <a:xfrm>
            <a:off x="344324" y="4389687"/>
            <a:ext cx="1289860" cy="22826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spAutoFit/>
          </a:bodyPr>
          <a:lstStyle>
            <a:lvl1pPr>
              <a:defRPr sz="2300"/>
            </a:lvl1pPr>
          </a:lstStyle>
          <a:p>
            <a:r>
              <a:rPr sz="1150"/>
              <a:t>LER current</a:t>
            </a:r>
          </a:p>
        </p:txBody>
      </p:sp>
      <p:sp>
        <p:nvSpPr>
          <p:cNvPr id="464" name="線"/>
          <p:cNvSpPr/>
          <p:nvPr/>
        </p:nvSpPr>
        <p:spPr>
          <a:xfrm flipH="1" flipV="1">
            <a:off x="924512" y="4624987"/>
            <a:ext cx="129483" cy="704198"/>
          </a:xfrm>
          <a:prstGeom prst="line">
            <a:avLst/>
          </a:prstGeom>
          <a:ln w="25400">
            <a:solidFill>
              <a:srgbClr val="000000"/>
            </a:solidFill>
            <a:miter lim="400000"/>
          </a:ln>
        </p:spPr>
        <p:txBody>
          <a:bodyPr lIns="0" tIns="0" rIns="0" bIns="0" anchor="ctr"/>
          <a:lstStyle/>
          <a:p>
            <a:pPr>
              <a:defRPr sz="3200">
                <a:solidFill>
                  <a:srgbClr val="FFFFFF"/>
                </a:solidFill>
                <a:latin typeface="+mn-lt"/>
                <a:ea typeface="+mn-ea"/>
                <a:cs typeface="+mn-cs"/>
                <a:sym typeface="ヒラギノ角ゴ ProN W3"/>
              </a:defRPr>
            </a:pPr>
            <a:endParaRPr sz="1600"/>
          </a:p>
        </p:txBody>
      </p:sp>
      <p:sp>
        <p:nvSpPr>
          <p:cNvPr id="465" name="CCG D06_L03"/>
          <p:cNvSpPr txBox="1"/>
          <p:nvPr/>
        </p:nvSpPr>
        <p:spPr>
          <a:xfrm>
            <a:off x="1688658" y="4551902"/>
            <a:ext cx="1289860" cy="22826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spAutoFit/>
          </a:bodyPr>
          <a:lstStyle>
            <a:lvl1pPr>
              <a:defRPr sz="2300"/>
            </a:lvl1pPr>
          </a:lstStyle>
          <a:p>
            <a:r>
              <a:rPr sz="1150"/>
              <a:t>CCG D06_L03</a:t>
            </a:r>
          </a:p>
        </p:txBody>
      </p:sp>
      <p:sp>
        <p:nvSpPr>
          <p:cNvPr id="466" name="線"/>
          <p:cNvSpPr/>
          <p:nvPr/>
        </p:nvSpPr>
        <p:spPr>
          <a:xfrm flipV="1">
            <a:off x="1563182" y="4748681"/>
            <a:ext cx="484167" cy="484167"/>
          </a:xfrm>
          <a:prstGeom prst="line">
            <a:avLst/>
          </a:prstGeom>
          <a:ln w="25400">
            <a:solidFill>
              <a:srgbClr val="000000"/>
            </a:solidFill>
            <a:miter lim="400000"/>
          </a:ln>
        </p:spPr>
        <p:txBody>
          <a:bodyPr lIns="0" tIns="0" rIns="0" bIns="0" anchor="ctr"/>
          <a:lstStyle/>
          <a:p>
            <a:pPr>
              <a:defRPr sz="3200">
                <a:solidFill>
                  <a:srgbClr val="FFFFFF"/>
                </a:solidFill>
                <a:latin typeface="+mn-lt"/>
                <a:ea typeface="+mn-ea"/>
                <a:cs typeface="+mn-cs"/>
                <a:sym typeface="ヒラギノ角ゴ ProN W3"/>
              </a:defRPr>
            </a:pPr>
            <a:endParaRPr sz="1600"/>
          </a:p>
        </p:txBody>
      </p:sp>
      <p:pic>
        <p:nvPicPr>
          <p:cNvPr id="467" name="page39image56105056.jpg" descr="page39image56105056.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806089" y="4311681"/>
            <a:ext cx="3349209" cy="2222762"/>
          </a:xfrm>
          <a:prstGeom prst="rect">
            <a:avLst/>
          </a:prstGeom>
          <a:ln w="12700">
            <a:miter lim="400000"/>
          </a:ln>
        </p:spPr>
      </p:pic>
      <p:sp>
        <p:nvSpPr>
          <p:cNvPr id="468" name="テキスト"/>
          <p:cNvSpPr txBox="1"/>
          <p:nvPr/>
        </p:nvSpPr>
        <p:spPr>
          <a:xfrm>
            <a:off x="5567809" y="5524381"/>
            <a:ext cx="70532" cy="1436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lgn="l" defTabSz="457200">
              <a:defRPr sz="1200">
                <a:latin typeface="Times Roman"/>
                <a:ea typeface="Times Roman"/>
                <a:cs typeface="Times Roman"/>
                <a:sym typeface="Times Roman"/>
              </a:defRPr>
            </a:lvl1pPr>
          </a:lstStyle>
          <a:p>
            <a:r>
              <a:rPr sz="600"/>
              <a:t> </a:t>
            </a:r>
          </a:p>
        </p:txBody>
      </p:sp>
      <p:pic>
        <p:nvPicPr>
          <p:cNvPr id="469" name="page39image56104016.jpg" descr="page39image56104016.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8622715" y="4323637"/>
            <a:ext cx="3506970" cy="2198850"/>
          </a:xfrm>
          <a:prstGeom prst="rect">
            <a:avLst/>
          </a:prstGeom>
          <a:ln w="12700">
            <a:miter lim="400000"/>
          </a:ln>
        </p:spPr>
      </p:pic>
      <p:sp>
        <p:nvSpPr>
          <p:cNvPr id="470" name="S. Terui"/>
          <p:cNvSpPr txBox="1"/>
          <p:nvPr/>
        </p:nvSpPr>
        <p:spPr>
          <a:xfrm>
            <a:off x="11126533" y="4104211"/>
            <a:ext cx="595484" cy="2359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defRPr sz="2400"/>
            </a:lvl1pPr>
          </a:lstStyle>
          <a:p>
            <a:r>
              <a:rPr lang="en-US" sz="1200" dirty="0"/>
              <a:t>[</a:t>
            </a:r>
            <a:r>
              <a:rPr sz="1200" dirty="0"/>
              <a:t>S. Terui</a:t>
            </a:r>
            <a:r>
              <a:rPr lang="en-US" sz="1200" dirty="0"/>
              <a:t>]</a:t>
            </a:r>
            <a:endParaRPr sz="1200" dirty="0"/>
          </a:p>
        </p:txBody>
      </p:sp>
      <p:sp>
        <p:nvSpPr>
          <p:cNvPr id="472" name="線"/>
          <p:cNvSpPr/>
          <p:nvPr/>
        </p:nvSpPr>
        <p:spPr>
          <a:xfrm flipV="1">
            <a:off x="11043138" y="5668009"/>
            <a:ext cx="381137" cy="966763"/>
          </a:xfrm>
          <a:prstGeom prst="line">
            <a:avLst/>
          </a:prstGeom>
          <a:ln w="25400">
            <a:solidFill>
              <a:schemeClr val="accent5">
                <a:lumOff val="-29866"/>
              </a:schemeClr>
            </a:solidFill>
            <a:miter lim="400000"/>
            <a:tailEnd type="triangle"/>
          </a:ln>
        </p:spPr>
        <p:txBody>
          <a:bodyPr lIns="0" tIns="0" rIns="0" bIns="0" anchor="ctr"/>
          <a:lstStyle/>
          <a:p>
            <a:pPr>
              <a:defRPr sz="3200">
                <a:solidFill>
                  <a:srgbClr val="FFFFFF"/>
                </a:solidFill>
                <a:latin typeface="+mn-lt"/>
                <a:ea typeface="+mn-ea"/>
                <a:cs typeface="+mn-cs"/>
                <a:sym typeface="ヒラギノ角ゴ ProN W3"/>
              </a:defRPr>
            </a:pPr>
            <a:endParaRPr sz="1600"/>
          </a:p>
        </p:txBody>
      </p:sp>
      <p:sp>
        <p:nvSpPr>
          <p:cNvPr id="473" name="kicker misfire?"/>
          <p:cNvSpPr txBox="1"/>
          <p:nvPr/>
        </p:nvSpPr>
        <p:spPr>
          <a:xfrm>
            <a:off x="10210335" y="6634773"/>
            <a:ext cx="1442767" cy="2513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defRPr sz="2600">
                <a:solidFill>
                  <a:schemeClr val="accent5">
                    <a:lumOff val="-29866"/>
                  </a:schemeClr>
                </a:solidFill>
                <a:latin typeface="+mn-lt"/>
                <a:ea typeface="+mn-ea"/>
                <a:cs typeface="+mn-cs"/>
                <a:sym typeface="ヒラギノ角ゴ ProN W3"/>
              </a:defRPr>
            </a:lvl1pPr>
          </a:lstStyle>
          <a:p>
            <a:r>
              <a:rPr sz="1300" dirty="0"/>
              <a:t>kicker </a:t>
            </a:r>
            <a:r>
              <a:rPr lang="en-US" sz="1300" dirty="0"/>
              <a:t>accidental-</a:t>
            </a:r>
            <a:r>
              <a:rPr sz="1300" dirty="0"/>
              <a:t>fir</a:t>
            </a:r>
            <a:r>
              <a:rPr lang="en-US" sz="1300" dirty="0"/>
              <a:t>e</a:t>
            </a:r>
            <a:endParaRPr sz="1300" dirty="0"/>
          </a:p>
        </p:txBody>
      </p:sp>
      <p:sp>
        <p:nvSpPr>
          <p:cNvPr id="475" name="テキスト"/>
          <p:cNvSpPr txBox="1"/>
          <p:nvPr/>
        </p:nvSpPr>
        <p:spPr>
          <a:xfrm>
            <a:off x="5342399" y="4561685"/>
            <a:ext cx="70532" cy="1436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lgn="l" defTabSz="457200">
              <a:defRPr sz="1200">
                <a:latin typeface="Times Roman"/>
                <a:ea typeface="Times Roman"/>
                <a:cs typeface="Times Roman"/>
                <a:sym typeface="Times Roman"/>
              </a:defRPr>
            </a:lvl1pPr>
          </a:lstStyle>
          <a:p>
            <a:r>
              <a:rPr sz="600"/>
              <a:t> </a:t>
            </a:r>
          </a:p>
        </p:txBody>
      </p:sp>
      <p:sp>
        <p:nvSpPr>
          <p:cNvPr id="477" name="テキスト"/>
          <p:cNvSpPr txBox="1"/>
          <p:nvPr/>
        </p:nvSpPr>
        <p:spPr>
          <a:xfrm>
            <a:off x="7114380" y="5074635"/>
            <a:ext cx="70532" cy="1436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lgn="l" defTabSz="457200">
              <a:defRPr sz="1200">
                <a:latin typeface="Times Roman"/>
                <a:ea typeface="Times Roman"/>
                <a:cs typeface="Times Roman"/>
                <a:sym typeface="Times Roman"/>
              </a:defRPr>
            </a:lvl1pPr>
          </a:lstStyle>
          <a:p>
            <a:r>
              <a:rPr sz="600"/>
              <a:t> </a:t>
            </a:r>
          </a:p>
        </p:txBody>
      </p:sp>
      <p:sp>
        <p:nvSpPr>
          <p:cNvPr id="2" name="テキスト ボックス 1">
            <a:extLst>
              <a:ext uri="{FF2B5EF4-FFF2-40B4-BE49-F238E27FC236}">
                <a16:creationId xmlns:a16="http://schemas.microsoft.com/office/drawing/2014/main" id="{AF782798-BA90-DE50-2B8F-6FB8905CF9FE}"/>
              </a:ext>
            </a:extLst>
          </p:cNvPr>
          <p:cNvSpPr txBox="1"/>
          <p:nvPr/>
        </p:nvSpPr>
        <p:spPr>
          <a:xfrm>
            <a:off x="4692862" y="3951469"/>
            <a:ext cx="720069" cy="307777"/>
          </a:xfrm>
          <a:prstGeom prst="rect">
            <a:avLst/>
          </a:prstGeom>
          <a:noFill/>
        </p:spPr>
        <p:txBody>
          <a:bodyPr wrap="none" rtlCol="0">
            <a:spAutoFit/>
          </a:bodyPr>
          <a:lstStyle/>
          <a:p>
            <a:r>
              <a:rPr lang="en-US" altLang="ja-JP" sz="1400" dirty="0"/>
              <a:t>BOR(H)</a:t>
            </a:r>
            <a:endParaRPr kumimoji="1" lang="ja-JP" altLang="en-US" sz="1400"/>
          </a:p>
        </p:txBody>
      </p:sp>
      <p:sp>
        <p:nvSpPr>
          <p:cNvPr id="3" name="テキスト ボックス 2">
            <a:extLst>
              <a:ext uri="{FF2B5EF4-FFF2-40B4-BE49-F238E27FC236}">
                <a16:creationId xmlns:a16="http://schemas.microsoft.com/office/drawing/2014/main" id="{4CB63B42-9878-3D40-6E42-5A094447EC21}"/>
              </a:ext>
            </a:extLst>
          </p:cNvPr>
          <p:cNvSpPr txBox="1"/>
          <p:nvPr/>
        </p:nvSpPr>
        <p:spPr>
          <a:xfrm>
            <a:off x="5856924" y="4861589"/>
            <a:ext cx="743922" cy="307777"/>
          </a:xfrm>
          <a:prstGeom prst="rect">
            <a:avLst/>
          </a:prstGeom>
          <a:noFill/>
        </p:spPr>
        <p:txBody>
          <a:bodyPr wrap="none" rtlCol="0">
            <a:spAutoFit/>
          </a:bodyPr>
          <a:lstStyle/>
          <a:p>
            <a:r>
              <a:rPr kumimoji="1" lang="en-US" altLang="ja-JP" sz="1400" dirty="0"/>
              <a:t>1</a:t>
            </a:r>
            <a:r>
              <a:rPr kumimoji="1" lang="en-US" altLang="ja-JP" sz="1400" baseline="30000" dirty="0"/>
              <a:t>st</a:t>
            </a:r>
            <a:r>
              <a:rPr kumimoji="1" lang="en-US" altLang="ja-JP" sz="1400" dirty="0"/>
              <a:t> train</a:t>
            </a:r>
            <a:endParaRPr kumimoji="1" lang="ja-JP" altLang="en-US" sz="1400"/>
          </a:p>
        </p:txBody>
      </p:sp>
      <p:sp>
        <p:nvSpPr>
          <p:cNvPr id="4" name="テキスト ボックス 3">
            <a:extLst>
              <a:ext uri="{FF2B5EF4-FFF2-40B4-BE49-F238E27FC236}">
                <a16:creationId xmlns:a16="http://schemas.microsoft.com/office/drawing/2014/main" id="{910D58E5-1AEB-048A-9241-664AC5FF94A4}"/>
              </a:ext>
            </a:extLst>
          </p:cNvPr>
          <p:cNvSpPr txBox="1"/>
          <p:nvPr/>
        </p:nvSpPr>
        <p:spPr>
          <a:xfrm>
            <a:off x="7054048" y="4858963"/>
            <a:ext cx="783741" cy="307777"/>
          </a:xfrm>
          <a:prstGeom prst="rect">
            <a:avLst/>
          </a:prstGeom>
          <a:noFill/>
        </p:spPr>
        <p:txBody>
          <a:bodyPr wrap="none" rtlCol="0">
            <a:spAutoFit/>
          </a:bodyPr>
          <a:lstStyle/>
          <a:p>
            <a:r>
              <a:rPr kumimoji="1" lang="en-US" altLang="ja-JP" sz="1400" dirty="0"/>
              <a:t>2</a:t>
            </a:r>
            <a:r>
              <a:rPr kumimoji="1" lang="en-US" altLang="ja-JP" sz="1400" baseline="30000" dirty="0"/>
              <a:t>nd</a:t>
            </a:r>
            <a:r>
              <a:rPr kumimoji="1" lang="en-US" altLang="ja-JP" sz="1400" dirty="0"/>
              <a:t> train</a:t>
            </a:r>
            <a:endParaRPr kumimoji="1" lang="ja-JP" altLang="en-US" sz="1400"/>
          </a:p>
        </p:txBody>
      </p:sp>
      <p:sp>
        <p:nvSpPr>
          <p:cNvPr id="5" name="テキスト ボックス 4">
            <a:extLst>
              <a:ext uri="{FF2B5EF4-FFF2-40B4-BE49-F238E27FC236}">
                <a16:creationId xmlns:a16="http://schemas.microsoft.com/office/drawing/2014/main" id="{EE124EC6-E3BE-1501-6C30-3F7DA254BFA5}"/>
              </a:ext>
            </a:extLst>
          </p:cNvPr>
          <p:cNvSpPr txBox="1"/>
          <p:nvPr/>
        </p:nvSpPr>
        <p:spPr>
          <a:xfrm>
            <a:off x="7965549" y="3852851"/>
            <a:ext cx="879793" cy="307777"/>
          </a:xfrm>
          <a:prstGeom prst="rect">
            <a:avLst/>
          </a:prstGeom>
          <a:noFill/>
        </p:spPr>
        <p:txBody>
          <a:bodyPr wrap="none" rtlCol="0">
            <a:spAutoFit/>
          </a:bodyPr>
          <a:lstStyle/>
          <a:p>
            <a:r>
              <a:rPr kumimoji="1" lang="en-US" altLang="ja-JP" sz="1400" dirty="0"/>
              <a:t>next turn</a:t>
            </a:r>
            <a:endParaRPr kumimoji="1" lang="ja-JP" altLang="en-US" sz="1400"/>
          </a:p>
        </p:txBody>
      </p:sp>
      <p:sp>
        <p:nvSpPr>
          <p:cNvPr id="6" name="テキスト ボックス 5">
            <a:extLst>
              <a:ext uri="{FF2B5EF4-FFF2-40B4-BE49-F238E27FC236}">
                <a16:creationId xmlns:a16="http://schemas.microsoft.com/office/drawing/2014/main" id="{22C60034-838B-7DCE-E55A-D4B772AC6458}"/>
              </a:ext>
            </a:extLst>
          </p:cNvPr>
          <p:cNvSpPr txBox="1"/>
          <p:nvPr/>
        </p:nvSpPr>
        <p:spPr>
          <a:xfrm>
            <a:off x="62315" y="3499838"/>
            <a:ext cx="4149662" cy="307777"/>
          </a:xfrm>
          <a:prstGeom prst="rect">
            <a:avLst/>
          </a:prstGeom>
          <a:noFill/>
        </p:spPr>
        <p:txBody>
          <a:bodyPr wrap="none" rtlCol="0">
            <a:spAutoFit/>
          </a:bodyPr>
          <a:lstStyle/>
          <a:p>
            <a:r>
              <a:rPr kumimoji="1" lang="en-US" altLang="ja-JP" sz="1400" dirty="0"/>
              <a:t>LER beam current and pressure near D06H3 collimator</a:t>
            </a:r>
            <a:endParaRPr kumimoji="1" lang="ja-JP" altLang="en-US" sz="1400"/>
          </a:p>
        </p:txBody>
      </p:sp>
      <p:cxnSp>
        <p:nvCxnSpPr>
          <p:cNvPr id="8" name="直線矢印コネクタ 7">
            <a:extLst>
              <a:ext uri="{FF2B5EF4-FFF2-40B4-BE49-F238E27FC236}">
                <a16:creationId xmlns:a16="http://schemas.microsoft.com/office/drawing/2014/main" id="{5CFDBE5A-84B1-AD50-8B4B-4FEA6ABEAAE4}"/>
              </a:ext>
            </a:extLst>
          </p:cNvPr>
          <p:cNvCxnSpPr/>
          <p:nvPr/>
        </p:nvCxnSpPr>
        <p:spPr>
          <a:xfrm flipV="1">
            <a:off x="8060788" y="4211351"/>
            <a:ext cx="689317" cy="10841"/>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9607493"/>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AED5AC1-C559-B3B3-FEFF-95E012F8BDEC}"/>
              </a:ext>
            </a:extLst>
          </p:cNvPr>
          <p:cNvSpPr>
            <a:spLocks noGrp="1"/>
          </p:cNvSpPr>
          <p:nvPr>
            <p:ph type="title"/>
          </p:nvPr>
        </p:nvSpPr>
        <p:spPr>
          <a:xfrm>
            <a:off x="0" y="0"/>
            <a:ext cx="10515600" cy="681037"/>
          </a:xfrm>
        </p:spPr>
        <p:txBody>
          <a:bodyPr>
            <a:normAutofit fontScale="90000"/>
          </a:bodyPr>
          <a:lstStyle/>
          <a:p>
            <a:r>
              <a:rPr kumimoji="1" lang="en-US" altLang="ja-JP" dirty="0"/>
              <a:t>Summary </a:t>
            </a:r>
            <a:r>
              <a:rPr lang="en-US" altLang="ja-JP" dirty="0"/>
              <a:t>and plans</a:t>
            </a:r>
            <a:endParaRPr kumimoji="1" lang="ja-JP" altLang="en-US"/>
          </a:p>
        </p:txBody>
      </p:sp>
      <p:sp>
        <p:nvSpPr>
          <p:cNvPr id="4" name="スライド番号プレースホルダー 3">
            <a:extLst>
              <a:ext uri="{FF2B5EF4-FFF2-40B4-BE49-F238E27FC236}">
                <a16:creationId xmlns:a16="http://schemas.microsoft.com/office/drawing/2014/main" id="{C89B0690-DEE6-CEA0-D14B-AD53CEC8959F}"/>
              </a:ext>
            </a:extLst>
          </p:cNvPr>
          <p:cNvSpPr>
            <a:spLocks noGrp="1"/>
          </p:cNvSpPr>
          <p:nvPr>
            <p:ph type="sldNum" sz="quarter" idx="12"/>
          </p:nvPr>
        </p:nvSpPr>
        <p:spPr>
          <a:xfrm>
            <a:off x="9448800" y="6494053"/>
            <a:ext cx="2743200" cy="365125"/>
          </a:xfrm>
        </p:spPr>
        <p:txBody>
          <a:bodyPr/>
          <a:lstStyle/>
          <a:p>
            <a:fld id="{4AF6185D-95D1-444C-BE8B-3DB4DC263910}" type="slidenum">
              <a:rPr kumimoji="1" lang="ja-JP" altLang="en-US" smtClean="0"/>
              <a:t>14</a:t>
            </a:fld>
            <a:endParaRPr kumimoji="1" lang="ja-JP" altLang="en-US"/>
          </a:p>
        </p:txBody>
      </p:sp>
      <p:sp>
        <p:nvSpPr>
          <p:cNvPr id="8" name="コンテンツ プレースホルダー 2">
            <a:extLst>
              <a:ext uri="{FF2B5EF4-FFF2-40B4-BE49-F238E27FC236}">
                <a16:creationId xmlns:a16="http://schemas.microsoft.com/office/drawing/2014/main" id="{BE386784-4FC5-288C-4BD7-E5ED98CEB318}"/>
              </a:ext>
            </a:extLst>
          </p:cNvPr>
          <p:cNvSpPr txBox="1">
            <a:spLocks/>
          </p:cNvSpPr>
          <p:nvPr/>
        </p:nvSpPr>
        <p:spPr>
          <a:xfrm>
            <a:off x="48570" y="2449777"/>
            <a:ext cx="11855405" cy="2583042"/>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dirty="0"/>
              <a:t>Collimators have been frequently damaged due to</a:t>
            </a:r>
          </a:p>
          <a:p>
            <a:pPr lvl="1">
              <a:buFont typeface="Wingdings" pitchFamily="2" charset="2"/>
              <a:buChar char="Ø"/>
            </a:pPr>
            <a:r>
              <a:rPr lang="en-US" altLang="ja-JP" dirty="0"/>
              <a:t> accidental firings of injection kickers in LER,</a:t>
            </a:r>
          </a:p>
          <a:p>
            <a:pPr lvl="1">
              <a:buFont typeface="Wingdings" pitchFamily="2" charset="2"/>
              <a:buChar char="Ø"/>
            </a:pPr>
            <a:r>
              <a:rPr lang="en-US" altLang="ja-JP" dirty="0"/>
              <a:t> sudden beam loss in the both rings.</a:t>
            </a:r>
          </a:p>
          <a:p>
            <a:pPr marL="285750" indent="-285750">
              <a:buFont typeface="Arial" panose="020B0604020202020204" pitchFamily="34" charset="0"/>
              <a:buChar char="•"/>
            </a:pPr>
            <a:r>
              <a:rPr lang="en-US" altLang="ja-JP" dirty="0"/>
              <a:t>We’re developing new jaws made from </a:t>
            </a:r>
            <a:r>
              <a:rPr lang="en-US" altLang="ja-JP" dirty="0" err="1"/>
              <a:t>Ti</a:t>
            </a:r>
            <a:r>
              <a:rPr lang="en-US" altLang="ja-JP" dirty="0"/>
              <a:t> or </a:t>
            </a:r>
            <a:r>
              <a:rPr lang="en-US" altLang="ja-JP" dirty="0" err="1"/>
              <a:t>MoGr</a:t>
            </a:r>
            <a:r>
              <a:rPr lang="en-US" altLang="ja-JP" dirty="0"/>
              <a:t> for a more robust collimator in terms of the beam hits.</a:t>
            </a:r>
            <a:endParaRPr lang="en" altLang="ja-JP" dirty="0"/>
          </a:p>
          <a:p>
            <a:pPr lvl="1">
              <a:buFont typeface="システムフォント（レギュラー）"/>
              <a:buChar char="-"/>
            </a:pPr>
            <a:r>
              <a:rPr lang="en-US" altLang="ja-JP" dirty="0"/>
              <a:t>We are developing jaws that are hard to damage or have little effect on the background even if they are damaged.</a:t>
            </a:r>
          </a:p>
          <a:p>
            <a:pPr lvl="1">
              <a:buFont typeface="システムフォント（レギュラー）"/>
              <a:buChar char="-"/>
            </a:pPr>
            <a:r>
              <a:rPr lang="en-US" altLang="ja-JP" dirty="0"/>
              <a:t>Even if these are realized, they are only tentative measures, because any materials should melt if high current beam hit the jaw. It is essential to eliminate sources that causes the crazy beam (sudden beam losses and accidental-firings in injection kickers), ideally.</a:t>
            </a:r>
          </a:p>
        </p:txBody>
      </p:sp>
      <p:pic>
        <p:nvPicPr>
          <p:cNvPr id="15" name="図 14">
            <a:extLst>
              <a:ext uri="{FF2B5EF4-FFF2-40B4-BE49-F238E27FC236}">
                <a16:creationId xmlns:a16="http://schemas.microsoft.com/office/drawing/2014/main" id="{4E8CDEC2-882C-2612-B28F-06B8B93D11D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879178" y="5049604"/>
            <a:ext cx="1748390" cy="1748390"/>
          </a:xfrm>
          <a:prstGeom prst="rect">
            <a:avLst/>
          </a:prstGeom>
        </p:spPr>
      </p:pic>
      <p:sp>
        <p:nvSpPr>
          <p:cNvPr id="16" name="テキスト ボックス 15">
            <a:extLst>
              <a:ext uri="{FF2B5EF4-FFF2-40B4-BE49-F238E27FC236}">
                <a16:creationId xmlns:a16="http://schemas.microsoft.com/office/drawing/2014/main" id="{BF3BB499-35F3-BFF9-CCE8-320959A90B07}"/>
              </a:ext>
            </a:extLst>
          </p:cNvPr>
          <p:cNvSpPr txBox="1"/>
          <p:nvPr/>
        </p:nvSpPr>
        <p:spPr>
          <a:xfrm>
            <a:off x="10522366" y="4725042"/>
            <a:ext cx="967316" cy="307777"/>
          </a:xfrm>
          <a:prstGeom prst="rect">
            <a:avLst/>
          </a:prstGeom>
          <a:noFill/>
        </p:spPr>
        <p:txBody>
          <a:bodyPr wrap="none" rtlCol="0">
            <a:spAutoFit/>
          </a:bodyPr>
          <a:lstStyle/>
          <a:p>
            <a:r>
              <a:rPr kumimoji="1" lang="en-US" altLang="ja-JP" sz="1400" dirty="0"/>
              <a:t>wider jaws</a:t>
            </a:r>
            <a:endParaRPr kumimoji="1" lang="ja-JP" altLang="en-US" sz="1400"/>
          </a:p>
        </p:txBody>
      </p:sp>
      <p:pic>
        <p:nvPicPr>
          <p:cNvPr id="17" name="図 16">
            <a:extLst>
              <a:ext uri="{FF2B5EF4-FFF2-40B4-BE49-F238E27FC236}">
                <a16:creationId xmlns:a16="http://schemas.microsoft.com/office/drawing/2014/main" id="{F89F138A-1807-A560-E6A3-965EBDC39AB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715540" y="5049604"/>
            <a:ext cx="2427890" cy="1497261"/>
          </a:xfrm>
          <a:prstGeom prst="rect">
            <a:avLst/>
          </a:prstGeom>
        </p:spPr>
      </p:pic>
      <p:sp>
        <p:nvSpPr>
          <p:cNvPr id="18" name="テキスト ボックス 17">
            <a:extLst>
              <a:ext uri="{FF2B5EF4-FFF2-40B4-BE49-F238E27FC236}">
                <a16:creationId xmlns:a16="http://schemas.microsoft.com/office/drawing/2014/main" id="{F24743F0-06D9-DADF-F386-F416E92F63D8}"/>
              </a:ext>
            </a:extLst>
          </p:cNvPr>
          <p:cNvSpPr txBox="1"/>
          <p:nvPr/>
        </p:nvSpPr>
        <p:spPr>
          <a:xfrm>
            <a:off x="8144232" y="4741827"/>
            <a:ext cx="1218282" cy="307777"/>
          </a:xfrm>
          <a:prstGeom prst="rect">
            <a:avLst/>
          </a:prstGeom>
          <a:noFill/>
        </p:spPr>
        <p:txBody>
          <a:bodyPr wrap="none" rtlCol="0">
            <a:spAutoFit/>
          </a:bodyPr>
          <a:lstStyle/>
          <a:p>
            <a:r>
              <a:rPr kumimoji="1" lang="en-US" altLang="ja-JP" sz="1400" dirty="0"/>
              <a:t>alternate jaws</a:t>
            </a:r>
            <a:endParaRPr kumimoji="1" lang="ja-JP" altLang="en-US" sz="1400"/>
          </a:p>
        </p:txBody>
      </p:sp>
      <p:pic>
        <p:nvPicPr>
          <p:cNvPr id="19" name="図 18">
            <a:extLst>
              <a:ext uri="{FF2B5EF4-FFF2-40B4-BE49-F238E27FC236}">
                <a16:creationId xmlns:a16="http://schemas.microsoft.com/office/drawing/2014/main" id="{4506BED1-015E-9996-12B9-E3AD680C668E}"/>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448800" y="619657"/>
            <a:ext cx="2712132" cy="2563522"/>
          </a:xfrm>
          <a:prstGeom prst="rect">
            <a:avLst/>
          </a:prstGeom>
        </p:spPr>
      </p:pic>
      <p:sp>
        <p:nvSpPr>
          <p:cNvPr id="21" name="テキスト ボックス 20">
            <a:extLst>
              <a:ext uri="{FF2B5EF4-FFF2-40B4-BE49-F238E27FC236}">
                <a16:creationId xmlns:a16="http://schemas.microsoft.com/office/drawing/2014/main" id="{F7C9A72E-7A04-F48D-CF5B-BDF4A6F076D6}"/>
              </a:ext>
            </a:extLst>
          </p:cNvPr>
          <p:cNvSpPr txBox="1"/>
          <p:nvPr/>
        </p:nvSpPr>
        <p:spPr>
          <a:xfrm>
            <a:off x="31068" y="630287"/>
            <a:ext cx="9684472" cy="1785104"/>
          </a:xfrm>
          <a:prstGeom prst="rect">
            <a:avLst/>
          </a:prstGeom>
          <a:noFill/>
        </p:spPr>
        <p:txBody>
          <a:bodyPr wrap="square">
            <a:spAutoFit/>
          </a:bodyPr>
          <a:lstStyle/>
          <a:p>
            <a:pPr marL="285750" indent="-285750">
              <a:buFont typeface="Arial" panose="020B0604020202020204" pitchFamily="34" charset="0"/>
              <a:buChar char="•"/>
            </a:pPr>
            <a:r>
              <a:rPr lang="en" altLang="ja-JP" sz="2200" dirty="0"/>
              <a:t>The SuperKEKB type collimators have been working well up to the beam current of approximately ~1.46 A in LER without any abnormal temperature rise and electric discharge.</a:t>
            </a:r>
          </a:p>
          <a:p>
            <a:pPr marL="285750" indent="-285750">
              <a:buFont typeface="Arial" panose="020B0604020202020204" pitchFamily="34" charset="0"/>
              <a:buChar char="•"/>
            </a:pPr>
            <a:r>
              <a:rPr lang="en" altLang="ja-JP" sz="2200" dirty="0"/>
              <a:t>These collimators have been indispensable for the Belle II and SuperKEKB operation.</a:t>
            </a:r>
            <a:endParaRPr lang="en-US" altLang="ja-JP" sz="2200" dirty="0"/>
          </a:p>
        </p:txBody>
      </p:sp>
      <p:sp>
        <p:nvSpPr>
          <p:cNvPr id="23" name="テキスト ボックス 22">
            <a:extLst>
              <a:ext uri="{FF2B5EF4-FFF2-40B4-BE49-F238E27FC236}">
                <a16:creationId xmlns:a16="http://schemas.microsoft.com/office/drawing/2014/main" id="{19964910-02A7-85F4-C770-16201CEB4A7A}"/>
              </a:ext>
            </a:extLst>
          </p:cNvPr>
          <p:cNvSpPr txBox="1"/>
          <p:nvPr/>
        </p:nvSpPr>
        <p:spPr>
          <a:xfrm>
            <a:off x="45343" y="4382790"/>
            <a:ext cx="8404175" cy="2339102"/>
          </a:xfrm>
          <a:prstGeom prst="rect">
            <a:avLst/>
          </a:prstGeom>
          <a:noFill/>
        </p:spPr>
        <p:txBody>
          <a:bodyPr wrap="square">
            <a:spAutoFit/>
          </a:bodyPr>
          <a:lstStyle/>
          <a:p>
            <a:pPr marL="285750" indent="-285750">
              <a:buFont typeface="Arial" panose="020B0604020202020204" pitchFamily="34" charset="0"/>
              <a:buChar char="•"/>
            </a:pPr>
            <a:r>
              <a:rPr lang="en-US" altLang="ja-JP" sz="2200" dirty="0"/>
              <a:t>In addition, several ideas have been proposed t make the collimator system more robust.</a:t>
            </a:r>
          </a:p>
          <a:p>
            <a:pPr lvl="1">
              <a:buFont typeface="システムフォント（レギュラー）"/>
              <a:buChar char="-"/>
            </a:pPr>
            <a:r>
              <a:rPr lang="en" altLang="ja-JP" sz="1700" dirty="0"/>
              <a:t>very short length tip (~1 mm) with high-Z material (shielding performance decrease)</a:t>
            </a:r>
          </a:p>
          <a:p>
            <a:pPr lvl="1">
              <a:buFont typeface="システムフォント（レギュラー）"/>
              <a:buChar char="-"/>
            </a:pPr>
            <a:r>
              <a:rPr lang="en" altLang="ja-JP" sz="1700" dirty="0"/>
              <a:t>alternate jaws (impedance increase and trapped mode)</a:t>
            </a:r>
          </a:p>
          <a:p>
            <a:pPr lvl="1">
              <a:buFont typeface="システムフォント（レギュラー）"/>
              <a:buChar char="-"/>
            </a:pPr>
            <a:r>
              <a:rPr lang="en" altLang="ja-JP" sz="1700" dirty="0"/>
              <a:t>wider jaws (impedance increase)</a:t>
            </a:r>
          </a:p>
          <a:p>
            <a:pPr lvl="1">
              <a:buFont typeface="システムフォント（レギュラー）"/>
              <a:buChar char="-"/>
            </a:pPr>
            <a:r>
              <a:rPr lang="en" altLang="ja-JP" sz="1700" dirty="0"/>
              <a:t>operation of double D02V1 in tandem (trapped mode)</a:t>
            </a:r>
          </a:p>
          <a:p>
            <a:pPr lvl="1">
              <a:buFont typeface="システムフォント（レギュラー）"/>
              <a:buChar char="-"/>
            </a:pPr>
            <a:r>
              <a:rPr lang="en" altLang="ja-JP" sz="1700" dirty="0"/>
              <a:t>vertical collimator at downstream of IP, that is D01 for example</a:t>
            </a:r>
          </a:p>
          <a:p>
            <a:pPr marL="457200" lvl="1" indent="0">
              <a:buNone/>
            </a:pPr>
            <a:r>
              <a:rPr lang="en" altLang="ja-JP" sz="1400" dirty="0"/>
              <a:t>(): cons</a:t>
            </a:r>
          </a:p>
        </p:txBody>
      </p:sp>
    </p:spTree>
    <p:extLst>
      <p:ext uri="{BB962C8B-B14F-4D97-AF65-F5344CB8AC3E}">
        <p14:creationId xmlns:p14="http://schemas.microsoft.com/office/powerpoint/2010/main" val="35722005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27B43B-26EF-A1B2-8841-90A2DEAC32B3}"/>
              </a:ext>
            </a:extLst>
          </p:cNvPr>
          <p:cNvSpPr>
            <a:spLocks noGrp="1"/>
          </p:cNvSpPr>
          <p:nvPr>
            <p:ph type="title"/>
          </p:nvPr>
        </p:nvSpPr>
        <p:spPr/>
        <p:txBody>
          <a:bodyPr/>
          <a:lstStyle/>
          <a:p>
            <a:r>
              <a:rPr kumimoji="1" lang="en-US" altLang="ja-JP" dirty="0"/>
              <a:t>Thank you for your attention.</a:t>
            </a:r>
            <a:endParaRPr kumimoji="1" lang="ja-JP" altLang="en-US"/>
          </a:p>
        </p:txBody>
      </p:sp>
    </p:spTree>
    <p:extLst>
      <p:ext uri="{BB962C8B-B14F-4D97-AF65-F5344CB8AC3E}">
        <p14:creationId xmlns:p14="http://schemas.microsoft.com/office/powerpoint/2010/main" val="37379081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A2BCDA-8D81-03CC-5B48-481B24093314}"/>
              </a:ext>
            </a:extLst>
          </p:cNvPr>
          <p:cNvSpPr>
            <a:spLocks noGrp="1"/>
          </p:cNvSpPr>
          <p:nvPr>
            <p:ph type="title"/>
          </p:nvPr>
        </p:nvSpPr>
        <p:spPr>
          <a:xfrm>
            <a:off x="217227" y="331005"/>
            <a:ext cx="10515600" cy="1325563"/>
          </a:xfrm>
        </p:spPr>
        <p:txBody>
          <a:bodyPr/>
          <a:lstStyle/>
          <a:p>
            <a:r>
              <a:rPr kumimoji="1" lang="en-US" altLang="ja-JP" dirty="0"/>
              <a:t>Back-ups</a:t>
            </a:r>
            <a:endParaRPr kumimoji="1" lang="ja-JP" altLang="en-US"/>
          </a:p>
        </p:txBody>
      </p:sp>
    </p:spTree>
    <p:extLst>
      <p:ext uri="{BB962C8B-B14F-4D97-AF65-F5344CB8AC3E}">
        <p14:creationId xmlns:p14="http://schemas.microsoft.com/office/powerpoint/2010/main" val="16296477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84BDF26-B2BE-0F73-971F-40E59469CE7C}"/>
              </a:ext>
            </a:extLst>
          </p:cNvPr>
          <p:cNvSpPr>
            <a:spLocks noGrp="1"/>
          </p:cNvSpPr>
          <p:nvPr>
            <p:ph type="title"/>
          </p:nvPr>
        </p:nvSpPr>
        <p:spPr/>
        <p:txBody>
          <a:bodyPr/>
          <a:lstStyle/>
          <a:p>
            <a:r>
              <a:rPr kumimoji="1" lang="en-US" altLang="ja-JP" dirty="0"/>
              <a:t>Damage of Cu coated Ta jaw</a:t>
            </a:r>
            <a:endParaRPr kumimoji="1" lang="ja-JP" altLang="en-US"/>
          </a:p>
        </p:txBody>
      </p:sp>
      <p:sp>
        <p:nvSpPr>
          <p:cNvPr id="4" name="スライド番号プレースホルダー 3">
            <a:extLst>
              <a:ext uri="{FF2B5EF4-FFF2-40B4-BE49-F238E27FC236}">
                <a16:creationId xmlns:a16="http://schemas.microsoft.com/office/drawing/2014/main" id="{DF54A454-D69D-46B8-B050-D0787FADAB24}"/>
              </a:ext>
            </a:extLst>
          </p:cNvPr>
          <p:cNvSpPr>
            <a:spLocks noGrp="1"/>
          </p:cNvSpPr>
          <p:nvPr>
            <p:ph type="sldNum" sz="quarter" idx="12"/>
          </p:nvPr>
        </p:nvSpPr>
        <p:spPr/>
        <p:txBody>
          <a:bodyPr/>
          <a:lstStyle/>
          <a:p>
            <a:fld id="{4AF6185D-95D1-444C-BE8B-3DB4DC263910}" type="slidenum">
              <a:rPr kumimoji="1" lang="ja-JP" altLang="en-US" smtClean="0"/>
              <a:t>17</a:t>
            </a:fld>
            <a:endParaRPr kumimoji="1" lang="ja-JP" altLang="en-US"/>
          </a:p>
        </p:txBody>
      </p:sp>
      <p:pic>
        <p:nvPicPr>
          <p:cNvPr id="6145" name="Picture 1" descr="page3image28748352">
            <a:extLst>
              <a:ext uri="{FF2B5EF4-FFF2-40B4-BE49-F238E27FC236}">
                <a16:creationId xmlns:a16="http://schemas.microsoft.com/office/drawing/2014/main" id="{B056B1C1-90C4-C186-223F-C10A869E0B10}"/>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38200" y="1868129"/>
            <a:ext cx="4719484" cy="3543335"/>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page3image28742944">
            <a:extLst>
              <a:ext uri="{FF2B5EF4-FFF2-40B4-BE49-F238E27FC236}">
                <a16:creationId xmlns:a16="http://schemas.microsoft.com/office/drawing/2014/main" id="{C2DAFFED-E67D-1C9B-11C0-BC8AAC7A1ADD}"/>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49296" y="1868128"/>
            <a:ext cx="4773253" cy="3543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22944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65EDA5-389A-E502-B322-D63064143E24}"/>
              </a:ext>
            </a:extLst>
          </p:cNvPr>
          <p:cNvSpPr>
            <a:spLocks noGrp="1"/>
          </p:cNvSpPr>
          <p:nvPr>
            <p:ph type="title"/>
          </p:nvPr>
        </p:nvSpPr>
        <p:spPr>
          <a:xfrm>
            <a:off x="159025" y="0"/>
            <a:ext cx="10515600" cy="668545"/>
          </a:xfrm>
        </p:spPr>
        <p:txBody>
          <a:bodyPr>
            <a:normAutofit fontScale="90000"/>
          </a:bodyPr>
          <a:lstStyle/>
          <a:p>
            <a:r>
              <a:rPr kumimoji="1" lang="en-US" altLang="ja-JP" dirty="0"/>
              <a:t>Impedance (vertical beam size blow-ups in LER)</a:t>
            </a:r>
            <a:endParaRPr kumimoji="1" lang="ja-JP" altLang="en-US"/>
          </a:p>
        </p:txBody>
      </p:sp>
      <p:sp>
        <p:nvSpPr>
          <p:cNvPr id="3" name="コンテンツ プレースホルダー 2">
            <a:extLst>
              <a:ext uri="{FF2B5EF4-FFF2-40B4-BE49-F238E27FC236}">
                <a16:creationId xmlns:a16="http://schemas.microsoft.com/office/drawing/2014/main" id="{C458B760-6AA9-E699-917E-FB79A98E1ED2}"/>
              </a:ext>
            </a:extLst>
          </p:cNvPr>
          <p:cNvSpPr>
            <a:spLocks noGrp="1"/>
          </p:cNvSpPr>
          <p:nvPr>
            <p:ph idx="1"/>
          </p:nvPr>
        </p:nvSpPr>
        <p:spPr>
          <a:xfrm>
            <a:off x="159025" y="671130"/>
            <a:ext cx="12085982" cy="6186870"/>
          </a:xfrm>
        </p:spPr>
        <p:txBody>
          <a:bodyPr>
            <a:normAutofit fontScale="70000" lnSpcReduction="20000"/>
          </a:bodyPr>
          <a:lstStyle/>
          <a:p>
            <a:pPr marL="0" indent="0">
              <a:buNone/>
            </a:pPr>
            <a:r>
              <a:rPr lang="en-US" altLang="ja-JP" dirty="0"/>
              <a:t>In single-beam operation (no collision) in LER:</a:t>
            </a:r>
          </a:p>
          <a:p>
            <a:r>
              <a:rPr lang="en-US" altLang="ja-JP" dirty="0"/>
              <a:t>Vertical beam size blow-ups have been observed at ~1.0 mA/bunch, and the threshold of this instability depends on the aperture setting of the vertical collimators, tuning of the vertical bunch-by-bunch feedback and so on.</a:t>
            </a:r>
          </a:p>
          <a:p>
            <a:r>
              <a:rPr lang="en-US" altLang="ja-JP" dirty="0"/>
              <a:t>ITF TMCI working group (contact person: Mauro </a:t>
            </a:r>
            <a:r>
              <a:rPr lang="en-US" altLang="ja-JP" dirty="0" err="1"/>
              <a:t>Migliorati</a:t>
            </a:r>
            <a:r>
              <a:rPr lang="en-US" altLang="ja-JP" dirty="0"/>
              <a:t>, sub-contact person: me) had worked to find countermeasures against this and investigation of the mechanism through simulations and machine studies.</a:t>
            </a:r>
          </a:p>
          <a:p>
            <a:pPr lvl="1">
              <a:buFont typeface="Wingdings" pitchFamily="2" charset="2"/>
              <a:buChar char="Ø"/>
            </a:pPr>
            <a:r>
              <a:rPr lang="en-US" altLang="ja-JP" dirty="0"/>
              <a:t>ITF TMCI working group: </a:t>
            </a:r>
            <a:r>
              <a:rPr lang="en-US" altLang="ja-JP" dirty="0">
                <a:hlinkClick r:id="rId2"/>
              </a:rPr>
              <a:t>https://kds.kek.jp/category/2247/</a:t>
            </a:r>
            <a:endParaRPr lang="en-US" altLang="ja-JP" dirty="0"/>
          </a:p>
          <a:p>
            <a:pPr lvl="1">
              <a:buFont typeface="Wingdings" pitchFamily="2" charset="2"/>
              <a:buChar char="Ø"/>
            </a:pPr>
            <a:r>
              <a:rPr lang="en-US" altLang="ja-JP" dirty="0"/>
              <a:t>ITF meetings: </a:t>
            </a:r>
            <a:r>
              <a:rPr lang="en-US" altLang="ja-JP" dirty="0">
                <a:hlinkClick r:id="rId3"/>
              </a:rPr>
              <a:t>https://kds.kek.jp/category/2322/</a:t>
            </a:r>
            <a:endParaRPr lang="en-US" altLang="ja-JP" dirty="0"/>
          </a:p>
          <a:p>
            <a:r>
              <a:rPr lang="en-US" altLang="ja-JP" dirty="0"/>
              <a:t>A peak around </a:t>
            </a:r>
            <a:r>
              <a:rPr lang="en-US" altLang="ja-JP" dirty="0" err="1"/>
              <a:t>ν</a:t>
            </a:r>
            <a:r>
              <a:rPr lang="en-US" altLang="ja-JP" baseline="-25000" dirty="0" err="1"/>
              <a:t>y</a:t>
            </a:r>
            <a:r>
              <a:rPr lang="en-US" altLang="ja-JP" dirty="0" err="1"/>
              <a:t>-ν</a:t>
            </a:r>
            <a:r>
              <a:rPr lang="en-US" altLang="ja-JP" baseline="-25000" dirty="0" err="1"/>
              <a:t>s</a:t>
            </a:r>
            <a:r>
              <a:rPr lang="en-US" altLang="ja-JP" dirty="0"/>
              <a:t> appears when the blow-ups occur (so we’ve called this “-1 mode instability in the group).</a:t>
            </a:r>
          </a:p>
          <a:p>
            <a:r>
              <a:rPr lang="en-US" altLang="ja-JP" dirty="0"/>
              <a:t>Tune surveys indicate that this instability is not derived from a stop band of </a:t>
            </a:r>
            <a:r>
              <a:rPr lang="el-GR" altLang="ja-JP" dirty="0"/>
              <a:t>ν</a:t>
            </a:r>
            <a:r>
              <a:rPr lang="en" altLang="ja-JP" baseline="-25000" dirty="0"/>
              <a:t>y</a:t>
            </a:r>
            <a:r>
              <a:rPr lang="en-US" altLang="ja-JP" dirty="0"/>
              <a:t>-ν</a:t>
            </a:r>
            <a:r>
              <a:rPr lang="en-US" altLang="ja-JP" baseline="-25000" dirty="0"/>
              <a:t>x</a:t>
            </a:r>
            <a:r>
              <a:rPr lang="en-US" altLang="ja-JP" dirty="0"/>
              <a:t>-2ν</a:t>
            </a:r>
            <a:r>
              <a:rPr lang="en-US" altLang="ja-JP" baseline="-25000" dirty="0"/>
              <a:t>s</a:t>
            </a:r>
            <a:r>
              <a:rPr lang="en-US" altLang="ja-JP" dirty="0"/>
              <a:t>=N. </a:t>
            </a:r>
          </a:p>
          <a:p>
            <a:r>
              <a:rPr lang="en-US" altLang="ja-JP" dirty="0"/>
              <a:t>The dipole oscillation due to the -1 mode instability is spontaneously damped.</a:t>
            </a:r>
          </a:p>
          <a:p>
            <a:pPr lvl="1">
              <a:buFont typeface="Wingdings" pitchFamily="2" charset="2"/>
              <a:buChar char="ü"/>
            </a:pPr>
            <a:r>
              <a:rPr lang="en-US" altLang="ja-JP" dirty="0"/>
              <a:t>The growth time is 3.5 </a:t>
            </a:r>
            <a:r>
              <a:rPr lang="en-US" altLang="ja-JP" dirty="0" err="1"/>
              <a:t>ms</a:t>
            </a:r>
            <a:r>
              <a:rPr lang="en-US" altLang="ja-JP" dirty="0"/>
              <a:t> to 8 </a:t>
            </a:r>
            <a:r>
              <a:rPr lang="en-US" altLang="ja-JP" dirty="0" err="1"/>
              <a:t>ms.</a:t>
            </a:r>
            <a:endParaRPr lang="en-US" altLang="ja-JP" dirty="0"/>
          </a:p>
          <a:p>
            <a:r>
              <a:rPr lang="en-US" altLang="ja-JP" dirty="0"/>
              <a:t>The 0- and -1-mode seem to be coupled at around ~2.0 mA (ordinary TMCI) from a linear regression in a measurement. </a:t>
            </a:r>
          </a:p>
          <a:p>
            <a:r>
              <a:rPr lang="en-US" altLang="ja-JP" dirty="0"/>
              <a:t>We’ve found some effective countermeasures to the -1 mode instability.</a:t>
            </a:r>
          </a:p>
          <a:p>
            <a:pPr marL="914400" lvl="1" indent="-457200">
              <a:buFont typeface="+mj-lt"/>
              <a:buAutoNum type="arabicPeriod"/>
            </a:pPr>
            <a:r>
              <a:rPr lang="en-US" altLang="ja-JP" dirty="0"/>
              <a:t>Tuning of the vertical bunch-by-bunch feedback (</a:t>
            </a:r>
            <a:r>
              <a:rPr lang="en-US" altLang="ja-JP" dirty="0" err="1"/>
              <a:t>BxB</a:t>
            </a:r>
            <a:r>
              <a:rPr lang="en-US" altLang="ja-JP" dirty="0"/>
              <a:t> FB),</a:t>
            </a:r>
          </a:p>
          <a:p>
            <a:pPr marL="914400" lvl="1" indent="-457200">
              <a:buFont typeface="+mj-lt"/>
              <a:buAutoNum type="arabicPeriod"/>
            </a:pPr>
            <a:r>
              <a:rPr lang="en-US" altLang="ja-JP" dirty="0"/>
              <a:t>Increase the vertical tune,</a:t>
            </a:r>
          </a:p>
          <a:p>
            <a:pPr marL="914400" lvl="1" indent="-457200">
              <a:buFont typeface="+mj-lt"/>
              <a:buAutoNum type="arabicPeriod"/>
            </a:pPr>
            <a:r>
              <a:rPr lang="en-US" altLang="ja-JP" dirty="0"/>
              <a:t>Increase the vertical chromaticity,</a:t>
            </a:r>
          </a:p>
          <a:p>
            <a:pPr marL="914400" lvl="1" indent="-457200">
              <a:buFont typeface="+mj-lt"/>
              <a:buAutoNum type="arabicPeriod"/>
            </a:pPr>
            <a:r>
              <a:rPr lang="en-US" altLang="ja-JP" dirty="0"/>
              <a:t>Reducing the impedance in the vertical direction by opening vertical collimators.</a:t>
            </a:r>
          </a:p>
          <a:p>
            <a:pPr lvl="0"/>
            <a:r>
              <a:rPr lang="en-US" altLang="ja-JP" sz="2900" dirty="0">
                <a:solidFill>
                  <a:prstClr val="black"/>
                </a:solidFill>
              </a:rPr>
              <a:t>The forth point is one of motivations to construct a non-linear collimator (talked on the last meeting by Y. Funakoshi, </a:t>
            </a:r>
            <a:r>
              <a:rPr lang="en-US" altLang="ja-JP" sz="2900" dirty="0">
                <a:solidFill>
                  <a:prstClr val="black"/>
                </a:solidFill>
                <a:hlinkClick r:id="rId4"/>
              </a:rPr>
              <a:t>https://kds.kek.jp/event/42211/</a:t>
            </a:r>
            <a:r>
              <a:rPr lang="en-US" altLang="ja-JP" sz="2900" dirty="0">
                <a:solidFill>
                  <a:prstClr val="black"/>
                </a:solidFill>
              </a:rPr>
              <a:t>), and we’ve decided to construct it. </a:t>
            </a:r>
          </a:p>
          <a:p>
            <a:r>
              <a:rPr lang="en-US" altLang="ja-JP" sz="2800" dirty="0"/>
              <a:t>This instability can be reproduced by simulation using transverse wake and high gain multi-tap feedback [K. </a:t>
            </a:r>
            <a:r>
              <a:rPr lang="en-US" altLang="ja-JP" sz="2800" dirty="0" err="1"/>
              <a:t>Ohmi</a:t>
            </a:r>
            <a:r>
              <a:rPr lang="en-US" altLang="ja-JP" sz="2800" dirty="0"/>
              <a:t>, “Impedance and instability studies at SuperKEKB”, eeFACT2022].</a:t>
            </a:r>
            <a:endParaRPr lang="en" altLang="ja-JP" sz="2800" dirty="0"/>
          </a:p>
          <a:p>
            <a:pPr lvl="0"/>
            <a:endParaRPr lang="en-US" altLang="ja-JP" sz="2900" dirty="0">
              <a:solidFill>
                <a:prstClr val="black"/>
              </a:solidFill>
            </a:endParaRPr>
          </a:p>
          <a:p>
            <a:pPr marL="914400" lvl="1" indent="-457200">
              <a:buFont typeface="+mj-lt"/>
              <a:buAutoNum type="arabicPeriod"/>
            </a:pPr>
            <a:endParaRPr lang="en-US" altLang="ja-JP" dirty="0"/>
          </a:p>
          <a:p>
            <a:endParaRPr lang="en-US" altLang="ja-JP" dirty="0"/>
          </a:p>
          <a:p>
            <a:pPr lvl="1">
              <a:buFont typeface="システムフォント（レギュラー）"/>
              <a:buChar char="-"/>
            </a:pPr>
            <a:endParaRPr kumimoji="1" lang="ja-JP" altLang="en-US"/>
          </a:p>
        </p:txBody>
      </p:sp>
      <p:sp>
        <p:nvSpPr>
          <p:cNvPr id="4" name="スライド番号プレースホルダー 3">
            <a:extLst>
              <a:ext uri="{FF2B5EF4-FFF2-40B4-BE49-F238E27FC236}">
                <a16:creationId xmlns:a16="http://schemas.microsoft.com/office/drawing/2014/main" id="{9E17969A-C89F-C67F-5191-38B2403D7FB7}"/>
              </a:ext>
            </a:extLst>
          </p:cNvPr>
          <p:cNvSpPr>
            <a:spLocks noGrp="1"/>
          </p:cNvSpPr>
          <p:nvPr>
            <p:ph type="sldNum" sz="quarter" idx="12"/>
          </p:nvPr>
        </p:nvSpPr>
        <p:spPr>
          <a:xfrm>
            <a:off x="9349033" y="6599797"/>
            <a:ext cx="2743200" cy="365125"/>
          </a:xfrm>
        </p:spPr>
        <p:txBody>
          <a:bodyPr/>
          <a:lstStyle/>
          <a:p>
            <a:fld id="{4AF6185D-95D1-444C-BE8B-3DB4DC263910}" type="slidenum">
              <a:rPr kumimoji="1" lang="ja-JP" altLang="en-US" smtClean="0"/>
              <a:t>18</a:t>
            </a:fld>
            <a:endParaRPr kumimoji="1" lang="ja-JP" altLang="en-US"/>
          </a:p>
        </p:txBody>
      </p:sp>
    </p:spTree>
    <p:extLst>
      <p:ext uri="{BB962C8B-B14F-4D97-AF65-F5344CB8AC3E}">
        <p14:creationId xmlns:p14="http://schemas.microsoft.com/office/powerpoint/2010/main" val="27900712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AC15A51-A350-5A47-909E-D43C707B4CB9}"/>
              </a:ext>
            </a:extLst>
          </p:cNvPr>
          <p:cNvSpPr>
            <a:spLocks noGrp="1"/>
          </p:cNvSpPr>
          <p:nvPr>
            <p:ph type="title"/>
          </p:nvPr>
        </p:nvSpPr>
        <p:spPr>
          <a:xfrm>
            <a:off x="99736" y="146500"/>
            <a:ext cx="12124859" cy="867577"/>
          </a:xfrm>
        </p:spPr>
        <p:txBody>
          <a:bodyPr>
            <a:normAutofit fontScale="90000"/>
          </a:bodyPr>
          <a:lstStyle/>
          <a:p>
            <a:r>
              <a:rPr lang="en-US" altLang="ja-JP" dirty="0"/>
              <a:t>Impedance budgeting in LER</a:t>
            </a:r>
            <a:br>
              <a:rPr lang="en-US" altLang="ja-JP" dirty="0"/>
            </a:br>
            <a:endParaRPr kumimoji="1" lang="ja-JP" altLang="en-US"/>
          </a:p>
        </p:txBody>
      </p:sp>
      <p:sp>
        <p:nvSpPr>
          <p:cNvPr id="3" name="コンテンツ プレースホルダー 2">
            <a:extLst>
              <a:ext uri="{FF2B5EF4-FFF2-40B4-BE49-F238E27FC236}">
                <a16:creationId xmlns:a16="http://schemas.microsoft.com/office/drawing/2014/main" id="{7F44D52E-7B98-8249-BFD1-AAE6D1D8F1C5}"/>
              </a:ext>
            </a:extLst>
          </p:cNvPr>
          <p:cNvSpPr>
            <a:spLocks noGrp="1"/>
          </p:cNvSpPr>
          <p:nvPr>
            <p:ph idx="1"/>
          </p:nvPr>
        </p:nvSpPr>
        <p:spPr>
          <a:xfrm>
            <a:off x="0" y="5494154"/>
            <a:ext cx="11732679" cy="1541179"/>
          </a:xfrm>
        </p:spPr>
        <p:txBody>
          <a:bodyPr>
            <a:normAutofit fontScale="55000" lnSpcReduction="20000"/>
          </a:bodyPr>
          <a:lstStyle/>
          <a:p>
            <a:pPr marL="285750" indent="-285750"/>
            <a:r>
              <a:rPr lang="en-US" altLang="ja-JP" dirty="0"/>
              <a:t>The collimator setting is based on that in physics run during 2021c with β</a:t>
            </a:r>
            <a:r>
              <a:rPr lang="en-US" altLang="ja-JP" baseline="-25000" dirty="0"/>
              <a:t>y</a:t>
            </a:r>
            <a:r>
              <a:rPr lang="en-US" altLang="ja-JP" baseline="30000" dirty="0"/>
              <a:t>*</a:t>
            </a:r>
            <a:r>
              <a:rPr lang="en-US" altLang="ja-JP" dirty="0"/>
              <a:t> = 1.0 mm.</a:t>
            </a:r>
          </a:p>
          <a:p>
            <a:pPr lvl="1">
              <a:buFont typeface="システムフォント（レギュラー）"/>
              <a:buChar char="-"/>
            </a:pPr>
            <a:r>
              <a:rPr lang="en-US" altLang="ja-JP" dirty="0"/>
              <a:t>β</a:t>
            </a:r>
            <a:r>
              <a:rPr lang="en-US" altLang="ja-JP" baseline="-25000" dirty="0"/>
              <a:t>y</a:t>
            </a:r>
            <a:r>
              <a:rPr lang="en-US" altLang="ja-JP" baseline="30000" dirty="0"/>
              <a:t>*</a:t>
            </a:r>
            <a:r>
              <a:rPr lang="en-US" altLang="ja-JP" dirty="0"/>
              <a:t>: vertical beta function at the interaction point, QCS: final focusing superconducting magnets</a:t>
            </a:r>
          </a:p>
          <a:p>
            <a:pPr marL="285750" indent="-285750"/>
            <a:r>
              <a:rPr lang="en-US" altLang="ja-JP" dirty="0"/>
              <a:t>The main vertical impedance sources are the vertical collimators and beam-pipes in the interaction region.</a:t>
            </a:r>
          </a:p>
          <a:p>
            <a:pPr marL="285750" indent="-285750"/>
            <a:r>
              <a:rPr lang="en-US" altLang="ja-JP" dirty="0"/>
              <a:t>The reason why the kick factor in IR increases with squeezing β</a:t>
            </a:r>
            <a:r>
              <a:rPr lang="en-US" altLang="ja-JP" baseline="-25000" dirty="0"/>
              <a:t>y</a:t>
            </a:r>
            <a:r>
              <a:rPr lang="en-US" altLang="ja-JP" baseline="30000" dirty="0"/>
              <a:t>*</a:t>
            </a:r>
            <a:r>
              <a:rPr lang="en-US" altLang="ja-JP" dirty="0"/>
              <a:t> is the β</a:t>
            </a:r>
            <a:r>
              <a:rPr lang="en-US" altLang="ja-JP" baseline="-25000" dirty="0"/>
              <a:t>y</a:t>
            </a:r>
            <a:r>
              <a:rPr lang="en-US" altLang="ja-JP" dirty="0"/>
              <a:t> becomes bigger and bigger with the squeezing.</a:t>
            </a:r>
          </a:p>
          <a:p>
            <a:pPr marL="285750" indent="-285750"/>
            <a:r>
              <a:rPr lang="en-US" altLang="ja-JP" dirty="0"/>
              <a:t>The calculated threshold of transverse mode coupling instability is 0.82 mA/bunch for β</a:t>
            </a:r>
            <a:r>
              <a:rPr lang="en-US" altLang="ja-JP" baseline="-25000" dirty="0"/>
              <a:t>y</a:t>
            </a:r>
            <a:r>
              <a:rPr lang="en-US" altLang="ja-JP" baseline="30000" dirty="0"/>
              <a:t>*</a:t>
            </a:r>
            <a:r>
              <a:rPr lang="en-US" altLang="ja-JP" dirty="0"/>
              <a:t> = 0.27 mm, and this can limit the current in the future.</a:t>
            </a:r>
          </a:p>
        </p:txBody>
      </p:sp>
      <p:sp>
        <p:nvSpPr>
          <p:cNvPr id="4" name="スライド番号プレースホルダー 3">
            <a:extLst>
              <a:ext uri="{FF2B5EF4-FFF2-40B4-BE49-F238E27FC236}">
                <a16:creationId xmlns:a16="http://schemas.microsoft.com/office/drawing/2014/main" id="{30129FAB-B647-E74E-AACB-E1A2CE78A58C}"/>
              </a:ext>
            </a:extLst>
          </p:cNvPr>
          <p:cNvSpPr>
            <a:spLocks noGrp="1"/>
          </p:cNvSpPr>
          <p:nvPr>
            <p:ph type="sldNum" sz="quarter" idx="12"/>
          </p:nvPr>
        </p:nvSpPr>
        <p:spPr>
          <a:xfrm>
            <a:off x="9433217" y="6528937"/>
            <a:ext cx="2743200" cy="365125"/>
          </a:xfrm>
        </p:spPr>
        <p:txBody>
          <a:bodyPr/>
          <a:lstStyle/>
          <a:p>
            <a:fld id="{F4A3A845-0855-BA44-987B-C5F49E536690}" type="slidenum">
              <a:rPr kumimoji="1" lang="ja-JP" altLang="en-US" smtClean="0"/>
              <a:t>19</a:t>
            </a:fld>
            <a:endParaRPr kumimoji="1" lang="ja-JP" altLang="en-US"/>
          </a:p>
        </p:txBody>
      </p:sp>
      <p:pic>
        <p:nvPicPr>
          <p:cNvPr id="6" name="図 5">
            <a:extLst>
              <a:ext uri="{FF2B5EF4-FFF2-40B4-BE49-F238E27FC236}">
                <a16:creationId xmlns:a16="http://schemas.microsoft.com/office/drawing/2014/main" id="{0F00D0F7-4F09-6563-E07C-9286825DDD2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2356" y="579626"/>
            <a:ext cx="8091542" cy="3426932"/>
          </a:xfrm>
          <a:prstGeom prst="rect">
            <a:avLst/>
          </a:prstGeom>
        </p:spPr>
      </p:pic>
      <p:sp>
        <p:nvSpPr>
          <p:cNvPr id="7" name="テキスト ボックス 6">
            <a:extLst>
              <a:ext uri="{FF2B5EF4-FFF2-40B4-BE49-F238E27FC236}">
                <a16:creationId xmlns:a16="http://schemas.microsoft.com/office/drawing/2014/main" id="{9172882D-00ED-358F-6F61-AF23EDC51E12}"/>
              </a:ext>
            </a:extLst>
          </p:cNvPr>
          <p:cNvSpPr txBox="1"/>
          <p:nvPr/>
        </p:nvSpPr>
        <p:spPr>
          <a:xfrm>
            <a:off x="6001374" y="3799464"/>
            <a:ext cx="1489510" cy="307777"/>
          </a:xfrm>
          <a:prstGeom prst="rect">
            <a:avLst/>
          </a:prstGeom>
          <a:noFill/>
          <a:ln>
            <a:solidFill>
              <a:srgbClr val="C00000"/>
            </a:solidFill>
          </a:ln>
        </p:spPr>
        <p:txBody>
          <a:bodyPr wrap="none" rtlCol="0">
            <a:spAutoFit/>
          </a:bodyPr>
          <a:lstStyle/>
          <a:p>
            <a:r>
              <a:rPr lang="en-US" altLang="ja-JP" sz="1400" dirty="0">
                <a:solidFill>
                  <a:srgbClr val="C00000"/>
                </a:solidFill>
              </a:rPr>
              <a:t>Interaction region</a:t>
            </a:r>
            <a:endParaRPr kumimoji="1" lang="en-US" altLang="ja-JP" sz="1400" dirty="0">
              <a:solidFill>
                <a:srgbClr val="C00000"/>
              </a:solidFill>
            </a:endParaRPr>
          </a:p>
        </p:txBody>
      </p:sp>
      <p:sp>
        <p:nvSpPr>
          <p:cNvPr id="8" name="右大かっこ 7">
            <a:extLst>
              <a:ext uri="{FF2B5EF4-FFF2-40B4-BE49-F238E27FC236}">
                <a16:creationId xmlns:a16="http://schemas.microsoft.com/office/drawing/2014/main" id="{0080DFEC-D58B-6470-17ED-1526A60041E3}"/>
              </a:ext>
            </a:extLst>
          </p:cNvPr>
          <p:cNvSpPr/>
          <p:nvPr/>
        </p:nvSpPr>
        <p:spPr>
          <a:xfrm rot="5400000">
            <a:off x="6700670" y="3392030"/>
            <a:ext cx="90918" cy="619159"/>
          </a:xfrm>
          <a:prstGeom prst="rightBracket">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896D6107-7CC3-4366-5AB9-858373EF451D}"/>
              </a:ext>
            </a:extLst>
          </p:cNvPr>
          <p:cNvSpPr txBox="1"/>
          <p:nvPr/>
        </p:nvSpPr>
        <p:spPr>
          <a:xfrm>
            <a:off x="215691" y="3171580"/>
            <a:ext cx="1580176" cy="307777"/>
          </a:xfrm>
          <a:prstGeom prst="rect">
            <a:avLst/>
          </a:prstGeom>
          <a:noFill/>
          <a:ln>
            <a:solidFill>
              <a:srgbClr val="C00000"/>
            </a:solidFill>
          </a:ln>
        </p:spPr>
        <p:txBody>
          <a:bodyPr wrap="none" rtlCol="0">
            <a:spAutoFit/>
          </a:bodyPr>
          <a:lstStyle/>
          <a:p>
            <a:r>
              <a:rPr lang="en-US" altLang="ja-JP" sz="1400" dirty="0">
                <a:solidFill>
                  <a:srgbClr val="C00000"/>
                </a:solidFill>
              </a:rPr>
              <a:t>Vertical collimators</a:t>
            </a:r>
            <a:endParaRPr kumimoji="1" lang="ja-JP" altLang="en-US" sz="1400">
              <a:solidFill>
                <a:srgbClr val="C00000"/>
              </a:solidFill>
            </a:endParaRPr>
          </a:p>
        </p:txBody>
      </p:sp>
      <p:sp>
        <p:nvSpPr>
          <p:cNvPr id="14" name="右大かっこ 13">
            <a:extLst>
              <a:ext uri="{FF2B5EF4-FFF2-40B4-BE49-F238E27FC236}">
                <a16:creationId xmlns:a16="http://schemas.microsoft.com/office/drawing/2014/main" id="{1C531C30-3D92-6BA3-653F-19E45459C9E1}"/>
              </a:ext>
            </a:extLst>
          </p:cNvPr>
          <p:cNvSpPr/>
          <p:nvPr/>
        </p:nvSpPr>
        <p:spPr>
          <a:xfrm rot="5400000">
            <a:off x="958782" y="2864840"/>
            <a:ext cx="45719" cy="483354"/>
          </a:xfrm>
          <a:prstGeom prst="rightBracket">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3" name="テキスト ボックス 32">
            <a:extLst>
              <a:ext uri="{FF2B5EF4-FFF2-40B4-BE49-F238E27FC236}">
                <a16:creationId xmlns:a16="http://schemas.microsoft.com/office/drawing/2014/main" id="{DD4B5080-85F0-F9BA-3191-CA4F4976752C}"/>
              </a:ext>
            </a:extLst>
          </p:cNvPr>
          <p:cNvSpPr txBox="1"/>
          <p:nvPr/>
        </p:nvSpPr>
        <p:spPr>
          <a:xfrm>
            <a:off x="905595" y="855391"/>
            <a:ext cx="1281716" cy="253916"/>
          </a:xfrm>
          <a:prstGeom prst="rect">
            <a:avLst/>
          </a:prstGeom>
          <a:noFill/>
        </p:spPr>
        <p:txBody>
          <a:bodyPr wrap="square" rtlCol="0">
            <a:spAutoFit/>
          </a:bodyPr>
          <a:lstStyle/>
          <a:p>
            <a:r>
              <a:rPr kumimoji="1" lang="en-US" altLang="ja-JP" sz="1050" dirty="0"/>
              <a:t>D06V1</a:t>
            </a:r>
            <a:endParaRPr kumimoji="1" lang="ja-JP" altLang="en-US" sz="1050"/>
          </a:p>
        </p:txBody>
      </p:sp>
      <p:pic>
        <p:nvPicPr>
          <p:cNvPr id="36" name="図 35">
            <a:extLst>
              <a:ext uri="{FF2B5EF4-FFF2-40B4-BE49-F238E27FC236}">
                <a16:creationId xmlns:a16="http://schemas.microsoft.com/office/drawing/2014/main" id="{D16D1829-4D03-5C79-CA58-3FFAB5630273}"/>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946143" y="623404"/>
            <a:ext cx="3245857" cy="2229611"/>
          </a:xfrm>
          <a:prstGeom prst="rect">
            <a:avLst/>
          </a:prstGeom>
        </p:spPr>
      </p:pic>
      <p:sp>
        <p:nvSpPr>
          <p:cNvPr id="37" name="テキスト ボックス 36">
            <a:extLst>
              <a:ext uri="{FF2B5EF4-FFF2-40B4-BE49-F238E27FC236}">
                <a16:creationId xmlns:a16="http://schemas.microsoft.com/office/drawing/2014/main" id="{F4476D57-B63F-F06D-4240-BBF51603A212}"/>
              </a:ext>
            </a:extLst>
          </p:cNvPr>
          <p:cNvSpPr txBox="1"/>
          <p:nvPr/>
        </p:nvSpPr>
        <p:spPr>
          <a:xfrm>
            <a:off x="8858474" y="30807"/>
            <a:ext cx="3478213" cy="600164"/>
          </a:xfrm>
          <a:prstGeom prst="rect">
            <a:avLst/>
          </a:prstGeom>
          <a:noFill/>
        </p:spPr>
        <p:txBody>
          <a:bodyPr wrap="square" rtlCol="0">
            <a:spAutoFit/>
          </a:bodyPr>
          <a:lstStyle/>
          <a:p>
            <a:r>
              <a:rPr lang="en-US" altLang="ja-JP" sz="1100" dirty="0"/>
              <a:t>Half aperture of a QCS beam-pipe and vertical beta-function with each vertical beta-function at the interaction point as a function of the longitudinal location. </a:t>
            </a:r>
            <a:endParaRPr kumimoji="1" lang="ja-JP" altLang="en-US" sz="1100"/>
          </a:p>
        </p:txBody>
      </p:sp>
      <p:pic>
        <p:nvPicPr>
          <p:cNvPr id="38" name="図 37">
            <a:extLst>
              <a:ext uri="{FF2B5EF4-FFF2-40B4-BE49-F238E27FC236}">
                <a16:creationId xmlns:a16="http://schemas.microsoft.com/office/drawing/2014/main" id="{CF31BDAA-2D68-C27C-D569-2D9D9F274A7B}"/>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flipH="1">
            <a:off x="82837" y="3898787"/>
            <a:ext cx="3484973" cy="1426948"/>
          </a:xfrm>
          <a:prstGeom prst="rect">
            <a:avLst/>
          </a:prstGeom>
        </p:spPr>
      </p:pic>
      <p:pic>
        <p:nvPicPr>
          <p:cNvPr id="39" name="図 38">
            <a:extLst>
              <a:ext uri="{FF2B5EF4-FFF2-40B4-BE49-F238E27FC236}">
                <a16:creationId xmlns:a16="http://schemas.microsoft.com/office/drawing/2014/main" id="{5318B7A4-BD0D-0C6A-AD63-C3A10DE53624}"/>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l="-2241" b="-906"/>
          <a:stretch/>
        </p:blipFill>
        <p:spPr>
          <a:xfrm>
            <a:off x="8770933" y="2953698"/>
            <a:ext cx="3344911" cy="3257285"/>
          </a:xfrm>
          <a:prstGeom prst="rect">
            <a:avLst/>
          </a:prstGeom>
        </p:spPr>
      </p:pic>
      <p:sp>
        <p:nvSpPr>
          <p:cNvPr id="40" name="テキスト ボックス 39">
            <a:extLst>
              <a:ext uri="{FF2B5EF4-FFF2-40B4-BE49-F238E27FC236}">
                <a16:creationId xmlns:a16="http://schemas.microsoft.com/office/drawing/2014/main" id="{12EC3847-3290-8F78-4B5A-924930083EE2}"/>
              </a:ext>
            </a:extLst>
          </p:cNvPr>
          <p:cNvSpPr txBox="1"/>
          <p:nvPr/>
        </p:nvSpPr>
        <p:spPr>
          <a:xfrm>
            <a:off x="72147" y="3669816"/>
            <a:ext cx="2353145" cy="276999"/>
          </a:xfrm>
          <a:prstGeom prst="rect">
            <a:avLst/>
          </a:prstGeom>
          <a:noFill/>
        </p:spPr>
        <p:txBody>
          <a:bodyPr wrap="none" rtlCol="0">
            <a:spAutoFit/>
          </a:bodyPr>
          <a:lstStyle/>
          <a:p>
            <a:r>
              <a:rPr kumimoji="1" lang="en-US" altLang="ja-JP" sz="1200" dirty="0"/>
              <a:t>Schematic drawing of QCS cryostat</a:t>
            </a:r>
            <a:endParaRPr kumimoji="1" lang="ja-JP" altLang="en-US" sz="1200"/>
          </a:p>
        </p:txBody>
      </p:sp>
      <p:pic>
        <p:nvPicPr>
          <p:cNvPr id="41" name="図 40">
            <a:extLst>
              <a:ext uri="{FF2B5EF4-FFF2-40B4-BE49-F238E27FC236}">
                <a16:creationId xmlns:a16="http://schemas.microsoft.com/office/drawing/2014/main" id="{36D82FF2-4463-E5FE-6477-89AE0FE1EC7F}"/>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9385085" y="3229547"/>
            <a:ext cx="1181715" cy="517522"/>
          </a:xfrm>
          <a:prstGeom prst="rect">
            <a:avLst/>
          </a:prstGeom>
        </p:spPr>
      </p:pic>
      <p:sp>
        <p:nvSpPr>
          <p:cNvPr id="42" name="正方形/長方形 41">
            <a:extLst>
              <a:ext uri="{FF2B5EF4-FFF2-40B4-BE49-F238E27FC236}">
                <a16:creationId xmlns:a16="http://schemas.microsoft.com/office/drawing/2014/main" id="{BC6EEFDF-3795-5237-93D1-5DF61481C14E}"/>
              </a:ext>
            </a:extLst>
          </p:cNvPr>
          <p:cNvSpPr/>
          <p:nvPr/>
        </p:nvSpPr>
        <p:spPr>
          <a:xfrm>
            <a:off x="1991303" y="3885616"/>
            <a:ext cx="1319165" cy="1538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ボックス 42">
            <a:extLst>
              <a:ext uri="{FF2B5EF4-FFF2-40B4-BE49-F238E27FC236}">
                <a16:creationId xmlns:a16="http://schemas.microsoft.com/office/drawing/2014/main" id="{40FEAED4-68FC-182E-FE8D-4323EA9011C2}"/>
              </a:ext>
            </a:extLst>
          </p:cNvPr>
          <p:cNvSpPr txBox="1"/>
          <p:nvPr/>
        </p:nvSpPr>
        <p:spPr>
          <a:xfrm>
            <a:off x="99736" y="5184483"/>
            <a:ext cx="4909998" cy="276999"/>
          </a:xfrm>
          <a:prstGeom prst="rect">
            <a:avLst/>
          </a:prstGeom>
          <a:noFill/>
        </p:spPr>
        <p:txBody>
          <a:bodyPr wrap="none" rtlCol="0">
            <a:spAutoFit/>
          </a:bodyPr>
          <a:lstStyle/>
          <a:p>
            <a:r>
              <a:rPr kumimoji="1" lang="en-US" altLang="ja-JP" sz="1200" dirty="0"/>
              <a:t>[N. Ohuchi </a:t>
            </a:r>
            <a:r>
              <a:rPr kumimoji="1" lang="en-US" altLang="ja-JP" sz="1200" i="1" dirty="0"/>
              <a:t>et al</a:t>
            </a:r>
            <a:r>
              <a:rPr kumimoji="1" lang="en-US" altLang="ja-JP" sz="1200" dirty="0"/>
              <a:t>., </a:t>
            </a:r>
            <a:r>
              <a:rPr kumimoji="1" lang="en-US" altLang="ja-JP" sz="1200" dirty="0" err="1"/>
              <a:t>Nucl</a:t>
            </a:r>
            <a:r>
              <a:rPr kumimoji="1" lang="en-US" altLang="ja-JP" sz="1200" dirty="0"/>
              <a:t>. </a:t>
            </a:r>
            <a:r>
              <a:rPr kumimoji="1" lang="en-US" altLang="ja-JP" sz="1200" dirty="0" err="1"/>
              <a:t>Instrum</a:t>
            </a:r>
            <a:r>
              <a:rPr kumimoji="1" lang="en-US" altLang="ja-JP" sz="1200" dirty="0"/>
              <a:t>. Methods Phys. </a:t>
            </a:r>
            <a:r>
              <a:rPr kumimoji="1" lang="en-US" altLang="ja-JP" sz="1200" dirty="0" err="1"/>
              <a:t>Res.A</a:t>
            </a:r>
            <a:r>
              <a:rPr kumimoji="1" lang="en-US" altLang="ja-JP" sz="1200" dirty="0"/>
              <a:t>, 1021, 165930 (2022)]</a:t>
            </a:r>
            <a:endParaRPr kumimoji="1" lang="ja-JP" altLang="en-US" sz="1200"/>
          </a:p>
        </p:txBody>
      </p:sp>
      <mc:AlternateContent xmlns:mc="http://schemas.openxmlformats.org/markup-compatibility/2006" xmlns:a14="http://schemas.microsoft.com/office/drawing/2010/main">
        <mc:Choice Requires="a14">
          <p:sp>
            <p:nvSpPr>
              <p:cNvPr id="44" name="テキスト ボックス 43">
                <a:extLst>
                  <a:ext uri="{FF2B5EF4-FFF2-40B4-BE49-F238E27FC236}">
                    <a16:creationId xmlns:a16="http://schemas.microsoft.com/office/drawing/2014/main" id="{A119DC17-CC4A-1BB5-302F-D159629EB223}"/>
                  </a:ext>
                </a:extLst>
              </p:cNvPr>
              <p:cNvSpPr txBox="1"/>
              <p:nvPr/>
            </p:nvSpPr>
            <p:spPr>
              <a:xfrm>
                <a:off x="6306494" y="4349657"/>
                <a:ext cx="1892185" cy="53809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1600" b="0" i="1" smtClean="0">
                              <a:latin typeface="Cambria Math" panose="02040503050406030204" pitchFamily="18" charset="0"/>
                            </a:rPr>
                          </m:ctrlPr>
                        </m:sSubPr>
                        <m:e>
                          <m:r>
                            <a:rPr kumimoji="1" lang="en-US" altLang="ja-JP" sz="1600" b="0" i="1" smtClean="0">
                              <a:latin typeface="Cambria Math" panose="02040503050406030204" pitchFamily="18" charset="0"/>
                            </a:rPr>
                            <m:t>𝐼</m:t>
                          </m:r>
                        </m:e>
                        <m:sub>
                          <m:r>
                            <a:rPr kumimoji="1" lang="en-US" altLang="ja-JP" sz="1600" b="0" i="1" smtClean="0">
                              <a:latin typeface="Cambria Math" panose="02040503050406030204" pitchFamily="18" charset="0"/>
                            </a:rPr>
                            <m:t>𝑡h</m:t>
                          </m:r>
                        </m:sub>
                      </m:sSub>
                      <m:r>
                        <a:rPr kumimoji="1" lang="en-US" altLang="ja-JP" sz="1600" b="0" i="1" smtClean="0">
                          <a:latin typeface="Cambria Math" panose="02040503050406030204" pitchFamily="18" charset="0"/>
                        </a:rPr>
                        <m:t>= </m:t>
                      </m:r>
                      <m:f>
                        <m:fPr>
                          <m:ctrlPr>
                            <a:rPr kumimoji="1" lang="en-US" altLang="ja-JP" sz="1600" b="0" i="1" smtClean="0">
                              <a:latin typeface="Cambria Math" panose="02040503050406030204" pitchFamily="18" charset="0"/>
                            </a:rPr>
                          </m:ctrlPr>
                        </m:fPr>
                        <m:num>
                          <m:r>
                            <a:rPr kumimoji="1" lang="en-US" altLang="ja-JP" sz="1600" b="0" i="1" smtClean="0">
                              <a:latin typeface="Cambria Math" panose="02040503050406030204" pitchFamily="18" charset="0"/>
                            </a:rPr>
                            <m:t>4</m:t>
                          </m:r>
                          <m:r>
                            <a:rPr kumimoji="1" lang="en-US" altLang="ja-JP" sz="1600" b="0" i="1" smtClean="0">
                              <a:latin typeface="Cambria Math" panose="02040503050406030204" pitchFamily="18" charset="0"/>
                              <a:ea typeface="Cambria Math" panose="02040503050406030204" pitchFamily="18" charset="0"/>
                            </a:rPr>
                            <m:t>𝜋</m:t>
                          </m:r>
                          <m:sSub>
                            <m:sSubPr>
                              <m:ctrlPr>
                                <a:rPr kumimoji="1" lang="en-US" altLang="ja-JP" sz="1600" b="0" i="1" smtClean="0">
                                  <a:latin typeface="Cambria Math" panose="02040503050406030204" pitchFamily="18" charset="0"/>
                                </a:rPr>
                              </m:ctrlPr>
                            </m:sSubPr>
                            <m:e>
                              <m:r>
                                <a:rPr kumimoji="1" lang="en-US" altLang="ja-JP" sz="1600" b="0" i="1" smtClean="0">
                                  <a:latin typeface="Cambria Math" panose="02040503050406030204" pitchFamily="18" charset="0"/>
                                </a:rPr>
                                <m:t>𝜈</m:t>
                              </m:r>
                            </m:e>
                            <m:sub>
                              <m:r>
                                <a:rPr kumimoji="1" lang="en-US" altLang="ja-JP" sz="1600" b="0" i="1" smtClean="0">
                                  <a:latin typeface="Cambria Math" panose="02040503050406030204" pitchFamily="18" charset="0"/>
                                </a:rPr>
                                <m:t>𝑠</m:t>
                              </m:r>
                            </m:sub>
                          </m:sSub>
                          <m:r>
                            <a:rPr kumimoji="1" lang="en-US" altLang="ja-JP" sz="1600" b="0" i="1" smtClean="0">
                              <a:latin typeface="Cambria Math" panose="02040503050406030204" pitchFamily="18" charset="0"/>
                            </a:rPr>
                            <m:t>(</m:t>
                          </m:r>
                          <m:r>
                            <a:rPr kumimoji="1" lang="en-US" altLang="ja-JP" sz="1600" b="0" i="1" smtClean="0">
                              <a:latin typeface="Cambria Math" panose="02040503050406030204" pitchFamily="18" charset="0"/>
                            </a:rPr>
                            <m:t>𝐸</m:t>
                          </m:r>
                          <m:r>
                            <a:rPr kumimoji="1" lang="en-US" altLang="ja-JP" sz="1600" b="0" i="1" smtClean="0">
                              <a:latin typeface="Cambria Math" panose="02040503050406030204" pitchFamily="18" charset="0"/>
                            </a:rPr>
                            <m:t>/</m:t>
                          </m:r>
                          <m:r>
                            <a:rPr kumimoji="1" lang="en-US" altLang="ja-JP" sz="1600" b="0" i="1" smtClean="0">
                              <a:latin typeface="Cambria Math" panose="02040503050406030204" pitchFamily="18" charset="0"/>
                            </a:rPr>
                            <m:t>𝑒</m:t>
                          </m:r>
                          <m:r>
                            <a:rPr kumimoji="1" lang="en-US" altLang="ja-JP" sz="1600" b="0" i="1" smtClean="0">
                              <a:latin typeface="Cambria Math" panose="02040503050406030204" pitchFamily="18" charset="0"/>
                            </a:rPr>
                            <m:t>)</m:t>
                          </m:r>
                        </m:num>
                        <m:den>
                          <m:sSub>
                            <m:sSubPr>
                              <m:ctrlPr>
                                <a:rPr kumimoji="1" lang="en-US" altLang="ja-JP" sz="1600" b="0" i="1" smtClean="0">
                                  <a:latin typeface="Cambria Math" panose="02040503050406030204" pitchFamily="18" charset="0"/>
                                </a:rPr>
                              </m:ctrlPr>
                            </m:sSubPr>
                            <m:e>
                              <m:r>
                                <a:rPr kumimoji="1" lang="en-US" altLang="ja-JP" sz="1600" b="0" i="1" smtClean="0">
                                  <a:latin typeface="Cambria Math" panose="02040503050406030204" pitchFamily="18" charset="0"/>
                                </a:rPr>
                                <m:t>𝑇</m:t>
                              </m:r>
                            </m:e>
                            <m:sub>
                              <m:r>
                                <a:rPr kumimoji="1" lang="en-US" altLang="ja-JP" sz="1600" b="0" i="1" smtClean="0">
                                  <a:latin typeface="Cambria Math" panose="02040503050406030204" pitchFamily="18" charset="0"/>
                                </a:rPr>
                                <m:t>0</m:t>
                              </m:r>
                            </m:sub>
                          </m:sSub>
                          <m:nary>
                            <m:naryPr>
                              <m:chr m:val="∑"/>
                              <m:supHide m:val="on"/>
                              <m:ctrlPr>
                                <a:rPr kumimoji="1" lang="en-US" altLang="ja-JP" sz="1600" b="0" i="1" smtClean="0">
                                  <a:latin typeface="Cambria Math" panose="02040503050406030204" pitchFamily="18" charset="0"/>
                                </a:rPr>
                              </m:ctrlPr>
                            </m:naryPr>
                            <m:sub>
                              <m:r>
                                <m:rPr>
                                  <m:brk m:alnAt="7"/>
                                </m:rPr>
                                <a:rPr kumimoji="1" lang="en-US" altLang="ja-JP" sz="1600" b="0" i="1" smtClean="0">
                                  <a:latin typeface="Cambria Math" panose="02040503050406030204" pitchFamily="18" charset="0"/>
                                </a:rPr>
                                <m:t>𝑖</m:t>
                              </m:r>
                            </m:sub>
                            <m:sup/>
                            <m:e>
                              <m:sSub>
                                <m:sSubPr>
                                  <m:ctrlPr>
                                    <a:rPr kumimoji="1" lang="en-US" altLang="ja-JP" sz="1600" b="0" i="1" smtClean="0">
                                      <a:latin typeface="Cambria Math" panose="02040503050406030204" pitchFamily="18" charset="0"/>
                                    </a:rPr>
                                  </m:ctrlPr>
                                </m:sSubPr>
                                <m:e>
                                  <m:r>
                                    <a:rPr kumimoji="1" lang="en-US" altLang="ja-JP" sz="1600" b="0" i="1" smtClean="0">
                                      <a:latin typeface="Cambria Math" panose="02040503050406030204" pitchFamily="18" charset="0"/>
                                    </a:rPr>
                                    <m:t>𝛽</m:t>
                                  </m:r>
                                </m:e>
                                <m:sub>
                                  <m:r>
                                    <a:rPr kumimoji="1" lang="en-US" altLang="ja-JP" sz="1600" b="0" i="1" smtClean="0">
                                      <a:latin typeface="Cambria Math" panose="02040503050406030204" pitchFamily="18" charset="0"/>
                                    </a:rPr>
                                    <m:t>𝑦</m:t>
                                  </m:r>
                                  <m:r>
                                    <a:rPr kumimoji="1" lang="en-US" altLang="ja-JP" sz="1600" b="0" i="1" smtClean="0">
                                      <a:latin typeface="Cambria Math" panose="02040503050406030204" pitchFamily="18" charset="0"/>
                                    </a:rPr>
                                    <m:t>,</m:t>
                                  </m:r>
                                  <m:r>
                                    <a:rPr kumimoji="1" lang="en-US" altLang="ja-JP" sz="1600" b="0" i="1" smtClean="0">
                                      <a:latin typeface="Cambria Math" panose="02040503050406030204" pitchFamily="18" charset="0"/>
                                    </a:rPr>
                                    <m:t>𝑖</m:t>
                                  </m:r>
                                </m:sub>
                              </m:sSub>
                              <m:sSub>
                                <m:sSubPr>
                                  <m:ctrlPr>
                                    <a:rPr kumimoji="1" lang="en-US" altLang="ja-JP" sz="1600" b="0" i="1" smtClean="0">
                                      <a:latin typeface="Cambria Math" panose="02040503050406030204" pitchFamily="18" charset="0"/>
                                    </a:rPr>
                                  </m:ctrlPr>
                                </m:sSubPr>
                                <m:e>
                                  <m:r>
                                    <a:rPr kumimoji="1" lang="en-US" altLang="ja-JP" sz="1600" b="0" i="1" smtClean="0">
                                      <a:latin typeface="Cambria Math" panose="02040503050406030204" pitchFamily="18" charset="0"/>
                                    </a:rPr>
                                    <m:t>𝑘</m:t>
                                  </m:r>
                                </m:e>
                                <m:sub>
                                  <m:r>
                                    <a:rPr kumimoji="1" lang="en-US" altLang="ja-JP" sz="1600" b="0" i="1" smtClean="0">
                                      <a:latin typeface="Cambria Math" panose="02040503050406030204" pitchFamily="18" charset="0"/>
                                    </a:rPr>
                                    <m:t>𝑦</m:t>
                                  </m:r>
                                  <m:r>
                                    <a:rPr kumimoji="1" lang="en-US" altLang="ja-JP" sz="1600" b="0" i="1" smtClean="0">
                                      <a:latin typeface="Cambria Math" panose="02040503050406030204" pitchFamily="18" charset="0"/>
                                    </a:rPr>
                                    <m:t>, </m:t>
                                  </m:r>
                                  <m:r>
                                    <a:rPr kumimoji="1" lang="en-US" altLang="ja-JP" sz="1600" b="0" i="1" smtClean="0">
                                      <a:latin typeface="Cambria Math" panose="02040503050406030204" pitchFamily="18" charset="0"/>
                                    </a:rPr>
                                    <m:t>𝑖</m:t>
                                  </m:r>
                                </m:sub>
                              </m:sSub>
                            </m:e>
                          </m:nary>
                        </m:den>
                      </m:f>
                    </m:oMath>
                  </m:oMathPara>
                </a14:m>
                <a:endParaRPr kumimoji="1" lang="ja-JP" altLang="en-US" sz="1600"/>
              </a:p>
            </p:txBody>
          </p:sp>
        </mc:Choice>
        <mc:Fallback xmlns="">
          <p:sp>
            <p:nvSpPr>
              <p:cNvPr id="44" name="テキスト ボックス 43">
                <a:extLst>
                  <a:ext uri="{FF2B5EF4-FFF2-40B4-BE49-F238E27FC236}">
                    <a16:creationId xmlns:a16="http://schemas.microsoft.com/office/drawing/2014/main" id="{A119DC17-CC4A-1BB5-302F-D159629EB223}"/>
                  </a:ext>
                </a:extLst>
              </p:cNvPr>
              <p:cNvSpPr txBox="1">
                <a:spLocks noRot="1" noChangeAspect="1" noMove="1" noResize="1" noEditPoints="1" noAdjustHandles="1" noChangeArrowheads="1" noChangeShapeType="1" noTextEdit="1"/>
              </p:cNvSpPr>
              <p:nvPr/>
            </p:nvSpPr>
            <p:spPr>
              <a:xfrm>
                <a:off x="6306494" y="4349657"/>
                <a:ext cx="1892185" cy="538096"/>
              </a:xfrm>
              <a:prstGeom prst="rect">
                <a:avLst/>
              </a:prstGeom>
              <a:blipFill>
                <a:blip r:embed="rId7"/>
                <a:stretch>
                  <a:fillRect t="-27907" b="-11860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5" name="テキスト ボックス 44">
                <a:extLst>
                  <a:ext uri="{FF2B5EF4-FFF2-40B4-BE49-F238E27FC236}">
                    <a16:creationId xmlns:a16="http://schemas.microsoft.com/office/drawing/2014/main" id="{CAC88B7E-299F-0D1F-1C95-54A2E216E376}"/>
                  </a:ext>
                </a:extLst>
              </p:cNvPr>
              <p:cNvSpPr txBox="1"/>
              <p:nvPr/>
            </p:nvSpPr>
            <p:spPr>
              <a:xfrm>
                <a:off x="6463891" y="5006361"/>
                <a:ext cx="2307042" cy="184666"/>
              </a:xfrm>
              <a:prstGeom prst="rect">
                <a:avLst/>
              </a:prstGeom>
              <a:noFill/>
            </p:spPr>
            <p:txBody>
              <a:bodyPr wrap="none" lIns="0" tIns="0" rIns="0" bIns="0" rtlCol="0">
                <a:spAutoFit/>
              </a:bodyPr>
              <a:lstStyle/>
              <a:p>
                <a14:m>
                  <m:oMath xmlns:m="http://schemas.openxmlformats.org/officeDocument/2006/math">
                    <m:sSub>
                      <m:sSubPr>
                        <m:ctrlPr>
                          <a:rPr kumimoji="1" lang="en-US" altLang="ja-JP" sz="1200" b="0" i="1" smtClean="0">
                            <a:latin typeface="Cambria Math" panose="02040503050406030204" pitchFamily="18" charset="0"/>
                          </a:rPr>
                        </m:ctrlPr>
                      </m:sSubPr>
                      <m:e>
                        <m:r>
                          <a:rPr kumimoji="1" lang="en-US" altLang="ja-JP" sz="1200" b="0" i="1" smtClean="0">
                            <a:latin typeface="Cambria Math" panose="02040503050406030204" pitchFamily="18" charset="0"/>
                          </a:rPr>
                          <m:t>𝜈</m:t>
                        </m:r>
                      </m:e>
                      <m:sub>
                        <m:r>
                          <a:rPr kumimoji="1" lang="en-US" altLang="ja-JP" sz="1200" b="0" i="1" smtClean="0">
                            <a:latin typeface="Cambria Math" panose="02040503050406030204" pitchFamily="18" charset="0"/>
                          </a:rPr>
                          <m:t>𝑠</m:t>
                        </m:r>
                      </m:sub>
                    </m:sSub>
                    <m:r>
                      <a:rPr kumimoji="1" lang="en-US" altLang="ja-JP" sz="1200" b="0" i="1" smtClean="0">
                        <a:latin typeface="Cambria Math" panose="02040503050406030204" pitchFamily="18" charset="0"/>
                      </a:rPr>
                      <m:t>=0.022, </m:t>
                    </m:r>
                    <m:r>
                      <a:rPr kumimoji="1" lang="en-US" altLang="ja-JP" sz="1200" b="0" i="1" smtClean="0">
                        <a:latin typeface="Cambria Math" panose="02040503050406030204" pitchFamily="18" charset="0"/>
                      </a:rPr>
                      <m:t>𝐸</m:t>
                    </m:r>
                    <m:r>
                      <a:rPr kumimoji="1" lang="en-US" altLang="ja-JP" sz="1200" b="0" i="1" smtClean="0">
                        <a:latin typeface="Cambria Math" panose="02040503050406030204" pitchFamily="18" charset="0"/>
                      </a:rPr>
                      <m:t>/</m:t>
                    </m:r>
                    <m:r>
                      <a:rPr kumimoji="1" lang="en-US" altLang="ja-JP" sz="1200" b="0" i="1" smtClean="0">
                        <a:latin typeface="Cambria Math" panose="02040503050406030204" pitchFamily="18" charset="0"/>
                      </a:rPr>
                      <m:t>𝑒</m:t>
                    </m:r>
                    <m:r>
                      <a:rPr kumimoji="1" lang="en-US" altLang="ja-JP" sz="1200" b="0" i="1" smtClean="0">
                        <a:latin typeface="Cambria Math" panose="02040503050406030204" pitchFamily="18" charset="0"/>
                      </a:rPr>
                      <m:t>=4</m:t>
                    </m:r>
                  </m:oMath>
                </a14:m>
                <a:r>
                  <a:rPr kumimoji="1" lang="en-US" altLang="ja-JP" sz="1200" dirty="0"/>
                  <a:t> GV, </a:t>
                </a:r>
                <a14:m>
                  <m:oMath xmlns:m="http://schemas.openxmlformats.org/officeDocument/2006/math">
                    <m:sSub>
                      <m:sSubPr>
                        <m:ctrlPr>
                          <a:rPr lang="en-US" altLang="ja-JP" sz="1200" b="0" i="1" smtClean="0">
                            <a:latin typeface="Cambria Math" panose="02040503050406030204" pitchFamily="18" charset="0"/>
                          </a:rPr>
                        </m:ctrlPr>
                      </m:sSubPr>
                      <m:e>
                        <m:r>
                          <a:rPr lang="en-US" altLang="ja-JP" sz="1200" b="0" i="1" smtClean="0">
                            <a:latin typeface="Cambria Math" panose="02040503050406030204" pitchFamily="18" charset="0"/>
                          </a:rPr>
                          <m:t>𝑇</m:t>
                        </m:r>
                      </m:e>
                      <m:sub>
                        <m:r>
                          <a:rPr lang="en-US" altLang="ja-JP" sz="1200" b="0" i="1" smtClean="0">
                            <a:latin typeface="Cambria Math" panose="02040503050406030204" pitchFamily="18" charset="0"/>
                          </a:rPr>
                          <m:t>0</m:t>
                        </m:r>
                      </m:sub>
                    </m:sSub>
                    <m:r>
                      <a:rPr lang="en-US" altLang="ja-JP" sz="1200" i="1">
                        <a:latin typeface="Cambria Math" panose="02040503050406030204" pitchFamily="18" charset="0"/>
                      </a:rPr>
                      <m:t>=</m:t>
                    </m:r>
                  </m:oMath>
                </a14:m>
                <a:r>
                  <a:rPr kumimoji="1" lang="en-US" altLang="ja-JP" sz="1200" dirty="0"/>
                  <a:t> 1e-5 s</a:t>
                </a:r>
              </a:p>
            </p:txBody>
          </p:sp>
        </mc:Choice>
        <mc:Fallback xmlns="">
          <p:sp>
            <p:nvSpPr>
              <p:cNvPr id="45" name="テキスト ボックス 44">
                <a:extLst>
                  <a:ext uri="{FF2B5EF4-FFF2-40B4-BE49-F238E27FC236}">
                    <a16:creationId xmlns:a16="http://schemas.microsoft.com/office/drawing/2014/main" id="{CAC88B7E-299F-0D1F-1C95-54A2E216E376}"/>
                  </a:ext>
                </a:extLst>
              </p:cNvPr>
              <p:cNvSpPr txBox="1">
                <a:spLocks noRot="1" noChangeAspect="1" noMove="1" noResize="1" noEditPoints="1" noAdjustHandles="1" noChangeArrowheads="1" noChangeShapeType="1" noTextEdit="1"/>
              </p:cNvSpPr>
              <p:nvPr/>
            </p:nvSpPr>
            <p:spPr>
              <a:xfrm>
                <a:off x="6463891" y="5006361"/>
                <a:ext cx="2307042" cy="184666"/>
              </a:xfrm>
              <a:prstGeom prst="rect">
                <a:avLst/>
              </a:prstGeom>
              <a:blipFill>
                <a:blip r:embed="rId8"/>
                <a:stretch>
                  <a:fillRect l="-1639" t="-26667" r="-2732" b="-46667"/>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6995706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744F5E5-BA55-3207-E309-938AAF049178}"/>
              </a:ext>
            </a:extLst>
          </p:cNvPr>
          <p:cNvSpPr>
            <a:spLocks noGrp="1"/>
          </p:cNvSpPr>
          <p:nvPr>
            <p:ph type="title"/>
          </p:nvPr>
        </p:nvSpPr>
        <p:spPr>
          <a:xfrm>
            <a:off x="0" y="0"/>
            <a:ext cx="10515600" cy="652017"/>
          </a:xfrm>
        </p:spPr>
        <p:txBody>
          <a:bodyPr>
            <a:normAutofit fontScale="90000"/>
          </a:bodyPr>
          <a:lstStyle/>
          <a:p>
            <a:r>
              <a:rPr kumimoji="1" lang="en-US" altLang="ja-JP" dirty="0"/>
              <a:t>Introduction - SuperKEKB</a:t>
            </a:r>
            <a:endParaRPr kumimoji="1" lang="ja-JP" altLang="en-US"/>
          </a:p>
        </p:txBody>
      </p:sp>
      <p:sp>
        <p:nvSpPr>
          <p:cNvPr id="3" name="コンテンツ プレースホルダー 2">
            <a:extLst>
              <a:ext uri="{FF2B5EF4-FFF2-40B4-BE49-F238E27FC236}">
                <a16:creationId xmlns:a16="http://schemas.microsoft.com/office/drawing/2014/main" id="{3D7D9C37-1F3E-6431-F327-5E41FC51A328}"/>
              </a:ext>
            </a:extLst>
          </p:cNvPr>
          <p:cNvSpPr>
            <a:spLocks noGrp="1"/>
          </p:cNvSpPr>
          <p:nvPr>
            <p:ph idx="1"/>
          </p:nvPr>
        </p:nvSpPr>
        <p:spPr>
          <a:xfrm>
            <a:off x="104753" y="1094670"/>
            <a:ext cx="6096000" cy="3128009"/>
          </a:xfrm>
        </p:spPr>
        <p:txBody>
          <a:bodyPr>
            <a:normAutofit/>
          </a:bodyPr>
          <a:lstStyle/>
          <a:p>
            <a:r>
              <a:rPr kumimoji="1" lang="en-US" altLang="ja-JP" dirty="0"/>
              <a:t>Upgrade project of KEKB B-factory located at KEK Tsukuba campus.</a:t>
            </a:r>
          </a:p>
          <a:p>
            <a:r>
              <a:rPr kumimoji="1" lang="en-US" altLang="ja-JP" dirty="0"/>
              <a:t>SuperKEKB accelerator is an electron-positron collider and has about 3 km in the circumferential length.</a:t>
            </a:r>
          </a:p>
          <a:p>
            <a:r>
              <a:rPr lang="en-US" altLang="ja-JP" dirty="0"/>
              <a:t>The commissioning of the SuperKEKB started on 2016.</a:t>
            </a:r>
          </a:p>
        </p:txBody>
      </p:sp>
      <p:pic>
        <p:nvPicPr>
          <p:cNvPr id="6" name="図 5">
            <a:extLst>
              <a:ext uri="{FF2B5EF4-FFF2-40B4-BE49-F238E27FC236}">
                <a16:creationId xmlns:a16="http://schemas.microsoft.com/office/drawing/2014/main" id="{E37D7CF2-A0C5-A720-3B85-AD6441443147}"/>
              </a:ext>
            </a:extLst>
          </p:cNvPr>
          <p:cNvPicPr>
            <a:picLocks noChangeAspect="1"/>
          </p:cNvPicPr>
          <p:nvPr/>
        </p:nvPicPr>
        <p:blipFill>
          <a:blip r:embed="rId2"/>
          <a:stretch>
            <a:fillRect/>
          </a:stretch>
        </p:blipFill>
        <p:spPr>
          <a:xfrm>
            <a:off x="6200753" y="1094670"/>
            <a:ext cx="5778113" cy="4956809"/>
          </a:xfrm>
          <a:prstGeom prst="rect">
            <a:avLst/>
          </a:prstGeom>
        </p:spPr>
      </p:pic>
      <p:sp>
        <p:nvSpPr>
          <p:cNvPr id="7" name="テキスト ボックス 6">
            <a:extLst>
              <a:ext uri="{FF2B5EF4-FFF2-40B4-BE49-F238E27FC236}">
                <a16:creationId xmlns:a16="http://schemas.microsoft.com/office/drawing/2014/main" id="{63A6EFDC-4F60-032E-7AAE-DF589D1DC114}"/>
              </a:ext>
            </a:extLst>
          </p:cNvPr>
          <p:cNvSpPr txBox="1"/>
          <p:nvPr/>
        </p:nvSpPr>
        <p:spPr>
          <a:xfrm>
            <a:off x="6200753" y="725338"/>
            <a:ext cx="3615092" cy="369332"/>
          </a:xfrm>
          <a:prstGeom prst="rect">
            <a:avLst/>
          </a:prstGeom>
          <a:noFill/>
        </p:spPr>
        <p:txBody>
          <a:bodyPr wrap="none" rtlCol="0">
            <a:spAutoFit/>
          </a:bodyPr>
          <a:lstStyle/>
          <a:p>
            <a:r>
              <a:rPr kumimoji="1" lang="en-US" altLang="ja-JP" dirty="0"/>
              <a:t>Aerial photo of KEK Tsukuba Campus</a:t>
            </a:r>
            <a:endParaRPr kumimoji="1" lang="ja-JP" altLang="en-US"/>
          </a:p>
        </p:txBody>
      </p:sp>
      <p:sp>
        <p:nvSpPr>
          <p:cNvPr id="8" name="スライド番号プレースホルダー 7">
            <a:extLst>
              <a:ext uri="{FF2B5EF4-FFF2-40B4-BE49-F238E27FC236}">
                <a16:creationId xmlns:a16="http://schemas.microsoft.com/office/drawing/2014/main" id="{6548C69C-EBC7-6F17-A453-D2571B3B7324}"/>
              </a:ext>
            </a:extLst>
          </p:cNvPr>
          <p:cNvSpPr>
            <a:spLocks noGrp="1"/>
          </p:cNvSpPr>
          <p:nvPr>
            <p:ph type="sldNum" sz="quarter" idx="12"/>
          </p:nvPr>
        </p:nvSpPr>
        <p:spPr/>
        <p:txBody>
          <a:bodyPr/>
          <a:lstStyle/>
          <a:p>
            <a:fld id="{FC51538A-AFBE-D543-8D42-373B78D0CC63}" type="slidenum">
              <a:rPr kumimoji="1" lang="ja-JP" altLang="en-US" smtClean="0"/>
              <a:t>2</a:t>
            </a:fld>
            <a:endParaRPr kumimoji="1" lang="ja-JP" altLang="en-US"/>
          </a:p>
        </p:txBody>
      </p:sp>
    </p:spTree>
    <p:extLst>
      <p:ext uri="{BB962C8B-B14F-4D97-AF65-F5344CB8AC3E}">
        <p14:creationId xmlns:p14="http://schemas.microsoft.com/office/powerpoint/2010/main" val="20663026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76D86DA-8768-EF4B-BE24-9B639D37BB76}"/>
              </a:ext>
            </a:extLst>
          </p:cNvPr>
          <p:cNvSpPr>
            <a:spLocks noGrp="1"/>
          </p:cNvSpPr>
          <p:nvPr>
            <p:ph type="title"/>
          </p:nvPr>
        </p:nvSpPr>
        <p:spPr>
          <a:xfrm>
            <a:off x="88185" y="-311701"/>
            <a:ext cx="12015630" cy="1325563"/>
          </a:xfrm>
        </p:spPr>
        <p:txBody>
          <a:bodyPr>
            <a:normAutofit/>
          </a:bodyPr>
          <a:lstStyle/>
          <a:p>
            <a:r>
              <a:rPr lang="en-US" altLang="ja-JP" sz="2800" dirty="0"/>
              <a:t>Impedance - non-linear collimator</a:t>
            </a:r>
            <a:endParaRPr lang="ja-JP" altLang="en-US" sz="3000"/>
          </a:p>
        </p:txBody>
      </p:sp>
      <p:sp>
        <p:nvSpPr>
          <p:cNvPr id="6" name="コンテンツ プレースホルダー 2">
            <a:extLst>
              <a:ext uri="{FF2B5EF4-FFF2-40B4-BE49-F238E27FC236}">
                <a16:creationId xmlns:a16="http://schemas.microsoft.com/office/drawing/2014/main" id="{B7BC43FE-720D-D94A-8E39-2022A2A59470}"/>
              </a:ext>
            </a:extLst>
          </p:cNvPr>
          <p:cNvSpPr>
            <a:spLocks noGrp="1"/>
          </p:cNvSpPr>
          <p:nvPr>
            <p:ph idx="1"/>
          </p:nvPr>
        </p:nvSpPr>
        <p:spPr>
          <a:xfrm>
            <a:off x="88186" y="643419"/>
            <a:ext cx="11829011" cy="1593034"/>
          </a:xfrm>
        </p:spPr>
        <p:txBody>
          <a:bodyPr>
            <a:normAutofit fontScale="92500"/>
          </a:bodyPr>
          <a:lstStyle/>
          <a:p>
            <a:r>
              <a:rPr lang="en-US" altLang="ja-JP" dirty="0"/>
              <a:t>Present collimator setting (2021ab)</a:t>
            </a:r>
          </a:p>
          <a:p>
            <a:pPr lvl="1"/>
            <a:r>
              <a:rPr lang="en-US" altLang="ja-JP" dirty="0"/>
              <a:t>D06V1: primary collimator: most tightly closed and suppresses the injection BG.</a:t>
            </a:r>
          </a:p>
          <a:p>
            <a:pPr lvl="1"/>
            <a:r>
              <a:rPr lang="en-US" altLang="ja-JP" dirty="0"/>
              <a:t>D02V1: second collimator:  closest vertical collimator to IP and very important to suppress BG</a:t>
            </a:r>
          </a:p>
          <a:p>
            <a:pPr lvl="1"/>
            <a:r>
              <a:rPr lang="en-US" altLang="ja-JP" dirty="0"/>
              <a:t>D06V2, D03V1: backup: not so tightly closed. D03V1 can be used for a backup of D02V1.</a:t>
            </a:r>
          </a:p>
          <a:p>
            <a:endParaRPr lang="en-US" altLang="ja-JP" dirty="0"/>
          </a:p>
          <a:p>
            <a:pPr lvl="1"/>
            <a:endParaRPr lang="en-US" altLang="ja-JP" dirty="0"/>
          </a:p>
        </p:txBody>
      </p:sp>
      <p:pic>
        <p:nvPicPr>
          <p:cNvPr id="7" name="図 6">
            <a:extLst>
              <a:ext uri="{FF2B5EF4-FFF2-40B4-BE49-F238E27FC236}">
                <a16:creationId xmlns:a16="http://schemas.microsoft.com/office/drawing/2014/main" id="{1D05D418-7CC4-2D47-B117-BAC6425F2CA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894093" y="2275054"/>
            <a:ext cx="4798138" cy="4511015"/>
          </a:xfrm>
          <a:prstGeom prst="rect">
            <a:avLst/>
          </a:prstGeom>
        </p:spPr>
      </p:pic>
      <p:sp>
        <p:nvSpPr>
          <p:cNvPr id="3" name="円/楕円 2">
            <a:extLst>
              <a:ext uri="{FF2B5EF4-FFF2-40B4-BE49-F238E27FC236}">
                <a16:creationId xmlns:a16="http://schemas.microsoft.com/office/drawing/2014/main" id="{F48CD633-231B-3049-9693-6178D831E010}"/>
              </a:ext>
            </a:extLst>
          </p:cNvPr>
          <p:cNvSpPr/>
          <p:nvPr/>
        </p:nvSpPr>
        <p:spPr>
          <a:xfrm>
            <a:off x="9803219" y="2424224"/>
            <a:ext cx="159488" cy="2020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 name="円/楕円 8">
            <a:extLst>
              <a:ext uri="{FF2B5EF4-FFF2-40B4-BE49-F238E27FC236}">
                <a16:creationId xmlns:a16="http://schemas.microsoft.com/office/drawing/2014/main" id="{F9DEC3E1-CE53-DC44-98FE-D8A267F64A8C}"/>
              </a:ext>
            </a:extLst>
          </p:cNvPr>
          <p:cNvSpPr/>
          <p:nvPr/>
        </p:nvSpPr>
        <p:spPr>
          <a:xfrm>
            <a:off x="10784958" y="5943931"/>
            <a:ext cx="159488" cy="2020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円/楕円 9">
            <a:extLst>
              <a:ext uri="{FF2B5EF4-FFF2-40B4-BE49-F238E27FC236}">
                <a16:creationId xmlns:a16="http://schemas.microsoft.com/office/drawing/2014/main" id="{1A923586-C376-5B48-8404-F3F0285220ED}"/>
              </a:ext>
            </a:extLst>
          </p:cNvPr>
          <p:cNvSpPr/>
          <p:nvPr/>
        </p:nvSpPr>
        <p:spPr>
          <a:xfrm>
            <a:off x="11192540" y="4429551"/>
            <a:ext cx="159488" cy="2020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5" name="直線矢印コネクタ 4">
            <a:extLst>
              <a:ext uri="{FF2B5EF4-FFF2-40B4-BE49-F238E27FC236}">
                <a16:creationId xmlns:a16="http://schemas.microsoft.com/office/drawing/2014/main" id="{392FACBE-34BD-7048-964D-0AB095E10E9B}"/>
              </a:ext>
            </a:extLst>
          </p:cNvPr>
          <p:cNvCxnSpPr>
            <a:endCxn id="10" idx="1"/>
          </p:cNvCxnSpPr>
          <p:nvPr/>
        </p:nvCxnSpPr>
        <p:spPr>
          <a:xfrm>
            <a:off x="10784958" y="4178595"/>
            <a:ext cx="430938" cy="28054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テキスト ボックス 7">
            <a:extLst>
              <a:ext uri="{FF2B5EF4-FFF2-40B4-BE49-F238E27FC236}">
                <a16:creationId xmlns:a16="http://schemas.microsoft.com/office/drawing/2014/main" id="{30A58A7B-5BE7-FD44-81BC-982C20CFD85E}"/>
              </a:ext>
            </a:extLst>
          </p:cNvPr>
          <p:cNvSpPr txBox="1"/>
          <p:nvPr/>
        </p:nvSpPr>
        <p:spPr>
          <a:xfrm>
            <a:off x="9446207" y="3739659"/>
            <a:ext cx="1826077" cy="523220"/>
          </a:xfrm>
          <a:prstGeom prst="rect">
            <a:avLst/>
          </a:prstGeom>
          <a:noFill/>
        </p:spPr>
        <p:txBody>
          <a:bodyPr wrap="none" rtlCol="0">
            <a:spAutoFit/>
          </a:bodyPr>
          <a:lstStyle/>
          <a:p>
            <a:r>
              <a:rPr lang="en-US" altLang="ja-JP" sz="1400" dirty="0">
                <a:solidFill>
                  <a:srgbClr val="FF0000"/>
                </a:solidFill>
              </a:rPr>
              <a:t>D05V1</a:t>
            </a:r>
          </a:p>
          <a:p>
            <a:r>
              <a:rPr lang="en-US" altLang="ja-JP" sz="1400" dirty="0">
                <a:solidFill>
                  <a:srgbClr val="FF0000"/>
                </a:solidFill>
              </a:rPr>
              <a:t>(non-linear collimator)</a:t>
            </a:r>
            <a:endParaRPr lang="ja-JP" altLang="en-US" sz="1400">
              <a:solidFill>
                <a:srgbClr val="FF0000"/>
              </a:solidFill>
            </a:endParaRPr>
          </a:p>
        </p:txBody>
      </p:sp>
      <mc:AlternateContent xmlns:mc="http://schemas.openxmlformats.org/markup-compatibility/2006" xmlns:a14="http://schemas.microsoft.com/office/drawing/2010/main">
        <mc:Choice Requires="a14">
          <p:sp>
            <p:nvSpPr>
              <p:cNvPr id="14" name="コンテンツ プレースホルダー 2">
                <a:extLst>
                  <a:ext uri="{FF2B5EF4-FFF2-40B4-BE49-F238E27FC236}">
                    <a16:creationId xmlns:a16="http://schemas.microsoft.com/office/drawing/2014/main" id="{2FA21774-66C6-6646-B127-CC502342E9EE}"/>
                  </a:ext>
                </a:extLst>
              </p:cNvPr>
              <p:cNvSpPr txBox="1">
                <a:spLocks/>
              </p:cNvSpPr>
              <p:nvPr/>
            </p:nvSpPr>
            <p:spPr>
              <a:xfrm>
                <a:off x="88186" y="2508073"/>
                <a:ext cx="6207705" cy="1441460"/>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dirty="0"/>
                  <a:t>If we can replace D06V1 collimator with non-linear collimator (NLC) for example, the </a:t>
                </a:r>
                <a14:m>
                  <m:oMath xmlns:m="http://schemas.openxmlformats.org/officeDocument/2006/math">
                    <m:r>
                      <m:rPr>
                        <m:sty m:val="p"/>
                      </m:rPr>
                      <a:rPr lang="el-GR" altLang="ja-JP" i="1">
                        <a:latin typeface="Cambria Math" panose="02040503050406030204" pitchFamily="18" charset="0"/>
                        <a:ea typeface="Cambria Math" panose="02040503050406030204" pitchFamily="18" charset="0"/>
                      </a:rPr>
                      <m:t>Σ</m:t>
                    </m:r>
                    <m:sSub>
                      <m:sSubPr>
                        <m:ctrlPr>
                          <a:rPr lang="el-GR" altLang="ja-JP" i="1">
                            <a:latin typeface="Cambria Math" panose="02040503050406030204" pitchFamily="18" charset="0"/>
                            <a:ea typeface="Cambria Math" panose="02040503050406030204" pitchFamily="18" charset="0"/>
                          </a:rPr>
                        </m:ctrlPr>
                      </m:sSubPr>
                      <m:e>
                        <m:r>
                          <a:rPr lang="el-GR" altLang="ja-JP" i="1">
                            <a:latin typeface="Cambria Math" panose="02040503050406030204" pitchFamily="18" charset="0"/>
                            <a:ea typeface="Cambria Math" panose="02040503050406030204" pitchFamily="18" charset="0"/>
                          </a:rPr>
                          <m:t>𝛽</m:t>
                        </m:r>
                      </m:e>
                      <m:sub>
                        <m:r>
                          <a:rPr lang="en-US" altLang="ja-JP" i="1">
                            <a:latin typeface="Cambria Math" panose="02040503050406030204" pitchFamily="18" charset="0"/>
                            <a:ea typeface="Cambria Math" panose="02040503050406030204" pitchFamily="18" charset="0"/>
                          </a:rPr>
                          <m:t>𝑦</m:t>
                        </m:r>
                      </m:sub>
                    </m:sSub>
                    <m:sSub>
                      <m:sSubPr>
                        <m:ctrlPr>
                          <a:rPr lang="el-GR" altLang="ja-JP" i="1">
                            <a:latin typeface="Cambria Math" panose="02040503050406030204" pitchFamily="18" charset="0"/>
                            <a:ea typeface="Cambria Math" panose="02040503050406030204" pitchFamily="18" charset="0"/>
                          </a:rPr>
                        </m:ctrlPr>
                      </m:sSubPr>
                      <m:e>
                        <m:r>
                          <a:rPr lang="en-US" altLang="ja-JP" i="1">
                            <a:latin typeface="Cambria Math" panose="02040503050406030204" pitchFamily="18" charset="0"/>
                            <a:ea typeface="Cambria Math" panose="02040503050406030204" pitchFamily="18" charset="0"/>
                          </a:rPr>
                          <m:t>𝑘</m:t>
                        </m:r>
                      </m:e>
                      <m:sub>
                        <m:r>
                          <a:rPr lang="en-US" altLang="ja-JP" i="1">
                            <a:latin typeface="Cambria Math" panose="02040503050406030204" pitchFamily="18" charset="0"/>
                            <a:ea typeface="Cambria Math" panose="02040503050406030204" pitchFamily="18" charset="0"/>
                          </a:rPr>
                          <m:t>𝑦</m:t>
                        </m:r>
                      </m:sub>
                    </m:sSub>
                  </m:oMath>
                </a14:m>
                <a:r>
                  <a:rPr lang="en-US" altLang="ja-JP" dirty="0"/>
                  <a:t> dramatically decreases.</a:t>
                </a:r>
              </a:p>
              <a:p>
                <a:pPr marL="0" indent="0">
                  <a:buNone/>
                </a:pPr>
                <a:r>
                  <a:rPr lang="en-US" altLang="ja-JP" sz="2300" dirty="0"/>
                  <a:t>    (βy: vertical beta function, </a:t>
                </a:r>
                <a:r>
                  <a:rPr lang="en-US" altLang="ja-JP" sz="2300" dirty="0" err="1"/>
                  <a:t>ky</a:t>
                </a:r>
                <a:r>
                  <a:rPr lang="en-US" altLang="ja-JP" sz="2300" dirty="0"/>
                  <a:t>: vertical kick factor)</a:t>
                </a:r>
              </a:p>
            </p:txBody>
          </p:sp>
        </mc:Choice>
        <mc:Fallback xmlns="">
          <p:sp>
            <p:nvSpPr>
              <p:cNvPr id="14" name="コンテンツ プレースホルダー 2">
                <a:extLst>
                  <a:ext uri="{FF2B5EF4-FFF2-40B4-BE49-F238E27FC236}">
                    <a16:creationId xmlns:a16="http://schemas.microsoft.com/office/drawing/2014/main" id="{2FA21774-66C6-6646-B127-CC502342E9EE}"/>
                  </a:ext>
                </a:extLst>
              </p:cNvPr>
              <p:cNvSpPr txBox="1">
                <a:spLocks noRot="1" noChangeAspect="1" noMove="1" noResize="1" noEditPoints="1" noAdjustHandles="1" noChangeArrowheads="1" noChangeShapeType="1" noTextEdit="1"/>
              </p:cNvSpPr>
              <p:nvPr/>
            </p:nvSpPr>
            <p:spPr>
              <a:xfrm>
                <a:off x="88186" y="2508073"/>
                <a:ext cx="6207705" cy="1441460"/>
              </a:xfrm>
              <a:prstGeom prst="rect">
                <a:avLst/>
              </a:prstGeom>
              <a:blipFill>
                <a:blip r:embed="rId3"/>
                <a:stretch>
                  <a:fillRect l="-1429" t="-10435"/>
                </a:stretch>
              </a:blipFill>
            </p:spPr>
            <p:txBody>
              <a:bodyPr/>
              <a:lstStyle/>
              <a:p>
                <a:r>
                  <a:rPr lang="ja-JP" altLang="en-US">
                    <a:noFill/>
                  </a:rPr>
                  <a:t> </a:t>
                </a:r>
              </a:p>
            </p:txBody>
          </p:sp>
        </mc:Fallback>
      </mc:AlternateContent>
      <p:sp>
        <p:nvSpPr>
          <p:cNvPr id="4" name="スライド番号プレースホルダー 3">
            <a:extLst>
              <a:ext uri="{FF2B5EF4-FFF2-40B4-BE49-F238E27FC236}">
                <a16:creationId xmlns:a16="http://schemas.microsoft.com/office/drawing/2014/main" id="{B45E2824-0C23-3A4F-8746-33356AE2BFCD}"/>
              </a:ext>
            </a:extLst>
          </p:cNvPr>
          <p:cNvSpPr>
            <a:spLocks noGrp="1"/>
          </p:cNvSpPr>
          <p:nvPr>
            <p:ph type="sldNum" sz="quarter" idx="12"/>
          </p:nvPr>
        </p:nvSpPr>
        <p:spPr/>
        <p:txBody>
          <a:bodyPr/>
          <a:lstStyle/>
          <a:p>
            <a:fld id="{3B087684-AA79-F249-BB36-435C471A0781}" type="slidenum">
              <a:rPr kumimoji="1" lang="ja-JP" altLang="en-US" smtClean="0"/>
              <a:t>20</a:t>
            </a:fld>
            <a:endParaRPr kumimoji="1" lang="ja-JP" altLang="en-US"/>
          </a:p>
        </p:txBody>
      </p:sp>
    </p:spTree>
    <p:extLst>
      <p:ext uri="{BB962C8B-B14F-4D97-AF65-F5344CB8AC3E}">
        <p14:creationId xmlns:p14="http://schemas.microsoft.com/office/powerpoint/2010/main" val="18257100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76D86DA-8768-EF4B-BE24-9B639D37BB76}"/>
              </a:ext>
            </a:extLst>
          </p:cNvPr>
          <p:cNvSpPr>
            <a:spLocks noGrp="1"/>
          </p:cNvSpPr>
          <p:nvPr>
            <p:ph type="title"/>
          </p:nvPr>
        </p:nvSpPr>
        <p:spPr>
          <a:xfrm>
            <a:off x="88185" y="-311701"/>
            <a:ext cx="12015630" cy="1325563"/>
          </a:xfrm>
        </p:spPr>
        <p:txBody>
          <a:bodyPr>
            <a:normAutofit/>
          </a:bodyPr>
          <a:lstStyle/>
          <a:p>
            <a:r>
              <a:rPr lang="en-US" altLang="ja-JP" sz="3200" dirty="0"/>
              <a:t>Impedance - non-linear collimator</a:t>
            </a:r>
            <a:endParaRPr lang="ja-JP" altLang="en-US" sz="3000"/>
          </a:p>
        </p:txBody>
      </p:sp>
      <p:sp>
        <p:nvSpPr>
          <p:cNvPr id="6" name="コンテンツ プレースホルダー 2">
            <a:extLst>
              <a:ext uri="{FF2B5EF4-FFF2-40B4-BE49-F238E27FC236}">
                <a16:creationId xmlns:a16="http://schemas.microsoft.com/office/drawing/2014/main" id="{B7BC43FE-720D-D94A-8E39-2022A2A59470}"/>
              </a:ext>
            </a:extLst>
          </p:cNvPr>
          <p:cNvSpPr>
            <a:spLocks noGrp="1"/>
          </p:cNvSpPr>
          <p:nvPr>
            <p:ph idx="1"/>
          </p:nvPr>
        </p:nvSpPr>
        <p:spPr>
          <a:xfrm>
            <a:off x="274805" y="734406"/>
            <a:ext cx="11829011" cy="1593034"/>
          </a:xfrm>
        </p:spPr>
        <p:txBody>
          <a:bodyPr>
            <a:normAutofit/>
          </a:bodyPr>
          <a:lstStyle/>
          <a:p>
            <a:r>
              <a:rPr lang="en-US" altLang="ja-JP" dirty="0"/>
              <a:t>Collimator setting (half-aperture) during physics run in 2021b (βy*=1 mm)</a:t>
            </a:r>
          </a:p>
          <a:p>
            <a:endParaRPr lang="en-US" altLang="ja-JP" dirty="0"/>
          </a:p>
          <a:p>
            <a:pPr lvl="1"/>
            <a:endParaRPr lang="en-US" altLang="ja-JP" dirty="0"/>
          </a:p>
        </p:txBody>
      </p:sp>
      <p:sp>
        <p:nvSpPr>
          <p:cNvPr id="3" name="スライド番号プレースホルダー 2">
            <a:extLst>
              <a:ext uri="{FF2B5EF4-FFF2-40B4-BE49-F238E27FC236}">
                <a16:creationId xmlns:a16="http://schemas.microsoft.com/office/drawing/2014/main" id="{60DB6455-97B6-B342-B33E-179E40CA47DA}"/>
              </a:ext>
            </a:extLst>
          </p:cNvPr>
          <p:cNvSpPr>
            <a:spLocks noGrp="1"/>
          </p:cNvSpPr>
          <p:nvPr>
            <p:ph type="sldNum" sz="quarter" idx="12"/>
          </p:nvPr>
        </p:nvSpPr>
        <p:spPr/>
        <p:txBody>
          <a:bodyPr/>
          <a:lstStyle/>
          <a:p>
            <a:fld id="{3B087684-AA79-F249-BB36-435C471A0781}" type="slidenum">
              <a:rPr kumimoji="1" lang="ja-JP" altLang="en-US" smtClean="0"/>
              <a:t>21</a:t>
            </a:fld>
            <a:endParaRPr kumimoji="1" lang="ja-JP" altLang="en-US"/>
          </a:p>
        </p:txBody>
      </p:sp>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2B41407D-C43B-D740-99C3-5B25709F4785}"/>
                  </a:ext>
                </a:extLst>
              </p:cNvPr>
              <p:cNvSpPr txBox="1"/>
              <p:nvPr/>
            </p:nvSpPr>
            <p:spPr>
              <a:xfrm>
                <a:off x="373488" y="5352718"/>
                <a:ext cx="11140226" cy="945259"/>
              </a:xfrm>
              <a:prstGeom prst="rect">
                <a:avLst/>
              </a:prstGeom>
              <a:noFill/>
            </p:spPr>
            <p:txBody>
              <a:bodyPr wrap="square" rtlCol="0">
                <a:spAutoFit/>
              </a:bodyPr>
              <a:lstStyle/>
              <a:p>
                <a:pPr marL="285750" indent="-285750">
                  <a:buFont typeface="Arial" panose="020B0604020202020204" pitchFamily="34" charset="0"/>
                  <a:buChar char="•"/>
                </a:pPr>
                <a:r>
                  <a:rPr lang="en-US" altLang="ja-JP" dirty="0"/>
                  <a:t>The β</a:t>
                </a:r>
                <a:r>
                  <a:rPr lang="en-US" altLang="ja-JP" baseline="-25000" dirty="0"/>
                  <a:t>y </a:t>
                </a:r>
                <a:r>
                  <a:rPr lang="en-US" altLang="ja-JP" dirty="0"/>
                  <a:t>at the D06V1 is large, and the aperture is narrow.</a:t>
                </a:r>
              </a:p>
              <a:p>
                <a:pPr marL="285750" indent="-285750">
                  <a:buFont typeface="Arial" panose="020B0604020202020204" pitchFamily="34" charset="0"/>
                  <a:buChar char="•"/>
                </a:pPr>
                <a:r>
                  <a:rPr lang="en-US" altLang="ja-JP" dirty="0"/>
                  <a:t>The β</a:t>
                </a:r>
                <a:r>
                  <a:rPr lang="en-US" altLang="ja-JP" baseline="-25000" dirty="0"/>
                  <a:t>y </a:t>
                </a:r>
                <a:r>
                  <a:rPr lang="en-US" altLang="ja-JP" dirty="0"/>
                  <a:t>at the NLC is small, and the aperture is wide. </a:t>
                </a:r>
              </a:p>
              <a:p>
                <a:r>
                  <a:rPr lang="ja-JP" altLang="en-US">
                    <a:solidFill>
                      <a:srgbClr val="C00000"/>
                    </a:solidFill>
                  </a:rPr>
                  <a:t>→</a:t>
                </a:r>
                <a:r>
                  <a:rPr lang="en-US" altLang="ja-JP" dirty="0">
                    <a:solidFill>
                      <a:srgbClr val="C00000"/>
                    </a:solidFill>
                  </a:rPr>
                  <a:t> We could dramatically decrease the </a:t>
                </a:r>
                <a14:m>
                  <m:oMath xmlns:m="http://schemas.openxmlformats.org/officeDocument/2006/math">
                    <m:r>
                      <m:rPr>
                        <m:sty m:val="p"/>
                      </m:rPr>
                      <a:rPr lang="el-GR" altLang="ja-JP" i="1">
                        <a:solidFill>
                          <a:srgbClr val="C00000"/>
                        </a:solidFill>
                        <a:latin typeface="Cambria Math" panose="02040503050406030204" pitchFamily="18" charset="0"/>
                        <a:ea typeface="Cambria Math" panose="02040503050406030204" pitchFamily="18" charset="0"/>
                      </a:rPr>
                      <m:t>Σ</m:t>
                    </m:r>
                    <m:sSub>
                      <m:sSubPr>
                        <m:ctrlPr>
                          <a:rPr lang="el-GR" altLang="ja-JP" i="1">
                            <a:solidFill>
                              <a:srgbClr val="C00000"/>
                            </a:solidFill>
                            <a:latin typeface="Cambria Math" panose="02040503050406030204" pitchFamily="18" charset="0"/>
                            <a:ea typeface="Cambria Math" panose="02040503050406030204" pitchFamily="18" charset="0"/>
                          </a:rPr>
                        </m:ctrlPr>
                      </m:sSubPr>
                      <m:e>
                        <m:r>
                          <a:rPr lang="el-GR" altLang="ja-JP" i="1">
                            <a:solidFill>
                              <a:srgbClr val="C00000"/>
                            </a:solidFill>
                            <a:latin typeface="Cambria Math" panose="02040503050406030204" pitchFamily="18" charset="0"/>
                            <a:ea typeface="Cambria Math" panose="02040503050406030204" pitchFamily="18" charset="0"/>
                          </a:rPr>
                          <m:t>𝛽</m:t>
                        </m:r>
                      </m:e>
                      <m:sub>
                        <m:r>
                          <a:rPr lang="en-US" altLang="ja-JP" i="1">
                            <a:solidFill>
                              <a:srgbClr val="C00000"/>
                            </a:solidFill>
                            <a:latin typeface="Cambria Math" panose="02040503050406030204" pitchFamily="18" charset="0"/>
                            <a:ea typeface="Cambria Math" panose="02040503050406030204" pitchFamily="18" charset="0"/>
                          </a:rPr>
                          <m:t>𝑦</m:t>
                        </m:r>
                      </m:sub>
                    </m:sSub>
                    <m:sSub>
                      <m:sSubPr>
                        <m:ctrlPr>
                          <a:rPr lang="el-GR" altLang="ja-JP" i="1">
                            <a:solidFill>
                              <a:srgbClr val="C00000"/>
                            </a:solidFill>
                            <a:latin typeface="Cambria Math" panose="02040503050406030204" pitchFamily="18" charset="0"/>
                            <a:ea typeface="Cambria Math" panose="02040503050406030204" pitchFamily="18" charset="0"/>
                          </a:rPr>
                        </m:ctrlPr>
                      </m:sSubPr>
                      <m:e>
                        <m:r>
                          <a:rPr lang="en-US" altLang="ja-JP" i="1">
                            <a:solidFill>
                              <a:srgbClr val="C00000"/>
                            </a:solidFill>
                            <a:latin typeface="Cambria Math" panose="02040503050406030204" pitchFamily="18" charset="0"/>
                            <a:ea typeface="Cambria Math" panose="02040503050406030204" pitchFamily="18" charset="0"/>
                          </a:rPr>
                          <m:t>𝑘</m:t>
                        </m:r>
                      </m:e>
                      <m:sub>
                        <m:r>
                          <a:rPr lang="en-US" altLang="ja-JP" i="1">
                            <a:solidFill>
                              <a:srgbClr val="C00000"/>
                            </a:solidFill>
                            <a:latin typeface="Cambria Math" panose="02040503050406030204" pitchFamily="18" charset="0"/>
                            <a:ea typeface="Cambria Math" panose="02040503050406030204" pitchFamily="18" charset="0"/>
                          </a:rPr>
                          <m:t>𝑦</m:t>
                        </m:r>
                      </m:sub>
                    </m:sSub>
                  </m:oMath>
                </a14:m>
                <a:r>
                  <a:rPr lang="en-US" altLang="ja-JP" dirty="0">
                    <a:solidFill>
                      <a:srgbClr val="C00000"/>
                    </a:solidFill>
                  </a:rPr>
                  <a:t> if we can replace D06V1 with NLC.</a:t>
                </a:r>
                <a:endParaRPr lang="ja-JP" altLang="en-US">
                  <a:solidFill>
                    <a:srgbClr val="C00000"/>
                  </a:solidFill>
                </a:endParaRPr>
              </a:p>
            </p:txBody>
          </p:sp>
        </mc:Choice>
        <mc:Fallback xmlns="">
          <p:sp>
            <p:nvSpPr>
              <p:cNvPr id="4" name="テキスト ボックス 3">
                <a:extLst>
                  <a:ext uri="{FF2B5EF4-FFF2-40B4-BE49-F238E27FC236}">
                    <a16:creationId xmlns:a16="http://schemas.microsoft.com/office/drawing/2014/main" id="{2B41407D-C43B-D740-99C3-5B25709F4785}"/>
                  </a:ext>
                </a:extLst>
              </p:cNvPr>
              <p:cNvSpPr txBox="1">
                <a:spLocks noRot="1" noChangeAspect="1" noMove="1" noResize="1" noEditPoints="1" noAdjustHandles="1" noChangeArrowheads="1" noChangeShapeType="1" noTextEdit="1"/>
              </p:cNvSpPr>
              <p:nvPr/>
            </p:nvSpPr>
            <p:spPr>
              <a:xfrm>
                <a:off x="373488" y="5352718"/>
                <a:ext cx="11140226" cy="945259"/>
              </a:xfrm>
              <a:prstGeom prst="rect">
                <a:avLst/>
              </a:prstGeom>
              <a:blipFill>
                <a:blip r:embed="rId2"/>
                <a:stretch>
                  <a:fillRect l="-456" t="-2667" b="-8000"/>
                </a:stretch>
              </a:blipFill>
            </p:spPr>
            <p:txBody>
              <a:bodyPr/>
              <a:lstStyle/>
              <a:p>
                <a:r>
                  <a:rPr lang="ja-JP" altLang="en-US">
                    <a:noFill/>
                  </a:rPr>
                  <a:t> </a:t>
                </a:r>
              </a:p>
            </p:txBody>
          </p:sp>
        </mc:Fallback>
      </mc:AlternateContent>
      <p:pic>
        <p:nvPicPr>
          <p:cNvPr id="7" name="図 6">
            <a:extLst>
              <a:ext uri="{FF2B5EF4-FFF2-40B4-BE49-F238E27FC236}">
                <a16:creationId xmlns:a16="http://schemas.microsoft.com/office/drawing/2014/main" id="{4F80C153-08FE-8A45-AFF0-AD620FDA88E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48785" y="1243093"/>
            <a:ext cx="8605479" cy="3909596"/>
          </a:xfrm>
          <a:prstGeom prst="rect">
            <a:avLst/>
          </a:prstGeom>
        </p:spPr>
      </p:pic>
    </p:spTree>
    <p:extLst>
      <p:ext uri="{BB962C8B-B14F-4D97-AF65-F5344CB8AC3E}">
        <p14:creationId xmlns:p14="http://schemas.microsoft.com/office/powerpoint/2010/main" val="2344746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9E139051-91FD-BAA2-E228-34CF91A151CA}"/>
              </a:ext>
            </a:extLst>
          </p:cNvPr>
          <p:cNvPicPr>
            <a:picLocks noChangeAspect="1"/>
          </p:cNvPicPr>
          <p:nvPr/>
        </p:nvPicPr>
        <p:blipFill>
          <a:blip r:embed="rId2"/>
          <a:stretch>
            <a:fillRect/>
          </a:stretch>
        </p:blipFill>
        <p:spPr>
          <a:xfrm>
            <a:off x="6548582" y="326008"/>
            <a:ext cx="5283200" cy="4902200"/>
          </a:xfrm>
          <a:prstGeom prst="rect">
            <a:avLst/>
          </a:prstGeom>
        </p:spPr>
      </p:pic>
      <p:sp>
        <p:nvSpPr>
          <p:cNvPr id="3" name="コンテンツ プレースホルダー 2">
            <a:extLst>
              <a:ext uri="{FF2B5EF4-FFF2-40B4-BE49-F238E27FC236}">
                <a16:creationId xmlns:a16="http://schemas.microsoft.com/office/drawing/2014/main" id="{3D7D9C37-1F3E-6431-F327-5E41FC51A328}"/>
              </a:ext>
            </a:extLst>
          </p:cNvPr>
          <p:cNvSpPr>
            <a:spLocks noGrp="1"/>
          </p:cNvSpPr>
          <p:nvPr>
            <p:ph idx="1"/>
          </p:nvPr>
        </p:nvSpPr>
        <p:spPr>
          <a:xfrm>
            <a:off x="104752" y="955731"/>
            <a:ext cx="12087248" cy="5527262"/>
          </a:xfrm>
        </p:spPr>
        <p:txBody>
          <a:bodyPr>
            <a:normAutofit fontScale="85000" lnSpcReduction="20000"/>
          </a:bodyPr>
          <a:lstStyle/>
          <a:p>
            <a:pPr marL="0" indent="0">
              <a:buNone/>
            </a:pPr>
            <a:r>
              <a:rPr kumimoji="1" lang="en-US" altLang="ja-JP" b="1" dirty="0"/>
              <a:t>Main components of SuperKEKB</a:t>
            </a:r>
          </a:p>
          <a:p>
            <a:r>
              <a:rPr kumimoji="1" lang="en-US" altLang="ja-JP" dirty="0" err="1">
                <a:solidFill>
                  <a:schemeClr val="accent6"/>
                </a:solidFill>
              </a:rPr>
              <a:t>Linac</a:t>
            </a:r>
            <a:endParaRPr kumimoji="1" lang="en-US" altLang="ja-JP" dirty="0">
              <a:solidFill>
                <a:schemeClr val="accent6"/>
              </a:solidFill>
            </a:endParaRPr>
          </a:p>
          <a:p>
            <a:pPr lvl="1">
              <a:buFont typeface="システムフォント（レギュラー）"/>
              <a:buChar char="-"/>
            </a:pPr>
            <a:r>
              <a:rPr lang="en-US" altLang="ja-JP" dirty="0"/>
              <a:t>Length: ~700 m</a:t>
            </a:r>
          </a:p>
          <a:p>
            <a:pPr lvl="1">
              <a:buFont typeface="システムフォント（レギュラー）"/>
              <a:buChar char="-"/>
            </a:pPr>
            <a:r>
              <a:rPr kumimoji="1" lang="en-US" altLang="ja-JP" dirty="0"/>
              <a:t>Provide electron or positron beams to 4-ring</a:t>
            </a:r>
          </a:p>
          <a:p>
            <a:pPr lvl="2">
              <a:buFont typeface="Wingdings" pitchFamily="2" charset="2"/>
              <a:buChar char="Ø"/>
            </a:pPr>
            <a:r>
              <a:rPr kumimoji="1" lang="en-US" altLang="ja-JP" dirty="0"/>
              <a:t>SuperKEKB HER, LER</a:t>
            </a:r>
          </a:p>
          <a:p>
            <a:pPr lvl="2">
              <a:buFont typeface="Wingdings" pitchFamily="2" charset="2"/>
              <a:buChar char="Ø"/>
            </a:pPr>
            <a:r>
              <a:rPr kumimoji="1" lang="en-US" altLang="ja-JP" dirty="0"/>
              <a:t>PF (Photon Factory): 2.5 GeV</a:t>
            </a:r>
          </a:p>
          <a:p>
            <a:pPr lvl="2">
              <a:buFont typeface="Wingdings" pitchFamily="2" charset="2"/>
              <a:buChar char="Ø"/>
            </a:pPr>
            <a:r>
              <a:rPr kumimoji="1" lang="en-US" altLang="ja-JP" dirty="0"/>
              <a:t>PF-AR (Photon Factory Advanced Ring): 6.5/5 GeV</a:t>
            </a:r>
          </a:p>
          <a:p>
            <a:r>
              <a:rPr lang="en-US" altLang="ja-JP" dirty="0">
                <a:solidFill>
                  <a:srgbClr val="FF40FF"/>
                </a:solidFill>
              </a:rPr>
              <a:t>DR</a:t>
            </a:r>
            <a:r>
              <a:rPr lang="en-US" altLang="ja-JP" dirty="0"/>
              <a:t> (Damping Ring, positron)</a:t>
            </a:r>
          </a:p>
          <a:p>
            <a:pPr lvl="1">
              <a:buFont typeface="システムフォント（レギュラー）"/>
              <a:buChar char="-"/>
            </a:pPr>
            <a:r>
              <a:rPr kumimoji="1" lang="en-US" altLang="ja-JP" dirty="0"/>
              <a:t>Circumferential length: ~136 m</a:t>
            </a:r>
          </a:p>
          <a:p>
            <a:pPr lvl="1">
              <a:buFont typeface="システムフォント（レギュラー）"/>
              <a:buChar char="-"/>
            </a:pPr>
            <a:r>
              <a:rPr lang="en-US" altLang="ja-JP" dirty="0"/>
              <a:t>Energy: 1.1 GeV, 71 mA (design)</a:t>
            </a:r>
          </a:p>
          <a:p>
            <a:r>
              <a:rPr lang="en-US" altLang="ja-JP" dirty="0">
                <a:solidFill>
                  <a:schemeClr val="accent1"/>
                </a:solidFill>
              </a:rPr>
              <a:t>MR</a:t>
            </a:r>
            <a:r>
              <a:rPr lang="en-US" altLang="ja-JP" dirty="0"/>
              <a:t> (Main Ring)</a:t>
            </a:r>
          </a:p>
          <a:p>
            <a:pPr lvl="1">
              <a:buFont typeface="システムフォント（レギュラー）"/>
              <a:buChar char="-"/>
            </a:pPr>
            <a:r>
              <a:rPr lang="en-US" altLang="ja-JP" dirty="0"/>
              <a:t>Circumferential length: ~3016 m</a:t>
            </a:r>
          </a:p>
          <a:p>
            <a:pPr lvl="1">
              <a:buFont typeface="システムフォント（レギュラー）"/>
              <a:buChar char="-"/>
            </a:pPr>
            <a:r>
              <a:rPr lang="en-US" altLang="ja-JP" dirty="0">
                <a:solidFill>
                  <a:schemeClr val="accent1"/>
                </a:solidFill>
              </a:rPr>
              <a:t>HER</a:t>
            </a:r>
            <a:r>
              <a:rPr lang="en-US" altLang="ja-JP" dirty="0"/>
              <a:t> (High Energy Ring, electron): 7 GeV, 2.6 A (design)</a:t>
            </a:r>
          </a:p>
          <a:p>
            <a:pPr lvl="1">
              <a:buFont typeface="システムフォント（レギュラー）"/>
              <a:buChar char="-"/>
            </a:pPr>
            <a:r>
              <a:rPr lang="en-US" altLang="ja-JP" dirty="0">
                <a:solidFill>
                  <a:srgbClr val="C00000"/>
                </a:solidFill>
              </a:rPr>
              <a:t>LER</a:t>
            </a:r>
            <a:r>
              <a:rPr lang="en-US" altLang="ja-JP" dirty="0"/>
              <a:t> (Low Energy Ring, positron): 4 GeV, 3.6 A (design)</a:t>
            </a:r>
          </a:p>
          <a:p>
            <a:r>
              <a:rPr lang="en-US" altLang="ja-JP" dirty="0">
                <a:solidFill>
                  <a:schemeClr val="accent2">
                    <a:lumMod val="75000"/>
                  </a:schemeClr>
                </a:solidFill>
              </a:rPr>
              <a:t>Belle II </a:t>
            </a:r>
            <a:r>
              <a:rPr lang="en-US" altLang="ja-JP" dirty="0"/>
              <a:t>(particle detector complex)</a:t>
            </a:r>
          </a:p>
          <a:p>
            <a:r>
              <a:rPr lang="en-US" altLang="ja-JP" dirty="0"/>
              <a:t>The achieved peak luminosity is ~4.7×10</a:t>
            </a:r>
            <a:r>
              <a:rPr lang="en-US" altLang="ja-JP" baseline="30000" dirty="0"/>
              <a:t>34</a:t>
            </a:r>
            <a:r>
              <a:rPr lang="en-US" altLang="ja-JP" dirty="0"/>
              <a:t> cm</a:t>
            </a:r>
            <a:r>
              <a:rPr lang="en-US" altLang="ja-JP" baseline="30000" dirty="0"/>
              <a:t>-2</a:t>
            </a:r>
            <a:r>
              <a:rPr lang="en-US" altLang="ja-JP" dirty="0"/>
              <a:t> s</a:t>
            </a:r>
            <a:r>
              <a:rPr lang="en-US" altLang="ja-JP" baseline="30000" dirty="0"/>
              <a:t>-1</a:t>
            </a:r>
            <a:r>
              <a:rPr lang="en-US" altLang="ja-JP" dirty="0"/>
              <a:t> with 1.4 A in LER and 1.1 A in HER when the stored bunch number is 2249 during 2022 spring run, and this is the world record.</a:t>
            </a:r>
          </a:p>
          <a:p>
            <a:pPr>
              <a:buFont typeface="システムフォント（レギュラー）"/>
              <a:buChar char="-"/>
            </a:pPr>
            <a:endParaRPr lang="en-US" altLang="ja-JP" dirty="0"/>
          </a:p>
          <a:p>
            <a:pPr lvl="1">
              <a:buFont typeface="システムフォント（レギュラー）"/>
              <a:buChar char="-"/>
            </a:pPr>
            <a:endParaRPr lang="en-US" altLang="ja-JP" dirty="0"/>
          </a:p>
          <a:p>
            <a:pPr lvl="1">
              <a:buFont typeface="システムフォント（レギュラー）"/>
              <a:buChar char="-"/>
            </a:pPr>
            <a:endParaRPr kumimoji="1" lang="en-US" altLang="ja-JP" dirty="0"/>
          </a:p>
        </p:txBody>
      </p:sp>
      <p:sp>
        <p:nvSpPr>
          <p:cNvPr id="2" name="タイトル 1">
            <a:extLst>
              <a:ext uri="{FF2B5EF4-FFF2-40B4-BE49-F238E27FC236}">
                <a16:creationId xmlns:a16="http://schemas.microsoft.com/office/drawing/2014/main" id="{D744F5E5-BA55-3207-E309-938AAF049178}"/>
              </a:ext>
            </a:extLst>
          </p:cNvPr>
          <p:cNvSpPr>
            <a:spLocks noGrp="1"/>
          </p:cNvSpPr>
          <p:nvPr>
            <p:ph type="title"/>
          </p:nvPr>
        </p:nvSpPr>
        <p:spPr>
          <a:xfrm>
            <a:off x="0" y="0"/>
            <a:ext cx="10515600" cy="652017"/>
          </a:xfrm>
        </p:spPr>
        <p:txBody>
          <a:bodyPr>
            <a:normAutofit fontScale="90000"/>
          </a:bodyPr>
          <a:lstStyle/>
          <a:p>
            <a:r>
              <a:rPr kumimoji="1" lang="en-US" altLang="ja-JP" dirty="0"/>
              <a:t>Introduction - SuperKEKB</a:t>
            </a:r>
            <a:endParaRPr kumimoji="1" lang="ja-JP" altLang="en-US"/>
          </a:p>
        </p:txBody>
      </p:sp>
      <p:sp>
        <p:nvSpPr>
          <p:cNvPr id="8" name="スライド番号プレースホルダー 7">
            <a:extLst>
              <a:ext uri="{FF2B5EF4-FFF2-40B4-BE49-F238E27FC236}">
                <a16:creationId xmlns:a16="http://schemas.microsoft.com/office/drawing/2014/main" id="{DA98E3EE-FBF5-0140-8FED-A54D3C172D14}"/>
              </a:ext>
            </a:extLst>
          </p:cNvPr>
          <p:cNvSpPr>
            <a:spLocks noGrp="1"/>
          </p:cNvSpPr>
          <p:nvPr>
            <p:ph type="sldNum" sz="quarter" idx="12"/>
          </p:nvPr>
        </p:nvSpPr>
        <p:spPr/>
        <p:txBody>
          <a:bodyPr/>
          <a:lstStyle/>
          <a:p>
            <a:fld id="{FC51538A-AFBE-D543-8D42-373B78D0CC63}" type="slidenum">
              <a:rPr kumimoji="1" lang="ja-JP" altLang="en-US" smtClean="0"/>
              <a:t>3</a:t>
            </a:fld>
            <a:endParaRPr kumimoji="1" lang="ja-JP" altLang="en-US"/>
          </a:p>
        </p:txBody>
      </p:sp>
    </p:spTree>
    <p:extLst>
      <p:ext uri="{BB962C8B-B14F-4D97-AF65-F5344CB8AC3E}">
        <p14:creationId xmlns:p14="http://schemas.microsoft.com/office/powerpoint/2010/main" val="41761336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Beam collimators in SuperKEKB"/>
          <p:cNvSpPr txBox="1">
            <a:spLocks noGrp="1"/>
          </p:cNvSpPr>
          <p:nvPr>
            <p:ph type="title"/>
          </p:nvPr>
        </p:nvSpPr>
        <p:spPr>
          <a:xfrm>
            <a:off x="161502" y="0"/>
            <a:ext cx="10502900" cy="770434"/>
          </a:xfrm>
          <a:prstGeom prst="rect">
            <a:avLst/>
          </a:prstGeom>
        </p:spPr>
        <p:txBody>
          <a:bodyPr>
            <a:normAutofit/>
          </a:bodyPr>
          <a:lstStyle>
            <a:lvl1pPr defTabSz="767715">
              <a:defRPr sz="10416"/>
            </a:lvl1pPr>
          </a:lstStyle>
          <a:p>
            <a:r>
              <a:rPr sz="4400" dirty="0"/>
              <a:t>Beam collimators in SuperKEKB</a:t>
            </a:r>
          </a:p>
        </p:txBody>
      </p:sp>
      <p:sp>
        <p:nvSpPr>
          <p:cNvPr id="129" name="We developed new type collimators for SuperKEKB main ring.…"/>
          <p:cNvSpPr txBox="1">
            <a:spLocks noGrp="1"/>
          </p:cNvSpPr>
          <p:nvPr>
            <p:ph type="body" idx="1"/>
          </p:nvPr>
        </p:nvSpPr>
        <p:spPr>
          <a:xfrm>
            <a:off x="81280" y="687334"/>
            <a:ext cx="12070951" cy="2401581"/>
          </a:xfrm>
          <a:prstGeom prst="rect">
            <a:avLst/>
          </a:prstGeom>
        </p:spPr>
        <p:txBody>
          <a:bodyPr>
            <a:normAutofit fontScale="92500" lnSpcReduction="10000"/>
          </a:bodyPr>
          <a:lstStyle/>
          <a:p>
            <a:pPr marL="279400" indent="-279400" defTabSz="363220">
              <a:defRPr sz="4224"/>
            </a:pPr>
            <a:r>
              <a:rPr lang="en" sz="2200" dirty="0"/>
              <a:t>Beam collimators are used to suppress backgrounds in the Belle II detector and to protect accelerator components from beams out of control.</a:t>
            </a:r>
          </a:p>
          <a:p>
            <a:pPr marL="279400" indent="-279400" defTabSz="363220">
              <a:defRPr sz="4224"/>
            </a:pPr>
            <a:r>
              <a:rPr lang="en" sz="2200" dirty="0"/>
              <a:t>There are two types of collimators in SuperKEKB MR.</a:t>
            </a:r>
          </a:p>
          <a:p>
            <a:pPr lvl="1" defTabSz="363220">
              <a:buFont typeface="Wingdings" pitchFamily="2" charset="2"/>
              <a:buChar char="Ø"/>
              <a:defRPr sz="4224"/>
            </a:pPr>
            <a:r>
              <a:rPr lang="en" sz="2200" dirty="0"/>
              <a:t>KEKB type: Tapered chamber itself approaches the beam. The tip is made of Cu coated titanium.</a:t>
            </a:r>
          </a:p>
          <a:p>
            <a:pPr lvl="1" defTabSz="363220">
              <a:buFont typeface="Wingdings" pitchFamily="2" charset="2"/>
              <a:buChar char="Ø"/>
              <a:defRPr sz="4224"/>
            </a:pPr>
            <a:r>
              <a:rPr lang="en" sz="2200" dirty="0"/>
              <a:t>SuperKEKB type: A chamber has two movable jaws, and they approaches the beam.</a:t>
            </a:r>
          </a:p>
          <a:p>
            <a:pPr marL="736600" lvl="1" indent="-279400" defTabSz="363220">
              <a:defRPr sz="4224"/>
            </a:pPr>
            <a:endParaRPr lang="en" sz="2200" dirty="0"/>
          </a:p>
          <a:p>
            <a:pPr marL="279400" indent="-279400" defTabSz="363220">
              <a:defRPr sz="4224"/>
            </a:pPr>
            <a:r>
              <a:rPr lang="en" sz="2000" dirty="0"/>
              <a:t>In HER, 8 horizontal and 8 vertical KEKB type collimators have been reused at the same location as KEKB era. 3-horizontal and 1 vertical SuperKEKB type collimators have been installed in Tsukuba straight section.</a:t>
            </a:r>
          </a:p>
          <a:p>
            <a:pPr marL="279400" indent="-279400" defTabSz="363220">
              <a:defRPr sz="4224"/>
            </a:pPr>
            <a:r>
              <a:rPr lang="en" altLang="ja-JP" sz="2000" dirty="0"/>
              <a:t>In LER, 7 horizontal and 4 vertical SuperKEKB type collimators have been installed.</a:t>
            </a:r>
          </a:p>
          <a:p>
            <a:pPr marL="279400" indent="-279400" defTabSz="363220">
              <a:defRPr sz="4224"/>
            </a:pPr>
            <a:endParaRPr lang="en" sz="2200" dirty="0"/>
          </a:p>
        </p:txBody>
      </p:sp>
      <p:sp>
        <p:nvSpPr>
          <p:cNvPr id="136" name="スライド番号"/>
          <p:cNvSpPr txBox="1">
            <a:spLocks noGrp="1"/>
          </p:cNvSpPr>
          <p:nvPr>
            <p:ph type="sldNum" sz="quarter" idx="2"/>
          </p:nvPr>
        </p:nvSpPr>
        <p:spPr>
          <a:xfrm>
            <a:off x="12010346" y="70"/>
            <a:ext cx="141885" cy="23053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pic>
        <p:nvPicPr>
          <p:cNvPr id="130" name="イメージ" descr="イメージ"/>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1459" y="4427849"/>
            <a:ext cx="3515995" cy="1710485"/>
          </a:xfrm>
          <a:prstGeom prst="rect">
            <a:avLst/>
          </a:prstGeom>
          <a:ln w="12700">
            <a:miter lim="400000"/>
          </a:ln>
        </p:spPr>
      </p:pic>
      <p:sp>
        <p:nvSpPr>
          <p:cNvPr id="131" name="KEKB type"/>
          <p:cNvSpPr txBox="1"/>
          <p:nvPr/>
        </p:nvSpPr>
        <p:spPr>
          <a:xfrm>
            <a:off x="1101108" y="6348436"/>
            <a:ext cx="682879" cy="2359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p>
            <a:r>
              <a:rPr sz="1200" dirty="0"/>
              <a:t>KEKB type</a:t>
            </a:r>
          </a:p>
        </p:txBody>
      </p:sp>
      <p:pic>
        <p:nvPicPr>
          <p:cNvPr id="132" name="イメージ" descr="イメージ"/>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692565" y="3952656"/>
            <a:ext cx="3269112" cy="2401580"/>
          </a:xfrm>
          <a:prstGeom prst="rect">
            <a:avLst/>
          </a:prstGeom>
          <a:ln w="12700">
            <a:miter lim="400000"/>
          </a:ln>
        </p:spPr>
      </p:pic>
      <p:sp>
        <p:nvSpPr>
          <p:cNvPr id="133" name="SuperKEKB type"/>
          <p:cNvSpPr txBox="1"/>
          <p:nvPr/>
        </p:nvSpPr>
        <p:spPr>
          <a:xfrm>
            <a:off x="4444724" y="6374897"/>
            <a:ext cx="1043555" cy="2359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p>
            <a:r>
              <a:rPr sz="1200"/>
              <a:t>SuperKEKB type</a:t>
            </a:r>
          </a:p>
        </p:txBody>
      </p:sp>
      <p:sp>
        <p:nvSpPr>
          <p:cNvPr id="134" name="Location of collimators in MR"/>
          <p:cNvSpPr txBox="1"/>
          <p:nvPr/>
        </p:nvSpPr>
        <p:spPr>
          <a:xfrm>
            <a:off x="8435612" y="6634938"/>
            <a:ext cx="3756388" cy="2359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5400" tIns="25400" rIns="25400" bIns="25400" anchor="ctr">
            <a:spAutoFit/>
          </a:bodyPr>
          <a:lstStyle/>
          <a:p>
            <a:r>
              <a:rPr sz="1200" dirty="0"/>
              <a:t>Location of collimators in MR</a:t>
            </a:r>
            <a:r>
              <a:rPr lang="en-US" sz="1200" dirty="0"/>
              <a:t> (after Long Shutdown-1)</a:t>
            </a:r>
            <a:endParaRPr sz="1200" dirty="0"/>
          </a:p>
        </p:txBody>
      </p:sp>
      <p:sp>
        <p:nvSpPr>
          <p:cNvPr id="137" name="[Y. Suetsugu et al., NIM A 513, 465 (2003)]"/>
          <p:cNvSpPr txBox="1"/>
          <p:nvPr/>
        </p:nvSpPr>
        <p:spPr>
          <a:xfrm>
            <a:off x="161502" y="6630524"/>
            <a:ext cx="2338782" cy="2051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p>
            <a:pPr>
              <a:defRPr sz="2000">
                <a:latin typeface="+mn-lt"/>
                <a:ea typeface="+mn-ea"/>
                <a:cs typeface="+mn-cs"/>
                <a:sym typeface="ヒラギノ角ゴ ProN W3"/>
              </a:defRPr>
            </a:pPr>
            <a:r>
              <a:rPr sz="1000"/>
              <a:t>[Y. Suetsugu et al., NIM A </a:t>
            </a:r>
            <a:r>
              <a:rPr sz="1000">
                <a:latin typeface="ヒラギノ角ゴ ProN W6"/>
                <a:ea typeface="ヒラギノ角ゴ ProN W6"/>
                <a:cs typeface="ヒラギノ角ゴ ProN W6"/>
                <a:sym typeface="ヒラギノ角ゴ ProN W6"/>
              </a:rPr>
              <a:t>513</a:t>
            </a:r>
            <a:r>
              <a:rPr sz="1000"/>
              <a:t>, 465 (2003)]</a:t>
            </a:r>
          </a:p>
        </p:txBody>
      </p:sp>
      <p:sp>
        <p:nvSpPr>
          <p:cNvPr id="138" name="[T. Ishibashi et al., PRAB 23, 053501 (2020)]"/>
          <p:cNvSpPr txBox="1"/>
          <p:nvPr/>
        </p:nvSpPr>
        <p:spPr>
          <a:xfrm>
            <a:off x="3892719" y="6630524"/>
            <a:ext cx="2354812" cy="2051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p>
            <a:pPr>
              <a:defRPr sz="2000">
                <a:latin typeface="+mn-lt"/>
                <a:ea typeface="+mn-ea"/>
                <a:cs typeface="+mn-cs"/>
                <a:sym typeface="ヒラギノ角ゴ ProN W3"/>
              </a:defRPr>
            </a:pPr>
            <a:r>
              <a:rPr sz="1000"/>
              <a:t>[T. Ishibashi et al., PRAB </a:t>
            </a:r>
            <a:r>
              <a:rPr sz="1000">
                <a:latin typeface="ヒラギノ角ゴ ProN W6"/>
                <a:ea typeface="ヒラギノ角ゴ ProN W6"/>
                <a:cs typeface="ヒラギノ角ゴ ProN W6"/>
                <a:sym typeface="ヒラギノ角ゴ ProN W6"/>
              </a:rPr>
              <a:t>23</a:t>
            </a:r>
            <a:r>
              <a:rPr sz="1000"/>
              <a:t>, 053501 (2020)]</a:t>
            </a:r>
          </a:p>
        </p:txBody>
      </p:sp>
      <p:pic>
        <p:nvPicPr>
          <p:cNvPr id="2" name="図 1">
            <a:extLst>
              <a:ext uri="{FF2B5EF4-FFF2-40B4-BE49-F238E27FC236}">
                <a16:creationId xmlns:a16="http://schemas.microsoft.com/office/drawing/2014/main" id="{80B61A1D-3B19-A24E-E23F-07A6390C0C10}"/>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149016" y="3033839"/>
            <a:ext cx="3756388" cy="3550559"/>
          </a:xfrm>
          <a:prstGeom prst="rect">
            <a:avLst/>
          </a:prstGeom>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Design"/>
          <p:cNvSpPr txBox="1">
            <a:spLocks noGrp="1"/>
          </p:cNvSpPr>
          <p:nvPr>
            <p:ph type="title"/>
          </p:nvPr>
        </p:nvSpPr>
        <p:spPr>
          <a:xfrm>
            <a:off x="44244" y="-148299"/>
            <a:ext cx="10502900" cy="1013791"/>
          </a:xfrm>
          <a:prstGeom prst="rect">
            <a:avLst/>
          </a:prstGeom>
        </p:spPr>
        <p:txBody>
          <a:bodyPr/>
          <a:lstStyle/>
          <a:p>
            <a:r>
              <a:rPr lang="en-US" dirty="0"/>
              <a:t>Design of SuperKEKB type collimator</a:t>
            </a:r>
            <a:endParaRPr dirty="0"/>
          </a:p>
        </p:txBody>
      </p:sp>
      <p:sp>
        <p:nvSpPr>
          <p:cNvPr id="142" name="We referenced movable collimators for PEP-II in SLAC for the basic design.…"/>
          <p:cNvSpPr txBox="1">
            <a:spLocks noGrp="1"/>
          </p:cNvSpPr>
          <p:nvPr>
            <p:ph type="body" sz="half" idx="1"/>
          </p:nvPr>
        </p:nvSpPr>
        <p:spPr>
          <a:xfrm>
            <a:off x="44244" y="642383"/>
            <a:ext cx="12147756" cy="2912368"/>
          </a:xfrm>
          <a:prstGeom prst="rect">
            <a:avLst/>
          </a:prstGeom>
        </p:spPr>
        <p:txBody>
          <a:bodyPr>
            <a:normAutofit/>
          </a:bodyPr>
          <a:lstStyle/>
          <a:p>
            <a:pPr marL="271018" indent="-271018" defTabSz="400368">
              <a:defRPr sz="3686"/>
            </a:pPr>
            <a:r>
              <a:rPr lang="en" altLang="ja-JP" sz="2000" dirty="0"/>
              <a:t>We referenced movable collimators for PEP-II in SLAC for the basic design of the SuperKEKB type.</a:t>
            </a:r>
          </a:p>
          <a:p>
            <a:pPr defTabSz="800735">
              <a:defRPr sz="3686"/>
            </a:pPr>
            <a:r>
              <a:rPr lang="en" altLang="ja-JP" sz="2000" dirty="0"/>
              <a:t>A collimator chamber has two movable jaws, which are placed the horizontal/vertical direction.</a:t>
            </a:r>
          </a:p>
          <a:p>
            <a:pPr defTabSz="800735">
              <a:defRPr sz="3686"/>
            </a:pPr>
            <a:r>
              <a:rPr lang="en" altLang="ja-JP" sz="2000" dirty="0"/>
              <a:t>The geometry was optimized using optimizers in CST studio to minimize the impedance.</a:t>
            </a:r>
          </a:p>
          <a:p>
            <a:pPr defTabSz="800735">
              <a:defRPr sz="3686"/>
            </a:pPr>
            <a:r>
              <a:rPr lang="en" altLang="ja-JP" sz="2000" dirty="0"/>
              <a:t>Part of the movable jaws is hidden inside the antechambers (or antechamber like structure).</a:t>
            </a:r>
          </a:p>
          <a:p>
            <a:pPr lvl="1">
              <a:buFont typeface="システムフォント（レギュラー）"/>
              <a:buChar char="-"/>
            </a:pPr>
            <a:r>
              <a:rPr lang="en-US" altLang="ja-JP" sz="2000" dirty="0"/>
              <a:t>The beam doesn't see gaps or protrusions between the movable jaw and chamber. The excitation of the trapped modes around them can be avoided.</a:t>
            </a:r>
          </a:p>
          <a:p>
            <a:pPr lvl="1">
              <a:buFont typeface="システムフォント（レギュラー）"/>
              <a:buChar char="-"/>
            </a:pPr>
            <a:r>
              <a:rPr lang="en-US" altLang="ja-JP" sz="2000" dirty="0"/>
              <a:t>Similar level of the impedance with shorter collimator length. Compact and simple structure.</a:t>
            </a:r>
            <a:endParaRPr lang="en" altLang="ja-JP" sz="2000" dirty="0"/>
          </a:p>
          <a:p>
            <a:pPr marL="271018" indent="-271018" defTabSz="400368">
              <a:defRPr sz="3686"/>
            </a:pPr>
            <a:r>
              <a:rPr lang="en" altLang="ja-JP" sz="2000" dirty="0"/>
              <a:t>The chamber is also tapered to the center of the collimator in order to avoid excitation of trapped-modes.</a:t>
            </a:r>
          </a:p>
          <a:p>
            <a:pPr marL="271018" indent="-271018" defTabSz="400368">
              <a:defRPr sz="3686"/>
            </a:pPr>
            <a:r>
              <a:rPr lang="en" altLang="ja-JP" sz="2000" dirty="0"/>
              <a:t>Materials at the tip of the jaws are tungsten (1st ver.), tantalum (2nd ver.), carbon (low-Z, special ver.), and hybrid (</a:t>
            </a:r>
            <a:r>
              <a:rPr lang="en" altLang="ja-JP" sz="2000" dirty="0" err="1"/>
              <a:t>C+Ta</a:t>
            </a:r>
            <a:r>
              <a:rPr lang="en" altLang="ja-JP" sz="2000" dirty="0"/>
              <a:t>, special ver.).</a:t>
            </a:r>
          </a:p>
        </p:txBody>
      </p:sp>
      <p:sp>
        <p:nvSpPr>
          <p:cNvPr id="148" name="スライド番号"/>
          <p:cNvSpPr txBox="1">
            <a:spLocks noGrp="1"/>
          </p:cNvSpPr>
          <p:nvPr>
            <p:ph type="sldNum" sz="quarter" idx="2"/>
          </p:nvPr>
        </p:nvSpPr>
        <p:spPr>
          <a:xfrm>
            <a:off x="12010346" y="70"/>
            <a:ext cx="141885" cy="23053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pic>
        <p:nvPicPr>
          <p:cNvPr id="143" name="スクリーンショット 2020-01-20 14.45.08.png" descr="スクリーンショット 2020-01-20 14.45.08.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62730" y="3554751"/>
            <a:ext cx="3442098" cy="2513278"/>
          </a:xfrm>
          <a:prstGeom prst="rect">
            <a:avLst/>
          </a:prstGeom>
          <a:ln w="12700">
            <a:miter lim="400000"/>
          </a:ln>
        </p:spPr>
      </p:pic>
      <p:sp>
        <p:nvSpPr>
          <p:cNvPr id="144" name="Collimator in PEP-II"/>
          <p:cNvSpPr txBox="1"/>
          <p:nvPr/>
        </p:nvSpPr>
        <p:spPr>
          <a:xfrm>
            <a:off x="747405" y="6099221"/>
            <a:ext cx="1241302" cy="2359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p>
            <a:r>
              <a:rPr sz="1200" dirty="0"/>
              <a:t>Collimator in PEP-II</a:t>
            </a:r>
          </a:p>
        </p:txBody>
      </p:sp>
      <p:sp>
        <p:nvSpPr>
          <p:cNvPr id="145" name="SuperKEKB type collimator"/>
          <p:cNvSpPr txBox="1"/>
          <p:nvPr/>
        </p:nvSpPr>
        <p:spPr>
          <a:xfrm>
            <a:off x="6415758" y="6418309"/>
            <a:ext cx="1711046" cy="2359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p>
            <a:r>
              <a:rPr sz="1200"/>
              <a:t>SuperKEKB type collimator</a:t>
            </a:r>
          </a:p>
        </p:txBody>
      </p:sp>
      <p:sp>
        <p:nvSpPr>
          <p:cNvPr id="146" name="Horizontal direction"/>
          <p:cNvSpPr txBox="1"/>
          <p:nvPr/>
        </p:nvSpPr>
        <p:spPr>
          <a:xfrm>
            <a:off x="4767037" y="6099221"/>
            <a:ext cx="1286506" cy="2359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p>
            <a:r>
              <a:rPr sz="1200"/>
              <a:t>Horizontal direction</a:t>
            </a:r>
          </a:p>
        </p:txBody>
      </p:sp>
      <p:sp>
        <p:nvSpPr>
          <p:cNvPr id="147" name="Vertical direction"/>
          <p:cNvSpPr txBox="1"/>
          <p:nvPr/>
        </p:nvSpPr>
        <p:spPr>
          <a:xfrm>
            <a:off x="9195696" y="6099221"/>
            <a:ext cx="1112677" cy="2359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p>
            <a:r>
              <a:rPr sz="1200"/>
              <a:t>Vertical direction</a:t>
            </a:r>
          </a:p>
        </p:txBody>
      </p:sp>
      <p:sp>
        <p:nvSpPr>
          <p:cNvPr id="149" name="[S. DeBarger et al., SLAC-PUB-11752]"/>
          <p:cNvSpPr txBox="1"/>
          <p:nvPr/>
        </p:nvSpPr>
        <p:spPr>
          <a:xfrm>
            <a:off x="525124" y="6352682"/>
            <a:ext cx="1968488" cy="20518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defRPr sz="2000">
                <a:latin typeface="+mn-lt"/>
                <a:ea typeface="+mn-ea"/>
                <a:cs typeface="+mn-cs"/>
                <a:sym typeface="ヒラギノ角ゴ ProN W3"/>
              </a:defRPr>
            </a:lvl1pPr>
          </a:lstStyle>
          <a:p>
            <a:r>
              <a:rPr sz="1000"/>
              <a:t>[S. DeBarger et al., SLAC-PUB-11752]</a:t>
            </a:r>
          </a:p>
        </p:txBody>
      </p:sp>
      <p:pic>
        <p:nvPicPr>
          <p:cNvPr id="150" name="fig1a.png" descr="fig1a.png"/>
          <p:cNvPicPr>
            <a:picLocks noChangeAspect="1"/>
          </p:cNvPicPr>
          <p:nvPr/>
        </p:nvPicPr>
        <p:blipFill>
          <a:blip r:embed="rId3"/>
          <a:stretch>
            <a:fillRect/>
          </a:stretch>
        </p:blipFill>
        <p:spPr>
          <a:xfrm>
            <a:off x="3782646" y="3546458"/>
            <a:ext cx="4044280" cy="2529864"/>
          </a:xfrm>
          <a:prstGeom prst="rect">
            <a:avLst/>
          </a:prstGeom>
          <a:ln w="12700">
            <a:miter lim="400000"/>
          </a:ln>
        </p:spPr>
      </p:pic>
      <p:pic>
        <p:nvPicPr>
          <p:cNvPr id="151" name="fig1b.png" descr="fig1b.png"/>
          <p:cNvPicPr>
            <a:picLocks noChangeAspect="1"/>
          </p:cNvPicPr>
          <p:nvPr/>
        </p:nvPicPr>
        <p:blipFill>
          <a:blip r:embed="rId4"/>
          <a:stretch>
            <a:fillRect/>
          </a:stretch>
        </p:blipFill>
        <p:spPr>
          <a:xfrm>
            <a:off x="8004745" y="3548600"/>
            <a:ext cx="4040927" cy="2525580"/>
          </a:xfrm>
          <a:prstGeom prst="rect">
            <a:avLst/>
          </a:prstGeom>
          <a:ln w="12700">
            <a:miter lim="400000"/>
          </a:ln>
        </p:spPr>
      </p:pic>
      <p:sp>
        <p:nvSpPr>
          <p:cNvPr id="2" name="スライド番号プレースホルダー 3">
            <a:extLst>
              <a:ext uri="{FF2B5EF4-FFF2-40B4-BE49-F238E27FC236}">
                <a16:creationId xmlns:a16="http://schemas.microsoft.com/office/drawing/2014/main" id="{9FDDAFC4-8E3E-EFCA-4D6F-23BE6C0AEB85}"/>
              </a:ext>
            </a:extLst>
          </p:cNvPr>
          <p:cNvSpPr txBox="1">
            <a:spLocks/>
          </p:cNvSpPr>
          <p:nvPr/>
        </p:nvSpPr>
        <p:spPr>
          <a:xfrm>
            <a:off x="8610600" y="6356350"/>
            <a:ext cx="2743200"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fld id="{4AF6185D-95D1-444C-BE8B-3DB4DC263910}" type="slidenum">
              <a:rPr lang="ja-JP" altLang="en-US" smtClean="0">
                <a:solidFill>
                  <a:schemeClr val="tx1">
                    <a:lumMod val="50000"/>
                    <a:lumOff val="50000"/>
                  </a:schemeClr>
                </a:solidFill>
              </a:rPr>
              <a:pPr algn="r"/>
              <a:t>5</a:t>
            </a:fld>
            <a:endParaRPr lang="ja-JP" altLang="en-US">
              <a:solidFill>
                <a:schemeClr val="tx1">
                  <a:lumMod val="50000"/>
                  <a:lumOff val="50000"/>
                </a:schemeClr>
              </a:solidFill>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Design - RF property"/>
          <p:cNvSpPr txBox="1">
            <a:spLocks noGrp="1"/>
          </p:cNvSpPr>
          <p:nvPr>
            <p:ph type="title"/>
          </p:nvPr>
        </p:nvSpPr>
        <p:spPr>
          <a:xfrm>
            <a:off x="156546" y="0"/>
            <a:ext cx="10502900" cy="809068"/>
          </a:xfrm>
          <a:prstGeom prst="rect">
            <a:avLst/>
          </a:prstGeom>
        </p:spPr>
        <p:txBody>
          <a:bodyPr/>
          <a:lstStyle/>
          <a:p>
            <a:r>
              <a:rPr lang="en-US" dirty="0"/>
              <a:t>Design (RF-shield)</a:t>
            </a:r>
            <a:endParaRPr dirty="0"/>
          </a:p>
        </p:txBody>
      </p:sp>
      <p:sp>
        <p:nvSpPr>
          <p:cNvPr id="154" name="Contact finger-type RF shield is attached on the top and bottom of each jaw.…"/>
          <p:cNvSpPr txBox="1">
            <a:spLocks noGrp="1"/>
          </p:cNvSpPr>
          <p:nvPr>
            <p:ph type="body" sz="half" idx="1"/>
          </p:nvPr>
        </p:nvSpPr>
        <p:spPr>
          <a:xfrm>
            <a:off x="61539" y="712991"/>
            <a:ext cx="12090692" cy="2341963"/>
          </a:xfrm>
          <a:prstGeom prst="rect">
            <a:avLst/>
          </a:prstGeom>
        </p:spPr>
        <p:txBody>
          <a:bodyPr>
            <a:normAutofit/>
          </a:bodyPr>
          <a:lstStyle/>
          <a:p>
            <a:r>
              <a:rPr lang="en-US" sz="2000" dirty="0"/>
              <a:t>There are cavity structures where the jaws are inserted in the chamber, and it’s necessary to prevent the intrusion of RF excited by the beam.</a:t>
            </a:r>
          </a:p>
          <a:p>
            <a:r>
              <a:rPr sz="2000" dirty="0"/>
              <a:t>Contact finger-type RF shield is attached on the </a:t>
            </a:r>
            <a:r>
              <a:rPr lang="en-US" sz="2000" dirty="0"/>
              <a:t>side wall</a:t>
            </a:r>
            <a:r>
              <a:rPr sz="2000" dirty="0"/>
              <a:t> of each jaw.</a:t>
            </a:r>
          </a:p>
          <a:p>
            <a:pPr lvl="1"/>
            <a:r>
              <a:rPr sz="2000" dirty="0"/>
              <a:t>The fingers are made of silver-plated INCONEL.</a:t>
            </a:r>
          </a:p>
          <a:p>
            <a:pPr lvl="1"/>
            <a:r>
              <a:rPr sz="2000" dirty="0"/>
              <a:t>The contact surface on the chamber is made of rhodium-plated stainless steel.</a:t>
            </a:r>
          </a:p>
          <a:p>
            <a:r>
              <a:rPr sz="2000" dirty="0"/>
              <a:t>Contact-less comb-type RF shield is adopted between the longitudinal end of the jaw and the facing surface on the chamber.</a:t>
            </a:r>
          </a:p>
        </p:txBody>
      </p:sp>
      <p:sp>
        <p:nvSpPr>
          <p:cNvPr id="157" name="スライド番号"/>
          <p:cNvSpPr txBox="1">
            <a:spLocks noGrp="1"/>
          </p:cNvSpPr>
          <p:nvPr>
            <p:ph type="sldNum" sz="quarter" idx="2"/>
          </p:nvPr>
        </p:nvSpPr>
        <p:spPr>
          <a:xfrm>
            <a:off x="12010346" y="70"/>
            <a:ext cx="141885" cy="23053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6</a:t>
            </a:fld>
            <a:endParaRPr/>
          </a:p>
        </p:txBody>
      </p:sp>
      <p:pic>
        <p:nvPicPr>
          <p:cNvPr id="155" name="イメージ" descr="イメージ"/>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656528" y="4684581"/>
            <a:ext cx="2705024" cy="2015047"/>
          </a:xfrm>
          <a:prstGeom prst="rect">
            <a:avLst/>
          </a:prstGeom>
          <a:ln w="12700">
            <a:miter lim="400000"/>
          </a:ln>
        </p:spPr>
      </p:pic>
      <p:pic>
        <p:nvPicPr>
          <p:cNvPr id="156" name="イメージ" descr="イメージ"/>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667028" y="3299254"/>
            <a:ext cx="3369381" cy="2960971"/>
          </a:xfrm>
          <a:prstGeom prst="rect">
            <a:avLst/>
          </a:prstGeom>
          <a:ln w="12700">
            <a:miter lim="400000"/>
          </a:ln>
        </p:spPr>
      </p:pic>
      <p:pic>
        <p:nvPicPr>
          <p:cNvPr id="158" name="fig4.png" descr="fig4.pn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61539" y="3054954"/>
            <a:ext cx="3360462" cy="1880817"/>
          </a:xfrm>
          <a:prstGeom prst="rect">
            <a:avLst/>
          </a:prstGeom>
          <a:ln w="12700">
            <a:miter lim="400000"/>
          </a:ln>
        </p:spPr>
      </p:pic>
      <p:pic>
        <p:nvPicPr>
          <p:cNvPr id="159" name="fig4.png" descr="fig4.png"/>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2141926" y="4847895"/>
            <a:ext cx="3321973" cy="1880840"/>
          </a:xfrm>
          <a:prstGeom prst="rect">
            <a:avLst/>
          </a:prstGeom>
          <a:ln w="12700">
            <a:miter lim="400000"/>
          </a:ln>
        </p:spPr>
      </p:pic>
      <p:pic>
        <p:nvPicPr>
          <p:cNvPr id="160" name="fig4.png" descr="fig4.png"/>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643221" y="2822611"/>
            <a:ext cx="2726379" cy="1762463"/>
          </a:xfrm>
          <a:prstGeom prst="rect">
            <a:avLst/>
          </a:prstGeom>
          <a:ln w="12700">
            <a:miter lim="400000"/>
          </a:ln>
        </p:spPr>
      </p:pic>
      <p:sp>
        <p:nvSpPr>
          <p:cNvPr id="161" name="Jaw with RF-shield"/>
          <p:cNvSpPr txBox="1"/>
          <p:nvPr/>
        </p:nvSpPr>
        <p:spPr>
          <a:xfrm>
            <a:off x="156546" y="4669454"/>
            <a:ext cx="1102866" cy="220573"/>
          </a:xfrm>
          <a:prstGeom prst="rect">
            <a:avLst/>
          </a:prstGeom>
          <a:solidFill>
            <a:srgbClr val="FFFFFF"/>
          </a:solidFill>
          <a:ln w="25400">
            <a:solidFill>
              <a:srgbClr val="5E5E5E"/>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defRPr sz="2200">
                <a:solidFill>
                  <a:srgbClr val="5E5E5E"/>
                </a:solidFill>
              </a:defRPr>
            </a:lvl1pPr>
          </a:lstStyle>
          <a:p>
            <a:r>
              <a:rPr sz="1100"/>
              <a:t>Jaw with RF-shield</a:t>
            </a:r>
          </a:p>
        </p:txBody>
      </p:sp>
      <p:sp>
        <p:nvSpPr>
          <p:cNvPr id="2" name="スライド番号プレースホルダー 3">
            <a:extLst>
              <a:ext uri="{FF2B5EF4-FFF2-40B4-BE49-F238E27FC236}">
                <a16:creationId xmlns:a16="http://schemas.microsoft.com/office/drawing/2014/main" id="{A462834E-5641-BE96-DD8F-2C30B06E9124}"/>
              </a:ext>
            </a:extLst>
          </p:cNvPr>
          <p:cNvSpPr txBox="1">
            <a:spLocks/>
          </p:cNvSpPr>
          <p:nvPr/>
        </p:nvSpPr>
        <p:spPr>
          <a:xfrm>
            <a:off x="8610600" y="6356350"/>
            <a:ext cx="2743200"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fld id="{4AF6185D-95D1-444C-BE8B-3DB4DC263910}" type="slidenum">
              <a:rPr lang="ja-JP" altLang="en-US" smtClean="0">
                <a:solidFill>
                  <a:schemeClr val="tx1">
                    <a:lumMod val="50000"/>
                    <a:lumOff val="50000"/>
                  </a:schemeClr>
                </a:solidFill>
              </a:rPr>
              <a:pPr algn="r"/>
              <a:t>6</a:t>
            </a:fld>
            <a:endParaRPr lang="ja-JP" altLang="en-US">
              <a:solidFill>
                <a:schemeClr val="tx1">
                  <a:lumMod val="50000"/>
                  <a:lumOff val="50000"/>
                </a:schemeClr>
              </a:solidFill>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Design - RF property"/>
          <p:cNvSpPr txBox="1">
            <a:spLocks noGrp="1"/>
          </p:cNvSpPr>
          <p:nvPr>
            <p:ph type="title"/>
          </p:nvPr>
        </p:nvSpPr>
        <p:spPr>
          <a:xfrm>
            <a:off x="156546" y="0"/>
            <a:ext cx="10502900" cy="809068"/>
          </a:xfrm>
          <a:prstGeom prst="rect">
            <a:avLst/>
          </a:prstGeom>
        </p:spPr>
        <p:txBody>
          <a:bodyPr/>
          <a:lstStyle/>
          <a:p>
            <a:r>
              <a:rPr lang="en-US" dirty="0"/>
              <a:t>Design (RF-property)</a:t>
            </a:r>
            <a:endParaRPr dirty="0"/>
          </a:p>
        </p:txBody>
      </p:sp>
      <p:sp>
        <p:nvSpPr>
          <p:cNvPr id="154" name="Contact finger-type RF shield is attached on the top and bottom of each jaw.…"/>
          <p:cNvSpPr txBox="1">
            <a:spLocks noGrp="1"/>
          </p:cNvSpPr>
          <p:nvPr>
            <p:ph type="body" sz="half" idx="1"/>
          </p:nvPr>
        </p:nvSpPr>
        <p:spPr>
          <a:xfrm>
            <a:off x="61539" y="712991"/>
            <a:ext cx="12090692" cy="3148890"/>
          </a:xfrm>
          <a:prstGeom prst="rect">
            <a:avLst/>
          </a:prstGeom>
        </p:spPr>
        <p:txBody>
          <a:bodyPr>
            <a:normAutofit/>
          </a:bodyPr>
          <a:lstStyle/>
          <a:p>
            <a:r>
              <a:rPr lang="en-US" sz="2400" dirty="0"/>
              <a:t>We estimated effectivity of the RF shields using Eigen-mode solver in CST Studio.</a:t>
            </a:r>
          </a:p>
          <a:p>
            <a:r>
              <a:rPr lang="en-US" sz="2400" dirty="0"/>
              <a:t>The maximum electric field strength in the beam channel is 1.7x10</a:t>
            </a:r>
            <a:r>
              <a:rPr lang="en-US" sz="2400" baseline="30000" dirty="0"/>
              <a:t>7</a:t>
            </a:r>
            <a:r>
              <a:rPr lang="en-US" sz="2400" dirty="0"/>
              <a:t> V m</a:t>
            </a:r>
            <a:r>
              <a:rPr lang="en-US" sz="2400" baseline="30000" dirty="0"/>
              <a:t>-1</a:t>
            </a:r>
            <a:r>
              <a:rPr lang="en-US" sz="2400" dirty="0"/>
              <a:t>, and 10 V m</a:t>
            </a:r>
            <a:r>
              <a:rPr lang="en-US" sz="2400" baseline="30000" dirty="0"/>
              <a:t>-1</a:t>
            </a:r>
            <a:r>
              <a:rPr lang="en-US" sz="2400" dirty="0"/>
              <a:t> in a gap between the jaw and the chamber wall. </a:t>
            </a:r>
          </a:p>
          <a:p>
            <a:r>
              <a:rPr lang="en-US" sz="2400" dirty="0"/>
              <a:t>RF in the beam channel is intruded into the chamber placed the jaw. However, the coupling between the beam channel and the chamber is small.</a:t>
            </a:r>
          </a:p>
          <a:p>
            <a:endParaRPr lang="en-US" sz="2400" dirty="0"/>
          </a:p>
        </p:txBody>
      </p:sp>
      <p:sp>
        <p:nvSpPr>
          <p:cNvPr id="157" name="スライド番号"/>
          <p:cNvSpPr txBox="1">
            <a:spLocks noGrp="1"/>
          </p:cNvSpPr>
          <p:nvPr>
            <p:ph type="sldNum" sz="quarter" idx="2"/>
          </p:nvPr>
        </p:nvSpPr>
        <p:spPr>
          <a:xfrm>
            <a:off x="12010346" y="70"/>
            <a:ext cx="141885" cy="23053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7</a:t>
            </a:fld>
            <a:endParaRPr/>
          </a:p>
        </p:txBody>
      </p:sp>
      <p:sp>
        <p:nvSpPr>
          <p:cNvPr id="2" name="スライド番号プレースホルダー 3">
            <a:extLst>
              <a:ext uri="{FF2B5EF4-FFF2-40B4-BE49-F238E27FC236}">
                <a16:creationId xmlns:a16="http://schemas.microsoft.com/office/drawing/2014/main" id="{A462834E-5641-BE96-DD8F-2C30B06E9124}"/>
              </a:ext>
            </a:extLst>
          </p:cNvPr>
          <p:cNvSpPr txBox="1">
            <a:spLocks/>
          </p:cNvSpPr>
          <p:nvPr/>
        </p:nvSpPr>
        <p:spPr>
          <a:xfrm>
            <a:off x="9338088" y="6527030"/>
            <a:ext cx="2743200"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fld id="{4AF6185D-95D1-444C-BE8B-3DB4DC263910}" type="slidenum">
              <a:rPr lang="ja-JP" altLang="en-US" smtClean="0">
                <a:solidFill>
                  <a:schemeClr val="tx1">
                    <a:lumMod val="50000"/>
                    <a:lumOff val="50000"/>
                  </a:schemeClr>
                </a:solidFill>
              </a:rPr>
              <a:pPr algn="r"/>
              <a:t>7</a:t>
            </a:fld>
            <a:endParaRPr lang="ja-JP" altLang="en-US">
              <a:solidFill>
                <a:schemeClr val="tx1">
                  <a:lumMod val="50000"/>
                  <a:lumOff val="50000"/>
                </a:schemeClr>
              </a:solidFill>
            </a:endParaRPr>
          </a:p>
        </p:txBody>
      </p:sp>
      <p:pic>
        <p:nvPicPr>
          <p:cNvPr id="3" name="イメージ" descr="イメージ">
            <a:extLst>
              <a:ext uri="{FF2B5EF4-FFF2-40B4-BE49-F238E27FC236}">
                <a16:creationId xmlns:a16="http://schemas.microsoft.com/office/drawing/2014/main" id="{890124C9-38F2-FE13-D9D4-1CFF545FAB90}"/>
              </a:ext>
            </a:extLst>
          </p:cNvPr>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a:xfrm>
            <a:off x="61539" y="2966898"/>
            <a:ext cx="2075256" cy="1709166"/>
          </a:xfrm>
          <a:prstGeom prst="rect">
            <a:avLst/>
          </a:prstGeom>
          <a:ln w="12700">
            <a:miter lim="400000"/>
          </a:ln>
        </p:spPr>
      </p:pic>
      <p:pic>
        <p:nvPicPr>
          <p:cNvPr id="4" name="イメージ" descr="イメージ">
            <a:extLst>
              <a:ext uri="{FF2B5EF4-FFF2-40B4-BE49-F238E27FC236}">
                <a16:creationId xmlns:a16="http://schemas.microsoft.com/office/drawing/2014/main" id="{CD2A1B97-6628-B5CF-784C-D14C3A0D0E9E}"/>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1263871" y="4463183"/>
            <a:ext cx="2897769" cy="2341963"/>
          </a:xfrm>
          <a:prstGeom prst="rect">
            <a:avLst/>
          </a:prstGeom>
          <a:ln w="12700">
            <a:miter lim="400000"/>
          </a:ln>
        </p:spPr>
      </p:pic>
      <p:pic>
        <p:nvPicPr>
          <p:cNvPr id="5" name="イメージ" descr="イメージ">
            <a:extLst>
              <a:ext uri="{FF2B5EF4-FFF2-40B4-BE49-F238E27FC236}">
                <a16:creationId xmlns:a16="http://schemas.microsoft.com/office/drawing/2014/main" id="{44FED784-27EE-30C7-B91C-AEE5DAB71ECC}"/>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4254964" y="3474217"/>
            <a:ext cx="3940274" cy="2508294"/>
          </a:xfrm>
          <a:prstGeom prst="rect">
            <a:avLst/>
          </a:prstGeom>
          <a:ln w="12700">
            <a:miter lim="400000"/>
          </a:ln>
        </p:spPr>
      </p:pic>
      <p:pic>
        <p:nvPicPr>
          <p:cNvPr id="6" name="イメージ" descr="イメージ">
            <a:extLst>
              <a:ext uri="{FF2B5EF4-FFF2-40B4-BE49-F238E27FC236}">
                <a16:creationId xmlns:a16="http://schemas.microsoft.com/office/drawing/2014/main" id="{093BAD59-12D3-D4BA-A02D-5840265B0D87}"/>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8317149" y="3474217"/>
            <a:ext cx="3764139" cy="3078749"/>
          </a:xfrm>
          <a:prstGeom prst="rect">
            <a:avLst/>
          </a:prstGeom>
          <a:ln w="12700">
            <a:miter lim="400000"/>
          </a:ln>
        </p:spPr>
      </p:pic>
      <p:sp>
        <p:nvSpPr>
          <p:cNvPr id="7" name="テキスト ボックス 6">
            <a:extLst>
              <a:ext uri="{FF2B5EF4-FFF2-40B4-BE49-F238E27FC236}">
                <a16:creationId xmlns:a16="http://schemas.microsoft.com/office/drawing/2014/main" id="{A42C72FE-9E79-B004-4245-2D33E4B907EE}"/>
              </a:ext>
            </a:extLst>
          </p:cNvPr>
          <p:cNvSpPr txBox="1"/>
          <p:nvPr/>
        </p:nvSpPr>
        <p:spPr>
          <a:xfrm>
            <a:off x="770757" y="2628344"/>
            <a:ext cx="2774990" cy="338554"/>
          </a:xfrm>
          <a:prstGeom prst="rect">
            <a:avLst/>
          </a:prstGeom>
          <a:noFill/>
        </p:spPr>
        <p:txBody>
          <a:bodyPr wrap="none" rtlCol="0">
            <a:spAutoFit/>
          </a:bodyPr>
          <a:lstStyle/>
          <a:p>
            <a:r>
              <a:rPr kumimoji="1" lang="en-US" altLang="ja-JP" sz="1600" dirty="0"/>
              <a:t>Simulation model in CST Studio</a:t>
            </a:r>
            <a:endParaRPr kumimoji="1" lang="ja-JP" altLang="en-US" sz="1600"/>
          </a:p>
        </p:txBody>
      </p:sp>
      <p:sp>
        <p:nvSpPr>
          <p:cNvPr id="8" name="テキスト ボックス 7">
            <a:extLst>
              <a:ext uri="{FF2B5EF4-FFF2-40B4-BE49-F238E27FC236}">
                <a16:creationId xmlns:a16="http://schemas.microsoft.com/office/drawing/2014/main" id="{8F9095C5-2B27-43F2-8919-9AD561CE43DC}"/>
              </a:ext>
            </a:extLst>
          </p:cNvPr>
          <p:cNvSpPr txBox="1"/>
          <p:nvPr/>
        </p:nvSpPr>
        <p:spPr>
          <a:xfrm>
            <a:off x="4254964" y="2869373"/>
            <a:ext cx="2900538" cy="584775"/>
          </a:xfrm>
          <a:prstGeom prst="rect">
            <a:avLst/>
          </a:prstGeom>
          <a:noFill/>
        </p:spPr>
        <p:txBody>
          <a:bodyPr wrap="none" rtlCol="0">
            <a:spAutoFit/>
          </a:bodyPr>
          <a:lstStyle/>
          <a:p>
            <a:r>
              <a:rPr kumimoji="1" lang="en-US" altLang="ja-JP" sz="1600" dirty="0"/>
              <a:t>E-field strength in jaw’s chamber</a:t>
            </a:r>
          </a:p>
          <a:p>
            <a:r>
              <a:rPr lang="en-US" altLang="ja-JP" sz="1600" dirty="0"/>
              <a:t>(1.1014 GHz)</a:t>
            </a:r>
            <a:endParaRPr kumimoji="1" lang="ja-JP" altLang="en-US" sz="1600"/>
          </a:p>
        </p:txBody>
      </p:sp>
      <p:sp>
        <p:nvSpPr>
          <p:cNvPr id="9" name="テキスト ボックス 8">
            <a:extLst>
              <a:ext uri="{FF2B5EF4-FFF2-40B4-BE49-F238E27FC236}">
                <a16:creationId xmlns:a16="http://schemas.microsoft.com/office/drawing/2014/main" id="{FD9E27E4-D4C6-65AB-8C15-DDB2C7C40EB7}"/>
              </a:ext>
            </a:extLst>
          </p:cNvPr>
          <p:cNvSpPr txBox="1"/>
          <p:nvPr/>
        </p:nvSpPr>
        <p:spPr>
          <a:xfrm>
            <a:off x="8317149" y="2869373"/>
            <a:ext cx="2871555" cy="584775"/>
          </a:xfrm>
          <a:prstGeom prst="rect">
            <a:avLst/>
          </a:prstGeom>
          <a:noFill/>
        </p:spPr>
        <p:txBody>
          <a:bodyPr wrap="none" rtlCol="0">
            <a:spAutoFit/>
          </a:bodyPr>
          <a:lstStyle/>
          <a:p>
            <a:r>
              <a:rPr kumimoji="1" lang="en-US" altLang="ja-JP" sz="1600" dirty="0"/>
              <a:t>E-field strength in beam channel</a:t>
            </a:r>
          </a:p>
          <a:p>
            <a:r>
              <a:rPr lang="en-US" altLang="ja-JP" sz="1600" dirty="0"/>
              <a:t>(TE</a:t>
            </a:r>
            <a:r>
              <a:rPr lang="en-US" altLang="ja-JP" sz="1600" baseline="-25000" dirty="0"/>
              <a:t>111</a:t>
            </a:r>
            <a:r>
              <a:rPr lang="en-US" altLang="ja-JP" sz="1600" dirty="0"/>
              <a:t>: 1.9557 GHz)</a:t>
            </a:r>
            <a:endParaRPr kumimoji="1" lang="ja-JP" altLang="en-US" sz="1600"/>
          </a:p>
        </p:txBody>
      </p:sp>
    </p:spTree>
    <p:extLst>
      <p:ext uri="{BB962C8B-B14F-4D97-AF65-F5344CB8AC3E}">
        <p14:creationId xmlns:p14="http://schemas.microsoft.com/office/powerpoint/2010/main" val="31128917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Design - RF property"/>
          <p:cNvSpPr txBox="1">
            <a:spLocks noGrp="1"/>
          </p:cNvSpPr>
          <p:nvPr>
            <p:ph type="title"/>
          </p:nvPr>
        </p:nvSpPr>
        <p:spPr>
          <a:xfrm>
            <a:off x="156546" y="0"/>
            <a:ext cx="10502900" cy="809068"/>
          </a:xfrm>
          <a:prstGeom prst="rect">
            <a:avLst/>
          </a:prstGeom>
        </p:spPr>
        <p:txBody>
          <a:bodyPr/>
          <a:lstStyle/>
          <a:p>
            <a:r>
              <a:rPr lang="en-US" dirty="0"/>
              <a:t>Design (RF-property)</a:t>
            </a:r>
            <a:endParaRPr dirty="0"/>
          </a:p>
        </p:txBody>
      </p:sp>
      <p:sp>
        <p:nvSpPr>
          <p:cNvPr id="154" name="Contact finger-type RF shield is attached on the top and bottom of each jaw.…"/>
          <p:cNvSpPr txBox="1">
            <a:spLocks noGrp="1"/>
          </p:cNvSpPr>
          <p:nvPr>
            <p:ph type="body" sz="half" idx="1"/>
          </p:nvPr>
        </p:nvSpPr>
        <p:spPr>
          <a:xfrm>
            <a:off x="76538" y="1088491"/>
            <a:ext cx="12038924" cy="1748106"/>
          </a:xfrm>
          <a:prstGeom prst="rect">
            <a:avLst/>
          </a:prstGeom>
        </p:spPr>
        <p:txBody>
          <a:bodyPr>
            <a:normAutofit/>
          </a:bodyPr>
          <a:lstStyle/>
          <a:p>
            <a:r>
              <a:rPr lang="en-US" sz="2800" dirty="0"/>
              <a:t>Trapped modes are exited around the jaws in the vertical collimator in a straight shaped beam pipe.</a:t>
            </a:r>
          </a:p>
          <a:p>
            <a:r>
              <a:rPr lang="en-US" sz="2800" dirty="0"/>
              <a:t>The excitation of that is avoided by means of tapering the inside of the antechambers to the center of the collimator.</a:t>
            </a:r>
          </a:p>
        </p:txBody>
      </p:sp>
      <p:sp>
        <p:nvSpPr>
          <p:cNvPr id="157" name="スライド番号"/>
          <p:cNvSpPr txBox="1">
            <a:spLocks noGrp="1"/>
          </p:cNvSpPr>
          <p:nvPr>
            <p:ph type="sldNum" sz="quarter" idx="2"/>
          </p:nvPr>
        </p:nvSpPr>
        <p:spPr>
          <a:xfrm>
            <a:off x="12010346" y="70"/>
            <a:ext cx="141885" cy="23053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
        <p:nvSpPr>
          <p:cNvPr id="2" name="スライド番号プレースホルダー 3">
            <a:extLst>
              <a:ext uri="{FF2B5EF4-FFF2-40B4-BE49-F238E27FC236}">
                <a16:creationId xmlns:a16="http://schemas.microsoft.com/office/drawing/2014/main" id="{A462834E-5641-BE96-DD8F-2C30B06E9124}"/>
              </a:ext>
            </a:extLst>
          </p:cNvPr>
          <p:cNvSpPr txBox="1">
            <a:spLocks/>
          </p:cNvSpPr>
          <p:nvPr/>
        </p:nvSpPr>
        <p:spPr>
          <a:xfrm>
            <a:off x="9338088" y="6527030"/>
            <a:ext cx="2743200"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fld id="{4AF6185D-95D1-444C-BE8B-3DB4DC263910}" type="slidenum">
              <a:rPr lang="ja-JP" altLang="en-US" smtClean="0">
                <a:solidFill>
                  <a:schemeClr val="tx1">
                    <a:lumMod val="50000"/>
                    <a:lumOff val="50000"/>
                  </a:schemeClr>
                </a:solidFill>
              </a:rPr>
              <a:pPr algn="r"/>
              <a:t>8</a:t>
            </a:fld>
            <a:endParaRPr lang="ja-JP" altLang="en-US">
              <a:solidFill>
                <a:schemeClr val="tx1">
                  <a:lumMod val="50000"/>
                  <a:lumOff val="50000"/>
                </a:schemeClr>
              </a:solidFill>
            </a:endParaRPr>
          </a:p>
        </p:txBody>
      </p:sp>
      <p:pic>
        <p:nvPicPr>
          <p:cNvPr id="20" name="図 19">
            <a:extLst>
              <a:ext uri="{FF2B5EF4-FFF2-40B4-BE49-F238E27FC236}">
                <a16:creationId xmlns:a16="http://schemas.microsoft.com/office/drawing/2014/main" id="{810A7F97-EE77-9CB4-6EE9-00B9A6BCC315}"/>
              </a:ext>
            </a:extLst>
          </p:cNvPr>
          <p:cNvPicPr>
            <a:picLocks noChangeAspect="1"/>
          </p:cNvPicPr>
          <p:nvPr/>
        </p:nvPicPr>
        <p:blipFill>
          <a:blip r:embed="rId2"/>
          <a:stretch>
            <a:fillRect/>
          </a:stretch>
        </p:blipFill>
        <p:spPr>
          <a:xfrm>
            <a:off x="237382" y="3532428"/>
            <a:ext cx="5667307" cy="2994601"/>
          </a:xfrm>
          <a:prstGeom prst="rect">
            <a:avLst/>
          </a:prstGeom>
        </p:spPr>
      </p:pic>
      <p:pic>
        <p:nvPicPr>
          <p:cNvPr id="22" name="図 21">
            <a:extLst>
              <a:ext uri="{FF2B5EF4-FFF2-40B4-BE49-F238E27FC236}">
                <a16:creationId xmlns:a16="http://schemas.microsoft.com/office/drawing/2014/main" id="{2E408DC7-C9C6-F565-DA31-C73A1DAAEB31}"/>
              </a:ext>
            </a:extLst>
          </p:cNvPr>
          <p:cNvPicPr>
            <a:picLocks noChangeAspect="1"/>
          </p:cNvPicPr>
          <p:nvPr/>
        </p:nvPicPr>
        <p:blipFill>
          <a:blip r:embed="rId3"/>
          <a:stretch>
            <a:fillRect/>
          </a:stretch>
        </p:blipFill>
        <p:spPr>
          <a:xfrm>
            <a:off x="6287313" y="3524418"/>
            <a:ext cx="5667307" cy="3002611"/>
          </a:xfrm>
          <a:prstGeom prst="rect">
            <a:avLst/>
          </a:prstGeom>
        </p:spPr>
      </p:pic>
      <p:sp>
        <p:nvSpPr>
          <p:cNvPr id="23" name="テキスト ボックス 22">
            <a:extLst>
              <a:ext uri="{FF2B5EF4-FFF2-40B4-BE49-F238E27FC236}">
                <a16:creationId xmlns:a16="http://schemas.microsoft.com/office/drawing/2014/main" id="{A482D7B8-FB64-C935-007A-2EBE7FC321E0}"/>
              </a:ext>
            </a:extLst>
          </p:cNvPr>
          <p:cNvSpPr txBox="1"/>
          <p:nvPr/>
        </p:nvSpPr>
        <p:spPr>
          <a:xfrm>
            <a:off x="237382" y="3121544"/>
            <a:ext cx="2744919" cy="338554"/>
          </a:xfrm>
          <a:prstGeom prst="rect">
            <a:avLst/>
          </a:prstGeom>
          <a:noFill/>
        </p:spPr>
        <p:txBody>
          <a:bodyPr wrap="none" rtlCol="0">
            <a:spAutoFit/>
          </a:bodyPr>
          <a:lstStyle/>
          <a:p>
            <a:r>
              <a:rPr kumimoji="1" lang="en-US" altLang="ja-JP" sz="1600" dirty="0"/>
              <a:t>Straight chamber (0.7536 GHz)</a:t>
            </a:r>
            <a:endParaRPr kumimoji="1" lang="ja-JP" altLang="en-US" sz="1600"/>
          </a:p>
        </p:txBody>
      </p:sp>
      <p:sp>
        <p:nvSpPr>
          <p:cNvPr id="24" name="テキスト ボックス 23">
            <a:extLst>
              <a:ext uri="{FF2B5EF4-FFF2-40B4-BE49-F238E27FC236}">
                <a16:creationId xmlns:a16="http://schemas.microsoft.com/office/drawing/2014/main" id="{7A89912E-3A26-B0EA-72E4-E76A837140C8}"/>
              </a:ext>
            </a:extLst>
          </p:cNvPr>
          <p:cNvSpPr txBox="1"/>
          <p:nvPr/>
        </p:nvSpPr>
        <p:spPr>
          <a:xfrm>
            <a:off x="6287313" y="3127068"/>
            <a:ext cx="2769220" cy="338554"/>
          </a:xfrm>
          <a:prstGeom prst="rect">
            <a:avLst/>
          </a:prstGeom>
          <a:noFill/>
        </p:spPr>
        <p:txBody>
          <a:bodyPr wrap="none" rtlCol="0">
            <a:spAutoFit/>
          </a:bodyPr>
          <a:lstStyle/>
          <a:p>
            <a:r>
              <a:rPr kumimoji="1" lang="en-US" altLang="ja-JP" sz="1600" dirty="0"/>
              <a:t>Tapered chamber (1.1683 GHz)</a:t>
            </a:r>
            <a:endParaRPr kumimoji="1" lang="ja-JP" altLang="en-US" sz="1600"/>
          </a:p>
        </p:txBody>
      </p:sp>
    </p:spTree>
    <p:extLst>
      <p:ext uri="{BB962C8B-B14F-4D97-AF65-F5344CB8AC3E}">
        <p14:creationId xmlns:p14="http://schemas.microsoft.com/office/powerpoint/2010/main" val="749424067"/>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Design - RF property"/>
          <p:cNvSpPr txBox="1">
            <a:spLocks noGrp="1"/>
          </p:cNvSpPr>
          <p:nvPr>
            <p:ph type="title"/>
          </p:nvPr>
        </p:nvSpPr>
        <p:spPr>
          <a:xfrm>
            <a:off x="156546" y="68094"/>
            <a:ext cx="10502900" cy="445203"/>
          </a:xfrm>
          <a:prstGeom prst="rect">
            <a:avLst/>
          </a:prstGeom>
        </p:spPr>
        <p:txBody>
          <a:bodyPr>
            <a:normAutofit fontScale="90000"/>
          </a:bodyPr>
          <a:lstStyle/>
          <a:p>
            <a:r>
              <a:rPr lang="en-US" dirty="0"/>
              <a:t>Design (tip-material)</a:t>
            </a:r>
            <a:endParaRPr dirty="0"/>
          </a:p>
        </p:txBody>
      </p:sp>
      <p:sp>
        <p:nvSpPr>
          <p:cNvPr id="154" name="Contact finger-type RF shield is attached on the top and bottom of each jaw.…"/>
          <p:cNvSpPr txBox="1">
            <a:spLocks noGrp="1"/>
          </p:cNvSpPr>
          <p:nvPr>
            <p:ph type="body" sz="half" idx="1"/>
          </p:nvPr>
        </p:nvSpPr>
        <p:spPr>
          <a:xfrm>
            <a:off x="76538" y="589952"/>
            <a:ext cx="12038924" cy="2571488"/>
          </a:xfrm>
          <a:prstGeom prst="rect">
            <a:avLst/>
          </a:prstGeom>
        </p:spPr>
        <p:txBody>
          <a:bodyPr>
            <a:normAutofit fontScale="70000" lnSpcReduction="20000"/>
          </a:bodyPr>
          <a:lstStyle/>
          <a:p>
            <a:r>
              <a:rPr lang="en-US" sz="2800" dirty="0"/>
              <a:t>Note that any materials should melt if high current beams hit the tip.</a:t>
            </a:r>
          </a:p>
          <a:p>
            <a:pPr lvl="1">
              <a:buFont typeface="システムフォント（レギュラー）"/>
              <a:buChar char="-"/>
            </a:pPr>
            <a:r>
              <a:rPr lang="en-US" sz="2800" dirty="0"/>
              <a:t>3.6 A → 2.25×10</a:t>
            </a:r>
            <a:r>
              <a:rPr lang="en-US" sz="2800" baseline="30000" dirty="0"/>
              <a:t>14</a:t>
            </a:r>
            <a:r>
              <a:rPr lang="en-US" sz="2800" dirty="0"/>
              <a:t> e</a:t>
            </a:r>
            <a:r>
              <a:rPr lang="en-US" sz="2800" baseline="30000" dirty="0"/>
              <a:t>-</a:t>
            </a:r>
            <a:r>
              <a:rPr lang="en-US" sz="2800" dirty="0"/>
              <a:t>/pulse; 225 times higher than the simulation</a:t>
            </a:r>
          </a:p>
          <a:p>
            <a:r>
              <a:rPr lang="en-US" sz="2800" dirty="0"/>
              <a:t>We had used tungsten for the default material. However, it was found that if it was damaged by the beam hit, it become embrittled and generate a lot of radioactive dusts.</a:t>
            </a:r>
          </a:p>
          <a:p>
            <a:r>
              <a:rPr lang="en-US" sz="2800" dirty="0"/>
              <a:t>Tantalum has been used as a default material now (less likely to generate radioactive dusts).</a:t>
            </a:r>
          </a:p>
          <a:p>
            <a:r>
              <a:rPr lang="en" altLang="ja-JP" sz="2800" dirty="0"/>
              <a:t>A special type of jaws named low-Z/carbon made from carbon fiber reinforced carbon (CFC) was developed for a more robust collimator, but the impedance problem arose and was removed (low electric conductivity and longer radiation length).</a:t>
            </a:r>
          </a:p>
          <a:p>
            <a:r>
              <a:rPr lang="en" altLang="ja-JP" sz="2800" dirty="0"/>
              <a:t>A special type of jaws named hybrid made from CFC and Ta was developed for the robust collimator. This jaw has been used without being damaged. If a high beam current induced in, it will break, and we don't know what state it will be in if it breaks.</a:t>
            </a:r>
          </a:p>
          <a:p>
            <a:endParaRPr lang="en" altLang="ja-JP" sz="2800" dirty="0"/>
          </a:p>
          <a:p>
            <a:endParaRPr lang="en-US" sz="2800" dirty="0"/>
          </a:p>
          <a:p>
            <a:endParaRPr lang="en-US" sz="2800" dirty="0"/>
          </a:p>
        </p:txBody>
      </p:sp>
      <p:sp>
        <p:nvSpPr>
          <p:cNvPr id="157" name="スライド番号"/>
          <p:cNvSpPr txBox="1">
            <a:spLocks noGrp="1"/>
          </p:cNvSpPr>
          <p:nvPr>
            <p:ph type="sldNum" sz="quarter" idx="2"/>
          </p:nvPr>
        </p:nvSpPr>
        <p:spPr>
          <a:xfrm>
            <a:off x="12010346" y="70"/>
            <a:ext cx="141885" cy="23053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9</a:t>
            </a:fld>
            <a:endParaRPr/>
          </a:p>
        </p:txBody>
      </p:sp>
      <p:sp>
        <p:nvSpPr>
          <p:cNvPr id="2" name="スライド番号プレースホルダー 3">
            <a:extLst>
              <a:ext uri="{FF2B5EF4-FFF2-40B4-BE49-F238E27FC236}">
                <a16:creationId xmlns:a16="http://schemas.microsoft.com/office/drawing/2014/main" id="{A462834E-5641-BE96-DD8F-2C30B06E9124}"/>
              </a:ext>
            </a:extLst>
          </p:cNvPr>
          <p:cNvSpPr txBox="1">
            <a:spLocks/>
          </p:cNvSpPr>
          <p:nvPr/>
        </p:nvSpPr>
        <p:spPr>
          <a:xfrm>
            <a:off x="9338088" y="6527030"/>
            <a:ext cx="2743200"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fld id="{4AF6185D-95D1-444C-BE8B-3DB4DC263910}" type="slidenum">
              <a:rPr lang="ja-JP" altLang="en-US" smtClean="0">
                <a:solidFill>
                  <a:schemeClr val="tx1">
                    <a:lumMod val="50000"/>
                    <a:lumOff val="50000"/>
                  </a:schemeClr>
                </a:solidFill>
              </a:rPr>
              <a:pPr algn="r"/>
              <a:t>9</a:t>
            </a:fld>
            <a:endParaRPr lang="ja-JP" altLang="en-US">
              <a:solidFill>
                <a:schemeClr val="tx1">
                  <a:lumMod val="50000"/>
                  <a:lumOff val="50000"/>
                </a:schemeClr>
              </a:solidFill>
            </a:endParaRPr>
          </a:p>
        </p:txBody>
      </p:sp>
      <p:pic>
        <p:nvPicPr>
          <p:cNvPr id="4" name="図 3">
            <a:extLst>
              <a:ext uri="{FF2B5EF4-FFF2-40B4-BE49-F238E27FC236}">
                <a16:creationId xmlns:a16="http://schemas.microsoft.com/office/drawing/2014/main" id="{07EE5A42-FB77-4C81-2266-90BF951EE7A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56546" y="4202330"/>
            <a:ext cx="4069671" cy="2507262"/>
          </a:xfrm>
          <a:prstGeom prst="rect">
            <a:avLst/>
          </a:prstGeom>
        </p:spPr>
      </p:pic>
      <p:sp>
        <p:nvSpPr>
          <p:cNvPr id="5" name="テキスト ボックス 4">
            <a:extLst>
              <a:ext uri="{FF2B5EF4-FFF2-40B4-BE49-F238E27FC236}">
                <a16:creationId xmlns:a16="http://schemas.microsoft.com/office/drawing/2014/main" id="{BDC5E37E-CE5E-2BD7-3E34-2A7F3B237F7C}"/>
              </a:ext>
            </a:extLst>
          </p:cNvPr>
          <p:cNvSpPr txBox="1"/>
          <p:nvPr/>
        </p:nvSpPr>
        <p:spPr>
          <a:xfrm>
            <a:off x="156546" y="3679110"/>
            <a:ext cx="4638870" cy="523220"/>
          </a:xfrm>
          <a:prstGeom prst="rect">
            <a:avLst/>
          </a:prstGeom>
          <a:noFill/>
        </p:spPr>
        <p:txBody>
          <a:bodyPr wrap="square" rtlCol="0">
            <a:spAutoFit/>
          </a:bodyPr>
          <a:lstStyle/>
          <a:p>
            <a:r>
              <a:rPr kumimoji="1" lang="en-US" altLang="ja-JP" sz="1400" dirty="0"/>
              <a:t>Maximum temperature for various materials simulated by EGS4 [T. </a:t>
            </a:r>
            <a:r>
              <a:rPr kumimoji="1" lang="en-US" altLang="ja-JP" sz="1400" dirty="0" err="1"/>
              <a:t>Sanami</a:t>
            </a:r>
            <a:r>
              <a:rPr kumimoji="1" lang="en-US" altLang="ja-JP" sz="1400" dirty="0"/>
              <a:t>]. 1×10</a:t>
            </a:r>
            <a:r>
              <a:rPr kumimoji="1" lang="en-US" altLang="ja-JP" sz="1400" baseline="30000" dirty="0"/>
              <a:t>12 </a:t>
            </a:r>
            <a:r>
              <a:rPr kumimoji="1" lang="en-US" altLang="ja-JP" sz="1400" dirty="0"/>
              <a:t>e</a:t>
            </a:r>
            <a:r>
              <a:rPr kumimoji="1" lang="en-US" altLang="ja-JP" sz="1400" baseline="30000" dirty="0"/>
              <a:t>-</a:t>
            </a:r>
            <a:r>
              <a:rPr kumimoji="1" lang="en-US" altLang="ja-JP" sz="1400" dirty="0"/>
              <a:t>/pulse is equivalent to 16 mA.</a:t>
            </a:r>
            <a:endParaRPr kumimoji="1" lang="en-US" altLang="ja-JP" sz="1400" baseline="30000" dirty="0"/>
          </a:p>
        </p:txBody>
      </p:sp>
      <p:pic>
        <p:nvPicPr>
          <p:cNvPr id="7" name="図 6">
            <a:extLst>
              <a:ext uri="{FF2B5EF4-FFF2-40B4-BE49-F238E27FC236}">
                <a16:creationId xmlns:a16="http://schemas.microsoft.com/office/drawing/2014/main" id="{CBF8EE12-1A93-6418-4E8D-5963AD970A3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795416" y="5264083"/>
            <a:ext cx="2782431" cy="1546389"/>
          </a:xfrm>
          <a:prstGeom prst="rect">
            <a:avLst/>
          </a:prstGeom>
        </p:spPr>
      </p:pic>
      <p:sp>
        <p:nvSpPr>
          <p:cNvPr id="8" name="テキスト ボックス 7">
            <a:extLst>
              <a:ext uri="{FF2B5EF4-FFF2-40B4-BE49-F238E27FC236}">
                <a16:creationId xmlns:a16="http://schemas.microsoft.com/office/drawing/2014/main" id="{CC9F2574-13BB-4B44-EDEC-A3F970D43D9D}"/>
              </a:ext>
            </a:extLst>
          </p:cNvPr>
          <p:cNvSpPr txBox="1"/>
          <p:nvPr/>
        </p:nvSpPr>
        <p:spPr>
          <a:xfrm>
            <a:off x="4766232" y="4982563"/>
            <a:ext cx="1010598" cy="307777"/>
          </a:xfrm>
          <a:prstGeom prst="rect">
            <a:avLst/>
          </a:prstGeom>
          <a:noFill/>
        </p:spPr>
        <p:txBody>
          <a:bodyPr wrap="none" rtlCol="0">
            <a:spAutoFit/>
          </a:bodyPr>
          <a:lstStyle/>
          <a:p>
            <a:r>
              <a:rPr kumimoji="1" lang="en-US" altLang="ja-JP" sz="1400" dirty="0"/>
              <a:t>Carbon jaw</a:t>
            </a:r>
            <a:endParaRPr kumimoji="1" lang="ja-JP" altLang="en-US" sz="1400"/>
          </a:p>
        </p:txBody>
      </p:sp>
      <p:pic>
        <p:nvPicPr>
          <p:cNvPr id="9" name="図 8">
            <a:extLst>
              <a:ext uri="{FF2B5EF4-FFF2-40B4-BE49-F238E27FC236}">
                <a16:creationId xmlns:a16="http://schemas.microsoft.com/office/drawing/2014/main" id="{BAF89E90-1BB3-E8D1-0886-F0DFFBC19F84}"/>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518966" y="5260919"/>
            <a:ext cx="3105430" cy="1552715"/>
          </a:xfrm>
          <a:prstGeom prst="rect">
            <a:avLst/>
          </a:prstGeom>
        </p:spPr>
      </p:pic>
      <p:sp>
        <p:nvSpPr>
          <p:cNvPr id="10" name="テキスト ボックス 9">
            <a:extLst>
              <a:ext uri="{FF2B5EF4-FFF2-40B4-BE49-F238E27FC236}">
                <a16:creationId xmlns:a16="http://schemas.microsoft.com/office/drawing/2014/main" id="{1935F463-DD3F-09B0-10F0-A2D242A41B31}"/>
              </a:ext>
            </a:extLst>
          </p:cNvPr>
          <p:cNvSpPr txBox="1"/>
          <p:nvPr/>
        </p:nvSpPr>
        <p:spPr>
          <a:xfrm>
            <a:off x="8430719" y="3220144"/>
            <a:ext cx="1640962" cy="307777"/>
          </a:xfrm>
          <a:prstGeom prst="rect">
            <a:avLst/>
          </a:prstGeom>
          <a:noFill/>
        </p:spPr>
        <p:txBody>
          <a:bodyPr wrap="none" rtlCol="0">
            <a:spAutoFit/>
          </a:bodyPr>
          <a:lstStyle/>
          <a:p>
            <a:r>
              <a:rPr kumimoji="1" lang="en-US" altLang="ja-JP" sz="1400" dirty="0"/>
              <a:t>Hybrid jaw (</a:t>
            </a:r>
            <a:r>
              <a:rPr kumimoji="1" lang="en-US" altLang="ja-JP" sz="1400" dirty="0" err="1"/>
              <a:t>CFC+Ta</a:t>
            </a:r>
            <a:r>
              <a:rPr kumimoji="1" lang="en-US" altLang="ja-JP" sz="1400" dirty="0"/>
              <a:t>)</a:t>
            </a:r>
            <a:endParaRPr kumimoji="1" lang="ja-JP" altLang="en-US" sz="1400"/>
          </a:p>
        </p:txBody>
      </p:sp>
      <p:pic>
        <p:nvPicPr>
          <p:cNvPr id="11" name="図 10">
            <a:extLst>
              <a:ext uri="{FF2B5EF4-FFF2-40B4-BE49-F238E27FC236}">
                <a16:creationId xmlns:a16="http://schemas.microsoft.com/office/drawing/2014/main" id="{FFB0F0D8-5B35-00FA-6FBF-1EEB3DC603B2}"/>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4807421" y="3485581"/>
            <a:ext cx="2589165" cy="1438278"/>
          </a:xfrm>
          <a:prstGeom prst="rect">
            <a:avLst/>
          </a:prstGeom>
        </p:spPr>
      </p:pic>
      <p:sp>
        <p:nvSpPr>
          <p:cNvPr id="12" name="テキスト ボックス 11">
            <a:extLst>
              <a:ext uri="{FF2B5EF4-FFF2-40B4-BE49-F238E27FC236}">
                <a16:creationId xmlns:a16="http://schemas.microsoft.com/office/drawing/2014/main" id="{2F5C6688-1172-7096-CF94-508758CFD73B}"/>
              </a:ext>
            </a:extLst>
          </p:cNvPr>
          <p:cNvSpPr txBox="1"/>
          <p:nvPr/>
        </p:nvSpPr>
        <p:spPr>
          <a:xfrm>
            <a:off x="4766232" y="3220852"/>
            <a:ext cx="1175835" cy="307777"/>
          </a:xfrm>
          <a:prstGeom prst="rect">
            <a:avLst/>
          </a:prstGeom>
          <a:noFill/>
        </p:spPr>
        <p:txBody>
          <a:bodyPr wrap="none" rtlCol="0">
            <a:spAutoFit/>
          </a:bodyPr>
          <a:lstStyle/>
          <a:p>
            <a:r>
              <a:rPr kumimoji="1" lang="en-US" altLang="ja-JP" sz="1400" dirty="0"/>
              <a:t>Damaged jaw</a:t>
            </a:r>
            <a:endParaRPr kumimoji="1" lang="ja-JP" altLang="en-US" sz="1400"/>
          </a:p>
        </p:txBody>
      </p:sp>
      <p:pic>
        <p:nvPicPr>
          <p:cNvPr id="13" name="図 12">
            <a:extLst>
              <a:ext uri="{FF2B5EF4-FFF2-40B4-BE49-F238E27FC236}">
                <a16:creationId xmlns:a16="http://schemas.microsoft.com/office/drawing/2014/main" id="{31065A8F-11F7-03DA-E5BF-D6DACA55B24E}"/>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8507112" y="3471680"/>
            <a:ext cx="2202576" cy="1613028"/>
          </a:xfrm>
          <a:prstGeom prst="rect">
            <a:avLst/>
          </a:prstGeom>
        </p:spPr>
      </p:pic>
      <p:sp>
        <p:nvSpPr>
          <p:cNvPr id="14" name="曲折矢印 13">
            <a:extLst>
              <a:ext uri="{FF2B5EF4-FFF2-40B4-BE49-F238E27FC236}">
                <a16:creationId xmlns:a16="http://schemas.microsoft.com/office/drawing/2014/main" id="{4F3C776C-E3C6-CFE1-590E-A303E46424A3}"/>
              </a:ext>
            </a:extLst>
          </p:cNvPr>
          <p:cNvSpPr/>
          <p:nvPr/>
        </p:nvSpPr>
        <p:spPr>
          <a:xfrm rot="5400000">
            <a:off x="10494707" y="4465155"/>
            <a:ext cx="1059506" cy="374983"/>
          </a:xfrm>
          <a:prstGeom prst="bentArrow">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5" name="テキスト ボックス 14">
            <a:extLst>
              <a:ext uri="{FF2B5EF4-FFF2-40B4-BE49-F238E27FC236}">
                <a16:creationId xmlns:a16="http://schemas.microsoft.com/office/drawing/2014/main" id="{C298B8A9-894D-D19B-432C-652B50A61974}"/>
              </a:ext>
            </a:extLst>
          </p:cNvPr>
          <p:cNvSpPr txBox="1"/>
          <p:nvPr/>
        </p:nvSpPr>
        <p:spPr>
          <a:xfrm>
            <a:off x="11184646" y="4498757"/>
            <a:ext cx="950966" cy="307777"/>
          </a:xfrm>
          <a:prstGeom prst="rect">
            <a:avLst/>
          </a:prstGeom>
          <a:noFill/>
        </p:spPr>
        <p:txBody>
          <a:bodyPr wrap="none" rtlCol="0">
            <a:spAutoFit/>
          </a:bodyPr>
          <a:lstStyle/>
          <a:p>
            <a:r>
              <a:rPr kumimoji="1" lang="en-US" altLang="ja-JP" sz="1400" dirty="0"/>
              <a:t>Cu coating</a:t>
            </a:r>
            <a:endParaRPr kumimoji="1" lang="ja-JP" altLang="en-US" sz="1400"/>
          </a:p>
        </p:txBody>
      </p:sp>
      <p:sp>
        <p:nvSpPr>
          <p:cNvPr id="16" name="テキスト ボックス 15">
            <a:extLst>
              <a:ext uri="{FF2B5EF4-FFF2-40B4-BE49-F238E27FC236}">
                <a16:creationId xmlns:a16="http://schemas.microsoft.com/office/drawing/2014/main" id="{EC53C254-16DA-A7BA-8DE0-A52DAD42B7A9}"/>
              </a:ext>
            </a:extLst>
          </p:cNvPr>
          <p:cNvSpPr txBox="1"/>
          <p:nvPr/>
        </p:nvSpPr>
        <p:spPr>
          <a:xfrm>
            <a:off x="8691964" y="4278194"/>
            <a:ext cx="457176" cy="307777"/>
          </a:xfrm>
          <a:prstGeom prst="rect">
            <a:avLst/>
          </a:prstGeom>
          <a:noFill/>
        </p:spPr>
        <p:txBody>
          <a:bodyPr wrap="none" rtlCol="0">
            <a:spAutoFit/>
          </a:bodyPr>
          <a:lstStyle/>
          <a:p>
            <a:r>
              <a:rPr kumimoji="1" lang="en-US" altLang="ja-JP" sz="1400" dirty="0"/>
              <a:t>CFC</a:t>
            </a:r>
            <a:endParaRPr kumimoji="1" lang="ja-JP" altLang="en-US" sz="1400"/>
          </a:p>
        </p:txBody>
      </p:sp>
      <p:sp>
        <p:nvSpPr>
          <p:cNvPr id="17" name="テキスト ボックス 16">
            <a:extLst>
              <a:ext uri="{FF2B5EF4-FFF2-40B4-BE49-F238E27FC236}">
                <a16:creationId xmlns:a16="http://schemas.microsoft.com/office/drawing/2014/main" id="{F7580874-2A2C-6638-6B3E-461323B36BC9}"/>
              </a:ext>
            </a:extLst>
          </p:cNvPr>
          <p:cNvSpPr txBox="1"/>
          <p:nvPr/>
        </p:nvSpPr>
        <p:spPr>
          <a:xfrm>
            <a:off x="8744638" y="4793895"/>
            <a:ext cx="375424" cy="307777"/>
          </a:xfrm>
          <a:prstGeom prst="rect">
            <a:avLst/>
          </a:prstGeom>
          <a:noFill/>
        </p:spPr>
        <p:txBody>
          <a:bodyPr wrap="none" rtlCol="0">
            <a:spAutoFit/>
          </a:bodyPr>
          <a:lstStyle/>
          <a:p>
            <a:r>
              <a:rPr kumimoji="1" lang="en-US" altLang="ja-JP" sz="1400" dirty="0"/>
              <a:t>Cu</a:t>
            </a:r>
            <a:endParaRPr kumimoji="1" lang="ja-JP" altLang="en-US" sz="1400"/>
          </a:p>
        </p:txBody>
      </p:sp>
      <p:sp>
        <p:nvSpPr>
          <p:cNvPr id="18" name="テキスト ボックス 17">
            <a:extLst>
              <a:ext uri="{FF2B5EF4-FFF2-40B4-BE49-F238E27FC236}">
                <a16:creationId xmlns:a16="http://schemas.microsoft.com/office/drawing/2014/main" id="{5FEAE731-0642-BFE3-076E-CA90B9D27FE0}"/>
              </a:ext>
            </a:extLst>
          </p:cNvPr>
          <p:cNvSpPr txBox="1"/>
          <p:nvPr/>
        </p:nvSpPr>
        <p:spPr>
          <a:xfrm>
            <a:off x="9716834" y="3485581"/>
            <a:ext cx="862480" cy="307777"/>
          </a:xfrm>
          <a:prstGeom prst="rect">
            <a:avLst/>
          </a:prstGeom>
          <a:noFill/>
        </p:spPr>
        <p:txBody>
          <a:bodyPr wrap="none" rtlCol="0">
            <a:spAutoFit/>
          </a:bodyPr>
          <a:lstStyle/>
          <a:p>
            <a:r>
              <a:rPr lang="en-US" altLang="ja-JP" sz="1400" dirty="0"/>
              <a:t>Tantalum</a:t>
            </a:r>
            <a:endParaRPr kumimoji="1" lang="ja-JP" altLang="en-US" sz="1400"/>
          </a:p>
        </p:txBody>
      </p:sp>
      <p:cxnSp>
        <p:nvCxnSpPr>
          <p:cNvPr id="21" name="直線矢印コネクタ 20">
            <a:extLst>
              <a:ext uri="{FF2B5EF4-FFF2-40B4-BE49-F238E27FC236}">
                <a16:creationId xmlns:a16="http://schemas.microsoft.com/office/drawing/2014/main" id="{C0C271FA-CF26-4C5F-839B-52448B3CE227}"/>
              </a:ext>
            </a:extLst>
          </p:cNvPr>
          <p:cNvCxnSpPr>
            <a:cxnSpLocks/>
          </p:cNvCxnSpPr>
          <p:nvPr/>
        </p:nvCxnSpPr>
        <p:spPr>
          <a:xfrm flipH="1">
            <a:off x="9885238" y="3737771"/>
            <a:ext cx="130959" cy="46455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5686444"/>
      </p:ext>
    </p:extLst>
  </p:cSld>
  <p:clrMapOvr>
    <a:masterClrMapping/>
  </p:clrMapOvr>
  <p:transition spd="med"/>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217</TotalTime>
  <Words>2517</Words>
  <Application>Microsoft Macintosh PowerPoint</Application>
  <PresentationFormat>ワイド画面</PresentationFormat>
  <Paragraphs>237</Paragraphs>
  <Slides>21</Slides>
  <Notes>2</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21</vt:i4>
      </vt:variant>
    </vt:vector>
  </HeadingPairs>
  <TitlesOfParts>
    <vt:vector size="31" baseType="lpstr">
      <vt:lpstr>システムフォント（レギュラー）</vt:lpstr>
      <vt:lpstr>ヒラギノ角ゴ ProN W6</vt:lpstr>
      <vt:lpstr>游ゴシック</vt:lpstr>
      <vt:lpstr>Arial</vt:lpstr>
      <vt:lpstr>Calibri</vt:lpstr>
      <vt:lpstr>Cambria Math</vt:lpstr>
      <vt:lpstr>Symbol</vt:lpstr>
      <vt:lpstr>Times Roman</vt:lpstr>
      <vt:lpstr>Wingdings</vt:lpstr>
      <vt:lpstr>Office テーマ</vt:lpstr>
      <vt:lpstr>SuperKEKB collimator design</vt:lpstr>
      <vt:lpstr>Introduction - SuperKEKB</vt:lpstr>
      <vt:lpstr>Introduction - SuperKEKB</vt:lpstr>
      <vt:lpstr>Beam collimators in SuperKEKB</vt:lpstr>
      <vt:lpstr>Design of SuperKEKB type collimator</vt:lpstr>
      <vt:lpstr>Design (RF-shield)</vt:lpstr>
      <vt:lpstr>Design (RF-property)</vt:lpstr>
      <vt:lpstr>Design (RF-property)</vt:lpstr>
      <vt:lpstr>Design (tip-material)</vt:lpstr>
      <vt:lpstr>Major Issue (damage)</vt:lpstr>
      <vt:lpstr>Major Issue (damage – sudden beam loss)</vt:lpstr>
      <vt:lpstr>Major Issue (damage – sudden beam loss)</vt:lpstr>
      <vt:lpstr>Major Issue (damage – accidental firings)</vt:lpstr>
      <vt:lpstr>Summary and plans</vt:lpstr>
      <vt:lpstr>Thank you for your attention.</vt:lpstr>
      <vt:lpstr>Back-ups</vt:lpstr>
      <vt:lpstr>Damage of Cu coated Ta jaw</vt:lpstr>
      <vt:lpstr>Impedance (vertical beam size blow-ups in LER)</vt:lpstr>
      <vt:lpstr>Impedance budgeting in LER </vt:lpstr>
      <vt:lpstr>Impedance - non-linear collimator</vt:lpstr>
      <vt:lpstr>Impedance - non-linear collimator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SuperKEKB collimator design</dc:title>
  <dc:creator>石橋 拓弥</dc:creator>
  <cp:lastModifiedBy>石橋 拓弥</cp:lastModifiedBy>
  <cp:revision>18</cp:revision>
  <dcterms:created xsi:type="dcterms:W3CDTF">2022-10-17T00:37:17Z</dcterms:created>
  <dcterms:modified xsi:type="dcterms:W3CDTF">2022-10-19T13:58:17Z</dcterms:modified>
</cp:coreProperties>
</file>