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emf" ContentType="image/x-em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73" r:id="rId2"/>
    <p:sldMasterId id="2147483686" r:id="rId3"/>
    <p:sldMasterId id="2147483871" r:id="rId4"/>
  </p:sldMasterIdLst>
  <p:notesMasterIdLst>
    <p:notesMasterId r:id="rId42"/>
  </p:notesMasterIdLst>
  <p:sldIdLst>
    <p:sldId id="256" r:id="rId5"/>
    <p:sldId id="257" r:id="rId6"/>
    <p:sldId id="258" r:id="rId7"/>
    <p:sldId id="259" r:id="rId8"/>
    <p:sldId id="276" r:id="rId9"/>
    <p:sldId id="268" r:id="rId10"/>
    <p:sldId id="269" r:id="rId11"/>
    <p:sldId id="277" r:id="rId12"/>
    <p:sldId id="278" r:id="rId13"/>
    <p:sldId id="279" r:id="rId14"/>
    <p:sldId id="280" r:id="rId15"/>
    <p:sldId id="281" r:id="rId16"/>
    <p:sldId id="386" r:id="rId17"/>
    <p:sldId id="288" r:id="rId18"/>
    <p:sldId id="283" r:id="rId19"/>
    <p:sldId id="284" r:id="rId20"/>
    <p:sldId id="285" r:id="rId21"/>
    <p:sldId id="292" r:id="rId22"/>
    <p:sldId id="293" r:id="rId23"/>
    <p:sldId id="294" r:id="rId24"/>
    <p:sldId id="295" r:id="rId25"/>
    <p:sldId id="296" r:id="rId26"/>
    <p:sldId id="273" r:id="rId27"/>
    <p:sldId id="274" r:id="rId28"/>
    <p:sldId id="275" r:id="rId29"/>
    <p:sldId id="297" r:id="rId30"/>
    <p:sldId id="298" r:id="rId31"/>
    <p:sldId id="299" r:id="rId32"/>
    <p:sldId id="300" r:id="rId33"/>
    <p:sldId id="301" r:id="rId34"/>
    <p:sldId id="302" r:id="rId35"/>
    <p:sldId id="303" r:id="rId36"/>
    <p:sldId id="304" r:id="rId37"/>
    <p:sldId id="305" r:id="rId38"/>
    <p:sldId id="306" r:id="rId39"/>
    <p:sldId id="307" r:id="rId40"/>
    <p:sldId id="308"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8580"/>
    <p:restoredTop sz="95144"/>
  </p:normalViewPr>
  <p:slideViewPr>
    <p:cSldViewPr snapToGrid="0" snapToObjects="1">
      <p:cViewPr varScale="1">
        <p:scale>
          <a:sx n="89" d="100"/>
          <a:sy n="89" d="100"/>
        </p:scale>
        <p:origin x="176" y="3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tableStyles" Target="tableStyles.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notesMaster" Target="notesMasters/notesMaster1.xml"/><Relationship Id="rId43" Type="http://schemas.openxmlformats.org/officeDocument/2006/relationships/presProps" Target="presProps.xml"/><Relationship Id="rId44" Type="http://schemas.openxmlformats.org/officeDocument/2006/relationships/viewProps" Target="viewProps.xml"/><Relationship Id="rId4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9FDD6F-07BA-DF47-A9A7-B1C6148ADB92}" type="datetimeFigureOut">
              <a:rPr lang="en-US" smtClean="0"/>
              <a:t>10/20/22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82509-D09D-8C40-88D7-C80E2EF0B931}" type="slidenum">
              <a:rPr lang="en-US" smtClean="0"/>
              <a:t>‹#›</a:t>
            </a:fld>
            <a:endParaRPr lang="en-US"/>
          </a:p>
        </p:txBody>
      </p:sp>
    </p:spTree>
    <p:extLst>
      <p:ext uri="{BB962C8B-B14F-4D97-AF65-F5344CB8AC3E}">
        <p14:creationId xmlns:p14="http://schemas.microsoft.com/office/powerpoint/2010/main" val="1297841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482509-D09D-8C40-88D7-C80E2EF0B931}" type="slidenum">
              <a:rPr lang="en-US" smtClean="0"/>
              <a:t>1</a:t>
            </a:fld>
            <a:endParaRPr lang="en-US"/>
          </a:p>
        </p:txBody>
      </p:sp>
    </p:spTree>
    <p:extLst>
      <p:ext uri="{BB962C8B-B14F-4D97-AF65-F5344CB8AC3E}">
        <p14:creationId xmlns:p14="http://schemas.microsoft.com/office/powerpoint/2010/main" val="307877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B435444-FAAE-0F4E-BB77-C7B77E2D23FA}" type="slidenum">
              <a:rPr lang="en-US" smtClean="0"/>
              <a:t>22</a:t>
            </a:fld>
            <a:endParaRPr lang="en-US"/>
          </a:p>
        </p:txBody>
      </p:sp>
      <p:sp>
        <p:nvSpPr>
          <p:cNvPr id="5" name="Date Placeholder 4"/>
          <p:cNvSpPr>
            <a:spLocks noGrp="1"/>
          </p:cNvSpPr>
          <p:nvPr>
            <p:ph type="dt" idx="11"/>
          </p:nvPr>
        </p:nvSpPr>
        <p:spPr/>
        <p:txBody>
          <a:bodyPr/>
          <a:lstStyle/>
          <a:p>
            <a:r>
              <a:rPr lang="it-IT"/>
              <a:t>11/2/21</a:t>
            </a:r>
            <a:endParaRPr lang="en-US"/>
          </a:p>
        </p:txBody>
      </p:sp>
    </p:spTree>
    <p:extLst>
      <p:ext uri="{BB962C8B-B14F-4D97-AF65-F5344CB8AC3E}">
        <p14:creationId xmlns:p14="http://schemas.microsoft.com/office/powerpoint/2010/main" val="7538258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Date Placeholder 3"/>
          <p:cNvSpPr>
            <a:spLocks noGrp="1"/>
          </p:cNvSpPr>
          <p:nvPr>
            <p:ph type="dt" idx="10"/>
          </p:nvPr>
        </p:nvSpPr>
        <p:spPr/>
        <p:txBody>
          <a:bodyPr/>
          <a:lstStyle/>
          <a:p>
            <a:r>
              <a:rPr lang="it-IT"/>
              <a:t>11/2/21</a:t>
            </a:r>
            <a:endParaRPr lang="en-US"/>
          </a:p>
        </p:txBody>
      </p:sp>
      <p:sp>
        <p:nvSpPr>
          <p:cNvPr id="5" name="Slide Number Placeholder 4"/>
          <p:cNvSpPr>
            <a:spLocks noGrp="1"/>
          </p:cNvSpPr>
          <p:nvPr>
            <p:ph type="sldNum" sz="quarter" idx="11"/>
          </p:nvPr>
        </p:nvSpPr>
        <p:spPr/>
        <p:txBody>
          <a:bodyPr/>
          <a:lstStyle/>
          <a:p>
            <a:fld id="{3B435444-FAAE-0F4E-BB77-C7B77E2D23FA}" type="slidenum">
              <a:rPr lang="en-US" smtClean="0"/>
              <a:t>31</a:t>
            </a:fld>
            <a:endParaRPr lang="en-US"/>
          </a:p>
        </p:txBody>
      </p:sp>
    </p:spTree>
    <p:extLst>
      <p:ext uri="{BB962C8B-B14F-4D97-AF65-F5344CB8AC3E}">
        <p14:creationId xmlns:p14="http://schemas.microsoft.com/office/powerpoint/2010/main" val="11202103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8482509-D09D-8C40-88D7-C80E2EF0B931}" type="slidenum">
              <a:rPr lang="en-US" smtClean="0"/>
              <a:t>2</a:t>
            </a:fld>
            <a:endParaRPr lang="en-US"/>
          </a:p>
        </p:txBody>
      </p:sp>
    </p:spTree>
    <p:extLst>
      <p:ext uri="{BB962C8B-B14F-4D97-AF65-F5344CB8AC3E}">
        <p14:creationId xmlns:p14="http://schemas.microsoft.com/office/powerpoint/2010/main" val="12057309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C3E7E9-873B-4148-9475-77317C81F30E}" type="slidenum">
              <a:rPr lang="it-IT"/>
              <a:pPr/>
              <a:t>5</a:t>
            </a:fld>
            <a:endParaRPr lang="it-IT"/>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GB" noProof="0" dirty="0">
              <a:ea typeface="ＭＳ Ｐゴシック" charset="-128"/>
            </a:endParaRPr>
          </a:p>
        </p:txBody>
      </p:sp>
      <p:sp>
        <p:nvSpPr>
          <p:cNvPr id="2" name="Date Placeholder 1"/>
          <p:cNvSpPr>
            <a:spLocks noGrp="1"/>
          </p:cNvSpPr>
          <p:nvPr>
            <p:ph type="dt" idx="10"/>
          </p:nvPr>
        </p:nvSpPr>
        <p:spPr/>
        <p:txBody>
          <a:bodyPr/>
          <a:lstStyle/>
          <a:p>
            <a:r>
              <a:rPr lang="it-IT"/>
              <a:t>11/2/21</a:t>
            </a:r>
            <a:endParaRPr lang="en-US"/>
          </a:p>
        </p:txBody>
      </p:sp>
    </p:spTree>
    <p:extLst>
      <p:ext uri="{BB962C8B-B14F-4D97-AF65-F5344CB8AC3E}">
        <p14:creationId xmlns:p14="http://schemas.microsoft.com/office/powerpoint/2010/main" val="1735106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324586A-CC78-8A48-9017-76F9D87952F4}" type="slidenum">
              <a:rPr lang="en-US" smtClean="0"/>
              <a:t>6</a:t>
            </a:fld>
            <a:endParaRPr lang="en-US"/>
          </a:p>
        </p:txBody>
      </p:sp>
      <p:sp>
        <p:nvSpPr>
          <p:cNvPr id="5" name="Date Placeholder 4"/>
          <p:cNvSpPr>
            <a:spLocks noGrp="1"/>
          </p:cNvSpPr>
          <p:nvPr>
            <p:ph type="dt" idx="11"/>
          </p:nvPr>
        </p:nvSpPr>
        <p:spPr/>
        <p:txBody>
          <a:bodyPr/>
          <a:lstStyle/>
          <a:p>
            <a:r>
              <a:rPr lang="it-IT"/>
              <a:t>11/2/21</a:t>
            </a:r>
            <a:endParaRPr lang="en-US"/>
          </a:p>
        </p:txBody>
      </p:sp>
    </p:spTree>
    <p:extLst>
      <p:ext uri="{BB962C8B-B14F-4D97-AF65-F5344CB8AC3E}">
        <p14:creationId xmlns:p14="http://schemas.microsoft.com/office/powerpoint/2010/main" val="1227620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324586A-CC78-8A48-9017-76F9D87952F4}" type="slidenum">
              <a:rPr lang="en-US" smtClean="0"/>
              <a:t>7</a:t>
            </a:fld>
            <a:endParaRPr lang="en-US"/>
          </a:p>
        </p:txBody>
      </p:sp>
      <p:sp>
        <p:nvSpPr>
          <p:cNvPr id="5" name="Date Placeholder 4"/>
          <p:cNvSpPr>
            <a:spLocks noGrp="1"/>
          </p:cNvSpPr>
          <p:nvPr>
            <p:ph type="dt" idx="11"/>
          </p:nvPr>
        </p:nvSpPr>
        <p:spPr/>
        <p:txBody>
          <a:bodyPr/>
          <a:lstStyle/>
          <a:p>
            <a:r>
              <a:rPr lang="it-IT"/>
              <a:t>11/2/21</a:t>
            </a:r>
            <a:endParaRPr lang="en-US"/>
          </a:p>
        </p:txBody>
      </p:sp>
    </p:spTree>
    <p:extLst>
      <p:ext uri="{BB962C8B-B14F-4D97-AF65-F5344CB8AC3E}">
        <p14:creationId xmlns:p14="http://schemas.microsoft.com/office/powerpoint/2010/main" val="13218308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C3E7E9-873B-4148-9475-77317C81F30E}" type="slidenum">
              <a:rPr lang="it-IT"/>
              <a:pPr/>
              <a:t>13</a:t>
            </a:fld>
            <a:endParaRPr lang="it-IT"/>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GB" noProof="0" dirty="0">
              <a:ea typeface="ＭＳ Ｐゴシック" charset="-128"/>
            </a:endParaRPr>
          </a:p>
        </p:txBody>
      </p:sp>
    </p:spTree>
    <p:extLst>
      <p:ext uri="{BB962C8B-B14F-4D97-AF65-F5344CB8AC3E}">
        <p14:creationId xmlns:p14="http://schemas.microsoft.com/office/powerpoint/2010/main" val="25113389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C3E7E9-873B-4148-9475-77317C81F30E}" type="slidenum">
              <a:rPr lang="it-IT"/>
              <a:pPr/>
              <a:t>14</a:t>
            </a:fld>
            <a:endParaRPr lang="it-IT"/>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GB" noProof="0" dirty="0">
              <a:ea typeface="ＭＳ Ｐゴシック" charset="-128"/>
            </a:endParaRPr>
          </a:p>
        </p:txBody>
      </p:sp>
    </p:spTree>
    <p:extLst>
      <p:ext uri="{BB962C8B-B14F-4D97-AF65-F5344CB8AC3E}">
        <p14:creationId xmlns:p14="http://schemas.microsoft.com/office/powerpoint/2010/main" val="282292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39C3E7E9-873B-4148-9475-77317C81F30E}" type="slidenum">
              <a:rPr lang="it-IT"/>
              <a:pPr/>
              <a:t>18</a:t>
            </a:fld>
            <a:endParaRPr lang="it-IT"/>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GB" noProof="0" dirty="0">
              <a:ea typeface="ＭＳ Ｐゴシック" charset="-128"/>
            </a:endParaRPr>
          </a:p>
          <a:p>
            <a:pPr eaLnBrk="1" hangingPunct="1"/>
            <a:endParaRPr lang="en-GB" noProof="0" dirty="0">
              <a:ea typeface="ＭＳ Ｐゴシック" charset="-128"/>
            </a:endParaRPr>
          </a:p>
        </p:txBody>
      </p:sp>
    </p:spTree>
    <p:extLst>
      <p:ext uri="{BB962C8B-B14F-4D97-AF65-F5344CB8AC3E}">
        <p14:creationId xmlns:p14="http://schemas.microsoft.com/office/powerpoint/2010/main" val="1792109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B435444-FAAE-0F4E-BB77-C7B77E2D23FA}" type="slidenum">
              <a:rPr lang="en-US" smtClean="0"/>
              <a:t>21</a:t>
            </a:fld>
            <a:endParaRPr lang="en-US"/>
          </a:p>
        </p:txBody>
      </p:sp>
      <p:sp>
        <p:nvSpPr>
          <p:cNvPr id="5" name="Date Placeholder 4"/>
          <p:cNvSpPr>
            <a:spLocks noGrp="1"/>
          </p:cNvSpPr>
          <p:nvPr>
            <p:ph type="dt" idx="11"/>
          </p:nvPr>
        </p:nvSpPr>
        <p:spPr/>
        <p:txBody>
          <a:bodyPr/>
          <a:lstStyle/>
          <a:p>
            <a:r>
              <a:rPr lang="it-IT"/>
              <a:t>11/2/21</a:t>
            </a:r>
            <a:endParaRPr lang="en-US"/>
          </a:p>
        </p:txBody>
      </p:sp>
    </p:spTree>
    <p:extLst>
      <p:ext uri="{BB962C8B-B14F-4D97-AF65-F5344CB8AC3E}">
        <p14:creationId xmlns:p14="http://schemas.microsoft.com/office/powerpoint/2010/main" val="21437701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27" name="PlaceHolder 2"/>
          <p:cNvSpPr>
            <a:spLocks noGrp="1"/>
          </p:cNvSpPr>
          <p:nvPr>
            <p:ph type="body"/>
          </p:nvPr>
        </p:nvSpPr>
        <p:spPr>
          <a:xfrm>
            <a:off x="609480" y="1604520"/>
            <a:ext cx="109724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28" name="PlaceHolder 3"/>
          <p:cNvSpPr>
            <a:spLocks noGrp="1"/>
          </p:cNvSpPr>
          <p:nvPr>
            <p:ph type="body"/>
          </p:nvPr>
        </p:nvSpPr>
        <p:spPr>
          <a:xfrm>
            <a:off x="609480" y="3682080"/>
            <a:ext cx="1097244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30" name="PlaceHolder 2"/>
          <p:cNvSpPr>
            <a:spLocks noGrp="1"/>
          </p:cNvSpPr>
          <p:nvPr>
            <p:ph type="body"/>
          </p:nvPr>
        </p:nvSpPr>
        <p:spPr>
          <a:xfrm>
            <a:off x="60948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31" name="PlaceHolder 3"/>
          <p:cNvSpPr>
            <a:spLocks noGrp="1"/>
          </p:cNvSpPr>
          <p:nvPr>
            <p:ph type="body"/>
          </p:nvPr>
        </p:nvSpPr>
        <p:spPr>
          <a:xfrm>
            <a:off x="623196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32" name="PlaceHolder 4"/>
          <p:cNvSpPr>
            <a:spLocks noGrp="1"/>
          </p:cNvSpPr>
          <p:nvPr>
            <p:ph type="body"/>
          </p:nvPr>
        </p:nvSpPr>
        <p:spPr>
          <a:xfrm>
            <a:off x="60948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33" name="PlaceHolder 5"/>
          <p:cNvSpPr>
            <a:spLocks noGrp="1"/>
          </p:cNvSpPr>
          <p:nvPr>
            <p:ph type="body"/>
          </p:nvPr>
        </p:nvSpPr>
        <p:spPr>
          <a:xfrm>
            <a:off x="623196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35" name="PlaceHolder 2"/>
          <p:cNvSpPr>
            <a:spLocks noGrp="1"/>
          </p:cNvSpPr>
          <p:nvPr>
            <p:ph type="body"/>
          </p:nvPr>
        </p:nvSpPr>
        <p:spPr>
          <a:xfrm>
            <a:off x="609480" y="160452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36" name="PlaceHolder 3"/>
          <p:cNvSpPr>
            <a:spLocks noGrp="1"/>
          </p:cNvSpPr>
          <p:nvPr>
            <p:ph type="body"/>
          </p:nvPr>
        </p:nvSpPr>
        <p:spPr>
          <a:xfrm>
            <a:off x="4319640" y="160452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37" name="PlaceHolder 4"/>
          <p:cNvSpPr>
            <a:spLocks noGrp="1"/>
          </p:cNvSpPr>
          <p:nvPr>
            <p:ph type="body"/>
          </p:nvPr>
        </p:nvSpPr>
        <p:spPr>
          <a:xfrm>
            <a:off x="8029800" y="160452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38" name="PlaceHolder 5"/>
          <p:cNvSpPr>
            <a:spLocks noGrp="1"/>
          </p:cNvSpPr>
          <p:nvPr>
            <p:ph type="body"/>
          </p:nvPr>
        </p:nvSpPr>
        <p:spPr>
          <a:xfrm>
            <a:off x="609480" y="368208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39" name="PlaceHolder 6"/>
          <p:cNvSpPr>
            <a:spLocks noGrp="1"/>
          </p:cNvSpPr>
          <p:nvPr>
            <p:ph type="body"/>
          </p:nvPr>
        </p:nvSpPr>
        <p:spPr>
          <a:xfrm>
            <a:off x="4319640" y="368208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40" name="PlaceHolder 7"/>
          <p:cNvSpPr>
            <a:spLocks noGrp="1"/>
          </p:cNvSpPr>
          <p:nvPr>
            <p:ph type="body"/>
          </p:nvPr>
        </p:nvSpPr>
        <p:spPr>
          <a:xfrm>
            <a:off x="8029800" y="368208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47" name="PlaceHolder 2"/>
          <p:cNvSpPr>
            <a:spLocks noGrp="1"/>
          </p:cNvSpPr>
          <p:nvPr>
            <p:ph type="subTitle"/>
          </p:nvPr>
        </p:nvSpPr>
        <p:spPr>
          <a:xfrm>
            <a:off x="609480" y="1604520"/>
            <a:ext cx="10972440" cy="3977280"/>
          </a:xfrm>
          <a:prstGeom prst="rect">
            <a:avLst/>
          </a:prstGeom>
        </p:spPr>
        <p:txBody>
          <a:bodyPr lIns="0" tIns="0" rIns="0" bIns="0" anchor="ctr"/>
          <a:lstStyle/>
          <a:p>
            <a:pPr algn="ctr"/>
            <a:r>
              <a:rPr lang="en-US" sz="3200" b="0" strike="noStrike" spc="-1">
                <a:latin typeface="Arial"/>
              </a:rPr>
              <a:t>Click to edit Master subtitle style</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49" name="PlaceHolder 2"/>
          <p:cNvSpPr>
            <a:spLocks noGrp="1"/>
          </p:cNvSpPr>
          <p:nvPr>
            <p:ph type="body"/>
          </p:nvPr>
        </p:nvSpPr>
        <p:spPr>
          <a:xfrm>
            <a:off x="609480" y="1604520"/>
            <a:ext cx="10972440" cy="397728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51" name="PlaceHolder 2"/>
          <p:cNvSpPr>
            <a:spLocks noGrp="1"/>
          </p:cNvSpPr>
          <p:nvPr>
            <p:ph type="body"/>
          </p:nvPr>
        </p:nvSpPr>
        <p:spPr>
          <a:xfrm>
            <a:off x="60948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52" name="PlaceHolder 3"/>
          <p:cNvSpPr>
            <a:spLocks noGrp="1"/>
          </p:cNvSpPr>
          <p:nvPr>
            <p:ph type="body"/>
          </p:nvPr>
        </p:nvSpPr>
        <p:spPr>
          <a:xfrm>
            <a:off x="623196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4" name="PlaceHolder 1"/>
          <p:cNvSpPr>
            <a:spLocks noGrp="1"/>
          </p:cNvSpPr>
          <p:nvPr>
            <p:ph type="subTitle"/>
          </p:nvPr>
        </p:nvSpPr>
        <p:spPr>
          <a:xfrm>
            <a:off x="609480" y="273600"/>
            <a:ext cx="10972440" cy="5307840"/>
          </a:xfrm>
          <a:prstGeom prst="rect">
            <a:avLst/>
          </a:prstGeom>
        </p:spPr>
        <p:txBody>
          <a:bodyPr lIns="0" tIns="0" rIns="0" bIns="0" anchor="ctr"/>
          <a:lstStyle/>
          <a:p>
            <a:pPr algn="ctr"/>
            <a:r>
              <a:rPr lang="en-US" sz="3200" b="0" strike="noStrike" spc="-1">
                <a:latin typeface="Arial"/>
              </a:rPr>
              <a:t>Click to edit Master subtitle style</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56" name="PlaceHolder 2"/>
          <p:cNvSpPr>
            <a:spLocks noGrp="1"/>
          </p:cNvSpPr>
          <p:nvPr>
            <p:ph type="body"/>
          </p:nvPr>
        </p:nvSpPr>
        <p:spPr>
          <a:xfrm>
            <a:off x="60948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57" name="PlaceHolder 3"/>
          <p:cNvSpPr>
            <a:spLocks noGrp="1"/>
          </p:cNvSpPr>
          <p:nvPr>
            <p:ph type="body"/>
          </p:nvPr>
        </p:nvSpPr>
        <p:spPr>
          <a:xfrm>
            <a:off x="623196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58" name="PlaceHolder 4"/>
          <p:cNvSpPr>
            <a:spLocks noGrp="1"/>
          </p:cNvSpPr>
          <p:nvPr>
            <p:ph type="body"/>
          </p:nvPr>
        </p:nvSpPr>
        <p:spPr>
          <a:xfrm>
            <a:off x="60948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6" name="PlaceHolder 2"/>
          <p:cNvSpPr>
            <a:spLocks noGrp="1"/>
          </p:cNvSpPr>
          <p:nvPr>
            <p:ph type="subTitle"/>
          </p:nvPr>
        </p:nvSpPr>
        <p:spPr>
          <a:xfrm>
            <a:off x="609480" y="1604520"/>
            <a:ext cx="10972440" cy="3977280"/>
          </a:xfrm>
          <a:prstGeom prst="rect">
            <a:avLst/>
          </a:prstGeom>
        </p:spPr>
        <p:txBody>
          <a:bodyPr lIns="0" tIns="0" rIns="0" bIns="0" anchor="ctr"/>
          <a:lstStyle/>
          <a:p>
            <a:pPr algn="ctr"/>
            <a:r>
              <a:rPr lang="en-US" sz="3200" b="0" strike="noStrike" spc="-1">
                <a:latin typeface="Arial"/>
              </a:rPr>
              <a:t>Click to edit Master subtitle style</a:t>
            </a: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60" name="PlaceHolder 2"/>
          <p:cNvSpPr>
            <a:spLocks noGrp="1"/>
          </p:cNvSpPr>
          <p:nvPr>
            <p:ph type="body"/>
          </p:nvPr>
        </p:nvSpPr>
        <p:spPr>
          <a:xfrm>
            <a:off x="60948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61" name="PlaceHolder 3"/>
          <p:cNvSpPr>
            <a:spLocks noGrp="1"/>
          </p:cNvSpPr>
          <p:nvPr>
            <p:ph type="body"/>
          </p:nvPr>
        </p:nvSpPr>
        <p:spPr>
          <a:xfrm>
            <a:off x="623196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62" name="PlaceHolder 4"/>
          <p:cNvSpPr>
            <a:spLocks noGrp="1"/>
          </p:cNvSpPr>
          <p:nvPr>
            <p:ph type="body"/>
          </p:nvPr>
        </p:nvSpPr>
        <p:spPr>
          <a:xfrm>
            <a:off x="623196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64" name="PlaceHolder 2"/>
          <p:cNvSpPr>
            <a:spLocks noGrp="1"/>
          </p:cNvSpPr>
          <p:nvPr>
            <p:ph type="body"/>
          </p:nvPr>
        </p:nvSpPr>
        <p:spPr>
          <a:xfrm>
            <a:off x="60948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65" name="PlaceHolder 3"/>
          <p:cNvSpPr>
            <a:spLocks noGrp="1"/>
          </p:cNvSpPr>
          <p:nvPr>
            <p:ph type="body"/>
          </p:nvPr>
        </p:nvSpPr>
        <p:spPr>
          <a:xfrm>
            <a:off x="623196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66" name="PlaceHolder 4"/>
          <p:cNvSpPr>
            <a:spLocks noGrp="1"/>
          </p:cNvSpPr>
          <p:nvPr>
            <p:ph type="body"/>
          </p:nvPr>
        </p:nvSpPr>
        <p:spPr>
          <a:xfrm>
            <a:off x="609480" y="3682080"/>
            <a:ext cx="1097244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7"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68" name="PlaceHolder 2"/>
          <p:cNvSpPr>
            <a:spLocks noGrp="1"/>
          </p:cNvSpPr>
          <p:nvPr>
            <p:ph type="body"/>
          </p:nvPr>
        </p:nvSpPr>
        <p:spPr>
          <a:xfrm>
            <a:off x="609480" y="1604520"/>
            <a:ext cx="109724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69" name="PlaceHolder 3"/>
          <p:cNvSpPr>
            <a:spLocks noGrp="1"/>
          </p:cNvSpPr>
          <p:nvPr>
            <p:ph type="body"/>
          </p:nvPr>
        </p:nvSpPr>
        <p:spPr>
          <a:xfrm>
            <a:off x="609480" y="3682080"/>
            <a:ext cx="1097244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0"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71" name="PlaceHolder 2"/>
          <p:cNvSpPr>
            <a:spLocks noGrp="1"/>
          </p:cNvSpPr>
          <p:nvPr>
            <p:ph type="body"/>
          </p:nvPr>
        </p:nvSpPr>
        <p:spPr>
          <a:xfrm>
            <a:off x="60948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72" name="PlaceHolder 3"/>
          <p:cNvSpPr>
            <a:spLocks noGrp="1"/>
          </p:cNvSpPr>
          <p:nvPr>
            <p:ph type="body"/>
          </p:nvPr>
        </p:nvSpPr>
        <p:spPr>
          <a:xfrm>
            <a:off x="623196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73" name="PlaceHolder 4"/>
          <p:cNvSpPr>
            <a:spLocks noGrp="1"/>
          </p:cNvSpPr>
          <p:nvPr>
            <p:ph type="body"/>
          </p:nvPr>
        </p:nvSpPr>
        <p:spPr>
          <a:xfrm>
            <a:off x="60948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74" name="PlaceHolder 5"/>
          <p:cNvSpPr>
            <a:spLocks noGrp="1"/>
          </p:cNvSpPr>
          <p:nvPr>
            <p:ph type="body"/>
          </p:nvPr>
        </p:nvSpPr>
        <p:spPr>
          <a:xfrm>
            <a:off x="623196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5"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76" name="PlaceHolder 2"/>
          <p:cNvSpPr>
            <a:spLocks noGrp="1"/>
          </p:cNvSpPr>
          <p:nvPr>
            <p:ph type="body"/>
          </p:nvPr>
        </p:nvSpPr>
        <p:spPr>
          <a:xfrm>
            <a:off x="609480" y="160452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77" name="PlaceHolder 3"/>
          <p:cNvSpPr>
            <a:spLocks noGrp="1"/>
          </p:cNvSpPr>
          <p:nvPr>
            <p:ph type="body"/>
          </p:nvPr>
        </p:nvSpPr>
        <p:spPr>
          <a:xfrm>
            <a:off x="4319640" y="160452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78" name="PlaceHolder 4"/>
          <p:cNvSpPr>
            <a:spLocks noGrp="1"/>
          </p:cNvSpPr>
          <p:nvPr>
            <p:ph type="body"/>
          </p:nvPr>
        </p:nvSpPr>
        <p:spPr>
          <a:xfrm>
            <a:off x="8029800" y="160452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79" name="PlaceHolder 5"/>
          <p:cNvSpPr>
            <a:spLocks noGrp="1"/>
          </p:cNvSpPr>
          <p:nvPr>
            <p:ph type="body"/>
          </p:nvPr>
        </p:nvSpPr>
        <p:spPr>
          <a:xfrm>
            <a:off x="609480" y="368208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80" name="PlaceHolder 6"/>
          <p:cNvSpPr>
            <a:spLocks noGrp="1"/>
          </p:cNvSpPr>
          <p:nvPr>
            <p:ph type="body"/>
          </p:nvPr>
        </p:nvSpPr>
        <p:spPr>
          <a:xfrm>
            <a:off x="4319640" y="368208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81" name="PlaceHolder 7"/>
          <p:cNvSpPr>
            <a:spLocks noGrp="1"/>
          </p:cNvSpPr>
          <p:nvPr>
            <p:ph type="body"/>
          </p:nvPr>
        </p:nvSpPr>
        <p:spPr>
          <a:xfrm>
            <a:off x="8029800" y="368208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88" name="PlaceHolder 2"/>
          <p:cNvSpPr>
            <a:spLocks noGrp="1"/>
          </p:cNvSpPr>
          <p:nvPr>
            <p:ph type="subTitle"/>
          </p:nvPr>
        </p:nvSpPr>
        <p:spPr>
          <a:xfrm>
            <a:off x="609480" y="1604520"/>
            <a:ext cx="10972440" cy="3977280"/>
          </a:xfrm>
          <a:prstGeom prst="rect">
            <a:avLst/>
          </a:prstGeom>
        </p:spPr>
        <p:txBody>
          <a:bodyPr lIns="0" tIns="0" rIns="0" bIns="0" anchor="ctr"/>
          <a:lstStyle/>
          <a:p>
            <a:pPr algn="ctr"/>
            <a:r>
              <a:rPr lang="en-US" sz="3200" b="0" strike="noStrike" spc="-1">
                <a:latin typeface="Arial"/>
              </a:rPr>
              <a:t>Click to edit Master subtitle style</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90" name="PlaceHolder 2"/>
          <p:cNvSpPr>
            <a:spLocks noGrp="1"/>
          </p:cNvSpPr>
          <p:nvPr>
            <p:ph type="body"/>
          </p:nvPr>
        </p:nvSpPr>
        <p:spPr>
          <a:xfrm>
            <a:off x="609480" y="1604520"/>
            <a:ext cx="10972440" cy="397728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92" name="PlaceHolder 2"/>
          <p:cNvSpPr>
            <a:spLocks noGrp="1"/>
          </p:cNvSpPr>
          <p:nvPr>
            <p:ph type="body"/>
          </p:nvPr>
        </p:nvSpPr>
        <p:spPr>
          <a:xfrm>
            <a:off x="60948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93" name="PlaceHolder 3"/>
          <p:cNvSpPr>
            <a:spLocks noGrp="1"/>
          </p:cNvSpPr>
          <p:nvPr>
            <p:ph type="body"/>
          </p:nvPr>
        </p:nvSpPr>
        <p:spPr>
          <a:xfrm>
            <a:off x="623196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8" name="PlaceHolder 2"/>
          <p:cNvSpPr>
            <a:spLocks noGrp="1"/>
          </p:cNvSpPr>
          <p:nvPr>
            <p:ph type="body"/>
          </p:nvPr>
        </p:nvSpPr>
        <p:spPr>
          <a:xfrm>
            <a:off x="609480" y="1604520"/>
            <a:ext cx="10972440" cy="397728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609480" y="273600"/>
            <a:ext cx="10972440" cy="5307840"/>
          </a:xfrm>
          <a:prstGeom prst="rect">
            <a:avLst/>
          </a:prstGeom>
        </p:spPr>
        <p:txBody>
          <a:bodyPr lIns="0" tIns="0" rIns="0" bIns="0" anchor="ctr"/>
          <a:lstStyle/>
          <a:p>
            <a:pPr algn="ctr"/>
            <a:r>
              <a:rPr lang="en-US" sz="3200" b="0" strike="noStrike" spc="-1">
                <a:latin typeface="Arial"/>
              </a:rPr>
              <a:t>Click to edit Master subtitle style</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97" name="PlaceHolder 2"/>
          <p:cNvSpPr>
            <a:spLocks noGrp="1"/>
          </p:cNvSpPr>
          <p:nvPr>
            <p:ph type="body"/>
          </p:nvPr>
        </p:nvSpPr>
        <p:spPr>
          <a:xfrm>
            <a:off x="60948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98" name="PlaceHolder 3"/>
          <p:cNvSpPr>
            <a:spLocks noGrp="1"/>
          </p:cNvSpPr>
          <p:nvPr>
            <p:ph type="body"/>
          </p:nvPr>
        </p:nvSpPr>
        <p:spPr>
          <a:xfrm>
            <a:off x="623196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99" name="PlaceHolder 4"/>
          <p:cNvSpPr>
            <a:spLocks noGrp="1"/>
          </p:cNvSpPr>
          <p:nvPr>
            <p:ph type="body"/>
          </p:nvPr>
        </p:nvSpPr>
        <p:spPr>
          <a:xfrm>
            <a:off x="60948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101" name="PlaceHolder 2"/>
          <p:cNvSpPr>
            <a:spLocks noGrp="1"/>
          </p:cNvSpPr>
          <p:nvPr>
            <p:ph type="body"/>
          </p:nvPr>
        </p:nvSpPr>
        <p:spPr>
          <a:xfrm>
            <a:off x="60948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02" name="PlaceHolder 3"/>
          <p:cNvSpPr>
            <a:spLocks noGrp="1"/>
          </p:cNvSpPr>
          <p:nvPr>
            <p:ph type="body"/>
          </p:nvPr>
        </p:nvSpPr>
        <p:spPr>
          <a:xfrm>
            <a:off x="623196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03" name="PlaceHolder 4"/>
          <p:cNvSpPr>
            <a:spLocks noGrp="1"/>
          </p:cNvSpPr>
          <p:nvPr>
            <p:ph type="body"/>
          </p:nvPr>
        </p:nvSpPr>
        <p:spPr>
          <a:xfrm>
            <a:off x="623196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105" name="PlaceHolder 2"/>
          <p:cNvSpPr>
            <a:spLocks noGrp="1"/>
          </p:cNvSpPr>
          <p:nvPr>
            <p:ph type="body"/>
          </p:nvPr>
        </p:nvSpPr>
        <p:spPr>
          <a:xfrm>
            <a:off x="60948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06" name="PlaceHolder 3"/>
          <p:cNvSpPr>
            <a:spLocks noGrp="1"/>
          </p:cNvSpPr>
          <p:nvPr>
            <p:ph type="body"/>
          </p:nvPr>
        </p:nvSpPr>
        <p:spPr>
          <a:xfrm>
            <a:off x="623196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07" name="PlaceHolder 4"/>
          <p:cNvSpPr>
            <a:spLocks noGrp="1"/>
          </p:cNvSpPr>
          <p:nvPr>
            <p:ph type="body"/>
          </p:nvPr>
        </p:nvSpPr>
        <p:spPr>
          <a:xfrm>
            <a:off x="609480" y="3682080"/>
            <a:ext cx="1097244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109" name="PlaceHolder 2"/>
          <p:cNvSpPr>
            <a:spLocks noGrp="1"/>
          </p:cNvSpPr>
          <p:nvPr>
            <p:ph type="body"/>
          </p:nvPr>
        </p:nvSpPr>
        <p:spPr>
          <a:xfrm>
            <a:off x="609480" y="1604520"/>
            <a:ext cx="109724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10" name="PlaceHolder 3"/>
          <p:cNvSpPr>
            <a:spLocks noGrp="1"/>
          </p:cNvSpPr>
          <p:nvPr>
            <p:ph type="body"/>
          </p:nvPr>
        </p:nvSpPr>
        <p:spPr>
          <a:xfrm>
            <a:off x="609480" y="3682080"/>
            <a:ext cx="1097244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112" name="PlaceHolder 2"/>
          <p:cNvSpPr>
            <a:spLocks noGrp="1"/>
          </p:cNvSpPr>
          <p:nvPr>
            <p:ph type="body"/>
          </p:nvPr>
        </p:nvSpPr>
        <p:spPr>
          <a:xfrm>
            <a:off x="60948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13" name="PlaceHolder 3"/>
          <p:cNvSpPr>
            <a:spLocks noGrp="1"/>
          </p:cNvSpPr>
          <p:nvPr>
            <p:ph type="body"/>
          </p:nvPr>
        </p:nvSpPr>
        <p:spPr>
          <a:xfrm>
            <a:off x="623196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14" name="PlaceHolder 4"/>
          <p:cNvSpPr>
            <a:spLocks noGrp="1"/>
          </p:cNvSpPr>
          <p:nvPr>
            <p:ph type="body"/>
          </p:nvPr>
        </p:nvSpPr>
        <p:spPr>
          <a:xfrm>
            <a:off x="60948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15" name="PlaceHolder 5"/>
          <p:cNvSpPr>
            <a:spLocks noGrp="1"/>
          </p:cNvSpPr>
          <p:nvPr>
            <p:ph type="body"/>
          </p:nvPr>
        </p:nvSpPr>
        <p:spPr>
          <a:xfrm>
            <a:off x="623196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117" name="PlaceHolder 2"/>
          <p:cNvSpPr>
            <a:spLocks noGrp="1"/>
          </p:cNvSpPr>
          <p:nvPr>
            <p:ph type="body"/>
          </p:nvPr>
        </p:nvSpPr>
        <p:spPr>
          <a:xfrm>
            <a:off x="609480" y="160452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18" name="PlaceHolder 3"/>
          <p:cNvSpPr>
            <a:spLocks noGrp="1"/>
          </p:cNvSpPr>
          <p:nvPr>
            <p:ph type="body"/>
          </p:nvPr>
        </p:nvSpPr>
        <p:spPr>
          <a:xfrm>
            <a:off x="4319640" y="160452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19" name="PlaceHolder 4"/>
          <p:cNvSpPr>
            <a:spLocks noGrp="1"/>
          </p:cNvSpPr>
          <p:nvPr>
            <p:ph type="body"/>
          </p:nvPr>
        </p:nvSpPr>
        <p:spPr>
          <a:xfrm>
            <a:off x="8029800" y="160452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20" name="PlaceHolder 5"/>
          <p:cNvSpPr>
            <a:spLocks noGrp="1"/>
          </p:cNvSpPr>
          <p:nvPr>
            <p:ph type="body"/>
          </p:nvPr>
        </p:nvSpPr>
        <p:spPr>
          <a:xfrm>
            <a:off x="609480" y="368208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21" name="PlaceHolder 6"/>
          <p:cNvSpPr>
            <a:spLocks noGrp="1"/>
          </p:cNvSpPr>
          <p:nvPr>
            <p:ph type="body"/>
          </p:nvPr>
        </p:nvSpPr>
        <p:spPr>
          <a:xfrm>
            <a:off x="4319640" y="368208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22" name="PlaceHolder 7"/>
          <p:cNvSpPr>
            <a:spLocks noGrp="1"/>
          </p:cNvSpPr>
          <p:nvPr>
            <p:ph type="body"/>
          </p:nvPr>
        </p:nvSpPr>
        <p:spPr>
          <a:xfrm>
            <a:off x="8029800" y="3682080"/>
            <a:ext cx="353304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r>
              <a:rPr lang="it-IT" smtClean="0"/>
              <a:t>20/10/22</a:t>
            </a:r>
            <a:endParaRPr lang="en-US" dirty="0"/>
          </a:p>
        </p:txBody>
      </p:sp>
      <p:sp>
        <p:nvSpPr>
          <p:cNvPr id="5" name="Footer Placeholder 4"/>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it-IT" smtClean="0"/>
              <a:t>20/10/22</a:t>
            </a:r>
            <a:endParaRPr lang="en-US" dirty="0"/>
          </a:p>
        </p:txBody>
      </p:sp>
      <p:sp>
        <p:nvSpPr>
          <p:cNvPr id="5" name="Footer Placeholder 4"/>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a:t>
            </a:fld>
            <a:endParaRPr lang="en-US" dirty="0"/>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it-IT" smtClean="0"/>
              <a:t>20/10/22</a:t>
            </a:r>
            <a:endParaRPr lang="en-US" dirty="0"/>
          </a:p>
        </p:txBody>
      </p:sp>
      <p:sp>
        <p:nvSpPr>
          <p:cNvPr id="5" name="Footer Placeholder 4"/>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10" name="PlaceHolder 2"/>
          <p:cNvSpPr>
            <a:spLocks noGrp="1"/>
          </p:cNvSpPr>
          <p:nvPr>
            <p:ph type="body"/>
          </p:nvPr>
        </p:nvSpPr>
        <p:spPr>
          <a:xfrm>
            <a:off x="60948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1" name="PlaceHolder 3"/>
          <p:cNvSpPr>
            <a:spLocks noGrp="1"/>
          </p:cNvSpPr>
          <p:nvPr>
            <p:ph type="body"/>
          </p:nvPr>
        </p:nvSpPr>
        <p:spPr>
          <a:xfrm>
            <a:off x="623196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r>
              <a:rPr lang="it-IT" smtClean="0"/>
              <a:t>20/10/22</a:t>
            </a:r>
            <a:endParaRPr lang="en-US" dirty="0"/>
          </a:p>
        </p:txBody>
      </p:sp>
      <p:sp>
        <p:nvSpPr>
          <p:cNvPr id="6" name="Footer Placeholder 5"/>
          <p:cNvSpPr>
            <a:spLocks noGrp="1"/>
          </p:cNvSpPr>
          <p:nvPr>
            <p:ph type="ftr" sz="quarter" idx="11"/>
          </p:nvPr>
        </p:nvSpPr>
        <p:spPr/>
        <p:txBody>
          <a:bodyPr/>
          <a:lstStyle/>
          <a:p>
            <a:r>
              <a:rPr lang="en-US" smtClean="0"/>
              <a:t>FCC-EIC MDI Workshop, Emanuela Carideo</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97280" y="2582335"/>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r>
              <a:rPr lang="it-IT" smtClean="0"/>
              <a:t>20/10/22</a:t>
            </a:r>
            <a:endParaRPr lang="en-US" dirty="0"/>
          </a:p>
        </p:txBody>
      </p:sp>
      <p:sp>
        <p:nvSpPr>
          <p:cNvPr id="8" name="Footer Placeholder 7"/>
          <p:cNvSpPr>
            <a:spLocks noGrp="1"/>
          </p:cNvSpPr>
          <p:nvPr>
            <p:ph type="ftr" sz="quarter" idx="11"/>
          </p:nvPr>
        </p:nvSpPr>
        <p:spPr/>
        <p:txBody>
          <a:bodyPr/>
          <a:lstStyle/>
          <a:p>
            <a:r>
              <a:rPr lang="en-US" smtClean="0"/>
              <a:t>FCC-EIC MDI Workshop, Emanuela Carideo</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it-IT" smtClean="0"/>
              <a:t>20/10/22</a:t>
            </a:r>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smtClean="0"/>
              <a:t>FCC-EIC MDI Workshop, Emanuela Carideo</a:t>
            </a:r>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r>
              <a:rPr lang="it-IT" smtClean="0"/>
              <a:t>20/10/22</a:t>
            </a:r>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r>
              <a:rPr lang="en-US" smtClean="0"/>
              <a:t>FCC-EIC MDI Workshop, Emanuela Carideo</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4FAB73BC-B049-4115-A692-8D63A059BFB8}" type="slidenum">
              <a:rPr lang="en-US" smtClean="0"/>
              <a:pPr/>
              <a:t>‹#›</a:t>
            </a:fld>
            <a:endParaRPr lang="en-US" dirty="0"/>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it-IT" smtClean="0"/>
              <a:t>20/10/22</a:t>
            </a:r>
            <a:endParaRPr lang="en-US" dirty="0"/>
          </a:p>
        </p:txBody>
      </p:sp>
      <p:sp>
        <p:nvSpPr>
          <p:cNvPr id="6" name="Footer Placeholder 5"/>
          <p:cNvSpPr>
            <a:spLocks noGrp="1"/>
          </p:cNvSpPr>
          <p:nvPr>
            <p:ph type="ftr" sz="quarter" idx="11"/>
          </p:nvPr>
        </p:nvSpPr>
        <p:spPr/>
        <p:txBody>
          <a:bodyPr/>
          <a:lstStyle/>
          <a:p>
            <a:r>
              <a:rPr lang="en-US" smtClean="0"/>
              <a:t>FCC-EIC MDI Workshop, Emanuela Carideo</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it-IT" smtClean="0"/>
              <a:t>20/10/22</a:t>
            </a:r>
            <a:endParaRPr lang="en-US" dirty="0"/>
          </a:p>
        </p:txBody>
      </p:sp>
      <p:sp>
        <p:nvSpPr>
          <p:cNvPr id="5" name="Footer Placeholder 4"/>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it-IT" smtClean="0"/>
              <a:t>20/10/22</a:t>
            </a:r>
            <a:endParaRPr lang="en-US" dirty="0"/>
          </a:p>
        </p:txBody>
      </p:sp>
      <p:sp>
        <p:nvSpPr>
          <p:cNvPr id="5" name="Footer Placeholder 4"/>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609480" y="273600"/>
            <a:ext cx="10972440" cy="5307840"/>
          </a:xfrm>
          <a:prstGeom prst="rect">
            <a:avLst/>
          </a:prstGeom>
        </p:spPr>
        <p:txBody>
          <a:bodyPr lIns="0" tIns="0" rIns="0" bIns="0" anchor="ctr"/>
          <a:lstStyle/>
          <a:p>
            <a:pPr algn="ctr"/>
            <a:r>
              <a:rPr lang="en-US" sz="3200" b="0" strike="noStrike" spc="-1">
                <a:latin typeface="Arial"/>
              </a:rPr>
              <a:t>Click to edit Master subtitle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15" name="PlaceHolder 2"/>
          <p:cNvSpPr>
            <a:spLocks noGrp="1"/>
          </p:cNvSpPr>
          <p:nvPr>
            <p:ph type="body"/>
          </p:nvPr>
        </p:nvSpPr>
        <p:spPr>
          <a:xfrm>
            <a:off x="60948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6" name="PlaceHolder 3"/>
          <p:cNvSpPr>
            <a:spLocks noGrp="1"/>
          </p:cNvSpPr>
          <p:nvPr>
            <p:ph type="body"/>
          </p:nvPr>
        </p:nvSpPr>
        <p:spPr>
          <a:xfrm>
            <a:off x="623196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17" name="PlaceHolder 4"/>
          <p:cNvSpPr>
            <a:spLocks noGrp="1"/>
          </p:cNvSpPr>
          <p:nvPr>
            <p:ph type="body"/>
          </p:nvPr>
        </p:nvSpPr>
        <p:spPr>
          <a:xfrm>
            <a:off x="60948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19" name="PlaceHolder 2"/>
          <p:cNvSpPr>
            <a:spLocks noGrp="1"/>
          </p:cNvSpPr>
          <p:nvPr>
            <p:ph type="body"/>
          </p:nvPr>
        </p:nvSpPr>
        <p:spPr>
          <a:xfrm>
            <a:off x="609480" y="1604520"/>
            <a:ext cx="5354280" cy="397728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20" name="PlaceHolder 3"/>
          <p:cNvSpPr>
            <a:spLocks noGrp="1"/>
          </p:cNvSpPr>
          <p:nvPr>
            <p:ph type="body"/>
          </p:nvPr>
        </p:nvSpPr>
        <p:spPr>
          <a:xfrm>
            <a:off x="623196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21" name="PlaceHolder 4"/>
          <p:cNvSpPr>
            <a:spLocks noGrp="1"/>
          </p:cNvSpPr>
          <p:nvPr>
            <p:ph type="body"/>
          </p:nvPr>
        </p:nvSpPr>
        <p:spPr>
          <a:xfrm>
            <a:off x="6231960" y="368208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Master title style</a:t>
            </a:r>
          </a:p>
        </p:txBody>
      </p:sp>
      <p:sp>
        <p:nvSpPr>
          <p:cNvPr id="23" name="PlaceHolder 2"/>
          <p:cNvSpPr>
            <a:spLocks noGrp="1"/>
          </p:cNvSpPr>
          <p:nvPr>
            <p:ph type="body"/>
          </p:nvPr>
        </p:nvSpPr>
        <p:spPr>
          <a:xfrm>
            <a:off x="60948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24" name="PlaceHolder 3"/>
          <p:cNvSpPr>
            <a:spLocks noGrp="1"/>
          </p:cNvSpPr>
          <p:nvPr>
            <p:ph type="body"/>
          </p:nvPr>
        </p:nvSpPr>
        <p:spPr>
          <a:xfrm>
            <a:off x="6231960" y="1604520"/>
            <a:ext cx="5354280" cy="1896840"/>
          </a:xfrm>
          <a:prstGeom prst="rect">
            <a:avLst/>
          </a:prstGeom>
        </p:spPr>
        <p:txBody>
          <a:bodyPr lIns="0" tIns="0" rIns="0" bIns="0">
            <a:normAutofit/>
          </a:bodyPr>
          <a:lstStyle/>
          <a:p>
            <a:pPr lvl="0"/>
            <a:r>
              <a:rPr lang="en-US" sz="3200" b="0" strike="noStrike" spc="-1">
                <a:latin typeface="Arial"/>
              </a:rPr>
              <a:t>Click to edit Master text styles</a:t>
            </a:r>
          </a:p>
        </p:txBody>
      </p:sp>
      <p:sp>
        <p:nvSpPr>
          <p:cNvPr id="25" name="PlaceHolder 4"/>
          <p:cNvSpPr>
            <a:spLocks noGrp="1"/>
          </p:cNvSpPr>
          <p:nvPr>
            <p:ph type="body"/>
          </p:nvPr>
        </p:nvSpPr>
        <p:spPr>
          <a:xfrm>
            <a:off x="609480" y="3682080"/>
            <a:ext cx="10972440" cy="1896840"/>
          </a:xfrm>
          <a:prstGeom prst="rect">
            <a:avLst/>
          </a:prstGeom>
        </p:spPr>
        <p:txBody>
          <a:bodyPr lIns="0" tIns="0" rIns="0" bIns="0">
            <a:normAutofit/>
          </a:bodyPr>
          <a:lstStyle/>
          <a:p>
            <a:pPr lvl="0"/>
            <a:r>
              <a:rPr lang="en-US" sz="3200" b="0" strike="noStrike" spc="-1">
                <a:latin typeface="Arial"/>
              </a:rPr>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slideLayout" Target="../slideLayouts/slideLayout24.xml"/><Relationship Id="rId13"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slideLayout" Target="../slideLayouts/slideLayout36.xml"/><Relationship Id="rId13"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7.xml"/><Relationship Id="rId12" Type="http://schemas.openxmlformats.org/officeDocument/2006/relationships/theme" Target="../theme/theme4.xml"/><Relationship Id="rId1" Type="http://schemas.openxmlformats.org/officeDocument/2006/relationships/slideLayout" Target="../slideLayouts/slideLayout37.xml"/><Relationship Id="rId2" Type="http://schemas.openxmlformats.org/officeDocument/2006/relationships/slideLayout" Target="../slideLayouts/slideLayout38.xml"/><Relationship Id="rId3" Type="http://schemas.openxmlformats.org/officeDocument/2006/relationships/slideLayout" Target="../slideLayouts/slideLayout39.xml"/><Relationship Id="rId4" Type="http://schemas.openxmlformats.org/officeDocument/2006/relationships/slideLayout" Target="../slideLayouts/slideLayout40.xml"/><Relationship Id="rId5" Type="http://schemas.openxmlformats.org/officeDocument/2006/relationships/slideLayout" Target="../slideLayouts/slideLayout41.xml"/><Relationship Id="rId6" Type="http://schemas.openxmlformats.org/officeDocument/2006/relationships/slideLayout" Target="../slideLayouts/slideLayout42.xml"/><Relationship Id="rId7" Type="http://schemas.openxmlformats.org/officeDocument/2006/relationships/slideLayout" Target="../slideLayouts/slideLayout43.xml"/><Relationship Id="rId8" Type="http://schemas.openxmlformats.org/officeDocument/2006/relationships/slideLayout" Target="../slideLayouts/slideLayout44.xml"/><Relationship Id="rId9" Type="http://schemas.openxmlformats.org/officeDocument/2006/relationships/slideLayout" Target="../slideLayouts/slideLayout45.xml"/><Relationship Id="rId10"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5" name="CustomShape 1"/>
          <p:cNvSpPr/>
          <p:nvPr/>
        </p:nvSpPr>
        <p:spPr>
          <a:xfrm>
            <a:off x="0" y="6400800"/>
            <a:ext cx="12190320" cy="4554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6" name="CustomShape 2"/>
          <p:cNvSpPr/>
          <p:nvPr/>
        </p:nvSpPr>
        <p:spPr>
          <a:xfrm>
            <a:off x="0" y="6334200"/>
            <a:ext cx="12190320" cy="64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2" name="Line 3"/>
          <p:cNvSpPr/>
          <p:nvPr/>
        </p:nvSpPr>
        <p:spPr>
          <a:xfrm>
            <a:off x="1193400" y="1737720"/>
            <a:ext cx="9966960" cy="360"/>
          </a:xfrm>
          <a:prstGeom prst="line">
            <a:avLst/>
          </a:prstGeom>
          <a:ln w="6480">
            <a:solidFill>
              <a:schemeClr val="tx1">
                <a:lumMod val="50000"/>
                <a:lumOff val="50000"/>
              </a:schemeClr>
            </a:solidFill>
            <a:round/>
          </a:ln>
        </p:spPr>
        <p:style>
          <a:lnRef idx="1">
            <a:schemeClr val="accent1"/>
          </a:lnRef>
          <a:fillRef idx="0">
            <a:schemeClr val="accent1"/>
          </a:fillRef>
          <a:effectRef idx="0">
            <a:schemeClr val="accent1"/>
          </a:effectRef>
          <a:fontRef idx="minor"/>
        </p:style>
      </p:sp>
      <p:sp>
        <p:nvSpPr>
          <p:cNvPr id="3" name="PlaceHolder 4"/>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the title text format</a:t>
            </a:r>
          </a:p>
        </p:txBody>
      </p:sp>
      <p:sp>
        <p:nvSpPr>
          <p:cNvPr id="4" name="PlaceHolder 5"/>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extLst>
      <p:ext uri="{BB962C8B-B14F-4D97-AF65-F5344CB8AC3E}">
        <p14:creationId xmlns:p14="http://schemas.microsoft.com/office/powerpoint/2010/main" val="20830974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41" name="CustomShape 1"/>
          <p:cNvSpPr/>
          <p:nvPr/>
        </p:nvSpPr>
        <p:spPr>
          <a:xfrm>
            <a:off x="0" y="6400800"/>
            <a:ext cx="12190320" cy="4554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42" name="CustomShape 2"/>
          <p:cNvSpPr/>
          <p:nvPr/>
        </p:nvSpPr>
        <p:spPr>
          <a:xfrm>
            <a:off x="0" y="6334200"/>
            <a:ext cx="12190320" cy="64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43" name="Line 3"/>
          <p:cNvSpPr/>
          <p:nvPr/>
        </p:nvSpPr>
        <p:spPr>
          <a:xfrm>
            <a:off x="1193400" y="1737720"/>
            <a:ext cx="9966960" cy="360"/>
          </a:xfrm>
          <a:prstGeom prst="line">
            <a:avLst/>
          </a:prstGeom>
          <a:ln w="6480">
            <a:solidFill>
              <a:schemeClr val="tx1">
                <a:lumMod val="50000"/>
                <a:lumOff val="50000"/>
              </a:schemeClr>
            </a:solidFill>
            <a:round/>
          </a:ln>
        </p:spPr>
        <p:style>
          <a:lnRef idx="1">
            <a:schemeClr val="accent1"/>
          </a:lnRef>
          <a:fillRef idx="0">
            <a:schemeClr val="accent1"/>
          </a:fillRef>
          <a:effectRef idx="0">
            <a:schemeClr val="accent1"/>
          </a:effectRef>
          <a:fontRef idx="minor"/>
        </p:style>
      </p:sp>
      <p:sp>
        <p:nvSpPr>
          <p:cNvPr id="44" name="PlaceHolder 4"/>
          <p:cNvSpPr>
            <a:spLocks noGrp="1"/>
          </p:cNvSpPr>
          <p:nvPr>
            <p:ph type="title"/>
          </p:nvPr>
        </p:nvSpPr>
        <p:spPr>
          <a:xfrm>
            <a:off x="609480" y="273600"/>
            <a:ext cx="10972080" cy="1144440"/>
          </a:xfrm>
          <a:prstGeom prst="rect">
            <a:avLst/>
          </a:prstGeom>
        </p:spPr>
        <p:txBody>
          <a:bodyPr lIns="0" tIns="0" rIns="0" bIns="0" anchor="ctr"/>
          <a:lstStyle/>
          <a:p>
            <a:r>
              <a:rPr lang="en-US" sz="1800" b="0" strike="noStrike" spc="-1">
                <a:latin typeface="Arial"/>
              </a:rPr>
              <a:t>Click to edit the title text format</a:t>
            </a:r>
          </a:p>
        </p:txBody>
      </p:sp>
      <p:sp>
        <p:nvSpPr>
          <p:cNvPr id="45" name="PlaceHolder 5"/>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extLst>
      <p:ext uri="{BB962C8B-B14F-4D97-AF65-F5344CB8AC3E}">
        <p14:creationId xmlns:p14="http://schemas.microsoft.com/office/powerpoint/2010/main" val="192676197"/>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sp>
        <p:nvSpPr>
          <p:cNvPr id="82" name="CustomShape 1"/>
          <p:cNvSpPr/>
          <p:nvPr/>
        </p:nvSpPr>
        <p:spPr>
          <a:xfrm>
            <a:off x="0" y="6400800"/>
            <a:ext cx="12190320" cy="4554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p:style>
      </p:sp>
      <p:sp>
        <p:nvSpPr>
          <p:cNvPr id="83" name="CustomShape 2"/>
          <p:cNvSpPr/>
          <p:nvPr/>
        </p:nvSpPr>
        <p:spPr>
          <a:xfrm>
            <a:off x="0" y="6334200"/>
            <a:ext cx="12190320" cy="648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p:style>
      </p:sp>
      <p:sp>
        <p:nvSpPr>
          <p:cNvPr id="84" name="Line 3"/>
          <p:cNvSpPr/>
          <p:nvPr/>
        </p:nvSpPr>
        <p:spPr>
          <a:xfrm>
            <a:off x="1193400" y="1737720"/>
            <a:ext cx="9966960" cy="360"/>
          </a:xfrm>
          <a:prstGeom prst="line">
            <a:avLst/>
          </a:prstGeom>
          <a:ln w="6480">
            <a:solidFill>
              <a:schemeClr val="tx1">
                <a:lumMod val="50000"/>
                <a:lumOff val="50000"/>
              </a:schemeClr>
            </a:solidFill>
            <a:round/>
          </a:ln>
        </p:spPr>
        <p:style>
          <a:lnRef idx="1">
            <a:schemeClr val="accent1"/>
          </a:lnRef>
          <a:fillRef idx="0">
            <a:schemeClr val="accent1"/>
          </a:fillRef>
          <a:effectRef idx="0">
            <a:schemeClr val="accent1"/>
          </a:effectRef>
          <a:fontRef idx="minor"/>
        </p:style>
      </p:sp>
      <p:sp>
        <p:nvSpPr>
          <p:cNvPr id="85" name="PlaceHolder 4"/>
          <p:cNvSpPr>
            <a:spLocks noGrp="1"/>
          </p:cNvSpPr>
          <p:nvPr>
            <p:ph type="title"/>
          </p:nvPr>
        </p:nvSpPr>
        <p:spPr>
          <a:xfrm>
            <a:off x="609480" y="273600"/>
            <a:ext cx="10972440" cy="1144800"/>
          </a:xfrm>
          <a:prstGeom prst="rect">
            <a:avLst/>
          </a:prstGeom>
        </p:spPr>
        <p:txBody>
          <a:bodyPr lIns="0" tIns="0" rIns="0" bIns="0" anchor="ctr"/>
          <a:lstStyle/>
          <a:p>
            <a:pPr algn="ctr"/>
            <a:r>
              <a:rPr lang="en-US" sz="4400" b="0" strike="noStrike" spc="-1">
                <a:latin typeface="Arial"/>
              </a:rPr>
              <a:t>Click to edit the title text format</a:t>
            </a:r>
          </a:p>
        </p:txBody>
      </p:sp>
      <p:sp>
        <p:nvSpPr>
          <p:cNvPr id="86" name="PlaceHolder 5"/>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Tree>
    <p:extLst>
      <p:ext uri="{BB962C8B-B14F-4D97-AF65-F5344CB8AC3E}">
        <p14:creationId xmlns:p14="http://schemas.microsoft.com/office/powerpoint/2010/main" val="205098695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96DFF08F-DC6B-4601-B491-B0F83F6DD2DA}" type="datetimeFigureOut">
              <a:rPr lang="en-US" dirty="0"/>
              <a:pPr/>
              <a:t>10/20/22</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4FAB73BC-B049-4115-A692-8D63A059BFB8}" type="slidenum">
              <a:rPr lang="en-US" dirty="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2315067"/>
      </p:ext>
    </p:extLst>
  </p:cSld>
  <p:clrMap bg1="lt1" tx1="dk1" bg2="lt2" tx2="dk2" accent1="accent1" accent2="accent2" accent3="accent3" accent4="accent4" accent5="accent5" accent6="accent6" hlink="hlink" folHlink="folHlink"/>
  <p:sldLayoutIdLst>
    <p:sldLayoutId id="2147483872"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tiff"/><Relationship Id="rId4" Type="http://schemas.openxmlformats.org/officeDocument/2006/relationships/image" Target="../media/image2.tiff"/><Relationship Id="rId5" Type="http://schemas.openxmlformats.org/officeDocument/2006/relationships/image" Target="../media/image3.tiff"/><Relationship Id="rId6" Type="http://schemas.openxmlformats.org/officeDocument/2006/relationships/image" Target="../media/image4.tiff"/><Relationship Id="rId7" Type="http://schemas.openxmlformats.org/officeDocument/2006/relationships/image" Target="../media/image5.png"/><Relationship Id="rId1" Type="http://schemas.openxmlformats.org/officeDocument/2006/relationships/slideLayout" Target="../slideLayouts/slideLayout37.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png"/><Relationship Id="rId1" Type="http://schemas.openxmlformats.org/officeDocument/2006/relationships/slideLayout" Target="../slideLayouts/slideLayout38.xml"/><Relationship Id="rId2" Type="http://schemas.openxmlformats.org/officeDocument/2006/relationships/image" Target="../media/image7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75.tiff"/><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77.png"/><Relationship Id="rId4" Type="http://schemas.openxmlformats.org/officeDocument/2006/relationships/image" Target="../media/image7.png"/><Relationship Id="rId1" Type="http://schemas.openxmlformats.org/officeDocument/2006/relationships/slideLayout" Target="../slideLayouts/slideLayout38.xml"/><Relationship Id="rId2" Type="http://schemas.openxmlformats.org/officeDocument/2006/relationships/image" Target="../media/image76.png"/></Relationships>
</file>

<file path=ppt/slides/_rels/slide13.xml.rels><?xml version="1.0" encoding="UTF-8" standalone="yes"?>
<Relationships xmlns="http://schemas.openxmlformats.org/package/2006/relationships"><Relationship Id="rId3" Type="http://schemas.openxmlformats.org/officeDocument/2006/relationships/image" Target="../media/image78.png"/><Relationship Id="rId4" Type="http://schemas.openxmlformats.org/officeDocument/2006/relationships/image" Target="../media/image79.png"/><Relationship Id="rId5" Type="http://schemas.openxmlformats.org/officeDocument/2006/relationships/image" Target="../media/image790.png"/><Relationship Id="rId6" Type="http://schemas.openxmlformats.org/officeDocument/2006/relationships/image" Target="../media/image80.png"/><Relationship Id="rId7" Type="http://schemas.openxmlformats.org/officeDocument/2006/relationships/image" Target="../media/image81.png"/><Relationship Id="rId1" Type="http://schemas.openxmlformats.org/officeDocument/2006/relationships/slideLayout" Target="../slideLayouts/slideLayout43.xml"/><Relationship Id="rId2"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7.png"/><Relationship Id="rId1" Type="http://schemas.openxmlformats.org/officeDocument/2006/relationships/slideLayout" Target="../slideLayouts/slideLayout43.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3" Type="http://schemas.openxmlformats.org/officeDocument/2006/relationships/image" Target="../media/image84.emf"/><Relationship Id="rId4" Type="http://schemas.openxmlformats.org/officeDocument/2006/relationships/image" Target="../media/image87.png"/><Relationship Id="rId5" Type="http://schemas.openxmlformats.org/officeDocument/2006/relationships/image" Target="../media/image85.emf"/><Relationship Id="rId6" Type="http://schemas.openxmlformats.org/officeDocument/2006/relationships/image" Target="../media/image89.png"/><Relationship Id="rId7" Type="http://schemas.openxmlformats.org/officeDocument/2006/relationships/image" Target="../media/image7.png"/><Relationship Id="rId1" Type="http://schemas.openxmlformats.org/officeDocument/2006/relationships/slideLayout" Target="../slideLayouts/slideLayout43.xml"/><Relationship Id="rId2" Type="http://schemas.openxmlformats.org/officeDocument/2006/relationships/image" Target="../media/image83.emf"/></Relationships>
</file>

<file path=ppt/slides/_rels/slide16.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86.emf"/><Relationship Id="rId5" Type="http://schemas.openxmlformats.org/officeDocument/2006/relationships/image" Target="../media/image87.emf"/><Relationship Id="rId6" Type="http://schemas.openxmlformats.org/officeDocument/2006/relationships/image" Target="../media/image7.png"/><Relationship Id="rId1" Type="http://schemas.openxmlformats.org/officeDocument/2006/relationships/slideLayout" Target="../slideLayouts/slideLayout43.xml"/></Relationships>
</file>

<file path=ppt/slides/_rels/slide17.xml.rels><?xml version="1.0" encoding="UTF-8" standalone="yes"?>
<Relationships xmlns="http://schemas.openxmlformats.org/package/2006/relationships"><Relationship Id="rId3" Type="http://schemas.openxmlformats.org/officeDocument/2006/relationships/image" Target="../media/image89.emf"/><Relationship Id="rId4" Type="http://schemas.openxmlformats.org/officeDocument/2006/relationships/image" Target="../media/image94.png"/><Relationship Id="rId5" Type="http://schemas.openxmlformats.org/officeDocument/2006/relationships/image" Target="../media/image7.png"/><Relationship Id="rId1" Type="http://schemas.openxmlformats.org/officeDocument/2006/relationships/slideLayout" Target="../slideLayouts/slideLayout43.xml"/><Relationship Id="rId2" Type="http://schemas.openxmlformats.org/officeDocument/2006/relationships/image" Target="../media/image88.em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9.xml"/><Relationship Id="rId2" Type="http://schemas.openxmlformats.org/officeDocument/2006/relationships/image" Target="../media/image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4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9.xml"/><Relationship Id="rId3" Type="http://schemas.openxmlformats.org/officeDocument/2006/relationships/image" Target="../media/image91.png"/></Relationships>
</file>

<file path=ppt/slides/_rels/slide22.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93.tiff"/><Relationship Id="rId1" Type="http://schemas.openxmlformats.org/officeDocument/2006/relationships/slideLayout" Target="../slideLayouts/slideLayout38.xml"/><Relationship Id="rId2" Type="http://schemas.openxmlformats.org/officeDocument/2006/relationships/notesSlide" Target="../notesSlides/notesSlide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9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96.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97.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98.png"/><Relationship Id="rId3" Type="http://schemas.openxmlformats.org/officeDocument/2006/relationships/image" Target="../media/image9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100.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101.png"/><Relationship Id="rId3" Type="http://schemas.openxmlformats.org/officeDocument/2006/relationships/image" Target="../media/image10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103.tiff"/><Relationship Id="rId3" Type="http://schemas.openxmlformats.org/officeDocument/2006/relationships/image" Target="../media/image104.tiff"/></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93.png"/><Relationship Id="rId5" Type="http://schemas.openxmlformats.org/officeDocument/2006/relationships/image" Target="../media/image10.png"/><Relationship Id="rId6" Type="http://schemas.openxmlformats.org/officeDocument/2006/relationships/image" Target="../media/image7.png"/><Relationship Id="rId1" Type="http://schemas.openxmlformats.org/officeDocument/2006/relationships/slideLayout" Target="../slideLayouts/slideLayout38.xml"/><Relationship Id="rId2"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105.tiff"/><Relationship Id="rId3" Type="http://schemas.openxmlformats.org/officeDocument/2006/relationships/image" Target="../media/image106.png"/></Relationships>
</file>

<file path=ppt/slides/_rels/slide31.xml.rels><?xml version="1.0" encoding="UTF-8" standalone="yes"?>
<Relationships xmlns="http://schemas.openxmlformats.org/package/2006/relationships"><Relationship Id="rId3" Type="http://schemas.openxmlformats.org/officeDocument/2006/relationships/image" Target="../media/image107.png"/><Relationship Id="rId4" Type="http://schemas.openxmlformats.org/officeDocument/2006/relationships/image" Target="../media/image108.png"/><Relationship Id="rId5" Type="http://schemas.openxmlformats.org/officeDocument/2006/relationships/image" Target="../media/image109.png"/><Relationship Id="rId6" Type="http://schemas.openxmlformats.org/officeDocument/2006/relationships/image" Target="../media/image110.png"/><Relationship Id="rId1" Type="http://schemas.openxmlformats.org/officeDocument/2006/relationships/slideLayout" Target="../slideLayouts/slideLayout38.xml"/><Relationship Id="rId2" Type="http://schemas.openxmlformats.org/officeDocument/2006/relationships/notesSlide" Target="../notesSlides/notesSlide1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111.tiff"/><Relationship Id="rId3" Type="http://schemas.openxmlformats.org/officeDocument/2006/relationships/image" Target="../media/image112.tif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113.emf"/><Relationship Id="rId3" Type="http://schemas.openxmlformats.org/officeDocument/2006/relationships/image" Target="../media/image114.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115.png"/><Relationship Id="rId3" Type="http://schemas.openxmlformats.org/officeDocument/2006/relationships/image" Target="../media/image11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106.png"/><Relationship Id="rId3" Type="http://schemas.openxmlformats.org/officeDocument/2006/relationships/image" Target="../media/image11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117.png"/><Relationship Id="rId3" Type="http://schemas.openxmlformats.org/officeDocument/2006/relationships/image" Target="../media/image11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119.png"/><Relationship Id="rId3" Type="http://schemas.openxmlformats.org/officeDocument/2006/relationships/image" Target="../media/image120.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7.png"/><Relationship Id="rId5" Type="http://schemas.openxmlformats.org/officeDocument/2006/relationships/image" Target="../media/image13.png"/><Relationship Id="rId1" Type="http://schemas.openxmlformats.org/officeDocument/2006/relationships/slideLayout" Target="../slideLayouts/slideLayout38.xml"/><Relationship Id="rId2"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hyperlink" Target="https://gitlab.cern.ch/ecarideo/FCCee_IW_Model" TargetMode="External"/><Relationship Id="rId5" Type="http://schemas.openxmlformats.org/officeDocument/2006/relationships/image" Target="../media/image7.png"/><Relationship Id="rId1" Type="http://schemas.openxmlformats.org/officeDocument/2006/relationships/slideLayout" Target="../slideLayouts/slideLayout42.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png"/><Relationship Id="rId5" Type="http://schemas.openxmlformats.org/officeDocument/2006/relationships/image" Target="../media/image7.png"/><Relationship Id="rId1" Type="http://schemas.openxmlformats.org/officeDocument/2006/relationships/slideLayout" Target="../slideLayouts/slideLayout38.xml"/><Relationship Id="rId2"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7.png"/><Relationship Id="rId1" Type="http://schemas.openxmlformats.org/officeDocument/2006/relationships/slideLayout" Target="../slideLayouts/slideLayout38.xml"/><Relationship Id="rId2"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13" Type="http://schemas.openxmlformats.org/officeDocument/2006/relationships/image" Target="../media/image29.png"/><Relationship Id="rId14" Type="http://schemas.openxmlformats.org/officeDocument/2006/relationships/image" Target="../media/image30.png"/><Relationship Id="rId15" Type="http://schemas.openxmlformats.org/officeDocument/2006/relationships/image" Target="../media/image31.png"/><Relationship Id="rId16" Type="http://schemas.openxmlformats.org/officeDocument/2006/relationships/image" Target="../media/image32.png"/><Relationship Id="rId17" Type="http://schemas.openxmlformats.org/officeDocument/2006/relationships/image" Target="../media/image33.png"/><Relationship Id="rId18" Type="http://schemas.openxmlformats.org/officeDocument/2006/relationships/image" Target="../media/image34.png"/><Relationship Id="rId19" Type="http://schemas.openxmlformats.org/officeDocument/2006/relationships/image" Target="../media/image35.png"/><Relationship Id="rId50" Type="http://schemas.openxmlformats.org/officeDocument/2006/relationships/image" Target="../media/image66.png"/><Relationship Id="rId51" Type="http://schemas.openxmlformats.org/officeDocument/2006/relationships/image" Target="../media/image67.png"/><Relationship Id="rId52" Type="http://schemas.openxmlformats.org/officeDocument/2006/relationships/image" Target="../media/image68.png"/><Relationship Id="rId53" Type="http://schemas.openxmlformats.org/officeDocument/2006/relationships/image" Target="../media/image69.png"/><Relationship Id="rId54" Type="http://schemas.openxmlformats.org/officeDocument/2006/relationships/image" Target="../media/image70.png"/><Relationship Id="rId55" Type="http://schemas.openxmlformats.org/officeDocument/2006/relationships/image" Target="../media/image7.png"/><Relationship Id="rId40" Type="http://schemas.openxmlformats.org/officeDocument/2006/relationships/image" Target="../media/image56.png"/><Relationship Id="rId41" Type="http://schemas.openxmlformats.org/officeDocument/2006/relationships/image" Target="../media/image57.png"/><Relationship Id="rId42" Type="http://schemas.openxmlformats.org/officeDocument/2006/relationships/image" Target="../media/image58.png"/><Relationship Id="rId43" Type="http://schemas.openxmlformats.org/officeDocument/2006/relationships/image" Target="../media/image59.png"/><Relationship Id="rId44" Type="http://schemas.openxmlformats.org/officeDocument/2006/relationships/image" Target="../media/image60.png"/><Relationship Id="rId45" Type="http://schemas.openxmlformats.org/officeDocument/2006/relationships/image" Target="../media/image61.png"/><Relationship Id="rId46" Type="http://schemas.openxmlformats.org/officeDocument/2006/relationships/image" Target="../media/image62.png"/><Relationship Id="rId47" Type="http://schemas.openxmlformats.org/officeDocument/2006/relationships/image" Target="../media/image63.png"/><Relationship Id="rId48" Type="http://schemas.openxmlformats.org/officeDocument/2006/relationships/image" Target="../media/image64.png"/><Relationship Id="rId49" Type="http://schemas.openxmlformats.org/officeDocument/2006/relationships/image" Target="../media/image65.png"/><Relationship Id="rId1" Type="http://schemas.openxmlformats.org/officeDocument/2006/relationships/slideLayout" Target="../slideLayouts/slideLayout38.xml"/><Relationship Id="rId2" Type="http://schemas.openxmlformats.org/officeDocument/2006/relationships/image" Target="../media/image18.png"/><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21.png"/><Relationship Id="rId6" Type="http://schemas.openxmlformats.org/officeDocument/2006/relationships/image" Target="../media/image22.png"/><Relationship Id="rId7" Type="http://schemas.openxmlformats.org/officeDocument/2006/relationships/image" Target="../media/image23.png"/><Relationship Id="rId8" Type="http://schemas.openxmlformats.org/officeDocument/2006/relationships/image" Target="../media/image24.png"/><Relationship Id="rId9" Type="http://schemas.openxmlformats.org/officeDocument/2006/relationships/image" Target="../media/image25.png"/><Relationship Id="rId30" Type="http://schemas.openxmlformats.org/officeDocument/2006/relationships/image" Target="../media/image46.png"/><Relationship Id="rId31" Type="http://schemas.openxmlformats.org/officeDocument/2006/relationships/image" Target="../media/image47.png"/><Relationship Id="rId32" Type="http://schemas.openxmlformats.org/officeDocument/2006/relationships/image" Target="../media/image48.png"/><Relationship Id="rId33" Type="http://schemas.openxmlformats.org/officeDocument/2006/relationships/image" Target="../media/image49.png"/><Relationship Id="rId34" Type="http://schemas.openxmlformats.org/officeDocument/2006/relationships/image" Target="../media/image50.png"/><Relationship Id="rId35" Type="http://schemas.openxmlformats.org/officeDocument/2006/relationships/image" Target="../media/image51.png"/><Relationship Id="rId36" Type="http://schemas.openxmlformats.org/officeDocument/2006/relationships/image" Target="../media/image52.png"/><Relationship Id="rId37" Type="http://schemas.openxmlformats.org/officeDocument/2006/relationships/image" Target="../media/image53.png"/><Relationship Id="rId38" Type="http://schemas.openxmlformats.org/officeDocument/2006/relationships/image" Target="../media/image54.png"/><Relationship Id="rId39" Type="http://schemas.openxmlformats.org/officeDocument/2006/relationships/image" Target="../media/image55.png"/><Relationship Id="rId20" Type="http://schemas.openxmlformats.org/officeDocument/2006/relationships/image" Target="../media/image36.png"/><Relationship Id="rId21" Type="http://schemas.openxmlformats.org/officeDocument/2006/relationships/image" Target="../media/image37.png"/><Relationship Id="rId22" Type="http://schemas.openxmlformats.org/officeDocument/2006/relationships/image" Target="../media/image38.png"/><Relationship Id="rId23" Type="http://schemas.openxmlformats.org/officeDocument/2006/relationships/image" Target="../media/image39.png"/><Relationship Id="rId24" Type="http://schemas.openxmlformats.org/officeDocument/2006/relationships/image" Target="../media/image40.png"/><Relationship Id="rId25" Type="http://schemas.openxmlformats.org/officeDocument/2006/relationships/image" Target="../media/image41.png"/><Relationship Id="rId26" Type="http://schemas.openxmlformats.org/officeDocument/2006/relationships/image" Target="../media/image42.png"/><Relationship Id="rId27" Type="http://schemas.openxmlformats.org/officeDocument/2006/relationships/image" Target="../media/image43.png"/><Relationship Id="rId28" Type="http://schemas.openxmlformats.org/officeDocument/2006/relationships/image" Target="../media/image44.png"/><Relationship Id="rId29" Type="http://schemas.openxmlformats.org/officeDocument/2006/relationships/image" Target="../media/image45.png"/><Relationship Id="rId10" Type="http://schemas.openxmlformats.org/officeDocument/2006/relationships/image" Target="../media/image26.png"/><Relationship Id="rId11" Type="http://schemas.openxmlformats.org/officeDocument/2006/relationships/image" Target="../media/image27.png"/><Relationship Id="rId12" Type="http://schemas.openxmlformats.org/officeDocument/2006/relationships/image" Target="../media/image28.png"/></Relationships>
</file>

<file path=ppt/slides/_rels/slide9.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png"/><Relationship Id="rId1" Type="http://schemas.openxmlformats.org/officeDocument/2006/relationships/slideLayout" Target="../slideLayouts/slideLayout38.xml"/><Relationship Id="rId2" Type="http://schemas.openxmlformats.org/officeDocument/2006/relationships/image" Target="../media/image7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48574" y="-19615"/>
            <a:ext cx="11017657" cy="3566160"/>
          </a:xfrm>
        </p:spPr>
        <p:txBody>
          <a:bodyPr>
            <a:normAutofit/>
          </a:bodyPr>
          <a:lstStyle/>
          <a:p>
            <a:pPr algn="ctr"/>
            <a:r>
              <a:rPr lang="en-US" sz="4800" dirty="0">
                <a:solidFill>
                  <a:schemeClr val="tx2"/>
                </a:solidFill>
              </a:rPr>
              <a:t>FCC-</a:t>
            </a:r>
            <a:r>
              <a:rPr lang="en-US" sz="4800" dirty="0" err="1">
                <a:solidFill>
                  <a:schemeClr val="tx2"/>
                </a:solidFill>
              </a:rPr>
              <a:t>ee</a:t>
            </a:r>
            <a:r>
              <a:rPr lang="en-US" sz="4800" dirty="0">
                <a:solidFill>
                  <a:schemeClr val="tx2"/>
                </a:solidFill>
              </a:rPr>
              <a:t> Collective Effects</a:t>
            </a:r>
          </a:p>
        </p:txBody>
      </p:sp>
      <p:sp>
        <p:nvSpPr>
          <p:cNvPr id="3" name="Subtitle 2"/>
          <p:cNvSpPr>
            <a:spLocks noGrp="1"/>
          </p:cNvSpPr>
          <p:nvPr>
            <p:ph type="subTitle" idx="1"/>
          </p:nvPr>
        </p:nvSpPr>
        <p:spPr>
          <a:xfrm>
            <a:off x="978564" y="3866585"/>
            <a:ext cx="10058400" cy="1143000"/>
          </a:xfrm>
        </p:spPr>
        <p:txBody>
          <a:bodyPr>
            <a:normAutofit fontScale="25000" lnSpcReduction="20000"/>
          </a:bodyPr>
          <a:lstStyle/>
          <a:p>
            <a:pPr algn="ctr"/>
            <a:r>
              <a:rPr lang="en-US" sz="11200" dirty="0"/>
              <a:t>Emanuela Carideo</a:t>
            </a:r>
          </a:p>
          <a:p>
            <a:pPr algn="ctr">
              <a:lnSpc>
                <a:spcPct val="150000"/>
              </a:lnSpc>
            </a:pPr>
            <a:r>
              <a:rPr lang="en-US" sz="11200" dirty="0"/>
              <a:t>M. </a:t>
            </a:r>
            <a:r>
              <a:rPr lang="en-US" sz="11200" dirty="0" err="1"/>
              <a:t>Migliorati</a:t>
            </a:r>
            <a:r>
              <a:rPr lang="en-US" sz="11200" dirty="0"/>
              <a:t>, F. Zimmermann, </a:t>
            </a:r>
            <a:r>
              <a:rPr lang="en-US" sz="11200" dirty="0">
                <a:ea typeface="Times New Roman" charset="0"/>
                <a:cs typeface="Times New Roman" charset="0"/>
              </a:rPr>
              <a:t>M. </a:t>
            </a:r>
            <a:r>
              <a:rPr lang="en-US" sz="11200" dirty="0" err="1">
                <a:ea typeface="Times New Roman" charset="0"/>
                <a:cs typeface="Times New Roman" charset="0"/>
              </a:rPr>
              <a:t>Zobov</a:t>
            </a:r>
            <a:r>
              <a:rPr lang="en-US" sz="11200" dirty="0">
                <a:ea typeface="Times New Roman" charset="0"/>
                <a:cs typeface="Times New Roman" charset="0"/>
              </a:rPr>
              <a:t>, </a:t>
            </a:r>
            <a:r>
              <a:rPr lang="en-US" sz="11200" dirty="0" err="1">
                <a:ea typeface="Times New Roman" charset="0"/>
                <a:cs typeface="Times New Roman" charset="0"/>
              </a:rPr>
              <a:t>D.Quartullo</a:t>
            </a:r>
            <a:r>
              <a:rPr lang="en-US" sz="11200" dirty="0"/>
              <a:t>, </a:t>
            </a:r>
            <a:r>
              <a:rPr lang="en-US" sz="11200" dirty="0" err="1"/>
              <a:t>Y.Zhang</a:t>
            </a:r>
            <a:r>
              <a:rPr lang="en-US" sz="11200" dirty="0"/>
              <a:t>, </a:t>
            </a:r>
            <a:r>
              <a:rPr lang="en-US" sz="11200" dirty="0" err="1"/>
              <a:t>M.Behtouei</a:t>
            </a:r>
            <a:r>
              <a:rPr lang="en-US" sz="11200" dirty="0"/>
              <a:t>, </a:t>
            </a:r>
            <a:r>
              <a:rPr lang="en-US" sz="11200" dirty="0" err="1"/>
              <a:t>B.Spataro</a:t>
            </a:r>
            <a:endParaRPr lang="en-US" sz="11200" dirty="0">
              <a:ea typeface="Times New Roman" charset="0"/>
              <a:cs typeface="Times New Roman" charset="0"/>
            </a:endParaRPr>
          </a:p>
          <a:p>
            <a:endParaRPr lang="en-US" dirty="0"/>
          </a:p>
        </p:txBody>
      </p:sp>
      <p:pic>
        <p:nvPicPr>
          <p:cNvPr id="4" name="Picture 3"/>
          <p:cNvPicPr>
            <a:picLocks noChangeAspect="1"/>
          </p:cNvPicPr>
          <p:nvPr/>
        </p:nvPicPr>
        <p:blipFill>
          <a:blip r:embed="rId3"/>
          <a:stretch>
            <a:fillRect/>
          </a:stretch>
        </p:blipFill>
        <p:spPr>
          <a:xfrm>
            <a:off x="10017736" y="204508"/>
            <a:ext cx="2038456" cy="2038456"/>
          </a:xfrm>
          <a:prstGeom prst="rect">
            <a:avLst/>
          </a:prstGeom>
        </p:spPr>
      </p:pic>
      <p:pic>
        <p:nvPicPr>
          <p:cNvPr id="5" name="Picture 4"/>
          <p:cNvPicPr>
            <a:picLocks noChangeAspect="1"/>
          </p:cNvPicPr>
          <p:nvPr/>
        </p:nvPicPr>
        <p:blipFill>
          <a:blip r:embed="rId4"/>
          <a:stretch>
            <a:fillRect/>
          </a:stretch>
        </p:blipFill>
        <p:spPr>
          <a:xfrm>
            <a:off x="-487039" y="192845"/>
            <a:ext cx="3644656" cy="2050119"/>
          </a:xfrm>
          <a:prstGeom prst="rect">
            <a:avLst/>
          </a:prstGeom>
        </p:spPr>
      </p:pic>
      <p:pic>
        <p:nvPicPr>
          <p:cNvPr id="6" name="Picture 5"/>
          <p:cNvPicPr>
            <a:picLocks noChangeAspect="1"/>
          </p:cNvPicPr>
          <p:nvPr/>
        </p:nvPicPr>
        <p:blipFill rotWithShape="1">
          <a:blip r:embed="rId5"/>
          <a:srcRect b="11759"/>
          <a:stretch/>
        </p:blipFill>
        <p:spPr>
          <a:xfrm>
            <a:off x="7024564" y="473790"/>
            <a:ext cx="2506133" cy="1289675"/>
          </a:xfrm>
          <a:prstGeom prst="rect">
            <a:avLst/>
          </a:prstGeom>
        </p:spPr>
      </p:pic>
      <p:pic>
        <p:nvPicPr>
          <p:cNvPr id="7" name="Immagine 5">
            <a:extLst>
              <a:ext uri="{FF2B5EF4-FFF2-40B4-BE49-F238E27FC236}">
                <a16:creationId xmlns:a16="http://schemas.microsoft.com/office/drawing/2014/main" xmlns="" id="{0EC785DE-1DA6-ED40-B935-47CE82C1A37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966431" y="620027"/>
            <a:ext cx="3230572" cy="1143438"/>
          </a:xfrm>
          <a:prstGeom prst="rect">
            <a:avLst/>
          </a:prstGeom>
        </p:spPr>
      </p:pic>
      <p:sp>
        <p:nvSpPr>
          <p:cNvPr id="8" name="TextBox 13">
            <a:extLst>
              <a:ext uri="{FF2B5EF4-FFF2-40B4-BE49-F238E27FC236}">
                <a16:creationId xmlns:a16="http://schemas.microsoft.com/office/drawing/2014/main" xmlns="" id="{F2282966-A359-E3D6-0627-B232BDB1B8E5}"/>
              </a:ext>
            </a:extLst>
          </p:cNvPr>
          <p:cNvSpPr txBox="1"/>
          <p:nvPr/>
        </p:nvSpPr>
        <p:spPr>
          <a:xfrm>
            <a:off x="1553530" y="6429227"/>
            <a:ext cx="8263350" cy="338554"/>
          </a:xfrm>
          <a:prstGeom prst="rect">
            <a:avLst/>
          </a:prstGeom>
          <a:noFill/>
        </p:spPr>
        <p:txBody>
          <a:bodyPr wrap="square" rtlCol="0">
            <a:spAutoFit/>
          </a:bodyPr>
          <a:lstStyle/>
          <a:p>
            <a:pPr algn="just"/>
            <a:r>
              <a:rPr lang="en-GB" sz="800" dirty="0">
                <a:solidFill>
                  <a:schemeClr val="bg1"/>
                </a:solidFill>
              </a:rPr>
              <a:t>FCCIS – The Future Circular Collider Innovation Study. This INFRADEV Research and Innovation Action project receives funding from the European Union’s H2020 Framework Programme under grant agreement no. 951754. The information herein only reflects the views of its authors and the European Commission is not responsible for any use that may be made of the information.</a:t>
            </a:r>
            <a:endParaRPr lang="x-none" sz="800" dirty="0">
              <a:solidFill>
                <a:schemeClr val="bg1"/>
              </a:solidFill>
            </a:endParaRPr>
          </a:p>
        </p:txBody>
      </p:sp>
      <p:pic>
        <p:nvPicPr>
          <p:cNvPr id="9" name="Picture 23" descr="Background pattern&#10;&#10;Description automatically generated">
            <a:extLst>
              <a:ext uri="{FF2B5EF4-FFF2-40B4-BE49-F238E27FC236}">
                <a16:creationId xmlns:a16="http://schemas.microsoft.com/office/drawing/2014/main" xmlns="" id="{044D040D-7D0C-2082-843C-9A4A6DAF89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9989" y="6093143"/>
            <a:ext cx="1013541" cy="674638"/>
          </a:xfrm>
          <a:prstGeom prst="rect">
            <a:avLst/>
          </a:prstGeom>
        </p:spPr>
      </p:pic>
    </p:spTree>
    <p:extLst>
      <p:ext uri="{BB962C8B-B14F-4D97-AF65-F5344CB8AC3E}">
        <p14:creationId xmlns:p14="http://schemas.microsoft.com/office/powerpoint/2010/main" val="6400059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120850"/>
            <a:ext cx="10707131" cy="1456267"/>
          </a:xfrm>
        </p:spPr>
        <p:txBody>
          <a:bodyPr/>
          <a:lstStyle/>
          <a:p>
            <a:pPr algn="r"/>
            <a:r>
              <a:rPr lang="en-US" dirty="0">
                <a:solidFill>
                  <a:schemeClr val="tx2"/>
                </a:solidFill>
              </a:rPr>
              <a:t>Transverse Dynamics</a:t>
            </a:r>
          </a:p>
        </p:txBody>
      </p:sp>
      <p:sp>
        <p:nvSpPr>
          <p:cNvPr id="5" name="Date Placeholder 4"/>
          <p:cNvSpPr>
            <a:spLocks noGrp="1"/>
          </p:cNvSpPr>
          <p:nvPr>
            <p:ph type="dt" sz="half" idx="10"/>
          </p:nvPr>
        </p:nvSpPr>
        <p:spPr/>
        <p:txBody>
          <a:bodyPr/>
          <a:lstStyle/>
          <a:p>
            <a:r>
              <a:rPr lang="it-IT" smtClean="0"/>
              <a:t>20/10/22</a:t>
            </a:r>
            <a:endParaRPr lang="en-US" dirty="0"/>
          </a:p>
        </p:txBody>
      </p:sp>
      <p:sp>
        <p:nvSpPr>
          <p:cNvPr id="6" name="Footer Placeholder 5"/>
          <p:cNvSpPr>
            <a:spLocks noGrp="1"/>
          </p:cNvSpPr>
          <p:nvPr>
            <p:ph type="ftr" sz="quarter" idx="11"/>
          </p:nvPr>
        </p:nvSpPr>
        <p:spPr/>
        <p:txBody>
          <a:bodyPr/>
          <a:lstStyle/>
          <a:p>
            <a:r>
              <a:rPr lang="en-US" smtClean="0"/>
              <a:t>FCC-EIC MDI Workshop, Emanuela Carideo</a:t>
            </a:r>
            <a:endParaRPr lang="en-US" dirty="0"/>
          </a:p>
        </p:txBody>
      </p:sp>
      <p:sp>
        <p:nvSpPr>
          <p:cNvPr id="7" name="Slide Number Placeholder 6"/>
          <p:cNvSpPr>
            <a:spLocks noGrp="1"/>
          </p:cNvSpPr>
          <p:nvPr>
            <p:ph type="sldNum" sz="quarter" idx="12"/>
          </p:nvPr>
        </p:nvSpPr>
        <p:spPr/>
        <p:txBody>
          <a:bodyPr/>
          <a:lstStyle/>
          <a:p>
            <a:fld id="{6113E31D-E2AB-40D1-8B51-AFA5AFEF393A}" type="slidenum">
              <a:rPr lang="en-US" smtClean="0"/>
              <a:t>10</a:t>
            </a:fld>
            <a:endParaRPr lang="en-US" dirty="0"/>
          </a:p>
        </p:txBody>
      </p:sp>
      <p:sp>
        <p:nvSpPr>
          <p:cNvPr id="3" name="Rectangle 2"/>
          <p:cNvSpPr/>
          <p:nvPr/>
        </p:nvSpPr>
        <p:spPr>
          <a:xfrm>
            <a:off x="245562" y="3791356"/>
            <a:ext cx="5902575" cy="1200329"/>
          </a:xfrm>
          <a:prstGeom prst="rect">
            <a:avLst/>
          </a:prstGeom>
        </p:spPr>
        <p:txBody>
          <a:bodyPr wrap="square">
            <a:spAutoFit/>
          </a:bodyPr>
          <a:lstStyle/>
          <a:p>
            <a:r>
              <a:rPr lang="en-US" dirty="0">
                <a:latin typeface="+mj-lt"/>
              </a:rPr>
              <a:t>On the top, r</a:t>
            </a:r>
            <a:r>
              <a:rPr lang="en-GB" dirty="0" err="1">
                <a:latin typeface="+mj-lt"/>
              </a:rPr>
              <a:t>eal</a:t>
            </a:r>
            <a:r>
              <a:rPr lang="en-GB" dirty="0">
                <a:latin typeface="+mj-lt"/>
              </a:rPr>
              <a:t> part of the frequency shift of the first coherent oscillation modes as a function of the bunch population without </a:t>
            </a:r>
            <a:r>
              <a:rPr lang="en-GB" dirty="0" err="1">
                <a:latin typeface="+mj-lt"/>
              </a:rPr>
              <a:t>beamstrahlung</a:t>
            </a:r>
            <a:r>
              <a:rPr lang="en-GB" dirty="0">
                <a:latin typeface="+mj-lt"/>
              </a:rPr>
              <a:t>, by considering only the transverse </a:t>
            </a:r>
            <a:r>
              <a:rPr lang="en-GB" dirty="0" err="1" smtClean="0">
                <a:latin typeface="+mj-lt"/>
              </a:rPr>
              <a:t>wakefield</a:t>
            </a:r>
            <a:r>
              <a:rPr lang="en-GB" dirty="0" smtClean="0">
                <a:latin typeface="+mj-lt"/>
              </a:rPr>
              <a:t>.</a:t>
            </a:r>
            <a:endParaRPr lang="en-US" dirty="0">
              <a:latin typeface="+mj-lt"/>
            </a:endParaRPr>
          </a:p>
        </p:txBody>
      </p:sp>
      <p:sp>
        <p:nvSpPr>
          <p:cNvPr id="11" name="Rectangle 10"/>
          <p:cNvSpPr/>
          <p:nvPr/>
        </p:nvSpPr>
        <p:spPr>
          <a:xfrm>
            <a:off x="388921" y="5368875"/>
            <a:ext cx="5554679" cy="923330"/>
          </a:xfrm>
          <a:prstGeom prst="rect">
            <a:avLst/>
          </a:prstGeom>
        </p:spPr>
        <p:txBody>
          <a:bodyPr wrap="square">
            <a:spAutoFit/>
          </a:bodyPr>
          <a:lstStyle/>
          <a:p>
            <a:pPr algn="r"/>
            <a:r>
              <a:rPr lang="en-US" dirty="0">
                <a:latin typeface="+mj-lt"/>
              </a:rPr>
              <a:t>On the right, real part of the coherent tune shift as a function of intensity considering both longitudinal and transverse </a:t>
            </a:r>
            <a:r>
              <a:rPr lang="en-US" dirty="0" err="1">
                <a:latin typeface="+mj-lt"/>
              </a:rPr>
              <a:t>wakefield</a:t>
            </a:r>
            <a:r>
              <a:rPr lang="en-US" dirty="0">
                <a:latin typeface="+mj-lt"/>
              </a:rPr>
              <a:t>, by using </a:t>
            </a:r>
            <a:r>
              <a:rPr lang="en-US" dirty="0" err="1">
                <a:latin typeface="+mj-lt"/>
              </a:rPr>
              <a:t>PyHEADTAIL</a:t>
            </a:r>
            <a:r>
              <a:rPr lang="en-US" dirty="0">
                <a:latin typeface="+mj-lt"/>
              </a:rPr>
              <a:t>.</a:t>
            </a:r>
          </a:p>
        </p:txBody>
      </p:sp>
      <p:sp>
        <p:nvSpPr>
          <p:cNvPr id="4" name="Rectangle 3"/>
          <p:cNvSpPr/>
          <p:nvPr/>
        </p:nvSpPr>
        <p:spPr>
          <a:xfrm>
            <a:off x="6269877" y="1740216"/>
            <a:ext cx="5562929" cy="1692771"/>
          </a:xfrm>
          <a:prstGeom prst="rect">
            <a:avLst/>
          </a:prstGeom>
        </p:spPr>
        <p:txBody>
          <a:bodyPr wrap="square">
            <a:spAutoFit/>
          </a:bodyPr>
          <a:lstStyle/>
          <a:p>
            <a:pPr algn="ctr"/>
            <a:r>
              <a:rPr lang="en-US" dirty="0">
                <a:latin typeface="+mj-lt"/>
              </a:rPr>
              <a:t>The TMCI, </a:t>
            </a:r>
            <a:r>
              <a:rPr lang="en-US" dirty="0"/>
              <a:t>Transverse Mode Coupling Instability,</a:t>
            </a:r>
          </a:p>
          <a:p>
            <a:pPr algn="ctr"/>
            <a:r>
              <a:rPr lang="en-US" dirty="0">
                <a:latin typeface="+mj-lt"/>
              </a:rPr>
              <a:t>occurs when the frequencies of two neighboring coherent oscillation modes merge together. Above the transverse instability threshold the bunch is lost and this makes the TMCI very dangerous for the beam.</a:t>
            </a:r>
          </a:p>
          <a:p>
            <a:endParaRPr lang="en-US" sz="1400" dirty="0"/>
          </a:p>
        </p:txBody>
      </p:sp>
      <p:pic>
        <p:nvPicPr>
          <p:cNvPr id="15" name="Content Placeholder 6"/>
          <p:cNvPicPr>
            <a:picLocks noChangeAspect="1"/>
          </p:cNvPicPr>
          <p:nvPr/>
        </p:nvPicPr>
        <p:blipFill rotWithShape="1">
          <a:blip r:embed="rId2">
            <a:extLst>
              <a:ext uri="{28A0092B-C50C-407E-A947-70E740481C1C}">
                <a14:useLocalDpi xmlns:a14="http://schemas.microsoft.com/office/drawing/2010/main" val="0"/>
              </a:ext>
            </a:extLst>
          </a:blip>
          <a:srcRect l="6006" t="13491" r="7470" b="5889"/>
          <a:stretch/>
        </p:blipFill>
        <p:spPr>
          <a:xfrm>
            <a:off x="5943601" y="3151943"/>
            <a:ext cx="6206262" cy="3140262"/>
          </a:xfrm>
          <a:prstGeom prst="rect">
            <a:avLst/>
          </a:prstGeom>
        </p:spPr>
      </p:pic>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6548" t="10624" r="8452" b="7292"/>
          <a:stretch/>
        </p:blipFill>
        <p:spPr>
          <a:xfrm>
            <a:off x="334401" y="491678"/>
            <a:ext cx="5884843" cy="3247379"/>
          </a:xfrm>
          <a:prstGeom prst="rect">
            <a:avLst/>
          </a:prstGeom>
        </p:spPr>
      </p:pic>
      <p:sp>
        <p:nvSpPr>
          <p:cNvPr id="16" name="Oval 15"/>
          <p:cNvSpPr/>
          <p:nvPr/>
        </p:nvSpPr>
        <p:spPr>
          <a:xfrm>
            <a:off x="7635201" y="2984363"/>
            <a:ext cx="787400" cy="3209001"/>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p:cNvSpPr/>
          <p:nvPr/>
        </p:nvSpPr>
        <p:spPr>
          <a:xfrm>
            <a:off x="6148137" y="4387491"/>
            <a:ext cx="2382412" cy="628140"/>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p:cNvSpPr/>
          <p:nvPr/>
        </p:nvSpPr>
        <p:spPr>
          <a:xfrm>
            <a:off x="2314404" y="491678"/>
            <a:ext cx="787400" cy="3147188"/>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18"/>
          <p:cNvSpPr/>
          <p:nvPr/>
        </p:nvSpPr>
        <p:spPr>
          <a:xfrm>
            <a:off x="510923" y="1911874"/>
            <a:ext cx="2765899" cy="653021"/>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9046732" y="1340349"/>
            <a:ext cx="3311221" cy="369332"/>
          </a:xfrm>
          <a:prstGeom prst="rect">
            <a:avLst/>
          </a:prstGeom>
          <a:noFill/>
        </p:spPr>
        <p:txBody>
          <a:bodyPr wrap="square" rtlCol="0">
            <a:spAutoFit/>
          </a:bodyPr>
          <a:lstStyle/>
          <a:p>
            <a:r>
              <a:rPr lang="en-US" dirty="0"/>
              <a:t>SR: Bunch length of 4.37 mm</a:t>
            </a:r>
          </a:p>
        </p:txBody>
      </p:sp>
      <p:pic>
        <p:nvPicPr>
          <p:cNvPr id="21" name="Picture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94300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checkerboard(across)">
                                      <p:cBhvr>
                                        <p:cTn id="7" dur="500"/>
                                        <p:tgtEl>
                                          <p:spTgt spid="1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checkerboard(across)">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checkerboard(across)">
                                      <p:cBhvr>
                                        <p:cTn id="15" dur="500"/>
                                        <p:tgtEl>
                                          <p:spTgt spid="17"/>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checkerboard(across)">
                                      <p:cBhvr>
                                        <p:cTn id="18"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a:bodyPr>
          <a:lstStyle/>
          <a:p>
            <a:pPr algn="r"/>
            <a:r>
              <a:rPr lang="en-US" sz="4000" dirty="0"/>
              <a:t>TMCI: longitudinal and transverse wake with a bunch length of 14.5 mm (BS)  </a:t>
            </a:r>
          </a:p>
        </p:txBody>
      </p:sp>
      <p:pic>
        <p:nvPicPr>
          <p:cNvPr id="8" name="Content Placeholder 7"/>
          <p:cNvPicPr>
            <a:picLocks noGrp="1" noChangeAspect="1"/>
          </p:cNvPicPr>
          <p:nvPr>
            <p:ph idx="1"/>
          </p:nvPr>
        </p:nvPicPr>
        <p:blipFill rotWithShape="1">
          <a:blip r:embed="rId2"/>
          <a:stretch/>
        </p:blipFill>
        <p:spPr>
          <a:xfrm>
            <a:off x="2333415" y="1833612"/>
            <a:ext cx="7517443" cy="4295682"/>
          </a:xfrm>
          <a:prstGeom prst="rect">
            <a:avLst/>
          </a:prstGeom>
        </p:spPr>
      </p:pic>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11</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6550991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649628"/>
            <a:ext cx="9846945" cy="579097"/>
          </a:xfrm>
        </p:spPr>
        <p:txBody>
          <a:bodyPr>
            <a:noAutofit/>
          </a:bodyPr>
          <a:lstStyle/>
          <a:p>
            <a:pPr algn="r"/>
            <a:r>
              <a:rPr lang="en-US" sz="4000" dirty="0">
                <a:solidFill>
                  <a:schemeClr val="tx2"/>
                </a:solidFill>
              </a:rPr>
              <a:t>Variable Chromaticity:</a:t>
            </a:r>
          </a:p>
        </p:txBody>
      </p:sp>
      <p:sp>
        <p:nvSpPr>
          <p:cNvPr id="3" name="Date Placeholder 2"/>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5" name="Slide Number Placeholder 4"/>
          <p:cNvSpPr>
            <a:spLocks noGrp="1"/>
          </p:cNvSpPr>
          <p:nvPr>
            <p:ph type="sldNum" sz="quarter" idx="12"/>
          </p:nvPr>
        </p:nvSpPr>
        <p:spPr/>
        <p:txBody>
          <a:bodyPr/>
          <a:lstStyle/>
          <a:p>
            <a:fld id="{6113E31D-E2AB-40D1-8B51-AFA5AFEF393A}" type="slidenum">
              <a:rPr lang="en-US" smtClean="0"/>
              <a:t>12</a:t>
            </a:fld>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5534" t="9722" r="5807" b="6644"/>
          <a:stretch/>
        </p:blipFill>
        <p:spPr>
          <a:xfrm>
            <a:off x="6148788" y="3030785"/>
            <a:ext cx="6043212" cy="3257550"/>
          </a:xfrm>
          <a:prstGeom prst="rect">
            <a:avLst/>
          </a:prstGeom>
        </p:spPr>
      </p:pic>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l="6284" t="12500" r="8597" b="5806"/>
          <a:stretch/>
        </p:blipFill>
        <p:spPr>
          <a:xfrm>
            <a:off x="166085" y="1828430"/>
            <a:ext cx="5982704" cy="3281103"/>
          </a:xfrm>
          <a:prstGeom prst="rect">
            <a:avLst/>
          </a:prstGeom>
        </p:spPr>
      </p:pic>
      <p:sp>
        <p:nvSpPr>
          <p:cNvPr id="11" name="Rectangle 10"/>
          <p:cNvSpPr/>
          <p:nvPr/>
        </p:nvSpPr>
        <p:spPr>
          <a:xfrm>
            <a:off x="6354763" y="1858661"/>
            <a:ext cx="5837238" cy="1200329"/>
          </a:xfrm>
          <a:prstGeom prst="rect">
            <a:avLst/>
          </a:prstGeom>
        </p:spPr>
        <p:txBody>
          <a:bodyPr wrap="square">
            <a:spAutoFit/>
          </a:bodyPr>
          <a:lstStyle/>
          <a:p>
            <a:r>
              <a:rPr lang="en-US" dirty="0">
                <a:latin typeface="+mj-lt"/>
              </a:rPr>
              <a:t>On the left, r</a:t>
            </a:r>
            <a:r>
              <a:rPr lang="en-GB" dirty="0" err="1">
                <a:latin typeface="+mj-lt"/>
              </a:rPr>
              <a:t>eal</a:t>
            </a:r>
            <a:r>
              <a:rPr lang="en-GB" dirty="0">
                <a:latin typeface="+mj-lt"/>
              </a:rPr>
              <a:t> part of the frequency shift of the first coherent oscillation modes as a function of the bunch population without </a:t>
            </a:r>
            <a:r>
              <a:rPr lang="en-GB" dirty="0" err="1">
                <a:latin typeface="+mj-lt"/>
              </a:rPr>
              <a:t>beamstrahlung</a:t>
            </a:r>
            <a:r>
              <a:rPr lang="en-GB" dirty="0">
                <a:latin typeface="+mj-lt"/>
              </a:rPr>
              <a:t>, so considering a bunch length of 4.37mm and a value of </a:t>
            </a:r>
            <a:r>
              <a:rPr lang="en-GB" u="sng" dirty="0">
                <a:latin typeface="+mj-lt"/>
              </a:rPr>
              <a:t>Chromaticity of +5</a:t>
            </a:r>
            <a:endParaRPr lang="en-US" u="sng" dirty="0">
              <a:latin typeface="+mj-lt"/>
            </a:endParaRPr>
          </a:p>
        </p:txBody>
      </p:sp>
      <p:sp>
        <p:nvSpPr>
          <p:cNvPr id="12" name="Rectangle 11"/>
          <p:cNvSpPr/>
          <p:nvPr/>
        </p:nvSpPr>
        <p:spPr>
          <a:xfrm>
            <a:off x="357187" y="4861594"/>
            <a:ext cx="5698923" cy="1477328"/>
          </a:xfrm>
          <a:prstGeom prst="rect">
            <a:avLst/>
          </a:prstGeom>
        </p:spPr>
        <p:txBody>
          <a:bodyPr wrap="square">
            <a:spAutoFit/>
          </a:bodyPr>
          <a:lstStyle/>
          <a:p>
            <a:pPr algn="r"/>
            <a:r>
              <a:rPr lang="en-US" dirty="0">
                <a:latin typeface="+mj-lt"/>
              </a:rPr>
              <a:t>On the right, r</a:t>
            </a:r>
            <a:r>
              <a:rPr lang="en-GB" dirty="0" err="1">
                <a:latin typeface="+mj-lt"/>
              </a:rPr>
              <a:t>eal</a:t>
            </a:r>
            <a:r>
              <a:rPr lang="en-GB" dirty="0">
                <a:latin typeface="+mj-lt"/>
              </a:rPr>
              <a:t> part of the frequency shift of the first coherent oscillation modes as a function of the bunch population without </a:t>
            </a:r>
            <a:r>
              <a:rPr lang="en-GB" dirty="0" err="1">
                <a:latin typeface="+mj-lt"/>
              </a:rPr>
              <a:t>beamstrahlung</a:t>
            </a:r>
            <a:r>
              <a:rPr lang="en-GB" dirty="0">
                <a:latin typeface="+mj-lt"/>
              </a:rPr>
              <a:t>, so considering a bunch length of 4.37mm and a value of </a:t>
            </a:r>
            <a:r>
              <a:rPr lang="en-GB" u="sng" dirty="0">
                <a:latin typeface="+mj-lt"/>
              </a:rPr>
              <a:t>Chromaticity of -5: </a:t>
            </a:r>
          </a:p>
          <a:p>
            <a:pPr algn="r"/>
            <a:r>
              <a:rPr lang="en-GB" dirty="0">
                <a:latin typeface="+mj-lt"/>
              </a:rPr>
              <a:t>the 0-mode is unstable and a feedback system is necessary</a:t>
            </a:r>
            <a:endParaRPr lang="en-US" dirty="0">
              <a:latin typeface="+mj-lt"/>
            </a:endParaRPr>
          </a:p>
        </p:txBody>
      </p:sp>
      <p:sp>
        <p:nvSpPr>
          <p:cNvPr id="14" name="Title 1"/>
          <p:cNvSpPr txBox="1">
            <a:spLocks/>
          </p:cNvSpPr>
          <p:nvPr/>
        </p:nvSpPr>
        <p:spPr>
          <a:xfrm>
            <a:off x="1097280" y="286603"/>
            <a:ext cx="10058400" cy="1450757"/>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GB" sz="3200" dirty="0">
                <a:solidFill>
                  <a:schemeClr val="tx2"/>
                </a:solidFill>
              </a:rPr>
              <a:t>              Dependence of the TMCI from the Chromaticity </a:t>
            </a: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3642561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xmlns="" id="{D2E784D1-D3D3-4B12-25C1-399BC03F2F29}"/>
              </a:ext>
            </a:extLst>
          </p:cNvPr>
          <p:cNvPicPr>
            <a:picLocks noChangeAspect="1"/>
          </p:cNvPicPr>
          <p:nvPr/>
        </p:nvPicPr>
        <p:blipFill>
          <a:blip r:embed="rId3"/>
          <a:stretch>
            <a:fillRect/>
          </a:stretch>
        </p:blipFill>
        <p:spPr>
          <a:xfrm>
            <a:off x="7043009" y="3975010"/>
            <a:ext cx="2608635" cy="2031533"/>
          </a:xfrm>
          <a:prstGeom prst="rect">
            <a:avLst/>
          </a:prstGeom>
        </p:spPr>
      </p:pic>
      <p:pic>
        <p:nvPicPr>
          <p:cNvPr id="5" name="Immagine 4">
            <a:extLst>
              <a:ext uri="{FF2B5EF4-FFF2-40B4-BE49-F238E27FC236}">
                <a16:creationId xmlns:a16="http://schemas.microsoft.com/office/drawing/2014/main" xmlns="" id="{D6F799D0-0E03-7D00-4A2E-DAD5D2490362}"/>
              </a:ext>
            </a:extLst>
          </p:cNvPr>
          <p:cNvPicPr>
            <a:picLocks noChangeAspect="1"/>
          </p:cNvPicPr>
          <p:nvPr/>
        </p:nvPicPr>
        <p:blipFill>
          <a:blip r:embed="rId4"/>
          <a:stretch>
            <a:fillRect/>
          </a:stretch>
        </p:blipFill>
        <p:spPr>
          <a:xfrm>
            <a:off x="6982225" y="1254889"/>
            <a:ext cx="3500917" cy="2609618"/>
          </a:xfrm>
          <a:prstGeom prst="rect">
            <a:avLst/>
          </a:prstGeom>
        </p:spPr>
      </p:pic>
      <p:sp>
        <p:nvSpPr>
          <p:cNvPr id="2" name="Segnaposto data 1">
            <a:extLst>
              <a:ext uri="{FF2B5EF4-FFF2-40B4-BE49-F238E27FC236}">
                <a16:creationId xmlns:a16="http://schemas.microsoft.com/office/drawing/2014/main" xmlns="" id="{5A7B6C8B-9568-D347-8597-6D274A1E6984}"/>
              </a:ext>
            </a:extLst>
          </p:cNvPr>
          <p:cNvSpPr>
            <a:spLocks noGrp="1"/>
          </p:cNvSpPr>
          <p:nvPr>
            <p:ph type="dt" sz="half" idx="10"/>
          </p:nvPr>
        </p:nvSpPr>
        <p:spPr/>
        <p:txBody>
          <a:bodyPr/>
          <a:lstStyle/>
          <a:p>
            <a:r>
              <a:rPr lang="it-IT" smtClean="0"/>
              <a:t>20/10/22</a:t>
            </a:r>
            <a:endParaRPr lang="it-IT"/>
          </a:p>
        </p:txBody>
      </p:sp>
      <p:sp>
        <p:nvSpPr>
          <p:cNvPr id="3" name="Segnaposto piè di pagina 2"/>
          <p:cNvSpPr>
            <a:spLocks noGrp="1"/>
          </p:cNvSpPr>
          <p:nvPr>
            <p:ph type="ftr" sz="quarter" idx="11"/>
          </p:nvPr>
        </p:nvSpPr>
        <p:spPr/>
        <p:txBody>
          <a:bodyPr/>
          <a:lstStyle/>
          <a:p>
            <a:pPr>
              <a:defRPr/>
            </a:pPr>
            <a:r>
              <a:rPr lang="en-US" smtClean="0"/>
              <a:t>FCC-EIC MDI Workshop, Emanuela Carideo</a:t>
            </a:r>
            <a:endParaRPr lang="it-IT" dirty="0"/>
          </a:p>
        </p:txBody>
      </p:sp>
      <p:sp>
        <p:nvSpPr>
          <p:cNvPr id="4" name="Segnaposto numero diapositiva 3"/>
          <p:cNvSpPr>
            <a:spLocks noGrp="1"/>
          </p:cNvSpPr>
          <p:nvPr>
            <p:ph type="sldNum" sz="quarter" idx="12"/>
          </p:nvPr>
        </p:nvSpPr>
        <p:spPr/>
        <p:txBody>
          <a:bodyPr/>
          <a:lstStyle/>
          <a:p>
            <a:r>
              <a:rPr lang="it-IT"/>
              <a:t>Pag. </a:t>
            </a:r>
            <a:fld id="{D3C61D5C-66C6-C74F-975E-A9D6E855B281}" type="slidenum">
              <a:rPr lang="it-IT"/>
              <a:pPr/>
              <a:t>13</a:t>
            </a:fld>
            <a:endParaRPr lang="it-IT"/>
          </a:p>
        </p:txBody>
      </p:sp>
      <p:sp>
        <p:nvSpPr>
          <p:cNvPr id="8" name="Titolo 7">
            <a:extLst>
              <a:ext uri="{FF2B5EF4-FFF2-40B4-BE49-F238E27FC236}">
                <a16:creationId xmlns:a16="http://schemas.microsoft.com/office/drawing/2014/main" xmlns="" id="{951B0C5D-3EF6-AE45-9C07-19B1E97D1402}"/>
              </a:ext>
            </a:extLst>
          </p:cNvPr>
          <p:cNvSpPr>
            <a:spLocks noGrp="1"/>
          </p:cNvSpPr>
          <p:nvPr>
            <p:ph type="title" idx="4294967295"/>
          </p:nvPr>
        </p:nvSpPr>
        <p:spPr>
          <a:xfrm>
            <a:off x="3810000" y="276225"/>
            <a:ext cx="8382000" cy="581025"/>
          </a:xfrm>
        </p:spPr>
        <p:txBody>
          <a:bodyPr>
            <a:normAutofit fontScale="90000"/>
          </a:bodyPr>
          <a:lstStyle/>
          <a:p>
            <a:pPr algn="ctr"/>
            <a:r>
              <a:rPr lang="en-GB" dirty="0" smtClean="0">
                <a:solidFill>
                  <a:schemeClr val="tx2"/>
                </a:solidFill>
              </a:rPr>
              <a:t>TCBI </a:t>
            </a:r>
            <a:r>
              <a:rPr lang="en-GB" dirty="0">
                <a:solidFill>
                  <a:schemeClr val="tx2"/>
                </a:solidFill>
              </a:rPr>
              <a:t>and feedback system</a:t>
            </a:r>
          </a:p>
        </p:txBody>
      </p:sp>
      <p:sp>
        <p:nvSpPr>
          <p:cNvPr id="11" name="Rettangolo 10">
            <a:extLst>
              <a:ext uri="{FF2B5EF4-FFF2-40B4-BE49-F238E27FC236}">
                <a16:creationId xmlns:a16="http://schemas.microsoft.com/office/drawing/2014/main" xmlns="" id="{60365E7B-36C6-B24D-A3DE-EE4B4D28C5DA}"/>
              </a:ext>
            </a:extLst>
          </p:cNvPr>
          <p:cNvSpPr/>
          <p:nvPr/>
        </p:nvSpPr>
        <p:spPr>
          <a:xfrm>
            <a:off x="1625601" y="938022"/>
            <a:ext cx="8835572" cy="400110"/>
          </a:xfrm>
          <a:prstGeom prst="rect">
            <a:avLst/>
          </a:prstGeom>
        </p:spPr>
        <p:txBody>
          <a:bodyPr wrap="square">
            <a:spAutoFit/>
          </a:bodyPr>
          <a:lstStyle/>
          <a:p>
            <a:r>
              <a:rPr lang="en-GB" sz="2000" dirty="0">
                <a:solidFill>
                  <a:srgbClr val="002060"/>
                </a:solidFill>
                <a:latin typeface="Arial" panose="020B0604020202020204" pitchFamily="34" charset="0"/>
                <a:cs typeface="Arial" panose="020B0604020202020204" pitchFamily="34" charset="0"/>
              </a:rPr>
              <a:t>Transverse Coupled Bunch Instability (TCBI)</a:t>
            </a:r>
          </a:p>
        </p:txBody>
      </p:sp>
      <p:sp>
        <p:nvSpPr>
          <p:cNvPr id="37" name="Text Box 9">
            <a:extLst>
              <a:ext uri="{FF2B5EF4-FFF2-40B4-BE49-F238E27FC236}">
                <a16:creationId xmlns:a16="http://schemas.microsoft.com/office/drawing/2014/main" xmlns="" id="{7A94BF86-3556-FD49-A647-6D9C456ED289}"/>
              </a:ext>
            </a:extLst>
          </p:cNvPr>
          <p:cNvSpPr txBox="1">
            <a:spLocks noChangeArrowheads="1"/>
          </p:cNvSpPr>
          <p:nvPr/>
        </p:nvSpPr>
        <p:spPr bwMode="auto">
          <a:xfrm>
            <a:off x="1600202" y="4114116"/>
            <a:ext cx="4572000" cy="646331"/>
          </a:xfrm>
          <a:prstGeom prst="rect">
            <a:avLst/>
          </a:prstGeom>
          <a:noFill/>
          <a:ln w="9525">
            <a:solidFill>
              <a:srgbClr val="CC0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50000"/>
              </a:spcBef>
            </a:pPr>
            <a:r>
              <a:rPr lang="en-GB" altLang="it-IT" dirty="0">
                <a:solidFill>
                  <a:srgbClr val="CC0000"/>
                </a:solidFill>
                <a:latin typeface="Arial"/>
              </a:rPr>
              <a:t>The most dangerous mode is that closest to the origin (with negative frequency)</a:t>
            </a:r>
          </a:p>
        </p:txBody>
      </p:sp>
      <p:sp>
        <p:nvSpPr>
          <p:cNvPr id="38" name="Line 11">
            <a:extLst>
              <a:ext uri="{FF2B5EF4-FFF2-40B4-BE49-F238E27FC236}">
                <a16:creationId xmlns:a16="http://schemas.microsoft.com/office/drawing/2014/main" xmlns="" id="{18F3A514-E60F-3D4E-835D-B32D0689D85E}"/>
              </a:ext>
            </a:extLst>
          </p:cNvPr>
          <p:cNvSpPr>
            <a:spLocks noChangeShapeType="1"/>
          </p:cNvSpPr>
          <p:nvPr/>
        </p:nvSpPr>
        <p:spPr bwMode="auto">
          <a:xfrm flipV="1">
            <a:off x="5671005" y="3274422"/>
            <a:ext cx="2746165" cy="825993"/>
          </a:xfrm>
          <a:prstGeom prst="line">
            <a:avLst/>
          </a:prstGeom>
          <a:noFill/>
          <a:ln w="6350">
            <a:solidFill>
              <a:srgbClr val="CC0000"/>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solidFill>
                <a:srgbClr val="000000"/>
              </a:solidFill>
              <a:latin typeface="Arial"/>
            </a:endParaRPr>
          </a:p>
        </p:txBody>
      </p:sp>
      <p:sp>
        <p:nvSpPr>
          <p:cNvPr id="41" name="Text Box 10">
            <a:extLst>
              <a:ext uri="{FF2B5EF4-FFF2-40B4-BE49-F238E27FC236}">
                <a16:creationId xmlns:a16="http://schemas.microsoft.com/office/drawing/2014/main" xmlns="" id="{43A8EC39-5999-A949-904D-2FC55839BEA8}"/>
              </a:ext>
            </a:extLst>
          </p:cNvPr>
          <p:cNvSpPr txBox="1">
            <a:spLocks noChangeArrowheads="1"/>
          </p:cNvSpPr>
          <p:nvPr/>
        </p:nvSpPr>
        <p:spPr bwMode="auto">
          <a:xfrm>
            <a:off x="1600202" y="4875542"/>
            <a:ext cx="4572001" cy="369332"/>
          </a:xfrm>
          <a:prstGeom prst="rect">
            <a:avLst/>
          </a:prstGeom>
          <a:noFill/>
          <a:ln w="9525">
            <a:solidFill>
              <a:srgbClr val="0000CC"/>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50000"/>
              </a:spcBef>
            </a:pPr>
            <a:r>
              <a:rPr lang="en-GB" altLang="it-IT" dirty="0">
                <a:solidFill>
                  <a:srgbClr val="0000CC"/>
                </a:solidFill>
                <a:latin typeface="Arial"/>
              </a:rPr>
              <a:t>Rise time of about 6 revolution turns</a:t>
            </a:r>
          </a:p>
        </p:txBody>
      </p:sp>
      <p:sp>
        <p:nvSpPr>
          <p:cNvPr id="42" name="Line 12">
            <a:extLst>
              <a:ext uri="{FF2B5EF4-FFF2-40B4-BE49-F238E27FC236}">
                <a16:creationId xmlns:a16="http://schemas.microsoft.com/office/drawing/2014/main" xmlns="" id="{013C9281-61DE-F249-8C69-90D86071E47C}"/>
              </a:ext>
            </a:extLst>
          </p:cNvPr>
          <p:cNvSpPr>
            <a:spLocks noChangeShapeType="1"/>
          </p:cNvSpPr>
          <p:nvPr/>
        </p:nvSpPr>
        <p:spPr bwMode="auto">
          <a:xfrm>
            <a:off x="6240464" y="4990776"/>
            <a:ext cx="1303743" cy="612335"/>
          </a:xfrm>
          <a:prstGeom prst="line">
            <a:avLst/>
          </a:prstGeom>
          <a:noFill/>
          <a:ln w="9525">
            <a:solidFill>
              <a:srgbClr val="0000CC"/>
            </a:solidFill>
            <a:prstDash val="sysDot"/>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it-IT">
              <a:solidFill>
                <a:srgbClr val="000000"/>
              </a:solidFill>
              <a:latin typeface="Arial"/>
            </a:endParaRPr>
          </a:p>
        </p:txBody>
      </p:sp>
      <p:sp>
        <p:nvSpPr>
          <p:cNvPr id="44" name="Text Box 13">
            <a:extLst>
              <a:ext uri="{FF2B5EF4-FFF2-40B4-BE49-F238E27FC236}">
                <a16:creationId xmlns:a16="http://schemas.microsoft.com/office/drawing/2014/main" xmlns="" id="{0757E3C9-6154-8743-8B06-766476620E4E}"/>
              </a:ext>
            </a:extLst>
          </p:cNvPr>
          <p:cNvSpPr txBox="1">
            <a:spLocks noChangeArrowheads="1"/>
          </p:cNvSpPr>
          <p:nvPr/>
        </p:nvSpPr>
        <p:spPr bwMode="auto">
          <a:xfrm>
            <a:off x="1600202" y="5384671"/>
            <a:ext cx="4572001" cy="641350"/>
          </a:xfrm>
          <a:prstGeom prst="rect">
            <a:avLst/>
          </a:prstGeom>
          <a:noFill/>
          <a:ln w="9525">
            <a:solidFill>
              <a:srgbClr val="007F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50000"/>
              </a:spcBef>
            </a:pPr>
            <a:r>
              <a:rPr lang="en-GB" altLang="it-IT" i="1" dirty="0">
                <a:solidFill>
                  <a:srgbClr val="006600"/>
                </a:solidFill>
                <a:latin typeface="Arial"/>
              </a:rPr>
              <a:t>A robust feedback is required for the instability suppression!</a:t>
            </a:r>
          </a:p>
        </p:txBody>
      </p:sp>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xmlns="" id="{D12F23CE-8918-BC7E-7000-1F06DA73E20C}"/>
                  </a:ext>
                </a:extLst>
              </p:cNvPr>
              <p:cNvSpPr txBox="1"/>
              <p:nvPr/>
            </p:nvSpPr>
            <p:spPr>
              <a:xfrm>
                <a:off x="1817916" y="1477930"/>
                <a:ext cx="4740593" cy="7807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it-IT" sz="2000" i="1">
                              <a:solidFill>
                                <a:srgbClr val="000000"/>
                              </a:solidFill>
                              <a:latin typeface="Cambria Math" charset="0"/>
                            </a:rPr>
                          </m:ctrlPr>
                        </m:fPr>
                        <m:num>
                          <m:r>
                            <a:rPr lang="it-IT" sz="2000" i="1">
                              <a:solidFill>
                                <a:srgbClr val="000000"/>
                              </a:solidFill>
                              <a:latin typeface="Cambria Math" panose="02040503050406030204" pitchFamily="18" charset="0"/>
                            </a:rPr>
                            <m:t>1</m:t>
                          </m:r>
                        </m:num>
                        <m:den>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𝜏</m:t>
                              </m:r>
                            </m:e>
                            <m:sub>
                              <m:r>
                                <a:rPr lang="it-IT" sz="2000" i="1">
                                  <a:solidFill>
                                    <a:srgbClr val="000000"/>
                                  </a:solidFill>
                                  <a:latin typeface="Cambria Math" panose="02040503050406030204" pitchFamily="18" charset="0"/>
                                </a:rPr>
                                <m:t>𝜇</m:t>
                              </m:r>
                              <m:r>
                                <a:rPr lang="it-IT" sz="2000" i="1">
                                  <a:solidFill>
                                    <a:srgbClr val="000000"/>
                                  </a:solidFill>
                                  <a:latin typeface="Cambria Math" panose="02040503050406030204" pitchFamily="18" charset="0"/>
                                </a:rPr>
                                <m:t>,⊥</m:t>
                              </m:r>
                            </m:sub>
                          </m:sSub>
                        </m:den>
                      </m:f>
                      <m:r>
                        <a:rPr lang="it-IT" sz="2000" i="1">
                          <a:solidFill>
                            <a:srgbClr val="000000"/>
                          </a:solidFill>
                          <a:latin typeface="Cambria Math" panose="02040503050406030204" pitchFamily="18" charset="0"/>
                        </a:rPr>
                        <m:t>=−</m:t>
                      </m:r>
                      <m:f>
                        <m:fPr>
                          <m:ctrlPr>
                            <a:rPr lang="it-IT" sz="2000" i="1">
                              <a:solidFill>
                                <a:srgbClr val="000000"/>
                              </a:solidFill>
                              <a:latin typeface="Cambria Math" charset="0"/>
                            </a:rPr>
                          </m:ctrlPr>
                        </m:fPr>
                        <m:num>
                          <m:r>
                            <a:rPr lang="it-IT" sz="2000" i="1">
                              <a:solidFill>
                                <a:srgbClr val="000000"/>
                              </a:solidFill>
                              <a:latin typeface="Cambria Math" panose="02040503050406030204" pitchFamily="18" charset="0"/>
                            </a:rPr>
                            <m:t>𝑒𝑐𝐼</m:t>
                          </m:r>
                        </m:num>
                        <m:den>
                          <m:r>
                            <a:rPr lang="it-IT" sz="2000" i="1">
                              <a:solidFill>
                                <a:srgbClr val="000000"/>
                              </a:solidFill>
                              <a:latin typeface="Cambria Math" panose="02040503050406030204" pitchFamily="18" charset="0"/>
                            </a:rPr>
                            <m:t>4</m:t>
                          </m:r>
                          <m:r>
                            <a:rPr lang="it-IT" sz="2000" i="1">
                              <a:solidFill>
                                <a:srgbClr val="000000"/>
                              </a:solidFill>
                              <a:latin typeface="Cambria Math" panose="02040503050406030204" pitchFamily="18" charset="0"/>
                            </a:rPr>
                            <m:t>𝜋</m:t>
                          </m:r>
                          <m:r>
                            <a:rPr lang="it-IT" sz="2000" i="1">
                              <a:solidFill>
                                <a:srgbClr val="000000"/>
                              </a:solidFill>
                              <a:latin typeface="Cambria Math" panose="02040503050406030204" pitchFamily="18" charset="0"/>
                            </a:rPr>
                            <m:t>𝐸</m:t>
                          </m:r>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𝑄</m:t>
                              </m:r>
                            </m:e>
                            <m:sub>
                              <m:r>
                                <a:rPr lang="it-IT" sz="2000" i="1">
                                  <a:solidFill>
                                    <a:srgbClr val="000000"/>
                                  </a:solidFill>
                                  <a:latin typeface="Cambria Math" panose="02040503050406030204" pitchFamily="18" charset="0"/>
                                </a:rPr>
                                <m:t>𝛽</m:t>
                              </m:r>
                            </m:sub>
                          </m:sSub>
                        </m:den>
                      </m:f>
                      <m:nary>
                        <m:naryPr>
                          <m:chr m:val="∑"/>
                          <m:supHide m:val="on"/>
                          <m:ctrlPr>
                            <a:rPr lang="it-IT" sz="2000" i="1">
                              <a:solidFill>
                                <a:srgbClr val="000000"/>
                              </a:solidFill>
                              <a:latin typeface="Cambria Math" charset="0"/>
                            </a:rPr>
                          </m:ctrlPr>
                        </m:naryPr>
                        <m:sub>
                          <m:r>
                            <a:rPr lang="it-IT" sz="2000" i="1">
                              <a:solidFill>
                                <a:srgbClr val="000000"/>
                              </a:solidFill>
                              <a:latin typeface="Cambria Math" panose="02040503050406030204" pitchFamily="18" charset="0"/>
                            </a:rPr>
                            <m:t>𝑞</m:t>
                          </m:r>
                        </m:sub>
                        <m:sup/>
                        <m:e>
                          <m:r>
                            <a:rPr lang="it-IT" sz="2000" i="1">
                              <a:solidFill>
                                <a:srgbClr val="000000"/>
                              </a:solidFill>
                              <a:latin typeface="Cambria Math" panose="02040503050406030204" pitchFamily="18" charset="0"/>
                            </a:rPr>
                            <m:t>𝑅𝑒</m:t>
                          </m:r>
                          <m:d>
                            <m:dPr>
                              <m:begChr m:val="["/>
                              <m:endChr m:val="]"/>
                              <m:ctrlPr>
                                <a:rPr lang="it-IT" sz="2000" i="1">
                                  <a:solidFill>
                                    <a:srgbClr val="000000"/>
                                  </a:solidFill>
                                  <a:latin typeface="Cambria Math" charset="0"/>
                                </a:rPr>
                              </m:ctrlPr>
                            </m:dPr>
                            <m:e>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𝑍</m:t>
                                  </m:r>
                                </m:e>
                                <m:sub>
                                  <m:r>
                                    <a:rPr lang="it-IT" sz="2000" i="1">
                                      <a:solidFill>
                                        <a:srgbClr val="000000"/>
                                      </a:solidFill>
                                      <a:latin typeface="Cambria Math" panose="02040503050406030204" pitchFamily="18" charset="0"/>
                                    </a:rPr>
                                    <m:t>⊥</m:t>
                                  </m:r>
                                </m:sub>
                              </m:sSub>
                              <m:d>
                                <m:dPr>
                                  <m:ctrlPr>
                                    <a:rPr lang="it-IT" sz="2000" i="1">
                                      <a:solidFill>
                                        <a:srgbClr val="000000"/>
                                      </a:solidFill>
                                      <a:latin typeface="Cambria Math" charset="0"/>
                                    </a:rPr>
                                  </m:ctrlPr>
                                </m:dPr>
                                <m:e>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𝜔</m:t>
                                      </m:r>
                                    </m:e>
                                    <m:sub>
                                      <m:r>
                                        <a:rPr lang="it-IT" sz="2000" i="1">
                                          <a:solidFill>
                                            <a:srgbClr val="000000"/>
                                          </a:solidFill>
                                          <a:latin typeface="Cambria Math" panose="02040503050406030204" pitchFamily="18" charset="0"/>
                                        </a:rPr>
                                        <m:t>𝑞</m:t>
                                      </m:r>
                                    </m:sub>
                                  </m:sSub>
                                </m:e>
                              </m:d>
                            </m:e>
                          </m:d>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𝐺</m:t>
                              </m:r>
                            </m:e>
                            <m:sub>
                              <m:r>
                                <a:rPr lang="it-IT" sz="2000" i="1">
                                  <a:solidFill>
                                    <a:srgbClr val="000000"/>
                                  </a:solidFill>
                                  <a:latin typeface="Cambria Math" panose="02040503050406030204" pitchFamily="18" charset="0"/>
                                </a:rPr>
                                <m:t>⊥</m:t>
                              </m:r>
                            </m:sub>
                          </m:sSub>
                          <m:d>
                            <m:dPr>
                              <m:ctrlPr>
                                <a:rPr lang="it-IT" sz="2000" i="1">
                                  <a:solidFill>
                                    <a:srgbClr val="000000"/>
                                  </a:solidFill>
                                  <a:latin typeface="Cambria Math" charset="0"/>
                                </a:rPr>
                              </m:ctrlPr>
                            </m:dPr>
                            <m:e>
                              <m:f>
                                <m:fPr>
                                  <m:ctrlPr>
                                    <a:rPr lang="it-IT" sz="2000" i="1">
                                      <a:solidFill>
                                        <a:srgbClr val="000000"/>
                                      </a:solidFill>
                                      <a:latin typeface="Cambria Math" charset="0"/>
                                    </a:rPr>
                                  </m:ctrlPr>
                                </m:fPr>
                                <m:num>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𝜎</m:t>
                                      </m:r>
                                    </m:e>
                                    <m:sub>
                                      <m:r>
                                        <a:rPr lang="it-IT" sz="2000" i="1">
                                          <a:solidFill>
                                            <a:srgbClr val="000000"/>
                                          </a:solidFill>
                                          <a:latin typeface="Cambria Math" panose="02040503050406030204" pitchFamily="18" charset="0"/>
                                        </a:rPr>
                                        <m:t>𝑧</m:t>
                                      </m:r>
                                    </m:sub>
                                  </m:sSub>
                                </m:num>
                                <m:den>
                                  <m:r>
                                    <a:rPr lang="it-IT" sz="2000" i="1">
                                      <a:solidFill>
                                        <a:srgbClr val="000000"/>
                                      </a:solidFill>
                                      <a:latin typeface="Cambria Math" panose="02040503050406030204" pitchFamily="18" charset="0"/>
                                    </a:rPr>
                                    <m:t>𝑐</m:t>
                                  </m:r>
                                </m:den>
                              </m:f>
                              <m:sSubSup>
                                <m:sSubSupPr>
                                  <m:ctrlPr>
                                    <a:rPr lang="it-IT" sz="2000" i="1">
                                      <a:solidFill>
                                        <a:srgbClr val="000000"/>
                                      </a:solidFill>
                                      <a:latin typeface="Cambria Math" charset="0"/>
                                    </a:rPr>
                                  </m:ctrlPr>
                                </m:sSubSupPr>
                                <m:e>
                                  <m:r>
                                    <a:rPr lang="it-IT" sz="2000" i="1">
                                      <a:solidFill>
                                        <a:srgbClr val="000000"/>
                                      </a:solidFill>
                                      <a:latin typeface="Cambria Math" panose="02040503050406030204" pitchFamily="18" charset="0"/>
                                    </a:rPr>
                                    <m:t>𝜔</m:t>
                                  </m:r>
                                </m:e>
                                <m:sub>
                                  <m:r>
                                    <a:rPr lang="it-IT" sz="2000" i="1">
                                      <a:solidFill>
                                        <a:srgbClr val="000000"/>
                                      </a:solidFill>
                                      <a:latin typeface="Cambria Math" panose="02040503050406030204" pitchFamily="18" charset="0"/>
                                    </a:rPr>
                                    <m:t>𝑞</m:t>
                                  </m:r>
                                </m:sub>
                                <m:sup>
                                  <m:r>
                                    <a:rPr lang="it-IT" sz="2000" i="1">
                                      <a:solidFill>
                                        <a:srgbClr val="000000"/>
                                      </a:solidFill>
                                      <a:latin typeface="Cambria Math" panose="02040503050406030204" pitchFamily="18" charset="0"/>
                                    </a:rPr>
                                    <m:t>′</m:t>
                                  </m:r>
                                </m:sup>
                              </m:sSubSup>
                            </m:e>
                          </m:d>
                        </m:e>
                      </m:nary>
                    </m:oMath>
                  </m:oMathPara>
                </a14:m>
                <a:endParaRPr lang="en-GB" sz="2000" dirty="0"/>
              </a:p>
            </p:txBody>
          </p:sp>
        </mc:Choice>
        <mc:Fallback xmlns="">
          <p:sp>
            <p:nvSpPr>
              <p:cNvPr id="10" name="CasellaDiTesto 9">
                <a:extLst>
                  <a:ext uri="{FF2B5EF4-FFF2-40B4-BE49-F238E27FC236}">
                    <a16:creationId xmlns="" xmlns:a16="http://schemas.microsoft.com/office/drawing/2014/main" xmlns:a14="http://schemas.microsoft.com/office/drawing/2010/main" id="{D12F23CE-8918-BC7E-7000-1F06DA73E20C}"/>
                  </a:ext>
                </a:extLst>
              </p:cNvPr>
              <p:cNvSpPr txBox="1">
                <a:spLocks noRot="1" noChangeAspect="1" noMove="1" noResize="1" noEditPoints="1" noAdjustHandles="1" noChangeArrowheads="1" noChangeShapeType="1" noTextEdit="1"/>
              </p:cNvSpPr>
              <p:nvPr/>
            </p:nvSpPr>
            <p:spPr>
              <a:xfrm>
                <a:off x="1817916" y="1477930"/>
                <a:ext cx="4740593" cy="780727"/>
              </a:xfrm>
              <a:prstGeom prst="rect">
                <a:avLst/>
              </a:prstGeom>
              <a:blipFill rotWithShape="0">
                <a:blip r:embed="rId5"/>
                <a:stretch>
                  <a:fillRect/>
                </a:stretch>
              </a:blipFill>
            </p:spPr>
            <p:txBody>
              <a:bodyPr/>
              <a:lstStyle/>
              <a:p>
                <a:r>
                  <a:rPr lang="en-US">
                    <a:noFill/>
                  </a:rPr>
                  <a:t> </a:t>
                </a:r>
              </a:p>
            </p:txBody>
          </p:sp>
        </mc:Fallback>
      </mc:AlternateContent>
      <p:sp>
        <p:nvSpPr>
          <p:cNvPr id="12" name="CasellaDiTesto 11">
            <a:extLst>
              <a:ext uri="{FF2B5EF4-FFF2-40B4-BE49-F238E27FC236}">
                <a16:creationId xmlns:a16="http://schemas.microsoft.com/office/drawing/2014/main" xmlns="" id="{60A291F4-9865-2970-1021-C7AD9D048160}"/>
              </a:ext>
            </a:extLst>
          </p:cNvPr>
          <p:cNvSpPr txBox="1"/>
          <p:nvPr/>
        </p:nvSpPr>
        <p:spPr>
          <a:xfrm>
            <a:off x="1685694" y="2389523"/>
            <a:ext cx="811441" cy="400110"/>
          </a:xfrm>
          <a:prstGeom prst="rect">
            <a:avLst/>
          </a:prstGeom>
          <a:noFill/>
        </p:spPr>
        <p:txBody>
          <a:bodyPr wrap="none" rtlCol="0">
            <a:spAutoFit/>
          </a:bodyPr>
          <a:lstStyle/>
          <a:p>
            <a:r>
              <a:rPr lang="en-GB" sz="2000" dirty="0">
                <a:solidFill>
                  <a:srgbClr val="000000"/>
                </a:solidFill>
                <a:latin typeface="Times New Roman" panose="02020603050405020304" pitchFamily="18" charset="0"/>
                <a:cs typeface="Times New Roman" panose="02020603050405020304" pitchFamily="18" charset="0"/>
              </a:rPr>
              <a:t>where</a:t>
            </a:r>
          </a:p>
        </p:txBody>
      </p:sp>
      <mc:AlternateContent xmlns:mc="http://schemas.openxmlformats.org/markup-compatibility/2006" xmlns:a14="http://schemas.microsoft.com/office/drawing/2010/main">
        <mc:Choice Requires="a14">
          <p:sp>
            <p:nvSpPr>
              <p:cNvPr id="23" name="CasellaDiTesto 22">
                <a:extLst>
                  <a:ext uri="{FF2B5EF4-FFF2-40B4-BE49-F238E27FC236}">
                    <a16:creationId xmlns:a16="http://schemas.microsoft.com/office/drawing/2014/main" xmlns="" id="{48159BEF-E7EA-5B42-9EB0-A7B4DDE6F83D}"/>
                  </a:ext>
                </a:extLst>
              </p:cNvPr>
              <p:cNvSpPr txBox="1"/>
              <p:nvPr/>
            </p:nvSpPr>
            <p:spPr>
              <a:xfrm>
                <a:off x="2497134" y="2035274"/>
                <a:ext cx="4017264" cy="100168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it-IT" sz="2000" i="1">
                          <a:solidFill>
                            <a:srgbClr val="000000"/>
                          </a:solidFill>
                          <a:latin typeface="Cambria Math" panose="02040503050406030204" pitchFamily="18" charset="0"/>
                        </a:rPr>
                        <m:t>𝑅𝑒</m:t>
                      </m:r>
                      <m:d>
                        <m:dPr>
                          <m:begChr m:val="["/>
                          <m:endChr m:val="]"/>
                          <m:ctrlPr>
                            <a:rPr lang="it-IT" sz="2000" i="1">
                              <a:solidFill>
                                <a:srgbClr val="000000"/>
                              </a:solidFill>
                              <a:latin typeface="Cambria Math" charset="0"/>
                            </a:rPr>
                          </m:ctrlPr>
                        </m:dPr>
                        <m:e>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𝑍</m:t>
                              </m:r>
                            </m:e>
                            <m:sub>
                              <m:r>
                                <a:rPr lang="it-IT" sz="2000" i="1">
                                  <a:solidFill>
                                    <a:srgbClr val="000000"/>
                                  </a:solidFill>
                                  <a:latin typeface="Cambria Math" panose="02040503050406030204" pitchFamily="18" charset="0"/>
                                </a:rPr>
                                <m:t>⊥</m:t>
                              </m:r>
                            </m:sub>
                          </m:sSub>
                          <m:d>
                            <m:dPr>
                              <m:ctrlPr>
                                <a:rPr lang="it-IT" sz="2000" i="1">
                                  <a:solidFill>
                                    <a:srgbClr val="000000"/>
                                  </a:solidFill>
                                  <a:latin typeface="Cambria Math" charset="0"/>
                                </a:rPr>
                              </m:ctrlPr>
                            </m:dPr>
                            <m:e>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𝜔</m:t>
                                  </m:r>
                                </m:e>
                                <m:sub>
                                  <m:r>
                                    <a:rPr lang="it-IT" sz="2000" i="1">
                                      <a:solidFill>
                                        <a:srgbClr val="000000"/>
                                      </a:solidFill>
                                      <a:latin typeface="Cambria Math" panose="02040503050406030204" pitchFamily="18" charset="0"/>
                                    </a:rPr>
                                    <m:t>𝑞</m:t>
                                  </m:r>
                                </m:sub>
                              </m:sSub>
                            </m:e>
                          </m:d>
                        </m:e>
                      </m:d>
                      <m:r>
                        <a:rPr lang="it-IT" sz="2000" i="1">
                          <a:solidFill>
                            <a:srgbClr val="000000"/>
                          </a:solidFill>
                          <a:latin typeface="Cambria Math" panose="02040503050406030204" pitchFamily="18" charset="0"/>
                        </a:rPr>
                        <m:t>=</m:t>
                      </m:r>
                      <m:func>
                        <m:funcPr>
                          <m:ctrlPr>
                            <a:rPr lang="it-IT" sz="2000" i="1">
                              <a:solidFill>
                                <a:srgbClr val="000000"/>
                              </a:solidFill>
                              <a:latin typeface="Cambria Math" charset="0"/>
                            </a:rPr>
                          </m:ctrlPr>
                        </m:funcPr>
                        <m:fName>
                          <m:r>
                            <m:rPr>
                              <m:sty m:val="p"/>
                            </m:rPr>
                            <a:rPr lang="it-IT" sz="2000">
                              <a:solidFill>
                                <a:srgbClr val="000000"/>
                              </a:solidFill>
                              <a:latin typeface="Cambria Math" panose="02040503050406030204" pitchFamily="18" charset="0"/>
                            </a:rPr>
                            <m:t>sgn</m:t>
                          </m:r>
                        </m:fName>
                        <m:e>
                          <m:d>
                            <m:dPr>
                              <m:ctrlPr>
                                <a:rPr lang="it-IT" sz="2000" i="1">
                                  <a:solidFill>
                                    <a:srgbClr val="000000"/>
                                  </a:solidFill>
                                  <a:latin typeface="Cambria Math" charset="0"/>
                                </a:rPr>
                              </m:ctrlPr>
                            </m:dPr>
                            <m:e>
                              <m:r>
                                <a:rPr lang="it-IT" sz="2000" i="1">
                                  <a:solidFill>
                                    <a:srgbClr val="000000"/>
                                  </a:solidFill>
                                  <a:latin typeface="Cambria Math" panose="02040503050406030204" pitchFamily="18" charset="0"/>
                                </a:rPr>
                                <m:t>𝜔</m:t>
                              </m:r>
                            </m:e>
                          </m:d>
                        </m:e>
                      </m:func>
                      <m:f>
                        <m:fPr>
                          <m:ctrlPr>
                            <a:rPr lang="it-IT" sz="2000" i="1">
                              <a:solidFill>
                                <a:srgbClr val="000000"/>
                              </a:solidFill>
                              <a:latin typeface="Cambria Math" charset="0"/>
                            </a:rPr>
                          </m:ctrlPr>
                        </m:fPr>
                        <m:num>
                          <m:r>
                            <a:rPr lang="it-IT" sz="2000" i="1">
                              <a:solidFill>
                                <a:srgbClr val="000000"/>
                              </a:solidFill>
                              <a:latin typeface="Cambria Math" panose="02040503050406030204" pitchFamily="18" charset="0"/>
                            </a:rPr>
                            <m:t>𝐶</m:t>
                          </m:r>
                        </m:num>
                        <m:den>
                          <m:r>
                            <a:rPr lang="it-IT" sz="2000" i="1">
                              <a:solidFill>
                                <a:srgbClr val="000000"/>
                              </a:solidFill>
                              <a:latin typeface="Cambria Math" panose="02040503050406030204" pitchFamily="18" charset="0"/>
                            </a:rPr>
                            <m:t>2</m:t>
                          </m:r>
                          <m:r>
                            <a:rPr lang="it-IT" sz="2000" i="1">
                              <a:solidFill>
                                <a:srgbClr val="000000"/>
                              </a:solidFill>
                              <a:latin typeface="Cambria Math" panose="02040503050406030204" pitchFamily="18" charset="0"/>
                            </a:rPr>
                            <m:t>𝜋</m:t>
                          </m:r>
                          <m:sSup>
                            <m:sSupPr>
                              <m:ctrlPr>
                                <a:rPr lang="it-IT" sz="2000" i="1">
                                  <a:solidFill>
                                    <a:srgbClr val="000000"/>
                                  </a:solidFill>
                                  <a:latin typeface="Cambria Math" charset="0"/>
                                </a:rPr>
                              </m:ctrlPr>
                            </m:sSupPr>
                            <m:e>
                              <m:r>
                                <a:rPr lang="it-IT" sz="2000" i="1">
                                  <a:solidFill>
                                    <a:srgbClr val="000000"/>
                                  </a:solidFill>
                                  <a:latin typeface="Cambria Math" panose="02040503050406030204" pitchFamily="18" charset="0"/>
                                </a:rPr>
                                <m:t>𝑏</m:t>
                              </m:r>
                            </m:e>
                            <m:sup>
                              <m:r>
                                <a:rPr lang="it-IT" sz="2000" i="1">
                                  <a:solidFill>
                                    <a:srgbClr val="000000"/>
                                  </a:solidFill>
                                  <a:latin typeface="Cambria Math" panose="02040503050406030204" pitchFamily="18" charset="0"/>
                                </a:rPr>
                                <m:t>3</m:t>
                              </m:r>
                            </m:sup>
                          </m:sSup>
                        </m:den>
                      </m:f>
                      <m:rad>
                        <m:radPr>
                          <m:degHide m:val="on"/>
                          <m:ctrlPr>
                            <a:rPr lang="it-IT" sz="2000" i="1">
                              <a:solidFill>
                                <a:srgbClr val="000000"/>
                              </a:solidFill>
                              <a:latin typeface="Cambria Math" charset="0"/>
                            </a:rPr>
                          </m:ctrlPr>
                        </m:radPr>
                        <m:deg/>
                        <m:e>
                          <m:f>
                            <m:fPr>
                              <m:ctrlPr>
                                <a:rPr lang="it-IT" sz="2000" i="1">
                                  <a:solidFill>
                                    <a:srgbClr val="000000"/>
                                  </a:solidFill>
                                  <a:latin typeface="Cambria Math" charset="0"/>
                                </a:rPr>
                              </m:ctrlPr>
                            </m:fPr>
                            <m:num>
                              <m:r>
                                <a:rPr lang="it-IT" sz="2000" i="1">
                                  <a:solidFill>
                                    <a:srgbClr val="000000"/>
                                  </a:solidFill>
                                  <a:latin typeface="Cambria Math" panose="02040503050406030204" pitchFamily="18" charset="0"/>
                                </a:rPr>
                                <m:t>2</m:t>
                              </m:r>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𝑍</m:t>
                                  </m:r>
                                </m:e>
                                <m:sub>
                                  <m:r>
                                    <a:rPr lang="it-IT" sz="2000" i="1">
                                      <a:solidFill>
                                        <a:srgbClr val="000000"/>
                                      </a:solidFill>
                                      <a:latin typeface="Cambria Math" panose="02040503050406030204" pitchFamily="18" charset="0"/>
                                    </a:rPr>
                                    <m:t>0</m:t>
                                  </m:r>
                                </m:sub>
                              </m:sSub>
                              <m:r>
                                <a:rPr lang="it-IT" sz="2000" i="1">
                                  <a:solidFill>
                                    <a:srgbClr val="000000"/>
                                  </a:solidFill>
                                  <a:latin typeface="Cambria Math" panose="02040503050406030204" pitchFamily="18" charset="0"/>
                                </a:rPr>
                                <m:t>𝑐</m:t>
                              </m:r>
                            </m:num>
                            <m:den>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𝜎</m:t>
                                  </m:r>
                                </m:e>
                                <m:sub>
                                  <m:r>
                                    <a:rPr lang="it-IT" sz="2000" i="1">
                                      <a:solidFill>
                                        <a:srgbClr val="000000"/>
                                      </a:solidFill>
                                      <a:latin typeface="Cambria Math" panose="02040503050406030204" pitchFamily="18" charset="0"/>
                                    </a:rPr>
                                    <m:t>𝑐</m:t>
                                  </m:r>
                                </m:sub>
                              </m:sSub>
                              <m:d>
                                <m:dPr>
                                  <m:begChr m:val="|"/>
                                  <m:endChr m:val="|"/>
                                  <m:ctrlPr>
                                    <a:rPr lang="it-IT" sz="2000" i="1">
                                      <a:solidFill>
                                        <a:srgbClr val="000000"/>
                                      </a:solidFill>
                                      <a:latin typeface="Cambria Math" charset="0"/>
                                    </a:rPr>
                                  </m:ctrlPr>
                                </m:dPr>
                                <m:e>
                                  <m:r>
                                    <a:rPr lang="it-IT" sz="2000" i="1">
                                      <a:solidFill>
                                        <a:srgbClr val="000000"/>
                                      </a:solidFill>
                                      <a:latin typeface="Cambria Math" panose="02040503050406030204" pitchFamily="18" charset="0"/>
                                    </a:rPr>
                                    <m:t>𝜔</m:t>
                                  </m:r>
                                </m:e>
                              </m:d>
                            </m:den>
                          </m:f>
                        </m:e>
                      </m:rad>
                    </m:oMath>
                  </m:oMathPara>
                </a14:m>
                <a:endParaRPr lang="en-GB" dirty="0"/>
              </a:p>
            </p:txBody>
          </p:sp>
        </mc:Choice>
        <mc:Fallback xmlns="">
          <p:sp>
            <p:nvSpPr>
              <p:cNvPr id="23" name="CasellaDiTesto 22">
                <a:extLst>
                  <a:ext uri="{FF2B5EF4-FFF2-40B4-BE49-F238E27FC236}">
                    <a16:creationId xmlns:a16="http://schemas.microsoft.com/office/drawing/2014/main" id="{48159BEF-E7EA-5B42-9EB0-A7B4DDE6F83D}"/>
                  </a:ext>
                </a:extLst>
              </p:cNvPr>
              <p:cNvSpPr txBox="1">
                <a:spLocks noRot="1" noChangeAspect="1" noMove="1" noResize="1" noEditPoints="1" noAdjustHandles="1" noChangeArrowheads="1" noChangeShapeType="1" noTextEdit="1"/>
              </p:cNvSpPr>
              <p:nvPr/>
            </p:nvSpPr>
            <p:spPr>
              <a:xfrm>
                <a:off x="2497134" y="2035274"/>
                <a:ext cx="4017264" cy="1001684"/>
              </a:xfrm>
              <a:prstGeom prst="rect">
                <a:avLst/>
              </a:prstGeom>
              <a:blipFill>
                <a:blip r:embed="rId6"/>
                <a:stretch>
                  <a:fillRect/>
                </a:stretch>
              </a:blipFill>
            </p:spPr>
            <p:txBody>
              <a:bodyPr/>
              <a:lstStyle/>
              <a:p>
                <a:r>
                  <a:rPr lang="it-IT">
                    <a:noFill/>
                  </a:rPr>
                  <a:t> </a:t>
                </a:r>
              </a:p>
            </p:txBody>
          </p:sp>
        </mc:Fallback>
      </mc:AlternateContent>
      <mc:AlternateContent xmlns:mc="http://schemas.openxmlformats.org/markup-compatibility/2006" xmlns:a14="http://schemas.microsoft.com/office/drawing/2010/main">
        <mc:Choice Requires="a14">
          <p:sp>
            <p:nvSpPr>
              <p:cNvPr id="27" name="CasellaDiTesto 26">
                <a:extLst>
                  <a:ext uri="{FF2B5EF4-FFF2-40B4-BE49-F238E27FC236}">
                    <a16:creationId xmlns:a16="http://schemas.microsoft.com/office/drawing/2014/main" xmlns="" id="{C5BF07C0-C624-1432-649E-F49BA71A5461}"/>
                  </a:ext>
                </a:extLst>
              </p:cNvPr>
              <p:cNvSpPr txBox="1"/>
              <p:nvPr/>
            </p:nvSpPr>
            <p:spPr>
              <a:xfrm>
                <a:off x="1986988" y="2929431"/>
                <a:ext cx="3625948" cy="104028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𝜔</m:t>
                          </m:r>
                        </m:e>
                        <m:sub>
                          <m:r>
                            <a:rPr lang="it-IT" sz="2000" i="1">
                              <a:solidFill>
                                <a:srgbClr val="000000"/>
                              </a:solidFill>
                              <a:latin typeface="Cambria Math" panose="02040503050406030204" pitchFamily="18" charset="0"/>
                            </a:rPr>
                            <m:t>𝑞</m:t>
                          </m:r>
                        </m:sub>
                      </m:sSub>
                      <m:r>
                        <a:rPr lang="it-IT" sz="2000" i="1">
                          <a:solidFill>
                            <a:srgbClr val="000000"/>
                          </a:solidFill>
                          <a:latin typeface="Cambria Math" panose="02040503050406030204" pitchFamily="18" charset="0"/>
                        </a:rPr>
                        <m:t>=</m:t>
                      </m:r>
                      <m:d>
                        <m:dPr>
                          <m:ctrlPr>
                            <a:rPr lang="it-IT" sz="2000" i="1">
                              <a:solidFill>
                                <a:srgbClr val="000000"/>
                              </a:solidFill>
                              <a:latin typeface="Cambria Math" charset="0"/>
                            </a:rPr>
                          </m:ctrlPr>
                        </m:dPr>
                        <m:e>
                          <m:r>
                            <a:rPr lang="it-IT" sz="2000" i="1">
                              <a:solidFill>
                                <a:srgbClr val="000000"/>
                              </a:solidFill>
                              <a:latin typeface="Cambria Math" panose="02040503050406030204" pitchFamily="18" charset="0"/>
                            </a:rPr>
                            <m:t>𝑞𝑀</m:t>
                          </m:r>
                          <m:r>
                            <a:rPr lang="it-IT" sz="2000" i="1">
                              <a:solidFill>
                                <a:srgbClr val="000000"/>
                              </a:solidFill>
                              <a:latin typeface="Cambria Math" panose="02040503050406030204" pitchFamily="18" charset="0"/>
                            </a:rPr>
                            <m:t>+</m:t>
                          </m:r>
                          <m:r>
                            <a:rPr lang="it-IT" sz="2000" i="1">
                              <a:solidFill>
                                <a:srgbClr val="000000"/>
                              </a:solidFill>
                              <a:latin typeface="Cambria Math" panose="02040503050406030204" pitchFamily="18" charset="0"/>
                            </a:rPr>
                            <m:t>𝜇</m:t>
                          </m:r>
                          <m:r>
                            <a:rPr lang="it-IT" sz="2000" i="1">
                              <a:solidFill>
                                <a:srgbClr val="000000"/>
                              </a:solidFill>
                              <a:latin typeface="Cambria Math" panose="02040503050406030204" pitchFamily="18" charset="0"/>
                            </a:rPr>
                            <m:t>+</m:t>
                          </m:r>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𝑄</m:t>
                              </m:r>
                            </m:e>
                            <m:sub>
                              <m:r>
                                <a:rPr lang="it-IT" sz="2000" i="1">
                                  <a:solidFill>
                                    <a:srgbClr val="000000"/>
                                  </a:solidFill>
                                  <a:latin typeface="Cambria Math" panose="02040503050406030204" pitchFamily="18" charset="0"/>
                                </a:rPr>
                                <m:t>𝛽</m:t>
                              </m:r>
                            </m:sub>
                          </m:sSub>
                        </m:e>
                      </m:d>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𝜔</m:t>
                          </m:r>
                        </m:e>
                        <m:sub>
                          <m:r>
                            <a:rPr lang="it-IT" sz="2000" i="1">
                              <a:solidFill>
                                <a:srgbClr val="000000"/>
                              </a:solidFill>
                              <a:latin typeface="Cambria Math" panose="02040503050406030204" pitchFamily="18" charset="0"/>
                            </a:rPr>
                            <m:t>0</m:t>
                          </m:r>
                        </m:sub>
                      </m:sSub>
                    </m:oMath>
                  </m:oMathPara>
                </a14:m>
                <a:endParaRPr lang="en-GB" dirty="0"/>
              </a:p>
              <a:p>
                <a:pPr/>
                <a14:m>
                  <m:oMathPara xmlns:m="http://schemas.openxmlformats.org/officeDocument/2006/math">
                    <m:oMathParaPr>
                      <m:jc m:val="centerGroup"/>
                    </m:oMathParaPr>
                    <m:oMath xmlns:m="http://schemas.openxmlformats.org/officeDocument/2006/math">
                      <m:sSubSup>
                        <m:sSubSupPr>
                          <m:ctrlPr>
                            <a:rPr lang="it-IT" sz="2000" i="1">
                              <a:solidFill>
                                <a:srgbClr val="000000"/>
                              </a:solidFill>
                              <a:latin typeface="Cambria Math" charset="0"/>
                            </a:rPr>
                          </m:ctrlPr>
                        </m:sSubSupPr>
                        <m:e>
                          <m:r>
                            <a:rPr lang="it-IT" sz="2000" i="1">
                              <a:solidFill>
                                <a:srgbClr val="000000"/>
                              </a:solidFill>
                              <a:latin typeface="Cambria Math" panose="02040503050406030204" pitchFamily="18" charset="0"/>
                            </a:rPr>
                            <m:t>𝜔</m:t>
                          </m:r>
                        </m:e>
                        <m:sub>
                          <m:r>
                            <a:rPr lang="it-IT" sz="2000" i="1">
                              <a:solidFill>
                                <a:srgbClr val="000000"/>
                              </a:solidFill>
                              <a:latin typeface="Cambria Math" panose="02040503050406030204" pitchFamily="18" charset="0"/>
                            </a:rPr>
                            <m:t>𝑞</m:t>
                          </m:r>
                        </m:sub>
                        <m:sup>
                          <m:r>
                            <a:rPr lang="it-IT" sz="2000" i="1">
                              <a:solidFill>
                                <a:srgbClr val="000000"/>
                              </a:solidFill>
                              <a:latin typeface="Cambria Math" panose="02040503050406030204" pitchFamily="18" charset="0"/>
                            </a:rPr>
                            <m:t>′</m:t>
                          </m:r>
                        </m:sup>
                      </m:sSubSup>
                      <m:r>
                        <a:rPr lang="it-IT" sz="2000" i="1">
                          <a:solidFill>
                            <a:srgbClr val="000000"/>
                          </a:solidFill>
                          <a:latin typeface="Cambria Math" panose="02040503050406030204" pitchFamily="18" charset="0"/>
                        </a:rPr>
                        <m:t>=</m:t>
                      </m:r>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𝜔</m:t>
                          </m:r>
                        </m:e>
                        <m:sub>
                          <m:r>
                            <a:rPr lang="it-IT" sz="2000" i="1">
                              <a:solidFill>
                                <a:srgbClr val="000000"/>
                              </a:solidFill>
                              <a:latin typeface="Cambria Math" panose="02040503050406030204" pitchFamily="18" charset="0"/>
                            </a:rPr>
                            <m:t>𝑞</m:t>
                          </m:r>
                        </m:sub>
                      </m:sSub>
                      <m:r>
                        <a:rPr lang="it-IT" sz="2000" i="1">
                          <a:solidFill>
                            <a:srgbClr val="000000"/>
                          </a:solidFill>
                          <a:latin typeface="Cambria Math" panose="02040503050406030204" pitchFamily="18" charset="0"/>
                        </a:rPr>
                        <m:t>+</m:t>
                      </m:r>
                      <m:r>
                        <a:rPr lang="it-IT" sz="2000" i="1">
                          <a:solidFill>
                            <a:srgbClr val="000000"/>
                          </a:solidFill>
                          <a:latin typeface="Cambria Math" panose="02040503050406030204" pitchFamily="18" charset="0"/>
                        </a:rPr>
                        <m:t>𝜉</m:t>
                      </m:r>
                      <m:f>
                        <m:fPr>
                          <m:ctrlPr>
                            <a:rPr lang="it-IT" sz="2000" i="1">
                              <a:solidFill>
                                <a:srgbClr val="000000"/>
                              </a:solidFill>
                              <a:latin typeface="Cambria Math" charset="0"/>
                            </a:rPr>
                          </m:ctrlPr>
                        </m:fPr>
                        <m:num>
                          <m:sSub>
                            <m:sSubPr>
                              <m:ctrlPr>
                                <a:rPr lang="it-IT" sz="2000" i="1">
                                  <a:solidFill>
                                    <a:srgbClr val="000000"/>
                                  </a:solidFill>
                                  <a:latin typeface="Cambria Math" charset="0"/>
                                </a:rPr>
                              </m:ctrlPr>
                            </m:sSubPr>
                            <m:e>
                              <m:r>
                                <a:rPr lang="it-IT" sz="2000" i="1">
                                  <a:solidFill>
                                    <a:srgbClr val="000000"/>
                                  </a:solidFill>
                                  <a:latin typeface="Cambria Math" panose="02040503050406030204" pitchFamily="18" charset="0"/>
                                </a:rPr>
                                <m:t>𝜔</m:t>
                              </m:r>
                            </m:e>
                            <m:sub>
                              <m:r>
                                <a:rPr lang="it-IT" sz="2000" i="1">
                                  <a:solidFill>
                                    <a:srgbClr val="000000"/>
                                  </a:solidFill>
                                  <a:latin typeface="Cambria Math" panose="02040503050406030204" pitchFamily="18" charset="0"/>
                                </a:rPr>
                                <m:t>𝛽</m:t>
                              </m:r>
                            </m:sub>
                          </m:sSub>
                        </m:num>
                        <m:den>
                          <m:r>
                            <a:rPr lang="it-IT" sz="2000" i="1">
                              <a:solidFill>
                                <a:srgbClr val="000000"/>
                              </a:solidFill>
                              <a:latin typeface="Cambria Math" panose="02040503050406030204" pitchFamily="18" charset="0"/>
                            </a:rPr>
                            <m:t>𝜂</m:t>
                          </m:r>
                        </m:den>
                      </m:f>
                    </m:oMath>
                  </m:oMathPara>
                </a14:m>
                <a:endParaRPr lang="en-GB" dirty="0"/>
              </a:p>
            </p:txBody>
          </p:sp>
        </mc:Choice>
        <mc:Fallback xmlns="">
          <p:sp>
            <p:nvSpPr>
              <p:cNvPr id="27" name="CasellaDiTesto 26">
                <a:extLst>
                  <a:ext uri="{FF2B5EF4-FFF2-40B4-BE49-F238E27FC236}">
                    <a16:creationId xmlns:a16="http://schemas.microsoft.com/office/drawing/2014/main" id="{C5BF07C0-C624-1432-649E-F49BA71A5461}"/>
                  </a:ext>
                </a:extLst>
              </p:cNvPr>
              <p:cNvSpPr txBox="1">
                <a:spLocks noRot="1" noChangeAspect="1" noMove="1" noResize="1" noEditPoints="1" noAdjustHandles="1" noChangeArrowheads="1" noChangeShapeType="1" noTextEdit="1"/>
              </p:cNvSpPr>
              <p:nvPr/>
            </p:nvSpPr>
            <p:spPr>
              <a:xfrm>
                <a:off x="1986988" y="2929431"/>
                <a:ext cx="3625948" cy="1040285"/>
              </a:xfrm>
              <a:prstGeom prst="rect">
                <a:avLst/>
              </a:prstGeom>
              <a:blipFill>
                <a:blip r:embed="rId7"/>
                <a:stretch>
                  <a:fillRect b="-2410"/>
                </a:stretch>
              </a:blipFill>
            </p:spPr>
            <p:txBody>
              <a:bodyPr/>
              <a:lstStyle/>
              <a:p>
                <a:r>
                  <a:rPr lang="it-IT">
                    <a:noFill/>
                  </a:rPr>
                  <a:t> </a:t>
                </a:r>
              </a:p>
            </p:txBody>
          </p:sp>
        </mc:Fallback>
      </mc:AlternateContent>
      <p:pic>
        <p:nvPicPr>
          <p:cNvPr id="18" name="Immagine 4">
            <a:extLst>
              <a:ext uri="{FF2B5EF4-FFF2-40B4-BE49-F238E27FC236}">
                <a16:creationId xmlns:a16="http://schemas.microsoft.com/office/drawing/2014/main" xmlns="" id="{D6F799D0-0E03-7D00-4A2E-DAD5D2490362}"/>
              </a:ext>
            </a:extLst>
          </p:cNvPr>
          <p:cNvPicPr>
            <a:picLocks noChangeAspect="1"/>
          </p:cNvPicPr>
          <p:nvPr/>
        </p:nvPicPr>
        <p:blipFill>
          <a:blip r:embed="rId4"/>
          <a:stretch>
            <a:fillRect/>
          </a:stretch>
        </p:blipFill>
        <p:spPr>
          <a:xfrm>
            <a:off x="6982311" y="1246660"/>
            <a:ext cx="3500917" cy="2609618"/>
          </a:xfrm>
          <a:prstGeom prst="rect">
            <a:avLst/>
          </a:prstGeom>
        </p:spPr>
      </p:pic>
    </p:spTree>
    <p:extLst>
      <p:ext uri="{BB962C8B-B14F-4D97-AF65-F5344CB8AC3E}">
        <p14:creationId xmlns:p14="http://schemas.microsoft.com/office/powerpoint/2010/main" val="35582189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14</a:t>
            </a:fld>
            <a:endParaRPr lang="en-US" dirty="0"/>
          </a:p>
        </p:txBody>
      </p:sp>
      <p:sp>
        <p:nvSpPr>
          <p:cNvPr id="8" name="Titolo 7">
            <a:extLst>
              <a:ext uri="{FF2B5EF4-FFF2-40B4-BE49-F238E27FC236}">
                <a16:creationId xmlns:a16="http://schemas.microsoft.com/office/drawing/2014/main" xmlns="" id="{951B0C5D-3EF6-AE45-9C07-19B1E97D1402}"/>
              </a:ext>
            </a:extLst>
          </p:cNvPr>
          <p:cNvSpPr>
            <a:spLocks noGrp="1"/>
          </p:cNvSpPr>
          <p:nvPr>
            <p:ph type="title" idx="4294967295"/>
          </p:nvPr>
        </p:nvSpPr>
        <p:spPr>
          <a:xfrm>
            <a:off x="3810000" y="295275"/>
            <a:ext cx="8382000" cy="581025"/>
          </a:xfrm>
        </p:spPr>
        <p:txBody>
          <a:bodyPr>
            <a:noAutofit/>
          </a:bodyPr>
          <a:lstStyle/>
          <a:p>
            <a:pPr algn="ctr"/>
            <a:r>
              <a:rPr lang="en-GB" sz="4000" smtClean="0">
                <a:solidFill>
                  <a:schemeClr val="tx2"/>
                </a:solidFill>
              </a:rPr>
              <a:t>TMCI and feedback system</a:t>
            </a:r>
            <a:endParaRPr lang="en-GB" sz="4000" dirty="0">
              <a:solidFill>
                <a:schemeClr val="tx2"/>
              </a:solidFill>
            </a:endParaRPr>
          </a:p>
        </p:txBody>
      </p:sp>
      <p:sp>
        <p:nvSpPr>
          <p:cNvPr id="18" name="Rettangolo 17">
            <a:extLst>
              <a:ext uri="{FF2B5EF4-FFF2-40B4-BE49-F238E27FC236}">
                <a16:creationId xmlns:a16="http://schemas.microsoft.com/office/drawing/2014/main" xmlns="" id="{7F779CAF-3862-2A9B-0376-66CBEA66384B}"/>
              </a:ext>
            </a:extLst>
          </p:cNvPr>
          <p:cNvSpPr/>
          <p:nvPr/>
        </p:nvSpPr>
        <p:spPr>
          <a:xfrm>
            <a:off x="1577484" y="1148091"/>
            <a:ext cx="9040205" cy="3170099"/>
          </a:xfrm>
          <a:prstGeom prst="rect">
            <a:avLst/>
          </a:prstGeom>
          <a:solidFill>
            <a:schemeClr val="bg1"/>
          </a:solidFill>
          <a:ln>
            <a:noFill/>
          </a:ln>
        </p:spPr>
        <p:txBody>
          <a:bodyPr wrap="square" lIns="91440" tIns="45720" rIns="91440" bIns="45720">
            <a:spAutoFit/>
          </a:bodyPr>
          <a:lstStyle/>
          <a:p>
            <a:pPr marL="571500" indent="-571500">
              <a:buFont typeface="Arial" panose="020B0604020202020204" pitchFamily="34" charset="0"/>
              <a:buChar char="•"/>
            </a:pPr>
            <a:r>
              <a:rPr lang="en-GB" sz="2000" dirty="0">
                <a:solidFill>
                  <a:srgbClr val="000000"/>
                </a:solidFill>
              </a:rPr>
              <a:t>In </a:t>
            </a:r>
            <a:r>
              <a:rPr lang="en-GB" sz="2000" dirty="0" err="1">
                <a:solidFill>
                  <a:srgbClr val="000000"/>
                </a:solidFill>
              </a:rPr>
              <a:t>SuperKEKB</a:t>
            </a:r>
            <a:r>
              <a:rPr lang="en-GB" sz="2000" dirty="0">
                <a:solidFill>
                  <a:srgbClr val="000000"/>
                </a:solidFill>
              </a:rPr>
              <a:t> the transverse feedback was one important source of the ‘-1’ mode instability which limited the machine to reach the nominal intensity. Its damping time is around 100 turns, that is about 1000 1/s.</a:t>
            </a:r>
          </a:p>
          <a:p>
            <a:pPr marL="571500" indent="-571500">
              <a:buFont typeface="Arial" panose="020B0604020202020204" pitchFamily="34" charset="0"/>
              <a:buChar char="•"/>
            </a:pPr>
            <a:endParaRPr lang="en-GB" sz="2000" dirty="0">
              <a:solidFill>
                <a:srgbClr val="000000"/>
              </a:solidFill>
            </a:endParaRPr>
          </a:p>
          <a:p>
            <a:pPr marL="571500" indent="-571500">
              <a:buFont typeface="Arial" panose="020B0604020202020204" pitchFamily="34" charset="0"/>
              <a:buChar char="•"/>
            </a:pPr>
            <a:r>
              <a:rPr lang="en-GB" sz="2000" dirty="0">
                <a:solidFill>
                  <a:srgbClr val="000000"/>
                </a:solidFill>
              </a:rPr>
              <a:t>What is the effect of feedback in FCC-</a:t>
            </a:r>
            <a:r>
              <a:rPr lang="en-GB" sz="2000" dirty="0" err="1">
                <a:solidFill>
                  <a:srgbClr val="000000"/>
                </a:solidFill>
              </a:rPr>
              <a:t>ee</a:t>
            </a:r>
            <a:r>
              <a:rPr lang="en-GB" sz="2000" dirty="0">
                <a:solidFill>
                  <a:srgbClr val="000000"/>
                </a:solidFill>
              </a:rPr>
              <a:t> that needs about the same damping time, but this corresponds to only few turns?</a:t>
            </a:r>
          </a:p>
          <a:p>
            <a:pPr marL="571500" indent="-571500">
              <a:buFont typeface="Arial" panose="020B0604020202020204" pitchFamily="34" charset="0"/>
              <a:buChar char="•"/>
            </a:pPr>
            <a:endParaRPr lang="en-GB" sz="2000" dirty="0">
              <a:solidFill>
                <a:srgbClr val="000000"/>
              </a:solidFill>
            </a:endParaRPr>
          </a:p>
          <a:p>
            <a:pPr marL="571500" indent="-571500">
              <a:buFont typeface="Arial" panose="020B0604020202020204" pitchFamily="34" charset="0"/>
              <a:buChar char="•"/>
            </a:pPr>
            <a:endParaRPr lang="en-GB" sz="2000" dirty="0">
              <a:solidFill>
                <a:srgbClr val="000000"/>
              </a:solidFill>
            </a:endParaRPr>
          </a:p>
          <a:p>
            <a:pPr marL="571500" indent="-571500">
              <a:buFont typeface="Arial" panose="020B0604020202020204" pitchFamily="34" charset="0"/>
              <a:buChar char="•"/>
            </a:pPr>
            <a:r>
              <a:rPr lang="en-GB" sz="2000" dirty="0">
                <a:solidFill>
                  <a:srgbClr val="000000"/>
                </a:solidFill>
              </a:rPr>
              <a:t>Is the TMCI perturbed by the feedback? And what about the longitudinal effect of the wake?</a:t>
            </a:r>
          </a:p>
        </p:txBody>
      </p:sp>
      <p:pic>
        <p:nvPicPr>
          <p:cNvPr id="7" name="Immagine 6">
            <a:extLst>
              <a:ext uri="{FF2B5EF4-FFF2-40B4-BE49-F238E27FC236}">
                <a16:creationId xmlns:a16="http://schemas.microsoft.com/office/drawing/2014/main" xmlns="" id="{35B69B86-494E-54FF-97CF-8953FA1108AA}"/>
              </a:ext>
            </a:extLst>
          </p:cNvPr>
          <p:cNvPicPr>
            <a:picLocks noChangeAspect="1"/>
          </p:cNvPicPr>
          <p:nvPr/>
        </p:nvPicPr>
        <p:blipFill>
          <a:blip r:embed="rId3"/>
          <a:stretch>
            <a:fillRect/>
          </a:stretch>
        </p:blipFill>
        <p:spPr>
          <a:xfrm>
            <a:off x="1524000" y="4444555"/>
            <a:ext cx="4877604" cy="1378949"/>
          </a:xfrm>
          <a:prstGeom prst="rect">
            <a:avLst/>
          </a:prstGeom>
        </p:spPr>
      </p:pic>
      <p:sp>
        <p:nvSpPr>
          <p:cNvPr id="10" name="CasellaDiTesto 9">
            <a:extLst>
              <a:ext uri="{FF2B5EF4-FFF2-40B4-BE49-F238E27FC236}">
                <a16:creationId xmlns:a16="http://schemas.microsoft.com/office/drawing/2014/main" xmlns="" id="{F84D3D49-E10C-1DB0-3530-0853CA4A52F2}"/>
              </a:ext>
            </a:extLst>
          </p:cNvPr>
          <p:cNvSpPr txBox="1"/>
          <p:nvPr/>
        </p:nvSpPr>
        <p:spPr>
          <a:xfrm>
            <a:off x="6387543" y="4376273"/>
            <a:ext cx="4824940" cy="1569660"/>
          </a:xfrm>
          <a:prstGeom prst="rect">
            <a:avLst/>
          </a:prstGeom>
          <a:noFill/>
        </p:spPr>
        <p:txBody>
          <a:bodyPr wrap="square" rtlCol="0">
            <a:spAutoFit/>
          </a:bodyPr>
          <a:lstStyle/>
          <a:p>
            <a:r>
              <a:rPr lang="en-GB" sz="1600" dirty="0">
                <a:solidFill>
                  <a:srgbClr val="C00000"/>
                </a:solidFill>
              </a:rPr>
              <a:t>[…] However, a resistive transverse damper also destabilizes the single-bunch motion below the transverse mode coupling instability intensity threshold (for zero chromaticity), introducing a new kind of instability, which has been called </a:t>
            </a:r>
            <a:r>
              <a:rPr lang="en-GB" sz="1600" u="sng" dirty="0">
                <a:solidFill>
                  <a:srgbClr val="C00000"/>
                </a:solidFill>
              </a:rPr>
              <a:t>ITSR</a:t>
            </a:r>
            <a:r>
              <a:rPr lang="en-GB" sz="1600" dirty="0">
                <a:solidFill>
                  <a:srgbClr val="C00000"/>
                </a:solidFill>
              </a:rPr>
              <a:t> instability (for imaginary tune split and repulsion). […]</a:t>
            </a:r>
          </a:p>
        </p:txBody>
      </p:sp>
      <p:sp>
        <p:nvSpPr>
          <p:cNvPr id="12" name="CasellaDiTesto 11">
            <a:extLst>
              <a:ext uri="{FF2B5EF4-FFF2-40B4-BE49-F238E27FC236}">
                <a16:creationId xmlns:a16="http://schemas.microsoft.com/office/drawing/2014/main" xmlns="" id="{9564CE49-8FA3-7D66-B478-F7485C501FCA}"/>
              </a:ext>
            </a:extLst>
          </p:cNvPr>
          <p:cNvSpPr txBox="1"/>
          <p:nvPr/>
        </p:nvSpPr>
        <p:spPr>
          <a:xfrm>
            <a:off x="7501945" y="4044554"/>
            <a:ext cx="1249573" cy="338554"/>
          </a:xfrm>
          <a:prstGeom prst="rect">
            <a:avLst/>
          </a:prstGeom>
          <a:noFill/>
        </p:spPr>
        <p:txBody>
          <a:bodyPr wrap="none" rtlCol="0">
            <a:spAutoFit/>
          </a:bodyPr>
          <a:lstStyle/>
          <a:p>
            <a:r>
              <a:rPr lang="it-IT" sz="1600" b="1" dirty="0" err="1">
                <a:solidFill>
                  <a:srgbClr val="FF0000"/>
                </a:solidFill>
              </a:rPr>
              <a:t>Introduction</a:t>
            </a:r>
            <a:endParaRPr lang="it-IT" sz="1600" b="1" dirty="0">
              <a:solidFill>
                <a:srgbClr val="FF0000"/>
              </a:solidFill>
            </a:endParaRPr>
          </a:p>
        </p:txBody>
      </p:sp>
      <p:sp>
        <p:nvSpPr>
          <p:cNvPr id="11" name="Text Box 13">
            <a:extLst>
              <a:ext uri="{FF2B5EF4-FFF2-40B4-BE49-F238E27FC236}">
                <a16:creationId xmlns:a16="http://schemas.microsoft.com/office/drawing/2014/main" xmlns="" id="{0757E3C9-6154-8743-8B06-766476620E4E}"/>
              </a:ext>
            </a:extLst>
          </p:cNvPr>
          <p:cNvSpPr txBox="1">
            <a:spLocks noChangeArrowheads="1"/>
          </p:cNvSpPr>
          <p:nvPr/>
        </p:nvSpPr>
        <p:spPr bwMode="auto">
          <a:xfrm>
            <a:off x="7018566" y="2840992"/>
            <a:ext cx="4354287" cy="641350"/>
          </a:xfrm>
          <a:prstGeom prst="rect">
            <a:avLst/>
          </a:prstGeom>
          <a:noFill/>
          <a:ln w="9525">
            <a:solidFill>
              <a:srgbClr val="007F5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eaLnBrk="1" hangingPunct="1">
              <a:spcBef>
                <a:spcPct val="50000"/>
              </a:spcBef>
            </a:pPr>
            <a:r>
              <a:rPr lang="en-GB" altLang="it-IT" i="1" dirty="0">
                <a:solidFill>
                  <a:srgbClr val="006600"/>
                </a:solidFill>
                <a:latin typeface="Arial"/>
              </a:rPr>
              <a:t>A robust feedback is required for the instability suppression!</a:t>
            </a:r>
          </a:p>
        </p:txBody>
      </p:sp>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6071948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15</a:t>
            </a:fld>
            <a:endParaRPr lang="en-US" dirty="0"/>
          </a:p>
        </p:txBody>
      </p:sp>
      <p:sp>
        <p:nvSpPr>
          <p:cNvPr id="7" name="Titolo 7">
            <a:extLst>
              <a:ext uri="{FF2B5EF4-FFF2-40B4-BE49-F238E27FC236}">
                <a16:creationId xmlns:a16="http://schemas.microsoft.com/office/drawing/2014/main" xmlns="" id="{951B0C5D-3EF6-AE45-9C07-19B1E97D1402}"/>
              </a:ext>
            </a:extLst>
          </p:cNvPr>
          <p:cNvSpPr>
            <a:spLocks noGrp="1"/>
          </p:cNvSpPr>
          <p:nvPr>
            <p:ph type="title" idx="4294967295"/>
          </p:nvPr>
        </p:nvSpPr>
        <p:spPr>
          <a:xfrm>
            <a:off x="1501775" y="-576263"/>
            <a:ext cx="10690225" cy="1450976"/>
          </a:xfrm>
        </p:spPr>
        <p:txBody>
          <a:bodyPr>
            <a:normAutofit/>
          </a:bodyPr>
          <a:lstStyle/>
          <a:p>
            <a:pPr algn="ctr"/>
            <a:r>
              <a:rPr lang="en-GB" sz="4000" dirty="0">
                <a:solidFill>
                  <a:schemeClr val="tx2"/>
                </a:solidFill>
              </a:rPr>
              <a:t>ITSR instability: Imaginary Tune Split and Repulsion</a:t>
            </a:r>
          </a:p>
        </p:txBody>
      </p:sp>
      <p:sp>
        <p:nvSpPr>
          <p:cNvPr id="8" name="CasellaDiTesto 13">
            <a:extLst>
              <a:ext uri="{FF2B5EF4-FFF2-40B4-BE49-F238E27FC236}">
                <a16:creationId xmlns:a16="http://schemas.microsoft.com/office/drawing/2014/main" xmlns="" id="{867326D3-B356-99F4-C0B7-D85CE20FDF39}"/>
              </a:ext>
            </a:extLst>
          </p:cNvPr>
          <p:cNvSpPr txBox="1"/>
          <p:nvPr/>
        </p:nvSpPr>
        <p:spPr>
          <a:xfrm>
            <a:off x="1889887" y="948053"/>
            <a:ext cx="8651471" cy="461665"/>
          </a:xfrm>
          <a:prstGeom prst="rect">
            <a:avLst/>
          </a:prstGeom>
          <a:noFill/>
        </p:spPr>
        <p:txBody>
          <a:bodyPr wrap="none" rtlCol="0">
            <a:spAutoFit/>
          </a:bodyPr>
          <a:lstStyle/>
          <a:p>
            <a:r>
              <a:rPr lang="en-GB" sz="2400" dirty="0">
                <a:solidFill>
                  <a:schemeClr val="accent1">
                    <a:lumMod val="25000"/>
                  </a:schemeClr>
                </a:solidFill>
                <a:latin typeface="+mj-lt"/>
              </a:rPr>
              <a:t>Only Transverse </a:t>
            </a:r>
            <a:r>
              <a:rPr lang="en-GB" sz="2400" dirty="0" err="1">
                <a:solidFill>
                  <a:schemeClr val="accent1">
                    <a:lumMod val="25000"/>
                  </a:schemeClr>
                </a:solidFill>
                <a:latin typeface="+mj-lt"/>
              </a:rPr>
              <a:t>wakefield</a:t>
            </a:r>
            <a:r>
              <a:rPr lang="en-GB" sz="2400" dirty="0">
                <a:solidFill>
                  <a:schemeClr val="accent1">
                    <a:lumMod val="25000"/>
                  </a:schemeClr>
                </a:solidFill>
                <a:latin typeface="+mj-lt"/>
              </a:rPr>
              <a:t>, resistive feedback, 10 turns damping time</a:t>
            </a:r>
          </a:p>
        </p:txBody>
      </p:sp>
      <p:pic>
        <p:nvPicPr>
          <p:cNvPr id="9" name="Immagine 5">
            <a:extLst>
              <a:ext uri="{FF2B5EF4-FFF2-40B4-BE49-F238E27FC236}">
                <a16:creationId xmlns:a16="http://schemas.microsoft.com/office/drawing/2014/main" xmlns="" id="{AF8EC37F-3E01-66D7-CC03-D6DD3D452A9A}"/>
              </a:ext>
            </a:extLst>
          </p:cNvPr>
          <p:cNvPicPr>
            <a:picLocks noChangeAspect="1"/>
          </p:cNvPicPr>
          <p:nvPr/>
        </p:nvPicPr>
        <p:blipFill rotWithShape="1">
          <a:blip r:embed="rId2">
            <a:extLst>
              <a:ext uri="{28A0092B-C50C-407E-A947-70E740481C1C}">
                <a14:useLocalDpi xmlns:a14="http://schemas.microsoft.com/office/drawing/2010/main" val="0"/>
              </a:ext>
            </a:extLst>
          </a:blip>
          <a:srcRect t="20714" b="23857"/>
          <a:stretch/>
        </p:blipFill>
        <p:spPr>
          <a:xfrm>
            <a:off x="2422083" y="1413331"/>
            <a:ext cx="7743920" cy="3004641"/>
          </a:xfrm>
          <a:prstGeom prst="rect">
            <a:avLst/>
          </a:prstGeom>
        </p:spPr>
      </p:pic>
      <p:cxnSp>
        <p:nvCxnSpPr>
          <p:cNvPr id="10" name="Connettore 1 12">
            <a:extLst>
              <a:ext uri="{FF2B5EF4-FFF2-40B4-BE49-F238E27FC236}">
                <a16:creationId xmlns:a16="http://schemas.microsoft.com/office/drawing/2014/main" xmlns="" id="{1765CFE4-6A8F-5517-513D-E15833322D25}"/>
              </a:ext>
            </a:extLst>
          </p:cNvPr>
          <p:cNvCxnSpPr>
            <a:cxnSpLocks/>
          </p:cNvCxnSpPr>
          <p:nvPr/>
        </p:nvCxnSpPr>
        <p:spPr bwMode="auto">
          <a:xfrm flipV="1">
            <a:off x="6272866" y="1461822"/>
            <a:ext cx="21177" cy="2604557"/>
          </a:xfrm>
          <a:prstGeom prst="line">
            <a:avLst/>
          </a:prstGeom>
          <a:noFill/>
          <a:ln w="38100" cap="flat" cmpd="sng" algn="ctr">
            <a:solidFill>
              <a:srgbClr val="FF0000"/>
            </a:solidFill>
            <a:prstDash val="solid"/>
            <a:round/>
            <a:headEnd type="none" w="med" len="med"/>
            <a:tailEnd type="none" w="med" len="med"/>
          </a:ln>
          <a:effectLst/>
        </p:spPr>
      </p:cxnSp>
      <p:pic>
        <p:nvPicPr>
          <p:cNvPr id="13" name="Immagine 14">
            <a:extLst>
              <a:ext uri="{FF2B5EF4-FFF2-40B4-BE49-F238E27FC236}">
                <a16:creationId xmlns:a16="http://schemas.microsoft.com/office/drawing/2014/main" xmlns="" id="{ECB47144-BB33-32F1-38B1-D71C6E04F8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4402" y="4310957"/>
            <a:ext cx="2580153" cy="1936514"/>
          </a:xfrm>
          <a:prstGeom prst="rect">
            <a:avLst/>
          </a:prstGeom>
        </p:spPr>
      </p:pic>
      <mc:AlternateContent xmlns:mc="http://schemas.openxmlformats.org/markup-compatibility/2006" xmlns:a14="http://schemas.microsoft.com/office/drawing/2010/main">
        <mc:Choice Requires="a14">
          <p:sp>
            <p:nvSpPr>
              <p:cNvPr id="14" name="CasellaDiTesto 15">
                <a:extLst>
                  <a:ext uri="{FF2B5EF4-FFF2-40B4-BE49-F238E27FC236}">
                    <a16:creationId xmlns:a16="http://schemas.microsoft.com/office/drawing/2014/main" xmlns="" id="{6CDB2CD9-02DB-B9CF-2CD7-781D10F9E307}"/>
                  </a:ext>
                </a:extLst>
              </p:cNvPr>
              <p:cNvSpPr txBox="1"/>
              <p:nvPr/>
            </p:nvSpPr>
            <p:spPr>
              <a:xfrm>
                <a:off x="9058377" y="4565054"/>
                <a:ext cx="1694951" cy="3962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sz="1800" i="1" dirty="0" smtClean="0">
                              <a:solidFill>
                                <a:srgbClr val="C00000"/>
                              </a:solidFill>
                              <a:latin typeface="Cambria Math" charset="0"/>
                            </a:rPr>
                          </m:ctrlPr>
                        </m:sSubPr>
                        <m:e>
                          <m:r>
                            <a:rPr lang="it-IT" sz="1800" i="1" dirty="0" smtClean="0">
                              <a:solidFill>
                                <a:srgbClr val="C00000"/>
                              </a:solidFill>
                              <a:latin typeface="Cambria Math" panose="02040503050406030204" pitchFamily="18" charset="0"/>
                            </a:rPr>
                            <m:t>𝑁</m:t>
                          </m:r>
                        </m:e>
                        <m:sub>
                          <m:r>
                            <a:rPr lang="it-IT" sz="1800" i="1" dirty="0" smtClean="0">
                              <a:solidFill>
                                <a:srgbClr val="C00000"/>
                              </a:solidFill>
                              <a:latin typeface="Cambria Math" panose="02040503050406030204" pitchFamily="18" charset="0"/>
                            </a:rPr>
                            <m:t>𝑝</m:t>
                          </m:r>
                        </m:sub>
                      </m:sSub>
                      <m:r>
                        <a:rPr lang="it-IT" sz="1800" i="1" dirty="0" smtClean="0">
                          <a:solidFill>
                            <a:srgbClr val="C00000"/>
                          </a:solidFill>
                          <a:latin typeface="Cambria Math" panose="02040503050406030204" pitchFamily="18" charset="0"/>
                        </a:rPr>
                        <m:t>=18×</m:t>
                      </m:r>
                      <m:sSup>
                        <m:sSupPr>
                          <m:ctrlPr>
                            <a:rPr lang="it-IT" sz="1800" i="1" dirty="0" smtClean="0">
                              <a:solidFill>
                                <a:srgbClr val="C00000"/>
                              </a:solidFill>
                              <a:latin typeface="Cambria Math" charset="0"/>
                            </a:rPr>
                          </m:ctrlPr>
                        </m:sSupPr>
                        <m:e>
                          <m:r>
                            <a:rPr lang="it-IT" sz="1800" i="1" dirty="0" smtClean="0">
                              <a:solidFill>
                                <a:srgbClr val="C00000"/>
                              </a:solidFill>
                              <a:latin typeface="Cambria Math" panose="02040503050406030204" pitchFamily="18" charset="0"/>
                            </a:rPr>
                            <m:t>10</m:t>
                          </m:r>
                        </m:e>
                        <m:sup>
                          <m:r>
                            <a:rPr lang="it-IT" sz="1800" i="1" dirty="0" smtClean="0">
                              <a:solidFill>
                                <a:srgbClr val="C00000"/>
                              </a:solidFill>
                              <a:latin typeface="Cambria Math" panose="02040503050406030204" pitchFamily="18" charset="0"/>
                            </a:rPr>
                            <m:t>10</m:t>
                          </m:r>
                        </m:sup>
                      </m:sSup>
                    </m:oMath>
                  </m:oMathPara>
                </a14:m>
                <a:endParaRPr lang="it-IT" sz="1800" dirty="0">
                  <a:solidFill>
                    <a:srgbClr val="C00000"/>
                  </a:solidFill>
                </a:endParaRPr>
              </a:p>
            </p:txBody>
          </p:sp>
        </mc:Choice>
        <mc:Fallback xmlns="">
          <p:sp>
            <p:nvSpPr>
              <p:cNvPr id="14" name="CasellaDiTesto 15">
                <a:extLst>
                  <a:ext uri="{FF2B5EF4-FFF2-40B4-BE49-F238E27FC236}">
                    <a16:creationId xmlns:a16="http://schemas.microsoft.com/office/drawing/2014/main" xmlns:a14="http://schemas.microsoft.com/office/drawing/2010/main" xmlns="" id="{6CDB2CD9-02DB-B9CF-2CD7-781D10F9E307}"/>
                  </a:ext>
                </a:extLst>
              </p:cNvPr>
              <p:cNvSpPr txBox="1">
                <a:spLocks noRot="1" noChangeAspect="1" noMove="1" noResize="1" noEditPoints="1" noAdjustHandles="1" noChangeArrowheads="1" noChangeShapeType="1" noTextEdit="1"/>
              </p:cNvSpPr>
              <p:nvPr/>
            </p:nvSpPr>
            <p:spPr>
              <a:xfrm>
                <a:off x="9058377" y="4565054"/>
                <a:ext cx="1694951" cy="396262"/>
              </a:xfrm>
              <a:prstGeom prst="rect">
                <a:avLst/>
              </a:prstGeom>
              <a:blipFill rotWithShape="0">
                <a:blip r:embed="rId4"/>
                <a:stretch>
                  <a:fillRect b="-3077"/>
                </a:stretch>
              </a:blipFill>
            </p:spPr>
            <p:txBody>
              <a:bodyPr/>
              <a:lstStyle/>
              <a:p>
                <a:r>
                  <a:rPr lang="en-US">
                    <a:noFill/>
                  </a:rPr>
                  <a:t> </a:t>
                </a:r>
              </a:p>
            </p:txBody>
          </p:sp>
        </mc:Fallback>
      </mc:AlternateContent>
      <p:pic>
        <p:nvPicPr>
          <p:cNvPr id="15" name="Immagine 18">
            <a:extLst>
              <a:ext uri="{FF2B5EF4-FFF2-40B4-BE49-F238E27FC236}">
                <a16:creationId xmlns:a16="http://schemas.microsoft.com/office/drawing/2014/main" xmlns="" id="{92E1496B-67F6-0605-DA01-9396310E246A}"/>
              </a:ext>
            </a:extLst>
          </p:cNvPr>
          <p:cNvPicPr>
            <a:picLocks noChangeAspect="1"/>
          </p:cNvPicPr>
          <p:nvPr/>
        </p:nvPicPr>
        <p:blipFill rotWithShape="1">
          <a:blip r:embed="rId5">
            <a:extLst>
              <a:ext uri="{28A0092B-C50C-407E-A947-70E740481C1C}">
                <a14:useLocalDpi xmlns:a14="http://schemas.microsoft.com/office/drawing/2010/main" val="0"/>
              </a:ext>
            </a:extLst>
          </a:blip>
          <a:srcRect l="2095"/>
          <a:stretch/>
        </p:blipFill>
        <p:spPr>
          <a:xfrm>
            <a:off x="2137279" y="4267660"/>
            <a:ext cx="2639055" cy="2023109"/>
          </a:xfrm>
          <a:prstGeom prst="rect">
            <a:avLst/>
          </a:prstGeom>
        </p:spPr>
      </p:pic>
      <mc:AlternateContent xmlns:mc="http://schemas.openxmlformats.org/markup-compatibility/2006" xmlns:a14="http://schemas.microsoft.com/office/drawing/2010/main">
        <mc:Choice Requires="a14">
          <p:sp>
            <p:nvSpPr>
              <p:cNvPr id="16" name="CasellaDiTesto 19">
                <a:extLst>
                  <a:ext uri="{FF2B5EF4-FFF2-40B4-BE49-F238E27FC236}">
                    <a16:creationId xmlns:a16="http://schemas.microsoft.com/office/drawing/2014/main" xmlns="" id="{BAD3CB61-07B3-72AD-8387-8BE1B34CF6AF}"/>
                  </a:ext>
                </a:extLst>
              </p:cNvPr>
              <p:cNvSpPr txBox="1"/>
              <p:nvPr/>
            </p:nvSpPr>
            <p:spPr>
              <a:xfrm>
                <a:off x="4694647" y="4460089"/>
                <a:ext cx="1694951" cy="3962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sz="1800" i="1" dirty="0" smtClean="0">
                              <a:solidFill>
                                <a:srgbClr val="C00000"/>
                              </a:solidFill>
                              <a:latin typeface="Cambria Math" charset="0"/>
                            </a:rPr>
                          </m:ctrlPr>
                        </m:sSubPr>
                        <m:e>
                          <m:r>
                            <a:rPr lang="it-IT" sz="1800" i="1" dirty="0" smtClean="0">
                              <a:solidFill>
                                <a:srgbClr val="C00000"/>
                              </a:solidFill>
                              <a:latin typeface="Cambria Math" panose="02040503050406030204" pitchFamily="18" charset="0"/>
                            </a:rPr>
                            <m:t>𝑁</m:t>
                          </m:r>
                        </m:e>
                        <m:sub>
                          <m:r>
                            <a:rPr lang="it-IT" sz="1800" i="1" dirty="0" smtClean="0">
                              <a:solidFill>
                                <a:srgbClr val="C00000"/>
                              </a:solidFill>
                              <a:latin typeface="Cambria Math" panose="02040503050406030204" pitchFamily="18" charset="0"/>
                            </a:rPr>
                            <m:t>𝑝</m:t>
                          </m:r>
                        </m:sub>
                      </m:sSub>
                      <m:r>
                        <a:rPr lang="it-IT" sz="1800" i="1" dirty="0" smtClean="0">
                          <a:solidFill>
                            <a:srgbClr val="C00000"/>
                          </a:solidFill>
                          <a:latin typeface="Cambria Math" panose="02040503050406030204" pitchFamily="18" charset="0"/>
                        </a:rPr>
                        <m:t>=1</m:t>
                      </m:r>
                      <m:r>
                        <a:rPr lang="it-IT" sz="1800" b="0" i="1" dirty="0" smtClean="0">
                          <a:solidFill>
                            <a:srgbClr val="C00000"/>
                          </a:solidFill>
                          <a:latin typeface="Cambria Math" panose="02040503050406030204" pitchFamily="18" charset="0"/>
                        </a:rPr>
                        <m:t>6</m:t>
                      </m:r>
                      <m:r>
                        <a:rPr lang="it-IT" sz="1800" i="1" dirty="0" smtClean="0">
                          <a:solidFill>
                            <a:srgbClr val="C00000"/>
                          </a:solidFill>
                          <a:latin typeface="Cambria Math" panose="02040503050406030204" pitchFamily="18" charset="0"/>
                        </a:rPr>
                        <m:t>×</m:t>
                      </m:r>
                      <m:sSup>
                        <m:sSupPr>
                          <m:ctrlPr>
                            <a:rPr lang="it-IT" sz="1800" i="1" dirty="0" smtClean="0">
                              <a:solidFill>
                                <a:srgbClr val="C00000"/>
                              </a:solidFill>
                              <a:latin typeface="Cambria Math" charset="0"/>
                            </a:rPr>
                          </m:ctrlPr>
                        </m:sSupPr>
                        <m:e>
                          <m:r>
                            <a:rPr lang="it-IT" sz="1800" i="1" dirty="0" smtClean="0">
                              <a:solidFill>
                                <a:srgbClr val="C00000"/>
                              </a:solidFill>
                              <a:latin typeface="Cambria Math" panose="02040503050406030204" pitchFamily="18" charset="0"/>
                            </a:rPr>
                            <m:t>10</m:t>
                          </m:r>
                        </m:e>
                        <m:sup>
                          <m:r>
                            <a:rPr lang="it-IT" sz="1800" i="1" dirty="0" smtClean="0">
                              <a:solidFill>
                                <a:srgbClr val="C00000"/>
                              </a:solidFill>
                              <a:latin typeface="Cambria Math" panose="02040503050406030204" pitchFamily="18" charset="0"/>
                            </a:rPr>
                            <m:t>10</m:t>
                          </m:r>
                        </m:sup>
                      </m:sSup>
                    </m:oMath>
                  </m:oMathPara>
                </a14:m>
                <a:endParaRPr lang="it-IT" sz="1800" dirty="0">
                  <a:solidFill>
                    <a:srgbClr val="C00000"/>
                  </a:solidFill>
                </a:endParaRPr>
              </a:p>
            </p:txBody>
          </p:sp>
        </mc:Choice>
        <mc:Fallback xmlns="">
          <p:sp>
            <p:nvSpPr>
              <p:cNvPr id="16" name="CasellaDiTesto 19">
                <a:extLst>
                  <a:ext uri="{FF2B5EF4-FFF2-40B4-BE49-F238E27FC236}">
                    <a16:creationId xmlns:a16="http://schemas.microsoft.com/office/drawing/2014/main" xmlns:a14="http://schemas.microsoft.com/office/drawing/2010/main" xmlns="" id="{BAD3CB61-07B3-72AD-8387-8BE1B34CF6AF}"/>
                  </a:ext>
                </a:extLst>
              </p:cNvPr>
              <p:cNvSpPr txBox="1">
                <a:spLocks noRot="1" noChangeAspect="1" noMove="1" noResize="1" noEditPoints="1" noAdjustHandles="1" noChangeArrowheads="1" noChangeShapeType="1" noTextEdit="1"/>
              </p:cNvSpPr>
              <p:nvPr/>
            </p:nvSpPr>
            <p:spPr>
              <a:xfrm>
                <a:off x="4694647" y="4460089"/>
                <a:ext cx="1694951" cy="396262"/>
              </a:xfrm>
              <a:prstGeom prst="rect">
                <a:avLst/>
              </a:prstGeom>
              <a:blipFill rotWithShape="0">
                <a:blip r:embed="rId6"/>
                <a:stretch>
                  <a:fillRect b="-3077"/>
                </a:stretch>
              </a:blipFill>
            </p:spPr>
            <p:txBody>
              <a:bodyPr/>
              <a:lstStyle/>
              <a:p>
                <a:r>
                  <a:rPr lang="en-US">
                    <a:noFill/>
                  </a:rPr>
                  <a:t> </a:t>
                </a:r>
              </a:p>
            </p:txBody>
          </p:sp>
        </mc:Fallback>
      </mc:AlternateContent>
      <p:pic>
        <p:nvPicPr>
          <p:cNvPr id="12" name="Picture 1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06155417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16</a:t>
            </a:fld>
            <a:endParaRPr lang="en-US" dirty="0"/>
          </a:p>
        </p:txBody>
      </p:sp>
      <p:sp>
        <p:nvSpPr>
          <p:cNvPr id="14" name="Titolo 7">
            <a:extLst>
              <a:ext uri="{FF2B5EF4-FFF2-40B4-BE49-F238E27FC236}">
                <a16:creationId xmlns:a16="http://schemas.microsoft.com/office/drawing/2014/main" xmlns="" id="{951B0C5D-3EF6-AE45-9C07-19B1E97D1402}"/>
              </a:ext>
            </a:extLst>
          </p:cNvPr>
          <p:cNvSpPr>
            <a:spLocks noGrp="1"/>
          </p:cNvSpPr>
          <p:nvPr>
            <p:ph type="title" idx="4294967295"/>
          </p:nvPr>
        </p:nvSpPr>
        <p:spPr>
          <a:xfrm>
            <a:off x="1838325" y="-425450"/>
            <a:ext cx="10353675" cy="1450975"/>
          </a:xfrm>
        </p:spPr>
        <p:txBody>
          <a:bodyPr>
            <a:normAutofit/>
          </a:bodyPr>
          <a:lstStyle/>
          <a:p>
            <a:pPr algn="ctr"/>
            <a:r>
              <a:rPr lang="en-GB" sz="4000" dirty="0">
                <a:solidFill>
                  <a:schemeClr val="tx2"/>
                </a:solidFill>
              </a:rPr>
              <a:t>ITSR instability: Imaginary Tune Split and Repulsion</a:t>
            </a:r>
          </a:p>
        </p:txBody>
      </p:sp>
      <p:sp>
        <p:nvSpPr>
          <p:cNvPr id="13" name="CasellaDiTesto 13">
            <a:extLst>
              <a:ext uri="{FF2B5EF4-FFF2-40B4-BE49-F238E27FC236}">
                <a16:creationId xmlns:a16="http://schemas.microsoft.com/office/drawing/2014/main" xmlns="" id="{867326D3-B356-99F4-C0B7-D85CE20FDF39}"/>
              </a:ext>
            </a:extLst>
          </p:cNvPr>
          <p:cNvSpPr txBox="1"/>
          <p:nvPr/>
        </p:nvSpPr>
        <p:spPr>
          <a:xfrm>
            <a:off x="1590135" y="1025673"/>
            <a:ext cx="9014904" cy="461665"/>
          </a:xfrm>
          <a:prstGeom prst="rect">
            <a:avLst/>
          </a:prstGeom>
          <a:noFill/>
        </p:spPr>
        <p:txBody>
          <a:bodyPr wrap="none" rtlCol="0">
            <a:spAutoFit/>
          </a:bodyPr>
          <a:lstStyle/>
          <a:p>
            <a:r>
              <a:rPr lang="en-GB" sz="2400" dirty="0">
                <a:solidFill>
                  <a:schemeClr val="accent1">
                    <a:lumMod val="25000"/>
                  </a:schemeClr>
                </a:solidFill>
                <a:latin typeface="+mj-lt"/>
              </a:rPr>
              <a:t>Long. + Transverse </a:t>
            </a:r>
            <a:r>
              <a:rPr lang="en-GB" sz="2400" dirty="0" err="1">
                <a:solidFill>
                  <a:schemeClr val="accent1">
                    <a:lumMod val="25000"/>
                  </a:schemeClr>
                </a:solidFill>
                <a:latin typeface="+mj-lt"/>
              </a:rPr>
              <a:t>wakefield</a:t>
            </a:r>
            <a:r>
              <a:rPr lang="en-GB" sz="2400" dirty="0">
                <a:solidFill>
                  <a:schemeClr val="accent1">
                    <a:lumMod val="25000"/>
                  </a:schemeClr>
                </a:solidFill>
                <a:latin typeface="+mj-lt"/>
              </a:rPr>
              <a:t>, resistive feedback, 10 turns damping time</a:t>
            </a:r>
          </a:p>
        </p:txBody>
      </p:sp>
      <p:sp>
        <p:nvSpPr>
          <p:cNvPr id="16" name="CasellaDiTesto 10">
            <a:extLst>
              <a:ext uri="{FF2B5EF4-FFF2-40B4-BE49-F238E27FC236}">
                <a16:creationId xmlns:a16="http://schemas.microsoft.com/office/drawing/2014/main" xmlns="" id="{B3DE4DD4-121F-10C5-592E-4F966FF83472}"/>
              </a:ext>
            </a:extLst>
          </p:cNvPr>
          <p:cNvSpPr txBox="1"/>
          <p:nvPr/>
        </p:nvSpPr>
        <p:spPr>
          <a:xfrm>
            <a:off x="6552305" y="4633001"/>
            <a:ext cx="4940522" cy="1200329"/>
          </a:xfrm>
          <a:prstGeom prst="rect">
            <a:avLst/>
          </a:prstGeom>
          <a:noFill/>
        </p:spPr>
        <p:txBody>
          <a:bodyPr wrap="square" rtlCol="0">
            <a:spAutoFit/>
          </a:bodyPr>
          <a:lstStyle/>
          <a:p>
            <a:r>
              <a:rPr lang="en-GB" sz="2400" dirty="0">
                <a:solidFill>
                  <a:srgbClr val="002060"/>
                </a:solidFill>
                <a:latin typeface="+mj-lt"/>
              </a:rPr>
              <a:t>The spread in the synchrotron tune due to the longitudinal </a:t>
            </a:r>
            <a:r>
              <a:rPr lang="en-GB" sz="2400" dirty="0" err="1">
                <a:solidFill>
                  <a:srgbClr val="002060"/>
                </a:solidFill>
                <a:latin typeface="+mj-lt"/>
              </a:rPr>
              <a:t>wakefield</a:t>
            </a:r>
            <a:r>
              <a:rPr lang="en-GB" sz="2400" dirty="0">
                <a:solidFill>
                  <a:srgbClr val="002060"/>
                </a:solidFill>
                <a:latin typeface="+mj-lt"/>
              </a:rPr>
              <a:t> helps to mitigate the ITSR instability</a:t>
            </a:r>
          </a:p>
        </p:txBody>
      </p:sp>
      <mc:AlternateContent xmlns:mc="http://schemas.openxmlformats.org/markup-compatibility/2006" xmlns:a14="http://schemas.microsoft.com/office/drawing/2010/main">
        <mc:Choice Requires="a14">
          <p:sp>
            <p:nvSpPr>
              <p:cNvPr id="17" name="CasellaDiTesto 19">
                <a:extLst>
                  <a:ext uri="{FF2B5EF4-FFF2-40B4-BE49-F238E27FC236}">
                    <a16:creationId xmlns:a16="http://schemas.microsoft.com/office/drawing/2014/main" xmlns="" id="{BAD3CB61-07B3-72AD-8387-8BE1B34CF6AF}"/>
                  </a:ext>
                </a:extLst>
              </p:cNvPr>
              <p:cNvSpPr txBox="1"/>
              <p:nvPr/>
            </p:nvSpPr>
            <p:spPr>
              <a:xfrm>
                <a:off x="4367918" y="4760430"/>
                <a:ext cx="1694951" cy="3962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sz="1800" i="1" dirty="0" smtClean="0">
                              <a:solidFill>
                                <a:srgbClr val="C00000"/>
                              </a:solidFill>
                              <a:latin typeface="Cambria Math" charset="0"/>
                            </a:rPr>
                          </m:ctrlPr>
                        </m:sSubPr>
                        <m:e>
                          <m:r>
                            <a:rPr lang="it-IT" sz="1800" i="1" dirty="0" smtClean="0">
                              <a:solidFill>
                                <a:srgbClr val="C00000"/>
                              </a:solidFill>
                              <a:latin typeface="Cambria Math" panose="02040503050406030204" pitchFamily="18" charset="0"/>
                            </a:rPr>
                            <m:t>𝑁</m:t>
                          </m:r>
                        </m:e>
                        <m:sub>
                          <m:r>
                            <a:rPr lang="it-IT" sz="1800" i="1" dirty="0" smtClean="0">
                              <a:solidFill>
                                <a:srgbClr val="C00000"/>
                              </a:solidFill>
                              <a:latin typeface="Cambria Math" panose="02040503050406030204" pitchFamily="18" charset="0"/>
                            </a:rPr>
                            <m:t>𝑝</m:t>
                          </m:r>
                        </m:sub>
                      </m:sSub>
                      <m:r>
                        <a:rPr lang="it-IT" sz="1800" i="1" dirty="0" smtClean="0">
                          <a:solidFill>
                            <a:srgbClr val="C00000"/>
                          </a:solidFill>
                          <a:latin typeface="Cambria Math" panose="02040503050406030204" pitchFamily="18" charset="0"/>
                        </a:rPr>
                        <m:t>=3</m:t>
                      </m:r>
                      <m:r>
                        <a:rPr lang="it-IT" sz="1800" b="0" i="1" dirty="0" smtClean="0">
                          <a:solidFill>
                            <a:srgbClr val="C00000"/>
                          </a:solidFill>
                          <a:latin typeface="Cambria Math" panose="02040503050406030204" pitchFamily="18" charset="0"/>
                        </a:rPr>
                        <m:t>4</m:t>
                      </m:r>
                      <m:r>
                        <a:rPr lang="it-IT" sz="1800" i="1" dirty="0" smtClean="0">
                          <a:solidFill>
                            <a:srgbClr val="C00000"/>
                          </a:solidFill>
                          <a:latin typeface="Cambria Math" panose="02040503050406030204" pitchFamily="18" charset="0"/>
                        </a:rPr>
                        <m:t>×</m:t>
                      </m:r>
                      <m:sSup>
                        <m:sSupPr>
                          <m:ctrlPr>
                            <a:rPr lang="it-IT" sz="1800" i="1" dirty="0" smtClean="0">
                              <a:solidFill>
                                <a:srgbClr val="C00000"/>
                              </a:solidFill>
                              <a:latin typeface="Cambria Math" charset="0"/>
                            </a:rPr>
                          </m:ctrlPr>
                        </m:sSupPr>
                        <m:e>
                          <m:r>
                            <a:rPr lang="it-IT" sz="1800" i="1" dirty="0" smtClean="0">
                              <a:solidFill>
                                <a:srgbClr val="C00000"/>
                              </a:solidFill>
                              <a:latin typeface="Cambria Math" panose="02040503050406030204" pitchFamily="18" charset="0"/>
                            </a:rPr>
                            <m:t>10</m:t>
                          </m:r>
                        </m:e>
                        <m:sup>
                          <m:r>
                            <a:rPr lang="it-IT" sz="1800" i="1" dirty="0" smtClean="0">
                              <a:solidFill>
                                <a:srgbClr val="C00000"/>
                              </a:solidFill>
                              <a:latin typeface="Cambria Math" panose="02040503050406030204" pitchFamily="18" charset="0"/>
                            </a:rPr>
                            <m:t>10</m:t>
                          </m:r>
                        </m:sup>
                      </m:sSup>
                    </m:oMath>
                  </m:oMathPara>
                </a14:m>
                <a:endParaRPr lang="it-IT" sz="1800" dirty="0">
                  <a:solidFill>
                    <a:srgbClr val="C00000"/>
                  </a:solidFill>
                </a:endParaRPr>
              </a:p>
            </p:txBody>
          </p:sp>
        </mc:Choice>
        <mc:Fallback xmlns="">
          <p:sp>
            <p:nvSpPr>
              <p:cNvPr id="17" name="CasellaDiTesto 19">
                <a:extLst>
                  <a:ext uri="{FF2B5EF4-FFF2-40B4-BE49-F238E27FC236}">
                    <a16:creationId xmlns:a16="http://schemas.microsoft.com/office/drawing/2014/main" xmlns:a14="http://schemas.microsoft.com/office/drawing/2010/main" xmlns="" id="{BAD3CB61-07B3-72AD-8387-8BE1B34CF6AF}"/>
                  </a:ext>
                </a:extLst>
              </p:cNvPr>
              <p:cNvSpPr txBox="1">
                <a:spLocks noRot="1" noChangeAspect="1" noMove="1" noResize="1" noEditPoints="1" noAdjustHandles="1" noChangeArrowheads="1" noChangeShapeType="1" noTextEdit="1"/>
              </p:cNvSpPr>
              <p:nvPr/>
            </p:nvSpPr>
            <p:spPr>
              <a:xfrm>
                <a:off x="4367918" y="4760430"/>
                <a:ext cx="1694951" cy="396262"/>
              </a:xfrm>
              <a:prstGeom prst="rect">
                <a:avLst/>
              </a:prstGeom>
              <a:blipFill rotWithShape="0">
                <a:blip r:embed="rId3"/>
                <a:stretch>
                  <a:fillRect b="-3077"/>
                </a:stretch>
              </a:blipFill>
            </p:spPr>
            <p:txBody>
              <a:bodyPr/>
              <a:lstStyle/>
              <a:p>
                <a:r>
                  <a:rPr lang="en-US">
                    <a:noFill/>
                  </a:rPr>
                  <a:t> </a:t>
                </a:r>
              </a:p>
            </p:txBody>
          </p:sp>
        </mc:Fallback>
      </mc:AlternateContent>
      <p:pic>
        <p:nvPicPr>
          <p:cNvPr id="18" name="Immagine 9">
            <a:extLst>
              <a:ext uri="{FF2B5EF4-FFF2-40B4-BE49-F238E27FC236}">
                <a16:creationId xmlns:a16="http://schemas.microsoft.com/office/drawing/2014/main" xmlns="" id="{584E103D-9EB4-8A97-E409-0674BFD5E8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35167" y="4367465"/>
            <a:ext cx="2532751" cy="1900937"/>
          </a:xfrm>
          <a:prstGeom prst="rect">
            <a:avLst/>
          </a:prstGeom>
        </p:spPr>
      </p:pic>
      <p:pic>
        <p:nvPicPr>
          <p:cNvPr id="12" name="Immagine 6">
            <a:extLst>
              <a:ext uri="{FF2B5EF4-FFF2-40B4-BE49-F238E27FC236}">
                <a16:creationId xmlns:a16="http://schemas.microsoft.com/office/drawing/2014/main" xmlns="" id="{42C5BE25-3C65-17DB-0216-26D44974A72E}"/>
              </a:ext>
            </a:extLst>
          </p:cNvPr>
          <p:cNvPicPr>
            <a:picLocks noChangeAspect="1"/>
          </p:cNvPicPr>
          <p:nvPr/>
        </p:nvPicPr>
        <p:blipFill rotWithShape="1">
          <a:blip r:embed="rId5">
            <a:extLst>
              <a:ext uri="{28A0092B-C50C-407E-A947-70E740481C1C}">
                <a14:useLocalDpi xmlns:a14="http://schemas.microsoft.com/office/drawing/2010/main" val="0"/>
              </a:ext>
            </a:extLst>
          </a:blip>
          <a:srcRect t="20550" b="25100"/>
          <a:stretch/>
        </p:blipFill>
        <p:spPr>
          <a:xfrm>
            <a:off x="2216695" y="1487338"/>
            <a:ext cx="7692347" cy="2926488"/>
          </a:xfrm>
          <a:prstGeom prst="rect">
            <a:avLst/>
          </a:prstGeom>
        </p:spPr>
      </p:pic>
      <p:cxnSp>
        <p:nvCxnSpPr>
          <p:cNvPr id="15" name="Connettore 1 17">
            <a:extLst>
              <a:ext uri="{FF2B5EF4-FFF2-40B4-BE49-F238E27FC236}">
                <a16:creationId xmlns:a16="http://schemas.microsoft.com/office/drawing/2014/main" xmlns="" id="{C6A3FE76-1301-3762-C513-81F0870A2E14}"/>
              </a:ext>
            </a:extLst>
          </p:cNvPr>
          <p:cNvCxnSpPr>
            <a:cxnSpLocks/>
            <a:endCxn id="12" idx="0"/>
          </p:cNvCxnSpPr>
          <p:nvPr/>
        </p:nvCxnSpPr>
        <p:spPr bwMode="auto">
          <a:xfrm flipH="1" flipV="1">
            <a:off x="6062869" y="1487338"/>
            <a:ext cx="11805" cy="2682609"/>
          </a:xfrm>
          <a:prstGeom prst="line">
            <a:avLst/>
          </a:prstGeom>
          <a:noFill/>
          <a:ln w="38100" cap="flat" cmpd="sng" algn="ctr">
            <a:solidFill>
              <a:srgbClr val="FF0000"/>
            </a:solidFill>
            <a:prstDash val="solid"/>
            <a:round/>
            <a:headEnd type="none" w="med" len="med"/>
            <a:tailEnd type="none" w="med" len="med"/>
          </a:ln>
          <a:effectLst/>
        </p:spPr>
      </p:cxnSp>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2451168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17</a:t>
            </a:fld>
            <a:endParaRPr lang="en-US" dirty="0"/>
          </a:p>
        </p:txBody>
      </p:sp>
      <p:sp>
        <p:nvSpPr>
          <p:cNvPr id="7" name="Titolo 7">
            <a:extLst>
              <a:ext uri="{FF2B5EF4-FFF2-40B4-BE49-F238E27FC236}">
                <a16:creationId xmlns:a16="http://schemas.microsoft.com/office/drawing/2014/main" xmlns="" id="{951B0C5D-3EF6-AE45-9C07-19B1E97D1402}"/>
              </a:ext>
            </a:extLst>
          </p:cNvPr>
          <p:cNvSpPr>
            <a:spLocks noGrp="1"/>
          </p:cNvSpPr>
          <p:nvPr>
            <p:ph type="title" idx="4294967295"/>
          </p:nvPr>
        </p:nvSpPr>
        <p:spPr>
          <a:xfrm>
            <a:off x="1911350" y="-536575"/>
            <a:ext cx="10280650" cy="1450975"/>
          </a:xfrm>
        </p:spPr>
        <p:txBody>
          <a:bodyPr>
            <a:normAutofit/>
          </a:bodyPr>
          <a:lstStyle/>
          <a:p>
            <a:pPr algn="ctr"/>
            <a:r>
              <a:rPr lang="en-GB" sz="4000" dirty="0">
                <a:solidFill>
                  <a:schemeClr val="tx2"/>
                </a:solidFill>
              </a:rPr>
              <a:t>ITSR instability: Imaginary Tune Split and Repulsion</a:t>
            </a:r>
          </a:p>
        </p:txBody>
      </p:sp>
      <p:sp>
        <p:nvSpPr>
          <p:cNvPr id="8" name="CasellaDiTesto 13">
            <a:extLst>
              <a:ext uri="{FF2B5EF4-FFF2-40B4-BE49-F238E27FC236}">
                <a16:creationId xmlns:a16="http://schemas.microsoft.com/office/drawing/2014/main" xmlns="" id="{867326D3-B356-99F4-C0B7-D85CE20FDF39}"/>
              </a:ext>
            </a:extLst>
          </p:cNvPr>
          <p:cNvSpPr txBox="1">
            <a:spLocks noGrp="1"/>
          </p:cNvSpPr>
          <p:nvPr>
            <p:ph idx="4294967295"/>
          </p:nvPr>
        </p:nvSpPr>
        <p:spPr>
          <a:xfrm>
            <a:off x="3462338" y="965200"/>
            <a:ext cx="8729662" cy="423863"/>
          </a:xfrm>
          <a:prstGeom prst="rect">
            <a:avLst/>
          </a:prstGeom>
          <a:noFill/>
        </p:spPr>
        <p:txBody>
          <a:bodyPr wrap="none" rtlCol="0">
            <a:spAutoFit/>
          </a:bodyPr>
          <a:lstStyle/>
          <a:p>
            <a:r>
              <a:rPr lang="en-GB" sz="2400" dirty="0">
                <a:solidFill>
                  <a:schemeClr val="accent1">
                    <a:lumMod val="25000"/>
                  </a:schemeClr>
                </a:solidFill>
                <a:latin typeface="+mj-lt"/>
              </a:rPr>
              <a:t>Long. + Transverse </a:t>
            </a:r>
            <a:r>
              <a:rPr lang="en-GB" sz="2400" dirty="0" err="1">
                <a:solidFill>
                  <a:schemeClr val="accent1">
                    <a:lumMod val="25000"/>
                  </a:schemeClr>
                </a:solidFill>
                <a:latin typeface="+mj-lt"/>
              </a:rPr>
              <a:t>wakefield</a:t>
            </a:r>
            <a:r>
              <a:rPr lang="en-GB" sz="2400" dirty="0">
                <a:solidFill>
                  <a:schemeClr val="accent1">
                    <a:lumMod val="25000"/>
                  </a:schemeClr>
                </a:solidFill>
                <a:latin typeface="+mj-lt"/>
              </a:rPr>
              <a:t>, resistive feedback, 4 turns damping time</a:t>
            </a:r>
          </a:p>
        </p:txBody>
      </p:sp>
      <p:pic>
        <p:nvPicPr>
          <p:cNvPr id="10" name="Immagine 5">
            <a:extLst>
              <a:ext uri="{FF2B5EF4-FFF2-40B4-BE49-F238E27FC236}">
                <a16:creationId xmlns:a16="http://schemas.microsoft.com/office/drawing/2014/main" xmlns="" id="{895E6FEE-D6A8-5A69-E625-11102E93F4AD}"/>
              </a:ext>
            </a:extLst>
          </p:cNvPr>
          <p:cNvPicPr>
            <a:picLocks noChangeAspect="1"/>
          </p:cNvPicPr>
          <p:nvPr/>
        </p:nvPicPr>
        <p:blipFill rotWithShape="1">
          <a:blip r:embed="rId2">
            <a:extLst>
              <a:ext uri="{28A0092B-C50C-407E-A947-70E740481C1C}">
                <a14:useLocalDpi xmlns:a14="http://schemas.microsoft.com/office/drawing/2010/main" val="0"/>
              </a:ext>
            </a:extLst>
          </a:blip>
          <a:srcRect l="5122" t="22384" r="2395" b="22686"/>
          <a:stretch/>
        </p:blipFill>
        <p:spPr>
          <a:xfrm>
            <a:off x="2359802" y="1388827"/>
            <a:ext cx="7143100" cy="2969778"/>
          </a:xfrm>
          <a:prstGeom prst="rect">
            <a:avLst/>
          </a:prstGeom>
        </p:spPr>
      </p:pic>
      <p:cxnSp>
        <p:nvCxnSpPr>
          <p:cNvPr id="11" name="Connettore 1 12">
            <a:extLst>
              <a:ext uri="{FF2B5EF4-FFF2-40B4-BE49-F238E27FC236}">
                <a16:creationId xmlns:a16="http://schemas.microsoft.com/office/drawing/2014/main" xmlns="" id="{1765CFE4-6A8F-5517-513D-E15833322D25}"/>
              </a:ext>
            </a:extLst>
          </p:cNvPr>
          <p:cNvCxnSpPr>
            <a:cxnSpLocks/>
          </p:cNvCxnSpPr>
          <p:nvPr/>
        </p:nvCxnSpPr>
        <p:spPr bwMode="auto">
          <a:xfrm flipV="1">
            <a:off x="6231671" y="1591805"/>
            <a:ext cx="0" cy="2196000"/>
          </a:xfrm>
          <a:prstGeom prst="line">
            <a:avLst/>
          </a:prstGeom>
          <a:noFill/>
          <a:ln w="38100" cap="flat" cmpd="sng" algn="ctr">
            <a:solidFill>
              <a:srgbClr val="FF0000"/>
            </a:solidFill>
            <a:prstDash val="solid"/>
            <a:round/>
            <a:headEnd type="none" w="med" len="med"/>
            <a:tailEnd type="none" w="med" len="med"/>
          </a:ln>
          <a:effectLst/>
        </p:spPr>
      </p:cxnSp>
      <p:sp>
        <p:nvSpPr>
          <p:cNvPr id="14" name="CasellaDiTesto 10">
            <a:extLst>
              <a:ext uri="{FF2B5EF4-FFF2-40B4-BE49-F238E27FC236}">
                <a16:creationId xmlns:a16="http://schemas.microsoft.com/office/drawing/2014/main" xmlns="" id="{B3DE4DD4-121F-10C5-592E-4F966FF83472}"/>
              </a:ext>
            </a:extLst>
          </p:cNvPr>
          <p:cNvSpPr txBox="1"/>
          <p:nvPr/>
        </p:nvSpPr>
        <p:spPr>
          <a:xfrm>
            <a:off x="6250793" y="4358605"/>
            <a:ext cx="5353877" cy="1938992"/>
          </a:xfrm>
          <a:prstGeom prst="rect">
            <a:avLst/>
          </a:prstGeom>
          <a:noFill/>
        </p:spPr>
        <p:txBody>
          <a:bodyPr wrap="square" rtlCol="0">
            <a:spAutoFit/>
          </a:bodyPr>
          <a:lstStyle/>
          <a:p>
            <a:r>
              <a:rPr lang="en-GB" sz="2400" dirty="0" err="1">
                <a:solidFill>
                  <a:srgbClr val="002060"/>
                </a:solidFill>
                <a:latin typeface="+mj-lt"/>
              </a:rPr>
              <a:t>Beamstrahlung</a:t>
            </a:r>
            <a:r>
              <a:rPr lang="en-GB" sz="2400" dirty="0">
                <a:solidFill>
                  <a:srgbClr val="002060"/>
                </a:solidFill>
                <a:latin typeface="+mj-lt"/>
              </a:rPr>
              <a:t> reduces the effect of the longitudinal </a:t>
            </a:r>
            <a:r>
              <a:rPr lang="en-GB" sz="2400" dirty="0" err="1">
                <a:solidFill>
                  <a:srgbClr val="002060"/>
                </a:solidFill>
                <a:latin typeface="+mj-lt"/>
              </a:rPr>
              <a:t>wakefield</a:t>
            </a:r>
            <a:r>
              <a:rPr lang="en-GB" sz="2400" dirty="0">
                <a:solidFill>
                  <a:srgbClr val="002060"/>
                </a:solidFill>
                <a:latin typeface="+mj-lt"/>
              </a:rPr>
              <a:t> which, on its turn, has a beneficial effect on the TMCI with a resistive transverse damper. What happens if both effects are present?</a:t>
            </a:r>
          </a:p>
        </p:txBody>
      </p:sp>
      <p:pic>
        <p:nvPicPr>
          <p:cNvPr id="15" name="Immagine 11">
            <a:extLst>
              <a:ext uri="{FF2B5EF4-FFF2-40B4-BE49-F238E27FC236}">
                <a16:creationId xmlns:a16="http://schemas.microsoft.com/office/drawing/2014/main" xmlns="" id="{8B110456-8337-BBAC-3BF0-F87E5CCD0F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63895" y="4141660"/>
            <a:ext cx="2872506" cy="2155937"/>
          </a:xfrm>
          <a:prstGeom prst="rect">
            <a:avLst/>
          </a:prstGeom>
        </p:spPr>
      </p:pic>
      <mc:AlternateContent xmlns:mc="http://schemas.openxmlformats.org/markup-compatibility/2006" xmlns:a14="http://schemas.microsoft.com/office/drawing/2010/main">
        <mc:Choice Requires="a14">
          <p:sp>
            <p:nvSpPr>
              <p:cNvPr id="16" name="CasellaDiTesto 19">
                <a:extLst>
                  <a:ext uri="{FF2B5EF4-FFF2-40B4-BE49-F238E27FC236}">
                    <a16:creationId xmlns:a16="http://schemas.microsoft.com/office/drawing/2014/main" xmlns="" id="{BAD3CB61-07B3-72AD-8387-8BE1B34CF6AF}"/>
                  </a:ext>
                </a:extLst>
              </p:cNvPr>
              <p:cNvSpPr txBox="1"/>
              <p:nvPr/>
            </p:nvSpPr>
            <p:spPr>
              <a:xfrm>
                <a:off x="4236401" y="4498376"/>
                <a:ext cx="1694951" cy="396262"/>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sSub>
                        <m:sSubPr>
                          <m:ctrlPr>
                            <a:rPr lang="it-IT" sz="1800" i="1" dirty="0" smtClean="0">
                              <a:solidFill>
                                <a:srgbClr val="C00000"/>
                              </a:solidFill>
                              <a:latin typeface="Cambria Math" charset="0"/>
                            </a:rPr>
                          </m:ctrlPr>
                        </m:sSubPr>
                        <m:e>
                          <m:r>
                            <a:rPr lang="it-IT" sz="1800" i="1" dirty="0" smtClean="0">
                              <a:solidFill>
                                <a:srgbClr val="C00000"/>
                              </a:solidFill>
                              <a:latin typeface="Cambria Math" panose="02040503050406030204" pitchFamily="18" charset="0"/>
                            </a:rPr>
                            <m:t>𝑁</m:t>
                          </m:r>
                        </m:e>
                        <m:sub>
                          <m:r>
                            <a:rPr lang="it-IT" sz="1800" i="1" dirty="0" smtClean="0">
                              <a:solidFill>
                                <a:srgbClr val="C00000"/>
                              </a:solidFill>
                              <a:latin typeface="Cambria Math" panose="02040503050406030204" pitchFamily="18" charset="0"/>
                            </a:rPr>
                            <m:t>𝑝</m:t>
                          </m:r>
                        </m:sub>
                      </m:sSub>
                      <m:r>
                        <a:rPr lang="it-IT" sz="1800" i="1" dirty="0" smtClean="0">
                          <a:solidFill>
                            <a:srgbClr val="C00000"/>
                          </a:solidFill>
                          <a:latin typeface="Cambria Math" panose="02040503050406030204" pitchFamily="18" charset="0"/>
                        </a:rPr>
                        <m:t>=</m:t>
                      </m:r>
                      <m:r>
                        <a:rPr lang="it-IT" sz="1800" b="0" i="1" dirty="0" smtClean="0">
                          <a:solidFill>
                            <a:srgbClr val="C00000"/>
                          </a:solidFill>
                          <a:latin typeface="Cambria Math" panose="02040503050406030204" pitchFamily="18" charset="0"/>
                        </a:rPr>
                        <m:t>46</m:t>
                      </m:r>
                      <m:r>
                        <a:rPr lang="it-IT" sz="1800" i="1" dirty="0" smtClean="0">
                          <a:solidFill>
                            <a:srgbClr val="C00000"/>
                          </a:solidFill>
                          <a:latin typeface="Cambria Math" panose="02040503050406030204" pitchFamily="18" charset="0"/>
                        </a:rPr>
                        <m:t>×</m:t>
                      </m:r>
                      <m:sSup>
                        <m:sSupPr>
                          <m:ctrlPr>
                            <a:rPr lang="it-IT" sz="1800" i="1" dirty="0" smtClean="0">
                              <a:solidFill>
                                <a:srgbClr val="C00000"/>
                              </a:solidFill>
                              <a:latin typeface="Cambria Math" charset="0"/>
                            </a:rPr>
                          </m:ctrlPr>
                        </m:sSupPr>
                        <m:e>
                          <m:r>
                            <a:rPr lang="it-IT" sz="1800" i="1" dirty="0" smtClean="0">
                              <a:solidFill>
                                <a:srgbClr val="C00000"/>
                              </a:solidFill>
                              <a:latin typeface="Cambria Math" panose="02040503050406030204" pitchFamily="18" charset="0"/>
                            </a:rPr>
                            <m:t>10</m:t>
                          </m:r>
                        </m:e>
                        <m:sup>
                          <m:r>
                            <a:rPr lang="it-IT" sz="1800" i="1" dirty="0" smtClean="0">
                              <a:solidFill>
                                <a:srgbClr val="C00000"/>
                              </a:solidFill>
                              <a:latin typeface="Cambria Math" panose="02040503050406030204" pitchFamily="18" charset="0"/>
                            </a:rPr>
                            <m:t>10</m:t>
                          </m:r>
                        </m:sup>
                      </m:sSup>
                    </m:oMath>
                  </m:oMathPara>
                </a14:m>
                <a:endParaRPr lang="it-IT" sz="1800" dirty="0">
                  <a:solidFill>
                    <a:srgbClr val="C00000"/>
                  </a:solidFill>
                </a:endParaRPr>
              </a:p>
            </p:txBody>
          </p:sp>
        </mc:Choice>
        <mc:Fallback xmlns="">
          <p:sp>
            <p:nvSpPr>
              <p:cNvPr id="16" name="CasellaDiTesto 19">
                <a:extLst>
                  <a:ext uri="{FF2B5EF4-FFF2-40B4-BE49-F238E27FC236}">
                    <a16:creationId xmlns:a16="http://schemas.microsoft.com/office/drawing/2014/main" xmlns:a14="http://schemas.microsoft.com/office/drawing/2010/main" xmlns="" id="{BAD3CB61-07B3-72AD-8387-8BE1B34CF6AF}"/>
                  </a:ext>
                </a:extLst>
              </p:cNvPr>
              <p:cNvSpPr txBox="1">
                <a:spLocks noRot="1" noChangeAspect="1" noMove="1" noResize="1" noEditPoints="1" noAdjustHandles="1" noChangeArrowheads="1" noChangeShapeType="1" noTextEdit="1"/>
              </p:cNvSpPr>
              <p:nvPr/>
            </p:nvSpPr>
            <p:spPr>
              <a:xfrm>
                <a:off x="4236401" y="4498376"/>
                <a:ext cx="1694951" cy="396262"/>
              </a:xfrm>
              <a:prstGeom prst="rect">
                <a:avLst/>
              </a:prstGeom>
              <a:blipFill rotWithShape="0">
                <a:blip r:embed="rId4"/>
                <a:stretch>
                  <a:fillRect b="-3077"/>
                </a:stretch>
              </a:blipFill>
            </p:spPr>
            <p:txBody>
              <a:bodyPr/>
              <a:lstStyle/>
              <a:p>
                <a:r>
                  <a:rPr lang="en-US">
                    <a:noFill/>
                  </a:rPr>
                  <a:t> </a:t>
                </a:r>
              </a:p>
            </p:txBody>
          </p:sp>
        </mc:Fallback>
      </mc:AlternateContent>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30955636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olo 7">
            <a:extLst>
              <a:ext uri="{FF2B5EF4-FFF2-40B4-BE49-F238E27FC236}">
                <a16:creationId xmlns:a16="http://schemas.microsoft.com/office/drawing/2014/main" xmlns="" id="{951B0C5D-3EF6-AE45-9C07-19B1E97D1402}"/>
              </a:ext>
            </a:extLst>
          </p:cNvPr>
          <p:cNvSpPr>
            <a:spLocks noGrp="1"/>
          </p:cNvSpPr>
          <p:nvPr>
            <p:ph type="title"/>
          </p:nvPr>
        </p:nvSpPr>
        <p:spPr>
          <a:xfrm>
            <a:off x="899361" y="317882"/>
            <a:ext cx="10058400" cy="1450757"/>
          </a:xfrm>
        </p:spPr>
        <p:txBody>
          <a:bodyPr/>
          <a:lstStyle/>
          <a:p>
            <a:pPr algn="ctr"/>
            <a:r>
              <a:rPr lang="en-GB" dirty="0">
                <a:solidFill>
                  <a:schemeClr val="tx2"/>
                </a:solidFill>
              </a:rPr>
              <a:t>Challenges and Future Plan</a:t>
            </a:r>
          </a:p>
        </p:txBody>
      </p:sp>
      <p:sp>
        <p:nvSpPr>
          <p:cNvPr id="5" name="Segnaposto contenuto 4">
            <a:extLst>
              <a:ext uri="{FF2B5EF4-FFF2-40B4-BE49-F238E27FC236}">
                <a16:creationId xmlns:a16="http://schemas.microsoft.com/office/drawing/2014/main" xmlns="" id="{CBEFB1D7-39B1-4794-8DDD-FE78CA7F5C5F}"/>
              </a:ext>
            </a:extLst>
          </p:cNvPr>
          <p:cNvSpPr>
            <a:spLocks noGrp="1"/>
          </p:cNvSpPr>
          <p:nvPr>
            <p:ph idx="1"/>
          </p:nvPr>
        </p:nvSpPr>
        <p:spPr>
          <a:xfrm>
            <a:off x="1000125" y="1903173"/>
            <a:ext cx="10555258" cy="4633686"/>
          </a:xfrm>
        </p:spPr>
        <p:txBody>
          <a:bodyPr>
            <a:normAutofit/>
          </a:bodyPr>
          <a:lstStyle/>
          <a:p>
            <a:r>
              <a:rPr lang="en-US" dirty="0">
                <a:latin typeface="+mj-lt"/>
              </a:rPr>
              <a:t>Continue the work for the evaluation, reduction and optimization of the impedances of the main machine elements (e. g. collimators system), and also for implementing the FCC-</a:t>
            </a:r>
            <a:r>
              <a:rPr lang="en-US" dirty="0" err="1">
                <a:latin typeface="+mj-lt"/>
              </a:rPr>
              <a:t>ee</a:t>
            </a:r>
            <a:r>
              <a:rPr lang="en-US" dirty="0">
                <a:latin typeface="+mj-lt"/>
              </a:rPr>
              <a:t> repository.</a:t>
            </a:r>
          </a:p>
          <a:p>
            <a:r>
              <a:rPr lang="en-US" dirty="0">
                <a:latin typeface="+mj-lt"/>
              </a:rPr>
              <a:t>Continue to investigate </a:t>
            </a:r>
            <a:r>
              <a:rPr lang="en-US" dirty="0" smtClean="0">
                <a:latin typeface="+mj-lt"/>
              </a:rPr>
              <a:t>on the beam-beam effect, </a:t>
            </a:r>
            <a:r>
              <a:rPr lang="en-US" dirty="0">
                <a:latin typeface="+mj-lt"/>
              </a:rPr>
              <a:t>longitudinal and transverse coupling impedance</a:t>
            </a:r>
          </a:p>
          <a:p>
            <a:r>
              <a:rPr lang="en-GB" dirty="0">
                <a:latin typeface="+mj-lt"/>
              </a:rPr>
              <a:t>Continue to investigate diversified mitigation </a:t>
            </a:r>
            <a:r>
              <a:rPr lang="en-GB" dirty="0" smtClean="0">
                <a:latin typeface="+mj-lt"/>
              </a:rPr>
              <a:t>techniques: feedback system (resistive + reactive), </a:t>
            </a:r>
            <a:r>
              <a:rPr lang="en-GB" dirty="0">
                <a:latin typeface="+mj-lt"/>
              </a:rPr>
              <a:t>chromaticity, </a:t>
            </a:r>
            <a:r>
              <a:rPr lang="en-GB" dirty="0" smtClean="0">
                <a:latin typeface="+mj-lt"/>
              </a:rPr>
              <a:t>…</a:t>
            </a:r>
            <a:endParaRPr lang="en-GB" dirty="0">
              <a:latin typeface="+mj-lt"/>
            </a:endParaRPr>
          </a:p>
          <a:p>
            <a:pPr algn="just"/>
            <a:r>
              <a:rPr lang="en-GB" dirty="0">
                <a:latin typeface="+mj-lt"/>
              </a:rPr>
              <a:t>Split the machine into segments, each one having its own longitudinal wake, transverse wake weighted by the local beta function, RF system (which is not evenly distributed along the machine), …</a:t>
            </a:r>
          </a:p>
          <a:p>
            <a:pPr algn="just"/>
            <a:r>
              <a:rPr lang="en-GB" dirty="0">
                <a:latin typeface="+mj-lt"/>
              </a:rPr>
              <a:t>Study the effects of possible transverse localized impedances (in particular for the collimation system)</a:t>
            </a:r>
          </a:p>
          <a:p>
            <a:pPr algn="just"/>
            <a:r>
              <a:rPr lang="en-GB" dirty="0">
                <a:latin typeface="+mj-lt"/>
              </a:rPr>
              <a:t>Use a more realistic transverse lattice</a:t>
            </a:r>
          </a:p>
          <a:p>
            <a:pPr algn="just"/>
            <a:r>
              <a:rPr lang="en-GB" dirty="0">
                <a:latin typeface="+mj-lt"/>
              </a:rPr>
              <a:t>Other effects: </a:t>
            </a:r>
            <a:r>
              <a:rPr lang="en-US" dirty="0">
                <a:latin typeface="+mj-lt"/>
              </a:rPr>
              <a:t>electron could, (also multi-bunch), ion instabilities …</a:t>
            </a:r>
          </a:p>
        </p:txBody>
      </p:sp>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18</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72496381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430558" y="3387918"/>
            <a:ext cx="7781925" cy="769441"/>
          </a:xfrm>
          <a:prstGeom prst="rect">
            <a:avLst/>
          </a:prstGeom>
        </p:spPr>
        <p:txBody>
          <a:bodyPr wrap="square">
            <a:spAutoFit/>
          </a:bodyPr>
          <a:lstStyle/>
          <a:p>
            <a:pPr algn="r"/>
            <a:r>
              <a:rPr lang="en-US" sz="4400" dirty="0">
                <a:solidFill>
                  <a:schemeClr val="tx2"/>
                </a:solidFill>
              </a:rPr>
              <a:t>Thanks for your attention!</a:t>
            </a:r>
            <a:endParaRPr lang="en-US" sz="4400" dirty="0"/>
          </a:p>
        </p:txBody>
      </p:sp>
      <p:sp>
        <p:nvSpPr>
          <p:cNvPr id="2" name="Date Placeholder 1"/>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19</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998481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7">
            <a:extLst>
              <a:ext uri="{FF2B5EF4-FFF2-40B4-BE49-F238E27FC236}">
                <a16:creationId xmlns:a16="http://schemas.microsoft.com/office/drawing/2014/main" xmlns="" id="{951B0C5D-3EF6-AE45-9C07-19B1E97D1402}"/>
              </a:ext>
            </a:extLst>
          </p:cNvPr>
          <p:cNvSpPr txBox="1">
            <a:spLocks/>
          </p:cNvSpPr>
          <p:nvPr/>
        </p:nvSpPr>
        <p:spPr>
          <a:xfrm>
            <a:off x="2023404" y="409575"/>
            <a:ext cx="7559675" cy="581025"/>
          </a:xfrm>
          <a:prstGeom prst="rect">
            <a:avLst/>
          </a:prstGeom>
        </p:spPr>
        <p:txBody>
          <a:bodyPr vert="horz" lIns="91440" tIns="45720" rIns="91440" bIns="45720" rtlCol="0" anchor="b">
            <a:normAutofit fontScale="92500" lnSpcReduction="20000"/>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ctr"/>
            <a:r>
              <a:rPr lang="en-GB" dirty="0">
                <a:solidFill>
                  <a:schemeClr val="tx2"/>
                </a:solidFill>
              </a:rPr>
              <a:t>FCC-</a:t>
            </a:r>
            <a:r>
              <a:rPr lang="en-GB" dirty="0" err="1">
                <a:solidFill>
                  <a:schemeClr val="tx2"/>
                </a:solidFill>
              </a:rPr>
              <a:t>ee</a:t>
            </a:r>
            <a:r>
              <a:rPr lang="en-GB" dirty="0">
                <a:solidFill>
                  <a:schemeClr val="tx2"/>
                </a:solidFill>
              </a:rPr>
              <a:t> main parameters</a:t>
            </a:r>
          </a:p>
        </p:txBody>
      </p:sp>
      <p:pic>
        <p:nvPicPr>
          <p:cNvPr id="5" name="Immagine 12">
            <a:extLst>
              <a:ext uri="{FF2B5EF4-FFF2-40B4-BE49-F238E27FC236}">
                <a16:creationId xmlns:a16="http://schemas.microsoft.com/office/drawing/2014/main" xmlns="" id="{138C1D35-820C-D322-1CD7-ED8EF1111ACA}"/>
              </a:ext>
            </a:extLst>
          </p:cNvPr>
          <p:cNvPicPr>
            <a:picLocks noChangeAspect="1"/>
          </p:cNvPicPr>
          <p:nvPr/>
        </p:nvPicPr>
        <p:blipFill>
          <a:blip r:embed="rId3"/>
          <a:stretch>
            <a:fillRect/>
          </a:stretch>
        </p:blipFill>
        <p:spPr>
          <a:xfrm>
            <a:off x="2251853" y="990600"/>
            <a:ext cx="7924800" cy="5235102"/>
          </a:xfrm>
          <a:prstGeom prst="rect">
            <a:avLst/>
          </a:prstGeom>
        </p:spPr>
      </p:pic>
      <p:sp>
        <p:nvSpPr>
          <p:cNvPr id="6" name="Rectangle 5">
            <a:extLst>
              <a:ext uri="{FF2B5EF4-FFF2-40B4-BE49-F238E27FC236}">
                <a16:creationId xmlns:a16="http://schemas.microsoft.com/office/drawing/2014/main" xmlns="" id="{7F24A6FF-F4C3-654D-9B03-E3B546654E20}"/>
              </a:ext>
            </a:extLst>
          </p:cNvPr>
          <p:cNvSpPr/>
          <p:nvPr/>
        </p:nvSpPr>
        <p:spPr>
          <a:xfrm>
            <a:off x="5939311" y="1121434"/>
            <a:ext cx="1016814" cy="4948626"/>
          </a:xfrm>
          <a:prstGeom prst="rect">
            <a:avLst/>
          </a:prstGeom>
          <a:noFill/>
          <a:ln w="57150">
            <a:solidFill>
              <a:srgbClr val="148496">
                <a:alpha val="2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ccia a destra 29">
            <a:extLst>
              <a:ext uri="{FF2B5EF4-FFF2-40B4-BE49-F238E27FC236}">
                <a16:creationId xmlns:a16="http://schemas.microsoft.com/office/drawing/2014/main" xmlns="" id="{9EF27110-C043-F24D-9249-30BCB0F6507C}"/>
              </a:ext>
            </a:extLst>
          </p:cNvPr>
          <p:cNvSpPr/>
          <p:nvPr/>
        </p:nvSpPr>
        <p:spPr bwMode="auto">
          <a:xfrm>
            <a:off x="1322539" y="4477133"/>
            <a:ext cx="879817" cy="415475"/>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tx2"/>
              </a:solidFill>
              <a:effectLst/>
              <a:latin typeface="Arial" charset="0"/>
              <a:ea typeface="ＭＳ Ｐゴシック" pitchFamily="1" charset="-128"/>
            </a:endParaRPr>
          </a:p>
        </p:txBody>
      </p:sp>
      <p:sp>
        <p:nvSpPr>
          <p:cNvPr id="9" name="Freccia a destra 29">
            <a:extLst>
              <a:ext uri="{FF2B5EF4-FFF2-40B4-BE49-F238E27FC236}">
                <a16:creationId xmlns:a16="http://schemas.microsoft.com/office/drawing/2014/main" xmlns="" id="{00774FD3-E06D-9C4A-98F0-2B93C443BD71}"/>
              </a:ext>
            </a:extLst>
          </p:cNvPr>
          <p:cNvSpPr/>
          <p:nvPr/>
        </p:nvSpPr>
        <p:spPr bwMode="auto">
          <a:xfrm>
            <a:off x="1322539" y="4684871"/>
            <a:ext cx="879817" cy="415475"/>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tx2"/>
              </a:solidFill>
              <a:effectLst/>
              <a:latin typeface="Arial" charset="0"/>
              <a:ea typeface="ＭＳ Ｐゴシック" pitchFamily="1" charset="-128"/>
            </a:endParaRPr>
          </a:p>
        </p:txBody>
      </p:sp>
      <p:sp>
        <p:nvSpPr>
          <p:cNvPr id="10" name="Freccia a destra 29">
            <a:extLst>
              <a:ext uri="{FF2B5EF4-FFF2-40B4-BE49-F238E27FC236}">
                <a16:creationId xmlns:a16="http://schemas.microsoft.com/office/drawing/2014/main" xmlns="" id="{9EF27110-C043-F24D-9249-30BCB0F6507C}"/>
              </a:ext>
            </a:extLst>
          </p:cNvPr>
          <p:cNvSpPr/>
          <p:nvPr/>
        </p:nvSpPr>
        <p:spPr bwMode="auto">
          <a:xfrm>
            <a:off x="1309026" y="3853920"/>
            <a:ext cx="879817" cy="415475"/>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tx2"/>
              </a:solidFill>
              <a:effectLst/>
              <a:latin typeface="Arial" charset="0"/>
              <a:ea typeface="ＭＳ Ｐゴシック" pitchFamily="1" charset="-128"/>
            </a:endParaRPr>
          </a:p>
        </p:txBody>
      </p:sp>
      <p:sp>
        <p:nvSpPr>
          <p:cNvPr id="12" name="Freccia a destra 29">
            <a:extLst>
              <a:ext uri="{FF2B5EF4-FFF2-40B4-BE49-F238E27FC236}">
                <a16:creationId xmlns:a16="http://schemas.microsoft.com/office/drawing/2014/main" xmlns="" id="{9EF27110-C043-F24D-9249-30BCB0F6507C}"/>
              </a:ext>
            </a:extLst>
          </p:cNvPr>
          <p:cNvSpPr/>
          <p:nvPr/>
        </p:nvSpPr>
        <p:spPr bwMode="auto">
          <a:xfrm>
            <a:off x="1309027" y="2014970"/>
            <a:ext cx="879817" cy="415475"/>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tx2"/>
              </a:solidFill>
              <a:effectLst/>
              <a:latin typeface="Arial" charset="0"/>
              <a:ea typeface="ＭＳ Ｐゴシック" pitchFamily="1" charset="-128"/>
            </a:endParaRPr>
          </a:p>
        </p:txBody>
      </p:sp>
      <p:sp>
        <p:nvSpPr>
          <p:cNvPr id="13" name="Freccia a destra 29">
            <a:extLst>
              <a:ext uri="{FF2B5EF4-FFF2-40B4-BE49-F238E27FC236}">
                <a16:creationId xmlns:a16="http://schemas.microsoft.com/office/drawing/2014/main" xmlns="" id="{9EF27110-C043-F24D-9249-30BCB0F6507C}"/>
              </a:ext>
            </a:extLst>
          </p:cNvPr>
          <p:cNvSpPr/>
          <p:nvPr/>
        </p:nvSpPr>
        <p:spPr bwMode="auto">
          <a:xfrm>
            <a:off x="1309025" y="2862594"/>
            <a:ext cx="879817" cy="415475"/>
          </a:xfrm>
          <a:prstGeom prst="rightArrow">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it-IT" sz="900" b="0" i="0" u="none" strike="noStrike" cap="none" normalizeH="0" baseline="0">
              <a:ln>
                <a:noFill/>
              </a:ln>
              <a:solidFill>
                <a:schemeClr val="tx2"/>
              </a:solidFill>
              <a:effectLst/>
              <a:latin typeface="Arial" charset="0"/>
              <a:ea typeface="ＭＳ Ｐゴシック" pitchFamily="1" charset="-128"/>
            </a:endParaRPr>
          </a:p>
        </p:txBody>
      </p:sp>
      <p:sp>
        <p:nvSpPr>
          <p:cNvPr id="11" name="Date Placeholder 10"/>
          <p:cNvSpPr>
            <a:spLocks noGrp="1"/>
          </p:cNvSpPr>
          <p:nvPr>
            <p:ph type="dt" sz="half" idx="10"/>
          </p:nvPr>
        </p:nvSpPr>
        <p:spPr/>
        <p:txBody>
          <a:bodyPr/>
          <a:lstStyle/>
          <a:p>
            <a:r>
              <a:rPr lang="it-IT" smtClean="0"/>
              <a:t>20/10/22</a:t>
            </a:r>
            <a:endParaRPr lang="en-US" dirty="0"/>
          </a:p>
        </p:txBody>
      </p:sp>
      <p:sp>
        <p:nvSpPr>
          <p:cNvPr id="15" name="Footer Placeholder 14"/>
          <p:cNvSpPr>
            <a:spLocks noGrp="1"/>
          </p:cNvSpPr>
          <p:nvPr>
            <p:ph type="ftr" sz="quarter" idx="11"/>
          </p:nvPr>
        </p:nvSpPr>
        <p:spPr/>
        <p:txBody>
          <a:bodyPr/>
          <a:lstStyle/>
          <a:p>
            <a:r>
              <a:rPr lang="en-US" smtClean="0"/>
              <a:t>FCC-EIC MDI Workshop, Emanuela Carideo</a:t>
            </a:r>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2</a:t>
            </a:fld>
            <a:endParaRPr lang="en-US" dirty="0"/>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26594"/>
            <a:ext cx="769328" cy="260082"/>
          </a:xfrm>
          <a:prstGeom prst="rect">
            <a:avLst/>
          </a:prstGeom>
        </p:spPr>
      </p:pic>
    </p:spTree>
    <p:extLst>
      <p:ext uri="{BB962C8B-B14F-4D97-AF65-F5344CB8AC3E}">
        <p14:creationId xmlns:p14="http://schemas.microsoft.com/office/powerpoint/2010/main" val="575580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blinds(horizontal)">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blinds(horizontal)">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blinds(horizontal)">
                                      <p:cBhvr>
                                        <p:cTn id="22" dur="5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xit" presetSubtype="10" fill="hold" grpId="1" nodeType="clickEffect">
                                  <p:stCondLst>
                                    <p:cond delay="0"/>
                                  </p:stCondLst>
                                  <p:childTnLst>
                                    <p:animEffect transition="out" filter="blinds(horizontal)">
                                      <p:cBhvr>
                                        <p:cTn id="26" dur="500"/>
                                        <p:tgtEl>
                                          <p:spTgt spid="12"/>
                                        </p:tgtEl>
                                      </p:cBhvr>
                                    </p:animEffect>
                                    <p:set>
                                      <p:cBhvr>
                                        <p:cTn id="27" dur="1" fill="hold">
                                          <p:stCondLst>
                                            <p:cond delay="499"/>
                                          </p:stCondLst>
                                        </p:cTn>
                                        <p:tgtEl>
                                          <p:spTgt spid="12"/>
                                        </p:tgtEl>
                                        <p:attrNameLst>
                                          <p:attrName>style.visibility</p:attrName>
                                        </p:attrNameLst>
                                      </p:cBhvr>
                                      <p:to>
                                        <p:strVal val="hidden"/>
                                      </p:to>
                                    </p:set>
                                  </p:childTnLst>
                                </p:cTn>
                              </p:par>
                              <p:par>
                                <p:cTn id="28" presetID="3" presetClass="exit" presetSubtype="10" fill="hold" grpId="1" nodeType="withEffect">
                                  <p:stCondLst>
                                    <p:cond delay="0"/>
                                  </p:stCondLst>
                                  <p:childTnLst>
                                    <p:animEffect transition="out" filter="blinds(horizontal)">
                                      <p:cBhvr>
                                        <p:cTn id="29" dur="500"/>
                                        <p:tgtEl>
                                          <p:spTgt spid="13"/>
                                        </p:tgtEl>
                                      </p:cBhvr>
                                    </p:animEffect>
                                    <p:set>
                                      <p:cBhvr>
                                        <p:cTn id="30" dur="1" fill="hold">
                                          <p:stCondLst>
                                            <p:cond delay="499"/>
                                          </p:stCondLst>
                                        </p:cTn>
                                        <p:tgtEl>
                                          <p:spTgt spid="13"/>
                                        </p:tgtEl>
                                        <p:attrNameLst>
                                          <p:attrName>style.visibility</p:attrName>
                                        </p:attrNameLst>
                                      </p:cBhvr>
                                      <p:to>
                                        <p:strVal val="hidden"/>
                                      </p:to>
                                    </p:set>
                                  </p:childTnLst>
                                </p:cTn>
                              </p:par>
                              <p:par>
                                <p:cTn id="31" presetID="3" presetClass="exit" presetSubtype="10" fill="hold" grpId="1" nodeType="withEffect">
                                  <p:stCondLst>
                                    <p:cond delay="0"/>
                                  </p:stCondLst>
                                  <p:childTnLst>
                                    <p:animEffect transition="out" filter="blinds(horizontal)">
                                      <p:cBhvr>
                                        <p:cTn id="32" dur="500"/>
                                        <p:tgtEl>
                                          <p:spTgt spid="10"/>
                                        </p:tgtEl>
                                      </p:cBhvr>
                                    </p:animEffect>
                                    <p:set>
                                      <p:cBhvr>
                                        <p:cTn id="33" dur="1" fill="hold">
                                          <p:stCondLst>
                                            <p:cond delay="499"/>
                                          </p:stCondLst>
                                        </p:cTn>
                                        <p:tgtEl>
                                          <p:spTgt spid="10"/>
                                        </p:tgtEl>
                                        <p:attrNameLst>
                                          <p:attrName>style.visibility</p:attrName>
                                        </p:attrNameLst>
                                      </p:cBhvr>
                                      <p:to>
                                        <p:strVal val="hidden"/>
                                      </p:to>
                                    </p:set>
                                  </p:childTnLst>
                                </p:cTn>
                              </p:par>
                              <p:par>
                                <p:cTn id="34" presetID="3" presetClass="entr" presetSubtype="10" fill="hold" grpId="0" nodeType="with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linds(horizontal)">
                                      <p:cBhvr>
                                        <p:cTn id="36" dur="500"/>
                                        <p:tgtEl>
                                          <p:spTgt spid="8"/>
                                        </p:tgtEl>
                                      </p:cBhvr>
                                    </p:animEffect>
                                  </p:childTnLst>
                                </p:cTn>
                              </p:par>
                              <p:par>
                                <p:cTn id="37" presetID="3" presetClass="entr" presetSubtype="1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blinds(horizontal)">
                                      <p:cBhvr>
                                        <p:cTn id="3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animBg="1"/>
      <p:bldP spid="10" grpId="0" animBg="1"/>
      <p:bldP spid="10" grpId="1" animBg="1"/>
      <p:bldP spid="12" grpId="0" animBg="1"/>
      <p:bldP spid="12" grpId="1" animBg="1"/>
      <p:bldP spid="13" grpId="0" animBg="1"/>
      <p:bldP spid="13"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r"/>
            <a:r>
              <a:rPr lang="en-US" sz="5400" dirty="0">
                <a:solidFill>
                  <a:schemeClr val="tx2"/>
                </a:solidFill>
              </a:rPr>
              <a:t>Back-up Slides</a:t>
            </a:r>
          </a:p>
        </p:txBody>
      </p:sp>
    </p:spTree>
    <p:extLst>
      <p:ext uri="{BB962C8B-B14F-4D97-AF65-F5344CB8AC3E}">
        <p14:creationId xmlns:p14="http://schemas.microsoft.com/office/powerpoint/2010/main" val="12307652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0" y="525140"/>
            <a:ext cx="11950837" cy="926507"/>
          </a:xfrm>
        </p:spPr>
        <p:txBody>
          <a:bodyPr>
            <a:normAutofit/>
          </a:bodyPr>
          <a:lstStyle/>
          <a:p>
            <a:pPr algn="r"/>
            <a:r>
              <a:rPr lang="en-US" sz="4400" dirty="0">
                <a:solidFill>
                  <a:schemeClr val="tx2"/>
                </a:solidFill>
              </a:rPr>
              <a:t>Updated FCC-</a:t>
            </a:r>
            <a:r>
              <a:rPr lang="en-US" sz="4400" cap="none" dirty="0" err="1">
                <a:solidFill>
                  <a:schemeClr val="tx2"/>
                </a:solidFill>
              </a:rPr>
              <a:t>ee</a:t>
            </a:r>
            <a:r>
              <a:rPr lang="en-US" sz="4400" dirty="0">
                <a:solidFill>
                  <a:schemeClr val="tx2"/>
                </a:solidFill>
              </a:rPr>
              <a:t> impedance model: 20000 Bellows</a:t>
            </a:r>
          </a:p>
        </p:txBody>
      </p:sp>
      <p:pic>
        <p:nvPicPr>
          <p:cNvPr id="5" name="Content Placeholder 4"/>
          <p:cNvPicPr>
            <a:picLocks noGrp="1" noChangeAspect="1"/>
          </p:cNvPicPr>
          <p:nvPr>
            <p:ph idx="1"/>
          </p:nvPr>
        </p:nvPicPr>
        <p:blipFill rotWithShape="1">
          <a:blip r:embed="rId3">
            <a:extLst>
              <a:ext uri="{28A0092B-C50C-407E-A947-70E740481C1C}">
                <a14:useLocalDpi xmlns:a14="http://schemas.microsoft.com/office/drawing/2010/main" val="0"/>
              </a:ext>
            </a:extLst>
          </a:blip>
          <a:srcRect t="9241"/>
          <a:stretch/>
        </p:blipFill>
        <p:spPr>
          <a:xfrm>
            <a:off x="975340" y="2069572"/>
            <a:ext cx="4938168" cy="3649662"/>
          </a:xfrm>
          <a:prstGeom prst="rect">
            <a:avLst/>
          </a:prstGeom>
        </p:spPr>
      </p:pic>
      <p:sp>
        <p:nvSpPr>
          <p:cNvPr id="3" name="Date Placeholder 2"/>
          <p:cNvSpPr>
            <a:spLocks noGrp="1"/>
          </p:cNvSpPr>
          <p:nvPr>
            <p:ph type="dt" sz="half" idx="10"/>
          </p:nvPr>
        </p:nvSpPr>
        <p:spPr/>
        <p:txBody>
          <a:bodyPr/>
          <a:lstStyle/>
          <a:p>
            <a:r>
              <a:rPr lang="it-IT" smtClean="0"/>
              <a:t>20/10/22</a:t>
            </a:r>
            <a:endParaRPr lang="en-US" dirty="0"/>
          </a:p>
        </p:txBody>
      </p:sp>
      <p:sp>
        <p:nvSpPr>
          <p:cNvPr id="9" name="Footer Placeholder 8"/>
          <p:cNvSpPr>
            <a:spLocks noGrp="1"/>
          </p:cNvSpPr>
          <p:nvPr>
            <p:ph type="ftr" sz="quarter" idx="11"/>
          </p:nvPr>
        </p:nvSpPr>
        <p:spPr/>
        <p:txBody>
          <a:bodyPr/>
          <a:lstStyle/>
          <a:p>
            <a:r>
              <a:rPr lang="en-US" smtClean="0"/>
              <a:t>FCC-EIC MDI Workshop, Emanuela Carideo</a:t>
            </a:r>
            <a:endParaRPr lang="en-US" dirty="0"/>
          </a:p>
        </p:txBody>
      </p:sp>
      <p:sp>
        <p:nvSpPr>
          <p:cNvPr id="13" name="Slide Number Placeholder 12"/>
          <p:cNvSpPr>
            <a:spLocks noGrp="1"/>
          </p:cNvSpPr>
          <p:nvPr>
            <p:ph type="sldNum" sz="quarter" idx="12"/>
          </p:nvPr>
        </p:nvSpPr>
        <p:spPr/>
        <p:txBody>
          <a:bodyPr/>
          <a:lstStyle/>
          <a:p>
            <a:fld id="{6113E31D-E2AB-40D1-8B51-AFA5AFEF393A}" type="slidenum">
              <a:rPr lang="en-US" smtClean="0"/>
              <a:t>21</a:t>
            </a:fld>
            <a:endParaRPr lang="en-US" dirty="0"/>
          </a:p>
        </p:txBody>
      </p:sp>
      <p:sp>
        <p:nvSpPr>
          <p:cNvPr id="6" name="TextBox 5"/>
          <p:cNvSpPr txBox="1"/>
          <p:nvPr/>
        </p:nvSpPr>
        <p:spPr>
          <a:xfrm>
            <a:off x="6651126" y="1786082"/>
            <a:ext cx="3930666" cy="707886"/>
          </a:xfrm>
          <a:prstGeom prst="rect">
            <a:avLst/>
          </a:prstGeom>
          <a:noFill/>
        </p:spPr>
        <p:txBody>
          <a:bodyPr wrap="square" rtlCol="0">
            <a:spAutoFit/>
          </a:bodyPr>
          <a:lstStyle/>
          <a:p>
            <a:pPr algn="ctr"/>
            <a:r>
              <a:rPr lang="en-GB" sz="2000" dirty="0">
                <a:latin typeface="+mj-lt"/>
              </a:rPr>
              <a:t>We initially considered a number of 8000 Bellows</a:t>
            </a:r>
            <a:endParaRPr lang="en-US" sz="2000" dirty="0">
              <a:latin typeface="+mj-lt"/>
            </a:endParaRPr>
          </a:p>
        </p:txBody>
      </p:sp>
      <p:cxnSp>
        <p:nvCxnSpPr>
          <p:cNvPr id="7" name="Straight Arrow Connector 6"/>
          <p:cNvCxnSpPr>
            <a:stCxn id="6" idx="2"/>
          </p:cNvCxnSpPr>
          <p:nvPr/>
        </p:nvCxnSpPr>
        <p:spPr>
          <a:xfrm>
            <a:off x="8616459" y="2493968"/>
            <a:ext cx="0" cy="460439"/>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7389988" y="3032190"/>
            <a:ext cx="2729780" cy="400110"/>
          </a:xfrm>
          <a:prstGeom prst="rect">
            <a:avLst/>
          </a:prstGeom>
          <a:noFill/>
        </p:spPr>
        <p:txBody>
          <a:bodyPr wrap="square" rtlCol="0">
            <a:spAutoFit/>
          </a:bodyPr>
          <a:lstStyle/>
          <a:p>
            <a:r>
              <a:rPr lang="en-GB" sz="2000" dirty="0">
                <a:latin typeface="+mj-lt"/>
              </a:rPr>
              <a:t>85% of arcs (~ 79 km)</a:t>
            </a:r>
          </a:p>
        </p:txBody>
      </p:sp>
      <p:sp>
        <p:nvSpPr>
          <p:cNvPr id="10" name="TextBox 9"/>
          <p:cNvSpPr txBox="1"/>
          <p:nvPr/>
        </p:nvSpPr>
        <p:spPr>
          <a:xfrm>
            <a:off x="7463838" y="3945927"/>
            <a:ext cx="3013023" cy="400110"/>
          </a:xfrm>
          <a:prstGeom prst="rect">
            <a:avLst/>
          </a:prstGeom>
          <a:noFill/>
        </p:spPr>
        <p:txBody>
          <a:bodyPr wrap="square" rtlCol="0">
            <a:spAutoFit/>
          </a:bodyPr>
          <a:lstStyle/>
          <a:p>
            <a:r>
              <a:rPr lang="en-US" sz="2000" dirty="0">
                <a:latin typeface="+mj-lt"/>
              </a:rPr>
              <a:t>Every arc is 8m long</a:t>
            </a:r>
          </a:p>
        </p:txBody>
      </p:sp>
      <p:sp>
        <p:nvSpPr>
          <p:cNvPr id="11" name="TextBox 10"/>
          <p:cNvSpPr txBox="1"/>
          <p:nvPr/>
        </p:nvSpPr>
        <p:spPr>
          <a:xfrm>
            <a:off x="7086087" y="4220126"/>
            <a:ext cx="3495705" cy="707886"/>
          </a:xfrm>
          <a:prstGeom prst="rect">
            <a:avLst/>
          </a:prstGeom>
          <a:noFill/>
        </p:spPr>
        <p:txBody>
          <a:bodyPr wrap="square" rtlCol="0">
            <a:spAutoFit/>
          </a:bodyPr>
          <a:lstStyle/>
          <a:p>
            <a:r>
              <a:rPr lang="en-US" sz="2000" dirty="0">
                <a:latin typeface="+mj-lt"/>
              </a:rPr>
              <a:t>X2 because we have </a:t>
            </a:r>
            <a:r>
              <a:rPr lang="en-GB" sz="2000" dirty="0">
                <a:latin typeface="+mj-lt"/>
              </a:rPr>
              <a:t>another bellow before any quadrupole</a:t>
            </a:r>
            <a:r>
              <a:rPr lang="en-US" sz="2000" dirty="0">
                <a:latin typeface="+mj-lt"/>
              </a:rPr>
              <a:t> </a:t>
            </a:r>
          </a:p>
        </p:txBody>
      </p:sp>
      <p:sp>
        <p:nvSpPr>
          <p:cNvPr id="12" name="Rectangle 11"/>
          <p:cNvSpPr/>
          <p:nvPr/>
        </p:nvSpPr>
        <p:spPr>
          <a:xfrm>
            <a:off x="5740477" y="5562588"/>
            <a:ext cx="6028801" cy="707886"/>
          </a:xfrm>
          <a:prstGeom prst="rect">
            <a:avLst/>
          </a:prstGeom>
        </p:spPr>
        <p:txBody>
          <a:bodyPr wrap="square">
            <a:spAutoFit/>
          </a:bodyPr>
          <a:lstStyle/>
          <a:p>
            <a:pPr algn="ctr"/>
            <a:r>
              <a:rPr lang="en-US" sz="2000" dirty="0">
                <a:latin typeface="+mj-lt"/>
              </a:rPr>
              <a:t>12000-13000 but to be sure we are performing our calculations considering up to 20000 bellows</a:t>
            </a:r>
            <a:endParaRPr lang="en-GB" sz="2000" dirty="0">
              <a:latin typeface="+mj-lt"/>
            </a:endParaRPr>
          </a:p>
        </p:txBody>
      </p:sp>
      <p:sp>
        <p:nvSpPr>
          <p:cNvPr id="14" name="TextBox 13"/>
          <p:cNvSpPr txBox="1"/>
          <p:nvPr/>
        </p:nvSpPr>
        <p:spPr>
          <a:xfrm>
            <a:off x="8604571" y="2503236"/>
            <a:ext cx="1000513" cy="400110"/>
          </a:xfrm>
          <a:prstGeom prst="rect">
            <a:avLst/>
          </a:prstGeom>
          <a:noFill/>
        </p:spPr>
        <p:txBody>
          <a:bodyPr wrap="square" rtlCol="0">
            <a:spAutoFit/>
          </a:bodyPr>
          <a:lstStyle/>
          <a:p>
            <a:r>
              <a:rPr lang="en-US" sz="2000" dirty="0">
                <a:solidFill>
                  <a:schemeClr val="tx2"/>
                </a:solidFill>
              </a:rPr>
              <a:t>BUT</a:t>
            </a:r>
          </a:p>
        </p:txBody>
      </p:sp>
      <p:cxnSp>
        <p:nvCxnSpPr>
          <p:cNvPr id="16" name="Straight Arrow Connector 15"/>
          <p:cNvCxnSpPr/>
          <p:nvPr/>
        </p:nvCxnSpPr>
        <p:spPr>
          <a:xfrm>
            <a:off x="8604571" y="3477738"/>
            <a:ext cx="11888" cy="545091"/>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a:off x="8636640" y="4974402"/>
            <a:ext cx="2" cy="642322"/>
          </a:xfrm>
          <a:prstGeom prst="straightConnector1">
            <a:avLst/>
          </a:prstGeom>
          <a:ln w="63500">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2900363" y="1800225"/>
            <a:ext cx="868454" cy="14287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81693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par>
                                <p:cTn id="8" presetID="1" presetClass="entr" presetSubtype="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childTnLst>
                                </p:cTn>
                              </p:par>
                              <p:par>
                                <p:cTn id="10" presetID="3" presetClass="entr" presetSubtype="1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linds(horizont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par>
                                <p:cTn id="18" presetID="3" presetClass="entr" presetSubtype="10" fill="hold" grpId="0"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blinds(horizontal)">
                                      <p:cBhvr>
                                        <p:cTn id="20" dur="500"/>
                                        <p:tgtEl>
                                          <p:spTgt spid="10"/>
                                        </p:tgtEl>
                                      </p:cBhvr>
                                    </p:animEffect>
                                  </p:childTnLst>
                                </p:cTn>
                              </p:par>
                              <p:par>
                                <p:cTn id="21" presetID="3" presetClass="entr" presetSubtype="1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blinds(horizontal)">
                                      <p:cBhvr>
                                        <p:cTn id="23" dur="500"/>
                                        <p:tgtEl>
                                          <p:spTgt spid="16"/>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blinds(horizontal)">
                                      <p:cBhvr>
                                        <p:cTn id="28" dur="500"/>
                                        <p:tgtEl>
                                          <p:spTgt spid="12"/>
                                        </p:tgtEl>
                                      </p:cBhvr>
                                    </p:animEffect>
                                  </p:childTnLst>
                                </p:cTn>
                              </p:par>
                              <p:par>
                                <p:cTn id="29" presetID="3" presetClass="entr" presetSubtype="1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blinds(horizontal)">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1" grpId="0"/>
      <p:bldP spid="12"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124" y="388417"/>
            <a:ext cx="11632926" cy="1450757"/>
          </a:xfrm>
        </p:spPr>
        <p:txBody>
          <a:bodyPr>
            <a:normAutofit/>
          </a:bodyPr>
          <a:lstStyle/>
          <a:p>
            <a:pPr algn="r"/>
            <a:r>
              <a:rPr lang="en-US" sz="3600" dirty="0">
                <a:solidFill>
                  <a:schemeClr val="tx2"/>
                </a:solidFill>
              </a:rPr>
              <a:t>Method to calculate the Wake Potential by software simulation: Resistive Wall</a:t>
            </a:r>
          </a:p>
        </p:txBody>
      </p:sp>
      <p:sp>
        <p:nvSpPr>
          <p:cNvPr id="3" name="Date Placeholder 2"/>
          <p:cNvSpPr>
            <a:spLocks noGrp="1"/>
          </p:cNvSpPr>
          <p:nvPr>
            <p:ph type="dt" sz="half" idx="10"/>
          </p:nvPr>
        </p:nvSpPr>
        <p:spPr/>
        <p:txBody>
          <a:bodyPr/>
          <a:lstStyle/>
          <a:p>
            <a:r>
              <a:rPr lang="it-IT" smtClean="0"/>
              <a:t>20/10/22</a:t>
            </a:r>
            <a:endParaRPr lang="en-US" dirty="0"/>
          </a:p>
        </p:txBody>
      </p:sp>
      <p:sp>
        <p:nvSpPr>
          <p:cNvPr id="6" name="Footer Placeholder 5"/>
          <p:cNvSpPr>
            <a:spLocks noGrp="1"/>
          </p:cNvSpPr>
          <p:nvPr>
            <p:ph type="ftr" sz="quarter" idx="11"/>
          </p:nvPr>
        </p:nvSpPr>
        <p:spPr/>
        <p:txBody>
          <a:bodyPr/>
          <a:lstStyle/>
          <a:p>
            <a:r>
              <a:rPr lang="en-US" smtClean="0"/>
              <a:t>FCC-EIC MDI Workshop, Emanuela Carideo</a:t>
            </a:r>
            <a:endParaRPr lang="en-US" dirty="0"/>
          </a:p>
        </p:txBody>
      </p:sp>
      <p:sp>
        <p:nvSpPr>
          <p:cNvPr id="7" name="Slide Number Placeholder 6"/>
          <p:cNvSpPr>
            <a:spLocks noGrp="1"/>
          </p:cNvSpPr>
          <p:nvPr>
            <p:ph type="sldNum" sz="quarter" idx="12"/>
          </p:nvPr>
        </p:nvSpPr>
        <p:spPr/>
        <p:txBody>
          <a:bodyPr/>
          <a:lstStyle/>
          <a:p>
            <a:fld id="{6113E31D-E2AB-40D1-8B51-AFA5AFEF393A}" type="slidenum">
              <a:rPr lang="en-US" smtClean="0"/>
              <a:t>22</a:t>
            </a:fld>
            <a:endParaRPr lang="en-US" dirty="0"/>
          </a:p>
        </p:txBody>
      </p:sp>
      <p:sp>
        <p:nvSpPr>
          <p:cNvPr id="25" name="TextBox 24"/>
          <p:cNvSpPr txBox="1"/>
          <p:nvPr/>
        </p:nvSpPr>
        <p:spPr>
          <a:xfrm>
            <a:off x="633226" y="5569698"/>
            <a:ext cx="5106765" cy="923330"/>
          </a:xfrm>
          <a:prstGeom prst="rect">
            <a:avLst/>
          </a:prstGeom>
          <a:noFill/>
        </p:spPr>
        <p:txBody>
          <a:bodyPr wrap="square" rtlCol="0">
            <a:spAutoFit/>
          </a:bodyPr>
          <a:lstStyle/>
          <a:p>
            <a:pPr algn="ctr"/>
            <a:r>
              <a:rPr lang="en-US" dirty="0">
                <a:latin typeface="+mj-lt"/>
              </a:rPr>
              <a:t>Real and imaginary part of the resistive wall impedance</a:t>
            </a:r>
            <a:r>
              <a:rPr lang="en-GB" dirty="0">
                <a:latin typeface="+mj-lt"/>
              </a:rPr>
              <a:t> calculated by using the code </a:t>
            </a:r>
            <a:r>
              <a:rPr lang="en-GB" b="1" i="1" dirty="0">
                <a:solidFill>
                  <a:schemeClr val="tx2"/>
                </a:solidFill>
              </a:rPr>
              <a:t>IW2D</a:t>
            </a:r>
            <a:endParaRPr lang="en-US" dirty="0">
              <a:solidFill>
                <a:schemeClr val="tx2"/>
              </a:solidFill>
              <a:latin typeface="+mj-lt"/>
            </a:endParaRPr>
          </a:p>
          <a:p>
            <a:endParaRPr lang="en-US" dirty="0"/>
          </a:p>
        </p:txBody>
      </p:sp>
      <p:pic>
        <p:nvPicPr>
          <p:cNvPr id="30" name="Picture 2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226" y="1898264"/>
            <a:ext cx="4924449" cy="3699228"/>
          </a:xfrm>
          <a:prstGeom prst="rect">
            <a:avLst/>
          </a:prstGeom>
        </p:spPr>
      </p:pic>
      <p:pic>
        <p:nvPicPr>
          <p:cNvPr id="4" name="Picture 3"/>
          <p:cNvPicPr>
            <a:picLocks noChangeAspect="1"/>
          </p:cNvPicPr>
          <p:nvPr/>
        </p:nvPicPr>
        <p:blipFill>
          <a:blip r:embed="rId4"/>
          <a:stretch>
            <a:fillRect/>
          </a:stretch>
        </p:blipFill>
        <p:spPr>
          <a:xfrm>
            <a:off x="6097587" y="1839174"/>
            <a:ext cx="4709448" cy="3845056"/>
          </a:xfrm>
          <a:prstGeom prst="rect">
            <a:avLst/>
          </a:prstGeom>
        </p:spPr>
      </p:pic>
      <p:sp>
        <p:nvSpPr>
          <p:cNvPr id="5" name="Rectangle 4"/>
          <p:cNvSpPr/>
          <p:nvPr/>
        </p:nvSpPr>
        <p:spPr>
          <a:xfrm>
            <a:off x="5316494" y="5553910"/>
            <a:ext cx="6624138" cy="830997"/>
          </a:xfrm>
          <a:prstGeom prst="rect">
            <a:avLst/>
          </a:prstGeom>
        </p:spPr>
        <p:txBody>
          <a:bodyPr wrap="square">
            <a:spAutoFit/>
          </a:bodyPr>
          <a:lstStyle/>
          <a:p>
            <a:pPr algn="ctr"/>
            <a:r>
              <a:rPr lang="en-US" sz="1600" dirty="0">
                <a:latin typeface="+mj-lt"/>
              </a:rPr>
              <a:t>W</a:t>
            </a:r>
            <a:r>
              <a:rPr lang="en-US" sz="1600" dirty="0">
                <a:effectLst/>
                <a:latin typeface="+mj-lt"/>
              </a:rPr>
              <a:t>ake potential of a 0.4 mm Gaussian bunch convoluted with the nominal bunch length and compared with the wake potential obtained directly from the convolution of the </a:t>
            </a:r>
            <a:r>
              <a:rPr lang="en-US" sz="1600" dirty="0" err="1">
                <a:effectLst/>
                <a:latin typeface="+mj-lt"/>
              </a:rPr>
              <a:t>wakefield</a:t>
            </a:r>
            <a:r>
              <a:rPr lang="en-US" sz="1600" dirty="0">
                <a:effectLst/>
                <a:latin typeface="+mj-lt"/>
              </a:rPr>
              <a:t> with the 3.5 mm Gaussian bunch. </a:t>
            </a:r>
            <a:endParaRPr lang="en-US" sz="1600" dirty="0">
              <a:latin typeface="+mj-lt"/>
            </a:endParaRPr>
          </a:p>
        </p:txBody>
      </p:sp>
    </p:spTree>
    <p:extLst>
      <p:ext uri="{BB962C8B-B14F-4D97-AF65-F5344CB8AC3E}">
        <p14:creationId xmlns:p14="http://schemas.microsoft.com/office/powerpoint/2010/main" val="7974771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342900" y="242341"/>
            <a:ext cx="11555383" cy="1450975"/>
          </a:xfrm>
        </p:spPr>
        <p:txBody>
          <a:bodyPr>
            <a:normAutofit/>
          </a:bodyPr>
          <a:lstStyle/>
          <a:p>
            <a:pPr algn="r"/>
            <a:r>
              <a:rPr lang="en-US" sz="3600" dirty="0">
                <a:solidFill>
                  <a:schemeClr val="tx2"/>
                </a:solidFill>
              </a:rPr>
              <a:t>Comparison of the wake potential of 3.5 mm bunch length between </a:t>
            </a:r>
            <a:r>
              <a:rPr lang="en-US" sz="3600" dirty="0" err="1">
                <a:solidFill>
                  <a:schemeClr val="tx2"/>
                </a:solidFill>
              </a:rPr>
              <a:t>PyHT</a:t>
            </a:r>
            <a:r>
              <a:rPr lang="en-US" sz="3600" dirty="0">
                <a:solidFill>
                  <a:schemeClr val="tx2"/>
                </a:solidFill>
              </a:rPr>
              <a:t> and CST: BPMs</a:t>
            </a:r>
          </a:p>
        </p:txBody>
      </p:sp>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23</a:t>
            </a:fld>
            <a:endParaRPr lang="en-US" dirty="0"/>
          </a:p>
        </p:txBody>
      </p:sp>
      <p:pic>
        <p:nvPicPr>
          <p:cNvPr id="15" name="Picture 14"/>
          <p:cNvPicPr>
            <a:picLocks noChangeAspect="1"/>
          </p:cNvPicPr>
          <p:nvPr/>
        </p:nvPicPr>
        <p:blipFill rotWithShape="1">
          <a:blip r:embed="rId2">
            <a:extLst>
              <a:ext uri="{28A0092B-C50C-407E-A947-70E740481C1C}">
                <a14:useLocalDpi xmlns:a14="http://schemas.microsoft.com/office/drawing/2010/main" val="0"/>
              </a:ext>
            </a:extLst>
          </a:blip>
          <a:srcRect t="4713"/>
          <a:stretch/>
        </p:blipFill>
        <p:spPr>
          <a:xfrm>
            <a:off x="2853621" y="1823303"/>
            <a:ext cx="6540762" cy="4506495"/>
          </a:xfrm>
          <a:prstGeom prst="rect">
            <a:avLst/>
          </a:prstGeom>
        </p:spPr>
      </p:pic>
    </p:spTree>
    <p:extLst>
      <p:ext uri="{BB962C8B-B14F-4D97-AF65-F5344CB8AC3E}">
        <p14:creationId xmlns:p14="http://schemas.microsoft.com/office/powerpoint/2010/main" val="15323321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271463" y="325738"/>
            <a:ext cx="11201400" cy="1450975"/>
          </a:xfrm>
        </p:spPr>
        <p:txBody>
          <a:bodyPr>
            <a:normAutofit/>
          </a:bodyPr>
          <a:lstStyle/>
          <a:p>
            <a:pPr algn="r"/>
            <a:r>
              <a:rPr lang="en-US" sz="3600" dirty="0">
                <a:solidFill>
                  <a:schemeClr val="tx2"/>
                </a:solidFill>
              </a:rPr>
              <a:t>Comparison of the wake potential of 3.5 mm bunch length between </a:t>
            </a:r>
            <a:r>
              <a:rPr lang="en-US" sz="3600" dirty="0" err="1">
                <a:solidFill>
                  <a:schemeClr val="tx2"/>
                </a:solidFill>
              </a:rPr>
              <a:t>PyHT</a:t>
            </a:r>
            <a:r>
              <a:rPr lang="en-US" sz="3600" dirty="0">
                <a:solidFill>
                  <a:schemeClr val="tx2"/>
                </a:solidFill>
              </a:rPr>
              <a:t> and CST: RF Cavities</a:t>
            </a:r>
          </a:p>
        </p:txBody>
      </p:sp>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24</a:t>
            </a:fld>
            <a:endParaRPr lang="en-US" dirty="0"/>
          </a:p>
        </p:txBody>
      </p:sp>
      <p:sp>
        <p:nvSpPr>
          <p:cNvPr id="10" name="Rectangle 9"/>
          <p:cNvSpPr/>
          <p:nvPr/>
        </p:nvSpPr>
        <p:spPr>
          <a:xfrm>
            <a:off x="7673619" y="2335121"/>
            <a:ext cx="621982" cy="190006"/>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3" name="Picture 12"/>
          <p:cNvPicPr>
            <a:picLocks noChangeAspect="1"/>
          </p:cNvPicPr>
          <p:nvPr/>
        </p:nvPicPr>
        <p:blipFill rotWithShape="1">
          <a:blip r:embed="rId2">
            <a:extLst>
              <a:ext uri="{28A0092B-C50C-407E-A947-70E740481C1C}">
                <a14:useLocalDpi xmlns:a14="http://schemas.microsoft.com/office/drawing/2010/main" val="0"/>
              </a:ext>
            </a:extLst>
          </a:blip>
          <a:srcRect t="3313" b="2101"/>
          <a:stretch/>
        </p:blipFill>
        <p:spPr>
          <a:xfrm>
            <a:off x="2777904" y="1782243"/>
            <a:ext cx="6303558" cy="4471687"/>
          </a:xfrm>
          <a:prstGeom prst="rect">
            <a:avLst/>
          </a:prstGeom>
        </p:spPr>
      </p:pic>
    </p:spTree>
    <p:extLst>
      <p:ext uri="{BB962C8B-B14F-4D97-AF65-F5344CB8AC3E}">
        <p14:creationId xmlns:p14="http://schemas.microsoft.com/office/powerpoint/2010/main" val="18737579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1" y="335984"/>
            <a:ext cx="11458575" cy="1456267"/>
          </a:xfrm>
        </p:spPr>
        <p:txBody>
          <a:bodyPr>
            <a:normAutofit/>
          </a:bodyPr>
          <a:lstStyle/>
          <a:p>
            <a:pPr algn="r"/>
            <a:r>
              <a:rPr lang="en-US" sz="3600" dirty="0">
                <a:solidFill>
                  <a:schemeClr val="tx2"/>
                </a:solidFill>
              </a:rPr>
              <a:t>Comparison of the wake potential of 3.5 mm bunch length between </a:t>
            </a:r>
            <a:r>
              <a:rPr lang="en-US" sz="3600" dirty="0" err="1">
                <a:solidFill>
                  <a:schemeClr val="tx2"/>
                </a:solidFill>
              </a:rPr>
              <a:t>PyHT</a:t>
            </a:r>
            <a:r>
              <a:rPr lang="en-US" sz="3600" dirty="0">
                <a:solidFill>
                  <a:schemeClr val="tx2"/>
                </a:solidFill>
              </a:rPr>
              <a:t> and CST: RF double tapers</a:t>
            </a:r>
          </a:p>
        </p:txBody>
      </p:sp>
      <p:pic>
        <p:nvPicPr>
          <p:cNvPr id="11" name="Content Placeholder 10"/>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3157538" y="1792251"/>
            <a:ext cx="5795432" cy="4346575"/>
          </a:xfrm>
        </p:spPr>
      </p:pic>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25</a:t>
            </a:fld>
            <a:endParaRPr lang="en-US" dirty="0"/>
          </a:p>
        </p:txBody>
      </p:sp>
      <p:sp>
        <p:nvSpPr>
          <p:cNvPr id="10" name="Rectangle 9"/>
          <p:cNvSpPr/>
          <p:nvPr/>
        </p:nvSpPr>
        <p:spPr>
          <a:xfrm>
            <a:off x="7771860" y="2327563"/>
            <a:ext cx="593766" cy="19000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TextBox 11"/>
          <p:cNvSpPr txBox="1"/>
          <p:nvPr/>
        </p:nvSpPr>
        <p:spPr>
          <a:xfrm>
            <a:off x="7704668" y="2253289"/>
            <a:ext cx="1496934" cy="338554"/>
          </a:xfrm>
          <a:prstGeom prst="rect">
            <a:avLst/>
          </a:prstGeom>
          <a:noFill/>
          <a:ln>
            <a:noFill/>
          </a:ln>
        </p:spPr>
        <p:txBody>
          <a:bodyPr wrap="square" rtlCol="0">
            <a:spAutoFit/>
          </a:bodyPr>
          <a:lstStyle/>
          <a:p>
            <a:r>
              <a:rPr lang="en-US" sz="800" dirty="0">
                <a:solidFill>
                  <a:srgbClr val="6E6F6F"/>
                </a:solidFill>
              </a:rPr>
              <a:t>3.5 mm</a:t>
            </a:r>
          </a:p>
          <a:p>
            <a:r>
              <a:rPr lang="en-US" sz="800" dirty="0">
                <a:solidFill>
                  <a:srgbClr val="6E6F6F"/>
                </a:solidFill>
              </a:rPr>
              <a:t>3.5_ABCI</a:t>
            </a:r>
          </a:p>
        </p:txBody>
      </p:sp>
    </p:spTree>
    <p:extLst>
      <p:ext uri="{BB962C8B-B14F-4D97-AF65-F5344CB8AC3E}">
        <p14:creationId xmlns:p14="http://schemas.microsoft.com/office/powerpoint/2010/main" val="8493182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74959" y="1904931"/>
            <a:ext cx="5771370" cy="4328528"/>
          </a:xfrm>
          <a:prstGeom prst="rect">
            <a:avLst/>
          </a:prstGeom>
        </p:spPr>
      </p:pic>
      <p:sp>
        <p:nvSpPr>
          <p:cNvPr id="2" name="Title 1"/>
          <p:cNvSpPr>
            <a:spLocks noGrp="1"/>
          </p:cNvSpPr>
          <p:nvPr>
            <p:ph type="title"/>
          </p:nvPr>
        </p:nvSpPr>
        <p:spPr>
          <a:xfrm>
            <a:off x="334960" y="272316"/>
            <a:ext cx="11109328" cy="1450757"/>
          </a:xfrm>
        </p:spPr>
        <p:txBody>
          <a:bodyPr>
            <a:noAutofit/>
          </a:bodyPr>
          <a:lstStyle/>
          <a:p>
            <a:pPr algn="r"/>
            <a:r>
              <a:rPr lang="en-US" sz="3200" dirty="0">
                <a:solidFill>
                  <a:schemeClr val="tx2"/>
                </a:solidFill>
              </a:rPr>
              <a:t>New Wakes with new machine parameters </a:t>
            </a:r>
            <a:r>
              <a:rPr lang="en-US" sz="2800" dirty="0">
                <a:solidFill>
                  <a:schemeClr val="tx2"/>
                </a:solidFill>
              </a:rPr>
              <a:t>: </a:t>
            </a:r>
            <a:br>
              <a:rPr lang="en-US" sz="2800" dirty="0">
                <a:solidFill>
                  <a:schemeClr val="tx2"/>
                </a:solidFill>
              </a:rPr>
            </a:br>
            <a:r>
              <a:rPr lang="en-US" sz="2400" dirty="0">
                <a:solidFill>
                  <a:schemeClr val="tx2"/>
                </a:solidFill>
              </a:rPr>
              <a:t>Longitudinal RW with 150nm of coating plus the Bellows without neglected the perturbation introduced by the lateral winglets used to place synchrotron radiation absorbers</a:t>
            </a:r>
            <a:endParaRPr lang="en-US" sz="1800" dirty="0">
              <a:solidFill>
                <a:schemeClr val="tx2"/>
              </a:solidFill>
            </a:endParaRPr>
          </a:p>
        </p:txBody>
      </p:sp>
      <p:sp>
        <p:nvSpPr>
          <p:cNvPr id="3" name="Date Placeholder 2"/>
          <p:cNvSpPr>
            <a:spLocks noGrp="1"/>
          </p:cNvSpPr>
          <p:nvPr>
            <p:ph type="dt" sz="half" idx="10"/>
          </p:nvPr>
        </p:nvSpPr>
        <p:spPr/>
        <p:txBody>
          <a:bodyPr/>
          <a:lstStyle/>
          <a:p>
            <a:r>
              <a:rPr lang="it-IT" smtClean="0"/>
              <a:t>20/10/22</a:t>
            </a:r>
            <a:endParaRPr lang="en-US" dirty="0"/>
          </a:p>
        </p:txBody>
      </p:sp>
      <p:sp>
        <p:nvSpPr>
          <p:cNvPr id="5" name="Footer Placeholder 4"/>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26</a:t>
            </a:fld>
            <a:endParaRPr lang="en-US" dirty="0"/>
          </a:p>
        </p:txBody>
      </p:sp>
      <p:pic>
        <p:nvPicPr>
          <p:cNvPr id="10" name="Picture 9"/>
          <p:cNvPicPr>
            <a:picLocks noChangeAspect="1"/>
          </p:cNvPicPr>
          <p:nvPr/>
        </p:nvPicPr>
        <p:blipFill rotWithShape="1">
          <a:blip r:embed="rId3">
            <a:extLst>
              <a:ext uri="{28A0092B-C50C-407E-A947-70E740481C1C}">
                <a14:useLocalDpi xmlns:a14="http://schemas.microsoft.com/office/drawing/2010/main" val="0"/>
              </a:ext>
            </a:extLst>
          </a:blip>
          <a:srcRect r="6095"/>
          <a:stretch/>
        </p:blipFill>
        <p:spPr>
          <a:xfrm>
            <a:off x="523469" y="1852255"/>
            <a:ext cx="5551490" cy="4433879"/>
          </a:xfrm>
          <a:prstGeom prst="rect">
            <a:avLst/>
          </a:prstGeom>
        </p:spPr>
      </p:pic>
      <p:sp>
        <p:nvSpPr>
          <p:cNvPr id="4" name="Rectangle 3"/>
          <p:cNvSpPr/>
          <p:nvPr/>
        </p:nvSpPr>
        <p:spPr>
          <a:xfrm>
            <a:off x="5729288" y="5957378"/>
            <a:ext cx="6462712" cy="411477"/>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2"/>
                </a:solidFill>
                <a:latin typeface="+mj-lt"/>
              </a:rPr>
              <a:t>https://</a:t>
            </a:r>
            <a:r>
              <a:rPr lang="en-US" sz="1100" dirty="0" err="1">
                <a:solidFill>
                  <a:schemeClr val="tx2"/>
                </a:solidFill>
                <a:latin typeface="+mj-lt"/>
              </a:rPr>
              <a:t>indico.cern.ch</a:t>
            </a:r>
            <a:r>
              <a:rPr lang="en-US" sz="1100" dirty="0">
                <a:solidFill>
                  <a:schemeClr val="tx2"/>
                </a:solidFill>
                <a:latin typeface="+mj-lt"/>
              </a:rPr>
              <a:t>/event/995850/contributions/4401571/attachments/2275135/3864813/</a:t>
            </a:r>
            <a:r>
              <a:rPr lang="en-US" sz="1100" dirty="0" err="1">
                <a:solidFill>
                  <a:schemeClr val="tx2"/>
                </a:solidFill>
                <a:latin typeface="+mj-lt"/>
              </a:rPr>
              <a:t>FCCweek.pdf</a:t>
            </a:r>
            <a:endParaRPr lang="en-US" sz="1100" dirty="0">
              <a:solidFill>
                <a:schemeClr val="tx2"/>
              </a:solidFill>
              <a:latin typeface="+mj-lt"/>
            </a:endParaRPr>
          </a:p>
        </p:txBody>
      </p:sp>
    </p:spTree>
    <p:extLst>
      <p:ext uri="{BB962C8B-B14F-4D97-AF65-F5344CB8AC3E}">
        <p14:creationId xmlns:p14="http://schemas.microsoft.com/office/powerpoint/2010/main" val="835984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6487" y="1199679"/>
            <a:ext cx="11357838" cy="8720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Title 1"/>
          <p:cNvSpPr txBox="1">
            <a:spLocks/>
          </p:cNvSpPr>
          <p:nvPr/>
        </p:nvSpPr>
        <p:spPr>
          <a:xfrm>
            <a:off x="814262" y="33108"/>
            <a:ext cx="10756556" cy="14562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n-US" dirty="0">
                <a:solidFill>
                  <a:schemeClr val="tx2"/>
                </a:solidFill>
              </a:rPr>
              <a:t>Longitudinal dynamics: OLD machine parameters</a:t>
            </a:r>
          </a:p>
        </p:txBody>
      </p:sp>
      <p:sp>
        <p:nvSpPr>
          <p:cNvPr id="74" name="Rectangle 73"/>
          <p:cNvSpPr/>
          <p:nvPr/>
        </p:nvSpPr>
        <p:spPr>
          <a:xfrm>
            <a:off x="3249173" y="5452066"/>
            <a:ext cx="6096000" cy="830997"/>
          </a:xfrm>
          <a:prstGeom prst="rect">
            <a:avLst/>
          </a:prstGeom>
        </p:spPr>
        <p:txBody>
          <a:bodyPr>
            <a:spAutoFit/>
          </a:bodyPr>
          <a:lstStyle/>
          <a:p>
            <a:pPr algn="ctr"/>
            <a:r>
              <a:rPr lang="en-US" sz="1600" dirty="0"/>
              <a:t>Bunch length (bottom) and RMS energy spread (top) </a:t>
            </a:r>
            <a:r>
              <a:rPr lang="en-US" sz="1600" dirty="0">
                <a:latin typeface="+mj-lt"/>
              </a:rPr>
              <a:t>as a function of bunch population in the case with (BS) and without (SR) </a:t>
            </a:r>
            <a:r>
              <a:rPr lang="en-US" sz="1600" dirty="0" err="1">
                <a:latin typeface="+mj-lt"/>
              </a:rPr>
              <a:t>beamstrahlung</a:t>
            </a:r>
            <a:r>
              <a:rPr lang="en-US" sz="1600" dirty="0">
                <a:latin typeface="+mj-lt"/>
              </a:rPr>
              <a:t>, which is considered here independent of the longitudinal impedance.</a:t>
            </a:r>
          </a:p>
        </p:txBody>
      </p:sp>
      <p:pic>
        <p:nvPicPr>
          <p:cNvPr id="76" name="Picture 75"/>
          <p:cNvPicPr>
            <a:picLocks noChangeAspect="1"/>
          </p:cNvPicPr>
          <p:nvPr/>
        </p:nvPicPr>
        <p:blipFill rotWithShape="1">
          <a:blip r:embed="rId2">
            <a:extLst>
              <a:ext uri="{28A0092B-C50C-407E-A947-70E740481C1C}">
                <a14:useLocalDpi xmlns:a14="http://schemas.microsoft.com/office/drawing/2010/main" val="0"/>
              </a:ext>
            </a:extLst>
          </a:blip>
          <a:srcRect l="2191" r="4268"/>
          <a:stretch/>
        </p:blipFill>
        <p:spPr>
          <a:xfrm>
            <a:off x="2728234" y="1040827"/>
            <a:ext cx="6928611" cy="4411239"/>
          </a:xfrm>
          <a:prstGeom prst="rect">
            <a:avLst/>
          </a:prstGeom>
        </p:spPr>
      </p:pic>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4" name="Slide Number Placeholder 3"/>
          <p:cNvSpPr>
            <a:spLocks noGrp="1"/>
          </p:cNvSpPr>
          <p:nvPr>
            <p:ph type="sldNum" sz="quarter" idx="12"/>
          </p:nvPr>
        </p:nvSpPr>
        <p:spPr/>
        <p:txBody>
          <a:bodyPr/>
          <a:lstStyle/>
          <a:p>
            <a:fld id="{6113E31D-E2AB-40D1-8B51-AFA5AFEF393A}" type="slidenum">
              <a:rPr lang="en-US" smtClean="0"/>
              <a:t>27</a:t>
            </a:fld>
            <a:endParaRPr lang="en-US" dirty="0"/>
          </a:p>
        </p:txBody>
      </p:sp>
    </p:spTree>
    <p:extLst>
      <p:ext uri="{BB962C8B-B14F-4D97-AF65-F5344CB8AC3E}">
        <p14:creationId xmlns:p14="http://schemas.microsoft.com/office/powerpoint/2010/main" val="7259618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770" y="384553"/>
            <a:ext cx="10686359" cy="1336552"/>
          </a:xfrm>
        </p:spPr>
        <p:txBody>
          <a:bodyPr>
            <a:noAutofit/>
          </a:bodyPr>
          <a:lstStyle/>
          <a:p>
            <a:pPr algn="r"/>
            <a:r>
              <a:rPr lang="en-US" sz="4400" dirty="0">
                <a:solidFill>
                  <a:schemeClr val="tx2"/>
                </a:solidFill>
              </a:rPr>
              <a:t>Bunch length and energy spread </a:t>
            </a:r>
            <a:br>
              <a:rPr lang="en-US" sz="4400" dirty="0">
                <a:solidFill>
                  <a:schemeClr val="tx2"/>
                </a:solidFill>
              </a:rPr>
            </a:br>
            <a:r>
              <a:rPr lang="en-US" sz="4400" dirty="0">
                <a:solidFill>
                  <a:schemeClr val="tx2"/>
                </a:solidFill>
              </a:rPr>
              <a:t>(old machine parameters)</a:t>
            </a:r>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464317" y="1846263"/>
            <a:ext cx="5323691" cy="4022725"/>
          </a:xfrm>
        </p:spPr>
      </p:pic>
      <p:sp>
        <p:nvSpPr>
          <p:cNvPr id="3" name="Date Placeholder 2"/>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5" name="Slide Number Placeholder 4"/>
          <p:cNvSpPr>
            <a:spLocks noGrp="1"/>
          </p:cNvSpPr>
          <p:nvPr>
            <p:ph type="sldNum" sz="quarter" idx="12"/>
          </p:nvPr>
        </p:nvSpPr>
        <p:spPr/>
        <p:txBody>
          <a:bodyPr/>
          <a:lstStyle/>
          <a:p>
            <a:fld id="{6113E31D-E2AB-40D1-8B51-AFA5AFEF393A}" type="slidenum">
              <a:rPr lang="en-US" smtClean="0"/>
              <a:t>28</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551" y="1903750"/>
            <a:ext cx="5718285" cy="4261570"/>
          </a:xfrm>
          <a:prstGeom prst="rect">
            <a:avLst/>
          </a:prstGeom>
        </p:spPr>
      </p:pic>
    </p:spTree>
    <p:extLst>
      <p:ext uri="{BB962C8B-B14F-4D97-AF65-F5344CB8AC3E}">
        <p14:creationId xmlns:p14="http://schemas.microsoft.com/office/powerpoint/2010/main" val="183135141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52362" y="160205"/>
            <a:ext cx="10707131" cy="1456267"/>
          </a:xfrm>
        </p:spPr>
        <p:txBody>
          <a:bodyPr/>
          <a:lstStyle/>
          <a:p>
            <a:pPr algn="r"/>
            <a:r>
              <a:rPr lang="en-US" dirty="0">
                <a:solidFill>
                  <a:schemeClr val="tx2"/>
                </a:solidFill>
              </a:rPr>
              <a:t>Transverse Dynamics</a:t>
            </a:r>
          </a:p>
        </p:txBody>
      </p:sp>
      <p:sp>
        <p:nvSpPr>
          <p:cNvPr id="6" name="Date Placeholder 5"/>
          <p:cNvSpPr>
            <a:spLocks noGrp="1"/>
          </p:cNvSpPr>
          <p:nvPr>
            <p:ph type="dt" sz="half" idx="10"/>
          </p:nvPr>
        </p:nvSpPr>
        <p:spPr/>
        <p:txBody>
          <a:bodyPr/>
          <a:lstStyle/>
          <a:p>
            <a:r>
              <a:rPr lang="it-IT" smtClean="0"/>
              <a:t>20/10/22</a:t>
            </a:r>
            <a:endParaRPr lang="en-US" dirty="0"/>
          </a:p>
        </p:txBody>
      </p:sp>
      <p:sp>
        <p:nvSpPr>
          <p:cNvPr id="7" name="Footer Placeholder 6"/>
          <p:cNvSpPr>
            <a:spLocks noGrp="1"/>
          </p:cNvSpPr>
          <p:nvPr>
            <p:ph type="ftr" sz="quarter" idx="11"/>
          </p:nvPr>
        </p:nvSpPr>
        <p:spPr/>
        <p:txBody>
          <a:bodyPr/>
          <a:lstStyle/>
          <a:p>
            <a:r>
              <a:rPr lang="en-US" smtClean="0"/>
              <a:t>FCC-EIC MDI Workshop, Emanuela Carideo</a:t>
            </a:r>
            <a:endParaRPr lang="en-US" dirty="0"/>
          </a:p>
        </p:txBody>
      </p:sp>
      <p:sp>
        <p:nvSpPr>
          <p:cNvPr id="8" name="Slide Number Placeholder 7"/>
          <p:cNvSpPr>
            <a:spLocks noGrp="1"/>
          </p:cNvSpPr>
          <p:nvPr>
            <p:ph type="sldNum" sz="quarter" idx="12"/>
          </p:nvPr>
        </p:nvSpPr>
        <p:spPr/>
        <p:txBody>
          <a:bodyPr/>
          <a:lstStyle/>
          <a:p>
            <a:fld id="{6113E31D-E2AB-40D1-8B51-AFA5AFEF393A}" type="slidenum">
              <a:rPr lang="en-US" smtClean="0"/>
              <a:t>29</a:t>
            </a:fld>
            <a:endParaRPr lang="en-US" dirty="0"/>
          </a:p>
        </p:txBody>
      </p:sp>
      <p:pic>
        <p:nvPicPr>
          <p:cNvPr id="5" name="Picture 4"/>
          <p:cNvPicPr>
            <a:picLocks noChangeAspect="1"/>
          </p:cNvPicPr>
          <p:nvPr/>
        </p:nvPicPr>
        <p:blipFill>
          <a:blip r:embed="rId2"/>
          <a:stretch>
            <a:fillRect/>
          </a:stretch>
        </p:blipFill>
        <p:spPr>
          <a:xfrm>
            <a:off x="6468514" y="3317760"/>
            <a:ext cx="5427456" cy="2974445"/>
          </a:xfrm>
          <a:prstGeom prst="rect">
            <a:avLst/>
          </a:prstGeom>
        </p:spPr>
      </p:pic>
      <p:pic>
        <p:nvPicPr>
          <p:cNvPr id="10" name="Picture 9"/>
          <p:cNvPicPr>
            <a:picLocks noChangeAspect="1"/>
          </p:cNvPicPr>
          <p:nvPr/>
        </p:nvPicPr>
        <p:blipFill rotWithShape="1">
          <a:blip r:embed="rId3"/>
          <a:srcRect l="3935" r="4836"/>
          <a:stretch/>
        </p:blipFill>
        <p:spPr>
          <a:xfrm>
            <a:off x="0" y="521131"/>
            <a:ext cx="6468514" cy="3541252"/>
          </a:xfrm>
          <a:prstGeom prst="rect">
            <a:avLst/>
          </a:prstGeom>
        </p:spPr>
      </p:pic>
      <p:sp>
        <p:nvSpPr>
          <p:cNvPr id="3" name="Rectangle 2"/>
          <p:cNvSpPr/>
          <p:nvPr/>
        </p:nvSpPr>
        <p:spPr>
          <a:xfrm>
            <a:off x="245562" y="3894810"/>
            <a:ext cx="6205518" cy="1200329"/>
          </a:xfrm>
          <a:prstGeom prst="rect">
            <a:avLst/>
          </a:prstGeom>
        </p:spPr>
        <p:txBody>
          <a:bodyPr wrap="square">
            <a:spAutoFit/>
          </a:bodyPr>
          <a:lstStyle/>
          <a:p>
            <a:r>
              <a:rPr lang="en-US" dirty="0">
                <a:latin typeface="+mj-lt"/>
              </a:rPr>
              <a:t>On the top, r</a:t>
            </a:r>
            <a:r>
              <a:rPr lang="en-GB" dirty="0" err="1">
                <a:latin typeface="+mj-lt"/>
              </a:rPr>
              <a:t>eal</a:t>
            </a:r>
            <a:r>
              <a:rPr lang="en-GB" dirty="0">
                <a:latin typeface="+mj-lt"/>
              </a:rPr>
              <a:t> part of the frequency shift of the first coherent oscillation modes as a function of the bunch population without </a:t>
            </a:r>
            <a:r>
              <a:rPr lang="en-GB" dirty="0" err="1">
                <a:latin typeface="+mj-lt"/>
              </a:rPr>
              <a:t>beamstrahlung</a:t>
            </a:r>
            <a:r>
              <a:rPr lang="en-GB" dirty="0">
                <a:latin typeface="+mj-lt"/>
              </a:rPr>
              <a:t>, by considering only the RW impedance produced by a NEG film with 150 nm thickness </a:t>
            </a:r>
            <a:r>
              <a:rPr lang="en-US" dirty="0">
                <a:latin typeface="+mj-lt"/>
              </a:rPr>
              <a:t>given by IW2D</a:t>
            </a:r>
            <a:r>
              <a:rPr lang="en-GB" dirty="0">
                <a:latin typeface="+mj-lt"/>
              </a:rPr>
              <a:t>. </a:t>
            </a:r>
            <a:endParaRPr lang="en-US" dirty="0">
              <a:latin typeface="+mj-lt"/>
            </a:endParaRPr>
          </a:p>
        </p:txBody>
      </p:sp>
      <p:sp>
        <p:nvSpPr>
          <p:cNvPr id="11" name="Rectangle 10"/>
          <p:cNvSpPr/>
          <p:nvPr/>
        </p:nvSpPr>
        <p:spPr>
          <a:xfrm>
            <a:off x="388921" y="5368875"/>
            <a:ext cx="6017006" cy="923330"/>
          </a:xfrm>
          <a:prstGeom prst="rect">
            <a:avLst/>
          </a:prstGeom>
        </p:spPr>
        <p:txBody>
          <a:bodyPr wrap="square">
            <a:spAutoFit/>
          </a:bodyPr>
          <a:lstStyle/>
          <a:p>
            <a:pPr algn="r"/>
            <a:r>
              <a:rPr lang="en-US" dirty="0">
                <a:latin typeface="+mj-lt"/>
              </a:rPr>
              <a:t>On the right, real part of the coherent tune shift as a function of intensity considering the longitudinal resistive wall </a:t>
            </a:r>
            <a:r>
              <a:rPr lang="en-US" dirty="0" err="1">
                <a:latin typeface="+mj-lt"/>
              </a:rPr>
              <a:t>wakefield</a:t>
            </a:r>
            <a:r>
              <a:rPr lang="en-US" dirty="0">
                <a:latin typeface="+mj-lt"/>
              </a:rPr>
              <a:t>, by using </a:t>
            </a:r>
            <a:r>
              <a:rPr lang="en-US" dirty="0" err="1">
                <a:latin typeface="+mj-lt"/>
              </a:rPr>
              <a:t>PyHEADTAIL</a:t>
            </a:r>
            <a:r>
              <a:rPr lang="en-US" dirty="0">
                <a:latin typeface="+mj-lt"/>
              </a:rPr>
              <a:t>.</a:t>
            </a:r>
          </a:p>
        </p:txBody>
      </p:sp>
      <p:sp>
        <p:nvSpPr>
          <p:cNvPr id="4" name="Rectangle 3"/>
          <p:cNvSpPr/>
          <p:nvPr/>
        </p:nvSpPr>
        <p:spPr>
          <a:xfrm>
            <a:off x="6274466" y="1705550"/>
            <a:ext cx="5780449" cy="2092881"/>
          </a:xfrm>
          <a:prstGeom prst="rect">
            <a:avLst/>
          </a:prstGeom>
        </p:spPr>
        <p:txBody>
          <a:bodyPr wrap="square">
            <a:spAutoFit/>
          </a:bodyPr>
          <a:lstStyle/>
          <a:p>
            <a:pPr algn="ctr"/>
            <a:r>
              <a:rPr lang="en-US" sz="1600" dirty="0">
                <a:latin typeface="+mj-lt"/>
              </a:rPr>
              <a:t>The TMCI occurs when the frequencies of two </a:t>
            </a:r>
            <a:r>
              <a:rPr lang="en-US" sz="1600" dirty="0" err="1">
                <a:latin typeface="+mj-lt"/>
              </a:rPr>
              <a:t>neighbouring</a:t>
            </a:r>
            <a:r>
              <a:rPr lang="en-US" sz="1600" dirty="0">
                <a:latin typeface="+mj-lt"/>
              </a:rPr>
              <a:t> coherent oscillation modes merge together. Above the transverse instability threshold the bunch is lost and this makes the TMCI very dangerous for the beam.</a:t>
            </a:r>
          </a:p>
          <a:p>
            <a:pPr algn="ctr"/>
            <a:r>
              <a:rPr lang="en-US" sz="1600" dirty="0">
                <a:latin typeface="+mj-lt"/>
              </a:rPr>
              <a:t>In addition to simulations with the tracking code, the TMCI threshold has been also evaluated with the analytic </a:t>
            </a:r>
            <a:r>
              <a:rPr lang="en-US" sz="1600" dirty="0" err="1">
                <a:latin typeface="+mj-lt"/>
              </a:rPr>
              <a:t>Vlasov</a:t>
            </a:r>
            <a:r>
              <a:rPr lang="en-US" sz="1600" dirty="0">
                <a:latin typeface="+mj-lt"/>
              </a:rPr>
              <a:t> solver DELPHI </a:t>
            </a:r>
          </a:p>
          <a:p>
            <a:endParaRPr lang="en-US" dirty="0"/>
          </a:p>
        </p:txBody>
      </p:sp>
    </p:spTree>
    <p:extLst>
      <p:ext uri="{BB962C8B-B14F-4D97-AF65-F5344CB8AC3E}">
        <p14:creationId xmlns:p14="http://schemas.microsoft.com/office/powerpoint/2010/main" val="1966679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5">
            <a:extLst>
              <a:ext uri="{FF2B5EF4-FFF2-40B4-BE49-F238E27FC236}">
                <a16:creationId xmlns:a16="http://schemas.microsoft.com/office/drawing/2014/main" xmlns="" id="{0E5644B6-316D-4ECF-AB59-93BD5434EA6D}"/>
              </a:ext>
            </a:extLst>
          </p:cNvPr>
          <p:cNvSpPr>
            <a:spLocks noGrp="1"/>
          </p:cNvSpPr>
          <p:nvPr>
            <p:ph type="title"/>
          </p:nvPr>
        </p:nvSpPr>
        <p:spPr>
          <a:xfrm>
            <a:off x="1119115" y="193215"/>
            <a:ext cx="10058400" cy="1450757"/>
          </a:xfrm>
        </p:spPr>
        <p:txBody>
          <a:bodyPr>
            <a:normAutofit/>
          </a:bodyPr>
          <a:lstStyle/>
          <a:p>
            <a:r>
              <a:rPr lang="en-GB" sz="4400" dirty="0">
                <a:solidFill>
                  <a:schemeClr val="tx2"/>
                </a:solidFill>
              </a:rPr>
              <a:t>Resistive wall</a:t>
            </a:r>
          </a:p>
        </p:txBody>
      </p:sp>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12" name="Slide Number Placeholder 11"/>
          <p:cNvSpPr>
            <a:spLocks noGrp="1"/>
          </p:cNvSpPr>
          <p:nvPr>
            <p:ph type="sldNum" sz="quarter" idx="12"/>
          </p:nvPr>
        </p:nvSpPr>
        <p:spPr/>
        <p:txBody>
          <a:bodyPr/>
          <a:lstStyle/>
          <a:p>
            <a:fld id="{6113E31D-E2AB-40D1-8B51-AFA5AFEF393A}" type="slidenum">
              <a:rPr lang="en-US" smtClean="0"/>
              <a:t>3</a:t>
            </a:fld>
            <a:endParaRPr lang="en-US" dirty="0"/>
          </a:p>
        </p:txBody>
      </p:sp>
      <p:pic>
        <p:nvPicPr>
          <p:cNvPr id="5" name="Immagine 8">
            <a:extLst>
              <a:ext uri="{FF2B5EF4-FFF2-40B4-BE49-F238E27FC236}">
                <a16:creationId xmlns:a16="http://schemas.microsoft.com/office/drawing/2014/main" xmlns="" id="{F6018FD9-2CA2-2C8C-0D01-1037005929A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51100"/>
          <a:stretch/>
        </p:blipFill>
        <p:spPr>
          <a:xfrm>
            <a:off x="676467" y="2017228"/>
            <a:ext cx="3145010" cy="2151010"/>
          </a:xfrm>
          <a:prstGeom prst="rect">
            <a:avLst/>
          </a:prstGeom>
        </p:spPr>
      </p:pic>
      <p:pic>
        <p:nvPicPr>
          <p:cNvPr id="6" name="Immagine 9">
            <a:extLst>
              <a:ext uri="{FF2B5EF4-FFF2-40B4-BE49-F238E27FC236}">
                <a16:creationId xmlns:a16="http://schemas.microsoft.com/office/drawing/2014/main" xmlns="" id="{BCE3B129-6A62-8032-4002-FBAB2E1B549C}"/>
              </a:ext>
            </a:extLst>
          </p:cNvPr>
          <p:cNvPicPr>
            <a:picLocks noChangeAspect="1"/>
          </p:cNvPicPr>
          <p:nvPr/>
        </p:nvPicPr>
        <p:blipFill>
          <a:blip r:embed="rId3"/>
          <a:stretch>
            <a:fillRect/>
          </a:stretch>
        </p:blipFill>
        <p:spPr>
          <a:xfrm>
            <a:off x="676467" y="4168238"/>
            <a:ext cx="3984494" cy="2151012"/>
          </a:xfrm>
          <a:prstGeom prst="rect">
            <a:avLst/>
          </a:prstGeom>
        </p:spPr>
      </p:pic>
      <p:sp>
        <p:nvSpPr>
          <p:cNvPr id="7" name="Rectangle 6"/>
          <p:cNvSpPr/>
          <p:nvPr/>
        </p:nvSpPr>
        <p:spPr>
          <a:xfrm>
            <a:off x="4142526" y="1968361"/>
            <a:ext cx="6887891" cy="584775"/>
          </a:xfrm>
          <a:prstGeom prst="rect">
            <a:avLst/>
          </a:prstGeom>
        </p:spPr>
        <p:txBody>
          <a:bodyPr wrap="square">
            <a:spAutoFit/>
          </a:bodyPr>
          <a:lstStyle/>
          <a:p>
            <a:pPr marL="342900" indent="-342900" algn="just">
              <a:buFont typeface="Arial" panose="020B0604020202020204" pitchFamily="34" charset="0"/>
              <a:buChar char="•"/>
            </a:pPr>
            <a:r>
              <a:rPr lang="en-US" sz="1600" dirty="0">
                <a:latin typeface="+mj-lt"/>
                <a:ea typeface="Calibri" panose="020F0502020204030204" pitchFamily="34" charset="0"/>
                <a:cs typeface="Times New Roman" panose="02020603050405020304" pitchFamily="18" charset="0"/>
              </a:rPr>
              <a:t>The interaction of the beam with the environment can produce </a:t>
            </a:r>
            <a:r>
              <a:rPr lang="en-US" sz="1600" b="1" dirty="0" err="1">
                <a:latin typeface="+mj-lt"/>
                <a:ea typeface="Calibri" panose="020F0502020204030204" pitchFamily="34" charset="0"/>
                <a:cs typeface="Times New Roman" panose="02020603050405020304" pitchFamily="18" charset="0"/>
              </a:rPr>
              <a:t>wakefields</a:t>
            </a:r>
            <a:r>
              <a:rPr lang="en-US" sz="1600" dirty="0">
                <a:latin typeface="+mj-lt"/>
                <a:ea typeface="Calibri" panose="020F0502020204030204" pitchFamily="34" charset="0"/>
                <a:cs typeface="Times New Roman" panose="02020603050405020304" pitchFamily="18" charset="0"/>
              </a:rPr>
              <a:t>  (</a:t>
            </a:r>
            <a:r>
              <a:rPr lang="en-US" sz="1600" b="1" dirty="0">
                <a:latin typeface="+mj-lt"/>
                <a:ea typeface="Calibri" panose="020F0502020204030204" pitchFamily="34" charset="0"/>
                <a:cs typeface="Times New Roman" panose="02020603050405020304" pitchFamily="18" charset="0"/>
              </a:rPr>
              <a:t>impedances</a:t>
            </a:r>
            <a:r>
              <a:rPr lang="en-US" sz="1600" dirty="0">
                <a:latin typeface="+mj-lt"/>
                <a:ea typeface="Calibri" panose="020F0502020204030204" pitchFamily="34" charset="0"/>
                <a:cs typeface="Times New Roman" panose="02020603050405020304" pitchFamily="18" charset="0"/>
              </a:rPr>
              <a:t> in the frequency domain) that induce </a:t>
            </a:r>
            <a:r>
              <a:rPr lang="en-US" sz="1600" b="1" dirty="0">
                <a:latin typeface="+mj-lt"/>
                <a:ea typeface="Calibri" panose="020F0502020204030204" pitchFamily="34" charset="0"/>
                <a:cs typeface="Times New Roman" panose="02020603050405020304" pitchFamily="18" charset="0"/>
              </a:rPr>
              <a:t>instabilities</a:t>
            </a:r>
          </a:p>
        </p:txBody>
      </p:sp>
      <mc:AlternateContent xmlns:mc="http://schemas.openxmlformats.org/markup-compatibility/2006" xmlns:a14="http://schemas.microsoft.com/office/drawing/2010/main">
        <mc:Choice Requires="a14">
          <p:sp>
            <p:nvSpPr>
              <p:cNvPr id="8" name="Rectangle 7">
                <a:extLst>
                  <a:ext uri="{FF2B5EF4-FFF2-40B4-BE49-F238E27FC236}">
                    <a16:creationId xmlns:a16="http://schemas.microsoft.com/office/drawing/2014/main" xmlns="" id="{BE61EB83-8DF3-F74D-99BB-10BA7CCFD120}"/>
                  </a:ext>
                </a:extLst>
              </p:cNvPr>
              <p:cNvSpPr/>
              <p:nvPr/>
            </p:nvSpPr>
            <p:spPr>
              <a:xfrm>
                <a:off x="5002012" y="2607120"/>
                <a:ext cx="6887891" cy="3293209"/>
              </a:xfrm>
              <a:prstGeom prst="rect">
                <a:avLst/>
              </a:prstGeom>
            </p:spPr>
            <p:txBody>
              <a:bodyPr wrap="square">
                <a:spAutoFit/>
              </a:bodyPr>
              <a:lstStyle/>
              <a:p>
                <a:pPr marL="295275" lvl="3" indent="-285750" algn="just">
                  <a:buFont typeface="Arial" charset="0"/>
                  <a:buChar char="•"/>
                </a:pPr>
                <a:r>
                  <a:rPr lang="en-US" sz="1600" dirty="0">
                    <a:latin typeface="+mj-lt"/>
                  </a:rPr>
                  <a:t>The resistive wall impedance is produced by the finite conductivity of the pipe walls. The presence of the coating affects the RW impedance, increasing its imaginary part.</a:t>
                </a:r>
                <a:endParaRPr lang="en-US" sz="1600" b="1" dirty="0">
                  <a:latin typeface="+mj-lt"/>
                </a:endParaRPr>
              </a:p>
              <a:p>
                <a:pPr marL="295275" lvl="3" indent="-285750" algn="just">
                  <a:buFont typeface="Arial" charset="0"/>
                  <a:buChar char="•"/>
                </a:pPr>
                <a:endParaRPr lang="en-US" sz="1600" b="1" u="sng" dirty="0">
                  <a:latin typeface="+mj-lt"/>
                </a:endParaRPr>
              </a:p>
              <a:p>
                <a:pPr marL="295275" lvl="3" indent="-285750" algn="just">
                  <a:buFont typeface="Arial" charset="0"/>
                  <a:buChar char="•"/>
                </a:pPr>
                <a:r>
                  <a:rPr lang="en-US" sz="1600" dirty="0">
                    <a:solidFill>
                      <a:schemeClr val="tx1"/>
                    </a:solidFill>
                    <a:latin typeface="+mj-lt"/>
                  </a:rPr>
                  <a:t> </a:t>
                </a:r>
                <a:r>
                  <a:rPr lang="en-GB" sz="1600" dirty="0">
                    <a:solidFill>
                      <a:schemeClr val="tx1"/>
                    </a:solidFill>
                    <a:latin typeface="+mj-lt"/>
                  </a:rPr>
                  <a:t>Since the resistive wall impedance is proportional to </a:t>
                </a:r>
                <a14:m>
                  <m:oMath xmlns:m="http://schemas.openxmlformats.org/officeDocument/2006/math">
                    <m:r>
                      <a:rPr lang="en-GB" sz="1600" i="1" dirty="0">
                        <a:solidFill>
                          <a:schemeClr val="tx1"/>
                        </a:solidFill>
                        <a:latin typeface="Cambria Math" charset="0"/>
                      </a:rPr>
                      <m:t>𝐶</m:t>
                    </m:r>
                  </m:oMath>
                </a14:m>
                <a:r>
                  <a:rPr lang="en-GB" sz="1600" dirty="0">
                    <a:solidFill>
                      <a:schemeClr val="tx1"/>
                    </a:solidFill>
                    <a:latin typeface="+mj-lt"/>
                  </a:rPr>
                  <a:t>, its contribution to the total machine impedance increases linearly with the machine length.</a:t>
                </a:r>
              </a:p>
              <a:p>
                <a:pPr marL="295275" lvl="3" indent="-285750" algn="just">
                  <a:buFont typeface="Arial" charset="0"/>
                  <a:buChar char="•"/>
                </a:pPr>
                <a:endParaRPr lang="en-US" sz="1600" dirty="0">
                  <a:latin typeface="+mj-lt"/>
                </a:endParaRPr>
              </a:p>
              <a:p>
                <a:pPr marL="295275" lvl="3" indent="-285750" algn="just">
                  <a:buFont typeface="Arial" charset="0"/>
                  <a:buChar char="•"/>
                </a:pPr>
                <a:r>
                  <a:rPr lang="en-GB" sz="1600" dirty="0">
                    <a:latin typeface="+mj-lt"/>
                  </a:rPr>
                  <a:t>The main difference between FCC-</a:t>
                </a:r>
                <a:r>
                  <a:rPr lang="en-GB" sz="1600" dirty="0" err="1">
                    <a:latin typeface="+mj-lt"/>
                  </a:rPr>
                  <a:t>ee</a:t>
                </a:r>
                <a:r>
                  <a:rPr lang="en-GB" sz="1600" dirty="0">
                    <a:latin typeface="+mj-lt"/>
                  </a:rPr>
                  <a:t> and other colliders is its large circumference ≈ </a:t>
                </a:r>
                <a14:m>
                  <m:oMath xmlns:m="http://schemas.openxmlformats.org/officeDocument/2006/math">
                    <m:r>
                      <a:rPr lang="en-GB" sz="1600" i="1" dirty="0" smtClean="0">
                        <a:solidFill>
                          <a:schemeClr val="tx1"/>
                        </a:solidFill>
                        <a:latin typeface="Cambria Math" charset="0"/>
                      </a:rPr>
                      <m:t>9</m:t>
                    </m:r>
                    <m:r>
                      <a:rPr lang="it-IT" sz="1600" b="0" i="1" dirty="0" smtClean="0">
                        <a:solidFill>
                          <a:schemeClr val="tx1"/>
                        </a:solidFill>
                        <a:latin typeface="Cambria Math" charset="0"/>
                      </a:rPr>
                      <m:t>1</m:t>
                    </m:r>
                    <m:r>
                      <a:rPr lang="en-GB" sz="1600" i="1" dirty="0" smtClean="0">
                        <a:solidFill>
                          <a:schemeClr val="tx1"/>
                        </a:solidFill>
                        <a:latin typeface="Cambria Math" charset="0"/>
                      </a:rPr>
                      <m:t>.</m:t>
                    </m:r>
                    <m:r>
                      <a:rPr lang="it-IT" sz="1600" b="0" i="1" dirty="0" smtClean="0">
                        <a:solidFill>
                          <a:schemeClr val="tx1"/>
                        </a:solidFill>
                        <a:latin typeface="Cambria Math" charset="0"/>
                      </a:rPr>
                      <m:t>1</m:t>
                    </m:r>
                    <m:r>
                      <a:rPr lang="en-GB" sz="1600" i="1" dirty="0" smtClean="0">
                        <a:solidFill>
                          <a:schemeClr val="tx1"/>
                        </a:solidFill>
                        <a:latin typeface="Cambria Math" charset="0"/>
                      </a:rPr>
                      <m:t>7</m:t>
                    </m:r>
                  </m:oMath>
                </a14:m>
                <a:r>
                  <a:rPr lang="en-GB" sz="1600" dirty="0">
                    <a:solidFill>
                      <a:schemeClr val="tx1"/>
                    </a:solidFill>
                    <a:latin typeface="+mj-lt"/>
                  </a:rPr>
                  <a:t> km</a:t>
                </a:r>
              </a:p>
              <a:p>
                <a:pPr marL="295275" lvl="3" indent="-285750" algn="just">
                  <a:buFont typeface="Arial" charset="0"/>
                  <a:buChar char="•"/>
                </a:pPr>
                <a:endParaRPr lang="en-GB" sz="1600" dirty="0">
                  <a:solidFill>
                    <a:schemeClr val="tx1"/>
                  </a:solidFill>
                  <a:latin typeface="+mj-lt"/>
                </a:endParaRPr>
              </a:p>
              <a:p>
                <a:pPr marL="295275" lvl="3" indent="-285750" algn="just">
                  <a:buFont typeface="Arial" charset="0"/>
                  <a:buChar char="•"/>
                </a:pPr>
                <a:r>
                  <a:rPr lang="en-US" sz="1600" dirty="0">
                    <a:latin typeface="+mj-lt"/>
                  </a:rPr>
                  <a:t>By increasing the machine length the contribution of the RW impedance assumes more and more importance with respect to other elements</a:t>
                </a:r>
                <a:endParaRPr lang="en-GB" sz="1600" dirty="0">
                  <a:latin typeface="+mj-lt"/>
                </a:endParaRPr>
              </a:p>
              <a:p>
                <a:pPr marL="295275" lvl="3" indent="-285750" algn="just">
                  <a:buFont typeface="Arial" charset="0"/>
                  <a:buChar char="•"/>
                </a:pPr>
                <a:endParaRPr lang="en-US" sz="1600" dirty="0">
                  <a:latin typeface="+mj-lt"/>
                </a:endParaRPr>
              </a:p>
            </p:txBody>
          </p:sp>
        </mc:Choice>
        <mc:Fallback xmlns="">
          <p:sp>
            <p:nvSpPr>
              <p:cNvPr id="8" name="Rectangle 7">
                <a:extLst>
                  <a:ext uri="{FF2B5EF4-FFF2-40B4-BE49-F238E27FC236}">
                    <a16:creationId xmlns:a16="http://schemas.microsoft.com/office/drawing/2014/main" id="{BE61EB83-8DF3-F74D-99BB-10BA7CCFD120}"/>
                  </a:ext>
                </a:extLst>
              </p:cNvPr>
              <p:cNvSpPr>
                <a:spLocks noRot="1" noChangeAspect="1" noMove="1" noResize="1" noEditPoints="1" noAdjustHandles="1" noChangeArrowheads="1" noChangeShapeType="1" noTextEdit="1"/>
              </p:cNvSpPr>
              <p:nvPr/>
            </p:nvSpPr>
            <p:spPr>
              <a:xfrm>
                <a:off x="5002012" y="2607120"/>
                <a:ext cx="6887891" cy="3293209"/>
              </a:xfrm>
              <a:prstGeom prst="rect">
                <a:avLst/>
              </a:prstGeom>
              <a:blipFill>
                <a:blip r:embed="rId4"/>
                <a:stretch>
                  <a:fillRect l="-368" t="-385" r="-368"/>
                </a:stretch>
              </a:blipFill>
            </p:spPr>
            <p:txBody>
              <a:bodyPr/>
              <a:lstStyle/>
              <a:p>
                <a:r>
                  <a:rPr lang="it-IT">
                    <a:noFill/>
                  </a:rPr>
                  <a:t> </a:t>
                </a:r>
              </a:p>
            </p:txBody>
          </p:sp>
        </mc:Fallback>
      </mc:AlternateContent>
      <p:sp>
        <p:nvSpPr>
          <p:cNvPr id="9" name="Rectangle 8">
            <a:extLst>
              <a:ext uri="{FF2B5EF4-FFF2-40B4-BE49-F238E27FC236}">
                <a16:creationId xmlns:a16="http://schemas.microsoft.com/office/drawing/2014/main" xmlns="" id="{E71FB38D-5503-D541-892E-5A1A5B8AAF85}"/>
              </a:ext>
            </a:extLst>
          </p:cNvPr>
          <p:cNvSpPr/>
          <p:nvPr/>
        </p:nvSpPr>
        <p:spPr>
          <a:xfrm>
            <a:off x="6425657" y="5729711"/>
            <a:ext cx="4101242" cy="646331"/>
          </a:xfrm>
          <a:prstGeom prst="rect">
            <a:avLst/>
          </a:prstGeom>
          <a:solidFill>
            <a:schemeClr val="accent1"/>
          </a:solidFill>
          <a:ln w="28575">
            <a:solidFill>
              <a:schemeClr val="accent2"/>
            </a:solidFill>
          </a:ln>
        </p:spPr>
        <p:txBody>
          <a:bodyPr wrap="square">
            <a:spAutoFit/>
          </a:bodyPr>
          <a:lstStyle/>
          <a:p>
            <a:pPr marL="9525" lvl="3" algn="ctr"/>
            <a:r>
              <a:rPr lang="en-US" dirty="0">
                <a:solidFill>
                  <a:schemeClr val="bg1"/>
                </a:solidFill>
                <a:latin typeface="+mj-lt"/>
              </a:rPr>
              <a:t>In FCC-</a:t>
            </a:r>
            <a:r>
              <a:rPr lang="en-US" dirty="0" err="1">
                <a:solidFill>
                  <a:schemeClr val="bg1"/>
                </a:solidFill>
                <a:latin typeface="+mj-lt"/>
              </a:rPr>
              <a:t>ee</a:t>
            </a:r>
            <a:r>
              <a:rPr lang="en-US" dirty="0">
                <a:solidFill>
                  <a:schemeClr val="bg1"/>
                </a:solidFill>
                <a:latin typeface="+mj-lt"/>
              </a:rPr>
              <a:t>, RW represents the </a:t>
            </a:r>
            <a:r>
              <a:rPr lang="en-US" u="sng" dirty="0">
                <a:solidFill>
                  <a:schemeClr val="bg1"/>
                </a:solidFill>
                <a:latin typeface="+mj-lt"/>
              </a:rPr>
              <a:t>main source of </a:t>
            </a:r>
            <a:r>
              <a:rPr lang="en-US" u="sng" dirty="0" err="1">
                <a:solidFill>
                  <a:schemeClr val="bg1"/>
                </a:solidFill>
                <a:latin typeface="+mj-lt"/>
              </a:rPr>
              <a:t>wakefields</a:t>
            </a:r>
            <a:r>
              <a:rPr lang="en-US" u="sng" dirty="0">
                <a:solidFill>
                  <a:schemeClr val="bg1"/>
                </a:solidFill>
                <a:latin typeface="+mj-lt"/>
              </a:rPr>
              <a:t> </a:t>
            </a:r>
            <a:endParaRPr lang="en-US" dirty="0">
              <a:solidFill>
                <a:schemeClr val="bg1"/>
              </a:solidFill>
              <a:latin typeface="+mj-lt"/>
            </a:endParaRPr>
          </a:p>
        </p:txBody>
      </p:sp>
      <p:pic>
        <p:nvPicPr>
          <p:cNvPr id="10" name="Picture 9">
            <a:extLst>
              <a:ext uri="{FF2B5EF4-FFF2-40B4-BE49-F238E27FC236}">
                <a16:creationId xmlns:a16="http://schemas.microsoft.com/office/drawing/2014/main" xmlns="" id="{E2901B5D-5C7A-DB44-A505-4F1A772A790F}"/>
              </a:ext>
            </a:extLst>
          </p:cNvPr>
          <p:cNvPicPr>
            <a:picLocks noChangeAspect="1"/>
          </p:cNvPicPr>
          <p:nvPr/>
        </p:nvPicPr>
        <p:blipFill>
          <a:blip r:embed="rId5">
            <a:alphaModFix amt="30000"/>
          </a:blip>
          <a:stretch>
            <a:fillRect/>
          </a:stretch>
        </p:blipFill>
        <p:spPr>
          <a:xfrm>
            <a:off x="4660961" y="34203"/>
            <a:ext cx="7002453" cy="2023244"/>
          </a:xfrm>
          <a:prstGeom prst="rect">
            <a:avLst/>
          </a:prstGeom>
        </p:spPr>
      </p:pic>
      <p:pic>
        <p:nvPicPr>
          <p:cNvPr id="11" name="Picture 10"/>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
        <p:nvSpPr>
          <p:cNvPr id="13" name="TextBox 12"/>
          <p:cNvSpPr txBox="1"/>
          <p:nvPr/>
        </p:nvSpPr>
        <p:spPr>
          <a:xfrm>
            <a:off x="1729945" y="2977979"/>
            <a:ext cx="716691" cy="230832"/>
          </a:xfrm>
          <a:prstGeom prst="rect">
            <a:avLst/>
          </a:prstGeom>
          <a:noFill/>
        </p:spPr>
        <p:txBody>
          <a:bodyPr wrap="square" rtlCol="0">
            <a:spAutoFit/>
          </a:bodyPr>
          <a:lstStyle/>
          <a:p>
            <a:r>
              <a:rPr lang="en-US" sz="900" dirty="0" smtClean="0"/>
              <a:t>35mm</a:t>
            </a:r>
            <a:endParaRPr lang="en-US" sz="900" dirty="0"/>
          </a:p>
        </p:txBody>
      </p:sp>
    </p:spTree>
    <p:extLst>
      <p:ext uri="{BB962C8B-B14F-4D97-AF65-F5344CB8AC3E}">
        <p14:creationId xmlns:p14="http://schemas.microsoft.com/office/powerpoint/2010/main" val="1162853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325109" y="2635445"/>
            <a:ext cx="5743310" cy="3474059"/>
          </a:xfrm>
          <a:prstGeom prst="rect">
            <a:avLst/>
          </a:prstGeom>
        </p:spPr>
      </p:pic>
      <p:sp>
        <p:nvSpPr>
          <p:cNvPr id="7" name="Title 6"/>
          <p:cNvSpPr>
            <a:spLocks noGrp="1"/>
          </p:cNvSpPr>
          <p:nvPr>
            <p:ph type="title"/>
          </p:nvPr>
        </p:nvSpPr>
        <p:spPr>
          <a:xfrm>
            <a:off x="1081058" y="305019"/>
            <a:ext cx="10131425" cy="1456267"/>
          </a:xfrm>
        </p:spPr>
        <p:txBody>
          <a:bodyPr>
            <a:normAutofit/>
          </a:bodyPr>
          <a:lstStyle/>
          <a:p>
            <a:pPr algn="r"/>
            <a:r>
              <a:rPr lang="en-US" sz="4400" dirty="0">
                <a:solidFill>
                  <a:schemeClr val="tx2"/>
                </a:solidFill>
              </a:rPr>
              <a:t>TMCI</a:t>
            </a:r>
          </a:p>
        </p:txBody>
      </p:sp>
      <p:sp>
        <p:nvSpPr>
          <p:cNvPr id="2" name="Date Placeholder 1"/>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5" name="Slide Number Placeholder 4"/>
          <p:cNvSpPr>
            <a:spLocks noGrp="1"/>
          </p:cNvSpPr>
          <p:nvPr>
            <p:ph type="sldNum" sz="quarter" idx="12"/>
          </p:nvPr>
        </p:nvSpPr>
        <p:spPr/>
        <p:txBody>
          <a:bodyPr/>
          <a:lstStyle/>
          <a:p>
            <a:fld id="{6113E31D-E2AB-40D1-8B51-AFA5AFEF393A}" type="slidenum">
              <a:rPr lang="en-US" smtClean="0"/>
              <a:t>30</a:t>
            </a:fld>
            <a:endParaRPr lang="en-US" dirty="0"/>
          </a:p>
        </p:txBody>
      </p:sp>
      <p:sp>
        <p:nvSpPr>
          <p:cNvPr id="9" name="TextBox 8"/>
          <p:cNvSpPr txBox="1"/>
          <p:nvPr/>
        </p:nvSpPr>
        <p:spPr>
          <a:xfrm>
            <a:off x="6219289" y="802035"/>
            <a:ext cx="2789220" cy="707886"/>
          </a:xfrm>
          <a:prstGeom prst="rect">
            <a:avLst/>
          </a:prstGeom>
          <a:noFill/>
        </p:spPr>
        <p:txBody>
          <a:bodyPr wrap="square" rtlCol="0">
            <a:spAutoFit/>
          </a:bodyPr>
          <a:lstStyle/>
          <a:p>
            <a:r>
              <a:rPr lang="en-US" sz="2000" dirty="0">
                <a:latin typeface="+mj-lt"/>
              </a:rPr>
              <a:t>Without longitudinal resistive wall </a:t>
            </a:r>
            <a:r>
              <a:rPr lang="en-US" sz="2000" dirty="0" err="1">
                <a:latin typeface="+mj-lt"/>
              </a:rPr>
              <a:t>wakefield</a:t>
            </a:r>
            <a:endParaRPr lang="en-US" sz="2000" dirty="0">
              <a:latin typeface="+mj-lt"/>
            </a:endParaRPr>
          </a:p>
        </p:txBody>
      </p:sp>
      <p:sp>
        <p:nvSpPr>
          <p:cNvPr id="10" name="TextBox 9"/>
          <p:cNvSpPr txBox="1"/>
          <p:nvPr/>
        </p:nvSpPr>
        <p:spPr>
          <a:xfrm>
            <a:off x="2729753" y="5282357"/>
            <a:ext cx="3489536" cy="707886"/>
          </a:xfrm>
          <a:prstGeom prst="rect">
            <a:avLst/>
          </a:prstGeom>
          <a:noFill/>
        </p:spPr>
        <p:txBody>
          <a:bodyPr wrap="square" rtlCol="0">
            <a:spAutoFit/>
          </a:bodyPr>
          <a:lstStyle/>
          <a:p>
            <a:pPr algn="r"/>
            <a:r>
              <a:rPr lang="en-US" sz="2000" dirty="0">
                <a:latin typeface="+mj-lt"/>
              </a:rPr>
              <a:t>Considering the longitudinal resistive wall </a:t>
            </a:r>
            <a:r>
              <a:rPr lang="en-US" sz="2000" dirty="0" err="1">
                <a:latin typeface="+mj-lt"/>
              </a:rPr>
              <a:t>wakefield</a:t>
            </a:r>
            <a:endParaRPr lang="en-US" sz="2000" dirty="0">
              <a:latin typeface="+mj-lt"/>
            </a:endParaRPr>
          </a:p>
        </p:txBody>
      </p:sp>
      <p:sp>
        <p:nvSpPr>
          <p:cNvPr id="12" name="Oval 11"/>
          <p:cNvSpPr/>
          <p:nvPr/>
        </p:nvSpPr>
        <p:spPr>
          <a:xfrm>
            <a:off x="8115289" y="2300943"/>
            <a:ext cx="787400" cy="3797300"/>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p:cNvSpPr/>
          <p:nvPr/>
        </p:nvSpPr>
        <p:spPr>
          <a:xfrm>
            <a:off x="6325109" y="4358059"/>
            <a:ext cx="2577580" cy="756866"/>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4914" t="11351" r="8148" b="6079"/>
          <a:stretch/>
        </p:blipFill>
        <p:spPr>
          <a:xfrm>
            <a:off x="289931" y="498090"/>
            <a:ext cx="5943341" cy="3605706"/>
          </a:xfrm>
          <a:prstGeom prst="rect">
            <a:avLst/>
          </a:prstGeom>
        </p:spPr>
      </p:pic>
      <p:sp>
        <p:nvSpPr>
          <p:cNvPr id="11" name="Oval 10"/>
          <p:cNvSpPr/>
          <p:nvPr/>
        </p:nvSpPr>
        <p:spPr>
          <a:xfrm>
            <a:off x="2790445" y="305019"/>
            <a:ext cx="787400" cy="3797300"/>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528637" y="2386014"/>
            <a:ext cx="2765899" cy="653021"/>
          </a:xfrm>
          <a:prstGeom prst="ellipse">
            <a:avLst/>
          </a:prstGeom>
          <a:noFill/>
          <a:ln w="38100">
            <a:solidFill>
              <a:srgbClr val="15618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8837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heckerboard(across)">
                                      <p:cBhvr>
                                        <p:cTn id="7" dur="500"/>
                                        <p:tgtEl>
                                          <p:spTgt spid="11"/>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heckerboard(across)">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checkerboard(across)">
                                      <p:cBhvr>
                                        <p:cTn id="15" dur="500"/>
                                        <p:tgtEl>
                                          <p:spTgt spid="13"/>
                                        </p:tgtEl>
                                      </p:cBhvr>
                                    </p:animEffect>
                                  </p:childTnLst>
                                </p:cTn>
                              </p:par>
                              <p:par>
                                <p:cTn id="16" presetID="5" presetClass="entr" presetSubtype="1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checkerboard(across)">
                                      <p:cBhvr>
                                        <p:cTn id="18"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1" grpId="0" animBg="1"/>
      <p:bldP spid="14"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461055"/>
            <a:ext cx="10463214" cy="1325563"/>
          </a:xfrm>
        </p:spPr>
        <p:txBody>
          <a:bodyPr>
            <a:normAutofit/>
          </a:bodyPr>
          <a:lstStyle/>
          <a:p>
            <a:pPr algn="r"/>
            <a:r>
              <a:rPr lang="en-US" sz="4000" dirty="0">
                <a:solidFill>
                  <a:schemeClr val="tx2"/>
                </a:solidFill>
              </a:rPr>
              <a:t>Transverse RW for a beam length of 12.1mm: </a:t>
            </a:r>
            <a:br>
              <a:rPr lang="en-US" sz="4000" dirty="0">
                <a:solidFill>
                  <a:schemeClr val="tx2"/>
                </a:solidFill>
              </a:rPr>
            </a:br>
            <a:r>
              <a:rPr lang="en-US" sz="4000" dirty="0">
                <a:solidFill>
                  <a:schemeClr val="tx2"/>
                </a:solidFill>
              </a:rPr>
              <a:t>TMCI analysis</a:t>
            </a: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t="10765"/>
          <a:stretch/>
        </p:blipFill>
        <p:spPr>
          <a:xfrm>
            <a:off x="0" y="1786619"/>
            <a:ext cx="6947499" cy="3542620"/>
          </a:xfrm>
        </p:spPr>
      </p:pic>
      <p:sp>
        <p:nvSpPr>
          <p:cNvPr id="8" name="Date Placeholder 7"/>
          <p:cNvSpPr>
            <a:spLocks noGrp="1"/>
          </p:cNvSpPr>
          <p:nvPr>
            <p:ph type="dt" sz="half" idx="10"/>
          </p:nvPr>
        </p:nvSpPr>
        <p:spPr/>
        <p:txBody>
          <a:bodyPr/>
          <a:lstStyle/>
          <a:p>
            <a:r>
              <a:rPr lang="it-IT" smtClean="0"/>
              <a:t>20/10/22</a:t>
            </a:r>
            <a:endParaRPr lang="en-US" dirty="0"/>
          </a:p>
        </p:txBody>
      </p:sp>
      <p:sp>
        <p:nvSpPr>
          <p:cNvPr id="9" name="Footer Placeholder 8"/>
          <p:cNvSpPr>
            <a:spLocks noGrp="1"/>
          </p:cNvSpPr>
          <p:nvPr>
            <p:ph type="ftr" sz="quarter" idx="11"/>
          </p:nvPr>
        </p:nvSpPr>
        <p:spPr/>
        <p:txBody>
          <a:bodyPr/>
          <a:lstStyle/>
          <a:p>
            <a:r>
              <a:rPr lang="en-US" smtClean="0"/>
              <a:t>FCC-EIC MDI Workshop, Emanuela Carideo</a:t>
            </a:r>
            <a:endParaRPr lang="en-US" dirty="0"/>
          </a:p>
        </p:txBody>
      </p:sp>
      <p:sp>
        <p:nvSpPr>
          <p:cNvPr id="10" name="Slide Number Placeholder 9"/>
          <p:cNvSpPr>
            <a:spLocks noGrp="1"/>
          </p:cNvSpPr>
          <p:nvPr>
            <p:ph type="sldNum" sz="quarter" idx="12"/>
          </p:nvPr>
        </p:nvSpPr>
        <p:spPr/>
        <p:txBody>
          <a:bodyPr/>
          <a:lstStyle/>
          <a:p>
            <a:fld id="{6113E31D-E2AB-40D1-8B51-AFA5AFEF393A}" type="slidenum">
              <a:rPr lang="en-US" smtClean="0"/>
              <a:t>31</a:t>
            </a:fld>
            <a:endParaRPr lang="en-US" dirty="0"/>
          </a:p>
        </p:txBody>
      </p:sp>
      <p:pic>
        <p:nvPicPr>
          <p:cNvPr id="5" name="Content Placeholder 2"/>
          <p:cNvPicPr>
            <a:picLocks noChangeAspect="1"/>
          </p:cNvPicPr>
          <p:nvPr/>
        </p:nvPicPr>
        <p:blipFill rotWithShape="1">
          <a:blip r:embed="rId4">
            <a:extLst>
              <a:ext uri="{28A0092B-C50C-407E-A947-70E740481C1C}">
                <a14:useLocalDpi xmlns:a14="http://schemas.microsoft.com/office/drawing/2010/main" val="0"/>
              </a:ext>
            </a:extLst>
          </a:blip>
          <a:srcRect l="5557" t="11116" r="7315" b="4780"/>
          <a:stretch/>
        </p:blipFill>
        <p:spPr>
          <a:xfrm>
            <a:off x="6400800" y="3149840"/>
            <a:ext cx="5536409" cy="3053924"/>
          </a:xfrm>
          <a:prstGeom prst="rect">
            <a:avLst/>
          </a:prstGeom>
        </p:spPr>
      </p:pic>
      <p:sp>
        <p:nvSpPr>
          <p:cNvPr id="3" name="TextBox 2"/>
          <p:cNvSpPr txBox="1"/>
          <p:nvPr/>
        </p:nvSpPr>
        <p:spPr>
          <a:xfrm>
            <a:off x="3071813" y="5957888"/>
            <a:ext cx="184731" cy="369332"/>
          </a:xfrm>
          <a:prstGeom prst="rect">
            <a:avLst/>
          </a:prstGeom>
          <a:noFill/>
        </p:spPr>
        <p:txBody>
          <a:bodyPr wrap="none" rtlCol="0">
            <a:spAutoFit/>
          </a:bodyPr>
          <a:lstStyle/>
          <a:p>
            <a:endParaRPr lang="en-US" dirty="0"/>
          </a:p>
        </p:txBody>
      </p:sp>
      <p:pic>
        <p:nvPicPr>
          <p:cNvPr id="6" name="Picture 5"/>
          <p:cNvPicPr>
            <a:picLocks noChangeAspect="1"/>
          </p:cNvPicPr>
          <p:nvPr/>
        </p:nvPicPr>
        <p:blipFill rotWithShape="1">
          <a:blip r:embed="rId5">
            <a:extLst>
              <a:ext uri="{28A0092B-C50C-407E-A947-70E740481C1C}">
                <a14:useLocalDpi xmlns:a14="http://schemas.microsoft.com/office/drawing/2010/main" val="0"/>
              </a:ext>
            </a:extLst>
          </a:blip>
          <a:srcRect l="6245" t="11783" r="8299" b="4901"/>
          <a:stretch/>
        </p:blipFill>
        <p:spPr>
          <a:xfrm>
            <a:off x="6400800" y="3167122"/>
            <a:ext cx="5672138" cy="3160098"/>
          </a:xfrm>
          <a:prstGeom prst="rect">
            <a:avLst/>
          </a:prstGeom>
        </p:spPr>
      </p:pic>
      <p:pic>
        <p:nvPicPr>
          <p:cNvPr id="7" name="Picture 6"/>
          <p:cNvPicPr>
            <a:picLocks noChangeAspect="1"/>
          </p:cNvPicPr>
          <p:nvPr/>
        </p:nvPicPr>
        <p:blipFill rotWithShape="1">
          <a:blip r:embed="rId6">
            <a:extLst>
              <a:ext uri="{28A0092B-C50C-407E-A947-70E740481C1C}">
                <a14:useLocalDpi xmlns:a14="http://schemas.microsoft.com/office/drawing/2010/main" val="0"/>
              </a:ext>
            </a:extLst>
          </a:blip>
          <a:srcRect l="5763" t="10023" r="7908" b="6525"/>
          <a:stretch/>
        </p:blipFill>
        <p:spPr>
          <a:xfrm>
            <a:off x="382436" y="1803900"/>
            <a:ext cx="5950500" cy="3211013"/>
          </a:xfrm>
          <a:prstGeom prst="rect">
            <a:avLst/>
          </a:prstGeom>
        </p:spPr>
      </p:pic>
      <p:sp>
        <p:nvSpPr>
          <p:cNvPr id="11" name="TextBox 10"/>
          <p:cNvSpPr txBox="1"/>
          <p:nvPr/>
        </p:nvSpPr>
        <p:spPr>
          <a:xfrm>
            <a:off x="6300008" y="2151859"/>
            <a:ext cx="3600450" cy="400110"/>
          </a:xfrm>
          <a:prstGeom prst="rect">
            <a:avLst/>
          </a:prstGeom>
          <a:noFill/>
        </p:spPr>
        <p:txBody>
          <a:bodyPr wrap="square" rtlCol="0">
            <a:spAutoFit/>
          </a:bodyPr>
          <a:lstStyle/>
          <a:p>
            <a:r>
              <a:rPr lang="en-US" sz="2000" dirty="0">
                <a:latin typeface="+mj-lt"/>
              </a:rPr>
              <a:t>Transverse wake: </a:t>
            </a:r>
            <a:r>
              <a:rPr lang="en-US" sz="2000" dirty="0" err="1">
                <a:latin typeface="+mj-lt"/>
              </a:rPr>
              <a:t>PyHT</a:t>
            </a:r>
            <a:r>
              <a:rPr lang="en-US" sz="2000" dirty="0">
                <a:latin typeface="+mj-lt"/>
              </a:rPr>
              <a:t> vs Delphi</a:t>
            </a:r>
          </a:p>
        </p:txBody>
      </p:sp>
      <p:sp>
        <p:nvSpPr>
          <p:cNvPr id="12" name="TextBox 11"/>
          <p:cNvSpPr txBox="1"/>
          <p:nvPr/>
        </p:nvSpPr>
        <p:spPr>
          <a:xfrm>
            <a:off x="4583015" y="5585260"/>
            <a:ext cx="2171197" cy="400110"/>
          </a:xfrm>
          <a:prstGeom prst="rect">
            <a:avLst/>
          </a:prstGeom>
          <a:noFill/>
        </p:spPr>
        <p:txBody>
          <a:bodyPr wrap="square" rtlCol="0">
            <a:spAutoFit/>
          </a:bodyPr>
          <a:lstStyle/>
          <a:p>
            <a:r>
              <a:rPr lang="en-US" sz="2000" dirty="0">
                <a:latin typeface="+mj-lt"/>
              </a:rPr>
              <a:t>Longitudinal wake</a:t>
            </a:r>
          </a:p>
        </p:txBody>
      </p:sp>
      <p:sp>
        <p:nvSpPr>
          <p:cNvPr id="14" name="TextBox 13"/>
          <p:cNvSpPr txBox="1"/>
          <p:nvPr/>
        </p:nvSpPr>
        <p:spPr>
          <a:xfrm>
            <a:off x="838198" y="4909014"/>
            <a:ext cx="3609087" cy="400110"/>
          </a:xfrm>
          <a:prstGeom prst="rect">
            <a:avLst/>
          </a:prstGeom>
          <a:noFill/>
        </p:spPr>
        <p:txBody>
          <a:bodyPr wrap="square" rtlCol="0">
            <a:spAutoFit/>
          </a:bodyPr>
          <a:lstStyle/>
          <a:p>
            <a:r>
              <a:rPr lang="en-US" sz="2000" dirty="0">
                <a:latin typeface="+mj-lt"/>
              </a:rPr>
              <a:t>Without longitudinal </a:t>
            </a:r>
            <a:r>
              <a:rPr lang="en-US" sz="2000" dirty="0" err="1">
                <a:latin typeface="+mj-lt"/>
              </a:rPr>
              <a:t>wakefield</a:t>
            </a:r>
            <a:endParaRPr lang="en-US" sz="2000" dirty="0">
              <a:latin typeface="+mj-lt"/>
            </a:endParaRPr>
          </a:p>
        </p:txBody>
      </p:sp>
      <p:sp>
        <p:nvSpPr>
          <p:cNvPr id="15" name="TextBox 14"/>
          <p:cNvSpPr txBox="1"/>
          <p:nvPr/>
        </p:nvSpPr>
        <p:spPr>
          <a:xfrm>
            <a:off x="7467586" y="2797233"/>
            <a:ext cx="4506588" cy="400110"/>
          </a:xfrm>
          <a:prstGeom prst="rect">
            <a:avLst/>
          </a:prstGeom>
          <a:noFill/>
        </p:spPr>
        <p:txBody>
          <a:bodyPr wrap="square" rtlCol="0">
            <a:spAutoFit/>
          </a:bodyPr>
          <a:lstStyle/>
          <a:p>
            <a:pPr algn="r"/>
            <a:r>
              <a:rPr lang="en-US" sz="2000" dirty="0">
                <a:latin typeface="+mj-lt"/>
              </a:rPr>
              <a:t>Considering the </a:t>
            </a:r>
            <a:r>
              <a:rPr lang="en-US" sz="2000">
                <a:latin typeface="+mj-lt"/>
              </a:rPr>
              <a:t>longitudinal </a:t>
            </a:r>
            <a:r>
              <a:rPr lang="en-US" sz="2000" dirty="0" err="1">
                <a:latin typeface="+mj-lt"/>
              </a:rPr>
              <a:t>wakefield</a:t>
            </a:r>
            <a:endParaRPr lang="en-US" sz="2000" dirty="0">
              <a:latin typeface="+mj-lt"/>
            </a:endParaRPr>
          </a:p>
        </p:txBody>
      </p:sp>
    </p:spTree>
    <p:extLst>
      <p:ext uri="{BB962C8B-B14F-4D97-AF65-F5344CB8AC3E}">
        <p14:creationId xmlns:p14="http://schemas.microsoft.com/office/powerpoint/2010/main" val="101215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xit"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hidden"/>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a:spLocks noGrp="1"/>
          </p:cNvSpPr>
          <p:nvPr>
            <p:ph type="title"/>
          </p:nvPr>
        </p:nvSpPr>
        <p:spPr/>
        <p:txBody>
          <a:bodyPr>
            <a:normAutofit fontScale="90000"/>
          </a:bodyPr>
          <a:lstStyle/>
          <a:p>
            <a:pPr algn="r"/>
            <a:r>
              <a:rPr lang="en-US" sz="4000" dirty="0"/>
              <a:t>TMCI: longitudinal wake (on the right) and transverse wake (on the left) with a bunch length of 14.5 mm  </a:t>
            </a:r>
          </a:p>
        </p:txBody>
      </p:sp>
      <p:sp>
        <p:nvSpPr>
          <p:cNvPr id="2" name="Date Placeholder 1"/>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5" name="Slide Number Placeholder 4"/>
          <p:cNvSpPr>
            <a:spLocks noGrp="1"/>
          </p:cNvSpPr>
          <p:nvPr>
            <p:ph type="sldNum" sz="quarter" idx="12"/>
          </p:nvPr>
        </p:nvSpPr>
        <p:spPr/>
        <p:txBody>
          <a:bodyPr/>
          <a:lstStyle/>
          <a:p>
            <a:fld id="{6113E31D-E2AB-40D1-8B51-AFA5AFEF393A}" type="slidenum">
              <a:rPr lang="en-US" smtClean="0"/>
              <a:t>32</a:t>
            </a:fld>
            <a:endParaRPr lang="en-US" dirty="0"/>
          </a:p>
        </p:txBody>
      </p:sp>
      <p:pic>
        <p:nvPicPr>
          <p:cNvPr id="3" name="Picture 2"/>
          <p:cNvPicPr>
            <a:picLocks noChangeAspect="1"/>
          </p:cNvPicPr>
          <p:nvPr/>
        </p:nvPicPr>
        <p:blipFill rotWithShape="1">
          <a:blip r:embed="rId2"/>
          <a:srcRect l="6309" t="11042" r="8691" b="7917"/>
          <a:stretch/>
        </p:blipFill>
        <p:spPr>
          <a:xfrm>
            <a:off x="5957888" y="2937962"/>
            <a:ext cx="6015037" cy="3277100"/>
          </a:xfrm>
          <a:prstGeom prst="rect">
            <a:avLst/>
          </a:prstGeom>
        </p:spPr>
      </p:pic>
      <p:pic>
        <p:nvPicPr>
          <p:cNvPr id="9" name="Picture 8"/>
          <p:cNvPicPr>
            <a:picLocks noChangeAspect="1"/>
          </p:cNvPicPr>
          <p:nvPr/>
        </p:nvPicPr>
        <p:blipFill rotWithShape="1">
          <a:blip r:embed="rId3"/>
          <a:srcRect l="5992" t="12708" r="8769" b="7500"/>
          <a:stretch/>
        </p:blipFill>
        <p:spPr>
          <a:xfrm>
            <a:off x="214313" y="1846033"/>
            <a:ext cx="5743575" cy="3072331"/>
          </a:xfrm>
          <a:prstGeom prst="rect">
            <a:avLst/>
          </a:prstGeom>
        </p:spPr>
      </p:pic>
    </p:spTree>
    <p:extLst>
      <p:ext uri="{BB962C8B-B14F-4D97-AF65-F5344CB8AC3E}">
        <p14:creationId xmlns:p14="http://schemas.microsoft.com/office/powerpoint/2010/main" val="8504349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7051" y="-303211"/>
            <a:ext cx="11398221" cy="2717799"/>
          </a:xfrm>
        </p:spPr>
        <p:txBody>
          <a:bodyPr>
            <a:normAutofit/>
          </a:bodyPr>
          <a:lstStyle/>
          <a:p>
            <a:pPr algn="r"/>
            <a:r>
              <a:rPr lang="en-US" sz="4000" dirty="0">
                <a:solidFill>
                  <a:schemeClr val="tx2"/>
                </a:solidFill>
              </a:rPr>
              <a:t>New evaluation of the impedances using different NEG coating  : 100 nm 150 nm and 200 nm   </a:t>
            </a:r>
            <a:br>
              <a:rPr lang="en-US" sz="4000" dirty="0">
                <a:solidFill>
                  <a:schemeClr val="tx2"/>
                </a:solidFill>
              </a:rPr>
            </a:br>
            <a:r>
              <a:rPr lang="en-US" dirty="0"/>
              <a:t> </a:t>
            </a:r>
          </a:p>
        </p:txBody>
      </p:sp>
      <p:sp>
        <p:nvSpPr>
          <p:cNvPr id="3" name="Date Placeholder 2"/>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7" name="Slide Number Placeholder 6"/>
          <p:cNvSpPr>
            <a:spLocks noGrp="1"/>
          </p:cNvSpPr>
          <p:nvPr>
            <p:ph type="sldNum" sz="quarter" idx="12"/>
          </p:nvPr>
        </p:nvSpPr>
        <p:spPr/>
        <p:txBody>
          <a:bodyPr/>
          <a:lstStyle/>
          <a:p>
            <a:fld id="{6113E31D-E2AB-40D1-8B51-AFA5AFEF393A}" type="slidenum">
              <a:rPr lang="en-US" smtClean="0"/>
              <a:t>33</a:t>
            </a:fld>
            <a:endParaRPr lang="en-US"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5251"/>
          <a:stretch/>
        </p:blipFill>
        <p:spPr>
          <a:xfrm>
            <a:off x="893585" y="1805899"/>
            <a:ext cx="6135865" cy="4502312"/>
          </a:xfrm>
          <a:prstGeom prst="rect">
            <a:avLst/>
          </a:prstGeom>
        </p:spPr>
      </p:pic>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t="4936"/>
          <a:stretch/>
        </p:blipFill>
        <p:spPr>
          <a:xfrm>
            <a:off x="6953470" y="2328863"/>
            <a:ext cx="4847782" cy="3456383"/>
          </a:xfrm>
          <a:prstGeom prst="rect">
            <a:avLst/>
          </a:prstGeom>
        </p:spPr>
      </p:pic>
    </p:spTree>
    <p:extLst>
      <p:ext uri="{BB962C8B-B14F-4D97-AF65-F5344CB8AC3E}">
        <p14:creationId xmlns:p14="http://schemas.microsoft.com/office/powerpoint/2010/main" val="70638774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585789" y="479448"/>
            <a:ext cx="10756556" cy="14562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n-US" dirty="0">
                <a:solidFill>
                  <a:schemeClr val="tx2"/>
                </a:solidFill>
              </a:rPr>
              <a:t>Longitudinal dynamics</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5076" y="1935715"/>
            <a:ext cx="5591176" cy="4193382"/>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5789" y="1935715"/>
            <a:ext cx="5697537" cy="4273152"/>
          </a:xfrm>
          <a:prstGeom prst="rect">
            <a:avLst/>
          </a:prstGeom>
        </p:spPr>
      </p:pic>
      <p:sp>
        <p:nvSpPr>
          <p:cNvPr id="2" name="Date Placeholder 1"/>
          <p:cNvSpPr>
            <a:spLocks noGrp="1"/>
          </p:cNvSpPr>
          <p:nvPr>
            <p:ph type="dt" sz="half" idx="10"/>
          </p:nvPr>
        </p:nvSpPr>
        <p:spPr/>
        <p:txBody>
          <a:bodyPr/>
          <a:lstStyle/>
          <a:p>
            <a:r>
              <a:rPr lang="it-IT" smtClean="0"/>
              <a:t>20/10/22</a:t>
            </a:r>
            <a:endParaRPr lang="en-US" dirty="0"/>
          </a:p>
        </p:txBody>
      </p:sp>
      <p:sp>
        <p:nvSpPr>
          <p:cNvPr id="3" name="Footer Placeholder 2"/>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34</a:t>
            </a:fld>
            <a:endParaRPr lang="en-US" dirty="0"/>
          </a:p>
        </p:txBody>
      </p:sp>
    </p:spTree>
    <p:extLst>
      <p:ext uri="{BB962C8B-B14F-4D97-AF65-F5344CB8AC3E}">
        <p14:creationId xmlns:p14="http://schemas.microsoft.com/office/powerpoint/2010/main" val="9691959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300038"/>
            <a:ext cx="10058400" cy="1437322"/>
          </a:xfrm>
        </p:spPr>
        <p:txBody>
          <a:bodyPr>
            <a:normAutofit/>
          </a:bodyPr>
          <a:lstStyle/>
          <a:p>
            <a:pPr algn="r"/>
            <a:r>
              <a:rPr lang="en-US" sz="4000" dirty="0">
                <a:solidFill>
                  <a:schemeClr val="tx2"/>
                </a:solidFill>
              </a:rPr>
              <a:t>TMCI analyzes using wake with different NEGs : </a:t>
            </a:r>
            <a:r>
              <a:rPr lang="en-US" sz="4000" b="1" dirty="0">
                <a:solidFill>
                  <a:schemeClr val="tx2"/>
                </a:solidFill>
              </a:rPr>
              <a:t>100nm,</a:t>
            </a:r>
            <a:r>
              <a:rPr lang="en-US" sz="4000" dirty="0">
                <a:solidFill>
                  <a:schemeClr val="tx2"/>
                </a:solidFill>
              </a:rPr>
              <a:t> 150 nm and 200 nm </a:t>
            </a:r>
            <a:endParaRPr lang="en-US" sz="4000" dirty="0"/>
          </a:p>
        </p:txBody>
      </p:sp>
      <p:sp>
        <p:nvSpPr>
          <p:cNvPr id="3" name="Date Placeholder 2"/>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5" name="Slide Number Placeholder 4"/>
          <p:cNvSpPr>
            <a:spLocks noGrp="1"/>
          </p:cNvSpPr>
          <p:nvPr>
            <p:ph type="sldNum" sz="quarter" idx="12"/>
          </p:nvPr>
        </p:nvSpPr>
        <p:spPr/>
        <p:txBody>
          <a:bodyPr/>
          <a:lstStyle/>
          <a:p>
            <a:fld id="{6113E31D-E2AB-40D1-8B51-AFA5AFEF393A}" type="slidenum">
              <a:rPr lang="en-US" smtClean="0"/>
              <a:t>35</a:t>
            </a:fld>
            <a:endParaRPr lang="en-US" dirty="0"/>
          </a:p>
        </p:txBody>
      </p:sp>
      <p:sp>
        <p:nvSpPr>
          <p:cNvPr id="9" name="TextBox 8"/>
          <p:cNvSpPr txBox="1"/>
          <p:nvPr/>
        </p:nvSpPr>
        <p:spPr>
          <a:xfrm>
            <a:off x="6140420" y="2139409"/>
            <a:ext cx="5072063" cy="646331"/>
          </a:xfrm>
          <a:prstGeom prst="rect">
            <a:avLst/>
          </a:prstGeom>
          <a:noFill/>
        </p:spPr>
        <p:txBody>
          <a:bodyPr wrap="square" rtlCol="0">
            <a:spAutoFit/>
          </a:bodyPr>
          <a:lstStyle/>
          <a:p>
            <a:r>
              <a:rPr lang="en-US" dirty="0">
                <a:latin typeface="+mj-lt"/>
              </a:rPr>
              <a:t>On the </a:t>
            </a:r>
            <a:r>
              <a:rPr lang="en-US" dirty="0" err="1">
                <a:latin typeface="+mj-lt"/>
              </a:rPr>
              <a:t>letf</a:t>
            </a:r>
            <a:r>
              <a:rPr lang="en-US" dirty="0">
                <a:latin typeface="+mj-lt"/>
              </a:rPr>
              <a:t> the plot of the TMCI considering a wake with 100nm of NEG and a beam length of 3.5mm</a:t>
            </a:r>
          </a:p>
        </p:txBody>
      </p:sp>
      <p:sp>
        <p:nvSpPr>
          <p:cNvPr id="10" name="TextBox 9"/>
          <p:cNvSpPr txBox="1"/>
          <p:nvPr/>
        </p:nvSpPr>
        <p:spPr>
          <a:xfrm>
            <a:off x="1025524" y="5381681"/>
            <a:ext cx="5072063" cy="646331"/>
          </a:xfrm>
          <a:prstGeom prst="rect">
            <a:avLst/>
          </a:prstGeom>
          <a:noFill/>
        </p:spPr>
        <p:txBody>
          <a:bodyPr wrap="square" rtlCol="0">
            <a:spAutoFit/>
          </a:bodyPr>
          <a:lstStyle/>
          <a:p>
            <a:pPr algn="r"/>
            <a:r>
              <a:rPr lang="en-US" dirty="0">
                <a:latin typeface="+mj-lt"/>
              </a:rPr>
              <a:t>On the right the plot of the TMCI considering a wake with 100nm of NEG and a beam length of 12.1mm</a:t>
            </a:r>
          </a:p>
        </p:txBody>
      </p:sp>
      <p:pic>
        <p:nvPicPr>
          <p:cNvPr id="12" name="Picture 11"/>
          <p:cNvPicPr>
            <a:picLocks noChangeAspect="1"/>
          </p:cNvPicPr>
          <p:nvPr/>
        </p:nvPicPr>
        <p:blipFill rotWithShape="1">
          <a:blip r:embed="rId2">
            <a:extLst>
              <a:ext uri="{28A0092B-C50C-407E-A947-70E740481C1C}">
                <a14:useLocalDpi xmlns:a14="http://schemas.microsoft.com/office/drawing/2010/main" val="0"/>
              </a:ext>
            </a:extLst>
          </a:blip>
          <a:srcRect l="4914" t="11351" r="8148" b="6079"/>
          <a:stretch/>
        </p:blipFill>
        <p:spPr>
          <a:xfrm>
            <a:off x="154246" y="1751627"/>
            <a:ext cx="5943341" cy="3605706"/>
          </a:xfrm>
          <a:prstGeom prst="rect">
            <a:avLst/>
          </a:prstGeom>
        </p:spPr>
      </p:pic>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5763" t="10023" r="7908" b="6525"/>
          <a:stretch/>
        </p:blipFill>
        <p:spPr>
          <a:xfrm>
            <a:off x="6097587" y="2978427"/>
            <a:ext cx="5935387" cy="3288671"/>
          </a:xfrm>
          <a:prstGeom prst="rect">
            <a:avLst/>
          </a:prstGeom>
        </p:spPr>
      </p:pic>
    </p:spTree>
    <p:extLst>
      <p:ext uri="{BB962C8B-B14F-4D97-AF65-F5344CB8AC3E}">
        <p14:creationId xmlns:p14="http://schemas.microsoft.com/office/powerpoint/2010/main" val="1108225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300038"/>
            <a:ext cx="10058400" cy="1437322"/>
          </a:xfrm>
        </p:spPr>
        <p:txBody>
          <a:bodyPr>
            <a:normAutofit/>
          </a:bodyPr>
          <a:lstStyle/>
          <a:p>
            <a:pPr algn="r"/>
            <a:r>
              <a:rPr lang="en-US" sz="4000" dirty="0">
                <a:solidFill>
                  <a:schemeClr val="tx2"/>
                </a:solidFill>
              </a:rPr>
              <a:t>TMCI analyzes using wake with different NEGs :</a:t>
            </a:r>
            <a:br>
              <a:rPr lang="en-US" sz="4000" dirty="0">
                <a:solidFill>
                  <a:schemeClr val="tx2"/>
                </a:solidFill>
              </a:rPr>
            </a:br>
            <a:r>
              <a:rPr lang="en-US" sz="4000" dirty="0">
                <a:solidFill>
                  <a:schemeClr val="tx2"/>
                </a:solidFill>
              </a:rPr>
              <a:t>100nm, </a:t>
            </a:r>
            <a:r>
              <a:rPr lang="en-US" sz="4000" b="1" dirty="0">
                <a:solidFill>
                  <a:schemeClr val="tx2"/>
                </a:solidFill>
              </a:rPr>
              <a:t>150 nm </a:t>
            </a:r>
            <a:r>
              <a:rPr lang="en-US" sz="4000" dirty="0">
                <a:solidFill>
                  <a:schemeClr val="tx2"/>
                </a:solidFill>
              </a:rPr>
              <a:t>and 200 nm </a:t>
            </a:r>
            <a:endParaRPr lang="en-US" sz="4000" dirty="0"/>
          </a:p>
        </p:txBody>
      </p:sp>
      <p:pic>
        <p:nvPicPr>
          <p:cNvPr id="8"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tretch/>
        </p:blipFill>
        <p:spPr>
          <a:xfrm>
            <a:off x="2606279" y="1846263"/>
            <a:ext cx="7039768" cy="4022725"/>
          </a:xfrm>
        </p:spPr>
      </p:pic>
      <p:sp>
        <p:nvSpPr>
          <p:cNvPr id="3" name="Date Placeholder 2"/>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5" name="Slide Number Placeholder 4"/>
          <p:cNvSpPr>
            <a:spLocks noGrp="1"/>
          </p:cNvSpPr>
          <p:nvPr>
            <p:ph type="sldNum" sz="quarter" idx="12"/>
          </p:nvPr>
        </p:nvSpPr>
        <p:spPr/>
        <p:txBody>
          <a:bodyPr/>
          <a:lstStyle/>
          <a:p>
            <a:fld id="{6113E31D-E2AB-40D1-8B51-AFA5AFEF393A}" type="slidenum">
              <a:rPr lang="en-US" smtClean="0"/>
              <a:t>36</a:t>
            </a:fld>
            <a:endParaRPr lang="en-US" dirty="0"/>
          </a:p>
        </p:txBody>
      </p:sp>
      <p:pic>
        <p:nvPicPr>
          <p:cNvPr id="7" name="Content Placeholder 1"/>
          <p:cNvPicPr>
            <a:picLocks noChangeAspect="1"/>
          </p:cNvPicPr>
          <p:nvPr/>
        </p:nvPicPr>
        <p:blipFill rotWithShape="1">
          <a:blip r:embed="rId3">
            <a:extLst>
              <a:ext uri="{28A0092B-C50C-407E-A947-70E740481C1C}">
                <a14:useLocalDpi xmlns:a14="http://schemas.microsoft.com/office/drawing/2010/main" val="0"/>
              </a:ext>
            </a:extLst>
          </a:blip>
          <a:srcRect l="6185" t="8852" r="7027" b="5102"/>
          <a:stretch/>
        </p:blipFill>
        <p:spPr>
          <a:xfrm>
            <a:off x="61231" y="1870522"/>
            <a:ext cx="5991052" cy="3368408"/>
          </a:xfrm>
          <a:prstGeom prst="rect">
            <a:avLst/>
          </a:prstGeom>
        </p:spPr>
      </p:pic>
      <p:sp>
        <p:nvSpPr>
          <p:cNvPr id="9" name="TextBox 8"/>
          <p:cNvSpPr txBox="1"/>
          <p:nvPr/>
        </p:nvSpPr>
        <p:spPr>
          <a:xfrm>
            <a:off x="6140420" y="2139409"/>
            <a:ext cx="5072063" cy="646331"/>
          </a:xfrm>
          <a:prstGeom prst="rect">
            <a:avLst/>
          </a:prstGeom>
          <a:noFill/>
        </p:spPr>
        <p:txBody>
          <a:bodyPr wrap="square" rtlCol="0">
            <a:spAutoFit/>
          </a:bodyPr>
          <a:lstStyle/>
          <a:p>
            <a:r>
              <a:rPr lang="en-US" dirty="0">
                <a:latin typeface="+mj-lt"/>
              </a:rPr>
              <a:t>On the </a:t>
            </a:r>
            <a:r>
              <a:rPr lang="en-US" dirty="0" err="1">
                <a:latin typeface="+mj-lt"/>
              </a:rPr>
              <a:t>letf</a:t>
            </a:r>
            <a:r>
              <a:rPr lang="en-US" dirty="0">
                <a:latin typeface="+mj-lt"/>
              </a:rPr>
              <a:t> the plot of the TMCI considering a wake with 150nm of NEG and a beam length of 3.5mm</a:t>
            </a:r>
          </a:p>
        </p:txBody>
      </p:sp>
      <p:sp>
        <p:nvSpPr>
          <p:cNvPr id="10" name="TextBox 9"/>
          <p:cNvSpPr txBox="1"/>
          <p:nvPr/>
        </p:nvSpPr>
        <p:spPr>
          <a:xfrm>
            <a:off x="1150153" y="5357333"/>
            <a:ext cx="5072063" cy="646331"/>
          </a:xfrm>
          <a:prstGeom prst="rect">
            <a:avLst/>
          </a:prstGeom>
          <a:noFill/>
        </p:spPr>
        <p:txBody>
          <a:bodyPr wrap="square" rtlCol="0">
            <a:spAutoFit/>
          </a:bodyPr>
          <a:lstStyle/>
          <a:p>
            <a:pPr algn="r"/>
            <a:r>
              <a:rPr lang="en-US" dirty="0">
                <a:latin typeface="+mj-lt"/>
              </a:rPr>
              <a:t>On the right the plot of the TMCI considering a wake with 150nm of NEG and a beam length of 12.1mm</a:t>
            </a:r>
          </a:p>
        </p:txBody>
      </p:sp>
    </p:spTree>
    <p:extLst>
      <p:ext uri="{BB962C8B-B14F-4D97-AF65-F5344CB8AC3E}">
        <p14:creationId xmlns:p14="http://schemas.microsoft.com/office/powerpoint/2010/main" val="5756374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300038"/>
            <a:ext cx="10058400" cy="1437322"/>
          </a:xfrm>
        </p:spPr>
        <p:txBody>
          <a:bodyPr>
            <a:normAutofit/>
          </a:bodyPr>
          <a:lstStyle/>
          <a:p>
            <a:pPr algn="r"/>
            <a:r>
              <a:rPr lang="en-US" sz="4000" dirty="0">
                <a:solidFill>
                  <a:schemeClr val="tx2"/>
                </a:solidFill>
              </a:rPr>
              <a:t>TMCI analyzes using wake with different NEGs : 100nm,150 nm and </a:t>
            </a:r>
            <a:r>
              <a:rPr lang="en-US" sz="4000" b="1" dirty="0">
                <a:solidFill>
                  <a:schemeClr val="tx2"/>
                </a:solidFill>
              </a:rPr>
              <a:t>200 nm </a:t>
            </a:r>
            <a:endParaRPr lang="en-US" sz="4000" b="1" dirty="0"/>
          </a:p>
        </p:txBody>
      </p:sp>
      <p:sp>
        <p:nvSpPr>
          <p:cNvPr id="4" name="Date Placeholder 3"/>
          <p:cNvSpPr>
            <a:spLocks noGrp="1"/>
          </p:cNvSpPr>
          <p:nvPr>
            <p:ph type="dt" sz="half" idx="10"/>
          </p:nvPr>
        </p:nvSpPr>
        <p:spPr/>
        <p:txBody>
          <a:bodyPr/>
          <a:lstStyle/>
          <a:p>
            <a:r>
              <a:rPr lang="it-IT" smtClean="0"/>
              <a:t>20/10/22</a:t>
            </a:r>
            <a:endParaRPr lang="en-US" dirty="0"/>
          </a:p>
        </p:txBody>
      </p:sp>
      <p:sp>
        <p:nvSpPr>
          <p:cNvPr id="5" name="Footer Placeholder 4"/>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37</a:t>
            </a:fld>
            <a:endParaRPr lang="en-US" dirty="0"/>
          </a:p>
        </p:txBody>
      </p:sp>
      <p:sp>
        <p:nvSpPr>
          <p:cNvPr id="9" name="TextBox 8"/>
          <p:cNvSpPr txBox="1"/>
          <p:nvPr/>
        </p:nvSpPr>
        <p:spPr>
          <a:xfrm>
            <a:off x="6350804" y="2133712"/>
            <a:ext cx="4990267" cy="646331"/>
          </a:xfrm>
          <a:prstGeom prst="rect">
            <a:avLst/>
          </a:prstGeom>
          <a:noFill/>
        </p:spPr>
        <p:txBody>
          <a:bodyPr wrap="square" rtlCol="0">
            <a:spAutoFit/>
          </a:bodyPr>
          <a:lstStyle/>
          <a:p>
            <a:r>
              <a:rPr lang="en-US" dirty="0">
                <a:latin typeface="+mj-lt"/>
              </a:rPr>
              <a:t>On the </a:t>
            </a:r>
            <a:r>
              <a:rPr lang="en-US" dirty="0" err="1">
                <a:latin typeface="+mj-lt"/>
              </a:rPr>
              <a:t>letf</a:t>
            </a:r>
            <a:r>
              <a:rPr lang="en-US" dirty="0">
                <a:latin typeface="+mj-lt"/>
              </a:rPr>
              <a:t> the plot of the TMCI considering a wake with 200nm of NEG and a beam length of 3.5mm</a:t>
            </a:r>
          </a:p>
        </p:txBody>
      </p:sp>
      <p:sp>
        <p:nvSpPr>
          <p:cNvPr id="10" name="TextBox 9"/>
          <p:cNvSpPr txBox="1"/>
          <p:nvPr/>
        </p:nvSpPr>
        <p:spPr>
          <a:xfrm>
            <a:off x="1246189" y="5384400"/>
            <a:ext cx="5072063" cy="646331"/>
          </a:xfrm>
          <a:prstGeom prst="rect">
            <a:avLst/>
          </a:prstGeom>
          <a:noFill/>
        </p:spPr>
        <p:txBody>
          <a:bodyPr wrap="square" rtlCol="0">
            <a:spAutoFit/>
          </a:bodyPr>
          <a:lstStyle/>
          <a:p>
            <a:pPr algn="r"/>
            <a:r>
              <a:rPr lang="en-US" dirty="0">
                <a:latin typeface="+mj-lt"/>
              </a:rPr>
              <a:t>On the right the plot of the TMCI considering a wake with 200nm of NEG and a beam length of 12.1mm</a:t>
            </a:r>
          </a:p>
        </p:txBody>
      </p:sp>
      <p:pic>
        <p:nvPicPr>
          <p:cNvPr id="11" name="Picture 10"/>
          <p:cNvPicPr>
            <a:picLocks noChangeAspect="1"/>
          </p:cNvPicPr>
          <p:nvPr/>
        </p:nvPicPr>
        <p:blipFill rotWithShape="1">
          <a:blip r:embed="rId2">
            <a:extLst>
              <a:ext uri="{28A0092B-C50C-407E-A947-70E740481C1C}">
                <a14:useLocalDpi xmlns:a14="http://schemas.microsoft.com/office/drawing/2010/main" val="0"/>
              </a:ext>
            </a:extLst>
          </a:blip>
          <a:srcRect l="6164" t="13125" r="7789" b="8334"/>
          <a:stretch/>
        </p:blipFill>
        <p:spPr>
          <a:xfrm>
            <a:off x="96036" y="1737360"/>
            <a:ext cx="6222216" cy="3245401"/>
          </a:xfrm>
          <a:prstGeom prst="rect">
            <a:avLst/>
          </a:prstGeom>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6164" t="12291" r="7789" b="7291"/>
          <a:stretch/>
        </p:blipFill>
        <p:spPr>
          <a:xfrm>
            <a:off x="6318252" y="3214420"/>
            <a:ext cx="5837967" cy="3036161"/>
          </a:xfrm>
          <a:prstGeom prst="rect">
            <a:avLst/>
          </a:prstGeom>
        </p:spPr>
      </p:pic>
    </p:spTree>
    <p:extLst>
      <p:ext uri="{BB962C8B-B14F-4D97-AF65-F5344CB8AC3E}">
        <p14:creationId xmlns:p14="http://schemas.microsoft.com/office/powerpoint/2010/main" val="15941429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6827" y="145050"/>
            <a:ext cx="10232708" cy="1450757"/>
          </a:xfrm>
        </p:spPr>
        <p:txBody>
          <a:bodyPr>
            <a:noAutofit/>
          </a:bodyPr>
          <a:lstStyle/>
          <a:p>
            <a:r>
              <a:rPr lang="en-GB" sz="3200" dirty="0">
                <a:solidFill>
                  <a:srgbClr val="002060"/>
                </a:solidFill>
              </a:rPr>
              <a:t>NEG coating is needed to </a:t>
            </a:r>
            <a:r>
              <a:rPr lang="en-US" sz="3200" dirty="0">
                <a:solidFill>
                  <a:srgbClr val="002060"/>
                </a:solidFill>
              </a:rPr>
              <a:t>mitigate the electron cloud build-up in the positron machine and for pumping reasons in both rings.</a:t>
            </a:r>
            <a:endParaRPr lang="en-US" sz="3200" dirty="0"/>
          </a:p>
        </p:txBody>
      </p:sp>
      <p:sp>
        <p:nvSpPr>
          <p:cNvPr id="3" name="Date Placeholder 2"/>
          <p:cNvSpPr>
            <a:spLocks noGrp="1"/>
          </p:cNvSpPr>
          <p:nvPr>
            <p:ph type="dt" sz="half" idx="10"/>
          </p:nvPr>
        </p:nvSpPr>
        <p:spPr/>
        <p:txBody>
          <a:bodyPr/>
          <a:lstStyle/>
          <a:p>
            <a:r>
              <a:rPr lang="it-IT" smtClean="0"/>
              <a:t>20/10/22</a:t>
            </a:r>
            <a:endParaRPr lang="en-US" dirty="0"/>
          </a:p>
        </p:txBody>
      </p:sp>
      <p:sp>
        <p:nvSpPr>
          <p:cNvPr id="7" name="Footer Placeholder 6"/>
          <p:cNvSpPr>
            <a:spLocks noGrp="1"/>
          </p:cNvSpPr>
          <p:nvPr>
            <p:ph type="ftr" sz="quarter" idx="11"/>
          </p:nvPr>
        </p:nvSpPr>
        <p:spPr/>
        <p:txBody>
          <a:bodyPr/>
          <a:lstStyle/>
          <a:p>
            <a:r>
              <a:rPr lang="en-US" smtClean="0"/>
              <a:t>FCC-EIC MDI Workshop, Emanuela Carideo</a:t>
            </a:r>
            <a:endParaRPr lang="en-US" dirty="0"/>
          </a:p>
        </p:txBody>
      </p:sp>
      <p:sp>
        <p:nvSpPr>
          <p:cNvPr id="9" name="Slide Number Placeholder 8"/>
          <p:cNvSpPr>
            <a:spLocks noGrp="1"/>
          </p:cNvSpPr>
          <p:nvPr>
            <p:ph type="sldNum" sz="quarter" idx="12"/>
          </p:nvPr>
        </p:nvSpPr>
        <p:spPr/>
        <p:txBody>
          <a:bodyPr/>
          <a:lstStyle/>
          <a:p>
            <a:fld id="{6113E31D-E2AB-40D1-8B51-AFA5AFEF393A}" type="slidenum">
              <a:rPr lang="en-US" smtClean="0"/>
              <a:t>4</a:t>
            </a:fld>
            <a:endParaRPr lang="en-US" dirty="0"/>
          </a:p>
        </p:txBody>
      </p:sp>
      <p:pic>
        <p:nvPicPr>
          <p:cNvPr id="4" name="Immagine 7">
            <a:extLst>
              <a:ext uri="{FF2B5EF4-FFF2-40B4-BE49-F238E27FC236}">
                <a16:creationId xmlns:a16="http://schemas.microsoft.com/office/drawing/2014/main" xmlns="" id="{AAB402EE-DDA1-4D18-895E-E9EB551CFA54}"/>
              </a:ext>
            </a:extLst>
          </p:cNvPr>
          <p:cNvPicPr>
            <a:picLocks noChangeAspect="1"/>
          </p:cNvPicPr>
          <p:nvPr/>
        </p:nvPicPr>
        <p:blipFill>
          <a:blip r:embed="rId2"/>
          <a:stretch>
            <a:fillRect/>
          </a:stretch>
        </p:blipFill>
        <p:spPr>
          <a:xfrm>
            <a:off x="916827" y="2677182"/>
            <a:ext cx="4298111" cy="3243317"/>
          </a:xfrm>
          <a:prstGeom prst="rect">
            <a:avLst/>
          </a:prstGeom>
        </p:spPr>
      </p:pic>
      <p:pic>
        <p:nvPicPr>
          <p:cNvPr id="5" name="Immagine 16">
            <a:extLst>
              <a:ext uri="{FF2B5EF4-FFF2-40B4-BE49-F238E27FC236}">
                <a16:creationId xmlns:a16="http://schemas.microsoft.com/office/drawing/2014/main" xmlns="" id="{0FBFC2E6-48B6-4761-A0E2-6152A9D30C53}"/>
              </a:ext>
            </a:extLst>
          </p:cNvPr>
          <p:cNvPicPr>
            <a:picLocks noChangeAspect="1"/>
          </p:cNvPicPr>
          <p:nvPr/>
        </p:nvPicPr>
        <p:blipFill>
          <a:blip r:embed="rId3"/>
          <a:stretch>
            <a:fillRect/>
          </a:stretch>
        </p:blipFill>
        <p:spPr>
          <a:xfrm>
            <a:off x="6117972" y="2680889"/>
            <a:ext cx="4324300" cy="3239610"/>
          </a:xfrm>
          <a:prstGeom prst="rect">
            <a:avLst/>
          </a:prstGeom>
        </p:spPr>
      </p:pic>
      <p:sp>
        <p:nvSpPr>
          <p:cNvPr id="6" name="CasellaDiTesto 4">
            <a:extLst>
              <a:ext uri="{FF2B5EF4-FFF2-40B4-BE49-F238E27FC236}">
                <a16:creationId xmlns:a16="http://schemas.microsoft.com/office/drawing/2014/main" xmlns="" id="{7CB4AE59-8A6D-6034-FE6A-8629B494A5F5}"/>
              </a:ext>
            </a:extLst>
          </p:cNvPr>
          <p:cNvSpPr txBox="1"/>
          <p:nvPr/>
        </p:nvSpPr>
        <p:spPr>
          <a:xfrm>
            <a:off x="911418" y="1903809"/>
            <a:ext cx="10573407" cy="461665"/>
          </a:xfrm>
          <a:prstGeom prst="rect">
            <a:avLst/>
          </a:prstGeom>
          <a:noFill/>
        </p:spPr>
        <p:txBody>
          <a:bodyPr wrap="none" rtlCol="0">
            <a:spAutoFit/>
          </a:bodyPr>
          <a:lstStyle/>
          <a:p>
            <a:r>
              <a:rPr lang="en-GB" sz="2400" dirty="0">
                <a:latin typeface="+mj-lt"/>
              </a:rPr>
              <a:t>IW2D results for a circular pipe. We estimated a factor 1.1 for winglets contribution </a:t>
            </a:r>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
        <p:nvSpPr>
          <p:cNvPr id="10" name="TextBox 9"/>
          <p:cNvSpPr txBox="1"/>
          <p:nvPr/>
        </p:nvSpPr>
        <p:spPr>
          <a:xfrm>
            <a:off x="2031134" y="2409112"/>
            <a:ext cx="3076833" cy="400110"/>
          </a:xfrm>
          <a:prstGeom prst="rect">
            <a:avLst/>
          </a:prstGeom>
          <a:noFill/>
        </p:spPr>
        <p:txBody>
          <a:bodyPr wrap="square" rtlCol="0">
            <a:spAutoFit/>
          </a:bodyPr>
          <a:lstStyle/>
          <a:p>
            <a:r>
              <a:rPr lang="en-US" sz="2000" dirty="0" smtClean="0">
                <a:solidFill>
                  <a:schemeClr val="tx2"/>
                </a:solidFill>
                <a:latin typeface="+mj-lt"/>
              </a:rPr>
              <a:t>Longitudinal Impedance </a:t>
            </a:r>
            <a:endParaRPr lang="en-US" sz="2000" dirty="0">
              <a:solidFill>
                <a:schemeClr val="tx2"/>
              </a:solidFill>
              <a:latin typeface="+mj-lt"/>
            </a:endParaRPr>
          </a:p>
        </p:txBody>
      </p:sp>
      <p:sp>
        <p:nvSpPr>
          <p:cNvPr id="11" name="TextBox 10"/>
          <p:cNvSpPr txBox="1"/>
          <p:nvPr/>
        </p:nvSpPr>
        <p:spPr>
          <a:xfrm>
            <a:off x="7365439" y="2409112"/>
            <a:ext cx="3076833" cy="400110"/>
          </a:xfrm>
          <a:prstGeom prst="rect">
            <a:avLst/>
          </a:prstGeom>
          <a:noFill/>
        </p:spPr>
        <p:txBody>
          <a:bodyPr wrap="square" rtlCol="0">
            <a:spAutoFit/>
          </a:bodyPr>
          <a:lstStyle/>
          <a:p>
            <a:r>
              <a:rPr lang="en-US" sz="2000" dirty="0" smtClean="0">
                <a:solidFill>
                  <a:schemeClr val="tx2"/>
                </a:solidFill>
                <a:latin typeface="+mj-lt"/>
              </a:rPr>
              <a:t>Transverse Impedance </a:t>
            </a:r>
            <a:endParaRPr lang="en-US" sz="2000" dirty="0">
              <a:solidFill>
                <a:schemeClr val="tx2"/>
              </a:solidFill>
              <a:latin typeface="+mj-lt"/>
            </a:endParaRPr>
          </a:p>
        </p:txBody>
      </p:sp>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57318" y="2409112"/>
            <a:ext cx="4822804" cy="3326621"/>
          </a:xfrm>
          <a:prstGeom prst="rect">
            <a:avLst/>
          </a:prstGeom>
        </p:spPr>
      </p:pic>
    </p:spTree>
    <p:extLst>
      <p:ext uri="{BB962C8B-B14F-4D97-AF65-F5344CB8AC3E}">
        <p14:creationId xmlns:p14="http://schemas.microsoft.com/office/powerpoint/2010/main" val="26039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extLst>
              <a:ext uri="{28A0092B-C50C-407E-A947-70E740481C1C}">
                <a14:useLocalDpi xmlns:a14="http://schemas.microsoft.com/office/drawing/2010/main" val="0"/>
              </a:ext>
            </a:extLst>
          </a:blip>
          <a:srcRect b="16031"/>
          <a:stretch/>
        </p:blipFill>
        <p:spPr>
          <a:xfrm>
            <a:off x="349581" y="2458065"/>
            <a:ext cx="6439937" cy="3606841"/>
          </a:xfrm>
          <a:prstGeom prst="rect">
            <a:avLst/>
          </a:prstGeom>
        </p:spPr>
      </p:pic>
      <p:sp>
        <p:nvSpPr>
          <p:cNvPr id="8" name="Titolo 7">
            <a:extLst>
              <a:ext uri="{FF2B5EF4-FFF2-40B4-BE49-F238E27FC236}">
                <a16:creationId xmlns:a16="http://schemas.microsoft.com/office/drawing/2014/main" xmlns="" id="{951B0C5D-3EF6-AE45-9C07-19B1E97D1402}"/>
              </a:ext>
            </a:extLst>
          </p:cNvPr>
          <p:cNvSpPr>
            <a:spLocks noGrp="1"/>
          </p:cNvSpPr>
          <p:nvPr>
            <p:ph type="title"/>
          </p:nvPr>
        </p:nvSpPr>
        <p:spPr>
          <a:xfrm>
            <a:off x="-714375" y="0"/>
            <a:ext cx="12191999" cy="1557338"/>
          </a:xfrm>
        </p:spPr>
        <p:txBody>
          <a:bodyPr>
            <a:normAutofit/>
          </a:bodyPr>
          <a:lstStyle/>
          <a:p>
            <a:pPr algn="r"/>
            <a:r>
              <a:rPr lang="en-US" sz="4000" dirty="0"/>
              <a:t>Wake and impedance repository for FCC-</a:t>
            </a:r>
            <a:r>
              <a:rPr lang="en-US" sz="4000" dirty="0" err="1"/>
              <a:t>ee</a:t>
            </a:r>
            <a:r>
              <a:rPr lang="en-US" sz="4000" dirty="0"/>
              <a:t>: </a:t>
            </a:r>
            <a:r>
              <a:rPr lang="en-US" sz="4000" dirty="0">
                <a:hlinkClick r:id="rId4"/>
              </a:rPr>
              <a:t>https://gitlab.cern.ch/ecarideo/FCCee_IW_Model</a:t>
            </a:r>
            <a:r>
              <a:rPr lang="en-US" sz="4000" dirty="0"/>
              <a:t> </a:t>
            </a:r>
          </a:p>
        </p:txBody>
      </p:sp>
      <p:sp>
        <p:nvSpPr>
          <p:cNvPr id="2" name="Date Placeholder 1"/>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5</a:t>
            </a:fld>
            <a:endParaRPr lang="en-US" dirty="0"/>
          </a:p>
        </p:txBody>
      </p:sp>
      <p:sp>
        <p:nvSpPr>
          <p:cNvPr id="3" name="Rectangle 2"/>
          <p:cNvSpPr/>
          <p:nvPr/>
        </p:nvSpPr>
        <p:spPr>
          <a:xfrm>
            <a:off x="842962" y="1728788"/>
            <a:ext cx="11215687" cy="707886"/>
          </a:xfrm>
          <a:prstGeom prst="rect">
            <a:avLst/>
          </a:prstGeom>
        </p:spPr>
        <p:txBody>
          <a:bodyPr wrap="square">
            <a:spAutoFit/>
          </a:bodyPr>
          <a:lstStyle/>
          <a:p>
            <a:r>
              <a:rPr lang="en-US" sz="2000" dirty="0">
                <a:latin typeface="+mj-lt"/>
              </a:rPr>
              <a:t>A repository, or </a:t>
            </a:r>
            <a:r>
              <a:rPr lang="en-US" sz="2000" dirty="0" err="1">
                <a:latin typeface="+mj-lt"/>
              </a:rPr>
              <a:t>Git</a:t>
            </a:r>
            <a:r>
              <a:rPr lang="en-US" sz="2000" dirty="0">
                <a:latin typeface="+mj-lt"/>
              </a:rPr>
              <a:t> project, encompasses the entire collection of files and folders associated with a project. Working in repositories keeps development projects organized and organized and protected. </a:t>
            </a:r>
          </a:p>
        </p:txBody>
      </p:sp>
      <p:sp>
        <p:nvSpPr>
          <p:cNvPr id="5" name="Rectangle 4"/>
          <p:cNvSpPr/>
          <p:nvPr/>
        </p:nvSpPr>
        <p:spPr>
          <a:xfrm>
            <a:off x="6789518" y="2436674"/>
            <a:ext cx="5097681" cy="1323439"/>
          </a:xfrm>
          <a:prstGeom prst="rect">
            <a:avLst/>
          </a:prstGeom>
        </p:spPr>
        <p:txBody>
          <a:bodyPr wrap="square">
            <a:spAutoFit/>
          </a:bodyPr>
          <a:lstStyle/>
          <a:p>
            <a:r>
              <a:rPr lang="en-US" sz="2000" dirty="0">
                <a:latin typeface="+mj-lt"/>
              </a:rPr>
              <a:t>The Repository also provides more opportunities for project transparency and collaboration, working together to build the best possible final product. </a:t>
            </a:r>
          </a:p>
        </p:txBody>
      </p:sp>
      <p:cxnSp>
        <p:nvCxnSpPr>
          <p:cNvPr id="15" name="Straight Arrow Connector 14"/>
          <p:cNvCxnSpPr/>
          <p:nvPr/>
        </p:nvCxnSpPr>
        <p:spPr>
          <a:xfrm flipV="1">
            <a:off x="5050984" y="5194317"/>
            <a:ext cx="2520779" cy="12357"/>
          </a:xfrm>
          <a:prstGeom prst="straightConnector1">
            <a:avLst/>
          </a:prstGeom>
          <a:ln w="412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7571763" y="3931670"/>
            <a:ext cx="3912433" cy="1631216"/>
          </a:xfrm>
          <a:prstGeom prst="rect">
            <a:avLst/>
          </a:prstGeom>
          <a:solidFill>
            <a:schemeClr val="accent2"/>
          </a:solidFill>
          <a:ln>
            <a:solidFill>
              <a:srgbClr val="148496"/>
            </a:solidFill>
          </a:ln>
        </p:spPr>
        <p:txBody>
          <a:bodyPr wrap="square" rtlCol="0">
            <a:spAutoFit/>
          </a:bodyPr>
          <a:lstStyle/>
          <a:p>
            <a:endParaRPr lang="en-US" sz="2800" dirty="0">
              <a:solidFill>
                <a:schemeClr val="bg1"/>
              </a:solidFill>
              <a:latin typeface="+mj-lt"/>
            </a:endParaRPr>
          </a:p>
          <a:p>
            <a:r>
              <a:rPr lang="en-US" dirty="0">
                <a:solidFill>
                  <a:schemeClr val="bg1"/>
                </a:solidFill>
                <a:latin typeface="+mj-lt"/>
              </a:rPr>
              <a:t>In this folder there are some of FCC-</a:t>
            </a:r>
            <a:r>
              <a:rPr lang="en-US" dirty="0" err="1">
                <a:solidFill>
                  <a:schemeClr val="bg1"/>
                </a:solidFill>
                <a:latin typeface="+mj-lt"/>
              </a:rPr>
              <a:t>ee</a:t>
            </a:r>
            <a:r>
              <a:rPr lang="en-US" dirty="0">
                <a:solidFill>
                  <a:schemeClr val="bg1"/>
                </a:solidFill>
                <a:latin typeface="+mj-lt"/>
              </a:rPr>
              <a:t> components and for each </a:t>
            </a:r>
            <a:r>
              <a:rPr lang="en-US" dirty="0">
                <a:solidFill>
                  <a:schemeClr val="bg1"/>
                </a:solidFill>
                <a:latin typeface="+mj-lt"/>
                <a:ea typeface="Calibri Light" charset="0"/>
                <a:cs typeface="Calibri Light" charset="0"/>
              </a:rPr>
              <a:t>machine components</a:t>
            </a:r>
            <a:r>
              <a:rPr lang="en-US" dirty="0">
                <a:solidFill>
                  <a:schemeClr val="bg1"/>
                </a:solidFill>
                <a:latin typeface="+mj-lt"/>
              </a:rPr>
              <a:t> </a:t>
            </a:r>
            <a:r>
              <a:rPr lang="en-US" dirty="0">
                <a:solidFill>
                  <a:schemeClr val="bg1"/>
                </a:solidFill>
                <a:latin typeface="+mj-lt"/>
                <a:ea typeface="Calibri Light" charset="0"/>
                <a:cs typeface="Calibri Light" charset="0"/>
              </a:rPr>
              <a:t>the calculated impedance and wake</a:t>
            </a:r>
          </a:p>
        </p:txBody>
      </p:sp>
      <p:sp>
        <p:nvSpPr>
          <p:cNvPr id="13" name="Rectangle 12"/>
          <p:cNvSpPr/>
          <p:nvPr/>
        </p:nvSpPr>
        <p:spPr>
          <a:xfrm>
            <a:off x="8237304" y="3914868"/>
            <a:ext cx="2818016" cy="461665"/>
          </a:xfrm>
          <a:prstGeom prst="rect">
            <a:avLst/>
          </a:prstGeom>
        </p:spPr>
        <p:txBody>
          <a:bodyPr wrap="none">
            <a:spAutoFit/>
          </a:bodyPr>
          <a:lstStyle/>
          <a:p>
            <a:r>
              <a:rPr lang="en-US" sz="2400" dirty="0">
                <a:solidFill>
                  <a:schemeClr val="bg1"/>
                </a:solidFill>
                <a:latin typeface="Calibri Light" charset="0"/>
                <a:ea typeface="Calibri Light" charset="0"/>
                <a:cs typeface="Calibri Light" charset="0"/>
              </a:rPr>
              <a:t>How is it developed? </a:t>
            </a:r>
            <a:endParaRPr lang="en-US" sz="2400" dirty="0">
              <a:solidFill>
                <a:schemeClr val="bg1"/>
              </a:solidFill>
            </a:endParaRP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0078502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1604" y="254641"/>
            <a:ext cx="11163985" cy="998058"/>
          </a:xfrm>
        </p:spPr>
        <p:txBody>
          <a:bodyPr>
            <a:normAutofit fontScale="90000"/>
          </a:bodyPr>
          <a:lstStyle/>
          <a:p>
            <a:pPr algn="r"/>
            <a:r>
              <a:rPr lang="en-US" dirty="0">
                <a:solidFill>
                  <a:schemeClr val="tx2"/>
                </a:solidFill>
              </a:rPr>
              <a:t>Impedance Sources: CST </a:t>
            </a:r>
            <a:r>
              <a:rPr lang="en-US">
                <a:solidFill>
                  <a:schemeClr val="tx2"/>
                </a:solidFill>
              </a:rPr>
              <a:t>and IW2D </a:t>
            </a:r>
            <a:r>
              <a:rPr lang="en-US" dirty="0">
                <a:solidFill>
                  <a:schemeClr val="tx2"/>
                </a:solidFill>
              </a:rPr>
              <a:t>simulations</a:t>
            </a:r>
          </a:p>
        </p:txBody>
      </p:sp>
      <p:sp>
        <p:nvSpPr>
          <p:cNvPr id="4" name="Date Placeholder 3"/>
          <p:cNvSpPr>
            <a:spLocks noGrp="1"/>
          </p:cNvSpPr>
          <p:nvPr>
            <p:ph type="dt" sz="half" idx="10"/>
          </p:nvPr>
        </p:nvSpPr>
        <p:spPr/>
        <p:txBody>
          <a:bodyPr/>
          <a:lstStyle/>
          <a:p>
            <a:r>
              <a:rPr lang="it-IT" smtClean="0"/>
              <a:t>20/10/22</a:t>
            </a:r>
            <a:endParaRPr lang="en-US" dirty="0"/>
          </a:p>
        </p:txBody>
      </p:sp>
      <p:sp>
        <p:nvSpPr>
          <p:cNvPr id="5" name="Footer Placeholder 4"/>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6</a:t>
            </a:fld>
            <a:endParaRPr lang="en-US" dirty="0"/>
          </a:p>
        </p:txBody>
      </p:sp>
      <p:sp>
        <p:nvSpPr>
          <p:cNvPr id="18" name="Rectangle 17"/>
          <p:cNvSpPr/>
          <p:nvPr/>
        </p:nvSpPr>
        <p:spPr>
          <a:xfrm>
            <a:off x="6171021" y="2027969"/>
            <a:ext cx="5287789" cy="1015663"/>
          </a:xfrm>
          <a:prstGeom prst="rect">
            <a:avLst/>
          </a:prstGeom>
        </p:spPr>
        <p:txBody>
          <a:bodyPr wrap="square">
            <a:spAutoFit/>
          </a:bodyPr>
          <a:lstStyle/>
          <a:p>
            <a:r>
              <a:rPr lang="en-US" sz="2000" dirty="0">
                <a:latin typeface="+mj-lt"/>
              </a:rPr>
              <a:t>Longitudinal wake potentials for a Gaussian bunch with nominal bunch </a:t>
            </a:r>
            <a:r>
              <a:rPr lang="en-US" sz="2000" dirty="0" smtClean="0">
                <a:latin typeface="+mj-lt"/>
              </a:rPr>
              <a:t>length, 4.37 mm, </a:t>
            </a:r>
            <a:r>
              <a:rPr lang="en-US" sz="2000" dirty="0">
                <a:latin typeface="+mj-lt"/>
              </a:rPr>
              <a:t>due to the main FCC-</a:t>
            </a:r>
            <a:r>
              <a:rPr lang="en-US" sz="2000" dirty="0" err="1">
                <a:latin typeface="+mj-lt"/>
              </a:rPr>
              <a:t>ee</a:t>
            </a:r>
            <a:r>
              <a:rPr lang="en-US" sz="2000" dirty="0">
                <a:latin typeface="+mj-lt"/>
              </a:rPr>
              <a:t> components, evaluated so far.</a:t>
            </a:r>
          </a:p>
        </p:txBody>
      </p:sp>
      <p:sp>
        <p:nvSpPr>
          <p:cNvPr id="3" name="TextBox 2"/>
          <p:cNvSpPr txBox="1"/>
          <p:nvPr/>
        </p:nvSpPr>
        <p:spPr>
          <a:xfrm>
            <a:off x="6163596" y="4782977"/>
            <a:ext cx="4800600" cy="461665"/>
          </a:xfrm>
          <a:prstGeom prst="rect">
            <a:avLst/>
          </a:prstGeom>
          <a:noFill/>
        </p:spPr>
        <p:txBody>
          <a:bodyPr wrap="square" rtlCol="0">
            <a:spAutoFit/>
          </a:bodyPr>
          <a:lstStyle/>
          <a:p>
            <a:r>
              <a:rPr lang="en-US" sz="2400" dirty="0"/>
              <a:t>How did we do these simulations?</a:t>
            </a:r>
          </a:p>
        </p:txBody>
      </p:sp>
      <p:sp>
        <p:nvSpPr>
          <p:cNvPr id="10" name="Rettangolo 16">
            <a:extLst>
              <a:ext uri="{FF2B5EF4-FFF2-40B4-BE49-F238E27FC236}">
                <a16:creationId xmlns:a16="http://schemas.microsoft.com/office/drawing/2014/main" xmlns="" id="{CAF1F523-3B04-2BC4-C0BE-9546DB3228A3}"/>
              </a:ext>
            </a:extLst>
          </p:cNvPr>
          <p:cNvSpPr/>
          <p:nvPr/>
        </p:nvSpPr>
        <p:spPr>
          <a:xfrm>
            <a:off x="6171021" y="3058898"/>
            <a:ext cx="5103027" cy="1015663"/>
          </a:xfrm>
          <a:prstGeom prst="rect">
            <a:avLst/>
          </a:prstGeom>
        </p:spPr>
        <p:txBody>
          <a:bodyPr wrap="square">
            <a:spAutoFit/>
          </a:bodyPr>
          <a:lstStyle/>
          <a:p>
            <a:r>
              <a:rPr lang="en-GB" sz="2000" dirty="0">
                <a:solidFill>
                  <a:srgbClr val="222222"/>
                </a:solidFill>
                <a:latin typeface="+mj-lt"/>
              </a:rPr>
              <a:t>The bellows represent the second highest impedance source. We have used an upper estimate of 20000 bellows</a:t>
            </a:r>
            <a:endParaRPr lang="en-GB" sz="2000" dirty="0">
              <a:latin typeface="+mj-lt"/>
            </a:endParaRPr>
          </a:p>
        </p:txBody>
      </p:sp>
      <p:pic>
        <p:nvPicPr>
          <p:cNvPr id="11" name="Immagine 10" descr="Immagine che contiene interni&#10;&#10;Descrizione generata automaticamente">
            <a:extLst>
              <a:ext uri="{FF2B5EF4-FFF2-40B4-BE49-F238E27FC236}">
                <a16:creationId xmlns:a16="http://schemas.microsoft.com/office/drawing/2014/main" xmlns="" id="{95AC0FAD-7AFB-7DAB-8415-9AECFB9FE633}"/>
              </a:ext>
            </a:extLst>
          </p:cNvPr>
          <p:cNvPicPr>
            <a:picLocks noChangeAspect="1"/>
          </p:cNvPicPr>
          <p:nvPr/>
        </p:nvPicPr>
        <p:blipFill>
          <a:blip r:embed="rId3" cstate="print">
            <a:alphaModFix amt="30000"/>
            <a:extLst>
              <a:ext uri="{28A0092B-C50C-407E-A947-70E740481C1C}">
                <a14:useLocalDpi xmlns:a14="http://schemas.microsoft.com/office/drawing/2010/main" val="0"/>
              </a:ext>
            </a:extLst>
          </a:blip>
          <a:stretch>
            <a:fillRect/>
          </a:stretch>
        </p:blipFill>
        <p:spPr>
          <a:xfrm>
            <a:off x="7815263" y="2794778"/>
            <a:ext cx="3930326" cy="3353345"/>
          </a:xfrm>
          <a:prstGeom prst="rect">
            <a:avLst/>
          </a:prstGeom>
        </p:spPr>
      </p:pic>
      <p:pic>
        <p:nvPicPr>
          <p:cNvPr id="12" name="Immagine 6">
            <a:extLst>
              <a:ext uri="{FF2B5EF4-FFF2-40B4-BE49-F238E27FC236}">
                <a16:creationId xmlns:a16="http://schemas.microsoft.com/office/drawing/2014/main" xmlns="" id="{D5D99449-627A-41F2-B83C-2D4ACC44DE5F}"/>
              </a:ext>
            </a:extLst>
          </p:cNvPr>
          <p:cNvPicPr>
            <a:picLocks noChangeAspect="1"/>
          </p:cNvPicPr>
          <p:nvPr/>
        </p:nvPicPr>
        <p:blipFill>
          <a:blip r:embed="rId4"/>
          <a:stretch>
            <a:fillRect/>
          </a:stretch>
        </p:blipFill>
        <p:spPr>
          <a:xfrm>
            <a:off x="581604" y="1914683"/>
            <a:ext cx="5515983" cy="4155623"/>
          </a:xfrm>
          <a:prstGeom prst="rect">
            <a:avLst/>
          </a:prstGeom>
        </p:spPr>
      </p:pic>
      <p:pic>
        <p:nvPicPr>
          <p:cNvPr id="13" name="Picture 1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7071697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rotWithShape="1">
          <a:blip r:embed="rId3">
            <a:extLst>
              <a:ext uri="{28A0092B-C50C-407E-A947-70E740481C1C}">
                <a14:useLocalDpi xmlns:a14="http://schemas.microsoft.com/office/drawing/2010/main" val="0"/>
              </a:ext>
            </a:extLst>
          </a:blip>
          <a:srcRect t="4434"/>
          <a:stretch/>
        </p:blipFill>
        <p:spPr>
          <a:xfrm>
            <a:off x="4960978" y="1835760"/>
            <a:ext cx="6251505" cy="4480729"/>
          </a:xfrm>
          <a:prstGeom prst="rect">
            <a:avLst/>
          </a:prstGeom>
        </p:spPr>
      </p:pic>
      <p:sp>
        <p:nvSpPr>
          <p:cNvPr id="21" name="Title 1"/>
          <p:cNvSpPr txBox="1">
            <a:spLocks/>
          </p:cNvSpPr>
          <p:nvPr/>
        </p:nvSpPr>
        <p:spPr>
          <a:xfrm>
            <a:off x="690141" y="1725018"/>
            <a:ext cx="4270837" cy="1450975"/>
          </a:xfrm>
          <a:prstGeom prst="rect">
            <a:avLst/>
          </a:prstGeom>
        </p:spPr>
        <p:txBody>
          <a:bodyPr vert="horz" lIns="91440" tIns="45720" rIns="91440" bIns="45720" rtlCol="0" anchor="b">
            <a:normAutofit/>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pPr algn="r"/>
            <a:r>
              <a:rPr lang="en-US" sz="2400" dirty="0">
                <a:solidFill>
                  <a:schemeClr val="tx1"/>
                </a:solidFill>
              </a:rPr>
              <a:t>Comparison of the wake potential of 3.5 mm bunch length between </a:t>
            </a:r>
            <a:r>
              <a:rPr lang="en-US" sz="2400" dirty="0" err="1">
                <a:solidFill>
                  <a:schemeClr val="tx1"/>
                </a:solidFill>
              </a:rPr>
              <a:t>PyHT</a:t>
            </a:r>
            <a:r>
              <a:rPr lang="en-US" sz="2400" dirty="0">
                <a:solidFill>
                  <a:schemeClr val="tx1"/>
                </a:solidFill>
              </a:rPr>
              <a:t> and CST: Bellows</a:t>
            </a:r>
          </a:p>
        </p:txBody>
      </p:sp>
      <p:sp>
        <p:nvSpPr>
          <p:cNvPr id="4" name="TextBox 3"/>
          <p:cNvSpPr txBox="1"/>
          <p:nvPr/>
        </p:nvSpPr>
        <p:spPr>
          <a:xfrm>
            <a:off x="812245" y="3446405"/>
            <a:ext cx="3986213" cy="1477328"/>
          </a:xfrm>
          <a:prstGeom prst="rect">
            <a:avLst/>
          </a:prstGeom>
          <a:noFill/>
        </p:spPr>
        <p:txBody>
          <a:bodyPr wrap="square" rtlCol="0">
            <a:spAutoFit/>
          </a:bodyPr>
          <a:lstStyle/>
          <a:p>
            <a:pPr algn="r"/>
            <a:r>
              <a:rPr lang="en-US" dirty="0">
                <a:latin typeface="+mj-lt"/>
              </a:rPr>
              <a:t>Wake potential for a Bellow of a 3.5 mm Gaussian bunch obtained directly by CST (red curve) and with the convolution by using the wake potential of 0.4 mm Gaussian bunch (green dots).</a:t>
            </a:r>
          </a:p>
        </p:txBody>
      </p:sp>
      <p:sp>
        <p:nvSpPr>
          <p:cNvPr id="2" name="Rectangle 1"/>
          <p:cNvSpPr/>
          <p:nvPr/>
        </p:nvSpPr>
        <p:spPr>
          <a:xfrm>
            <a:off x="328613" y="993612"/>
            <a:ext cx="11863387" cy="646331"/>
          </a:xfrm>
          <a:prstGeom prst="rect">
            <a:avLst/>
          </a:prstGeom>
        </p:spPr>
        <p:txBody>
          <a:bodyPr wrap="square">
            <a:spAutoFit/>
          </a:bodyPr>
          <a:lstStyle/>
          <a:p>
            <a:r>
              <a:rPr lang="en-US" sz="3600" dirty="0">
                <a:solidFill>
                  <a:schemeClr val="tx2"/>
                </a:solidFill>
                <a:latin typeface="+mj-lt"/>
              </a:rPr>
              <a:t>Method to calculate the Wake Potential by software simulation</a:t>
            </a:r>
          </a:p>
        </p:txBody>
      </p:sp>
      <p:sp>
        <p:nvSpPr>
          <p:cNvPr id="3" name="Date Placeholder 2"/>
          <p:cNvSpPr>
            <a:spLocks noGrp="1"/>
          </p:cNvSpPr>
          <p:nvPr>
            <p:ph type="dt" sz="half" idx="10"/>
          </p:nvPr>
        </p:nvSpPr>
        <p:spPr/>
        <p:txBody>
          <a:bodyPr/>
          <a:lstStyle/>
          <a:p>
            <a:r>
              <a:rPr lang="it-IT" smtClean="0"/>
              <a:t>20/10/22</a:t>
            </a:r>
            <a:endParaRPr lang="en-US" dirty="0"/>
          </a:p>
        </p:txBody>
      </p:sp>
      <p:sp>
        <p:nvSpPr>
          <p:cNvPr id="5" name="Footer Placeholder 4"/>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7</a:t>
            </a:fld>
            <a:endParaRPr lang="en-US"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3615489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386487" y="1199679"/>
            <a:ext cx="11357838" cy="8720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Immagin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15" name="Immagin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16" name="Immagin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17" name="Immagin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18" name="Immagine 1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19" name="Immagin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0" name="Immagin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1" name="Immagine 20"/>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2" name="Immagine 2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3" name="Immagine 22"/>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4" name="Immagine 23"/>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5" name="Immagine 24"/>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6" name="Immagine 25"/>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7" name="Immagine 2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28" name="Immagine 2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29" name="Immagine 2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0" name="Immagine 2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1" name="Immagine 30"/>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2" name="Immagine 31"/>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33" name="Immagine 32"/>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4" name="Immagine 33"/>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5" name="Immagine 34"/>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6" name="Immagine 35"/>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7" name="Immagine 36"/>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38" name="Immagine 37"/>
          <p:cNvPicPr>
            <a:picLocks noChangeAspect="1"/>
          </p:cNvPicPr>
          <p:nvPr/>
        </p:nvPicPr>
        <p:blipFill>
          <a:blip r:embed="rId26">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39" name="Immagine 38"/>
          <p:cNvPicPr>
            <a:picLocks noChangeAspect="1"/>
          </p:cNvPicPr>
          <p:nvPr/>
        </p:nvPicPr>
        <p:blipFill>
          <a:blip r:embed="rId27">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0" name="Immagine 39"/>
          <p:cNvPicPr>
            <a:picLocks noChangeAspect="1"/>
          </p:cNvPicPr>
          <p:nvPr/>
        </p:nvPicPr>
        <p:blipFill>
          <a:blip r:embed="rId28">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1" name="Immagine 40"/>
          <p:cNvPicPr>
            <a:picLocks noChangeAspect="1"/>
          </p:cNvPicPr>
          <p:nvPr/>
        </p:nvPicPr>
        <p:blipFill>
          <a:blip r:embed="rId29">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42" name="Immagine 41"/>
          <p:cNvPicPr>
            <a:picLocks noChangeAspect="1"/>
          </p:cNvPicPr>
          <p:nvPr/>
        </p:nvPicPr>
        <p:blipFill>
          <a:blip r:embed="rId30">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3" name="Immagine 42"/>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4" name="Immagine 43"/>
          <p:cNvPicPr>
            <a:picLocks noChangeAspect="1"/>
          </p:cNvPicPr>
          <p:nvPr/>
        </p:nvPicPr>
        <p:blipFill>
          <a:blip r:embed="rId32">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5" name="Immagine 44"/>
          <p:cNvPicPr>
            <a:picLocks noChangeAspect="1"/>
          </p:cNvPicPr>
          <p:nvPr/>
        </p:nvPicPr>
        <p:blipFill>
          <a:blip r:embed="rId33">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46" name="Immagine 45"/>
          <p:cNvPicPr>
            <a:picLocks noChangeAspect="1"/>
          </p:cNvPicPr>
          <p:nvPr/>
        </p:nvPicPr>
        <p:blipFill>
          <a:blip r:embed="rId34">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7" name="Immagine 46"/>
          <p:cNvPicPr>
            <a:picLocks noChangeAspect="1"/>
          </p:cNvPicPr>
          <p:nvPr/>
        </p:nvPicPr>
        <p:blipFill>
          <a:blip r:embed="rId35">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8" name="Immagine 47"/>
          <p:cNvPicPr>
            <a:picLocks noChangeAspect="1"/>
          </p:cNvPicPr>
          <p:nvPr/>
        </p:nvPicPr>
        <p:blipFill>
          <a:blip r:embed="rId36">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49" name="Immagine 48"/>
          <p:cNvPicPr>
            <a:picLocks noChangeAspect="1"/>
          </p:cNvPicPr>
          <p:nvPr/>
        </p:nvPicPr>
        <p:blipFill>
          <a:blip r:embed="rId37">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0" name="Immagine 49"/>
          <p:cNvPicPr>
            <a:picLocks noChangeAspect="1"/>
          </p:cNvPicPr>
          <p:nvPr/>
        </p:nvPicPr>
        <p:blipFill>
          <a:blip r:embed="rId38">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1" name="Immagine 50"/>
          <p:cNvPicPr>
            <a:picLocks noChangeAspect="1"/>
          </p:cNvPicPr>
          <p:nvPr/>
        </p:nvPicPr>
        <p:blipFill>
          <a:blip r:embed="rId39">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2" name="Immagine 51"/>
          <p:cNvPicPr>
            <a:picLocks noChangeAspect="1"/>
          </p:cNvPicPr>
          <p:nvPr/>
        </p:nvPicPr>
        <p:blipFill>
          <a:blip r:embed="rId40">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3" name="Immagine 52"/>
          <p:cNvPicPr>
            <a:picLocks noChangeAspect="1"/>
          </p:cNvPicPr>
          <p:nvPr/>
        </p:nvPicPr>
        <p:blipFill>
          <a:blip r:embed="rId41">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54" name="Immagine 53"/>
          <p:cNvPicPr>
            <a:picLocks noChangeAspect="1"/>
          </p:cNvPicPr>
          <p:nvPr/>
        </p:nvPicPr>
        <p:blipFill>
          <a:blip r:embed="rId42">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5" name="Immagine 54"/>
          <p:cNvPicPr>
            <a:picLocks noChangeAspect="1"/>
          </p:cNvPicPr>
          <p:nvPr/>
        </p:nvPicPr>
        <p:blipFill>
          <a:blip r:embed="rId43">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6" name="Immagine 55"/>
          <p:cNvPicPr>
            <a:picLocks noChangeAspect="1"/>
          </p:cNvPicPr>
          <p:nvPr/>
        </p:nvPicPr>
        <p:blipFill>
          <a:blip r:embed="rId44">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7" name="Immagine 56"/>
          <p:cNvPicPr>
            <a:picLocks noChangeAspect="1"/>
          </p:cNvPicPr>
          <p:nvPr/>
        </p:nvPicPr>
        <p:blipFill>
          <a:blip r:embed="rId45">
            <a:extLst>
              <a:ext uri="{28A0092B-C50C-407E-A947-70E740481C1C}">
                <a14:useLocalDpi xmlns:a14="http://schemas.microsoft.com/office/drawing/2010/main" val="0"/>
              </a:ext>
            </a:extLst>
          </a:blip>
          <a:stretch>
            <a:fillRect/>
          </a:stretch>
        </p:blipFill>
        <p:spPr>
          <a:xfrm>
            <a:off x="574036" y="2084613"/>
            <a:ext cx="3372662" cy="2856542"/>
          </a:xfrm>
          <a:prstGeom prst="rect">
            <a:avLst/>
          </a:prstGeom>
        </p:spPr>
      </p:pic>
      <p:pic>
        <p:nvPicPr>
          <p:cNvPr id="58" name="Immagine 57"/>
          <p:cNvPicPr>
            <a:picLocks noChangeAspect="1"/>
          </p:cNvPicPr>
          <p:nvPr/>
        </p:nvPicPr>
        <p:blipFill>
          <a:blip r:embed="rId46">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59" name="Immagine 58"/>
          <p:cNvPicPr>
            <a:picLocks noChangeAspect="1"/>
          </p:cNvPicPr>
          <p:nvPr/>
        </p:nvPicPr>
        <p:blipFill>
          <a:blip r:embed="rId47">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0" name="Immagine 59"/>
          <p:cNvPicPr>
            <a:picLocks noChangeAspect="1"/>
          </p:cNvPicPr>
          <p:nvPr/>
        </p:nvPicPr>
        <p:blipFill>
          <a:blip r:embed="rId48">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1" name="Immagine 60"/>
          <p:cNvPicPr>
            <a:picLocks noChangeAspect="1"/>
          </p:cNvPicPr>
          <p:nvPr/>
        </p:nvPicPr>
        <p:blipFill>
          <a:blip r:embed="rId49">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2" name="Immagine 61"/>
          <p:cNvPicPr>
            <a:picLocks noChangeAspect="1"/>
          </p:cNvPicPr>
          <p:nvPr/>
        </p:nvPicPr>
        <p:blipFill>
          <a:blip r:embed="rId50">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3" name="Immagine 62"/>
          <p:cNvPicPr>
            <a:picLocks noChangeAspect="1"/>
          </p:cNvPicPr>
          <p:nvPr/>
        </p:nvPicPr>
        <p:blipFill>
          <a:blip r:embed="rId51">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4" name="Immagine 63"/>
          <p:cNvPicPr>
            <a:picLocks noChangeAspect="1"/>
          </p:cNvPicPr>
          <p:nvPr/>
        </p:nvPicPr>
        <p:blipFill>
          <a:blip r:embed="rId52">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pic>
        <p:nvPicPr>
          <p:cNvPr id="65" name="Immagine 64"/>
          <p:cNvPicPr>
            <a:picLocks noChangeAspect="1"/>
          </p:cNvPicPr>
          <p:nvPr/>
        </p:nvPicPr>
        <p:blipFill>
          <a:blip r:embed="rId53">
            <a:extLst>
              <a:ext uri="{28A0092B-C50C-407E-A947-70E740481C1C}">
                <a14:useLocalDpi xmlns:a14="http://schemas.microsoft.com/office/drawing/2010/main" val="0"/>
              </a:ext>
            </a:extLst>
          </a:blip>
          <a:stretch>
            <a:fillRect/>
          </a:stretch>
        </p:blipFill>
        <p:spPr>
          <a:xfrm>
            <a:off x="564892" y="2084613"/>
            <a:ext cx="3377772" cy="2856542"/>
          </a:xfrm>
          <a:prstGeom prst="rect">
            <a:avLst/>
          </a:prstGeom>
        </p:spPr>
      </p:pic>
      <p:sp>
        <p:nvSpPr>
          <p:cNvPr id="71" name="Title 1"/>
          <p:cNvSpPr txBox="1">
            <a:spLocks/>
          </p:cNvSpPr>
          <p:nvPr/>
        </p:nvSpPr>
        <p:spPr>
          <a:xfrm>
            <a:off x="304590" y="260400"/>
            <a:ext cx="8442367" cy="1456267"/>
          </a:xfrm>
          <a:prstGeom prst="rect">
            <a:avLst/>
          </a:prstGeom>
          <a:effectLst/>
        </p:spPr>
        <p:txBody>
          <a:bodyPr vert="horz" lIns="91440" tIns="45720" rIns="91440" bIns="45720" rtlCol="0" anchor="ctr">
            <a:normAutofit/>
          </a:bodyPr>
          <a:lst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r"/>
            <a:r>
              <a:rPr lang="en-US" dirty="0">
                <a:solidFill>
                  <a:schemeClr val="tx2"/>
                </a:solidFill>
              </a:rPr>
              <a:t>Longitudinal dynamics</a:t>
            </a:r>
          </a:p>
        </p:txBody>
      </p:sp>
      <p:sp>
        <p:nvSpPr>
          <p:cNvPr id="74" name="Rectangle 73"/>
          <p:cNvSpPr/>
          <p:nvPr/>
        </p:nvSpPr>
        <p:spPr>
          <a:xfrm>
            <a:off x="5116483" y="5388188"/>
            <a:ext cx="6096000" cy="830997"/>
          </a:xfrm>
          <a:prstGeom prst="rect">
            <a:avLst/>
          </a:prstGeom>
        </p:spPr>
        <p:txBody>
          <a:bodyPr>
            <a:spAutoFit/>
          </a:bodyPr>
          <a:lstStyle/>
          <a:p>
            <a:pPr algn="ctr"/>
            <a:r>
              <a:rPr lang="en-US" sz="1600" dirty="0"/>
              <a:t>Bunch length (bottom) and RMS energy spread (top) </a:t>
            </a:r>
            <a:r>
              <a:rPr lang="en-US" sz="1600" dirty="0">
                <a:latin typeface="+mj-lt"/>
              </a:rPr>
              <a:t>as a function of bunch population in the case with (BS) and without (SR) </a:t>
            </a:r>
            <a:r>
              <a:rPr lang="en-US" sz="1600" dirty="0" err="1">
                <a:latin typeface="+mj-lt"/>
              </a:rPr>
              <a:t>beamstrahlung</a:t>
            </a:r>
            <a:r>
              <a:rPr lang="en-US" sz="1600" dirty="0">
                <a:latin typeface="+mj-lt"/>
              </a:rPr>
              <a:t>, which is considered here independent of the longitudinal impedance.</a:t>
            </a:r>
          </a:p>
        </p:txBody>
      </p:sp>
      <p:sp>
        <p:nvSpPr>
          <p:cNvPr id="75" name="TextBox 74"/>
          <p:cNvSpPr txBox="1"/>
          <p:nvPr/>
        </p:nvSpPr>
        <p:spPr>
          <a:xfrm>
            <a:off x="1225703" y="5113512"/>
            <a:ext cx="2254103" cy="338554"/>
          </a:xfrm>
          <a:prstGeom prst="rect">
            <a:avLst/>
          </a:prstGeom>
          <a:noFill/>
        </p:spPr>
        <p:txBody>
          <a:bodyPr wrap="square" rtlCol="0">
            <a:spAutoFit/>
          </a:bodyPr>
          <a:lstStyle/>
          <a:p>
            <a:r>
              <a:rPr lang="en-US" sz="1600" dirty="0">
                <a:latin typeface="+mj-lt"/>
              </a:rPr>
              <a:t>Longitudinal </a:t>
            </a:r>
            <a:r>
              <a:rPr lang="en-US" sz="1600">
                <a:latin typeface="+mj-lt"/>
              </a:rPr>
              <a:t>phase space </a:t>
            </a:r>
            <a:endParaRPr lang="en-US" sz="1600" dirty="0">
              <a:latin typeface="+mj-lt"/>
            </a:endParaRPr>
          </a:p>
        </p:txBody>
      </p:sp>
      <p:pic>
        <p:nvPicPr>
          <p:cNvPr id="2" name="Picture 1"/>
          <p:cNvPicPr>
            <a:picLocks noChangeAspect="1"/>
          </p:cNvPicPr>
          <p:nvPr/>
        </p:nvPicPr>
        <p:blipFill rotWithShape="1">
          <a:blip r:embed="rId54">
            <a:extLst>
              <a:ext uri="{28A0092B-C50C-407E-A947-70E740481C1C}">
                <a14:useLocalDpi xmlns:a14="http://schemas.microsoft.com/office/drawing/2010/main" val="0"/>
              </a:ext>
            </a:extLst>
          </a:blip>
          <a:srcRect l="7500" t="4287" r="8604"/>
          <a:stretch/>
        </p:blipFill>
        <p:spPr>
          <a:xfrm>
            <a:off x="4262242" y="1492393"/>
            <a:ext cx="7732677" cy="3959673"/>
          </a:xfrm>
          <a:prstGeom prst="rect">
            <a:avLst/>
          </a:prstGeom>
        </p:spPr>
      </p:pic>
      <p:cxnSp>
        <p:nvCxnSpPr>
          <p:cNvPr id="67" name="Connettore 1 12">
            <a:extLst>
              <a:ext uri="{FF2B5EF4-FFF2-40B4-BE49-F238E27FC236}">
                <a16:creationId xmlns:a16="http://schemas.microsoft.com/office/drawing/2014/main" xmlns="" id="{1765CFE4-6A8F-5517-513D-E15833322D25}"/>
              </a:ext>
            </a:extLst>
          </p:cNvPr>
          <p:cNvCxnSpPr>
            <a:cxnSpLocks/>
          </p:cNvCxnSpPr>
          <p:nvPr/>
        </p:nvCxnSpPr>
        <p:spPr bwMode="auto">
          <a:xfrm flipV="1">
            <a:off x="7661516" y="3527037"/>
            <a:ext cx="3809" cy="1532953"/>
          </a:xfrm>
          <a:prstGeom prst="line">
            <a:avLst/>
          </a:prstGeom>
          <a:noFill/>
          <a:ln w="38100" cap="flat" cmpd="sng" algn="ctr">
            <a:solidFill>
              <a:srgbClr val="FF0000"/>
            </a:solidFill>
            <a:prstDash val="solid"/>
            <a:round/>
            <a:headEnd type="none" w="med" len="med"/>
            <a:tailEnd type="none" w="med" len="med"/>
          </a:ln>
          <a:effectLst/>
        </p:spPr>
      </p:cxnSp>
      <p:cxnSp>
        <p:nvCxnSpPr>
          <p:cNvPr id="68" name="Connettore 1 12">
            <a:extLst>
              <a:ext uri="{FF2B5EF4-FFF2-40B4-BE49-F238E27FC236}">
                <a16:creationId xmlns:a16="http://schemas.microsoft.com/office/drawing/2014/main" xmlns="" id="{1765CFE4-6A8F-5517-513D-E15833322D25}"/>
              </a:ext>
            </a:extLst>
          </p:cNvPr>
          <p:cNvCxnSpPr>
            <a:cxnSpLocks/>
          </p:cNvCxnSpPr>
          <p:nvPr/>
        </p:nvCxnSpPr>
        <p:spPr bwMode="auto">
          <a:xfrm flipV="1">
            <a:off x="7661516" y="1691161"/>
            <a:ext cx="7618" cy="1551272"/>
          </a:xfrm>
          <a:prstGeom prst="line">
            <a:avLst/>
          </a:prstGeom>
          <a:noFill/>
          <a:ln w="38100" cap="flat" cmpd="sng" algn="ctr">
            <a:solidFill>
              <a:srgbClr val="FF0000"/>
            </a:solidFill>
            <a:prstDash val="solid"/>
            <a:round/>
            <a:headEnd type="none" w="med" len="med"/>
            <a:tailEnd type="none" w="med" len="med"/>
          </a:ln>
          <a:effectLst/>
        </p:spPr>
      </p:cxnSp>
      <p:sp>
        <p:nvSpPr>
          <p:cNvPr id="3" name="Date Placeholder 2"/>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8</a:t>
            </a:fld>
            <a:endParaRPr lang="en-US" dirty="0"/>
          </a:p>
        </p:txBody>
      </p:sp>
      <p:pic>
        <p:nvPicPr>
          <p:cNvPr id="66" name="Picture 65"/>
          <p:cNvPicPr>
            <a:picLocks noChangeAspect="1"/>
          </p:cNvPicPr>
          <p:nvPr/>
        </p:nvPicPr>
        <p:blipFill>
          <a:blip r:embed="rId55">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spTree>
    <p:extLst>
      <p:ext uri="{BB962C8B-B14F-4D97-AF65-F5344CB8AC3E}">
        <p14:creationId xmlns:p14="http://schemas.microsoft.com/office/powerpoint/2010/main" val="15239568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1000"/>
                                  </p:stCondLst>
                                  <p:childTnLst>
                                    <p:set>
                                      <p:cBhvr>
                                        <p:cTn id="9" dur="1" fill="hold">
                                          <p:stCondLst>
                                            <p:cond delay="0"/>
                                          </p:stCondLst>
                                        </p:cTn>
                                        <p:tgtEl>
                                          <p:spTgt spid="16"/>
                                        </p:tgtEl>
                                        <p:attrNameLst>
                                          <p:attrName>style.visibility</p:attrName>
                                        </p:attrNameLst>
                                      </p:cBhvr>
                                      <p:to>
                                        <p:strVal val="visible"/>
                                      </p:to>
                                    </p:set>
                                  </p:childTnLst>
                                </p:cTn>
                              </p:par>
                            </p:childTnLst>
                          </p:cTn>
                        </p:par>
                        <p:par>
                          <p:cTn id="10" fill="hold">
                            <p:stCondLst>
                              <p:cond delay="1000"/>
                            </p:stCondLst>
                            <p:childTnLst>
                              <p:par>
                                <p:cTn id="11" presetID="1" presetClass="entr" presetSubtype="0" fill="hold" nodeType="afterEffect">
                                  <p:stCondLst>
                                    <p:cond delay="1000"/>
                                  </p:stCondLst>
                                  <p:childTnLst>
                                    <p:set>
                                      <p:cBhvr>
                                        <p:cTn id="12" dur="1" fill="hold">
                                          <p:stCondLst>
                                            <p:cond delay="0"/>
                                          </p:stCondLst>
                                        </p:cTn>
                                        <p:tgtEl>
                                          <p:spTgt spid="17"/>
                                        </p:tgtEl>
                                        <p:attrNameLst>
                                          <p:attrName>style.visibility</p:attrName>
                                        </p:attrNameLst>
                                      </p:cBhvr>
                                      <p:to>
                                        <p:strVal val="visible"/>
                                      </p:to>
                                    </p:set>
                                  </p:childTnLst>
                                </p:cTn>
                              </p:par>
                            </p:childTnLst>
                          </p:cTn>
                        </p:par>
                        <p:par>
                          <p:cTn id="13" fill="hold">
                            <p:stCondLst>
                              <p:cond delay="2000"/>
                            </p:stCondLst>
                            <p:childTnLst>
                              <p:par>
                                <p:cTn id="14" presetID="1" presetClass="entr" presetSubtype="0" fill="hold" nodeType="afterEffect">
                                  <p:stCondLst>
                                    <p:cond delay="1000"/>
                                  </p:stCondLst>
                                  <p:childTnLst>
                                    <p:set>
                                      <p:cBhvr>
                                        <p:cTn id="15" dur="1" fill="hold">
                                          <p:stCondLst>
                                            <p:cond delay="0"/>
                                          </p:stCondLst>
                                        </p:cTn>
                                        <p:tgtEl>
                                          <p:spTgt spid="18"/>
                                        </p:tgtEl>
                                        <p:attrNameLst>
                                          <p:attrName>style.visibility</p:attrName>
                                        </p:attrNameLst>
                                      </p:cBhvr>
                                      <p:to>
                                        <p:strVal val="visible"/>
                                      </p:to>
                                    </p:set>
                                  </p:childTnLst>
                                </p:cTn>
                              </p:par>
                            </p:childTnLst>
                          </p:cTn>
                        </p:par>
                        <p:par>
                          <p:cTn id="16" fill="hold">
                            <p:stCondLst>
                              <p:cond delay="3000"/>
                            </p:stCondLst>
                            <p:childTnLst>
                              <p:par>
                                <p:cTn id="17" presetID="1" presetClass="entr" presetSubtype="0" fill="hold" nodeType="afterEffect">
                                  <p:stCondLst>
                                    <p:cond delay="1000"/>
                                  </p:stCondLst>
                                  <p:childTnLst>
                                    <p:set>
                                      <p:cBhvr>
                                        <p:cTn id="18" dur="1" fill="hold">
                                          <p:stCondLst>
                                            <p:cond delay="0"/>
                                          </p:stCondLst>
                                        </p:cTn>
                                        <p:tgtEl>
                                          <p:spTgt spid="19"/>
                                        </p:tgtEl>
                                        <p:attrNameLst>
                                          <p:attrName>style.visibility</p:attrName>
                                        </p:attrNameLst>
                                      </p:cBhvr>
                                      <p:to>
                                        <p:strVal val="visible"/>
                                      </p:to>
                                    </p:set>
                                  </p:childTnLst>
                                </p:cTn>
                              </p:par>
                            </p:childTnLst>
                          </p:cTn>
                        </p:par>
                        <p:par>
                          <p:cTn id="19" fill="hold">
                            <p:stCondLst>
                              <p:cond delay="4000"/>
                            </p:stCondLst>
                            <p:childTnLst>
                              <p:par>
                                <p:cTn id="20" presetID="1" presetClass="entr" presetSubtype="0" fill="hold" nodeType="afterEffect">
                                  <p:stCondLst>
                                    <p:cond delay="1000"/>
                                  </p:stCondLst>
                                  <p:childTnLst>
                                    <p:set>
                                      <p:cBhvr>
                                        <p:cTn id="21" dur="1" fill="hold">
                                          <p:stCondLst>
                                            <p:cond delay="0"/>
                                          </p:stCondLst>
                                        </p:cTn>
                                        <p:tgtEl>
                                          <p:spTgt spid="20"/>
                                        </p:tgtEl>
                                        <p:attrNameLst>
                                          <p:attrName>style.visibility</p:attrName>
                                        </p:attrNameLst>
                                      </p:cBhvr>
                                      <p:to>
                                        <p:strVal val="visible"/>
                                      </p:to>
                                    </p:set>
                                  </p:childTnLst>
                                </p:cTn>
                              </p:par>
                            </p:childTnLst>
                          </p:cTn>
                        </p:par>
                        <p:par>
                          <p:cTn id="22" fill="hold">
                            <p:stCondLst>
                              <p:cond delay="5000"/>
                            </p:stCondLst>
                            <p:childTnLst>
                              <p:par>
                                <p:cTn id="23" presetID="1" presetClass="entr" presetSubtype="0" fill="hold" nodeType="afterEffect">
                                  <p:stCondLst>
                                    <p:cond delay="1000"/>
                                  </p:stCondLst>
                                  <p:childTnLst>
                                    <p:set>
                                      <p:cBhvr>
                                        <p:cTn id="24" dur="1" fill="hold">
                                          <p:stCondLst>
                                            <p:cond delay="0"/>
                                          </p:stCondLst>
                                        </p:cTn>
                                        <p:tgtEl>
                                          <p:spTgt spid="21"/>
                                        </p:tgtEl>
                                        <p:attrNameLst>
                                          <p:attrName>style.visibility</p:attrName>
                                        </p:attrNameLst>
                                      </p:cBhvr>
                                      <p:to>
                                        <p:strVal val="visible"/>
                                      </p:to>
                                    </p:set>
                                  </p:childTnLst>
                                </p:cTn>
                              </p:par>
                            </p:childTnLst>
                          </p:cTn>
                        </p:par>
                        <p:par>
                          <p:cTn id="25" fill="hold">
                            <p:stCondLst>
                              <p:cond delay="6000"/>
                            </p:stCondLst>
                            <p:childTnLst>
                              <p:par>
                                <p:cTn id="26" presetID="1" presetClass="entr" presetSubtype="0" fill="hold" nodeType="afterEffect">
                                  <p:stCondLst>
                                    <p:cond delay="1000"/>
                                  </p:stCondLst>
                                  <p:childTnLst>
                                    <p:set>
                                      <p:cBhvr>
                                        <p:cTn id="27" dur="1" fill="hold">
                                          <p:stCondLst>
                                            <p:cond delay="0"/>
                                          </p:stCondLst>
                                        </p:cTn>
                                        <p:tgtEl>
                                          <p:spTgt spid="22"/>
                                        </p:tgtEl>
                                        <p:attrNameLst>
                                          <p:attrName>style.visibility</p:attrName>
                                        </p:attrNameLst>
                                      </p:cBhvr>
                                      <p:to>
                                        <p:strVal val="visible"/>
                                      </p:to>
                                    </p:set>
                                  </p:childTnLst>
                                </p:cTn>
                              </p:par>
                            </p:childTnLst>
                          </p:cTn>
                        </p:par>
                        <p:par>
                          <p:cTn id="28" fill="hold">
                            <p:stCondLst>
                              <p:cond delay="7000"/>
                            </p:stCondLst>
                            <p:childTnLst>
                              <p:par>
                                <p:cTn id="29" presetID="1" presetClass="entr" presetSubtype="0" fill="hold" nodeType="afterEffect">
                                  <p:stCondLst>
                                    <p:cond delay="1000"/>
                                  </p:stCondLst>
                                  <p:childTnLst>
                                    <p:set>
                                      <p:cBhvr>
                                        <p:cTn id="30" dur="1" fill="hold">
                                          <p:stCondLst>
                                            <p:cond delay="0"/>
                                          </p:stCondLst>
                                        </p:cTn>
                                        <p:tgtEl>
                                          <p:spTgt spid="23"/>
                                        </p:tgtEl>
                                        <p:attrNameLst>
                                          <p:attrName>style.visibility</p:attrName>
                                        </p:attrNameLst>
                                      </p:cBhvr>
                                      <p:to>
                                        <p:strVal val="visible"/>
                                      </p:to>
                                    </p:set>
                                  </p:childTnLst>
                                </p:cTn>
                              </p:par>
                            </p:childTnLst>
                          </p:cTn>
                        </p:par>
                        <p:par>
                          <p:cTn id="31" fill="hold">
                            <p:stCondLst>
                              <p:cond delay="8000"/>
                            </p:stCondLst>
                            <p:childTnLst>
                              <p:par>
                                <p:cTn id="32" presetID="1" presetClass="entr" presetSubtype="0" fill="hold" nodeType="afterEffect">
                                  <p:stCondLst>
                                    <p:cond delay="1000"/>
                                  </p:stCondLst>
                                  <p:childTnLst>
                                    <p:set>
                                      <p:cBhvr>
                                        <p:cTn id="33" dur="1" fill="hold">
                                          <p:stCondLst>
                                            <p:cond delay="0"/>
                                          </p:stCondLst>
                                        </p:cTn>
                                        <p:tgtEl>
                                          <p:spTgt spid="24"/>
                                        </p:tgtEl>
                                        <p:attrNameLst>
                                          <p:attrName>style.visibility</p:attrName>
                                        </p:attrNameLst>
                                      </p:cBhvr>
                                      <p:to>
                                        <p:strVal val="visible"/>
                                      </p:to>
                                    </p:set>
                                  </p:childTnLst>
                                </p:cTn>
                              </p:par>
                            </p:childTnLst>
                          </p:cTn>
                        </p:par>
                        <p:par>
                          <p:cTn id="34" fill="hold">
                            <p:stCondLst>
                              <p:cond delay="9000"/>
                            </p:stCondLst>
                            <p:childTnLst>
                              <p:par>
                                <p:cTn id="35" presetID="1" presetClass="entr" presetSubtype="0" fill="hold" nodeType="afterEffect">
                                  <p:stCondLst>
                                    <p:cond delay="1000"/>
                                  </p:stCondLst>
                                  <p:childTnLst>
                                    <p:set>
                                      <p:cBhvr>
                                        <p:cTn id="36" dur="1" fill="hold">
                                          <p:stCondLst>
                                            <p:cond delay="0"/>
                                          </p:stCondLst>
                                        </p:cTn>
                                        <p:tgtEl>
                                          <p:spTgt spid="25"/>
                                        </p:tgtEl>
                                        <p:attrNameLst>
                                          <p:attrName>style.visibility</p:attrName>
                                        </p:attrNameLst>
                                      </p:cBhvr>
                                      <p:to>
                                        <p:strVal val="visible"/>
                                      </p:to>
                                    </p:set>
                                  </p:childTnLst>
                                </p:cTn>
                              </p:par>
                            </p:childTnLst>
                          </p:cTn>
                        </p:par>
                        <p:par>
                          <p:cTn id="37" fill="hold">
                            <p:stCondLst>
                              <p:cond delay="10000"/>
                            </p:stCondLst>
                            <p:childTnLst>
                              <p:par>
                                <p:cTn id="38" presetID="1" presetClass="entr" presetSubtype="0" fill="hold" nodeType="afterEffect">
                                  <p:stCondLst>
                                    <p:cond delay="1000"/>
                                  </p:stCondLst>
                                  <p:childTnLst>
                                    <p:set>
                                      <p:cBhvr>
                                        <p:cTn id="39" dur="1" fill="hold">
                                          <p:stCondLst>
                                            <p:cond delay="0"/>
                                          </p:stCondLst>
                                        </p:cTn>
                                        <p:tgtEl>
                                          <p:spTgt spid="26"/>
                                        </p:tgtEl>
                                        <p:attrNameLst>
                                          <p:attrName>style.visibility</p:attrName>
                                        </p:attrNameLst>
                                      </p:cBhvr>
                                      <p:to>
                                        <p:strVal val="visible"/>
                                      </p:to>
                                    </p:set>
                                  </p:childTnLst>
                                </p:cTn>
                              </p:par>
                            </p:childTnLst>
                          </p:cTn>
                        </p:par>
                        <p:par>
                          <p:cTn id="40" fill="hold">
                            <p:stCondLst>
                              <p:cond delay="11000"/>
                            </p:stCondLst>
                            <p:childTnLst>
                              <p:par>
                                <p:cTn id="41" presetID="1" presetClass="entr" presetSubtype="0" fill="hold" nodeType="afterEffect">
                                  <p:stCondLst>
                                    <p:cond delay="1000"/>
                                  </p:stCondLst>
                                  <p:childTnLst>
                                    <p:set>
                                      <p:cBhvr>
                                        <p:cTn id="42" dur="1" fill="hold">
                                          <p:stCondLst>
                                            <p:cond delay="0"/>
                                          </p:stCondLst>
                                        </p:cTn>
                                        <p:tgtEl>
                                          <p:spTgt spid="27"/>
                                        </p:tgtEl>
                                        <p:attrNameLst>
                                          <p:attrName>style.visibility</p:attrName>
                                        </p:attrNameLst>
                                      </p:cBhvr>
                                      <p:to>
                                        <p:strVal val="visible"/>
                                      </p:to>
                                    </p:set>
                                  </p:childTnLst>
                                </p:cTn>
                              </p:par>
                            </p:childTnLst>
                          </p:cTn>
                        </p:par>
                        <p:par>
                          <p:cTn id="43" fill="hold">
                            <p:stCondLst>
                              <p:cond delay="12000"/>
                            </p:stCondLst>
                            <p:childTnLst>
                              <p:par>
                                <p:cTn id="44" presetID="1" presetClass="entr" presetSubtype="0" fill="hold" nodeType="afterEffect">
                                  <p:stCondLst>
                                    <p:cond delay="1000"/>
                                  </p:stCondLst>
                                  <p:childTnLst>
                                    <p:set>
                                      <p:cBhvr>
                                        <p:cTn id="45" dur="1" fill="hold">
                                          <p:stCondLst>
                                            <p:cond delay="0"/>
                                          </p:stCondLst>
                                        </p:cTn>
                                        <p:tgtEl>
                                          <p:spTgt spid="28"/>
                                        </p:tgtEl>
                                        <p:attrNameLst>
                                          <p:attrName>style.visibility</p:attrName>
                                        </p:attrNameLst>
                                      </p:cBhvr>
                                      <p:to>
                                        <p:strVal val="visible"/>
                                      </p:to>
                                    </p:set>
                                  </p:childTnLst>
                                </p:cTn>
                              </p:par>
                            </p:childTnLst>
                          </p:cTn>
                        </p:par>
                        <p:par>
                          <p:cTn id="46" fill="hold">
                            <p:stCondLst>
                              <p:cond delay="13000"/>
                            </p:stCondLst>
                            <p:childTnLst>
                              <p:par>
                                <p:cTn id="47" presetID="1" presetClass="entr" presetSubtype="0" fill="hold" nodeType="afterEffect">
                                  <p:stCondLst>
                                    <p:cond delay="1000"/>
                                  </p:stCondLst>
                                  <p:childTnLst>
                                    <p:set>
                                      <p:cBhvr>
                                        <p:cTn id="48" dur="1" fill="hold">
                                          <p:stCondLst>
                                            <p:cond delay="0"/>
                                          </p:stCondLst>
                                        </p:cTn>
                                        <p:tgtEl>
                                          <p:spTgt spid="29"/>
                                        </p:tgtEl>
                                        <p:attrNameLst>
                                          <p:attrName>style.visibility</p:attrName>
                                        </p:attrNameLst>
                                      </p:cBhvr>
                                      <p:to>
                                        <p:strVal val="visible"/>
                                      </p:to>
                                    </p:set>
                                  </p:childTnLst>
                                </p:cTn>
                              </p:par>
                            </p:childTnLst>
                          </p:cTn>
                        </p:par>
                        <p:par>
                          <p:cTn id="49" fill="hold">
                            <p:stCondLst>
                              <p:cond delay="14000"/>
                            </p:stCondLst>
                            <p:childTnLst>
                              <p:par>
                                <p:cTn id="50" presetID="1" presetClass="entr" presetSubtype="0" fill="hold" nodeType="afterEffect">
                                  <p:stCondLst>
                                    <p:cond delay="1000"/>
                                  </p:stCondLst>
                                  <p:childTnLst>
                                    <p:set>
                                      <p:cBhvr>
                                        <p:cTn id="51" dur="1" fill="hold">
                                          <p:stCondLst>
                                            <p:cond delay="0"/>
                                          </p:stCondLst>
                                        </p:cTn>
                                        <p:tgtEl>
                                          <p:spTgt spid="30"/>
                                        </p:tgtEl>
                                        <p:attrNameLst>
                                          <p:attrName>style.visibility</p:attrName>
                                        </p:attrNameLst>
                                      </p:cBhvr>
                                      <p:to>
                                        <p:strVal val="visible"/>
                                      </p:to>
                                    </p:set>
                                  </p:childTnLst>
                                </p:cTn>
                              </p:par>
                            </p:childTnLst>
                          </p:cTn>
                        </p:par>
                        <p:par>
                          <p:cTn id="52" fill="hold">
                            <p:stCondLst>
                              <p:cond delay="15000"/>
                            </p:stCondLst>
                            <p:childTnLst>
                              <p:par>
                                <p:cTn id="53" presetID="1" presetClass="entr" presetSubtype="0" fill="hold" nodeType="afterEffect">
                                  <p:stCondLst>
                                    <p:cond delay="1000"/>
                                  </p:stCondLst>
                                  <p:childTnLst>
                                    <p:set>
                                      <p:cBhvr>
                                        <p:cTn id="54" dur="1" fill="hold">
                                          <p:stCondLst>
                                            <p:cond delay="0"/>
                                          </p:stCondLst>
                                        </p:cTn>
                                        <p:tgtEl>
                                          <p:spTgt spid="31"/>
                                        </p:tgtEl>
                                        <p:attrNameLst>
                                          <p:attrName>style.visibility</p:attrName>
                                        </p:attrNameLst>
                                      </p:cBhvr>
                                      <p:to>
                                        <p:strVal val="visible"/>
                                      </p:to>
                                    </p:set>
                                  </p:childTnLst>
                                </p:cTn>
                              </p:par>
                            </p:childTnLst>
                          </p:cTn>
                        </p:par>
                        <p:par>
                          <p:cTn id="55" fill="hold">
                            <p:stCondLst>
                              <p:cond delay="16000"/>
                            </p:stCondLst>
                            <p:childTnLst>
                              <p:par>
                                <p:cTn id="56" presetID="1" presetClass="entr" presetSubtype="0" fill="hold" nodeType="afterEffect">
                                  <p:stCondLst>
                                    <p:cond delay="1000"/>
                                  </p:stCondLst>
                                  <p:childTnLst>
                                    <p:set>
                                      <p:cBhvr>
                                        <p:cTn id="57" dur="1" fill="hold">
                                          <p:stCondLst>
                                            <p:cond delay="0"/>
                                          </p:stCondLst>
                                        </p:cTn>
                                        <p:tgtEl>
                                          <p:spTgt spid="32"/>
                                        </p:tgtEl>
                                        <p:attrNameLst>
                                          <p:attrName>style.visibility</p:attrName>
                                        </p:attrNameLst>
                                      </p:cBhvr>
                                      <p:to>
                                        <p:strVal val="visible"/>
                                      </p:to>
                                    </p:set>
                                  </p:childTnLst>
                                </p:cTn>
                              </p:par>
                            </p:childTnLst>
                          </p:cTn>
                        </p:par>
                        <p:par>
                          <p:cTn id="58" fill="hold">
                            <p:stCondLst>
                              <p:cond delay="17000"/>
                            </p:stCondLst>
                            <p:childTnLst>
                              <p:par>
                                <p:cTn id="59" presetID="1" presetClass="entr" presetSubtype="0" fill="hold" nodeType="afterEffect">
                                  <p:stCondLst>
                                    <p:cond delay="1000"/>
                                  </p:stCondLst>
                                  <p:childTnLst>
                                    <p:set>
                                      <p:cBhvr>
                                        <p:cTn id="60" dur="1" fill="hold">
                                          <p:stCondLst>
                                            <p:cond delay="0"/>
                                          </p:stCondLst>
                                        </p:cTn>
                                        <p:tgtEl>
                                          <p:spTgt spid="33"/>
                                        </p:tgtEl>
                                        <p:attrNameLst>
                                          <p:attrName>style.visibility</p:attrName>
                                        </p:attrNameLst>
                                      </p:cBhvr>
                                      <p:to>
                                        <p:strVal val="visible"/>
                                      </p:to>
                                    </p:set>
                                  </p:childTnLst>
                                </p:cTn>
                              </p:par>
                            </p:childTnLst>
                          </p:cTn>
                        </p:par>
                        <p:par>
                          <p:cTn id="61" fill="hold">
                            <p:stCondLst>
                              <p:cond delay="18000"/>
                            </p:stCondLst>
                            <p:childTnLst>
                              <p:par>
                                <p:cTn id="62" presetID="1" presetClass="entr" presetSubtype="0" fill="hold" nodeType="afterEffect">
                                  <p:stCondLst>
                                    <p:cond delay="1000"/>
                                  </p:stCondLst>
                                  <p:childTnLst>
                                    <p:set>
                                      <p:cBhvr>
                                        <p:cTn id="63" dur="1" fill="hold">
                                          <p:stCondLst>
                                            <p:cond delay="0"/>
                                          </p:stCondLst>
                                        </p:cTn>
                                        <p:tgtEl>
                                          <p:spTgt spid="34"/>
                                        </p:tgtEl>
                                        <p:attrNameLst>
                                          <p:attrName>style.visibility</p:attrName>
                                        </p:attrNameLst>
                                      </p:cBhvr>
                                      <p:to>
                                        <p:strVal val="visible"/>
                                      </p:to>
                                    </p:set>
                                  </p:childTnLst>
                                </p:cTn>
                              </p:par>
                            </p:childTnLst>
                          </p:cTn>
                        </p:par>
                        <p:par>
                          <p:cTn id="64" fill="hold">
                            <p:stCondLst>
                              <p:cond delay="19000"/>
                            </p:stCondLst>
                            <p:childTnLst>
                              <p:par>
                                <p:cTn id="65" presetID="1" presetClass="entr" presetSubtype="0" fill="hold" nodeType="afterEffect">
                                  <p:stCondLst>
                                    <p:cond delay="1000"/>
                                  </p:stCondLst>
                                  <p:childTnLst>
                                    <p:set>
                                      <p:cBhvr>
                                        <p:cTn id="66" dur="1" fill="hold">
                                          <p:stCondLst>
                                            <p:cond delay="0"/>
                                          </p:stCondLst>
                                        </p:cTn>
                                        <p:tgtEl>
                                          <p:spTgt spid="35"/>
                                        </p:tgtEl>
                                        <p:attrNameLst>
                                          <p:attrName>style.visibility</p:attrName>
                                        </p:attrNameLst>
                                      </p:cBhvr>
                                      <p:to>
                                        <p:strVal val="visible"/>
                                      </p:to>
                                    </p:set>
                                  </p:childTnLst>
                                </p:cTn>
                              </p:par>
                            </p:childTnLst>
                          </p:cTn>
                        </p:par>
                        <p:par>
                          <p:cTn id="67" fill="hold">
                            <p:stCondLst>
                              <p:cond delay="20000"/>
                            </p:stCondLst>
                            <p:childTnLst>
                              <p:par>
                                <p:cTn id="68" presetID="1" presetClass="entr" presetSubtype="0" fill="hold" nodeType="afterEffect">
                                  <p:stCondLst>
                                    <p:cond delay="1000"/>
                                  </p:stCondLst>
                                  <p:childTnLst>
                                    <p:set>
                                      <p:cBhvr>
                                        <p:cTn id="69" dur="1" fill="hold">
                                          <p:stCondLst>
                                            <p:cond delay="0"/>
                                          </p:stCondLst>
                                        </p:cTn>
                                        <p:tgtEl>
                                          <p:spTgt spid="36"/>
                                        </p:tgtEl>
                                        <p:attrNameLst>
                                          <p:attrName>style.visibility</p:attrName>
                                        </p:attrNameLst>
                                      </p:cBhvr>
                                      <p:to>
                                        <p:strVal val="visible"/>
                                      </p:to>
                                    </p:set>
                                  </p:childTnLst>
                                </p:cTn>
                              </p:par>
                            </p:childTnLst>
                          </p:cTn>
                        </p:par>
                        <p:par>
                          <p:cTn id="70" fill="hold">
                            <p:stCondLst>
                              <p:cond delay="21000"/>
                            </p:stCondLst>
                            <p:childTnLst>
                              <p:par>
                                <p:cTn id="71" presetID="1" presetClass="entr" presetSubtype="0" fill="hold" nodeType="afterEffect">
                                  <p:stCondLst>
                                    <p:cond delay="1000"/>
                                  </p:stCondLst>
                                  <p:childTnLst>
                                    <p:set>
                                      <p:cBhvr>
                                        <p:cTn id="72" dur="1" fill="hold">
                                          <p:stCondLst>
                                            <p:cond delay="0"/>
                                          </p:stCondLst>
                                        </p:cTn>
                                        <p:tgtEl>
                                          <p:spTgt spid="37"/>
                                        </p:tgtEl>
                                        <p:attrNameLst>
                                          <p:attrName>style.visibility</p:attrName>
                                        </p:attrNameLst>
                                      </p:cBhvr>
                                      <p:to>
                                        <p:strVal val="visible"/>
                                      </p:to>
                                    </p:set>
                                  </p:childTnLst>
                                </p:cTn>
                              </p:par>
                            </p:childTnLst>
                          </p:cTn>
                        </p:par>
                        <p:par>
                          <p:cTn id="73" fill="hold">
                            <p:stCondLst>
                              <p:cond delay="22000"/>
                            </p:stCondLst>
                            <p:childTnLst>
                              <p:par>
                                <p:cTn id="74" presetID="1" presetClass="entr" presetSubtype="0" fill="hold" nodeType="afterEffect">
                                  <p:stCondLst>
                                    <p:cond delay="1000"/>
                                  </p:stCondLst>
                                  <p:childTnLst>
                                    <p:set>
                                      <p:cBhvr>
                                        <p:cTn id="75" dur="1" fill="hold">
                                          <p:stCondLst>
                                            <p:cond delay="0"/>
                                          </p:stCondLst>
                                        </p:cTn>
                                        <p:tgtEl>
                                          <p:spTgt spid="38"/>
                                        </p:tgtEl>
                                        <p:attrNameLst>
                                          <p:attrName>style.visibility</p:attrName>
                                        </p:attrNameLst>
                                      </p:cBhvr>
                                      <p:to>
                                        <p:strVal val="visible"/>
                                      </p:to>
                                    </p:set>
                                  </p:childTnLst>
                                </p:cTn>
                              </p:par>
                            </p:childTnLst>
                          </p:cTn>
                        </p:par>
                        <p:par>
                          <p:cTn id="76" fill="hold">
                            <p:stCondLst>
                              <p:cond delay="23000"/>
                            </p:stCondLst>
                            <p:childTnLst>
                              <p:par>
                                <p:cTn id="77" presetID="1" presetClass="entr" presetSubtype="0" fill="hold" nodeType="afterEffect">
                                  <p:stCondLst>
                                    <p:cond delay="1000"/>
                                  </p:stCondLst>
                                  <p:childTnLst>
                                    <p:set>
                                      <p:cBhvr>
                                        <p:cTn id="78" dur="1" fill="hold">
                                          <p:stCondLst>
                                            <p:cond delay="0"/>
                                          </p:stCondLst>
                                        </p:cTn>
                                        <p:tgtEl>
                                          <p:spTgt spid="39"/>
                                        </p:tgtEl>
                                        <p:attrNameLst>
                                          <p:attrName>style.visibility</p:attrName>
                                        </p:attrNameLst>
                                      </p:cBhvr>
                                      <p:to>
                                        <p:strVal val="visible"/>
                                      </p:to>
                                    </p:set>
                                  </p:childTnLst>
                                </p:cTn>
                              </p:par>
                            </p:childTnLst>
                          </p:cTn>
                        </p:par>
                        <p:par>
                          <p:cTn id="79" fill="hold">
                            <p:stCondLst>
                              <p:cond delay="24000"/>
                            </p:stCondLst>
                            <p:childTnLst>
                              <p:par>
                                <p:cTn id="80" presetID="1" presetClass="entr" presetSubtype="0" fill="hold" nodeType="afterEffect">
                                  <p:stCondLst>
                                    <p:cond delay="1000"/>
                                  </p:stCondLst>
                                  <p:childTnLst>
                                    <p:set>
                                      <p:cBhvr>
                                        <p:cTn id="81" dur="1" fill="hold">
                                          <p:stCondLst>
                                            <p:cond delay="0"/>
                                          </p:stCondLst>
                                        </p:cTn>
                                        <p:tgtEl>
                                          <p:spTgt spid="40"/>
                                        </p:tgtEl>
                                        <p:attrNameLst>
                                          <p:attrName>style.visibility</p:attrName>
                                        </p:attrNameLst>
                                      </p:cBhvr>
                                      <p:to>
                                        <p:strVal val="visible"/>
                                      </p:to>
                                    </p:set>
                                  </p:childTnLst>
                                </p:cTn>
                              </p:par>
                            </p:childTnLst>
                          </p:cTn>
                        </p:par>
                        <p:par>
                          <p:cTn id="82" fill="hold">
                            <p:stCondLst>
                              <p:cond delay="25000"/>
                            </p:stCondLst>
                            <p:childTnLst>
                              <p:par>
                                <p:cTn id="83" presetID="1" presetClass="entr" presetSubtype="0" fill="hold" nodeType="afterEffect">
                                  <p:stCondLst>
                                    <p:cond delay="1000"/>
                                  </p:stCondLst>
                                  <p:childTnLst>
                                    <p:set>
                                      <p:cBhvr>
                                        <p:cTn id="84" dur="1" fill="hold">
                                          <p:stCondLst>
                                            <p:cond delay="0"/>
                                          </p:stCondLst>
                                        </p:cTn>
                                        <p:tgtEl>
                                          <p:spTgt spid="41"/>
                                        </p:tgtEl>
                                        <p:attrNameLst>
                                          <p:attrName>style.visibility</p:attrName>
                                        </p:attrNameLst>
                                      </p:cBhvr>
                                      <p:to>
                                        <p:strVal val="visible"/>
                                      </p:to>
                                    </p:set>
                                  </p:childTnLst>
                                </p:cTn>
                              </p:par>
                            </p:childTnLst>
                          </p:cTn>
                        </p:par>
                        <p:par>
                          <p:cTn id="85" fill="hold">
                            <p:stCondLst>
                              <p:cond delay="26000"/>
                            </p:stCondLst>
                            <p:childTnLst>
                              <p:par>
                                <p:cTn id="86" presetID="1" presetClass="entr" presetSubtype="0" fill="hold" nodeType="afterEffect">
                                  <p:stCondLst>
                                    <p:cond delay="1000"/>
                                  </p:stCondLst>
                                  <p:childTnLst>
                                    <p:set>
                                      <p:cBhvr>
                                        <p:cTn id="87" dur="1" fill="hold">
                                          <p:stCondLst>
                                            <p:cond delay="0"/>
                                          </p:stCondLst>
                                        </p:cTn>
                                        <p:tgtEl>
                                          <p:spTgt spid="42"/>
                                        </p:tgtEl>
                                        <p:attrNameLst>
                                          <p:attrName>style.visibility</p:attrName>
                                        </p:attrNameLst>
                                      </p:cBhvr>
                                      <p:to>
                                        <p:strVal val="visible"/>
                                      </p:to>
                                    </p:set>
                                  </p:childTnLst>
                                </p:cTn>
                              </p:par>
                            </p:childTnLst>
                          </p:cTn>
                        </p:par>
                        <p:par>
                          <p:cTn id="88" fill="hold">
                            <p:stCondLst>
                              <p:cond delay="27000"/>
                            </p:stCondLst>
                            <p:childTnLst>
                              <p:par>
                                <p:cTn id="89" presetID="1" presetClass="entr" presetSubtype="0" fill="hold" nodeType="afterEffect">
                                  <p:stCondLst>
                                    <p:cond delay="1000"/>
                                  </p:stCondLst>
                                  <p:childTnLst>
                                    <p:set>
                                      <p:cBhvr>
                                        <p:cTn id="90" dur="1" fill="hold">
                                          <p:stCondLst>
                                            <p:cond delay="0"/>
                                          </p:stCondLst>
                                        </p:cTn>
                                        <p:tgtEl>
                                          <p:spTgt spid="43"/>
                                        </p:tgtEl>
                                        <p:attrNameLst>
                                          <p:attrName>style.visibility</p:attrName>
                                        </p:attrNameLst>
                                      </p:cBhvr>
                                      <p:to>
                                        <p:strVal val="visible"/>
                                      </p:to>
                                    </p:set>
                                  </p:childTnLst>
                                </p:cTn>
                              </p:par>
                            </p:childTnLst>
                          </p:cTn>
                        </p:par>
                        <p:par>
                          <p:cTn id="91" fill="hold">
                            <p:stCondLst>
                              <p:cond delay="28000"/>
                            </p:stCondLst>
                            <p:childTnLst>
                              <p:par>
                                <p:cTn id="92" presetID="1" presetClass="entr" presetSubtype="0" fill="hold" nodeType="afterEffect">
                                  <p:stCondLst>
                                    <p:cond delay="1000"/>
                                  </p:stCondLst>
                                  <p:childTnLst>
                                    <p:set>
                                      <p:cBhvr>
                                        <p:cTn id="93" dur="1" fill="hold">
                                          <p:stCondLst>
                                            <p:cond delay="0"/>
                                          </p:stCondLst>
                                        </p:cTn>
                                        <p:tgtEl>
                                          <p:spTgt spid="44"/>
                                        </p:tgtEl>
                                        <p:attrNameLst>
                                          <p:attrName>style.visibility</p:attrName>
                                        </p:attrNameLst>
                                      </p:cBhvr>
                                      <p:to>
                                        <p:strVal val="visible"/>
                                      </p:to>
                                    </p:set>
                                  </p:childTnLst>
                                </p:cTn>
                              </p:par>
                            </p:childTnLst>
                          </p:cTn>
                        </p:par>
                        <p:par>
                          <p:cTn id="94" fill="hold">
                            <p:stCondLst>
                              <p:cond delay="29000"/>
                            </p:stCondLst>
                            <p:childTnLst>
                              <p:par>
                                <p:cTn id="95" presetID="1" presetClass="entr" presetSubtype="0" fill="hold" nodeType="afterEffect">
                                  <p:stCondLst>
                                    <p:cond delay="1000"/>
                                  </p:stCondLst>
                                  <p:childTnLst>
                                    <p:set>
                                      <p:cBhvr>
                                        <p:cTn id="96" dur="1" fill="hold">
                                          <p:stCondLst>
                                            <p:cond delay="0"/>
                                          </p:stCondLst>
                                        </p:cTn>
                                        <p:tgtEl>
                                          <p:spTgt spid="45"/>
                                        </p:tgtEl>
                                        <p:attrNameLst>
                                          <p:attrName>style.visibility</p:attrName>
                                        </p:attrNameLst>
                                      </p:cBhvr>
                                      <p:to>
                                        <p:strVal val="visible"/>
                                      </p:to>
                                    </p:set>
                                  </p:childTnLst>
                                </p:cTn>
                              </p:par>
                            </p:childTnLst>
                          </p:cTn>
                        </p:par>
                        <p:par>
                          <p:cTn id="97" fill="hold">
                            <p:stCondLst>
                              <p:cond delay="30000"/>
                            </p:stCondLst>
                            <p:childTnLst>
                              <p:par>
                                <p:cTn id="98" presetID="1" presetClass="entr" presetSubtype="0" fill="hold" nodeType="afterEffect">
                                  <p:stCondLst>
                                    <p:cond delay="1000"/>
                                  </p:stCondLst>
                                  <p:childTnLst>
                                    <p:set>
                                      <p:cBhvr>
                                        <p:cTn id="99" dur="1" fill="hold">
                                          <p:stCondLst>
                                            <p:cond delay="0"/>
                                          </p:stCondLst>
                                        </p:cTn>
                                        <p:tgtEl>
                                          <p:spTgt spid="46"/>
                                        </p:tgtEl>
                                        <p:attrNameLst>
                                          <p:attrName>style.visibility</p:attrName>
                                        </p:attrNameLst>
                                      </p:cBhvr>
                                      <p:to>
                                        <p:strVal val="visible"/>
                                      </p:to>
                                    </p:set>
                                  </p:childTnLst>
                                </p:cTn>
                              </p:par>
                            </p:childTnLst>
                          </p:cTn>
                        </p:par>
                        <p:par>
                          <p:cTn id="100" fill="hold">
                            <p:stCondLst>
                              <p:cond delay="31000"/>
                            </p:stCondLst>
                            <p:childTnLst>
                              <p:par>
                                <p:cTn id="101" presetID="1" presetClass="entr" presetSubtype="0" fill="hold" nodeType="afterEffect">
                                  <p:stCondLst>
                                    <p:cond delay="1000"/>
                                  </p:stCondLst>
                                  <p:childTnLst>
                                    <p:set>
                                      <p:cBhvr>
                                        <p:cTn id="102" dur="1" fill="hold">
                                          <p:stCondLst>
                                            <p:cond delay="0"/>
                                          </p:stCondLst>
                                        </p:cTn>
                                        <p:tgtEl>
                                          <p:spTgt spid="47"/>
                                        </p:tgtEl>
                                        <p:attrNameLst>
                                          <p:attrName>style.visibility</p:attrName>
                                        </p:attrNameLst>
                                      </p:cBhvr>
                                      <p:to>
                                        <p:strVal val="visible"/>
                                      </p:to>
                                    </p:set>
                                  </p:childTnLst>
                                </p:cTn>
                              </p:par>
                            </p:childTnLst>
                          </p:cTn>
                        </p:par>
                        <p:par>
                          <p:cTn id="103" fill="hold">
                            <p:stCondLst>
                              <p:cond delay="32000"/>
                            </p:stCondLst>
                            <p:childTnLst>
                              <p:par>
                                <p:cTn id="104" presetID="1" presetClass="entr" presetSubtype="0" fill="hold" nodeType="afterEffect">
                                  <p:stCondLst>
                                    <p:cond delay="1000"/>
                                  </p:stCondLst>
                                  <p:childTnLst>
                                    <p:set>
                                      <p:cBhvr>
                                        <p:cTn id="105" dur="1" fill="hold">
                                          <p:stCondLst>
                                            <p:cond delay="0"/>
                                          </p:stCondLst>
                                        </p:cTn>
                                        <p:tgtEl>
                                          <p:spTgt spid="48"/>
                                        </p:tgtEl>
                                        <p:attrNameLst>
                                          <p:attrName>style.visibility</p:attrName>
                                        </p:attrNameLst>
                                      </p:cBhvr>
                                      <p:to>
                                        <p:strVal val="visible"/>
                                      </p:to>
                                    </p:set>
                                  </p:childTnLst>
                                </p:cTn>
                              </p:par>
                            </p:childTnLst>
                          </p:cTn>
                        </p:par>
                        <p:par>
                          <p:cTn id="106" fill="hold">
                            <p:stCondLst>
                              <p:cond delay="33000"/>
                            </p:stCondLst>
                            <p:childTnLst>
                              <p:par>
                                <p:cTn id="107" presetID="1" presetClass="entr" presetSubtype="0" fill="hold" nodeType="afterEffect">
                                  <p:stCondLst>
                                    <p:cond delay="1000"/>
                                  </p:stCondLst>
                                  <p:childTnLst>
                                    <p:set>
                                      <p:cBhvr>
                                        <p:cTn id="108" dur="1" fill="hold">
                                          <p:stCondLst>
                                            <p:cond delay="0"/>
                                          </p:stCondLst>
                                        </p:cTn>
                                        <p:tgtEl>
                                          <p:spTgt spid="49"/>
                                        </p:tgtEl>
                                        <p:attrNameLst>
                                          <p:attrName>style.visibility</p:attrName>
                                        </p:attrNameLst>
                                      </p:cBhvr>
                                      <p:to>
                                        <p:strVal val="visible"/>
                                      </p:to>
                                    </p:set>
                                  </p:childTnLst>
                                </p:cTn>
                              </p:par>
                            </p:childTnLst>
                          </p:cTn>
                        </p:par>
                        <p:par>
                          <p:cTn id="109" fill="hold">
                            <p:stCondLst>
                              <p:cond delay="34000"/>
                            </p:stCondLst>
                            <p:childTnLst>
                              <p:par>
                                <p:cTn id="110" presetID="1" presetClass="entr" presetSubtype="0" fill="hold" nodeType="afterEffect">
                                  <p:stCondLst>
                                    <p:cond delay="1000"/>
                                  </p:stCondLst>
                                  <p:childTnLst>
                                    <p:set>
                                      <p:cBhvr>
                                        <p:cTn id="111" dur="1" fill="hold">
                                          <p:stCondLst>
                                            <p:cond delay="0"/>
                                          </p:stCondLst>
                                        </p:cTn>
                                        <p:tgtEl>
                                          <p:spTgt spid="50"/>
                                        </p:tgtEl>
                                        <p:attrNameLst>
                                          <p:attrName>style.visibility</p:attrName>
                                        </p:attrNameLst>
                                      </p:cBhvr>
                                      <p:to>
                                        <p:strVal val="visible"/>
                                      </p:to>
                                    </p:set>
                                  </p:childTnLst>
                                </p:cTn>
                              </p:par>
                            </p:childTnLst>
                          </p:cTn>
                        </p:par>
                        <p:par>
                          <p:cTn id="112" fill="hold">
                            <p:stCondLst>
                              <p:cond delay="35000"/>
                            </p:stCondLst>
                            <p:childTnLst>
                              <p:par>
                                <p:cTn id="113" presetID="1" presetClass="entr" presetSubtype="0" fill="hold" nodeType="afterEffect">
                                  <p:stCondLst>
                                    <p:cond delay="1000"/>
                                  </p:stCondLst>
                                  <p:childTnLst>
                                    <p:set>
                                      <p:cBhvr>
                                        <p:cTn id="114" dur="1" fill="hold">
                                          <p:stCondLst>
                                            <p:cond delay="0"/>
                                          </p:stCondLst>
                                        </p:cTn>
                                        <p:tgtEl>
                                          <p:spTgt spid="51"/>
                                        </p:tgtEl>
                                        <p:attrNameLst>
                                          <p:attrName>style.visibility</p:attrName>
                                        </p:attrNameLst>
                                      </p:cBhvr>
                                      <p:to>
                                        <p:strVal val="visible"/>
                                      </p:to>
                                    </p:set>
                                  </p:childTnLst>
                                </p:cTn>
                              </p:par>
                            </p:childTnLst>
                          </p:cTn>
                        </p:par>
                        <p:par>
                          <p:cTn id="115" fill="hold">
                            <p:stCondLst>
                              <p:cond delay="36000"/>
                            </p:stCondLst>
                            <p:childTnLst>
                              <p:par>
                                <p:cTn id="116" presetID="1" presetClass="entr" presetSubtype="0" fill="hold" nodeType="afterEffect">
                                  <p:stCondLst>
                                    <p:cond delay="1000"/>
                                  </p:stCondLst>
                                  <p:childTnLst>
                                    <p:set>
                                      <p:cBhvr>
                                        <p:cTn id="117" dur="1" fill="hold">
                                          <p:stCondLst>
                                            <p:cond delay="0"/>
                                          </p:stCondLst>
                                        </p:cTn>
                                        <p:tgtEl>
                                          <p:spTgt spid="52"/>
                                        </p:tgtEl>
                                        <p:attrNameLst>
                                          <p:attrName>style.visibility</p:attrName>
                                        </p:attrNameLst>
                                      </p:cBhvr>
                                      <p:to>
                                        <p:strVal val="visible"/>
                                      </p:to>
                                    </p:set>
                                  </p:childTnLst>
                                </p:cTn>
                              </p:par>
                            </p:childTnLst>
                          </p:cTn>
                        </p:par>
                        <p:par>
                          <p:cTn id="118" fill="hold">
                            <p:stCondLst>
                              <p:cond delay="37000"/>
                            </p:stCondLst>
                            <p:childTnLst>
                              <p:par>
                                <p:cTn id="119" presetID="1" presetClass="entr" presetSubtype="0" fill="hold" nodeType="afterEffect">
                                  <p:stCondLst>
                                    <p:cond delay="1000"/>
                                  </p:stCondLst>
                                  <p:childTnLst>
                                    <p:set>
                                      <p:cBhvr>
                                        <p:cTn id="120" dur="1" fill="hold">
                                          <p:stCondLst>
                                            <p:cond delay="0"/>
                                          </p:stCondLst>
                                        </p:cTn>
                                        <p:tgtEl>
                                          <p:spTgt spid="53"/>
                                        </p:tgtEl>
                                        <p:attrNameLst>
                                          <p:attrName>style.visibility</p:attrName>
                                        </p:attrNameLst>
                                      </p:cBhvr>
                                      <p:to>
                                        <p:strVal val="visible"/>
                                      </p:to>
                                    </p:set>
                                  </p:childTnLst>
                                </p:cTn>
                              </p:par>
                            </p:childTnLst>
                          </p:cTn>
                        </p:par>
                        <p:par>
                          <p:cTn id="121" fill="hold">
                            <p:stCondLst>
                              <p:cond delay="38000"/>
                            </p:stCondLst>
                            <p:childTnLst>
                              <p:par>
                                <p:cTn id="122" presetID="1" presetClass="entr" presetSubtype="0" fill="hold" nodeType="afterEffect">
                                  <p:stCondLst>
                                    <p:cond delay="1000"/>
                                  </p:stCondLst>
                                  <p:childTnLst>
                                    <p:set>
                                      <p:cBhvr>
                                        <p:cTn id="123" dur="1" fill="hold">
                                          <p:stCondLst>
                                            <p:cond delay="0"/>
                                          </p:stCondLst>
                                        </p:cTn>
                                        <p:tgtEl>
                                          <p:spTgt spid="54"/>
                                        </p:tgtEl>
                                        <p:attrNameLst>
                                          <p:attrName>style.visibility</p:attrName>
                                        </p:attrNameLst>
                                      </p:cBhvr>
                                      <p:to>
                                        <p:strVal val="visible"/>
                                      </p:to>
                                    </p:set>
                                  </p:childTnLst>
                                </p:cTn>
                              </p:par>
                            </p:childTnLst>
                          </p:cTn>
                        </p:par>
                        <p:par>
                          <p:cTn id="124" fill="hold">
                            <p:stCondLst>
                              <p:cond delay="39000"/>
                            </p:stCondLst>
                            <p:childTnLst>
                              <p:par>
                                <p:cTn id="125" presetID="1" presetClass="entr" presetSubtype="0" fill="hold" nodeType="afterEffect">
                                  <p:stCondLst>
                                    <p:cond delay="1000"/>
                                  </p:stCondLst>
                                  <p:childTnLst>
                                    <p:set>
                                      <p:cBhvr>
                                        <p:cTn id="126" dur="1" fill="hold">
                                          <p:stCondLst>
                                            <p:cond delay="0"/>
                                          </p:stCondLst>
                                        </p:cTn>
                                        <p:tgtEl>
                                          <p:spTgt spid="55"/>
                                        </p:tgtEl>
                                        <p:attrNameLst>
                                          <p:attrName>style.visibility</p:attrName>
                                        </p:attrNameLst>
                                      </p:cBhvr>
                                      <p:to>
                                        <p:strVal val="visible"/>
                                      </p:to>
                                    </p:set>
                                  </p:childTnLst>
                                </p:cTn>
                              </p:par>
                            </p:childTnLst>
                          </p:cTn>
                        </p:par>
                        <p:par>
                          <p:cTn id="127" fill="hold">
                            <p:stCondLst>
                              <p:cond delay="40000"/>
                            </p:stCondLst>
                            <p:childTnLst>
                              <p:par>
                                <p:cTn id="128" presetID="1" presetClass="entr" presetSubtype="0" fill="hold" nodeType="afterEffect">
                                  <p:stCondLst>
                                    <p:cond delay="1000"/>
                                  </p:stCondLst>
                                  <p:childTnLst>
                                    <p:set>
                                      <p:cBhvr>
                                        <p:cTn id="129" dur="1" fill="hold">
                                          <p:stCondLst>
                                            <p:cond delay="0"/>
                                          </p:stCondLst>
                                        </p:cTn>
                                        <p:tgtEl>
                                          <p:spTgt spid="56"/>
                                        </p:tgtEl>
                                        <p:attrNameLst>
                                          <p:attrName>style.visibility</p:attrName>
                                        </p:attrNameLst>
                                      </p:cBhvr>
                                      <p:to>
                                        <p:strVal val="visible"/>
                                      </p:to>
                                    </p:set>
                                  </p:childTnLst>
                                </p:cTn>
                              </p:par>
                            </p:childTnLst>
                          </p:cTn>
                        </p:par>
                        <p:par>
                          <p:cTn id="130" fill="hold">
                            <p:stCondLst>
                              <p:cond delay="41000"/>
                            </p:stCondLst>
                            <p:childTnLst>
                              <p:par>
                                <p:cTn id="131" presetID="1" presetClass="entr" presetSubtype="0" fill="hold" nodeType="afterEffect">
                                  <p:stCondLst>
                                    <p:cond delay="1000"/>
                                  </p:stCondLst>
                                  <p:childTnLst>
                                    <p:set>
                                      <p:cBhvr>
                                        <p:cTn id="132" dur="1" fill="hold">
                                          <p:stCondLst>
                                            <p:cond delay="0"/>
                                          </p:stCondLst>
                                        </p:cTn>
                                        <p:tgtEl>
                                          <p:spTgt spid="57"/>
                                        </p:tgtEl>
                                        <p:attrNameLst>
                                          <p:attrName>style.visibility</p:attrName>
                                        </p:attrNameLst>
                                      </p:cBhvr>
                                      <p:to>
                                        <p:strVal val="visible"/>
                                      </p:to>
                                    </p:set>
                                  </p:childTnLst>
                                </p:cTn>
                              </p:par>
                            </p:childTnLst>
                          </p:cTn>
                        </p:par>
                        <p:par>
                          <p:cTn id="133" fill="hold">
                            <p:stCondLst>
                              <p:cond delay="42000"/>
                            </p:stCondLst>
                            <p:childTnLst>
                              <p:par>
                                <p:cTn id="134" presetID="1" presetClass="entr" presetSubtype="0" fill="hold" nodeType="afterEffect">
                                  <p:stCondLst>
                                    <p:cond delay="1000"/>
                                  </p:stCondLst>
                                  <p:childTnLst>
                                    <p:set>
                                      <p:cBhvr>
                                        <p:cTn id="135" dur="1" fill="hold">
                                          <p:stCondLst>
                                            <p:cond delay="0"/>
                                          </p:stCondLst>
                                        </p:cTn>
                                        <p:tgtEl>
                                          <p:spTgt spid="58"/>
                                        </p:tgtEl>
                                        <p:attrNameLst>
                                          <p:attrName>style.visibility</p:attrName>
                                        </p:attrNameLst>
                                      </p:cBhvr>
                                      <p:to>
                                        <p:strVal val="visible"/>
                                      </p:to>
                                    </p:set>
                                  </p:childTnLst>
                                </p:cTn>
                              </p:par>
                            </p:childTnLst>
                          </p:cTn>
                        </p:par>
                        <p:par>
                          <p:cTn id="136" fill="hold">
                            <p:stCondLst>
                              <p:cond delay="43000"/>
                            </p:stCondLst>
                            <p:childTnLst>
                              <p:par>
                                <p:cTn id="137" presetID="1" presetClass="entr" presetSubtype="0" fill="hold" nodeType="afterEffect">
                                  <p:stCondLst>
                                    <p:cond delay="1000"/>
                                  </p:stCondLst>
                                  <p:childTnLst>
                                    <p:set>
                                      <p:cBhvr>
                                        <p:cTn id="138" dur="1" fill="hold">
                                          <p:stCondLst>
                                            <p:cond delay="0"/>
                                          </p:stCondLst>
                                        </p:cTn>
                                        <p:tgtEl>
                                          <p:spTgt spid="59"/>
                                        </p:tgtEl>
                                        <p:attrNameLst>
                                          <p:attrName>style.visibility</p:attrName>
                                        </p:attrNameLst>
                                      </p:cBhvr>
                                      <p:to>
                                        <p:strVal val="visible"/>
                                      </p:to>
                                    </p:set>
                                  </p:childTnLst>
                                </p:cTn>
                              </p:par>
                            </p:childTnLst>
                          </p:cTn>
                        </p:par>
                        <p:par>
                          <p:cTn id="139" fill="hold">
                            <p:stCondLst>
                              <p:cond delay="44000"/>
                            </p:stCondLst>
                            <p:childTnLst>
                              <p:par>
                                <p:cTn id="140" presetID="1" presetClass="entr" presetSubtype="0" fill="hold" nodeType="afterEffect">
                                  <p:stCondLst>
                                    <p:cond delay="1000"/>
                                  </p:stCondLst>
                                  <p:childTnLst>
                                    <p:set>
                                      <p:cBhvr>
                                        <p:cTn id="141" dur="1" fill="hold">
                                          <p:stCondLst>
                                            <p:cond delay="0"/>
                                          </p:stCondLst>
                                        </p:cTn>
                                        <p:tgtEl>
                                          <p:spTgt spid="60"/>
                                        </p:tgtEl>
                                        <p:attrNameLst>
                                          <p:attrName>style.visibility</p:attrName>
                                        </p:attrNameLst>
                                      </p:cBhvr>
                                      <p:to>
                                        <p:strVal val="visible"/>
                                      </p:to>
                                    </p:set>
                                  </p:childTnLst>
                                </p:cTn>
                              </p:par>
                            </p:childTnLst>
                          </p:cTn>
                        </p:par>
                        <p:par>
                          <p:cTn id="142" fill="hold">
                            <p:stCondLst>
                              <p:cond delay="45000"/>
                            </p:stCondLst>
                            <p:childTnLst>
                              <p:par>
                                <p:cTn id="143" presetID="1" presetClass="entr" presetSubtype="0" fill="hold" nodeType="afterEffect">
                                  <p:stCondLst>
                                    <p:cond delay="1000"/>
                                  </p:stCondLst>
                                  <p:childTnLst>
                                    <p:set>
                                      <p:cBhvr>
                                        <p:cTn id="144" dur="1" fill="hold">
                                          <p:stCondLst>
                                            <p:cond delay="0"/>
                                          </p:stCondLst>
                                        </p:cTn>
                                        <p:tgtEl>
                                          <p:spTgt spid="61"/>
                                        </p:tgtEl>
                                        <p:attrNameLst>
                                          <p:attrName>style.visibility</p:attrName>
                                        </p:attrNameLst>
                                      </p:cBhvr>
                                      <p:to>
                                        <p:strVal val="visible"/>
                                      </p:to>
                                    </p:set>
                                  </p:childTnLst>
                                </p:cTn>
                              </p:par>
                            </p:childTnLst>
                          </p:cTn>
                        </p:par>
                        <p:par>
                          <p:cTn id="145" fill="hold">
                            <p:stCondLst>
                              <p:cond delay="46000"/>
                            </p:stCondLst>
                            <p:childTnLst>
                              <p:par>
                                <p:cTn id="146" presetID="1" presetClass="entr" presetSubtype="0" fill="hold" nodeType="afterEffect">
                                  <p:stCondLst>
                                    <p:cond delay="1000"/>
                                  </p:stCondLst>
                                  <p:childTnLst>
                                    <p:set>
                                      <p:cBhvr>
                                        <p:cTn id="147" dur="1" fill="hold">
                                          <p:stCondLst>
                                            <p:cond delay="0"/>
                                          </p:stCondLst>
                                        </p:cTn>
                                        <p:tgtEl>
                                          <p:spTgt spid="62"/>
                                        </p:tgtEl>
                                        <p:attrNameLst>
                                          <p:attrName>style.visibility</p:attrName>
                                        </p:attrNameLst>
                                      </p:cBhvr>
                                      <p:to>
                                        <p:strVal val="visible"/>
                                      </p:to>
                                    </p:set>
                                  </p:childTnLst>
                                </p:cTn>
                              </p:par>
                            </p:childTnLst>
                          </p:cTn>
                        </p:par>
                        <p:par>
                          <p:cTn id="148" fill="hold">
                            <p:stCondLst>
                              <p:cond delay="47000"/>
                            </p:stCondLst>
                            <p:childTnLst>
                              <p:par>
                                <p:cTn id="149" presetID="1" presetClass="entr" presetSubtype="0" fill="hold" nodeType="afterEffect">
                                  <p:stCondLst>
                                    <p:cond delay="1000"/>
                                  </p:stCondLst>
                                  <p:childTnLst>
                                    <p:set>
                                      <p:cBhvr>
                                        <p:cTn id="150" dur="1" fill="hold">
                                          <p:stCondLst>
                                            <p:cond delay="0"/>
                                          </p:stCondLst>
                                        </p:cTn>
                                        <p:tgtEl>
                                          <p:spTgt spid="63"/>
                                        </p:tgtEl>
                                        <p:attrNameLst>
                                          <p:attrName>style.visibility</p:attrName>
                                        </p:attrNameLst>
                                      </p:cBhvr>
                                      <p:to>
                                        <p:strVal val="visible"/>
                                      </p:to>
                                    </p:set>
                                  </p:childTnLst>
                                </p:cTn>
                              </p:par>
                            </p:childTnLst>
                          </p:cTn>
                        </p:par>
                        <p:par>
                          <p:cTn id="151" fill="hold">
                            <p:stCondLst>
                              <p:cond delay="48000"/>
                            </p:stCondLst>
                            <p:childTnLst>
                              <p:par>
                                <p:cTn id="152" presetID="1" presetClass="entr" presetSubtype="0" fill="hold" nodeType="afterEffect">
                                  <p:stCondLst>
                                    <p:cond delay="1000"/>
                                  </p:stCondLst>
                                  <p:childTnLst>
                                    <p:set>
                                      <p:cBhvr>
                                        <p:cTn id="153" dur="1" fill="hold">
                                          <p:stCondLst>
                                            <p:cond delay="0"/>
                                          </p:stCondLst>
                                        </p:cTn>
                                        <p:tgtEl>
                                          <p:spTgt spid="64"/>
                                        </p:tgtEl>
                                        <p:attrNameLst>
                                          <p:attrName>style.visibility</p:attrName>
                                        </p:attrNameLst>
                                      </p:cBhvr>
                                      <p:to>
                                        <p:strVal val="visible"/>
                                      </p:to>
                                    </p:set>
                                  </p:childTnLst>
                                </p:cTn>
                              </p:par>
                            </p:childTnLst>
                          </p:cTn>
                        </p:par>
                        <p:par>
                          <p:cTn id="154" fill="hold">
                            <p:stCondLst>
                              <p:cond delay="49000"/>
                            </p:stCondLst>
                            <p:childTnLst>
                              <p:par>
                                <p:cTn id="155" presetID="1" presetClass="entr" presetSubtype="0" fill="hold" nodeType="afterEffect">
                                  <p:stCondLst>
                                    <p:cond delay="1000"/>
                                  </p:stCondLst>
                                  <p:childTnLst>
                                    <p:set>
                                      <p:cBhvr>
                                        <p:cTn id="156"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770" y="384553"/>
            <a:ext cx="10686359" cy="1336552"/>
          </a:xfrm>
        </p:spPr>
        <p:txBody>
          <a:bodyPr>
            <a:noAutofit/>
          </a:bodyPr>
          <a:lstStyle/>
          <a:p>
            <a:pPr algn="r"/>
            <a:r>
              <a:rPr lang="en-US" sz="4400" dirty="0">
                <a:solidFill>
                  <a:schemeClr val="tx2"/>
                </a:solidFill>
              </a:rPr>
              <a:t>Bunch length and energy spread for considered cases</a:t>
            </a:r>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97587" y="1809353"/>
            <a:ext cx="5546726" cy="4160045"/>
          </a:xfrm>
        </p:spPr>
      </p:pic>
      <p:sp>
        <p:nvSpPr>
          <p:cNvPr id="3" name="Date Placeholder 2"/>
          <p:cNvSpPr>
            <a:spLocks noGrp="1"/>
          </p:cNvSpPr>
          <p:nvPr>
            <p:ph type="dt" sz="half" idx="10"/>
          </p:nvPr>
        </p:nvSpPr>
        <p:spPr/>
        <p:txBody>
          <a:bodyPr/>
          <a:lstStyle/>
          <a:p>
            <a:r>
              <a:rPr lang="it-IT" smtClean="0"/>
              <a:t>20/10/22</a:t>
            </a:r>
            <a:endParaRPr lang="en-US" dirty="0"/>
          </a:p>
        </p:txBody>
      </p:sp>
      <p:sp>
        <p:nvSpPr>
          <p:cNvPr id="4" name="Footer Placeholder 3"/>
          <p:cNvSpPr>
            <a:spLocks noGrp="1"/>
          </p:cNvSpPr>
          <p:nvPr>
            <p:ph type="ftr" sz="quarter" idx="11"/>
          </p:nvPr>
        </p:nvSpPr>
        <p:spPr/>
        <p:txBody>
          <a:bodyPr/>
          <a:lstStyle/>
          <a:p>
            <a:r>
              <a:rPr lang="en-US" smtClean="0"/>
              <a:t>FCC-EIC MDI Workshop, Emanuela Carideo</a:t>
            </a:r>
            <a:endParaRPr lang="en-US" dirty="0"/>
          </a:p>
        </p:txBody>
      </p:sp>
      <p:sp>
        <p:nvSpPr>
          <p:cNvPr id="6" name="Slide Number Placeholder 5"/>
          <p:cNvSpPr>
            <a:spLocks noGrp="1"/>
          </p:cNvSpPr>
          <p:nvPr>
            <p:ph type="sldNum" sz="quarter" idx="12"/>
          </p:nvPr>
        </p:nvSpPr>
        <p:spPr/>
        <p:txBody>
          <a:bodyPr/>
          <a:lstStyle/>
          <a:p>
            <a:fld id="{6113E31D-E2AB-40D1-8B51-AFA5AFEF393A}" type="slidenum">
              <a:rPr lang="en-US" smtClean="0"/>
              <a:t>9</a:t>
            </a:fld>
            <a:endParaRPr lang="en-US" dirty="0"/>
          </a:p>
        </p:txBody>
      </p:sp>
      <p:sp>
        <p:nvSpPr>
          <p:cNvPr id="5" name="Rectangle 4"/>
          <p:cNvSpPr/>
          <p:nvPr/>
        </p:nvSpPr>
        <p:spPr>
          <a:xfrm>
            <a:off x="913769" y="1351773"/>
            <a:ext cx="8464164" cy="369332"/>
          </a:xfrm>
          <a:prstGeom prst="rect">
            <a:avLst/>
          </a:prstGeom>
        </p:spPr>
        <p:txBody>
          <a:bodyPr wrap="square">
            <a:spAutoFit/>
          </a:bodyPr>
          <a:lstStyle/>
          <a:p>
            <a:pPr marL="457200" indent="-457200">
              <a:buFont typeface="Arial" charset="0"/>
              <a:buChar char="•"/>
            </a:pPr>
            <a:r>
              <a:rPr lang="en-US" dirty="0">
                <a:latin typeface="+mj-lt"/>
              </a:rPr>
              <a:t>The transverse impedance almost does not affect the longitudinal dynamics</a:t>
            </a:r>
          </a:p>
        </p:txBody>
      </p:sp>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3769" y="1809353"/>
            <a:ext cx="5584726" cy="4205685"/>
          </a:xfrm>
          <a:prstGeom prst="rect">
            <a:avLst/>
          </a:prstGeom>
        </p:spPr>
      </p:pic>
      <p:cxnSp>
        <p:nvCxnSpPr>
          <p:cNvPr id="12" name="Connettore 1 12">
            <a:extLst>
              <a:ext uri="{FF2B5EF4-FFF2-40B4-BE49-F238E27FC236}">
                <a16:creationId xmlns:a16="http://schemas.microsoft.com/office/drawing/2014/main" xmlns="" id="{1765CFE4-6A8F-5517-513D-E15833322D25}"/>
              </a:ext>
            </a:extLst>
          </p:cNvPr>
          <p:cNvCxnSpPr>
            <a:cxnSpLocks/>
          </p:cNvCxnSpPr>
          <p:nvPr/>
        </p:nvCxnSpPr>
        <p:spPr bwMode="auto">
          <a:xfrm flipV="1">
            <a:off x="3402337" y="2186304"/>
            <a:ext cx="12376" cy="3451780"/>
          </a:xfrm>
          <a:prstGeom prst="line">
            <a:avLst/>
          </a:prstGeom>
          <a:noFill/>
          <a:ln w="38100" cap="flat" cmpd="sng" algn="ctr">
            <a:solidFill>
              <a:srgbClr val="FF0000"/>
            </a:solidFill>
            <a:prstDash val="solid"/>
            <a:round/>
            <a:headEnd type="none" w="med" len="med"/>
            <a:tailEnd type="none" w="med" len="med"/>
          </a:ln>
          <a:effectLst/>
        </p:spPr>
      </p:cxnSp>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330377" y="6512306"/>
            <a:ext cx="769328" cy="260082"/>
          </a:xfrm>
          <a:prstGeom prst="rect">
            <a:avLst/>
          </a:prstGeom>
        </p:spPr>
      </p:pic>
      <p:cxnSp>
        <p:nvCxnSpPr>
          <p:cNvPr id="14" name="Connettore 1 12">
            <a:extLst>
              <a:ext uri="{FF2B5EF4-FFF2-40B4-BE49-F238E27FC236}">
                <a16:creationId xmlns:a16="http://schemas.microsoft.com/office/drawing/2014/main" xmlns="" id="{1765CFE4-6A8F-5517-513D-E15833322D25}"/>
              </a:ext>
            </a:extLst>
          </p:cNvPr>
          <p:cNvCxnSpPr>
            <a:cxnSpLocks/>
          </p:cNvCxnSpPr>
          <p:nvPr/>
        </p:nvCxnSpPr>
        <p:spPr bwMode="auto">
          <a:xfrm flipV="1">
            <a:off x="8583900" y="2186304"/>
            <a:ext cx="14631" cy="3370042"/>
          </a:xfrm>
          <a:prstGeom prst="line">
            <a:avLst/>
          </a:prstGeom>
          <a:noFill/>
          <a:ln w="38100" cap="flat" cmpd="sng" algn="ctr">
            <a:solidFill>
              <a:srgbClr val="FF0000"/>
            </a:solidFill>
            <a:prstDash val="solid"/>
            <a:round/>
            <a:headEnd type="none" w="med" len="med"/>
            <a:tailEnd type="none" w="med" len="med"/>
          </a:ln>
          <a:effectLst/>
        </p:spPr>
      </p:cxnSp>
    </p:spTree>
    <p:extLst>
      <p:ext uri="{BB962C8B-B14F-4D97-AF65-F5344CB8AC3E}">
        <p14:creationId xmlns:p14="http://schemas.microsoft.com/office/powerpoint/2010/main" val="1123756049"/>
      </p:ext>
    </p:extLst>
  </p:cSld>
  <p:clrMapOvr>
    <a:masterClrMapping/>
  </p:clrMapOvr>
  <p:timing>
    <p:tnLst>
      <p:par>
        <p:cTn id="1" dur="indefinite" restart="never" nodeType="tmRoot"/>
      </p:par>
    </p:tn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 id="{B311A5A3-1C27-C744-BE1F-8D6F311C5E22}" vid="{97CA9620-8E45-3E49-B7B8-3CC1C44B701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Retrospect">
  <a:themeElements>
    <a:clrScheme name="Retrospect">
      <a:dk1>
        <a:sysClr val="windowText" lastClr="000000"/>
      </a:dk1>
      <a:lt1>
        <a:sysClr val="window" lastClr="FFFFFF"/>
      </a:lt1>
      <a:dk2>
        <a:srgbClr val="344068"/>
      </a:dk2>
      <a:lt2>
        <a:srgbClr val="D9E0E6"/>
      </a:lt2>
      <a:accent1>
        <a:srgbClr val="1CADE4"/>
      </a:accent1>
      <a:accent2>
        <a:srgbClr val="2683C6"/>
      </a:accent2>
      <a:accent3>
        <a:srgbClr val="28C4CC"/>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975</TotalTime>
  <Words>2244</Words>
  <Application>Microsoft Macintosh PowerPoint</Application>
  <PresentationFormat>Widescreen</PresentationFormat>
  <Paragraphs>259</Paragraphs>
  <Slides>37</Slides>
  <Notes>11</Notes>
  <HiddenSlides>0</HiddenSlides>
  <MMClips>0</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37</vt:i4>
      </vt:variant>
    </vt:vector>
  </HeadingPairs>
  <TitlesOfParts>
    <vt:vector size="50" baseType="lpstr">
      <vt:lpstr>Calibri</vt:lpstr>
      <vt:lpstr>Calibri Light</vt:lpstr>
      <vt:lpstr>Cambria Math</vt:lpstr>
      <vt:lpstr>DejaVu Sans</vt:lpstr>
      <vt:lpstr>ＭＳ Ｐゴシック</vt:lpstr>
      <vt:lpstr>Symbol</vt:lpstr>
      <vt:lpstr>Times New Roman</vt:lpstr>
      <vt:lpstr>Wingdings</vt:lpstr>
      <vt:lpstr>Arial</vt:lpstr>
      <vt:lpstr>Theme1</vt:lpstr>
      <vt:lpstr>Office Theme</vt:lpstr>
      <vt:lpstr>1_Office Theme</vt:lpstr>
      <vt:lpstr>Retrospect</vt:lpstr>
      <vt:lpstr>FCC-ee Collective Effects</vt:lpstr>
      <vt:lpstr>PowerPoint Presentation</vt:lpstr>
      <vt:lpstr>Resistive wall</vt:lpstr>
      <vt:lpstr>NEG coating is needed to mitigate the electron cloud build-up in the positron machine and for pumping reasons in both rings.</vt:lpstr>
      <vt:lpstr>Wake and impedance repository for FCC-ee: https://gitlab.cern.ch/ecarideo/FCCee_IW_Model </vt:lpstr>
      <vt:lpstr>Impedance Sources: CST and IW2D simulations</vt:lpstr>
      <vt:lpstr>PowerPoint Presentation</vt:lpstr>
      <vt:lpstr>PowerPoint Presentation</vt:lpstr>
      <vt:lpstr>Bunch length and energy spread for considered cases</vt:lpstr>
      <vt:lpstr>Transverse Dynamics</vt:lpstr>
      <vt:lpstr>TMCI: longitudinal and transverse wake with a bunch length of 14.5 mm (BS)  </vt:lpstr>
      <vt:lpstr>Variable Chromaticity:</vt:lpstr>
      <vt:lpstr>TCBI and feedback system</vt:lpstr>
      <vt:lpstr>TMCI and feedback system</vt:lpstr>
      <vt:lpstr>ITSR instability: Imaginary Tune Split and Repulsion</vt:lpstr>
      <vt:lpstr>ITSR instability: Imaginary Tune Split and Repulsion</vt:lpstr>
      <vt:lpstr>ITSR instability: Imaginary Tune Split and Repulsion</vt:lpstr>
      <vt:lpstr>Challenges and Future Plan</vt:lpstr>
      <vt:lpstr>PowerPoint Presentation</vt:lpstr>
      <vt:lpstr>Back-up Slides</vt:lpstr>
      <vt:lpstr>Updated FCC-ee impedance model: 20000 Bellows</vt:lpstr>
      <vt:lpstr>Method to calculate the Wake Potential by software simulation: Resistive Wall</vt:lpstr>
      <vt:lpstr>Comparison of the wake potential of 3.5 mm bunch length between PyHT and CST: BPMs</vt:lpstr>
      <vt:lpstr>Comparison of the wake potential of 3.5 mm bunch length between PyHT and CST: RF Cavities</vt:lpstr>
      <vt:lpstr>Comparison of the wake potential of 3.5 mm bunch length between PyHT and CST: RF double tapers</vt:lpstr>
      <vt:lpstr>New Wakes with new machine parameters :  Longitudinal RW with 150nm of coating plus the Bellows without neglected the perturbation introduced by the lateral winglets used to place synchrotron radiation absorbers</vt:lpstr>
      <vt:lpstr>PowerPoint Presentation</vt:lpstr>
      <vt:lpstr>Bunch length and energy spread  (old machine parameters)</vt:lpstr>
      <vt:lpstr>Transverse Dynamics</vt:lpstr>
      <vt:lpstr>TMCI</vt:lpstr>
      <vt:lpstr>Transverse RW for a beam length of 12.1mm:  TMCI analysis</vt:lpstr>
      <vt:lpstr>TMCI: longitudinal wake (on the right) and transverse wake (on the left) with a bunch length of 14.5 mm  </vt:lpstr>
      <vt:lpstr>New evaluation of the impedances using different NEG coating  : 100 nm 150 nm and 200 nm     </vt:lpstr>
      <vt:lpstr>PowerPoint Presentation</vt:lpstr>
      <vt:lpstr>TMCI analyzes using wake with different NEGs : 100nm, 150 nm and 200 nm </vt:lpstr>
      <vt:lpstr>TMCI analyzes using wake with different NEGs : 100nm, 150 nm and 200 nm </vt:lpstr>
      <vt:lpstr>TMCI analyzes using wake with different NEGs : 100nm,150 nm and 200 nm </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FCC-ee Collective Effects and their mitigation</dc:title>
  <dc:creator>Emanuela Carideo</dc:creator>
  <cp:lastModifiedBy>Emanuela Carideo</cp:lastModifiedBy>
  <cp:revision>41</cp:revision>
  <dcterms:created xsi:type="dcterms:W3CDTF">2022-07-06T08:19:38Z</dcterms:created>
  <dcterms:modified xsi:type="dcterms:W3CDTF">2022-10-20T11:43:44Z</dcterms:modified>
</cp:coreProperties>
</file>