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5"/>
  </p:notesMasterIdLst>
  <p:sldIdLst>
    <p:sldId id="257" r:id="rId2"/>
    <p:sldId id="1466" r:id="rId3"/>
    <p:sldId id="1467" r:id="rId4"/>
    <p:sldId id="282" r:id="rId5"/>
    <p:sldId id="1450" r:id="rId6"/>
    <p:sldId id="1451" r:id="rId7"/>
    <p:sldId id="1452" r:id="rId8"/>
    <p:sldId id="1453" r:id="rId9"/>
    <p:sldId id="1454" r:id="rId10"/>
    <p:sldId id="285" r:id="rId11"/>
    <p:sldId id="284" r:id="rId12"/>
    <p:sldId id="1471" r:id="rId13"/>
    <p:sldId id="1488" r:id="rId14"/>
    <p:sldId id="1457" r:id="rId15"/>
    <p:sldId id="1444" r:id="rId16"/>
    <p:sldId id="1474" r:id="rId17"/>
    <p:sldId id="1480" r:id="rId18"/>
    <p:sldId id="1476" r:id="rId19"/>
    <p:sldId id="1483" r:id="rId20"/>
    <p:sldId id="1485" r:id="rId21"/>
    <p:sldId id="1487" r:id="rId22"/>
    <p:sldId id="1386" r:id="rId23"/>
    <p:sldId id="274" r:id="rId24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7"/>
            <p14:sldId id="1466"/>
            <p14:sldId id="1467"/>
            <p14:sldId id="282"/>
            <p14:sldId id="1450"/>
            <p14:sldId id="1451"/>
            <p14:sldId id="1452"/>
            <p14:sldId id="1453"/>
            <p14:sldId id="1454"/>
            <p14:sldId id="285"/>
            <p14:sldId id="284"/>
            <p14:sldId id="1471"/>
            <p14:sldId id="1488"/>
            <p14:sldId id="1457"/>
            <p14:sldId id="1444"/>
            <p14:sldId id="1474"/>
            <p14:sldId id="1480"/>
            <p14:sldId id="1476"/>
            <p14:sldId id="1483"/>
            <p14:sldId id="1485"/>
            <p14:sldId id="1487"/>
            <p14:sldId id="1386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BC"/>
    <a:srgbClr val="212528"/>
    <a:srgbClr val="0F124A"/>
    <a:srgbClr val="0000FF"/>
    <a:srgbClr val="43C54A"/>
    <a:srgbClr val="FF7F0E"/>
    <a:srgbClr val="D9A402"/>
    <a:srgbClr val="DFDFDF"/>
    <a:srgbClr val="F6FDA3"/>
    <a:srgbClr val="D4BE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57" autoAdjust="0"/>
    <p:restoredTop sz="63272" autoAdjust="0"/>
  </p:normalViewPr>
  <p:slideViewPr>
    <p:cSldViewPr>
      <p:cViewPr varScale="1">
        <p:scale>
          <a:sx n="101" d="100"/>
          <a:sy n="101" d="100"/>
        </p:scale>
        <p:origin x="1120" y="18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21.10.22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9889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+mn-lt"/>
                <a:sym typeface="Wingdings" panose="05000000000000000000" pitchFamily="2" charset="2"/>
              </a:rPr>
              <a:t>Need to develop and model </a:t>
            </a:r>
            <a:br>
              <a:rPr lang="en-US" sz="800" dirty="0">
                <a:latin typeface="+mn-lt"/>
                <a:sym typeface="Wingdings" panose="05000000000000000000" pitchFamily="2" charset="2"/>
              </a:rPr>
            </a:br>
            <a:r>
              <a:rPr lang="en-US" sz="800" dirty="0">
                <a:latin typeface="+mn-lt"/>
                <a:sym typeface="Wingdings" panose="05000000000000000000" pitchFamily="2" charset="2"/>
              </a:rPr>
              <a:t>IR optics tuning knobs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0817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82263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Why does this happen? Chromaticity </a:t>
            </a:r>
            <a:r>
              <a:rPr lang="en-US" sz="8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</a:t>
            </a:r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changes </a:t>
            </a:r>
            <a:r>
              <a:rPr lang="en-US" sz="8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</a:t>
            </a:r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strengths. </a:t>
            </a:r>
          </a:p>
          <a:p>
            <a:endParaRPr lang="en-GB" dirty="0"/>
          </a:p>
          <a:p>
            <a:r>
              <a:rPr lang="en-GB" dirty="0"/>
              <a:t>Improved orbit correction would help, but it’s already good.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389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1.487$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 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5\times10^{-5}$ pm rad 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%$\frac{\epsilon_{y}}{\epsilon_{x}} = 0.011$ $\%$ \\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80514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1.487$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 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5\times10^{-5}$ pm rad 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%$\frac{\epsilon_{y}}{\epsilon_{x}} = 0.011$ $\%$ \\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47593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1.487$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 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5\times10^{-5}$ pm rad 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%$\frac{\epsilon_{y}}{\epsilon_{x}} = 0.011$ $\%$ \\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725463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39DB3-F818-3F43-BD79-3B64C4CBC9C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08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Here we compare FCC-</a:t>
            </a:r>
            <a:r>
              <a:rPr lang="en-GB" dirty="0" err="1"/>
              <a:t>ee</a:t>
            </a:r>
            <a:r>
              <a:rPr lang="en-GB" dirty="0"/>
              <a:t> to other low emittance SR around the world, including a number of existing and planned upgrades. </a:t>
            </a:r>
          </a:p>
          <a:p>
            <a:r>
              <a:rPr lang="en-GB" dirty="0"/>
              <a:t>You can see that FCC-</a:t>
            </a:r>
            <a:r>
              <a:rPr lang="en-GB" dirty="0" err="1"/>
              <a:t>ee</a:t>
            </a:r>
            <a:r>
              <a:rPr lang="en-GB" dirty="0"/>
              <a:t> is pushing towards low emittance whilst battling high chromaticity.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887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Currently no existing solutions are directly applicable for the alignment of the FCC-</a:t>
            </a:r>
            <a:r>
              <a:rPr lang="en-GB" dirty="0" err="1"/>
              <a:t>ee</a:t>
            </a:r>
            <a:r>
              <a:rPr lang="en-GB" dirty="0"/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59375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14758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733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table summarises the current set of misalignments. That’s not to say that this wont’ change. This talk is an update on going work.</a:t>
            </a:r>
          </a:p>
          <a:p>
            <a:endParaRPr lang="en-GB" dirty="0"/>
          </a:p>
          <a:p>
            <a:endParaRPr lang="en-GB" dirty="0"/>
          </a:p>
          <a:p>
            <a:b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ccccccc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Delta$DTHETA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Delta$DPHI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Field Errors\\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&amp; $\Delta B /B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- &amp; -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100  &amp; 100  &amp; 250 &amp; 250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100  &amp; 100  &amp; 250 &amp; 250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6863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And actually we have misalignments on top of misalignments. Within the arcs, we have </a:t>
            </a:r>
            <a:r>
              <a:rPr lang="en-GB" dirty="0" err="1"/>
              <a:t>sextpoles</a:t>
            </a:r>
            <a:r>
              <a:rPr lang="en-GB" dirty="0"/>
              <a:t> and </a:t>
            </a:r>
            <a:r>
              <a:rPr lang="en-GB" dirty="0" err="1"/>
              <a:t>quadrupoels</a:t>
            </a:r>
            <a:r>
              <a:rPr lang="en-GB" dirty="0"/>
              <a:t> on a girder.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34220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table summarises the current set of misalignments. That’s not to say that this wont’ change. This talk is an update on going work.</a:t>
            </a:r>
          </a:p>
          <a:p>
            <a:endParaRPr lang="en-GB" dirty="0"/>
          </a:p>
          <a:p>
            <a:endParaRPr lang="en-GB" dirty="0"/>
          </a:p>
          <a:p>
            <a:b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ccccccc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Delta$DTHETA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Delta$DPHI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Field Errors\\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&amp; $\Delta B /B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- &amp; -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100  &amp; 100  &amp; 250 &amp; 250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100  &amp; 100  &amp; 250 &amp; 250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685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81891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084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7922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5847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7" r:id="rId12"/>
    <p:sldLayoutId id="2147483678" r:id="rId13"/>
    <p:sldLayoutId id="2147483679" r:id="rId1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13" Type="http://schemas.openxmlformats.org/officeDocument/2006/relationships/image" Target="../media/image28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11" Type="http://schemas.openxmlformats.org/officeDocument/2006/relationships/image" Target="../media/image26.emf"/><Relationship Id="rId5" Type="http://schemas.openxmlformats.org/officeDocument/2006/relationships/image" Target="../media/image20.emf"/><Relationship Id="rId10" Type="http://schemas.openxmlformats.org/officeDocument/2006/relationships/image" Target="../media/image25.emf"/><Relationship Id="rId4" Type="http://schemas.openxmlformats.org/officeDocument/2006/relationships/image" Target="../media/image19.emf"/><Relationship Id="rId9" Type="http://schemas.openxmlformats.org/officeDocument/2006/relationships/image" Target="../media/image24.emf"/><Relationship Id="rId1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emf"/><Relationship Id="rId4" Type="http://schemas.openxmlformats.org/officeDocument/2006/relationships/image" Target="../media/image33.emf"/><Relationship Id="rId9" Type="http://schemas.openxmlformats.org/officeDocument/2006/relationships/image" Target="../media/image3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emf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emf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emf"/><Relationship Id="rId5" Type="http://schemas.openxmlformats.org/officeDocument/2006/relationships/image" Target="../media/image45.png"/><Relationship Id="rId4" Type="http://schemas.openxmlformats.org/officeDocument/2006/relationships/image" Target="../media/image3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54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emf"/><Relationship Id="rId5" Type="http://schemas.openxmlformats.org/officeDocument/2006/relationships/image" Target="../media/image33.emf"/><Relationship Id="rId10" Type="http://schemas.openxmlformats.org/officeDocument/2006/relationships/image" Target="../media/image55.emf"/><Relationship Id="rId4" Type="http://schemas.openxmlformats.org/officeDocument/2006/relationships/image" Target="../media/image32.emf"/><Relationship Id="rId9" Type="http://schemas.openxmlformats.org/officeDocument/2006/relationships/image" Target="../media/image5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54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10" Type="http://schemas.openxmlformats.org/officeDocument/2006/relationships/image" Target="../media/image65.emf"/><Relationship Id="rId4" Type="http://schemas.openxmlformats.org/officeDocument/2006/relationships/image" Target="../media/image59.png"/><Relationship Id="rId9" Type="http://schemas.openxmlformats.org/officeDocument/2006/relationships/image" Target="../media/image6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7.jpe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325" y="909843"/>
            <a:ext cx="8263350" cy="1593177"/>
          </a:xfrm>
        </p:spPr>
        <p:txBody>
          <a:bodyPr/>
          <a:lstStyle/>
          <a:p>
            <a:r>
              <a:rPr lang="en-GB" sz="3400" dirty="0"/>
              <a:t>Optics tuning and orbit correction studies for FCC-</a:t>
            </a:r>
            <a:r>
              <a:rPr lang="en-GB" sz="3400" dirty="0" err="1"/>
              <a:t>ee</a:t>
            </a:r>
            <a:endParaRPr lang="en-US" sz="3400" dirty="0"/>
          </a:p>
        </p:txBody>
      </p:sp>
      <p:sp>
        <p:nvSpPr>
          <p:cNvPr id="15" name="Untertitel 2">
            <a:extLst>
              <a:ext uri="{FF2B5EF4-FFF2-40B4-BE49-F238E27FC236}">
                <a16:creationId xmlns:a16="http://schemas.microsoft.com/office/drawing/2014/main" id="{4F095A89-756B-6440-BEA1-282B4BA613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Tessa Charles </a:t>
            </a:r>
            <a:r>
              <a:rPr lang="en-US" baseline="30000" dirty="0"/>
              <a:t>1,2</a:t>
            </a:r>
            <a:r>
              <a:rPr lang="en-US" dirty="0"/>
              <a:t>, Bernhard Holzer </a:t>
            </a:r>
            <a:r>
              <a:rPr lang="en-US" baseline="30000" dirty="0"/>
              <a:t>3</a:t>
            </a:r>
            <a:r>
              <a:rPr lang="en-US" dirty="0"/>
              <a:t>, </a:t>
            </a:r>
            <a:r>
              <a:rPr lang="en-GB" dirty="0"/>
              <a:t>Michael Hofer</a:t>
            </a:r>
            <a:r>
              <a:rPr lang="en-US" dirty="0"/>
              <a:t> </a:t>
            </a:r>
            <a:r>
              <a:rPr lang="en-US" baseline="30000" dirty="0"/>
              <a:t>3</a:t>
            </a:r>
            <a:r>
              <a:rPr lang="en-GB" dirty="0"/>
              <a:t>, </a:t>
            </a:r>
            <a:r>
              <a:rPr lang="en-US" dirty="0" err="1"/>
              <a:t>Katsunobu</a:t>
            </a:r>
            <a:r>
              <a:rPr lang="en-US" dirty="0"/>
              <a:t> </a:t>
            </a:r>
            <a:r>
              <a:rPr lang="en-US" dirty="0" err="1"/>
              <a:t>Oide</a:t>
            </a:r>
            <a:r>
              <a:rPr lang="en-US" dirty="0"/>
              <a:t> </a:t>
            </a:r>
            <a:r>
              <a:rPr lang="en-US" baseline="30000" dirty="0"/>
              <a:t>3,4</a:t>
            </a:r>
            <a:r>
              <a:rPr lang="en-US" dirty="0"/>
              <a:t>, Dmitry </a:t>
            </a:r>
            <a:r>
              <a:rPr lang="en-US" dirty="0" err="1"/>
              <a:t>Shatilov</a:t>
            </a:r>
            <a:r>
              <a:rPr lang="en-US" dirty="0"/>
              <a:t>, Frank Zimmermann </a:t>
            </a:r>
            <a:r>
              <a:rPr lang="en-US" baseline="30000" dirty="0"/>
              <a:t>3</a:t>
            </a:r>
          </a:p>
          <a:p>
            <a:r>
              <a:rPr lang="en-US" dirty="0"/>
              <a:t>Rogelio Tomas </a:t>
            </a:r>
            <a:r>
              <a:rPr lang="en-US" baseline="30000" dirty="0"/>
              <a:t>3</a:t>
            </a:r>
            <a:r>
              <a:rPr lang="en-US" dirty="0"/>
              <a:t>, </a:t>
            </a:r>
            <a:r>
              <a:rPr lang="en-GB" dirty="0"/>
              <a:t>Leon Van </a:t>
            </a:r>
            <a:r>
              <a:rPr lang="en-GB" dirty="0" err="1"/>
              <a:t>Riesen</a:t>
            </a:r>
            <a:r>
              <a:rPr lang="en-GB" dirty="0"/>
              <a:t>-Haupt </a:t>
            </a:r>
            <a:r>
              <a:rPr lang="en-US" baseline="30000" dirty="0"/>
              <a:t>5</a:t>
            </a:r>
            <a:r>
              <a:rPr lang="en-US" dirty="0"/>
              <a:t>, </a:t>
            </a:r>
            <a:r>
              <a:rPr lang="en-US" b="1" dirty="0"/>
              <a:t>and the entire FCC-</a:t>
            </a:r>
            <a:r>
              <a:rPr lang="en-US" b="1" dirty="0" err="1"/>
              <a:t>ee</a:t>
            </a:r>
            <a:r>
              <a:rPr lang="en-US" b="1" dirty="0"/>
              <a:t> optics team</a:t>
            </a:r>
          </a:p>
          <a:p>
            <a:endParaRPr lang="en-US" sz="1000" b="1" dirty="0"/>
          </a:p>
          <a:p>
            <a:r>
              <a:rPr lang="en-US" sz="1000" dirty="0"/>
              <a:t>1. University of Liverpool;  2. Cockcroft Institute;  3. CERN;  4. KEK; 5.  EPFL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dirty="0"/>
          </a:p>
        </p:txBody>
      </p:sp>
      <p:pic>
        <p:nvPicPr>
          <p:cNvPr id="9" name="Picture 8" descr="Maps - Maps - University of Liverpool">
            <a:extLst>
              <a:ext uri="{FF2B5EF4-FFF2-40B4-BE49-F238E27FC236}">
                <a16:creationId xmlns:a16="http://schemas.microsoft.com/office/drawing/2014/main" id="{04D7B182-07C5-CE46-955F-A1719F684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76" y="483061"/>
            <a:ext cx="1080361" cy="27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ADCF09-7CB7-D349-A3FD-8E1D773AA048}"/>
              </a:ext>
            </a:extLst>
          </p:cNvPr>
          <p:cNvSpPr/>
          <p:nvPr/>
        </p:nvSpPr>
        <p:spPr>
          <a:xfrm>
            <a:off x="761409" y="4707523"/>
            <a:ext cx="5513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>
                <a:solidFill>
                  <a:schemeClr val="bg1">
                    <a:lumMod val="50000"/>
                  </a:schemeClr>
                </a:solidFill>
              </a:rPr>
              <a:t>FCCIS – The Future Circular Collider Innovation Study. This INFRADEV Research and Innovation Action project receives funding from the European Union’s H2020 Framework Programme under grant agreement no. 951754.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04705CE1-F588-8D4A-B8B7-2B68BF2373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5" t="91116" r="35900" b="5419"/>
          <a:stretch/>
        </p:blipFill>
        <p:spPr bwMode="auto">
          <a:xfrm>
            <a:off x="177593" y="4690563"/>
            <a:ext cx="609503" cy="37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ockcroft Institute on Twitter: &quot;A small scale particle ...">
            <a:extLst>
              <a:ext uri="{FF2B5EF4-FFF2-40B4-BE49-F238E27FC236}">
                <a16:creationId xmlns:a16="http://schemas.microsoft.com/office/drawing/2014/main" id="{9C1A8173-F8F2-DA4D-9CAC-617A01211F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83" b="21870"/>
          <a:stretch/>
        </p:blipFill>
        <p:spPr bwMode="auto">
          <a:xfrm>
            <a:off x="7020272" y="367268"/>
            <a:ext cx="785026" cy="50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10</a:t>
            </a:fld>
            <a:endParaRPr lang="de-AT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DB120314-411F-364D-A447-C2AC04EAE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000" dirty="0">
                <a:solidFill>
                  <a:srgbClr val="0432FF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Misalignments and field errors</a:t>
            </a:r>
            <a:endParaRPr lang="en-US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A320F2B-BF84-C844-9BEF-E7976237775C}"/>
              </a:ext>
            </a:extLst>
          </p:cNvPr>
          <p:cNvSpPr txBox="1">
            <a:spLocks/>
          </p:cNvSpPr>
          <p:nvPr/>
        </p:nvSpPr>
        <p:spPr>
          <a:xfrm>
            <a:off x="6673563" y="995190"/>
            <a:ext cx="2311263" cy="11955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2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Misalignments are randomly distributed via a Gaussian distribution, truncated at 2.5 sigma.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C5F6F1-428E-8E46-AC92-AACF872E1F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40341"/>
          <a:stretch/>
        </p:blipFill>
        <p:spPr>
          <a:xfrm>
            <a:off x="528633" y="2847586"/>
            <a:ext cx="2768600" cy="16668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225788A-E2DC-6140-9112-E19FF4DD3591}"/>
              </a:ext>
            </a:extLst>
          </p:cNvPr>
          <p:cNvSpPr/>
          <p:nvPr/>
        </p:nvSpPr>
        <p:spPr>
          <a:xfrm>
            <a:off x="528633" y="3002922"/>
            <a:ext cx="2448272" cy="99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B1C1C14A-99A3-1945-A6C4-93B14EC3419D}"/>
              </a:ext>
            </a:extLst>
          </p:cNvPr>
          <p:cNvSpPr txBox="1">
            <a:spLocks/>
          </p:cNvSpPr>
          <p:nvPr/>
        </p:nvSpPr>
        <p:spPr>
          <a:xfrm>
            <a:off x="6685142" y="2254965"/>
            <a:ext cx="2311263" cy="11955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This table is not the final set of tolerances.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004EB65-EC25-C240-BE19-AF36FEB8B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106" y="1132117"/>
            <a:ext cx="6443080" cy="16564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296ACBB-65C0-7148-B0A8-D8A5A0395A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1" y="3374881"/>
            <a:ext cx="3402789" cy="17043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5B85BC-4CF5-DC4F-8BB2-66C77D0F76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751" y="3296112"/>
            <a:ext cx="3402789" cy="17043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3136CA-B0C7-B14D-961A-7434F69D942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4" r="16217"/>
          <a:stretch/>
        </p:blipFill>
        <p:spPr>
          <a:xfrm>
            <a:off x="3612810" y="3663884"/>
            <a:ext cx="2299250" cy="166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38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11</a:t>
            </a:fld>
            <a:endParaRPr lang="de-AT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DB120314-411F-364D-A447-C2AC04EAE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200" dirty="0"/>
              <a:t>Assigning girder misalignments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195AC01-D354-0649-9CE7-AA5EE2A8047E}"/>
              </a:ext>
            </a:extLst>
          </p:cNvPr>
          <p:cNvCxnSpPr>
            <a:cxnSpLocks/>
          </p:cNvCxnSpPr>
          <p:nvPr/>
        </p:nvCxnSpPr>
        <p:spPr>
          <a:xfrm>
            <a:off x="3098221" y="2199281"/>
            <a:ext cx="0" cy="483582"/>
          </a:xfrm>
          <a:prstGeom prst="straightConnector1">
            <a:avLst/>
          </a:prstGeom>
          <a:ln w="25400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90B9CFE-25DB-B849-9F6C-F22ECA343C82}"/>
              </a:ext>
            </a:extLst>
          </p:cNvPr>
          <p:cNvSpPr txBox="1">
            <a:spLocks/>
          </p:cNvSpPr>
          <p:nvPr/>
        </p:nvSpPr>
        <p:spPr>
          <a:xfrm>
            <a:off x="309680" y="3840519"/>
            <a:ext cx="7773213" cy="102734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28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- 2 independent DX and DY misalignments for each end of the girder, and which can be used to calculate DTHETA and DPHI.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20FF83D-0C5C-8A4F-9BAA-7414C831AA50}"/>
              </a:ext>
            </a:extLst>
          </p:cNvPr>
          <p:cNvGrpSpPr/>
          <p:nvPr/>
        </p:nvGrpSpPr>
        <p:grpSpPr>
          <a:xfrm>
            <a:off x="610048" y="1131590"/>
            <a:ext cx="8238368" cy="2435370"/>
            <a:chOff x="813396" y="2109390"/>
            <a:chExt cx="10984491" cy="3247160"/>
          </a:xfrm>
        </p:grpSpPr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5628A9E4-DED4-6D4F-BFEA-0AC8ADAD92D0}"/>
                </a:ext>
              </a:extLst>
            </p:cNvPr>
            <p:cNvSpPr txBox="1">
              <a:spLocks/>
            </p:cNvSpPr>
            <p:nvPr/>
          </p:nvSpPr>
          <p:spPr>
            <a:xfrm>
              <a:off x="1144707" y="4663895"/>
              <a:ext cx="1460311" cy="418454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5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(not to scale)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86CFC9E-8D49-B741-8BB0-B8B4B5395B16}"/>
                </a:ext>
              </a:extLst>
            </p:cNvPr>
            <p:cNvGrpSpPr/>
            <p:nvPr/>
          </p:nvGrpSpPr>
          <p:grpSpPr>
            <a:xfrm>
              <a:off x="813396" y="2172533"/>
              <a:ext cx="5094965" cy="3184017"/>
              <a:chOff x="160826" y="2521494"/>
              <a:chExt cx="5487199" cy="3105815"/>
            </a:xfrm>
          </p:grpSpPr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0E049596-2804-C546-8BBB-6DD42D6FA1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209" y="4486629"/>
                <a:ext cx="5223750" cy="480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3D690EBB-18AA-BD42-94CB-F55973DA7AF8}"/>
                  </a:ext>
                </a:extLst>
              </p:cNvPr>
              <p:cNvSpPr/>
              <p:nvPr/>
            </p:nvSpPr>
            <p:spPr>
              <a:xfrm rot="221233">
                <a:off x="4259828" y="4614880"/>
                <a:ext cx="1040748" cy="312409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rgbClr val="610000"/>
                  </a:solidFill>
                  <a:highlight>
                    <a:srgbClr val="610000"/>
                  </a:highlight>
                </a:endParaRP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9E69F463-1B42-264A-B17E-E95E665C8E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49883" y="4497567"/>
                <a:ext cx="0" cy="210872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E5ECE18-C46D-D648-B4F9-CD25BD3BA2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9437" y="4702310"/>
                <a:ext cx="317040" cy="201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6183B6D5-FFDC-2841-95CD-01D0C8A6AE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0826" y="2521494"/>
                <a:ext cx="250928" cy="235797"/>
              </a:xfrm>
              <a:prstGeom prst="rect">
                <a:avLst/>
              </a:prstGeom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92D85336-EDF8-0147-A66A-E7BC95901C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99853" y="4086916"/>
                <a:ext cx="148172" cy="252028"/>
              </a:xfrm>
              <a:prstGeom prst="rect">
                <a:avLst/>
              </a:prstGeom>
            </p:spPr>
          </p:pic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1B629E89-0589-AE4C-8B0E-2F9881FA1E6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40763" y="2689714"/>
                <a:ext cx="230" cy="25109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CD94DEB7-B9DB-5C48-AF9C-8444E1B644AD}"/>
                  </a:ext>
                </a:extLst>
              </p:cNvPr>
              <p:cNvGrpSpPr/>
              <p:nvPr/>
            </p:nvGrpSpPr>
            <p:grpSpPr>
              <a:xfrm rot="21035963">
                <a:off x="1751388" y="2923482"/>
                <a:ext cx="2063958" cy="1082870"/>
                <a:chOff x="3174590" y="3074068"/>
                <a:chExt cx="2820455" cy="1272168"/>
              </a:xfrm>
            </p:grpSpPr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BBA703E3-84E4-704E-91D1-CD2374CAB02B}"/>
                    </a:ext>
                  </a:extLst>
                </p:cNvPr>
                <p:cNvSpPr/>
                <p:nvPr/>
              </p:nvSpPr>
              <p:spPr>
                <a:xfrm>
                  <a:off x="3757075" y="3838623"/>
                  <a:ext cx="50400" cy="36702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9EBD49BC-0E7F-A840-A969-EABCBCDFFEEC}"/>
                    </a:ext>
                  </a:extLst>
                </p:cNvPr>
                <p:cNvSpPr/>
                <p:nvPr/>
              </p:nvSpPr>
              <p:spPr>
                <a:xfrm>
                  <a:off x="5391441" y="3860393"/>
                  <a:ext cx="50400" cy="36702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E0864904-56F3-5340-831D-CE14D7FC2481}"/>
                    </a:ext>
                  </a:extLst>
                </p:cNvPr>
                <p:cNvSpPr/>
                <p:nvPr/>
              </p:nvSpPr>
              <p:spPr>
                <a:xfrm>
                  <a:off x="4605200" y="3493370"/>
                  <a:ext cx="50400" cy="654205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A843A178-8293-9B4D-8D69-557BE0F84FEC}"/>
                    </a:ext>
                  </a:extLst>
                </p:cNvPr>
                <p:cNvSpPr/>
                <p:nvPr/>
              </p:nvSpPr>
              <p:spPr>
                <a:xfrm>
                  <a:off x="3371301" y="4113750"/>
                  <a:ext cx="2396669" cy="23248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260C17D3-51C3-5B46-93C6-8FD1B4A3C5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74590" y="4215764"/>
                  <a:ext cx="2820455" cy="198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A25BEF3A-86FC-234C-A32D-0FF152996627}"/>
                    </a:ext>
                  </a:extLst>
                </p:cNvPr>
                <p:cNvCxnSpPr>
                  <a:cxnSpLocks/>
                  <a:endCxn id="70" idx="1"/>
                </p:cNvCxnSpPr>
                <p:nvPr/>
              </p:nvCxnSpPr>
              <p:spPr>
                <a:xfrm flipV="1">
                  <a:off x="3366572" y="3633218"/>
                  <a:ext cx="274697" cy="16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>
                  <a:extLst>
                    <a:ext uri="{FF2B5EF4-FFF2-40B4-BE49-F238E27FC236}">
                      <a16:creationId xmlns:a16="http://schemas.microsoft.com/office/drawing/2014/main" id="{F70D5A55-55B7-D54E-95F3-043457E0B5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69425" y="3633217"/>
                  <a:ext cx="0" cy="597087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>
                  <a:extLst>
                    <a:ext uri="{FF2B5EF4-FFF2-40B4-BE49-F238E27FC236}">
                      <a16:creationId xmlns:a16="http://schemas.microsoft.com/office/drawing/2014/main" id="{4DD91E1B-6E21-D04F-BE54-8588C93D96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51680" y="3708513"/>
                  <a:ext cx="0" cy="507251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BBD0ACF5-56C6-E247-96E4-AC9027033D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62941" y="3706963"/>
                  <a:ext cx="2610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Arrow Connector 67">
                  <a:extLst>
                    <a:ext uri="{FF2B5EF4-FFF2-40B4-BE49-F238E27FC236}">
                      <a16:creationId xmlns:a16="http://schemas.microsoft.com/office/drawing/2014/main" id="{CBDF3719-6605-7A49-9D94-B44AEDD8B4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44284" y="3296455"/>
                  <a:ext cx="0" cy="921947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9F4FBA22-4E37-F74E-9360-F67DC88AAF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17475" y="3291144"/>
                  <a:ext cx="19986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026CE1A6-FB47-9846-AA1F-483351048350}"/>
                    </a:ext>
                  </a:extLst>
                </p:cNvPr>
                <p:cNvSpPr/>
                <p:nvPr/>
              </p:nvSpPr>
              <p:spPr>
                <a:xfrm>
                  <a:off x="3641269" y="3401686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B35943F7-04CF-1D48-8556-ABD861834F6F}"/>
                    </a:ext>
                  </a:extLst>
                </p:cNvPr>
                <p:cNvSpPr/>
                <p:nvPr/>
              </p:nvSpPr>
              <p:spPr>
                <a:xfrm>
                  <a:off x="4495789" y="3074068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0842D547-0C3B-7E4F-9595-7E59FFDEFE4B}"/>
                    </a:ext>
                  </a:extLst>
                </p:cNvPr>
                <p:cNvSpPr/>
                <p:nvPr/>
              </p:nvSpPr>
              <p:spPr>
                <a:xfrm>
                  <a:off x="5285016" y="3502991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</p:grp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93F2B482-0C6B-CF48-B474-B230B830F2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83536" y="4056620"/>
                <a:ext cx="0" cy="448068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51355395-9894-534A-8E6B-DD7A27F773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1071" y="4062311"/>
                <a:ext cx="2226238" cy="10014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Arc 54">
                <a:extLst>
                  <a:ext uri="{FF2B5EF4-FFF2-40B4-BE49-F238E27FC236}">
                    <a16:creationId xmlns:a16="http://schemas.microsoft.com/office/drawing/2014/main" id="{99F55A51-70D7-1146-8DFC-87A719B2E9E1}"/>
                  </a:ext>
                </a:extLst>
              </p:cNvPr>
              <p:cNvSpPr/>
              <p:nvPr/>
            </p:nvSpPr>
            <p:spPr>
              <a:xfrm rot="969857">
                <a:off x="2483591" y="3956759"/>
                <a:ext cx="98090" cy="221433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3" dirty="0"/>
              </a:p>
            </p:txBody>
          </p:sp>
          <p:sp>
            <p:nvSpPr>
              <p:cNvPr id="56" name="Content Placeholder 2">
                <a:extLst>
                  <a:ext uri="{FF2B5EF4-FFF2-40B4-BE49-F238E27FC236}">
                    <a16:creationId xmlns:a16="http://schemas.microsoft.com/office/drawing/2014/main" id="{8F5E989C-41A0-D54A-9CB1-DA437C02207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67937" y="4971138"/>
                <a:ext cx="821559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>
                    <a:solidFill>
                      <a:srgbClr val="6B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dipole</a:t>
                </a:r>
              </a:p>
            </p:txBody>
          </p:sp>
          <p:sp>
            <p:nvSpPr>
              <p:cNvPr id="57" name="Content Placeholder 2">
                <a:extLst>
                  <a:ext uri="{FF2B5EF4-FFF2-40B4-BE49-F238E27FC236}">
                    <a16:creationId xmlns:a16="http://schemas.microsoft.com/office/drawing/2014/main" id="{371ED8A3-3ACA-B542-BF11-054C2CEC767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75859" y="3584683"/>
                <a:ext cx="821559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>
                    <a:solidFill>
                      <a:schemeClr val="bg1">
                        <a:lumMod val="50000"/>
                      </a:schemeClr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girder</a:t>
                </a:r>
              </a:p>
            </p:txBody>
          </p:sp>
          <p:sp>
            <p:nvSpPr>
              <p:cNvPr id="58" name="Content Placeholder 2">
                <a:extLst>
                  <a:ext uri="{FF2B5EF4-FFF2-40B4-BE49-F238E27FC236}">
                    <a16:creationId xmlns:a16="http://schemas.microsoft.com/office/drawing/2014/main" id="{1A344F14-88B9-1C4D-9A01-64DE0E0B90D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33513" y="2567275"/>
                <a:ext cx="1298417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 err="1">
                    <a:solidFill>
                      <a:srgbClr val="6B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sextupoles</a:t>
                </a:r>
                <a:r>
                  <a:rPr lang="en-US" sz="1050" dirty="0">
                    <a:solidFill>
                      <a:srgbClr val="6B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/ quadrupoles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3F5CC29-39C2-F94A-9A8A-A75B925DC6FF}"/>
                </a:ext>
              </a:extLst>
            </p:cNvPr>
            <p:cNvGrpSpPr/>
            <p:nvPr/>
          </p:nvGrpSpPr>
          <p:grpSpPr>
            <a:xfrm>
              <a:off x="6381910" y="2109390"/>
              <a:ext cx="5339818" cy="3136976"/>
              <a:chOff x="6144179" y="2518359"/>
              <a:chExt cx="5750902" cy="3046770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4F5E158-E797-A040-8DE0-C26B5D311C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6620" y="4495201"/>
                <a:ext cx="5628461" cy="925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7DB3FF80-191B-984C-82CB-117106D4D3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44179" y="2518359"/>
                <a:ext cx="244882" cy="242067"/>
              </a:xfrm>
              <a:prstGeom prst="rect">
                <a:avLst/>
              </a:prstGeom>
            </p:spPr>
          </p:pic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88E19963-3F84-A449-BC1F-CEDE27D3C577}"/>
                  </a:ext>
                </a:extLst>
              </p:cNvPr>
              <p:cNvGrpSpPr/>
              <p:nvPr/>
            </p:nvGrpSpPr>
            <p:grpSpPr>
              <a:xfrm rot="275894">
                <a:off x="9963377" y="4449214"/>
                <a:ext cx="1199200" cy="462820"/>
                <a:chOff x="6200125" y="4692734"/>
                <a:chExt cx="1617008" cy="506553"/>
              </a:xfrm>
            </p:grpSpPr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15B2ACF1-6018-3B45-974F-6779301A9EB9}"/>
                    </a:ext>
                  </a:extLst>
                </p:cNvPr>
                <p:cNvSpPr/>
                <p:nvPr/>
              </p:nvSpPr>
              <p:spPr>
                <a:xfrm>
                  <a:off x="6200125" y="4771665"/>
                  <a:ext cx="1422212" cy="427622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 dirty="0">
                    <a:solidFill>
                      <a:srgbClr val="610000"/>
                    </a:solidFill>
                    <a:highlight>
                      <a:srgbClr val="610000"/>
                    </a:highlight>
                  </a:endParaRPr>
                </a:p>
              </p:txBody>
            </p:sp>
            <p:cxnSp>
              <p:nvCxnSpPr>
                <p:cNvPr id="43" name="Straight Arrow Connector 42">
                  <a:extLst>
                    <a:ext uri="{FF2B5EF4-FFF2-40B4-BE49-F238E27FC236}">
                      <a16:creationId xmlns:a16="http://schemas.microsoft.com/office/drawing/2014/main" id="{A7577276-75EB-9D43-AA22-97BB7389A7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18563" y="4692734"/>
                  <a:ext cx="2344" cy="282018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68FF1EC8-3BF0-B545-B10B-350B3C3AD9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24681" y="4967450"/>
                  <a:ext cx="19245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6E45038F-8C51-4448-A34D-590148197614}"/>
                  </a:ext>
                </a:extLst>
              </p:cNvPr>
              <p:cNvGrpSpPr/>
              <p:nvPr/>
            </p:nvGrpSpPr>
            <p:grpSpPr>
              <a:xfrm rot="21190630">
                <a:off x="7554204" y="3710169"/>
                <a:ext cx="2002365" cy="962908"/>
                <a:chOff x="3100546" y="3941583"/>
                <a:chExt cx="2700000" cy="1053895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7B586C02-71BB-4147-B1F5-B3B4EE75CB73}"/>
                    </a:ext>
                  </a:extLst>
                </p:cNvPr>
                <p:cNvSpPr/>
                <p:nvPr/>
              </p:nvSpPr>
              <p:spPr>
                <a:xfrm>
                  <a:off x="3371301" y="3941583"/>
                  <a:ext cx="2396669" cy="105389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111B0B5C-A998-1E48-8D68-6E9F0B400E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69425" y="4231150"/>
                  <a:ext cx="17205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B4775F57-7867-7D41-8561-0D06FB93E6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04128" y="4231150"/>
                  <a:ext cx="0" cy="244517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DB8D449A-C941-6D4A-88AE-C02BDCA676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40255" y="4450240"/>
                  <a:ext cx="0" cy="288775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C0FACA71-9D37-E24F-9996-FC75523990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33338" y="4338450"/>
                  <a:ext cx="0" cy="133127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B8671A0B-50A1-E245-B8E4-18D809D220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49040" y="4343956"/>
                  <a:ext cx="19986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62EAE72A-DB72-5C4A-85DF-514E63B419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00546" y="4451730"/>
                  <a:ext cx="2700000" cy="198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>
                  <a:extLst>
                    <a:ext uri="{FF2B5EF4-FFF2-40B4-BE49-F238E27FC236}">
                      <a16:creationId xmlns:a16="http://schemas.microsoft.com/office/drawing/2014/main" id="{FBDE61B0-7547-834A-AAAA-D81020A54C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37311" y="4475667"/>
                  <a:ext cx="0" cy="220580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14A96AB-36B0-E442-B5EA-CBBD9370F6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50211" y="4732621"/>
                  <a:ext cx="19986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FFAE20DB-44A6-CE4F-B7BA-E255E04F3CE0}"/>
                    </a:ext>
                  </a:extLst>
                </p:cNvPr>
                <p:cNvSpPr/>
                <p:nvPr/>
              </p:nvSpPr>
              <p:spPr>
                <a:xfrm>
                  <a:off x="3698864" y="4015251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E335DD28-2F64-AD4C-A042-7129EF9C76C7}"/>
                    </a:ext>
                  </a:extLst>
                </p:cNvPr>
                <p:cNvSpPr/>
                <p:nvPr/>
              </p:nvSpPr>
              <p:spPr>
                <a:xfrm>
                  <a:off x="4476831" y="4122357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59254EC2-C46E-414D-9C78-BF6A76877706}"/>
                    </a:ext>
                  </a:extLst>
                </p:cNvPr>
                <p:cNvSpPr/>
                <p:nvPr/>
              </p:nvSpPr>
              <p:spPr>
                <a:xfrm>
                  <a:off x="5280570" y="4489655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</p:grpSp>
          <p:sp>
            <p:nvSpPr>
              <p:cNvPr id="27" name="Content Placeholder 2">
                <a:extLst>
                  <a:ext uri="{FF2B5EF4-FFF2-40B4-BE49-F238E27FC236}">
                    <a16:creationId xmlns:a16="http://schemas.microsoft.com/office/drawing/2014/main" id="{CFD21851-274F-8B40-9EEE-4D09C253AD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128946" y="4908958"/>
                <a:ext cx="821559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>
                    <a:solidFill>
                      <a:srgbClr val="6B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dipole</a:t>
                </a:r>
              </a:p>
            </p:txBody>
          </p:sp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0AE8617F-5851-A14E-A41D-FB90320FDA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09389" y="3446778"/>
                <a:ext cx="821559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>
                    <a:solidFill>
                      <a:schemeClr val="bg1">
                        <a:lumMod val="50000"/>
                      </a:schemeClr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girder</a:t>
                </a:r>
              </a:p>
            </p:txBody>
          </p: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B0BB611C-AA92-AD49-B333-4DDF2A2955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572963" y="2726106"/>
                <a:ext cx="230" cy="25109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BDB8191-7430-6C46-B474-2B9402BF1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660307" y="3727570"/>
              <a:ext cx="137580" cy="25837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9529858-5CDC-A340-8EBF-528379369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0809873">
              <a:off x="1908480" y="3450145"/>
              <a:ext cx="546245" cy="16036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0ADF610-2314-A14F-8795-D4722108F7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0809873">
              <a:off x="4116191" y="3119358"/>
              <a:ext cx="664104" cy="21001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FAC75F4-B659-4F43-B0D4-4F8B300DA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683565" y="4221008"/>
              <a:ext cx="678000" cy="18866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2EF69D6-E726-F749-8B79-6ED25CA1C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396499">
              <a:off x="11065237" y="4250404"/>
              <a:ext cx="482600" cy="1524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E7E0B48-7D7E-0E48-8BA9-5E26154A41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21196051">
              <a:off x="7370679" y="3723265"/>
              <a:ext cx="469900" cy="15240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48F3D8F-88B4-BE4A-8DF3-C1D931B4BA3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21196051">
              <a:off x="9594033" y="3715924"/>
              <a:ext cx="495300" cy="16510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1C0FC87-05D8-E145-BBD9-1852E0858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 rot="20996958">
              <a:off x="7230281" y="3978458"/>
              <a:ext cx="406400" cy="165100"/>
            </a:xfrm>
            <a:prstGeom prst="rect">
              <a:avLst/>
            </a:prstGeom>
          </p:spPr>
        </p:pic>
      </p:grpSp>
      <p:pic>
        <p:nvPicPr>
          <p:cNvPr id="73" name="Picture 72">
            <a:extLst>
              <a:ext uri="{FF2B5EF4-FFF2-40B4-BE49-F238E27FC236}">
                <a16:creationId xmlns:a16="http://schemas.microsoft.com/office/drawing/2014/main" id="{83228B52-C224-D845-B7FA-7DC96CE34A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60123" y="2468359"/>
            <a:ext cx="342900" cy="123825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ED79C40C-ED7A-F14A-ABE9-8A5482002C3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69677" y="2454110"/>
            <a:ext cx="342900" cy="12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681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12</a:t>
            </a:fld>
            <a:endParaRPr lang="de-AT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DB120314-411F-364D-A447-C2AC04EAE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000" dirty="0">
                <a:solidFill>
                  <a:srgbClr val="0432FF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Misalignments and field errors</a:t>
            </a:r>
            <a:endParaRPr lang="en-US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A320F2B-BF84-C844-9BEF-E7976237775C}"/>
              </a:ext>
            </a:extLst>
          </p:cNvPr>
          <p:cNvSpPr txBox="1">
            <a:spLocks/>
          </p:cNvSpPr>
          <p:nvPr/>
        </p:nvSpPr>
        <p:spPr>
          <a:xfrm>
            <a:off x="6673563" y="995190"/>
            <a:ext cx="2311263" cy="11955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2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Misalignments are randomly distributed via a Gaussian distribution, truncated at 2.5 sigma.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C5F6F1-428E-8E46-AC92-AACF872E1F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40341"/>
          <a:stretch/>
        </p:blipFill>
        <p:spPr>
          <a:xfrm>
            <a:off x="528633" y="2847586"/>
            <a:ext cx="2768600" cy="16668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225788A-E2DC-6140-9112-E19FF4DD3591}"/>
              </a:ext>
            </a:extLst>
          </p:cNvPr>
          <p:cNvSpPr/>
          <p:nvPr/>
        </p:nvSpPr>
        <p:spPr>
          <a:xfrm>
            <a:off x="528633" y="3002922"/>
            <a:ext cx="2448272" cy="99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B1C1C14A-99A3-1945-A6C4-93B14EC3419D}"/>
              </a:ext>
            </a:extLst>
          </p:cNvPr>
          <p:cNvSpPr txBox="1">
            <a:spLocks/>
          </p:cNvSpPr>
          <p:nvPr/>
        </p:nvSpPr>
        <p:spPr>
          <a:xfrm>
            <a:off x="6685142" y="2254965"/>
            <a:ext cx="2311263" cy="11955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This table is not the final set of tolerances.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004EB65-EC25-C240-BE19-AF36FEB8B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106" y="1132117"/>
            <a:ext cx="6443080" cy="1656444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34D5CB27-30B0-2046-9A22-85551297D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295" y="3102877"/>
            <a:ext cx="2876421" cy="197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CE94072F-E02D-C644-9C89-7031BB74F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931" y="3126863"/>
            <a:ext cx="2876421" cy="197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865EFC2-64D1-924A-9584-FACFBFD40E89}"/>
              </a:ext>
            </a:extLst>
          </p:cNvPr>
          <p:cNvSpPr txBox="1">
            <a:spLocks/>
          </p:cNvSpPr>
          <p:nvPr/>
        </p:nvSpPr>
        <p:spPr>
          <a:xfrm>
            <a:off x="30" y="3437305"/>
            <a:ext cx="2189265" cy="11955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2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Distributions of arc quadrupoles and </a:t>
            </a:r>
            <a:r>
              <a:rPr lang="en-US" sz="12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sz="12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, total DX and DX misalignments:</a:t>
            </a:r>
          </a:p>
        </p:txBody>
      </p:sp>
    </p:spTree>
    <p:extLst>
      <p:ext uri="{BB962C8B-B14F-4D97-AF65-F5344CB8AC3E}">
        <p14:creationId xmlns:p14="http://schemas.microsoft.com/office/powerpoint/2010/main" val="4022883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51AEF-1B8A-DD44-A194-AB0D6771B2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C78408-4BC8-7749-8543-706AA39A0E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C7FCB2-B20D-DB4A-B96C-FF550399B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83929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1149F6-4B63-174D-8695-A8B55E1D9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3C83E3-C468-0F43-9A69-9BB2672D1D93}"/>
              </a:ext>
            </a:extLst>
          </p:cNvPr>
          <p:cNvSpPr txBox="1">
            <a:spLocks/>
          </p:cNvSpPr>
          <p:nvPr/>
        </p:nvSpPr>
        <p:spPr>
          <a:xfrm>
            <a:off x="224584" y="483518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2200" dirty="0" err="1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 </a:t>
            </a:r>
            <a:endParaRPr lang="en-US" sz="150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defTabSz="685783">
              <a:defRPr/>
            </a:pPr>
            <a:r>
              <a:rPr lang="en-US" sz="1500" i="1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without</a:t>
            </a:r>
            <a:r>
              <a:rPr lang="en-US" sz="15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BPM errors and </a:t>
            </a:r>
            <a:r>
              <a:rPr lang="en-US" sz="1500" i="1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without</a:t>
            </a:r>
            <a:r>
              <a:rPr lang="en-US" sz="15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chromaticity correction</a:t>
            </a:r>
            <a:endParaRPr lang="en-US" sz="15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5253E2-FDDC-6C42-91A7-7E68C4A064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" r="79981" b="33293"/>
          <a:stretch/>
        </p:blipFill>
        <p:spPr>
          <a:xfrm>
            <a:off x="412613" y="3435412"/>
            <a:ext cx="1134387" cy="13435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5273E1-1774-DA43-8EAC-743E97E548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655" b="32051"/>
          <a:stretch/>
        </p:blipFill>
        <p:spPr>
          <a:xfrm>
            <a:off x="1547000" y="3435412"/>
            <a:ext cx="1266302" cy="13685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BA517A-C361-784C-88DB-45A5544BD3AA}"/>
              </a:ext>
            </a:extLst>
          </p:cNvPr>
          <p:cNvSpPr txBox="1"/>
          <p:nvPr/>
        </p:nvSpPr>
        <p:spPr>
          <a:xfrm>
            <a:off x="6012423" y="411510"/>
            <a:ext cx="2336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ttbar (182.5 GeV) 4IP lattice, </a:t>
            </a:r>
          </a:p>
          <a:p>
            <a:r>
              <a:rPr lang="en-US" sz="1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after correction strategy: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D803D97-5B47-294C-908A-88DA97B388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801" t="54400" r="54407" b="43140"/>
          <a:stretch/>
        </p:blipFill>
        <p:spPr>
          <a:xfrm>
            <a:off x="1979712" y="4350043"/>
            <a:ext cx="298764" cy="457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39A330A-DE9F-6F4E-9727-DEE288826417}"/>
              </a:ext>
            </a:extLst>
          </p:cNvPr>
          <p:cNvSpPr txBox="1"/>
          <p:nvPr/>
        </p:nvSpPr>
        <p:spPr>
          <a:xfrm>
            <a:off x="411802" y="1265662"/>
            <a:ext cx="30764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RMS misalignment and field errors tolerances: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A203DEB-5BEC-1F40-BDE7-9E0FDB967B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0396" r="21651"/>
          <a:stretch/>
        </p:blipFill>
        <p:spPr>
          <a:xfrm>
            <a:off x="451727" y="3075403"/>
            <a:ext cx="4660101" cy="1702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2671390-FF24-B447-9497-95E3C4C3F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127" y="1502697"/>
            <a:ext cx="4833758" cy="157270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A4D32E9-E61B-0847-BE3A-90424DCA7F7F}"/>
              </a:ext>
            </a:extLst>
          </p:cNvPr>
          <p:cNvGrpSpPr/>
          <p:nvPr/>
        </p:nvGrpSpPr>
        <p:grpSpPr>
          <a:xfrm>
            <a:off x="5776713" y="945183"/>
            <a:ext cx="2881619" cy="2031911"/>
            <a:chOff x="5776713" y="945183"/>
            <a:chExt cx="2881619" cy="2031911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6FFFCACB-6831-4843-A34E-FDD258CEE8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713" y="945183"/>
              <a:ext cx="2881619" cy="20319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6B2B81C-592D-7B44-97A9-417864EED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88570" y="1096735"/>
              <a:ext cx="2048323" cy="19203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BE2A917-6865-6A4D-A8AE-E586E2DCDBF8}"/>
              </a:ext>
            </a:extLst>
          </p:cNvPr>
          <p:cNvGrpSpPr/>
          <p:nvPr/>
        </p:nvGrpSpPr>
        <p:grpSpPr>
          <a:xfrm>
            <a:off x="5783165" y="3049102"/>
            <a:ext cx="2948222" cy="2042219"/>
            <a:chOff x="5783165" y="3049102"/>
            <a:chExt cx="2948222" cy="2042219"/>
          </a:xfrm>
        </p:grpSpPr>
        <p:pic>
          <p:nvPicPr>
            <p:cNvPr id="3078" name="Picture 6">
              <a:extLst>
                <a:ext uri="{FF2B5EF4-FFF2-40B4-BE49-F238E27FC236}">
                  <a16:creationId xmlns:a16="http://schemas.microsoft.com/office/drawing/2014/main" id="{106116AB-4DAD-DB42-8749-5F60DC68F7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3165" y="3049102"/>
              <a:ext cx="2948222" cy="2042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A48738B-C6E7-CF45-B1DF-FF5442A39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491229" y="3212729"/>
              <a:ext cx="2053657" cy="192030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FF0B400-4C30-DD46-92F5-4F9E20230A1B}"/>
              </a:ext>
            </a:extLst>
          </p:cNvPr>
          <p:cNvSpPr txBox="1"/>
          <p:nvPr/>
        </p:nvSpPr>
        <p:spPr>
          <a:xfrm>
            <a:off x="2989702" y="3796045"/>
            <a:ext cx="26620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Important to note: </a:t>
            </a:r>
          </a:p>
          <a:p>
            <a:r>
              <a:rPr lang="en-US" sz="1100" i="1" dirty="0"/>
              <a:t>BPM errors not included.</a:t>
            </a:r>
          </a:p>
          <a:p>
            <a:endParaRPr lang="en-US" sz="1100" i="1" dirty="0"/>
          </a:p>
          <a:p>
            <a:r>
              <a:rPr lang="en-US" sz="1100" i="1" dirty="0"/>
              <a:t>Radiation not included in correctors and trim and skew quads.</a:t>
            </a:r>
          </a:p>
          <a:p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3287983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FC1248-A0E5-2F40-A8E9-00C388C30EB4}"/>
              </a:ext>
            </a:extLst>
          </p:cNvPr>
          <p:cNvSpPr/>
          <p:nvPr/>
        </p:nvSpPr>
        <p:spPr>
          <a:xfrm>
            <a:off x="179512" y="555526"/>
            <a:ext cx="2154757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013" dirty="0"/>
              <a:t>After corrections, ttbar 4 IP lattice:</a:t>
            </a:r>
          </a:p>
        </p:txBody>
      </p:sp>
      <p:pic>
        <p:nvPicPr>
          <p:cNvPr id="2" name="Picture 8">
            <a:extLst>
              <a:ext uri="{FF2B5EF4-FFF2-40B4-BE49-F238E27FC236}">
                <a16:creationId xmlns:a16="http://schemas.microsoft.com/office/drawing/2014/main" id="{D812B4AF-E9EA-934F-83A5-873AF35920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66"/>
          <a:stretch/>
        </p:blipFill>
        <p:spPr bwMode="auto">
          <a:xfrm>
            <a:off x="467544" y="987574"/>
            <a:ext cx="381642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235D1BB4-6ABE-9246-A35A-A210561E9D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866"/>
          <a:stretch/>
        </p:blipFill>
        <p:spPr bwMode="auto">
          <a:xfrm>
            <a:off x="467544" y="1901499"/>
            <a:ext cx="381642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A7D5595-1E1F-C448-B3EF-17130A028FA2}"/>
              </a:ext>
            </a:extLst>
          </p:cNvPr>
          <p:cNvGrpSpPr/>
          <p:nvPr/>
        </p:nvGrpSpPr>
        <p:grpSpPr>
          <a:xfrm>
            <a:off x="516567" y="2908930"/>
            <a:ext cx="3769179" cy="1823060"/>
            <a:chOff x="516567" y="2908930"/>
            <a:chExt cx="3769179" cy="1823060"/>
          </a:xfrm>
        </p:grpSpPr>
        <p:pic>
          <p:nvPicPr>
            <p:cNvPr id="4" name="Picture 10">
              <a:extLst>
                <a:ext uri="{FF2B5EF4-FFF2-40B4-BE49-F238E27FC236}">
                  <a16:creationId xmlns:a16="http://schemas.microsoft.com/office/drawing/2014/main" id="{0D989F45-6B75-FB47-B804-67BCD310241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48"/>
            <a:stretch/>
          </p:blipFill>
          <p:spPr bwMode="auto">
            <a:xfrm>
              <a:off x="518345" y="3795886"/>
              <a:ext cx="3767401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0">
              <a:extLst>
                <a:ext uri="{FF2B5EF4-FFF2-40B4-BE49-F238E27FC236}">
                  <a16:creationId xmlns:a16="http://schemas.microsoft.com/office/drawing/2014/main" id="{3E2E2C4F-1A79-9F42-A70A-878E47DCBF9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43" b="51916"/>
            <a:stretch/>
          </p:blipFill>
          <p:spPr bwMode="auto">
            <a:xfrm>
              <a:off x="516567" y="2931790"/>
              <a:ext cx="3767401" cy="819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9921666-3A75-C244-A80B-3AD0FB561C74}"/>
                </a:ext>
              </a:extLst>
            </p:cNvPr>
            <p:cNvSpPr/>
            <p:nvPr/>
          </p:nvSpPr>
          <p:spPr>
            <a:xfrm>
              <a:off x="899592" y="2908930"/>
              <a:ext cx="3024336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Picture 2">
            <a:extLst>
              <a:ext uri="{FF2B5EF4-FFF2-40B4-BE49-F238E27FC236}">
                <a16:creationId xmlns:a16="http://schemas.microsoft.com/office/drawing/2014/main" id="{AAE9A541-9494-7947-BBB3-DF4287023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170" y="832525"/>
            <a:ext cx="4068869" cy="4011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202ACF2-DD8D-CB41-A577-D52D5491F0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9356" y="3968371"/>
            <a:ext cx="1832496" cy="34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754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B6F5E4CC-766F-124E-ABAE-3F4D4AEF7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96443"/>
            <a:ext cx="2792703" cy="196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ADB185-7C32-0744-BCD9-B0300440F8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B3778E-9F53-2D48-AEC4-90FD48822644}"/>
              </a:ext>
            </a:extLst>
          </p:cNvPr>
          <p:cNvSpPr txBox="1"/>
          <p:nvPr/>
        </p:nvSpPr>
        <p:spPr>
          <a:xfrm>
            <a:off x="5087237" y="1452840"/>
            <a:ext cx="2569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121C83"/>
                </a:solidFill>
              </a:rPr>
              <a:t>Chromaticity correction: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AA2527-E43A-5944-BC63-3E12C509AF7D}"/>
              </a:ext>
            </a:extLst>
          </p:cNvPr>
          <p:cNvSpPr txBox="1"/>
          <p:nvPr/>
        </p:nvSpPr>
        <p:spPr>
          <a:xfrm>
            <a:off x="1705510" y="1469059"/>
            <a:ext cx="2866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121C83"/>
                </a:solidFill>
              </a:rPr>
              <a:t>No chromaticity correction: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425153E-FB4B-3247-84AB-3FE70351F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030" y="1986292"/>
            <a:ext cx="1858259" cy="191036"/>
          </a:xfrm>
          <a:prstGeom prst="rect">
            <a:avLst/>
          </a:prstGeom>
        </p:spPr>
      </p:pic>
      <p:sp>
        <p:nvSpPr>
          <p:cNvPr id="31" name="Title 1">
            <a:extLst>
              <a:ext uri="{FF2B5EF4-FFF2-40B4-BE49-F238E27FC236}">
                <a16:creationId xmlns:a16="http://schemas.microsoft.com/office/drawing/2014/main" id="{0235119A-62D5-8544-8D86-9D7EA0915D63}"/>
              </a:ext>
            </a:extLst>
          </p:cNvPr>
          <p:cNvSpPr txBox="1">
            <a:spLocks/>
          </p:cNvSpPr>
          <p:nvPr/>
        </p:nvSpPr>
        <p:spPr>
          <a:xfrm>
            <a:off x="222341" y="461727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0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</a:t>
            </a:r>
            <a:r>
              <a:rPr lang="en-US" sz="20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hromaticity correction added</a:t>
            </a:r>
            <a:endParaRPr lang="en-US" sz="20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231280BC-138A-D14A-A7DA-3A69182E6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375" y="1866717"/>
            <a:ext cx="2881619" cy="203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5B653D1-D79E-CA40-AC6C-2DB3A036BD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7684" y="2018269"/>
            <a:ext cx="1809871" cy="1696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A21D16-886C-FD43-9CD2-C8EC49F25693}"/>
              </a:ext>
            </a:extLst>
          </p:cNvPr>
          <p:cNvSpPr txBox="1"/>
          <p:nvPr/>
        </p:nvSpPr>
        <p:spPr>
          <a:xfrm>
            <a:off x="4716016" y="3817156"/>
            <a:ext cx="3097323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/>
              <a:t>Large proportion of seeds start to fail</a:t>
            </a:r>
          </a:p>
        </p:txBody>
      </p:sp>
    </p:spTree>
    <p:extLst>
      <p:ext uri="{BB962C8B-B14F-4D97-AF65-F5344CB8AC3E}">
        <p14:creationId xmlns:p14="http://schemas.microsoft.com/office/powerpoint/2010/main" val="959299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ADB185-7C32-0744-BCD9-B0300440F8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B3778E-9F53-2D48-AEC4-90FD48822644}"/>
              </a:ext>
            </a:extLst>
          </p:cNvPr>
          <p:cNvSpPr txBox="1"/>
          <p:nvPr/>
        </p:nvSpPr>
        <p:spPr>
          <a:xfrm>
            <a:off x="4981132" y="1491630"/>
            <a:ext cx="176362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Chromaticity correction: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AA2527-E43A-5944-BC63-3E12C509AF7D}"/>
              </a:ext>
            </a:extLst>
          </p:cNvPr>
          <p:cNvSpPr txBox="1"/>
          <p:nvPr/>
        </p:nvSpPr>
        <p:spPr>
          <a:xfrm>
            <a:off x="1599405" y="1507849"/>
            <a:ext cx="1914307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No chromaticity correction: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0235119A-62D5-8544-8D86-9D7EA0915D63}"/>
              </a:ext>
            </a:extLst>
          </p:cNvPr>
          <p:cNvSpPr txBox="1">
            <a:spLocks/>
          </p:cNvSpPr>
          <p:nvPr/>
        </p:nvSpPr>
        <p:spPr>
          <a:xfrm>
            <a:off x="222341" y="461727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0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</a:t>
            </a:r>
            <a:r>
              <a:rPr lang="en-US" sz="20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hromaticity correction added</a:t>
            </a:r>
            <a:endParaRPr lang="en-US" sz="20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231280BC-138A-D14A-A7DA-3A69182E6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62" y="1796812"/>
            <a:ext cx="2881619" cy="203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5B653D1-D79E-CA40-AC6C-2DB3A036BD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7571" y="1948364"/>
            <a:ext cx="1809871" cy="169675"/>
          </a:xfrm>
          <a:prstGeom prst="rect">
            <a:avLst/>
          </a:prstGeom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00221FCB-B19A-454A-ABBE-F8CF18F40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79662"/>
            <a:ext cx="2905941" cy="204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B1C1AE-3689-1542-9D08-59D96BEC9111}"/>
              </a:ext>
            </a:extLst>
          </p:cNvPr>
          <p:cNvSpPr txBox="1"/>
          <p:nvPr/>
        </p:nvSpPr>
        <p:spPr>
          <a:xfrm>
            <a:off x="7158439" y="2699264"/>
            <a:ext cx="1448261" cy="715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C00000"/>
                </a:solidFill>
              </a:rPr>
              <a:t>Highest 8 emittances removed, to better view lower end of distribution.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856FE3A-040C-8745-99E4-642A356E47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2917" y="1868336"/>
            <a:ext cx="1858259" cy="19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677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84" name="Picture 24">
            <a:extLst>
              <a:ext uri="{FF2B5EF4-FFF2-40B4-BE49-F238E27FC236}">
                <a16:creationId xmlns:a16="http://schemas.microsoft.com/office/drawing/2014/main" id="{9EF94A21-6F53-B048-A6A2-EF0A5A4F7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18" y="3320340"/>
            <a:ext cx="1780229" cy="120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6" name="Picture 26">
            <a:extLst>
              <a:ext uri="{FF2B5EF4-FFF2-40B4-BE49-F238E27FC236}">
                <a16:creationId xmlns:a16="http://schemas.microsoft.com/office/drawing/2014/main" id="{B7FD701E-5005-C041-9471-2C12CEBCE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384" y="3320339"/>
            <a:ext cx="1718539" cy="120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18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BE6049A-DD7F-FA46-BC44-0A10076606F5}"/>
              </a:ext>
            </a:extLst>
          </p:cNvPr>
          <p:cNvSpPr txBox="1">
            <a:spLocks/>
          </p:cNvSpPr>
          <p:nvPr/>
        </p:nvSpPr>
        <p:spPr>
          <a:xfrm>
            <a:off x="224584" y="483518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Adding chromaticity correction</a:t>
            </a:r>
            <a:endParaRPr lang="en-US" sz="22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defTabSz="685783">
              <a:defRPr/>
            </a:pPr>
            <a:endParaRPr lang="en-US" sz="24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D549D7-B1CD-4044-8226-3A98D8768F94}"/>
              </a:ext>
            </a:extLst>
          </p:cNvPr>
          <p:cNvSpPr txBox="1"/>
          <p:nvPr/>
        </p:nvSpPr>
        <p:spPr>
          <a:xfrm>
            <a:off x="428146" y="915566"/>
            <a:ext cx="84827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Chromaticity</a:t>
            </a:r>
            <a:r>
              <a:rPr lang="en-US" sz="1300" b="1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correction corrects chromaticity well, but increases coupling.</a:t>
            </a:r>
          </a:p>
          <a:p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Applying additional coupling correction changes the chromaticity -&gt; An iterative procedure is necessary.</a:t>
            </a:r>
          </a:p>
          <a:p>
            <a:endParaRPr lang="en-US" sz="13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endParaRPr lang="en-US" sz="13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B71DFE4C-E0F4-154B-AD5D-D2B6630A65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27"/>
          <a:stretch/>
        </p:blipFill>
        <p:spPr bwMode="auto">
          <a:xfrm>
            <a:off x="4192699" y="2325733"/>
            <a:ext cx="4424588" cy="212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96106B-2E94-B943-AA62-9B4D3E6F4535}"/>
              </a:ext>
            </a:extLst>
          </p:cNvPr>
          <p:cNvSpPr txBox="1"/>
          <p:nvPr/>
        </p:nvSpPr>
        <p:spPr>
          <a:xfrm>
            <a:off x="300133" y="1901716"/>
            <a:ext cx="51519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RMS horizontal orbit and max orbit distortion, after corrections (without BPM errors): </a:t>
            </a:r>
          </a:p>
        </p:txBody>
      </p:sp>
      <p:pic>
        <p:nvPicPr>
          <p:cNvPr id="15376" name="Picture 16">
            <a:extLst>
              <a:ext uri="{FF2B5EF4-FFF2-40B4-BE49-F238E27FC236}">
                <a16:creationId xmlns:a16="http://schemas.microsoft.com/office/drawing/2014/main" id="{5F59A0AC-610B-9A4B-A7CC-424D5D8D8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25" y="2135480"/>
            <a:ext cx="1746922" cy="1207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8" name="Picture 18">
            <a:extLst>
              <a:ext uri="{FF2B5EF4-FFF2-40B4-BE49-F238E27FC236}">
                <a16:creationId xmlns:a16="http://schemas.microsoft.com/office/drawing/2014/main" id="{EC75A57E-3BB6-F648-B3D1-07095FE4D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14" y="2135480"/>
            <a:ext cx="1724809" cy="1207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878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1149F6-4B63-174D-8695-A8B55E1D9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0E3C83E3-C468-0F43-9A69-9BB2672D1D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4584" y="483518"/>
                <a:ext cx="8192257" cy="994172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defTabSz="685783">
                  <a:spcAft>
                    <a:spcPts val="300"/>
                  </a:spcAft>
                  <a:defRPr/>
                </a:pPr>
                <a:r>
                  <a:rPr lang="en-US" sz="2200" dirty="0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Reducing the </a:t>
                </a:r>
                <a:r>
                  <a:rPr lang="en-US" sz="2200" dirty="0" err="1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sextupole</a:t>
                </a:r>
                <a:r>
                  <a:rPr lang="en-US" sz="2200" dirty="0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 misalignment to 10 </a:t>
                </a:r>
                <a14:m>
                  <m:oMath xmlns:m="http://schemas.openxmlformats.org/officeDocument/2006/math">
                    <m:r>
                      <a:rPr lang="en-AU" sz="2200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CMU Sans Serif Medium" panose="02000603000000000000" pitchFamily="2" charset="0"/>
                        <a:cs typeface="CMU Sans Serif Medium" panose="02000603000000000000" pitchFamily="2" charset="0"/>
                      </a:rPr>
                      <m:t>𝜇</m:t>
                    </m:r>
                  </m:oMath>
                </a14:m>
                <a:r>
                  <a:rPr lang="en-US" sz="2200" dirty="0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m</a:t>
                </a:r>
                <a:endParaRPr lang="en-US" sz="1500" dirty="0">
                  <a:solidFill>
                    <a:srgbClr val="0432FF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endParaRPr>
              </a:p>
              <a:p>
                <a:pPr defTabSz="685783">
                  <a:defRPr/>
                </a:pPr>
                <a:r>
                  <a:rPr lang="en-US" sz="1500" dirty="0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without BPM errors but </a:t>
                </a:r>
                <a:r>
                  <a:rPr lang="en-US" sz="1500" i="1" dirty="0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with</a:t>
                </a:r>
                <a:r>
                  <a:rPr lang="en-US" sz="1500" dirty="0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 chromaticity correction</a:t>
                </a:r>
                <a:endParaRPr lang="en-US" sz="1500" kern="0" dirty="0">
                  <a:solidFill>
                    <a:srgbClr val="0432FF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endParaRPr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0E3C83E3-C468-0F43-9A69-9BB2672D1D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584" y="483518"/>
                <a:ext cx="8192257" cy="994172"/>
              </a:xfrm>
              <a:prstGeom prst="rect">
                <a:avLst/>
              </a:prstGeom>
              <a:blipFill>
                <a:blip r:embed="rId3"/>
                <a:stretch>
                  <a:fillRect l="-929" t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865253E2-FDDC-6C42-91A7-7E68C4A064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" r="79981" b="33293"/>
          <a:stretch/>
        </p:blipFill>
        <p:spPr>
          <a:xfrm>
            <a:off x="412613" y="3435412"/>
            <a:ext cx="1134387" cy="13435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5273E1-1774-DA43-8EAC-743E97E548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655" b="32051"/>
          <a:stretch/>
        </p:blipFill>
        <p:spPr>
          <a:xfrm>
            <a:off x="1547000" y="3435412"/>
            <a:ext cx="1266302" cy="13685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BA517A-C361-784C-88DB-45A5544BD3AA}"/>
              </a:ext>
            </a:extLst>
          </p:cNvPr>
          <p:cNvSpPr txBox="1"/>
          <p:nvPr/>
        </p:nvSpPr>
        <p:spPr>
          <a:xfrm>
            <a:off x="6203931" y="501807"/>
            <a:ext cx="2336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ttbar (182.5 GeV) 4IP lattice, </a:t>
            </a:r>
          </a:p>
          <a:p>
            <a:r>
              <a:rPr lang="en-US" sz="1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after correction strategy: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D803D97-5B47-294C-908A-88DA97B388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801" t="54400" r="54407" b="43140"/>
          <a:stretch/>
        </p:blipFill>
        <p:spPr>
          <a:xfrm>
            <a:off x="1979712" y="4350043"/>
            <a:ext cx="298764" cy="457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39A330A-DE9F-6F4E-9727-DEE288826417}"/>
              </a:ext>
            </a:extLst>
          </p:cNvPr>
          <p:cNvSpPr txBox="1"/>
          <p:nvPr/>
        </p:nvSpPr>
        <p:spPr>
          <a:xfrm>
            <a:off x="330572" y="1265662"/>
            <a:ext cx="30764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RMS misalignment and field errors tolerances: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A203DEB-5BEC-1F40-BDE7-9E0FDB967B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0396" r="21651"/>
          <a:stretch/>
        </p:blipFill>
        <p:spPr>
          <a:xfrm>
            <a:off x="370497" y="3075403"/>
            <a:ext cx="4660101" cy="17029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FF0B400-4C30-DD46-92F5-4F9E20230A1B}"/>
              </a:ext>
            </a:extLst>
          </p:cNvPr>
          <p:cNvSpPr txBox="1"/>
          <p:nvPr/>
        </p:nvSpPr>
        <p:spPr>
          <a:xfrm>
            <a:off x="2989702" y="3796045"/>
            <a:ext cx="26620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Important to note: </a:t>
            </a:r>
          </a:p>
          <a:p>
            <a:r>
              <a:rPr lang="en-US" sz="1100" i="1" dirty="0"/>
              <a:t>BPM errors not included.</a:t>
            </a:r>
          </a:p>
          <a:p>
            <a:endParaRPr lang="en-US" sz="1100" i="1" dirty="0"/>
          </a:p>
          <a:p>
            <a:r>
              <a:rPr lang="en-US" sz="1100" i="1" dirty="0"/>
              <a:t>Radiation not included in correctors and trim and skew quads.</a:t>
            </a:r>
          </a:p>
          <a:p>
            <a:endParaRPr lang="en-US" sz="1100" i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075A1A-6181-1A41-8D13-A25CE2CE2331}"/>
              </a:ext>
            </a:extLst>
          </p:cNvPr>
          <p:cNvSpPr/>
          <p:nvPr/>
        </p:nvSpPr>
        <p:spPr>
          <a:xfrm>
            <a:off x="1835696" y="2905109"/>
            <a:ext cx="729302" cy="14399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74D2765-D970-B442-ACDA-8B3CA6642BAC}"/>
              </a:ext>
            </a:extLst>
          </p:cNvPr>
          <p:cNvSpPr/>
          <p:nvPr/>
        </p:nvSpPr>
        <p:spPr>
          <a:xfrm>
            <a:off x="1835696" y="2217817"/>
            <a:ext cx="729302" cy="14399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102F11F-0BBE-7146-998F-CA64F89679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0718"/>
          <a:stretch/>
        </p:blipFill>
        <p:spPr>
          <a:xfrm>
            <a:off x="386314" y="1507960"/>
            <a:ext cx="4833758" cy="1567443"/>
          </a:xfrm>
          <a:prstGeom prst="rect">
            <a:avLst/>
          </a:prstGeom>
        </p:spPr>
      </p:pic>
      <p:pic>
        <p:nvPicPr>
          <p:cNvPr id="26" name="Picture 2">
            <a:extLst>
              <a:ext uri="{FF2B5EF4-FFF2-40B4-BE49-F238E27FC236}">
                <a16:creationId xmlns:a16="http://schemas.microsoft.com/office/drawing/2014/main" id="{5206BA3C-AB13-3B45-8CEB-7D5A60A1A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497" y="999653"/>
            <a:ext cx="2963470" cy="204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>
            <a:extLst>
              <a:ext uri="{FF2B5EF4-FFF2-40B4-BE49-F238E27FC236}">
                <a16:creationId xmlns:a16="http://schemas.microsoft.com/office/drawing/2014/main" id="{794A6B87-26A5-7C41-96C3-243567A72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497" y="3051732"/>
            <a:ext cx="2852575" cy="199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F88974-5252-6B49-93F1-F5F96DB31A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14504" y="1120643"/>
            <a:ext cx="1549400" cy="152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E0D9DE9-1FE4-9347-B145-588AA6861D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05004" y="3163230"/>
            <a:ext cx="1358900" cy="13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455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19AB89B-F50A-8C41-8BC0-4122359F79ED}"/>
              </a:ext>
            </a:extLst>
          </p:cNvPr>
          <p:cNvSpPr txBox="1">
            <a:spLocks/>
          </p:cNvSpPr>
          <p:nvPr/>
        </p:nvSpPr>
        <p:spPr>
          <a:xfrm>
            <a:off x="145653" y="4227934"/>
            <a:ext cx="8889126" cy="82490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Many thanks to: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Rohan Dowd (AS), </a:t>
            </a:r>
            <a:r>
              <a:rPr lang="en-AU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Masamitsu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Aiba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(PSI),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Katsunobu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Oide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(KEK), Thorsten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Hellert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(ALS), Ilya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Agapov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(DESY), Pedro Fernandes Tavares (MAX IV), Kent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Wooton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(APS), Bastian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Härer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(KIT), Liu Lin (LNLS), Simone Di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Mitri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Elettra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), Jeff Corbett (SLAC), Bernhard Holzer (CERN), Ian Martin (Diamond),  David Amorim (SOLEIL)</a:t>
            </a:r>
          </a:p>
        </p:txBody>
      </p:sp>
      <p:sp>
        <p:nvSpPr>
          <p:cNvPr id="40" name="Titel 1">
            <a:extLst>
              <a:ext uri="{FF2B5EF4-FFF2-40B4-BE49-F238E27FC236}">
                <a16:creationId xmlns:a16="http://schemas.microsoft.com/office/drawing/2014/main" id="{A32F23FD-A50F-F948-87B5-546F52A92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US" sz="2200" dirty="0"/>
              <a:t>Natural </a:t>
            </a:r>
            <a:r>
              <a:rPr lang="en-US" sz="2200" dirty="0" err="1"/>
              <a:t>chromaticities</a:t>
            </a:r>
            <a:r>
              <a:rPr lang="en-US" sz="2200" dirty="0"/>
              <a:t> for a range of low emittance storage rings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18CA24-4996-5049-9194-745D89DC14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45" t="41213" b="17051"/>
          <a:stretch/>
        </p:blipFill>
        <p:spPr>
          <a:xfrm>
            <a:off x="6017492" y="2571750"/>
            <a:ext cx="1649867" cy="136815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E78F64B-A162-C144-929E-748BB55A0DAB}"/>
              </a:ext>
            </a:extLst>
          </p:cNvPr>
          <p:cNvSpPr/>
          <p:nvPr/>
        </p:nvSpPr>
        <p:spPr>
          <a:xfrm>
            <a:off x="2771800" y="2859782"/>
            <a:ext cx="274531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DFA398CF-7E6E-F94B-8D40-52A2834F29F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70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Textfeld 10">
            <a:extLst>
              <a:ext uri="{FF2B5EF4-FFF2-40B4-BE49-F238E27FC236}">
                <a16:creationId xmlns:a16="http://schemas.microsoft.com/office/drawing/2014/main" id="{2603C75A-81A4-D246-AE48-FF1BC190BB8B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CEPC workshop 2021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A9B975-4A2B-9A48-9DD9-6A590ACA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8" r="6257" b="3003"/>
          <a:stretch/>
        </p:blipFill>
        <p:spPr>
          <a:xfrm>
            <a:off x="1565377" y="1064872"/>
            <a:ext cx="4452115" cy="317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6273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1149F6-4B63-174D-8695-A8B55E1D9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0E3C83E3-C468-0F43-9A69-9BB2672D1D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4584" y="483518"/>
                <a:ext cx="8192257" cy="994172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defTabSz="685783">
                  <a:spcAft>
                    <a:spcPts val="300"/>
                  </a:spcAft>
                  <a:defRPr/>
                </a:pPr>
                <a:r>
                  <a:rPr lang="en-US" sz="2200" dirty="0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Reducing the </a:t>
                </a:r>
                <a:r>
                  <a:rPr lang="en-US" sz="2200" dirty="0" err="1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sextupole</a:t>
                </a:r>
                <a:r>
                  <a:rPr lang="en-US" sz="2200" dirty="0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 misalignment to 10 </a:t>
                </a:r>
                <a14:m>
                  <m:oMath xmlns:m="http://schemas.openxmlformats.org/officeDocument/2006/math">
                    <m:r>
                      <a:rPr lang="en-AU" sz="2200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CMU Sans Serif Medium" panose="02000603000000000000" pitchFamily="2" charset="0"/>
                        <a:cs typeface="CMU Sans Serif Medium" panose="02000603000000000000" pitchFamily="2" charset="0"/>
                      </a:rPr>
                      <m:t>𝜇</m:t>
                    </m:r>
                  </m:oMath>
                </a14:m>
                <a:r>
                  <a:rPr lang="en-US" sz="2200" dirty="0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m</a:t>
                </a:r>
                <a:endParaRPr lang="en-US" sz="1500" dirty="0">
                  <a:solidFill>
                    <a:srgbClr val="0432FF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endParaRPr>
              </a:p>
              <a:p>
                <a:pPr defTabSz="685783">
                  <a:defRPr/>
                </a:pPr>
                <a:r>
                  <a:rPr lang="en-US" sz="1500" dirty="0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without BPM errors but </a:t>
                </a:r>
                <a:r>
                  <a:rPr lang="en-US" sz="1500" i="1" dirty="0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with</a:t>
                </a:r>
                <a:r>
                  <a:rPr lang="en-US" sz="1500" dirty="0">
                    <a:solidFill>
                      <a:srgbClr val="0432FF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 chromaticity correction</a:t>
                </a:r>
                <a:endParaRPr lang="en-US" sz="1500" kern="0" dirty="0">
                  <a:solidFill>
                    <a:srgbClr val="0432FF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endParaRPr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0E3C83E3-C468-0F43-9A69-9BB2672D1D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584" y="483518"/>
                <a:ext cx="8192257" cy="994172"/>
              </a:xfrm>
              <a:prstGeom prst="rect">
                <a:avLst/>
              </a:prstGeom>
              <a:blipFill>
                <a:blip r:embed="rId3"/>
                <a:stretch>
                  <a:fillRect l="-929" t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865253E2-FDDC-6C42-91A7-7E68C4A064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" r="79981" b="33293"/>
          <a:stretch/>
        </p:blipFill>
        <p:spPr>
          <a:xfrm>
            <a:off x="412613" y="3435412"/>
            <a:ext cx="1134387" cy="13435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5273E1-1774-DA43-8EAC-743E97E548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655" b="32051"/>
          <a:stretch/>
        </p:blipFill>
        <p:spPr>
          <a:xfrm>
            <a:off x="1547000" y="3435412"/>
            <a:ext cx="1266302" cy="13685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BA517A-C361-784C-88DB-45A5544BD3AA}"/>
              </a:ext>
            </a:extLst>
          </p:cNvPr>
          <p:cNvSpPr txBox="1"/>
          <p:nvPr/>
        </p:nvSpPr>
        <p:spPr>
          <a:xfrm>
            <a:off x="5846804" y="906084"/>
            <a:ext cx="2336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ttbar (182.5 GeV) 4IP lattice, </a:t>
            </a:r>
          </a:p>
          <a:p>
            <a:r>
              <a:rPr lang="en-US" sz="1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after correction strategy: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D803D97-5B47-294C-908A-88DA97B388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801" t="54400" r="54407" b="43140"/>
          <a:stretch/>
        </p:blipFill>
        <p:spPr>
          <a:xfrm>
            <a:off x="1979712" y="4350043"/>
            <a:ext cx="298764" cy="457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39A330A-DE9F-6F4E-9727-DEE288826417}"/>
              </a:ext>
            </a:extLst>
          </p:cNvPr>
          <p:cNvSpPr txBox="1"/>
          <p:nvPr/>
        </p:nvSpPr>
        <p:spPr>
          <a:xfrm>
            <a:off x="330572" y="1265662"/>
            <a:ext cx="30764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RMS misalignment and field errors tolerances: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A203DEB-5BEC-1F40-BDE7-9E0FDB967B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0396" r="21651"/>
          <a:stretch/>
        </p:blipFill>
        <p:spPr>
          <a:xfrm>
            <a:off x="370497" y="3075403"/>
            <a:ext cx="4660101" cy="17029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FF0B400-4C30-DD46-92F5-4F9E20230A1B}"/>
              </a:ext>
            </a:extLst>
          </p:cNvPr>
          <p:cNvSpPr txBox="1"/>
          <p:nvPr/>
        </p:nvSpPr>
        <p:spPr>
          <a:xfrm>
            <a:off x="2989702" y="3796045"/>
            <a:ext cx="2374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Important to note: </a:t>
            </a:r>
          </a:p>
          <a:p>
            <a:r>
              <a:rPr lang="en-US" sz="1100" i="1" dirty="0"/>
              <a:t>BPM errors not included.</a:t>
            </a:r>
          </a:p>
          <a:p>
            <a:endParaRPr lang="en-US" sz="1100" i="1" dirty="0"/>
          </a:p>
          <a:p>
            <a:r>
              <a:rPr lang="en-US" sz="1100" i="1" dirty="0"/>
              <a:t>Radiation not included in correctors and trim and skew quads.</a:t>
            </a:r>
          </a:p>
          <a:p>
            <a:endParaRPr lang="en-US" sz="1100" i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075A1A-6181-1A41-8D13-A25CE2CE2331}"/>
              </a:ext>
            </a:extLst>
          </p:cNvPr>
          <p:cNvSpPr/>
          <p:nvPr/>
        </p:nvSpPr>
        <p:spPr>
          <a:xfrm>
            <a:off x="1835696" y="2905109"/>
            <a:ext cx="729302" cy="14399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74D2765-D970-B442-ACDA-8B3CA6642BAC}"/>
              </a:ext>
            </a:extLst>
          </p:cNvPr>
          <p:cNvSpPr/>
          <p:nvPr/>
        </p:nvSpPr>
        <p:spPr>
          <a:xfrm>
            <a:off x="1835696" y="2217817"/>
            <a:ext cx="729302" cy="14399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102F11F-0BBE-7146-998F-CA64F89679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0718"/>
          <a:stretch/>
        </p:blipFill>
        <p:spPr>
          <a:xfrm>
            <a:off x="386314" y="1507960"/>
            <a:ext cx="4833758" cy="1567443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A031F554-584C-9C41-AAF9-9015E1243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591" y="1367749"/>
            <a:ext cx="3494366" cy="3415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93678A-64DA-C94E-98A0-5191ABB8AB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2160" y="2289813"/>
            <a:ext cx="1619985" cy="30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765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1149F6-4B63-174D-8695-A8B55E1D9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3C83E3-C468-0F43-9A69-9BB2672D1D93}"/>
              </a:ext>
            </a:extLst>
          </p:cNvPr>
          <p:cNvSpPr txBox="1">
            <a:spLocks/>
          </p:cNvSpPr>
          <p:nvPr/>
        </p:nvSpPr>
        <p:spPr>
          <a:xfrm>
            <a:off x="224584" y="483518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spcAft>
                <a:spcPts val="300"/>
              </a:spcAft>
              <a:defRPr/>
            </a:pP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Emittance Tuning with Dipole b2 and b3 Errors</a:t>
            </a:r>
          </a:p>
          <a:p>
            <a:pPr defTabSz="685783">
              <a:spcAft>
                <a:spcPts val="300"/>
              </a:spcAft>
              <a:defRPr/>
            </a:pPr>
            <a:r>
              <a:rPr lang="en-US" sz="1500" i="1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without</a:t>
            </a:r>
            <a:r>
              <a:rPr lang="en-US" sz="15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BPM errors but </a:t>
            </a:r>
            <a:r>
              <a:rPr lang="en-US" sz="1500" i="1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without</a:t>
            </a:r>
            <a:r>
              <a:rPr lang="en-US" sz="15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chromaticity correction</a:t>
            </a:r>
            <a:endParaRPr lang="en-US" sz="15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4602EA45-D050-B74F-894E-B3FF2A44A894}"/>
              </a:ext>
            </a:extLst>
          </p:cNvPr>
          <p:cNvSpPr txBox="1">
            <a:spLocks/>
          </p:cNvSpPr>
          <p:nvPr/>
        </p:nvSpPr>
        <p:spPr>
          <a:xfrm>
            <a:off x="323528" y="1110680"/>
            <a:ext cx="7704856" cy="9941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2060"/>
                </a:solidFill>
              </a:rPr>
              <a:t>Systematic errors applied of:  b2 = -4e-4,  b3 = 2e-4.</a:t>
            </a:r>
          </a:p>
          <a:p>
            <a:r>
              <a:rPr lang="en-GB" dirty="0">
                <a:solidFill>
                  <a:srgbClr val="002060"/>
                </a:solidFill>
              </a:rPr>
              <a:t>(b2 errors change sign as beams exchange apertures.)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All other misalignments and field errors, as per latest first table of on slide 12.</a:t>
            </a: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1DD1FC98-80C9-5340-97A2-593C73807DA7}"/>
              </a:ext>
            </a:extLst>
          </p:cNvPr>
          <p:cNvSpPr txBox="1">
            <a:spLocks/>
          </p:cNvSpPr>
          <p:nvPr/>
        </p:nvSpPr>
        <p:spPr>
          <a:xfrm>
            <a:off x="323528" y="4566950"/>
            <a:ext cx="4508725" cy="4970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2060"/>
                </a:solidFill>
              </a:rPr>
              <a:t>Thanks to </a:t>
            </a:r>
            <a:r>
              <a:rPr lang="en-GB" dirty="0" err="1">
                <a:solidFill>
                  <a:srgbClr val="002060"/>
                </a:solidFill>
              </a:rPr>
              <a:t>Jeremie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Bauche</a:t>
            </a:r>
            <a:r>
              <a:rPr lang="en-GB" dirty="0">
                <a:solidFill>
                  <a:srgbClr val="002060"/>
                </a:solidFill>
              </a:rPr>
              <a:t> for the values of b2 and b3 errors.</a:t>
            </a:r>
          </a:p>
          <a:p>
            <a:r>
              <a:rPr lang="en-GB" dirty="0">
                <a:solidFill>
                  <a:srgbClr val="002060"/>
                </a:solidFill>
              </a:rPr>
              <a:t>Thanks to Cristobal Garcia for identifying dipole element patter.</a:t>
            </a:r>
          </a:p>
          <a:p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38" name="Picture 8">
            <a:extLst>
              <a:ext uri="{FF2B5EF4-FFF2-40B4-BE49-F238E27FC236}">
                <a16:creationId xmlns:a16="http://schemas.microsoft.com/office/drawing/2014/main" id="{C7600CBB-75C4-5041-B057-7F5F25110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546" y="2027717"/>
            <a:ext cx="1874652" cy="127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>
            <a:extLst>
              <a:ext uri="{FF2B5EF4-FFF2-40B4-BE49-F238E27FC236}">
                <a16:creationId xmlns:a16="http://schemas.microsoft.com/office/drawing/2014/main" id="{D2695C02-3283-0F47-B70F-7348C697E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322" y="2023537"/>
            <a:ext cx="1811267" cy="126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0CC6F01-8F4B-2E41-ABF7-3EF925C666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2272" y="2129048"/>
            <a:ext cx="1087618" cy="101766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AB7272E-5DFE-304E-8A54-F843E1C16E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1552" y="2092666"/>
            <a:ext cx="1138501" cy="108126"/>
          </a:xfrm>
          <a:prstGeom prst="rect">
            <a:avLst/>
          </a:prstGeom>
        </p:spPr>
      </p:pic>
      <p:pic>
        <p:nvPicPr>
          <p:cNvPr id="43" name="Picture 2">
            <a:extLst>
              <a:ext uri="{FF2B5EF4-FFF2-40B4-BE49-F238E27FC236}">
                <a16:creationId xmlns:a16="http://schemas.microsoft.com/office/drawing/2014/main" id="{1E9DB13A-0EBF-6149-8B23-240338318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136" y="3289775"/>
            <a:ext cx="1811267" cy="127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>
            <a:extLst>
              <a:ext uri="{FF2B5EF4-FFF2-40B4-BE49-F238E27FC236}">
                <a16:creationId xmlns:a16="http://schemas.microsoft.com/office/drawing/2014/main" id="{9051D1B2-06E0-A84D-B12B-9C9F7F590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322" y="3306946"/>
            <a:ext cx="1811267" cy="126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D1C68D4-84A7-B249-90BF-86632A48721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95783" y="3396935"/>
            <a:ext cx="1114107" cy="10424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838D493-AD5D-9648-BFFF-8DAB4C0A02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03826" y="3355712"/>
            <a:ext cx="1166227" cy="110759"/>
          </a:xfrm>
          <a:prstGeom prst="rect">
            <a:avLst/>
          </a:prstGeom>
        </p:spPr>
      </p:pic>
      <p:sp>
        <p:nvSpPr>
          <p:cNvPr id="48" name="Title 1">
            <a:extLst>
              <a:ext uri="{FF2B5EF4-FFF2-40B4-BE49-F238E27FC236}">
                <a16:creationId xmlns:a16="http://schemas.microsoft.com/office/drawing/2014/main" id="{7D993622-071C-E345-AE4E-EF0A086B84E2}"/>
              </a:ext>
            </a:extLst>
          </p:cNvPr>
          <p:cNvSpPr txBox="1">
            <a:spLocks/>
          </p:cNvSpPr>
          <p:nvPr/>
        </p:nvSpPr>
        <p:spPr>
          <a:xfrm>
            <a:off x="467544" y="3507632"/>
            <a:ext cx="2736304" cy="6130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with</a:t>
            </a:r>
            <a:r>
              <a:rPr lang="en-GB" sz="14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dipole b2 &amp; b3 errors:</a:t>
            </a: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id="{A1600EEE-C93A-B141-9A4F-D48949605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350946"/>
            <a:ext cx="2736304" cy="613070"/>
          </a:xfrm>
        </p:spPr>
        <p:txBody>
          <a:bodyPr>
            <a:normAutofit fontScale="90000"/>
          </a:bodyPr>
          <a:lstStyle/>
          <a:p>
            <a:r>
              <a:rPr lang="en-GB" sz="14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without</a:t>
            </a:r>
            <a:r>
              <a:rPr lang="en-GB" sz="14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dipole b2 &amp; b3 errors:</a:t>
            </a:r>
          </a:p>
        </p:txBody>
      </p: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8A049D33-26DE-4649-9273-2810D9B996B8}"/>
              </a:ext>
            </a:extLst>
          </p:cNvPr>
          <p:cNvSpPr txBox="1">
            <a:spLocks/>
          </p:cNvSpPr>
          <p:nvPr/>
        </p:nvSpPr>
        <p:spPr>
          <a:xfrm>
            <a:off x="7293934" y="2615113"/>
            <a:ext cx="1750773" cy="120074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2060"/>
                </a:solidFill>
              </a:rPr>
              <a:t>Conclusion: Systematic dipole b2 and b3 errors can be handled by correction algorithm. </a:t>
            </a:r>
          </a:p>
          <a:p>
            <a:r>
              <a:rPr lang="en-GB" dirty="0">
                <a:solidFill>
                  <a:srgbClr val="002060"/>
                </a:solidFill>
              </a:rPr>
              <a:t>B2 and b3 errors caused simulation to take longer and 19 seeds to exceed time limit. </a:t>
            </a:r>
          </a:p>
        </p:txBody>
      </p:sp>
    </p:spTree>
    <p:extLst>
      <p:ext uri="{BB962C8B-B14F-4D97-AF65-F5344CB8AC3E}">
        <p14:creationId xmlns:p14="http://schemas.microsoft.com/office/powerpoint/2010/main" val="29508055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8040F75C-0817-984A-A406-AD43F2CFADDD}"/>
              </a:ext>
            </a:extLst>
          </p:cNvPr>
          <p:cNvSpPr txBox="1">
            <a:spLocks/>
          </p:cNvSpPr>
          <p:nvPr/>
        </p:nvSpPr>
        <p:spPr>
          <a:xfrm>
            <a:off x="303147" y="549033"/>
            <a:ext cx="8192257" cy="51671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b="1" kern="0" dirty="0">
                <a:solidFill>
                  <a:srgbClr val="0432FF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Summary</a:t>
            </a:r>
            <a:endParaRPr lang="en-US" sz="2400" kern="0" dirty="0">
              <a:solidFill>
                <a:srgbClr val="0432FF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10F8940-EBFA-964C-A322-E9BB9DB4994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78373" y="1203598"/>
            <a:ext cx="7987254" cy="410500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650"/>
              </a:spcBef>
            </a:pPr>
            <a:r>
              <a:rPr lang="en-US" altLang="en-US" sz="14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correction algorithms developed in this context represent a powerful correction tools and lead to successful convergence for a large majority of the applied errors seeds. And, most importantly, the lead to values of coupling and emittances that lie within the requirements of the machine design. For a standard set of misalignments, the final median vertical emittance achieved is 0.332 pm rad and horizontal emittance of 1.497 nm rad. </a:t>
            </a:r>
            <a:r>
              <a:rPr lang="en-US" altLang="en-US" sz="1400" i="1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However,</a:t>
            </a:r>
            <a:r>
              <a:rPr lang="en-US" altLang="en-US" sz="14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the reduced DA needs dedicated investigation. </a:t>
            </a:r>
          </a:p>
          <a:p>
            <a:pPr>
              <a:lnSpc>
                <a:spcPct val="100000"/>
              </a:lnSpc>
              <a:spcBef>
                <a:spcPts val="1650"/>
              </a:spcBef>
            </a:pPr>
            <a:r>
              <a:rPr lang="en-US" altLang="en-US" sz="14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Reduction in </a:t>
            </a:r>
            <a:r>
              <a:rPr lang="en-US" altLang="en-US" sz="1400" dirty="0" err="1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</a:t>
            </a:r>
            <a:r>
              <a:rPr lang="en-US" altLang="en-US" sz="14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misalignment (or rather improved orbit through </a:t>
            </a:r>
            <a:r>
              <a:rPr lang="en-US" altLang="en-US" sz="1400" dirty="0" err="1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altLang="en-US" sz="14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), which could be implemented through placing </a:t>
            </a:r>
            <a:r>
              <a:rPr lang="en-US" altLang="en-US" sz="1400" dirty="0" err="1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altLang="en-US" sz="14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on movers, presents a promising option towards restoring DA.</a:t>
            </a:r>
          </a:p>
          <a:p>
            <a:pPr>
              <a:spcBef>
                <a:spcPts val="1650"/>
              </a:spcBef>
            </a:pPr>
            <a:r>
              <a:rPr lang="en-US" sz="15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This work is ongoing.</a:t>
            </a:r>
          </a:p>
          <a:p>
            <a:pPr>
              <a:spcBef>
                <a:spcPts val="1650"/>
              </a:spcBef>
            </a:pPr>
            <a:endParaRPr lang="en-US" sz="15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>
              <a:spcBef>
                <a:spcPts val="1650"/>
              </a:spcBef>
            </a:pPr>
            <a:endParaRPr lang="en-US" sz="15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E2D39F1-6BCD-6D4A-A5A2-83FC41F27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147" y="-889063"/>
            <a:ext cx="7886700" cy="155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7A26D8-027F-3A40-BECD-C6895A08F8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4967" y="4751340"/>
            <a:ext cx="321705" cy="321705"/>
          </a:xfrm>
          <a:prstGeom prst="rect">
            <a:avLst/>
          </a:prstGeom>
        </p:spPr>
      </p:pic>
      <p:pic>
        <p:nvPicPr>
          <p:cNvPr id="17" name="Picture 16" descr="Maps - Maps - University of Liverpool">
            <a:extLst>
              <a:ext uri="{FF2B5EF4-FFF2-40B4-BE49-F238E27FC236}">
                <a16:creationId xmlns:a16="http://schemas.microsoft.com/office/drawing/2014/main" id="{F64EE3DA-BD51-C441-8CB1-772B0844D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94" y="4792423"/>
            <a:ext cx="1105106" cy="28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8">
            <a:extLst>
              <a:ext uri="{FF2B5EF4-FFF2-40B4-BE49-F238E27FC236}">
                <a16:creationId xmlns:a16="http://schemas.microsoft.com/office/drawing/2014/main" id="{3EF2079F-DF95-BB40-8952-BCC166569BBF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2" name="Foliennummernplatzhalter 2">
            <a:extLst>
              <a:ext uri="{FF2B5EF4-FFF2-40B4-BE49-F238E27FC236}">
                <a16:creationId xmlns:a16="http://schemas.microsoft.com/office/drawing/2014/main" id="{302F9FDE-5FAD-A240-B8D7-49630A35535D}"/>
              </a:ext>
            </a:extLst>
          </p:cNvPr>
          <p:cNvSpPr txBox="1">
            <a:spLocks/>
          </p:cNvSpPr>
          <p:nvPr/>
        </p:nvSpPr>
        <p:spPr>
          <a:xfrm>
            <a:off x="8668130" y="97423"/>
            <a:ext cx="366650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800" smtClean="0">
                <a:solidFill>
                  <a:schemeClr val="bg1"/>
                </a:solidFill>
              </a:rPr>
              <a:pPr/>
              <a:t>22</a:t>
            </a:fld>
            <a:endParaRPr lang="de-AT" sz="800" dirty="0">
              <a:solidFill>
                <a:schemeClr val="bg1"/>
              </a:solidFill>
            </a:endParaRPr>
          </a:p>
        </p:txBody>
      </p:sp>
      <p:pic>
        <p:nvPicPr>
          <p:cNvPr id="6146" name="Picture 2" descr="The Cockcroft Institute">
            <a:extLst>
              <a:ext uri="{FF2B5EF4-FFF2-40B4-BE49-F238E27FC236}">
                <a16:creationId xmlns:a16="http://schemas.microsoft.com/office/drawing/2014/main" id="{1DE58097-66D5-044D-93BA-8E046B79E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225" y="4725373"/>
            <a:ext cx="660582" cy="37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166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3247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5C1F06-380E-1D44-B649-FF2598C1B1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1861DD-A810-2E4D-8EE0-4473D917C6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31590"/>
            <a:ext cx="8263350" cy="3361210"/>
          </a:xfrm>
        </p:spPr>
        <p:txBody>
          <a:bodyPr/>
          <a:lstStyle/>
          <a:p>
            <a:r>
              <a:rPr lang="en-GB" i="1" dirty="0"/>
              <a:t>“Given the size of the FCC-</a:t>
            </a:r>
            <a:r>
              <a:rPr lang="en-GB" i="1" dirty="0" err="1"/>
              <a:t>ee</a:t>
            </a:r>
            <a:r>
              <a:rPr lang="en-GB" i="1" dirty="0"/>
              <a:t>, we will not be able to perform standard alignment and to use standard techniques in such a machine: we will need alignment sensors at least for the girders of the arcs quadrupoles and </a:t>
            </a:r>
            <a:r>
              <a:rPr lang="en-GB" i="1" dirty="0" err="1"/>
              <a:t>sextupoles</a:t>
            </a:r>
            <a:r>
              <a:rPr lang="en-GB" i="1" dirty="0"/>
              <a:t>. So </a:t>
            </a:r>
            <a:r>
              <a:rPr lang="en-GB" b="1" i="1" dirty="0"/>
              <a:t>applying a factor 2 on tolerances should not increase the cost by two.</a:t>
            </a:r>
            <a:r>
              <a:rPr lang="en-GB" i="1" dirty="0"/>
              <a:t>” </a:t>
            </a:r>
            <a:r>
              <a:rPr lang="en-GB" dirty="0"/>
              <a:t>- H. </a:t>
            </a:r>
            <a:r>
              <a:rPr lang="en-GB" dirty="0" err="1"/>
              <a:t>Mainaud</a:t>
            </a:r>
            <a:r>
              <a:rPr lang="en-GB" dirty="0"/>
              <a:t> Durand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1377CBC-B2E3-744D-8B0E-94FD55A94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GB" dirty="0"/>
              <a:t>Context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8828A1-53FD-B84D-AA6C-9C2772D455B4}"/>
              </a:ext>
            </a:extLst>
          </p:cNvPr>
          <p:cNvSpPr txBox="1"/>
          <p:nvPr/>
        </p:nvSpPr>
        <p:spPr>
          <a:xfrm>
            <a:off x="539552" y="4192718"/>
            <a:ext cx="5832648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- FCC-</a:t>
            </a:r>
            <a:r>
              <a:rPr lang="en-US" dirty="0" err="1"/>
              <a:t>ee</a:t>
            </a:r>
            <a:r>
              <a:rPr lang="en-US" dirty="0"/>
              <a:t> tuning &amp; alignment mini-workshop 11 &amp; 12 May 2022</a:t>
            </a:r>
            <a:endParaRPr lang="en-GB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1E8A03E-7CE0-7E46-BEEE-8DFE18503F07}"/>
              </a:ext>
            </a:extLst>
          </p:cNvPr>
          <p:cNvSpPr txBox="1">
            <a:spLocks/>
          </p:cNvSpPr>
          <p:nvPr/>
        </p:nvSpPr>
        <p:spPr>
          <a:xfrm>
            <a:off x="450978" y="2633535"/>
            <a:ext cx="8263350" cy="13557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/>
              <a:t>“[Increasing the alignment tolerances will ...] increase the cost of the positioning system, but it must be compared with the total cost of the collider. If the total cost increases by a few percent, and the luminosity by fifty, then it probably makes sense.”  </a:t>
            </a:r>
            <a:r>
              <a:rPr lang="en-GB" dirty="0"/>
              <a:t>- D </a:t>
            </a:r>
            <a:r>
              <a:rPr lang="en-GB" dirty="0" err="1"/>
              <a:t>Shatilov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754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2D4B47A-83B2-0C4E-8A76-2C80C577BAAF}"/>
              </a:ext>
            </a:extLst>
          </p:cNvPr>
          <p:cNvSpPr txBox="1">
            <a:spLocks/>
          </p:cNvSpPr>
          <p:nvPr/>
        </p:nvSpPr>
        <p:spPr>
          <a:xfrm>
            <a:off x="942153" y="974243"/>
            <a:ext cx="7734303" cy="3895725"/>
          </a:xfrm>
        </p:spPr>
        <p:txBody>
          <a:bodyPr>
            <a:normAutofit fontScale="92500" lnSpcReduction="1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500" dirty="0">
                <a:solidFill>
                  <a:srgbClr val="0055A0"/>
                </a:solidFill>
              </a:rPr>
              <a:t>Orbit correction:</a:t>
            </a:r>
          </a:p>
          <a:p>
            <a:pPr lvl="1">
              <a:lnSpc>
                <a:spcPct val="120000"/>
              </a:lnSpc>
            </a:pPr>
            <a:r>
              <a:rPr lang="en-US" sz="1350" dirty="0">
                <a:solidFill>
                  <a:schemeClr val="accent1">
                    <a:lumMod val="10000"/>
                  </a:schemeClr>
                </a:solidFill>
              </a:rPr>
              <a:t>MICADO &amp; SVD from MAD-X</a:t>
            </a:r>
          </a:p>
          <a:p>
            <a:pPr marL="850392" lvl="2">
              <a:lnSpc>
                <a:spcPct val="120000"/>
              </a:lnSpc>
            </a:pPr>
            <a:r>
              <a:rPr lang="en-US" sz="1350" dirty="0">
                <a:sym typeface="Wingdings"/>
              </a:rPr>
              <a:t>Hor. corrector at each QF, Vert. corrector at each QD</a:t>
            </a:r>
          </a:p>
          <a:p>
            <a:pPr marL="336042" lvl="1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125" dirty="0"/>
              <a:t>		1598 vertical </a:t>
            </a:r>
            <a:r>
              <a:rPr lang="en-US" sz="1125" dirty="0">
                <a:sym typeface="Wingdings"/>
              </a:rPr>
              <a:t>correctors / </a:t>
            </a:r>
            <a:r>
              <a:rPr lang="en-US" sz="1125" dirty="0"/>
              <a:t>1590 horizontal </a:t>
            </a:r>
            <a:r>
              <a:rPr lang="en-US" sz="1125" dirty="0">
                <a:sym typeface="Wingdings"/>
              </a:rPr>
              <a:t>correctors</a:t>
            </a:r>
          </a:p>
          <a:p>
            <a:pPr marL="850392" lvl="2">
              <a:lnSpc>
                <a:spcPct val="120000"/>
              </a:lnSpc>
            </a:pPr>
            <a:r>
              <a:rPr lang="en-US" sz="1350" dirty="0">
                <a:sym typeface="Wingdings"/>
              </a:rPr>
              <a:t>BPM at each quadrupole</a:t>
            </a:r>
          </a:p>
          <a:p>
            <a:pPr marL="336042" lvl="1" indent="0">
              <a:lnSpc>
                <a:spcPct val="120000"/>
              </a:lnSpc>
              <a:spcAft>
                <a:spcPts val="450"/>
              </a:spcAft>
              <a:buFont typeface="Arial" panose="020B0604020202020204" pitchFamily="34" charset="0"/>
              <a:buNone/>
            </a:pPr>
            <a:r>
              <a:rPr lang="en-US" sz="1125" dirty="0">
                <a:sym typeface="Wingdings"/>
              </a:rPr>
              <a:t>		</a:t>
            </a:r>
            <a:r>
              <a:rPr lang="en-US" sz="1125" dirty="0"/>
              <a:t>1598 BPMs vertical / 1590 BPMs horizontal  </a:t>
            </a:r>
          </a:p>
          <a:p>
            <a:pPr marL="336042" lvl="1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sz="1500" dirty="0">
                <a:solidFill>
                  <a:srgbClr val="0055A0"/>
                </a:solidFill>
              </a:rPr>
              <a:t>Vertical dispersion and orbit:</a:t>
            </a:r>
          </a:p>
          <a:p>
            <a:pPr lvl="1">
              <a:lnSpc>
                <a:spcPct val="120000"/>
              </a:lnSpc>
              <a:spcAft>
                <a:spcPts val="450"/>
              </a:spcAft>
            </a:pPr>
            <a:r>
              <a:rPr lang="en-US" sz="1350" dirty="0"/>
              <a:t>Orbit Dispersion Free Steering (DFS)</a:t>
            </a:r>
            <a:br>
              <a:rPr lang="en-US" sz="1350" dirty="0"/>
            </a:br>
            <a:endParaRPr lang="en-US" sz="1350" dirty="0"/>
          </a:p>
          <a:p>
            <a:pPr>
              <a:lnSpc>
                <a:spcPct val="120000"/>
              </a:lnSpc>
            </a:pPr>
            <a:r>
              <a:rPr lang="en-US" sz="1500" dirty="0">
                <a:solidFill>
                  <a:srgbClr val="0055A0"/>
                </a:solidFill>
              </a:rPr>
              <a:t>Linear coupling:</a:t>
            </a:r>
          </a:p>
          <a:p>
            <a:pPr lvl="1">
              <a:lnSpc>
                <a:spcPct val="120000"/>
              </a:lnSpc>
            </a:pPr>
            <a:r>
              <a:rPr lang="en-US" sz="1350" dirty="0"/>
              <a:t>Coupling resonant driving terms (RDT)</a:t>
            </a:r>
          </a:p>
          <a:p>
            <a:pPr lvl="2">
              <a:lnSpc>
                <a:spcPct val="120000"/>
              </a:lnSpc>
            </a:pPr>
            <a:r>
              <a:rPr lang="en-US" sz="1350" dirty="0">
                <a:sym typeface="Wingdings"/>
              </a:rPr>
              <a:t>1 skew at each </a:t>
            </a:r>
            <a:r>
              <a:rPr lang="en-US" sz="1350" dirty="0" err="1">
                <a:sym typeface="Wingdings"/>
              </a:rPr>
              <a:t>sextupole</a:t>
            </a:r>
            <a:br>
              <a:rPr lang="en-US" sz="1350" dirty="0">
                <a:sym typeface="Wingdings"/>
              </a:rPr>
            </a:br>
            <a:endParaRPr lang="en-US" sz="1350" dirty="0"/>
          </a:p>
          <a:p>
            <a:pPr>
              <a:lnSpc>
                <a:spcPct val="120000"/>
              </a:lnSpc>
            </a:pPr>
            <a:r>
              <a:rPr lang="en-US" sz="1500" dirty="0">
                <a:solidFill>
                  <a:srgbClr val="0055A0"/>
                </a:solidFill>
              </a:rPr>
              <a:t>Beta beating correction &amp; Horizontal dispersion via Response Matrix:</a:t>
            </a:r>
          </a:p>
          <a:p>
            <a:pPr lvl="1">
              <a:lnSpc>
                <a:spcPct val="120000"/>
              </a:lnSpc>
            </a:pPr>
            <a:r>
              <a:rPr lang="en-US" sz="1350" dirty="0"/>
              <a:t>Rematching of the phase advance at the BPMs</a:t>
            </a:r>
          </a:p>
          <a:p>
            <a:pPr lvl="2">
              <a:lnSpc>
                <a:spcPct val="120000"/>
              </a:lnSpc>
            </a:pPr>
            <a:r>
              <a:rPr lang="en-US" dirty="0">
                <a:sym typeface="Wingdings"/>
              </a:rPr>
              <a:t> </a:t>
            </a:r>
            <a:r>
              <a:rPr lang="en-US" sz="1350" dirty="0">
                <a:sym typeface="Wingdings"/>
              </a:rPr>
              <a:t>1 trim quadrupole at each </a:t>
            </a:r>
            <a:r>
              <a:rPr lang="en-US" sz="1350" dirty="0" err="1">
                <a:sym typeface="Wingdings"/>
              </a:rPr>
              <a:t>sextupole</a:t>
            </a:r>
            <a:endParaRPr lang="en-US" sz="1350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5EFCED-DB96-834F-AF2C-CBC3B19AD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680" y="2503480"/>
            <a:ext cx="1824512" cy="3519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DB7094-87B0-D641-8A7C-1D2DF2A6C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4195" y="3152060"/>
            <a:ext cx="1214069" cy="602667"/>
          </a:xfrm>
          <a:prstGeom prst="rect">
            <a:avLst/>
          </a:prstGeom>
        </p:spPr>
      </p:pic>
      <p:pic>
        <p:nvPicPr>
          <p:cNvPr id="8" name="Picture 7" descr="latex-image-1.pdf">
            <a:extLst>
              <a:ext uri="{FF2B5EF4-FFF2-40B4-BE49-F238E27FC236}">
                <a16:creationId xmlns:a16="http://schemas.microsoft.com/office/drawing/2014/main" id="{5E9FFED2-A9A0-BE45-B0E0-CD2CA5F03EB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932" b="16553"/>
          <a:stretch/>
        </p:blipFill>
        <p:spPr>
          <a:xfrm>
            <a:off x="5033704" y="4229609"/>
            <a:ext cx="4001075" cy="949900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CB255EC4-720E-AB49-BFCD-A315E16A4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200" dirty="0"/>
              <a:t>Correction tools</a:t>
            </a:r>
          </a:p>
        </p:txBody>
      </p:sp>
    </p:spTree>
    <p:extLst>
      <p:ext uri="{BB962C8B-B14F-4D97-AF65-F5344CB8AC3E}">
        <p14:creationId xmlns:p14="http://schemas.microsoft.com/office/powerpoint/2010/main" val="2748215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BBE05-5697-EB4B-AC7D-D5C8B1777A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0" name="Titel 1">
            <a:extLst>
              <a:ext uri="{FF2B5EF4-FFF2-40B4-BE49-F238E27FC236}">
                <a16:creationId xmlns:a16="http://schemas.microsoft.com/office/drawing/2014/main" id="{F8CC260B-D4F8-E34F-A529-E775A0789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000" dirty="0">
                <a:solidFill>
                  <a:srgbClr val="121C83"/>
                </a:solidFill>
              </a:rPr>
              <a:t>Tuning simulations</a:t>
            </a:r>
            <a:endParaRPr lang="en-US" sz="2000" dirty="0">
              <a:solidFill>
                <a:srgbClr val="121C83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294E614-8A0E-0146-8985-661B11ACEB9F}"/>
              </a:ext>
            </a:extLst>
          </p:cNvPr>
          <p:cNvSpPr/>
          <p:nvPr/>
        </p:nvSpPr>
        <p:spPr>
          <a:xfrm>
            <a:off x="313996" y="1275606"/>
            <a:ext cx="1368152" cy="806672"/>
          </a:xfrm>
          <a:prstGeom prst="roundRect">
            <a:avLst>
              <a:gd name="adj" fmla="val 713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File generation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36E7D1-21ED-A544-B4CD-CD0239398655}"/>
              </a:ext>
            </a:extLst>
          </p:cNvPr>
          <p:cNvSpPr/>
          <p:nvPr/>
        </p:nvSpPr>
        <p:spPr>
          <a:xfrm>
            <a:off x="2178946" y="1275606"/>
            <a:ext cx="1368152" cy="806672"/>
          </a:xfrm>
          <a:prstGeom prst="roundRect">
            <a:avLst>
              <a:gd name="adj" fmla="val 607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initialisation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39B6712-217E-E040-A8F1-A86BD4758839}"/>
              </a:ext>
            </a:extLst>
          </p:cNvPr>
          <p:cNvSpPr/>
          <p:nvPr/>
        </p:nvSpPr>
        <p:spPr>
          <a:xfrm>
            <a:off x="3842388" y="1275606"/>
            <a:ext cx="1368152" cy="806672"/>
          </a:xfrm>
          <a:prstGeom prst="roundRect">
            <a:avLst>
              <a:gd name="adj" fmla="val 713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Corrections</a:t>
            </a:r>
          </a:p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en-GB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 increase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B844957-A73F-B245-AA7A-2DF3E088EFBA}"/>
              </a:ext>
            </a:extLst>
          </p:cNvPr>
          <p:cNvSpPr/>
          <p:nvPr/>
        </p:nvSpPr>
        <p:spPr>
          <a:xfrm>
            <a:off x="5508104" y="1275606"/>
            <a:ext cx="1368152" cy="806672"/>
          </a:xfrm>
          <a:prstGeom prst="roundRect">
            <a:avLst>
              <a:gd name="adj" fmla="val 607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corrections</a:t>
            </a:r>
          </a:p>
          <a:p>
            <a:pPr algn="ctr"/>
            <a:endParaRPr lang="en-GB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D8B46FF-E148-EB41-9D15-D47010940B08}"/>
              </a:ext>
            </a:extLst>
          </p:cNvPr>
          <p:cNvSpPr/>
          <p:nvPr/>
        </p:nvSpPr>
        <p:spPr>
          <a:xfrm>
            <a:off x="7172694" y="1275606"/>
            <a:ext cx="1368152" cy="806672"/>
          </a:xfrm>
          <a:prstGeom prst="roundRect">
            <a:avLst>
              <a:gd name="adj" fmla="val 501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0EA6881-7444-F746-A2BB-E41683ADC7C9}"/>
              </a:ext>
            </a:extLst>
          </p:cNvPr>
          <p:cNvCxnSpPr>
            <a:cxnSpLocks/>
          </p:cNvCxnSpPr>
          <p:nvPr/>
        </p:nvCxnSpPr>
        <p:spPr>
          <a:xfrm>
            <a:off x="5211666" y="1650236"/>
            <a:ext cx="296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68CA92-40E9-8446-AD4C-0211238E81B9}"/>
              </a:ext>
            </a:extLst>
          </p:cNvPr>
          <p:cNvCxnSpPr>
            <a:cxnSpLocks/>
          </p:cNvCxnSpPr>
          <p:nvPr/>
        </p:nvCxnSpPr>
        <p:spPr>
          <a:xfrm>
            <a:off x="6876256" y="1650236"/>
            <a:ext cx="296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A2ABA45-2CF2-824F-B4CF-172A9C19DBEF}"/>
              </a:ext>
            </a:extLst>
          </p:cNvPr>
          <p:cNvCxnSpPr>
            <a:cxnSpLocks/>
          </p:cNvCxnSpPr>
          <p:nvPr/>
        </p:nvCxnSpPr>
        <p:spPr>
          <a:xfrm>
            <a:off x="3545950" y="1650236"/>
            <a:ext cx="296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1376C5D-3F99-0F46-9210-50737757A0FB}"/>
              </a:ext>
            </a:extLst>
          </p:cNvPr>
          <p:cNvCxnSpPr>
            <a:cxnSpLocks/>
          </p:cNvCxnSpPr>
          <p:nvPr/>
        </p:nvCxnSpPr>
        <p:spPr>
          <a:xfrm>
            <a:off x="1763688" y="1650236"/>
            <a:ext cx="4152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eft Bracket 28">
            <a:extLst>
              <a:ext uri="{FF2B5EF4-FFF2-40B4-BE49-F238E27FC236}">
                <a16:creationId xmlns:a16="http://schemas.microsoft.com/office/drawing/2014/main" id="{3927174E-677B-FA41-AB72-78DA37022A8B}"/>
              </a:ext>
            </a:extLst>
          </p:cNvPr>
          <p:cNvSpPr/>
          <p:nvPr/>
        </p:nvSpPr>
        <p:spPr>
          <a:xfrm rot="5400000">
            <a:off x="4514443" y="-1287641"/>
            <a:ext cx="72007" cy="4939650"/>
          </a:xfrm>
          <a:prstGeom prst="leftBracket">
            <a:avLst>
              <a:gd name="adj" fmla="val 611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29ED63-FED3-F24C-BDD7-97956829BB6E}"/>
              </a:ext>
            </a:extLst>
          </p:cNvPr>
          <p:cNvSpPr txBox="1"/>
          <p:nvPr/>
        </p:nvSpPr>
        <p:spPr>
          <a:xfrm>
            <a:off x="3958274" y="664894"/>
            <a:ext cx="1252266" cy="481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000" dirty="0">
                <a:solidFill>
                  <a:srgbClr val="0000B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Tuning simulation</a:t>
            </a:r>
          </a:p>
        </p:txBody>
      </p:sp>
    </p:spTree>
    <p:extLst>
      <p:ext uri="{BB962C8B-B14F-4D97-AF65-F5344CB8AC3E}">
        <p14:creationId xmlns:p14="http://schemas.microsoft.com/office/powerpoint/2010/main" val="639429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BBE05-5697-EB4B-AC7D-D5C8B1777A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294E614-8A0E-0146-8985-661B11ACEB9F}"/>
              </a:ext>
            </a:extLst>
          </p:cNvPr>
          <p:cNvSpPr/>
          <p:nvPr/>
        </p:nvSpPr>
        <p:spPr>
          <a:xfrm>
            <a:off x="386004" y="756960"/>
            <a:ext cx="1368152" cy="806672"/>
          </a:xfrm>
          <a:prstGeom prst="roundRect">
            <a:avLst>
              <a:gd name="adj" fmla="val 7133"/>
            </a:avLst>
          </a:prstGeom>
          <a:solidFill>
            <a:srgbClr val="0000BC">
              <a:alpha val="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File generation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36E7D1-21ED-A544-B4CD-CD0239398655}"/>
              </a:ext>
            </a:extLst>
          </p:cNvPr>
          <p:cNvSpPr/>
          <p:nvPr/>
        </p:nvSpPr>
        <p:spPr>
          <a:xfrm>
            <a:off x="2250954" y="756960"/>
            <a:ext cx="1368152" cy="806672"/>
          </a:xfrm>
          <a:prstGeom prst="roundRect">
            <a:avLst>
              <a:gd name="adj" fmla="val 607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initialisation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39B6712-217E-E040-A8F1-A86BD4758839}"/>
              </a:ext>
            </a:extLst>
          </p:cNvPr>
          <p:cNvSpPr/>
          <p:nvPr/>
        </p:nvSpPr>
        <p:spPr>
          <a:xfrm>
            <a:off x="3914396" y="756960"/>
            <a:ext cx="1368152" cy="806672"/>
          </a:xfrm>
          <a:prstGeom prst="roundRect">
            <a:avLst>
              <a:gd name="adj" fmla="val 713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Corrections</a:t>
            </a:r>
          </a:p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en-GB" sz="10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 increase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B844957-A73F-B245-AA7A-2DF3E088EFBA}"/>
              </a:ext>
            </a:extLst>
          </p:cNvPr>
          <p:cNvSpPr/>
          <p:nvPr/>
        </p:nvSpPr>
        <p:spPr>
          <a:xfrm>
            <a:off x="5580112" y="756960"/>
            <a:ext cx="1368152" cy="806672"/>
          </a:xfrm>
          <a:prstGeom prst="roundRect">
            <a:avLst>
              <a:gd name="adj" fmla="val 607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corrections</a:t>
            </a:r>
          </a:p>
          <a:p>
            <a:pPr algn="ctr"/>
            <a:endParaRPr lang="en-GB" sz="10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D8B46FF-E148-EB41-9D15-D47010940B08}"/>
              </a:ext>
            </a:extLst>
          </p:cNvPr>
          <p:cNvSpPr/>
          <p:nvPr/>
        </p:nvSpPr>
        <p:spPr>
          <a:xfrm>
            <a:off x="7244702" y="756960"/>
            <a:ext cx="1368152" cy="806672"/>
          </a:xfrm>
          <a:prstGeom prst="roundRect">
            <a:avLst>
              <a:gd name="adj" fmla="val 5014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0EA6881-7444-F746-A2BB-E41683ADC7C9}"/>
              </a:ext>
            </a:extLst>
          </p:cNvPr>
          <p:cNvCxnSpPr>
            <a:cxnSpLocks/>
          </p:cNvCxnSpPr>
          <p:nvPr/>
        </p:nvCxnSpPr>
        <p:spPr>
          <a:xfrm>
            <a:off x="528367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68CA92-40E9-8446-AD4C-0211238E81B9}"/>
              </a:ext>
            </a:extLst>
          </p:cNvPr>
          <p:cNvCxnSpPr>
            <a:cxnSpLocks/>
          </p:cNvCxnSpPr>
          <p:nvPr/>
        </p:nvCxnSpPr>
        <p:spPr>
          <a:xfrm>
            <a:off x="694826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A2ABA45-2CF2-824F-B4CF-172A9C19DBEF}"/>
              </a:ext>
            </a:extLst>
          </p:cNvPr>
          <p:cNvCxnSpPr>
            <a:cxnSpLocks/>
          </p:cNvCxnSpPr>
          <p:nvPr/>
        </p:nvCxnSpPr>
        <p:spPr>
          <a:xfrm>
            <a:off x="3617958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1376C5D-3F99-0F46-9210-50737757A0FB}"/>
              </a:ext>
            </a:extLst>
          </p:cNvPr>
          <p:cNvCxnSpPr>
            <a:cxnSpLocks/>
          </p:cNvCxnSpPr>
          <p:nvPr/>
        </p:nvCxnSpPr>
        <p:spPr>
          <a:xfrm>
            <a:off x="1835696" y="1131590"/>
            <a:ext cx="41525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eft Bracket 28">
            <a:extLst>
              <a:ext uri="{FF2B5EF4-FFF2-40B4-BE49-F238E27FC236}">
                <a16:creationId xmlns:a16="http://schemas.microsoft.com/office/drawing/2014/main" id="{3927174E-677B-FA41-AB72-78DA37022A8B}"/>
              </a:ext>
            </a:extLst>
          </p:cNvPr>
          <p:cNvSpPr/>
          <p:nvPr/>
        </p:nvSpPr>
        <p:spPr>
          <a:xfrm rot="5400000">
            <a:off x="4586451" y="-1806287"/>
            <a:ext cx="72007" cy="4939650"/>
          </a:xfrm>
          <a:prstGeom prst="leftBracket">
            <a:avLst>
              <a:gd name="adj" fmla="val 61111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080FF83-52F6-F648-9091-2A47D704EF8E}"/>
              </a:ext>
            </a:extLst>
          </p:cNvPr>
          <p:cNvCxnSpPr>
            <a:cxnSpLocks/>
          </p:cNvCxnSpPr>
          <p:nvPr/>
        </p:nvCxnSpPr>
        <p:spPr>
          <a:xfrm flipV="1">
            <a:off x="4324279" y="2538921"/>
            <a:ext cx="2477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E3F55A8-E46F-7B4F-AE04-E7EB896AFF8E}"/>
              </a:ext>
            </a:extLst>
          </p:cNvPr>
          <p:cNvCxnSpPr>
            <a:cxnSpLocks/>
          </p:cNvCxnSpPr>
          <p:nvPr/>
        </p:nvCxnSpPr>
        <p:spPr>
          <a:xfrm>
            <a:off x="2111707" y="2398947"/>
            <a:ext cx="375403" cy="3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AA97C7C-6A40-BF4D-B3FF-03CC63F8FBEF}"/>
              </a:ext>
            </a:extLst>
          </p:cNvPr>
          <p:cNvCxnSpPr>
            <a:cxnSpLocks/>
          </p:cNvCxnSpPr>
          <p:nvPr/>
        </p:nvCxnSpPr>
        <p:spPr>
          <a:xfrm flipV="1">
            <a:off x="2127110" y="2546043"/>
            <a:ext cx="3600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6F38E58-3CC3-EA42-A2A3-61573E9C346D}"/>
              </a:ext>
            </a:extLst>
          </p:cNvPr>
          <p:cNvCxnSpPr>
            <a:cxnSpLocks/>
          </p:cNvCxnSpPr>
          <p:nvPr/>
        </p:nvCxnSpPr>
        <p:spPr>
          <a:xfrm flipV="1">
            <a:off x="2007603" y="2714262"/>
            <a:ext cx="47950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7A65CCE-743E-994F-BA56-17AC8041980A}"/>
              </a:ext>
            </a:extLst>
          </p:cNvPr>
          <p:cNvSpPr txBox="1"/>
          <p:nvPr/>
        </p:nvSpPr>
        <p:spPr>
          <a:xfrm>
            <a:off x="1787018" y="661214"/>
            <a:ext cx="471604" cy="474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 100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6E59305-C515-5243-9B80-5F97D0E6D3F1}"/>
              </a:ext>
            </a:extLst>
          </p:cNvPr>
          <p:cNvCxnSpPr>
            <a:cxnSpLocks/>
          </p:cNvCxnSpPr>
          <p:nvPr/>
        </p:nvCxnSpPr>
        <p:spPr>
          <a:xfrm>
            <a:off x="1835696" y="1203598"/>
            <a:ext cx="41525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060BBB7-950F-494F-8FCE-AD83AB93B100}"/>
              </a:ext>
            </a:extLst>
          </p:cNvPr>
          <p:cNvCxnSpPr>
            <a:cxnSpLocks/>
          </p:cNvCxnSpPr>
          <p:nvPr/>
        </p:nvCxnSpPr>
        <p:spPr>
          <a:xfrm>
            <a:off x="1835696" y="1275606"/>
            <a:ext cx="41525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C1F5E9A-5C58-094C-9E6F-4AD9873F8DD1}"/>
              </a:ext>
            </a:extLst>
          </p:cNvPr>
          <p:cNvSpPr txBox="1"/>
          <p:nvPr/>
        </p:nvSpPr>
        <p:spPr>
          <a:xfrm>
            <a:off x="435920" y="2139702"/>
            <a:ext cx="1803699" cy="12468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Inputs: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MAD-X template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Errors values (</a:t>
            </a:r>
            <a:r>
              <a:rPr lang="en-GB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yaml</a:t>
            </a: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file)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Bash template </a:t>
            </a:r>
          </a:p>
          <a:p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(for HT condor submission)</a:t>
            </a:r>
          </a:p>
          <a:p>
            <a:pPr algn="l">
              <a:lnSpc>
                <a:spcPts val="3700"/>
              </a:lnSpc>
            </a:pPr>
            <a:endParaRPr lang="en-GB" sz="10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5FC11FF-E1CF-DD4F-A39C-6464CEEB1C87}"/>
              </a:ext>
            </a:extLst>
          </p:cNvPr>
          <p:cNvSpPr txBox="1"/>
          <p:nvPr/>
        </p:nvSpPr>
        <p:spPr>
          <a:xfrm>
            <a:off x="2640224" y="2216646"/>
            <a:ext cx="1614760" cy="1092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Python simulation configuration</a:t>
            </a:r>
          </a:p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(specify number of seeds [default 100])</a:t>
            </a:r>
          </a:p>
          <a:p>
            <a:pPr algn="l">
              <a:lnSpc>
                <a:spcPts val="3700"/>
              </a:lnSpc>
            </a:pPr>
            <a:endParaRPr lang="en-GB" sz="10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B041C4-F5A4-5B4C-A1D7-467217F99C5B}"/>
              </a:ext>
            </a:extLst>
          </p:cNvPr>
          <p:cNvSpPr txBox="1"/>
          <p:nvPr/>
        </p:nvSpPr>
        <p:spPr>
          <a:xfrm>
            <a:off x="4788024" y="2167798"/>
            <a:ext cx="2013693" cy="10929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generates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 </a:t>
            </a:r>
            <a:r>
              <a:rPr lang="en-GB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madx</a:t>
            </a: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files,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 bash files, and,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 HT condor submission file</a:t>
            </a:r>
          </a:p>
          <a:p>
            <a:pPr algn="l">
              <a:lnSpc>
                <a:spcPts val="3700"/>
              </a:lnSpc>
            </a:pP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E8D626F-0D31-D24A-9773-E5FD6B03CABA}"/>
              </a:ext>
            </a:extLst>
          </p:cNvPr>
          <p:cNvSpPr txBox="1"/>
          <p:nvPr/>
        </p:nvSpPr>
        <p:spPr>
          <a:xfrm>
            <a:off x="4142212" y="170867"/>
            <a:ext cx="1252266" cy="481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Tuning simulation</a:t>
            </a:r>
          </a:p>
        </p:txBody>
      </p:sp>
    </p:spTree>
    <p:extLst>
      <p:ext uri="{BB962C8B-B14F-4D97-AF65-F5344CB8AC3E}">
        <p14:creationId xmlns:p14="http://schemas.microsoft.com/office/powerpoint/2010/main" val="604225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BBE05-5697-EB4B-AC7D-D5C8B1777A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294E614-8A0E-0146-8985-661B11ACEB9F}"/>
              </a:ext>
            </a:extLst>
          </p:cNvPr>
          <p:cNvSpPr/>
          <p:nvPr/>
        </p:nvSpPr>
        <p:spPr>
          <a:xfrm>
            <a:off x="386004" y="756960"/>
            <a:ext cx="1368152" cy="806672"/>
          </a:xfrm>
          <a:prstGeom prst="roundRect">
            <a:avLst>
              <a:gd name="adj" fmla="val 713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File generation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39B6712-217E-E040-A8F1-A86BD4758839}"/>
              </a:ext>
            </a:extLst>
          </p:cNvPr>
          <p:cNvSpPr/>
          <p:nvPr/>
        </p:nvSpPr>
        <p:spPr>
          <a:xfrm>
            <a:off x="3914396" y="756960"/>
            <a:ext cx="1368152" cy="806672"/>
          </a:xfrm>
          <a:prstGeom prst="roundRect">
            <a:avLst>
              <a:gd name="adj" fmla="val 713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Corrections</a:t>
            </a:r>
          </a:p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en-GB" sz="10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 increase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B844957-A73F-B245-AA7A-2DF3E088EFBA}"/>
              </a:ext>
            </a:extLst>
          </p:cNvPr>
          <p:cNvSpPr/>
          <p:nvPr/>
        </p:nvSpPr>
        <p:spPr>
          <a:xfrm>
            <a:off x="5580112" y="756960"/>
            <a:ext cx="1368152" cy="806672"/>
          </a:xfrm>
          <a:prstGeom prst="roundRect">
            <a:avLst>
              <a:gd name="adj" fmla="val 607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corrections</a:t>
            </a:r>
          </a:p>
          <a:p>
            <a:pPr algn="ctr"/>
            <a:endParaRPr lang="en-GB" sz="10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D8B46FF-E148-EB41-9D15-D47010940B08}"/>
              </a:ext>
            </a:extLst>
          </p:cNvPr>
          <p:cNvSpPr/>
          <p:nvPr/>
        </p:nvSpPr>
        <p:spPr>
          <a:xfrm>
            <a:off x="7244702" y="756960"/>
            <a:ext cx="1368152" cy="806672"/>
          </a:xfrm>
          <a:prstGeom prst="roundRect">
            <a:avLst>
              <a:gd name="adj" fmla="val 5014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0EA6881-7444-F746-A2BB-E41683ADC7C9}"/>
              </a:ext>
            </a:extLst>
          </p:cNvPr>
          <p:cNvCxnSpPr>
            <a:cxnSpLocks/>
          </p:cNvCxnSpPr>
          <p:nvPr/>
        </p:nvCxnSpPr>
        <p:spPr>
          <a:xfrm>
            <a:off x="528367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68CA92-40E9-8446-AD4C-0211238E81B9}"/>
              </a:ext>
            </a:extLst>
          </p:cNvPr>
          <p:cNvCxnSpPr>
            <a:cxnSpLocks/>
          </p:cNvCxnSpPr>
          <p:nvPr/>
        </p:nvCxnSpPr>
        <p:spPr>
          <a:xfrm>
            <a:off x="694826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A2ABA45-2CF2-824F-B4CF-172A9C19DBEF}"/>
              </a:ext>
            </a:extLst>
          </p:cNvPr>
          <p:cNvCxnSpPr>
            <a:cxnSpLocks/>
          </p:cNvCxnSpPr>
          <p:nvPr/>
        </p:nvCxnSpPr>
        <p:spPr>
          <a:xfrm>
            <a:off x="3617958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08B063D-1CFA-AF4A-BB33-4E7852794763}"/>
              </a:ext>
            </a:extLst>
          </p:cNvPr>
          <p:cNvSpPr/>
          <p:nvPr/>
        </p:nvSpPr>
        <p:spPr>
          <a:xfrm>
            <a:off x="2250954" y="756960"/>
            <a:ext cx="1368152" cy="806672"/>
          </a:xfrm>
          <a:prstGeom prst="roundRect">
            <a:avLst>
              <a:gd name="adj" fmla="val 6073"/>
            </a:avLst>
          </a:prstGeom>
          <a:solidFill>
            <a:srgbClr val="0000BC">
              <a:alpha val="5882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initialisation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8EDA3BD-6B3E-4248-A052-50638640A8B2}"/>
              </a:ext>
            </a:extLst>
          </p:cNvPr>
          <p:cNvCxnSpPr>
            <a:cxnSpLocks/>
          </p:cNvCxnSpPr>
          <p:nvPr/>
        </p:nvCxnSpPr>
        <p:spPr>
          <a:xfrm>
            <a:off x="1835696" y="1131590"/>
            <a:ext cx="4152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1FA4E0E-BFE6-5F43-8921-E47B91C4DCC0}"/>
              </a:ext>
            </a:extLst>
          </p:cNvPr>
          <p:cNvSpPr txBox="1"/>
          <p:nvPr/>
        </p:nvSpPr>
        <p:spPr>
          <a:xfrm>
            <a:off x="4142212" y="170867"/>
            <a:ext cx="1252266" cy="481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000" dirty="0">
                <a:solidFill>
                  <a:srgbClr val="0000B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Tuning simulation</a:t>
            </a:r>
          </a:p>
        </p:txBody>
      </p:sp>
      <p:sp>
        <p:nvSpPr>
          <p:cNvPr id="35" name="Left Bracket 34">
            <a:extLst>
              <a:ext uri="{FF2B5EF4-FFF2-40B4-BE49-F238E27FC236}">
                <a16:creationId xmlns:a16="http://schemas.microsoft.com/office/drawing/2014/main" id="{B60AEA01-1151-1442-B31B-9021288A5F68}"/>
              </a:ext>
            </a:extLst>
          </p:cNvPr>
          <p:cNvSpPr/>
          <p:nvPr/>
        </p:nvSpPr>
        <p:spPr>
          <a:xfrm rot="5400000">
            <a:off x="4586451" y="-1806287"/>
            <a:ext cx="72007" cy="4939650"/>
          </a:xfrm>
          <a:prstGeom prst="leftBracket">
            <a:avLst>
              <a:gd name="adj" fmla="val 611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71FD19-CFE2-5647-B767-375FA3528605}"/>
              </a:ext>
            </a:extLst>
          </p:cNvPr>
          <p:cNvSpPr txBox="1"/>
          <p:nvPr/>
        </p:nvSpPr>
        <p:spPr>
          <a:xfrm>
            <a:off x="1112517" y="1563632"/>
            <a:ext cx="44020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Correction macros defined</a:t>
            </a:r>
          </a:p>
          <a:p>
            <a:r>
              <a:rPr lang="en-GB" sz="900" dirty="0"/>
              <a:t>Insert </a:t>
            </a:r>
            <a:r>
              <a:rPr lang="en-GB" sz="900" dirty="0" err="1"/>
              <a:t>bpms</a:t>
            </a:r>
            <a:r>
              <a:rPr lang="en-GB" sz="900" dirty="0"/>
              <a:t>, correctors, skew quads, trim quads.</a:t>
            </a:r>
          </a:p>
          <a:p>
            <a:endParaRPr lang="en-GB" sz="900" dirty="0"/>
          </a:p>
          <a:p>
            <a:r>
              <a:rPr lang="en-GB" sz="900" dirty="0"/>
              <a:t>Beam energy = 1 GeV; radiation = off;</a:t>
            </a:r>
          </a:p>
          <a:p>
            <a:r>
              <a:rPr lang="en-GB" sz="900" dirty="0"/>
              <a:t>VOLTCA1 = 0.0; VOLTCA2 = 0.0;</a:t>
            </a:r>
          </a:p>
          <a:p>
            <a:endParaRPr lang="en-GB" sz="900" dirty="0"/>
          </a:p>
          <a:p>
            <a:r>
              <a:rPr lang="en-GB" sz="900" dirty="0" err="1"/>
              <a:t>Sextupoles</a:t>
            </a:r>
            <a:r>
              <a:rPr lang="en-GB" sz="900" dirty="0"/>
              <a:t> turned off</a:t>
            </a:r>
          </a:p>
          <a:p>
            <a:r>
              <a:rPr lang="en-GB" sz="900" dirty="0"/>
              <a:t>Introduce field errors</a:t>
            </a:r>
          </a:p>
          <a:p>
            <a:r>
              <a:rPr lang="en-GB" sz="900" dirty="0"/>
              <a:t>Beta beating correction (Python)</a:t>
            </a:r>
          </a:p>
          <a:p>
            <a:endParaRPr lang="en-GB" sz="900" dirty="0"/>
          </a:p>
          <a:p>
            <a:r>
              <a:rPr lang="en-GB" sz="900" dirty="0"/>
              <a:t>Introduce arc misalignments</a:t>
            </a:r>
          </a:p>
          <a:p>
            <a:r>
              <a:rPr lang="en-GB" sz="900" dirty="0"/>
              <a:t>Girder misalignments (Python)</a:t>
            </a:r>
          </a:p>
          <a:p>
            <a:r>
              <a:rPr lang="en-GB" sz="900" dirty="0"/>
              <a:t>Add BPM roll angle (rotation of coordinate system before and after BPM) (Python) </a:t>
            </a:r>
          </a:p>
          <a:p>
            <a:endParaRPr lang="en-GB" sz="900" dirty="0"/>
          </a:p>
          <a:p>
            <a:r>
              <a:rPr lang="en-GB" sz="900" dirty="0"/>
              <a:t>Corrections applied:</a:t>
            </a:r>
          </a:p>
          <a:p>
            <a:pPr lvl="1"/>
            <a:r>
              <a:rPr lang="en-GB" sz="900" dirty="0"/>
              <a:t>tune re-matched </a:t>
            </a:r>
          </a:p>
          <a:p>
            <a:pPr lvl="1"/>
            <a:r>
              <a:rPr lang="en-GB" sz="900" dirty="0"/>
              <a:t>orbit correction</a:t>
            </a:r>
          </a:p>
          <a:p>
            <a:pPr lvl="1"/>
            <a:r>
              <a:rPr lang="en-GB" sz="900" dirty="0"/>
              <a:t>beta-beat correction (Python)</a:t>
            </a:r>
          </a:p>
          <a:p>
            <a:pPr lvl="1"/>
            <a:r>
              <a:rPr lang="en-GB" sz="900" dirty="0"/>
              <a:t>coupling correction (Python)</a:t>
            </a:r>
          </a:p>
          <a:p>
            <a:endParaRPr lang="en-GB" sz="900" dirty="0"/>
          </a:p>
          <a:p>
            <a:r>
              <a:rPr lang="en-GB" sz="900" dirty="0"/>
              <a:t>Introduce IR misalignments</a:t>
            </a:r>
          </a:p>
          <a:p>
            <a:endParaRPr lang="en-GB" sz="900" dirty="0"/>
          </a:p>
          <a:p>
            <a:r>
              <a:rPr lang="en-GB" sz="900" dirty="0"/>
              <a:t>Further correction:</a:t>
            </a:r>
          </a:p>
          <a:p>
            <a:r>
              <a:rPr lang="en-GB" sz="900" dirty="0"/>
              <a:t>            tune re-matched, orbit correction, beta-beat correction, and coupling and     </a:t>
            </a:r>
          </a:p>
          <a:p>
            <a:r>
              <a:rPr lang="en-GB" sz="900" dirty="0"/>
              <a:t>            dispersion correction </a:t>
            </a:r>
          </a:p>
          <a:p>
            <a:endParaRPr lang="en-GB" sz="900" dirty="0"/>
          </a:p>
          <a:p>
            <a:endParaRPr lang="en-GB" sz="900" dirty="0"/>
          </a:p>
          <a:p>
            <a:endParaRPr lang="en-GB" sz="900" dirty="0"/>
          </a:p>
          <a:p>
            <a:endParaRPr lang="en-GB" sz="900" dirty="0"/>
          </a:p>
          <a:p>
            <a:endParaRPr lang="en-GB" sz="900" dirty="0"/>
          </a:p>
          <a:p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179776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BBE05-5697-EB4B-AC7D-D5C8B1777A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294E614-8A0E-0146-8985-661B11ACEB9F}"/>
              </a:ext>
            </a:extLst>
          </p:cNvPr>
          <p:cNvSpPr/>
          <p:nvPr/>
        </p:nvSpPr>
        <p:spPr>
          <a:xfrm>
            <a:off x="386004" y="756960"/>
            <a:ext cx="1368152" cy="806672"/>
          </a:xfrm>
          <a:prstGeom prst="roundRect">
            <a:avLst>
              <a:gd name="adj" fmla="val 713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File generation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B844957-A73F-B245-AA7A-2DF3E088EFBA}"/>
              </a:ext>
            </a:extLst>
          </p:cNvPr>
          <p:cNvSpPr/>
          <p:nvPr/>
        </p:nvSpPr>
        <p:spPr>
          <a:xfrm>
            <a:off x="5580112" y="756960"/>
            <a:ext cx="1368152" cy="806672"/>
          </a:xfrm>
          <a:prstGeom prst="roundRect">
            <a:avLst>
              <a:gd name="adj" fmla="val 607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corrections</a:t>
            </a:r>
          </a:p>
          <a:p>
            <a:pPr algn="ctr"/>
            <a:endParaRPr lang="en-GB" sz="10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D8B46FF-E148-EB41-9D15-D47010940B08}"/>
              </a:ext>
            </a:extLst>
          </p:cNvPr>
          <p:cNvSpPr/>
          <p:nvPr/>
        </p:nvSpPr>
        <p:spPr>
          <a:xfrm>
            <a:off x="7244702" y="756960"/>
            <a:ext cx="1368152" cy="806672"/>
          </a:xfrm>
          <a:prstGeom prst="roundRect">
            <a:avLst>
              <a:gd name="adj" fmla="val 5014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0EA6881-7444-F746-A2BB-E41683ADC7C9}"/>
              </a:ext>
            </a:extLst>
          </p:cNvPr>
          <p:cNvCxnSpPr>
            <a:cxnSpLocks/>
          </p:cNvCxnSpPr>
          <p:nvPr/>
        </p:nvCxnSpPr>
        <p:spPr>
          <a:xfrm>
            <a:off x="528367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68CA92-40E9-8446-AD4C-0211238E81B9}"/>
              </a:ext>
            </a:extLst>
          </p:cNvPr>
          <p:cNvCxnSpPr>
            <a:cxnSpLocks/>
          </p:cNvCxnSpPr>
          <p:nvPr/>
        </p:nvCxnSpPr>
        <p:spPr>
          <a:xfrm>
            <a:off x="694826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8EDA3BD-6B3E-4248-A052-50638640A8B2}"/>
              </a:ext>
            </a:extLst>
          </p:cNvPr>
          <p:cNvCxnSpPr>
            <a:cxnSpLocks/>
          </p:cNvCxnSpPr>
          <p:nvPr/>
        </p:nvCxnSpPr>
        <p:spPr>
          <a:xfrm>
            <a:off x="1835696" y="1131590"/>
            <a:ext cx="4152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Left Bracket 34">
            <a:extLst>
              <a:ext uri="{FF2B5EF4-FFF2-40B4-BE49-F238E27FC236}">
                <a16:creationId xmlns:a16="http://schemas.microsoft.com/office/drawing/2014/main" id="{B60AEA01-1151-1442-B31B-9021288A5F68}"/>
              </a:ext>
            </a:extLst>
          </p:cNvPr>
          <p:cNvSpPr/>
          <p:nvPr/>
        </p:nvSpPr>
        <p:spPr>
          <a:xfrm rot="5400000">
            <a:off x="4586451" y="-1806287"/>
            <a:ext cx="72007" cy="4939650"/>
          </a:xfrm>
          <a:prstGeom prst="leftBracket">
            <a:avLst>
              <a:gd name="adj" fmla="val 611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E00802D-A24D-F847-AF16-C215DE0D8E33}"/>
              </a:ext>
            </a:extLst>
          </p:cNvPr>
          <p:cNvSpPr/>
          <p:nvPr/>
        </p:nvSpPr>
        <p:spPr>
          <a:xfrm>
            <a:off x="2250954" y="756960"/>
            <a:ext cx="1368152" cy="806672"/>
          </a:xfrm>
          <a:prstGeom prst="roundRect">
            <a:avLst>
              <a:gd name="adj" fmla="val 607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initialisation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E09F520C-5115-2A4E-A198-2CA7B4CD9577}"/>
              </a:ext>
            </a:extLst>
          </p:cNvPr>
          <p:cNvSpPr/>
          <p:nvPr/>
        </p:nvSpPr>
        <p:spPr>
          <a:xfrm>
            <a:off x="3914396" y="756960"/>
            <a:ext cx="1368152" cy="806672"/>
          </a:xfrm>
          <a:prstGeom prst="roundRect">
            <a:avLst>
              <a:gd name="adj" fmla="val 7133"/>
            </a:avLst>
          </a:prstGeom>
          <a:solidFill>
            <a:srgbClr val="0000BC">
              <a:alpha val="5882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Corrections</a:t>
            </a:r>
          </a:p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en-GB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 increase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B62B314-0F51-F041-A02A-20E170983B5F}"/>
              </a:ext>
            </a:extLst>
          </p:cNvPr>
          <p:cNvCxnSpPr>
            <a:cxnSpLocks/>
          </p:cNvCxnSpPr>
          <p:nvPr/>
        </p:nvCxnSpPr>
        <p:spPr>
          <a:xfrm>
            <a:off x="3617958" y="1131590"/>
            <a:ext cx="296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B545C8F6-BE47-E246-84AC-C0FC921835B5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902587" y="1995680"/>
            <a:ext cx="7842713" cy="1590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Sextupoles</a:t>
            </a:r>
            <a:r>
              <a:rPr lang="en-US" altLang="en-US" sz="1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set to 10% of their design strength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Orbit correction 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Combined coupling and dispersion correction (Python)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Beta-beating correction applied (Python)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strengths increased by 10%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2B93CAAA-5B6D-DA43-A6EC-4638845975C2}"/>
              </a:ext>
            </a:extLst>
          </p:cNvPr>
          <p:cNvSpPr/>
          <p:nvPr/>
        </p:nvSpPr>
        <p:spPr>
          <a:xfrm>
            <a:off x="4690111" y="2731055"/>
            <a:ext cx="160224" cy="342762"/>
          </a:xfrm>
          <a:prstGeom prst="rightBrace">
            <a:avLst>
              <a:gd name="adj1" fmla="val 45199"/>
              <a:gd name="adj2" fmla="val 50000"/>
            </a:avLst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13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8E81BA-190C-F64C-854F-03FDD01C57F8}"/>
              </a:ext>
            </a:extLst>
          </p:cNvPr>
          <p:cNvSpPr txBox="1"/>
          <p:nvPr/>
        </p:nvSpPr>
        <p:spPr>
          <a:xfrm>
            <a:off x="4827316" y="2715766"/>
            <a:ext cx="884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Iterated over many times.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ADAA14-B7B6-0648-ADC3-AB9D14F1A26A}"/>
              </a:ext>
            </a:extLst>
          </p:cNvPr>
          <p:cNvSpPr txBox="1"/>
          <p:nvPr/>
        </p:nvSpPr>
        <p:spPr>
          <a:xfrm>
            <a:off x="5852210" y="2223223"/>
            <a:ext cx="15208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009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Constant checking of the tunes and orbit avoids running into resonances, or failure to find the closed orbit.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A6C2BA-9E8B-7642-967D-776031A1233C}"/>
              </a:ext>
            </a:extLst>
          </p:cNvPr>
          <p:cNvCxnSpPr>
            <a:cxnSpLocks/>
          </p:cNvCxnSpPr>
          <p:nvPr/>
        </p:nvCxnSpPr>
        <p:spPr>
          <a:xfrm flipH="1">
            <a:off x="3432572" y="2079400"/>
            <a:ext cx="2337891" cy="0"/>
          </a:xfrm>
          <a:prstGeom prst="line">
            <a:avLst/>
          </a:prstGeom>
          <a:ln>
            <a:solidFill>
              <a:srgbClr val="0315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ACF6AE5-5DBF-FA44-87E5-387CC65CF460}"/>
              </a:ext>
            </a:extLst>
          </p:cNvPr>
          <p:cNvCxnSpPr>
            <a:cxnSpLocks/>
          </p:cNvCxnSpPr>
          <p:nvPr/>
        </p:nvCxnSpPr>
        <p:spPr>
          <a:xfrm flipH="1">
            <a:off x="4042270" y="3282466"/>
            <a:ext cx="1728192" cy="0"/>
          </a:xfrm>
          <a:prstGeom prst="line">
            <a:avLst/>
          </a:prstGeom>
          <a:ln>
            <a:solidFill>
              <a:srgbClr val="0315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5FB9C09-B2EA-8E46-9BAB-26979BCAF896}"/>
              </a:ext>
            </a:extLst>
          </p:cNvPr>
          <p:cNvCxnSpPr>
            <a:cxnSpLocks/>
          </p:cNvCxnSpPr>
          <p:nvPr/>
        </p:nvCxnSpPr>
        <p:spPr>
          <a:xfrm flipV="1">
            <a:off x="5770462" y="2076494"/>
            <a:ext cx="0" cy="1205972"/>
          </a:xfrm>
          <a:prstGeom prst="line">
            <a:avLst/>
          </a:prstGeom>
          <a:ln>
            <a:solidFill>
              <a:srgbClr val="0315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90BB2D5D-E8F6-CA49-9415-2081D97BFB6C}"/>
              </a:ext>
            </a:extLst>
          </p:cNvPr>
          <p:cNvSpPr/>
          <p:nvPr/>
        </p:nvSpPr>
        <p:spPr>
          <a:xfrm>
            <a:off x="1159569" y="2720036"/>
            <a:ext cx="3451061" cy="418414"/>
          </a:xfrm>
          <a:prstGeom prst="rect">
            <a:avLst/>
          </a:prstGeom>
          <a:noFill/>
          <a:ln w="12700" cmpd="sng">
            <a:solidFill>
              <a:srgbClr val="3584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E37C4B97-E01E-A246-8497-EF01F1E7E3BC}"/>
              </a:ext>
            </a:extLst>
          </p:cNvPr>
          <p:cNvCxnSpPr>
            <a:cxnSpLocks/>
          </p:cNvCxnSpPr>
          <p:nvPr/>
        </p:nvCxnSpPr>
        <p:spPr>
          <a:xfrm rot="5400000">
            <a:off x="3343279" y="2153087"/>
            <a:ext cx="165886" cy="12700"/>
          </a:xfrm>
          <a:prstGeom prst="bentConnector3">
            <a:avLst>
              <a:gd name="adj1" fmla="val 4065"/>
            </a:avLst>
          </a:prstGeom>
          <a:ln>
            <a:solidFill>
              <a:srgbClr val="03158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7766E97-455E-7C4F-B49E-DBC347D8A8D8}"/>
              </a:ext>
            </a:extLst>
          </p:cNvPr>
          <p:cNvSpPr txBox="1"/>
          <p:nvPr/>
        </p:nvSpPr>
        <p:spPr>
          <a:xfrm>
            <a:off x="4142212" y="170867"/>
            <a:ext cx="1252266" cy="481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000" dirty="0">
                <a:solidFill>
                  <a:srgbClr val="0000B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Tuning simulation</a:t>
            </a:r>
          </a:p>
        </p:txBody>
      </p:sp>
    </p:spTree>
    <p:extLst>
      <p:ext uri="{BB962C8B-B14F-4D97-AF65-F5344CB8AC3E}">
        <p14:creationId xmlns:p14="http://schemas.microsoft.com/office/powerpoint/2010/main" val="2617100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BBE05-5697-EB4B-AC7D-D5C8B1777A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294E614-8A0E-0146-8985-661B11ACEB9F}"/>
              </a:ext>
            </a:extLst>
          </p:cNvPr>
          <p:cNvSpPr/>
          <p:nvPr/>
        </p:nvSpPr>
        <p:spPr>
          <a:xfrm>
            <a:off x="386004" y="756960"/>
            <a:ext cx="1368152" cy="806672"/>
          </a:xfrm>
          <a:prstGeom prst="roundRect">
            <a:avLst>
              <a:gd name="adj" fmla="val 713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File generation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D8B46FF-E148-EB41-9D15-D47010940B08}"/>
              </a:ext>
            </a:extLst>
          </p:cNvPr>
          <p:cNvSpPr/>
          <p:nvPr/>
        </p:nvSpPr>
        <p:spPr>
          <a:xfrm>
            <a:off x="7244702" y="756960"/>
            <a:ext cx="1368152" cy="806672"/>
          </a:xfrm>
          <a:prstGeom prst="roundRect">
            <a:avLst>
              <a:gd name="adj" fmla="val 5014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68CA92-40E9-8446-AD4C-0211238E81B9}"/>
              </a:ext>
            </a:extLst>
          </p:cNvPr>
          <p:cNvCxnSpPr>
            <a:cxnSpLocks/>
          </p:cNvCxnSpPr>
          <p:nvPr/>
        </p:nvCxnSpPr>
        <p:spPr>
          <a:xfrm>
            <a:off x="694826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8EDA3BD-6B3E-4248-A052-50638640A8B2}"/>
              </a:ext>
            </a:extLst>
          </p:cNvPr>
          <p:cNvCxnSpPr>
            <a:cxnSpLocks/>
          </p:cNvCxnSpPr>
          <p:nvPr/>
        </p:nvCxnSpPr>
        <p:spPr>
          <a:xfrm>
            <a:off x="1835696" y="1131590"/>
            <a:ext cx="4152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Left Bracket 34">
            <a:extLst>
              <a:ext uri="{FF2B5EF4-FFF2-40B4-BE49-F238E27FC236}">
                <a16:creationId xmlns:a16="http://schemas.microsoft.com/office/drawing/2014/main" id="{B60AEA01-1151-1442-B31B-9021288A5F68}"/>
              </a:ext>
            </a:extLst>
          </p:cNvPr>
          <p:cNvSpPr/>
          <p:nvPr/>
        </p:nvSpPr>
        <p:spPr>
          <a:xfrm rot="5400000">
            <a:off x="4586451" y="-1806287"/>
            <a:ext cx="72007" cy="4939650"/>
          </a:xfrm>
          <a:prstGeom prst="leftBracket">
            <a:avLst>
              <a:gd name="adj" fmla="val 611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E00802D-A24D-F847-AF16-C215DE0D8E33}"/>
              </a:ext>
            </a:extLst>
          </p:cNvPr>
          <p:cNvSpPr/>
          <p:nvPr/>
        </p:nvSpPr>
        <p:spPr>
          <a:xfrm>
            <a:off x="2250954" y="756960"/>
            <a:ext cx="1368152" cy="806672"/>
          </a:xfrm>
          <a:prstGeom prst="roundRect">
            <a:avLst>
              <a:gd name="adj" fmla="val 607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initialisation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B62B314-0F51-F041-A02A-20E170983B5F}"/>
              </a:ext>
            </a:extLst>
          </p:cNvPr>
          <p:cNvCxnSpPr>
            <a:cxnSpLocks/>
          </p:cNvCxnSpPr>
          <p:nvPr/>
        </p:nvCxnSpPr>
        <p:spPr>
          <a:xfrm>
            <a:off x="3617958" y="1131590"/>
            <a:ext cx="296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BF511FF-5D6B-F94E-8089-69817EB41882}"/>
              </a:ext>
            </a:extLst>
          </p:cNvPr>
          <p:cNvSpPr/>
          <p:nvPr/>
        </p:nvSpPr>
        <p:spPr>
          <a:xfrm>
            <a:off x="3914396" y="756960"/>
            <a:ext cx="1368152" cy="806672"/>
          </a:xfrm>
          <a:prstGeom prst="roundRect">
            <a:avLst>
              <a:gd name="adj" fmla="val 713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Corrections</a:t>
            </a:r>
          </a:p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en-GB" sz="10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 increase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069AA41F-0BAD-674B-9066-EF06136535AD}"/>
              </a:ext>
            </a:extLst>
          </p:cNvPr>
          <p:cNvSpPr/>
          <p:nvPr/>
        </p:nvSpPr>
        <p:spPr>
          <a:xfrm>
            <a:off x="5580112" y="756960"/>
            <a:ext cx="1368152" cy="806672"/>
          </a:xfrm>
          <a:prstGeom prst="roundRect">
            <a:avLst>
              <a:gd name="adj" fmla="val 6073"/>
            </a:avLst>
          </a:prstGeom>
          <a:solidFill>
            <a:srgbClr val="0000BC">
              <a:alpha val="5882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corrections</a:t>
            </a:r>
          </a:p>
          <a:p>
            <a:pPr algn="ctr"/>
            <a:endParaRPr lang="en-GB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73EC20F-9C29-F14A-9BDA-E7DD6EEEC428}"/>
              </a:ext>
            </a:extLst>
          </p:cNvPr>
          <p:cNvCxnSpPr>
            <a:cxnSpLocks/>
          </p:cNvCxnSpPr>
          <p:nvPr/>
        </p:nvCxnSpPr>
        <p:spPr>
          <a:xfrm>
            <a:off x="5283674" y="1131590"/>
            <a:ext cx="296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9EFD39D1-1FE9-8745-A095-CDC84E020AA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126814" y="1816117"/>
            <a:ext cx="4982287" cy="251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1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correction</a:t>
            </a: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(at 100% design </a:t>
            </a:r>
            <a:r>
              <a:rPr lang="en-US" alt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strength) 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Additional coupling, dispersion and beta-beating correction applied.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through corrections until beta beating threshold is reached.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Vary SV cut off values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Chromaticity correction</a:t>
            </a:r>
          </a:p>
          <a:p>
            <a:pPr marL="37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7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sequence saved. </a:t>
            </a:r>
          </a:p>
          <a:p>
            <a:pPr marL="37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7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sequence file, error </a:t>
            </a:r>
            <a:r>
              <a:rPr lang="en-US" alt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tfs</a:t>
            </a: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file, copied to </a:t>
            </a:r>
            <a:r>
              <a:rPr lang="en-US" alt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eos</a:t>
            </a: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80D716B-9416-3F4E-97DE-384C0EBF8327}"/>
              </a:ext>
            </a:extLst>
          </p:cNvPr>
          <p:cNvSpPr txBox="1"/>
          <p:nvPr/>
        </p:nvSpPr>
        <p:spPr>
          <a:xfrm>
            <a:off x="4142212" y="170867"/>
            <a:ext cx="1252266" cy="481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000" dirty="0">
                <a:solidFill>
                  <a:srgbClr val="0000B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Tuning simulation</a:t>
            </a:r>
          </a:p>
        </p:txBody>
      </p:sp>
    </p:spTree>
    <p:extLst>
      <p:ext uri="{BB962C8B-B14F-4D97-AF65-F5344CB8AC3E}">
        <p14:creationId xmlns:p14="http://schemas.microsoft.com/office/powerpoint/2010/main" val="212350435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42276</TotalTime>
  <Words>2309</Words>
  <Application>Microsoft Macintosh PowerPoint</Application>
  <PresentationFormat>On-screen Show (16:9)</PresentationFormat>
  <Paragraphs>308</Paragraphs>
  <Slides>23</Slides>
  <Notes>16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 Math</vt:lpstr>
      <vt:lpstr>CMU Bright Roman</vt:lpstr>
      <vt:lpstr>CMU Sans Serif Medium</vt:lpstr>
      <vt:lpstr>Open Sans</vt:lpstr>
      <vt:lpstr>Content Slides - Deep Blue</vt:lpstr>
      <vt:lpstr>Optics tuning and orbit correction studies for FCC-ee</vt:lpstr>
      <vt:lpstr>Natural chromaticities for a range of low emittance storage rings </vt:lpstr>
      <vt:lpstr>Context</vt:lpstr>
      <vt:lpstr>Correction tools</vt:lpstr>
      <vt:lpstr>Tuning simulations</vt:lpstr>
      <vt:lpstr>PowerPoint Presentation</vt:lpstr>
      <vt:lpstr>PowerPoint Presentation</vt:lpstr>
      <vt:lpstr>PowerPoint Presentation</vt:lpstr>
      <vt:lpstr>PowerPoint Presentation</vt:lpstr>
      <vt:lpstr>Misalignments and field errors</vt:lpstr>
      <vt:lpstr>Assigning girder misalignments</vt:lpstr>
      <vt:lpstr>Misalignments and field errors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without dipole b2 &amp; b3 errors:</vt:lpstr>
      <vt:lpstr>PowerPoint Presentation</vt:lpstr>
      <vt:lpstr>Thank you  for your attention.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Robert Menghini</dc:creator>
  <cp:keywords/>
  <dc:description/>
  <cp:lastModifiedBy>Charles, Tessa</cp:lastModifiedBy>
  <cp:revision>296</cp:revision>
  <dcterms:created xsi:type="dcterms:W3CDTF">2020-10-27T09:23:42Z</dcterms:created>
  <dcterms:modified xsi:type="dcterms:W3CDTF">2022-10-21T10:13:49Z</dcterms:modified>
  <cp:category/>
</cp:coreProperties>
</file>