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4E1E5E3-A3F9-4F22-972A-6434FA639C8B}">
  <a:tblStyle styleId="{04E1E5E3-A3F9-4F22-972A-6434FA639C8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Google Shape;5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16920c5106a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16920c5106a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162a7fd13b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162a7fd13b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141cd6ba976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141cd6ba976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141cd6ba976_0_2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141cd6ba976_0_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1227d76a9da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1227d76a9d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1bd10605f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1bd10605f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1b73a93c20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1b73a93c20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1bdbf54be7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1bdbf54be7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516ff47176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1516ff47176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516ff47176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1516ff47176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41cd6ba976_0_2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141cd6ba976_0_2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141cd6ba976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141cd6ba976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5be15cd65e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15be15cd65e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7" name="Google Shape;47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2800"/>
              <a:buNone/>
              <a:defRPr>
                <a:solidFill>
                  <a:srgbClr val="0033A0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9" name="Google Shape;39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0" name="Google Shape;40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1" name="Google Shape;41;p9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</a:defRPr>
            </a:lvl1pPr>
            <a:lvl2pPr lvl="1" algn="r">
              <a:buNone/>
              <a:defRPr sz="1000">
                <a:solidFill>
                  <a:schemeClr val="lt1"/>
                </a:solidFill>
              </a:defRPr>
            </a:lvl2pPr>
            <a:lvl3pPr lvl="2" algn="r">
              <a:buNone/>
              <a:defRPr sz="1000">
                <a:solidFill>
                  <a:schemeClr val="lt1"/>
                </a:solidFill>
              </a:defRPr>
            </a:lvl3pPr>
            <a:lvl4pPr lvl="3" algn="r">
              <a:buNone/>
              <a:defRPr sz="1000">
                <a:solidFill>
                  <a:schemeClr val="lt1"/>
                </a:solidFill>
              </a:defRPr>
            </a:lvl4pPr>
            <a:lvl5pPr lvl="4" algn="r">
              <a:buNone/>
              <a:defRPr sz="1000">
                <a:solidFill>
                  <a:schemeClr val="lt1"/>
                </a:solidFill>
              </a:defRPr>
            </a:lvl5pPr>
            <a:lvl6pPr lvl="5" algn="r">
              <a:buNone/>
              <a:defRPr sz="1000">
                <a:solidFill>
                  <a:schemeClr val="lt1"/>
                </a:solidFill>
              </a:defRPr>
            </a:lvl6pPr>
            <a:lvl7pPr lvl="6" algn="r">
              <a:buNone/>
              <a:defRPr sz="1000">
                <a:solidFill>
                  <a:schemeClr val="lt1"/>
                </a:solidFill>
              </a:defRPr>
            </a:lvl7pPr>
            <a:lvl8pPr lvl="7" algn="r">
              <a:buNone/>
              <a:defRPr sz="1000">
                <a:solidFill>
                  <a:schemeClr val="lt1"/>
                </a:solidFill>
              </a:defRPr>
            </a:lvl8pPr>
            <a:lvl9pPr lvl="8" algn="r">
              <a:buNone/>
              <a:defRPr sz="1000"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9" name="Google Shape;9;p1"/>
          <p:cNvSpPr txBox="1"/>
          <p:nvPr/>
        </p:nvSpPr>
        <p:spPr>
          <a:xfrm>
            <a:off x="0" y="4804800"/>
            <a:ext cx="9144000" cy="338700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chemeClr val="lt1"/>
                </a:solidFill>
              </a:rPr>
              <a:t>FCC-EIC Joint &amp; MDI workshop</a:t>
            </a:r>
            <a:r>
              <a:rPr lang="fr" sz="1000">
                <a:solidFill>
                  <a:schemeClr val="lt1"/>
                </a:solidFill>
              </a:rPr>
              <a:t> - CERN, October 24</a:t>
            </a:r>
            <a:r>
              <a:rPr baseline="30000" lang="fr" sz="1000">
                <a:solidFill>
                  <a:schemeClr val="lt1"/>
                </a:solidFill>
              </a:rPr>
              <a:t>th</a:t>
            </a:r>
            <a:r>
              <a:rPr lang="fr" sz="1000">
                <a:solidFill>
                  <a:schemeClr val="lt1"/>
                </a:solidFill>
              </a:rPr>
              <a:t> </a:t>
            </a:r>
            <a:r>
              <a:rPr lang="fr" sz="1000">
                <a:solidFill>
                  <a:schemeClr val="lt1"/>
                </a:solidFill>
              </a:rPr>
              <a:t>2022 - Kévin André</a:t>
            </a:r>
            <a:endParaRPr sz="1000">
              <a:solidFill>
                <a:schemeClr val="lt1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Relationship Id="rId4" Type="http://schemas.openxmlformats.org/officeDocument/2006/relationships/image" Target="../media/image2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indico.cern.ch/event/1118304/contributions/4835766/attachments/2429246/4159435/MH_FCC_BeamstayclearIssues.pdf" TargetMode="External"/><Relationship Id="rId4" Type="http://schemas.openxmlformats.org/officeDocument/2006/relationships/image" Target="../media/image16.png"/><Relationship Id="rId5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indico.cern.ch/event/1118304/contributions/4835766/attachments/2429246/4159435/MH_FCC_BeamstayclearIssues.pdf" TargetMode="External"/><Relationship Id="rId4" Type="http://schemas.openxmlformats.org/officeDocument/2006/relationships/image" Target="../media/image19.png"/><Relationship Id="rId5" Type="http://schemas.openxmlformats.org/officeDocument/2006/relationships/image" Target="../media/image1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indico.cern.ch/event/1118299/contributions/4766789/attachments/2409541/4122785/Bx*10cm_Oide_220317.pdf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2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png"/><Relationship Id="rId4" Type="http://schemas.openxmlformats.org/officeDocument/2006/relationships/image" Target="../media/image5.png"/><Relationship Id="rId5" Type="http://schemas.openxmlformats.org/officeDocument/2006/relationships/image" Target="../media/image1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33A0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lt1"/>
                </a:solidFill>
              </a:rPr>
              <a:t>FCC-ee Synchrotron Radiation Collimators and Masks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F3F3F3"/>
                </a:solidFill>
              </a:rPr>
              <a:t>K.D.J. André for the MDI study group</a:t>
            </a:r>
            <a:endParaRPr>
              <a:solidFill>
                <a:srgbClr val="F3F3F3"/>
              </a:solidFill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88" y="3626725"/>
            <a:ext cx="2869525" cy="966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 rotWithShape="1">
          <a:blip r:embed="rId4">
            <a:alphaModFix/>
          </a:blip>
          <a:srcRect b="15679" l="15974" r="15377" t="16939"/>
          <a:stretch/>
        </p:blipFill>
        <p:spPr>
          <a:xfrm>
            <a:off x="2110325" y="3508325"/>
            <a:ext cx="1164976" cy="1143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2"/>
          <p:cNvSpPr txBox="1"/>
          <p:nvPr>
            <p:ph type="title"/>
          </p:nvPr>
        </p:nvSpPr>
        <p:spPr>
          <a:xfrm>
            <a:off x="311700" y="274500"/>
            <a:ext cx="5026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Synchrotron radiation collimation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fr"/>
              <a:t>at the tt mode</a:t>
            </a:r>
            <a:endParaRPr/>
          </a:p>
        </p:txBody>
      </p:sp>
      <p:graphicFrame>
        <p:nvGraphicFramePr>
          <p:cNvPr id="241" name="Google Shape;241;p22"/>
          <p:cNvGraphicFramePr/>
          <p:nvPr/>
        </p:nvGraphicFramePr>
        <p:xfrm>
          <a:off x="5089138" y="657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{04E1E5E3-A3F9-4F22-972A-6434FA639C8B}</a:tableStyleId>
              </a:tblPr>
              <a:tblGrid>
                <a:gridCol w="814000"/>
                <a:gridCol w="746225"/>
                <a:gridCol w="773075"/>
                <a:gridCol w="1005800"/>
                <a:gridCol w="581925"/>
              </a:tblGrid>
              <a:tr h="222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Name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s [m]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nsigma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half-gap [m]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plane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265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bwl.h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</a:rPr>
                        <a:t>-144.692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50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</a:rPr>
                        <a:t>16.7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/>
                        <a:t>0.018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/>
                        <a:t>H</a:t>
                      </a:r>
                      <a:endParaRPr sz="1100"/>
                    </a:p>
                  </a:txBody>
                  <a:tcPr marT="91425" marB="91425" marR="91425" marL="91425"/>
                </a:tc>
              </a:tr>
              <a:tr h="265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chemeClr val="dk1"/>
                          </a:solidFill>
                        </a:rPr>
                        <a:t>qc3l.h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</a:rPr>
                        <a:t>-112.054</a:t>
                      </a:r>
                      <a:endParaRPr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/>
                        <a:t>16.1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/>
                        <a:t>0.014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/>
                        <a:t>H</a:t>
                      </a:r>
                      <a:endParaRPr sz="1100"/>
                    </a:p>
                  </a:txBody>
                  <a:tcPr marT="91425" marB="91425" marR="91425" marL="91425"/>
                </a:tc>
              </a:tr>
              <a:tr h="265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chemeClr val="dk1"/>
                          </a:solidFill>
                        </a:rPr>
                        <a:t>qt1l.h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</a:rPr>
                        <a:t>-39.747</a:t>
                      </a:r>
                      <a:endParaRPr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50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</a:rPr>
                        <a:t>16.7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/>
                        <a:t>0.015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/>
                        <a:t>H</a:t>
                      </a:r>
                      <a:endParaRPr sz="1100"/>
                    </a:p>
                  </a:txBody>
                  <a:tcPr marT="91425" marB="91425" marR="91425" marL="91425"/>
                </a:tc>
              </a:tr>
              <a:tr h="265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200">
                          <a:solidFill>
                            <a:schemeClr val="dk1"/>
                          </a:solidFill>
                        </a:rPr>
                        <a:t>qt1l.v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</a:rPr>
                        <a:t>-39.647</a:t>
                      </a:r>
                      <a:endParaRPr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50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</a:rPr>
                        <a:t>180.9</a:t>
                      </a:r>
                      <a:endParaRPr sz="11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/>
                        <a:t>0.015</a:t>
                      </a:r>
                      <a:endParaRPr sz="11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/>
                        <a:t>V</a:t>
                      </a:r>
                      <a:endParaRPr sz="11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5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chemeClr val="dk1"/>
                          </a:solidFill>
                        </a:rPr>
                        <a:t>pqc2le.h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>
                          <a:solidFill>
                            <a:schemeClr val="dk1"/>
                          </a:solidFill>
                        </a:rPr>
                        <a:t>-8.64</a:t>
                      </a:r>
                      <a:endParaRPr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/>
                        <a:t>18.0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/>
                        <a:t>0.011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/>
                        <a:t>H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5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chemeClr val="dk1"/>
                          </a:solidFill>
                        </a:rPr>
                        <a:t>pqc2le.v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>
                          <a:solidFill>
                            <a:schemeClr val="dk1"/>
                          </a:solidFill>
                        </a:rPr>
                        <a:t>-8.54</a:t>
                      </a:r>
                      <a:endParaRPr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/>
                        <a:t>120.0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/>
                        <a:t>0.</a:t>
                      </a:r>
                      <a:r>
                        <a:rPr lang="fr" sz="1100">
                          <a:solidFill>
                            <a:schemeClr val="dk1"/>
                          </a:solidFill>
                        </a:rPr>
                        <a:t>011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/>
                        <a:t>V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5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chemeClr val="dk1"/>
                          </a:solidFill>
                        </a:rPr>
                        <a:t>msk.qc2l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>
                          <a:solidFill>
                            <a:schemeClr val="dk1"/>
                          </a:solidFill>
                        </a:rPr>
                        <a:t>-5.56</a:t>
                      </a:r>
                      <a:endParaRPr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/>
                        <a:t>43.5/113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/>
                        <a:t>R = </a:t>
                      </a:r>
                      <a:r>
                        <a:rPr lang="fr" sz="1100"/>
                        <a:t>0.015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/>
                        <a:t>Radial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65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chemeClr val="dk1"/>
                          </a:solidFill>
                        </a:rPr>
                        <a:t>msk.qc1l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>
                          <a:solidFill>
                            <a:schemeClr val="dk1"/>
                          </a:solidFill>
                        </a:rPr>
                        <a:t>-2.12</a:t>
                      </a:r>
                      <a:endParaRPr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/>
                        <a:t>93.9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/>
                        <a:t>0.0085*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100"/>
                        <a:t>H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42" name="Google Shape;242;p22"/>
          <p:cNvSpPr txBox="1"/>
          <p:nvPr/>
        </p:nvSpPr>
        <p:spPr>
          <a:xfrm>
            <a:off x="5089163" y="3399675"/>
            <a:ext cx="3921000" cy="1339200"/>
          </a:xfrm>
          <a:prstGeom prst="rect">
            <a:avLst/>
          </a:prstGeom>
          <a:noFill/>
          <a:ln cap="flat" cmpd="sng" w="9525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250"/>
              <a:t>COLL.BWL</a:t>
            </a:r>
            <a:r>
              <a:rPr lang="fr" sz="1250"/>
              <a:t> is 10cm of tungsten absorbing </a:t>
            </a:r>
            <a:r>
              <a:rPr b="1" lang="fr" sz="1250"/>
              <a:t>124W</a:t>
            </a:r>
            <a:endParaRPr b="1" sz="125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250">
                <a:solidFill>
                  <a:schemeClr val="dk1"/>
                </a:solidFill>
              </a:rPr>
              <a:t>COLL.</a:t>
            </a:r>
            <a:r>
              <a:rPr i="1" lang="fr" sz="1250"/>
              <a:t>QC3L</a:t>
            </a:r>
            <a:r>
              <a:rPr lang="fr" sz="1250">
                <a:solidFill>
                  <a:schemeClr val="dk1"/>
                </a:solidFill>
              </a:rPr>
              <a:t> is 10cm of tungsten absorbing </a:t>
            </a:r>
            <a:r>
              <a:rPr b="1" lang="fr" sz="1250">
                <a:solidFill>
                  <a:schemeClr val="dk1"/>
                </a:solidFill>
              </a:rPr>
              <a:t>124W</a:t>
            </a:r>
            <a:endParaRPr b="1" sz="12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250">
                <a:solidFill>
                  <a:schemeClr val="dk1"/>
                </a:solidFill>
              </a:rPr>
              <a:t>COLL.</a:t>
            </a:r>
            <a:r>
              <a:rPr i="1" lang="fr" sz="1250"/>
              <a:t>QT1L</a:t>
            </a:r>
            <a:r>
              <a:rPr lang="fr" sz="1250">
                <a:solidFill>
                  <a:schemeClr val="dk1"/>
                </a:solidFill>
              </a:rPr>
              <a:t> is 10cm of tungsten absorbing</a:t>
            </a:r>
            <a:r>
              <a:rPr lang="fr" sz="1250"/>
              <a:t> </a:t>
            </a:r>
            <a:r>
              <a:rPr b="1" lang="fr" sz="1250"/>
              <a:t>70</a:t>
            </a:r>
            <a:r>
              <a:rPr b="1" lang="fr" sz="1250"/>
              <a:t>W</a:t>
            </a:r>
            <a:endParaRPr b="1" sz="125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fr" sz="1250">
                <a:solidFill>
                  <a:schemeClr val="dk1"/>
                </a:solidFill>
              </a:rPr>
              <a:t>COLL.PQC2LE</a:t>
            </a:r>
            <a:r>
              <a:rPr lang="fr" sz="1250">
                <a:solidFill>
                  <a:schemeClr val="dk1"/>
                </a:solidFill>
              </a:rPr>
              <a:t> is 10cm of tungsten absorbing </a:t>
            </a:r>
            <a:r>
              <a:rPr b="1" lang="fr" sz="1250">
                <a:solidFill>
                  <a:schemeClr val="dk1"/>
                </a:solidFill>
              </a:rPr>
              <a:t>25</a:t>
            </a:r>
            <a:r>
              <a:rPr b="1" lang="fr" sz="1250">
                <a:solidFill>
                  <a:schemeClr val="dk1"/>
                </a:solidFill>
              </a:rPr>
              <a:t>W</a:t>
            </a:r>
            <a:endParaRPr b="1" sz="12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fr" sz="1250">
                <a:solidFill>
                  <a:schemeClr val="dk1"/>
                </a:solidFill>
              </a:rPr>
              <a:t>MSK.QC2L</a:t>
            </a:r>
            <a:r>
              <a:rPr lang="fr" sz="1250">
                <a:solidFill>
                  <a:schemeClr val="dk1"/>
                </a:solidFill>
              </a:rPr>
              <a:t> is 2cm of tungsten absorbing </a:t>
            </a:r>
            <a:r>
              <a:rPr b="1" lang="fr" sz="1250">
                <a:solidFill>
                  <a:schemeClr val="dk1"/>
                </a:solidFill>
              </a:rPr>
              <a:t>0.1mW</a:t>
            </a:r>
            <a:endParaRPr b="1" sz="12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250">
                <a:solidFill>
                  <a:schemeClr val="dk1"/>
                </a:solidFill>
              </a:rPr>
              <a:t>MSK.QC1L</a:t>
            </a:r>
            <a:r>
              <a:rPr lang="fr" sz="1250">
                <a:solidFill>
                  <a:schemeClr val="dk1"/>
                </a:solidFill>
              </a:rPr>
              <a:t> is 2cm of tungsten absorbing </a:t>
            </a:r>
            <a:r>
              <a:rPr b="1" lang="fr" sz="1250">
                <a:solidFill>
                  <a:schemeClr val="dk1"/>
                </a:solidFill>
              </a:rPr>
              <a:t>10W</a:t>
            </a:r>
            <a:endParaRPr b="1" sz="1250"/>
          </a:p>
        </p:txBody>
      </p:sp>
      <p:pic>
        <p:nvPicPr>
          <p:cNvPr id="243" name="Google Shape;24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450" y="1244125"/>
            <a:ext cx="4784338" cy="2990211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22"/>
          <p:cNvSpPr txBox="1"/>
          <p:nvPr/>
        </p:nvSpPr>
        <p:spPr>
          <a:xfrm>
            <a:off x="311700" y="4185975"/>
            <a:ext cx="45045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100"/>
              <a:t>Simulations made with a Gaussian positron beam. i.e. no specific tail distributions considered yet and without the synchrotron radiation from the solenoid </a:t>
            </a:r>
            <a:endParaRPr i="1" sz="11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3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Synchrotron radiation collimation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at the Z mode</a:t>
            </a:r>
            <a:endParaRPr/>
          </a:p>
        </p:txBody>
      </p:sp>
      <p:sp>
        <p:nvSpPr>
          <p:cNvPr id="250" name="Google Shape;250;p23"/>
          <p:cNvSpPr txBox="1"/>
          <p:nvPr>
            <p:ph idx="1" type="body"/>
          </p:nvPr>
        </p:nvSpPr>
        <p:spPr>
          <a:xfrm>
            <a:off x="311700" y="3755250"/>
            <a:ext cx="4354800" cy="104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fr" sz="1600"/>
              <a:t>The closest collimator to the IP must be opened to 12mm w.r.t. 11mm for the tt mode in order to be above 1</a:t>
            </a:r>
            <a:r>
              <a:rPr lang="fr" sz="1600"/>
              <a:t>1 σ</a:t>
            </a:r>
            <a:r>
              <a:rPr baseline="-25000" lang="fr" sz="1600"/>
              <a:t>x</a:t>
            </a:r>
            <a:r>
              <a:rPr lang="fr" sz="1600"/>
              <a:t> </a:t>
            </a:r>
            <a:r>
              <a:rPr lang="fr" sz="1600"/>
              <a:t>horizontally. Vertically the SR collimators are opened above the secondary collimators.</a:t>
            </a:r>
            <a:endParaRPr sz="1600"/>
          </a:p>
        </p:txBody>
      </p:sp>
      <p:graphicFrame>
        <p:nvGraphicFramePr>
          <p:cNvPr id="251" name="Google Shape;251;p23"/>
          <p:cNvGraphicFramePr/>
          <p:nvPr/>
        </p:nvGraphicFramePr>
        <p:xfrm>
          <a:off x="5470550" y="378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{04E1E5E3-A3F9-4F22-972A-6434FA639C8B}</a:tableStyleId>
              </a:tblPr>
              <a:tblGrid>
                <a:gridCol w="797400"/>
                <a:gridCol w="778250"/>
                <a:gridCol w="1055625"/>
                <a:gridCol w="730475"/>
              </a:tblGrid>
              <a:tr h="222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Name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nsigma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half-gap [m]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plane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265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tcp.h.b1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11.0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0.</a:t>
                      </a:r>
                      <a:r>
                        <a:rPr lang="fr" sz="1200"/>
                        <a:t>005504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H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265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chemeClr val="dk1"/>
                          </a:solidFill>
                        </a:rPr>
                        <a:t>tcs.h.b1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13.0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0.</a:t>
                      </a:r>
                      <a:r>
                        <a:rPr lang="fr" sz="1200"/>
                        <a:t>004162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H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265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chemeClr val="dk1"/>
                          </a:solidFill>
                        </a:rPr>
                        <a:t>tcp.v.b1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65</a:t>
                      </a:r>
                      <a:r>
                        <a:rPr lang="fr" sz="1200"/>
                        <a:t>.0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0.</a:t>
                      </a:r>
                      <a:r>
                        <a:rPr lang="fr" sz="1200"/>
                        <a:t>002332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V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265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chemeClr val="dk1"/>
                          </a:solidFill>
                        </a:rPr>
                        <a:t>tcs.v.b1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75.5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0.</a:t>
                      </a:r>
                      <a:r>
                        <a:rPr lang="fr" sz="1200"/>
                        <a:t>002030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V</a:t>
                      </a:r>
                      <a:endParaRPr sz="12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252" name="Google Shape;252;p23"/>
          <p:cNvSpPr txBox="1"/>
          <p:nvPr/>
        </p:nvSpPr>
        <p:spPr>
          <a:xfrm>
            <a:off x="5470550" y="50850"/>
            <a:ext cx="3361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Primary and secondary collimators</a:t>
            </a:r>
            <a:endParaRPr/>
          </a:p>
        </p:txBody>
      </p:sp>
      <p:pic>
        <p:nvPicPr>
          <p:cNvPr id="253" name="Google Shape;25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3300" y="2206700"/>
            <a:ext cx="3869050" cy="260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4250" y="1152000"/>
            <a:ext cx="3869050" cy="260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4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Synchrotron radiation collimation at the W mode</a:t>
            </a:r>
            <a:endParaRPr/>
          </a:p>
        </p:txBody>
      </p:sp>
      <p:sp>
        <p:nvSpPr>
          <p:cNvPr id="260" name="Google Shape;260;p24"/>
          <p:cNvSpPr txBox="1"/>
          <p:nvPr/>
        </p:nvSpPr>
        <p:spPr>
          <a:xfrm>
            <a:off x="422700" y="3855500"/>
            <a:ext cx="8298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Estimation of the </a:t>
            </a:r>
            <a:r>
              <a:rPr lang="fr">
                <a:solidFill>
                  <a:schemeClr val="dk1"/>
                </a:solidFill>
              </a:rPr>
              <a:t>synchrotron radiation </a:t>
            </a:r>
            <a:r>
              <a:rPr lang="fr"/>
              <a:t>collimator apertures based on the latest beam stay clear studies (</a:t>
            </a:r>
            <a:r>
              <a:rPr lang="fr" u="sng">
                <a:solidFill>
                  <a:schemeClr val="hlink"/>
                </a:solidFill>
                <a:hlinkClick r:id="rId3"/>
              </a:rPr>
              <a:t>ref</a:t>
            </a:r>
            <a:r>
              <a:rPr lang="fr"/>
              <a:t>). Due to the larger transverse emittance, the SR collimators would probably be inside the primary and/or secondary collimator settings.</a:t>
            </a:r>
            <a:endParaRPr/>
          </a:p>
        </p:txBody>
      </p:sp>
      <p:pic>
        <p:nvPicPr>
          <p:cNvPr id="261" name="Google Shape;261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7275" y="1216225"/>
            <a:ext cx="3815274" cy="2567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27325" y="1216200"/>
            <a:ext cx="3815274" cy="25670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5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Synchrotron radiation collimation at the H mode</a:t>
            </a:r>
            <a:endParaRPr/>
          </a:p>
        </p:txBody>
      </p:sp>
      <p:sp>
        <p:nvSpPr>
          <p:cNvPr id="268" name="Google Shape;268;p25"/>
          <p:cNvSpPr txBox="1"/>
          <p:nvPr/>
        </p:nvSpPr>
        <p:spPr>
          <a:xfrm>
            <a:off x="567300" y="3855275"/>
            <a:ext cx="80094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chemeClr val="dk1"/>
                </a:solidFill>
              </a:rPr>
              <a:t>Estimation of the synchrotron radiation collimator apertures based on the latest beam stay clear studies (</a:t>
            </a:r>
            <a:r>
              <a:rPr lang="fr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ref</a:t>
            </a:r>
            <a:r>
              <a:rPr lang="fr">
                <a:solidFill>
                  <a:schemeClr val="dk1"/>
                </a:solidFill>
              </a:rPr>
              <a:t>). </a:t>
            </a:r>
            <a:r>
              <a:rPr lang="fr"/>
              <a:t>Again,</a:t>
            </a:r>
            <a:r>
              <a:rPr lang="fr"/>
              <a:t> the synchrotron radiation collimators could be inside the primary</a:t>
            </a:r>
            <a:r>
              <a:rPr lang="fr"/>
              <a:t>/</a:t>
            </a:r>
            <a:r>
              <a:rPr lang="fr"/>
              <a:t>secondary collimator settings.</a:t>
            </a:r>
            <a:endParaRPr/>
          </a:p>
        </p:txBody>
      </p:sp>
      <p:pic>
        <p:nvPicPr>
          <p:cNvPr id="269" name="Google Shape;269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0788" y="1288225"/>
            <a:ext cx="3815274" cy="25670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27937" y="1288225"/>
            <a:ext cx="3815274" cy="25670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6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Summary:</a:t>
            </a:r>
            <a:endParaRPr/>
          </a:p>
        </p:txBody>
      </p:sp>
      <p:sp>
        <p:nvSpPr>
          <p:cNvPr id="276" name="Google Shape;276;p26"/>
          <p:cNvSpPr txBox="1"/>
          <p:nvPr>
            <p:ph idx="1" type="body"/>
          </p:nvPr>
        </p:nvSpPr>
        <p:spPr>
          <a:xfrm>
            <a:off x="311700" y="876900"/>
            <a:ext cx="8520600" cy="369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fr" sz="1400">
                <a:solidFill>
                  <a:srgbClr val="0033A0"/>
                </a:solidFill>
              </a:rPr>
              <a:t>The interaction region lattices for the 4 operation modes have been implemented in BDSIM</a:t>
            </a:r>
            <a:r>
              <a:rPr lang="fr" sz="1400"/>
              <a:t> with the solenoid field map and without the installation of the CAD design of the central beam pipe.</a:t>
            </a:r>
            <a:endParaRPr sz="1400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Char char="●"/>
            </a:pPr>
            <a:r>
              <a:rPr lang="fr" sz="1400">
                <a:solidFill>
                  <a:srgbClr val="595959"/>
                </a:solidFill>
              </a:rPr>
              <a:t>The central beam pipe can be efficiently shielded with collimators and masks from the synchrotron radiation emitted in the last dipole BWL.</a:t>
            </a:r>
            <a:endParaRPr sz="1400">
              <a:solidFill>
                <a:srgbClr val="595959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Char char="●"/>
            </a:pPr>
            <a:r>
              <a:rPr lang="fr" sz="1400"/>
              <a:t>The </a:t>
            </a:r>
            <a:r>
              <a:rPr b="1" lang="fr" sz="1400">
                <a:solidFill>
                  <a:srgbClr val="0033A0"/>
                </a:solidFill>
              </a:rPr>
              <a:t>initial synchrotron </a:t>
            </a:r>
            <a:r>
              <a:rPr b="1" lang="fr" sz="1400">
                <a:solidFill>
                  <a:srgbClr val="0033A0"/>
                </a:solidFill>
              </a:rPr>
              <a:t>radiation</a:t>
            </a:r>
            <a:r>
              <a:rPr b="1" lang="fr" sz="1400">
                <a:solidFill>
                  <a:srgbClr val="0033A0"/>
                </a:solidFill>
              </a:rPr>
              <a:t> collimator settings</a:t>
            </a:r>
            <a:r>
              <a:rPr lang="fr" sz="1400"/>
              <a:t> have been designed for the </a:t>
            </a:r>
            <a:r>
              <a:rPr b="1" lang="fr" sz="1400">
                <a:solidFill>
                  <a:srgbClr val="0033A0"/>
                </a:solidFill>
              </a:rPr>
              <a:t>Z and tt operation modes</a:t>
            </a:r>
            <a:r>
              <a:rPr lang="fr" sz="1400"/>
              <a:t> with the objective of being above the primary collimators, if possible above the secondary </a:t>
            </a:r>
            <a:r>
              <a:rPr lang="fr" sz="1400"/>
              <a:t>collimators</a:t>
            </a:r>
            <a:r>
              <a:rPr lang="fr" sz="1400"/>
              <a:t> as well.</a:t>
            </a:r>
            <a:endParaRPr b="1" sz="1400">
              <a:solidFill>
                <a:srgbClr val="4285F4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fr" sz="2500">
                <a:solidFill>
                  <a:srgbClr val="0033A0"/>
                </a:solidFill>
              </a:rPr>
              <a:t>Next steps:</a:t>
            </a:r>
            <a:endParaRPr sz="2500">
              <a:solidFill>
                <a:srgbClr val="0033A0"/>
              </a:solidFill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fr" sz="1400"/>
              <a:t>Add the synchrotron radiation collimators to the collimator hierarchy and iterate regarding their positions and apertures. (A. Abramov).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r" sz="1400"/>
              <a:t>Include tail distribution to the SR collimation studies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r" sz="1400"/>
              <a:t>Study the influence of </a:t>
            </a:r>
            <a:r>
              <a:rPr lang="fr" sz="1400">
                <a:highlight>
                  <a:schemeClr val="lt1"/>
                </a:highlight>
              </a:rPr>
              <a:t>misalignments, tolerances, and top-up injection on the SR collimation.</a:t>
            </a:r>
            <a:endParaRPr sz="1400"/>
          </a:p>
        </p:txBody>
      </p:sp>
      <p:sp>
        <p:nvSpPr>
          <p:cNvPr id="277" name="Google Shape;277;p26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Outline</a:t>
            </a:r>
            <a:endParaRPr/>
          </a:p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311700" y="876900"/>
            <a:ext cx="8520600" cy="369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fr" sz="2200"/>
              <a:t>FCC-ee lattice,</a:t>
            </a:r>
            <a:r>
              <a:rPr lang="fr" sz="2200"/>
              <a:t> a</a:t>
            </a:r>
            <a:r>
              <a:rPr lang="fr" sz="2200"/>
              <a:t>perture profile, masks and collimators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fr" sz="2200"/>
              <a:t>Direct hits from the last dipole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fr" sz="2200"/>
              <a:t>Masks and collimators</a:t>
            </a:r>
            <a:endParaRPr sz="22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fr" sz="2200"/>
              <a:t>tt mode</a:t>
            </a:r>
            <a:endParaRPr sz="22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fr" sz="2200"/>
              <a:t>Z mode</a:t>
            </a:r>
            <a:endParaRPr sz="22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fr" sz="2200"/>
              <a:t>W and H modes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fr" sz="2200"/>
              <a:t>Summary and outlook</a:t>
            </a:r>
            <a:endParaRPr sz="2200"/>
          </a:p>
        </p:txBody>
      </p:sp>
      <p:sp>
        <p:nvSpPr>
          <p:cNvPr id="65" name="Google Shape;65;p14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graphicFrame>
        <p:nvGraphicFramePr>
          <p:cNvPr id="66" name="Google Shape;66;p14"/>
          <p:cNvGraphicFramePr/>
          <p:nvPr/>
        </p:nvGraphicFramePr>
        <p:xfrm>
          <a:off x="4813325" y="2160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{04E1E5E3-A3F9-4F22-972A-6434FA639C8B}</a:tableStyleId>
              </a:tblPr>
              <a:tblGrid>
                <a:gridCol w="483400"/>
                <a:gridCol w="805025"/>
                <a:gridCol w="728750"/>
                <a:gridCol w="771125"/>
                <a:gridCol w="771125"/>
                <a:gridCol w="703350"/>
              </a:tblGrid>
              <a:tr h="411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Beam</a:t>
                      </a:r>
                      <a:endParaRPr sz="10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Energy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Beam</a:t>
                      </a:r>
                      <a:endParaRPr sz="10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Current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H Beam</a:t>
                      </a:r>
                      <a:endParaRPr sz="10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Emittance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</a:rPr>
                        <a:t>V Beam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</a:rPr>
                        <a:t>Emittance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</a:rPr>
                        <a:t>β*</a:t>
                      </a:r>
                      <a:r>
                        <a:rPr baseline="-25000" lang="fr" sz="1000">
                          <a:solidFill>
                            <a:schemeClr val="dk1"/>
                          </a:solidFill>
                        </a:rPr>
                        <a:t>x,y</a:t>
                      </a:r>
                      <a:endParaRPr baseline="-25000" sz="10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>
                          <a:solidFill>
                            <a:schemeClr val="dk1"/>
                          </a:solidFill>
                        </a:rPr>
                        <a:t>[mm]</a:t>
                      </a:r>
                      <a:endParaRPr sz="1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234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@ Z</a:t>
                      </a:r>
                      <a:endParaRPr sz="10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45.6</a:t>
                      </a:r>
                      <a:r>
                        <a:rPr lang="fr" sz="1000"/>
                        <a:t> GeV</a:t>
                      </a:r>
                      <a:endParaRPr sz="10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1280</a:t>
                      </a:r>
                      <a:r>
                        <a:rPr lang="fr" sz="1000"/>
                        <a:t> mA</a:t>
                      </a:r>
                      <a:endParaRPr sz="10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0.71</a:t>
                      </a:r>
                      <a:r>
                        <a:rPr lang="fr" sz="1000"/>
                        <a:t> nm</a:t>
                      </a:r>
                      <a:endParaRPr sz="1000"/>
                    </a:p>
                  </a:txBody>
                  <a:tcPr marT="91425" marB="91425" marR="91425" marL="90000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1.42</a:t>
                      </a:r>
                      <a:r>
                        <a:rPr lang="fr" sz="1000"/>
                        <a:t> pm</a:t>
                      </a:r>
                      <a:endParaRPr sz="10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100/0.8</a:t>
                      </a:r>
                      <a:endParaRPr sz="10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34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@ W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80.0</a:t>
                      </a:r>
                      <a:r>
                        <a:rPr lang="fr" sz="1000"/>
                        <a:t> GeV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135</a:t>
                      </a:r>
                      <a:r>
                        <a:rPr lang="fr" sz="1000"/>
                        <a:t>.0 mA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2.16</a:t>
                      </a:r>
                      <a:r>
                        <a:rPr lang="fr" sz="1000"/>
                        <a:t> nm</a:t>
                      </a:r>
                      <a:endParaRPr sz="1000"/>
                    </a:p>
                  </a:txBody>
                  <a:tcPr marT="91425" marB="91425" marR="91425" marL="900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4.32</a:t>
                      </a:r>
                      <a:r>
                        <a:rPr lang="fr" sz="1000"/>
                        <a:t> pm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200/1.0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34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@ H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120.0</a:t>
                      </a:r>
                      <a:r>
                        <a:rPr lang="fr" sz="1000"/>
                        <a:t> GeV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26.7</a:t>
                      </a:r>
                      <a:r>
                        <a:rPr lang="fr" sz="1000"/>
                        <a:t> mA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0.64</a:t>
                      </a:r>
                      <a:r>
                        <a:rPr lang="fr" sz="1000"/>
                        <a:t> nm</a:t>
                      </a:r>
                      <a:endParaRPr sz="1000"/>
                    </a:p>
                  </a:txBody>
                  <a:tcPr marT="91425" marB="91425" marR="91425" marL="900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1.29</a:t>
                      </a:r>
                      <a:r>
                        <a:rPr lang="fr" sz="1000"/>
                        <a:t> pm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300/1.0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34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@ tt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182.5 GeV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5.0 mA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1.49 nm</a:t>
                      </a:r>
                      <a:endParaRPr sz="1000"/>
                    </a:p>
                  </a:txBody>
                  <a:tcPr marT="91425" marB="91425" marR="91425" marL="90000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2.98 pm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/>
                        <a:t>1000/1.6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7" name="Google Shape;67;p14"/>
          <p:cNvSpPr txBox="1"/>
          <p:nvPr/>
        </p:nvSpPr>
        <p:spPr>
          <a:xfrm>
            <a:off x="6431713" y="3988950"/>
            <a:ext cx="102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Table </a:t>
            </a:r>
            <a:r>
              <a:rPr lang="fr" u="sng">
                <a:solidFill>
                  <a:schemeClr val="hlink"/>
                </a:solidFill>
                <a:hlinkClick r:id="rId3"/>
              </a:rPr>
              <a:t>ref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FCC-ee lattice | 4 IPs</a:t>
            </a:r>
            <a:endParaRPr/>
          </a:p>
        </p:txBody>
      </p:sp>
      <p:sp>
        <p:nvSpPr>
          <p:cNvPr id="73" name="Google Shape;73;p15"/>
          <p:cNvSpPr txBox="1"/>
          <p:nvPr/>
        </p:nvSpPr>
        <p:spPr>
          <a:xfrm>
            <a:off x="154000" y="3269775"/>
            <a:ext cx="5048700" cy="1480200"/>
          </a:xfrm>
          <a:prstGeom prst="rect">
            <a:avLst/>
          </a:prstGeom>
          <a:noFill/>
          <a:ln cap="flat" cmpd="sng" w="9525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</a:rPr>
              <a:t>The studies focus on the section from s=-800m to 100m around the IP and specifically on the photon hits in the detector region.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chemeClr val="dk1"/>
                </a:solidFill>
              </a:rPr>
              <a:t>There is a </a:t>
            </a:r>
            <a:r>
              <a:rPr b="1" lang="fr" sz="1200">
                <a:solidFill>
                  <a:srgbClr val="4285F4"/>
                </a:solidFill>
              </a:rPr>
              <a:t>30 mrad</a:t>
            </a:r>
            <a:r>
              <a:rPr b="1" lang="fr" sz="1200">
                <a:solidFill>
                  <a:srgbClr val="4285F4"/>
                </a:solidFill>
              </a:rPr>
              <a:t> crossing angle</a:t>
            </a:r>
            <a:r>
              <a:rPr lang="fr" sz="1200">
                <a:solidFill>
                  <a:schemeClr val="dk1"/>
                </a:solidFill>
              </a:rPr>
              <a:t> at the IP.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fr" sz="1200">
                <a:solidFill>
                  <a:schemeClr val="dk1"/>
                </a:solidFill>
              </a:rPr>
              <a:t>The lattice design upstream the IP is based on weak dipoles and long straight sections. </a:t>
            </a:r>
            <a:r>
              <a:rPr b="1" lang="fr" sz="1200">
                <a:solidFill>
                  <a:srgbClr val="4285F4"/>
                </a:solidFill>
              </a:rPr>
              <a:t>BC1L and BWL dipoles</a:t>
            </a:r>
            <a:r>
              <a:rPr lang="fr" sz="1200">
                <a:solidFill>
                  <a:schemeClr val="dk1"/>
                </a:solidFill>
              </a:rPr>
              <a:t> have </a:t>
            </a:r>
            <a:r>
              <a:rPr b="1" lang="fr" sz="1200">
                <a:solidFill>
                  <a:srgbClr val="4285F4"/>
                </a:solidFill>
              </a:rPr>
              <a:t>critical energies below 100 keV</a:t>
            </a:r>
            <a:r>
              <a:rPr lang="fr" sz="1200">
                <a:solidFill>
                  <a:schemeClr val="dk1"/>
                </a:solidFill>
              </a:rPr>
              <a:t> and are located further than 150m from the IP.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74" name="Google Shape;74;p15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788075"/>
            <a:ext cx="4057400" cy="2442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0100" y="74889"/>
            <a:ext cx="4171524" cy="2223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44925" y="2248438"/>
            <a:ext cx="3696700" cy="25015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6"/>
          <p:cNvPicPr preferRelativeResize="0"/>
          <p:nvPr/>
        </p:nvPicPr>
        <p:blipFill rotWithShape="1">
          <a:blip r:embed="rId3">
            <a:alphaModFix/>
          </a:blip>
          <a:srcRect b="0" l="0" r="0" t="1302"/>
          <a:stretch/>
        </p:blipFill>
        <p:spPr>
          <a:xfrm>
            <a:off x="5882331" y="91825"/>
            <a:ext cx="3261669" cy="2348975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6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FCC-ee lattice | Masks and collimators</a:t>
            </a:r>
            <a:endParaRPr/>
          </a:p>
        </p:txBody>
      </p:sp>
      <p:sp>
        <p:nvSpPr>
          <p:cNvPr id="84" name="Google Shape;84;p16"/>
          <p:cNvSpPr txBox="1"/>
          <p:nvPr/>
        </p:nvSpPr>
        <p:spPr>
          <a:xfrm>
            <a:off x="138450" y="3084225"/>
            <a:ext cx="5691300" cy="1661700"/>
          </a:xfrm>
          <a:prstGeom prst="rect">
            <a:avLst/>
          </a:prstGeom>
          <a:noFill/>
          <a:ln cap="flat" cmpd="sng" w="9525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fr" sz="1150">
                <a:solidFill>
                  <a:schemeClr val="dk1"/>
                </a:solidFill>
              </a:rPr>
              <a:t>The central beam pipe radius is</a:t>
            </a:r>
            <a:r>
              <a:rPr b="1" lang="fr" sz="1150">
                <a:solidFill>
                  <a:srgbClr val="4285F4"/>
                </a:solidFill>
              </a:rPr>
              <a:t> 10mm</a:t>
            </a:r>
            <a:r>
              <a:rPr lang="fr" sz="1150">
                <a:solidFill>
                  <a:schemeClr val="dk1"/>
                </a:solidFill>
              </a:rPr>
              <a:t> over </a:t>
            </a:r>
            <a:r>
              <a:rPr b="1" lang="fr" sz="1150">
                <a:solidFill>
                  <a:schemeClr val="accent1"/>
                </a:solidFill>
              </a:rPr>
              <a:t>18cm </a:t>
            </a:r>
            <a:r>
              <a:rPr lang="fr" sz="1150">
                <a:solidFill>
                  <a:schemeClr val="dk1"/>
                </a:solidFill>
              </a:rPr>
              <a:t>along the Z axis. Due to the 30mrad crossing angle the central chamber is </a:t>
            </a:r>
            <a:r>
              <a:rPr b="1" lang="fr" sz="1150">
                <a:solidFill>
                  <a:srgbClr val="4285F4"/>
                </a:solidFill>
              </a:rPr>
              <a:t>1.35mm</a:t>
            </a:r>
            <a:r>
              <a:rPr lang="fr" sz="1150">
                <a:solidFill>
                  <a:schemeClr val="dk1"/>
                </a:solidFill>
              </a:rPr>
              <a:t> closer to the beam center.</a:t>
            </a:r>
            <a:endParaRPr sz="115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150">
                <a:solidFill>
                  <a:schemeClr val="dk1"/>
                </a:solidFill>
              </a:rPr>
              <a:t>Masks:</a:t>
            </a:r>
            <a:r>
              <a:rPr lang="fr" sz="1150">
                <a:solidFill>
                  <a:schemeClr val="dk1"/>
                </a:solidFill>
              </a:rPr>
              <a:t> s=-2.12m with </a:t>
            </a:r>
            <a:r>
              <a:rPr b="1" lang="fr" sz="1150">
                <a:solidFill>
                  <a:srgbClr val="4285F4"/>
                </a:solidFill>
              </a:rPr>
              <a:t>9mm</a:t>
            </a:r>
            <a:r>
              <a:rPr lang="fr" sz="1150">
                <a:solidFill>
                  <a:schemeClr val="dk1"/>
                </a:solidFill>
              </a:rPr>
              <a:t> horizontal aperture, s=-5.58m with </a:t>
            </a:r>
            <a:r>
              <a:rPr b="1" lang="fr" sz="1150">
                <a:solidFill>
                  <a:srgbClr val="4285F4"/>
                </a:solidFill>
              </a:rPr>
              <a:t>15mm</a:t>
            </a:r>
            <a:r>
              <a:rPr lang="fr" sz="1150">
                <a:solidFill>
                  <a:srgbClr val="4285F4"/>
                </a:solidFill>
              </a:rPr>
              <a:t> </a:t>
            </a:r>
            <a:r>
              <a:rPr lang="fr" sz="1150">
                <a:solidFill>
                  <a:schemeClr val="dk1"/>
                </a:solidFill>
              </a:rPr>
              <a:t>aperture radius.</a:t>
            </a:r>
            <a:endParaRPr sz="115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150">
                <a:solidFill>
                  <a:schemeClr val="dk1"/>
                </a:solidFill>
              </a:rPr>
              <a:t>Collimators:</a:t>
            </a:r>
            <a:r>
              <a:rPr lang="fr" sz="1150">
                <a:solidFill>
                  <a:schemeClr val="dk1"/>
                </a:solidFill>
              </a:rPr>
              <a:t> after BWL (s=-144m), after QC3L (s=-112m), after QT1L (s=-39.7m) shields the aperture reduction downstream from (⌀ 70→ ⌀ 40), at PQC2LE (s=-8.4m) shields the aperture reduction downstream at MSK.QC2L (⌀ 40→ ⌀ 30).</a:t>
            </a:r>
            <a:endParaRPr b="1" sz="1150">
              <a:solidFill>
                <a:schemeClr val="dk1"/>
              </a:solidFill>
            </a:endParaRPr>
          </a:p>
        </p:txBody>
      </p:sp>
      <p:sp>
        <p:nvSpPr>
          <p:cNvPr id="85" name="Google Shape;85;p16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86" name="Google Shape;86;p16"/>
          <p:cNvSpPr/>
          <p:nvPr/>
        </p:nvSpPr>
        <p:spPr>
          <a:xfrm rot="10800000">
            <a:off x="2280244" y="1801944"/>
            <a:ext cx="341400" cy="726300"/>
          </a:xfrm>
          <a:prstGeom prst="arc">
            <a:avLst>
              <a:gd fmla="val 16200000" name="adj1"/>
              <a:gd fmla="val 5305139" name="adj2"/>
            </a:avLst>
          </a:prstGeom>
          <a:noFill/>
          <a:ln cap="flat" cmpd="sng" w="9525">
            <a:solidFill>
              <a:srgbClr val="595959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7" name="Google Shape;87;p16"/>
          <p:cNvCxnSpPr/>
          <p:nvPr/>
        </p:nvCxnSpPr>
        <p:spPr>
          <a:xfrm>
            <a:off x="3077752" y="1936746"/>
            <a:ext cx="55620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8" name="Google Shape;88;p16"/>
          <p:cNvCxnSpPr/>
          <p:nvPr/>
        </p:nvCxnSpPr>
        <p:spPr>
          <a:xfrm>
            <a:off x="3077752" y="2393446"/>
            <a:ext cx="55620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9" name="Google Shape;89;p16"/>
          <p:cNvCxnSpPr>
            <a:endCxn id="90" idx="0"/>
          </p:cNvCxnSpPr>
          <p:nvPr/>
        </p:nvCxnSpPr>
        <p:spPr>
          <a:xfrm flipH="1" rot="10800000">
            <a:off x="3633953" y="1812007"/>
            <a:ext cx="686400" cy="1248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1" name="Google Shape;91;p16"/>
          <p:cNvCxnSpPr>
            <a:endCxn id="90" idx="2"/>
          </p:cNvCxnSpPr>
          <p:nvPr/>
        </p:nvCxnSpPr>
        <p:spPr>
          <a:xfrm>
            <a:off x="3633924" y="2393362"/>
            <a:ext cx="692400" cy="1245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2" name="Google Shape;92;p16"/>
          <p:cNvSpPr/>
          <p:nvPr/>
        </p:nvSpPr>
        <p:spPr>
          <a:xfrm>
            <a:off x="2267399" y="1776846"/>
            <a:ext cx="438600" cy="776100"/>
          </a:xfrm>
          <a:prstGeom prst="chord">
            <a:avLst>
              <a:gd fmla="val 6317965" name="adj1"/>
              <a:gd fmla="val 15262659" name="adj2"/>
            </a:avLst>
          </a:prstGeom>
          <a:solidFill>
            <a:srgbClr val="F3F3F3"/>
          </a:solidFill>
          <a:ln cap="flat" cmpd="sng" w="9525">
            <a:solidFill>
              <a:srgbClr val="595959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3" name="Google Shape;93;p16"/>
          <p:cNvCxnSpPr>
            <a:stCxn id="94" idx="0"/>
          </p:cNvCxnSpPr>
          <p:nvPr/>
        </p:nvCxnSpPr>
        <p:spPr>
          <a:xfrm>
            <a:off x="2450871" y="1797415"/>
            <a:ext cx="627000" cy="1392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5" name="Google Shape;95;p16"/>
          <p:cNvCxnSpPr>
            <a:endCxn id="94" idx="2"/>
          </p:cNvCxnSpPr>
          <p:nvPr/>
        </p:nvCxnSpPr>
        <p:spPr>
          <a:xfrm flipH="1">
            <a:off x="2461005" y="2393466"/>
            <a:ext cx="616800" cy="1389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6" name="Google Shape;96;p16"/>
          <p:cNvSpPr/>
          <p:nvPr/>
        </p:nvSpPr>
        <p:spPr>
          <a:xfrm>
            <a:off x="271918" y="1643486"/>
            <a:ext cx="484500" cy="1043100"/>
          </a:xfrm>
          <a:prstGeom prst="ellipse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6"/>
          <p:cNvSpPr txBox="1"/>
          <p:nvPr/>
        </p:nvSpPr>
        <p:spPr>
          <a:xfrm>
            <a:off x="2075124" y="1046525"/>
            <a:ext cx="75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700"/>
              <a:t>MSK.QC1L</a:t>
            </a:r>
            <a:endParaRPr sz="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700"/>
              <a:t>BP ⌀ 30 mm</a:t>
            </a:r>
            <a:endParaRPr sz="700"/>
          </a:p>
        </p:txBody>
      </p:sp>
      <p:sp>
        <p:nvSpPr>
          <p:cNvPr id="98" name="Google Shape;98;p16"/>
          <p:cNvSpPr txBox="1"/>
          <p:nvPr/>
        </p:nvSpPr>
        <p:spPr>
          <a:xfrm>
            <a:off x="3002400" y="1046525"/>
            <a:ext cx="692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700"/>
              <a:t>CC</a:t>
            </a:r>
            <a:endParaRPr sz="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700"/>
              <a:t>BP ⌀ 20 mm</a:t>
            </a:r>
            <a:endParaRPr sz="700"/>
          </a:p>
        </p:txBody>
      </p:sp>
      <p:sp>
        <p:nvSpPr>
          <p:cNvPr id="99" name="Google Shape;99;p16"/>
          <p:cNvSpPr txBox="1"/>
          <p:nvPr/>
        </p:nvSpPr>
        <p:spPr>
          <a:xfrm>
            <a:off x="1442634" y="976609"/>
            <a:ext cx="7515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700"/>
              <a:t>MSK.QC2L</a:t>
            </a:r>
            <a:endParaRPr sz="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700"/>
              <a:t>BP ⌀ 40 mm</a:t>
            </a:r>
            <a:endParaRPr sz="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700">
                <a:solidFill>
                  <a:srgbClr val="000000"/>
                </a:solidFill>
              </a:rPr>
              <a:t>MSK ⌀ 30 mm</a:t>
            </a:r>
            <a:endParaRPr sz="700"/>
          </a:p>
        </p:txBody>
      </p:sp>
      <p:sp>
        <p:nvSpPr>
          <p:cNvPr id="100" name="Google Shape;100;p16"/>
          <p:cNvSpPr/>
          <p:nvPr/>
        </p:nvSpPr>
        <p:spPr>
          <a:xfrm>
            <a:off x="1091835" y="1880866"/>
            <a:ext cx="141900" cy="574800"/>
          </a:xfrm>
          <a:prstGeom prst="ellipse">
            <a:avLst/>
          </a:prstGeom>
          <a:noFill/>
          <a:ln cap="flat" cmpd="sng" w="9525">
            <a:solidFill>
              <a:srgbClr val="595959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6"/>
          <p:cNvSpPr txBox="1"/>
          <p:nvPr/>
        </p:nvSpPr>
        <p:spPr>
          <a:xfrm>
            <a:off x="138447" y="1046515"/>
            <a:ext cx="75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700"/>
              <a:t>QT1L</a:t>
            </a:r>
            <a:endParaRPr sz="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700"/>
              <a:t>BP ⌀ 70 mm</a:t>
            </a:r>
            <a:endParaRPr sz="700"/>
          </a:p>
        </p:txBody>
      </p:sp>
      <p:sp>
        <p:nvSpPr>
          <p:cNvPr id="102" name="Google Shape;102;p16"/>
          <p:cNvSpPr txBox="1"/>
          <p:nvPr/>
        </p:nvSpPr>
        <p:spPr>
          <a:xfrm>
            <a:off x="787075" y="976600"/>
            <a:ext cx="7515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700"/>
              <a:t>PQC2LE</a:t>
            </a:r>
            <a:endParaRPr sz="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700"/>
              <a:t>BP ⌀ 40 mm</a:t>
            </a:r>
            <a:endParaRPr sz="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700"/>
              <a:t>COL </a:t>
            </a:r>
            <a:r>
              <a:rPr lang="fr" sz="700">
                <a:solidFill>
                  <a:srgbClr val="000000"/>
                </a:solidFill>
              </a:rPr>
              <a:t>⌀ 20 mm</a:t>
            </a:r>
            <a:endParaRPr sz="700"/>
          </a:p>
        </p:txBody>
      </p:sp>
      <p:cxnSp>
        <p:nvCxnSpPr>
          <p:cNvPr id="103" name="Google Shape;103;p16"/>
          <p:cNvCxnSpPr>
            <a:stCxn id="104" idx="0"/>
            <a:endCxn id="94" idx="0"/>
          </p:cNvCxnSpPr>
          <p:nvPr/>
        </p:nvCxnSpPr>
        <p:spPr>
          <a:xfrm flipH="1" rot="10800000">
            <a:off x="1800544" y="1797367"/>
            <a:ext cx="650400" cy="30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5" name="Google Shape;105;p16"/>
          <p:cNvCxnSpPr>
            <a:stCxn id="104" idx="2"/>
            <a:endCxn id="94" idx="2"/>
          </p:cNvCxnSpPr>
          <p:nvPr/>
        </p:nvCxnSpPr>
        <p:spPr>
          <a:xfrm flipH="1" rot="10800000">
            <a:off x="1806763" y="2532491"/>
            <a:ext cx="654300" cy="30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6" name="Google Shape;106;p16"/>
          <p:cNvCxnSpPr>
            <a:stCxn id="107" idx="0"/>
            <a:endCxn id="108" idx="0"/>
          </p:cNvCxnSpPr>
          <p:nvPr/>
        </p:nvCxnSpPr>
        <p:spPr>
          <a:xfrm flipH="1" rot="10800000">
            <a:off x="1162799" y="1715333"/>
            <a:ext cx="640200" cy="60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9" name="Google Shape;109;p16"/>
          <p:cNvCxnSpPr>
            <a:stCxn id="107" idx="2"/>
            <a:endCxn id="110" idx="2"/>
          </p:cNvCxnSpPr>
          <p:nvPr/>
        </p:nvCxnSpPr>
        <p:spPr>
          <a:xfrm flipH="1" rot="10800000">
            <a:off x="1170403" y="2614813"/>
            <a:ext cx="637800" cy="57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1" name="Google Shape;111;p16"/>
          <p:cNvCxnSpPr>
            <a:stCxn id="107" idx="0"/>
            <a:endCxn id="96" idx="0"/>
          </p:cNvCxnSpPr>
          <p:nvPr/>
        </p:nvCxnSpPr>
        <p:spPr>
          <a:xfrm rot="10800000">
            <a:off x="514199" y="1643633"/>
            <a:ext cx="648600" cy="777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2" name="Google Shape;112;p16"/>
          <p:cNvCxnSpPr>
            <a:stCxn id="107" idx="2"/>
            <a:endCxn id="96" idx="4"/>
          </p:cNvCxnSpPr>
          <p:nvPr/>
        </p:nvCxnSpPr>
        <p:spPr>
          <a:xfrm flipH="1">
            <a:off x="514303" y="2620513"/>
            <a:ext cx="656100" cy="660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3" name="Google Shape;113;p16"/>
          <p:cNvCxnSpPr>
            <a:stCxn id="90" idx="0"/>
            <a:endCxn id="114" idx="0"/>
          </p:cNvCxnSpPr>
          <p:nvPr/>
        </p:nvCxnSpPr>
        <p:spPr>
          <a:xfrm>
            <a:off x="4320353" y="1812007"/>
            <a:ext cx="65160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5" name="Google Shape;115;p16"/>
          <p:cNvCxnSpPr>
            <a:stCxn id="90" idx="2"/>
            <a:endCxn id="114" idx="2"/>
          </p:cNvCxnSpPr>
          <p:nvPr/>
        </p:nvCxnSpPr>
        <p:spPr>
          <a:xfrm>
            <a:off x="4326324" y="2517862"/>
            <a:ext cx="65160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6" name="Google Shape;116;p16"/>
          <p:cNvCxnSpPr>
            <a:stCxn id="117" idx="0"/>
          </p:cNvCxnSpPr>
          <p:nvPr/>
        </p:nvCxnSpPr>
        <p:spPr>
          <a:xfrm flipH="1" rot="10800000">
            <a:off x="4955813" y="2614625"/>
            <a:ext cx="680700" cy="3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8" name="Google Shape;118;p16"/>
          <p:cNvCxnSpPr>
            <a:stCxn id="119" idx="2"/>
          </p:cNvCxnSpPr>
          <p:nvPr/>
        </p:nvCxnSpPr>
        <p:spPr>
          <a:xfrm>
            <a:off x="4950694" y="1715481"/>
            <a:ext cx="675300" cy="3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0" name="Google Shape;120;p16"/>
          <p:cNvSpPr txBox="1"/>
          <p:nvPr/>
        </p:nvSpPr>
        <p:spPr>
          <a:xfrm>
            <a:off x="5247747" y="1033328"/>
            <a:ext cx="75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700"/>
              <a:t>PQC2RE</a:t>
            </a:r>
            <a:endParaRPr sz="7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700"/>
              <a:t>BP ⌀ 40 mm</a:t>
            </a:r>
            <a:endParaRPr sz="700"/>
          </a:p>
        </p:txBody>
      </p:sp>
      <p:sp>
        <p:nvSpPr>
          <p:cNvPr id="94" name="Google Shape;94;p16"/>
          <p:cNvSpPr/>
          <p:nvPr/>
        </p:nvSpPr>
        <p:spPr>
          <a:xfrm>
            <a:off x="2280171" y="1797415"/>
            <a:ext cx="341400" cy="735600"/>
          </a:xfrm>
          <a:prstGeom prst="arc">
            <a:avLst>
              <a:gd fmla="val 16200000" name="adj1"/>
              <a:gd fmla="val 5305139" name="adj2"/>
            </a:avLst>
          </a:prstGeom>
          <a:noFill/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21" name="Google Shape;121;p16"/>
          <p:cNvCxnSpPr/>
          <p:nvPr/>
        </p:nvCxnSpPr>
        <p:spPr>
          <a:xfrm>
            <a:off x="262555" y="2754179"/>
            <a:ext cx="562830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2" name="Google Shape;122;p16"/>
          <p:cNvSpPr txBox="1"/>
          <p:nvPr/>
        </p:nvSpPr>
        <p:spPr>
          <a:xfrm>
            <a:off x="5665134" y="2684034"/>
            <a:ext cx="24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</a:t>
            </a:r>
            <a:endParaRPr/>
          </a:p>
        </p:txBody>
      </p:sp>
      <p:cxnSp>
        <p:nvCxnSpPr>
          <p:cNvPr id="123" name="Google Shape;123;p16"/>
          <p:cNvCxnSpPr/>
          <p:nvPr/>
        </p:nvCxnSpPr>
        <p:spPr>
          <a:xfrm>
            <a:off x="3350388" y="2651118"/>
            <a:ext cx="0" cy="2061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4" name="Google Shape;124;p16"/>
          <p:cNvSpPr txBox="1"/>
          <p:nvPr/>
        </p:nvSpPr>
        <p:spPr>
          <a:xfrm>
            <a:off x="3182087" y="2754175"/>
            <a:ext cx="48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IP</a:t>
            </a:r>
            <a:endParaRPr/>
          </a:p>
        </p:txBody>
      </p:sp>
      <p:cxnSp>
        <p:nvCxnSpPr>
          <p:cNvPr id="125" name="Google Shape;125;p16"/>
          <p:cNvCxnSpPr/>
          <p:nvPr/>
        </p:nvCxnSpPr>
        <p:spPr>
          <a:xfrm>
            <a:off x="34125" y="2146675"/>
            <a:ext cx="534000" cy="0"/>
          </a:xfrm>
          <a:prstGeom prst="straightConnector1">
            <a:avLst/>
          </a:prstGeom>
          <a:noFill/>
          <a:ln cap="flat" cmpd="sng" w="28575">
            <a:solidFill>
              <a:srgbClr val="0033A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6" name="Google Shape;126;p16"/>
          <p:cNvSpPr txBox="1"/>
          <p:nvPr/>
        </p:nvSpPr>
        <p:spPr>
          <a:xfrm>
            <a:off x="0" y="1899002"/>
            <a:ext cx="3162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900"/>
              <a:t>e+</a:t>
            </a:r>
            <a:endParaRPr sz="900"/>
          </a:p>
        </p:txBody>
      </p:sp>
      <p:cxnSp>
        <p:nvCxnSpPr>
          <p:cNvPr id="127" name="Google Shape;127;p16"/>
          <p:cNvCxnSpPr/>
          <p:nvPr/>
        </p:nvCxnSpPr>
        <p:spPr>
          <a:xfrm rot="10800000">
            <a:off x="262555" y="2479379"/>
            <a:ext cx="0" cy="2748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8" name="Google Shape;128;p16"/>
          <p:cNvCxnSpPr/>
          <p:nvPr/>
        </p:nvCxnSpPr>
        <p:spPr>
          <a:xfrm rot="10800000">
            <a:off x="262555" y="2479379"/>
            <a:ext cx="0" cy="2748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9" name="Google Shape;129;p16"/>
          <p:cNvCxnSpPr/>
          <p:nvPr/>
        </p:nvCxnSpPr>
        <p:spPr>
          <a:xfrm>
            <a:off x="262555" y="2754179"/>
            <a:ext cx="268800" cy="1188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0" name="Google Shape;130;p16"/>
          <p:cNvSpPr txBox="1"/>
          <p:nvPr/>
        </p:nvSpPr>
        <p:spPr>
          <a:xfrm>
            <a:off x="5" y="2366713"/>
            <a:ext cx="24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y</a:t>
            </a:r>
            <a:endParaRPr/>
          </a:p>
        </p:txBody>
      </p:sp>
      <p:sp>
        <p:nvSpPr>
          <p:cNvPr id="131" name="Google Shape;131;p16"/>
          <p:cNvSpPr txBox="1"/>
          <p:nvPr/>
        </p:nvSpPr>
        <p:spPr>
          <a:xfrm>
            <a:off x="176167" y="2684029"/>
            <a:ext cx="24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x</a:t>
            </a:r>
            <a:endParaRPr/>
          </a:p>
        </p:txBody>
      </p:sp>
      <p:grpSp>
        <p:nvGrpSpPr>
          <p:cNvPr id="132" name="Google Shape;132;p16"/>
          <p:cNvGrpSpPr/>
          <p:nvPr/>
        </p:nvGrpSpPr>
        <p:grpSpPr>
          <a:xfrm>
            <a:off x="2908019" y="1936745"/>
            <a:ext cx="316259" cy="456695"/>
            <a:chOff x="5315200" y="305075"/>
            <a:chExt cx="429000" cy="619500"/>
          </a:xfrm>
        </p:grpSpPr>
        <p:sp>
          <p:nvSpPr>
            <p:cNvPr id="133" name="Google Shape;133;p16"/>
            <p:cNvSpPr/>
            <p:nvPr/>
          </p:nvSpPr>
          <p:spPr>
            <a:xfrm rot="10800000">
              <a:off x="5315200" y="305075"/>
              <a:ext cx="429000" cy="619500"/>
            </a:xfrm>
            <a:prstGeom prst="arc">
              <a:avLst>
                <a:gd fmla="val 16200000" name="adj1"/>
                <a:gd fmla="val 5341824" name="adj2"/>
              </a:avLst>
            </a:prstGeom>
            <a:noFill/>
            <a:ln cap="flat" cmpd="sng" w="9525">
              <a:solidFill>
                <a:srgbClr val="595959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16"/>
            <p:cNvSpPr/>
            <p:nvPr/>
          </p:nvSpPr>
          <p:spPr>
            <a:xfrm>
              <a:off x="5315200" y="305075"/>
              <a:ext cx="429000" cy="619500"/>
            </a:xfrm>
            <a:prstGeom prst="arc">
              <a:avLst>
                <a:gd fmla="val 16200000" name="adj1"/>
                <a:gd fmla="val 5341824" name="adj2"/>
              </a:avLst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5" name="Google Shape;135;p16"/>
          <p:cNvGrpSpPr/>
          <p:nvPr/>
        </p:nvGrpSpPr>
        <p:grpSpPr>
          <a:xfrm>
            <a:off x="3510664" y="1936745"/>
            <a:ext cx="316259" cy="456695"/>
            <a:chOff x="5315200" y="305075"/>
            <a:chExt cx="429000" cy="619500"/>
          </a:xfrm>
        </p:grpSpPr>
        <p:sp>
          <p:nvSpPr>
            <p:cNvPr id="136" name="Google Shape;136;p16"/>
            <p:cNvSpPr/>
            <p:nvPr/>
          </p:nvSpPr>
          <p:spPr>
            <a:xfrm rot="10800000">
              <a:off x="5315200" y="305075"/>
              <a:ext cx="429000" cy="619500"/>
            </a:xfrm>
            <a:prstGeom prst="arc">
              <a:avLst>
                <a:gd fmla="val 16200000" name="adj1"/>
                <a:gd fmla="val 5341824" name="adj2"/>
              </a:avLst>
            </a:prstGeom>
            <a:noFill/>
            <a:ln cap="flat" cmpd="sng" w="9525">
              <a:solidFill>
                <a:srgbClr val="595959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16"/>
            <p:cNvSpPr/>
            <p:nvPr/>
          </p:nvSpPr>
          <p:spPr>
            <a:xfrm>
              <a:off x="5315200" y="305075"/>
              <a:ext cx="429000" cy="619500"/>
            </a:xfrm>
            <a:prstGeom prst="arc">
              <a:avLst>
                <a:gd fmla="val 16200000" name="adj1"/>
                <a:gd fmla="val 5341824" name="adj2"/>
              </a:avLst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8" name="Google Shape;138;p16"/>
          <p:cNvGrpSpPr/>
          <p:nvPr/>
        </p:nvGrpSpPr>
        <p:grpSpPr>
          <a:xfrm>
            <a:off x="4162223" y="1812007"/>
            <a:ext cx="316259" cy="706106"/>
            <a:chOff x="5315200" y="305075"/>
            <a:chExt cx="429000" cy="619500"/>
          </a:xfrm>
        </p:grpSpPr>
        <p:sp>
          <p:nvSpPr>
            <p:cNvPr id="139" name="Google Shape;139;p16"/>
            <p:cNvSpPr/>
            <p:nvPr/>
          </p:nvSpPr>
          <p:spPr>
            <a:xfrm rot="10800000">
              <a:off x="5315200" y="305075"/>
              <a:ext cx="429000" cy="619500"/>
            </a:xfrm>
            <a:prstGeom prst="arc">
              <a:avLst>
                <a:gd fmla="val 16200000" name="adj1"/>
                <a:gd fmla="val 5341824" name="adj2"/>
              </a:avLst>
            </a:prstGeom>
            <a:noFill/>
            <a:ln cap="flat" cmpd="sng" w="9525">
              <a:solidFill>
                <a:srgbClr val="595959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16"/>
            <p:cNvSpPr/>
            <p:nvPr/>
          </p:nvSpPr>
          <p:spPr>
            <a:xfrm>
              <a:off x="5315200" y="305075"/>
              <a:ext cx="429000" cy="619500"/>
            </a:xfrm>
            <a:prstGeom prst="arc">
              <a:avLst>
                <a:gd fmla="val 16200000" name="adj1"/>
                <a:gd fmla="val 5341824" name="adj2"/>
              </a:avLst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0" name="Google Shape;140;p16"/>
          <p:cNvGrpSpPr/>
          <p:nvPr/>
        </p:nvGrpSpPr>
        <p:grpSpPr>
          <a:xfrm>
            <a:off x="4813791" y="1811952"/>
            <a:ext cx="316259" cy="706106"/>
            <a:chOff x="5315200" y="305075"/>
            <a:chExt cx="429000" cy="619500"/>
          </a:xfrm>
        </p:grpSpPr>
        <p:sp>
          <p:nvSpPr>
            <p:cNvPr id="141" name="Google Shape;141;p16"/>
            <p:cNvSpPr/>
            <p:nvPr/>
          </p:nvSpPr>
          <p:spPr>
            <a:xfrm rot="10800000">
              <a:off x="5315200" y="305075"/>
              <a:ext cx="429000" cy="619500"/>
            </a:xfrm>
            <a:prstGeom prst="arc">
              <a:avLst>
                <a:gd fmla="val 16200000" name="adj1"/>
                <a:gd fmla="val 5341824" name="adj2"/>
              </a:avLst>
            </a:prstGeom>
            <a:noFill/>
            <a:ln cap="flat" cmpd="sng" w="9525">
              <a:solidFill>
                <a:srgbClr val="595959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6"/>
            <p:cNvSpPr/>
            <p:nvPr/>
          </p:nvSpPr>
          <p:spPr>
            <a:xfrm>
              <a:off x="5315200" y="305075"/>
              <a:ext cx="429000" cy="619500"/>
            </a:xfrm>
            <a:prstGeom prst="arc">
              <a:avLst>
                <a:gd fmla="val 16200000" name="adj1"/>
                <a:gd fmla="val 5341824" name="adj2"/>
              </a:avLst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2" name="Google Shape;142;p16"/>
          <p:cNvGrpSpPr/>
          <p:nvPr/>
        </p:nvGrpSpPr>
        <p:grpSpPr>
          <a:xfrm>
            <a:off x="5465350" y="1715149"/>
            <a:ext cx="316259" cy="899700"/>
            <a:chOff x="5315200" y="305075"/>
            <a:chExt cx="429000" cy="619500"/>
          </a:xfrm>
        </p:grpSpPr>
        <p:sp>
          <p:nvSpPr>
            <p:cNvPr id="143" name="Google Shape;143;p16"/>
            <p:cNvSpPr/>
            <p:nvPr/>
          </p:nvSpPr>
          <p:spPr>
            <a:xfrm rot="10800000">
              <a:off x="5315200" y="305075"/>
              <a:ext cx="429000" cy="619500"/>
            </a:xfrm>
            <a:prstGeom prst="arc">
              <a:avLst>
                <a:gd fmla="val 16200000" name="adj1"/>
                <a:gd fmla="val 5341824" name="adj2"/>
              </a:avLst>
            </a:prstGeom>
            <a:noFill/>
            <a:ln cap="flat" cmpd="sng" w="9525">
              <a:solidFill>
                <a:srgbClr val="595959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16"/>
            <p:cNvSpPr/>
            <p:nvPr/>
          </p:nvSpPr>
          <p:spPr>
            <a:xfrm>
              <a:off x="5315200" y="305075"/>
              <a:ext cx="429000" cy="619500"/>
            </a:xfrm>
            <a:prstGeom prst="arc">
              <a:avLst>
                <a:gd fmla="val 16200000" name="adj1"/>
                <a:gd fmla="val 5341824" name="adj2"/>
              </a:avLst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5" name="Google Shape;145;p16"/>
          <p:cNvGrpSpPr/>
          <p:nvPr/>
        </p:nvGrpSpPr>
        <p:grpSpPr>
          <a:xfrm>
            <a:off x="1642415" y="1800367"/>
            <a:ext cx="316259" cy="735408"/>
            <a:chOff x="5315200" y="305075"/>
            <a:chExt cx="429000" cy="619500"/>
          </a:xfrm>
        </p:grpSpPr>
        <p:sp>
          <p:nvSpPr>
            <p:cNvPr id="146" name="Google Shape;146;p16"/>
            <p:cNvSpPr/>
            <p:nvPr/>
          </p:nvSpPr>
          <p:spPr>
            <a:xfrm rot="10800000">
              <a:off x="5315200" y="305075"/>
              <a:ext cx="429000" cy="619500"/>
            </a:xfrm>
            <a:prstGeom prst="arc">
              <a:avLst>
                <a:gd fmla="val 16200000" name="adj1"/>
                <a:gd fmla="val 5341824" name="adj2"/>
              </a:avLst>
            </a:prstGeom>
            <a:noFill/>
            <a:ln cap="flat" cmpd="sng" w="9525">
              <a:solidFill>
                <a:srgbClr val="595959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6"/>
            <p:cNvSpPr/>
            <p:nvPr/>
          </p:nvSpPr>
          <p:spPr>
            <a:xfrm>
              <a:off x="5315200" y="305075"/>
              <a:ext cx="429000" cy="619500"/>
            </a:xfrm>
            <a:prstGeom prst="arc">
              <a:avLst>
                <a:gd fmla="val 16200000" name="adj1"/>
                <a:gd fmla="val 5341824" name="adj2"/>
              </a:avLst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7" name="Google Shape;147;p16"/>
          <p:cNvGrpSpPr/>
          <p:nvPr/>
        </p:nvGrpSpPr>
        <p:grpSpPr>
          <a:xfrm>
            <a:off x="1004669" y="1721333"/>
            <a:ext cx="316259" cy="899700"/>
            <a:chOff x="5315200" y="305075"/>
            <a:chExt cx="429000" cy="619500"/>
          </a:xfrm>
        </p:grpSpPr>
        <p:sp>
          <p:nvSpPr>
            <p:cNvPr id="148" name="Google Shape;148;p16"/>
            <p:cNvSpPr/>
            <p:nvPr/>
          </p:nvSpPr>
          <p:spPr>
            <a:xfrm rot="10800000">
              <a:off x="5315200" y="305075"/>
              <a:ext cx="429000" cy="619500"/>
            </a:xfrm>
            <a:prstGeom prst="arc">
              <a:avLst>
                <a:gd fmla="val 16200000" name="adj1"/>
                <a:gd fmla="val 5341824" name="adj2"/>
              </a:avLst>
            </a:prstGeom>
            <a:noFill/>
            <a:ln cap="flat" cmpd="sng" w="9525">
              <a:solidFill>
                <a:srgbClr val="595959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16"/>
            <p:cNvSpPr/>
            <p:nvPr/>
          </p:nvSpPr>
          <p:spPr>
            <a:xfrm>
              <a:off x="5315200" y="305075"/>
              <a:ext cx="429000" cy="619500"/>
            </a:xfrm>
            <a:prstGeom prst="arc">
              <a:avLst>
                <a:gd fmla="val 16200000" name="adj1"/>
                <a:gd fmla="val 5341824" name="adj2"/>
              </a:avLst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9" name="Google Shape;149;p16"/>
          <p:cNvGrpSpPr/>
          <p:nvPr/>
        </p:nvGrpSpPr>
        <p:grpSpPr>
          <a:xfrm>
            <a:off x="1558255" y="1715246"/>
            <a:ext cx="484572" cy="899690"/>
            <a:chOff x="5650465" y="445020"/>
            <a:chExt cx="657314" cy="1220415"/>
          </a:xfrm>
        </p:grpSpPr>
        <p:grpSp>
          <p:nvGrpSpPr>
            <p:cNvPr id="150" name="Google Shape;150;p16"/>
            <p:cNvGrpSpPr/>
            <p:nvPr/>
          </p:nvGrpSpPr>
          <p:grpSpPr>
            <a:xfrm>
              <a:off x="5650465" y="445020"/>
              <a:ext cx="657314" cy="1220415"/>
              <a:chOff x="5315200" y="305075"/>
              <a:chExt cx="429000" cy="619500"/>
            </a:xfrm>
          </p:grpSpPr>
          <p:sp>
            <p:nvSpPr>
              <p:cNvPr id="151" name="Google Shape;151;p16"/>
              <p:cNvSpPr/>
              <p:nvPr/>
            </p:nvSpPr>
            <p:spPr>
              <a:xfrm rot="10800000">
                <a:off x="5315200" y="305075"/>
                <a:ext cx="429000" cy="619500"/>
              </a:xfrm>
              <a:prstGeom prst="arc">
                <a:avLst>
                  <a:gd fmla="val 16200000" name="adj1"/>
                  <a:gd fmla="val 5341824" name="adj2"/>
                </a:avLst>
              </a:prstGeom>
              <a:noFill/>
              <a:ln cap="flat" cmpd="sng" w="9525">
                <a:solidFill>
                  <a:srgbClr val="595959"/>
                </a:solidFill>
                <a:prstDash val="dash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" name="Google Shape;110;p16"/>
              <p:cNvSpPr/>
              <p:nvPr/>
            </p:nvSpPr>
            <p:spPr>
              <a:xfrm>
                <a:off x="5315200" y="305075"/>
                <a:ext cx="429000" cy="619500"/>
              </a:xfrm>
              <a:prstGeom prst="arc">
                <a:avLst>
                  <a:gd fmla="val 4067826" name="adj1"/>
                  <a:gd fmla="val 5341824" name="adj2"/>
                </a:avLst>
              </a:prstGeom>
              <a:noFill/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52" name="Google Shape;152;p16"/>
            <p:cNvSpPr/>
            <p:nvPr/>
          </p:nvSpPr>
          <p:spPr>
            <a:xfrm>
              <a:off x="5650465" y="445020"/>
              <a:ext cx="657300" cy="1220400"/>
            </a:xfrm>
            <a:prstGeom prst="arc">
              <a:avLst>
                <a:gd fmla="val 17545219" name="adj1"/>
                <a:gd fmla="val 4161054" name="adj2"/>
              </a:avLst>
            </a:prstGeom>
            <a:noFill/>
            <a:ln cap="flat" cmpd="sng" w="9525">
              <a:solidFill>
                <a:srgbClr val="595959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6"/>
            <p:cNvSpPr/>
            <p:nvPr/>
          </p:nvSpPr>
          <p:spPr>
            <a:xfrm>
              <a:off x="5650465" y="445020"/>
              <a:ext cx="657300" cy="1220400"/>
            </a:xfrm>
            <a:prstGeom prst="arc">
              <a:avLst>
                <a:gd fmla="val 16219078" name="adj1"/>
                <a:gd fmla="val 17545219" name="adj2"/>
              </a:avLst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3" name="Google Shape;153;p16"/>
          <p:cNvGrpSpPr/>
          <p:nvPr/>
        </p:nvGrpSpPr>
        <p:grpSpPr>
          <a:xfrm rot="10800000">
            <a:off x="4716018" y="1715259"/>
            <a:ext cx="484572" cy="899690"/>
            <a:chOff x="5650465" y="445020"/>
            <a:chExt cx="657314" cy="1220415"/>
          </a:xfrm>
        </p:grpSpPr>
        <p:grpSp>
          <p:nvGrpSpPr>
            <p:cNvPr id="154" name="Google Shape;154;p16"/>
            <p:cNvGrpSpPr/>
            <p:nvPr/>
          </p:nvGrpSpPr>
          <p:grpSpPr>
            <a:xfrm>
              <a:off x="5650465" y="445020"/>
              <a:ext cx="657314" cy="1220415"/>
              <a:chOff x="5315200" y="305075"/>
              <a:chExt cx="429000" cy="619500"/>
            </a:xfrm>
          </p:grpSpPr>
          <p:sp>
            <p:nvSpPr>
              <p:cNvPr id="155" name="Google Shape;155;p16"/>
              <p:cNvSpPr/>
              <p:nvPr/>
            </p:nvSpPr>
            <p:spPr>
              <a:xfrm rot="10800000">
                <a:off x="5315200" y="305075"/>
                <a:ext cx="429000" cy="619500"/>
              </a:xfrm>
              <a:prstGeom prst="arc">
                <a:avLst>
                  <a:gd fmla="val 16200000" name="adj1"/>
                  <a:gd fmla="val 5341824" name="adj2"/>
                </a:avLst>
              </a:prstGeom>
              <a:noFill/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9" name="Google Shape;119;p16"/>
              <p:cNvSpPr/>
              <p:nvPr/>
            </p:nvSpPr>
            <p:spPr>
              <a:xfrm>
                <a:off x="5315200" y="305075"/>
                <a:ext cx="429000" cy="619500"/>
              </a:xfrm>
              <a:prstGeom prst="arc">
                <a:avLst>
                  <a:gd fmla="val 4067826" name="adj1"/>
                  <a:gd fmla="val 5341824" name="adj2"/>
                </a:avLst>
              </a:prstGeom>
              <a:noFill/>
              <a:ln cap="flat" cmpd="sng" w="9525">
                <a:solidFill>
                  <a:srgbClr val="595959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56" name="Google Shape;156;p16"/>
            <p:cNvSpPr/>
            <p:nvPr/>
          </p:nvSpPr>
          <p:spPr>
            <a:xfrm>
              <a:off x="5650465" y="445020"/>
              <a:ext cx="657300" cy="1220400"/>
            </a:xfrm>
            <a:prstGeom prst="arc">
              <a:avLst>
                <a:gd fmla="val 17545219" name="adj1"/>
                <a:gd fmla="val 4161054" name="adj2"/>
              </a:avLst>
            </a:prstGeom>
            <a:noFill/>
            <a:ln cap="flat" cmpd="sng" w="9525">
              <a:solidFill>
                <a:srgbClr val="595959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6"/>
            <p:cNvSpPr/>
            <p:nvPr/>
          </p:nvSpPr>
          <p:spPr>
            <a:xfrm>
              <a:off x="5650465" y="445020"/>
              <a:ext cx="657300" cy="1220400"/>
            </a:xfrm>
            <a:prstGeom prst="arc">
              <a:avLst>
                <a:gd fmla="val 16219078" name="adj1"/>
                <a:gd fmla="val 17545219" name="adj2"/>
              </a:avLst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157" name="Google Shape;15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82325" y="2609136"/>
            <a:ext cx="3206800" cy="21700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7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Synchrotron radiation p</a:t>
            </a:r>
            <a:r>
              <a:rPr lang="fr"/>
              <a:t>ower deposition from BWL (last dipole before the IP)</a:t>
            </a:r>
            <a:endParaRPr/>
          </a:p>
        </p:txBody>
      </p:sp>
      <p:sp>
        <p:nvSpPr>
          <p:cNvPr id="163" name="Google Shape;163;p17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64" name="Google Shape;164;p17"/>
          <p:cNvSpPr txBox="1"/>
          <p:nvPr/>
        </p:nvSpPr>
        <p:spPr>
          <a:xfrm>
            <a:off x="0" y="3610950"/>
            <a:ext cx="31176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/>
              <a:t>A</a:t>
            </a:r>
            <a:r>
              <a:rPr lang="fr" sz="1300"/>
              <a:t> total of </a:t>
            </a:r>
            <a:r>
              <a:rPr b="1" lang="fr" sz="1300"/>
              <a:t>23W</a:t>
            </a:r>
            <a:r>
              <a:rPr lang="fr" sz="1300"/>
              <a:t> is deposited in the CC region and </a:t>
            </a:r>
            <a:r>
              <a:rPr b="1" lang="fr" sz="1300"/>
              <a:t>347W</a:t>
            </a:r>
            <a:r>
              <a:rPr lang="fr" sz="1300"/>
              <a:t> are distributed along the beam line before the IP.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300"/>
              <a:t>31W</a:t>
            </a:r>
            <a:r>
              <a:rPr lang="fr" sz="1300"/>
              <a:t> continue towards BC1R-BC3R.</a:t>
            </a:r>
            <a:endParaRPr sz="1300"/>
          </a:p>
        </p:txBody>
      </p:sp>
      <p:sp>
        <p:nvSpPr>
          <p:cNvPr id="165" name="Google Shape;165;p17"/>
          <p:cNvSpPr txBox="1"/>
          <p:nvPr/>
        </p:nvSpPr>
        <p:spPr>
          <a:xfrm>
            <a:off x="6330900" y="3610950"/>
            <a:ext cx="28131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/>
              <a:t>Power spectrum of the photons hitting the beam pipe or continuing towards the dipoles BC1R-BC3R. </a:t>
            </a:r>
            <a:endParaRPr sz="1300"/>
          </a:p>
        </p:txBody>
      </p:sp>
      <p:sp>
        <p:nvSpPr>
          <p:cNvPr id="166" name="Google Shape;166;p17"/>
          <p:cNvSpPr txBox="1"/>
          <p:nvPr/>
        </p:nvSpPr>
        <p:spPr>
          <a:xfrm>
            <a:off x="3156188" y="3610950"/>
            <a:ext cx="29337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/>
              <a:t>Study of the SR from the last dipole, tracked past the IP to record the photon hits and confine them at specific locations as well as possible.</a:t>
            </a:r>
            <a:endParaRPr sz="1300"/>
          </a:p>
        </p:txBody>
      </p:sp>
      <p:sp>
        <p:nvSpPr>
          <p:cNvPr id="167" name="Google Shape;167;p17"/>
          <p:cNvSpPr txBox="1"/>
          <p:nvPr/>
        </p:nvSpPr>
        <p:spPr>
          <a:xfrm>
            <a:off x="0" y="1245625"/>
            <a:ext cx="311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Unshielded </a:t>
            </a:r>
            <a:r>
              <a:rPr b="1" lang="fr"/>
              <a:t>study</a:t>
            </a:r>
            <a:endParaRPr b="1"/>
          </a:p>
        </p:txBody>
      </p:sp>
      <p:sp>
        <p:nvSpPr>
          <p:cNvPr id="168" name="Google Shape;168;p17"/>
          <p:cNvSpPr txBox="1"/>
          <p:nvPr/>
        </p:nvSpPr>
        <p:spPr>
          <a:xfrm>
            <a:off x="6029613" y="1245625"/>
            <a:ext cx="311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Shielded </a:t>
            </a:r>
            <a:r>
              <a:rPr b="1" lang="fr">
                <a:solidFill>
                  <a:schemeClr val="dk1"/>
                </a:solidFill>
              </a:rPr>
              <a:t>study</a:t>
            </a:r>
            <a:endParaRPr b="1"/>
          </a:p>
        </p:txBody>
      </p:sp>
      <p:sp>
        <p:nvSpPr>
          <p:cNvPr id="169" name="Google Shape;169;p17"/>
          <p:cNvSpPr txBox="1"/>
          <p:nvPr/>
        </p:nvSpPr>
        <p:spPr>
          <a:xfrm>
            <a:off x="3216500" y="1245625"/>
            <a:ext cx="2813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Mitigation method</a:t>
            </a:r>
            <a:endParaRPr b="1"/>
          </a:p>
        </p:txBody>
      </p:sp>
      <p:pic>
        <p:nvPicPr>
          <p:cNvPr id="170" name="Google Shape;17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15544"/>
            <a:ext cx="3117626" cy="21124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29611" y="1530688"/>
            <a:ext cx="3117624" cy="2082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78550" y="1549569"/>
            <a:ext cx="3089000" cy="2078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6100" y="1081700"/>
            <a:ext cx="3786924" cy="25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18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79" name="Google Shape;179;p18"/>
          <p:cNvSpPr txBox="1"/>
          <p:nvPr/>
        </p:nvSpPr>
        <p:spPr>
          <a:xfrm>
            <a:off x="311700" y="3674475"/>
            <a:ext cx="8520600" cy="10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595959"/>
                </a:solidFill>
              </a:rPr>
              <a:t>Using only two masks, it is possible to reduce to some mW the power deposited in the CC.</a:t>
            </a:r>
            <a:r>
              <a:rPr lang="fr" sz="1100">
                <a:solidFill>
                  <a:srgbClr val="595959"/>
                </a:solidFill>
              </a:rPr>
              <a:t> A radial aperture of </a:t>
            </a:r>
            <a:r>
              <a:rPr b="1" lang="fr" sz="1100">
                <a:solidFill>
                  <a:srgbClr val="595959"/>
                </a:solidFill>
              </a:rPr>
              <a:t>9mm</a:t>
            </a:r>
            <a:r>
              <a:rPr lang="fr" sz="1100">
                <a:solidFill>
                  <a:srgbClr val="595959"/>
                </a:solidFill>
              </a:rPr>
              <a:t> </a:t>
            </a:r>
            <a:r>
              <a:rPr b="1" lang="fr" sz="1100">
                <a:solidFill>
                  <a:schemeClr val="dk2"/>
                </a:solidFill>
              </a:rPr>
              <a:t>of the mask between QC1L and QC2L is sufficient to shield the CC but it would go below the protection of the vertical primary collimator hence the second mask is mandatory.</a:t>
            </a:r>
            <a:endParaRPr b="1" sz="11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fr" sz="1100">
                <a:solidFill>
                  <a:srgbClr val="FF0000"/>
                </a:solidFill>
              </a:rPr>
              <a:t>Conclusion:</a:t>
            </a:r>
            <a:r>
              <a:rPr lang="fr" sz="1100">
                <a:solidFill>
                  <a:srgbClr val="FF0000"/>
                </a:solidFill>
              </a:rPr>
              <a:t> </a:t>
            </a:r>
            <a:r>
              <a:rPr lang="fr" sz="1100">
                <a:solidFill>
                  <a:schemeClr val="dk1"/>
                </a:solidFill>
              </a:rPr>
              <a:t>MSK.QC2L has a </a:t>
            </a:r>
            <a:r>
              <a:rPr b="1" lang="fr" sz="1100">
                <a:solidFill>
                  <a:srgbClr val="FF0000"/>
                </a:solidFill>
              </a:rPr>
              <a:t>15mm radial aperture and absorbs 18W</a:t>
            </a:r>
            <a:r>
              <a:rPr lang="fr" sz="1100">
                <a:solidFill>
                  <a:schemeClr val="dk1"/>
                </a:solidFill>
              </a:rPr>
              <a:t> and MSK.QC1L </a:t>
            </a:r>
            <a:r>
              <a:rPr b="1" lang="fr" sz="1100">
                <a:solidFill>
                  <a:srgbClr val="FF0000"/>
                </a:solidFill>
              </a:rPr>
              <a:t>is opened at 9.5mm and absorbs 19W</a:t>
            </a:r>
            <a:r>
              <a:rPr lang="fr" sz="1100">
                <a:solidFill>
                  <a:schemeClr val="dk1"/>
                </a:solidFill>
              </a:rPr>
              <a:t>.</a:t>
            </a:r>
            <a:endParaRPr sz="1100">
              <a:solidFill>
                <a:schemeClr val="dk1"/>
              </a:solidFill>
            </a:endParaRPr>
          </a:p>
        </p:txBody>
      </p:sp>
      <p:pic>
        <p:nvPicPr>
          <p:cNvPr id="180" name="Google Shape;18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5742" y="1087599"/>
            <a:ext cx="3786913" cy="2536201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18"/>
          <p:cNvSpPr txBox="1"/>
          <p:nvPr/>
        </p:nvSpPr>
        <p:spPr>
          <a:xfrm>
            <a:off x="475738" y="822750"/>
            <a:ext cx="3936600" cy="26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fr" sz="1300">
                <a:solidFill>
                  <a:srgbClr val="595959"/>
                </a:solidFill>
              </a:rPr>
              <a:t>No crossing angle included</a:t>
            </a:r>
            <a:endParaRPr b="1" sz="1300">
              <a:solidFill>
                <a:srgbClr val="595959"/>
              </a:solidFill>
            </a:endParaRPr>
          </a:p>
        </p:txBody>
      </p:sp>
      <p:cxnSp>
        <p:nvCxnSpPr>
          <p:cNvPr id="182" name="Google Shape;182;p18"/>
          <p:cNvCxnSpPr/>
          <p:nvPr/>
        </p:nvCxnSpPr>
        <p:spPr>
          <a:xfrm>
            <a:off x="7881638" y="1271075"/>
            <a:ext cx="0" cy="991500"/>
          </a:xfrm>
          <a:prstGeom prst="straightConnector1">
            <a:avLst/>
          </a:prstGeom>
          <a:noFill/>
          <a:ln cap="flat" cmpd="sng" w="19050">
            <a:solidFill>
              <a:srgbClr val="9900F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3" name="Google Shape;183;p18"/>
          <p:cNvCxnSpPr/>
          <p:nvPr/>
        </p:nvCxnSpPr>
        <p:spPr>
          <a:xfrm>
            <a:off x="7949313" y="1262600"/>
            <a:ext cx="0" cy="1203300"/>
          </a:xfrm>
          <a:prstGeom prst="straightConnector1">
            <a:avLst/>
          </a:prstGeom>
          <a:noFill/>
          <a:ln cap="flat" cmpd="sng" w="19050">
            <a:solidFill>
              <a:srgbClr val="38761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4" name="Google Shape;184;p18"/>
          <p:cNvSpPr/>
          <p:nvPr/>
        </p:nvSpPr>
        <p:spPr>
          <a:xfrm>
            <a:off x="7154988" y="433450"/>
            <a:ext cx="489300" cy="481200"/>
          </a:xfrm>
          <a:prstGeom prst="donut">
            <a:avLst>
              <a:gd fmla="val 25609" name="adj"/>
            </a:avLst>
          </a:prstGeom>
          <a:solidFill>
            <a:srgbClr val="D9D2E9"/>
          </a:solidFill>
          <a:ln cap="flat" cmpd="sng" w="19050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18"/>
          <p:cNvSpPr/>
          <p:nvPr/>
        </p:nvSpPr>
        <p:spPr>
          <a:xfrm rot="5400000">
            <a:off x="8506618" y="588374"/>
            <a:ext cx="151938" cy="171340"/>
          </a:xfrm>
          <a:prstGeom prst="round2SameRect">
            <a:avLst>
              <a:gd fmla="val 17088" name="adj1"/>
              <a:gd fmla="val 0" name="adj2"/>
            </a:avLst>
          </a:prstGeom>
          <a:solidFill>
            <a:srgbClr val="D9EAD3"/>
          </a:solidFill>
          <a:ln cap="flat" cmpd="sng" w="19050">
            <a:solidFill>
              <a:srgbClr val="D9EA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86" name="Google Shape;186;p18"/>
          <p:cNvCxnSpPr>
            <a:endCxn id="184" idx="5"/>
          </p:cNvCxnSpPr>
          <p:nvPr/>
        </p:nvCxnSpPr>
        <p:spPr>
          <a:xfrm rot="10800000">
            <a:off x="7572631" y="844180"/>
            <a:ext cx="309000" cy="426900"/>
          </a:xfrm>
          <a:prstGeom prst="straightConnector1">
            <a:avLst/>
          </a:prstGeom>
          <a:noFill/>
          <a:ln cap="flat" cmpd="sng" w="19050">
            <a:solidFill>
              <a:srgbClr val="99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7" name="Google Shape;187;p18"/>
          <p:cNvCxnSpPr>
            <a:endCxn id="188" idx="3"/>
          </p:cNvCxnSpPr>
          <p:nvPr/>
        </p:nvCxnSpPr>
        <p:spPr>
          <a:xfrm flipH="1" rot="10800000">
            <a:off x="7949389" y="847045"/>
            <a:ext cx="301200" cy="423900"/>
          </a:xfrm>
          <a:prstGeom prst="straightConnector1">
            <a:avLst/>
          </a:prstGeom>
          <a:noFill/>
          <a:ln cap="flat" cmpd="sng" w="19050">
            <a:solidFill>
              <a:srgbClr val="38761D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9" name="Google Shape;189;p18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Synchrotron radiation p</a:t>
            </a:r>
            <a:r>
              <a:rPr lang="fr"/>
              <a:t>ower deposition</a:t>
            </a:r>
            <a:endParaRPr/>
          </a:p>
        </p:txBody>
      </p:sp>
      <p:sp>
        <p:nvSpPr>
          <p:cNvPr id="188" name="Google Shape;188;p18"/>
          <p:cNvSpPr/>
          <p:nvPr/>
        </p:nvSpPr>
        <p:spPr>
          <a:xfrm>
            <a:off x="8178929" y="429380"/>
            <a:ext cx="489326" cy="489326"/>
          </a:xfrm>
          <a:prstGeom prst="ellipse">
            <a:avLst/>
          </a:prstGeom>
          <a:noFill/>
          <a:ln cap="flat" cmpd="sng" w="19050">
            <a:solidFill>
              <a:srgbClr val="0033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9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Synchrotron radiation p</a:t>
            </a:r>
            <a:r>
              <a:rPr lang="fr"/>
              <a:t>ower deposition</a:t>
            </a:r>
            <a:endParaRPr/>
          </a:p>
        </p:txBody>
      </p:sp>
      <p:sp>
        <p:nvSpPr>
          <p:cNvPr id="195" name="Google Shape;195;p19"/>
          <p:cNvSpPr txBox="1"/>
          <p:nvPr>
            <p:ph idx="12" type="sldNum"/>
          </p:nvPr>
        </p:nvSpPr>
        <p:spPr>
          <a:xfrm>
            <a:off x="8595308" y="4749892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96" name="Google Shape;196;p19"/>
          <p:cNvSpPr txBox="1"/>
          <p:nvPr/>
        </p:nvSpPr>
        <p:spPr>
          <a:xfrm>
            <a:off x="311700" y="3783288"/>
            <a:ext cx="8520600" cy="9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595959"/>
                </a:solidFill>
              </a:rPr>
              <a:t>The 15mrad crossing angle reduces the aperture by 1.35mm at both ends of the CC (13.5%). The minimal aperture of MSK.QC1L becomes </a:t>
            </a:r>
            <a:r>
              <a:rPr b="1" lang="fr" sz="1100">
                <a:solidFill>
                  <a:schemeClr val="dk2"/>
                </a:solidFill>
              </a:rPr>
              <a:t>8.5mm</a:t>
            </a:r>
            <a:r>
              <a:rPr lang="fr" sz="1100">
                <a:solidFill>
                  <a:schemeClr val="dk2"/>
                </a:solidFill>
              </a:rPr>
              <a:t> instead of </a:t>
            </a:r>
            <a:r>
              <a:rPr b="1" lang="fr" sz="1100">
                <a:solidFill>
                  <a:schemeClr val="dk2"/>
                </a:solidFill>
              </a:rPr>
              <a:t>9.5mm.</a:t>
            </a:r>
            <a:r>
              <a:rPr lang="fr" sz="1100">
                <a:solidFill>
                  <a:srgbClr val="595959"/>
                </a:solidFill>
              </a:rPr>
              <a:t> Besides, an aperture of </a:t>
            </a:r>
            <a:r>
              <a:rPr b="1" lang="fr" sz="1100">
                <a:solidFill>
                  <a:srgbClr val="595959"/>
                </a:solidFill>
              </a:rPr>
              <a:t>9mm</a:t>
            </a:r>
            <a:r>
              <a:rPr lang="fr" sz="1100">
                <a:solidFill>
                  <a:srgbClr val="595959"/>
                </a:solidFill>
              </a:rPr>
              <a:t> for MSK.QC2L </a:t>
            </a:r>
            <a:r>
              <a:rPr b="1" lang="fr" sz="1100">
                <a:solidFill>
                  <a:srgbClr val="595959"/>
                </a:solidFill>
              </a:rPr>
              <a:t>can not</a:t>
            </a:r>
            <a:r>
              <a:rPr b="1" lang="fr" sz="1100">
                <a:solidFill>
                  <a:srgbClr val="595959"/>
                </a:solidFill>
              </a:rPr>
              <a:t> replace MSK.QC1L</a:t>
            </a:r>
            <a:r>
              <a:rPr lang="fr" sz="1100">
                <a:solidFill>
                  <a:srgbClr val="595959"/>
                </a:solidFill>
              </a:rPr>
              <a:t>.</a:t>
            </a:r>
            <a:endParaRPr sz="1100">
              <a:solidFill>
                <a:srgbClr val="595959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fr" sz="1100">
                <a:solidFill>
                  <a:srgbClr val="FF0000"/>
                </a:solidFill>
              </a:rPr>
              <a:t>Conclusion:</a:t>
            </a:r>
            <a:r>
              <a:rPr lang="fr" sz="1100">
                <a:solidFill>
                  <a:srgbClr val="FF0000"/>
                </a:solidFill>
              </a:rPr>
              <a:t> </a:t>
            </a:r>
            <a:r>
              <a:rPr lang="fr" sz="1100">
                <a:solidFill>
                  <a:schemeClr val="dk1"/>
                </a:solidFill>
              </a:rPr>
              <a:t>MSK.QC2L has a </a:t>
            </a:r>
            <a:r>
              <a:rPr b="1" lang="fr" sz="1100">
                <a:solidFill>
                  <a:srgbClr val="FF0000"/>
                </a:solidFill>
              </a:rPr>
              <a:t>15mm radial aperture and absorbs 18W</a:t>
            </a:r>
            <a:r>
              <a:rPr lang="fr" sz="1100">
                <a:solidFill>
                  <a:schemeClr val="dk1"/>
                </a:solidFill>
              </a:rPr>
              <a:t> and MSK.QC1L </a:t>
            </a:r>
            <a:r>
              <a:rPr b="1" lang="fr" sz="1100">
                <a:solidFill>
                  <a:srgbClr val="FF0000"/>
                </a:solidFill>
              </a:rPr>
              <a:t>is opened at 8.5mm and absorbs 23W</a:t>
            </a:r>
            <a:r>
              <a:rPr lang="fr" sz="1100">
                <a:solidFill>
                  <a:schemeClr val="dk1"/>
                </a:solidFill>
              </a:rPr>
              <a:t>.</a:t>
            </a:r>
            <a:endParaRPr sz="1100">
              <a:solidFill>
                <a:srgbClr val="595959"/>
              </a:solidFill>
            </a:endParaRPr>
          </a:p>
        </p:txBody>
      </p:sp>
      <p:pic>
        <p:nvPicPr>
          <p:cNvPr id="197" name="Google Shape;19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87983" y="1202087"/>
            <a:ext cx="3696567" cy="2536201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19"/>
          <p:cNvSpPr txBox="1"/>
          <p:nvPr/>
        </p:nvSpPr>
        <p:spPr>
          <a:xfrm>
            <a:off x="4467970" y="937238"/>
            <a:ext cx="3936600" cy="26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fr" sz="1300">
                <a:solidFill>
                  <a:srgbClr val="595959"/>
                </a:solidFill>
              </a:rPr>
              <a:t>15mrad crossing angle included</a:t>
            </a:r>
            <a:endParaRPr b="1" sz="1300">
              <a:solidFill>
                <a:srgbClr val="595959"/>
              </a:solidFill>
            </a:endParaRPr>
          </a:p>
        </p:txBody>
      </p:sp>
      <p:sp>
        <p:nvSpPr>
          <p:cNvPr id="199" name="Google Shape;199;p19"/>
          <p:cNvSpPr/>
          <p:nvPr/>
        </p:nvSpPr>
        <p:spPr>
          <a:xfrm rot="5400000">
            <a:off x="534375" y="2661038"/>
            <a:ext cx="982800" cy="572700"/>
          </a:xfrm>
          <a:prstGeom prst="trapezoid">
            <a:avLst>
              <a:gd fmla="val 25000" name="adj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19"/>
          <p:cNvSpPr/>
          <p:nvPr/>
        </p:nvSpPr>
        <p:spPr>
          <a:xfrm rot="-5400000">
            <a:off x="3310275" y="2656713"/>
            <a:ext cx="982800" cy="572700"/>
          </a:xfrm>
          <a:prstGeom prst="trapezoid">
            <a:avLst>
              <a:gd fmla="val 25000" name="adj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9"/>
          <p:cNvSpPr/>
          <p:nvPr/>
        </p:nvSpPr>
        <p:spPr>
          <a:xfrm rot="5400000">
            <a:off x="534375" y="1546825"/>
            <a:ext cx="982800" cy="572700"/>
          </a:xfrm>
          <a:prstGeom prst="trapezoid">
            <a:avLst>
              <a:gd fmla="val 25000" name="adj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9"/>
          <p:cNvSpPr/>
          <p:nvPr/>
        </p:nvSpPr>
        <p:spPr>
          <a:xfrm rot="-5400000">
            <a:off x="3310275" y="1542500"/>
            <a:ext cx="982800" cy="572700"/>
          </a:xfrm>
          <a:prstGeom prst="trapezoid">
            <a:avLst>
              <a:gd fmla="val 25000" name="adj"/>
            </a:avLst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19"/>
          <p:cNvSpPr/>
          <p:nvPr/>
        </p:nvSpPr>
        <p:spPr>
          <a:xfrm>
            <a:off x="1312125" y="1483613"/>
            <a:ext cx="2203200" cy="6948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4" name="Google Shape;204;p19"/>
          <p:cNvCxnSpPr/>
          <p:nvPr/>
        </p:nvCxnSpPr>
        <p:spPr>
          <a:xfrm>
            <a:off x="1036725" y="1814063"/>
            <a:ext cx="279210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5" name="Google Shape;205;p19"/>
          <p:cNvSpPr/>
          <p:nvPr/>
        </p:nvSpPr>
        <p:spPr>
          <a:xfrm>
            <a:off x="1312125" y="2593513"/>
            <a:ext cx="2203200" cy="6948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6" name="Google Shape;206;p19"/>
          <p:cNvCxnSpPr/>
          <p:nvPr/>
        </p:nvCxnSpPr>
        <p:spPr>
          <a:xfrm flipH="1" rot="10800000">
            <a:off x="1057925" y="2762988"/>
            <a:ext cx="2779500" cy="3645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7" name="Google Shape;207;p19"/>
          <p:cNvCxnSpPr/>
          <p:nvPr/>
        </p:nvCxnSpPr>
        <p:spPr>
          <a:xfrm>
            <a:off x="1034550" y="2758663"/>
            <a:ext cx="2813400" cy="36450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triangle"/>
            <a:tailEnd len="med" w="med" type="none"/>
          </a:ln>
        </p:spPr>
      </p:cxnSp>
      <p:cxnSp>
        <p:nvCxnSpPr>
          <p:cNvPr id="208" name="Google Shape;208;p19"/>
          <p:cNvCxnSpPr>
            <a:stCxn id="205" idx="1"/>
            <a:endCxn id="205" idx="3"/>
          </p:cNvCxnSpPr>
          <p:nvPr/>
        </p:nvCxnSpPr>
        <p:spPr>
          <a:xfrm>
            <a:off x="1312125" y="2940913"/>
            <a:ext cx="220320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209" name="Google Shape;209;p19"/>
          <p:cNvSpPr/>
          <p:nvPr/>
        </p:nvSpPr>
        <p:spPr>
          <a:xfrm>
            <a:off x="1193500" y="3017313"/>
            <a:ext cx="262800" cy="3645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19"/>
          <p:cNvSpPr/>
          <p:nvPr/>
        </p:nvSpPr>
        <p:spPr>
          <a:xfrm>
            <a:off x="3362625" y="2517238"/>
            <a:ext cx="262800" cy="3645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9"/>
          <p:cNvSpPr txBox="1"/>
          <p:nvPr/>
        </p:nvSpPr>
        <p:spPr>
          <a:xfrm>
            <a:off x="1312125" y="1033088"/>
            <a:ext cx="2203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Central chamber</a:t>
            </a:r>
            <a:endParaRPr/>
          </a:p>
        </p:txBody>
      </p:sp>
      <p:sp>
        <p:nvSpPr>
          <p:cNvPr id="212" name="Google Shape;212;p19"/>
          <p:cNvSpPr txBox="1"/>
          <p:nvPr/>
        </p:nvSpPr>
        <p:spPr>
          <a:xfrm>
            <a:off x="983700" y="1520263"/>
            <a:ext cx="372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</a:t>
            </a:r>
            <a:r>
              <a:rPr baseline="30000" lang="fr"/>
              <a:t>+</a:t>
            </a:r>
            <a:endParaRPr baseline="30000"/>
          </a:p>
        </p:txBody>
      </p:sp>
      <p:sp>
        <p:nvSpPr>
          <p:cNvPr id="213" name="Google Shape;213;p19"/>
          <p:cNvSpPr txBox="1"/>
          <p:nvPr/>
        </p:nvSpPr>
        <p:spPr>
          <a:xfrm>
            <a:off x="3666075" y="2810488"/>
            <a:ext cx="372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</a:t>
            </a:r>
            <a:r>
              <a:rPr baseline="30000" lang="fr"/>
              <a:t>-</a:t>
            </a:r>
            <a:endParaRPr baseline="30000"/>
          </a:p>
        </p:txBody>
      </p:sp>
      <p:sp>
        <p:nvSpPr>
          <p:cNvPr id="214" name="Google Shape;214;p19"/>
          <p:cNvSpPr txBox="1"/>
          <p:nvPr/>
        </p:nvSpPr>
        <p:spPr>
          <a:xfrm>
            <a:off x="839325" y="2853825"/>
            <a:ext cx="372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</a:t>
            </a:r>
            <a:r>
              <a:rPr baseline="30000" lang="fr"/>
              <a:t>+</a:t>
            </a:r>
            <a:endParaRPr baseline="30000"/>
          </a:p>
        </p:txBody>
      </p:sp>
      <p:cxnSp>
        <p:nvCxnSpPr>
          <p:cNvPr id="215" name="Google Shape;215;p19"/>
          <p:cNvCxnSpPr/>
          <p:nvPr/>
        </p:nvCxnSpPr>
        <p:spPr>
          <a:xfrm>
            <a:off x="1320675" y="1362875"/>
            <a:ext cx="2186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Google Shape;22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83000" y="2053294"/>
            <a:ext cx="4002000" cy="2615806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0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Synchrotron radiation collimation scheme</a:t>
            </a:r>
            <a:endParaRPr/>
          </a:p>
        </p:txBody>
      </p:sp>
      <p:sp>
        <p:nvSpPr>
          <p:cNvPr id="222" name="Google Shape;222;p20"/>
          <p:cNvSpPr txBox="1"/>
          <p:nvPr>
            <p:ph idx="1" type="body"/>
          </p:nvPr>
        </p:nvSpPr>
        <p:spPr>
          <a:xfrm>
            <a:off x="5170400" y="847200"/>
            <a:ext cx="3427200" cy="124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fr"/>
              <a:t>Continuous loss from the exit of BWL (s=-150m) to the mask MSK.QC2L (s=-5.56m).</a:t>
            </a:r>
            <a:endParaRPr/>
          </a:p>
        </p:txBody>
      </p:sp>
      <p:sp>
        <p:nvSpPr>
          <p:cNvPr id="223" name="Google Shape;223;p20"/>
          <p:cNvSpPr txBox="1"/>
          <p:nvPr>
            <p:ph idx="1" type="body"/>
          </p:nvPr>
        </p:nvSpPr>
        <p:spPr>
          <a:xfrm>
            <a:off x="364225" y="3291175"/>
            <a:ext cx="4002000" cy="142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fr"/>
              <a:t>The placement of collimator confines the losses and protects the thin beam pipe through which SR could damage the detector and/or SC FF magnets. </a:t>
            </a:r>
            <a:endParaRPr/>
          </a:p>
        </p:txBody>
      </p:sp>
      <p:cxnSp>
        <p:nvCxnSpPr>
          <p:cNvPr id="224" name="Google Shape;224;p20"/>
          <p:cNvCxnSpPr/>
          <p:nvPr/>
        </p:nvCxnSpPr>
        <p:spPr>
          <a:xfrm rot="10800000">
            <a:off x="8557525" y="3211500"/>
            <a:ext cx="0" cy="7980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stealth"/>
            <a:tailEnd len="med" w="med" type="none"/>
          </a:ln>
        </p:spPr>
      </p:cxnSp>
      <p:pic>
        <p:nvPicPr>
          <p:cNvPr id="225" name="Google Shape;22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4225" y="754000"/>
            <a:ext cx="4002000" cy="25995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1"/>
          <p:cNvSpPr txBox="1"/>
          <p:nvPr>
            <p:ph type="title"/>
          </p:nvPr>
        </p:nvSpPr>
        <p:spPr>
          <a:xfrm>
            <a:off x="311700" y="27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Synchrotron radiation collimation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at the tt mode</a:t>
            </a:r>
            <a:endParaRPr/>
          </a:p>
        </p:txBody>
      </p:sp>
      <p:sp>
        <p:nvSpPr>
          <p:cNvPr id="231" name="Google Shape;231;p21"/>
          <p:cNvSpPr txBox="1"/>
          <p:nvPr>
            <p:ph idx="1" type="body"/>
          </p:nvPr>
        </p:nvSpPr>
        <p:spPr>
          <a:xfrm>
            <a:off x="391263" y="3763725"/>
            <a:ext cx="3722700" cy="102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fr" sz="1600"/>
              <a:t>The collimators have been adjusted to have a minimum of 15 σ</a:t>
            </a:r>
            <a:r>
              <a:rPr baseline="-25000" lang="fr" sz="1600"/>
              <a:t>x</a:t>
            </a:r>
            <a:r>
              <a:rPr lang="fr" sz="1600"/>
              <a:t> horizontal aperture and 80 σ</a:t>
            </a:r>
            <a:r>
              <a:rPr baseline="-25000" lang="fr" sz="1600"/>
              <a:t>y</a:t>
            </a:r>
            <a:r>
              <a:rPr lang="fr" sz="1600"/>
              <a:t> vertical aperture.</a:t>
            </a:r>
            <a:endParaRPr sz="1600"/>
          </a:p>
        </p:txBody>
      </p:sp>
      <p:graphicFrame>
        <p:nvGraphicFramePr>
          <p:cNvPr id="232" name="Google Shape;232;p21"/>
          <p:cNvGraphicFramePr/>
          <p:nvPr/>
        </p:nvGraphicFramePr>
        <p:xfrm>
          <a:off x="5470550" y="378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{04E1E5E3-A3F9-4F22-972A-6434FA639C8B}</a:tableStyleId>
              </a:tblPr>
              <a:tblGrid>
                <a:gridCol w="797400"/>
                <a:gridCol w="778250"/>
                <a:gridCol w="1055625"/>
                <a:gridCol w="730475"/>
              </a:tblGrid>
              <a:tr h="222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Name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nsigma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half-gap [m]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plane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265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tcp.h.b1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15.0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0.013802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H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265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chemeClr val="dk1"/>
                          </a:solidFill>
                        </a:rPr>
                        <a:t>tcs.h.b1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17.0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0.011591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H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265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chemeClr val="dk1"/>
                          </a:solidFill>
                        </a:rPr>
                        <a:t>tcp.v.b1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80.0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0.002466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V</a:t>
                      </a:r>
                      <a:endParaRPr sz="1200"/>
                    </a:p>
                  </a:txBody>
                  <a:tcPr marT="91425" marB="91425" marR="91425" marL="91425"/>
                </a:tc>
              </a:tr>
              <a:tr h="265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chemeClr val="dk1"/>
                          </a:solidFill>
                        </a:rPr>
                        <a:t>tcs.v.b1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89.5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0.001840</a:t>
                      </a:r>
                      <a:endParaRPr sz="12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/>
                        <a:t>V</a:t>
                      </a:r>
                      <a:endParaRPr sz="12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233" name="Google Shape;233;p21"/>
          <p:cNvSpPr txBox="1"/>
          <p:nvPr/>
        </p:nvSpPr>
        <p:spPr>
          <a:xfrm>
            <a:off x="5470550" y="50850"/>
            <a:ext cx="3361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Primary and secondary collimators</a:t>
            </a:r>
            <a:endParaRPr/>
          </a:p>
        </p:txBody>
      </p:sp>
      <p:pic>
        <p:nvPicPr>
          <p:cNvPr id="234" name="Google Shape;23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0525" y="2206700"/>
            <a:ext cx="3881826" cy="2611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1275" y="1151875"/>
            <a:ext cx="3881826" cy="26118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