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 id="2147483700" r:id="rId2"/>
  </p:sldMasterIdLst>
  <p:notesMasterIdLst>
    <p:notesMasterId r:id="rId22"/>
  </p:notesMasterIdLst>
  <p:sldIdLst>
    <p:sldId id="256" r:id="rId3"/>
    <p:sldId id="258" r:id="rId4"/>
    <p:sldId id="275" r:id="rId5"/>
    <p:sldId id="277" r:id="rId6"/>
    <p:sldId id="278" r:id="rId7"/>
    <p:sldId id="280" r:id="rId8"/>
    <p:sldId id="279" r:id="rId9"/>
    <p:sldId id="281" r:id="rId10"/>
    <p:sldId id="282" r:id="rId11"/>
    <p:sldId id="283" r:id="rId12"/>
    <p:sldId id="285" r:id="rId13"/>
    <p:sldId id="284" r:id="rId14"/>
    <p:sldId id="286" r:id="rId15"/>
    <p:sldId id="287" r:id="rId16"/>
    <p:sldId id="288" r:id="rId17"/>
    <p:sldId id="290" r:id="rId18"/>
    <p:sldId id="291" r:id="rId19"/>
    <p:sldId id="292" r:id="rId20"/>
    <p:sldId id="2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3088"/>
    <a:srgbClr val="F08900"/>
    <a:srgbClr val="FF6900"/>
    <a:srgbClr val="1E5DF8"/>
    <a:srgbClr val="626262"/>
    <a:srgbClr val="FFFFFF"/>
    <a:srgbClr val="00BED5"/>
    <a:srgbClr val="C13D33"/>
    <a:srgbClr val="E94D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3AB7A9-01EB-4E9F-AED0-972A3249FC86}" v="82" dt="2023-04-23T21:33:55.7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8" autoAdjust="0"/>
    <p:restoredTop sz="80581" autoAdjust="0"/>
  </p:normalViewPr>
  <p:slideViewPr>
    <p:cSldViewPr snapToGrid="0" snapToObjects="1">
      <p:cViewPr>
        <p:scale>
          <a:sx n="67" d="100"/>
          <a:sy n="67" d="100"/>
        </p:scale>
        <p:origin x="907" y="43"/>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X="0"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X="0"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X="0"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X="0"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X="0"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Y="-1993">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Y="-1993">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CD8748B-C5E9-4C52-B561-7ECA0362A7F6}" type="doc">
      <dgm:prSet loTypeId="urn:microsoft.com/office/officeart/2009/layout/ReverseList" loCatId="relationship" qsTypeId="urn:microsoft.com/office/officeart/2005/8/quickstyle/3d7" qsCatId="3D" csTypeId="urn:microsoft.com/office/officeart/2005/8/colors/accent6_5" csCatId="accent6" phldr="1"/>
      <dgm:spPr/>
      <dgm:t>
        <a:bodyPr/>
        <a:lstStyle/>
        <a:p>
          <a:endParaRPr lang="en-GB"/>
        </a:p>
      </dgm:t>
    </dgm:pt>
    <dgm:pt modelId="{7229AE6C-D2F3-4C43-8B27-93D4C3F7EB15}">
      <dgm:prSet phldrT="[Text]"/>
      <dgm:spPr/>
      <dgm:t>
        <a:bodyPr/>
        <a:lstStyle/>
        <a:p>
          <a:r>
            <a:rPr lang="en-GB" dirty="0"/>
            <a:t>Net</a:t>
          </a:r>
        </a:p>
        <a:p>
          <a:r>
            <a:rPr lang="en-GB" dirty="0"/>
            <a:t>Zero</a:t>
          </a:r>
        </a:p>
      </dgm:t>
    </dgm:pt>
    <dgm:pt modelId="{3306D3FA-3567-406B-BDD0-3EAAAC9AA864}" type="parTrans" cxnId="{14ADCF3E-BB34-4E02-B458-4D74E8F28663}">
      <dgm:prSet/>
      <dgm:spPr/>
      <dgm:t>
        <a:bodyPr/>
        <a:lstStyle/>
        <a:p>
          <a:endParaRPr lang="en-GB"/>
        </a:p>
      </dgm:t>
    </dgm:pt>
    <dgm:pt modelId="{3D133489-CE7E-4CC0-B28E-83D0B0258CD0}" type="sibTrans" cxnId="{14ADCF3E-BB34-4E02-B458-4D74E8F28663}">
      <dgm:prSet/>
      <dgm:spPr/>
      <dgm:t>
        <a:bodyPr/>
        <a:lstStyle/>
        <a:p>
          <a:endParaRPr lang="en-GB"/>
        </a:p>
      </dgm:t>
    </dgm:pt>
    <dgm:pt modelId="{88578042-B5C4-48E4-A20E-AC81D43C39F3}">
      <dgm:prSet phldrT="[Text]"/>
      <dgm:spPr/>
      <dgm:t>
        <a:bodyPr/>
        <a:lstStyle/>
        <a:p>
          <a:r>
            <a:rPr lang="en-GB" dirty="0"/>
            <a:t>FAIR</a:t>
          </a:r>
        </a:p>
        <a:p>
          <a:r>
            <a:rPr lang="en-GB" dirty="0"/>
            <a:t>data</a:t>
          </a:r>
        </a:p>
      </dgm:t>
    </dgm:pt>
    <dgm:pt modelId="{56EE2090-9CE5-4BBF-BEDC-B39C160EA004}" type="parTrans" cxnId="{5B3056E5-05A7-42FB-B4B9-490294D3769B}">
      <dgm:prSet/>
      <dgm:spPr/>
      <dgm:t>
        <a:bodyPr/>
        <a:lstStyle/>
        <a:p>
          <a:endParaRPr lang="en-GB"/>
        </a:p>
      </dgm:t>
    </dgm:pt>
    <dgm:pt modelId="{38EB2998-8131-4130-85F6-671B32DA5BD0}" type="sibTrans" cxnId="{5B3056E5-05A7-42FB-B4B9-490294D3769B}">
      <dgm:prSet/>
      <dgm:spPr/>
      <dgm:t>
        <a:bodyPr/>
        <a:lstStyle/>
        <a:p>
          <a:endParaRPr lang="en-GB"/>
        </a:p>
      </dgm:t>
    </dgm:pt>
    <dgm:pt modelId="{62FA5486-789B-4EA8-B888-B1D9F2A8667B}" type="pres">
      <dgm:prSet presAssocID="{FCD8748B-C5E9-4C52-B561-7ECA0362A7F6}" presName="Name0" presStyleCnt="0">
        <dgm:presLayoutVars>
          <dgm:chMax val="2"/>
          <dgm:chPref val="2"/>
          <dgm:animLvl val="lvl"/>
        </dgm:presLayoutVars>
      </dgm:prSet>
      <dgm:spPr/>
    </dgm:pt>
    <dgm:pt modelId="{55CE9BFC-A52B-4D7A-808A-2B39B9B53C5F}" type="pres">
      <dgm:prSet presAssocID="{FCD8748B-C5E9-4C52-B561-7ECA0362A7F6}" presName="LeftText" presStyleLbl="revTx" presStyleIdx="0" presStyleCnt="0">
        <dgm:presLayoutVars>
          <dgm:bulletEnabled val="1"/>
        </dgm:presLayoutVars>
      </dgm:prSet>
      <dgm:spPr/>
    </dgm:pt>
    <dgm:pt modelId="{1F94C685-4518-41D6-9579-BCC4E6283A8B}" type="pres">
      <dgm:prSet presAssocID="{FCD8748B-C5E9-4C52-B561-7ECA0362A7F6}" presName="LeftNode" presStyleLbl="bgImgPlace1" presStyleIdx="0" presStyleCnt="2" custLinFactNeighborY="-1495">
        <dgm:presLayoutVars>
          <dgm:chMax val="2"/>
          <dgm:chPref val="2"/>
        </dgm:presLayoutVars>
      </dgm:prSet>
      <dgm:spPr/>
    </dgm:pt>
    <dgm:pt modelId="{1ECC1829-0B89-4FBB-998F-7B2A0C37F65D}" type="pres">
      <dgm:prSet presAssocID="{FCD8748B-C5E9-4C52-B561-7ECA0362A7F6}" presName="RightText" presStyleLbl="revTx" presStyleIdx="0" presStyleCnt="0">
        <dgm:presLayoutVars>
          <dgm:bulletEnabled val="1"/>
        </dgm:presLayoutVars>
      </dgm:prSet>
      <dgm:spPr/>
    </dgm:pt>
    <dgm:pt modelId="{A2F13EA1-7380-45F9-95FF-6EF82C221DA9}" type="pres">
      <dgm:prSet presAssocID="{FCD8748B-C5E9-4C52-B561-7ECA0362A7F6}" presName="RightNode" presStyleLbl="bgImgPlace1" presStyleIdx="1" presStyleCnt="2" custLinFactNeighborY="-498">
        <dgm:presLayoutVars>
          <dgm:chMax val="0"/>
          <dgm:chPref val="0"/>
        </dgm:presLayoutVars>
      </dgm:prSet>
      <dgm:spPr/>
    </dgm:pt>
    <dgm:pt modelId="{8FDEDFA8-24C5-407A-AAFD-37D9FE90E881}" type="pres">
      <dgm:prSet presAssocID="{FCD8748B-C5E9-4C52-B561-7ECA0362A7F6}" presName="TopArrow" presStyleLbl="node1" presStyleIdx="0" presStyleCnt="2"/>
      <dgm:spPr/>
    </dgm:pt>
    <dgm:pt modelId="{1001E18D-D408-44C8-A715-6E7F63D920F8}" type="pres">
      <dgm:prSet presAssocID="{FCD8748B-C5E9-4C52-B561-7ECA0362A7F6}" presName="BottomArrow" presStyleLbl="node1" presStyleIdx="1" presStyleCnt="2"/>
      <dgm:spPr/>
    </dgm:pt>
  </dgm:ptLst>
  <dgm:cxnLst>
    <dgm:cxn modelId="{14ADCF3E-BB34-4E02-B458-4D74E8F28663}" srcId="{FCD8748B-C5E9-4C52-B561-7ECA0362A7F6}" destId="{7229AE6C-D2F3-4C43-8B27-93D4C3F7EB15}" srcOrd="0" destOrd="0" parTransId="{3306D3FA-3567-406B-BDD0-3EAAAC9AA864}" sibTransId="{3D133489-CE7E-4CC0-B28E-83D0B0258CD0}"/>
    <dgm:cxn modelId="{D59E588B-8DB8-4C9D-AF50-9DB717C6A3D7}" type="presOf" srcId="{7229AE6C-D2F3-4C43-8B27-93D4C3F7EB15}" destId="{1F94C685-4518-41D6-9579-BCC4E6283A8B}" srcOrd="1" destOrd="0" presId="urn:microsoft.com/office/officeart/2009/layout/ReverseList"/>
    <dgm:cxn modelId="{9706B094-EEF4-4AF1-93A8-B3B8ECC6F031}" type="presOf" srcId="{88578042-B5C4-48E4-A20E-AC81D43C39F3}" destId="{A2F13EA1-7380-45F9-95FF-6EF82C221DA9}" srcOrd="1" destOrd="0" presId="urn:microsoft.com/office/officeart/2009/layout/ReverseList"/>
    <dgm:cxn modelId="{8ED4E2C3-F21F-4890-A54F-7BAFE3A1A5A0}" type="presOf" srcId="{FCD8748B-C5E9-4C52-B561-7ECA0362A7F6}" destId="{62FA5486-789B-4EA8-B888-B1D9F2A8667B}" srcOrd="0" destOrd="0" presId="urn:microsoft.com/office/officeart/2009/layout/ReverseList"/>
    <dgm:cxn modelId="{0344F4E2-2B08-4029-9261-FD21E1EBC836}" type="presOf" srcId="{7229AE6C-D2F3-4C43-8B27-93D4C3F7EB15}" destId="{55CE9BFC-A52B-4D7A-808A-2B39B9B53C5F}" srcOrd="0" destOrd="0" presId="urn:microsoft.com/office/officeart/2009/layout/ReverseList"/>
    <dgm:cxn modelId="{5B3056E5-05A7-42FB-B4B9-490294D3769B}" srcId="{FCD8748B-C5E9-4C52-B561-7ECA0362A7F6}" destId="{88578042-B5C4-48E4-A20E-AC81D43C39F3}" srcOrd="1" destOrd="0" parTransId="{56EE2090-9CE5-4BBF-BEDC-B39C160EA004}" sibTransId="{38EB2998-8131-4130-85F6-671B32DA5BD0}"/>
    <dgm:cxn modelId="{6989A5F1-9B05-4665-80FB-DC07FF5D7EAE}" type="presOf" srcId="{88578042-B5C4-48E4-A20E-AC81D43C39F3}" destId="{1ECC1829-0B89-4FBB-998F-7B2A0C37F65D}" srcOrd="0" destOrd="0" presId="urn:microsoft.com/office/officeart/2009/layout/ReverseList"/>
    <dgm:cxn modelId="{0293423E-C079-4AB3-AE6F-2139322343EC}" type="presParOf" srcId="{62FA5486-789B-4EA8-B888-B1D9F2A8667B}" destId="{55CE9BFC-A52B-4D7A-808A-2B39B9B53C5F}" srcOrd="0" destOrd="0" presId="urn:microsoft.com/office/officeart/2009/layout/ReverseList"/>
    <dgm:cxn modelId="{DD5CA7B7-2551-493E-A885-D74B1660340C}" type="presParOf" srcId="{62FA5486-789B-4EA8-B888-B1D9F2A8667B}" destId="{1F94C685-4518-41D6-9579-BCC4E6283A8B}" srcOrd="1" destOrd="0" presId="urn:microsoft.com/office/officeart/2009/layout/ReverseList"/>
    <dgm:cxn modelId="{C851DD09-5465-4C82-8AE8-8F2D41812215}" type="presParOf" srcId="{62FA5486-789B-4EA8-B888-B1D9F2A8667B}" destId="{1ECC1829-0B89-4FBB-998F-7B2A0C37F65D}" srcOrd="2" destOrd="0" presId="urn:microsoft.com/office/officeart/2009/layout/ReverseList"/>
    <dgm:cxn modelId="{1BA253E6-3BA5-4A43-9084-E53BFC28DA64}" type="presParOf" srcId="{62FA5486-789B-4EA8-B888-B1D9F2A8667B}" destId="{A2F13EA1-7380-45F9-95FF-6EF82C221DA9}" srcOrd="3" destOrd="0" presId="urn:microsoft.com/office/officeart/2009/layout/ReverseList"/>
    <dgm:cxn modelId="{AC476DDA-8F6D-4B84-BCD1-850DCFC252C3}" type="presParOf" srcId="{62FA5486-789B-4EA8-B888-B1D9F2A8667B}" destId="{8FDEDFA8-24C5-407A-AAFD-37D9FE90E881}" srcOrd="4" destOrd="0" presId="urn:microsoft.com/office/officeart/2009/layout/ReverseList"/>
    <dgm:cxn modelId="{4CA0C12A-9349-4B02-B27A-2781298F931F}" type="presParOf" srcId="{62FA5486-789B-4EA8-B888-B1D9F2A8667B}" destId="{1001E18D-D408-44C8-A715-6E7F63D920F8}"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206483" y="1645161"/>
          <a:ext cx="3483661" cy="2128886"/>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201930" tIns="336550" rIns="302895" bIns="336550" numCol="1" spcCol="1270" anchor="t" anchorCtr="0">
          <a:noAutofit/>
        </a:bodyPr>
        <a:lstStyle/>
        <a:p>
          <a:pPr marL="0" lvl="0" indent="0" algn="l" defTabSz="2355850">
            <a:lnSpc>
              <a:spcPct val="90000"/>
            </a:lnSpc>
            <a:spcBef>
              <a:spcPct val="0"/>
            </a:spcBef>
            <a:spcAft>
              <a:spcPct val="35000"/>
            </a:spcAft>
            <a:buNone/>
          </a:pPr>
          <a:r>
            <a:rPr lang="en-GB" sz="5300" kern="1200" dirty="0"/>
            <a:t>Net</a:t>
          </a:r>
        </a:p>
        <a:p>
          <a:pPr marL="0" lvl="0" indent="0" algn="l" defTabSz="2355850">
            <a:lnSpc>
              <a:spcPct val="90000"/>
            </a:lnSpc>
            <a:spcBef>
              <a:spcPct val="0"/>
            </a:spcBef>
            <a:spcAft>
              <a:spcPct val="35000"/>
            </a:spcAft>
            <a:buNone/>
          </a:pPr>
          <a:r>
            <a:rPr lang="en-GB" sz="5300" kern="1200" dirty="0"/>
            <a:t>Zero</a:t>
          </a:r>
        </a:p>
      </dsp:txBody>
      <dsp:txXfrm rot="5400000">
        <a:off x="987812" y="1071716"/>
        <a:ext cx="2024944" cy="3275777"/>
      </dsp:txXfrm>
    </dsp:sp>
    <dsp:sp modelId="{A2F13EA1-7380-45F9-95FF-6EF82C221DA9}">
      <dsp:nvSpPr>
        <dsp:cNvPr id="0" name=""/>
        <dsp:cNvSpPr/>
      </dsp:nvSpPr>
      <dsp:spPr>
        <a:xfrm rot="5400000">
          <a:off x="2432038" y="1645161"/>
          <a:ext cx="3483661" cy="2128886"/>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302895" tIns="336550" rIns="201930" bIns="336550" numCol="1" spcCol="1270" anchor="t" anchorCtr="0">
          <a:noAutofit/>
        </a:bodyPr>
        <a:lstStyle/>
        <a:p>
          <a:pPr marL="0" lvl="0" indent="0" algn="l" defTabSz="2355850">
            <a:lnSpc>
              <a:spcPct val="90000"/>
            </a:lnSpc>
            <a:spcBef>
              <a:spcPct val="0"/>
            </a:spcBef>
            <a:spcAft>
              <a:spcPct val="35000"/>
            </a:spcAft>
            <a:buNone/>
          </a:pPr>
          <a:r>
            <a:rPr lang="en-GB" sz="5300" kern="1200" dirty="0"/>
            <a:t>FAIR</a:t>
          </a:r>
        </a:p>
        <a:p>
          <a:pPr marL="0" lvl="0" indent="0" algn="l" defTabSz="2355850">
            <a:lnSpc>
              <a:spcPct val="90000"/>
            </a:lnSpc>
            <a:spcBef>
              <a:spcPct val="0"/>
            </a:spcBef>
            <a:spcAft>
              <a:spcPct val="35000"/>
            </a:spcAft>
            <a:buNone/>
          </a:pPr>
          <a:r>
            <a:rPr lang="en-GB" sz="5300" kern="1200" dirty="0"/>
            <a:t>data</a:t>
          </a:r>
        </a:p>
      </dsp:txBody>
      <dsp:txXfrm rot="-5400000">
        <a:off x="3109425" y="1071716"/>
        <a:ext cx="2024944" cy="3275777"/>
      </dsp:txXfrm>
    </dsp:sp>
    <dsp:sp modelId="{8FDEDFA8-24C5-407A-AAFD-37D9FE90E881}">
      <dsp:nvSpPr>
        <dsp:cNvPr id="0" name=""/>
        <dsp:cNvSpPr/>
      </dsp:nvSpPr>
      <dsp:spPr>
        <a:xfrm>
          <a:off x="1948096" y="0"/>
          <a:ext cx="2225554" cy="222544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1948096" y="3193220"/>
          <a:ext cx="2225554" cy="222544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103183"/>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791790"/>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105486" y="462005"/>
          <a:ext cx="1010288" cy="617393"/>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57150" tIns="95250" rIns="85725" bIns="95250" numCol="1" spcCol="1270" anchor="t" anchorCtr="0">
          <a:noAutofit/>
        </a:bodyPr>
        <a:lstStyle/>
        <a:p>
          <a:pPr marL="0" lvl="0" indent="0" algn="l" defTabSz="666750">
            <a:lnSpc>
              <a:spcPct val="90000"/>
            </a:lnSpc>
            <a:spcBef>
              <a:spcPct val="0"/>
            </a:spcBef>
            <a:spcAft>
              <a:spcPct val="35000"/>
            </a:spcAft>
            <a:buNone/>
          </a:pPr>
          <a:r>
            <a:rPr lang="en-GB" sz="1500" kern="1200" dirty="0"/>
            <a:t>Net</a:t>
          </a:r>
        </a:p>
        <a:p>
          <a:pPr marL="0" lvl="0" indent="0" algn="l" defTabSz="666750">
            <a:lnSpc>
              <a:spcPct val="90000"/>
            </a:lnSpc>
            <a:spcBef>
              <a:spcPct val="0"/>
            </a:spcBef>
            <a:spcAft>
              <a:spcPct val="35000"/>
            </a:spcAft>
            <a:buNone/>
          </a:pPr>
          <a:r>
            <a:rPr lang="en-GB" sz="1500" kern="1200" dirty="0"/>
            <a:t>Zero</a:t>
          </a:r>
        </a:p>
      </dsp:txBody>
      <dsp:txXfrm rot="5400000">
        <a:off x="121105" y="295702"/>
        <a:ext cx="587249" cy="950000"/>
      </dsp:txXfrm>
    </dsp:sp>
    <dsp:sp modelId="{A2F13EA1-7380-45F9-95FF-6EF82C221DA9}">
      <dsp:nvSpPr>
        <dsp:cNvPr id="0" name=""/>
        <dsp:cNvSpPr/>
      </dsp:nvSpPr>
      <dsp:spPr>
        <a:xfrm rot="5400000">
          <a:off x="539941" y="472078"/>
          <a:ext cx="1010288" cy="617393"/>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85725" tIns="95250" rIns="57150" bIns="95250" numCol="1" spcCol="1270" anchor="t" anchorCtr="0">
          <a:noAutofit/>
        </a:bodyPr>
        <a:lstStyle/>
        <a:p>
          <a:pPr marL="0" lvl="0" indent="0" algn="l" defTabSz="666750">
            <a:lnSpc>
              <a:spcPct val="90000"/>
            </a:lnSpc>
            <a:spcBef>
              <a:spcPct val="0"/>
            </a:spcBef>
            <a:spcAft>
              <a:spcPct val="35000"/>
            </a:spcAft>
            <a:buNone/>
          </a:pPr>
          <a:r>
            <a:rPr lang="en-GB" sz="1500" kern="1200" dirty="0"/>
            <a:t>FAIR</a:t>
          </a:r>
        </a:p>
        <a:p>
          <a:pPr marL="0" lvl="0" indent="0" algn="l" defTabSz="666750">
            <a:lnSpc>
              <a:spcPct val="90000"/>
            </a:lnSpc>
            <a:spcBef>
              <a:spcPct val="0"/>
            </a:spcBef>
            <a:spcAft>
              <a:spcPct val="35000"/>
            </a:spcAft>
            <a:buNone/>
          </a:pPr>
          <a:r>
            <a:rPr lang="en-GB" sz="1500" kern="1200" dirty="0"/>
            <a:t>data</a:t>
          </a:r>
        </a:p>
      </dsp:txBody>
      <dsp:txXfrm rot="-5400000">
        <a:off x="736388" y="305775"/>
        <a:ext cx="587249" cy="950000"/>
      </dsp:txXfrm>
    </dsp:sp>
    <dsp:sp modelId="{8FDEDFA8-24C5-407A-AAFD-37D9FE90E881}">
      <dsp:nvSpPr>
        <dsp:cNvPr id="0" name=""/>
        <dsp:cNvSpPr/>
      </dsp:nvSpPr>
      <dsp:spPr>
        <a:xfrm>
          <a:off x="399594" y="0"/>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399594" y="926058"/>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105486" y="462005"/>
          <a:ext cx="1010288" cy="617393"/>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57150" tIns="95250" rIns="85725" bIns="95250" numCol="1" spcCol="1270" anchor="t" anchorCtr="0">
          <a:noAutofit/>
        </a:bodyPr>
        <a:lstStyle/>
        <a:p>
          <a:pPr marL="0" lvl="0" indent="0" algn="l" defTabSz="666750">
            <a:lnSpc>
              <a:spcPct val="90000"/>
            </a:lnSpc>
            <a:spcBef>
              <a:spcPct val="0"/>
            </a:spcBef>
            <a:spcAft>
              <a:spcPct val="35000"/>
            </a:spcAft>
            <a:buNone/>
          </a:pPr>
          <a:r>
            <a:rPr lang="en-GB" sz="1500" kern="1200" dirty="0"/>
            <a:t>Net</a:t>
          </a:r>
        </a:p>
        <a:p>
          <a:pPr marL="0" lvl="0" indent="0" algn="l" defTabSz="666750">
            <a:lnSpc>
              <a:spcPct val="90000"/>
            </a:lnSpc>
            <a:spcBef>
              <a:spcPct val="0"/>
            </a:spcBef>
            <a:spcAft>
              <a:spcPct val="35000"/>
            </a:spcAft>
            <a:buNone/>
          </a:pPr>
          <a:r>
            <a:rPr lang="en-GB" sz="1500" kern="1200" dirty="0"/>
            <a:t>Zero</a:t>
          </a:r>
        </a:p>
      </dsp:txBody>
      <dsp:txXfrm rot="5400000">
        <a:off x="121105" y="295702"/>
        <a:ext cx="587249" cy="950000"/>
      </dsp:txXfrm>
    </dsp:sp>
    <dsp:sp modelId="{A2F13EA1-7380-45F9-95FF-6EF82C221DA9}">
      <dsp:nvSpPr>
        <dsp:cNvPr id="0" name=""/>
        <dsp:cNvSpPr/>
      </dsp:nvSpPr>
      <dsp:spPr>
        <a:xfrm rot="5400000">
          <a:off x="539941" y="472078"/>
          <a:ext cx="1010288" cy="617393"/>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85725" tIns="95250" rIns="57150" bIns="95250" numCol="1" spcCol="1270" anchor="t" anchorCtr="0">
          <a:noAutofit/>
        </a:bodyPr>
        <a:lstStyle/>
        <a:p>
          <a:pPr marL="0" lvl="0" indent="0" algn="l" defTabSz="666750">
            <a:lnSpc>
              <a:spcPct val="90000"/>
            </a:lnSpc>
            <a:spcBef>
              <a:spcPct val="0"/>
            </a:spcBef>
            <a:spcAft>
              <a:spcPct val="35000"/>
            </a:spcAft>
            <a:buNone/>
          </a:pPr>
          <a:r>
            <a:rPr lang="en-GB" sz="1500" kern="1200" dirty="0"/>
            <a:t>FAIR</a:t>
          </a:r>
        </a:p>
        <a:p>
          <a:pPr marL="0" lvl="0" indent="0" algn="l" defTabSz="666750">
            <a:lnSpc>
              <a:spcPct val="90000"/>
            </a:lnSpc>
            <a:spcBef>
              <a:spcPct val="0"/>
            </a:spcBef>
            <a:spcAft>
              <a:spcPct val="35000"/>
            </a:spcAft>
            <a:buNone/>
          </a:pPr>
          <a:r>
            <a:rPr lang="en-GB" sz="1500" kern="1200" dirty="0"/>
            <a:t>data</a:t>
          </a:r>
        </a:p>
      </dsp:txBody>
      <dsp:txXfrm rot="-5400000">
        <a:off x="736388" y="305775"/>
        <a:ext cx="587249" cy="950000"/>
      </dsp:txXfrm>
    </dsp:sp>
    <dsp:sp modelId="{8FDEDFA8-24C5-407A-AAFD-37D9FE90E881}">
      <dsp:nvSpPr>
        <dsp:cNvPr id="0" name=""/>
        <dsp:cNvSpPr/>
      </dsp:nvSpPr>
      <dsp:spPr>
        <a:xfrm>
          <a:off x="399594" y="0"/>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399594" y="926058"/>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105486" y="462005"/>
          <a:ext cx="1010288" cy="617393"/>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57150" tIns="95250" rIns="85725" bIns="95250" numCol="1" spcCol="1270" anchor="t" anchorCtr="0">
          <a:noAutofit/>
        </a:bodyPr>
        <a:lstStyle/>
        <a:p>
          <a:pPr marL="0" lvl="0" indent="0" algn="l" defTabSz="666750">
            <a:lnSpc>
              <a:spcPct val="90000"/>
            </a:lnSpc>
            <a:spcBef>
              <a:spcPct val="0"/>
            </a:spcBef>
            <a:spcAft>
              <a:spcPct val="35000"/>
            </a:spcAft>
            <a:buNone/>
          </a:pPr>
          <a:r>
            <a:rPr lang="en-GB" sz="1500" kern="1200" dirty="0"/>
            <a:t>Net</a:t>
          </a:r>
        </a:p>
        <a:p>
          <a:pPr marL="0" lvl="0" indent="0" algn="l" defTabSz="666750">
            <a:lnSpc>
              <a:spcPct val="90000"/>
            </a:lnSpc>
            <a:spcBef>
              <a:spcPct val="0"/>
            </a:spcBef>
            <a:spcAft>
              <a:spcPct val="35000"/>
            </a:spcAft>
            <a:buNone/>
          </a:pPr>
          <a:r>
            <a:rPr lang="en-GB" sz="1500" kern="1200" dirty="0"/>
            <a:t>Zero</a:t>
          </a:r>
        </a:p>
      </dsp:txBody>
      <dsp:txXfrm rot="5400000">
        <a:off x="121105" y="295702"/>
        <a:ext cx="587249" cy="950000"/>
      </dsp:txXfrm>
    </dsp:sp>
    <dsp:sp modelId="{A2F13EA1-7380-45F9-95FF-6EF82C221DA9}">
      <dsp:nvSpPr>
        <dsp:cNvPr id="0" name=""/>
        <dsp:cNvSpPr/>
      </dsp:nvSpPr>
      <dsp:spPr>
        <a:xfrm rot="5400000">
          <a:off x="539941" y="472078"/>
          <a:ext cx="1010288" cy="617393"/>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85725" tIns="95250" rIns="57150" bIns="95250" numCol="1" spcCol="1270" anchor="t" anchorCtr="0">
          <a:noAutofit/>
        </a:bodyPr>
        <a:lstStyle/>
        <a:p>
          <a:pPr marL="0" lvl="0" indent="0" algn="l" defTabSz="666750">
            <a:lnSpc>
              <a:spcPct val="90000"/>
            </a:lnSpc>
            <a:spcBef>
              <a:spcPct val="0"/>
            </a:spcBef>
            <a:spcAft>
              <a:spcPct val="35000"/>
            </a:spcAft>
            <a:buNone/>
          </a:pPr>
          <a:r>
            <a:rPr lang="en-GB" sz="1500" kern="1200" dirty="0"/>
            <a:t>FAIR</a:t>
          </a:r>
        </a:p>
        <a:p>
          <a:pPr marL="0" lvl="0" indent="0" algn="l" defTabSz="666750">
            <a:lnSpc>
              <a:spcPct val="90000"/>
            </a:lnSpc>
            <a:spcBef>
              <a:spcPct val="0"/>
            </a:spcBef>
            <a:spcAft>
              <a:spcPct val="35000"/>
            </a:spcAft>
            <a:buNone/>
          </a:pPr>
          <a:r>
            <a:rPr lang="en-GB" sz="1500" kern="1200" dirty="0"/>
            <a:t>data</a:t>
          </a:r>
        </a:p>
      </dsp:txBody>
      <dsp:txXfrm rot="-5400000">
        <a:off x="736388" y="305775"/>
        <a:ext cx="587249" cy="950000"/>
      </dsp:txXfrm>
    </dsp:sp>
    <dsp:sp modelId="{8FDEDFA8-24C5-407A-AAFD-37D9FE90E881}">
      <dsp:nvSpPr>
        <dsp:cNvPr id="0" name=""/>
        <dsp:cNvSpPr/>
      </dsp:nvSpPr>
      <dsp:spPr>
        <a:xfrm>
          <a:off x="399594" y="0"/>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399594" y="926058"/>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105486" y="462005"/>
          <a:ext cx="1010288" cy="617393"/>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57150" tIns="95250" rIns="85725" bIns="95250" numCol="1" spcCol="1270" anchor="t" anchorCtr="0">
          <a:noAutofit/>
        </a:bodyPr>
        <a:lstStyle/>
        <a:p>
          <a:pPr marL="0" lvl="0" indent="0" algn="l" defTabSz="666750">
            <a:lnSpc>
              <a:spcPct val="90000"/>
            </a:lnSpc>
            <a:spcBef>
              <a:spcPct val="0"/>
            </a:spcBef>
            <a:spcAft>
              <a:spcPct val="35000"/>
            </a:spcAft>
            <a:buNone/>
          </a:pPr>
          <a:r>
            <a:rPr lang="en-GB" sz="1500" kern="1200" dirty="0"/>
            <a:t>Net</a:t>
          </a:r>
        </a:p>
        <a:p>
          <a:pPr marL="0" lvl="0" indent="0" algn="l" defTabSz="666750">
            <a:lnSpc>
              <a:spcPct val="90000"/>
            </a:lnSpc>
            <a:spcBef>
              <a:spcPct val="0"/>
            </a:spcBef>
            <a:spcAft>
              <a:spcPct val="35000"/>
            </a:spcAft>
            <a:buNone/>
          </a:pPr>
          <a:r>
            <a:rPr lang="en-GB" sz="1500" kern="1200" dirty="0"/>
            <a:t>Zero</a:t>
          </a:r>
        </a:p>
      </dsp:txBody>
      <dsp:txXfrm rot="5400000">
        <a:off x="121105" y="295702"/>
        <a:ext cx="587249" cy="950000"/>
      </dsp:txXfrm>
    </dsp:sp>
    <dsp:sp modelId="{A2F13EA1-7380-45F9-95FF-6EF82C221DA9}">
      <dsp:nvSpPr>
        <dsp:cNvPr id="0" name=""/>
        <dsp:cNvSpPr/>
      </dsp:nvSpPr>
      <dsp:spPr>
        <a:xfrm rot="5400000">
          <a:off x="539941" y="472078"/>
          <a:ext cx="1010288" cy="617393"/>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85725" tIns="95250" rIns="57150" bIns="95250" numCol="1" spcCol="1270" anchor="t" anchorCtr="0">
          <a:noAutofit/>
        </a:bodyPr>
        <a:lstStyle/>
        <a:p>
          <a:pPr marL="0" lvl="0" indent="0" algn="l" defTabSz="666750">
            <a:lnSpc>
              <a:spcPct val="90000"/>
            </a:lnSpc>
            <a:spcBef>
              <a:spcPct val="0"/>
            </a:spcBef>
            <a:spcAft>
              <a:spcPct val="35000"/>
            </a:spcAft>
            <a:buNone/>
          </a:pPr>
          <a:r>
            <a:rPr lang="en-GB" sz="1500" kern="1200" dirty="0"/>
            <a:t>FAIR</a:t>
          </a:r>
        </a:p>
        <a:p>
          <a:pPr marL="0" lvl="0" indent="0" algn="l" defTabSz="666750">
            <a:lnSpc>
              <a:spcPct val="90000"/>
            </a:lnSpc>
            <a:spcBef>
              <a:spcPct val="0"/>
            </a:spcBef>
            <a:spcAft>
              <a:spcPct val="35000"/>
            </a:spcAft>
            <a:buNone/>
          </a:pPr>
          <a:r>
            <a:rPr lang="en-GB" sz="1500" kern="1200" dirty="0"/>
            <a:t>data</a:t>
          </a:r>
        </a:p>
      </dsp:txBody>
      <dsp:txXfrm rot="-5400000">
        <a:off x="736388" y="305775"/>
        <a:ext cx="587249" cy="950000"/>
      </dsp:txXfrm>
    </dsp:sp>
    <dsp:sp modelId="{8FDEDFA8-24C5-407A-AAFD-37D9FE90E881}">
      <dsp:nvSpPr>
        <dsp:cNvPr id="0" name=""/>
        <dsp:cNvSpPr/>
      </dsp:nvSpPr>
      <dsp:spPr>
        <a:xfrm>
          <a:off x="399594" y="0"/>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399594" y="926058"/>
          <a:ext cx="645427" cy="645396"/>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126639" y="430131"/>
          <a:ext cx="940588" cy="574799"/>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53340" tIns="88900" rIns="80010" bIns="88900" numCol="1" spcCol="1270" anchor="t" anchorCtr="0">
          <a:noAutofit/>
        </a:bodyPr>
        <a:lstStyle/>
        <a:p>
          <a:pPr marL="0" lvl="0" indent="0" algn="l" defTabSz="622300">
            <a:lnSpc>
              <a:spcPct val="90000"/>
            </a:lnSpc>
            <a:spcBef>
              <a:spcPct val="0"/>
            </a:spcBef>
            <a:spcAft>
              <a:spcPct val="35000"/>
            </a:spcAft>
            <a:buNone/>
          </a:pPr>
          <a:r>
            <a:rPr lang="en-GB" sz="1400" kern="1200" dirty="0"/>
            <a:t>Net</a:t>
          </a:r>
        </a:p>
        <a:p>
          <a:pPr marL="0" lvl="0" indent="0" algn="l" defTabSz="622300">
            <a:lnSpc>
              <a:spcPct val="90000"/>
            </a:lnSpc>
            <a:spcBef>
              <a:spcPct val="0"/>
            </a:spcBef>
            <a:spcAft>
              <a:spcPct val="35000"/>
            </a:spcAft>
            <a:buNone/>
          </a:pPr>
          <a:r>
            <a:rPr lang="en-GB" sz="1400" kern="1200" dirty="0"/>
            <a:t>Zero</a:t>
          </a:r>
        </a:p>
      </dsp:txBody>
      <dsp:txXfrm rot="5400000">
        <a:off x="84319" y="275301"/>
        <a:ext cx="546735" cy="884460"/>
      </dsp:txXfrm>
    </dsp:sp>
    <dsp:sp modelId="{A2F13EA1-7380-45F9-95FF-6EF82C221DA9}">
      <dsp:nvSpPr>
        <dsp:cNvPr id="0" name=""/>
        <dsp:cNvSpPr/>
      </dsp:nvSpPr>
      <dsp:spPr>
        <a:xfrm rot="5400000">
          <a:off x="474260" y="439509"/>
          <a:ext cx="940588" cy="574799"/>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80010" tIns="88900" rIns="53340" bIns="88900" numCol="1" spcCol="1270" anchor="t" anchorCtr="0">
          <a:noAutofit/>
        </a:bodyPr>
        <a:lstStyle/>
        <a:p>
          <a:pPr marL="0" lvl="0" indent="0" algn="l" defTabSz="622300">
            <a:lnSpc>
              <a:spcPct val="90000"/>
            </a:lnSpc>
            <a:spcBef>
              <a:spcPct val="0"/>
            </a:spcBef>
            <a:spcAft>
              <a:spcPct val="35000"/>
            </a:spcAft>
            <a:buNone/>
          </a:pPr>
          <a:r>
            <a:rPr lang="en-GB" sz="1400" kern="1200" dirty="0"/>
            <a:t>FAIR</a:t>
          </a:r>
        </a:p>
        <a:p>
          <a:pPr marL="0" lvl="0" indent="0" algn="l" defTabSz="622300">
            <a:lnSpc>
              <a:spcPct val="90000"/>
            </a:lnSpc>
            <a:spcBef>
              <a:spcPct val="0"/>
            </a:spcBef>
            <a:spcAft>
              <a:spcPct val="35000"/>
            </a:spcAft>
            <a:buNone/>
          </a:pPr>
          <a:r>
            <a:rPr lang="en-GB" sz="1400" kern="1200" dirty="0"/>
            <a:t>data</a:t>
          </a:r>
        </a:p>
      </dsp:txBody>
      <dsp:txXfrm rot="-5400000">
        <a:off x="657154" y="284679"/>
        <a:ext cx="546735" cy="884460"/>
      </dsp:txXfrm>
    </dsp:sp>
    <dsp:sp modelId="{8FDEDFA8-24C5-407A-AAFD-37D9FE90E881}">
      <dsp:nvSpPr>
        <dsp:cNvPr id="0" name=""/>
        <dsp:cNvSpPr/>
      </dsp:nvSpPr>
      <dsp:spPr>
        <a:xfrm>
          <a:off x="343596" y="0"/>
          <a:ext cx="600899" cy="600870"/>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343596" y="862169"/>
          <a:ext cx="600899" cy="600870"/>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131464"/>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820071"/>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131464"/>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820071"/>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093762"/>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782369"/>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093762"/>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782369"/>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103183"/>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791790"/>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103183"/>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791790"/>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103183"/>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791790"/>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4C685-4518-41D6-9579-BCC4E6283A8B}">
      <dsp:nvSpPr>
        <dsp:cNvPr id="0" name=""/>
        <dsp:cNvSpPr/>
      </dsp:nvSpPr>
      <dsp:spPr>
        <a:xfrm rot="16200000">
          <a:off x="-367836" y="2103183"/>
          <a:ext cx="1891706" cy="1156032"/>
        </a:xfrm>
        <a:prstGeom prst="round2SameRect">
          <a:avLst>
            <a:gd name="adj1" fmla="val 16670"/>
            <a:gd name="adj2" fmla="val 0"/>
          </a:avLst>
        </a:prstGeom>
        <a:solidFill>
          <a:schemeClr val="accent6">
            <a:tint val="50000"/>
            <a:hueOff val="0"/>
            <a:satOff val="0"/>
            <a:lumOff val="0"/>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10490" tIns="184150" rIns="165735" bIns="184150" numCol="1" spcCol="1270" anchor="t" anchorCtr="0">
          <a:noAutofit/>
        </a:bodyPr>
        <a:lstStyle/>
        <a:p>
          <a:pPr marL="0" lvl="0" indent="0" algn="l" defTabSz="1289050">
            <a:lnSpc>
              <a:spcPct val="90000"/>
            </a:lnSpc>
            <a:spcBef>
              <a:spcPct val="0"/>
            </a:spcBef>
            <a:spcAft>
              <a:spcPct val="35000"/>
            </a:spcAft>
            <a:buNone/>
          </a:pPr>
          <a:r>
            <a:rPr lang="en-GB" sz="2900" kern="1200" dirty="0"/>
            <a:t>Net</a:t>
          </a:r>
        </a:p>
        <a:p>
          <a:pPr marL="0" lvl="0" indent="0" algn="l" defTabSz="1289050">
            <a:lnSpc>
              <a:spcPct val="90000"/>
            </a:lnSpc>
            <a:spcBef>
              <a:spcPct val="0"/>
            </a:spcBef>
            <a:spcAft>
              <a:spcPct val="35000"/>
            </a:spcAft>
            <a:buNone/>
          </a:pPr>
          <a:r>
            <a:rPr lang="en-GB" sz="2900" kern="1200" dirty="0"/>
            <a:t>Zero</a:t>
          </a:r>
        </a:p>
      </dsp:txBody>
      <dsp:txXfrm rot="5400000">
        <a:off x="56443" y="1791790"/>
        <a:ext cx="1099589" cy="1778820"/>
      </dsp:txXfrm>
    </dsp:sp>
    <dsp:sp modelId="{A2F13EA1-7380-45F9-95FF-6EF82C221DA9}">
      <dsp:nvSpPr>
        <dsp:cNvPr id="0" name=""/>
        <dsp:cNvSpPr/>
      </dsp:nvSpPr>
      <dsp:spPr>
        <a:xfrm rot="5400000">
          <a:off x="840689" y="2122043"/>
          <a:ext cx="1891706" cy="1156032"/>
        </a:xfrm>
        <a:prstGeom prst="round2SameRect">
          <a:avLst>
            <a:gd name="adj1" fmla="val 16670"/>
            <a:gd name="adj2" fmla="val 0"/>
          </a:avLst>
        </a:prstGeom>
        <a:solidFill>
          <a:schemeClr val="accent6">
            <a:tint val="50000"/>
            <a:hueOff val="44616"/>
            <a:satOff val="-2378"/>
            <a:lumOff val="12236"/>
            <a:alphaOff val="0"/>
          </a:schemeClr>
        </a:solidFill>
        <a:ln>
          <a:noFill/>
        </a:ln>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txBody>
        <a:bodyPr spcFirstLastPara="0" vert="horz" wrap="square" lIns="165735" tIns="184150" rIns="110490" bIns="184150" numCol="1" spcCol="1270" anchor="t" anchorCtr="0">
          <a:noAutofit/>
        </a:bodyPr>
        <a:lstStyle/>
        <a:p>
          <a:pPr marL="0" lvl="0" indent="0" algn="l" defTabSz="1289050">
            <a:lnSpc>
              <a:spcPct val="90000"/>
            </a:lnSpc>
            <a:spcBef>
              <a:spcPct val="0"/>
            </a:spcBef>
            <a:spcAft>
              <a:spcPct val="35000"/>
            </a:spcAft>
            <a:buNone/>
          </a:pPr>
          <a:r>
            <a:rPr lang="en-GB" sz="2900" kern="1200" dirty="0"/>
            <a:t>FAIR</a:t>
          </a:r>
        </a:p>
        <a:p>
          <a:pPr marL="0" lvl="0" indent="0" algn="l" defTabSz="1289050">
            <a:lnSpc>
              <a:spcPct val="90000"/>
            </a:lnSpc>
            <a:spcBef>
              <a:spcPct val="0"/>
            </a:spcBef>
            <a:spcAft>
              <a:spcPct val="35000"/>
            </a:spcAft>
            <a:buNone/>
          </a:pPr>
          <a:r>
            <a:rPr lang="en-GB" sz="2900" kern="1200" dirty="0"/>
            <a:t>data</a:t>
          </a:r>
        </a:p>
      </dsp:txBody>
      <dsp:txXfrm rot="-5400000">
        <a:off x="1208526" y="1810650"/>
        <a:ext cx="1099589" cy="1778820"/>
      </dsp:txXfrm>
    </dsp:sp>
    <dsp:sp modelId="{8FDEDFA8-24C5-407A-AAFD-37D9FE90E881}">
      <dsp:nvSpPr>
        <dsp:cNvPr id="0" name=""/>
        <dsp:cNvSpPr/>
      </dsp:nvSpPr>
      <dsp:spPr>
        <a:xfrm>
          <a:off x="577898" y="123810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1001E18D-D408-44C8-A715-6E7F63D920F8}">
      <dsp:nvSpPr>
        <dsp:cNvPr id="0" name=""/>
        <dsp:cNvSpPr/>
      </dsp:nvSpPr>
      <dsp:spPr>
        <a:xfrm rot="10800000">
          <a:off x="577898" y="2972094"/>
          <a:ext cx="1208526" cy="1208467"/>
        </a:xfrm>
        <a:prstGeom prst="circularArrow">
          <a:avLst>
            <a:gd name="adj1" fmla="val 12500"/>
            <a:gd name="adj2" fmla="val 1142322"/>
            <a:gd name="adj3" fmla="val 20457678"/>
            <a:gd name="adj4" fmla="val 10800000"/>
            <a:gd name="adj5" fmla="val 12500"/>
          </a:avLst>
        </a:prstGeom>
        <a:solidFill>
          <a:schemeClr val="accent6">
            <a:alpha val="90000"/>
            <a:hueOff val="0"/>
            <a:satOff val="0"/>
            <a:lumOff val="0"/>
            <a:alphaOff val="-4000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0.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4.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5.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4.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5.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6.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7.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8.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9.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5/2/2023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edit the background image, select ‘Format’ from the PowerPoint menu and ‘Slide Background’ from the drop-down menu. Within the new list of options that appears on the right of the screen, select the ‘File’ button under ‘Insert picture from’ and select your image from your file browser.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2937672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10</a:t>
            </a:fld>
            <a:endParaRPr lang="en-US"/>
          </a:p>
        </p:txBody>
      </p:sp>
    </p:spTree>
    <p:extLst>
      <p:ext uri="{BB962C8B-B14F-4D97-AF65-F5344CB8AC3E}">
        <p14:creationId xmlns:p14="http://schemas.microsoft.com/office/powerpoint/2010/main" val="3176598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11</a:t>
            </a:fld>
            <a:endParaRPr lang="en-US"/>
          </a:p>
        </p:txBody>
      </p:sp>
    </p:spTree>
    <p:extLst>
      <p:ext uri="{BB962C8B-B14F-4D97-AF65-F5344CB8AC3E}">
        <p14:creationId xmlns:p14="http://schemas.microsoft.com/office/powerpoint/2010/main" val="4240991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12</a:t>
            </a:fld>
            <a:endParaRPr lang="en-US"/>
          </a:p>
        </p:txBody>
      </p:sp>
    </p:spTree>
    <p:extLst>
      <p:ext uri="{BB962C8B-B14F-4D97-AF65-F5344CB8AC3E}">
        <p14:creationId xmlns:p14="http://schemas.microsoft.com/office/powerpoint/2010/main" val="2196284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13</a:t>
            </a:fld>
            <a:endParaRPr lang="en-US"/>
          </a:p>
        </p:txBody>
      </p:sp>
    </p:spTree>
    <p:extLst>
      <p:ext uri="{BB962C8B-B14F-4D97-AF65-F5344CB8AC3E}">
        <p14:creationId xmlns:p14="http://schemas.microsoft.com/office/powerpoint/2010/main" val="148579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14</a:t>
            </a:fld>
            <a:endParaRPr lang="en-US"/>
          </a:p>
        </p:txBody>
      </p:sp>
    </p:spTree>
    <p:extLst>
      <p:ext uri="{BB962C8B-B14F-4D97-AF65-F5344CB8AC3E}">
        <p14:creationId xmlns:p14="http://schemas.microsoft.com/office/powerpoint/2010/main" val="2860527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15</a:t>
            </a:fld>
            <a:endParaRPr lang="en-US"/>
          </a:p>
        </p:txBody>
      </p:sp>
    </p:spTree>
    <p:extLst>
      <p:ext uri="{BB962C8B-B14F-4D97-AF65-F5344CB8AC3E}">
        <p14:creationId xmlns:p14="http://schemas.microsoft.com/office/powerpoint/2010/main" val="3300184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16</a:t>
            </a:fld>
            <a:endParaRPr lang="en-US"/>
          </a:p>
        </p:txBody>
      </p:sp>
    </p:spTree>
    <p:extLst>
      <p:ext uri="{BB962C8B-B14F-4D97-AF65-F5344CB8AC3E}">
        <p14:creationId xmlns:p14="http://schemas.microsoft.com/office/powerpoint/2010/main" val="3854182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17</a:t>
            </a:fld>
            <a:endParaRPr lang="en-US"/>
          </a:p>
        </p:txBody>
      </p:sp>
    </p:spTree>
    <p:extLst>
      <p:ext uri="{BB962C8B-B14F-4D97-AF65-F5344CB8AC3E}">
        <p14:creationId xmlns:p14="http://schemas.microsoft.com/office/powerpoint/2010/main" val="1951378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18</a:t>
            </a:fld>
            <a:endParaRPr lang="en-US"/>
          </a:p>
        </p:txBody>
      </p:sp>
    </p:spTree>
    <p:extLst>
      <p:ext uri="{BB962C8B-B14F-4D97-AF65-F5344CB8AC3E}">
        <p14:creationId xmlns:p14="http://schemas.microsoft.com/office/powerpoint/2010/main" val="41104941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19</a:t>
            </a:fld>
            <a:endParaRPr lang="en-US"/>
          </a:p>
        </p:txBody>
      </p:sp>
    </p:spTree>
    <p:extLst>
      <p:ext uri="{BB962C8B-B14F-4D97-AF65-F5344CB8AC3E}">
        <p14:creationId xmlns:p14="http://schemas.microsoft.com/office/powerpoint/2010/main" val="337591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a:p>
        </p:txBody>
      </p:sp>
    </p:spTree>
    <p:extLst>
      <p:ext uri="{BB962C8B-B14F-4D97-AF65-F5344CB8AC3E}">
        <p14:creationId xmlns:p14="http://schemas.microsoft.com/office/powerpoint/2010/main" val="349781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4</a:t>
            </a:fld>
            <a:endParaRPr lang="en-US"/>
          </a:p>
        </p:txBody>
      </p:sp>
    </p:spTree>
    <p:extLst>
      <p:ext uri="{BB962C8B-B14F-4D97-AF65-F5344CB8AC3E}">
        <p14:creationId xmlns:p14="http://schemas.microsoft.com/office/powerpoint/2010/main" val="3467425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5</a:t>
            </a:fld>
            <a:endParaRPr lang="en-US"/>
          </a:p>
        </p:txBody>
      </p:sp>
    </p:spTree>
    <p:extLst>
      <p:ext uri="{BB962C8B-B14F-4D97-AF65-F5344CB8AC3E}">
        <p14:creationId xmlns:p14="http://schemas.microsoft.com/office/powerpoint/2010/main" val="1949652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6</a:t>
            </a:fld>
            <a:endParaRPr lang="en-US"/>
          </a:p>
        </p:txBody>
      </p:sp>
    </p:spTree>
    <p:extLst>
      <p:ext uri="{BB962C8B-B14F-4D97-AF65-F5344CB8AC3E}">
        <p14:creationId xmlns:p14="http://schemas.microsoft.com/office/powerpoint/2010/main" val="618446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7</a:t>
            </a:fld>
            <a:endParaRPr lang="en-US"/>
          </a:p>
        </p:txBody>
      </p:sp>
    </p:spTree>
    <p:extLst>
      <p:ext uri="{BB962C8B-B14F-4D97-AF65-F5344CB8AC3E}">
        <p14:creationId xmlns:p14="http://schemas.microsoft.com/office/powerpoint/2010/main" val="1585401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8</a:t>
            </a:fld>
            <a:endParaRPr lang="en-US"/>
          </a:p>
        </p:txBody>
      </p:sp>
    </p:spTree>
    <p:extLst>
      <p:ext uri="{BB962C8B-B14F-4D97-AF65-F5344CB8AC3E}">
        <p14:creationId xmlns:p14="http://schemas.microsoft.com/office/powerpoint/2010/main" val="3181628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9</a:t>
            </a:fld>
            <a:endParaRPr lang="en-US"/>
          </a:p>
        </p:txBody>
      </p:sp>
    </p:spTree>
    <p:extLst>
      <p:ext uri="{BB962C8B-B14F-4D97-AF65-F5344CB8AC3E}">
        <p14:creationId xmlns:p14="http://schemas.microsoft.com/office/powerpoint/2010/main" val="4267687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278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5/2/2023</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8" r:id="rId12"/>
    <p:sldLayoutId id="2147483699" r:id="rId13"/>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5/2/2023</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5.png"/><Relationship Id="rId7" Type="http://schemas.openxmlformats.org/officeDocument/2006/relationships/diagramColors" Target="../diagrams/colors11.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3.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5.png"/><Relationship Id="rId7" Type="http://schemas.openxmlformats.org/officeDocument/2006/relationships/diagramColors" Target="../diagrams/colors12.xm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bit.ly/3FOuuj5"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16000" b="-16000"/>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A659962-2CD4-F146-83E2-23B89B2923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38" y="412403"/>
            <a:ext cx="3764901" cy="963960"/>
          </a:xfrm>
          <a:prstGeom prst="rect">
            <a:avLst/>
          </a:prstGeom>
        </p:spPr>
      </p:pic>
      <p:sp>
        <p:nvSpPr>
          <p:cNvPr id="4" name="TextBox 3">
            <a:extLst>
              <a:ext uri="{FF2B5EF4-FFF2-40B4-BE49-F238E27FC236}">
                <a16:creationId xmlns:a16="http://schemas.microsoft.com/office/drawing/2014/main" id="{A27F81BE-8CEC-294C-BADB-D794B6BE30B3}"/>
              </a:ext>
            </a:extLst>
          </p:cNvPr>
          <p:cNvSpPr txBox="1"/>
          <p:nvPr/>
        </p:nvSpPr>
        <p:spPr>
          <a:xfrm>
            <a:off x="437881" y="6165509"/>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pic>
        <p:nvPicPr>
          <p:cNvPr id="5" name="Picture 4">
            <a:extLst>
              <a:ext uri="{FF2B5EF4-FFF2-40B4-BE49-F238E27FC236}">
                <a16:creationId xmlns:a16="http://schemas.microsoft.com/office/drawing/2014/main" id="{5506B235-72F8-C744-9DF8-2D00DEE30257}"/>
              </a:ext>
            </a:extLst>
          </p:cNvPr>
          <p:cNvPicPr>
            <a:picLocks noChangeAspect="1"/>
          </p:cNvPicPr>
          <p:nvPr/>
        </p:nvPicPr>
        <p:blipFill>
          <a:blip r:embed="rId5"/>
          <a:stretch>
            <a:fillRect/>
          </a:stretch>
        </p:blipFill>
        <p:spPr>
          <a:xfrm>
            <a:off x="-1" y="-113284"/>
            <a:ext cx="12192000" cy="6858000"/>
          </a:xfrm>
          <a:prstGeom prst="rect">
            <a:avLst/>
          </a:prstGeom>
          <a:ln>
            <a:noFill/>
          </a:ln>
        </p:spPr>
      </p:pic>
      <p:sp>
        <p:nvSpPr>
          <p:cNvPr id="2" name="Rectangle 1">
            <a:extLst>
              <a:ext uri="{FF2B5EF4-FFF2-40B4-BE49-F238E27FC236}">
                <a16:creationId xmlns:a16="http://schemas.microsoft.com/office/drawing/2014/main" id="{CE36F57C-6BF0-2286-730E-C99B1BBB3ADD}"/>
              </a:ext>
            </a:extLst>
          </p:cNvPr>
          <p:cNvSpPr/>
          <p:nvPr/>
        </p:nvSpPr>
        <p:spPr>
          <a:xfrm>
            <a:off x="289088" y="1308327"/>
            <a:ext cx="11613823" cy="24038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b="1" dirty="0">
                <a:solidFill>
                  <a:schemeClr val="bg1"/>
                </a:solidFill>
                <a:latin typeface="Arial" panose="020B0604020202020204" pitchFamily="34" charset="0"/>
                <a:cs typeface="Arial" panose="020B0604020202020204" pitchFamily="34" charset="0"/>
              </a:rPr>
              <a:t>FAIR data and Net Zero: exploring the interactions</a:t>
            </a:r>
          </a:p>
        </p:txBody>
      </p:sp>
      <p:sp>
        <p:nvSpPr>
          <p:cNvPr id="3" name="Rectangle 2">
            <a:extLst>
              <a:ext uri="{FF2B5EF4-FFF2-40B4-BE49-F238E27FC236}">
                <a16:creationId xmlns:a16="http://schemas.microsoft.com/office/drawing/2014/main" id="{C931B035-7DB7-4086-29AF-906B4342BAC5}"/>
              </a:ext>
            </a:extLst>
          </p:cNvPr>
          <p:cNvSpPr/>
          <p:nvPr/>
        </p:nvSpPr>
        <p:spPr>
          <a:xfrm>
            <a:off x="329093" y="4943475"/>
            <a:ext cx="11902912" cy="1397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
              <a:lnSpc>
                <a:spcPct val="115000"/>
              </a:lnSpc>
              <a:spcBef>
                <a:spcPts val="510"/>
              </a:spcBef>
              <a:spcAft>
                <a:spcPts val="0"/>
              </a:spcAft>
            </a:pPr>
            <a:r>
              <a:rPr lang="en-GB" sz="2800" dirty="0">
                <a:solidFill>
                  <a:schemeClr val="bg1"/>
                </a:solidFill>
                <a:latin typeface="Arial" panose="020B0604020202020204" pitchFamily="34" charset="0"/>
                <a:cs typeface="Arial" panose="020B0604020202020204" pitchFamily="34" charset="0"/>
              </a:rPr>
              <a:t>Dr Gabin</a:t>
            </a:r>
            <a:r>
              <a:rPr lang="en-GB" sz="2800" dirty="0">
                <a:solidFill>
                  <a:schemeClr val="bg1"/>
                </a:solidFill>
                <a:effectLst/>
                <a:latin typeface="Arial" panose="020B0604020202020204" pitchFamily="34" charset="0"/>
                <a:ea typeface="Arial" panose="020B0604020202020204" pitchFamily="34" charset="0"/>
              </a:rPr>
              <a:t> Kayumbi*, Simon Lambert, Dr Brian Matthews  </a:t>
            </a:r>
          </a:p>
          <a:p>
            <a:pPr marL="7620">
              <a:lnSpc>
                <a:spcPct val="115000"/>
              </a:lnSpc>
              <a:spcBef>
                <a:spcPts val="160"/>
              </a:spcBef>
              <a:spcAft>
                <a:spcPts val="0"/>
              </a:spcAft>
            </a:pPr>
            <a:r>
              <a:rPr lang="en-GB" sz="2800" dirty="0">
                <a:solidFill>
                  <a:schemeClr val="bg1"/>
                </a:solidFill>
                <a:effectLst/>
                <a:latin typeface="Arial" panose="020B0604020202020204" pitchFamily="34" charset="0"/>
                <a:ea typeface="Arial" panose="020B0604020202020204" pitchFamily="34" charset="0"/>
              </a:rPr>
              <a:t>Scientific Computing </a:t>
            </a:r>
            <a:r>
              <a:rPr lang="en-GB" sz="2800" dirty="0">
                <a:solidFill>
                  <a:schemeClr val="bg1"/>
                </a:solidFill>
                <a:latin typeface="Arial" panose="020B0604020202020204" pitchFamily="34" charset="0"/>
                <a:cs typeface="Arial" panose="020B0604020202020204" pitchFamily="34" charset="0"/>
              </a:rPr>
              <a:t>Department</a:t>
            </a:r>
            <a:r>
              <a:rPr lang="en-GB" sz="2800" dirty="0">
                <a:solidFill>
                  <a:schemeClr val="bg1"/>
                </a:solidFill>
                <a:effectLst/>
                <a:latin typeface="Arial" panose="020B0604020202020204" pitchFamily="34" charset="0"/>
                <a:ea typeface="Arial" panose="020B0604020202020204" pitchFamily="34" charset="0"/>
              </a:rPr>
              <a:t>, Rutherford Appleton Laboratory</a:t>
            </a:r>
          </a:p>
          <a:p>
            <a:pPr marL="7620" algn="ctr">
              <a:lnSpc>
                <a:spcPct val="115000"/>
              </a:lnSpc>
              <a:spcBef>
                <a:spcPts val="160"/>
              </a:spcBef>
              <a:spcAft>
                <a:spcPts val="0"/>
              </a:spcAft>
            </a:pPr>
            <a:r>
              <a:rPr lang="en-GB" sz="2800" dirty="0">
                <a:solidFill>
                  <a:schemeClr val="bg1"/>
                </a:solidFill>
                <a:latin typeface="Arial" panose="020B0604020202020204" pitchFamily="34" charset="0"/>
                <a:cs typeface="Arial" panose="020B0604020202020204" pitchFamily="34" charset="0"/>
              </a:rPr>
              <a:t>(STFC-UKRI)</a:t>
            </a:r>
          </a:p>
        </p:txBody>
      </p:sp>
    </p:spTree>
    <p:extLst>
      <p:ext uri="{BB962C8B-B14F-4D97-AF65-F5344CB8AC3E}">
        <p14:creationId xmlns:p14="http://schemas.microsoft.com/office/powerpoint/2010/main" val="3325482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nvGraphicFramePr>
        <p:xfrm>
          <a:off x="1638276" y="1967439"/>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275181" y="1809785"/>
            <a:ext cx="10423299" cy="2431435"/>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FAIR processes : Data storage – Data management</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Long term preservation; FAIR-oriented curation; trusted repositories</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Metadata creation; PIDs;  </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Data reuse; Data sharing; Data Quality (assurance); Data integration, Data transfer</a:t>
            </a:r>
            <a:endParaRPr lang="en-US" sz="2800" spc="-150" dirty="0">
              <a:solidFill>
                <a:schemeClr val="tx2"/>
              </a:solidFill>
              <a:latin typeface="+mj-lt"/>
              <a:cs typeface="Arial" panose="020B0604020202020204" pitchFamily="34" charset="0"/>
            </a:endParaRPr>
          </a:p>
          <a:p>
            <a:r>
              <a:rPr lang="en-US" sz="2800" spc="-150" dirty="0">
                <a:solidFill>
                  <a:schemeClr val="tx2"/>
                </a:solidFill>
                <a:latin typeface="+mj-lt"/>
                <a:cs typeface="Arial" panose="020B0604020202020204" pitchFamily="34" charset="0"/>
              </a:rPr>
              <a:t> </a:t>
            </a:r>
          </a:p>
        </p:txBody>
      </p:sp>
      <p:sp>
        <p:nvSpPr>
          <p:cNvPr id="8" name="Rectangle 7">
            <a:extLst>
              <a:ext uri="{FF2B5EF4-FFF2-40B4-BE49-F238E27FC236}">
                <a16:creationId xmlns:a16="http://schemas.microsoft.com/office/drawing/2014/main" id="{5B7EED4B-6187-16CB-7C9E-5FD1AE9C437B}"/>
              </a:ext>
            </a:extLst>
          </p:cNvPr>
          <p:cNvSpPr/>
          <p:nvPr/>
        </p:nvSpPr>
        <p:spPr>
          <a:xfrm>
            <a:off x="53779" y="94121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Methodology</a:t>
            </a:r>
            <a:endParaRPr lang="en-GB" sz="3200" dirty="0">
              <a:solidFill>
                <a:schemeClr val="bg1">
                  <a:lumMod val="95000"/>
                </a:schemeClr>
              </a:solidFill>
            </a:endParaRPr>
          </a:p>
        </p:txBody>
      </p:sp>
      <p:sp>
        <p:nvSpPr>
          <p:cNvPr id="2" name="Rectangle: Rounded Corners 1">
            <a:extLst>
              <a:ext uri="{FF2B5EF4-FFF2-40B4-BE49-F238E27FC236}">
                <a16:creationId xmlns:a16="http://schemas.microsoft.com/office/drawing/2014/main" id="{4131AE28-1928-9BD1-FC32-9869283FA935}"/>
              </a:ext>
            </a:extLst>
          </p:cNvPr>
          <p:cNvSpPr/>
          <p:nvPr/>
        </p:nvSpPr>
        <p:spPr>
          <a:xfrm>
            <a:off x="5450495" y="3636522"/>
            <a:ext cx="6205867" cy="2604022"/>
          </a:xfrm>
          <a:prstGeom prst="roundRect">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pPr marL="457200" indent="-457200">
              <a:buFont typeface="Wingdings" panose="05000000000000000000" pitchFamily="2" charset="2"/>
              <a:buChar char="Ø"/>
            </a:pPr>
            <a:r>
              <a:rPr lang="en-US" sz="2800" dirty="0">
                <a:solidFill>
                  <a:schemeClr val="bg1"/>
                </a:solidFill>
              </a:rPr>
              <a:t>Look at processes as part of  a dynamic system</a:t>
            </a:r>
          </a:p>
          <a:p>
            <a:pPr marL="914400" lvl="1" indent="-457200">
              <a:buFont typeface="Wingdings" panose="05000000000000000000" pitchFamily="2" charset="2"/>
              <a:buChar char="Ø"/>
            </a:pPr>
            <a:r>
              <a:rPr lang="en-US" sz="2800" dirty="0">
                <a:solidFill>
                  <a:schemeClr val="bg1"/>
                </a:solidFill>
              </a:rPr>
              <a:t>Positive/negative influence </a:t>
            </a:r>
          </a:p>
          <a:p>
            <a:pPr marL="457200" indent="-457200">
              <a:buFont typeface="Wingdings" panose="05000000000000000000" pitchFamily="2" charset="2"/>
              <a:buChar char="Ø"/>
            </a:pPr>
            <a:r>
              <a:rPr lang="en-US" sz="2800" dirty="0">
                <a:solidFill>
                  <a:schemeClr val="bg1"/>
                </a:solidFill>
              </a:rPr>
              <a:t>Energy proportionality</a:t>
            </a:r>
          </a:p>
          <a:p>
            <a:pPr marL="457200" indent="-457200">
              <a:buFont typeface="Wingdings" panose="05000000000000000000" pitchFamily="2" charset="2"/>
              <a:buChar char="Ø"/>
            </a:pPr>
            <a:r>
              <a:rPr lang="en-US" sz="2800" dirty="0">
                <a:solidFill>
                  <a:schemeClr val="bg1"/>
                </a:solidFill>
              </a:rPr>
              <a:t>Avoidance of resource proliferation</a:t>
            </a:r>
          </a:p>
          <a:p>
            <a:pPr marL="742950" lvl="1" indent="-285750">
              <a:buFont typeface="Arial" panose="020B0604020202020204" pitchFamily="34" charset="0"/>
              <a:buChar char="•"/>
            </a:pPr>
            <a:endParaRPr lang="en-US" dirty="0">
              <a:solidFill>
                <a:schemeClr val="bg1"/>
              </a:solidFill>
            </a:endParaRPr>
          </a:p>
        </p:txBody>
      </p:sp>
      <p:sp>
        <p:nvSpPr>
          <p:cNvPr id="4" name="Arrow: Curved Left 3">
            <a:extLst>
              <a:ext uri="{FF2B5EF4-FFF2-40B4-BE49-F238E27FC236}">
                <a16:creationId xmlns:a16="http://schemas.microsoft.com/office/drawing/2014/main" id="{5761BA17-C458-FEEB-D33B-8E7AC6FFBB1B}"/>
              </a:ext>
            </a:extLst>
          </p:cNvPr>
          <p:cNvSpPr/>
          <p:nvPr/>
        </p:nvSpPr>
        <p:spPr>
          <a:xfrm rot="18082408">
            <a:off x="10385022" y="1533109"/>
            <a:ext cx="1041061" cy="2191158"/>
          </a:xfrm>
          <a:prstGeom prst="curvedLeftArrow">
            <a:avLst>
              <a:gd name="adj1" fmla="val 25911"/>
              <a:gd name="adj2" fmla="val 50000"/>
              <a:gd name="adj3" fmla="val 51345"/>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2314040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nvGraphicFramePr>
        <p:xfrm>
          <a:off x="1638276" y="1967439"/>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275181" y="1809785"/>
            <a:ext cx="10423299" cy="2431435"/>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bg1">
                    <a:lumMod val="95000"/>
                  </a:schemeClr>
                </a:solidFill>
                <a:latin typeface="+mj-lt"/>
                <a:cs typeface="Arial" panose="020B0604020202020204" pitchFamily="34" charset="0"/>
              </a:rPr>
              <a:t>FAIR processes : Data storage – Data management</a:t>
            </a:r>
          </a:p>
          <a:p>
            <a:pPr marL="914400" lvl="1" indent="-457200">
              <a:buFont typeface="Arial" panose="020B0604020202020204" pitchFamily="34" charset="0"/>
              <a:buChar char="•"/>
            </a:pPr>
            <a:r>
              <a:rPr lang="en-US" sz="2400" spc="-150" dirty="0">
                <a:solidFill>
                  <a:schemeClr val="bg1">
                    <a:lumMod val="95000"/>
                  </a:schemeClr>
                </a:solidFill>
                <a:latin typeface="+mj-lt"/>
                <a:cs typeface="Arial" panose="020B0604020202020204" pitchFamily="34" charset="0"/>
              </a:rPr>
              <a:t>Long term preservation; FAIR-oriented curation; trusted repositories</a:t>
            </a:r>
          </a:p>
          <a:p>
            <a:pPr marL="914400" lvl="1" indent="-457200">
              <a:buFont typeface="Arial" panose="020B0604020202020204" pitchFamily="34" charset="0"/>
              <a:buChar char="•"/>
            </a:pPr>
            <a:r>
              <a:rPr lang="en-US" sz="2400" spc="-150" dirty="0">
                <a:solidFill>
                  <a:schemeClr val="bg1">
                    <a:lumMod val="95000"/>
                  </a:schemeClr>
                </a:solidFill>
                <a:latin typeface="+mj-lt"/>
                <a:cs typeface="Arial" panose="020B0604020202020204" pitchFamily="34" charset="0"/>
              </a:rPr>
              <a:t>Metadata creation; PIDs;  </a:t>
            </a:r>
          </a:p>
          <a:p>
            <a:pPr marL="914400" lvl="1" indent="-457200">
              <a:buFont typeface="Arial" panose="020B0604020202020204" pitchFamily="34" charset="0"/>
              <a:buChar char="•"/>
            </a:pPr>
            <a:r>
              <a:rPr lang="en-US" sz="2400" spc="-150" dirty="0">
                <a:solidFill>
                  <a:schemeClr val="bg1">
                    <a:lumMod val="95000"/>
                  </a:schemeClr>
                </a:solidFill>
                <a:latin typeface="+mj-lt"/>
                <a:cs typeface="Arial" panose="020B0604020202020204" pitchFamily="34" charset="0"/>
              </a:rPr>
              <a:t>Data reuse; Data sharing; Data Quality (assurance); Data integration, Data transfer</a:t>
            </a:r>
            <a:endParaRPr lang="en-US" sz="2800" spc="-150" dirty="0">
              <a:solidFill>
                <a:schemeClr val="bg1">
                  <a:lumMod val="95000"/>
                </a:schemeClr>
              </a:solidFill>
              <a:latin typeface="+mj-lt"/>
              <a:cs typeface="Arial" panose="020B0604020202020204" pitchFamily="34" charset="0"/>
            </a:endParaRPr>
          </a:p>
          <a:p>
            <a:r>
              <a:rPr lang="en-US" sz="2800" spc="-150" dirty="0">
                <a:solidFill>
                  <a:schemeClr val="bg1">
                    <a:lumMod val="95000"/>
                  </a:schemeClr>
                </a:solidFill>
                <a:latin typeface="+mj-lt"/>
                <a:cs typeface="Arial" panose="020B0604020202020204" pitchFamily="34" charset="0"/>
              </a:rPr>
              <a:t> </a:t>
            </a:r>
          </a:p>
        </p:txBody>
      </p:sp>
      <p:sp>
        <p:nvSpPr>
          <p:cNvPr id="8" name="Rectangle 7">
            <a:extLst>
              <a:ext uri="{FF2B5EF4-FFF2-40B4-BE49-F238E27FC236}">
                <a16:creationId xmlns:a16="http://schemas.microsoft.com/office/drawing/2014/main" id="{5B7EED4B-6187-16CB-7C9E-5FD1AE9C437B}"/>
              </a:ext>
            </a:extLst>
          </p:cNvPr>
          <p:cNvSpPr/>
          <p:nvPr/>
        </p:nvSpPr>
        <p:spPr>
          <a:xfrm>
            <a:off x="53779" y="94121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Methodology</a:t>
            </a:r>
            <a:endParaRPr lang="en-GB" sz="3200" dirty="0">
              <a:solidFill>
                <a:schemeClr val="bg1">
                  <a:lumMod val="95000"/>
                </a:schemeClr>
              </a:solidFill>
            </a:endParaRPr>
          </a:p>
        </p:txBody>
      </p:sp>
      <p:sp>
        <p:nvSpPr>
          <p:cNvPr id="2" name="Rectangle: Rounded Corners 1">
            <a:extLst>
              <a:ext uri="{FF2B5EF4-FFF2-40B4-BE49-F238E27FC236}">
                <a16:creationId xmlns:a16="http://schemas.microsoft.com/office/drawing/2014/main" id="{4131AE28-1928-9BD1-FC32-9869283FA935}"/>
              </a:ext>
            </a:extLst>
          </p:cNvPr>
          <p:cNvSpPr/>
          <p:nvPr/>
        </p:nvSpPr>
        <p:spPr>
          <a:xfrm>
            <a:off x="5450495" y="3636522"/>
            <a:ext cx="6205867" cy="2604022"/>
          </a:xfrm>
          <a:prstGeom prst="roundRect">
            <a:avLst/>
          </a:prstGeom>
          <a:solidFill>
            <a:schemeClr val="bg2">
              <a:lumMod val="9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pPr marL="457200" indent="-457200">
              <a:buFont typeface="Wingdings" panose="05000000000000000000" pitchFamily="2" charset="2"/>
              <a:buChar char="Ø"/>
            </a:pPr>
            <a:r>
              <a:rPr lang="en-US" sz="2800" dirty="0">
                <a:solidFill>
                  <a:schemeClr val="bg1"/>
                </a:solidFill>
              </a:rPr>
              <a:t>Look at processes as part of  a dynamic system</a:t>
            </a:r>
          </a:p>
          <a:p>
            <a:pPr marL="914400" lvl="1" indent="-457200">
              <a:buFont typeface="Wingdings" panose="05000000000000000000" pitchFamily="2" charset="2"/>
              <a:buChar char="Ø"/>
            </a:pPr>
            <a:r>
              <a:rPr lang="en-US" sz="2800" dirty="0">
                <a:solidFill>
                  <a:schemeClr val="bg1"/>
                </a:solidFill>
              </a:rPr>
              <a:t>Positive/negative influence </a:t>
            </a:r>
          </a:p>
          <a:p>
            <a:pPr marL="457200" indent="-457200">
              <a:buFont typeface="Wingdings" panose="05000000000000000000" pitchFamily="2" charset="2"/>
              <a:buChar char="Ø"/>
            </a:pPr>
            <a:r>
              <a:rPr lang="en-US" sz="2800" dirty="0">
                <a:solidFill>
                  <a:schemeClr val="bg1"/>
                </a:solidFill>
              </a:rPr>
              <a:t>Energy proportionality</a:t>
            </a:r>
          </a:p>
          <a:p>
            <a:pPr marL="457200" indent="-457200">
              <a:buFont typeface="Wingdings" panose="05000000000000000000" pitchFamily="2" charset="2"/>
              <a:buChar char="Ø"/>
            </a:pPr>
            <a:r>
              <a:rPr lang="en-US" sz="2800" dirty="0">
                <a:solidFill>
                  <a:schemeClr val="bg1"/>
                </a:solidFill>
              </a:rPr>
              <a:t>Avoidance of resource proliferation</a:t>
            </a:r>
          </a:p>
          <a:p>
            <a:pPr marL="742950" lvl="1" indent="-285750">
              <a:buFont typeface="Arial" panose="020B0604020202020204" pitchFamily="34" charset="0"/>
              <a:buChar char="•"/>
            </a:pPr>
            <a:endParaRPr lang="en-US" dirty="0">
              <a:solidFill>
                <a:schemeClr val="bg1"/>
              </a:solidFill>
            </a:endParaRPr>
          </a:p>
        </p:txBody>
      </p:sp>
      <p:sp>
        <p:nvSpPr>
          <p:cNvPr id="4" name="Arrow: Curved Left 3">
            <a:extLst>
              <a:ext uri="{FF2B5EF4-FFF2-40B4-BE49-F238E27FC236}">
                <a16:creationId xmlns:a16="http://schemas.microsoft.com/office/drawing/2014/main" id="{5761BA17-C458-FEEB-D33B-8E7AC6FFBB1B}"/>
              </a:ext>
            </a:extLst>
          </p:cNvPr>
          <p:cNvSpPr/>
          <p:nvPr/>
        </p:nvSpPr>
        <p:spPr>
          <a:xfrm rot="18082408">
            <a:off x="10385022" y="1533109"/>
            <a:ext cx="1041061" cy="2191158"/>
          </a:xfrm>
          <a:prstGeom prst="curvedLeftArrow">
            <a:avLst>
              <a:gd name="adj1" fmla="val 25911"/>
              <a:gd name="adj2" fmla="val 50000"/>
              <a:gd name="adj3" fmla="val 51345"/>
            </a:avLst>
          </a:prstGeom>
          <a:solidFill>
            <a:schemeClr val="bg2">
              <a:lumMod val="95000"/>
            </a:schemeClr>
          </a:solidFill>
          <a:ln>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 name="Rectangle: Rounded Corners 4">
            <a:extLst>
              <a:ext uri="{FF2B5EF4-FFF2-40B4-BE49-F238E27FC236}">
                <a16:creationId xmlns:a16="http://schemas.microsoft.com/office/drawing/2014/main" id="{7E38E1AE-6B59-246A-E009-5B2E78F88773}"/>
              </a:ext>
            </a:extLst>
          </p:cNvPr>
          <p:cNvSpPr/>
          <p:nvPr/>
        </p:nvSpPr>
        <p:spPr>
          <a:xfrm>
            <a:off x="535638" y="2159011"/>
            <a:ext cx="8859822" cy="3779058"/>
          </a:xfrm>
          <a:prstGeom prst="roundRect">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pPr marL="457200" indent="-457200">
              <a:buFont typeface="Wingdings" panose="05000000000000000000" pitchFamily="2" charset="2"/>
              <a:buChar char="Ø"/>
            </a:pPr>
            <a:r>
              <a:rPr lang="en-US" sz="2800" dirty="0">
                <a:solidFill>
                  <a:schemeClr val="bg1"/>
                </a:solidFill>
              </a:rPr>
              <a:t>Look at processes as part of  a dynamic system</a:t>
            </a:r>
          </a:p>
          <a:p>
            <a:pPr marL="914400" lvl="1" indent="-457200">
              <a:buFont typeface="Wingdings" panose="05000000000000000000" pitchFamily="2" charset="2"/>
              <a:buChar char="Ø"/>
            </a:pPr>
            <a:r>
              <a:rPr lang="en-US" sz="2800" dirty="0">
                <a:solidFill>
                  <a:schemeClr val="bg1"/>
                </a:solidFill>
              </a:rPr>
              <a:t>Positively / negatively influencing each other</a:t>
            </a:r>
          </a:p>
          <a:p>
            <a:pPr marL="1371600" lvl="2" indent="-457200">
              <a:buFont typeface="Wingdings" panose="05000000000000000000" pitchFamily="2" charset="2"/>
              <a:buChar char="Ø"/>
            </a:pPr>
            <a:r>
              <a:rPr lang="en-US" sz="2800" dirty="0">
                <a:solidFill>
                  <a:schemeClr val="bg1"/>
                </a:solidFill>
              </a:rPr>
              <a:t>Research data: initiator of dynamic system</a:t>
            </a:r>
          </a:p>
          <a:p>
            <a:pPr marL="1371600" lvl="2" indent="-457200">
              <a:buFont typeface="Wingdings" panose="05000000000000000000" pitchFamily="2" charset="2"/>
              <a:buChar char="Ø"/>
            </a:pPr>
            <a:r>
              <a:rPr lang="en-US" sz="2800" dirty="0">
                <a:solidFill>
                  <a:schemeClr val="bg1"/>
                </a:solidFill>
              </a:rPr>
              <a:t>Carbon emission: final resulting impact </a:t>
            </a:r>
          </a:p>
          <a:p>
            <a:pPr lvl="2"/>
            <a:endParaRPr lang="en-US" sz="2800" dirty="0">
              <a:solidFill>
                <a:schemeClr val="bg1"/>
              </a:solidFill>
            </a:endParaRPr>
          </a:p>
          <a:p>
            <a:pPr marL="457200" indent="-457200">
              <a:buFont typeface="Wingdings" panose="05000000000000000000" pitchFamily="2" charset="2"/>
              <a:buChar char="Ø"/>
            </a:pPr>
            <a:r>
              <a:rPr lang="en-US" sz="2800" dirty="0">
                <a:solidFill>
                  <a:schemeClr val="bg1"/>
                </a:solidFill>
              </a:rPr>
              <a:t>Energy proportionality</a:t>
            </a:r>
          </a:p>
          <a:p>
            <a:pPr marL="457200" indent="-457200">
              <a:buFont typeface="Wingdings" panose="05000000000000000000" pitchFamily="2" charset="2"/>
              <a:buChar char="Ø"/>
            </a:pPr>
            <a:r>
              <a:rPr lang="en-US" sz="2800" dirty="0">
                <a:solidFill>
                  <a:schemeClr val="bg1"/>
                </a:solidFill>
              </a:rPr>
              <a:t>Avoidance of resource proliferation</a:t>
            </a:r>
          </a:p>
          <a:p>
            <a:pPr marL="742950" lvl="1" indent="-285750">
              <a:buFont typeface="Arial" panose="020B0604020202020204" pitchFamily="34" charset="0"/>
              <a:buChar char="•"/>
            </a:pPr>
            <a:endParaRPr lang="en-US" dirty="0">
              <a:solidFill>
                <a:schemeClr val="bg1"/>
              </a:solidFill>
            </a:endParaRPr>
          </a:p>
        </p:txBody>
      </p:sp>
    </p:spTree>
    <p:extLst>
      <p:ext uri="{BB962C8B-B14F-4D97-AF65-F5344CB8AC3E}">
        <p14:creationId xmlns:p14="http://schemas.microsoft.com/office/powerpoint/2010/main" val="3283372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3691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
        <p:nvSpPr>
          <p:cNvPr id="2" name="Rectangle 1">
            <a:extLst>
              <a:ext uri="{FF2B5EF4-FFF2-40B4-BE49-F238E27FC236}">
                <a16:creationId xmlns:a16="http://schemas.microsoft.com/office/drawing/2014/main" id="{792A1F89-1BCA-F24C-49C2-4CAB1F425E59}"/>
              </a:ext>
            </a:extLst>
          </p:cNvPr>
          <p:cNvSpPr/>
          <p:nvPr/>
        </p:nvSpPr>
        <p:spPr>
          <a:xfrm>
            <a:off x="3151308" y="564529"/>
            <a:ext cx="8953097"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Framework using Causal Diagram Loops (CLD) </a:t>
            </a:r>
            <a:endParaRPr lang="en-GB" sz="3200" dirty="0">
              <a:solidFill>
                <a:schemeClr val="bg1">
                  <a:lumMod val="95000"/>
                </a:schemeClr>
              </a:solidFill>
            </a:endParaRPr>
          </a:p>
        </p:txBody>
      </p:sp>
      <p:pic>
        <p:nvPicPr>
          <p:cNvPr id="3" name="image3.png">
            <a:extLst>
              <a:ext uri="{FF2B5EF4-FFF2-40B4-BE49-F238E27FC236}">
                <a16:creationId xmlns:a16="http://schemas.microsoft.com/office/drawing/2014/main" id="{FFA68F0D-9FFB-05E6-04F3-D6105FD462D1}"/>
              </a:ext>
            </a:extLst>
          </p:cNvPr>
          <p:cNvPicPr/>
          <p:nvPr/>
        </p:nvPicPr>
        <p:blipFill>
          <a:blip r:embed="rId3"/>
          <a:srcRect/>
          <a:stretch>
            <a:fillRect/>
          </a:stretch>
        </p:blipFill>
        <p:spPr>
          <a:xfrm>
            <a:off x="3990482" y="1325566"/>
            <a:ext cx="8141970" cy="5532433"/>
          </a:xfrm>
          <a:prstGeom prst="rect">
            <a:avLst/>
          </a:prstGeom>
          <a:ln/>
        </p:spPr>
      </p:pic>
      <p:sp>
        <p:nvSpPr>
          <p:cNvPr id="4" name="TextBox 3">
            <a:extLst>
              <a:ext uri="{FF2B5EF4-FFF2-40B4-BE49-F238E27FC236}">
                <a16:creationId xmlns:a16="http://schemas.microsoft.com/office/drawing/2014/main" id="{E7224702-3A13-97BC-3409-BBD24375261C}"/>
              </a:ext>
            </a:extLst>
          </p:cNvPr>
          <p:cNvSpPr txBox="1"/>
          <p:nvPr/>
        </p:nvSpPr>
        <p:spPr>
          <a:xfrm>
            <a:off x="275181" y="1809785"/>
            <a:ext cx="5011194" cy="3477875"/>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CLD</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System thinking</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Qualitative – Quantitative systems mapping methods</a:t>
            </a:r>
          </a:p>
          <a:p>
            <a:pPr marL="914400" lvl="1" indent="-457200">
              <a:buFont typeface="Arial" panose="020B0604020202020204" pitchFamily="34" charset="0"/>
              <a:buChar char="•"/>
            </a:pPr>
            <a:r>
              <a:rPr lang="en-GB" sz="2400" spc="-150" dirty="0">
                <a:solidFill>
                  <a:schemeClr val="tx2"/>
                </a:solidFill>
                <a:latin typeface="+mj-lt"/>
                <a:cs typeface="Arial" panose="020B0604020202020204" pitchFamily="34" charset="0"/>
              </a:rPr>
              <a:t>Modelling relationships between entities  of a dynamic system in a qualitative way without quantifying the influences</a:t>
            </a:r>
          </a:p>
          <a:p>
            <a:pPr lvl="1"/>
            <a:endParaRPr lang="en-US" sz="2400" spc="-150" dirty="0">
              <a:solidFill>
                <a:schemeClr val="tx2"/>
              </a:solidFill>
              <a:latin typeface="+mj-lt"/>
              <a:cs typeface="Arial" panose="020B0604020202020204" pitchFamily="34" charset="0"/>
            </a:endParaRPr>
          </a:p>
        </p:txBody>
      </p:sp>
      <p:graphicFrame>
        <p:nvGraphicFramePr>
          <p:cNvPr id="5" name="Diagram 4">
            <a:extLst>
              <a:ext uri="{FF2B5EF4-FFF2-40B4-BE49-F238E27FC236}">
                <a16:creationId xmlns:a16="http://schemas.microsoft.com/office/drawing/2014/main" id="{B828A0E4-B305-4E34-3AC2-FB8677C9A687}"/>
              </a:ext>
            </a:extLst>
          </p:cNvPr>
          <p:cNvGraphicFramePr/>
          <p:nvPr>
            <p:extLst>
              <p:ext uri="{D42A27DB-BD31-4B8C-83A1-F6EECF244321}">
                <p14:modId xmlns:p14="http://schemas.microsoft.com/office/powerpoint/2010/main" val="2196256865"/>
              </p:ext>
            </p:extLst>
          </p:nvPr>
        </p:nvGraphicFramePr>
        <p:xfrm>
          <a:off x="1853743" y="539838"/>
          <a:ext cx="1444743" cy="15714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96757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3691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
        <p:nvSpPr>
          <p:cNvPr id="2" name="Rectangle 1">
            <a:extLst>
              <a:ext uri="{FF2B5EF4-FFF2-40B4-BE49-F238E27FC236}">
                <a16:creationId xmlns:a16="http://schemas.microsoft.com/office/drawing/2014/main" id="{792A1F89-1BCA-F24C-49C2-4CAB1F425E59}"/>
              </a:ext>
            </a:extLst>
          </p:cNvPr>
          <p:cNvSpPr/>
          <p:nvPr/>
        </p:nvSpPr>
        <p:spPr>
          <a:xfrm>
            <a:off x="3151308" y="564529"/>
            <a:ext cx="8953097"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Framework using Causal Diagram Loops (CLD) </a:t>
            </a:r>
            <a:endParaRPr lang="en-GB" sz="3200" dirty="0">
              <a:solidFill>
                <a:schemeClr val="bg1">
                  <a:lumMod val="95000"/>
                </a:schemeClr>
              </a:solidFill>
            </a:endParaRPr>
          </a:p>
        </p:txBody>
      </p:sp>
      <p:pic>
        <p:nvPicPr>
          <p:cNvPr id="3" name="image3.png">
            <a:extLst>
              <a:ext uri="{FF2B5EF4-FFF2-40B4-BE49-F238E27FC236}">
                <a16:creationId xmlns:a16="http://schemas.microsoft.com/office/drawing/2014/main" id="{FFA68F0D-9FFB-05E6-04F3-D6105FD462D1}"/>
              </a:ext>
            </a:extLst>
          </p:cNvPr>
          <p:cNvPicPr/>
          <p:nvPr/>
        </p:nvPicPr>
        <p:blipFill>
          <a:blip r:embed="rId3"/>
          <a:srcRect/>
          <a:stretch>
            <a:fillRect/>
          </a:stretch>
        </p:blipFill>
        <p:spPr>
          <a:xfrm>
            <a:off x="3990482" y="1325566"/>
            <a:ext cx="8141970" cy="5532433"/>
          </a:xfrm>
          <a:prstGeom prst="rect">
            <a:avLst/>
          </a:prstGeom>
          <a:ln/>
        </p:spPr>
      </p:pic>
      <p:sp>
        <p:nvSpPr>
          <p:cNvPr id="4" name="TextBox 3">
            <a:extLst>
              <a:ext uri="{FF2B5EF4-FFF2-40B4-BE49-F238E27FC236}">
                <a16:creationId xmlns:a16="http://schemas.microsoft.com/office/drawing/2014/main" id="{E7224702-3A13-97BC-3409-BBD24375261C}"/>
              </a:ext>
            </a:extLst>
          </p:cNvPr>
          <p:cNvSpPr txBox="1"/>
          <p:nvPr/>
        </p:nvSpPr>
        <p:spPr>
          <a:xfrm>
            <a:off x="275181" y="1809785"/>
            <a:ext cx="3845334" cy="2739211"/>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CLD</a:t>
            </a:r>
          </a:p>
          <a:p>
            <a:pPr marL="914400" lvl="1" indent="-457200">
              <a:buFont typeface="Arial" panose="020B0604020202020204" pitchFamily="34" charset="0"/>
              <a:buChar char="•"/>
            </a:pPr>
            <a:r>
              <a:rPr lang="en-GB" sz="2400" spc="-150" dirty="0">
                <a:solidFill>
                  <a:schemeClr val="tx2"/>
                </a:solidFill>
                <a:latin typeface="+mj-lt"/>
                <a:cs typeface="Arial" panose="020B0604020202020204" pitchFamily="34" charset="0"/>
              </a:rPr>
              <a:t>CLDs  are built by representing nodes as FAIR processes and data activities identified in previous works</a:t>
            </a:r>
          </a:p>
          <a:p>
            <a:pPr marL="914400" lvl="1" indent="-457200">
              <a:buFont typeface="Arial" panose="020B0604020202020204" pitchFamily="34" charset="0"/>
              <a:buChar char="•"/>
            </a:pPr>
            <a:r>
              <a:rPr lang="en-GB" sz="2400" spc="-150" dirty="0">
                <a:solidFill>
                  <a:schemeClr val="tx2"/>
                </a:solidFill>
                <a:latin typeface="+mj-lt"/>
                <a:cs typeface="Arial" panose="020B0604020202020204" pitchFamily="34" charset="0"/>
              </a:rPr>
              <a:t>free software Loopy4  </a:t>
            </a:r>
            <a:endParaRPr lang="en-US" sz="2400" spc="-150" dirty="0">
              <a:solidFill>
                <a:schemeClr val="tx2"/>
              </a:solidFill>
              <a:latin typeface="+mj-lt"/>
              <a:cs typeface="Arial" panose="020B0604020202020204" pitchFamily="34" charset="0"/>
            </a:endParaRPr>
          </a:p>
        </p:txBody>
      </p:sp>
      <p:graphicFrame>
        <p:nvGraphicFramePr>
          <p:cNvPr id="5" name="Diagram 4">
            <a:extLst>
              <a:ext uri="{FF2B5EF4-FFF2-40B4-BE49-F238E27FC236}">
                <a16:creationId xmlns:a16="http://schemas.microsoft.com/office/drawing/2014/main" id="{B828A0E4-B305-4E34-3AC2-FB8677C9A687}"/>
              </a:ext>
            </a:extLst>
          </p:cNvPr>
          <p:cNvGraphicFramePr/>
          <p:nvPr/>
        </p:nvGraphicFramePr>
        <p:xfrm>
          <a:off x="1853743" y="539838"/>
          <a:ext cx="1444743" cy="15714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4CE16FC6-0515-7457-429D-D91A3FCA6A43}"/>
              </a:ext>
            </a:extLst>
          </p:cNvPr>
          <p:cNvSpPr txBox="1"/>
          <p:nvPr/>
        </p:nvSpPr>
        <p:spPr>
          <a:xfrm>
            <a:off x="450151" y="5187033"/>
            <a:ext cx="2595943" cy="369332"/>
          </a:xfrm>
          <a:prstGeom prst="rect">
            <a:avLst/>
          </a:prstGeom>
          <a:noFill/>
        </p:spPr>
        <p:txBody>
          <a:bodyPr wrap="square">
            <a:spAutoFit/>
          </a:bodyPr>
          <a:lstStyle/>
          <a:p>
            <a:r>
              <a:rPr lang="en-GB" sz="1800" u="sng" dirty="0">
                <a:solidFill>
                  <a:srgbClr val="1155CC"/>
                </a:solidFill>
                <a:effectLst/>
                <a:latin typeface="Arial" panose="020B0604020202020204" pitchFamily="34" charset="0"/>
                <a:ea typeface="Arial" panose="020B0604020202020204" pitchFamily="34" charset="0"/>
              </a:rPr>
              <a:t>https://ncase.me/loopy/</a:t>
            </a:r>
            <a:r>
              <a:rPr lang="en-GB" sz="1800" dirty="0">
                <a:solidFill>
                  <a:srgbClr val="1155CC"/>
                </a:solidFill>
                <a:effectLst/>
                <a:latin typeface="Arial" panose="020B0604020202020204" pitchFamily="34" charset="0"/>
                <a:ea typeface="Arial" panose="020B0604020202020204" pitchFamily="34" charset="0"/>
              </a:rPr>
              <a:t> </a:t>
            </a:r>
            <a:endParaRPr lang="en-GB" dirty="0"/>
          </a:p>
        </p:txBody>
      </p:sp>
    </p:spTree>
    <p:extLst>
      <p:ext uri="{BB962C8B-B14F-4D97-AF65-F5344CB8AC3E}">
        <p14:creationId xmlns:p14="http://schemas.microsoft.com/office/powerpoint/2010/main" val="31137903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pic>
        <p:nvPicPr>
          <p:cNvPr id="3" name="image3.png">
            <a:extLst>
              <a:ext uri="{FF2B5EF4-FFF2-40B4-BE49-F238E27FC236}">
                <a16:creationId xmlns:a16="http://schemas.microsoft.com/office/drawing/2014/main" id="{FFA68F0D-9FFB-05E6-04F3-D6105FD462D1}"/>
              </a:ext>
            </a:extLst>
          </p:cNvPr>
          <p:cNvPicPr/>
          <p:nvPr/>
        </p:nvPicPr>
        <p:blipFill>
          <a:blip r:embed="rId3"/>
          <a:srcRect/>
          <a:stretch>
            <a:fillRect/>
          </a:stretch>
        </p:blipFill>
        <p:spPr>
          <a:xfrm>
            <a:off x="640080" y="80010"/>
            <a:ext cx="10920009" cy="6743699"/>
          </a:xfrm>
          <a:prstGeom prst="rect">
            <a:avLst/>
          </a:prstGeom>
          <a:ln/>
        </p:spPr>
      </p:pic>
    </p:spTree>
    <p:extLst>
      <p:ext uri="{BB962C8B-B14F-4D97-AF65-F5344CB8AC3E}">
        <p14:creationId xmlns:p14="http://schemas.microsoft.com/office/powerpoint/2010/main" val="3809610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
        <p:nvSpPr>
          <p:cNvPr id="4" name="TextBox 3">
            <a:extLst>
              <a:ext uri="{FF2B5EF4-FFF2-40B4-BE49-F238E27FC236}">
                <a16:creationId xmlns:a16="http://schemas.microsoft.com/office/drawing/2014/main" id="{6D8631A7-3106-150E-D88C-065D949F91E7}"/>
              </a:ext>
            </a:extLst>
          </p:cNvPr>
          <p:cNvSpPr txBox="1"/>
          <p:nvPr/>
        </p:nvSpPr>
        <p:spPr>
          <a:xfrm>
            <a:off x="1885951" y="2992872"/>
            <a:ext cx="7692390" cy="1015663"/>
          </a:xfrm>
          <a:prstGeom prst="rect">
            <a:avLst/>
          </a:prstGeom>
          <a:noFill/>
        </p:spPr>
        <p:txBody>
          <a:bodyPr wrap="square">
            <a:spAutoFit/>
          </a:bodyPr>
          <a:lstStyle/>
          <a:p>
            <a:pPr algn="ctr"/>
            <a:r>
              <a:rPr lang="en-GB" sz="6000" u="sng" dirty="0">
                <a:solidFill>
                  <a:srgbClr val="1155CC"/>
                </a:solidFill>
                <a:effectLst/>
                <a:latin typeface="Arial" panose="020B0604020202020204" pitchFamily="34" charset="0"/>
                <a:ea typeface="Arial" panose="020B0604020202020204" pitchFamily="34" charset="0"/>
              </a:rPr>
              <a:t>http://bit.ly/3FOuuj5 </a:t>
            </a:r>
            <a:endParaRPr lang="en-GB" sz="6000" dirty="0"/>
          </a:p>
        </p:txBody>
      </p:sp>
      <p:sp>
        <p:nvSpPr>
          <p:cNvPr id="5" name="Rectangle 4">
            <a:extLst>
              <a:ext uri="{FF2B5EF4-FFF2-40B4-BE49-F238E27FC236}">
                <a16:creationId xmlns:a16="http://schemas.microsoft.com/office/drawing/2014/main" id="{73465205-F478-5EE7-2DA8-8841FAF6E83C}"/>
              </a:ext>
            </a:extLst>
          </p:cNvPr>
          <p:cNvSpPr/>
          <p:nvPr/>
        </p:nvSpPr>
        <p:spPr>
          <a:xfrm>
            <a:off x="1545393" y="181624"/>
            <a:ext cx="8953097"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3200" dirty="0">
                <a:solidFill>
                  <a:schemeClr val="tx2"/>
                </a:solidFill>
                <a:hlinkClick r:id="rId3"/>
              </a:rPr>
              <a:t>CAUSAL LOOP DIAGRAM : FAIR - NETZERO</a:t>
            </a:r>
            <a:r>
              <a:rPr lang="en-GB" sz="3200" dirty="0">
                <a:solidFill>
                  <a:schemeClr val="tx2"/>
                </a:solidFill>
              </a:rPr>
              <a:t> </a:t>
            </a:r>
            <a:endParaRPr lang="en-GB" sz="3200" dirty="0">
              <a:solidFill>
                <a:schemeClr val="bg1">
                  <a:lumMod val="95000"/>
                </a:schemeClr>
              </a:solidFill>
            </a:endParaRPr>
          </a:p>
        </p:txBody>
      </p:sp>
    </p:spTree>
    <p:extLst>
      <p:ext uri="{BB962C8B-B14F-4D97-AF65-F5344CB8AC3E}">
        <p14:creationId xmlns:p14="http://schemas.microsoft.com/office/powerpoint/2010/main" val="3913469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3691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
        <p:nvSpPr>
          <p:cNvPr id="2" name="Rectangle 1">
            <a:extLst>
              <a:ext uri="{FF2B5EF4-FFF2-40B4-BE49-F238E27FC236}">
                <a16:creationId xmlns:a16="http://schemas.microsoft.com/office/drawing/2014/main" id="{792A1F89-1BCA-F24C-49C2-4CAB1F425E59}"/>
              </a:ext>
            </a:extLst>
          </p:cNvPr>
          <p:cNvSpPr/>
          <p:nvPr/>
        </p:nvSpPr>
        <p:spPr>
          <a:xfrm>
            <a:off x="3151308" y="564529"/>
            <a:ext cx="8953097"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Framework using Causal Diagram Loops (CLD) </a:t>
            </a:r>
            <a:endParaRPr lang="en-GB" sz="3200" dirty="0">
              <a:solidFill>
                <a:schemeClr val="bg1">
                  <a:lumMod val="95000"/>
                </a:schemeClr>
              </a:solidFill>
            </a:endParaRPr>
          </a:p>
        </p:txBody>
      </p:sp>
      <p:sp>
        <p:nvSpPr>
          <p:cNvPr id="4" name="TextBox 3">
            <a:extLst>
              <a:ext uri="{FF2B5EF4-FFF2-40B4-BE49-F238E27FC236}">
                <a16:creationId xmlns:a16="http://schemas.microsoft.com/office/drawing/2014/main" id="{E7224702-3A13-97BC-3409-BBD24375261C}"/>
              </a:ext>
            </a:extLst>
          </p:cNvPr>
          <p:cNvSpPr txBox="1"/>
          <p:nvPr/>
        </p:nvSpPr>
        <p:spPr>
          <a:xfrm>
            <a:off x="275181" y="1809785"/>
            <a:ext cx="3845334" cy="523220"/>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Balancing loop</a:t>
            </a:r>
          </a:p>
        </p:txBody>
      </p:sp>
      <p:graphicFrame>
        <p:nvGraphicFramePr>
          <p:cNvPr id="5" name="Diagram 4">
            <a:extLst>
              <a:ext uri="{FF2B5EF4-FFF2-40B4-BE49-F238E27FC236}">
                <a16:creationId xmlns:a16="http://schemas.microsoft.com/office/drawing/2014/main" id="{B828A0E4-B305-4E34-3AC2-FB8677C9A687}"/>
              </a:ext>
            </a:extLst>
          </p:cNvPr>
          <p:cNvGraphicFramePr/>
          <p:nvPr/>
        </p:nvGraphicFramePr>
        <p:xfrm>
          <a:off x="1853743" y="539838"/>
          <a:ext cx="1444743" cy="15714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2.png">
            <a:extLst>
              <a:ext uri="{FF2B5EF4-FFF2-40B4-BE49-F238E27FC236}">
                <a16:creationId xmlns:a16="http://schemas.microsoft.com/office/drawing/2014/main" id="{013269EB-F72F-A73A-779E-B4EB2BC3FF68}"/>
              </a:ext>
            </a:extLst>
          </p:cNvPr>
          <p:cNvPicPr/>
          <p:nvPr/>
        </p:nvPicPr>
        <p:blipFill>
          <a:blip r:embed="rId8"/>
          <a:srcRect/>
          <a:stretch>
            <a:fillRect/>
          </a:stretch>
        </p:blipFill>
        <p:spPr>
          <a:xfrm>
            <a:off x="3298486" y="1445894"/>
            <a:ext cx="6942794" cy="5375191"/>
          </a:xfrm>
          <a:prstGeom prst="rect">
            <a:avLst/>
          </a:prstGeom>
          <a:ln/>
        </p:spPr>
      </p:pic>
    </p:spTree>
    <p:extLst>
      <p:ext uri="{BB962C8B-B14F-4D97-AF65-F5344CB8AC3E}">
        <p14:creationId xmlns:p14="http://schemas.microsoft.com/office/powerpoint/2010/main" val="899929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3691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
        <p:nvSpPr>
          <p:cNvPr id="2" name="Rectangle 1">
            <a:extLst>
              <a:ext uri="{FF2B5EF4-FFF2-40B4-BE49-F238E27FC236}">
                <a16:creationId xmlns:a16="http://schemas.microsoft.com/office/drawing/2014/main" id="{792A1F89-1BCA-F24C-49C2-4CAB1F425E59}"/>
              </a:ext>
            </a:extLst>
          </p:cNvPr>
          <p:cNvSpPr/>
          <p:nvPr/>
        </p:nvSpPr>
        <p:spPr>
          <a:xfrm>
            <a:off x="3151308" y="564529"/>
            <a:ext cx="8953097"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Framework using Causal Diagram Loops (CLD) </a:t>
            </a:r>
            <a:endParaRPr lang="en-GB" sz="3200" dirty="0">
              <a:solidFill>
                <a:schemeClr val="bg1">
                  <a:lumMod val="95000"/>
                </a:schemeClr>
              </a:solidFill>
            </a:endParaRPr>
          </a:p>
        </p:txBody>
      </p:sp>
      <p:sp>
        <p:nvSpPr>
          <p:cNvPr id="4" name="TextBox 3">
            <a:extLst>
              <a:ext uri="{FF2B5EF4-FFF2-40B4-BE49-F238E27FC236}">
                <a16:creationId xmlns:a16="http://schemas.microsoft.com/office/drawing/2014/main" id="{E7224702-3A13-97BC-3409-BBD24375261C}"/>
              </a:ext>
            </a:extLst>
          </p:cNvPr>
          <p:cNvSpPr txBox="1"/>
          <p:nvPr/>
        </p:nvSpPr>
        <p:spPr>
          <a:xfrm>
            <a:off x="275181" y="1809785"/>
            <a:ext cx="3845334" cy="523220"/>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Reinforcing loop</a:t>
            </a:r>
          </a:p>
        </p:txBody>
      </p:sp>
      <p:graphicFrame>
        <p:nvGraphicFramePr>
          <p:cNvPr id="5" name="Diagram 4">
            <a:extLst>
              <a:ext uri="{FF2B5EF4-FFF2-40B4-BE49-F238E27FC236}">
                <a16:creationId xmlns:a16="http://schemas.microsoft.com/office/drawing/2014/main" id="{B828A0E4-B305-4E34-3AC2-FB8677C9A687}"/>
              </a:ext>
            </a:extLst>
          </p:cNvPr>
          <p:cNvGraphicFramePr/>
          <p:nvPr/>
        </p:nvGraphicFramePr>
        <p:xfrm>
          <a:off x="1853743" y="539838"/>
          <a:ext cx="1444743" cy="15714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1.png">
            <a:extLst>
              <a:ext uri="{FF2B5EF4-FFF2-40B4-BE49-F238E27FC236}">
                <a16:creationId xmlns:a16="http://schemas.microsoft.com/office/drawing/2014/main" id="{700EB484-A9F9-490E-045B-ED8873A29E67}"/>
              </a:ext>
            </a:extLst>
          </p:cNvPr>
          <p:cNvPicPr/>
          <p:nvPr/>
        </p:nvPicPr>
        <p:blipFill>
          <a:blip r:embed="rId8"/>
          <a:srcRect/>
          <a:stretch>
            <a:fillRect/>
          </a:stretch>
        </p:blipFill>
        <p:spPr>
          <a:xfrm>
            <a:off x="3927156" y="1440180"/>
            <a:ext cx="7177089" cy="5257800"/>
          </a:xfrm>
          <a:prstGeom prst="rect">
            <a:avLst/>
          </a:prstGeom>
          <a:ln/>
        </p:spPr>
      </p:pic>
    </p:spTree>
    <p:extLst>
      <p:ext uri="{BB962C8B-B14F-4D97-AF65-F5344CB8AC3E}">
        <p14:creationId xmlns:p14="http://schemas.microsoft.com/office/powerpoint/2010/main" val="2825169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extLst>
              <p:ext uri="{D42A27DB-BD31-4B8C-83A1-F6EECF244321}">
                <p14:modId xmlns:p14="http://schemas.microsoft.com/office/powerpoint/2010/main" val="3557889160"/>
              </p:ext>
            </p:extLst>
          </p:nvPr>
        </p:nvGraphicFramePr>
        <p:xfrm>
          <a:off x="10850011" y="546264"/>
          <a:ext cx="1288210" cy="14630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5B7EED4B-6187-16CB-7C9E-5FD1AE9C437B}"/>
              </a:ext>
            </a:extLst>
          </p:cNvPr>
          <p:cNvSpPr/>
          <p:nvPr/>
        </p:nvSpPr>
        <p:spPr>
          <a:xfrm>
            <a:off x="53779" y="94121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Conclusion and Future Work</a:t>
            </a:r>
            <a:endParaRPr lang="en-GB" sz="3200" dirty="0">
              <a:solidFill>
                <a:schemeClr val="bg1">
                  <a:lumMod val="95000"/>
                </a:schemeClr>
              </a:solidFill>
            </a:endParaRPr>
          </a:p>
        </p:txBody>
      </p:sp>
      <p:sp>
        <p:nvSpPr>
          <p:cNvPr id="5" name="Rectangle: Rounded Corners 4">
            <a:extLst>
              <a:ext uri="{FF2B5EF4-FFF2-40B4-BE49-F238E27FC236}">
                <a16:creationId xmlns:a16="http://schemas.microsoft.com/office/drawing/2014/main" id="{7E38E1AE-6B59-246A-E009-5B2E78F88773}"/>
              </a:ext>
            </a:extLst>
          </p:cNvPr>
          <p:cNvSpPr/>
          <p:nvPr/>
        </p:nvSpPr>
        <p:spPr>
          <a:xfrm>
            <a:off x="386555" y="2078935"/>
            <a:ext cx="11248692" cy="4470389"/>
          </a:xfrm>
          <a:prstGeom prst="roundRect">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pPr marL="457200" indent="-457200">
              <a:buFont typeface="Arial" panose="020B0604020202020204" pitchFamily="34" charset="0"/>
              <a:buChar char="•"/>
            </a:pPr>
            <a:r>
              <a:rPr lang="en-GB" sz="2800" dirty="0">
                <a:solidFill>
                  <a:schemeClr val="bg1"/>
                </a:solidFill>
              </a:rPr>
              <a:t>Sustainable FAIR processes requires critically examining the underlying assumptions and activities shaping current practices</a:t>
            </a:r>
          </a:p>
          <a:p>
            <a:pPr marL="457200" indent="-457200">
              <a:buFont typeface="Arial" panose="020B0604020202020204" pitchFamily="34" charset="0"/>
              <a:buChar char="•"/>
            </a:pPr>
            <a:r>
              <a:rPr lang="en-GB" sz="2800" dirty="0">
                <a:solidFill>
                  <a:schemeClr val="bg1"/>
                </a:solidFill>
              </a:rPr>
              <a:t> Work in progress:</a:t>
            </a:r>
          </a:p>
          <a:p>
            <a:pPr marL="914400" lvl="1" indent="-457200">
              <a:buFont typeface="Arial" panose="020B0604020202020204" pitchFamily="34" charset="0"/>
              <a:buChar char="•"/>
            </a:pPr>
            <a:r>
              <a:rPr lang="en-GB" sz="2800" dirty="0">
                <a:solidFill>
                  <a:schemeClr val="bg1"/>
                </a:solidFill>
              </a:rPr>
              <a:t>Define the full extension of the framework</a:t>
            </a:r>
          </a:p>
          <a:p>
            <a:pPr marL="1371600" lvl="2" indent="-457200">
              <a:buFont typeface="Arial" panose="020B0604020202020204" pitchFamily="34" charset="0"/>
              <a:buChar char="•"/>
            </a:pPr>
            <a:r>
              <a:rPr lang="en-GB" sz="2800" dirty="0">
                <a:solidFill>
                  <a:schemeClr val="bg1"/>
                </a:solidFill>
              </a:rPr>
              <a:t>More mediating factors between nodes</a:t>
            </a:r>
          </a:p>
          <a:p>
            <a:pPr marL="1371600" lvl="2" indent="-457200">
              <a:buFont typeface="Arial" panose="020B0604020202020204" pitchFamily="34" charset="0"/>
              <a:buChar char="•"/>
            </a:pPr>
            <a:r>
              <a:rPr lang="en-GB" sz="2800" dirty="0">
                <a:solidFill>
                  <a:schemeClr val="bg1"/>
                </a:solidFill>
              </a:rPr>
              <a:t>Variation over time </a:t>
            </a:r>
          </a:p>
          <a:p>
            <a:pPr marL="1371600" lvl="2" indent="-457200">
              <a:buFont typeface="Arial" panose="020B0604020202020204" pitchFamily="34" charset="0"/>
              <a:buChar char="•"/>
            </a:pPr>
            <a:r>
              <a:rPr lang="en-GB" sz="2800" dirty="0">
                <a:solidFill>
                  <a:schemeClr val="bg1"/>
                </a:solidFill>
              </a:rPr>
              <a:t>Long/short –term of influences</a:t>
            </a:r>
          </a:p>
          <a:p>
            <a:pPr marL="1371600" lvl="2" indent="-457200">
              <a:buFont typeface="Arial" panose="020B0604020202020204" pitchFamily="34" charset="0"/>
              <a:buChar char="•"/>
            </a:pPr>
            <a:r>
              <a:rPr lang="en-GB" sz="2800" dirty="0">
                <a:solidFill>
                  <a:schemeClr val="bg1"/>
                </a:solidFill>
              </a:rPr>
              <a:t>Metrics to express energy proportionality, resource  proliferation</a:t>
            </a:r>
          </a:p>
          <a:p>
            <a:pPr marL="457200" indent="-457200">
              <a:buFont typeface="Arial" panose="020B0604020202020204" pitchFamily="34" charset="0"/>
              <a:buChar char="•"/>
            </a:pPr>
            <a:endParaRPr lang="en-US" sz="2800" dirty="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840392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435282-852B-AE4C-B8DF-0BEFA1CC50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750740"/>
            <a:ext cx="12192000" cy="5107259"/>
          </a:xfrm>
          <a:prstGeom prst="rect">
            <a:avLst/>
          </a:prstGeom>
        </p:spPr>
      </p:pic>
      <p:pic>
        <p:nvPicPr>
          <p:cNvPr id="4" name="Picture 3">
            <a:extLst>
              <a:ext uri="{FF2B5EF4-FFF2-40B4-BE49-F238E27FC236}">
                <a16:creationId xmlns:a16="http://schemas.microsoft.com/office/drawing/2014/main" id="{0AA93F1F-55CE-8C41-933D-BDAD86FDEF59}"/>
              </a:ext>
            </a:extLst>
          </p:cNvPr>
          <p:cNvPicPr>
            <a:picLocks noChangeAspect="1"/>
          </p:cNvPicPr>
          <p:nvPr/>
        </p:nvPicPr>
        <p:blipFill>
          <a:blip r:embed="rId5"/>
          <a:stretch>
            <a:fillRect/>
          </a:stretch>
        </p:blipFill>
        <p:spPr>
          <a:xfrm>
            <a:off x="515938" y="5868509"/>
            <a:ext cx="440215" cy="440215"/>
          </a:xfrm>
          <a:prstGeom prst="rect">
            <a:avLst/>
          </a:prstGeom>
        </p:spPr>
      </p:pic>
      <p:sp>
        <p:nvSpPr>
          <p:cNvPr id="14" name="Rectangle 13">
            <a:extLst>
              <a:ext uri="{FF2B5EF4-FFF2-40B4-BE49-F238E27FC236}">
                <a16:creationId xmlns:a16="http://schemas.microsoft.com/office/drawing/2014/main" id="{70C8BCE3-7BF5-244B-ABC5-1CC57CE8ADDB}"/>
              </a:ext>
            </a:extLst>
          </p:cNvPr>
          <p:cNvSpPr/>
          <p:nvPr/>
        </p:nvSpPr>
        <p:spPr>
          <a:xfrm>
            <a:off x="5535081" y="5904254"/>
            <a:ext cx="1878082"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a:t>
            </a:r>
            <a:r>
              <a:rPr lang="en-GB" sz="1600" dirty="0" err="1">
                <a:solidFill>
                  <a:srgbClr val="FFFFFF"/>
                </a:solidFill>
                <a:latin typeface="Arial" panose="020B0604020202020204" pitchFamily="34" charset="0"/>
                <a:cs typeface="Arial" panose="020B0604020202020204" pitchFamily="34" charset="0"/>
              </a:rPr>
              <a:t>STFC_matters</a:t>
            </a:r>
            <a:endParaRPr lang="en-GB" sz="1600" dirty="0">
              <a:solidFill>
                <a:srgbClr val="FFFFFF"/>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BAC3E187-FC47-6646-A5A3-38BEA5BF97F3}"/>
              </a:ext>
            </a:extLst>
          </p:cNvPr>
          <p:cNvSpPr/>
          <p:nvPr/>
        </p:nvSpPr>
        <p:spPr>
          <a:xfrm>
            <a:off x="7805525"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18" name="Picture 17">
            <a:extLst>
              <a:ext uri="{FF2B5EF4-FFF2-40B4-BE49-F238E27FC236}">
                <a16:creationId xmlns:a16="http://schemas.microsoft.com/office/drawing/2014/main" id="{7F25C28B-6C92-F94C-81EC-CBF349C8486A}"/>
              </a:ext>
            </a:extLst>
          </p:cNvPr>
          <p:cNvPicPr>
            <a:picLocks noChangeAspect="1"/>
          </p:cNvPicPr>
          <p:nvPr/>
        </p:nvPicPr>
        <p:blipFill>
          <a:blip r:embed="rId6"/>
          <a:stretch>
            <a:fillRect/>
          </a:stretch>
        </p:blipFill>
        <p:spPr>
          <a:xfrm>
            <a:off x="5077049" y="5868508"/>
            <a:ext cx="444002" cy="437275"/>
          </a:xfrm>
          <a:prstGeom prst="rect">
            <a:avLst/>
          </a:prstGeom>
        </p:spPr>
      </p:pic>
      <p:pic>
        <p:nvPicPr>
          <p:cNvPr id="20" name="Picture 19">
            <a:extLst>
              <a:ext uri="{FF2B5EF4-FFF2-40B4-BE49-F238E27FC236}">
                <a16:creationId xmlns:a16="http://schemas.microsoft.com/office/drawing/2014/main" id="{83CE200E-AB24-384F-BB4C-13ACD0DABDB8}"/>
              </a:ext>
            </a:extLst>
          </p:cNvPr>
          <p:cNvPicPr>
            <a:picLocks noChangeAspect="1"/>
          </p:cNvPicPr>
          <p:nvPr/>
        </p:nvPicPr>
        <p:blipFill>
          <a:blip r:embed="rId7"/>
          <a:stretch>
            <a:fillRect/>
          </a:stretch>
        </p:blipFill>
        <p:spPr>
          <a:xfrm>
            <a:off x="7347494" y="5865567"/>
            <a:ext cx="440215" cy="440215"/>
          </a:xfrm>
          <a:prstGeom prst="rect">
            <a:avLst/>
          </a:prstGeom>
        </p:spPr>
      </p:pic>
      <p:pic>
        <p:nvPicPr>
          <p:cNvPr id="11" name="Picture 10">
            <a:extLst>
              <a:ext uri="{FF2B5EF4-FFF2-40B4-BE49-F238E27FC236}">
                <a16:creationId xmlns:a16="http://schemas.microsoft.com/office/drawing/2014/main" id="{14E2772B-B47D-8D46-97A4-931FF8D2720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2" name="Rectangle 11">
            <a:extLst>
              <a:ext uri="{FF2B5EF4-FFF2-40B4-BE49-F238E27FC236}">
                <a16:creationId xmlns:a16="http://schemas.microsoft.com/office/drawing/2014/main" id="{F03ACBB2-A294-5B41-91E3-A21CD7F0322A}"/>
              </a:ext>
            </a:extLst>
          </p:cNvPr>
          <p:cNvSpPr/>
          <p:nvPr/>
        </p:nvSpPr>
        <p:spPr>
          <a:xfrm>
            <a:off x="1014848"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9"/>
          <a:stretch>
            <a:fillRect/>
          </a:stretch>
        </p:blipFill>
        <p:spPr>
          <a:xfrm>
            <a:off x="1379538" y="2813050"/>
            <a:ext cx="7442200" cy="1231900"/>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
        <p:nvSpPr>
          <p:cNvPr id="2" name="TextBox 1">
            <a:extLst>
              <a:ext uri="{FF2B5EF4-FFF2-40B4-BE49-F238E27FC236}">
                <a16:creationId xmlns:a16="http://schemas.microsoft.com/office/drawing/2014/main" id="{C3C07296-FD31-6371-979D-DC463707D598}"/>
              </a:ext>
            </a:extLst>
          </p:cNvPr>
          <p:cNvSpPr txBox="1"/>
          <p:nvPr/>
        </p:nvSpPr>
        <p:spPr>
          <a:xfrm>
            <a:off x="116262" y="1028891"/>
            <a:ext cx="9838444" cy="3970318"/>
          </a:xfrm>
          <a:prstGeom prst="rect">
            <a:avLst/>
          </a:prstGeom>
          <a:noFill/>
        </p:spPr>
        <p:txBody>
          <a:bodyPr wrap="square" rtlCol="0" anchor="t">
            <a:spAutoFit/>
          </a:bodyPr>
          <a:lstStyle/>
          <a:p>
            <a:r>
              <a:rPr lang="en-US" sz="3200" spc="-150" dirty="0">
                <a:solidFill>
                  <a:srgbClr val="2E2D62"/>
                </a:solidFill>
                <a:latin typeface="+mj-lt"/>
                <a:cs typeface="Arial" panose="020B0604020202020204" pitchFamily="34" charset="0"/>
              </a:rPr>
              <a:t>Outline</a:t>
            </a:r>
          </a:p>
          <a:p>
            <a:endParaRPr lang="en-US" sz="3200" spc="-150" dirty="0">
              <a:solidFill>
                <a:srgbClr val="2E2D62"/>
              </a:solidFill>
              <a:latin typeface="+mj-lt"/>
              <a:cs typeface="Arial" panose="020B0604020202020204" pitchFamily="34" charset="0"/>
            </a:endParaRP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Context of our study</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Environment: Net Zero</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Data management: FAIR </a:t>
            </a: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Scope and aim</a:t>
            </a: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Methodology</a:t>
            </a: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Framework </a:t>
            </a: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Conclusions and future work</a:t>
            </a:r>
          </a:p>
        </p:txBody>
      </p:sp>
      <p:graphicFrame>
        <p:nvGraphicFramePr>
          <p:cNvPr id="7" name="Diagram 6">
            <a:extLst>
              <a:ext uri="{FF2B5EF4-FFF2-40B4-BE49-F238E27FC236}">
                <a16:creationId xmlns:a16="http://schemas.microsoft.com/office/drawing/2014/main" id="{1C380E49-DB35-FA39-A03F-198D43485921}"/>
              </a:ext>
            </a:extLst>
          </p:cNvPr>
          <p:cNvGraphicFramePr/>
          <p:nvPr>
            <p:extLst>
              <p:ext uri="{D42A27DB-BD31-4B8C-83A1-F6EECF244321}">
                <p14:modId xmlns:p14="http://schemas.microsoft.com/office/powerpoint/2010/main" val="3644952799"/>
              </p:ext>
            </p:extLst>
          </p:nvPr>
        </p:nvGraphicFramePr>
        <p:xfrm>
          <a:off x="5494210" y="719666"/>
          <a:ext cx="6122183"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5692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extLst>
              <p:ext uri="{D42A27DB-BD31-4B8C-83A1-F6EECF244321}">
                <p14:modId xmlns:p14="http://schemas.microsoft.com/office/powerpoint/2010/main" val="4237331934"/>
              </p:ext>
            </p:extLst>
          </p:nvPr>
        </p:nvGraphicFramePr>
        <p:xfrm>
          <a:off x="4564141" y="1088788"/>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116262" y="1028891"/>
            <a:ext cx="5304150" cy="5447645"/>
          </a:xfrm>
          <a:prstGeom prst="rect">
            <a:avLst/>
          </a:prstGeom>
          <a:noFill/>
        </p:spPr>
        <p:txBody>
          <a:bodyPr wrap="square" rtlCol="0" anchor="t">
            <a:spAutoFit/>
          </a:bodyPr>
          <a:lstStyle/>
          <a:p>
            <a:r>
              <a:rPr lang="en-US" sz="3200" spc="-150" dirty="0">
                <a:solidFill>
                  <a:srgbClr val="2E2D62"/>
                </a:solidFill>
                <a:latin typeface="+mj-lt"/>
                <a:cs typeface="Arial" panose="020B0604020202020204" pitchFamily="34" charset="0"/>
              </a:rPr>
              <a:t>Outline</a:t>
            </a:r>
          </a:p>
          <a:p>
            <a:endParaRPr lang="en-US" sz="3200" spc="-150" dirty="0">
              <a:solidFill>
                <a:srgbClr val="2E2D62"/>
              </a:solidFill>
              <a:latin typeface="+mj-lt"/>
              <a:cs typeface="Arial" panose="020B0604020202020204" pitchFamily="34" charset="0"/>
            </a:endParaRP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Momentum on Environment </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Reduction of carbon emissions</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Attain </a:t>
            </a:r>
            <a:r>
              <a:rPr lang="en-US" sz="2400" spc="-150" dirty="0">
                <a:solidFill>
                  <a:schemeClr val="accent6">
                    <a:lumMod val="75000"/>
                  </a:schemeClr>
                </a:solidFill>
                <a:latin typeface="+mj-lt"/>
                <a:cs typeface="Arial" panose="020B0604020202020204" pitchFamily="34" charset="0"/>
              </a:rPr>
              <a:t>Net Zero</a:t>
            </a: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Impact of ICT</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Power consumption</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Manufacturing</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Disposal of equipment</a:t>
            </a: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UKRI</a:t>
            </a:r>
          </a:p>
          <a:p>
            <a:pPr marL="914400" lvl="1" indent="-457200">
              <a:buFont typeface="Arial" panose="020B0604020202020204" pitchFamily="34" charset="0"/>
              <a:buChar char="•"/>
            </a:pPr>
            <a:r>
              <a:rPr lang="en-US" sz="2400" spc="-150" dirty="0">
                <a:solidFill>
                  <a:srgbClr val="2E2D62"/>
                </a:solidFill>
                <a:latin typeface="+mj-lt"/>
                <a:cs typeface="Arial" panose="020B0604020202020204" pitchFamily="34" charset="0"/>
              </a:rPr>
              <a:t>Roadmap DRIs towards </a:t>
            </a:r>
            <a:r>
              <a:rPr lang="en-US" sz="2400" spc="-150" dirty="0">
                <a:solidFill>
                  <a:schemeClr val="accent6">
                    <a:lumMod val="75000"/>
                  </a:schemeClr>
                </a:solidFill>
                <a:latin typeface="+mj-lt"/>
                <a:cs typeface="Arial" panose="020B0604020202020204" pitchFamily="34" charset="0"/>
              </a:rPr>
              <a:t>Net Zero</a:t>
            </a:r>
          </a:p>
          <a:p>
            <a:pPr marL="914400" lvl="1" indent="-457200">
              <a:buFont typeface="Arial" panose="020B0604020202020204" pitchFamily="34" charset="0"/>
              <a:buChar char="•"/>
            </a:pPr>
            <a:endParaRPr lang="en-US" sz="2800" spc="-150" dirty="0">
              <a:solidFill>
                <a:srgbClr val="2E2D62"/>
              </a:solidFill>
              <a:latin typeface="+mj-lt"/>
              <a:cs typeface="Arial" panose="020B0604020202020204" pitchFamily="34" charset="0"/>
            </a:endParaRPr>
          </a:p>
          <a:p>
            <a:r>
              <a:rPr lang="en-US" sz="2800" spc="-150" dirty="0">
                <a:solidFill>
                  <a:srgbClr val="2E2D62"/>
                </a:solidFill>
                <a:latin typeface="+mj-lt"/>
                <a:cs typeface="Arial" panose="020B0604020202020204" pitchFamily="34" charset="0"/>
              </a:rPr>
              <a:t> </a:t>
            </a:r>
          </a:p>
        </p:txBody>
      </p:sp>
      <p:sp>
        <p:nvSpPr>
          <p:cNvPr id="4" name="TextBox 3">
            <a:extLst>
              <a:ext uri="{FF2B5EF4-FFF2-40B4-BE49-F238E27FC236}">
                <a16:creationId xmlns:a16="http://schemas.microsoft.com/office/drawing/2014/main" id="{F26571DC-6961-94F5-9DB3-EA2B67D6D93F}"/>
              </a:ext>
            </a:extLst>
          </p:cNvPr>
          <p:cNvSpPr txBox="1"/>
          <p:nvPr/>
        </p:nvSpPr>
        <p:spPr>
          <a:xfrm>
            <a:off x="6705604" y="1033744"/>
            <a:ext cx="5371702" cy="5324535"/>
          </a:xfrm>
          <a:prstGeom prst="rect">
            <a:avLst/>
          </a:prstGeom>
          <a:noFill/>
        </p:spPr>
        <p:txBody>
          <a:bodyPr wrap="square" rtlCol="0" anchor="t">
            <a:spAutoFit/>
          </a:bodyPr>
          <a:lstStyle/>
          <a:p>
            <a:endParaRPr lang="en-US" sz="3200" spc="-150" dirty="0">
              <a:solidFill>
                <a:srgbClr val="2E2D62"/>
              </a:solidFill>
              <a:latin typeface="+mj-lt"/>
              <a:cs typeface="Arial" panose="020B0604020202020204" pitchFamily="34" charset="0"/>
            </a:endParaRPr>
          </a:p>
          <a:p>
            <a:endParaRPr lang="en-US" sz="3200" spc="-150" dirty="0">
              <a:solidFill>
                <a:srgbClr val="2E2D62"/>
              </a:solidFill>
              <a:latin typeface="+mj-lt"/>
              <a:cs typeface="Arial" panose="020B0604020202020204" pitchFamily="34" charset="0"/>
            </a:endParaRPr>
          </a:p>
          <a:p>
            <a:pPr marL="457200" indent="-457200">
              <a:buFont typeface="Arial" panose="020B0604020202020204" pitchFamily="34" charset="0"/>
              <a:buChar char="•"/>
            </a:pPr>
            <a:r>
              <a:rPr lang="en-US" sz="2800" spc="-150" dirty="0">
                <a:solidFill>
                  <a:srgbClr val="2E2D62"/>
                </a:solidFill>
                <a:latin typeface="+mj-lt"/>
                <a:cs typeface="Arial" panose="020B0604020202020204" pitchFamily="34" charset="0"/>
              </a:rPr>
              <a:t>FAIR data </a:t>
            </a:r>
          </a:p>
          <a:p>
            <a:pPr marL="914400" lvl="1" indent="-457200">
              <a:buFont typeface="Arial" panose="020B0604020202020204" pitchFamily="34" charset="0"/>
              <a:buChar char="•"/>
            </a:pPr>
            <a:r>
              <a:rPr lang="en-US" sz="2400" b="1" spc="-150" dirty="0">
                <a:solidFill>
                  <a:srgbClr val="2E2D62"/>
                </a:solidFill>
                <a:latin typeface="+mj-lt"/>
                <a:cs typeface="Arial" panose="020B0604020202020204" pitchFamily="34" charset="0"/>
              </a:rPr>
              <a:t>F</a:t>
            </a:r>
            <a:r>
              <a:rPr lang="en-US" sz="2400" spc="-150" dirty="0">
                <a:solidFill>
                  <a:srgbClr val="2E2D62"/>
                </a:solidFill>
                <a:latin typeface="+mj-lt"/>
                <a:cs typeface="Arial" panose="020B0604020202020204" pitchFamily="34" charset="0"/>
              </a:rPr>
              <a:t>indable</a:t>
            </a:r>
          </a:p>
          <a:p>
            <a:pPr marL="914400" lvl="1" indent="-457200">
              <a:buFont typeface="Arial" panose="020B0604020202020204" pitchFamily="34" charset="0"/>
              <a:buChar char="•"/>
            </a:pPr>
            <a:r>
              <a:rPr lang="en-US" sz="2400" b="1" spc="-150" dirty="0">
                <a:solidFill>
                  <a:srgbClr val="2E2D62"/>
                </a:solidFill>
                <a:latin typeface="+mj-lt"/>
                <a:cs typeface="Arial" panose="020B0604020202020204" pitchFamily="34" charset="0"/>
              </a:rPr>
              <a:t>A</a:t>
            </a:r>
            <a:r>
              <a:rPr lang="en-US" sz="2400" spc="-150" dirty="0">
                <a:solidFill>
                  <a:srgbClr val="2E2D62"/>
                </a:solidFill>
                <a:latin typeface="+mj-lt"/>
                <a:cs typeface="Arial" panose="020B0604020202020204" pitchFamily="34" charset="0"/>
              </a:rPr>
              <a:t>ccessible</a:t>
            </a:r>
          </a:p>
          <a:p>
            <a:pPr marL="914400" lvl="1" indent="-457200">
              <a:buFont typeface="Arial" panose="020B0604020202020204" pitchFamily="34" charset="0"/>
              <a:buChar char="•"/>
            </a:pPr>
            <a:r>
              <a:rPr lang="en-US" sz="2400" b="1" spc="-150" dirty="0">
                <a:solidFill>
                  <a:srgbClr val="2E2D62"/>
                </a:solidFill>
                <a:latin typeface="+mj-lt"/>
                <a:cs typeface="Arial" panose="020B0604020202020204" pitchFamily="34" charset="0"/>
              </a:rPr>
              <a:t>I</a:t>
            </a:r>
            <a:r>
              <a:rPr lang="en-US" sz="2400" spc="-150" dirty="0">
                <a:solidFill>
                  <a:srgbClr val="2E2D62"/>
                </a:solidFill>
                <a:latin typeface="+mj-lt"/>
                <a:cs typeface="Arial" panose="020B0604020202020204" pitchFamily="34" charset="0"/>
              </a:rPr>
              <a:t>nteroperable</a:t>
            </a:r>
          </a:p>
          <a:p>
            <a:pPr marL="914400" lvl="1" indent="-457200">
              <a:buFont typeface="Arial" panose="020B0604020202020204" pitchFamily="34" charset="0"/>
              <a:buChar char="•"/>
            </a:pPr>
            <a:r>
              <a:rPr lang="en-US" sz="2400" b="1" spc="-150" dirty="0">
                <a:solidFill>
                  <a:srgbClr val="2E2D62"/>
                </a:solidFill>
                <a:latin typeface="+mj-lt"/>
                <a:cs typeface="Arial" panose="020B0604020202020204" pitchFamily="34" charset="0"/>
              </a:rPr>
              <a:t>R</a:t>
            </a:r>
            <a:r>
              <a:rPr lang="en-US" sz="2400" spc="-150" dirty="0">
                <a:solidFill>
                  <a:srgbClr val="2E2D62"/>
                </a:solidFill>
                <a:latin typeface="+mj-lt"/>
                <a:cs typeface="Arial" panose="020B0604020202020204" pitchFamily="34" charset="0"/>
              </a:rPr>
              <a:t>eusable </a:t>
            </a:r>
          </a:p>
          <a:p>
            <a:pPr marL="457200" indent="-457200">
              <a:buFont typeface="Arial" panose="020B0604020202020204" pitchFamily="34" charset="0"/>
              <a:buChar char="•"/>
            </a:pPr>
            <a:r>
              <a:rPr lang="en-US" sz="2400" spc="-150" dirty="0">
                <a:solidFill>
                  <a:srgbClr val="2E2D62"/>
                </a:solidFill>
                <a:latin typeface="+mj-lt"/>
                <a:cs typeface="Arial" panose="020B0604020202020204" pitchFamily="34" charset="0"/>
              </a:rPr>
              <a:t>Research Data sharing</a:t>
            </a:r>
          </a:p>
          <a:p>
            <a:pPr marL="1371600" lvl="2" indent="-457200">
              <a:buFont typeface="Arial" panose="020B0604020202020204" pitchFamily="34" charset="0"/>
              <a:buChar char="•"/>
            </a:pPr>
            <a:r>
              <a:rPr lang="en-US" sz="2400" spc="-150" dirty="0">
                <a:solidFill>
                  <a:srgbClr val="2E2D62"/>
                </a:solidFill>
                <a:latin typeface="+mj-lt"/>
                <a:cs typeface="Arial" panose="020B0604020202020204" pitchFamily="34" charset="0"/>
              </a:rPr>
              <a:t>Knowledge discovery</a:t>
            </a:r>
          </a:p>
          <a:p>
            <a:pPr marL="1371600" lvl="2" indent="-457200">
              <a:buFont typeface="Arial" panose="020B0604020202020204" pitchFamily="34" charset="0"/>
              <a:buChar char="•"/>
            </a:pPr>
            <a:r>
              <a:rPr lang="en-US" sz="2400" spc="-150" dirty="0">
                <a:solidFill>
                  <a:srgbClr val="2E2D62"/>
                </a:solidFill>
                <a:latin typeface="+mj-lt"/>
                <a:cs typeface="Arial" panose="020B0604020202020204" pitchFamily="34" charset="0"/>
              </a:rPr>
              <a:t>Advance science</a:t>
            </a:r>
          </a:p>
          <a:p>
            <a:pPr marL="1371600" lvl="2" indent="-457200">
              <a:buFont typeface="Arial" panose="020B0604020202020204" pitchFamily="34" charset="0"/>
              <a:buChar char="•"/>
            </a:pPr>
            <a:r>
              <a:rPr lang="en-US" sz="2400" spc="-150" dirty="0">
                <a:solidFill>
                  <a:srgbClr val="2E2D62"/>
                </a:solidFill>
                <a:latin typeface="+mj-lt"/>
                <a:cs typeface="Arial" panose="020B0604020202020204" pitchFamily="34" charset="0"/>
              </a:rPr>
              <a:t>Web of FAIR data &amp; services</a:t>
            </a:r>
          </a:p>
          <a:p>
            <a:pPr marL="914400" lvl="1" indent="-457200">
              <a:buFont typeface="Arial" panose="020B0604020202020204" pitchFamily="34" charset="0"/>
              <a:buChar char="•"/>
            </a:pPr>
            <a:endParaRPr lang="en-US" sz="2800" spc="-150" dirty="0">
              <a:solidFill>
                <a:srgbClr val="2E2D62"/>
              </a:solidFill>
              <a:latin typeface="+mj-lt"/>
              <a:cs typeface="Arial" panose="020B0604020202020204" pitchFamily="34" charset="0"/>
            </a:endParaRPr>
          </a:p>
          <a:p>
            <a:r>
              <a:rPr lang="en-US" sz="2800" spc="-150" dirty="0">
                <a:solidFill>
                  <a:srgbClr val="2E2D62"/>
                </a:solidFill>
                <a:latin typeface="+mj-lt"/>
                <a:cs typeface="Arial" panose="020B0604020202020204" pitchFamily="34" charset="0"/>
              </a:rPr>
              <a:t> </a:t>
            </a:r>
          </a:p>
        </p:txBody>
      </p:sp>
      <p:sp>
        <p:nvSpPr>
          <p:cNvPr id="5" name="Right Brace 4">
            <a:extLst>
              <a:ext uri="{FF2B5EF4-FFF2-40B4-BE49-F238E27FC236}">
                <a16:creationId xmlns:a16="http://schemas.microsoft.com/office/drawing/2014/main" id="{8DCF4F56-2F86-CC53-B9A6-B82EADEDB9C7}"/>
              </a:ext>
            </a:extLst>
          </p:cNvPr>
          <p:cNvSpPr/>
          <p:nvPr/>
        </p:nvSpPr>
        <p:spPr>
          <a:xfrm rot="16200000">
            <a:off x="5596378" y="-1885962"/>
            <a:ext cx="999241" cy="6948742"/>
          </a:xfrm>
          <a:prstGeom prst="rightBrac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57165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nvGraphicFramePr>
        <p:xfrm>
          <a:off x="4564141" y="1088788"/>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116262" y="1028891"/>
            <a:ext cx="5304150" cy="5447645"/>
          </a:xfrm>
          <a:prstGeom prst="rect">
            <a:avLst/>
          </a:prstGeom>
          <a:noFill/>
        </p:spPr>
        <p:txBody>
          <a:bodyPr wrap="square" rtlCol="0" anchor="t">
            <a:spAutoFit/>
          </a:bodyPr>
          <a:lstStyle/>
          <a:p>
            <a:r>
              <a:rPr lang="en-US" sz="3200" spc="-150" dirty="0">
                <a:solidFill>
                  <a:schemeClr val="bg2">
                    <a:lumMod val="85000"/>
                  </a:schemeClr>
                </a:solidFill>
                <a:latin typeface="+mj-lt"/>
                <a:cs typeface="Arial" panose="020B0604020202020204" pitchFamily="34" charset="0"/>
              </a:rPr>
              <a:t>Outline</a:t>
            </a:r>
          </a:p>
          <a:p>
            <a:endParaRPr lang="en-US" sz="3200" spc="-150" dirty="0">
              <a:solidFill>
                <a:schemeClr val="bg2">
                  <a:lumMod val="85000"/>
                </a:schemeClr>
              </a:solidFill>
              <a:latin typeface="+mj-lt"/>
              <a:cs typeface="Arial" panose="020B0604020202020204" pitchFamily="34" charset="0"/>
            </a:endParaRPr>
          </a:p>
          <a:p>
            <a:pPr marL="457200" indent="-457200">
              <a:buFont typeface="Arial" panose="020B0604020202020204" pitchFamily="34" charset="0"/>
              <a:buChar char="•"/>
            </a:pPr>
            <a:r>
              <a:rPr lang="en-US" sz="2800" spc="-150" dirty="0">
                <a:solidFill>
                  <a:schemeClr val="bg2">
                    <a:lumMod val="85000"/>
                  </a:schemeClr>
                </a:solidFill>
                <a:latin typeface="+mj-lt"/>
                <a:cs typeface="Arial" panose="020B0604020202020204" pitchFamily="34" charset="0"/>
              </a:rPr>
              <a:t>Momentum on Environment </a:t>
            </a:r>
          </a:p>
          <a:p>
            <a:pPr marL="914400" lvl="1"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Reduction of carbon emissions</a:t>
            </a:r>
          </a:p>
          <a:p>
            <a:pPr marL="914400" lvl="1"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Attain Net Zero</a:t>
            </a:r>
          </a:p>
          <a:p>
            <a:pPr marL="457200" indent="-457200">
              <a:buFont typeface="Arial" panose="020B0604020202020204" pitchFamily="34" charset="0"/>
              <a:buChar char="•"/>
            </a:pPr>
            <a:r>
              <a:rPr lang="en-US" sz="2800" spc="-150" dirty="0">
                <a:solidFill>
                  <a:schemeClr val="bg2">
                    <a:lumMod val="85000"/>
                  </a:schemeClr>
                </a:solidFill>
                <a:latin typeface="+mj-lt"/>
                <a:cs typeface="Arial" panose="020B0604020202020204" pitchFamily="34" charset="0"/>
              </a:rPr>
              <a:t>Impact of ICT</a:t>
            </a:r>
          </a:p>
          <a:p>
            <a:pPr marL="914400" lvl="1"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Power consumption</a:t>
            </a:r>
          </a:p>
          <a:p>
            <a:pPr marL="914400" lvl="1"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Manufacturing</a:t>
            </a:r>
          </a:p>
          <a:p>
            <a:pPr marL="914400" lvl="1"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Disposal of equipment</a:t>
            </a:r>
          </a:p>
          <a:p>
            <a:pPr marL="457200" indent="-457200">
              <a:buFont typeface="Arial" panose="020B0604020202020204" pitchFamily="34" charset="0"/>
              <a:buChar char="•"/>
            </a:pPr>
            <a:r>
              <a:rPr lang="en-US" sz="2800" spc="-150" dirty="0">
                <a:solidFill>
                  <a:schemeClr val="bg2">
                    <a:lumMod val="85000"/>
                  </a:schemeClr>
                </a:solidFill>
                <a:latin typeface="+mj-lt"/>
                <a:cs typeface="Arial" panose="020B0604020202020204" pitchFamily="34" charset="0"/>
              </a:rPr>
              <a:t>UKRI</a:t>
            </a:r>
          </a:p>
          <a:p>
            <a:pPr marL="914400" lvl="1"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Roadmap DRIs towards Net Zero</a:t>
            </a:r>
          </a:p>
          <a:p>
            <a:pPr marL="914400" lvl="1" indent="-457200">
              <a:buFont typeface="Arial" panose="020B0604020202020204" pitchFamily="34" charset="0"/>
              <a:buChar char="•"/>
            </a:pPr>
            <a:endParaRPr lang="en-US" sz="2800" spc="-150" dirty="0">
              <a:solidFill>
                <a:schemeClr val="bg2">
                  <a:lumMod val="85000"/>
                </a:schemeClr>
              </a:solidFill>
              <a:latin typeface="+mj-lt"/>
              <a:cs typeface="Arial" panose="020B0604020202020204" pitchFamily="34" charset="0"/>
            </a:endParaRPr>
          </a:p>
          <a:p>
            <a:r>
              <a:rPr lang="en-US" sz="2800" spc="-150" dirty="0">
                <a:solidFill>
                  <a:schemeClr val="bg2">
                    <a:lumMod val="85000"/>
                  </a:schemeClr>
                </a:solidFill>
                <a:latin typeface="+mj-lt"/>
                <a:cs typeface="Arial" panose="020B0604020202020204" pitchFamily="34" charset="0"/>
              </a:rPr>
              <a:t> </a:t>
            </a:r>
          </a:p>
        </p:txBody>
      </p:sp>
      <p:sp>
        <p:nvSpPr>
          <p:cNvPr id="4" name="TextBox 3">
            <a:extLst>
              <a:ext uri="{FF2B5EF4-FFF2-40B4-BE49-F238E27FC236}">
                <a16:creationId xmlns:a16="http://schemas.microsoft.com/office/drawing/2014/main" id="{F26571DC-6961-94F5-9DB3-EA2B67D6D93F}"/>
              </a:ext>
            </a:extLst>
          </p:cNvPr>
          <p:cNvSpPr txBox="1"/>
          <p:nvPr/>
        </p:nvSpPr>
        <p:spPr>
          <a:xfrm>
            <a:off x="6705604" y="1033744"/>
            <a:ext cx="5371702" cy="5324535"/>
          </a:xfrm>
          <a:prstGeom prst="rect">
            <a:avLst/>
          </a:prstGeom>
          <a:noFill/>
        </p:spPr>
        <p:txBody>
          <a:bodyPr wrap="square" rtlCol="0" anchor="t">
            <a:spAutoFit/>
          </a:bodyPr>
          <a:lstStyle/>
          <a:p>
            <a:endParaRPr lang="en-US" sz="3200" spc="-150" dirty="0">
              <a:solidFill>
                <a:schemeClr val="bg2">
                  <a:lumMod val="85000"/>
                </a:schemeClr>
              </a:solidFill>
              <a:latin typeface="+mj-lt"/>
              <a:cs typeface="Arial" panose="020B0604020202020204" pitchFamily="34" charset="0"/>
            </a:endParaRPr>
          </a:p>
          <a:p>
            <a:endParaRPr lang="en-US" sz="3200" spc="-150" dirty="0">
              <a:solidFill>
                <a:schemeClr val="bg2">
                  <a:lumMod val="85000"/>
                </a:schemeClr>
              </a:solidFill>
              <a:latin typeface="+mj-lt"/>
              <a:cs typeface="Arial" panose="020B0604020202020204" pitchFamily="34" charset="0"/>
            </a:endParaRPr>
          </a:p>
          <a:p>
            <a:pPr marL="457200" indent="-457200">
              <a:buFont typeface="Arial" panose="020B0604020202020204" pitchFamily="34" charset="0"/>
              <a:buChar char="•"/>
            </a:pPr>
            <a:r>
              <a:rPr lang="en-US" sz="2800" spc="-150" dirty="0">
                <a:solidFill>
                  <a:schemeClr val="bg2">
                    <a:lumMod val="85000"/>
                  </a:schemeClr>
                </a:solidFill>
                <a:latin typeface="+mj-lt"/>
                <a:cs typeface="Arial" panose="020B0604020202020204" pitchFamily="34" charset="0"/>
              </a:rPr>
              <a:t>FAIR data </a:t>
            </a:r>
          </a:p>
          <a:p>
            <a:pPr marL="914400" lvl="1" indent="-457200">
              <a:buFont typeface="Arial" panose="020B0604020202020204" pitchFamily="34" charset="0"/>
              <a:buChar char="•"/>
            </a:pPr>
            <a:r>
              <a:rPr lang="en-US" sz="2400" b="1" spc="-150" dirty="0">
                <a:solidFill>
                  <a:schemeClr val="bg2">
                    <a:lumMod val="85000"/>
                  </a:schemeClr>
                </a:solidFill>
                <a:latin typeface="+mj-lt"/>
                <a:cs typeface="Arial" panose="020B0604020202020204" pitchFamily="34" charset="0"/>
              </a:rPr>
              <a:t>F</a:t>
            </a:r>
            <a:r>
              <a:rPr lang="en-US" sz="2400" spc="-150" dirty="0">
                <a:solidFill>
                  <a:schemeClr val="bg2">
                    <a:lumMod val="85000"/>
                  </a:schemeClr>
                </a:solidFill>
                <a:latin typeface="+mj-lt"/>
                <a:cs typeface="Arial" panose="020B0604020202020204" pitchFamily="34" charset="0"/>
              </a:rPr>
              <a:t>indable</a:t>
            </a:r>
          </a:p>
          <a:p>
            <a:pPr marL="914400" lvl="1" indent="-457200">
              <a:buFont typeface="Arial" panose="020B0604020202020204" pitchFamily="34" charset="0"/>
              <a:buChar char="•"/>
            </a:pPr>
            <a:r>
              <a:rPr lang="en-US" sz="2400" b="1" spc="-150" dirty="0">
                <a:solidFill>
                  <a:schemeClr val="bg2">
                    <a:lumMod val="85000"/>
                  </a:schemeClr>
                </a:solidFill>
                <a:latin typeface="+mj-lt"/>
                <a:cs typeface="Arial" panose="020B0604020202020204" pitchFamily="34" charset="0"/>
              </a:rPr>
              <a:t>A</a:t>
            </a:r>
            <a:r>
              <a:rPr lang="en-US" sz="2400" spc="-150" dirty="0">
                <a:solidFill>
                  <a:schemeClr val="bg2">
                    <a:lumMod val="85000"/>
                  </a:schemeClr>
                </a:solidFill>
                <a:latin typeface="+mj-lt"/>
                <a:cs typeface="Arial" panose="020B0604020202020204" pitchFamily="34" charset="0"/>
              </a:rPr>
              <a:t>ccessible</a:t>
            </a:r>
          </a:p>
          <a:p>
            <a:pPr marL="914400" lvl="1" indent="-457200">
              <a:buFont typeface="Arial" panose="020B0604020202020204" pitchFamily="34" charset="0"/>
              <a:buChar char="•"/>
            </a:pPr>
            <a:r>
              <a:rPr lang="en-US" sz="2400" b="1" spc="-150" dirty="0">
                <a:solidFill>
                  <a:schemeClr val="bg2">
                    <a:lumMod val="85000"/>
                  </a:schemeClr>
                </a:solidFill>
                <a:latin typeface="+mj-lt"/>
                <a:cs typeface="Arial" panose="020B0604020202020204" pitchFamily="34" charset="0"/>
              </a:rPr>
              <a:t>I</a:t>
            </a:r>
            <a:r>
              <a:rPr lang="en-US" sz="2400" spc="-150" dirty="0">
                <a:solidFill>
                  <a:schemeClr val="bg2">
                    <a:lumMod val="85000"/>
                  </a:schemeClr>
                </a:solidFill>
                <a:latin typeface="+mj-lt"/>
                <a:cs typeface="Arial" panose="020B0604020202020204" pitchFamily="34" charset="0"/>
              </a:rPr>
              <a:t>nteroperable</a:t>
            </a:r>
          </a:p>
          <a:p>
            <a:pPr marL="914400" lvl="1" indent="-457200">
              <a:buFont typeface="Arial" panose="020B0604020202020204" pitchFamily="34" charset="0"/>
              <a:buChar char="•"/>
            </a:pPr>
            <a:r>
              <a:rPr lang="en-US" sz="2400" b="1" spc="-150" dirty="0">
                <a:solidFill>
                  <a:schemeClr val="bg2">
                    <a:lumMod val="85000"/>
                  </a:schemeClr>
                </a:solidFill>
                <a:latin typeface="+mj-lt"/>
                <a:cs typeface="Arial" panose="020B0604020202020204" pitchFamily="34" charset="0"/>
              </a:rPr>
              <a:t>R</a:t>
            </a:r>
            <a:r>
              <a:rPr lang="en-US" sz="2400" spc="-150" dirty="0">
                <a:solidFill>
                  <a:schemeClr val="bg2">
                    <a:lumMod val="85000"/>
                  </a:schemeClr>
                </a:solidFill>
                <a:latin typeface="+mj-lt"/>
                <a:cs typeface="Arial" panose="020B0604020202020204" pitchFamily="34" charset="0"/>
              </a:rPr>
              <a:t>eusable </a:t>
            </a:r>
          </a:p>
          <a:p>
            <a:pPr marL="457200"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Research Data sharing</a:t>
            </a:r>
          </a:p>
          <a:p>
            <a:pPr marL="1371600" lvl="2"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Knowledge discovery</a:t>
            </a:r>
          </a:p>
          <a:p>
            <a:pPr marL="1371600" lvl="2"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Advance science</a:t>
            </a:r>
          </a:p>
          <a:p>
            <a:pPr marL="1371600" lvl="2" indent="-457200">
              <a:buFont typeface="Arial" panose="020B0604020202020204" pitchFamily="34" charset="0"/>
              <a:buChar char="•"/>
            </a:pPr>
            <a:r>
              <a:rPr lang="en-US" sz="2400" spc="-150" dirty="0">
                <a:solidFill>
                  <a:schemeClr val="bg2">
                    <a:lumMod val="85000"/>
                  </a:schemeClr>
                </a:solidFill>
                <a:latin typeface="+mj-lt"/>
                <a:cs typeface="Arial" panose="020B0604020202020204" pitchFamily="34" charset="0"/>
              </a:rPr>
              <a:t>Web of FAIR data &amp; services</a:t>
            </a:r>
          </a:p>
          <a:p>
            <a:pPr marL="914400" lvl="1" indent="-457200">
              <a:buFont typeface="Arial" panose="020B0604020202020204" pitchFamily="34" charset="0"/>
              <a:buChar char="•"/>
            </a:pPr>
            <a:endParaRPr lang="en-US" sz="2800" spc="-150" dirty="0">
              <a:solidFill>
                <a:schemeClr val="bg2">
                  <a:lumMod val="85000"/>
                </a:schemeClr>
              </a:solidFill>
              <a:latin typeface="+mj-lt"/>
              <a:cs typeface="Arial" panose="020B0604020202020204" pitchFamily="34" charset="0"/>
            </a:endParaRPr>
          </a:p>
          <a:p>
            <a:r>
              <a:rPr lang="en-US" sz="2800" spc="-150" dirty="0">
                <a:solidFill>
                  <a:schemeClr val="bg2">
                    <a:lumMod val="85000"/>
                  </a:schemeClr>
                </a:solidFill>
                <a:latin typeface="+mj-lt"/>
                <a:cs typeface="Arial" panose="020B0604020202020204" pitchFamily="34" charset="0"/>
              </a:rPr>
              <a:t> </a:t>
            </a:r>
          </a:p>
        </p:txBody>
      </p:sp>
      <p:sp>
        <p:nvSpPr>
          <p:cNvPr id="5" name="Right Brace 4">
            <a:extLst>
              <a:ext uri="{FF2B5EF4-FFF2-40B4-BE49-F238E27FC236}">
                <a16:creationId xmlns:a16="http://schemas.microsoft.com/office/drawing/2014/main" id="{8DCF4F56-2F86-CC53-B9A6-B82EADEDB9C7}"/>
              </a:ext>
            </a:extLst>
          </p:cNvPr>
          <p:cNvSpPr/>
          <p:nvPr/>
        </p:nvSpPr>
        <p:spPr>
          <a:xfrm rot="16200000">
            <a:off x="5596378" y="-1885962"/>
            <a:ext cx="999241" cy="6948742"/>
          </a:xfrm>
          <a:prstGeom prst="rightBrace">
            <a:avLst/>
          </a:prstGeom>
          <a:ln w="76200">
            <a:solidFill>
              <a:schemeClr val="bg2">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chemeClr val="bg2">
                  <a:lumMod val="85000"/>
                </a:schemeClr>
              </a:solidFill>
            </a:endParaRPr>
          </a:p>
        </p:txBody>
      </p:sp>
      <p:sp>
        <p:nvSpPr>
          <p:cNvPr id="2" name="Rectangle 1">
            <a:extLst>
              <a:ext uri="{FF2B5EF4-FFF2-40B4-BE49-F238E27FC236}">
                <a16:creationId xmlns:a16="http://schemas.microsoft.com/office/drawing/2014/main" id="{CC14BE77-A408-4183-F762-153A62E29364}"/>
              </a:ext>
            </a:extLst>
          </p:cNvPr>
          <p:cNvSpPr/>
          <p:nvPr/>
        </p:nvSpPr>
        <p:spPr>
          <a:xfrm>
            <a:off x="506629" y="5712637"/>
            <a:ext cx="11009051" cy="99846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WIDESPREAD UPTAKE OF </a:t>
            </a:r>
            <a:r>
              <a:rPr lang="en-GB" sz="3200" dirty="0">
                <a:solidFill>
                  <a:srgbClr val="FFFF00"/>
                </a:solidFill>
              </a:rPr>
              <a:t>FAIR DATA</a:t>
            </a:r>
            <a:r>
              <a:rPr lang="en-GB" sz="3200" dirty="0"/>
              <a:t> ON DRIs </a:t>
            </a:r>
            <a:r>
              <a:rPr lang="en-GB" sz="3200" dirty="0">
                <a:solidFill>
                  <a:srgbClr val="FFFF00"/>
                </a:solidFill>
              </a:rPr>
              <a:t>CARBON FOOTPRINT</a:t>
            </a:r>
            <a:r>
              <a:rPr lang="en-GB" sz="3200" dirty="0"/>
              <a:t> ?</a:t>
            </a:r>
          </a:p>
        </p:txBody>
      </p:sp>
    </p:spTree>
    <p:extLst>
      <p:ext uri="{BB962C8B-B14F-4D97-AF65-F5344CB8AC3E}">
        <p14:creationId xmlns:p14="http://schemas.microsoft.com/office/powerpoint/2010/main" val="1252276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extLst>
              <p:ext uri="{D42A27DB-BD31-4B8C-83A1-F6EECF244321}">
                <p14:modId xmlns:p14="http://schemas.microsoft.com/office/powerpoint/2010/main" val="1403631646"/>
              </p:ext>
            </p:extLst>
          </p:nvPr>
        </p:nvGraphicFramePr>
        <p:xfrm>
          <a:off x="4243627" y="-174409"/>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116262" y="1028891"/>
            <a:ext cx="5304150" cy="4216539"/>
          </a:xfrm>
          <a:prstGeom prst="rect">
            <a:avLst/>
          </a:prstGeom>
          <a:noFill/>
        </p:spPr>
        <p:txBody>
          <a:bodyPr wrap="square" rtlCol="0" anchor="t">
            <a:spAutoFit/>
          </a:bodyPr>
          <a:lstStyle/>
          <a:p>
            <a:r>
              <a:rPr lang="en-US" sz="3200" spc="-150" dirty="0">
                <a:solidFill>
                  <a:schemeClr val="tx2"/>
                </a:solidFill>
                <a:latin typeface="+mj-lt"/>
                <a:cs typeface="Arial" panose="020B0604020202020204" pitchFamily="34" charset="0"/>
              </a:rPr>
              <a:t>Scope and Aims</a:t>
            </a:r>
          </a:p>
          <a:p>
            <a:endParaRPr lang="en-US" sz="3200" spc="-150" dirty="0">
              <a:solidFill>
                <a:schemeClr val="tx2"/>
              </a:solidFill>
              <a:latin typeface="+mj-lt"/>
              <a:cs typeface="Arial" panose="020B0604020202020204" pitchFamily="34" charset="0"/>
            </a:endParaRPr>
          </a:p>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Impact of ICT </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Computing </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Data </a:t>
            </a:r>
            <a:r>
              <a:rPr lang="en-US" sz="2400" spc="-150" dirty="0" err="1">
                <a:solidFill>
                  <a:schemeClr val="tx2"/>
                </a:solidFill>
                <a:latin typeface="+mj-lt"/>
                <a:cs typeface="Arial" panose="020B0604020202020204" pitchFamily="34" charset="0"/>
              </a:rPr>
              <a:t>centres</a:t>
            </a:r>
            <a:endParaRPr lang="en-US" sz="2400" spc="-150" dirty="0">
              <a:solidFill>
                <a:schemeClr val="tx2"/>
              </a:solidFill>
              <a:latin typeface="+mj-lt"/>
              <a:cs typeface="Arial" panose="020B0604020202020204" pitchFamily="34" charset="0"/>
            </a:endParaRP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Data transfer</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Services </a:t>
            </a:r>
          </a:p>
          <a:p>
            <a:pPr marL="914400" lvl="1" indent="-457200">
              <a:buFont typeface="Arial" panose="020B0604020202020204" pitchFamily="34" charset="0"/>
              <a:buChar char="•"/>
            </a:pPr>
            <a:endParaRPr lang="en-US" sz="2400" spc="-150" dirty="0">
              <a:solidFill>
                <a:schemeClr val="tx2"/>
              </a:solidFill>
              <a:latin typeface="+mj-lt"/>
              <a:cs typeface="Arial" panose="020B0604020202020204" pitchFamily="34" charset="0"/>
            </a:endParaRPr>
          </a:p>
          <a:p>
            <a:pPr marL="914400" lvl="1" indent="-457200">
              <a:buFont typeface="Arial" panose="020B0604020202020204" pitchFamily="34" charset="0"/>
              <a:buChar char="•"/>
            </a:pPr>
            <a:endParaRPr lang="en-US" sz="2800" spc="-150" dirty="0">
              <a:solidFill>
                <a:schemeClr val="tx2"/>
              </a:solidFill>
              <a:latin typeface="+mj-lt"/>
              <a:cs typeface="Arial" panose="020B0604020202020204" pitchFamily="34" charset="0"/>
            </a:endParaRPr>
          </a:p>
          <a:p>
            <a:r>
              <a:rPr lang="en-US" sz="2800" spc="-150" dirty="0">
                <a:solidFill>
                  <a:schemeClr val="tx2"/>
                </a:solidFill>
                <a:latin typeface="+mj-lt"/>
                <a:cs typeface="Arial" panose="020B0604020202020204" pitchFamily="34" charset="0"/>
              </a:rPr>
              <a:t> </a:t>
            </a:r>
          </a:p>
        </p:txBody>
      </p:sp>
      <p:sp>
        <p:nvSpPr>
          <p:cNvPr id="4" name="TextBox 3">
            <a:extLst>
              <a:ext uri="{FF2B5EF4-FFF2-40B4-BE49-F238E27FC236}">
                <a16:creationId xmlns:a16="http://schemas.microsoft.com/office/drawing/2014/main" id="{F26571DC-6961-94F5-9DB3-EA2B67D6D93F}"/>
              </a:ext>
            </a:extLst>
          </p:cNvPr>
          <p:cNvSpPr txBox="1"/>
          <p:nvPr/>
        </p:nvSpPr>
        <p:spPr>
          <a:xfrm>
            <a:off x="6705604" y="1033744"/>
            <a:ext cx="5371702" cy="3908762"/>
          </a:xfrm>
          <a:prstGeom prst="rect">
            <a:avLst/>
          </a:prstGeom>
          <a:noFill/>
        </p:spPr>
        <p:txBody>
          <a:bodyPr wrap="square" rtlCol="0" anchor="t">
            <a:spAutoFit/>
          </a:bodyPr>
          <a:lstStyle>
            <a:defPPr>
              <a:defRPr lang="en-US"/>
            </a:defPPr>
            <a:lvl1pPr>
              <a:defRPr sz="3200" spc="-150">
                <a:solidFill>
                  <a:schemeClr val="tx2"/>
                </a:solidFill>
                <a:latin typeface="+mj-lt"/>
                <a:cs typeface="Arial" panose="020B0604020202020204" pitchFamily="34" charset="0"/>
              </a:defRPr>
            </a:lvl1pPr>
            <a:lvl2pPr marL="914400" lvl="1" indent="-457200">
              <a:buFont typeface="Arial" panose="020B0604020202020204" pitchFamily="34" charset="0"/>
              <a:buChar char="•"/>
              <a:defRPr sz="2400" spc="-150">
                <a:solidFill>
                  <a:schemeClr val="tx2"/>
                </a:solidFill>
                <a:latin typeface="+mj-lt"/>
                <a:cs typeface="Arial" panose="020B0604020202020204" pitchFamily="34" charset="0"/>
              </a:defRPr>
            </a:lvl2pPr>
          </a:lstStyle>
          <a:p>
            <a:endParaRPr lang="en-US" dirty="0"/>
          </a:p>
          <a:p>
            <a:endParaRPr lang="en-US" dirty="0"/>
          </a:p>
          <a:p>
            <a:r>
              <a:rPr lang="en-US" dirty="0"/>
              <a:t>Impact of FAIR data </a:t>
            </a:r>
          </a:p>
          <a:p>
            <a:pPr lvl="1"/>
            <a:r>
              <a:rPr lang="en-US" dirty="0"/>
              <a:t>Data reuse</a:t>
            </a:r>
          </a:p>
          <a:p>
            <a:pPr lvl="1"/>
            <a:r>
              <a:rPr lang="en-US" dirty="0"/>
              <a:t>Return on investment (finance)</a:t>
            </a:r>
          </a:p>
          <a:p>
            <a:pPr lvl="1"/>
            <a:r>
              <a:rPr lang="en-US" dirty="0"/>
              <a:t>Scientific innovation</a:t>
            </a:r>
          </a:p>
          <a:p>
            <a:pPr lvl="1"/>
            <a:r>
              <a:rPr lang="en-US" dirty="0"/>
              <a:t>Time</a:t>
            </a:r>
          </a:p>
          <a:p>
            <a:pPr lvl="1"/>
            <a:endParaRPr lang="en-US" dirty="0"/>
          </a:p>
          <a:p>
            <a:r>
              <a:rPr lang="en-US" dirty="0"/>
              <a:t> </a:t>
            </a:r>
          </a:p>
        </p:txBody>
      </p:sp>
      <p:sp>
        <p:nvSpPr>
          <p:cNvPr id="6" name="Right Brace 5">
            <a:extLst>
              <a:ext uri="{FF2B5EF4-FFF2-40B4-BE49-F238E27FC236}">
                <a16:creationId xmlns:a16="http://schemas.microsoft.com/office/drawing/2014/main" id="{D57CA5A9-C922-4EF9-EE96-77C666A4BF07}"/>
              </a:ext>
            </a:extLst>
          </p:cNvPr>
          <p:cNvSpPr/>
          <p:nvPr/>
        </p:nvSpPr>
        <p:spPr>
          <a:xfrm rot="5400000">
            <a:off x="4920792" y="1058451"/>
            <a:ext cx="999241" cy="6948742"/>
          </a:xfrm>
          <a:prstGeom prst="rightBrace">
            <a:avLst/>
          </a:prstGeom>
          <a:ln w="76200">
            <a:solidFill>
              <a:schemeClr val="bg2">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chemeClr val="bg2">
                  <a:lumMod val="85000"/>
                </a:schemeClr>
              </a:solidFill>
            </a:endParaRPr>
          </a:p>
        </p:txBody>
      </p:sp>
      <p:sp>
        <p:nvSpPr>
          <p:cNvPr id="8" name="Rectangle 7">
            <a:extLst>
              <a:ext uri="{FF2B5EF4-FFF2-40B4-BE49-F238E27FC236}">
                <a16:creationId xmlns:a16="http://schemas.microsoft.com/office/drawing/2014/main" id="{5B7EED4B-6187-16CB-7C9E-5FD1AE9C437B}"/>
              </a:ext>
            </a:extLst>
          </p:cNvPr>
          <p:cNvSpPr/>
          <p:nvPr/>
        </p:nvSpPr>
        <p:spPr>
          <a:xfrm>
            <a:off x="1279269" y="503244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Gap : impact of FAIR in environmental terms</a:t>
            </a:r>
          </a:p>
        </p:txBody>
      </p:sp>
    </p:spTree>
    <p:extLst>
      <p:ext uri="{BB962C8B-B14F-4D97-AF65-F5344CB8AC3E}">
        <p14:creationId xmlns:p14="http://schemas.microsoft.com/office/powerpoint/2010/main" val="2440706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nvGraphicFramePr>
        <p:xfrm>
          <a:off x="4243627" y="-174409"/>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116262" y="1028891"/>
            <a:ext cx="5304150" cy="3170099"/>
          </a:xfrm>
          <a:prstGeom prst="rect">
            <a:avLst/>
          </a:prstGeom>
          <a:noFill/>
        </p:spPr>
        <p:txBody>
          <a:bodyPr wrap="square" rtlCol="0" anchor="t">
            <a:spAutoFit/>
          </a:bodyPr>
          <a:lstStyle/>
          <a:p>
            <a:r>
              <a:rPr lang="en-US" sz="3200" spc="-150" dirty="0">
                <a:solidFill>
                  <a:schemeClr val="tx2"/>
                </a:solidFill>
                <a:latin typeface="+mj-lt"/>
                <a:cs typeface="Arial" panose="020B0604020202020204" pitchFamily="34" charset="0"/>
              </a:rPr>
              <a:t>Scope and Aims: two strands</a:t>
            </a:r>
          </a:p>
          <a:p>
            <a:endParaRPr lang="en-US" sz="3200" spc="-150" dirty="0">
              <a:solidFill>
                <a:schemeClr val="tx2"/>
              </a:solidFill>
              <a:latin typeface="+mj-lt"/>
              <a:cs typeface="Arial" panose="020B0604020202020204" pitchFamily="34" charset="0"/>
            </a:endParaRPr>
          </a:p>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Net Zero</a:t>
            </a:r>
          </a:p>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ARINZRIT</a:t>
            </a:r>
          </a:p>
          <a:p>
            <a:pPr marL="914400" lvl="1" indent="-457200">
              <a:buFont typeface="Arial" panose="020B0604020202020204" pitchFamily="34" charset="0"/>
              <a:buChar char="•"/>
            </a:pPr>
            <a:endParaRPr lang="en-US" sz="2400" spc="-150" dirty="0">
              <a:solidFill>
                <a:schemeClr val="tx2"/>
              </a:solidFill>
              <a:latin typeface="+mj-lt"/>
              <a:cs typeface="Arial" panose="020B0604020202020204" pitchFamily="34" charset="0"/>
            </a:endParaRPr>
          </a:p>
          <a:p>
            <a:pPr marL="914400" lvl="1" indent="-457200">
              <a:buFont typeface="Arial" panose="020B0604020202020204" pitchFamily="34" charset="0"/>
              <a:buChar char="•"/>
            </a:pPr>
            <a:endParaRPr lang="en-US" sz="2800" spc="-150" dirty="0">
              <a:solidFill>
                <a:schemeClr val="tx2"/>
              </a:solidFill>
              <a:latin typeface="+mj-lt"/>
              <a:cs typeface="Arial" panose="020B0604020202020204" pitchFamily="34" charset="0"/>
            </a:endParaRPr>
          </a:p>
          <a:p>
            <a:r>
              <a:rPr lang="en-US" sz="2800" spc="-150" dirty="0">
                <a:solidFill>
                  <a:schemeClr val="tx2"/>
                </a:solidFill>
                <a:latin typeface="+mj-lt"/>
                <a:cs typeface="Arial" panose="020B0604020202020204" pitchFamily="34" charset="0"/>
              </a:rPr>
              <a:t> </a:t>
            </a:r>
          </a:p>
        </p:txBody>
      </p:sp>
      <p:sp>
        <p:nvSpPr>
          <p:cNvPr id="4" name="TextBox 3">
            <a:extLst>
              <a:ext uri="{FF2B5EF4-FFF2-40B4-BE49-F238E27FC236}">
                <a16:creationId xmlns:a16="http://schemas.microsoft.com/office/drawing/2014/main" id="{F26571DC-6961-94F5-9DB3-EA2B67D6D93F}"/>
              </a:ext>
            </a:extLst>
          </p:cNvPr>
          <p:cNvSpPr txBox="1"/>
          <p:nvPr/>
        </p:nvSpPr>
        <p:spPr>
          <a:xfrm>
            <a:off x="6705604" y="1033744"/>
            <a:ext cx="5371702" cy="2062103"/>
          </a:xfrm>
          <a:prstGeom prst="rect">
            <a:avLst/>
          </a:prstGeom>
          <a:noFill/>
        </p:spPr>
        <p:txBody>
          <a:bodyPr wrap="square" rtlCol="0" anchor="t">
            <a:spAutoFit/>
          </a:bodyPr>
          <a:lstStyle>
            <a:defPPr>
              <a:defRPr lang="en-US"/>
            </a:defPPr>
            <a:lvl1pPr>
              <a:defRPr sz="3200" spc="-150">
                <a:solidFill>
                  <a:schemeClr val="tx2"/>
                </a:solidFill>
                <a:latin typeface="+mj-lt"/>
                <a:cs typeface="Arial" panose="020B0604020202020204" pitchFamily="34" charset="0"/>
              </a:defRPr>
            </a:lvl1pPr>
            <a:lvl2pPr marL="914400" lvl="1" indent="-457200">
              <a:buFont typeface="Arial" panose="020B0604020202020204" pitchFamily="34" charset="0"/>
              <a:buChar char="•"/>
              <a:defRPr sz="2400" spc="-150">
                <a:solidFill>
                  <a:schemeClr val="tx2"/>
                </a:solidFill>
                <a:latin typeface="+mj-lt"/>
                <a:cs typeface="Arial" panose="020B0604020202020204" pitchFamily="34" charset="0"/>
              </a:defRPr>
            </a:lvl2pPr>
          </a:lstStyle>
          <a:p>
            <a:endParaRPr lang="en-US" dirty="0"/>
          </a:p>
          <a:p>
            <a:endParaRPr lang="en-US" dirty="0"/>
          </a:p>
          <a:p>
            <a:pPr marL="457200" indent="-457200">
              <a:buFont typeface="Arial" panose="020B0604020202020204" pitchFamily="34" charset="0"/>
              <a:buChar char="•"/>
            </a:pPr>
            <a:r>
              <a:rPr lang="en-US" dirty="0" err="1"/>
              <a:t>FAIRsFAIR</a:t>
            </a:r>
            <a:r>
              <a:rPr lang="en-US" dirty="0"/>
              <a:t> </a:t>
            </a:r>
          </a:p>
          <a:p>
            <a:r>
              <a:rPr lang="en-US" dirty="0"/>
              <a:t> </a:t>
            </a:r>
          </a:p>
        </p:txBody>
      </p:sp>
      <p:sp>
        <p:nvSpPr>
          <p:cNvPr id="8" name="Rectangle 7">
            <a:extLst>
              <a:ext uri="{FF2B5EF4-FFF2-40B4-BE49-F238E27FC236}">
                <a16:creationId xmlns:a16="http://schemas.microsoft.com/office/drawing/2014/main" id="{5B7EED4B-6187-16CB-7C9E-5FD1AE9C437B}"/>
              </a:ext>
            </a:extLst>
          </p:cNvPr>
          <p:cNvSpPr/>
          <p:nvPr/>
        </p:nvSpPr>
        <p:spPr>
          <a:xfrm>
            <a:off x="1279269" y="503244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Gap : impact of FAIR in environmental terms</a:t>
            </a:r>
          </a:p>
        </p:txBody>
      </p:sp>
    </p:spTree>
    <p:extLst>
      <p:ext uri="{BB962C8B-B14F-4D97-AF65-F5344CB8AC3E}">
        <p14:creationId xmlns:p14="http://schemas.microsoft.com/office/powerpoint/2010/main" val="1596522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extLst>
              <p:ext uri="{D42A27DB-BD31-4B8C-83A1-F6EECF244321}">
                <p14:modId xmlns:p14="http://schemas.microsoft.com/office/powerpoint/2010/main" val="4237887435"/>
              </p:ext>
            </p:extLst>
          </p:nvPr>
        </p:nvGraphicFramePr>
        <p:xfrm>
          <a:off x="1638276" y="1967439"/>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275182" y="1809785"/>
            <a:ext cx="5304150" cy="2492990"/>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Challenge</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Difficult analysis of interactions </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Complex systems</a:t>
            </a:r>
          </a:p>
          <a:p>
            <a:pPr marL="1371600" lvl="2" indent="-457200">
              <a:buFont typeface="Arial" panose="020B0604020202020204" pitchFamily="34" charset="0"/>
              <a:buChar char="•"/>
            </a:pPr>
            <a:r>
              <a:rPr lang="en-US" sz="2400" spc="-150" dirty="0">
                <a:solidFill>
                  <a:schemeClr val="tx2"/>
                </a:solidFill>
                <a:latin typeface="+mj-lt"/>
                <a:cs typeface="Arial" panose="020B0604020202020204" pitchFamily="34" charset="0"/>
              </a:rPr>
              <a:t>problems , uncertainties</a:t>
            </a:r>
          </a:p>
          <a:p>
            <a:pPr marL="914400" lvl="1" indent="-457200">
              <a:buFont typeface="Arial" panose="020B0604020202020204" pitchFamily="34" charset="0"/>
              <a:buChar char="•"/>
            </a:pPr>
            <a:endParaRPr lang="en-US" sz="2800" spc="-150" dirty="0">
              <a:solidFill>
                <a:schemeClr val="tx2"/>
              </a:solidFill>
              <a:latin typeface="+mj-lt"/>
              <a:cs typeface="Arial" panose="020B0604020202020204" pitchFamily="34" charset="0"/>
            </a:endParaRPr>
          </a:p>
          <a:p>
            <a:r>
              <a:rPr lang="en-US" sz="2800" spc="-150" dirty="0">
                <a:solidFill>
                  <a:schemeClr val="tx2"/>
                </a:solidFill>
                <a:latin typeface="+mj-lt"/>
                <a:cs typeface="Arial" panose="020B0604020202020204" pitchFamily="34" charset="0"/>
              </a:rPr>
              <a:t> </a:t>
            </a:r>
          </a:p>
        </p:txBody>
      </p:sp>
      <p:sp>
        <p:nvSpPr>
          <p:cNvPr id="8" name="Rectangle 7">
            <a:extLst>
              <a:ext uri="{FF2B5EF4-FFF2-40B4-BE49-F238E27FC236}">
                <a16:creationId xmlns:a16="http://schemas.microsoft.com/office/drawing/2014/main" id="{5B7EED4B-6187-16CB-7C9E-5FD1AE9C437B}"/>
              </a:ext>
            </a:extLst>
          </p:cNvPr>
          <p:cNvSpPr/>
          <p:nvPr/>
        </p:nvSpPr>
        <p:spPr>
          <a:xfrm>
            <a:off x="53779" y="94121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Gap: impact of FAIR in environmental terms</a:t>
            </a:r>
          </a:p>
        </p:txBody>
      </p:sp>
      <p:sp>
        <p:nvSpPr>
          <p:cNvPr id="2" name="Rectangle: Rounded Corners 1">
            <a:extLst>
              <a:ext uri="{FF2B5EF4-FFF2-40B4-BE49-F238E27FC236}">
                <a16:creationId xmlns:a16="http://schemas.microsoft.com/office/drawing/2014/main" id="{4131AE28-1928-9BD1-FC32-9869283FA935}"/>
              </a:ext>
            </a:extLst>
          </p:cNvPr>
          <p:cNvSpPr/>
          <p:nvPr/>
        </p:nvSpPr>
        <p:spPr>
          <a:xfrm>
            <a:off x="5450495" y="3350771"/>
            <a:ext cx="6205867" cy="3181473"/>
          </a:xfrm>
          <a:prstGeom prst="roundRect">
            <a:avLst/>
          </a:prstGeom>
          <a:solidFill>
            <a:schemeClr val="bg1">
              <a:lumMod val="6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r>
              <a:rPr lang="en-US" sz="2800" dirty="0">
                <a:solidFill>
                  <a:schemeClr val="bg1"/>
                </a:solidFill>
              </a:rPr>
              <a:t>Difficult questions </a:t>
            </a:r>
            <a:r>
              <a:rPr lang="en-US" sz="2800" dirty="0">
                <a:solidFill>
                  <a:srgbClr val="FF0000"/>
                </a:solidFill>
              </a:rPr>
              <a:t>!</a:t>
            </a:r>
          </a:p>
          <a:p>
            <a:endParaRPr lang="en-US" sz="2800" dirty="0">
              <a:solidFill>
                <a:schemeClr val="bg1"/>
              </a:solidFill>
            </a:endParaRPr>
          </a:p>
          <a:p>
            <a:pPr marL="742950" lvl="1" indent="-285750">
              <a:buFont typeface="Arial" panose="020B0604020202020204" pitchFamily="34" charset="0"/>
              <a:buChar char="•"/>
            </a:pPr>
            <a:r>
              <a:rPr lang="en-US" sz="2000" dirty="0">
                <a:solidFill>
                  <a:schemeClr val="bg1"/>
                </a:solidFill>
              </a:rPr>
              <a:t>MWh, </a:t>
            </a:r>
            <a:r>
              <a:rPr lang="en-US" sz="2000" dirty="0" err="1">
                <a:solidFill>
                  <a:schemeClr val="bg1"/>
                </a:solidFill>
              </a:rPr>
              <a:t>tonnes</a:t>
            </a:r>
            <a:r>
              <a:rPr lang="en-US" sz="2000" dirty="0">
                <a:solidFill>
                  <a:schemeClr val="bg1"/>
                </a:solidFill>
              </a:rPr>
              <a:t> of CO2 saved  by FAIR? </a:t>
            </a:r>
          </a:p>
          <a:p>
            <a:pPr marL="742950" lvl="1" indent="-285750">
              <a:buFont typeface="Arial" panose="020B0604020202020204" pitchFamily="34" charset="0"/>
              <a:buChar char="•"/>
            </a:pPr>
            <a:r>
              <a:rPr lang="en-US" sz="2000" dirty="0">
                <a:solidFill>
                  <a:schemeClr val="bg1"/>
                </a:solidFill>
              </a:rPr>
              <a:t>Single repository vs ecosystem? (scope unclear)</a:t>
            </a:r>
          </a:p>
          <a:p>
            <a:pPr marL="742950" lvl="1" indent="-285750">
              <a:buFont typeface="Arial" panose="020B0604020202020204" pitchFamily="34" charset="0"/>
              <a:buChar char="•"/>
            </a:pPr>
            <a:r>
              <a:rPr lang="en-US" sz="2000" dirty="0">
                <a:solidFill>
                  <a:schemeClr val="bg1"/>
                </a:solidFill>
              </a:rPr>
              <a:t>What if FAIR data not available? Interplay speculative</a:t>
            </a:r>
          </a:p>
          <a:p>
            <a:pPr marL="742950" lvl="1" indent="-285750">
              <a:buFont typeface="Arial" panose="020B0604020202020204" pitchFamily="34" charset="0"/>
              <a:buChar char="•"/>
            </a:pPr>
            <a:r>
              <a:rPr lang="en-US" sz="2000" dirty="0">
                <a:solidFill>
                  <a:schemeClr val="bg1"/>
                </a:solidFill>
              </a:rPr>
              <a:t>Many factors impossible to quantify</a:t>
            </a:r>
          </a:p>
          <a:p>
            <a:pPr marL="742950" lvl="1" indent="-285750">
              <a:buFont typeface="Arial" panose="020B0604020202020204" pitchFamily="34" charset="0"/>
              <a:buChar char="•"/>
            </a:pPr>
            <a:endParaRPr lang="en-US" dirty="0">
              <a:solidFill>
                <a:schemeClr val="bg1"/>
              </a:solidFill>
            </a:endParaRPr>
          </a:p>
        </p:txBody>
      </p:sp>
      <p:sp>
        <p:nvSpPr>
          <p:cNvPr id="10" name="Arrow: Bent 9">
            <a:extLst>
              <a:ext uri="{FF2B5EF4-FFF2-40B4-BE49-F238E27FC236}">
                <a16:creationId xmlns:a16="http://schemas.microsoft.com/office/drawing/2014/main" id="{F283A2AF-C061-7B67-5004-59536833FEBF}"/>
              </a:ext>
            </a:extLst>
          </p:cNvPr>
          <p:cNvSpPr/>
          <p:nvPr/>
        </p:nvSpPr>
        <p:spPr>
          <a:xfrm rot="5400000">
            <a:off x="6473551" y="934072"/>
            <a:ext cx="998460" cy="3708052"/>
          </a:xfrm>
          <a:prstGeom prst="ben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217608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nvGraphicFramePr>
        <p:xfrm>
          <a:off x="1638276" y="1967439"/>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275182" y="1809785"/>
            <a:ext cx="5304150" cy="2492990"/>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Challenge</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Difficult analysis of interactions </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Complex systems</a:t>
            </a:r>
          </a:p>
          <a:p>
            <a:pPr marL="1371600" lvl="2" indent="-457200">
              <a:buFont typeface="Arial" panose="020B0604020202020204" pitchFamily="34" charset="0"/>
              <a:buChar char="•"/>
            </a:pPr>
            <a:r>
              <a:rPr lang="en-US" sz="2400" spc="-150" dirty="0">
                <a:solidFill>
                  <a:schemeClr val="tx2"/>
                </a:solidFill>
                <a:latin typeface="+mj-lt"/>
                <a:cs typeface="Arial" panose="020B0604020202020204" pitchFamily="34" charset="0"/>
              </a:rPr>
              <a:t>problems , uncertainties</a:t>
            </a:r>
          </a:p>
          <a:p>
            <a:pPr marL="914400" lvl="1" indent="-457200">
              <a:buFont typeface="Arial" panose="020B0604020202020204" pitchFamily="34" charset="0"/>
              <a:buChar char="•"/>
            </a:pPr>
            <a:endParaRPr lang="en-US" sz="2800" spc="-150" dirty="0">
              <a:solidFill>
                <a:schemeClr val="tx2"/>
              </a:solidFill>
              <a:latin typeface="+mj-lt"/>
              <a:cs typeface="Arial" panose="020B0604020202020204" pitchFamily="34" charset="0"/>
            </a:endParaRPr>
          </a:p>
          <a:p>
            <a:r>
              <a:rPr lang="en-US" sz="2800" spc="-150" dirty="0">
                <a:solidFill>
                  <a:schemeClr val="tx2"/>
                </a:solidFill>
                <a:latin typeface="+mj-lt"/>
                <a:cs typeface="Arial" panose="020B0604020202020204" pitchFamily="34" charset="0"/>
              </a:rPr>
              <a:t> </a:t>
            </a:r>
          </a:p>
        </p:txBody>
      </p:sp>
      <p:sp>
        <p:nvSpPr>
          <p:cNvPr id="8" name="Rectangle 7">
            <a:extLst>
              <a:ext uri="{FF2B5EF4-FFF2-40B4-BE49-F238E27FC236}">
                <a16:creationId xmlns:a16="http://schemas.microsoft.com/office/drawing/2014/main" id="{5B7EED4B-6187-16CB-7C9E-5FD1AE9C437B}"/>
              </a:ext>
            </a:extLst>
          </p:cNvPr>
          <p:cNvSpPr/>
          <p:nvPr/>
        </p:nvSpPr>
        <p:spPr>
          <a:xfrm>
            <a:off x="53779" y="94121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Gap: impact of FAIR in environmental terms</a:t>
            </a:r>
          </a:p>
        </p:txBody>
      </p:sp>
      <p:sp>
        <p:nvSpPr>
          <p:cNvPr id="2" name="Rectangle: Rounded Corners 1">
            <a:extLst>
              <a:ext uri="{FF2B5EF4-FFF2-40B4-BE49-F238E27FC236}">
                <a16:creationId xmlns:a16="http://schemas.microsoft.com/office/drawing/2014/main" id="{4131AE28-1928-9BD1-FC32-9869283FA935}"/>
              </a:ext>
            </a:extLst>
          </p:cNvPr>
          <p:cNvSpPr/>
          <p:nvPr/>
        </p:nvSpPr>
        <p:spPr>
          <a:xfrm>
            <a:off x="5450495" y="3636522"/>
            <a:ext cx="6205867" cy="2604022"/>
          </a:xfrm>
          <a:prstGeom prst="roundRect">
            <a:avLst/>
          </a:prstGeom>
          <a:solidFill>
            <a:schemeClr val="bg1">
              <a:lumMod val="6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pPr marL="457200" indent="-457200">
              <a:buFont typeface="Wingdings" panose="05000000000000000000" pitchFamily="2" charset="2"/>
              <a:buChar char="Ø"/>
            </a:pPr>
            <a:r>
              <a:rPr lang="en-US" sz="2800" dirty="0">
                <a:solidFill>
                  <a:schemeClr val="bg1"/>
                </a:solidFill>
              </a:rPr>
              <a:t>How factors at play influence each other?</a:t>
            </a:r>
          </a:p>
          <a:p>
            <a:pPr marL="457200" indent="-457200">
              <a:buFont typeface="Wingdings" panose="05000000000000000000" pitchFamily="2" charset="2"/>
              <a:buChar char="Ø"/>
            </a:pPr>
            <a:r>
              <a:rPr lang="en-US" sz="2800" dirty="0">
                <a:solidFill>
                  <a:schemeClr val="bg1"/>
                </a:solidFill>
              </a:rPr>
              <a:t>Energy proportionality</a:t>
            </a:r>
          </a:p>
          <a:p>
            <a:pPr marL="457200" indent="-457200">
              <a:buFont typeface="Wingdings" panose="05000000000000000000" pitchFamily="2" charset="2"/>
              <a:buChar char="Ø"/>
            </a:pPr>
            <a:r>
              <a:rPr lang="en-US" sz="2800" dirty="0">
                <a:solidFill>
                  <a:schemeClr val="bg1"/>
                </a:solidFill>
              </a:rPr>
              <a:t>Avoidance of resource proliferation</a:t>
            </a:r>
          </a:p>
          <a:p>
            <a:pPr marL="285750" indent="-285750">
              <a:buFont typeface="Arial" panose="020B0604020202020204" pitchFamily="34" charset="0"/>
              <a:buChar char="•"/>
            </a:pPr>
            <a:endParaRPr lang="en-US" dirty="0">
              <a:solidFill>
                <a:schemeClr val="bg1"/>
              </a:solidFill>
            </a:endParaRPr>
          </a:p>
        </p:txBody>
      </p:sp>
      <p:sp>
        <p:nvSpPr>
          <p:cNvPr id="10" name="Arrow: Bent 9">
            <a:extLst>
              <a:ext uri="{FF2B5EF4-FFF2-40B4-BE49-F238E27FC236}">
                <a16:creationId xmlns:a16="http://schemas.microsoft.com/office/drawing/2014/main" id="{F283A2AF-C061-7B67-5004-59536833FEBF}"/>
              </a:ext>
            </a:extLst>
          </p:cNvPr>
          <p:cNvSpPr/>
          <p:nvPr/>
        </p:nvSpPr>
        <p:spPr>
          <a:xfrm rot="5400000">
            <a:off x="6473551" y="934072"/>
            <a:ext cx="998460" cy="3708052"/>
          </a:xfrm>
          <a:prstGeom prst="ben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922822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114693" y="94065"/>
            <a:ext cx="11962613" cy="707886"/>
          </a:xfrm>
          <a:prstGeom prst="rect">
            <a:avLst/>
          </a:prstGeom>
          <a:noFill/>
        </p:spPr>
        <p:txBody>
          <a:bodyPr wrap="square" rtlCol="0" anchor="t">
            <a:spAutoFit/>
          </a:bodyPr>
          <a:lstStyle/>
          <a:p>
            <a:r>
              <a:rPr lang="en-US" sz="4000" b="1" spc="-150" dirty="0">
                <a:solidFill>
                  <a:srgbClr val="2E2D62"/>
                </a:solidFill>
                <a:latin typeface="+mj-lt"/>
                <a:cs typeface="Arial" panose="020B0604020202020204" pitchFamily="34" charset="0"/>
              </a:rPr>
              <a:t>FAIR data and Net Zero: exploring the interactions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graphicFrame>
        <p:nvGraphicFramePr>
          <p:cNvPr id="7" name="Diagram 6">
            <a:extLst>
              <a:ext uri="{FF2B5EF4-FFF2-40B4-BE49-F238E27FC236}">
                <a16:creationId xmlns:a16="http://schemas.microsoft.com/office/drawing/2014/main" id="{1C380E49-DB35-FA39-A03F-198D43485921}"/>
              </a:ext>
            </a:extLst>
          </p:cNvPr>
          <p:cNvGraphicFramePr/>
          <p:nvPr/>
        </p:nvGraphicFramePr>
        <p:xfrm>
          <a:off x="1638276" y="1967439"/>
          <a:ext cx="236455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764865D-0AE1-D0B4-3830-E51DEC1FE3CB}"/>
              </a:ext>
            </a:extLst>
          </p:cNvPr>
          <p:cNvSpPr txBox="1"/>
          <p:nvPr/>
        </p:nvSpPr>
        <p:spPr>
          <a:xfrm>
            <a:off x="275182" y="1809785"/>
            <a:ext cx="5304150" cy="2123658"/>
          </a:xfrm>
          <a:prstGeom prst="rect">
            <a:avLst/>
          </a:prstGeom>
          <a:noFill/>
        </p:spPr>
        <p:txBody>
          <a:bodyPr wrap="square" rtlCol="0" anchor="t">
            <a:spAutoFit/>
          </a:bodyPr>
          <a:lstStyle/>
          <a:p>
            <a:pPr marL="457200" indent="-457200">
              <a:buFont typeface="Arial" panose="020B0604020202020204" pitchFamily="34" charset="0"/>
              <a:buChar char="•"/>
            </a:pPr>
            <a:r>
              <a:rPr lang="en-US" sz="2800" spc="-150" dirty="0">
                <a:solidFill>
                  <a:schemeClr val="tx2"/>
                </a:solidFill>
                <a:latin typeface="+mj-lt"/>
                <a:cs typeface="Arial" panose="020B0604020202020204" pitchFamily="34" charset="0"/>
              </a:rPr>
              <a:t>Model system of processes</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FAIR processes and activities </a:t>
            </a:r>
          </a:p>
          <a:p>
            <a:pPr marL="914400" lvl="1" indent="-457200">
              <a:buFont typeface="Arial" panose="020B0604020202020204" pitchFamily="34" charset="0"/>
              <a:buChar char="•"/>
            </a:pPr>
            <a:r>
              <a:rPr lang="en-US" sz="2400" spc="-150" dirty="0">
                <a:solidFill>
                  <a:schemeClr val="tx2"/>
                </a:solidFill>
                <a:latin typeface="+mj-lt"/>
                <a:cs typeface="Arial" panose="020B0604020202020204" pitchFamily="34" charset="0"/>
              </a:rPr>
              <a:t>Energy consumption </a:t>
            </a:r>
          </a:p>
          <a:p>
            <a:pPr marL="914400" lvl="1" indent="-457200">
              <a:buFont typeface="Arial" panose="020B0604020202020204" pitchFamily="34" charset="0"/>
              <a:buChar char="•"/>
            </a:pPr>
            <a:r>
              <a:rPr lang="en-US" sz="2800" spc="-150" dirty="0">
                <a:solidFill>
                  <a:schemeClr val="tx2"/>
                </a:solidFill>
                <a:latin typeface="+mj-lt"/>
                <a:cs typeface="Arial" panose="020B0604020202020204" pitchFamily="34" charset="0"/>
              </a:rPr>
              <a:t>ICT resources</a:t>
            </a:r>
          </a:p>
          <a:p>
            <a:r>
              <a:rPr lang="en-US" sz="2800" spc="-150" dirty="0">
                <a:solidFill>
                  <a:schemeClr val="tx2"/>
                </a:solidFill>
                <a:latin typeface="+mj-lt"/>
                <a:cs typeface="Arial" panose="020B0604020202020204" pitchFamily="34" charset="0"/>
              </a:rPr>
              <a:t> </a:t>
            </a:r>
          </a:p>
        </p:txBody>
      </p:sp>
      <p:sp>
        <p:nvSpPr>
          <p:cNvPr id="8" name="Rectangle 7">
            <a:extLst>
              <a:ext uri="{FF2B5EF4-FFF2-40B4-BE49-F238E27FC236}">
                <a16:creationId xmlns:a16="http://schemas.microsoft.com/office/drawing/2014/main" id="{5B7EED4B-6187-16CB-7C9E-5FD1AE9C437B}"/>
              </a:ext>
            </a:extLst>
          </p:cNvPr>
          <p:cNvSpPr/>
          <p:nvPr/>
        </p:nvSpPr>
        <p:spPr>
          <a:xfrm>
            <a:off x="53779" y="941213"/>
            <a:ext cx="8282286" cy="998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2"/>
                </a:solidFill>
              </a:rPr>
              <a:t>Methodology</a:t>
            </a:r>
            <a:endParaRPr lang="en-GB" sz="3200" dirty="0">
              <a:solidFill>
                <a:schemeClr val="bg1">
                  <a:lumMod val="95000"/>
                </a:schemeClr>
              </a:solidFill>
            </a:endParaRPr>
          </a:p>
        </p:txBody>
      </p:sp>
      <p:sp>
        <p:nvSpPr>
          <p:cNvPr id="2" name="Rectangle: Rounded Corners 1">
            <a:extLst>
              <a:ext uri="{FF2B5EF4-FFF2-40B4-BE49-F238E27FC236}">
                <a16:creationId xmlns:a16="http://schemas.microsoft.com/office/drawing/2014/main" id="{4131AE28-1928-9BD1-FC32-9869283FA935}"/>
              </a:ext>
            </a:extLst>
          </p:cNvPr>
          <p:cNvSpPr/>
          <p:nvPr/>
        </p:nvSpPr>
        <p:spPr>
          <a:xfrm>
            <a:off x="5450495" y="3636522"/>
            <a:ext cx="6205867" cy="2604022"/>
          </a:xfrm>
          <a:prstGeom prst="roundRect">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a:p>
            <a:pPr marL="457200" indent="-457200">
              <a:buFont typeface="Wingdings" panose="05000000000000000000" pitchFamily="2" charset="2"/>
              <a:buChar char="Ø"/>
            </a:pPr>
            <a:r>
              <a:rPr lang="en-US" sz="2800" dirty="0">
                <a:solidFill>
                  <a:schemeClr val="bg1"/>
                </a:solidFill>
              </a:rPr>
              <a:t>Look at processes as part of  a </a:t>
            </a:r>
            <a:r>
              <a:rPr lang="en-US" sz="2800">
                <a:solidFill>
                  <a:schemeClr val="bg1"/>
                </a:solidFill>
              </a:rPr>
              <a:t>dynamic system </a:t>
            </a:r>
            <a:endParaRPr lang="en-US" sz="2800" dirty="0">
              <a:solidFill>
                <a:schemeClr val="bg1"/>
              </a:solidFill>
            </a:endParaRPr>
          </a:p>
          <a:p>
            <a:pPr marL="457200" indent="-457200">
              <a:buFont typeface="Wingdings" panose="05000000000000000000" pitchFamily="2" charset="2"/>
              <a:buChar char="Ø"/>
            </a:pPr>
            <a:r>
              <a:rPr lang="en-US" sz="2800" dirty="0">
                <a:solidFill>
                  <a:schemeClr val="bg1"/>
                </a:solidFill>
              </a:rPr>
              <a:t>Energy proportionality</a:t>
            </a:r>
          </a:p>
          <a:p>
            <a:pPr marL="457200" indent="-457200">
              <a:buFont typeface="Wingdings" panose="05000000000000000000" pitchFamily="2" charset="2"/>
              <a:buChar char="Ø"/>
            </a:pPr>
            <a:r>
              <a:rPr lang="en-US" sz="2800" dirty="0">
                <a:solidFill>
                  <a:schemeClr val="bg1"/>
                </a:solidFill>
              </a:rPr>
              <a:t>Avoidance of resource proliferation</a:t>
            </a:r>
          </a:p>
          <a:p>
            <a:pPr marL="742950" lvl="1" indent="-285750">
              <a:buFont typeface="Arial" panose="020B0604020202020204" pitchFamily="34" charset="0"/>
              <a:buChar char="•"/>
            </a:pPr>
            <a:endParaRPr lang="en-US" dirty="0">
              <a:solidFill>
                <a:schemeClr val="bg1"/>
              </a:solidFill>
            </a:endParaRPr>
          </a:p>
        </p:txBody>
      </p:sp>
      <p:sp>
        <p:nvSpPr>
          <p:cNvPr id="10" name="Arrow: Bent 9">
            <a:extLst>
              <a:ext uri="{FF2B5EF4-FFF2-40B4-BE49-F238E27FC236}">
                <a16:creationId xmlns:a16="http://schemas.microsoft.com/office/drawing/2014/main" id="{F283A2AF-C061-7B67-5004-59536833FEBF}"/>
              </a:ext>
            </a:extLst>
          </p:cNvPr>
          <p:cNvSpPr/>
          <p:nvPr/>
        </p:nvSpPr>
        <p:spPr>
          <a:xfrm rot="5400000">
            <a:off x="6473551" y="934072"/>
            <a:ext cx="998460" cy="3708052"/>
          </a:xfrm>
          <a:prstGeom prst="bent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386947710"/>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RI_STFC_master_template_Nov19.pptx" id="{F415A904-E84F-45D8-8B2A-631E58855D4D}" vid="{AB958EC8-2BB8-450B-8EAA-75728A3FDE10}"/>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RI_STFC_master_template_Nov19.pptx" id="{F415A904-E84F-45D8-8B2A-631E58855D4D}" vid="{08FDE167-A0B6-49EB-98EE-6D50D0F0D9E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UKRI_STFC_master_template_Nov19</Template>
  <TotalTime>6385</TotalTime>
  <Words>1026</Words>
  <Application>Microsoft Office PowerPoint</Application>
  <PresentationFormat>Widescreen</PresentationFormat>
  <Paragraphs>304</Paragraphs>
  <Slides>19</Slides>
  <Notes>19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19</vt:i4>
      </vt:variant>
    </vt:vector>
  </HeadingPairs>
  <TitlesOfParts>
    <vt:vector size="24" baseType="lpstr">
      <vt:lpstr>Arial</vt:lpstr>
      <vt:lpstr>Arial Regular</vt:lpstr>
      <vt:lpstr>Wingdings</vt:lpstr>
      <vt:lpstr>Font and logo master</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Dickinson, Rose (STFC,RAL,SC)</dc:creator>
  <cp:lastModifiedBy>Gabin Kayumbi</cp:lastModifiedBy>
  <cp:revision>94</cp:revision>
  <cp:lastPrinted>2019-10-02T08:27:37Z</cp:lastPrinted>
  <dcterms:created xsi:type="dcterms:W3CDTF">2020-10-02T11:04:26Z</dcterms:created>
  <dcterms:modified xsi:type="dcterms:W3CDTF">2023-05-02T10:22:11Z</dcterms:modified>
</cp:coreProperties>
</file>