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7" r:id="rId2"/>
    <p:sldId id="292" r:id="rId3"/>
    <p:sldId id="310" r:id="rId4"/>
    <p:sldId id="313" r:id="rId5"/>
    <p:sldId id="316" r:id="rId6"/>
    <p:sldId id="293" r:id="rId7"/>
    <p:sldId id="314" r:id="rId8"/>
    <p:sldId id="276" r:id="rId9"/>
    <p:sldId id="294" r:id="rId10"/>
    <p:sldId id="302" r:id="rId11"/>
    <p:sldId id="311" r:id="rId12"/>
    <p:sldId id="301" r:id="rId13"/>
    <p:sldId id="304" r:id="rId14"/>
    <p:sldId id="305" r:id="rId15"/>
    <p:sldId id="306" r:id="rId16"/>
    <p:sldId id="309" r:id="rId17"/>
    <p:sldId id="280" r:id="rId18"/>
    <p:sldId id="308" r:id="rId19"/>
    <p:sldId id="317" r:id="rId20"/>
    <p:sldId id="318" r:id="rId21"/>
  </p:sldIdLst>
  <p:sldSz cx="12192000" cy="6858000"/>
  <p:notesSz cx="6797675" cy="9928225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2B36D"/>
    <a:srgbClr val="A0C759"/>
    <a:srgbClr val="49D7B5"/>
    <a:srgbClr val="333333"/>
    <a:srgbClr val="A1C3E8"/>
    <a:srgbClr val="000000"/>
    <a:srgbClr val="4F8AC5"/>
    <a:srgbClr val="BED3EA"/>
    <a:srgbClr val="B3CC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47" autoAdjust="0"/>
  </p:normalViewPr>
  <p:slideViewPr>
    <p:cSldViewPr>
      <p:cViewPr varScale="1">
        <p:scale>
          <a:sx n="65" d="100"/>
          <a:sy n="65" d="100"/>
        </p:scale>
        <p:origin x="55" y="75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67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837C97-A602-42C5-B2C3-F741F6129BC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B08D1BE-4819-4EFA-B327-79D081D86E5D}">
      <dgm:prSet phldrT="[Text]" custT="1"/>
      <dgm:spPr>
        <a:solidFill>
          <a:srgbClr val="FFC000"/>
        </a:solidFill>
      </dgm:spPr>
      <dgm:t>
        <a:bodyPr/>
        <a:lstStyle/>
        <a:p>
          <a:r>
            <a:rPr lang="de-DE" sz="3000" dirty="0" err="1" smtClean="0"/>
            <a:t>Pre-processing</a:t>
          </a:r>
          <a:r>
            <a:rPr lang="de-DE" sz="3000" dirty="0" smtClean="0"/>
            <a:t> </a:t>
          </a:r>
          <a:r>
            <a:rPr lang="de-DE" sz="3000" dirty="0" err="1" smtClean="0"/>
            <a:t>of</a:t>
          </a:r>
          <a:r>
            <a:rPr lang="de-DE" sz="3000" dirty="0" smtClean="0"/>
            <a:t> AVHRR </a:t>
          </a:r>
          <a:r>
            <a:rPr lang="de-DE" sz="3000" dirty="0" err="1" smtClean="0"/>
            <a:t>data</a:t>
          </a:r>
          <a:r>
            <a:rPr lang="de-DE" sz="3000" dirty="0" smtClean="0"/>
            <a:t>; </a:t>
          </a:r>
          <a:r>
            <a:rPr lang="de-DE" sz="3000" dirty="0" err="1" smtClean="0"/>
            <a:t>calibration</a:t>
          </a:r>
          <a:r>
            <a:rPr lang="de-DE" sz="3000" dirty="0" smtClean="0"/>
            <a:t> </a:t>
          </a:r>
          <a:r>
            <a:rPr lang="de-DE" sz="3000" dirty="0" err="1" smtClean="0"/>
            <a:t>and</a:t>
          </a:r>
          <a:r>
            <a:rPr lang="de-DE" sz="3000" dirty="0" smtClean="0"/>
            <a:t> </a:t>
          </a:r>
          <a:r>
            <a:rPr lang="de-DE" sz="3000" dirty="0" err="1" smtClean="0"/>
            <a:t>geocoding</a:t>
          </a:r>
          <a:r>
            <a:rPr lang="de-DE" sz="3000" dirty="0" smtClean="0"/>
            <a:t>/ </a:t>
          </a:r>
          <a:r>
            <a:rPr lang="de-DE" sz="3000" dirty="0" err="1" smtClean="0"/>
            <a:t>orthorectification</a:t>
          </a:r>
          <a:endParaRPr lang="de-DE" sz="3000" dirty="0"/>
        </a:p>
      </dgm:t>
    </dgm:pt>
    <dgm:pt modelId="{EC570AE7-7C8B-4202-9B81-8F34612AB0FE}" type="parTrans" cxnId="{F36D13EB-7547-4048-B8C5-DB316E1DA24D}">
      <dgm:prSet/>
      <dgm:spPr/>
      <dgm:t>
        <a:bodyPr/>
        <a:lstStyle/>
        <a:p>
          <a:endParaRPr lang="de-DE"/>
        </a:p>
      </dgm:t>
    </dgm:pt>
    <dgm:pt modelId="{B76CDC20-A651-4B5B-A5D4-DE4A10CCC8DB}" type="sibTrans" cxnId="{F36D13EB-7547-4048-B8C5-DB316E1DA24D}">
      <dgm:prSet/>
      <dgm:spPr/>
      <dgm:t>
        <a:bodyPr/>
        <a:lstStyle/>
        <a:p>
          <a:endParaRPr lang="de-DE"/>
        </a:p>
      </dgm:t>
    </dgm:pt>
    <dgm:pt modelId="{C4951E79-046D-4153-8F25-8E13C7044AD3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2400" dirty="0" smtClean="0"/>
            <a:t>Aerosol Optical </a:t>
          </a:r>
          <a:r>
            <a:rPr lang="de-DE" sz="2400" dirty="0" err="1" smtClean="0"/>
            <a:t>Depth</a:t>
          </a:r>
          <a:r>
            <a:rPr lang="de-DE" sz="2400" dirty="0" smtClean="0"/>
            <a:t> (AVHRR)</a:t>
          </a:r>
          <a:endParaRPr lang="de-DE" sz="2400" dirty="0"/>
        </a:p>
      </dgm:t>
    </dgm:pt>
    <dgm:pt modelId="{5F22B398-6B5A-4919-B29B-A472AE27C699}" type="parTrans" cxnId="{E60C84AA-9A73-40D4-940E-ADC29DF5B4F6}">
      <dgm:prSet/>
      <dgm:spPr/>
      <dgm:t>
        <a:bodyPr/>
        <a:lstStyle/>
        <a:p>
          <a:endParaRPr lang="de-DE"/>
        </a:p>
      </dgm:t>
    </dgm:pt>
    <dgm:pt modelId="{A9F3B0D7-99EA-4744-AFBE-64B7C4CE0033}" type="sibTrans" cxnId="{E60C84AA-9A73-40D4-940E-ADC29DF5B4F6}">
      <dgm:prSet/>
      <dgm:spPr/>
      <dgm:t>
        <a:bodyPr/>
        <a:lstStyle/>
        <a:p>
          <a:endParaRPr lang="de-DE"/>
        </a:p>
      </dgm:t>
    </dgm:pt>
    <dgm:pt modelId="{285D252A-9D55-4C50-ABF5-7B12625B167B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2400" dirty="0" err="1" smtClean="0"/>
            <a:t>Probability</a:t>
          </a:r>
          <a:r>
            <a:rPr lang="de-DE" sz="2400" dirty="0" smtClean="0"/>
            <a:t> Cloud </a:t>
          </a:r>
          <a:r>
            <a:rPr lang="de-DE" sz="2400" dirty="0" err="1" smtClean="0"/>
            <a:t>Mask</a:t>
          </a:r>
          <a:r>
            <a:rPr lang="de-DE" sz="2400" dirty="0" smtClean="0"/>
            <a:t> (PCM)</a:t>
          </a:r>
          <a:endParaRPr lang="de-DE" sz="2400" dirty="0"/>
        </a:p>
      </dgm:t>
    </dgm:pt>
    <dgm:pt modelId="{5C681364-FCD7-4AA3-8619-593C00C7EC68}" type="parTrans" cxnId="{D4CC49F1-3B82-48D4-83A7-17FD435C6490}">
      <dgm:prSet/>
      <dgm:spPr/>
      <dgm:t>
        <a:bodyPr/>
        <a:lstStyle/>
        <a:p>
          <a:endParaRPr lang="de-DE"/>
        </a:p>
      </dgm:t>
    </dgm:pt>
    <dgm:pt modelId="{FF339128-7834-42DD-8955-A7B92F1FF901}" type="sibTrans" cxnId="{D4CC49F1-3B82-48D4-83A7-17FD435C6490}">
      <dgm:prSet/>
      <dgm:spPr/>
      <dgm:t>
        <a:bodyPr/>
        <a:lstStyle/>
        <a:p>
          <a:endParaRPr lang="de-DE"/>
        </a:p>
      </dgm:t>
    </dgm:pt>
    <dgm:pt modelId="{F4407F24-4522-41C7-B0DE-4A168E6D0256}">
      <dgm:prSet phldrT="[Text]" custT="1"/>
      <dgm:spPr>
        <a:solidFill>
          <a:srgbClr val="92B36D"/>
        </a:solidFill>
      </dgm:spPr>
      <dgm:t>
        <a:bodyPr/>
        <a:lstStyle/>
        <a:p>
          <a:r>
            <a:rPr lang="de-DE" sz="2400" dirty="0" smtClean="0"/>
            <a:t>Albedo, Vegetation Dynamic, </a:t>
          </a:r>
          <a:r>
            <a:rPr lang="de-DE" sz="2400" dirty="0" err="1" smtClean="0"/>
            <a:t>Fire</a:t>
          </a:r>
          <a:endParaRPr lang="de-DE" sz="2400" dirty="0"/>
        </a:p>
      </dgm:t>
    </dgm:pt>
    <dgm:pt modelId="{A3148E7D-21AB-4888-9F5E-BDE062F03B5B}" type="parTrans" cxnId="{014FF8B5-17F3-4632-9D73-8B7B402BC670}">
      <dgm:prSet/>
      <dgm:spPr/>
      <dgm:t>
        <a:bodyPr/>
        <a:lstStyle/>
        <a:p>
          <a:endParaRPr lang="de-DE"/>
        </a:p>
      </dgm:t>
    </dgm:pt>
    <dgm:pt modelId="{B40EA0A5-E710-4D9E-BEE6-78F88DF6C953}" type="sibTrans" cxnId="{014FF8B5-17F3-4632-9D73-8B7B402BC670}">
      <dgm:prSet/>
      <dgm:spPr/>
      <dgm:t>
        <a:bodyPr/>
        <a:lstStyle/>
        <a:p>
          <a:endParaRPr lang="de-DE"/>
        </a:p>
      </dgm:t>
    </dgm:pt>
    <dgm:pt modelId="{D3CD2500-0D8C-461B-A0F3-B807A5DA87A8}">
      <dgm:prSet custT="1"/>
      <dgm:spPr>
        <a:solidFill>
          <a:srgbClr val="92B36D"/>
        </a:solidFill>
      </dgm:spPr>
      <dgm:t>
        <a:bodyPr/>
        <a:lstStyle/>
        <a:p>
          <a:r>
            <a:rPr lang="de-DE" sz="2400" dirty="0" smtClean="0"/>
            <a:t>Snow Cover </a:t>
          </a:r>
          <a:r>
            <a:rPr lang="de-DE" sz="2400" dirty="0" err="1" smtClean="0"/>
            <a:t>Fraction</a:t>
          </a:r>
          <a:r>
            <a:rPr lang="de-DE" sz="2400" dirty="0" smtClean="0"/>
            <a:t> (AVHRR) </a:t>
          </a:r>
          <a:endParaRPr lang="de-DE" sz="2400" dirty="0"/>
        </a:p>
      </dgm:t>
    </dgm:pt>
    <dgm:pt modelId="{E38F54D2-24F5-43BF-B8DC-715FBE301D07}" type="parTrans" cxnId="{38CB4CFC-526D-44FD-B498-DC0DAADBAF59}">
      <dgm:prSet/>
      <dgm:spPr/>
      <dgm:t>
        <a:bodyPr/>
        <a:lstStyle/>
        <a:p>
          <a:endParaRPr lang="de-DE"/>
        </a:p>
      </dgm:t>
    </dgm:pt>
    <dgm:pt modelId="{F25FCB87-AAE9-49C1-A4C0-32CEA9063C9D}" type="sibTrans" cxnId="{38CB4CFC-526D-44FD-B498-DC0DAADBAF59}">
      <dgm:prSet/>
      <dgm:spPr/>
      <dgm:t>
        <a:bodyPr/>
        <a:lstStyle/>
        <a:p>
          <a:endParaRPr lang="de-DE"/>
        </a:p>
      </dgm:t>
    </dgm:pt>
    <dgm:pt modelId="{96363111-9B72-4E2E-A2D1-E1B6A95F175D}">
      <dgm:prSet custT="1"/>
      <dgm:spPr>
        <a:solidFill>
          <a:srgbClr val="92B36D"/>
        </a:solidFill>
      </dgm:spPr>
      <dgm:t>
        <a:bodyPr/>
        <a:lstStyle/>
        <a:p>
          <a:r>
            <a:rPr lang="de-DE" sz="2400" dirty="0" smtClean="0"/>
            <a:t>Lake Surface </a:t>
          </a:r>
          <a:r>
            <a:rPr lang="de-DE" sz="2400" dirty="0" err="1" smtClean="0"/>
            <a:t>Water</a:t>
          </a:r>
          <a:r>
            <a:rPr lang="de-DE" sz="2400" dirty="0" smtClean="0"/>
            <a:t> </a:t>
          </a:r>
          <a:r>
            <a:rPr lang="de-DE" sz="2400" dirty="0" err="1" smtClean="0"/>
            <a:t>Temperature</a:t>
          </a:r>
          <a:r>
            <a:rPr lang="de-DE" sz="2400" dirty="0" smtClean="0"/>
            <a:t>  (AVHRR)</a:t>
          </a:r>
          <a:endParaRPr lang="de-DE" sz="2400" dirty="0"/>
        </a:p>
      </dgm:t>
    </dgm:pt>
    <dgm:pt modelId="{C997D59C-6A8E-4FF4-8E6B-BD0F6F902D3C}" type="parTrans" cxnId="{AE17A2F0-C3E0-46CF-90D4-AAB99C252C5F}">
      <dgm:prSet/>
      <dgm:spPr/>
      <dgm:t>
        <a:bodyPr/>
        <a:lstStyle/>
        <a:p>
          <a:endParaRPr lang="de-DE"/>
        </a:p>
      </dgm:t>
    </dgm:pt>
    <dgm:pt modelId="{57C32E4C-176E-40C6-82ED-D0C06BC5457D}" type="sibTrans" cxnId="{AE17A2F0-C3E0-46CF-90D4-AAB99C252C5F}">
      <dgm:prSet/>
      <dgm:spPr/>
      <dgm:t>
        <a:bodyPr/>
        <a:lstStyle/>
        <a:p>
          <a:endParaRPr lang="de-DE"/>
        </a:p>
      </dgm:t>
    </dgm:pt>
    <dgm:pt modelId="{B8E4D02D-80AC-411A-BA2A-339DCF710D26}" type="pres">
      <dgm:prSet presAssocID="{C1837C97-A602-42C5-B2C3-F741F6129BC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0F2CF7B-2307-4EB9-9004-FB43A14C54A1}" type="pres">
      <dgm:prSet presAssocID="{AB08D1BE-4819-4EFA-B327-79D081D86E5D}" presName="root1" presStyleCnt="0"/>
      <dgm:spPr/>
    </dgm:pt>
    <dgm:pt modelId="{3916C01C-13EA-4200-9364-87CF6C1501FD}" type="pres">
      <dgm:prSet presAssocID="{AB08D1BE-4819-4EFA-B327-79D081D86E5D}" presName="LevelOneTextNode" presStyleLbl="node0" presStyleIdx="0" presStyleCnt="1" custScaleX="374544" custScaleY="11403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87AA7D8-BED9-4F44-93A0-F587913AE94E}" type="pres">
      <dgm:prSet presAssocID="{AB08D1BE-4819-4EFA-B327-79D081D86E5D}" presName="level2hierChild" presStyleCnt="0"/>
      <dgm:spPr/>
    </dgm:pt>
    <dgm:pt modelId="{A0EE4F1E-342E-41D2-A10B-15D583FBB68A}" type="pres">
      <dgm:prSet presAssocID="{5F22B398-6B5A-4919-B29B-A472AE27C699}" presName="conn2-1" presStyleLbl="parChTrans1D2" presStyleIdx="0" presStyleCnt="5"/>
      <dgm:spPr/>
      <dgm:t>
        <a:bodyPr/>
        <a:lstStyle/>
        <a:p>
          <a:endParaRPr lang="de-DE"/>
        </a:p>
      </dgm:t>
    </dgm:pt>
    <dgm:pt modelId="{54C76B2F-545B-4DB1-B790-928C1A01AE5E}" type="pres">
      <dgm:prSet presAssocID="{5F22B398-6B5A-4919-B29B-A472AE27C699}" presName="connTx" presStyleLbl="parChTrans1D2" presStyleIdx="0" presStyleCnt="5"/>
      <dgm:spPr/>
      <dgm:t>
        <a:bodyPr/>
        <a:lstStyle/>
        <a:p>
          <a:endParaRPr lang="de-DE"/>
        </a:p>
      </dgm:t>
    </dgm:pt>
    <dgm:pt modelId="{DA943677-89D1-4DB8-9F68-144FEF2B8C0C}" type="pres">
      <dgm:prSet presAssocID="{C4951E79-046D-4153-8F25-8E13C7044AD3}" presName="root2" presStyleCnt="0"/>
      <dgm:spPr/>
    </dgm:pt>
    <dgm:pt modelId="{9D0AE341-B402-488D-AA48-B8514CBEEA73}" type="pres">
      <dgm:prSet presAssocID="{C4951E79-046D-4153-8F25-8E13C7044AD3}" presName="LevelTwoTextNode" presStyleLbl="node2" presStyleIdx="0" presStyleCnt="5" custScaleX="2463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152C6C7-B361-4DC7-87DC-6DFA9994D8DE}" type="pres">
      <dgm:prSet presAssocID="{C4951E79-046D-4153-8F25-8E13C7044AD3}" presName="level3hierChild" presStyleCnt="0"/>
      <dgm:spPr/>
    </dgm:pt>
    <dgm:pt modelId="{8B503B61-0FA6-4615-AA7B-0FEB9DA5E8A5}" type="pres">
      <dgm:prSet presAssocID="{5C681364-FCD7-4AA3-8619-593C00C7EC68}" presName="conn2-1" presStyleLbl="parChTrans1D2" presStyleIdx="1" presStyleCnt="5"/>
      <dgm:spPr/>
      <dgm:t>
        <a:bodyPr/>
        <a:lstStyle/>
        <a:p>
          <a:endParaRPr lang="de-DE"/>
        </a:p>
      </dgm:t>
    </dgm:pt>
    <dgm:pt modelId="{75E5B6E9-E5C0-4887-82C5-69570166206B}" type="pres">
      <dgm:prSet presAssocID="{5C681364-FCD7-4AA3-8619-593C00C7EC68}" presName="connTx" presStyleLbl="parChTrans1D2" presStyleIdx="1" presStyleCnt="5"/>
      <dgm:spPr/>
      <dgm:t>
        <a:bodyPr/>
        <a:lstStyle/>
        <a:p>
          <a:endParaRPr lang="de-DE"/>
        </a:p>
      </dgm:t>
    </dgm:pt>
    <dgm:pt modelId="{A3E8F7AF-E5CF-4C94-96B6-208C4D735454}" type="pres">
      <dgm:prSet presAssocID="{285D252A-9D55-4C50-ABF5-7B12625B167B}" presName="root2" presStyleCnt="0"/>
      <dgm:spPr/>
    </dgm:pt>
    <dgm:pt modelId="{3C322DBF-78CE-418C-8CCA-029570676F88}" type="pres">
      <dgm:prSet presAssocID="{285D252A-9D55-4C50-ABF5-7B12625B167B}" presName="LevelTwoTextNode" presStyleLbl="node2" presStyleIdx="1" presStyleCnt="5" custScaleX="2463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B856C3-A664-452B-899E-3384A4E698A4}" type="pres">
      <dgm:prSet presAssocID="{285D252A-9D55-4C50-ABF5-7B12625B167B}" presName="level3hierChild" presStyleCnt="0"/>
      <dgm:spPr/>
    </dgm:pt>
    <dgm:pt modelId="{652FB63C-4885-4D00-8499-EFBB512D71F8}" type="pres">
      <dgm:prSet presAssocID="{A3148E7D-21AB-4888-9F5E-BDE062F03B5B}" presName="conn2-1" presStyleLbl="parChTrans1D2" presStyleIdx="2" presStyleCnt="5"/>
      <dgm:spPr/>
      <dgm:t>
        <a:bodyPr/>
        <a:lstStyle/>
        <a:p>
          <a:endParaRPr lang="de-DE"/>
        </a:p>
      </dgm:t>
    </dgm:pt>
    <dgm:pt modelId="{4730B020-466C-4FD4-BCAD-8BF6CD5FD5A4}" type="pres">
      <dgm:prSet presAssocID="{A3148E7D-21AB-4888-9F5E-BDE062F03B5B}" presName="connTx" presStyleLbl="parChTrans1D2" presStyleIdx="2" presStyleCnt="5"/>
      <dgm:spPr/>
      <dgm:t>
        <a:bodyPr/>
        <a:lstStyle/>
        <a:p>
          <a:endParaRPr lang="de-DE"/>
        </a:p>
      </dgm:t>
    </dgm:pt>
    <dgm:pt modelId="{A86B8AA1-703E-4736-A1DC-A586DFFE9455}" type="pres">
      <dgm:prSet presAssocID="{F4407F24-4522-41C7-B0DE-4A168E6D0256}" presName="root2" presStyleCnt="0"/>
      <dgm:spPr/>
    </dgm:pt>
    <dgm:pt modelId="{F3A04FE7-1F5A-467D-B83D-24771839F210}" type="pres">
      <dgm:prSet presAssocID="{F4407F24-4522-41C7-B0DE-4A168E6D0256}" presName="LevelTwoTextNode" presStyleLbl="node2" presStyleIdx="2" presStyleCnt="5" custScaleX="2463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26CA4BB-CB40-4EF1-A90F-E70F4F29818A}" type="pres">
      <dgm:prSet presAssocID="{F4407F24-4522-41C7-B0DE-4A168E6D0256}" presName="level3hierChild" presStyleCnt="0"/>
      <dgm:spPr/>
    </dgm:pt>
    <dgm:pt modelId="{67142C97-A498-4006-8668-8E92D96823BD}" type="pres">
      <dgm:prSet presAssocID="{C997D59C-6A8E-4FF4-8E6B-BD0F6F902D3C}" presName="conn2-1" presStyleLbl="parChTrans1D2" presStyleIdx="3" presStyleCnt="5"/>
      <dgm:spPr/>
      <dgm:t>
        <a:bodyPr/>
        <a:lstStyle/>
        <a:p>
          <a:endParaRPr lang="de-DE"/>
        </a:p>
      </dgm:t>
    </dgm:pt>
    <dgm:pt modelId="{691290F6-9365-483F-BCFD-53F98D194230}" type="pres">
      <dgm:prSet presAssocID="{C997D59C-6A8E-4FF4-8E6B-BD0F6F902D3C}" presName="connTx" presStyleLbl="parChTrans1D2" presStyleIdx="3" presStyleCnt="5"/>
      <dgm:spPr/>
      <dgm:t>
        <a:bodyPr/>
        <a:lstStyle/>
        <a:p>
          <a:endParaRPr lang="de-DE"/>
        </a:p>
      </dgm:t>
    </dgm:pt>
    <dgm:pt modelId="{E51BE488-452B-4299-A156-08351771D624}" type="pres">
      <dgm:prSet presAssocID="{96363111-9B72-4E2E-A2D1-E1B6A95F175D}" presName="root2" presStyleCnt="0"/>
      <dgm:spPr/>
    </dgm:pt>
    <dgm:pt modelId="{7571F0F3-0829-4861-8BF7-2022BC7D3D24}" type="pres">
      <dgm:prSet presAssocID="{96363111-9B72-4E2E-A2D1-E1B6A95F175D}" presName="LevelTwoTextNode" presStyleLbl="node2" presStyleIdx="3" presStyleCnt="5" custScaleX="2463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A785136-01A0-4DE9-BAA4-37540858A4FB}" type="pres">
      <dgm:prSet presAssocID="{96363111-9B72-4E2E-A2D1-E1B6A95F175D}" presName="level3hierChild" presStyleCnt="0"/>
      <dgm:spPr/>
    </dgm:pt>
    <dgm:pt modelId="{34F6E499-F536-4B95-A832-02F1C2143850}" type="pres">
      <dgm:prSet presAssocID="{E38F54D2-24F5-43BF-B8DC-715FBE301D07}" presName="conn2-1" presStyleLbl="parChTrans1D2" presStyleIdx="4" presStyleCnt="5"/>
      <dgm:spPr/>
      <dgm:t>
        <a:bodyPr/>
        <a:lstStyle/>
        <a:p>
          <a:endParaRPr lang="de-DE"/>
        </a:p>
      </dgm:t>
    </dgm:pt>
    <dgm:pt modelId="{C8A87F83-4824-4966-8CED-F08252A9378A}" type="pres">
      <dgm:prSet presAssocID="{E38F54D2-24F5-43BF-B8DC-715FBE301D07}" presName="connTx" presStyleLbl="parChTrans1D2" presStyleIdx="4" presStyleCnt="5"/>
      <dgm:spPr/>
      <dgm:t>
        <a:bodyPr/>
        <a:lstStyle/>
        <a:p>
          <a:endParaRPr lang="de-DE"/>
        </a:p>
      </dgm:t>
    </dgm:pt>
    <dgm:pt modelId="{68B2935B-3BA1-4F93-95DF-2A04836FFB34}" type="pres">
      <dgm:prSet presAssocID="{D3CD2500-0D8C-461B-A0F3-B807A5DA87A8}" presName="root2" presStyleCnt="0"/>
      <dgm:spPr/>
    </dgm:pt>
    <dgm:pt modelId="{AF005847-13A9-4A85-9328-CFEFE43A7E04}" type="pres">
      <dgm:prSet presAssocID="{D3CD2500-0D8C-461B-A0F3-B807A5DA87A8}" presName="LevelTwoTextNode" presStyleLbl="node2" presStyleIdx="4" presStyleCnt="5" custScaleX="2463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843CD42-CD80-4D62-8B94-1B64905A7163}" type="pres">
      <dgm:prSet presAssocID="{D3CD2500-0D8C-461B-A0F3-B807A5DA87A8}" presName="level3hierChild" presStyleCnt="0"/>
      <dgm:spPr/>
    </dgm:pt>
  </dgm:ptLst>
  <dgm:cxnLst>
    <dgm:cxn modelId="{D3FD8522-E830-49E8-BE5F-52FB89C0D19D}" type="presOf" srcId="{E38F54D2-24F5-43BF-B8DC-715FBE301D07}" destId="{C8A87F83-4824-4966-8CED-F08252A9378A}" srcOrd="1" destOrd="0" presId="urn:microsoft.com/office/officeart/2008/layout/HorizontalMultiLevelHierarchy"/>
    <dgm:cxn modelId="{8D2058EE-CB84-4544-9C14-8E419BE2A1CC}" type="presOf" srcId="{A3148E7D-21AB-4888-9F5E-BDE062F03B5B}" destId="{652FB63C-4885-4D00-8499-EFBB512D71F8}" srcOrd="0" destOrd="0" presId="urn:microsoft.com/office/officeart/2008/layout/HorizontalMultiLevelHierarchy"/>
    <dgm:cxn modelId="{2FB3522A-CC9F-4EBD-9650-0632F7D08BC9}" type="presOf" srcId="{A3148E7D-21AB-4888-9F5E-BDE062F03B5B}" destId="{4730B020-466C-4FD4-BCAD-8BF6CD5FD5A4}" srcOrd="1" destOrd="0" presId="urn:microsoft.com/office/officeart/2008/layout/HorizontalMultiLevelHierarchy"/>
    <dgm:cxn modelId="{1D77E72A-7ADA-4366-9A0A-9FFEA3716F9D}" type="presOf" srcId="{5C681364-FCD7-4AA3-8619-593C00C7EC68}" destId="{8B503B61-0FA6-4615-AA7B-0FEB9DA5E8A5}" srcOrd="0" destOrd="0" presId="urn:microsoft.com/office/officeart/2008/layout/HorizontalMultiLevelHierarchy"/>
    <dgm:cxn modelId="{A6A33E11-C0B0-4C9E-A4EB-A0B6F6FE80F2}" type="presOf" srcId="{C4951E79-046D-4153-8F25-8E13C7044AD3}" destId="{9D0AE341-B402-488D-AA48-B8514CBEEA73}" srcOrd="0" destOrd="0" presId="urn:microsoft.com/office/officeart/2008/layout/HorizontalMultiLevelHierarchy"/>
    <dgm:cxn modelId="{14ED9960-4D1F-4EFB-8860-DBBA5C9774F6}" type="presOf" srcId="{5F22B398-6B5A-4919-B29B-A472AE27C699}" destId="{A0EE4F1E-342E-41D2-A10B-15D583FBB68A}" srcOrd="0" destOrd="0" presId="urn:microsoft.com/office/officeart/2008/layout/HorizontalMultiLevelHierarchy"/>
    <dgm:cxn modelId="{D4CC49F1-3B82-48D4-83A7-17FD435C6490}" srcId="{AB08D1BE-4819-4EFA-B327-79D081D86E5D}" destId="{285D252A-9D55-4C50-ABF5-7B12625B167B}" srcOrd="1" destOrd="0" parTransId="{5C681364-FCD7-4AA3-8619-593C00C7EC68}" sibTransId="{FF339128-7834-42DD-8955-A7B92F1FF901}"/>
    <dgm:cxn modelId="{6C16D326-02C3-4F30-8B6E-D0C543BF6382}" type="presOf" srcId="{F4407F24-4522-41C7-B0DE-4A168E6D0256}" destId="{F3A04FE7-1F5A-467D-B83D-24771839F210}" srcOrd="0" destOrd="0" presId="urn:microsoft.com/office/officeart/2008/layout/HorizontalMultiLevelHierarchy"/>
    <dgm:cxn modelId="{F00AE0A7-FD2E-48E6-AFB7-B03D3458E9FB}" type="presOf" srcId="{E38F54D2-24F5-43BF-B8DC-715FBE301D07}" destId="{34F6E499-F536-4B95-A832-02F1C2143850}" srcOrd="0" destOrd="0" presId="urn:microsoft.com/office/officeart/2008/layout/HorizontalMultiLevelHierarchy"/>
    <dgm:cxn modelId="{64A39DCC-8A2A-4D3B-94BB-EBE542B305F9}" type="presOf" srcId="{D3CD2500-0D8C-461B-A0F3-B807A5DA87A8}" destId="{AF005847-13A9-4A85-9328-CFEFE43A7E04}" srcOrd="0" destOrd="0" presId="urn:microsoft.com/office/officeart/2008/layout/HorizontalMultiLevelHierarchy"/>
    <dgm:cxn modelId="{6133B2EE-0F00-4779-985F-D5EC6C87BC36}" type="presOf" srcId="{C1837C97-A602-42C5-B2C3-F741F6129BC5}" destId="{B8E4D02D-80AC-411A-BA2A-339DCF710D26}" srcOrd="0" destOrd="0" presId="urn:microsoft.com/office/officeart/2008/layout/HorizontalMultiLevelHierarchy"/>
    <dgm:cxn modelId="{652074F6-3D09-4C58-ADEA-6D97C0D6991F}" type="presOf" srcId="{AB08D1BE-4819-4EFA-B327-79D081D86E5D}" destId="{3916C01C-13EA-4200-9364-87CF6C1501FD}" srcOrd="0" destOrd="0" presId="urn:microsoft.com/office/officeart/2008/layout/HorizontalMultiLevelHierarchy"/>
    <dgm:cxn modelId="{AE17A2F0-C3E0-46CF-90D4-AAB99C252C5F}" srcId="{AB08D1BE-4819-4EFA-B327-79D081D86E5D}" destId="{96363111-9B72-4E2E-A2D1-E1B6A95F175D}" srcOrd="3" destOrd="0" parTransId="{C997D59C-6A8E-4FF4-8E6B-BD0F6F902D3C}" sibTransId="{57C32E4C-176E-40C6-82ED-D0C06BC5457D}"/>
    <dgm:cxn modelId="{CCBE08DE-E933-4AC3-ADB5-419E3057B90C}" type="presOf" srcId="{C997D59C-6A8E-4FF4-8E6B-BD0F6F902D3C}" destId="{691290F6-9365-483F-BCFD-53F98D194230}" srcOrd="1" destOrd="0" presId="urn:microsoft.com/office/officeart/2008/layout/HorizontalMultiLevelHierarchy"/>
    <dgm:cxn modelId="{8CC8A235-5B0B-446F-B58F-C9F48FBFAB54}" type="presOf" srcId="{C997D59C-6A8E-4FF4-8E6B-BD0F6F902D3C}" destId="{67142C97-A498-4006-8668-8E92D96823BD}" srcOrd="0" destOrd="0" presId="urn:microsoft.com/office/officeart/2008/layout/HorizontalMultiLevelHierarchy"/>
    <dgm:cxn modelId="{E7164F9D-446F-466C-86AD-0E295AA8EB41}" type="presOf" srcId="{96363111-9B72-4E2E-A2D1-E1B6A95F175D}" destId="{7571F0F3-0829-4861-8BF7-2022BC7D3D24}" srcOrd="0" destOrd="0" presId="urn:microsoft.com/office/officeart/2008/layout/HorizontalMultiLevelHierarchy"/>
    <dgm:cxn modelId="{E60C84AA-9A73-40D4-940E-ADC29DF5B4F6}" srcId="{AB08D1BE-4819-4EFA-B327-79D081D86E5D}" destId="{C4951E79-046D-4153-8F25-8E13C7044AD3}" srcOrd="0" destOrd="0" parTransId="{5F22B398-6B5A-4919-B29B-A472AE27C699}" sibTransId="{A9F3B0D7-99EA-4744-AFBE-64B7C4CE0033}"/>
    <dgm:cxn modelId="{F84C2148-7105-4D21-83BC-88FAAD399BC6}" type="presOf" srcId="{5C681364-FCD7-4AA3-8619-593C00C7EC68}" destId="{75E5B6E9-E5C0-4887-82C5-69570166206B}" srcOrd="1" destOrd="0" presId="urn:microsoft.com/office/officeart/2008/layout/HorizontalMultiLevelHierarchy"/>
    <dgm:cxn modelId="{38CB4CFC-526D-44FD-B498-DC0DAADBAF59}" srcId="{AB08D1BE-4819-4EFA-B327-79D081D86E5D}" destId="{D3CD2500-0D8C-461B-A0F3-B807A5DA87A8}" srcOrd="4" destOrd="0" parTransId="{E38F54D2-24F5-43BF-B8DC-715FBE301D07}" sibTransId="{F25FCB87-AAE9-49C1-A4C0-32CEA9063C9D}"/>
    <dgm:cxn modelId="{014FF8B5-17F3-4632-9D73-8B7B402BC670}" srcId="{AB08D1BE-4819-4EFA-B327-79D081D86E5D}" destId="{F4407F24-4522-41C7-B0DE-4A168E6D0256}" srcOrd="2" destOrd="0" parTransId="{A3148E7D-21AB-4888-9F5E-BDE062F03B5B}" sibTransId="{B40EA0A5-E710-4D9E-BEE6-78F88DF6C953}"/>
    <dgm:cxn modelId="{103411EE-B580-4F3B-B02F-1496B1EF52F4}" type="presOf" srcId="{285D252A-9D55-4C50-ABF5-7B12625B167B}" destId="{3C322DBF-78CE-418C-8CCA-029570676F88}" srcOrd="0" destOrd="0" presId="urn:microsoft.com/office/officeart/2008/layout/HorizontalMultiLevelHierarchy"/>
    <dgm:cxn modelId="{E6BB5B02-49D0-416D-B3F6-C80C29C35F25}" type="presOf" srcId="{5F22B398-6B5A-4919-B29B-A472AE27C699}" destId="{54C76B2F-545B-4DB1-B790-928C1A01AE5E}" srcOrd="1" destOrd="0" presId="urn:microsoft.com/office/officeart/2008/layout/HorizontalMultiLevelHierarchy"/>
    <dgm:cxn modelId="{F36D13EB-7547-4048-B8C5-DB316E1DA24D}" srcId="{C1837C97-A602-42C5-B2C3-F741F6129BC5}" destId="{AB08D1BE-4819-4EFA-B327-79D081D86E5D}" srcOrd="0" destOrd="0" parTransId="{EC570AE7-7C8B-4202-9B81-8F34612AB0FE}" sibTransId="{B76CDC20-A651-4B5B-A5D4-DE4A10CCC8DB}"/>
    <dgm:cxn modelId="{67D02D7A-38D2-4905-A47C-D0EEDB2D19B3}" type="presParOf" srcId="{B8E4D02D-80AC-411A-BA2A-339DCF710D26}" destId="{60F2CF7B-2307-4EB9-9004-FB43A14C54A1}" srcOrd="0" destOrd="0" presId="urn:microsoft.com/office/officeart/2008/layout/HorizontalMultiLevelHierarchy"/>
    <dgm:cxn modelId="{F8FDDBB8-B3C0-42E7-B900-605F72F501E8}" type="presParOf" srcId="{60F2CF7B-2307-4EB9-9004-FB43A14C54A1}" destId="{3916C01C-13EA-4200-9364-87CF6C1501FD}" srcOrd="0" destOrd="0" presId="urn:microsoft.com/office/officeart/2008/layout/HorizontalMultiLevelHierarchy"/>
    <dgm:cxn modelId="{8460B851-A302-4245-B71C-381512505D65}" type="presParOf" srcId="{60F2CF7B-2307-4EB9-9004-FB43A14C54A1}" destId="{E87AA7D8-BED9-4F44-93A0-F587913AE94E}" srcOrd="1" destOrd="0" presId="urn:microsoft.com/office/officeart/2008/layout/HorizontalMultiLevelHierarchy"/>
    <dgm:cxn modelId="{40B8AA1E-ED7A-40A2-805D-9486B5D559AB}" type="presParOf" srcId="{E87AA7D8-BED9-4F44-93A0-F587913AE94E}" destId="{A0EE4F1E-342E-41D2-A10B-15D583FBB68A}" srcOrd="0" destOrd="0" presId="urn:microsoft.com/office/officeart/2008/layout/HorizontalMultiLevelHierarchy"/>
    <dgm:cxn modelId="{D2353609-97EE-4CCD-AC14-BD01848D466B}" type="presParOf" srcId="{A0EE4F1E-342E-41D2-A10B-15D583FBB68A}" destId="{54C76B2F-545B-4DB1-B790-928C1A01AE5E}" srcOrd="0" destOrd="0" presId="urn:microsoft.com/office/officeart/2008/layout/HorizontalMultiLevelHierarchy"/>
    <dgm:cxn modelId="{8DFFAAAF-4E3B-4D63-8A4A-472FA57CFE39}" type="presParOf" srcId="{E87AA7D8-BED9-4F44-93A0-F587913AE94E}" destId="{DA943677-89D1-4DB8-9F68-144FEF2B8C0C}" srcOrd="1" destOrd="0" presId="urn:microsoft.com/office/officeart/2008/layout/HorizontalMultiLevelHierarchy"/>
    <dgm:cxn modelId="{EEC0ED59-8A4F-413D-806F-2EFC31E8EAFF}" type="presParOf" srcId="{DA943677-89D1-4DB8-9F68-144FEF2B8C0C}" destId="{9D0AE341-B402-488D-AA48-B8514CBEEA73}" srcOrd="0" destOrd="0" presId="urn:microsoft.com/office/officeart/2008/layout/HorizontalMultiLevelHierarchy"/>
    <dgm:cxn modelId="{14078A36-CAA9-40A0-93A8-6C941FBC7BF5}" type="presParOf" srcId="{DA943677-89D1-4DB8-9F68-144FEF2B8C0C}" destId="{0152C6C7-B361-4DC7-87DC-6DFA9994D8DE}" srcOrd="1" destOrd="0" presId="urn:microsoft.com/office/officeart/2008/layout/HorizontalMultiLevelHierarchy"/>
    <dgm:cxn modelId="{635092E0-BE95-4031-814E-9DBCB77C472F}" type="presParOf" srcId="{E87AA7D8-BED9-4F44-93A0-F587913AE94E}" destId="{8B503B61-0FA6-4615-AA7B-0FEB9DA5E8A5}" srcOrd="2" destOrd="0" presId="urn:microsoft.com/office/officeart/2008/layout/HorizontalMultiLevelHierarchy"/>
    <dgm:cxn modelId="{C9D61708-016A-46E6-8C59-52C8DF03A8C3}" type="presParOf" srcId="{8B503B61-0FA6-4615-AA7B-0FEB9DA5E8A5}" destId="{75E5B6E9-E5C0-4887-82C5-69570166206B}" srcOrd="0" destOrd="0" presId="urn:microsoft.com/office/officeart/2008/layout/HorizontalMultiLevelHierarchy"/>
    <dgm:cxn modelId="{6AA6C5EE-CF3B-49DE-88AA-3288066F84D3}" type="presParOf" srcId="{E87AA7D8-BED9-4F44-93A0-F587913AE94E}" destId="{A3E8F7AF-E5CF-4C94-96B6-208C4D735454}" srcOrd="3" destOrd="0" presId="urn:microsoft.com/office/officeart/2008/layout/HorizontalMultiLevelHierarchy"/>
    <dgm:cxn modelId="{20207E39-7039-4C62-821B-84B8F2054E0E}" type="presParOf" srcId="{A3E8F7AF-E5CF-4C94-96B6-208C4D735454}" destId="{3C322DBF-78CE-418C-8CCA-029570676F88}" srcOrd="0" destOrd="0" presId="urn:microsoft.com/office/officeart/2008/layout/HorizontalMultiLevelHierarchy"/>
    <dgm:cxn modelId="{EA7FC3F4-4F18-48FF-85F2-324A99AD60EC}" type="presParOf" srcId="{A3E8F7AF-E5CF-4C94-96B6-208C4D735454}" destId="{6EB856C3-A664-452B-899E-3384A4E698A4}" srcOrd="1" destOrd="0" presId="urn:microsoft.com/office/officeart/2008/layout/HorizontalMultiLevelHierarchy"/>
    <dgm:cxn modelId="{25DBF2BA-797E-4765-B795-33F5A8C6607D}" type="presParOf" srcId="{E87AA7D8-BED9-4F44-93A0-F587913AE94E}" destId="{652FB63C-4885-4D00-8499-EFBB512D71F8}" srcOrd="4" destOrd="0" presId="urn:microsoft.com/office/officeart/2008/layout/HorizontalMultiLevelHierarchy"/>
    <dgm:cxn modelId="{02552AF2-9683-43AE-A4BB-733C906E6D51}" type="presParOf" srcId="{652FB63C-4885-4D00-8499-EFBB512D71F8}" destId="{4730B020-466C-4FD4-BCAD-8BF6CD5FD5A4}" srcOrd="0" destOrd="0" presId="urn:microsoft.com/office/officeart/2008/layout/HorizontalMultiLevelHierarchy"/>
    <dgm:cxn modelId="{6BA4DCAA-CB40-4943-898C-331DC5DCBDDE}" type="presParOf" srcId="{E87AA7D8-BED9-4F44-93A0-F587913AE94E}" destId="{A86B8AA1-703E-4736-A1DC-A586DFFE9455}" srcOrd="5" destOrd="0" presId="urn:microsoft.com/office/officeart/2008/layout/HorizontalMultiLevelHierarchy"/>
    <dgm:cxn modelId="{07AD6448-68DD-4BBF-94C0-62D995364BD8}" type="presParOf" srcId="{A86B8AA1-703E-4736-A1DC-A586DFFE9455}" destId="{F3A04FE7-1F5A-467D-B83D-24771839F210}" srcOrd="0" destOrd="0" presId="urn:microsoft.com/office/officeart/2008/layout/HorizontalMultiLevelHierarchy"/>
    <dgm:cxn modelId="{91878465-96EF-4375-B4E7-07EBED7DB311}" type="presParOf" srcId="{A86B8AA1-703E-4736-A1DC-A586DFFE9455}" destId="{526CA4BB-CB40-4EF1-A90F-E70F4F29818A}" srcOrd="1" destOrd="0" presId="urn:microsoft.com/office/officeart/2008/layout/HorizontalMultiLevelHierarchy"/>
    <dgm:cxn modelId="{DB415BFD-525C-440D-9D1E-9AFF8DABBE76}" type="presParOf" srcId="{E87AA7D8-BED9-4F44-93A0-F587913AE94E}" destId="{67142C97-A498-4006-8668-8E92D96823BD}" srcOrd="6" destOrd="0" presId="urn:microsoft.com/office/officeart/2008/layout/HorizontalMultiLevelHierarchy"/>
    <dgm:cxn modelId="{CFD4E77B-9748-481E-A2AD-E2CCC7F094CC}" type="presParOf" srcId="{67142C97-A498-4006-8668-8E92D96823BD}" destId="{691290F6-9365-483F-BCFD-53F98D194230}" srcOrd="0" destOrd="0" presId="urn:microsoft.com/office/officeart/2008/layout/HorizontalMultiLevelHierarchy"/>
    <dgm:cxn modelId="{672F6C8E-860A-4EE8-AEFB-A4E3322AAA5D}" type="presParOf" srcId="{E87AA7D8-BED9-4F44-93A0-F587913AE94E}" destId="{E51BE488-452B-4299-A156-08351771D624}" srcOrd="7" destOrd="0" presId="urn:microsoft.com/office/officeart/2008/layout/HorizontalMultiLevelHierarchy"/>
    <dgm:cxn modelId="{D555B74F-EB48-4DA6-A5A1-FD84AC380617}" type="presParOf" srcId="{E51BE488-452B-4299-A156-08351771D624}" destId="{7571F0F3-0829-4861-8BF7-2022BC7D3D24}" srcOrd="0" destOrd="0" presId="urn:microsoft.com/office/officeart/2008/layout/HorizontalMultiLevelHierarchy"/>
    <dgm:cxn modelId="{09590E6E-9E3E-4B79-AB9E-8F13959E296F}" type="presParOf" srcId="{E51BE488-452B-4299-A156-08351771D624}" destId="{6A785136-01A0-4DE9-BAA4-37540858A4FB}" srcOrd="1" destOrd="0" presId="urn:microsoft.com/office/officeart/2008/layout/HorizontalMultiLevelHierarchy"/>
    <dgm:cxn modelId="{A513A657-16ED-4315-9A70-B7081F26C423}" type="presParOf" srcId="{E87AA7D8-BED9-4F44-93A0-F587913AE94E}" destId="{34F6E499-F536-4B95-A832-02F1C2143850}" srcOrd="8" destOrd="0" presId="urn:microsoft.com/office/officeart/2008/layout/HorizontalMultiLevelHierarchy"/>
    <dgm:cxn modelId="{6404CD3F-F57C-424C-BE84-E72F12AC33DA}" type="presParOf" srcId="{34F6E499-F536-4B95-A832-02F1C2143850}" destId="{C8A87F83-4824-4966-8CED-F08252A9378A}" srcOrd="0" destOrd="0" presId="urn:microsoft.com/office/officeart/2008/layout/HorizontalMultiLevelHierarchy"/>
    <dgm:cxn modelId="{908675E5-8CDD-4CC7-BA36-7C1408647E76}" type="presParOf" srcId="{E87AA7D8-BED9-4F44-93A0-F587913AE94E}" destId="{68B2935B-3BA1-4F93-95DF-2A04836FFB34}" srcOrd="9" destOrd="0" presId="urn:microsoft.com/office/officeart/2008/layout/HorizontalMultiLevelHierarchy"/>
    <dgm:cxn modelId="{DF23E1B8-FAF4-4CA1-8B0B-F987B5F9750C}" type="presParOf" srcId="{68B2935B-3BA1-4F93-95DF-2A04836FFB34}" destId="{AF005847-13A9-4A85-9328-CFEFE43A7E04}" srcOrd="0" destOrd="0" presId="urn:microsoft.com/office/officeart/2008/layout/HorizontalMultiLevelHierarchy"/>
    <dgm:cxn modelId="{164C6CB0-075F-4C80-9A8D-C0FF429C4E31}" type="presParOf" srcId="{68B2935B-3BA1-4F93-95DF-2A04836FFB34}" destId="{3843CD42-CD80-4D62-8B94-1B64905A71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6E499-F536-4B95-A832-02F1C2143850}">
      <dsp:nvSpPr>
        <dsp:cNvPr id="0" name=""/>
        <dsp:cNvSpPr/>
      </dsp:nvSpPr>
      <dsp:spPr>
        <a:xfrm>
          <a:off x="3505840" y="2249487"/>
          <a:ext cx="491273" cy="1872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636" y="0"/>
              </a:lnTo>
              <a:lnTo>
                <a:pt x="245636" y="1872230"/>
              </a:lnTo>
              <a:lnTo>
                <a:pt x="491273" y="18722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3703086" y="3137212"/>
        <a:ext cx="96780" cy="96780"/>
      </dsp:txXfrm>
    </dsp:sp>
    <dsp:sp modelId="{67142C97-A498-4006-8668-8E92D96823BD}">
      <dsp:nvSpPr>
        <dsp:cNvPr id="0" name=""/>
        <dsp:cNvSpPr/>
      </dsp:nvSpPr>
      <dsp:spPr>
        <a:xfrm>
          <a:off x="3505840" y="2249487"/>
          <a:ext cx="491273" cy="936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636" y="0"/>
              </a:lnTo>
              <a:lnTo>
                <a:pt x="245636" y="936115"/>
              </a:lnTo>
              <a:lnTo>
                <a:pt x="491273" y="93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725047" y="2691115"/>
        <a:ext cx="52859" cy="52859"/>
      </dsp:txXfrm>
    </dsp:sp>
    <dsp:sp modelId="{652FB63C-4885-4D00-8499-EFBB512D71F8}">
      <dsp:nvSpPr>
        <dsp:cNvPr id="0" name=""/>
        <dsp:cNvSpPr/>
      </dsp:nvSpPr>
      <dsp:spPr>
        <a:xfrm>
          <a:off x="3505840" y="2203767"/>
          <a:ext cx="4912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1273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739195" y="2237205"/>
        <a:ext cx="24563" cy="24563"/>
      </dsp:txXfrm>
    </dsp:sp>
    <dsp:sp modelId="{8B503B61-0FA6-4615-AA7B-0FEB9DA5E8A5}">
      <dsp:nvSpPr>
        <dsp:cNvPr id="0" name=""/>
        <dsp:cNvSpPr/>
      </dsp:nvSpPr>
      <dsp:spPr>
        <a:xfrm>
          <a:off x="3505840" y="1313372"/>
          <a:ext cx="491273" cy="936115"/>
        </a:xfrm>
        <a:custGeom>
          <a:avLst/>
          <a:gdLst/>
          <a:ahLst/>
          <a:cxnLst/>
          <a:rect l="0" t="0" r="0" b="0"/>
          <a:pathLst>
            <a:path>
              <a:moveTo>
                <a:pt x="0" y="936115"/>
              </a:moveTo>
              <a:lnTo>
                <a:pt x="245636" y="936115"/>
              </a:lnTo>
              <a:lnTo>
                <a:pt x="245636" y="0"/>
              </a:lnTo>
              <a:lnTo>
                <a:pt x="49127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725047" y="1755000"/>
        <a:ext cx="52859" cy="52859"/>
      </dsp:txXfrm>
    </dsp:sp>
    <dsp:sp modelId="{A0EE4F1E-342E-41D2-A10B-15D583FBB68A}">
      <dsp:nvSpPr>
        <dsp:cNvPr id="0" name=""/>
        <dsp:cNvSpPr/>
      </dsp:nvSpPr>
      <dsp:spPr>
        <a:xfrm>
          <a:off x="3505840" y="377257"/>
          <a:ext cx="491273" cy="1872230"/>
        </a:xfrm>
        <a:custGeom>
          <a:avLst/>
          <a:gdLst/>
          <a:ahLst/>
          <a:cxnLst/>
          <a:rect l="0" t="0" r="0" b="0"/>
          <a:pathLst>
            <a:path>
              <a:moveTo>
                <a:pt x="0" y="1872230"/>
              </a:moveTo>
              <a:lnTo>
                <a:pt x="245636" y="1872230"/>
              </a:lnTo>
              <a:lnTo>
                <a:pt x="245636" y="0"/>
              </a:lnTo>
              <a:lnTo>
                <a:pt x="49127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3703086" y="1264982"/>
        <a:ext cx="96780" cy="96780"/>
      </dsp:txXfrm>
    </dsp:sp>
    <dsp:sp modelId="{3916C01C-13EA-4200-9364-87CF6C1501FD}">
      <dsp:nvSpPr>
        <dsp:cNvPr id="0" name=""/>
        <dsp:cNvSpPr/>
      </dsp:nvSpPr>
      <dsp:spPr>
        <a:xfrm rot="16200000">
          <a:off x="-143911" y="847022"/>
          <a:ext cx="4494574" cy="2804930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err="1" smtClean="0"/>
            <a:t>Pre-processing</a:t>
          </a:r>
          <a:r>
            <a:rPr lang="de-DE" sz="3000" kern="1200" dirty="0" smtClean="0"/>
            <a:t> </a:t>
          </a:r>
          <a:r>
            <a:rPr lang="de-DE" sz="3000" kern="1200" dirty="0" err="1" smtClean="0"/>
            <a:t>of</a:t>
          </a:r>
          <a:r>
            <a:rPr lang="de-DE" sz="3000" kern="1200" dirty="0" smtClean="0"/>
            <a:t> AVHRR </a:t>
          </a:r>
          <a:r>
            <a:rPr lang="de-DE" sz="3000" kern="1200" dirty="0" err="1" smtClean="0"/>
            <a:t>data</a:t>
          </a:r>
          <a:r>
            <a:rPr lang="de-DE" sz="3000" kern="1200" dirty="0" smtClean="0"/>
            <a:t>; </a:t>
          </a:r>
          <a:r>
            <a:rPr lang="de-DE" sz="3000" kern="1200" dirty="0" err="1" smtClean="0"/>
            <a:t>calibration</a:t>
          </a:r>
          <a:r>
            <a:rPr lang="de-DE" sz="3000" kern="1200" dirty="0" smtClean="0"/>
            <a:t> </a:t>
          </a:r>
          <a:r>
            <a:rPr lang="de-DE" sz="3000" kern="1200" dirty="0" err="1" smtClean="0"/>
            <a:t>and</a:t>
          </a:r>
          <a:r>
            <a:rPr lang="de-DE" sz="3000" kern="1200" dirty="0" smtClean="0"/>
            <a:t> </a:t>
          </a:r>
          <a:r>
            <a:rPr lang="de-DE" sz="3000" kern="1200" dirty="0" err="1" smtClean="0"/>
            <a:t>geocoding</a:t>
          </a:r>
          <a:r>
            <a:rPr lang="de-DE" sz="3000" kern="1200" dirty="0" smtClean="0"/>
            <a:t>/ </a:t>
          </a:r>
          <a:r>
            <a:rPr lang="de-DE" sz="3000" kern="1200" dirty="0" err="1" smtClean="0"/>
            <a:t>orthorectification</a:t>
          </a:r>
          <a:endParaRPr lang="de-DE" sz="3000" kern="1200" dirty="0"/>
        </a:p>
      </dsp:txBody>
      <dsp:txXfrm>
        <a:off x="-143911" y="847022"/>
        <a:ext cx="4494574" cy="2804930"/>
      </dsp:txXfrm>
    </dsp:sp>
    <dsp:sp modelId="{9D0AE341-B402-488D-AA48-B8514CBEEA73}">
      <dsp:nvSpPr>
        <dsp:cNvPr id="0" name=""/>
        <dsp:cNvSpPr/>
      </dsp:nvSpPr>
      <dsp:spPr>
        <a:xfrm>
          <a:off x="3997113" y="2811"/>
          <a:ext cx="6050938" cy="748892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Aerosol Optical </a:t>
          </a:r>
          <a:r>
            <a:rPr lang="de-DE" sz="2400" kern="1200" dirty="0" err="1" smtClean="0"/>
            <a:t>Depth</a:t>
          </a:r>
          <a:r>
            <a:rPr lang="de-DE" sz="2400" kern="1200" dirty="0" smtClean="0"/>
            <a:t> (AVHRR)</a:t>
          </a:r>
          <a:endParaRPr lang="de-DE" sz="2400" kern="1200" dirty="0"/>
        </a:p>
      </dsp:txBody>
      <dsp:txXfrm>
        <a:off x="3997113" y="2811"/>
        <a:ext cx="6050938" cy="748892"/>
      </dsp:txXfrm>
    </dsp:sp>
    <dsp:sp modelId="{3C322DBF-78CE-418C-8CCA-029570676F88}">
      <dsp:nvSpPr>
        <dsp:cNvPr id="0" name=""/>
        <dsp:cNvSpPr/>
      </dsp:nvSpPr>
      <dsp:spPr>
        <a:xfrm>
          <a:off x="3997113" y="938926"/>
          <a:ext cx="6050938" cy="748892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err="1" smtClean="0"/>
            <a:t>Probability</a:t>
          </a:r>
          <a:r>
            <a:rPr lang="de-DE" sz="2400" kern="1200" dirty="0" smtClean="0"/>
            <a:t> Cloud </a:t>
          </a:r>
          <a:r>
            <a:rPr lang="de-DE" sz="2400" kern="1200" dirty="0" err="1" smtClean="0"/>
            <a:t>Mask</a:t>
          </a:r>
          <a:r>
            <a:rPr lang="de-DE" sz="2400" kern="1200" dirty="0" smtClean="0"/>
            <a:t> (PCM)</a:t>
          </a:r>
          <a:endParaRPr lang="de-DE" sz="2400" kern="1200" dirty="0"/>
        </a:p>
      </dsp:txBody>
      <dsp:txXfrm>
        <a:off x="3997113" y="938926"/>
        <a:ext cx="6050938" cy="748892"/>
      </dsp:txXfrm>
    </dsp:sp>
    <dsp:sp modelId="{F3A04FE7-1F5A-467D-B83D-24771839F210}">
      <dsp:nvSpPr>
        <dsp:cNvPr id="0" name=""/>
        <dsp:cNvSpPr/>
      </dsp:nvSpPr>
      <dsp:spPr>
        <a:xfrm>
          <a:off x="3997113" y="1875041"/>
          <a:ext cx="6050938" cy="748892"/>
        </a:xfrm>
        <a:prstGeom prst="rect">
          <a:avLst/>
        </a:prstGeom>
        <a:solidFill>
          <a:srgbClr val="92B36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Albedo, Vegetation Dynamic, </a:t>
          </a:r>
          <a:r>
            <a:rPr lang="de-DE" sz="2400" kern="1200" dirty="0" err="1" smtClean="0"/>
            <a:t>Fire</a:t>
          </a:r>
          <a:endParaRPr lang="de-DE" sz="2400" kern="1200" dirty="0"/>
        </a:p>
      </dsp:txBody>
      <dsp:txXfrm>
        <a:off x="3997113" y="1875041"/>
        <a:ext cx="6050938" cy="748892"/>
      </dsp:txXfrm>
    </dsp:sp>
    <dsp:sp modelId="{7571F0F3-0829-4861-8BF7-2022BC7D3D24}">
      <dsp:nvSpPr>
        <dsp:cNvPr id="0" name=""/>
        <dsp:cNvSpPr/>
      </dsp:nvSpPr>
      <dsp:spPr>
        <a:xfrm>
          <a:off x="3997113" y="2811156"/>
          <a:ext cx="6050938" cy="748892"/>
        </a:xfrm>
        <a:prstGeom prst="rect">
          <a:avLst/>
        </a:prstGeom>
        <a:solidFill>
          <a:srgbClr val="92B36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Lake Surface </a:t>
          </a:r>
          <a:r>
            <a:rPr lang="de-DE" sz="2400" kern="1200" dirty="0" err="1" smtClean="0"/>
            <a:t>Water</a:t>
          </a:r>
          <a:r>
            <a:rPr lang="de-DE" sz="2400" kern="1200" dirty="0" smtClean="0"/>
            <a:t> </a:t>
          </a:r>
          <a:r>
            <a:rPr lang="de-DE" sz="2400" kern="1200" dirty="0" err="1" smtClean="0"/>
            <a:t>Temperature</a:t>
          </a:r>
          <a:r>
            <a:rPr lang="de-DE" sz="2400" kern="1200" dirty="0" smtClean="0"/>
            <a:t>  (AVHRR)</a:t>
          </a:r>
          <a:endParaRPr lang="de-DE" sz="2400" kern="1200" dirty="0"/>
        </a:p>
      </dsp:txBody>
      <dsp:txXfrm>
        <a:off x="3997113" y="2811156"/>
        <a:ext cx="6050938" cy="748892"/>
      </dsp:txXfrm>
    </dsp:sp>
    <dsp:sp modelId="{AF005847-13A9-4A85-9328-CFEFE43A7E04}">
      <dsp:nvSpPr>
        <dsp:cNvPr id="0" name=""/>
        <dsp:cNvSpPr/>
      </dsp:nvSpPr>
      <dsp:spPr>
        <a:xfrm>
          <a:off x="3997113" y="3747271"/>
          <a:ext cx="6050938" cy="748892"/>
        </a:xfrm>
        <a:prstGeom prst="rect">
          <a:avLst/>
        </a:prstGeom>
        <a:solidFill>
          <a:srgbClr val="92B36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Snow Cover </a:t>
          </a:r>
          <a:r>
            <a:rPr lang="de-DE" sz="2400" kern="1200" dirty="0" err="1" smtClean="0"/>
            <a:t>Fraction</a:t>
          </a:r>
          <a:r>
            <a:rPr lang="de-DE" sz="2400" kern="1200" dirty="0" smtClean="0"/>
            <a:t> (AVHRR) </a:t>
          </a:r>
          <a:endParaRPr lang="de-DE" sz="2400" kern="1200" dirty="0"/>
        </a:p>
      </dsp:txBody>
      <dsp:txXfrm>
        <a:off x="3997113" y="3747271"/>
        <a:ext cx="6050938" cy="748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E255DA-5DCF-E747-B1C0-4DF79738E7C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735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5A2E21-43DA-4840-8A9E-259090CD960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0068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7FC85-DDF0-3B4C-BFAF-0AD62554C4C9}" type="slidenum">
              <a:rPr lang="de-CH"/>
              <a:pPr/>
              <a:t>1</a:t>
            </a:fld>
            <a:endParaRPr lang="de-CH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EB0A9A-4260-474B-89AE-9C5A2475C0A6}" type="slidenum">
              <a:rPr lang="en-US"/>
              <a:pPr/>
              <a:t>3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8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8F687324-9E2C-9040-9066-DAD9EF0C2D0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49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5FFAE-9AD2-4585-BE4C-78707E58B64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305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8D12A6-61B1-E64D-AB47-E6B0806C97D8}" type="slidenum">
              <a:rPr lang="de-CH"/>
              <a:pPr/>
              <a:t>19</a:t>
            </a:fld>
            <a:endParaRPr lang="de-CH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76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9740900" y="1511301"/>
            <a:ext cx="2446867" cy="5002213"/>
          </a:xfrm>
          <a:prstGeom prst="rect">
            <a:avLst/>
          </a:prstGeom>
          <a:solidFill>
            <a:srgbClr val="B3CC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>
              <a:solidFill>
                <a:srgbClr val="BED3EA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" y="107951"/>
            <a:ext cx="9740900" cy="6640513"/>
          </a:xfrm>
          <a:prstGeom prst="rect">
            <a:avLst/>
          </a:prstGeom>
          <a:solidFill>
            <a:srgbClr val="E1EB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" y="107951"/>
            <a:ext cx="9740900" cy="6405563"/>
          </a:xfrm>
          <a:prstGeom prst="rect">
            <a:avLst/>
          </a:prstGeom>
          <a:solidFill>
            <a:srgbClr val="9CB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19668" y="2574032"/>
            <a:ext cx="8828617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CH" noProof="0" dirty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19668" y="4581128"/>
            <a:ext cx="8828617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 smtClean="0"/>
          </a:p>
        </p:txBody>
      </p:sp>
      <p:pic>
        <p:nvPicPr>
          <p:cNvPr id="5140" name="Picture 2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0" y="107950"/>
            <a:ext cx="9729081" cy="14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oeschger_logo_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138" y="112424"/>
            <a:ext cx="1306513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758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815833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19668" y="1654176"/>
            <a:ext cx="5272617" cy="44989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5484" y="1654176"/>
            <a:ext cx="5272616" cy="44989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2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92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06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E4D4B9F3-A00A-4D5F-877E-7BB8ACE4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96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19668" y="647701"/>
            <a:ext cx="882861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668" y="1654176"/>
            <a:ext cx="10748433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72598" y="6597353"/>
            <a:ext cx="480484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33"/>
                </a:solidFill>
              </a:defRPr>
            </a:lvl1pPr>
          </a:lstStyle>
          <a:p>
            <a:r>
              <a:rPr lang="de-CH" dirty="0" smtClean="0"/>
              <a:t>2</a:t>
            </a:r>
            <a:endParaRPr lang="de-CH" sz="1400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43339" y="1628800"/>
            <a:ext cx="11905323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/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143340" y="6525344"/>
            <a:ext cx="11905323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/>
          </a:p>
        </p:txBody>
      </p:sp>
      <p:pic>
        <p:nvPicPr>
          <p:cNvPr id="8" name="Picture 11" descr="oeschger_logo_rgb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138" y="109538"/>
            <a:ext cx="1306513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Arial" charset="0"/>
          <a:ea typeface="ＭＳ Ｐゴシック" charset="0"/>
        </a:defRPr>
      </a:lvl9pPr>
    </p:titleStyle>
    <p:bodyStyle>
      <a:lvl1pPr marL="419100" indent="-4191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Arial" charset="0"/>
        <a:buChar char="&gt;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8382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Font typeface="Arial" charset="0"/>
        <a:buChar char="—"/>
        <a:defRPr sz="2000">
          <a:solidFill>
            <a:srgbClr val="333333"/>
          </a:solidFill>
          <a:latin typeface="+mn-lt"/>
          <a:ea typeface="+mn-ea"/>
        </a:defRPr>
      </a:lvl2pPr>
      <a:lvl3pPr marL="12954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3pPr>
      <a:lvl4pPr marL="17145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4pPr>
      <a:lvl5pPr marL="21336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5pPr>
      <a:lvl6pPr marL="25908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6pPr>
      <a:lvl7pPr marL="30480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7pPr>
      <a:lvl8pPr marL="35052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8pPr>
      <a:lvl9pPr marL="3962400" indent="-3810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–"/>
        <a:defRPr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668" y="2564904"/>
            <a:ext cx="8400668" cy="1143000"/>
          </a:xfrm>
        </p:spPr>
        <p:txBody>
          <a:bodyPr/>
          <a:lstStyle/>
          <a:p>
            <a:r>
              <a:rPr lang="en-GB" dirty="0"/>
              <a:t>AVHRR Curation Project - Keeping 40 years of European AVHRR-LAC data alive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5400" y="3933056"/>
            <a:ext cx="8828617" cy="1752600"/>
          </a:xfrm>
        </p:spPr>
        <p:txBody>
          <a:bodyPr/>
          <a:lstStyle/>
          <a:p>
            <a:r>
              <a:rPr lang="it-IT" dirty="0" smtClean="0"/>
              <a:t>Stefan Wunderle</a:t>
            </a:r>
            <a:r>
              <a:rPr lang="it-IT" baseline="30000" dirty="0"/>
              <a:t>1</a:t>
            </a:r>
            <a:r>
              <a:rPr lang="it-IT" dirty="0" smtClean="0"/>
              <a:t>, </a:t>
            </a:r>
            <a:r>
              <a:rPr lang="it-IT" dirty="0"/>
              <a:t>Mirko </a:t>
            </a:r>
            <a:r>
              <a:rPr lang="it-IT" dirty="0" smtClean="0"/>
              <a:t>Albani</a:t>
            </a:r>
            <a:r>
              <a:rPr lang="it-IT" baseline="30000" dirty="0"/>
              <a:t>2</a:t>
            </a:r>
            <a:r>
              <a:rPr lang="it-IT" dirty="0" smtClean="0"/>
              <a:t>,</a:t>
            </a:r>
            <a:r>
              <a:rPr lang="it-IT" baseline="30000" dirty="0" smtClean="0"/>
              <a:t> </a:t>
            </a:r>
            <a:r>
              <a:rPr lang="it-IT" dirty="0" err="1" smtClean="0"/>
              <a:t>Christoph</a:t>
            </a:r>
            <a:r>
              <a:rPr lang="it-IT" dirty="0" smtClean="0"/>
              <a:t> Neuhaus</a:t>
            </a:r>
            <a:r>
              <a:rPr lang="it-IT" baseline="30000" dirty="0"/>
              <a:t>1</a:t>
            </a:r>
            <a:r>
              <a:rPr lang="it-IT" dirty="0" smtClean="0"/>
              <a:t>, </a:t>
            </a:r>
            <a:r>
              <a:rPr lang="it-IT" dirty="0"/>
              <a:t>Iolanda Maggio</a:t>
            </a:r>
            <a:r>
              <a:rPr lang="it-IT" baseline="30000" dirty="0"/>
              <a:t>3</a:t>
            </a:r>
            <a:r>
              <a:rPr lang="it-IT" dirty="0"/>
              <a:t>, Sergio Folco</a:t>
            </a:r>
            <a:r>
              <a:rPr lang="it-IT" baseline="30000" dirty="0"/>
              <a:t>3</a:t>
            </a:r>
            <a:endParaRPr lang="en-US" dirty="0"/>
          </a:p>
          <a:p>
            <a:r>
              <a:rPr lang="en-GB" baseline="30000" dirty="0" smtClean="0"/>
              <a:t>1</a:t>
            </a:r>
            <a:r>
              <a:rPr lang="en-GB" dirty="0" smtClean="0"/>
              <a:t>Oeschger </a:t>
            </a:r>
            <a:r>
              <a:rPr lang="en-GB" dirty="0"/>
              <a:t>Centre for Climate Change </a:t>
            </a:r>
            <a:r>
              <a:rPr lang="en-GB" dirty="0" smtClean="0"/>
              <a:t>Research</a:t>
            </a:r>
          </a:p>
          <a:p>
            <a:r>
              <a:rPr lang="en-GB" dirty="0"/>
              <a:t>Institute of Geography</a:t>
            </a:r>
          </a:p>
          <a:p>
            <a:r>
              <a:rPr lang="en-GB" dirty="0" smtClean="0"/>
              <a:t>University </a:t>
            </a:r>
            <a:r>
              <a:rPr lang="en-GB" dirty="0"/>
              <a:t>of </a:t>
            </a:r>
            <a:r>
              <a:rPr lang="en-GB" dirty="0" smtClean="0"/>
              <a:t>Bern</a:t>
            </a:r>
          </a:p>
          <a:p>
            <a:r>
              <a:rPr lang="en-GB" baseline="30000" dirty="0" smtClean="0"/>
              <a:t>2</a:t>
            </a:r>
            <a:r>
              <a:rPr lang="en-GB" dirty="0" smtClean="0"/>
              <a:t>ESA – European Space Agency</a:t>
            </a:r>
          </a:p>
          <a:p>
            <a:r>
              <a:rPr lang="en-GB" baseline="30000" dirty="0" smtClean="0"/>
              <a:t>3</a:t>
            </a:r>
            <a:r>
              <a:rPr lang="en-GB" dirty="0" smtClean="0"/>
              <a:t>Rhea Group for ESA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6632"/>
            <a:ext cx="5760640" cy="6643074"/>
          </a:xfr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36" y="117852"/>
            <a:ext cx="5800896" cy="664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23392" y="620688"/>
            <a:ext cx="8229600" cy="587152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algn="l" defTabSz="449263" rtl="0" eaLnBrk="0" fontAlgn="base" hangingPunct="0">
              <a:lnSpc>
                <a:spcPct val="13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 b="1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r>
              <a:rPr lang="en-US" altLang="zh-CN" sz="2400" dirty="0">
                <a:latin typeface="Arial" charset="0"/>
                <a:ea typeface="华文细黑" charset="0"/>
              </a:rPr>
              <a:t>Essential Climate Variables (GCOS / GOOS)</a:t>
            </a:r>
            <a:endParaRPr lang="en-US" altLang="zh-CN" sz="2400" b="0" dirty="0">
              <a:solidFill>
                <a:srgbClr val="660066"/>
              </a:solidFill>
              <a:latin typeface="Arial" charset="0"/>
              <a:ea typeface="华文细黑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5400" y="3308291"/>
            <a:ext cx="8504238" cy="3451448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lnSpc>
                <a:spcPct val="147000"/>
              </a:lnSpc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Arial Unicode MS" charset="0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ClrTx/>
              <a:buFont typeface="Courier New"/>
              <a:buChar char="o"/>
            </a:pPr>
            <a:r>
              <a:rPr lang="en-US" altLang="zh-CN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Global Climate Observing System: established by the international science community to measure how the climate system is changing</a:t>
            </a:r>
          </a:p>
          <a:p>
            <a:pPr eaLnBrk="1" hangingPunct="1">
              <a:lnSpc>
                <a:spcPct val="80000"/>
              </a:lnSpc>
              <a:buClrTx/>
              <a:buFont typeface="Courier New"/>
              <a:buChar char="o"/>
            </a:pPr>
            <a:r>
              <a:rPr lang="en-US" altLang="zh-CN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A set of Essential Climate Variables were defined, that should be monitored systematically</a:t>
            </a:r>
          </a:p>
          <a:p>
            <a:pPr eaLnBrk="1" hangingPunct="1">
              <a:lnSpc>
                <a:spcPct val="80000"/>
              </a:lnSpc>
              <a:buClrTx/>
              <a:buFont typeface="Courier New"/>
              <a:buChar char="o"/>
            </a:pPr>
            <a:endParaRPr lang="en-US" altLang="zh-CN" sz="20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宋体" charset="0"/>
            </a:endParaRPr>
          </a:p>
          <a:p>
            <a:pPr marL="914400" lvl="1" indent="-457200" eaLnBrk="1" hangingPunct="1">
              <a:lnSpc>
                <a:spcPct val="80000"/>
              </a:lnSpc>
              <a:buClrTx/>
              <a:buFont typeface="Wingdings" charset="2"/>
              <a:buChar char=""/>
            </a:pPr>
            <a:r>
              <a:rPr lang="en-US" altLang="zh-CN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Atmosphere</a:t>
            </a:r>
          </a:p>
          <a:p>
            <a:pPr marL="914400" lvl="1" indent="-457200" eaLnBrk="1" hangingPunct="1">
              <a:lnSpc>
                <a:spcPct val="80000"/>
              </a:lnSpc>
              <a:buClrTx/>
              <a:buFont typeface="Wingdings" charset="2"/>
              <a:buChar char=""/>
            </a:pPr>
            <a:r>
              <a:rPr lang="en-US" altLang="zh-CN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Ocean</a:t>
            </a:r>
          </a:p>
          <a:p>
            <a:pPr marL="914400" lvl="1" indent="-457200" eaLnBrk="1" hangingPunct="1">
              <a:lnSpc>
                <a:spcPct val="80000"/>
              </a:lnSpc>
              <a:buClrTx/>
              <a:buFont typeface="Wingdings" charset="2"/>
              <a:buChar char=""/>
            </a:pPr>
            <a:r>
              <a:rPr lang="en-US" altLang="zh-CN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Terrestrial</a:t>
            </a:r>
          </a:p>
          <a:p>
            <a:pPr lvl="1" eaLnBrk="1" hangingPunct="1">
              <a:lnSpc>
                <a:spcPct val="80000"/>
              </a:lnSpc>
              <a:buClrTx/>
              <a:buFont typeface="Courier New"/>
              <a:buChar char="o"/>
            </a:pPr>
            <a:endParaRPr lang="en-US" altLang="zh-CN" sz="2600" b="1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宋体" charset="0"/>
            </a:endParaRPr>
          </a:p>
          <a:p>
            <a:pPr eaLnBrk="1" hangingPunct="1">
              <a:lnSpc>
                <a:spcPct val="80000"/>
              </a:lnSpc>
              <a:buClrTx/>
              <a:buFont typeface="Courier New"/>
              <a:buChar char="o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宋体" charset="0"/>
              </a:rPr>
              <a:t>Environmental satellites play a significant role in this effort</a:t>
            </a:r>
          </a:p>
        </p:txBody>
      </p:sp>
      <p:pic>
        <p:nvPicPr>
          <p:cNvPr id="5" name="Picture 4" descr="gc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24" y="1772816"/>
            <a:ext cx="52959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6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5640" y="711100"/>
            <a:ext cx="7920880" cy="817563"/>
          </a:xfrm>
        </p:spPr>
        <p:txBody>
          <a:bodyPr/>
          <a:lstStyle/>
          <a:p>
            <a:r>
              <a:rPr lang="en-US" sz="2400" dirty="0" smtClean="0"/>
              <a:t>A few examples of the developments and operational services developed by University of Bern</a:t>
            </a:r>
            <a:endParaRPr lang="en-US" sz="24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221926"/>
              </p:ext>
            </p:extLst>
          </p:nvPr>
        </p:nvGraphicFramePr>
        <p:xfrm>
          <a:off x="119336" y="1772816"/>
          <a:ext cx="10748962" cy="449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16631"/>
            <a:ext cx="1916604" cy="1440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0272464" y="2348880"/>
            <a:ext cx="1863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10272464" y="4581128"/>
            <a:ext cx="1863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7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2420888"/>
            <a:ext cx="6887274" cy="3358016"/>
          </a:xfrm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16631"/>
            <a:ext cx="1916604" cy="1440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143672" y="427930"/>
            <a:ext cx="7272808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Aerosol Optical Depth (AOD) derived from AVHRR</a:t>
            </a:r>
            <a:endParaRPr lang="en-US" kern="0" dirty="0"/>
          </a:p>
        </p:txBody>
      </p:sp>
      <p:pic>
        <p:nvPicPr>
          <p:cNvPr id="7" name="Picture 4" descr="http://saturn.unibe.ch/rsbern/noaa/dw/realtime/aod_avhrr/archive/2012/N18_AOD_20120630_13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870769"/>
            <a:ext cx="4924157" cy="368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63352" y="5661188"/>
            <a:ext cx="11881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Riffler</a:t>
            </a:r>
            <a:r>
              <a:rPr lang="en-US" sz="1400" dirty="0"/>
              <a:t>, Michael; Popp, Christoph; Hauser, Adrian; Fontana, Fabio; Wunderle, Stefan (2010). </a:t>
            </a:r>
            <a:r>
              <a:rPr lang="en-US" sz="1400" i="1" dirty="0"/>
              <a:t>Validation of a modified AVHRR aerosol optical depth retrieval algorithm over Central Europe. </a:t>
            </a:r>
            <a:r>
              <a:rPr lang="en-US" sz="1400" dirty="0"/>
              <a:t>Atmospheric Measurement Techniques (AMT), 3(5), pp. 1255-1270</a:t>
            </a:r>
          </a:p>
        </p:txBody>
      </p:sp>
    </p:spTree>
    <p:extLst>
      <p:ext uri="{BB962C8B-B14F-4D97-AF65-F5344CB8AC3E}">
        <p14:creationId xmlns:p14="http://schemas.microsoft.com/office/powerpoint/2010/main" val="4788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16631"/>
            <a:ext cx="1916604" cy="1440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143672" y="427930"/>
            <a:ext cx="792088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/>
              <a:t>Albedo 	1990 - 2014 </a:t>
            </a:r>
            <a:br>
              <a:rPr lang="en-US" sz="2400" dirty="0"/>
            </a:br>
            <a:r>
              <a:rPr lang="en-US" sz="2400" dirty="0"/>
              <a:t>annual August white-sky albedo anomalies</a:t>
            </a:r>
            <a:br>
              <a:rPr lang="en-US" sz="2400" dirty="0"/>
            </a:br>
            <a:r>
              <a:rPr lang="en-US" sz="2400" dirty="0"/>
              <a:t>VIS (left) and NIR (right)</a:t>
            </a:r>
            <a:endParaRPr lang="en-US" kern="0" dirty="0"/>
          </a:p>
        </p:txBody>
      </p:sp>
      <p:pic>
        <p:nvPicPr>
          <p:cNvPr id="7" name="Inhaltsplatzhalt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4615" y="1578820"/>
            <a:ext cx="4043115" cy="28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Picture 2" descr="cb108-29:Users:bsuetter:Desktop:BRDF_WSA_ANOMALY_0.1_38_20151003_b_fromtiff_20151012.pd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33" y="1685035"/>
            <a:ext cx="4001773" cy="4451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14" y="3197203"/>
            <a:ext cx="4064865" cy="282786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43766" y="6172079"/>
            <a:ext cx="113568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Sütterlin, Melanie; Stöckli, R.; Schaaf, C. B.; </a:t>
            </a:r>
            <a:r>
              <a:rPr lang="de-CH" sz="1400" dirty="0" err="1"/>
              <a:t>Wunderle</a:t>
            </a:r>
            <a:r>
              <a:rPr lang="de-CH" sz="1400" dirty="0"/>
              <a:t>, S. (2016). </a:t>
            </a:r>
            <a:r>
              <a:rPr lang="de-CH" sz="1400" i="1" dirty="0"/>
              <a:t>Albedo </a:t>
            </a:r>
            <a:r>
              <a:rPr lang="de-CH" sz="1400" i="1" dirty="0" err="1"/>
              <a:t>climatology</a:t>
            </a:r>
            <a:r>
              <a:rPr lang="de-CH" sz="1400" i="1" dirty="0"/>
              <a:t> </a:t>
            </a:r>
            <a:r>
              <a:rPr lang="de-CH" sz="1400" i="1" dirty="0" err="1"/>
              <a:t>for</a:t>
            </a:r>
            <a:r>
              <a:rPr lang="de-CH" sz="1400" i="1" dirty="0"/>
              <a:t> European </a:t>
            </a:r>
            <a:r>
              <a:rPr lang="de-CH" sz="1400" i="1" dirty="0" err="1"/>
              <a:t>land</a:t>
            </a:r>
            <a:r>
              <a:rPr lang="de-CH" sz="1400" i="1" dirty="0"/>
              <a:t> </a:t>
            </a:r>
            <a:r>
              <a:rPr lang="de-CH" sz="1400" i="1" dirty="0" err="1" smtClean="0"/>
              <a:t>surfaces</a:t>
            </a:r>
            <a:r>
              <a:rPr lang="de-CH" sz="1400" i="1" dirty="0" smtClean="0"/>
              <a:t> </a:t>
            </a:r>
            <a:r>
              <a:rPr lang="de-CH" sz="1400" i="1" dirty="0" err="1" smtClean="0"/>
              <a:t>retrieved</a:t>
            </a:r>
            <a:r>
              <a:rPr lang="de-CH" sz="1400" i="1" dirty="0" smtClean="0"/>
              <a:t> </a:t>
            </a:r>
            <a:r>
              <a:rPr lang="de-CH" sz="1400" i="1" dirty="0" err="1"/>
              <a:t>from</a:t>
            </a:r>
            <a:r>
              <a:rPr lang="de-CH" sz="1400" i="1" dirty="0"/>
              <a:t> AVHRR </a:t>
            </a:r>
            <a:r>
              <a:rPr lang="de-CH" sz="1400" i="1" dirty="0" err="1"/>
              <a:t>data</a:t>
            </a:r>
            <a:r>
              <a:rPr lang="de-CH" sz="1400" i="1" dirty="0"/>
              <a:t> (1990-2014) </a:t>
            </a:r>
            <a:r>
              <a:rPr lang="de-CH" sz="1400" i="1" dirty="0" err="1"/>
              <a:t>and</a:t>
            </a:r>
            <a:r>
              <a:rPr lang="de-CH" sz="1400" i="1" dirty="0"/>
              <a:t> </a:t>
            </a:r>
            <a:r>
              <a:rPr lang="de-CH" sz="1400" i="1" dirty="0" err="1"/>
              <a:t>its</a:t>
            </a:r>
            <a:r>
              <a:rPr lang="de-CH" sz="1400" i="1" dirty="0"/>
              <a:t> </a:t>
            </a:r>
            <a:r>
              <a:rPr lang="de-CH" sz="1400" i="1" dirty="0" err="1"/>
              <a:t>spatial</a:t>
            </a:r>
            <a:r>
              <a:rPr lang="de-CH" sz="1400" i="1" dirty="0"/>
              <a:t> </a:t>
            </a:r>
            <a:r>
              <a:rPr lang="de-CH" sz="1400" i="1" dirty="0" err="1"/>
              <a:t>and</a:t>
            </a:r>
            <a:r>
              <a:rPr lang="de-CH" sz="1400" i="1" dirty="0"/>
              <a:t> temporal </a:t>
            </a:r>
            <a:r>
              <a:rPr lang="de-CH" sz="1400" i="1" dirty="0" err="1"/>
              <a:t>analysis</a:t>
            </a:r>
            <a:r>
              <a:rPr lang="de-CH" sz="1400" i="1" dirty="0"/>
              <a:t> </a:t>
            </a:r>
            <a:r>
              <a:rPr lang="de-CH" sz="1400" i="1" dirty="0" err="1"/>
              <a:t>from</a:t>
            </a:r>
            <a:r>
              <a:rPr lang="de-CH" sz="1400" i="1" dirty="0"/>
              <a:t> </a:t>
            </a:r>
            <a:r>
              <a:rPr lang="de-CH" sz="1400" i="1" dirty="0" err="1"/>
              <a:t>green-up</a:t>
            </a:r>
            <a:r>
              <a:rPr lang="de-CH" sz="1400" i="1" dirty="0"/>
              <a:t> </a:t>
            </a:r>
            <a:r>
              <a:rPr lang="de-CH" sz="1400" i="1" dirty="0" err="1"/>
              <a:t>to</a:t>
            </a:r>
            <a:r>
              <a:rPr lang="de-CH" sz="1400" i="1" dirty="0"/>
              <a:t> </a:t>
            </a:r>
            <a:r>
              <a:rPr lang="de-CH" sz="1400" i="1" dirty="0" err="1"/>
              <a:t>vegetation</a:t>
            </a:r>
            <a:r>
              <a:rPr lang="de-CH" sz="1400" i="1" dirty="0"/>
              <a:t> </a:t>
            </a:r>
            <a:r>
              <a:rPr lang="de-CH" sz="1400" i="1" dirty="0" err="1" smtClean="0"/>
              <a:t>senescence</a:t>
            </a:r>
            <a:r>
              <a:rPr lang="de-CH" sz="1400" i="1" dirty="0"/>
              <a:t>. </a:t>
            </a:r>
            <a:r>
              <a:rPr lang="de-CH" sz="1400" dirty="0"/>
              <a:t>Journal </a:t>
            </a:r>
            <a:r>
              <a:rPr lang="de-CH" sz="1400" dirty="0" err="1"/>
              <a:t>of</a:t>
            </a:r>
            <a:r>
              <a:rPr lang="de-CH" sz="1400" dirty="0"/>
              <a:t> </a:t>
            </a:r>
            <a:r>
              <a:rPr lang="de-CH" sz="1400" dirty="0" err="1"/>
              <a:t>Geophysical</a:t>
            </a:r>
            <a:r>
              <a:rPr lang="de-CH" sz="1400" dirty="0"/>
              <a:t> Research: </a:t>
            </a:r>
            <a:r>
              <a:rPr lang="de-CH" sz="1400" dirty="0" err="1"/>
              <a:t>Atmospheres</a:t>
            </a:r>
            <a:r>
              <a:rPr lang="de-CH" sz="1400" dirty="0"/>
              <a:t>, 121(14), pp. 8156-8171.</a:t>
            </a:r>
          </a:p>
        </p:txBody>
      </p:sp>
    </p:spTree>
    <p:extLst>
      <p:ext uri="{BB962C8B-B14F-4D97-AF65-F5344CB8AC3E}">
        <p14:creationId xmlns:p14="http://schemas.microsoft.com/office/powerpoint/2010/main" val="137840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16631"/>
            <a:ext cx="1916604" cy="1440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143672" y="427930"/>
            <a:ext cx="648072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Lake Surface Water Temperature LSWT</a:t>
            </a:r>
          </a:p>
          <a:p>
            <a:r>
              <a:rPr lang="en-US" kern="0" dirty="0"/>
              <a:t>d</a:t>
            </a:r>
            <a:r>
              <a:rPr lang="en-US" kern="0" dirty="0" smtClean="0"/>
              <a:t>erived from AVHRR</a:t>
            </a:r>
            <a:endParaRPr lang="en-US" kern="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3791744" y="1700839"/>
            <a:ext cx="6984578" cy="48186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25" y="1649165"/>
            <a:ext cx="2878450" cy="481622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51384" y="6386927"/>
            <a:ext cx="1169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Lieberherr</a:t>
            </a:r>
            <a:r>
              <a:rPr lang="en-US" sz="1400" dirty="0"/>
              <a:t>, </a:t>
            </a:r>
            <a:r>
              <a:rPr lang="en-US" sz="1400" dirty="0" err="1"/>
              <a:t>Gian</a:t>
            </a:r>
            <a:r>
              <a:rPr lang="en-US" sz="1400" dirty="0"/>
              <a:t>; Wunderle, Stefan (2018). </a:t>
            </a:r>
            <a:r>
              <a:rPr lang="en-US" sz="1400" i="1" dirty="0"/>
              <a:t>Lake Surface Water Temperature Derived from 35 Years of AVHRR Sensor Data for European Lakes. </a:t>
            </a:r>
            <a:endParaRPr lang="en-US" sz="1400" i="1" dirty="0" smtClean="0"/>
          </a:p>
          <a:p>
            <a:r>
              <a:rPr lang="en-US" sz="1400" dirty="0" smtClean="0"/>
              <a:t>Remote </a:t>
            </a:r>
            <a:r>
              <a:rPr lang="en-US" sz="1400" dirty="0"/>
              <a:t>sensing, 10(7),</a:t>
            </a:r>
          </a:p>
        </p:txBody>
      </p:sp>
    </p:spTree>
    <p:extLst>
      <p:ext uri="{BB962C8B-B14F-4D97-AF65-F5344CB8AC3E}">
        <p14:creationId xmlns:p14="http://schemas.microsoft.com/office/powerpoint/2010/main" val="12812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16631"/>
            <a:ext cx="1916604" cy="1440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143672" y="427930"/>
            <a:ext cx="7488832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333333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Snow covered Area (SCA) based on AVHRR LAC data (1982 – 2017)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1700808"/>
            <a:ext cx="10222840" cy="2664296"/>
          </a:xfrm>
          <a:prstGeom prst="rect">
            <a:avLst/>
          </a:prstGeom>
        </p:spPr>
      </p:pic>
      <p:pic>
        <p:nvPicPr>
          <p:cNvPr id="10" name="Picture 2" descr="mean_map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2042874"/>
            <a:ext cx="5302406" cy="432048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61136" y="6466961"/>
            <a:ext cx="7052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Hüsler</a:t>
            </a:r>
            <a:r>
              <a:rPr lang="en-US" sz="1200" dirty="0" smtClean="0"/>
              <a:t>, F., </a:t>
            </a:r>
            <a:r>
              <a:rPr lang="en-US" sz="1200" dirty="0" err="1" smtClean="0"/>
              <a:t>T.Jonas</a:t>
            </a:r>
            <a:r>
              <a:rPr lang="en-US" sz="1200" dirty="0" smtClean="0"/>
              <a:t>, </a:t>
            </a:r>
            <a:r>
              <a:rPr lang="en-US" sz="1200" dirty="0" err="1" smtClean="0"/>
              <a:t>M.Riffler</a:t>
            </a:r>
            <a:r>
              <a:rPr lang="en-US" sz="1200" dirty="0" smtClean="0"/>
              <a:t>, </a:t>
            </a:r>
            <a:r>
              <a:rPr lang="en-US" sz="1200" dirty="0" err="1" smtClean="0"/>
              <a:t>J.P.Musial</a:t>
            </a:r>
            <a:r>
              <a:rPr lang="en-US" sz="1200" dirty="0" smtClean="0"/>
              <a:t>, S. </a:t>
            </a:r>
            <a:r>
              <a:rPr lang="en-US" sz="1200" dirty="0" err="1" smtClean="0"/>
              <a:t>Wunderle</a:t>
            </a:r>
            <a:r>
              <a:rPr lang="en-US" sz="1200" dirty="0" smtClean="0"/>
              <a:t> (2014): A satellite-based snow cover </a:t>
            </a:r>
          </a:p>
          <a:p>
            <a:r>
              <a:rPr lang="en-US" sz="1200" dirty="0" smtClean="0"/>
              <a:t>climatology (1985 -2011) for the European Alps derived from AVHRR data. The Cryosphere, 8, 73-90 </a:t>
            </a:r>
            <a:endParaRPr lang="en-US" sz="1200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5873676" y="4203113"/>
            <a:ext cx="5777617" cy="1950037"/>
            <a:chOff x="5873676" y="4203113"/>
            <a:chExt cx="5777617" cy="1950037"/>
          </a:xfrm>
        </p:grpSpPr>
        <p:pic>
          <p:nvPicPr>
            <p:cNvPr id="16" name="Picture 2" descr="Albedo Effect The MFactory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5512" y="4203113"/>
              <a:ext cx="2215781" cy="1950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5873676" y="4391664"/>
              <a:ext cx="3378644" cy="1485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Snow cover reflects approx. 80% of incoming solar radiation. High relevance for our climate</a:t>
              </a:r>
              <a:endParaRPr lang="en-US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30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999656" y="441718"/>
            <a:ext cx="7176532" cy="817563"/>
          </a:xfrm>
        </p:spPr>
        <p:txBody>
          <a:bodyPr/>
          <a:lstStyle/>
          <a:p>
            <a:r>
              <a:rPr lang="en-US" dirty="0" smtClean="0"/>
              <a:t>AVHRR Snow Cover Fraction (global) by University of Bern</a:t>
            </a:r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728" y="1069369"/>
            <a:ext cx="5233535" cy="289620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243" y="3846815"/>
            <a:ext cx="5302271" cy="2885679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31038" y="1769791"/>
            <a:ext cx="6443905" cy="4965837"/>
          </a:xfrm>
        </p:spPr>
        <p:txBody>
          <a:bodyPr/>
          <a:lstStyle/>
          <a:p>
            <a:r>
              <a:rPr lang="en-US" dirty="0" smtClean="0"/>
              <a:t>Aim: consistent SCFV/SCFG (1978 – 2023)</a:t>
            </a:r>
          </a:p>
          <a:p>
            <a:r>
              <a:rPr lang="en-US" dirty="0" smtClean="0"/>
              <a:t>Data source:</a:t>
            </a:r>
          </a:p>
          <a:p>
            <a:pPr lvl="1"/>
            <a:r>
              <a:rPr lang="en-US" dirty="0" smtClean="0"/>
              <a:t>AVHRR GAC, reprocessed by EUMETSAT</a:t>
            </a:r>
          </a:p>
          <a:p>
            <a:pPr lvl="1"/>
            <a:r>
              <a:rPr lang="en-US" dirty="0" smtClean="0"/>
              <a:t>Morning and afternoon passes</a:t>
            </a:r>
          </a:p>
          <a:p>
            <a:pPr lvl="1"/>
            <a:r>
              <a:rPr lang="en-US" dirty="0" smtClean="0"/>
              <a:t>CLARA-A3 daily composites from CM SAF</a:t>
            </a:r>
          </a:p>
          <a:p>
            <a:r>
              <a:rPr lang="en-US" dirty="0" smtClean="0"/>
              <a:t>Retrieval scheme:</a:t>
            </a:r>
          </a:p>
          <a:p>
            <a:pPr lvl="1"/>
            <a:r>
              <a:rPr lang="en-US" dirty="0" smtClean="0"/>
              <a:t>NDSI, </a:t>
            </a:r>
            <a:r>
              <a:rPr lang="en-US" dirty="0" err="1" smtClean="0"/>
              <a:t>Scamod</a:t>
            </a:r>
            <a:r>
              <a:rPr lang="en-US" dirty="0" smtClean="0"/>
              <a:t> and tailored thresholds</a:t>
            </a:r>
          </a:p>
          <a:p>
            <a:pPr lvl="1"/>
            <a:r>
              <a:rPr lang="en-US" dirty="0" smtClean="0"/>
              <a:t>spatial and temporal adapted transmissivity based on NDVI</a:t>
            </a:r>
          </a:p>
          <a:p>
            <a:pPr lvl="1"/>
            <a:r>
              <a:rPr lang="en-US" dirty="0" smtClean="0"/>
              <a:t>Cloud probability based on CLARA-A3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783431" y="5805264"/>
            <a:ext cx="5939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333333"/>
                </a:solidFill>
                <a:latin typeface="+mn-lt"/>
                <a:ea typeface="+mn-ea"/>
              </a:rPr>
              <a:t>Right</a:t>
            </a:r>
            <a:r>
              <a:rPr lang="en-US" sz="1800" dirty="0" smtClean="0"/>
              <a:t>: SCFV and uncertainty (20060322) based on AVHRR GAC </a:t>
            </a:r>
            <a:endParaRPr lang="en-US" sz="1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2520280" cy="134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6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BE3D9CA7-554C-46EC-BEAB-CB2090EEB6FF}" type="slidenum">
              <a:rPr lang="de-CH" smtClean="0"/>
              <a:pPr/>
              <a:t>18</a:t>
            </a:fld>
            <a:endParaRPr lang="de-CH" sz="140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63352" y="188640"/>
            <a:ext cx="9192756" cy="817563"/>
          </a:xfrm>
        </p:spPr>
        <p:txBody>
          <a:bodyPr/>
          <a:lstStyle/>
          <a:p>
            <a:r>
              <a:rPr lang="en-US" dirty="0" smtClean="0"/>
              <a:t>Research based on global AVHRR data (4 x 4km) from 1982 - 2018</a:t>
            </a:r>
            <a:endParaRPr lang="en-US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0" y="1006202"/>
            <a:ext cx="7196802" cy="5087093"/>
          </a:xfrm>
        </p:spPr>
      </p:pic>
      <p:sp>
        <p:nvSpPr>
          <p:cNvPr id="19" name="Textfeld 18"/>
          <p:cNvSpPr txBox="1"/>
          <p:nvPr/>
        </p:nvSpPr>
        <p:spPr>
          <a:xfrm>
            <a:off x="4681771" y="6522936"/>
            <a:ext cx="715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Naegeli</a:t>
            </a:r>
            <a:r>
              <a:rPr lang="en-US" sz="1600" dirty="0" smtClean="0"/>
              <a:t> et al. 2022</a:t>
            </a:r>
            <a:r>
              <a:rPr lang="en-US" sz="1600" dirty="0"/>
              <a:t>: https://www.nature.com/articles/s41598-022-17575-4.pdf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730" y="1720612"/>
            <a:ext cx="4595861" cy="365827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36" y="853946"/>
            <a:ext cx="7866064" cy="558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7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1" dirty="0" smtClean="0"/>
              <a:t>Summary</a:t>
            </a:r>
          </a:p>
          <a:p>
            <a:pPr lvl="1"/>
            <a:r>
              <a:rPr lang="en-US" sz="2200" dirty="0" smtClean="0"/>
              <a:t>A homogenous and consolidated AVHRR LAC time series (1981 – 2020) is now available via ESA dissemination service.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endParaRPr lang="en-US" sz="2200" dirty="0" smtClean="0">
              <a:sym typeface="Wingdings" panose="05000000000000000000" pitchFamily="2" charset="2"/>
            </a:endParaRP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More </a:t>
            </a:r>
            <a:r>
              <a:rPr lang="en-US" sz="2200" dirty="0">
                <a:sym typeface="Wingdings" panose="05000000000000000000" pitchFamily="2" charset="2"/>
              </a:rPr>
              <a:t>than 250.000 AVHRR data (level 1b) </a:t>
            </a:r>
            <a:r>
              <a:rPr lang="en-US" sz="2200" dirty="0" smtClean="0">
                <a:sym typeface="Wingdings" panose="05000000000000000000" pitchFamily="2" charset="2"/>
              </a:rPr>
              <a:t>covering Europe are </a:t>
            </a:r>
            <a:r>
              <a:rPr lang="en-US" sz="2200" dirty="0">
                <a:sym typeface="Wingdings" panose="05000000000000000000" pitchFamily="2" charset="2"/>
              </a:rPr>
              <a:t>ready to be </a:t>
            </a:r>
            <a:r>
              <a:rPr lang="en-US" sz="2200" dirty="0" smtClean="0">
                <a:sym typeface="Wingdings" panose="05000000000000000000" pitchFamily="2" charset="2"/>
              </a:rPr>
              <a:t>used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Approx. 55.000 CEOS Sharp-1 segments were rescued, re-processed in a consistent way (EO-SIP) and are accessible via ESA dissemination service, too.</a:t>
            </a:r>
          </a:p>
          <a:p>
            <a:pPr marL="457200" lvl="1" indent="0">
              <a:buNone/>
            </a:pPr>
            <a:endParaRPr lang="en-US" sz="2200" dirty="0"/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Software and processing procedure developed at University of Bern is installed and tested at ESA facilities.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Next step is the generation of Level 1c data (calibrated and geocoded, in </a:t>
            </a:r>
            <a:r>
              <a:rPr lang="en-US" sz="2200" dirty="0" err="1" smtClean="0">
                <a:sym typeface="Wingdings" panose="05000000000000000000" pitchFamily="2" charset="2"/>
              </a:rPr>
              <a:t>NetCDF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format) for a better service to support communities without the needed expertise in AVHRR processing.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78007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de-CH" sz="1400" dirty="0">
              <a:latin typeface="Time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9089533" y="2892544"/>
            <a:ext cx="2863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10-11 overflights in 24h; archived and processed at our facilities.</a:t>
            </a:r>
          </a:p>
          <a:p>
            <a:endParaRPr lang="en-US" dirty="0"/>
          </a:p>
          <a:p>
            <a:r>
              <a:rPr lang="en-US" dirty="0" smtClean="0"/>
              <a:t>05. February 2023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7" y="260647"/>
            <a:ext cx="10218051" cy="252795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915817"/>
            <a:ext cx="1620000" cy="264032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134" y="2913481"/>
            <a:ext cx="1620000" cy="207852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19" y="2913271"/>
            <a:ext cx="1620000" cy="311216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392" y="2911916"/>
            <a:ext cx="1620000" cy="289689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65" y="2918654"/>
            <a:ext cx="1620000" cy="308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1384" y="1844824"/>
            <a:ext cx="11136972" cy="4498975"/>
          </a:xfrm>
        </p:spPr>
        <p:txBody>
          <a:bodyPr/>
          <a:lstStyle/>
          <a:p>
            <a:r>
              <a:rPr lang="en-US" sz="2200" dirty="0" smtClean="0"/>
              <a:t>Filling </a:t>
            </a:r>
            <a:r>
              <a:rPr lang="en-US" sz="2200" dirty="0"/>
              <a:t>of AVHRR level1b archive with LAC data until the end of AVHRR sensor (NOAA, </a:t>
            </a:r>
            <a:r>
              <a:rPr lang="en-US" sz="2200" dirty="0" err="1"/>
              <a:t>MetOp</a:t>
            </a:r>
            <a:r>
              <a:rPr lang="en-US" sz="2200" dirty="0"/>
              <a:t>) approx. </a:t>
            </a:r>
            <a:r>
              <a:rPr lang="en-US" sz="2200" dirty="0" smtClean="0"/>
              <a:t>2027</a:t>
            </a:r>
          </a:p>
          <a:p>
            <a:r>
              <a:rPr lang="en-US" sz="2200" b="1" dirty="0" smtClean="0"/>
              <a:t>Integrate global AVHRR LAC data of the pre-MODIS era (e.g. 1992 – 1999; more than 30.000 data sets); start rescue activities for local archives around the world. </a:t>
            </a:r>
          </a:p>
          <a:p>
            <a:r>
              <a:rPr lang="en-US" sz="2200" dirty="0" smtClean="0"/>
              <a:t>On </a:t>
            </a:r>
            <a:r>
              <a:rPr lang="en-US" sz="2200" dirty="0"/>
              <a:t>the way to a FCDR: </a:t>
            </a:r>
            <a:endParaRPr lang="en-US" sz="2200" dirty="0" smtClean="0"/>
          </a:p>
          <a:p>
            <a:pPr lvl="1"/>
            <a:r>
              <a:rPr lang="en-US" sz="2200" dirty="0" smtClean="0"/>
              <a:t>include </a:t>
            </a:r>
            <a:r>
              <a:rPr lang="en-US" sz="2200" dirty="0"/>
              <a:t>Sentinel-3 and other medium resolution satellite </a:t>
            </a:r>
            <a:r>
              <a:rPr lang="en-US" sz="2200" dirty="0" smtClean="0"/>
              <a:t>data</a:t>
            </a:r>
          </a:p>
          <a:p>
            <a:pPr lvl="1"/>
            <a:r>
              <a:rPr lang="en-US" sz="2200" dirty="0" smtClean="0"/>
              <a:t>Apply best practice for uncertainty characteristics (e.g. FIDUCEO)</a:t>
            </a:r>
            <a:endParaRPr lang="en-US" sz="2200" dirty="0"/>
          </a:p>
          <a:p>
            <a:r>
              <a:rPr lang="en-US" sz="2200" dirty="0" smtClean="0"/>
              <a:t>Data Usage:</a:t>
            </a:r>
          </a:p>
          <a:p>
            <a:pPr lvl="1"/>
            <a:r>
              <a:rPr lang="en-US" sz="2200" dirty="0" smtClean="0"/>
              <a:t>Open and free availability of AVHRR data will support </a:t>
            </a:r>
            <a:r>
              <a:rPr lang="en-US" sz="2200" smtClean="0"/>
              <a:t>any study</a:t>
            </a:r>
          </a:p>
          <a:p>
            <a:pPr lvl="1"/>
            <a:r>
              <a:rPr lang="en-US" sz="2200" dirty="0" smtClean="0"/>
              <a:t>Provide </a:t>
            </a:r>
            <a:r>
              <a:rPr lang="en-US" sz="2200" dirty="0"/>
              <a:t>Access-Ready-Data (ARD) for user, climate modelling community (CMUG) </a:t>
            </a:r>
            <a:endParaRPr lang="en-US" sz="2200" dirty="0" smtClean="0"/>
          </a:p>
          <a:p>
            <a:pPr lvl="1"/>
            <a:r>
              <a:rPr lang="en-US" sz="2200" dirty="0" smtClean="0"/>
              <a:t>Climate </a:t>
            </a:r>
            <a:r>
              <a:rPr lang="en-US" sz="2200" dirty="0"/>
              <a:t>Observations and Monitoring for Policy Action Support from Space</a:t>
            </a:r>
            <a:r>
              <a:rPr lang="en-US" sz="2200" dirty="0" smtClean="0"/>
              <a:t>;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6338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3392" y="439421"/>
            <a:ext cx="8828617" cy="817563"/>
          </a:xfrm>
        </p:spPr>
        <p:txBody>
          <a:bodyPr/>
          <a:lstStyle/>
          <a:p>
            <a:r>
              <a:rPr lang="de-CH" dirty="0"/>
              <a:t>AVHRR – </a:t>
            </a:r>
            <a:r>
              <a:rPr lang="de-CH" dirty="0" err="1"/>
              <a:t>Advanced</a:t>
            </a:r>
            <a:r>
              <a:rPr lang="de-CH" dirty="0"/>
              <a:t> </a:t>
            </a:r>
            <a:r>
              <a:rPr lang="de-CH" dirty="0" err="1"/>
              <a:t>Very</a:t>
            </a:r>
            <a:r>
              <a:rPr lang="de-CH" dirty="0"/>
              <a:t> High Resolution Radiometer (1980 – </a:t>
            </a:r>
            <a:r>
              <a:rPr lang="de-CH" dirty="0" smtClean="0"/>
              <a:t>ca. 2027)</a:t>
            </a:r>
            <a:endParaRPr lang="en-GB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79976" y="1772816"/>
            <a:ext cx="4788024" cy="4498975"/>
          </a:xfrm>
        </p:spPr>
        <p:txBody>
          <a:bodyPr/>
          <a:lstStyle/>
          <a:p>
            <a:r>
              <a:rPr lang="en-US" dirty="0" smtClean="0"/>
              <a:t>NOAA-satellites (1980 – ca. 2024)</a:t>
            </a:r>
          </a:p>
          <a:p>
            <a:r>
              <a:rPr lang="en-US" dirty="0" err="1" smtClean="0"/>
              <a:t>MetOp</a:t>
            </a:r>
            <a:r>
              <a:rPr lang="en-US" dirty="0" smtClean="0"/>
              <a:t>-satellites (2006 – ca. 2027)</a:t>
            </a:r>
          </a:p>
          <a:p>
            <a:r>
              <a:rPr lang="en-US" dirty="0" smtClean="0"/>
              <a:t>AVHRR: </a:t>
            </a:r>
            <a:r>
              <a:rPr lang="en-US" sz="1800" dirty="0"/>
              <a:t>30cm x 36cm x 80cm (32 kg)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377507"/>
              </p:ext>
            </p:extLst>
          </p:nvPr>
        </p:nvGraphicFramePr>
        <p:xfrm>
          <a:off x="551384" y="2996952"/>
          <a:ext cx="8424936" cy="369890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957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6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2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98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24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AVHRR/3 Channel </a:t>
                      </a:r>
                      <a:r>
                        <a:rPr lang="en-US" sz="1600" dirty="0" smtClean="0"/>
                        <a:t>Characteristics (since 1998)</a:t>
                      </a:r>
                      <a:endParaRPr lang="en-US" sz="1600" dirty="0"/>
                    </a:p>
                  </a:txBody>
                  <a:tcPr marL="52512" marR="52512" marT="52512" marB="52512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87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Channel Number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Resolution at Nadir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Wavelength (um)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Typical Use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337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1.09 km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0.58 - 0.68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Daytime cloud and surface mapping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24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1.09 km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0.725 - 1.00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Land-water boundaries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24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3A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1.09 km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1.58 - 1.64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Snow and ice detection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87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3B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1.09 km 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3.55 - 3.93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Night cloud mapping, sea surface temperature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087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4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1.09 km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10.30 - 11.30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Night cloud mapping, sea surface temperature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24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5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1.09 km 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11.50 - 12.50</a:t>
                      </a:r>
                    </a:p>
                  </a:txBody>
                  <a:tcPr marL="52512" marR="52512" marT="52512" marB="525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Sea surface temperature</a:t>
                      </a:r>
                    </a:p>
                  </a:txBody>
                  <a:tcPr marL="52512" marR="52512" marT="52512" marB="5251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5362" name="Picture 2" descr="http://users.elite.net/k7xq/NOAA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305" y="1417850"/>
            <a:ext cx="3802857" cy="157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22A3FF6C-CDC9-4464-A6CC-68B88334FCFF}" type="slidenum">
              <a:rPr lang="de-CH" smtClean="0"/>
              <a:pPr>
                <a:defRPr/>
              </a:pPr>
              <a:t>3</a:t>
            </a:fld>
            <a:endParaRPr lang="de-CH" sz="1400"/>
          </a:p>
        </p:txBody>
      </p:sp>
      <p:pic>
        <p:nvPicPr>
          <p:cNvPr id="113668" name="Picture 4" descr="avhrr_photo_20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753" y="1423988"/>
            <a:ext cx="3816424" cy="156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7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668" y="647701"/>
            <a:ext cx="9192756" cy="817563"/>
          </a:xfrm>
        </p:spPr>
        <p:txBody>
          <a:bodyPr/>
          <a:lstStyle/>
          <a:p>
            <a:r>
              <a:rPr lang="en-US" dirty="0" smtClean="0"/>
              <a:t>Unique Time Series of more than 40 years based on similar AVHRR sensor to support climate change studies</a:t>
            </a:r>
            <a:endParaRPr lang="en-US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830973"/>
            <a:ext cx="7966934" cy="4498975"/>
          </a:xfrm>
        </p:spPr>
      </p:pic>
      <p:sp>
        <p:nvSpPr>
          <p:cNvPr id="5" name="Textfeld 4"/>
          <p:cNvSpPr txBox="1"/>
          <p:nvPr/>
        </p:nvSpPr>
        <p:spPr>
          <a:xfrm>
            <a:off x="6672064" y="623731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Kalluri</a:t>
            </a:r>
            <a:r>
              <a:rPr lang="en-US" sz="1800" dirty="0" smtClean="0"/>
              <a:t> et al. 2019</a:t>
            </a:r>
            <a:endParaRPr lang="en-US" sz="18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1700808"/>
            <a:ext cx="3086571" cy="48245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113" y="6329948"/>
            <a:ext cx="2315326" cy="465073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 bwMode="auto">
          <a:xfrm>
            <a:off x="10128448" y="1700808"/>
            <a:ext cx="1862435" cy="4536504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8883244" y="1700808"/>
            <a:ext cx="3107639" cy="453650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the co-operation:</a:t>
            </a:r>
            <a:br>
              <a:rPr lang="en-US" dirty="0" smtClean="0"/>
            </a:br>
            <a:r>
              <a:rPr lang="en-US" dirty="0" smtClean="0"/>
              <a:t>ESA Heritage Mission Team and University of Bern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668" y="1707805"/>
            <a:ext cx="5232316" cy="4498975"/>
          </a:xfrm>
        </p:spPr>
        <p:txBody>
          <a:bodyPr/>
          <a:lstStyle/>
          <a:p>
            <a:r>
              <a:rPr lang="en-US" dirty="0" smtClean="0"/>
              <a:t>Heritage program for third party missions</a:t>
            </a:r>
          </a:p>
          <a:p>
            <a:r>
              <a:rPr lang="en-US" dirty="0" smtClean="0"/>
              <a:t>Support climate change initiative and other projects related to climate change studies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04" y="2705814"/>
            <a:ext cx="2570686" cy="2344945"/>
          </a:xfrm>
          <a:prstGeom prst="rect">
            <a:avLst/>
          </a:prstGeom>
          <a:noFill/>
          <a:ln>
            <a:noFill/>
          </a:ln>
          <a:effectLst>
            <a:outerShdw blurRad="266700" dist="38100" dir="2700000" algn="tl" rotWithShape="0">
              <a:prstClr val="black">
                <a:alpha val="6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12" y="4664436"/>
            <a:ext cx="2088372" cy="1590946"/>
          </a:xfrm>
          <a:prstGeom prst="rect">
            <a:avLst/>
          </a:prstGeom>
          <a:noFill/>
          <a:ln>
            <a:noFill/>
          </a:ln>
          <a:effectLst>
            <a:outerShdw blurRad="381000" dist="38100" dir="2700000" algn="tl" rotWithShape="0">
              <a:prstClr val="black">
                <a:alpha val="5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852" y="2705814"/>
            <a:ext cx="2048640" cy="1743183"/>
          </a:xfrm>
          <a:prstGeom prst="rect">
            <a:avLst/>
          </a:prstGeom>
          <a:noFill/>
          <a:ln>
            <a:noFill/>
          </a:ln>
          <a:effectLst>
            <a:outerShdw blurRad="266700" dist="38100" dir="2700000" algn="tl" rotWithShape="0">
              <a:prstClr val="black">
                <a:alpha val="6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979603" y="5215502"/>
            <a:ext cx="2741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AVHRR data archived </a:t>
            </a:r>
            <a:r>
              <a:rPr lang="en-US" sz="2000" dirty="0" smtClean="0"/>
              <a:t>on optical </a:t>
            </a:r>
            <a:r>
              <a:rPr lang="en-US" sz="2000" dirty="0"/>
              <a:t>disks </a:t>
            </a:r>
            <a:r>
              <a:rPr lang="en-US" sz="2000" dirty="0" smtClean="0"/>
              <a:t>and magnetic tapes in </a:t>
            </a:r>
            <a:r>
              <a:rPr lang="en-US" sz="2000" dirty="0"/>
              <a:t>ESRIN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6479770" y="1732190"/>
            <a:ext cx="5448878" cy="4651952"/>
            <a:chOff x="6479770" y="1732190"/>
            <a:chExt cx="5448878" cy="4651952"/>
          </a:xfrm>
        </p:grpSpPr>
        <p:sp>
          <p:nvSpPr>
            <p:cNvPr id="4" name="Inhaltsplatzhalter 2"/>
            <p:cNvSpPr txBox="1">
              <a:spLocks/>
            </p:cNvSpPr>
            <p:nvPr/>
          </p:nvSpPr>
          <p:spPr bwMode="auto">
            <a:xfrm>
              <a:off x="6479770" y="1732190"/>
              <a:ext cx="5232316" cy="4498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419100" indent="-4191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Arial" charset="0"/>
                <a:buChar char="&gt;"/>
                <a:defRPr sz="2000">
                  <a:solidFill>
                    <a:srgbClr val="333333"/>
                  </a:solidFill>
                  <a:latin typeface="+mn-lt"/>
                  <a:ea typeface="+mn-ea"/>
                  <a:cs typeface="+mn-cs"/>
                </a:defRPr>
              </a:lvl1pPr>
              <a:lvl2pPr marL="8382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—"/>
                <a:defRPr sz="2000">
                  <a:solidFill>
                    <a:srgbClr val="333333"/>
                  </a:solidFill>
                  <a:latin typeface="+mn-lt"/>
                  <a:ea typeface="+mn-ea"/>
                </a:defRPr>
              </a:lvl2pPr>
              <a:lvl3pPr marL="12954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3pPr>
              <a:lvl4pPr marL="17145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4pPr>
              <a:lvl5pPr marL="21336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5pPr>
              <a:lvl6pPr marL="25908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6pPr>
              <a:lvl7pPr marL="30480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7pPr>
              <a:lvl8pPr marL="35052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8pPr>
              <a:lvl9pPr marL="3962400" indent="-381000" algn="l" rtl="0" eaLnBrk="1" fontAlgn="base" hangingPunct="1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Arial" charset="0"/>
                <a:buChar char="–"/>
                <a:defRPr>
                  <a:solidFill>
                    <a:srgbClr val="333333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kern="0" dirty="0" err="1" smtClean="0"/>
                <a:t>UniBern</a:t>
              </a:r>
              <a:r>
                <a:rPr lang="en-US" kern="0" dirty="0" smtClean="0"/>
                <a:t> – long tradition of AVHRR reception and processing</a:t>
              </a:r>
            </a:p>
            <a:p>
              <a:r>
                <a:rPr lang="en-US" kern="0" dirty="0" smtClean="0"/>
                <a:t>We see the need to make historical data accessible to the public and keep the data alive for an unlimited time.</a:t>
              </a:r>
              <a:endParaRPr lang="en-US" kern="0" dirty="0"/>
            </a:p>
          </p:txBody>
        </p:sp>
        <p:pic>
          <p:nvPicPr>
            <p:cNvPr id="5" name="Picture 4" descr="header_schmucki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8088" y="3307128"/>
              <a:ext cx="5040560" cy="12650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8088" y="4725144"/>
              <a:ext cx="2207840" cy="165899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3" name="Inhaltsplatzhalter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327109" y="4765176"/>
              <a:ext cx="2601539" cy="1618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5003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5400" y="476672"/>
            <a:ext cx="8828617" cy="817563"/>
          </a:xfrm>
        </p:spPr>
        <p:txBody>
          <a:bodyPr/>
          <a:lstStyle/>
          <a:p>
            <a:r>
              <a:rPr lang="en-US" sz="2400" dirty="0" smtClean="0"/>
              <a:t>European 1-km AVHRR archive hosted at ESA includes data from University of Bern, Dundee Satellite Receiving Station and ESA holdings. Period: 1981 - 2020</a:t>
            </a:r>
            <a:endParaRPr lang="en-US" sz="24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5" y="2204865"/>
            <a:ext cx="7434996" cy="3672407"/>
          </a:xfrm>
        </p:spPr>
      </p:pic>
      <p:sp>
        <p:nvSpPr>
          <p:cNvPr id="3" name="Textfeld 2"/>
          <p:cNvSpPr txBox="1"/>
          <p:nvPr/>
        </p:nvSpPr>
        <p:spPr>
          <a:xfrm>
            <a:off x="7608168" y="2060848"/>
            <a:ext cx="45838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800" dirty="0">
                <a:solidFill>
                  <a:srgbClr val="000000"/>
                </a:solidFill>
              </a:rPr>
              <a:t>T</a:t>
            </a:r>
            <a:r>
              <a:rPr lang="en-US" sz="1800" dirty="0" smtClean="0">
                <a:solidFill>
                  <a:srgbClr val="000000"/>
                </a:solidFill>
              </a:rPr>
              <a:t>wo-ten overpasses per day.</a:t>
            </a:r>
          </a:p>
          <a:p>
            <a:pPr marL="342900" indent="-342900">
              <a:buFontTx/>
              <a:buChar char="-"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Dataset consists of more than </a:t>
            </a:r>
            <a:r>
              <a:rPr lang="en-US" sz="1800" b="1" dirty="0">
                <a:solidFill>
                  <a:srgbClr val="000000"/>
                </a:solidFill>
              </a:rPr>
              <a:t>250.000 data products </a:t>
            </a:r>
            <a:r>
              <a:rPr lang="en-US" sz="1800" dirty="0" smtClean="0">
                <a:solidFill>
                  <a:srgbClr val="000000"/>
                </a:solidFill>
              </a:rPr>
              <a:t>harmonized and consolidated through a dedicated ESA </a:t>
            </a:r>
            <a:r>
              <a:rPr lang="en-US" sz="1800" dirty="0">
                <a:solidFill>
                  <a:srgbClr val="000000"/>
                </a:solidFill>
              </a:rPr>
              <a:t>project (Heritage Space </a:t>
            </a:r>
            <a:r>
              <a:rPr lang="en-US" sz="1800" dirty="0" smtClean="0">
                <a:solidFill>
                  <a:srgbClr val="000000"/>
                </a:solidFill>
              </a:rPr>
              <a:t>Programme).</a:t>
            </a:r>
          </a:p>
          <a:p>
            <a:pPr marL="342900" indent="-342900">
              <a:buFontTx/>
              <a:buChar char="-"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All accessible </a:t>
            </a:r>
            <a:r>
              <a:rPr lang="en-US" sz="1800" b="1" dirty="0" smtClean="0">
                <a:solidFill>
                  <a:srgbClr val="000000"/>
                </a:solidFill>
              </a:rPr>
              <a:t>free of charge via ESA dissemination services.</a:t>
            </a:r>
          </a:p>
          <a:p>
            <a:pPr marL="342900" indent="-342900">
              <a:buFontTx/>
              <a:buChar char="-"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1800" b="1" dirty="0" smtClean="0">
                <a:solidFill>
                  <a:srgbClr val="000000"/>
                </a:solidFill>
              </a:rPr>
              <a:t>Archived for unlimited time by ESA.</a:t>
            </a:r>
          </a:p>
          <a:p>
            <a:pPr marL="342900" indent="-342900">
              <a:buFontTx/>
              <a:buChar char="-"/>
            </a:pPr>
            <a:endParaRPr lang="en-US" sz="1800" b="1" dirty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Processing to Level-1c planned.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2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Procedure to compile an open accessible AVHRR data set via ESA dissemination service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5316" y="1772816"/>
            <a:ext cx="10373251" cy="4498975"/>
          </a:xfrm>
        </p:spPr>
        <p:txBody>
          <a:bodyPr/>
          <a:lstStyle/>
          <a:p>
            <a:pPr>
              <a:spcAft>
                <a:spcPts val="500"/>
              </a:spcAft>
            </a:pPr>
            <a:r>
              <a:rPr lang="en-US" sz="2200" dirty="0" smtClean="0"/>
              <a:t>WP_1</a:t>
            </a:r>
            <a:r>
              <a:rPr lang="en-US" sz="2200" dirty="0"/>
              <a:t>: </a:t>
            </a:r>
            <a:r>
              <a:rPr lang="en-US" sz="2200" i="1" dirty="0"/>
              <a:t>Inventory and gaps identification of AVHRR </a:t>
            </a:r>
            <a:r>
              <a:rPr lang="en-US" sz="2200" i="1" dirty="0" err="1"/>
              <a:t>UniBe</a:t>
            </a:r>
            <a:r>
              <a:rPr lang="en-US" sz="2200" i="1" dirty="0"/>
              <a:t> </a:t>
            </a:r>
            <a:r>
              <a:rPr lang="en-US" sz="2200" i="1" dirty="0" smtClean="0"/>
              <a:t>data incl. ESA data holdings</a:t>
            </a:r>
            <a:endParaRPr lang="en-US" sz="2200" i="1" dirty="0"/>
          </a:p>
          <a:p>
            <a:pPr>
              <a:spcAft>
                <a:spcPts val="500"/>
              </a:spcAft>
            </a:pPr>
            <a:r>
              <a:rPr lang="en-US" sz="2200" dirty="0"/>
              <a:t>WP_2</a:t>
            </a:r>
            <a:r>
              <a:rPr lang="en-US" sz="2200" i="1" dirty="0"/>
              <a:t>: Consolidation procedure and reprocessing </a:t>
            </a:r>
            <a:r>
              <a:rPr lang="en-US" sz="2200" i="1" dirty="0" smtClean="0"/>
              <a:t>definition; development of software to re-format the different flavors of archived AVHRR data and fill the meta file. </a:t>
            </a:r>
            <a:endParaRPr lang="en-US" sz="2200" i="1" dirty="0"/>
          </a:p>
          <a:p>
            <a:pPr>
              <a:spcAft>
                <a:spcPts val="500"/>
              </a:spcAft>
            </a:pPr>
            <a:r>
              <a:rPr lang="en-US" sz="2200" dirty="0" smtClean="0"/>
              <a:t>WP_3</a:t>
            </a:r>
            <a:r>
              <a:rPr lang="en-US" sz="2200" i="1" dirty="0" smtClean="0"/>
              <a:t>: AVHRR Master data set consolidation and reprocessing at </a:t>
            </a:r>
            <a:r>
              <a:rPr lang="en-US" sz="2200" i="1" dirty="0" err="1" smtClean="0"/>
              <a:t>UniBe</a:t>
            </a:r>
            <a:r>
              <a:rPr lang="en-US" sz="2200" i="1" dirty="0" smtClean="0"/>
              <a:t> Linux Cluster; transfer of software and scripts to ESA for own re-processing.</a:t>
            </a:r>
            <a:endParaRPr lang="en-US" sz="2200" i="1" dirty="0"/>
          </a:p>
          <a:p>
            <a:pPr>
              <a:spcAft>
                <a:spcPts val="500"/>
              </a:spcAft>
            </a:pPr>
            <a:r>
              <a:rPr lang="en-US" sz="2200" dirty="0" smtClean="0"/>
              <a:t>WP_4</a:t>
            </a:r>
            <a:r>
              <a:rPr lang="en-US" sz="2200" i="1" dirty="0" smtClean="0"/>
              <a:t>: </a:t>
            </a:r>
            <a:r>
              <a:rPr lang="en-US" sz="2200" i="1" dirty="0"/>
              <a:t>AVHRR European Master data set </a:t>
            </a:r>
            <a:r>
              <a:rPr lang="en-US" sz="2200" i="1" dirty="0" smtClean="0"/>
              <a:t>validation (test of readability, check of consistency of all files in EO-SIP)</a:t>
            </a:r>
            <a:endParaRPr lang="en-US" sz="2200" i="1" dirty="0"/>
          </a:p>
          <a:p>
            <a:pPr>
              <a:spcAft>
                <a:spcPts val="500"/>
              </a:spcAft>
            </a:pPr>
            <a:r>
              <a:rPr lang="en-US" sz="2200" dirty="0" smtClean="0"/>
              <a:t>WP_5</a:t>
            </a:r>
            <a:r>
              <a:rPr lang="en-US" sz="2200" i="1" dirty="0" smtClean="0"/>
              <a:t>: </a:t>
            </a:r>
            <a:r>
              <a:rPr lang="en-US" sz="2200" i="1" dirty="0"/>
              <a:t>Consolidation of AVHRR preserved data set composition</a:t>
            </a:r>
          </a:p>
          <a:p>
            <a:pPr>
              <a:spcAft>
                <a:spcPts val="500"/>
              </a:spcAft>
            </a:pPr>
            <a:r>
              <a:rPr lang="en-US" sz="2200" dirty="0" smtClean="0"/>
              <a:t>WP_6</a:t>
            </a:r>
            <a:r>
              <a:rPr lang="en-US" sz="2200" i="1" dirty="0" smtClean="0"/>
              <a:t>: Transfer of all re-processed AVHRR data in level 1b (1981 – 2020) to ESA to be included in EARTH ONLINE.</a:t>
            </a:r>
            <a:endParaRPr lang="en-US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16926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EO-SIP </a:t>
            </a:r>
            <a:r>
              <a:rPr lang="de-CH" dirty="0" err="1" smtClean="0"/>
              <a:t>package</a:t>
            </a:r>
            <a:r>
              <a:rPr lang="de-CH" dirty="0" smtClean="0"/>
              <a:t> (Earth Observation – Submission Information Package)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5400" y="1811415"/>
            <a:ext cx="10225135" cy="4498975"/>
          </a:xfrm>
        </p:spPr>
        <p:txBody>
          <a:bodyPr/>
          <a:lstStyle/>
          <a:p>
            <a:r>
              <a:rPr lang="en-GB" sz="2200" dirty="0"/>
              <a:t>EO-SIP package structure, content and metadata attributes for the AVHRR products in scope, in line with the ESA Next Generation Multi-Mission PDGS Infrastructure, to be used for archiving and </a:t>
            </a:r>
            <a:r>
              <a:rPr lang="en-GB" sz="2200" dirty="0" smtClean="0"/>
              <a:t>dissemination.</a:t>
            </a:r>
          </a:p>
          <a:p>
            <a:endParaRPr lang="en-US" sz="2200" dirty="0"/>
          </a:p>
        </p:txBody>
      </p:sp>
      <p:grpSp>
        <p:nvGrpSpPr>
          <p:cNvPr id="4" name="Group 10"/>
          <p:cNvGrpSpPr/>
          <p:nvPr/>
        </p:nvGrpSpPr>
        <p:grpSpPr>
          <a:xfrm>
            <a:off x="1199456" y="3068960"/>
            <a:ext cx="6696744" cy="3024336"/>
            <a:chOff x="0" y="0"/>
            <a:chExt cx="5156200" cy="1943100"/>
          </a:xfrm>
        </p:grpSpPr>
        <p:grpSp>
          <p:nvGrpSpPr>
            <p:cNvPr id="5" name="Group 17"/>
            <p:cNvGrpSpPr/>
            <p:nvPr/>
          </p:nvGrpSpPr>
          <p:grpSpPr>
            <a:xfrm>
              <a:off x="0" y="0"/>
              <a:ext cx="5156200" cy="1943100"/>
              <a:chOff x="0" y="53176"/>
              <a:chExt cx="5156200" cy="1943799"/>
            </a:xfrm>
          </p:grpSpPr>
          <p:grpSp>
            <p:nvGrpSpPr>
              <p:cNvPr id="7" name="Group 16"/>
              <p:cNvGrpSpPr/>
              <p:nvPr/>
            </p:nvGrpSpPr>
            <p:grpSpPr>
              <a:xfrm>
                <a:off x="0" y="53176"/>
                <a:ext cx="5156200" cy="1943799"/>
                <a:chOff x="0" y="53176"/>
                <a:chExt cx="5156200" cy="1943799"/>
              </a:xfrm>
            </p:grpSpPr>
            <p:sp>
              <p:nvSpPr>
                <p:cNvPr id="10" name="Rounded Rectangle 27"/>
                <p:cNvSpPr/>
                <p:nvPr/>
              </p:nvSpPr>
              <p:spPr>
                <a:xfrm>
                  <a:off x="0" y="53176"/>
                  <a:ext cx="5156200" cy="1943799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41177" y="138237"/>
                  <a:ext cx="1884315" cy="45169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2000" b="1" dirty="0">
                      <a:latin typeface="Verdan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AVHRR EO-SIP </a:t>
                  </a:r>
                  <a:endParaRPr lang="en-US" sz="2000" dirty="0"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en-GB" sz="2000" b="1" dirty="0"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  <a:endParaRPr lang="en-US" sz="2000" dirty="0"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2" name="Group 14"/>
                <p:cNvGrpSpPr/>
                <p:nvPr/>
              </p:nvGrpSpPr>
              <p:grpSpPr>
                <a:xfrm>
                  <a:off x="457200" y="489098"/>
                  <a:ext cx="4477227" cy="456565"/>
                  <a:chOff x="0" y="0"/>
                  <a:chExt cx="4477243" cy="456567"/>
                </a:xfrm>
              </p:grpSpPr>
              <p:sp>
                <p:nvSpPr>
                  <p:cNvPr id="18" name="Rounded Rectangle 72"/>
                  <p:cNvSpPr/>
                  <p:nvPr/>
                </p:nvSpPr>
                <p:spPr>
                  <a:xfrm>
                    <a:off x="0" y="0"/>
                    <a:ext cx="1125840" cy="440421"/>
                  </a:xfrm>
                  <a:prstGeom prst="roundRect">
                    <a:avLst/>
                  </a:prstGeom>
                  <a:solidFill>
                    <a:srgbClr val="0070C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sz="2000" dirty="0"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EO Product</a:t>
                    </a:r>
                    <a:endParaRPr lang="en-US" sz="2000" dirty="0"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" name="Rounded Rectangle 73"/>
                  <p:cNvSpPr/>
                  <p:nvPr/>
                </p:nvSpPr>
                <p:spPr>
                  <a:xfrm>
                    <a:off x="3115339" y="0"/>
                    <a:ext cx="1361904" cy="440421"/>
                  </a:xfrm>
                  <a:prstGeom prst="roundRect">
                    <a:avLst/>
                  </a:prstGeom>
                  <a:solidFill>
                    <a:srgbClr val="0070C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sz="2000" dirty="0">
                        <a:latin typeface="Verdana" panose="020B0604030504040204" pitchFamily="34" charset="0"/>
                        <a:ea typeface="Times New Roman" panose="02020603050405020304" pitchFamily="18" charset="0"/>
                      </a:rPr>
                      <a:t>Metadata Report</a:t>
                    </a:r>
                    <a:endParaRPr lang="en-US" sz="2000" dirty="0">
                      <a:latin typeface="Times New Roman" panose="02020603050405020304" pitchFamily="18" charset="0"/>
                      <a:ea typeface="MS Mincho"/>
                    </a:endParaRPr>
                  </a:p>
                </p:txBody>
              </p:sp>
              <p:sp>
                <p:nvSpPr>
                  <p:cNvPr id="20" name="Text Box 79"/>
                  <p:cNvSpPr txBox="1"/>
                  <p:nvPr/>
                </p:nvSpPr>
                <p:spPr>
                  <a:xfrm>
                    <a:off x="1052620" y="138224"/>
                    <a:ext cx="2147570" cy="318343"/>
                  </a:xfrm>
                  <a:prstGeom prst="rect">
                    <a:avLst/>
                  </a:prstGeom>
                  <a:solidFill>
                    <a:schemeClr val="lt1">
                      <a:alpha val="0"/>
                    </a:schemeClr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ts val="1200"/>
                      </a:lnSpc>
                      <a:spcAft>
                        <a:spcPts val="0"/>
                      </a:spcAft>
                    </a:pPr>
                    <a:r>
                      <a:rPr lang="en-GB" sz="700"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 1                                                        1</a:t>
                    </a:r>
                    <a:endParaRPr lang="en-US" sz="900"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3" name="Rounded Rectangle 83"/>
                <p:cNvSpPr/>
                <p:nvPr/>
              </p:nvSpPr>
              <p:spPr>
                <a:xfrm>
                  <a:off x="3558037" y="1151996"/>
                  <a:ext cx="1431833" cy="731420"/>
                </a:xfrm>
                <a:prstGeom prst="round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2000" dirty="0">
                      <a:latin typeface="Verdana" panose="020B0604030504040204" pitchFamily="34" charset="0"/>
                      <a:ea typeface="Times New Roman" panose="02020603050405020304" pitchFamily="18" charset="0"/>
                    </a:rPr>
                    <a:t>SIP Information File (1)</a:t>
                  </a:r>
                  <a:endParaRPr lang="en-US" sz="2000" dirty="0">
                    <a:latin typeface="Times New Roman" panose="02020603050405020304" pitchFamily="18" charset="0"/>
                    <a:ea typeface="MS Mincho"/>
                  </a:endParaRPr>
                </a:p>
              </p:txBody>
            </p:sp>
            <p:sp>
              <p:nvSpPr>
                <p:cNvPr id="14" name="Rounded Rectangle 9"/>
                <p:cNvSpPr/>
                <p:nvPr/>
              </p:nvSpPr>
              <p:spPr>
                <a:xfrm>
                  <a:off x="458297" y="1441940"/>
                  <a:ext cx="1127125" cy="430530"/>
                </a:xfrm>
                <a:prstGeom prst="round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2000" dirty="0">
                      <a:latin typeface="Verdana" panose="020B0604030504040204" pitchFamily="34" charset="0"/>
                      <a:ea typeface="Times New Roman" panose="02020603050405020304" pitchFamily="18" charset="0"/>
                    </a:rPr>
                    <a:t>Browse Image</a:t>
                  </a:r>
                  <a:endParaRPr lang="en-US" sz="2000" dirty="0">
                    <a:latin typeface="Times New Roman" panose="02020603050405020304" pitchFamily="18" charset="0"/>
                    <a:ea typeface="MS Mincho"/>
                  </a:endParaRPr>
                </a:p>
              </p:txBody>
            </p:sp>
            <p:grpSp>
              <p:nvGrpSpPr>
                <p:cNvPr id="15" name="Group 15"/>
                <p:cNvGrpSpPr/>
                <p:nvPr/>
              </p:nvGrpSpPr>
              <p:grpSpPr>
                <a:xfrm>
                  <a:off x="723013" y="850605"/>
                  <a:ext cx="393065" cy="636904"/>
                  <a:chOff x="0" y="0"/>
                  <a:chExt cx="393065" cy="637407"/>
                </a:xfrm>
              </p:grpSpPr>
              <p:sp>
                <p:nvSpPr>
                  <p:cNvPr id="16" name="Text Box 35"/>
                  <p:cNvSpPr txBox="1"/>
                  <p:nvPr/>
                </p:nvSpPr>
                <p:spPr>
                  <a:xfrm>
                    <a:off x="0" y="382772"/>
                    <a:ext cx="393065" cy="254635"/>
                  </a:xfrm>
                  <a:prstGeom prst="rect">
                    <a:avLst/>
                  </a:prstGeom>
                  <a:solidFill>
                    <a:schemeClr val="lt1">
                      <a:alpha val="0"/>
                    </a:schemeClr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ts val="1200"/>
                      </a:lnSpc>
                      <a:spcAft>
                        <a:spcPts val="0"/>
                      </a:spcAft>
                    </a:pPr>
                    <a:r>
                      <a:rPr lang="en-GB" sz="700"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0..1</a:t>
                    </a:r>
                    <a:endParaRPr lang="en-US" sz="900"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Text Box 37"/>
                  <p:cNvSpPr txBox="1"/>
                  <p:nvPr/>
                </p:nvSpPr>
                <p:spPr>
                  <a:xfrm>
                    <a:off x="106325" y="0"/>
                    <a:ext cx="144780" cy="249555"/>
                  </a:xfrm>
                  <a:prstGeom prst="rect">
                    <a:avLst/>
                  </a:prstGeom>
                  <a:solidFill>
                    <a:schemeClr val="lt1">
                      <a:alpha val="0"/>
                    </a:schemeClr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ts val="1200"/>
                      </a:lnSpc>
                      <a:spcAft>
                        <a:spcPts val="0"/>
                      </a:spcAft>
                    </a:pPr>
                    <a:r>
                      <a:rPr lang="en-GB" sz="700"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endParaRPr lang="en-US" sz="900"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cxnSp>
            <p:nvCxnSpPr>
              <p:cNvPr id="8" name="Straight Connector 76"/>
              <p:cNvCxnSpPr/>
              <p:nvPr/>
            </p:nvCxnSpPr>
            <p:spPr>
              <a:xfrm>
                <a:off x="1584251" y="701749"/>
                <a:ext cx="19881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4"/>
              <p:cNvCxnSpPr>
                <a:stCxn id="14" idx="0"/>
                <a:endCxn id="18" idx="2"/>
              </p:cNvCxnSpPr>
              <p:nvPr/>
            </p:nvCxnSpPr>
            <p:spPr>
              <a:xfrm flipH="1" flipV="1">
                <a:off x="1020118" y="929517"/>
                <a:ext cx="1742" cy="512423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6" name="Rounded Rectangle 11"/>
            <p:cNvSpPr/>
            <p:nvPr/>
          </p:nvSpPr>
          <p:spPr>
            <a:xfrm>
              <a:off x="1992924" y="1179475"/>
              <a:ext cx="1189990" cy="651850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000" dirty="0">
                  <a:solidFill>
                    <a:srgbClr val="FFFFFF"/>
                  </a:solidFill>
                  <a:latin typeface="Verdana" panose="020B0604030504040204" pitchFamily="34" charset="0"/>
                  <a:ea typeface="Times New Roman" panose="02020603050405020304" pitchFamily="18" charset="0"/>
                </a:rPr>
                <a:t>Quality Report (1)</a:t>
              </a:r>
              <a:endParaRPr lang="en-US" sz="2000" dirty="0">
                <a:latin typeface="Times New Roman" panose="02020603050405020304" pitchFamily="18" charset="0"/>
                <a:ea typeface="MS Minch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1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ESA Online Dissemination – AVHRR L1B data</a:t>
            </a:r>
            <a:endParaRPr lang="en-US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8" y="1700808"/>
            <a:ext cx="8810534" cy="4752528"/>
          </a:xfrm>
        </p:spPr>
      </p:pic>
      <p:sp>
        <p:nvSpPr>
          <p:cNvPr id="4" name="Textfeld 3"/>
          <p:cNvSpPr txBox="1"/>
          <p:nvPr/>
        </p:nvSpPr>
        <p:spPr>
          <a:xfrm>
            <a:off x="623392" y="1056482"/>
            <a:ext cx="103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https://tpm-ds.eo.esa.int/oads/access/collection/NOAA_AVHRR_L1B_LAC</a:t>
            </a:r>
          </a:p>
        </p:txBody>
      </p:sp>
    </p:spTree>
    <p:extLst>
      <p:ext uri="{BB962C8B-B14F-4D97-AF65-F5344CB8AC3E}">
        <p14:creationId xmlns:p14="http://schemas.microsoft.com/office/powerpoint/2010/main" val="40738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eschger">
  <a:themeElements>
    <a:clrScheme name="">
      <a:dk1>
        <a:srgbClr val="000000"/>
      </a:dk1>
      <a:lt1>
        <a:srgbClr val="FFFFFF"/>
      </a:lt1>
      <a:dk2>
        <a:srgbClr val="000000"/>
      </a:dk2>
      <a:lt2>
        <a:srgbClr val="F6F6F6"/>
      </a:lt2>
      <a:accent1>
        <a:srgbClr val="E1EBF5"/>
      </a:accent1>
      <a:accent2>
        <a:srgbClr val="9CBDDE"/>
      </a:accent2>
      <a:accent3>
        <a:srgbClr val="FFFFFF"/>
      </a:accent3>
      <a:accent4>
        <a:srgbClr val="000000"/>
      </a:accent4>
      <a:accent5>
        <a:srgbClr val="EEF3F9"/>
      </a:accent5>
      <a:accent6>
        <a:srgbClr val="8DABC9"/>
      </a:accent6>
      <a:hlink>
        <a:srgbClr val="DF2046"/>
      </a:hlink>
      <a:folHlink>
        <a:srgbClr val="996670"/>
      </a:folHlink>
    </a:clrScheme>
    <a:fontScheme name="Oeschg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Oeschg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CCR_Presentation_Template_white_widescreen.potx" id="{FBF8F6D7-5B21-410B-8F8E-A6D21A81CFA5}" vid="{8F2977C7-2178-4628-A47B-0B10577072B3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OCCR_Presentation_Template_white_widescreen</Template>
  <TotalTime>0</TotalTime>
  <Words>1276</Words>
  <Application>Microsoft Office PowerPoint</Application>
  <PresentationFormat>Breitbild</PresentationFormat>
  <Paragraphs>150</Paragraphs>
  <Slides>20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32" baseType="lpstr">
      <vt:lpstr>ＭＳ Ｐゴシック</vt:lpstr>
      <vt:lpstr>宋体</vt:lpstr>
      <vt:lpstr>Arial</vt:lpstr>
      <vt:lpstr>Courier New</vt:lpstr>
      <vt:lpstr>Georgia</vt:lpstr>
      <vt:lpstr>MS Mincho</vt:lpstr>
      <vt:lpstr>华文细黑</vt:lpstr>
      <vt:lpstr>Times</vt:lpstr>
      <vt:lpstr>Times New Roman</vt:lpstr>
      <vt:lpstr>Verdana</vt:lpstr>
      <vt:lpstr>Wingdings</vt:lpstr>
      <vt:lpstr>Oeschger</vt:lpstr>
      <vt:lpstr>AVHRR Curation Project - Keeping 40 years of European AVHRR-LAC data alive</vt:lpstr>
      <vt:lpstr>PowerPoint-Präsentation</vt:lpstr>
      <vt:lpstr>AVHRR – Advanced Very High Resolution Radiometer (1980 – ca. 2027)</vt:lpstr>
      <vt:lpstr>Unique Time Series of more than 40 years based on similar AVHRR sensor to support climate change studies</vt:lpstr>
      <vt:lpstr>Motivation for the co-operation: ESA Heritage Mission Team and University of Bern </vt:lpstr>
      <vt:lpstr>European 1-km AVHRR archive hosted at ESA includes data from University of Bern, Dundee Satellite Receiving Station and ESA holdings. Period: 1981 - 2020</vt:lpstr>
      <vt:lpstr>Procedure to compile an open accessible AVHRR data set via ESA dissemination service</vt:lpstr>
      <vt:lpstr>EO-SIP package (Earth Observation – Submission Information Package)</vt:lpstr>
      <vt:lpstr>ESA Online Dissemination – AVHRR L1B data</vt:lpstr>
      <vt:lpstr>PowerPoint-Präsentation</vt:lpstr>
      <vt:lpstr>PowerPoint-Präsentation</vt:lpstr>
      <vt:lpstr>A few examples of the developments and operational services developed by University of Bern</vt:lpstr>
      <vt:lpstr>PowerPoint-Präsentation</vt:lpstr>
      <vt:lpstr>PowerPoint-Präsentation</vt:lpstr>
      <vt:lpstr>PowerPoint-Präsentation</vt:lpstr>
      <vt:lpstr>PowerPoint-Präsentation</vt:lpstr>
      <vt:lpstr>AVHRR Snow Cover Fraction (global) by University of Bern</vt:lpstr>
      <vt:lpstr>Research based on global AVHRR data (4 x 4km) from 1982 - 2018</vt:lpstr>
      <vt:lpstr>Summary and Outlook</vt:lpstr>
      <vt:lpstr>Outlook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 years of European AVHRR-LAC data – compiled, consolidated and now accessible via ESA dissemination service</dc:title>
  <dc:subject/>
  <dc:creator>Wunderle</dc:creator>
  <cp:keywords/>
  <dc:description/>
  <cp:lastModifiedBy>Wunderle</cp:lastModifiedBy>
  <cp:revision>81</cp:revision>
  <cp:lastPrinted>2004-10-28T11:59:21Z</cp:lastPrinted>
  <dcterms:created xsi:type="dcterms:W3CDTF">2022-05-16T11:26:38Z</dcterms:created>
  <dcterms:modified xsi:type="dcterms:W3CDTF">2023-04-26T09:32:31Z</dcterms:modified>
  <cp:category/>
</cp:coreProperties>
</file>