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2"/>
  </p:notesMasterIdLst>
  <p:sldIdLst>
    <p:sldId id="256" r:id="rId2"/>
    <p:sldId id="502" r:id="rId3"/>
    <p:sldId id="275" r:id="rId4"/>
    <p:sldId id="270" r:id="rId5"/>
    <p:sldId id="451" r:id="rId6"/>
    <p:sldId id="494" r:id="rId7"/>
    <p:sldId id="269" r:id="rId8"/>
    <p:sldId id="496" r:id="rId9"/>
    <p:sldId id="498" r:id="rId10"/>
    <p:sldId id="461" r:id="rId11"/>
    <p:sldId id="504" r:id="rId12"/>
    <p:sldId id="485" r:id="rId13"/>
    <p:sldId id="505" r:id="rId14"/>
    <p:sldId id="261" r:id="rId15"/>
    <p:sldId id="503" r:id="rId16"/>
    <p:sldId id="506" r:id="rId17"/>
    <p:sldId id="495" r:id="rId18"/>
    <p:sldId id="486" r:id="rId19"/>
    <p:sldId id="448" r:id="rId20"/>
    <p:sldId id="500"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D1D286D-49DE-4A53-B3DE-5B37803F9563}">
          <p14:sldIdLst>
            <p14:sldId id="256"/>
            <p14:sldId id="502"/>
            <p14:sldId id="275"/>
            <p14:sldId id="270"/>
            <p14:sldId id="451"/>
            <p14:sldId id="494"/>
            <p14:sldId id="269"/>
            <p14:sldId id="496"/>
            <p14:sldId id="498"/>
            <p14:sldId id="461"/>
            <p14:sldId id="504"/>
            <p14:sldId id="485"/>
            <p14:sldId id="505"/>
            <p14:sldId id="261"/>
            <p14:sldId id="503"/>
            <p14:sldId id="506"/>
            <p14:sldId id="495"/>
            <p14:sldId id="486"/>
            <p14:sldId id="448"/>
            <p14:sldId id="50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4F81BD"/>
    <a:srgbClr val="7F7F7F"/>
    <a:srgbClr val="FF3300"/>
    <a:srgbClr val="002060"/>
    <a:srgbClr val="FFD740"/>
    <a:srgbClr val="99CCFF"/>
    <a:srgbClr val="FFFF00"/>
    <a:srgbClr val="FF8940"/>
    <a:srgbClr val="6996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5" autoAdjust="0"/>
    <p:restoredTop sz="94649" autoAdjust="0"/>
  </p:normalViewPr>
  <p:slideViewPr>
    <p:cSldViewPr>
      <p:cViewPr varScale="1">
        <p:scale>
          <a:sx n="153" d="100"/>
          <a:sy n="153" d="100"/>
        </p:scale>
        <p:origin x="816" y="144"/>
      </p:cViewPr>
      <p:guideLst>
        <p:guide orient="horz" pos="2160"/>
        <p:guide pos="3840"/>
      </p:guideLst>
    </p:cSldViewPr>
  </p:slideViewPr>
  <p:outlineViewPr>
    <p:cViewPr>
      <p:scale>
        <a:sx n="33" d="100"/>
        <a:sy n="33" d="100"/>
      </p:scale>
      <p:origin x="0" y="105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28DF333-429A-4548-B329-F07E47230D7F}" type="datetimeFigureOut">
              <a:rPr lang="en-US" smtClean="0"/>
              <a:pPr/>
              <a:t>4/23/2023</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B82BB69-A4C9-4A9F-85C7-1CD4BDAE527D}" type="slidenum">
              <a:rPr lang="en-US" smtClean="0"/>
              <a:pPr/>
              <a:t>‹#›</a:t>
            </a:fld>
            <a:endParaRPr lang="en-US" dirty="0"/>
          </a:p>
        </p:txBody>
      </p:sp>
    </p:spTree>
    <p:extLst>
      <p:ext uri="{BB962C8B-B14F-4D97-AF65-F5344CB8AC3E}">
        <p14:creationId xmlns:p14="http://schemas.microsoft.com/office/powerpoint/2010/main" val="3461526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406400" y="696913"/>
            <a:ext cx="6197600" cy="3486150"/>
          </a:xfrm>
          <a:ln/>
        </p:spPr>
      </p:sp>
      <p:sp>
        <p:nvSpPr>
          <p:cNvPr id="40963" name="Notes Placeholder 2"/>
          <p:cNvSpPr>
            <a:spLocks noGrp="1"/>
          </p:cNvSpPr>
          <p:nvPr>
            <p:ph type="body" idx="1"/>
          </p:nvPr>
        </p:nvSpPr>
        <p:spPr>
          <a:noFill/>
          <a:ln/>
        </p:spPr>
        <p:txBody>
          <a:bodyPr/>
          <a:lstStyle/>
          <a:p>
            <a:pPr eaLnBrk="1" hangingPunct="1"/>
            <a:endParaRPr lang="en-US" dirty="0"/>
          </a:p>
        </p:txBody>
      </p:sp>
      <p:sp>
        <p:nvSpPr>
          <p:cNvPr id="40964" name="Slide Number Placeholder 3"/>
          <p:cNvSpPr>
            <a:spLocks noGrp="1"/>
          </p:cNvSpPr>
          <p:nvPr>
            <p:ph type="sldNum" sz="quarter" idx="5"/>
          </p:nvPr>
        </p:nvSpPr>
        <p:spPr>
          <a:noFill/>
        </p:spPr>
        <p:txBody>
          <a:bodyPr/>
          <a:lstStyle/>
          <a:p>
            <a:fld id="{B4C7B9A4-0FDD-4DB3-82F5-5069D3A57B07}" type="slidenum">
              <a:rPr lang="en-US" smtClean="0"/>
              <a:pPr/>
              <a:t>4</a:t>
            </a:fld>
            <a:endParaRPr lang="en-US" dirty="0"/>
          </a:p>
        </p:txBody>
      </p:sp>
    </p:spTree>
    <p:extLst>
      <p:ext uri="{BB962C8B-B14F-4D97-AF65-F5344CB8AC3E}">
        <p14:creationId xmlns:p14="http://schemas.microsoft.com/office/powerpoint/2010/main" val="890228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Notebook is more than data from the PDS archive. It includes additional information from the science team:</a:t>
            </a:r>
          </a:p>
          <a:p>
            <a:pPr marL="174708" indent="-174708">
              <a:buFontTx/>
              <a:buChar char="-"/>
            </a:pPr>
            <a:r>
              <a:rPr lang="en-US" baseline="0" dirty="0"/>
              <a:t>Sol documents</a:t>
            </a:r>
          </a:p>
          <a:p>
            <a:pPr marL="174708" indent="-174708">
              <a:buFontTx/>
              <a:buChar char="-"/>
            </a:pPr>
            <a:r>
              <a:rPr lang="en-US" baseline="0" dirty="0"/>
              <a:t>Targets</a:t>
            </a:r>
          </a:p>
          <a:p>
            <a:pPr marL="174708" indent="-174708">
              <a:buFontTx/>
              <a:buChar char="-"/>
            </a:pPr>
            <a:r>
              <a:rPr lang="en-US" baseline="0" dirty="0"/>
              <a:t>Activity plans</a:t>
            </a:r>
          </a:p>
          <a:p>
            <a:pPr marL="174708" indent="-174708">
              <a:buFontTx/>
              <a:buChar char="-"/>
            </a:pPr>
            <a:r>
              <a:rPr lang="en-US" baseline="0" dirty="0"/>
              <a:t>Traverse locations</a:t>
            </a:r>
          </a:p>
          <a:p>
            <a:r>
              <a:rPr lang="en-US" baseline="0" dirty="0"/>
              <a:t>There are also value added elements provided by the Notebook:</a:t>
            </a:r>
          </a:p>
          <a:p>
            <a:pPr marL="174708" indent="-174708">
              <a:buFontTx/>
              <a:buChar char="-"/>
            </a:pPr>
            <a:r>
              <a:rPr lang="en-US" baseline="0" dirty="0"/>
              <a:t>Interactive maps</a:t>
            </a:r>
          </a:p>
          <a:p>
            <a:pPr marL="174708" indent="-174708">
              <a:buFontTx/>
              <a:buChar char="-"/>
            </a:pPr>
            <a:r>
              <a:rPr lang="en-US" baseline="0" dirty="0"/>
              <a:t>Context mosaics</a:t>
            </a:r>
          </a:p>
          <a:p>
            <a:pPr marL="174708" indent="-174708">
              <a:buFontTx/>
              <a:buChar char="-"/>
            </a:pPr>
            <a:r>
              <a:rPr lang="en-US" baseline="0" dirty="0"/>
              <a:t>Data, document, and target search</a:t>
            </a:r>
          </a:p>
          <a:p>
            <a:pPr marL="174708" indent="-174708">
              <a:buFontTx/>
              <a:buChar char="-"/>
            </a:pPr>
            <a:r>
              <a:rPr lang="en-US" baseline="0" dirty="0"/>
              <a:t>Literature references</a:t>
            </a:r>
          </a:p>
        </p:txBody>
      </p:sp>
      <p:sp>
        <p:nvSpPr>
          <p:cNvPr id="4" name="Slide Number Placeholder 3"/>
          <p:cNvSpPr>
            <a:spLocks noGrp="1"/>
          </p:cNvSpPr>
          <p:nvPr>
            <p:ph type="sldNum" sz="quarter" idx="10"/>
          </p:nvPr>
        </p:nvSpPr>
        <p:spPr/>
        <p:txBody>
          <a:bodyPr/>
          <a:lstStyle/>
          <a:p>
            <a:fld id="{38B0BFB4-D3F2-4286-8D1E-F92EC3194B07}" type="slidenum">
              <a:rPr lang="en-US" smtClean="0"/>
              <a:t>5</a:t>
            </a:fld>
            <a:endParaRPr lang="en-US" dirty="0"/>
          </a:p>
        </p:txBody>
      </p:sp>
    </p:spTree>
    <p:extLst>
      <p:ext uri="{BB962C8B-B14F-4D97-AF65-F5344CB8AC3E}">
        <p14:creationId xmlns:p14="http://schemas.microsoft.com/office/powerpoint/2010/main" val="92187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47AFF6-2CB1-45DF-90E5-5A4B6662F789}" type="slidenum">
              <a:rPr lang="en-US" smtClean="0"/>
              <a:t>7</a:t>
            </a:fld>
            <a:endParaRPr lang="en-US" dirty="0"/>
          </a:p>
        </p:txBody>
      </p:sp>
    </p:spTree>
    <p:extLst>
      <p:ext uri="{BB962C8B-B14F-4D97-AF65-F5344CB8AC3E}">
        <p14:creationId xmlns:p14="http://schemas.microsoft.com/office/powerpoint/2010/main" val="2944774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your attention.</a:t>
            </a:r>
          </a:p>
        </p:txBody>
      </p:sp>
      <p:sp>
        <p:nvSpPr>
          <p:cNvPr id="4" name="Slide Number Placeholder 3"/>
          <p:cNvSpPr>
            <a:spLocks noGrp="1"/>
          </p:cNvSpPr>
          <p:nvPr>
            <p:ph type="sldNum" sz="quarter" idx="10"/>
          </p:nvPr>
        </p:nvSpPr>
        <p:spPr/>
        <p:txBody>
          <a:bodyPr/>
          <a:lstStyle/>
          <a:p>
            <a:fld id="{38B0BFB4-D3F2-4286-8D1E-F92EC3194B07}" type="slidenum">
              <a:rPr lang="en-US" smtClean="0"/>
              <a:t>19</a:t>
            </a:fld>
            <a:endParaRPr lang="en-US" dirty="0"/>
          </a:p>
        </p:txBody>
      </p:sp>
    </p:spTree>
    <p:extLst>
      <p:ext uri="{BB962C8B-B14F-4D97-AF65-F5344CB8AC3E}">
        <p14:creationId xmlns:p14="http://schemas.microsoft.com/office/powerpoint/2010/main" val="1715165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7600" y="3573959"/>
            <a:ext cx="10363200" cy="769441"/>
          </a:xfrm>
        </p:spPr>
        <p:txBody>
          <a:bodyPr lIns="0" tIns="0" rIns="0" bIns="0" anchor="t" anchorCtr="0">
            <a:normAutofit/>
          </a:bodyPr>
          <a:lstStyle>
            <a:lvl1pPr algn="l">
              <a:defRPr>
                <a:latin typeface="Segoe UI Semibold"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117600" y="5029200"/>
            <a:ext cx="10363200" cy="990600"/>
          </a:xfrm>
        </p:spPr>
        <p:txBody>
          <a:bodyPr lIns="0" tIns="0" rIns="0" bIns="0">
            <a:normAutofit/>
          </a:bodyPr>
          <a:lstStyle>
            <a:lvl1pPr marL="0" indent="0" algn="l">
              <a:buNone/>
              <a:defRPr sz="1800">
                <a:solidFill>
                  <a:schemeClr val="tx1">
                    <a:tint val="7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1117600" y="6356351"/>
            <a:ext cx="2844800" cy="365125"/>
          </a:xfrm>
        </p:spPr>
        <p:txBody>
          <a:bodyPr/>
          <a:lstStyle>
            <a:lvl1pPr>
              <a:defRPr>
                <a:latin typeface="Segoe Condensed" pitchFamily="34" charset="0"/>
              </a:defRPr>
            </a:lvl1pPr>
          </a:lstStyle>
          <a:p>
            <a:fld id="{9C18DD57-8486-4D29-9A71-FB2021F96601}" type="datetime1">
              <a:rPr lang="en-US" smtClean="0"/>
              <a:t>4/26/2023</a:t>
            </a:fld>
            <a:endParaRPr lang="en-US" dirty="0"/>
          </a:p>
        </p:txBody>
      </p:sp>
      <p:sp>
        <p:nvSpPr>
          <p:cNvPr id="5" name="Footer Placeholder 4"/>
          <p:cNvSpPr>
            <a:spLocks noGrp="1"/>
          </p:cNvSpPr>
          <p:nvPr>
            <p:ph type="ftr" sz="quarter" idx="11"/>
          </p:nvPr>
        </p:nvSpPr>
        <p:spPr>
          <a:xfrm>
            <a:off x="1117600" y="6356351"/>
            <a:ext cx="8128000" cy="365125"/>
          </a:xfrm>
        </p:spPr>
        <p:txBody>
          <a:bodyPr/>
          <a:lstStyle>
            <a:lvl1pPr>
              <a:defRPr>
                <a:latin typeface="Segoe Condensed" pitchFamily="34" charset="0"/>
              </a:defRPr>
            </a:lvl1pPr>
          </a:lstStyle>
          <a:p>
            <a:r>
              <a:rPr lang="en-US"/>
              <a:t>Analyst's Notebook</a:t>
            </a:r>
            <a:endParaRPr lang="en-US" dirty="0"/>
          </a:p>
        </p:txBody>
      </p:sp>
      <p:sp>
        <p:nvSpPr>
          <p:cNvPr id="6" name="Slide Number Placeholder 5"/>
          <p:cNvSpPr>
            <a:spLocks noGrp="1"/>
          </p:cNvSpPr>
          <p:nvPr>
            <p:ph type="sldNum" sz="quarter" idx="12"/>
          </p:nvPr>
        </p:nvSpPr>
        <p:spPr>
          <a:xfrm>
            <a:off x="1117600" y="6356351"/>
            <a:ext cx="2844800" cy="365125"/>
          </a:xfrm>
        </p:spPr>
        <p:txBody>
          <a:bodyPr/>
          <a:lstStyle>
            <a:lvl1pPr>
              <a:defRPr>
                <a:latin typeface="Segoe Condensed" pitchFamily="34" charset="0"/>
              </a:defRPr>
            </a:lvl1p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rgbClr val="558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CB692A-B080-4F70-8760-EC8D96111E8D}" type="datetime1">
              <a:rPr lang="en-US" smtClean="0"/>
              <a:t>4/26/2023</a:t>
            </a:fld>
            <a:endParaRPr lang="en-US" dirty="0"/>
          </a:p>
        </p:txBody>
      </p:sp>
      <p:sp>
        <p:nvSpPr>
          <p:cNvPr id="5" name="Footer Placeholder 4"/>
          <p:cNvSpPr>
            <a:spLocks noGrp="1"/>
          </p:cNvSpPr>
          <p:nvPr>
            <p:ph type="ftr" sz="quarter" idx="11"/>
          </p:nvPr>
        </p:nvSpPr>
        <p:spPr/>
        <p:txBody>
          <a:bodyPr/>
          <a:lstStyle/>
          <a:p>
            <a:r>
              <a:rPr lang="en-US"/>
              <a:t>Analyst's Notebook</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E9D6E-D4E7-4E73-BAA1-FB9781215F78}" type="datetime1">
              <a:rPr lang="en-US" smtClean="0"/>
              <a:t>4/26/2023</a:t>
            </a:fld>
            <a:endParaRPr lang="en-US" dirty="0"/>
          </a:p>
        </p:txBody>
      </p:sp>
      <p:sp>
        <p:nvSpPr>
          <p:cNvPr id="5" name="Footer Placeholder 4"/>
          <p:cNvSpPr>
            <a:spLocks noGrp="1"/>
          </p:cNvSpPr>
          <p:nvPr>
            <p:ph type="ftr" sz="quarter" idx="11"/>
          </p:nvPr>
        </p:nvSpPr>
        <p:spPr/>
        <p:txBody>
          <a:bodyPr/>
          <a:lstStyle/>
          <a:p>
            <a:r>
              <a:rPr lang="en-US"/>
              <a:t>Analyst's Notebook</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0" y="0"/>
            <a:ext cx="12192000" cy="914400"/>
          </a:xfrm>
          <a:prstGeom prst="rect">
            <a:avLst/>
          </a:prstGeom>
          <a:solidFill>
            <a:srgbClr val="558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609600" y="152400"/>
            <a:ext cx="10972800" cy="685800"/>
          </a:xfrm>
        </p:spPr>
        <p:txBody>
          <a:bodyPr anchor="t" anchorCtr="0">
            <a:normAutofit/>
          </a:bodyPr>
          <a:lstStyle>
            <a:lvl1pPr>
              <a:defRPr sz="360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609600" y="1219201"/>
            <a:ext cx="10972800" cy="4906963"/>
          </a:xfrm>
        </p:spPr>
        <p:txBody>
          <a:bodyPr>
            <a:norm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A26424-D13F-4CD9-9E2A-0AB3A08D9217}" type="datetime1">
              <a:rPr lang="en-US" smtClean="0"/>
              <a:t>4/26/2023</a:t>
            </a:fld>
            <a:endParaRPr lang="en-US" dirty="0"/>
          </a:p>
        </p:txBody>
      </p:sp>
      <p:sp>
        <p:nvSpPr>
          <p:cNvPr id="5" name="Footer Placeholder 4"/>
          <p:cNvSpPr>
            <a:spLocks noGrp="1"/>
          </p:cNvSpPr>
          <p:nvPr>
            <p:ph type="ftr" sz="quarter" idx="11"/>
          </p:nvPr>
        </p:nvSpPr>
        <p:spPr/>
        <p:txBody>
          <a:bodyPr/>
          <a:lstStyle/>
          <a:p>
            <a:r>
              <a:rPr lang="en-US"/>
              <a:t>Analyst's Notebook</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93437F-C8DC-41C3-A9E1-A549A07F6C7E}" type="datetime1">
              <a:rPr lang="en-US" smtClean="0"/>
              <a:t>4/26/2023</a:t>
            </a:fld>
            <a:endParaRPr lang="en-US" dirty="0"/>
          </a:p>
        </p:txBody>
      </p:sp>
      <p:sp>
        <p:nvSpPr>
          <p:cNvPr id="5" name="Footer Placeholder 4"/>
          <p:cNvSpPr>
            <a:spLocks noGrp="1"/>
          </p:cNvSpPr>
          <p:nvPr>
            <p:ph type="ftr" sz="quarter" idx="11"/>
          </p:nvPr>
        </p:nvSpPr>
        <p:spPr/>
        <p:txBody>
          <a:bodyPr/>
          <a:lstStyle/>
          <a:p>
            <a:r>
              <a:rPr lang="en-US"/>
              <a:t>Analyst's Notebook</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219201"/>
            <a:ext cx="53848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219201"/>
            <a:ext cx="53848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1C47676-67A6-4D1F-A5DB-3C8F848C935C}" type="datetime1">
              <a:rPr lang="en-US" smtClean="0"/>
              <a:t>4/26/2023</a:t>
            </a:fld>
            <a:endParaRPr lang="en-US" dirty="0"/>
          </a:p>
        </p:txBody>
      </p:sp>
      <p:sp>
        <p:nvSpPr>
          <p:cNvPr id="6" name="Footer Placeholder 5"/>
          <p:cNvSpPr>
            <a:spLocks noGrp="1"/>
          </p:cNvSpPr>
          <p:nvPr>
            <p:ph type="ftr" sz="quarter" idx="11"/>
          </p:nvPr>
        </p:nvSpPr>
        <p:spPr/>
        <p:txBody>
          <a:bodyPr/>
          <a:lstStyle/>
          <a:p>
            <a:r>
              <a:rPr lang="en-US"/>
              <a:t>Analyst's Notebook</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Rectangle 7"/>
          <p:cNvSpPr/>
          <p:nvPr/>
        </p:nvSpPr>
        <p:spPr>
          <a:xfrm>
            <a:off x="0" y="0"/>
            <a:ext cx="12192000" cy="914400"/>
          </a:xfrm>
          <a:prstGeom prst="rect">
            <a:avLst/>
          </a:prstGeom>
          <a:solidFill>
            <a:srgbClr val="558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Title 1"/>
          <p:cNvSpPr>
            <a:spLocks noGrp="1"/>
          </p:cNvSpPr>
          <p:nvPr>
            <p:ph type="title"/>
          </p:nvPr>
        </p:nvSpPr>
        <p:spPr>
          <a:xfrm>
            <a:off x="609600" y="152400"/>
            <a:ext cx="10972800" cy="685800"/>
          </a:xfrm>
        </p:spPr>
        <p:txBody>
          <a:bodyPr anchor="t" anchorCtr="0">
            <a:normAutofit/>
          </a:bodyPr>
          <a:lstStyle>
            <a:lvl1pPr>
              <a:defRPr sz="360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3833" y="11890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828801"/>
            <a:ext cx="5386917" cy="4297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1" y="1189038"/>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828801"/>
            <a:ext cx="5389033" cy="4297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3A54BAC-9177-4D07-9B21-DBBE2BB66701}" type="datetime1">
              <a:rPr lang="en-US" smtClean="0"/>
              <a:t>4/26/2023</a:t>
            </a:fld>
            <a:endParaRPr lang="en-US" dirty="0"/>
          </a:p>
        </p:txBody>
      </p:sp>
      <p:sp>
        <p:nvSpPr>
          <p:cNvPr id="8" name="Footer Placeholder 7"/>
          <p:cNvSpPr>
            <a:spLocks noGrp="1"/>
          </p:cNvSpPr>
          <p:nvPr>
            <p:ph type="ftr" sz="quarter" idx="11"/>
          </p:nvPr>
        </p:nvSpPr>
        <p:spPr/>
        <p:txBody>
          <a:bodyPr/>
          <a:lstStyle/>
          <a:p>
            <a:r>
              <a:rPr lang="en-US"/>
              <a:t>Analyst's Notebook</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0" name="Rectangle 9"/>
          <p:cNvSpPr/>
          <p:nvPr/>
        </p:nvSpPr>
        <p:spPr>
          <a:xfrm>
            <a:off x="0" y="0"/>
            <a:ext cx="12192000" cy="914400"/>
          </a:xfrm>
          <a:prstGeom prst="rect">
            <a:avLst/>
          </a:prstGeom>
          <a:solidFill>
            <a:srgbClr val="558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Title 1"/>
          <p:cNvSpPr>
            <a:spLocks noGrp="1"/>
          </p:cNvSpPr>
          <p:nvPr>
            <p:ph type="title"/>
          </p:nvPr>
        </p:nvSpPr>
        <p:spPr>
          <a:xfrm>
            <a:off x="609600" y="152400"/>
            <a:ext cx="10972800" cy="685800"/>
          </a:xfrm>
        </p:spPr>
        <p:txBody>
          <a:bodyPr anchor="t" anchorCtr="0">
            <a:normAutofit/>
          </a:bodyPr>
          <a:lstStyle>
            <a:lvl1pPr>
              <a:defRPr sz="3600">
                <a:solidFill>
                  <a:schemeClr val="bg1"/>
                </a:solidFill>
              </a:defRPr>
            </a:lvl1p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0" y="0"/>
            <a:ext cx="12192000" cy="914400"/>
          </a:xfrm>
          <a:prstGeom prst="rect">
            <a:avLst/>
          </a:prstGeom>
          <a:solidFill>
            <a:srgbClr val="558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609600" y="152400"/>
            <a:ext cx="10972800" cy="685800"/>
          </a:xfrm>
        </p:spPr>
        <p:txBody>
          <a:bodyPr/>
          <a:lstStyle>
            <a:lvl1pPr>
              <a:defRPr>
                <a:solidFill>
                  <a:schemeClr val="bg1"/>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C53F24-8F28-4F05-BA69-912FF6285E1B}" type="datetime1">
              <a:rPr lang="en-US" smtClean="0"/>
              <a:t>4/26/2023</a:t>
            </a:fld>
            <a:endParaRPr lang="en-US" dirty="0"/>
          </a:p>
        </p:txBody>
      </p:sp>
      <p:sp>
        <p:nvSpPr>
          <p:cNvPr id="4" name="Footer Placeholder 3"/>
          <p:cNvSpPr>
            <a:spLocks noGrp="1"/>
          </p:cNvSpPr>
          <p:nvPr>
            <p:ph type="ftr" sz="quarter" idx="11"/>
          </p:nvPr>
        </p:nvSpPr>
        <p:spPr/>
        <p:txBody>
          <a:bodyPr/>
          <a:lstStyle/>
          <a:p>
            <a:r>
              <a:rPr lang="en-US"/>
              <a:t>Analyst's Notebook</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5AA282-CB07-4E1C-82A2-74E400636530}" type="datetime1">
              <a:rPr lang="en-US" smtClean="0"/>
              <a:t>4/26/2023</a:t>
            </a:fld>
            <a:endParaRPr lang="en-US" dirty="0"/>
          </a:p>
        </p:txBody>
      </p:sp>
      <p:sp>
        <p:nvSpPr>
          <p:cNvPr id="3" name="Footer Placeholder 2"/>
          <p:cNvSpPr>
            <a:spLocks noGrp="1"/>
          </p:cNvSpPr>
          <p:nvPr>
            <p:ph type="ftr" sz="quarter" idx="11"/>
          </p:nvPr>
        </p:nvSpPr>
        <p:spPr/>
        <p:txBody>
          <a:bodyPr/>
          <a:lstStyle/>
          <a:p>
            <a:r>
              <a:rPr lang="en-US"/>
              <a:t>Analyst's Notebook</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DF7AF14-018A-483E-BE82-BC801E46FA39}" type="datetime1">
              <a:rPr lang="en-US" smtClean="0"/>
              <a:t>4/26/2023</a:t>
            </a:fld>
            <a:endParaRPr lang="en-US" dirty="0"/>
          </a:p>
        </p:txBody>
      </p:sp>
      <p:sp>
        <p:nvSpPr>
          <p:cNvPr id="6" name="Footer Placeholder 5"/>
          <p:cNvSpPr>
            <a:spLocks noGrp="1"/>
          </p:cNvSpPr>
          <p:nvPr>
            <p:ph type="ftr" sz="quarter" idx="11"/>
          </p:nvPr>
        </p:nvSpPr>
        <p:spPr/>
        <p:txBody>
          <a:bodyPr/>
          <a:lstStyle/>
          <a:p>
            <a:r>
              <a:rPr lang="en-US"/>
              <a:t>Analyst's Notebook</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902F2C-438A-46D2-99E8-21DBD09C0DF8}" type="datetime1">
              <a:rPr lang="en-US" smtClean="0"/>
              <a:t>4/26/2023</a:t>
            </a:fld>
            <a:endParaRPr lang="en-US" dirty="0"/>
          </a:p>
        </p:txBody>
      </p:sp>
      <p:sp>
        <p:nvSpPr>
          <p:cNvPr id="6" name="Footer Placeholder 5"/>
          <p:cNvSpPr>
            <a:spLocks noGrp="1"/>
          </p:cNvSpPr>
          <p:nvPr>
            <p:ph type="ftr" sz="quarter" idx="11"/>
          </p:nvPr>
        </p:nvSpPr>
        <p:spPr/>
        <p:txBody>
          <a:bodyPr/>
          <a:lstStyle/>
          <a:p>
            <a:r>
              <a:rPr lang="en-US"/>
              <a:t>Analyst's Notebook</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100">
                <a:solidFill>
                  <a:schemeClr val="tx1">
                    <a:tint val="75000"/>
                  </a:schemeClr>
                </a:solidFill>
                <a:latin typeface="Segoe UI" pitchFamily="34" charset="0"/>
                <a:ea typeface="Segoe UI" pitchFamily="34" charset="0"/>
                <a:cs typeface="Segoe UI" pitchFamily="34" charset="0"/>
              </a:defRPr>
            </a:lvl1pPr>
          </a:lstStyle>
          <a:p>
            <a:fld id="{C0C96D65-9163-4798-AA39-B82E14548882}" type="datetime1">
              <a:rPr lang="en-US" smtClean="0"/>
              <a:t>4/26/2023</a:t>
            </a:fld>
            <a:endParaRPr lang="en-US" dirty="0"/>
          </a:p>
        </p:txBody>
      </p:sp>
      <p:sp>
        <p:nvSpPr>
          <p:cNvPr id="5" name="Footer Placeholder 4"/>
          <p:cNvSpPr>
            <a:spLocks noGrp="1"/>
          </p:cNvSpPr>
          <p:nvPr>
            <p:ph type="ftr" sz="quarter" idx="3"/>
          </p:nvPr>
        </p:nvSpPr>
        <p:spPr>
          <a:xfrm>
            <a:off x="1016000" y="6356351"/>
            <a:ext cx="5588000" cy="365125"/>
          </a:xfrm>
          <a:prstGeom prst="rect">
            <a:avLst/>
          </a:prstGeom>
        </p:spPr>
        <p:txBody>
          <a:bodyPr vert="horz" lIns="91440" tIns="45720" rIns="91440" bIns="45720" rtlCol="0" anchor="ctr"/>
          <a:lstStyle>
            <a:lvl1pPr algn="l">
              <a:defRPr sz="1100">
                <a:solidFill>
                  <a:schemeClr val="tx1">
                    <a:tint val="75000"/>
                  </a:schemeClr>
                </a:solidFill>
                <a:latin typeface="Segoe UI" pitchFamily="34" charset="0"/>
                <a:ea typeface="Segoe UI" pitchFamily="34" charset="0"/>
                <a:cs typeface="Segoe UI" pitchFamily="34" charset="0"/>
              </a:defRPr>
            </a:lvl1pPr>
          </a:lstStyle>
          <a:p>
            <a:r>
              <a:rPr lang="en-US"/>
              <a:t>Analyst's Notebook</a:t>
            </a:r>
            <a:endParaRPr lang="en-US" dirty="0"/>
          </a:p>
        </p:txBody>
      </p:sp>
      <p:sp>
        <p:nvSpPr>
          <p:cNvPr id="6" name="Slide Number Placeholder 5"/>
          <p:cNvSpPr>
            <a:spLocks noGrp="1"/>
          </p:cNvSpPr>
          <p:nvPr>
            <p:ph type="sldNum" sz="quarter" idx="4"/>
          </p:nvPr>
        </p:nvSpPr>
        <p:spPr>
          <a:xfrm>
            <a:off x="609600" y="6356351"/>
            <a:ext cx="2844800" cy="365125"/>
          </a:xfrm>
          <a:prstGeom prst="rect">
            <a:avLst/>
          </a:prstGeom>
        </p:spPr>
        <p:txBody>
          <a:bodyPr vert="horz" lIns="91440" tIns="45720" rIns="91440" bIns="45720" rtlCol="0" anchor="ctr"/>
          <a:lstStyle>
            <a:lvl1pPr algn="l">
              <a:defRPr sz="1100">
                <a:solidFill>
                  <a:schemeClr val="tx1">
                    <a:tint val="75000"/>
                  </a:schemeClr>
                </a:solidFill>
                <a:latin typeface="Segoe UI" pitchFamily="34" charset="0"/>
                <a:ea typeface="Segoe UI" pitchFamily="34" charset="0"/>
                <a:cs typeface="Segoe UI" pitchFamily="34" charset="0"/>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3600" kern="1200">
          <a:solidFill>
            <a:schemeClr val="tx1"/>
          </a:solidFill>
          <a:latin typeface="Segoe UI Semibold"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eng.zhou@wustl.edu" TargetMode="External"/><Relationship Id="rId2" Type="http://schemas.openxmlformats.org/officeDocument/2006/relationships/hyperlink" Target="mailto:tstein@wustl.edu" TargetMode="Externa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an.rsl.wustl.edu/" TargetMode="External"/><Relationship Id="rId7"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mailto:feng.zhou@wustl.edu" TargetMode="External"/><Relationship Id="rId5" Type="http://schemas.openxmlformats.org/officeDocument/2006/relationships/hyperlink" Target="mailto:tstein@wustl.edu" TargetMode="External"/><Relationship Id="rId4" Type="http://schemas.openxmlformats.org/officeDocument/2006/relationships/hyperlink" Target="https://an.rsl.wustl.edu/hel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an.rsl.wustl.ed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7600" y="2971801"/>
            <a:ext cx="10363200" cy="1371600"/>
          </a:xfrm>
        </p:spPr>
        <p:txBody>
          <a:bodyPr>
            <a:normAutofit fontScale="90000"/>
          </a:bodyPr>
          <a:lstStyle/>
          <a:p>
            <a:r>
              <a:rPr lang="en-US" dirty="0"/>
              <a:t>The Analyst’s Notebook: Providing Context for Landed Operations and Adding Value to Mission Archives</a:t>
            </a:r>
          </a:p>
        </p:txBody>
      </p:sp>
      <p:sp>
        <p:nvSpPr>
          <p:cNvPr id="3" name="Subtitle 2"/>
          <p:cNvSpPr>
            <a:spLocks noGrp="1"/>
          </p:cNvSpPr>
          <p:nvPr>
            <p:ph type="subTitle" idx="1"/>
          </p:nvPr>
        </p:nvSpPr>
        <p:spPr>
          <a:xfrm>
            <a:off x="1117600" y="4495800"/>
            <a:ext cx="7772400" cy="1752600"/>
          </a:xfrm>
        </p:spPr>
        <p:txBody>
          <a:bodyPr>
            <a:normAutofit fontScale="77500" lnSpcReduction="20000"/>
          </a:bodyPr>
          <a:lstStyle/>
          <a:p>
            <a:r>
              <a:rPr lang="en-US" dirty="0"/>
              <a:t>Tom Stein			Feng Zhou</a:t>
            </a:r>
          </a:p>
          <a:p>
            <a:r>
              <a:rPr lang="en-US" dirty="0">
                <a:hlinkClick r:id="rId2"/>
              </a:rPr>
              <a:t>tstein@wustl.edu</a:t>
            </a:r>
            <a:r>
              <a:rPr lang="en-US" dirty="0"/>
              <a:t>		</a:t>
            </a:r>
            <a:r>
              <a:rPr lang="en-US" dirty="0">
                <a:hlinkClick r:id="rId3"/>
              </a:rPr>
              <a:t>feng.zhou@wustl.edu</a:t>
            </a:r>
            <a:r>
              <a:rPr lang="en-US" dirty="0"/>
              <a:t>	</a:t>
            </a:r>
          </a:p>
          <a:p>
            <a:endParaRPr lang="en-US" dirty="0"/>
          </a:p>
          <a:p>
            <a:r>
              <a:rPr lang="en-US" dirty="0"/>
              <a:t>PDS Geosciences Node</a:t>
            </a:r>
          </a:p>
          <a:p>
            <a:r>
              <a:rPr lang="en-US" dirty="0"/>
              <a:t>Washington University in St. Louis</a:t>
            </a:r>
          </a:p>
          <a:p>
            <a:endParaRPr lang="en-US" dirty="0"/>
          </a:p>
          <a:p>
            <a:r>
              <a:rPr lang="en-US" dirty="0"/>
              <a:t>PV2023: Adding value (to) and preserving Scientific &amp; Technical data</a:t>
            </a:r>
          </a:p>
          <a:p>
            <a:r>
              <a:rPr lang="en-US" dirty="0"/>
              <a:t>2023-0502</a:t>
            </a:r>
          </a:p>
        </p:txBody>
      </p:sp>
      <p:pic>
        <p:nvPicPr>
          <p:cNvPr id="5" name="Graphic 4">
            <a:extLst>
              <a:ext uri="{FF2B5EF4-FFF2-40B4-BE49-F238E27FC236}">
                <a16:creationId xmlns:a16="http://schemas.microsoft.com/office/drawing/2014/main" id="{FEDC68F8-9718-3BF2-F852-8D3EBC9FFF1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1200" y="3048000"/>
            <a:ext cx="381000" cy="381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C27BA2-FA8F-86BA-FCBD-118A08A05055}"/>
              </a:ext>
            </a:extLst>
          </p:cNvPr>
          <p:cNvSpPr>
            <a:spLocks noGrp="1"/>
          </p:cNvSpPr>
          <p:nvPr>
            <p:ph type="title"/>
          </p:nvPr>
        </p:nvSpPr>
        <p:spPr/>
        <p:txBody>
          <a:bodyPr/>
          <a:lstStyle/>
          <a:p>
            <a:r>
              <a:rPr lang="en-US" dirty="0"/>
              <a:t>Science target links</a:t>
            </a:r>
          </a:p>
        </p:txBody>
      </p:sp>
      <p:sp>
        <p:nvSpPr>
          <p:cNvPr id="6" name="Footer Placeholder 5">
            <a:extLst>
              <a:ext uri="{FF2B5EF4-FFF2-40B4-BE49-F238E27FC236}">
                <a16:creationId xmlns:a16="http://schemas.microsoft.com/office/drawing/2014/main" id="{A97DDCD3-1DE3-ED71-032B-397AC43C0756}"/>
              </a:ext>
            </a:extLst>
          </p:cNvPr>
          <p:cNvSpPr>
            <a:spLocks noGrp="1"/>
          </p:cNvSpPr>
          <p:nvPr>
            <p:ph type="ftr" sz="quarter" idx="11"/>
          </p:nvPr>
        </p:nvSpPr>
        <p:spPr/>
        <p:txBody>
          <a:bodyPr/>
          <a:lstStyle/>
          <a:p>
            <a:r>
              <a:rPr lang="en-US"/>
              <a:t>Analyst's Notebook</a:t>
            </a:r>
            <a:endParaRPr lang="en-US" dirty="0"/>
          </a:p>
        </p:txBody>
      </p:sp>
      <p:sp>
        <p:nvSpPr>
          <p:cNvPr id="4" name="Slide Number Placeholder 3">
            <a:extLst>
              <a:ext uri="{FF2B5EF4-FFF2-40B4-BE49-F238E27FC236}">
                <a16:creationId xmlns:a16="http://schemas.microsoft.com/office/drawing/2014/main" id="{AA741DFC-D89F-BAFF-B315-3523E9CBF7A1}"/>
              </a:ext>
            </a:extLst>
          </p:cNvPr>
          <p:cNvSpPr>
            <a:spLocks noGrp="1"/>
          </p:cNvSpPr>
          <p:nvPr>
            <p:ph type="sldNum" sz="quarter" idx="12"/>
          </p:nvPr>
        </p:nvSpPr>
        <p:spPr/>
        <p:txBody>
          <a:bodyPr/>
          <a:lstStyle/>
          <a:p>
            <a:fld id="{34E55514-B1CB-4520-B2D1-9034D7BAED02}" type="slidenum">
              <a:rPr lang="en-US" smtClean="0"/>
              <a:t>10</a:t>
            </a:fld>
            <a:endParaRPr lang="en-US"/>
          </a:p>
        </p:txBody>
      </p:sp>
      <p:pic>
        <p:nvPicPr>
          <p:cNvPr id="5" name="Picture 4">
            <a:extLst>
              <a:ext uri="{FF2B5EF4-FFF2-40B4-BE49-F238E27FC236}">
                <a16:creationId xmlns:a16="http://schemas.microsoft.com/office/drawing/2014/main" id="{A08F2A55-5A61-C014-9B63-EDC81CD61435}"/>
              </a:ext>
            </a:extLst>
          </p:cNvPr>
          <p:cNvPicPr>
            <a:picLocks noChangeAspect="1"/>
          </p:cNvPicPr>
          <p:nvPr/>
        </p:nvPicPr>
        <p:blipFill>
          <a:blip r:embed="rId2"/>
          <a:stretch>
            <a:fillRect/>
          </a:stretch>
        </p:blipFill>
        <p:spPr>
          <a:xfrm>
            <a:off x="303300" y="914400"/>
            <a:ext cx="11585399" cy="5943600"/>
          </a:xfrm>
          <a:prstGeom prst="rect">
            <a:avLst/>
          </a:prstGeom>
          <a:ln>
            <a:solidFill>
              <a:schemeClr val="tx1"/>
            </a:solidFill>
          </a:ln>
        </p:spPr>
      </p:pic>
    </p:spTree>
    <p:extLst>
      <p:ext uri="{BB962C8B-B14F-4D97-AF65-F5344CB8AC3E}">
        <p14:creationId xmlns:p14="http://schemas.microsoft.com/office/powerpoint/2010/main" val="1400950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A886-1BEF-3061-8747-4009F485CAB0}"/>
              </a:ext>
            </a:extLst>
          </p:cNvPr>
          <p:cNvSpPr>
            <a:spLocks noGrp="1"/>
          </p:cNvSpPr>
          <p:nvPr>
            <p:ph type="title"/>
          </p:nvPr>
        </p:nvSpPr>
        <p:spPr/>
        <p:txBody>
          <a:bodyPr/>
          <a:lstStyle/>
          <a:p>
            <a:r>
              <a:rPr lang="en-US" dirty="0"/>
              <a:t>Mars Target Encyclopedia (MTE)</a:t>
            </a:r>
          </a:p>
        </p:txBody>
      </p:sp>
      <p:sp>
        <p:nvSpPr>
          <p:cNvPr id="3" name="Content Placeholder 2">
            <a:extLst>
              <a:ext uri="{FF2B5EF4-FFF2-40B4-BE49-F238E27FC236}">
                <a16:creationId xmlns:a16="http://schemas.microsoft.com/office/drawing/2014/main" id="{2865C49E-921C-A63E-FE68-C7368AD45F29}"/>
              </a:ext>
            </a:extLst>
          </p:cNvPr>
          <p:cNvSpPr>
            <a:spLocks noGrp="1"/>
          </p:cNvSpPr>
          <p:nvPr>
            <p:ph idx="1"/>
          </p:nvPr>
        </p:nvSpPr>
        <p:spPr>
          <a:xfrm>
            <a:off x="609600" y="1219201"/>
            <a:ext cx="2667000" cy="4906963"/>
          </a:xfrm>
        </p:spPr>
        <p:txBody>
          <a:bodyPr>
            <a:normAutofit/>
          </a:bodyPr>
          <a:lstStyle/>
          <a:p>
            <a:pPr marL="0" indent="0">
              <a:buNone/>
            </a:pPr>
            <a:r>
              <a:rPr lang="en-US" sz="1800" dirty="0"/>
              <a:t>The MTE is a reference database containing compositional information about targets extracted from publications.</a:t>
            </a:r>
          </a:p>
          <a:p>
            <a:pPr marL="0" indent="0">
              <a:buNone/>
            </a:pPr>
            <a:endParaRPr lang="en-US" sz="1800" dirty="0"/>
          </a:p>
          <a:p>
            <a:pPr marL="0" indent="0">
              <a:buNone/>
            </a:pPr>
            <a:r>
              <a:rPr lang="en-US" sz="1800" dirty="0"/>
              <a:t>The AN incorporates MTE for Curiosity Rover and Phoenix Lander. An update for Spirit and Opportunity Rover targets is pending.</a:t>
            </a:r>
          </a:p>
        </p:txBody>
      </p:sp>
      <p:sp>
        <p:nvSpPr>
          <p:cNvPr id="4" name="Footer Placeholder 3">
            <a:extLst>
              <a:ext uri="{FF2B5EF4-FFF2-40B4-BE49-F238E27FC236}">
                <a16:creationId xmlns:a16="http://schemas.microsoft.com/office/drawing/2014/main" id="{27754271-BC9F-F115-974E-0E074E3FEAE0}"/>
              </a:ext>
            </a:extLst>
          </p:cNvPr>
          <p:cNvSpPr>
            <a:spLocks noGrp="1"/>
          </p:cNvSpPr>
          <p:nvPr>
            <p:ph type="ftr" sz="quarter" idx="11"/>
          </p:nvPr>
        </p:nvSpPr>
        <p:spPr/>
        <p:txBody>
          <a:bodyPr/>
          <a:lstStyle/>
          <a:p>
            <a:r>
              <a:rPr lang="en-US"/>
              <a:t>Analyst's Notebook</a:t>
            </a:r>
            <a:endParaRPr lang="en-US" dirty="0"/>
          </a:p>
        </p:txBody>
      </p:sp>
      <p:sp>
        <p:nvSpPr>
          <p:cNvPr id="5" name="Slide Number Placeholder 4">
            <a:extLst>
              <a:ext uri="{FF2B5EF4-FFF2-40B4-BE49-F238E27FC236}">
                <a16:creationId xmlns:a16="http://schemas.microsoft.com/office/drawing/2014/main" id="{7B13D825-8C68-8CB9-91B9-0E81A5C51E61}"/>
              </a:ext>
            </a:extLst>
          </p:cNvPr>
          <p:cNvSpPr>
            <a:spLocks noGrp="1"/>
          </p:cNvSpPr>
          <p:nvPr>
            <p:ph type="sldNum" sz="quarter" idx="12"/>
          </p:nvPr>
        </p:nvSpPr>
        <p:spPr/>
        <p:txBody>
          <a:bodyPr/>
          <a:lstStyle/>
          <a:p>
            <a:fld id="{B6F15528-21DE-4FAA-801E-634DDDAF4B2B}" type="slidenum">
              <a:rPr lang="en-US" smtClean="0"/>
              <a:pPr/>
              <a:t>11</a:t>
            </a:fld>
            <a:endParaRPr lang="en-US" dirty="0"/>
          </a:p>
        </p:txBody>
      </p:sp>
      <p:pic>
        <p:nvPicPr>
          <p:cNvPr id="9" name="Picture 8">
            <a:extLst>
              <a:ext uri="{FF2B5EF4-FFF2-40B4-BE49-F238E27FC236}">
                <a16:creationId xmlns:a16="http://schemas.microsoft.com/office/drawing/2014/main" id="{B2AD71D3-592A-69F7-FB22-2EC8FBA51051}"/>
              </a:ext>
            </a:extLst>
          </p:cNvPr>
          <p:cNvPicPr>
            <a:picLocks noChangeAspect="1"/>
          </p:cNvPicPr>
          <p:nvPr/>
        </p:nvPicPr>
        <p:blipFill>
          <a:blip r:embed="rId2"/>
          <a:stretch>
            <a:fillRect/>
          </a:stretch>
        </p:blipFill>
        <p:spPr>
          <a:xfrm>
            <a:off x="3454400" y="1396441"/>
            <a:ext cx="4572000" cy="5325035"/>
          </a:xfrm>
          <a:prstGeom prst="rect">
            <a:avLst/>
          </a:prstGeom>
          <a:ln>
            <a:solidFill>
              <a:schemeClr val="tx1"/>
            </a:solidFill>
          </a:ln>
        </p:spPr>
      </p:pic>
      <p:pic>
        <p:nvPicPr>
          <p:cNvPr id="7" name="Picture 6">
            <a:extLst>
              <a:ext uri="{FF2B5EF4-FFF2-40B4-BE49-F238E27FC236}">
                <a16:creationId xmlns:a16="http://schemas.microsoft.com/office/drawing/2014/main" id="{4846A303-A246-7828-8A37-6BECB3390EC2}"/>
              </a:ext>
            </a:extLst>
          </p:cNvPr>
          <p:cNvPicPr>
            <a:picLocks noChangeAspect="1"/>
          </p:cNvPicPr>
          <p:nvPr/>
        </p:nvPicPr>
        <p:blipFill>
          <a:blip r:embed="rId3"/>
          <a:stretch>
            <a:fillRect/>
          </a:stretch>
        </p:blipFill>
        <p:spPr>
          <a:xfrm>
            <a:off x="7297542" y="-2059"/>
            <a:ext cx="4894458" cy="6858000"/>
          </a:xfrm>
          <a:prstGeom prst="rect">
            <a:avLst/>
          </a:prstGeom>
          <a:ln>
            <a:solidFill>
              <a:schemeClr val="tx1"/>
            </a:solidFill>
          </a:ln>
        </p:spPr>
      </p:pic>
    </p:spTree>
    <p:extLst>
      <p:ext uri="{BB962C8B-B14F-4D97-AF65-F5344CB8AC3E}">
        <p14:creationId xmlns:p14="http://schemas.microsoft.com/office/powerpoint/2010/main" val="295476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76018-6545-A005-30E7-9E01395E73FA}"/>
              </a:ext>
            </a:extLst>
          </p:cNvPr>
          <p:cNvSpPr>
            <a:spLocks noGrp="1"/>
          </p:cNvSpPr>
          <p:nvPr>
            <p:ph type="title"/>
          </p:nvPr>
        </p:nvSpPr>
        <p:spPr/>
        <p:txBody>
          <a:bodyPr/>
          <a:lstStyle/>
          <a:p>
            <a:r>
              <a:rPr lang="en-US" dirty="0"/>
              <a:t>Mars Sample Return program</a:t>
            </a:r>
          </a:p>
        </p:txBody>
      </p:sp>
      <p:sp>
        <p:nvSpPr>
          <p:cNvPr id="3" name="Content Placeholder 2">
            <a:extLst>
              <a:ext uri="{FF2B5EF4-FFF2-40B4-BE49-F238E27FC236}">
                <a16:creationId xmlns:a16="http://schemas.microsoft.com/office/drawing/2014/main" id="{7F045114-5F75-DFB0-7747-B7DB739EE5D7}"/>
              </a:ext>
            </a:extLst>
          </p:cNvPr>
          <p:cNvSpPr>
            <a:spLocks noGrp="1"/>
          </p:cNvSpPr>
          <p:nvPr>
            <p:ph idx="1"/>
          </p:nvPr>
        </p:nvSpPr>
        <p:spPr>
          <a:xfrm>
            <a:off x="248920" y="1825624"/>
            <a:ext cx="3415685" cy="4631055"/>
          </a:xfrm>
        </p:spPr>
        <p:txBody>
          <a:bodyPr>
            <a:normAutofit fontScale="92500" lnSpcReduction="10000"/>
          </a:bodyPr>
          <a:lstStyle/>
          <a:p>
            <a:r>
              <a:rPr lang="en-US" sz="2400" dirty="0">
                <a:effectLst/>
                <a:ea typeface="Calibri" panose="020F0502020204030204" pitchFamily="34" charset="0"/>
                <a:cs typeface="Times New Roman" panose="02020603050405020304" pitchFamily="18" charset="0"/>
              </a:rPr>
              <a:t>Capture and archive operations data and contextual information</a:t>
            </a:r>
          </a:p>
          <a:p>
            <a:pPr lvl="1"/>
            <a:r>
              <a:rPr lang="en-US" sz="2000" dirty="0">
                <a:effectLst/>
                <a:ea typeface="Calibri" panose="020F0502020204030204" pitchFamily="34" charset="0"/>
                <a:cs typeface="Times New Roman" panose="02020603050405020304" pitchFamily="18" charset="0"/>
              </a:rPr>
              <a:t>acquired after sample acquisition (Mars 2020)</a:t>
            </a:r>
          </a:p>
          <a:p>
            <a:pPr lvl="1"/>
            <a:r>
              <a:rPr lang="en-US" sz="2000" dirty="0">
                <a:effectLst/>
                <a:ea typeface="Calibri" panose="020F0502020204030204" pitchFamily="34" charset="0"/>
                <a:cs typeface="Times New Roman" panose="02020603050405020304" pitchFamily="18" charset="0"/>
              </a:rPr>
              <a:t>during operations (MSR program and other MSR projects).</a:t>
            </a:r>
            <a:endParaRPr lang="en-US" sz="2000" dirty="0">
              <a:ea typeface="Calibri" panose="020F0502020204030204" pitchFamily="34" charset="0"/>
              <a:cs typeface="Times New Roman" panose="02020603050405020304" pitchFamily="18" charset="0"/>
            </a:endParaRPr>
          </a:p>
          <a:p>
            <a:r>
              <a:rPr lang="en-US" sz="2400" dirty="0"/>
              <a:t>Incorporate sample collection information into Analyst’s Notebook with interoperability to JSC curations.</a:t>
            </a:r>
          </a:p>
        </p:txBody>
      </p:sp>
      <p:sp>
        <p:nvSpPr>
          <p:cNvPr id="4" name="Slide Number Placeholder 3">
            <a:extLst>
              <a:ext uri="{FF2B5EF4-FFF2-40B4-BE49-F238E27FC236}">
                <a16:creationId xmlns:a16="http://schemas.microsoft.com/office/drawing/2014/main" id="{91A5EB8A-73B5-7695-5E63-CDF2262D437D}"/>
              </a:ext>
            </a:extLst>
          </p:cNvPr>
          <p:cNvSpPr>
            <a:spLocks noGrp="1"/>
          </p:cNvSpPr>
          <p:nvPr>
            <p:ph type="sldNum" sz="quarter" idx="12"/>
          </p:nvPr>
        </p:nvSpPr>
        <p:spPr/>
        <p:txBody>
          <a:bodyPr/>
          <a:lstStyle/>
          <a:p>
            <a:fld id="{34E55514-B1CB-4520-B2D1-9034D7BAED02}" type="slidenum">
              <a:rPr lang="en-US" smtClean="0"/>
              <a:t>12</a:t>
            </a:fld>
            <a:endParaRPr lang="en-US"/>
          </a:p>
        </p:txBody>
      </p:sp>
      <p:pic>
        <p:nvPicPr>
          <p:cNvPr id="8" name="Picture 7">
            <a:extLst>
              <a:ext uri="{FF2B5EF4-FFF2-40B4-BE49-F238E27FC236}">
                <a16:creationId xmlns:a16="http://schemas.microsoft.com/office/drawing/2014/main" id="{C8D45278-E332-CD2E-0CB7-09E05A9FCA72}"/>
              </a:ext>
            </a:extLst>
          </p:cNvPr>
          <p:cNvPicPr>
            <a:picLocks noChangeAspect="1"/>
          </p:cNvPicPr>
          <p:nvPr/>
        </p:nvPicPr>
        <p:blipFill>
          <a:blip r:embed="rId2"/>
          <a:stretch>
            <a:fillRect/>
          </a:stretch>
        </p:blipFill>
        <p:spPr>
          <a:xfrm>
            <a:off x="3664605" y="1363851"/>
            <a:ext cx="8387760" cy="5433367"/>
          </a:xfrm>
          <a:prstGeom prst="rect">
            <a:avLst/>
          </a:prstGeom>
        </p:spPr>
      </p:pic>
      <p:sp>
        <p:nvSpPr>
          <p:cNvPr id="5" name="Footer Placeholder 4">
            <a:extLst>
              <a:ext uri="{FF2B5EF4-FFF2-40B4-BE49-F238E27FC236}">
                <a16:creationId xmlns:a16="http://schemas.microsoft.com/office/drawing/2014/main" id="{24098E7C-67EE-3F4B-B98C-D70A0E0F053A}"/>
              </a:ext>
            </a:extLst>
          </p:cNvPr>
          <p:cNvSpPr>
            <a:spLocks noGrp="1"/>
          </p:cNvSpPr>
          <p:nvPr>
            <p:ph type="ftr" sz="quarter" idx="11"/>
          </p:nvPr>
        </p:nvSpPr>
        <p:spPr/>
        <p:txBody>
          <a:bodyPr/>
          <a:lstStyle/>
          <a:p>
            <a:r>
              <a:rPr lang="en-US"/>
              <a:t>Analyst's Notebook</a:t>
            </a:r>
            <a:endParaRPr lang="en-US" dirty="0"/>
          </a:p>
        </p:txBody>
      </p:sp>
    </p:spTree>
    <p:extLst>
      <p:ext uri="{BB962C8B-B14F-4D97-AF65-F5344CB8AC3E}">
        <p14:creationId xmlns:p14="http://schemas.microsoft.com/office/powerpoint/2010/main" val="2172691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38664C42-6925-18A9-1B75-C0B7DBD1A90C}"/>
              </a:ext>
            </a:extLst>
          </p:cNvPr>
          <p:cNvPicPr>
            <a:picLocks noChangeAspect="1"/>
          </p:cNvPicPr>
          <p:nvPr/>
        </p:nvPicPr>
        <p:blipFill>
          <a:blip r:embed="rId2"/>
          <a:stretch>
            <a:fillRect/>
          </a:stretch>
        </p:blipFill>
        <p:spPr>
          <a:xfrm>
            <a:off x="504825" y="914400"/>
            <a:ext cx="11187953" cy="5943600"/>
          </a:xfrm>
          <a:prstGeom prst="rect">
            <a:avLst/>
          </a:prstGeom>
        </p:spPr>
      </p:pic>
      <p:sp>
        <p:nvSpPr>
          <p:cNvPr id="2" name="Title 1">
            <a:extLst>
              <a:ext uri="{FF2B5EF4-FFF2-40B4-BE49-F238E27FC236}">
                <a16:creationId xmlns:a16="http://schemas.microsoft.com/office/drawing/2014/main" id="{4BF18141-2922-F86D-D25A-50AA525D8D3B}"/>
              </a:ext>
            </a:extLst>
          </p:cNvPr>
          <p:cNvSpPr>
            <a:spLocks noGrp="1"/>
          </p:cNvSpPr>
          <p:nvPr>
            <p:ph type="title"/>
          </p:nvPr>
        </p:nvSpPr>
        <p:spPr/>
        <p:txBody>
          <a:bodyPr/>
          <a:lstStyle/>
          <a:p>
            <a:r>
              <a:rPr lang="en-US" dirty="0"/>
              <a:t>Mars 2020 sample science</a:t>
            </a:r>
          </a:p>
        </p:txBody>
      </p:sp>
      <p:sp>
        <p:nvSpPr>
          <p:cNvPr id="5" name="Footer Placeholder 4">
            <a:extLst>
              <a:ext uri="{FF2B5EF4-FFF2-40B4-BE49-F238E27FC236}">
                <a16:creationId xmlns:a16="http://schemas.microsoft.com/office/drawing/2014/main" id="{561F5591-1A6B-0B65-D07C-E2679E488A26}"/>
              </a:ext>
            </a:extLst>
          </p:cNvPr>
          <p:cNvSpPr>
            <a:spLocks noGrp="1"/>
          </p:cNvSpPr>
          <p:nvPr>
            <p:ph type="ftr" sz="quarter" idx="11"/>
          </p:nvPr>
        </p:nvSpPr>
        <p:spPr/>
        <p:txBody>
          <a:bodyPr/>
          <a:lstStyle/>
          <a:p>
            <a:r>
              <a:rPr lang="en-US"/>
              <a:t>Analyst's Notebook</a:t>
            </a:r>
            <a:endParaRPr lang="en-US" dirty="0"/>
          </a:p>
        </p:txBody>
      </p:sp>
      <p:sp>
        <p:nvSpPr>
          <p:cNvPr id="4" name="Slide Number Placeholder 3">
            <a:extLst>
              <a:ext uri="{FF2B5EF4-FFF2-40B4-BE49-F238E27FC236}">
                <a16:creationId xmlns:a16="http://schemas.microsoft.com/office/drawing/2014/main" id="{AA741DFC-D89F-BAFF-B315-3523E9CBF7A1}"/>
              </a:ext>
            </a:extLst>
          </p:cNvPr>
          <p:cNvSpPr>
            <a:spLocks noGrp="1"/>
          </p:cNvSpPr>
          <p:nvPr>
            <p:ph type="sldNum" sz="quarter" idx="12"/>
          </p:nvPr>
        </p:nvSpPr>
        <p:spPr/>
        <p:txBody>
          <a:bodyPr/>
          <a:lstStyle/>
          <a:p>
            <a:fld id="{34E55514-B1CB-4520-B2D1-9034D7BAED02}" type="slidenum">
              <a:rPr lang="en-US" smtClean="0"/>
              <a:t>13</a:t>
            </a:fld>
            <a:endParaRPr lang="en-US"/>
          </a:p>
        </p:txBody>
      </p:sp>
      <p:sp>
        <p:nvSpPr>
          <p:cNvPr id="11" name="Rectangle 10">
            <a:extLst>
              <a:ext uri="{FF2B5EF4-FFF2-40B4-BE49-F238E27FC236}">
                <a16:creationId xmlns:a16="http://schemas.microsoft.com/office/drawing/2014/main" id="{A01935FA-4189-57DA-17E1-92B2EBC36C8A}"/>
              </a:ext>
            </a:extLst>
          </p:cNvPr>
          <p:cNvSpPr/>
          <p:nvPr/>
        </p:nvSpPr>
        <p:spPr>
          <a:xfrm>
            <a:off x="722870" y="3099487"/>
            <a:ext cx="1136822" cy="3048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noFill/>
              </a:ln>
            </a:endParaRPr>
          </a:p>
        </p:txBody>
      </p:sp>
      <p:sp>
        <p:nvSpPr>
          <p:cNvPr id="12" name="Rectangle 11">
            <a:extLst>
              <a:ext uri="{FF2B5EF4-FFF2-40B4-BE49-F238E27FC236}">
                <a16:creationId xmlns:a16="http://schemas.microsoft.com/office/drawing/2014/main" id="{CBDE7A45-8D5D-76CF-D79E-5885CD251FD9}"/>
              </a:ext>
            </a:extLst>
          </p:cNvPr>
          <p:cNvSpPr/>
          <p:nvPr/>
        </p:nvSpPr>
        <p:spPr>
          <a:xfrm>
            <a:off x="504825" y="2164556"/>
            <a:ext cx="157163" cy="15478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5F5D95D-4D37-4E23-8C99-0221F5BF7926}"/>
              </a:ext>
            </a:extLst>
          </p:cNvPr>
          <p:cNvSpPr/>
          <p:nvPr/>
        </p:nvSpPr>
        <p:spPr>
          <a:xfrm>
            <a:off x="4070392" y="1776219"/>
            <a:ext cx="661988" cy="12234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noFill/>
              </a:ln>
            </a:endParaRPr>
          </a:p>
        </p:txBody>
      </p:sp>
      <p:sp>
        <p:nvSpPr>
          <p:cNvPr id="14" name="Rectangle 13">
            <a:extLst>
              <a:ext uri="{FF2B5EF4-FFF2-40B4-BE49-F238E27FC236}">
                <a16:creationId xmlns:a16="http://schemas.microsoft.com/office/drawing/2014/main" id="{C80AFEC3-2272-2487-F5DD-5E2A8779B0E9}"/>
              </a:ext>
            </a:extLst>
          </p:cNvPr>
          <p:cNvSpPr/>
          <p:nvPr/>
        </p:nvSpPr>
        <p:spPr>
          <a:xfrm>
            <a:off x="2949790" y="2097173"/>
            <a:ext cx="673893" cy="10001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noFill/>
              </a:ln>
            </a:endParaRPr>
          </a:p>
        </p:txBody>
      </p:sp>
      <p:sp>
        <p:nvSpPr>
          <p:cNvPr id="15" name="Rectangle 14">
            <a:extLst>
              <a:ext uri="{FF2B5EF4-FFF2-40B4-BE49-F238E27FC236}">
                <a16:creationId xmlns:a16="http://schemas.microsoft.com/office/drawing/2014/main" id="{97BD5FD2-A067-EA1F-B4A3-215390511ACB}"/>
              </a:ext>
            </a:extLst>
          </p:cNvPr>
          <p:cNvSpPr/>
          <p:nvPr/>
        </p:nvSpPr>
        <p:spPr>
          <a:xfrm>
            <a:off x="5571740" y="3429000"/>
            <a:ext cx="1090612" cy="11166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noFill/>
              </a:ln>
            </a:endParaRPr>
          </a:p>
        </p:txBody>
      </p:sp>
      <p:sp>
        <p:nvSpPr>
          <p:cNvPr id="16" name="Rectangle 15">
            <a:extLst>
              <a:ext uri="{FF2B5EF4-FFF2-40B4-BE49-F238E27FC236}">
                <a16:creationId xmlns:a16="http://schemas.microsoft.com/office/drawing/2014/main" id="{3D202889-5C3F-6F2F-654C-60EA21442A84}"/>
              </a:ext>
            </a:extLst>
          </p:cNvPr>
          <p:cNvSpPr/>
          <p:nvPr/>
        </p:nvSpPr>
        <p:spPr>
          <a:xfrm>
            <a:off x="10089292" y="2737022"/>
            <a:ext cx="1143000" cy="33981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noFill/>
              </a:ln>
            </a:endParaRPr>
          </a:p>
        </p:txBody>
      </p:sp>
      <p:cxnSp>
        <p:nvCxnSpPr>
          <p:cNvPr id="18" name="Straight Arrow Connector 17">
            <a:extLst>
              <a:ext uri="{FF2B5EF4-FFF2-40B4-BE49-F238E27FC236}">
                <a16:creationId xmlns:a16="http://schemas.microsoft.com/office/drawing/2014/main" id="{2796DCCC-CD67-5492-3D6B-984FF81CEF42}"/>
              </a:ext>
            </a:extLst>
          </p:cNvPr>
          <p:cNvCxnSpPr>
            <a:cxnSpLocks/>
          </p:cNvCxnSpPr>
          <p:nvPr/>
        </p:nvCxnSpPr>
        <p:spPr>
          <a:xfrm flipV="1">
            <a:off x="1859692" y="2362200"/>
            <a:ext cx="959708" cy="9144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317EE1B-275F-19B5-C797-FA12FE6E0616}"/>
              </a:ext>
            </a:extLst>
          </p:cNvPr>
          <p:cNvCxnSpPr>
            <a:cxnSpLocks/>
            <a:stCxn id="14" idx="3"/>
          </p:cNvCxnSpPr>
          <p:nvPr/>
        </p:nvCxnSpPr>
        <p:spPr>
          <a:xfrm>
            <a:off x="3623683" y="2147180"/>
            <a:ext cx="201511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99962FA-CF19-3A9A-EDC8-5A3911C76486}"/>
              </a:ext>
            </a:extLst>
          </p:cNvPr>
          <p:cNvCxnSpPr>
            <a:cxnSpLocks/>
            <a:stCxn id="15" idx="3"/>
          </p:cNvCxnSpPr>
          <p:nvPr/>
        </p:nvCxnSpPr>
        <p:spPr>
          <a:xfrm flipV="1">
            <a:off x="6662352" y="1676400"/>
            <a:ext cx="3319848" cy="18084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56F8171-021C-E4B3-505E-1F47D7E56162}"/>
              </a:ext>
            </a:extLst>
          </p:cNvPr>
          <p:cNvCxnSpPr>
            <a:cxnSpLocks/>
            <a:stCxn id="16" idx="2"/>
          </p:cNvCxnSpPr>
          <p:nvPr/>
        </p:nvCxnSpPr>
        <p:spPr>
          <a:xfrm>
            <a:off x="10660792" y="3076832"/>
            <a:ext cx="0" cy="5498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852A28D-B9FE-AB12-BBD1-6459505F670E}"/>
              </a:ext>
            </a:extLst>
          </p:cNvPr>
          <p:cNvCxnSpPr>
            <a:cxnSpLocks/>
            <a:stCxn id="13" idx="2"/>
          </p:cNvCxnSpPr>
          <p:nvPr/>
        </p:nvCxnSpPr>
        <p:spPr>
          <a:xfrm>
            <a:off x="4401386" y="1898564"/>
            <a:ext cx="399214" cy="25972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1709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B16DA-7E15-5A2D-B3E9-2262C607B9D2}"/>
              </a:ext>
            </a:extLst>
          </p:cNvPr>
          <p:cNvSpPr>
            <a:spLocks noGrp="1"/>
          </p:cNvSpPr>
          <p:nvPr>
            <p:ph type="title"/>
          </p:nvPr>
        </p:nvSpPr>
        <p:spPr/>
        <p:txBody>
          <a:bodyPr/>
          <a:lstStyle/>
          <a:p>
            <a:r>
              <a:rPr lang="en-US" dirty="0"/>
              <a:t>User history</a:t>
            </a:r>
          </a:p>
        </p:txBody>
      </p:sp>
      <p:sp>
        <p:nvSpPr>
          <p:cNvPr id="3" name="Content Placeholder 2">
            <a:extLst>
              <a:ext uri="{FF2B5EF4-FFF2-40B4-BE49-F238E27FC236}">
                <a16:creationId xmlns:a16="http://schemas.microsoft.com/office/drawing/2014/main" id="{7DFE3290-4B93-24F1-F5B0-30A1A99F0E82}"/>
              </a:ext>
            </a:extLst>
          </p:cNvPr>
          <p:cNvSpPr>
            <a:spLocks noGrp="1"/>
          </p:cNvSpPr>
          <p:nvPr>
            <p:ph idx="1"/>
          </p:nvPr>
        </p:nvSpPr>
        <p:spPr>
          <a:xfrm>
            <a:off x="365760" y="1825625"/>
            <a:ext cx="7469394" cy="3338046"/>
          </a:xfrm>
        </p:spPr>
        <p:txBody>
          <a:bodyPr/>
          <a:lstStyle/>
          <a:p>
            <a:r>
              <a:rPr lang="en-US" dirty="0"/>
              <a:t>Annotations (drawing and measurement elements) are saved when created.</a:t>
            </a:r>
          </a:p>
          <a:p>
            <a:r>
              <a:rPr lang="en-US" dirty="0"/>
              <a:t>Annotations are loaded automatically when the image is subsequently opened in image viewer.</a:t>
            </a:r>
          </a:p>
          <a:p>
            <a:pPr lvl="1"/>
            <a:r>
              <a:rPr lang="en-US" dirty="0"/>
              <a:t>User must be signed in with optional account.</a:t>
            </a:r>
          </a:p>
        </p:txBody>
      </p:sp>
      <p:sp>
        <p:nvSpPr>
          <p:cNvPr id="4" name="Slide Number Placeholder 3">
            <a:extLst>
              <a:ext uri="{FF2B5EF4-FFF2-40B4-BE49-F238E27FC236}">
                <a16:creationId xmlns:a16="http://schemas.microsoft.com/office/drawing/2014/main" id="{51B7B5B8-C8EF-251E-8267-3EBEE15BDB28}"/>
              </a:ext>
            </a:extLst>
          </p:cNvPr>
          <p:cNvSpPr>
            <a:spLocks noGrp="1"/>
          </p:cNvSpPr>
          <p:nvPr>
            <p:ph type="sldNum" sz="quarter" idx="12"/>
          </p:nvPr>
        </p:nvSpPr>
        <p:spPr/>
        <p:txBody>
          <a:bodyPr/>
          <a:lstStyle/>
          <a:p>
            <a:fld id="{F3A53A03-D993-4F12-9D99-E02D1ADFE9C0}" type="slidenum">
              <a:rPr lang="en-US" smtClean="0"/>
              <a:t>14</a:t>
            </a:fld>
            <a:endParaRPr lang="en-US" dirty="0"/>
          </a:p>
        </p:txBody>
      </p:sp>
      <p:pic>
        <p:nvPicPr>
          <p:cNvPr id="7" name="Picture 6">
            <a:extLst>
              <a:ext uri="{FF2B5EF4-FFF2-40B4-BE49-F238E27FC236}">
                <a16:creationId xmlns:a16="http://schemas.microsoft.com/office/drawing/2014/main" id="{17F52CE5-E9AD-605B-703A-7C6295E26BAA}"/>
              </a:ext>
            </a:extLst>
          </p:cNvPr>
          <p:cNvPicPr>
            <a:picLocks noChangeAspect="1"/>
          </p:cNvPicPr>
          <p:nvPr/>
        </p:nvPicPr>
        <p:blipFill>
          <a:blip r:embed="rId2"/>
          <a:stretch>
            <a:fillRect/>
          </a:stretch>
        </p:blipFill>
        <p:spPr>
          <a:xfrm>
            <a:off x="8083548" y="179387"/>
            <a:ext cx="3742692" cy="6176963"/>
          </a:xfrm>
          <a:prstGeom prst="rect">
            <a:avLst/>
          </a:prstGeom>
        </p:spPr>
      </p:pic>
      <p:grpSp>
        <p:nvGrpSpPr>
          <p:cNvPr id="18" name="Group 17">
            <a:extLst>
              <a:ext uri="{FF2B5EF4-FFF2-40B4-BE49-F238E27FC236}">
                <a16:creationId xmlns:a16="http://schemas.microsoft.com/office/drawing/2014/main" id="{A138BA20-9520-7A3F-7DFD-791E7338E2B1}"/>
              </a:ext>
            </a:extLst>
          </p:cNvPr>
          <p:cNvGrpSpPr/>
          <p:nvPr/>
        </p:nvGrpSpPr>
        <p:grpSpPr>
          <a:xfrm>
            <a:off x="2260438" y="5870766"/>
            <a:ext cx="5698913" cy="307777"/>
            <a:chOff x="2260438" y="5870766"/>
            <a:chExt cx="5698913" cy="307777"/>
          </a:xfrm>
        </p:grpSpPr>
        <p:pic>
          <p:nvPicPr>
            <p:cNvPr id="16" name="Picture 15">
              <a:extLst>
                <a:ext uri="{FF2B5EF4-FFF2-40B4-BE49-F238E27FC236}">
                  <a16:creationId xmlns:a16="http://schemas.microsoft.com/office/drawing/2014/main" id="{F5E61C4D-0E39-BFB9-F685-D8C5794BF41D}"/>
                </a:ext>
              </a:extLst>
            </p:cNvPr>
            <p:cNvPicPr>
              <a:picLocks noChangeAspect="1"/>
            </p:cNvPicPr>
            <p:nvPr/>
          </p:nvPicPr>
          <p:blipFill>
            <a:blip r:embed="rId3"/>
            <a:stretch>
              <a:fillRect/>
            </a:stretch>
          </p:blipFill>
          <p:spPr>
            <a:xfrm>
              <a:off x="7323963" y="5950407"/>
              <a:ext cx="169037" cy="169037"/>
            </a:xfrm>
            <a:prstGeom prst="rect">
              <a:avLst/>
            </a:prstGeom>
          </p:spPr>
        </p:pic>
        <p:sp>
          <p:nvSpPr>
            <p:cNvPr id="17" name="TextBox 16">
              <a:extLst>
                <a:ext uri="{FF2B5EF4-FFF2-40B4-BE49-F238E27FC236}">
                  <a16:creationId xmlns:a16="http://schemas.microsoft.com/office/drawing/2014/main" id="{E0F49F5B-AE1A-C7A1-71B8-F5E1C0E55540}"/>
                </a:ext>
              </a:extLst>
            </p:cNvPr>
            <p:cNvSpPr txBox="1"/>
            <p:nvPr/>
          </p:nvSpPr>
          <p:spPr>
            <a:xfrm>
              <a:off x="2260438" y="5870766"/>
              <a:ext cx="5698913" cy="307777"/>
            </a:xfrm>
            <a:prstGeom prst="rect">
              <a:avLst/>
            </a:prstGeom>
            <a:noFill/>
          </p:spPr>
          <p:txBody>
            <a:bodyPr wrap="square" rtlCol="0">
              <a:spAutoFit/>
            </a:bodyPr>
            <a:lstStyle/>
            <a:p>
              <a:pPr algn="r"/>
              <a:r>
                <a:rPr lang="en-US" sz="1400" i="1" dirty="0"/>
                <a:t>Annotated images are identified in the user history by the      icon.</a:t>
              </a:r>
            </a:p>
          </p:txBody>
        </p:sp>
      </p:grpSp>
      <p:sp>
        <p:nvSpPr>
          <p:cNvPr id="19" name="Footer Placeholder 18">
            <a:extLst>
              <a:ext uri="{FF2B5EF4-FFF2-40B4-BE49-F238E27FC236}">
                <a16:creationId xmlns:a16="http://schemas.microsoft.com/office/drawing/2014/main" id="{7168918D-8CF7-48BD-C665-9FD9F3CEC30F}"/>
              </a:ext>
            </a:extLst>
          </p:cNvPr>
          <p:cNvSpPr>
            <a:spLocks noGrp="1"/>
          </p:cNvSpPr>
          <p:nvPr>
            <p:ph type="ftr" sz="quarter" idx="11"/>
          </p:nvPr>
        </p:nvSpPr>
        <p:spPr/>
        <p:txBody>
          <a:bodyPr/>
          <a:lstStyle/>
          <a:p>
            <a:r>
              <a:rPr lang="en-US"/>
              <a:t>Analyst's Notebook</a:t>
            </a:r>
            <a:endParaRPr lang="en-US" dirty="0"/>
          </a:p>
        </p:txBody>
      </p:sp>
    </p:spTree>
    <p:extLst>
      <p:ext uri="{BB962C8B-B14F-4D97-AF65-F5344CB8AC3E}">
        <p14:creationId xmlns:p14="http://schemas.microsoft.com/office/powerpoint/2010/main" val="2480908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F2B743C-7A35-942A-6CE8-B41215535A59}"/>
              </a:ext>
            </a:extLst>
          </p:cNvPr>
          <p:cNvSpPr>
            <a:spLocks noGrp="1"/>
          </p:cNvSpPr>
          <p:nvPr>
            <p:ph type="title"/>
          </p:nvPr>
        </p:nvSpPr>
        <p:spPr/>
        <p:txBody>
          <a:bodyPr/>
          <a:lstStyle/>
          <a:p>
            <a:r>
              <a:rPr lang="en-US" dirty="0"/>
              <a:t>Team version for Curiosity rover</a:t>
            </a:r>
          </a:p>
        </p:txBody>
      </p:sp>
      <p:sp>
        <p:nvSpPr>
          <p:cNvPr id="8" name="Content Placeholder 7">
            <a:extLst>
              <a:ext uri="{FF2B5EF4-FFF2-40B4-BE49-F238E27FC236}">
                <a16:creationId xmlns:a16="http://schemas.microsoft.com/office/drawing/2014/main" id="{75D98301-8BF8-B118-F0BE-8250F2419DB2}"/>
              </a:ext>
            </a:extLst>
          </p:cNvPr>
          <p:cNvSpPr>
            <a:spLocks noGrp="1"/>
          </p:cNvSpPr>
          <p:nvPr>
            <p:ph idx="1"/>
          </p:nvPr>
        </p:nvSpPr>
        <p:spPr/>
        <p:txBody>
          <a:bodyPr>
            <a:normAutofit/>
          </a:bodyPr>
          <a:lstStyle/>
          <a:p>
            <a:r>
              <a:rPr lang="en-US" dirty="0"/>
              <a:t>Developed by the PDS Geosciences Node in collaboration with the MSL science team. </a:t>
            </a:r>
          </a:p>
          <a:p>
            <a:r>
              <a:rPr lang="en-US" dirty="0"/>
              <a:t>Available to the team during landed operations as a non-mission critical tool.</a:t>
            </a:r>
          </a:p>
          <a:p>
            <a:r>
              <a:rPr lang="en-US" dirty="0"/>
              <a:t>Content (data, plans, traverse data, and support documents) are ingested daily.</a:t>
            </a:r>
          </a:p>
          <a:p>
            <a:r>
              <a:rPr lang="en-US" dirty="0"/>
              <a:t>Assists with data validation.</a:t>
            </a:r>
          </a:p>
          <a:p>
            <a:endParaRPr lang="en-US" dirty="0"/>
          </a:p>
        </p:txBody>
      </p:sp>
      <p:sp>
        <p:nvSpPr>
          <p:cNvPr id="4" name="Footer Placeholder 3">
            <a:extLst>
              <a:ext uri="{FF2B5EF4-FFF2-40B4-BE49-F238E27FC236}">
                <a16:creationId xmlns:a16="http://schemas.microsoft.com/office/drawing/2014/main" id="{E3E77B7F-37A4-A711-8C03-B5E8753AB37F}"/>
              </a:ext>
            </a:extLst>
          </p:cNvPr>
          <p:cNvSpPr>
            <a:spLocks noGrp="1"/>
          </p:cNvSpPr>
          <p:nvPr>
            <p:ph type="ftr" sz="quarter" idx="11"/>
          </p:nvPr>
        </p:nvSpPr>
        <p:spPr/>
        <p:txBody>
          <a:bodyPr/>
          <a:lstStyle/>
          <a:p>
            <a:r>
              <a:rPr lang="en-US"/>
              <a:t>Analyst's Notebook</a:t>
            </a:r>
            <a:endParaRPr lang="en-US" dirty="0"/>
          </a:p>
        </p:txBody>
      </p:sp>
      <p:sp>
        <p:nvSpPr>
          <p:cNvPr id="5" name="Slide Number Placeholder 4">
            <a:extLst>
              <a:ext uri="{FF2B5EF4-FFF2-40B4-BE49-F238E27FC236}">
                <a16:creationId xmlns:a16="http://schemas.microsoft.com/office/drawing/2014/main" id="{048CB032-C5C7-08A0-C26D-4F4D6E0E2517}"/>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182033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006BA-290D-3A48-6003-8FC7AA993900}"/>
              </a:ext>
            </a:extLst>
          </p:cNvPr>
          <p:cNvSpPr>
            <a:spLocks noGrp="1"/>
          </p:cNvSpPr>
          <p:nvPr>
            <p:ph type="title"/>
          </p:nvPr>
        </p:nvSpPr>
        <p:spPr/>
        <p:txBody>
          <a:bodyPr/>
          <a:lstStyle/>
          <a:p>
            <a:r>
              <a:rPr lang="en-US" dirty="0"/>
              <a:t>Team Notebook for Curiosity rover</a:t>
            </a:r>
          </a:p>
        </p:txBody>
      </p:sp>
      <p:sp>
        <p:nvSpPr>
          <p:cNvPr id="4" name="Footer Placeholder 3">
            <a:extLst>
              <a:ext uri="{FF2B5EF4-FFF2-40B4-BE49-F238E27FC236}">
                <a16:creationId xmlns:a16="http://schemas.microsoft.com/office/drawing/2014/main" id="{D6A1125A-0707-05FE-5662-83652819F85E}"/>
              </a:ext>
            </a:extLst>
          </p:cNvPr>
          <p:cNvSpPr>
            <a:spLocks noGrp="1"/>
          </p:cNvSpPr>
          <p:nvPr>
            <p:ph type="ftr" sz="quarter" idx="11"/>
          </p:nvPr>
        </p:nvSpPr>
        <p:spPr/>
        <p:txBody>
          <a:bodyPr/>
          <a:lstStyle/>
          <a:p>
            <a:r>
              <a:rPr lang="en-US"/>
              <a:t>Analyst's Notebook</a:t>
            </a:r>
            <a:endParaRPr lang="en-US" dirty="0"/>
          </a:p>
        </p:txBody>
      </p:sp>
      <p:sp>
        <p:nvSpPr>
          <p:cNvPr id="5" name="Slide Number Placeholder 4">
            <a:extLst>
              <a:ext uri="{FF2B5EF4-FFF2-40B4-BE49-F238E27FC236}">
                <a16:creationId xmlns:a16="http://schemas.microsoft.com/office/drawing/2014/main" id="{DE4F73D8-9FF3-DF1F-8D41-815D6E7BC7D5}"/>
              </a:ext>
            </a:extLst>
          </p:cNvPr>
          <p:cNvSpPr>
            <a:spLocks noGrp="1"/>
          </p:cNvSpPr>
          <p:nvPr>
            <p:ph type="sldNum" sz="quarter" idx="12"/>
          </p:nvPr>
        </p:nvSpPr>
        <p:spPr/>
        <p:txBody>
          <a:bodyPr/>
          <a:lstStyle/>
          <a:p>
            <a:fld id="{B6F15528-21DE-4FAA-801E-634DDDAF4B2B}" type="slidenum">
              <a:rPr lang="en-US" smtClean="0"/>
              <a:pPr/>
              <a:t>16</a:t>
            </a:fld>
            <a:endParaRPr lang="en-US" dirty="0"/>
          </a:p>
        </p:txBody>
      </p:sp>
      <p:pic>
        <p:nvPicPr>
          <p:cNvPr id="15" name="Picture 14">
            <a:extLst>
              <a:ext uri="{FF2B5EF4-FFF2-40B4-BE49-F238E27FC236}">
                <a16:creationId xmlns:a16="http://schemas.microsoft.com/office/drawing/2014/main" id="{08A8608A-9918-3F89-4C64-5E7CC88D1B86}"/>
              </a:ext>
            </a:extLst>
          </p:cNvPr>
          <p:cNvPicPr>
            <a:picLocks noChangeAspect="1"/>
          </p:cNvPicPr>
          <p:nvPr/>
        </p:nvPicPr>
        <p:blipFill>
          <a:blip r:embed="rId2"/>
          <a:stretch>
            <a:fillRect/>
          </a:stretch>
        </p:blipFill>
        <p:spPr>
          <a:xfrm>
            <a:off x="3447864" y="922638"/>
            <a:ext cx="8744136" cy="5923005"/>
          </a:xfrm>
          <a:prstGeom prst="rect">
            <a:avLst/>
          </a:prstGeom>
          <a:ln>
            <a:solidFill>
              <a:schemeClr val="tx1"/>
            </a:solidFill>
          </a:ln>
        </p:spPr>
      </p:pic>
      <p:sp>
        <p:nvSpPr>
          <p:cNvPr id="3" name="Content Placeholder 7">
            <a:extLst>
              <a:ext uri="{FF2B5EF4-FFF2-40B4-BE49-F238E27FC236}">
                <a16:creationId xmlns:a16="http://schemas.microsoft.com/office/drawing/2014/main" id="{2F65BE1D-E95F-2AB1-A4D8-08129482607B}"/>
              </a:ext>
            </a:extLst>
          </p:cNvPr>
          <p:cNvSpPr txBox="1">
            <a:spLocks/>
          </p:cNvSpPr>
          <p:nvPr/>
        </p:nvSpPr>
        <p:spPr>
          <a:xfrm>
            <a:off x="609600" y="1219201"/>
            <a:ext cx="2667000" cy="5052712"/>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a:t>Developed by the PDS Geosciences Node in collaboration with the MSL science team.</a:t>
            </a:r>
          </a:p>
          <a:p>
            <a:pPr marL="0" indent="0">
              <a:buNone/>
            </a:pPr>
            <a:endParaRPr lang="en-US" sz="1800" dirty="0"/>
          </a:p>
          <a:p>
            <a:pPr marL="0" indent="0">
              <a:buNone/>
            </a:pPr>
            <a:r>
              <a:rPr lang="en-US" sz="1800" dirty="0"/>
              <a:t>Available to the team during landed operations as a non-mission critical tool.</a:t>
            </a:r>
          </a:p>
          <a:p>
            <a:pPr marL="0" indent="0">
              <a:buNone/>
            </a:pPr>
            <a:endParaRPr lang="en-US" sz="1800" dirty="0"/>
          </a:p>
          <a:p>
            <a:pPr marL="0" indent="0">
              <a:buNone/>
            </a:pPr>
            <a:r>
              <a:rPr lang="en-US" sz="1800" dirty="0"/>
              <a:t>Content (data, plans, traverse data, and support documents) are ingested daily.</a:t>
            </a:r>
          </a:p>
          <a:p>
            <a:pPr marL="0" indent="0">
              <a:buNone/>
            </a:pPr>
            <a:endParaRPr lang="en-US" sz="1800" dirty="0"/>
          </a:p>
          <a:p>
            <a:pPr marL="0" indent="0">
              <a:buNone/>
            </a:pPr>
            <a:r>
              <a:rPr lang="en-US" sz="1800" dirty="0"/>
              <a:t>Assists with data validation.</a:t>
            </a:r>
          </a:p>
        </p:txBody>
      </p:sp>
    </p:spTree>
    <p:extLst>
      <p:ext uri="{BB962C8B-B14F-4D97-AF65-F5344CB8AC3E}">
        <p14:creationId xmlns:p14="http://schemas.microsoft.com/office/powerpoint/2010/main" val="1269160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006BA-290D-3A48-6003-8FC7AA993900}"/>
              </a:ext>
            </a:extLst>
          </p:cNvPr>
          <p:cNvSpPr>
            <a:spLocks noGrp="1"/>
          </p:cNvSpPr>
          <p:nvPr>
            <p:ph type="title"/>
          </p:nvPr>
        </p:nvSpPr>
        <p:spPr/>
        <p:txBody>
          <a:bodyPr/>
          <a:lstStyle/>
          <a:p>
            <a:r>
              <a:rPr lang="en-US" dirty="0"/>
              <a:t>Team Notebook – completed missions</a:t>
            </a:r>
          </a:p>
        </p:txBody>
      </p:sp>
      <p:sp>
        <p:nvSpPr>
          <p:cNvPr id="4" name="Footer Placeholder 3">
            <a:extLst>
              <a:ext uri="{FF2B5EF4-FFF2-40B4-BE49-F238E27FC236}">
                <a16:creationId xmlns:a16="http://schemas.microsoft.com/office/drawing/2014/main" id="{D6A1125A-0707-05FE-5662-83652819F85E}"/>
              </a:ext>
            </a:extLst>
          </p:cNvPr>
          <p:cNvSpPr>
            <a:spLocks noGrp="1"/>
          </p:cNvSpPr>
          <p:nvPr>
            <p:ph type="ftr" sz="quarter" idx="11"/>
          </p:nvPr>
        </p:nvSpPr>
        <p:spPr/>
        <p:txBody>
          <a:bodyPr/>
          <a:lstStyle/>
          <a:p>
            <a:r>
              <a:rPr lang="en-US"/>
              <a:t>Analyst's Notebook</a:t>
            </a:r>
            <a:endParaRPr lang="en-US" dirty="0"/>
          </a:p>
        </p:txBody>
      </p:sp>
      <p:sp>
        <p:nvSpPr>
          <p:cNvPr id="5" name="Slide Number Placeholder 4">
            <a:extLst>
              <a:ext uri="{FF2B5EF4-FFF2-40B4-BE49-F238E27FC236}">
                <a16:creationId xmlns:a16="http://schemas.microsoft.com/office/drawing/2014/main" id="{DE4F73D8-9FF3-DF1F-8D41-815D6E7BC7D5}"/>
              </a:ext>
            </a:extLst>
          </p:cNvPr>
          <p:cNvSpPr>
            <a:spLocks noGrp="1"/>
          </p:cNvSpPr>
          <p:nvPr>
            <p:ph type="sldNum" sz="quarter" idx="12"/>
          </p:nvPr>
        </p:nvSpPr>
        <p:spPr/>
        <p:txBody>
          <a:bodyPr/>
          <a:lstStyle/>
          <a:p>
            <a:fld id="{B6F15528-21DE-4FAA-801E-634DDDAF4B2B}" type="slidenum">
              <a:rPr lang="en-US" smtClean="0"/>
              <a:pPr/>
              <a:t>17</a:t>
            </a:fld>
            <a:endParaRPr lang="en-US" dirty="0"/>
          </a:p>
        </p:txBody>
      </p:sp>
      <p:pic>
        <p:nvPicPr>
          <p:cNvPr id="8" name="Picture 7">
            <a:extLst>
              <a:ext uri="{FF2B5EF4-FFF2-40B4-BE49-F238E27FC236}">
                <a16:creationId xmlns:a16="http://schemas.microsoft.com/office/drawing/2014/main" id="{FCF36E7D-6659-77F4-0945-5035CBD3C87D}"/>
              </a:ext>
            </a:extLst>
          </p:cNvPr>
          <p:cNvPicPr>
            <a:picLocks noChangeAspect="1"/>
          </p:cNvPicPr>
          <p:nvPr/>
        </p:nvPicPr>
        <p:blipFill>
          <a:blip r:embed="rId2"/>
          <a:stretch>
            <a:fillRect/>
          </a:stretch>
        </p:blipFill>
        <p:spPr>
          <a:xfrm>
            <a:off x="8382000" y="990600"/>
            <a:ext cx="3451677" cy="5812177"/>
          </a:xfrm>
          <a:prstGeom prst="rect">
            <a:avLst/>
          </a:prstGeom>
          <a:ln>
            <a:solidFill>
              <a:schemeClr val="tx1"/>
            </a:solidFill>
          </a:ln>
        </p:spPr>
      </p:pic>
      <p:pic>
        <p:nvPicPr>
          <p:cNvPr id="13" name="Picture 12">
            <a:extLst>
              <a:ext uri="{FF2B5EF4-FFF2-40B4-BE49-F238E27FC236}">
                <a16:creationId xmlns:a16="http://schemas.microsoft.com/office/drawing/2014/main" id="{CF1DA6CF-E6FF-E75C-869B-8EDD676ADE73}"/>
              </a:ext>
            </a:extLst>
          </p:cNvPr>
          <p:cNvPicPr>
            <a:picLocks noChangeAspect="1"/>
          </p:cNvPicPr>
          <p:nvPr/>
        </p:nvPicPr>
        <p:blipFill>
          <a:blip r:embed="rId3"/>
          <a:stretch>
            <a:fillRect/>
          </a:stretch>
        </p:blipFill>
        <p:spPr>
          <a:xfrm>
            <a:off x="4725761" y="990599"/>
            <a:ext cx="3451677" cy="5812177"/>
          </a:xfrm>
          <a:prstGeom prst="rect">
            <a:avLst/>
          </a:prstGeom>
          <a:ln>
            <a:solidFill>
              <a:schemeClr val="tx1"/>
            </a:solidFill>
          </a:ln>
        </p:spPr>
      </p:pic>
      <p:sp>
        <p:nvSpPr>
          <p:cNvPr id="16" name="Content Placeholder 7">
            <a:extLst>
              <a:ext uri="{FF2B5EF4-FFF2-40B4-BE49-F238E27FC236}">
                <a16:creationId xmlns:a16="http://schemas.microsoft.com/office/drawing/2014/main" id="{CB10ACCD-92BE-BE43-454C-264CC76AC82C}"/>
              </a:ext>
            </a:extLst>
          </p:cNvPr>
          <p:cNvSpPr txBox="1">
            <a:spLocks/>
          </p:cNvSpPr>
          <p:nvPr/>
        </p:nvSpPr>
        <p:spPr>
          <a:xfrm>
            <a:off x="609600" y="1219201"/>
            <a:ext cx="2667000" cy="505271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a:t>Contents of Public and Team versions are identical with limited exceptions.</a:t>
            </a:r>
          </a:p>
          <a:p>
            <a:pPr marL="0" indent="0">
              <a:buNone/>
            </a:pPr>
            <a:endParaRPr lang="en-US" sz="1800" dirty="0"/>
          </a:p>
          <a:p>
            <a:pPr marL="0" indent="0">
              <a:buNone/>
            </a:pPr>
            <a:r>
              <a:rPr lang="en-US" sz="1800" dirty="0"/>
              <a:t>Available to team-identified collaborators.</a:t>
            </a:r>
          </a:p>
          <a:p>
            <a:pPr marL="0" indent="0">
              <a:buNone/>
            </a:pPr>
            <a:endParaRPr lang="en-US" sz="1800" dirty="0"/>
          </a:p>
          <a:p>
            <a:pPr marL="0" indent="0">
              <a:buNone/>
            </a:pPr>
            <a:r>
              <a:rPr lang="en-US" sz="1800" dirty="0"/>
              <a:t>Team-only content may be released to others by agreement.</a:t>
            </a:r>
          </a:p>
          <a:p>
            <a:pPr marL="0" indent="0">
              <a:buNone/>
            </a:pPr>
            <a:endParaRPr lang="en-US" sz="1800" dirty="0"/>
          </a:p>
          <a:p>
            <a:pPr marL="0" indent="0">
              <a:buNone/>
            </a:pPr>
            <a:r>
              <a:rPr lang="en-US" sz="1800" dirty="0"/>
              <a:t>Goal is to maintain important non-archive components for long term.</a:t>
            </a:r>
          </a:p>
        </p:txBody>
      </p:sp>
    </p:spTree>
    <p:extLst>
      <p:ext uri="{BB962C8B-B14F-4D97-AF65-F5344CB8AC3E}">
        <p14:creationId xmlns:p14="http://schemas.microsoft.com/office/powerpoint/2010/main" val="3031197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undefined">
            <a:extLst>
              <a:ext uri="{FF2B5EF4-FFF2-40B4-BE49-F238E27FC236}">
                <a16:creationId xmlns:a16="http://schemas.microsoft.com/office/drawing/2014/main" id="{53717D29-BCB7-3C02-6988-CA9744604E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F6DBD300-FF32-4A35-BC01-FB718265594F}"/>
              </a:ext>
            </a:extLst>
          </p:cNvPr>
          <p:cNvSpPr>
            <a:spLocks noGrp="1"/>
          </p:cNvSpPr>
          <p:nvPr>
            <p:ph type="sldNum" sz="quarter" idx="12"/>
          </p:nvPr>
        </p:nvSpPr>
        <p:spPr/>
        <p:txBody>
          <a:bodyPr/>
          <a:lstStyle/>
          <a:p>
            <a:fld id="{34E55514-B1CB-4520-B2D1-9034D7BAED02}" type="slidenum">
              <a:rPr lang="en-US" smtClean="0"/>
              <a:t>18</a:t>
            </a:fld>
            <a:endParaRPr lang="en-US"/>
          </a:p>
        </p:txBody>
      </p:sp>
      <p:sp>
        <p:nvSpPr>
          <p:cNvPr id="2" name="Title 1">
            <a:extLst>
              <a:ext uri="{FF2B5EF4-FFF2-40B4-BE49-F238E27FC236}">
                <a16:creationId xmlns:a16="http://schemas.microsoft.com/office/drawing/2014/main" id="{D54B98D5-42A2-E1AD-B58B-56204E759AAA}"/>
              </a:ext>
            </a:extLst>
          </p:cNvPr>
          <p:cNvSpPr>
            <a:spLocks noGrp="1"/>
          </p:cNvSpPr>
          <p:nvPr>
            <p:ph type="title" idx="4294967295"/>
          </p:nvPr>
        </p:nvSpPr>
        <p:spPr>
          <a:xfrm>
            <a:off x="5212080" y="136525"/>
            <a:ext cx="3627120" cy="1325563"/>
          </a:xfrm>
        </p:spPr>
        <p:txBody>
          <a:bodyPr>
            <a:normAutofit/>
          </a:bodyPr>
          <a:lstStyle/>
          <a:p>
            <a:pPr algn="ctr"/>
            <a:r>
              <a:rPr lang="en-US" sz="4800" b="1" dirty="0">
                <a:solidFill>
                  <a:schemeClr val="bg1"/>
                </a:solidFill>
                <a:effectLst>
                  <a:outerShdw blurRad="50800" dist="38100" dir="2700000" algn="tl" rotWithShape="0">
                    <a:prstClr val="black">
                      <a:alpha val="40000"/>
                    </a:prstClr>
                  </a:outerShdw>
                </a:effectLst>
                <a:latin typeface="+mn-lt"/>
              </a:rPr>
              <a:t>Dragonfly</a:t>
            </a:r>
          </a:p>
        </p:txBody>
      </p:sp>
      <p:sp>
        <p:nvSpPr>
          <p:cNvPr id="5" name="TextBox 4">
            <a:extLst>
              <a:ext uri="{FF2B5EF4-FFF2-40B4-BE49-F238E27FC236}">
                <a16:creationId xmlns:a16="http://schemas.microsoft.com/office/drawing/2014/main" id="{76EEB4A5-EE12-CF79-1EBC-51EC2FC43376}"/>
              </a:ext>
            </a:extLst>
          </p:cNvPr>
          <p:cNvSpPr txBox="1"/>
          <p:nvPr/>
        </p:nvSpPr>
        <p:spPr>
          <a:xfrm>
            <a:off x="386682" y="4664649"/>
            <a:ext cx="3733197" cy="2308324"/>
          </a:xfrm>
          <a:prstGeom prst="rect">
            <a:avLst/>
          </a:prstGeom>
          <a:noFill/>
        </p:spPr>
        <p:txBody>
          <a:bodyPr wrap="square" rtlCol="0">
            <a:spAutoFit/>
          </a:bodyPr>
          <a:lstStyle/>
          <a:p>
            <a:r>
              <a:rPr lang="en-US" sz="2400" b="1" dirty="0">
                <a:solidFill>
                  <a:schemeClr val="bg1"/>
                </a:solidFill>
                <a:effectLst>
                  <a:outerShdw blurRad="50800" dist="38100" dir="2700000" algn="tl" rotWithShape="0">
                    <a:prstClr val="black">
                      <a:alpha val="40000"/>
                    </a:prstClr>
                  </a:outerShdw>
                </a:effectLst>
                <a:latin typeface="Calibri" panose="020F0502020204030204" pitchFamily="34" charset="0"/>
                <a:ea typeface="Calibri" panose="020F0502020204030204" pitchFamily="34" charset="0"/>
                <a:cs typeface="Times New Roman" panose="02020603050405020304" pitchFamily="18" charset="0"/>
              </a:rPr>
              <a:t>Development of Analyst’s Notebook to support landed science of the Dragonfly mission during operations.</a:t>
            </a:r>
            <a:endParaRPr lang="en-US" sz="2400" b="1" dirty="0">
              <a:solidFill>
                <a:schemeClr val="bg1"/>
              </a:solidFill>
              <a:effectLst>
                <a:outerShdw blurRad="50800" dist="38100" dir="2700000" algn="tl" rotWithShape="0">
                  <a:prstClr val="black">
                    <a:alpha val="40000"/>
                  </a:prstClr>
                </a:outerShdw>
              </a:effectLst>
            </a:endParaRPr>
          </a:p>
          <a:p>
            <a:endParaRPr lang="en-US" sz="2400" b="1" dirty="0">
              <a:solidFill>
                <a:schemeClr val="bg1"/>
              </a:solidFill>
              <a:effectLst>
                <a:outerShdw blurRad="50800" dist="38100" dir="2700000" algn="tl" rotWithShape="0">
                  <a:prstClr val="black">
                    <a:alpha val="40000"/>
                  </a:prstClr>
                </a:outerShdw>
              </a:effectLst>
            </a:endParaRPr>
          </a:p>
        </p:txBody>
      </p:sp>
      <p:sp>
        <p:nvSpPr>
          <p:cNvPr id="3" name="Footer Placeholder 2">
            <a:extLst>
              <a:ext uri="{FF2B5EF4-FFF2-40B4-BE49-F238E27FC236}">
                <a16:creationId xmlns:a16="http://schemas.microsoft.com/office/drawing/2014/main" id="{E20C73FA-B1D2-B834-CEF2-B2D161A20707}"/>
              </a:ext>
            </a:extLst>
          </p:cNvPr>
          <p:cNvSpPr>
            <a:spLocks noGrp="1"/>
          </p:cNvSpPr>
          <p:nvPr>
            <p:ph type="ftr" sz="quarter" idx="11"/>
          </p:nvPr>
        </p:nvSpPr>
        <p:spPr/>
        <p:txBody>
          <a:bodyPr/>
          <a:lstStyle/>
          <a:p>
            <a:r>
              <a:rPr lang="en-US"/>
              <a:t>Analyst's Notebook</a:t>
            </a:r>
            <a:endParaRPr lang="en-US" dirty="0"/>
          </a:p>
        </p:txBody>
      </p:sp>
    </p:spTree>
    <p:extLst>
      <p:ext uri="{BB962C8B-B14F-4D97-AF65-F5344CB8AC3E}">
        <p14:creationId xmlns:p14="http://schemas.microsoft.com/office/powerpoint/2010/main" val="93051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2776286"/>
            <a:ext cx="3790950" cy="3349878"/>
          </a:xfrm>
        </p:spPr>
        <p:txBody>
          <a:bodyPr>
            <a:normAutofit/>
          </a:bodyPr>
          <a:lstStyle/>
          <a:p>
            <a:pPr marL="0" indent="0">
              <a:buNone/>
            </a:pPr>
            <a:r>
              <a:rPr lang="en-US" sz="1800" dirty="0"/>
              <a:t>PDS Analyst’s Notebook</a:t>
            </a:r>
          </a:p>
          <a:p>
            <a:pPr marL="457200" lvl="1" indent="0">
              <a:buNone/>
            </a:pPr>
            <a:r>
              <a:rPr lang="en-US" sz="1600" dirty="0">
                <a:hlinkClick r:id="rId3"/>
              </a:rPr>
              <a:t>https://an.rsl.wustl.edu/</a:t>
            </a:r>
            <a:endParaRPr lang="en-US" sz="1600" dirty="0"/>
          </a:p>
          <a:p>
            <a:pPr marL="0" indent="0">
              <a:buNone/>
            </a:pPr>
            <a:endParaRPr lang="en-US" sz="1800" dirty="0"/>
          </a:p>
          <a:p>
            <a:pPr marL="0" indent="0">
              <a:buNone/>
            </a:pPr>
            <a:r>
              <a:rPr lang="en-US" sz="1800" dirty="0"/>
              <a:t>Notebook online help</a:t>
            </a:r>
          </a:p>
          <a:p>
            <a:pPr marL="457200" lvl="1" indent="0">
              <a:buNone/>
            </a:pPr>
            <a:r>
              <a:rPr lang="en-US" sz="1600" dirty="0">
                <a:hlinkClick r:id="rId4"/>
              </a:rPr>
              <a:t>https://an.rsl.wustl.edu/help</a:t>
            </a:r>
            <a:r>
              <a:rPr lang="en-US" sz="1600" dirty="0"/>
              <a:t> </a:t>
            </a:r>
          </a:p>
          <a:p>
            <a:pPr marL="0" indent="0">
              <a:buNone/>
            </a:pPr>
            <a:endParaRPr lang="en-US" sz="1800" dirty="0"/>
          </a:p>
          <a:p>
            <a:pPr marL="0" indent="0">
              <a:buNone/>
            </a:pPr>
            <a:r>
              <a:rPr lang="en-US" sz="1800" dirty="0"/>
              <a:t>Email</a:t>
            </a:r>
          </a:p>
          <a:p>
            <a:pPr marL="457200" lvl="1" indent="0">
              <a:buNone/>
            </a:pPr>
            <a:r>
              <a:rPr lang="en-US" sz="1600" dirty="0"/>
              <a:t>Tom Stein, </a:t>
            </a:r>
            <a:r>
              <a:rPr lang="en-US" sz="1600" dirty="0">
                <a:hlinkClick r:id="rId5"/>
              </a:rPr>
              <a:t>tstein@wustl.edu</a:t>
            </a:r>
            <a:endParaRPr lang="en-US" sz="1600" dirty="0"/>
          </a:p>
          <a:p>
            <a:pPr marL="457200" lvl="1" indent="0">
              <a:buNone/>
            </a:pPr>
            <a:r>
              <a:rPr lang="en-US" sz="1600" dirty="0"/>
              <a:t>Feng Zhou, </a:t>
            </a:r>
            <a:r>
              <a:rPr lang="en-US" sz="1600" dirty="0">
                <a:hlinkClick r:id="rId6"/>
              </a:rPr>
              <a:t>feng.zhou@wustl.edu</a:t>
            </a:r>
            <a:r>
              <a:rPr lang="en-US" sz="1600" dirty="0"/>
              <a:t> </a:t>
            </a:r>
          </a:p>
          <a:p>
            <a:pPr marL="457200" lvl="1" indent="0">
              <a:buNone/>
            </a:pPr>
            <a:endParaRPr lang="en-US" sz="1600" dirty="0"/>
          </a:p>
          <a:p>
            <a:pPr marL="0" indent="0">
              <a:buNone/>
            </a:pPr>
            <a:endParaRPr lang="en-US" sz="1400" dirty="0"/>
          </a:p>
        </p:txBody>
      </p:sp>
      <p:sp>
        <p:nvSpPr>
          <p:cNvPr id="7" name="Content Placeholder 6">
            <a:extLst>
              <a:ext uri="{FF2B5EF4-FFF2-40B4-BE49-F238E27FC236}">
                <a16:creationId xmlns:a16="http://schemas.microsoft.com/office/drawing/2014/main" id="{7B65D6BA-BD51-B91D-DA26-0F8D1918F1D1}"/>
              </a:ext>
            </a:extLst>
          </p:cNvPr>
          <p:cNvSpPr>
            <a:spLocks noGrp="1"/>
          </p:cNvSpPr>
          <p:nvPr>
            <p:ph sz="half" idx="2"/>
          </p:nvPr>
        </p:nvSpPr>
        <p:spPr>
          <a:xfrm>
            <a:off x="4572000" y="2776286"/>
            <a:ext cx="3505200" cy="3349878"/>
          </a:xfrm>
        </p:spPr>
        <p:txBody>
          <a:bodyPr>
            <a:normAutofit lnSpcReduction="10000"/>
          </a:bodyPr>
          <a:lstStyle/>
          <a:p>
            <a:pPr marL="0" indent="0">
              <a:buNone/>
            </a:pPr>
            <a:r>
              <a:rPr lang="en-US" sz="1800" dirty="0"/>
              <a:t>The Analyst’s Notebook is developed under funding provided by NASA to the PDS Geosciences Node. Cooperation by mission science teams is greatly appreciated.</a:t>
            </a:r>
            <a:br>
              <a:rPr lang="en-US" sz="1800" dirty="0"/>
            </a:br>
            <a:br>
              <a:rPr lang="en-US" sz="1800" dirty="0"/>
            </a:br>
            <a:r>
              <a:rPr lang="en-US" sz="1800" dirty="0"/>
              <a:t>Additional input provided by the PDS Atmospheres, Imaging, and PPI Nodes, as well as by professional and citizen scientists from around the world.</a:t>
            </a:r>
          </a:p>
          <a:p>
            <a:endParaRPr lang="en-US" sz="1800" dirty="0"/>
          </a:p>
        </p:txBody>
      </p:sp>
      <p:sp>
        <p:nvSpPr>
          <p:cNvPr id="2" name="Footer Placeholder 1">
            <a:extLst>
              <a:ext uri="{FF2B5EF4-FFF2-40B4-BE49-F238E27FC236}">
                <a16:creationId xmlns:a16="http://schemas.microsoft.com/office/drawing/2014/main" id="{D1EA7525-32A7-4F8F-8B3B-1004C098DD1C}"/>
              </a:ext>
            </a:extLst>
          </p:cNvPr>
          <p:cNvSpPr>
            <a:spLocks noGrp="1"/>
          </p:cNvSpPr>
          <p:nvPr>
            <p:ph type="ftr" sz="quarter" idx="11"/>
          </p:nvPr>
        </p:nvSpPr>
        <p:spPr/>
        <p:txBody>
          <a:bodyPr/>
          <a:lstStyle/>
          <a:p>
            <a:r>
              <a:rPr lang="en-US" dirty="0"/>
              <a:t>Analyst's Notebook</a:t>
            </a:r>
          </a:p>
        </p:txBody>
      </p:sp>
      <p:sp>
        <p:nvSpPr>
          <p:cNvPr id="4" name="Slide Number Placeholder 3"/>
          <p:cNvSpPr>
            <a:spLocks noGrp="1"/>
          </p:cNvSpPr>
          <p:nvPr>
            <p:ph type="sldNum" sz="quarter" idx="12"/>
          </p:nvPr>
        </p:nvSpPr>
        <p:spPr/>
        <p:txBody>
          <a:bodyPr/>
          <a:lstStyle/>
          <a:p>
            <a:fld id="{E4592829-A6E6-4BC6-84AF-0283665EDFC5}" type="slidenum">
              <a:rPr lang="en-US" smtClean="0"/>
              <a:t>19</a:t>
            </a:fld>
            <a:endParaRPr lang="en-US" dirty="0"/>
          </a:p>
        </p:txBody>
      </p:sp>
      <p:sp>
        <p:nvSpPr>
          <p:cNvPr id="6" name="Title 5">
            <a:extLst>
              <a:ext uri="{FF2B5EF4-FFF2-40B4-BE49-F238E27FC236}">
                <a16:creationId xmlns:a16="http://schemas.microsoft.com/office/drawing/2014/main" id="{A11A86EC-C51A-4CE9-0CBE-6A72BFF222AA}"/>
              </a:ext>
            </a:extLst>
          </p:cNvPr>
          <p:cNvSpPr>
            <a:spLocks noGrp="1"/>
          </p:cNvSpPr>
          <p:nvPr>
            <p:ph type="title"/>
          </p:nvPr>
        </p:nvSpPr>
        <p:spPr/>
        <p:txBody>
          <a:bodyPr/>
          <a:lstStyle/>
          <a:p>
            <a:endParaRPr lang="en-US"/>
          </a:p>
        </p:txBody>
      </p:sp>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1238" y="1143000"/>
            <a:ext cx="609524" cy="609524"/>
          </a:xfrm>
          <a:prstGeom prst="rect">
            <a:avLst/>
          </a:prstGeom>
        </p:spPr>
      </p:pic>
      <p:sp>
        <p:nvSpPr>
          <p:cNvPr id="8" name="TextBox 7"/>
          <p:cNvSpPr txBox="1"/>
          <p:nvPr/>
        </p:nvSpPr>
        <p:spPr>
          <a:xfrm>
            <a:off x="4400550" y="1861962"/>
            <a:ext cx="3390900" cy="738664"/>
          </a:xfrm>
          <a:prstGeom prst="rect">
            <a:avLst/>
          </a:prstGeom>
          <a:noFill/>
        </p:spPr>
        <p:txBody>
          <a:bodyPr wrap="square" rtlCol="0">
            <a:spAutoFit/>
          </a:bodyPr>
          <a:lstStyle/>
          <a:p>
            <a:pPr algn="ctr"/>
            <a:r>
              <a:rPr lang="en-US" sz="2400" dirty="0">
                <a:solidFill>
                  <a:srgbClr val="0070C0"/>
                </a:solidFill>
                <a:hlinkClick r:id="rId3"/>
              </a:rPr>
              <a:t>an.rsl.wustl.edu</a:t>
            </a:r>
            <a:endParaRPr lang="en-US" dirty="0">
              <a:solidFill>
                <a:srgbClr val="0070C0"/>
              </a:solidFill>
            </a:endParaRPr>
          </a:p>
          <a:p>
            <a:pPr algn="ctr"/>
            <a:endParaRPr lang="en-US" dirty="0"/>
          </a:p>
        </p:txBody>
      </p:sp>
      <p:pic>
        <p:nvPicPr>
          <p:cNvPr id="9" name="Picture 8">
            <a:extLst>
              <a:ext uri="{FF2B5EF4-FFF2-40B4-BE49-F238E27FC236}">
                <a16:creationId xmlns:a16="http://schemas.microsoft.com/office/drawing/2014/main" id="{B545A7A5-226F-A8CA-CD23-EF73D9A1E8DA}"/>
              </a:ext>
            </a:extLst>
          </p:cNvPr>
          <p:cNvPicPr>
            <a:picLocks noChangeAspect="1"/>
          </p:cNvPicPr>
          <p:nvPr/>
        </p:nvPicPr>
        <p:blipFill>
          <a:blip r:embed="rId8"/>
          <a:stretch>
            <a:fillRect/>
          </a:stretch>
        </p:blipFill>
        <p:spPr>
          <a:xfrm>
            <a:off x="8382000" y="1600200"/>
            <a:ext cx="3768186" cy="4371095"/>
          </a:xfrm>
          <a:prstGeom prst="rect">
            <a:avLst/>
          </a:prstGeom>
        </p:spPr>
      </p:pic>
    </p:spTree>
    <p:extLst>
      <p:ext uri="{BB962C8B-B14F-4D97-AF65-F5344CB8AC3E}">
        <p14:creationId xmlns:p14="http://schemas.microsoft.com/office/powerpoint/2010/main" val="2731302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37E6F-198A-D5CE-4880-3FE407F1A12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5261BDE-7444-F948-C473-34CDD90F8E69}"/>
              </a:ext>
            </a:extLst>
          </p:cNvPr>
          <p:cNvSpPr>
            <a:spLocks noGrp="1"/>
          </p:cNvSpPr>
          <p:nvPr>
            <p:ph idx="1"/>
          </p:nvPr>
        </p:nvSpPr>
        <p:spPr/>
        <p:txBody>
          <a:bodyPr/>
          <a:lstStyle/>
          <a:p>
            <a:pPr marL="0" indent="0">
              <a:buNone/>
            </a:pPr>
            <a:r>
              <a:rPr lang="en-US" dirty="0"/>
              <a:t>Planetary data archives of surface missions contain data from numerous hosted instruments. Because of the nondeterministic nature of surface missions, it is not possible to assess the data without understanding the context in which they were collected.</a:t>
            </a:r>
          </a:p>
        </p:txBody>
      </p:sp>
      <p:sp>
        <p:nvSpPr>
          <p:cNvPr id="4" name="Footer Placeholder 3">
            <a:extLst>
              <a:ext uri="{FF2B5EF4-FFF2-40B4-BE49-F238E27FC236}">
                <a16:creationId xmlns:a16="http://schemas.microsoft.com/office/drawing/2014/main" id="{CE7E28A5-4C7C-EAC3-20A0-E8EED6A50DA4}"/>
              </a:ext>
            </a:extLst>
          </p:cNvPr>
          <p:cNvSpPr>
            <a:spLocks noGrp="1"/>
          </p:cNvSpPr>
          <p:nvPr>
            <p:ph type="ftr" sz="quarter" idx="11"/>
          </p:nvPr>
        </p:nvSpPr>
        <p:spPr/>
        <p:txBody>
          <a:bodyPr/>
          <a:lstStyle/>
          <a:p>
            <a:r>
              <a:rPr lang="en-US"/>
              <a:t>Analyst's Notebook</a:t>
            </a:r>
            <a:endParaRPr lang="en-US" dirty="0"/>
          </a:p>
        </p:txBody>
      </p:sp>
      <p:sp>
        <p:nvSpPr>
          <p:cNvPr id="5" name="Slide Number Placeholder 4">
            <a:extLst>
              <a:ext uri="{FF2B5EF4-FFF2-40B4-BE49-F238E27FC236}">
                <a16:creationId xmlns:a16="http://schemas.microsoft.com/office/drawing/2014/main" id="{FCA30D99-2F3E-9276-5B18-A60423968212}"/>
              </a:ext>
            </a:extLst>
          </p:cNvPr>
          <p:cNvSpPr>
            <a:spLocks noGrp="1"/>
          </p:cNvSpPr>
          <p:nvPr>
            <p:ph type="sldNum" sz="quarter" idx="12"/>
          </p:nvPr>
        </p:nvSpPr>
        <p:spPr/>
        <p:txBody>
          <a:bodyPr/>
          <a:lstStyle/>
          <a:p>
            <a:fld id="{B6F15528-21DE-4FAA-801E-634DDDAF4B2B}" type="slidenum">
              <a:rPr lang="en-US" smtClean="0"/>
              <a:pPr/>
              <a:t>2</a:t>
            </a:fld>
            <a:endParaRPr lang="en-US" dirty="0"/>
          </a:p>
        </p:txBody>
      </p:sp>
      <p:pic>
        <p:nvPicPr>
          <p:cNvPr id="7" name="Picture 6">
            <a:extLst>
              <a:ext uri="{FF2B5EF4-FFF2-40B4-BE49-F238E27FC236}">
                <a16:creationId xmlns:a16="http://schemas.microsoft.com/office/drawing/2014/main" id="{A1DB801F-2ABA-397E-E29D-46C4819D4C86}"/>
              </a:ext>
            </a:extLst>
          </p:cNvPr>
          <p:cNvPicPr>
            <a:picLocks noChangeAspect="1"/>
          </p:cNvPicPr>
          <p:nvPr/>
        </p:nvPicPr>
        <p:blipFill>
          <a:blip r:embed="rId2"/>
          <a:stretch>
            <a:fillRect/>
          </a:stretch>
        </p:blipFill>
        <p:spPr>
          <a:xfrm>
            <a:off x="2743200" y="3253958"/>
            <a:ext cx="3910497" cy="3429000"/>
          </a:xfrm>
          <a:prstGeom prst="rect">
            <a:avLst/>
          </a:prstGeom>
        </p:spPr>
      </p:pic>
      <p:pic>
        <p:nvPicPr>
          <p:cNvPr id="9" name="Picture 8">
            <a:extLst>
              <a:ext uri="{FF2B5EF4-FFF2-40B4-BE49-F238E27FC236}">
                <a16:creationId xmlns:a16="http://schemas.microsoft.com/office/drawing/2014/main" id="{933A9AA1-AE52-B007-5C69-919073AE00A7}"/>
              </a:ext>
            </a:extLst>
          </p:cNvPr>
          <p:cNvPicPr>
            <a:picLocks noChangeAspect="1"/>
          </p:cNvPicPr>
          <p:nvPr/>
        </p:nvPicPr>
        <p:blipFill>
          <a:blip r:embed="rId3"/>
          <a:stretch>
            <a:fillRect/>
          </a:stretch>
        </p:blipFill>
        <p:spPr>
          <a:xfrm>
            <a:off x="7391400" y="3234018"/>
            <a:ext cx="3429000" cy="3429000"/>
          </a:xfrm>
          <a:prstGeom prst="rect">
            <a:avLst/>
          </a:prstGeom>
        </p:spPr>
      </p:pic>
    </p:spTree>
    <p:extLst>
      <p:ext uri="{BB962C8B-B14F-4D97-AF65-F5344CB8AC3E}">
        <p14:creationId xmlns:p14="http://schemas.microsoft.com/office/powerpoint/2010/main" val="4012198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FF64-987B-85EF-6B67-316FC47DA0F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4BD5FBF-E74C-2A3C-D022-1AC0ED79C1D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1B25759-2FC9-52BC-155D-1471C0C2D20F}"/>
              </a:ext>
            </a:extLst>
          </p:cNvPr>
          <p:cNvSpPr>
            <a:spLocks noGrp="1"/>
          </p:cNvSpPr>
          <p:nvPr>
            <p:ph type="sldNum" sz="quarter" idx="12"/>
          </p:nvPr>
        </p:nvSpPr>
        <p:spPr/>
        <p:txBody>
          <a:bodyPr/>
          <a:lstStyle/>
          <a:p>
            <a:fld id="{34E55514-B1CB-4520-B2D1-9034D7BAED02}" type="slidenum">
              <a:rPr lang="en-US" smtClean="0"/>
              <a:t>20</a:t>
            </a:fld>
            <a:endParaRPr lang="en-US"/>
          </a:p>
        </p:txBody>
      </p:sp>
      <p:sp>
        <p:nvSpPr>
          <p:cNvPr id="7" name="Footer Placeholder 6">
            <a:extLst>
              <a:ext uri="{FF2B5EF4-FFF2-40B4-BE49-F238E27FC236}">
                <a16:creationId xmlns:a16="http://schemas.microsoft.com/office/drawing/2014/main" id="{514353C8-F99E-FE08-FA5C-98E2289A7A1C}"/>
              </a:ext>
            </a:extLst>
          </p:cNvPr>
          <p:cNvSpPr>
            <a:spLocks noGrp="1"/>
          </p:cNvSpPr>
          <p:nvPr>
            <p:ph type="ftr" sz="quarter" idx="11"/>
          </p:nvPr>
        </p:nvSpPr>
        <p:spPr/>
        <p:txBody>
          <a:bodyPr/>
          <a:lstStyle/>
          <a:p>
            <a:r>
              <a:rPr lang="en-US"/>
              <a:t>Analyst's Notebook</a:t>
            </a:r>
            <a:endParaRPr lang="en-US" dirty="0"/>
          </a:p>
        </p:txBody>
      </p:sp>
      <p:pic>
        <p:nvPicPr>
          <p:cNvPr id="5" name="Picture 4">
            <a:extLst>
              <a:ext uri="{FF2B5EF4-FFF2-40B4-BE49-F238E27FC236}">
                <a16:creationId xmlns:a16="http://schemas.microsoft.com/office/drawing/2014/main" id="{38178850-A574-BA43-E8DE-E95E9467DC56}"/>
              </a:ext>
            </a:extLst>
          </p:cNvPr>
          <p:cNvPicPr>
            <a:picLocks noChangeAspect="1"/>
          </p:cNvPicPr>
          <p:nvPr/>
        </p:nvPicPr>
        <p:blipFill rotWithShape="1">
          <a:blip r:embed="rId2">
            <a:extLst>
              <a:ext uri="{28A0092B-C50C-407E-A947-70E740481C1C}">
                <a14:useLocalDpi xmlns:a14="http://schemas.microsoft.com/office/drawing/2010/main" val="0"/>
              </a:ext>
            </a:extLst>
          </a:blip>
          <a:srcRect b="8391"/>
          <a:stretch/>
        </p:blipFill>
        <p:spPr>
          <a:xfrm>
            <a:off x="-1108363" y="-1"/>
            <a:ext cx="13300363" cy="6858001"/>
          </a:xfrm>
          <a:prstGeom prst="rect">
            <a:avLst/>
          </a:prstGeom>
        </p:spPr>
      </p:pic>
    </p:spTree>
    <p:extLst>
      <p:ext uri="{BB962C8B-B14F-4D97-AF65-F5344CB8AC3E}">
        <p14:creationId xmlns:p14="http://schemas.microsoft.com/office/powerpoint/2010/main" val="728265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556C32C-2447-CCBB-012A-5C34832AC5A0}"/>
              </a:ext>
            </a:extLst>
          </p:cNvPr>
          <p:cNvSpPr>
            <a:spLocks noGrp="1"/>
          </p:cNvSpPr>
          <p:nvPr>
            <p:ph type="sldNum" sz="quarter" idx="12"/>
          </p:nvPr>
        </p:nvSpPr>
        <p:spPr/>
        <p:txBody>
          <a:bodyPr/>
          <a:lstStyle/>
          <a:p>
            <a:fld id="{34E55514-B1CB-4520-B2D1-9034D7BAED02}" type="slidenum">
              <a:rPr lang="en-US" smtClean="0"/>
              <a:t>3</a:t>
            </a:fld>
            <a:endParaRPr lang="en-US"/>
          </a:p>
        </p:txBody>
      </p:sp>
      <p:sp>
        <p:nvSpPr>
          <p:cNvPr id="13" name="TextBox 12">
            <a:extLst>
              <a:ext uri="{FF2B5EF4-FFF2-40B4-BE49-F238E27FC236}">
                <a16:creationId xmlns:a16="http://schemas.microsoft.com/office/drawing/2014/main" id="{A1A74013-E617-10F4-F239-36E24D58BCB0}"/>
              </a:ext>
            </a:extLst>
          </p:cNvPr>
          <p:cNvSpPr txBox="1"/>
          <p:nvPr/>
        </p:nvSpPr>
        <p:spPr>
          <a:xfrm>
            <a:off x="5920353" y="459783"/>
            <a:ext cx="5393410" cy="584775"/>
          </a:xfrm>
          <a:prstGeom prst="rect">
            <a:avLst/>
          </a:prstGeom>
          <a:noFill/>
          <a:ln>
            <a:noFill/>
          </a:ln>
        </p:spPr>
        <p:txBody>
          <a:bodyPr wrap="square" rIns="0" rtlCol="0">
            <a:spAutoFit/>
          </a:bodyPr>
          <a:lstStyle/>
          <a:p>
            <a:pPr algn="r"/>
            <a:r>
              <a:rPr lang="en-US" sz="3200" b="1" dirty="0">
                <a:solidFill>
                  <a:srgbClr val="C00000"/>
                </a:solidFill>
              </a:rPr>
              <a:t>Data discovery</a:t>
            </a:r>
          </a:p>
        </p:txBody>
      </p:sp>
      <p:cxnSp>
        <p:nvCxnSpPr>
          <p:cNvPr id="15" name="Straight Connector 14">
            <a:extLst>
              <a:ext uri="{FF2B5EF4-FFF2-40B4-BE49-F238E27FC236}">
                <a16:creationId xmlns:a16="http://schemas.microsoft.com/office/drawing/2014/main" id="{DEFBAC92-255D-97B5-9FF4-042F98EF3430}"/>
              </a:ext>
            </a:extLst>
          </p:cNvPr>
          <p:cNvCxnSpPr/>
          <p:nvPr/>
        </p:nvCxnSpPr>
        <p:spPr>
          <a:xfrm flipH="1">
            <a:off x="5920353" y="1044558"/>
            <a:ext cx="53934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20ADA72-B033-61C2-ED77-F999E5D31C57}"/>
              </a:ext>
            </a:extLst>
          </p:cNvPr>
          <p:cNvPicPr>
            <a:picLocks noChangeAspect="1"/>
          </p:cNvPicPr>
          <p:nvPr/>
        </p:nvPicPr>
        <p:blipFill>
          <a:blip r:embed="rId2"/>
          <a:stretch>
            <a:fillRect/>
          </a:stretch>
        </p:blipFill>
        <p:spPr>
          <a:xfrm>
            <a:off x="107855" y="141509"/>
            <a:ext cx="4387945" cy="6588655"/>
          </a:xfrm>
          <a:prstGeom prst="rect">
            <a:avLst/>
          </a:prstGeom>
          <a:ln>
            <a:solidFill>
              <a:schemeClr val="tx1"/>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5EA3067B-2790-A8F0-123E-C3E85E6C27AB}"/>
              </a:ext>
            </a:extLst>
          </p:cNvPr>
          <p:cNvPicPr>
            <a:picLocks noChangeAspect="1"/>
          </p:cNvPicPr>
          <p:nvPr/>
        </p:nvPicPr>
        <p:blipFill>
          <a:blip r:embed="rId3"/>
          <a:stretch>
            <a:fillRect/>
          </a:stretch>
        </p:blipFill>
        <p:spPr>
          <a:xfrm>
            <a:off x="5105400" y="3810000"/>
            <a:ext cx="3860470" cy="2669440"/>
          </a:xfrm>
          <a:prstGeom prst="rect">
            <a:avLst/>
          </a:prstGeom>
          <a:ln>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E1C9D943-8A9C-1819-373E-57ECE9262915}"/>
              </a:ext>
            </a:extLst>
          </p:cNvPr>
          <p:cNvPicPr>
            <a:picLocks noChangeAspect="1"/>
          </p:cNvPicPr>
          <p:nvPr/>
        </p:nvPicPr>
        <p:blipFill>
          <a:blip r:embed="rId4"/>
          <a:stretch>
            <a:fillRect/>
          </a:stretch>
        </p:blipFill>
        <p:spPr>
          <a:xfrm>
            <a:off x="7867080" y="1629333"/>
            <a:ext cx="4020187" cy="4265090"/>
          </a:xfrm>
          <a:prstGeom prst="rect">
            <a:avLst/>
          </a:prstGeom>
          <a:ln>
            <a:solidFill>
              <a:schemeClr val="tx1"/>
            </a:solidFill>
          </a:ln>
          <a:effectLst>
            <a:outerShdw blurRad="50800" dist="38100" dir="2700000" algn="tl" rotWithShape="0">
              <a:prstClr val="black">
                <a:alpha val="40000"/>
              </a:prstClr>
            </a:outerShdw>
          </a:effectLst>
        </p:spPr>
      </p:pic>
      <p:sp>
        <p:nvSpPr>
          <p:cNvPr id="11" name="Footer Placeholder 10">
            <a:extLst>
              <a:ext uri="{FF2B5EF4-FFF2-40B4-BE49-F238E27FC236}">
                <a16:creationId xmlns:a16="http://schemas.microsoft.com/office/drawing/2014/main" id="{FE4BAB4A-8BAF-18B3-5D28-D183F7767F64}"/>
              </a:ext>
            </a:extLst>
          </p:cNvPr>
          <p:cNvSpPr>
            <a:spLocks noGrp="1"/>
          </p:cNvSpPr>
          <p:nvPr>
            <p:ph type="ftr" sz="quarter" idx="11"/>
          </p:nvPr>
        </p:nvSpPr>
        <p:spPr/>
        <p:txBody>
          <a:bodyPr/>
          <a:lstStyle/>
          <a:p>
            <a:r>
              <a:rPr lang="en-US"/>
              <a:t>Analyst's Notebook</a:t>
            </a:r>
            <a:endParaRPr lang="en-US" dirty="0"/>
          </a:p>
        </p:txBody>
      </p:sp>
    </p:spTree>
    <p:extLst>
      <p:ext uri="{BB962C8B-B14F-4D97-AF65-F5344CB8AC3E}">
        <p14:creationId xmlns:p14="http://schemas.microsoft.com/office/powerpoint/2010/main" val="2257373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defRPr/>
            </a:pPr>
            <a:r>
              <a:rPr lang="en-US" dirty="0"/>
              <a:t>Analyst’s Notebook</a:t>
            </a:r>
          </a:p>
        </p:txBody>
      </p:sp>
      <p:sp>
        <p:nvSpPr>
          <p:cNvPr id="10" name="Slide Number Placeholder 9"/>
          <p:cNvSpPr>
            <a:spLocks noGrp="1"/>
          </p:cNvSpPr>
          <p:nvPr>
            <p:ph type="sldNum" sz="quarter" idx="12"/>
          </p:nvPr>
        </p:nvSpPr>
        <p:spPr/>
        <p:txBody>
          <a:bodyPr/>
          <a:lstStyle/>
          <a:p>
            <a:fld id="{53C3DC67-3C0F-4672-8240-61D460D94154}" type="slidenum">
              <a:rPr lang="en-US" smtClean="0"/>
              <a:pPr/>
              <a:t>4</a:t>
            </a:fld>
            <a:endParaRPr lang="en-US" dirty="0"/>
          </a:p>
        </p:txBody>
      </p:sp>
      <p:sp>
        <p:nvSpPr>
          <p:cNvPr id="7" name="Rectangle 3"/>
          <p:cNvSpPr txBox="1">
            <a:spLocks noChangeArrowheads="1"/>
          </p:cNvSpPr>
          <p:nvPr/>
        </p:nvSpPr>
        <p:spPr>
          <a:xfrm>
            <a:off x="4876800" y="6356351"/>
            <a:ext cx="3657600" cy="457200"/>
          </a:xfrm>
          <a:prstGeom prst="rect">
            <a:avLst/>
          </a:prstGeom>
        </p:spPr>
        <p:txBody>
          <a:bodyPr vert="horz" lIns="91440" tIns="45720" rIns="91440" bIns="45720" rtlCol="0">
            <a:normAutofit/>
          </a:bodyPr>
          <a:lstStyle/>
          <a:p>
            <a:pPr lvl="0">
              <a:spcBef>
                <a:spcPct val="20000"/>
              </a:spcBef>
              <a:defRPr/>
            </a:pPr>
            <a:r>
              <a:rPr lang="en-US" dirty="0">
                <a:hlinkClick r:id="rId3"/>
              </a:rPr>
              <a:t>https://an.rsl.wustl.edu</a:t>
            </a:r>
            <a:endParaRPr lang="en-US" dirty="0"/>
          </a:p>
          <a:p>
            <a:pPr lvl="0">
              <a:spcBef>
                <a:spcPct val="20000"/>
              </a:spcBef>
              <a:defRPr/>
            </a:pPr>
            <a:endParaRPr lang="en-US" dirty="0"/>
          </a:p>
        </p:txBody>
      </p:sp>
      <p:sp>
        <p:nvSpPr>
          <p:cNvPr id="11" name="TextBox 10"/>
          <p:cNvSpPr txBox="1"/>
          <p:nvPr/>
        </p:nvSpPr>
        <p:spPr>
          <a:xfrm>
            <a:off x="4876800" y="5828610"/>
            <a:ext cx="3505200" cy="584775"/>
          </a:xfrm>
          <a:prstGeom prst="rect">
            <a:avLst/>
          </a:prstGeom>
          <a:noFill/>
        </p:spPr>
        <p:txBody>
          <a:bodyPr wrap="square" rtlCol="0">
            <a:spAutoFit/>
          </a:bodyPr>
          <a:lstStyle/>
          <a:p>
            <a:r>
              <a:rPr lang="en-US" sz="1600" i="1" dirty="0"/>
              <a:t>Sample screen shot </a:t>
            </a:r>
          </a:p>
          <a:p>
            <a:r>
              <a:rPr lang="en-US" sz="1600" i="1" dirty="0"/>
              <a:t>from Curiosity Analyst’s Notebook</a:t>
            </a:r>
          </a:p>
        </p:txBody>
      </p:sp>
      <p:sp>
        <p:nvSpPr>
          <p:cNvPr id="3" name="Footer Placeholder 2">
            <a:extLst>
              <a:ext uri="{FF2B5EF4-FFF2-40B4-BE49-F238E27FC236}">
                <a16:creationId xmlns:a16="http://schemas.microsoft.com/office/drawing/2014/main" id="{15119898-72F1-49B2-89D7-12FB756B695B}"/>
              </a:ext>
            </a:extLst>
          </p:cNvPr>
          <p:cNvSpPr>
            <a:spLocks noGrp="1"/>
          </p:cNvSpPr>
          <p:nvPr>
            <p:ph type="ftr" sz="quarter" idx="11"/>
          </p:nvPr>
        </p:nvSpPr>
        <p:spPr/>
        <p:txBody>
          <a:bodyPr/>
          <a:lstStyle/>
          <a:p>
            <a:r>
              <a:rPr lang="en-US"/>
              <a:t>Analyst's Notebook</a:t>
            </a:r>
            <a:endParaRPr lang="en-US" dirty="0"/>
          </a:p>
        </p:txBody>
      </p:sp>
      <p:pic>
        <p:nvPicPr>
          <p:cNvPr id="4" name="Picture 3">
            <a:extLst>
              <a:ext uri="{FF2B5EF4-FFF2-40B4-BE49-F238E27FC236}">
                <a16:creationId xmlns:a16="http://schemas.microsoft.com/office/drawing/2014/main" id="{5E93278B-6F5C-250B-6DB9-26B2ECBCCE56}"/>
              </a:ext>
            </a:extLst>
          </p:cNvPr>
          <p:cNvPicPr>
            <a:picLocks noChangeAspect="1"/>
          </p:cNvPicPr>
          <p:nvPr/>
        </p:nvPicPr>
        <p:blipFill>
          <a:blip r:embed="rId4"/>
          <a:stretch>
            <a:fillRect/>
          </a:stretch>
        </p:blipFill>
        <p:spPr>
          <a:xfrm>
            <a:off x="3285147" y="914400"/>
            <a:ext cx="8822110" cy="4525964"/>
          </a:xfrm>
          <a:prstGeom prst="rect">
            <a:avLst/>
          </a:prstGeom>
          <a:scene3d>
            <a:camera prst="perspectiveContrastingLeftFacing"/>
            <a:lightRig rig="threePt" dir="t"/>
          </a:scene3d>
        </p:spPr>
      </p:pic>
      <p:sp>
        <p:nvSpPr>
          <p:cNvPr id="5" name="TextBox 4">
            <a:extLst>
              <a:ext uri="{FF2B5EF4-FFF2-40B4-BE49-F238E27FC236}">
                <a16:creationId xmlns:a16="http://schemas.microsoft.com/office/drawing/2014/main" id="{7C57D25A-5031-30E1-FF80-A45E1A0416AD}"/>
              </a:ext>
            </a:extLst>
          </p:cNvPr>
          <p:cNvSpPr txBox="1"/>
          <p:nvPr/>
        </p:nvSpPr>
        <p:spPr>
          <a:xfrm>
            <a:off x="534430" y="1226446"/>
            <a:ext cx="4189970" cy="3139321"/>
          </a:xfrm>
          <a:prstGeom prst="rect">
            <a:avLst/>
          </a:prstGeom>
          <a:noFill/>
        </p:spPr>
        <p:txBody>
          <a:bodyPr wrap="square">
            <a:spAutoFit/>
          </a:bodyPr>
          <a:lstStyle/>
          <a:p>
            <a:r>
              <a:rPr lang="en-US" dirty="0"/>
              <a:t>The Analyst’s Notebook supports data discoverability and access for landed missions by integrating sequence information, engineering and science data, observation planning and targeting, and documentation into a web-based application.</a:t>
            </a:r>
          </a:p>
          <a:p>
            <a:endParaRPr lang="en-US" dirty="0"/>
          </a:p>
          <a:p>
            <a:r>
              <a:rPr lang="en-US" dirty="0"/>
              <a:t>Updated commensurate with scheduled public archive releases.</a:t>
            </a:r>
          </a:p>
          <a:p>
            <a:endParaRPr lang="en-US" dirty="0"/>
          </a:p>
        </p:txBody>
      </p:sp>
      <p:graphicFrame>
        <p:nvGraphicFramePr>
          <p:cNvPr id="6" name="Table 7">
            <a:extLst>
              <a:ext uri="{FF2B5EF4-FFF2-40B4-BE49-F238E27FC236}">
                <a16:creationId xmlns:a16="http://schemas.microsoft.com/office/drawing/2014/main" id="{E16BAA46-623B-B1E2-7657-E34A8752778F}"/>
              </a:ext>
            </a:extLst>
          </p:cNvPr>
          <p:cNvGraphicFramePr>
            <a:graphicFrameLocks noGrp="1"/>
          </p:cNvGraphicFramePr>
          <p:nvPr>
            <p:extLst>
              <p:ext uri="{D42A27DB-BD31-4B8C-83A1-F6EECF244321}">
                <p14:modId xmlns:p14="http://schemas.microsoft.com/office/powerpoint/2010/main" val="3120979421"/>
              </p:ext>
            </p:extLst>
          </p:nvPr>
        </p:nvGraphicFramePr>
        <p:xfrm>
          <a:off x="838200" y="4102158"/>
          <a:ext cx="3809314" cy="914400"/>
        </p:xfrm>
        <a:graphic>
          <a:graphicData uri="http://schemas.openxmlformats.org/drawingml/2006/table">
            <a:tbl>
              <a:tblPr>
                <a:tableStyleId>{2D5ABB26-0587-4C30-8999-92F81FD0307C}</a:tableStyleId>
              </a:tblPr>
              <a:tblGrid>
                <a:gridCol w="1904657">
                  <a:extLst>
                    <a:ext uri="{9D8B030D-6E8A-4147-A177-3AD203B41FA5}">
                      <a16:colId xmlns:a16="http://schemas.microsoft.com/office/drawing/2014/main" val="332134021"/>
                    </a:ext>
                  </a:extLst>
                </a:gridCol>
                <a:gridCol w="1904657">
                  <a:extLst>
                    <a:ext uri="{9D8B030D-6E8A-4147-A177-3AD203B41FA5}">
                      <a16:colId xmlns:a16="http://schemas.microsoft.com/office/drawing/2014/main" val="4271081500"/>
                    </a:ext>
                  </a:extLst>
                </a:gridCol>
              </a:tblGrid>
              <a:tr h="293927">
                <a:tc>
                  <a:txBody>
                    <a:bodyPr/>
                    <a:lstStyle/>
                    <a:p>
                      <a:r>
                        <a:rPr lang="en-US" sz="1400" b="1" dirty="0"/>
                        <a:t>InSight</a:t>
                      </a:r>
                      <a:r>
                        <a:rPr lang="en-US" sz="1400" dirty="0"/>
                        <a:t> release 17</a:t>
                      </a:r>
                    </a:p>
                  </a:txBody>
                  <a:tcPr/>
                </a:tc>
                <a:tc>
                  <a:txBody>
                    <a:bodyPr/>
                    <a:lstStyle/>
                    <a:p>
                      <a:r>
                        <a:rPr lang="en-US" sz="1400" dirty="0"/>
                        <a:t>30 Jun 2023</a:t>
                      </a:r>
                    </a:p>
                  </a:txBody>
                  <a:tcPr/>
                </a:tc>
                <a:extLst>
                  <a:ext uri="{0D108BD9-81ED-4DB2-BD59-A6C34878D82A}">
                    <a16:rowId xmlns:a16="http://schemas.microsoft.com/office/drawing/2014/main" val="3714526750"/>
                  </a:ext>
                </a:extLst>
              </a:tr>
              <a:tr h="293927">
                <a:tc>
                  <a:txBody>
                    <a:bodyPr/>
                    <a:lstStyle/>
                    <a:p>
                      <a:r>
                        <a:rPr lang="en-US" sz="1400" b="1" dirty="0"/>
                        <a:t>Mars 2020 </a:t>
                      </a:r>
                      <a:r>
                        <a:rPr lang="en-US" sz="1400" dirty="0"/>
                        <a:t>release 7</a:t>
                      </a:r>
                    </a:p>
                  </a:txBody>
                  <a:tcPr/>
                </a:tc>
                <a:tc>
                  <a:txBody>
                    <a:bodyPr/>
                    <a:lstStyle/>
                    <a:p>
                      <a:r>
                        <a:rPr lang="en-US" sz="1400" dirty="0"/>
                        <a:t>27 Jul 2023</a:t>
                      </a:r>
                    </a:p>
                  </a:txBody>
                  <a:tcPr/>
                </a:tc>
                <a:extLst>
                  <a:ext uri="{0D108BD9-81ED-4DB2-BD59-A6C34878D82A}">
                    <a16:rowId xmlns:a16="http://schemas.microsoft.com/office/drawing/2014/main" val="402678350"/>
                  </a:ext>
                </a:extLst>
              </a:tr>
              <a:tr h="293927">
                <a:tc>
                  <a:txBody>
                    <a:bodyPr/>
                    <a:lstStyle/>
                    <a:p>
                      <a:r>
                        <a:rPr lang="en-US" sz="1400" b="1" dirty="0"/>
                        <a:t>MSL</a:t>
                      </a:r>
                      <a:r>
                        <a:rPr lang="en-US" sz="1400" dirty="0"/>
                        <a:t> release 33</a:t>
                      </a:r>
                    </a:p>
                  </a:txBody>
                  <a:tcPr/>
                </a:tc>
                <a:tc>
                  <a:txBody>
                    <a:bodyPr/>
                    <a:lstStyle/>
                    <a:p>
                      <a:r>
                        <a:rPr lang="en-US" sz="1400" dirty="0"/>
                        <a:t>01 Aug 2023</a:t>
                      </a:r>
                    </a:p>
                  </a:txBody>
                  <a:tcPr/>
                </a:tc>
                <a:extLst>
                  <a:ext uri="{0D108BD9-81ED-4DB2-BD59-A6C34878D82A}">
                    <a16:rowId xmlns:a16="http://schemas.microsoft.com/office/drawing/2014/main" val="3774144218"/>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74D552D-85D3-1120-1FA4-19AE846D936D}"/>
              </a:ext>
            </a:extLst>
          </p:cNvPr>
          <p:cNvPicPr>
            <a:picLocks noChangeAspect="1"/>
          </p:cNvPicPr>
          <p:nvPr/>
        </p:nvPicPr>
        <p:blipFill>
          <a:blip r:embed="rId3"/>
          <a:stretch>
            <a:fillRect/>
          </a:stretch>
        </p:blipFill>
        <p:spPr>
          <a:xfrm>
            <a:off x="7968324" y="2221825"/>
            <a:ext cx="2471076" cy="1032096"/>
          </a:xfrm>
          <a:prstGeom prst="rect">
            <a:avLst/>
          </a:prstGeom>
        </p:spPr>
      </p:pic>
      <p:sp>
        <p:nvSpPr>
          <p:cNvPr id="2" name="Title 1"/>
          <p:cNvSpPr>
            <a:spLocks noGrp="1"/>
          </p:cNvSpPr>
          <p:nvPr>
            <p:ph type="title"/>
          </p:nvPr>
        </p:nvSpPr>
        <p:spPr/>
        <p:txBody>
          <a:bodyPr/>
          <a:lstStyle/>
          <a:p>
            <a:r>
              <a:rPr lang="en-US" dirty="0"/>
              <a:t>Adding value to the PDS archives</a:t>
            </a:r>
          </a:p>
        </p:txBody>
      </p:sp>
      <p:sp>
        <p:nvSpPr>
          <p:cNvPr id="99" name="TextBox 98"/>
          <p:cNvSpPr txBox="1"/>
          <p:nvPr/>
        </p:nvSpPr>
        <p:spPr>
          <a:xfrm>
            <a:off x="838200" y="1236829"/>
            <a:ext cx="3135757" cy="400110"/>
          </a:xfrm>
          <a:prstGeom prst="rect">
            <a:avLst/>
          </a:prstGeom>
          <a:solidFill>
            <a:schemeClr val="bg1"/>
          </a:solidFill>
        </p:spPr>
        <p:txBody>
          <a:bodyPr wrap="square" rtlCol="0">
            <a:spAutoFit/>
          </a:bodyPr>
          <a:lstStyle/>
          <a:p>
            <a:pPr algn="ctr"/>
            <a:r>
              <a:rPr lang="en-US" sz="2000" b="1" dirty="0"/>
              <a:t>Standard PDS Release</a:t>
            </a:r>
          </a:p>
        </p:txBody>
      </p:sp>
      <p:sp>
        <p:nvSpPr>
          <p:cNvPr id="101" name="TextBox 100"/>
          <p:cNvSpPr txBox="1"/>
          <p:nvPr/>
        </p:nvSpPr>
        <p:spPr>
          <a:xfrm>
            <a:off x="4577896" y="1219200"/>
            <a:ext cx="6496504" cy="400110"/>
          </a:xfrm>
          <a:prstGeom prst="rect">
            <a:avLst/>
          </a:prstGeom>
          <a:solidFill>
            <a:schemeClr val="bg1"/>
          </a:solidFill>
        </p:spPr>
        <p:txBody>
          <a:bodyPr wrap="square" rtlCol="0">
            <a:spAutoFit/>
          </a:bodyPr>
          <a:lstStyle/>
          <a:p>
            <a:pPr algn="ctr"/>
            <a:r>
              <a:rPr lang="en-US" sz="2000" b="1" dirty="0"/>
              <a:t>Additional data and tools in the Notebook</a:t>
            </a:r>
          </a:p>
        </p:txBody>
      </p:sp>
      <p:sp>
        <p:nvSpPr>
          <p:cNvPr id="111" name="Text Box 45"/>
          <p:cNvSpPr txBox="1">
            <a:spLocks noChangeArrowheads="1"/>
          </p:cNvSpPr>
          <p:nvPr/>
        </p:nvSpPr>
        <p:spPr bwMode="auto">
          <a:xfrm>
            <a:off x="831376" y="1825449"/>
            <a:ext cx="3142581" cy="2092881"/>
          </a:xfrm>
          <a:prstGeom prst="rect">
            <a:avLst/>
          </a:prstGeom>
          <a:noFill/>
          <a:ln w="9525">
            <a:noFill/>
            <a:miter lim="800000"/>
            <a:headEnd/>
            <a:tailEnd/>
          </a:ln>
        </p:spPr>
        <p:txBody>
          <a:bodyPr wrap="square">
            <a:spAutoFit/>
          </a:bodyPr>
          <a:lstStyle/>
          <a:p>
            <a:pPr eaLnBrk="0" hangingPunct="0"/>
            <a:r>
              <a:rPr lang="en-US" b="1" dirty="0"/>
              <a:t>Archived Data</a:t>
            </a:r>
          </a:p>
          <a:p>
            <a:pPr eaLnBrk="0" hangingPunct="0"/>
            <a:r>
              <a:rPr lang="en-US" sz="1400" dirty="0"/>
              <a:t>   - Standard EDR and RDR data products</a:t>
            </a:r>
          </a:p>
          <a:p>
            <a:pPr eaLnBrk="0" hangingPunct="0">
              <a:spcBef>
                <a:spcPts val="1200"/>
              </a:spcBef>
            </a:pPr>
            <a:r>
              <a:rPr lang="en-US" b="1" dirty="0"/>
              <a:t>Documentation</a:t>
            </a:r>
          </a:p>
          <a:p>
            <a:pPr eaLnBrk="0" hangingPunct="0"/>
            <a:r>
              <a:rPr lang="en-US" sz="1400" dirty="0"/>
              <a:t>   - Software Interface Specification</a:t>
            </a:r>
          </a:p>
          <a:p>
            <a:pPr eaLnBrk="0" hangingPunct="0"/>
            <a:r>
              <a:rPr lang="en-US" sz="1400" dirty="0"/>
              <a:t>   - Spacecraft and instrument reports</a:t>
            </a:r>
          </a:p>
          <a:p>
            <a:pPr eaLnBrk="0" hangingPunct="0">
              <a:spcBef>
                <a:spcPts val="1200"/>
              </a:spcBef>
            </a:pPr>
            <a:r>
              <a:rPr lang="en-US" b="1" dirty="0"/>
              <a:t>Calibration Data</a:t>
            </a:r>
          </a:p>
          <a:p>
            <a:pPr eaLnBrk="0" hangingPunct="0"/>
            <a:r>
              <a:rPr lang="en-US" sz="1400" dirty="0"/>
              <a:t>   - Calibration reports and data</a:t>
            </a:r>
          </a:p>
        </p:txBody>
      </p:sp>
      <p:sp>
        <p:nvSpPr>
          <p:cNvPr id="139" name="Text Box 41"/>
          <p:cNvSpPr txBox="1">
            <a:spLocks noChangeArrowheads="1"/>
          </p:cNvSpPr>
          <p:nvPr/>
        </p:nvSpPr>
        <p:spPr bwMode="auto">
          <a:xfrm>
            <a:off x="4636824" y="1825449"/>
            <a:ext cx="3120772" cy="2954655"/>
          </a:xfrm>
          <a:prstGeom prst="rect">
            <a:avLst/>
          </a:prstGeom>
          <a:noFill/>
          <a:ln w="9525">
            <a:noFill/>
            <a:miter lim="800000"/>
            <a:headEnd/>
            <a:tailEnd/>
          </a:ln>
        </p:spPr>
        <p:txBody>
          <a:bodyPr wrap="square">
            <a:spAutoFit/>
          </a:bodyPr>
          <a:lstStyle/>
          <a:p>
            <a:pPr eaLnBrk="0" hangingPunct="0"/>
            <a:r>
              <a:rPr lang="en-US" b="1" dirty="0"/>
              <a:t>Special Products</a:t>
            </a:r>
          </a:p>
          <a:p>
            <a:pPr eaLnBrk="0" hangingPunct="0"/>
            <a:r>
              <a:rPr lang="en-US" sz="1400" dirty="0"/>
              <a:t>   - Additional products of interest</a:t>
            </a:r>
          </a:p>
          <a:p>
            <a:pPr eaLnBrk="0" hangingPunct="0"/>
            <a:r>
              <a:rPr lang="en-US" sz="1400" dirty="0"/>
              <a:t>   - Science team supplemental products</a:t>
            </a:r>
          </a:p>
          <a:p>
            <a:pPr eaLnBrk="0" hangingPunct="0">
              <a:spcBef>
                <a:spcPts val="1200"/>
              </a:spcBef>
            </a:pPr>
            <a:r>
              <a:rPr lang="en-US" b="1" dirty="0"/>
              <a:t>Documentation</a:t>
            </a:r>
          </a:p>
          <a:p>
            <a:pPr eaLnBrk="0" hangingPunct="0"/>
            <a:r>
              <a:rPr lang="en-US" sz="1400" dirty="0"/>
              <a:t>   - Daily operations reports</a:t>
            </a:r>
          </a:p>
          <a:p>
            <a:pPr eaLnBrk="0" hangingPunct="0"/>
            <a:r>
              <a:rPr lang="en-US" sz="1400" dirty="0"/>
              <a:t>   - Science team reports</a:t>
            </a:r>
          </a:p>
          <a:p>
            <a:pPr eaLnBrk="0" hangingPunct="0"/>
            <a:r>
              <a:rPr lang="en-US" sz="1400" dirty="0"/>
              <a:t>   - Historical reports</a:t>
            </a:r>
          </a:p>
          <a:p>
            <a:pPr eaLnBrk="0" hangingPunct="0">
              <a:spcBef>
                <a:spcPts val="1200"/>
              </a:spcBef>
            </a:pPr>
            <a:r>
              <a:rPr lang="en-US" b="1" dirty="0"/>
              <a:t>Resources</a:t>
            </a:r>
          </a:p>
          <a:p>
            <a:pPr eaLnBrk="0" hangingPunct="0"/>
            <a:r>
              <a:rPr lang="en-US" sz="1400" dirty="0"/>
              <a:t>   - Historical mission overview</a:t>
            </a:r>
          </a:p>
          <a:p>
            <a:pPr eaLnBrk="0" hangingPunct="0"/>
            <a:r>
              <a:rPr lang="en-US" sz="1400" dirty="0"/>
              <a:t>   - Science paper references</a:t>
            </a:r>
          </a:p>
          <a:p>
            <a:pPr eaLnBrk="0" hangingPunct="0"/>
            <a:r>
              <a:rPr lang="en-US" sz="1400" dirty="0"/>
              <a:t>   - Links to additional resources</a:t>
            </a:r>
          </a:p>
        </p:txBody>
      </p:sp>
      <p:sp>
        <p:nvSpPr>
          <p:cNvPr id="140" name="Text Box 41"/>
          <p:cNvSpPr txBox="1">
            <a:spLocks noChangeArrowheads="1"/>
          </p:cNvSpPr>
          <p:nvPr/>
        </p:nvSpPr>
        <p:spPr bwMode="auto">
          <a:xfrm>
            <a:off x="7874000" y="1823496"/>
            <a:ext cx="3078830" cy="3554819"/>
          </a:xfrm>
          <a:prstGeom prst="rect">
            <a:avLst/>
          </a:prstGeom>
          <a:noFill/>
          <a:ln w="9525">
            <a:noFill/>
            <a:miter lim="800000"/>
            <a:headEnd/>
            <a:tailEnd/>
          </a:ln>
        </p:spPr>
        <p:txBody>
          <a:bodyPr wrap="square">
            <a:spAutoFit/>
          </a:bodyPr>
          <a:lstStyle/>
          <a:p>
            <a:pPr eaLnBrk="0" hangingPunct="0"/>
            <a:r>
              <a:rPr lang="en-US" b="1" dirty="0"/>
              <a:t>Value Added Elements</a:t>
            </a:r>
          </a:p>
          <a:p>
            <a:pPr eaLnBrk="0" hangingPunct="0"/>
            <a:endParaRPr lang="en-US" sz="1400" dirty="0"/>
          </a:p>
          <a:p>
            <a:pPr eaLnBrk="0" hangingPunct="0"/>
            <a:endParaRPr lang="en-US" sz="1400" dirty="0"/>
          </a:p>
          <a:p>
            <a:pPr eaLnBrk="0" hangingPunct="0"/>
            <a:endParaRPr lang="en-US" sz="1400" dirty="0"/>
          </a:p>
          <a:p>
            <a:pPr eaLnBrk="0" hangingPunct="0"/>
            <a:endParaRPr lang="en-US" sz="1100" dirty="0"/>
          </a:p>
          <a:p>
            <a:pPr eaLnBrk="0" hangingPunct="0"/>
            <a:endParaRPr lang="en-US" sz="1400" dirty="0"/>
          </a:p>
          <a:p>
            <a:pPr eaLnBrk="0" hangingPunct="0"/>
            <a:endParaRPr lang="en-US" sz="1400" dirty="0"/>
          </a:p>
          <a:p>
            <a:pPr eaLnBrk="0" hangingPunct="0"/>
            <a:r>
              <a:rPr lang="en-US" sz="1400" dirty="0"/>
              <a:t>Suite of tools and data representations that enhance archive use</a:t>
            </a:r>
          </a:p>
          <a:p>
            <a:pPr eaLnBrk="0" hangingPunct="0"/>
            <a:r>
              <a:rPr lang="en-US" sz="1400" dirty="0"/>
              <a:t>   - Faceted search</a:t>
            </a:r>
          </a:p>
          <a:p>
            <a:pPr eaLnBrk="0" hangingPunct="0"/>
            <a:r>
              <a:rPr lang="en-US" sz="1400" dirty="0"/>
              <a:t>   - Interactive maps</a:t>
            </a:r>
          </a:p>
          <a:p>
            <a:pPr eaLnBrk="0" hangingPunct="0"/>
            <a:r>
              <a:rPr lang="en-US" sz="1400" dirty="0"/>
              <a:t>   - Image measurement</a:t>
            </a:r>
          </a:p>
          <a:p>
            <a:pPr eaLnBrk="0" hangingPunct="0"/>
            <a:r>
              <a:rPr lang="en-US" sz="1400" dirty="0"/>
              <a:t>   - Integrated plans / timeline</a:t>
            </a:r>
          </a:p>
          <a:p>
            <a:pPr eaLnBrk="0" hangingPunct="0"/>
            <a:r>
              <a:rPr lang="en-US" sz="1400" dirty="0"/>
              <a:t>   - Data transformation</a:t>
            </a:r>
          </a:p>
          <a:p>
            <a:pPr eaLnBrk="0" hangingPunct="0"/>
            <a:r>
              <a:rPr lang="en-US" sz="1400" dirty="0"/>
              <a:t>   - Cross instrument data browsing</a:t>
            </a:r>
          </a:p>
          <a:p>
            <a:pPr eaLnBrk="0" hangingPunct="0"/>
            <a:r>
              <a:rPr lang="en-US" sz="1400" dirty="0"/>
              <a:t>   - Context mosaics</a:t>
            </a:r>
          </a:p>
        </p:txBody>
      </p:sp>
      <p:sp>
        <p:nvSpPr>
          <p:cNvPr id="5" name="Slide Number Placeholder 4"/>
          <p:cNvSpPr>
            <a:spLocks noGrp="1"/>
          </p:cNvSpPr>
          <p:nvPr>
            <p:ph type="sldNum" sz="quarter" idx="12"/>
          </p:nvPr>
        </p:nvSpPr>
        <p:spPr/>
        <p:txBody>
          <a:bodyPr/>
          <a:lstStyle/>
          <a:p>
            <a:fld id="{E4592829-A6E6-4BC6-84AF-0283665EDFC5}" type="slidenum">
              <a:rPr lang="en-US" smtClean="0"/>
              <a:t>5</a:t>
            </a:fld>
            <a:endParaRPr lang="en-US" dirty="0"/>
          </a:p>
        </p:txBody>
      </p:sp>
      <p:cxnSp>
        <p:nvCxnSpPr>
          <p:cNvPr id="24" name="Straight Connector 23"/>
          <p:cNvCxnSpPr/>
          <p:nvPr/>
        </p:nvCxnSpPr>
        <p:spPr>
          <a:xfrm>
            <a:off x="831376" y="1676983"/>
            <a:ext cx="314258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4577896" y="1644710"/>
            <a:ext cx="6496504" cy="322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9B5E28C8-897E-4A22-B461-06A89F4B09A9}"/>
              </a:ext>
            </a:extLst>
          </p:cNvPr>
          <p:cNvSpPr>
            <a:spLocks noGrp="1"/>
          </p:cNvSpPr>
          <p:nvPr>
            <p:ph type="ftr" sz="quarter" idx="11"/>
          </p:nvPr>
        </p:nvSpPr>
        <p:spPr/>
        <p:txBody>
          <a:bodyPr/>
          <a:lstStyle/>
          <a:p>
            <a:r>
              <a:rPr lang="en-US"/>
              <a:t>Analyst's Notebook</a:t>
            </a:r>
            <a:endParaRPr lang="en-US" dirty="0"/>
          </a:p>
        </p:txBody>
      </p:sp>
      <p:sp>
        <p:nvSpPr>
          <p:cNvPr id="6" name="TextBox 5">
            <a:extLst>
              <a:ext uri="{FF2B5EF4-FFF2-40B4-BE49-F238E27FC236}">
                <a16:creationId xmlns:a16="http://schemas.microsoft.com/office/drawing/2014/main" id="{833B62D4-7B43-80C9-B2F0-F08AF2484707}"/>
              </a:ext>
            </a:extLst>
          </p:cNvPr>
          <p:cNvSpPr txBox="1"/>
          <p:nvPr/>
        </p:nvSpPr>
        <p:spPr>
          <a:xfrm>
            <a:off x="647700" y="5649865"/>
            <a:ext cx="10896600" cy="369332"/>
          </a:xfrm>
          <a:prstGeom prst="rect">
            <a:avLst/>
          </a:prstGeom>
          <a:noFill/>
          <a:ln>
            <a:solidFill>
              <a:schemeClr val="tx1"/>
            </a:solidFill>
          </a:ln>
        </p:spPr>
        <p:txBody>
          <a:bodyPr wrap="square">
            <a:spAutoFit/>
          </a:bodyPr>
          <a:lstStyle/>
          <a:p>
            <a:pPr algn="ctr"/>
            <a:r>
              <a:rPr lang="en-US" dirty="0"/>
              <a:t>Planetary data archives are enhanced by incorporating higher order products and external resources into the AN. </a:t>
            </a:r>
          </a:p>
        </p:txBody>
      </p:sp>
    </p:spTree>
    <p:extLst>
      <p:ext uri="{BB962C8B-B14F-4D97-AF65-F5344CB8AC3E}">
        <p14:creationId xmlns:p14="http://schemas.microsoft.com/office/powerpoint/2010/main" val="3413195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A2EA9-2378-394B-C038-E4461BC23D3A}"/>
              </a:ext>
            </a:extLst>
          </p:cNvPr>
          <p:cNvSpPr>
            <a:spLocks noGrp="1"/>
          </p:cNvSpPr>
          <p:nvPr>
            <p:ph type="title"/>
          </p:nvPr>
        </p:nvSpPr>
        <p:spPr/>
        <p:txBody>
          <a:bodyPr/>
          <a:lstStyle/>
          <a:p>
            <a:r>
              <a:rPr lang="en-US" dirty="0"/>
              <a:t>Measurement tools</a:t>
            </a:r>
          </a:p>
        </p:txBody>
      </p:sp>
      <p:sp>
        <p:nvSpPr>
          <p:cNvPr id="3" name="Content Placeholder 2">
            <a:extLst>
              <a:ext uri="{FF2B5EF4-FFF2-40B4-BE49-F238E27FC236}">
                <a16:creationId xmlns:a16="http://schemas.microsoft.com/office/drawing/2014/main" id="{82A63DA4-4756-F7E4-10CE-A3C568A607F4}"/>
              </a:ext>
            </a:extLst>
          </p:cNvPr>
          <p:cNvSpPr>
            <a:spLocks noGrp="1"/>
          </p:cNvSpPr>
          <p:nvPr>
            <p:ph idx="1"/>
          </p:nvPr>
        </p:nvSpPr>
        <p:spPr>
          <a:xfrm>
            <a:off x="304800" y="1219201"/>
            <a:ext cx="3733800" cy="4906963"/>
          </a:xfrm>
        </p:spPr>
        <p:txBody>
          <a:bodyPr>
            <a:normAutofit fontScale="92500" lnSpcReduction="10000"/>
          </a:bodyPr>
          <a:lstStyle/>
          <a:p>
            <a:pPr marL="0" indent="0">
              <a:buNone/>
            </a:pPr>
            <a:r>
              <a:rPr lang="en-US" sz="1400" b="1" dirty="0"/>
              <a:t>Drawing</a:t>
            </a:r>
          </a:p>
          <a:p>
            <a:r>
              <a:rPr lang="en-US" sz="1400" dirty="0"/>
              <a:t>Line, arrow, rectangle, ellipse, polygon, polyline, and text.</a:t>
            </a:r>
          </a:p>
          <a:p>
            <a:pPr marL="0" indent="0">
              <a:buNone/>
            </a:pPr>
            <a:br>
              <a:rPr lang="en-US" sz="1400" dirty="0"/>
            </a:br>
            <a:r>
              <a:rPr lang="en-US" sz="1400" b="1" dirty="0"/>
              <a:t>Location</a:t>
            </a:r>
          </a:p>
          <a:p>
            <a:r>
              <a:rPr lang="en-US" sz="1400" dirty="0"/>
              <a:t>Find a location from known coordinates</a:t>
            </a:r>
          </a:p>
          <a:p>
            <a:pPr lvl="1"/>
            <a:r>
              <a:rPr lang="en-US" sz="1200" dirty="0"/>
              <a:t>Provide (x, y) or (x, y, z) values in Site, Rover, or Local frame. </a:t>
            </a:r>
          </a:p>
          <a:p>
            <a:pPr lvl="1"/>
            <a:r>
              <a:rPr lang="en-US" sz="1200" dirty="0"/>
              <a:t>Provide map coordinates as easting and northing.</a:t>
            </a:r>
          </a:p>
          <a:p>
            <a:r>
              <a:rPr lang="en-US" sz="1400" dirty="0"/>
              <a:t>Location metadata</a:t>
            </a:r>
          </a:p>
          <a:p>
            <a:pPr lvl="1"/>
            <a:r>
              <a:rPr lang="en-US" sz="1200" dirty="0"/>
              <a:t>Image pixel coordinate</a:t>
            </a:r>
          </a:p>
          <a:p>
            <a:pPr lvl="1"/>
            <a:r>
              <a:rPr lang="en-US" sz="1200" dirty="0"/>
              <a:t>Ground location in local, rover, or site frame</a:t>
            </a:r>
          </a:p>
          <a:p>
            <a:pPr lvl="1"/>
            <a:r>
              <a:rPr lang="en-US" sz="1200" dirty="0"/>
              <a:t>Distance from rover frame origin</a:t>
            </a:r>
          </a:p>
          <a:p>
            <a:pPr lvl="1"/>
            <a:r>
              <a:rPr lang="en-US" sz="1200" dirty="0"/>
              <a:t>Azimuth and elevation relative to head frame.</a:t>
            </a:r>
          </a:p>
          <a:p>
            <a:pPr marL="0" indent="0">
              <a:buNone/>
            </a:pPr>
            <a:br>
              <a:rPr lang="en-US" sz="1400" dirty="0"/>
            </a:br>
            <a:r>
              <a:rPr lang="en-US" sz="1400" b="1" dirty="0"/>
              <a:t>Distance</a:t>
            </a:r>
          </a:p>
          <a:p>
            <a:r>
              <a:rPr lang="en-US" sz="1400" dirty="0"/>
              <a:t>Between two points or along a polyline.</a:t>
            </a:r>
          </a:p>
          <a:p>
            <a:pPr marL="0" indent="0">
              <a:buNone/>
            </a:pPr>
            <a:br>
              <a:rPr lang="en-US" sz="1400" dirty="0"/>
            </a:br>
            <a:r>
              <a:rPr lang="en-US" sz="1400" b="1" dirty="0"/>
              <a:t>Elevation profile</a:t>
            </a:r>
          </a:p>
          <a:p>
            <a:r>
              <a:rPr lang="en-US" sz="1400" dirty="0"/>
              <a:t>Between two points or along polyline.</a:t>
            </a:r>
          </a:p>
          <a:p>
            <a:pPr marL="0" indent="0">
              <a:buNone/>
            </a:pPr>
            <a:endParaRPr lang="en-US" sz="1400" dirty="0"/>
          </a:p>
          <a:p>
            <a:pPr marL="0" indent="0">
              <a:buNone/>
            </a:pPr>
            <a:r>
              <a:rPr lang="en-US" sz="1400" dirty="0"/>
              <a:t>Measurements use archive XYZ products.</a:t>
            </a:r>
          </a:p>
          <a:p>
            <a:pPr marL="0" indent="0">
              <a:buNone/>
            </a:pPr>
            <a:endParaRPr lang="en-US" sz="1400" dirty="0"/>
          </a:p>
        </p:txBody>
      </p:sp>
      <p:sp>
        <p:nvSpPr>
          <p:cNvPr id="4" name="Footer Placeholder 3">
            <a:extLst>
              <a:ext uri="{FF2B5EF4-FFF2-40B4-BE49-F238E27FC236}">
                <a16:creationId xmlns:a16="http://schemas.microsoft.com/office/drawing/2014/main" id="{D9CF28F8-90F6-CE0D-24B4-959F2F731178}"/>
              </a:ext>
            </a:extLst>
          </p:cNvPr>
          <p:cNvSpPr>
            <a:spLocks noGrp="1"/>
          </p:cNvSpPr>
          <p:nvPr>
            <p:ph type="ftr" sz="quarter" idx="11"/>
          </p:nvPr>
        </p:nvSpPr>
        <p:spPr/>
        <p:txBody>
          <a:bodyPr/>
          <a:lstStyle/>
          <a:p>
            <a:r>
              <a:rPr lang="en-US"/>
              <a:t>Analyst's Notebook</a:t>
            </a:r>
            <a:endParaRPr lang="en-US" dirty="0"/>
          </a:p>
        </p:txBody>
      </p:sp>
      <p:sp>
        <p:nvSpPr>
          <p:cNvPr id="5" name="Slide Number Placeholder 4">
            <a:extLst>
              <a:ext uri="{FF2B5EF4-FFF2-40B4-BE49-F238E27FC236}">
                <a16:creationId xmlns:a16="http://schemas.microsoft.com/office/drawing/2014/main" id="{30ACBF23-B8D1-69D6-CBAA-E09BC2969322}"/>
              </a:ext>
            </a:extLst>
          </p:cNvPr>
          <p:cNvSpPr>
            <a:spLocks noGrp="1"/>
          </p:cNvSpPr>
          <p:nvPr>
            <p:ph type="sldNum" sz="quarter" idx="12"/>
          </p:nvPr>
        </p:nvSpPr>
        <p:spPr/>
        <p:txBody>
          <a:bodyPr/>
          <a:lstStyle/>
          <a:p>
            <a:fld id="{B6F15528-21DE-4FAA-801E-634DDDAF4B2B}" type="slidenum">
              <a:rPr lang="en-US" smtClean="0"/>
              <a:pPr/>
              <a:t>6</a:t>
            </a:fld>
            <a:endParaRPr lang="en-US" dirty="0"/>
          </a:p>
        </p:txBody>
      </p:sp>
      <p:pic>
        <p:nvPicPr>
          <p:cNvPr id="7" name="Picture 6">
            <a:extLst>
              <a:ext uri="{FF2B5EF4-FFF2-40B4-BE49-F238E27FC236}">
                <a16:creationId xmlns:a16="http://schemas.microsoft.com/office/drawing/2014/main" id="{6C71236F-C0EC-4C66-56C4-B6866CB5EAEE}"/>
              </a:ext>
            </a:extLst>
          </p:cNvPr>
          <p:cNvPicPr>
            <a:picLocks noChangeAspect="1"/>
          </p:cNvPicPr>
          <p:nvPr/>
        </p:nvPicPr>
        <p:blipFill>
          <a:blip r:embed="rId2"/>
          <a:stretch>
            <a:fillRect/>
          </a:stretch>
        </p:blipFill>
        <p:spPr>
          <a:xfrm>
            <a:off x="4233888" y="914401"/>
            <a:ext cx="7958112" cy="5943600"/>
          </a:xfrm>
          <a:prstGeom prst="rect">
            <a:avLst/>
          </a:prstGeom>
          <a:ln>
            <a:solidFill>
              <a:schemeClr val="tx1"/>
            </a:solidFill>
          </a:ln>
        </p:spPr>
      </p:pic>
    </p:spTree>
    <p:extLst>
      <p:ext uri="{BB962C8B-B14F-4D97-AF65-F5344CB8AC3E}">
        <p14:creationId xmlns:p14="http://schemas.microsoft.com/office/powerpoint/2010/main" val="1677803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568C7-D57F-E90B-0BE0-4C367C9471DD}"/>
              </a:ext>
            </a:extLst>
          </p:cNvPr>
          <p:cNvSpPr>
            <a:spLocks noGrp="1"/>
          </p:cNvSpPr>
          <p:nvPr>
            <p:ph type="title"/>
          </p:nvPr>
        </p:nvSpPr>
        <p:spPr/>
        <p:txBody>
          <a:bodyPr/>
          <a:lstStyle/>
          <a:p>
            <a:r>
              <a:rPr lang="en-US" dirty="0"/>
              <a:t>Profile tool</a:t>
            </a:r>
          </a:p>
        </p:txBody>
      </p:sp>
      <p:sp>
        <p:nvSpPr>
          <p:cNvPr id="4" name="Slide Number Placeholder 3">
            <a:extLst>
              <a:ext uri="{FF2B5EF4-FFF2-40B4-BE49-F238E27FC236}">
                <a16:creationId xmlns:a16="http://schemas.microsoft.com/office/drawing/2014/main" id="{84074531-17A3-E3D4-51E1-739926882480}"/>
              </a:ext>
            </a:extLst>
          </p:cNvPr>
          <p:cNvSpPr>
            <a:spLocks noGrp="1"/>
          </p:cNvSpPr>
          <p:nvPr>
            <p:ph type="sldNum" sz="quarter" idx="12"/>
          </p:nvPr>
        </p:nvSpPr>
        <p:spPr/>
        <p:txBody>
          <a:bodyPr/>
          <a:lstStyle/>
          <a:p>
            <a:fld id="{F3A53A03-D993-4F12-9D99-E02D1ADFE9C0}" type="slidenum">
              <a:rPr lang="en-US" smtClean="0"/>
              <a:t>7</a:t>
            </a:fld>
            <a:endParaRPr lang="en-US" dirty="0"/>
          </a:p>
        </p:txBody>
      </p:sp>
      <p:sp>
        <p:nvSpPr>
          <p:cNvPr id="7" name="Content Placeholder 6">
            <a:extLst>
              <a:ext uri="{FF2B5EF4-FFF2-40B4-BE49-F238E27FC236}">
                <a16:creationId xmlns:a16="http://schemas.microsoft.com/office/drawing/2014/main" id="{32F6810D-715E-84B3-BE2D-5AEC9DE4175B}"/>
              </a:ext>
            </a:extLst>
          </p:cNvPr>
          <p:cNvSpPr>
            <a:spLocks noGrp="1"/>
          </p:cNvSpPr>
          <p:nvPr>
            <p:ph idx="1"/>
          </p:nvPr>
        </p:nvSpPr>
        <p:spPr>
          <a:xfrm>
            <a:off x="365760" y="1314637"/>
            <a:ext cx="5730240" cy="2647763"/>
          </a:xfrm>
        </p:spPr>
        <p:txBody>
          <a:bodyPr>
            <a:normAutofit/>
          </a:bodyPr>
          <a:lstStyle/>
          <a:p>
            <a:pPr marL="0" indent="0">
              <a:buNone/>
            </a:pPr>
            <a:r>
              <a:rPr lang="en-US" sz="1800" dirty="0"/>
              <a:t>Elevation profile between two points or along polyline.</a:t>
            </a:r>
          </a:p>
          <a:p>
            <a:pPr marL="0" indent="0">
              <a:buNone/>
            </a:pPr>
            <a:endParaRPr lang="en-US" sz="1800" dirty="0"/>
          </a:p>
          <a:p>
            <a:pPr marL="0" indent="0">
              <a:buNone/>
            </a:pPr>
            <a:r>
              <a:rPr lang="en-US" sz="1800" dirty="0"/>
              <a:t>Elevations calculated along a path as if it were "dropped on the ground" between the two points. </a:t>
            </a:r>
          </a:p>
          <a:p>
            <a:pPr marL="400050" lvl="1" indent="0">
              <a:buNone/>
            </a:pPr>
            <a:r>
              <a:rPr lang="en-US" sz="1400" dirty="0"/>
              <a:t>The profile is not simply the elevation values of the image pixels under the straight line drawn on the image.</a:t>
            </a:r>
          </a:p>
        </p:txBody>
      </p:sp>
      <p:pic>
        <p:nvPicPr>
          <p:cNvPr id="9" name="Picture 8">
            <a:extLst>
              <a:ext uri="{FF2B5EF4-FFF2-40B4-BE49-F238E27FC236}">
                <a16:creationId xmlns:a16="http://schemas.microsoft.com/office/drawing/2014/main" id="{7FCE6A5E-3903-E2BE-CD08-F917E0A1699A}"/>
              </a:ext>
            </a:extLst>
          </p:cNvPr>
          <p:cNvPicPr>
            <a:picLocks noChangeAspect="1"/>
          </p:cNvPicPr>
          <p:nvPr/>
        </p:nvPicPr>
        <p:blipFill>
          <a:blip r:embed="rId3"/>
          <a:stretch>
            <a:fillRect/>
          </a:stretch>
        </p:blipFill>
        <p:spPr>
          <a:xfrm>
            <a:off x="6423046" y="914401"/>
            <a:ext cx="5768954" cy="5943600"/>
          </a:xfrm>
          <a:prstGeom prst="rect">
            <a:avLst/>
          </a:prstGeom>
        </p:spPr>
      </p:pic>
      <p:pic>
        <p:nvPicPr>
          <p:cNvPr id="11" name="Picture 10">
            <a:extLst>
              <a:ext uri="{FF2B5EF4-FFF2-40B4-BE49-F238E27FC236}">
                <a16:creationId xmlns:a16="http://schemas.microsoft.com/office/drawing/2014/main" id="{2407BB54-A2B3-5D46-14D3-80B896CC9EFC}"/>
              </a:ext>
            </a:extLst>
          </p:cNvPr>
          <p:cNvPicPr>
            <a:picLocks noChangeAspect="1"/>
          </p:cNvPicPr>
          <p:nvPr/>
        </p:nvPicPr>
        <p:blipFill>
          <a:blip r:embed="rId4"/>
          <a:stretch>
            <a:fillRect/>
          </a:stretch>
        </p:blipFill>
        <p:spPr>
          <a:xfrm>
            <a:off x="2895600" y="4029379"/>
            <a:ext cx="3407719" cy="2692098"/>
          </a:xfrm>
          <a:prstGeom prst="rect">
            <a:avLst/>
          </a:prstGeom>
        </p:spPr>
      </p:pic>
      <p:sp>
        <p:nvSpPr>
          <p:cNvPr id="3" name="Footer Placeholder 2">
            <a:extLst>
              <a:ext uri="{FF2B5EF4-FFF2-40B4-BE49-F238E27FC236}">
                <a16:creationId xmlns:a16="http://schemas.microsoft.com/office/drawing/2014/main" id="{82037A09-B461-6D39-B39C-79E7DF8C72AE}"/>
              </a:ext>
            </a:extLst>
          </p:cNvPr>
          <p:cNvSpPr>
            <a:spLocks noGrp="1"/>
          </p:cNvSpPr>
          <p:nvPr>
            <p:ph type="ftr" sz="quarter" idx="11"/>
          </p:nvPr>
        </p:nvSpPr>
        <p:spPr/>
        <p:txBody>
          <a:bodyPr/>
          <a:lstStyle/>
          <a:p>
            <a:r>
              <a:rPr lang="en-US"/>
              <a:t>Analyst's Notebook</a:t>
            </a:r>
            <a:endParaRPr lang="en-US" dirty="0"/>
          </a:p>
        </p:txBody>
      </p:sp>
    </p:spTree>
    <p:extLst>
      <p:ext uri="{BB962C8B-B14F-4D97-AF65-F5344CB8AC3E}">
        <p14:creationId xmlns:p14="http://schemas.microsoft.com/office/powerpoint/2010/main" val="161457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5F54E-D26E-22E4-78B4-B4CDFD19C9BE}"/>
              </a:ext>
            </a:extLst>
          </p:cNvPr>
          <p:cNvSpPr>
            <a:spLocks noGrp="1"/>
          </p:cNvSpPr>
          <p:nvPr>
            <p:ph type="title"/>
          </p:nvPr>
        </p:nvSpPr>
        <p:spPr/>
        <p:txBody>
          <a:bodyPr/>
          <a:lstStyle/>
          <a:p>
            <a:r>
              <a:rPr lang="en-US" dirty="0"/>
              <a:t>Working with mosaics</a:t>
            </a:r>
          </a:p>
        </p:txBody>
      </p:sp>
      <p:sp>
        <p:nvSpPr>
          <p:cNvPr id="3" name="Content Placeholder 2">
            <a:extLst>
              <a:ext uri="{FF2B5EF4-FFF2-40B4-BE49-F238E27FC236}">
                <a16:creationId xmlns:a16="http://schemas.microsoft.com/office/drawing/2014/main" id="{452990AC-02E5-F140-779D-D527676A62E9}"/>
              </a:ext>
            </a:extLst>
          </p:cNvPr>
          <p:cNvSpPr>
            <a:spLocks noGrp="1"/>
          </p:cNvSpPr>
          <p:nvPr>
            <p:ph idx="1"/>
          </p:nvPr>
        </p:nvSpPr>
        <p:spPr/>
        <p:txBody>
          <a:bodyPr>
            <a:normAutofit/>
          </a:bodyPr>
          <a:lstStyle/>
          <a:p>
            <a:r>
              <a:rPr lang="en-US" sz="2400" dirty="0"/>
              <a:t>Location and distance tools are available for mosaics made from source frames with XYZ data.</a:t>
            </a:r>
          </a:p>
          <a:p>
            <a:r>
              <a:rPr lang="en-US" sz="2400" dirty="0"/>
              <a:t>Footprint overlays show boundaries and help identify source frames.</a:t>
            </a:r>
          </a:p>
        </p:txBody>
      </p:sp>
      <p:sp>
        <p:nvSpPr>
          <p:cNvPr id="6" name="Footer Placeholder 5">
            <a:extLst>
              <a:ext uri="{FF2B5EF4-FFF2-40B4-BE49-F238E27FC236}">
                <a16:creationId xmlns:a16="http://schemas.microsoft.com/office/drawing/2014/main" id="{DF66F0F4-80BF-76ED-342E-0F76D7D45AAE}"/>
              </a:ext>
            </a:extLst>
          </p:cNvPr>
          <p:cNvSpPr>
            <a:spLocks noGrp="1"/>
          </p:cNvSpPr>
          <p:nvPr>
            <p:ph type="ftr" sz="quarter" idx="11"/>
          </p:nvPr>
        </p:nvSpPr>
        <p:spPr/>
        <p:txBody>
          <a:bodyPr/>
          <a:lstStyle/>
          <a:p>
            <a:r>
              <a:rPr lang="en-US"/>
              <a:t>Analyst's Notebook</a:t>
            </a:r>
            <a:endParaRPr lang="en-US" dirty="0"/>
          </a:p>
        </p:txBody>
      </p:sp>
      <p:sp>
        <p:nvSpPr>
          <p:cNvPr id="4" name="Slide Number Placeholder 3">
            <a:extLst>
              <a:ext uri="{FF2B5EF4-FFF2-40B4-BE49-F238E27FC236}">
                <a16:creationId xmlns:a16="http://schemas.microsoft.com/office/drawing/2014/main" id="{753FAABB-F702-D93D-FC59-EAEFB1C9935D}"/>
              </a:ext>
            </a:extLst>
          </p:cNvPr>
          <p:cNvSpPr>
            <a:spLocks noGrp="1"/>
          </p:cNvSpPr>
          <p:nvPr>
            <p:ph type="sldNum" sz="quarter" idx="12"/>
          </p:nvPr>
        </p:nvSpPr>
        <p:spPr/>
        <p:txBody>
          <a:bodyPr/>
          <a:lstStyle/>
          <a:p>
            <a:fld id="{F3A53A03-D993-4F12-9D99-E02D1ADFE9C0}" type="slidenum">
              <a:rPr lang="en-US" smtClean="0"/>
              <a:pPr/>
              <a:t>8</a:t>
            </a:fld>
            <a:endParaRPr lang="en-US" dirty="0"/>
          </a:p>
        </p:txBody>
      </p:sp>
      <p:pic>
        <p:nvPicPr>
          <p:cNvPr id="1026" name="Picture 2">
            <a:extLst>
              <a:ext uri="{FF2B5EF4-FFF2-40B4-BE49-F238E27FC236}">
                <a16:creationId xmlns:a16="http://schemas.microsoft.com/office/drawing/2014/main" id="{D26A5CBF-B114-68AB-CFCD-DCD0DACDA7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474079"/>
            <a:ext cx="8839200" cy="4383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843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8F5D6-564F-4944-3109-EE81BFAC6B43}"/>
              </a:ext>
            </a:extLst>
          </p:cNvPr>
          <p:cNvSpPr>
            <a:spLocks noGrp="1"/>
          </p:cNvSpPr>
          <p:nvPr>
            <p:ph type="title"/>
          </p:nvPr>
        </p:nvSpPr>
        <p:spPr/>
        <p:txBody>
          <a:bodyPr/>
          <a:lstStyle/>
          <a:p>
            <a:r>
              <a:rPr lang="en-US" dirty="0"/>
              <a:t>Science targets table</a:t>
            </a:r>
          </a:p>
        </p:txBody>
      </p:sp>
      <p:sp>
        <p:nvSpPr>
          <p:cNvPr id="3" name="Footer Placeholder 2">
            <a:extLst>
              <a:ext uri="{FF2B5EF4-FFF2-40B4-BE49-F238E27FC236}">
                <a16:creationId xmlns:a16="http://schemas.microsoft.com/office/drawing/2014/main" id="{37DB40AC-7FA3-B9AE-D1FA-549C783F60F0}"/>
              </a:ext>
            </a:extLst>
          </p:cNvPr>
          <p:cNvSpPr>
            <a:spLocks noGrp="1"/>
          </p:cNvSpPr>
          <p:nvPr>
            <p:ph type="ftr" sz="quarter" idx="11"/>
          </p:nvPr>
        </p:nvSpPr>
        <p:spPr/>
        <p:txBody>
          <a:bodyPr/>
          <a:lstStyle/>
          <a:p>
            <a:r>
              <a:rPr lang="en-US"/>
              <a:t>Analyst's Notebook</a:t>
            </a:r>
            <a:endParaRPr lang="en-US" dirty="0"/>
          </a:p>
        </p:txBody>
      </p:sp>
      <p:sp>
        <p:nvSpPr>
          <p:cNvPr id="4" name="Slide Number Placeholder 3">
            <a:extLst>
              <a:ext uri="{FF2B5EF4-FFF2-40B4-BE49-F238E27FC236}">
                <a16:creationId xmlns:a16="http://schemas.microsoft.com/office/drawing/2014/main" id="{DCC8D987-F075-B648-CFE2-40672978D867}"/>
              </a:ext>
            </a:extLst>
          </p:cNvPr>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8" name="Picture 7">
            <a:extLst>
              <a:ext uri="{FF2B5EF4-FFF2-40B4-BE49-F238E27FC236}">
                <a16:creationId xmlns:a16="http://schemas.microsoft.com/office/drawing/2014/main" id="{E8E743AD-CD4D-7262-5607-1C58BCA6F0BB}"/>
              </a:ext>
            </a:extLst>
          </p:cNvPr>
          <p:cNvPicPr>
            <a:picLocks noChangeAspect="1"/>
          </p:cNvPicPr>
          <p:nvPr/>
        </p:nvPicPr>
        <p:blipFill>
          <a:blip r:embed="rId2"/>
          <a:stretch>
            <a:fillRect/>
          </a:stretch>
        </p:blipFill>
        <p:spPr>
          <a:xfrm>
            <a:off x="3124200" y="947151"/>
            <a:ext cx="7924800" cy="5774325"/>
          </a:xfrm>
          <a:prstGeom prst="rect">
            <a:avLst/>
          </a:prstGeom>
        </p:spPr>
      </p:pic>
    </p:spTree>
    <p:extLst>
      <p:ext uri="{BB962C8B-B14F-4D97-AF65-F5344CB8AC3E}">
        <p14:creationId xmlns:p14="http://schemas.microsoft.com/office/powerpoint/2010/main" val="3870550332"/>
      </p:ext>
    </p:extLst>
  </p:cSld>
  <p:clrMapOvr>
    <a:masterClrMapping/>
  </p:clrMapOvr>
</p:sld>
</file>

<file path=ppt/theme/theme1.xml><?xml version="1.0" encoding="utf-8"?>
<a:theme xmlns:a="http://schemas.openxmlformats.org/drawingml/2006/main" name="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Template>
  <TotalTime>17204</TotalTime>
  <Words>1064</Words>
  <Application>Microsoft Office PowerPoint</Application>
  <PresentationFormat>Widescreen</PresentationFormat>
  <Paragraphs>191</Paragraphs>
  <Slides>20</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Segoe Condensed</vt:lpstr>
      <vt:lpstr>Segoe UI</vt:lpstr>
      <vt:lpstr>Segoe UI Semibold</vt:lpstr>
      <vt:lpstr>Blue</vt:lpstr>
      <vt:lpstr>The Analyst’s Notebook: Providing Context for Landed Operations and Adding Value to Mission Archives</vt:lpstr>
      <vt:lpstr>PowerPoint Presentation</vt:lpstr>
      <vt:lpstr>PowerPoint Presentation</vt:lpstr>
      <vt:lpstr>Analyst’s Notebook</vt:lpstr>
      <vt:lpstr>Adding value to the PDS archives</vt:lpstr>
      <vt:lpstr>Measurement tools</vt:lpstr>
      <vt:lpstr>Profile tool</vt:lpstr>
      <vt:lpstr>Working with mosaics</vt:lpstr>
      <vt:lpstr>Science targets table</vt:lpstr>
      <vt:lpstr>Science target links</vt:lpstr>
      <vt:lpstr>Mars Target Encyclopedia (MTE)</vt:lpstr>
      <vt:lpstr>Mars Sample Return program</vt:lpstr>
      <vt:lpstr>Mars 2020 sample science</vt:lpstr>
      <vt:lpstr>User history</vt:lpstr>
      <vt:lpstr>Team version for Curiosity rover</vt:lpstr>
      <vt:lpstr>Team Notebook for Curiosity rover</vt:lpstr>
      <vt:lpstr>Team Notebook – completed missions</vt:lpstr>
      <vt:lpstr>Dragonfly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Thomas C. Stein</dc:creator>
  <cp:lastModifiedBy>Tom Stein</cp:lastModifiedBy>
  <cp:revision>374</cp:revision>
  <cp:lastPrinted>2019-06-10T17:12:26Z</cp:lastPrinted>
  <dcterms:created xsi:type="dcterms:W3CDTF">2006-08-16T00:00:00Z</dcterms:created>
  <dcterms:modified xsi:type="dcterms:W3CDTF">2023-04-27T15:44:35Z</dcterms:modified>
</cp:coreProperties>
</file>