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7"/>
  </p:notesMasterIdLst>
  <p:handoutMasterIdLst>
    <p:handoutMasterId r:id="rId18"/>
  </p:handoutMasterIdLst>
  <p:sldIdLst>
    <p:sldId id="285" r:id="rId6"/>
    <p:sldId id="286" r:id="rId7"/>
    <p:sldId id="288" r:id="rId8"/>
    <p:sldId id="287" r:id="rId9"/>
    <p:sldId id="295" r:id="rId10"/>
    <p:sldId id="294" r:id="rId11"/>
    <p:sldId id="289" r:id="rId12"/>
    <p:sldId id="290" r:id="rId13"/>
    <p:sldId id="296" r:id="rId14"/>
    <p:sldId id="291" r:id="rId15"/>
    <p:sldId id="281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1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D9117E"/>
    <a:srgbClr val="5DC1FF"/>
    <a:srgbClr val="37B0FB"/>
    <a:srgbClr val="009AD0"/>
    <a:srgbClr val="94B333"/>
    <a:srgbClr val="BE9600"/>
    <a:srgbClr val="BB9301"/>
    <a:srgbClr val="E8C22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69" autoAdjust="0"/>
    <p:restoredTop sz="89943" autoAdjust="0"/>
  </p:normalViewPr>
  <p:slideViewPr>
    <p:cSldViewPr snapToGrid="0" showGuides="1">
      <p:cViewPr varScale="1">
        <p:scale>
          <a:sx n="103" d="100"/>
          <a:sy n="103" d="100"/>
        </p:scale>
        <p:origin x="1080" y="102"/>
      </p:cViewPr>
      <p:guideLst>
        <p:guide orient="horz" pos="2160"/>
        <p:guide pos="41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5" d="100"/>
          <a:sy n="75" d="100"/>
        </p:scale>
        <p:origin x="1911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E3CC217A-F9D7-47C3-B542-AAA915BA419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E7CD6EC-38D3-4F9F-824F-27FD60C73D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980D6-5DF0-463D-BFB7-BC7EA5530348}" type="datetimeFigureOut">
              <a:rPr lang="de-DE" smtClean="0"/>
              <a:t>03.05.2023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D3B72A2-2A97-46A2-B0E6-3DFA689BB9E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F749A1E-B8C3-415F-AC4C-200E5AD788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9C69D-BBB7-4804-A517-DD8710202B5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5584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35C94-B646-4D4D-A5E3-882C7E78FF5D}" type="datetimeFigureOut">
              <a:rPr lang="de-DE" smtClean="0"/>
              <a:t>03.05.2023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28433A-3D12-444A-8A1F-2969B3EF30A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615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Distributed figures depict only parts of the whole, e.g. the figures on the right are extracts from OGC 17‑003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4791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8675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3547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9951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7393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Titel/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292B943-63E8-4E1E-B31E-5FE3860900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5CF0C306-39D7-4EAE-89DF-69763743BA67}"/>
              </a:ext>
            </a:extLst>
          </p:cNvPr>
          <p:cNvSpPr/>
          <p:nvPr userDrawn="1"/>
        </p:nvSpPr>
        <p:spPr>
          <a:xfrm>
            <a:off x="0" y="0"/>
            <a:ext cx="695325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5C513F-BDE5-4EEA-A208-17CFB8B9C3F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5326" y="3809454"/>
            <a:ext cx="9697665" cy="1141439"/>
          </a:xfrm>
          <a:solidFill>
            <a:schemeClr val="accent1">
              <a:lumMod val="50000"/>
              <a:alpha val="80000"/>
            </a:schemeClr>
          </a:solidFill>
          <a:ln>
            <a:noFill/>
          </a:ln>
        </p:spPr>
        <p:txBody>
          <a:bodyPr lIns="288000" tIns="144000" rIns="432000" bIns="144000" anchor="ctr">
            <a:normAutofit/>
          </a:bodyPr>
          <a:lstStyle>
            <a:lvl1pPr marL="717550" indent="0" algn="l"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Edit master subtitle format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52A8061A-9228-4DB0-8D9D-1B65E6A7DD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40000" y="323750"/>
            <a:ext cx="9541821" cy="3221856"/>
          </a:xfrm>
        </p:spPr>
        <p:txBody>
          <a:bodyPr lIns="216000" tIns="0" rIns="0" bIns="108000" anchor="b">
            <a:noAutofit/>
          </a:bodyPr>
          <a:lstStyle>
            <a:lvl1pPr>
              <a:defRPr sz="48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Add title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5B16576-B954-4493-9E58-E9C5386E81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91" y="5268397"/>
            <a:ext cx="1532709" cy="1265853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E58F85F-E39F-6DF2-648B-F85C48FB19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76295D-E20E-919F-946F-82E3A703EF7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425600" y="6544800"/>
            <a:ext cx="4114800" cy="257774"/>
          </a:xfrm>
        </p:spPr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1998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Mustertabelle/Table Samp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graphicFrame>
        <p:nvGraphicFramePr>
          <p:cNvPr id="10" name="Tabellenplatzhalter 7">
            <a:extLst>
              <a:ext uri="{FF2B5EF4-FFF2-40B4-BE49-F238E27FC236}">
                <a16:creationId xmlns:a16="http://schemas.microsoft.com/office/drawing/2014/main" id="{1C20BEF9-F6A4-4E18-813E-7C7A4A89EFB4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51400423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DFA15C25-778F-45D2-A70E-06F46D1BF03A}"/>
              </a:ext>
            </a:extLst>
          </p:cNvPr>
          <p:cNvSpPr txBox="1"/>
          <p:nvPr userDrawn="1"/>
        </p:nvSpPr>
        <p:spPr>
          <a:xfrm>
            <a:off x="695325" y="333375"/>
            <a:ext cx="10056092" cy="98528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de-D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endParaRPr lang="de-DE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9CAA27B-59B5-D915-6398-75A94668C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227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Tabelle/Tab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D5A43E47-9416-3DCC-8243-87AE52AE2064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Tabellenplatzhalter 4">
            <a:extLst>
              <a:ext uri="{FF2B5EF4-FFF2-40B4-BE49-F238E27FC236}">
                <a16:creationId xmlns:a16="http://schemas.microsoft.com/office/drawing/2014/main" id="{E454AC21-5CA9-4DCD-9E64-33EE941B0352}"/>
              </a:ext>
            </a:extLst>
          </p:cNvPr>
          <p:cNvSpPr>
            <a:spLocks noGrp="1"/>
          </p:cNvSpPr>
          <p:nvPr>
            <p:ph type="tbl" sz="quarter" idx="11" hasCustomPrompt="1"/>
          </p:nvPr>
        </p:nvSpPr>
        <p:spPr>
          <a:xfrm>
            <a:off x="695325" y="1628776"/>
            <a:ext cx="10801350" cy="48958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Table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7AA41E4-A17D-03A8-9521-4B67C9D842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0EB41DB-513E-D1FC-EB6E-F88FF40346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5420EE52-882B-A637-C5E2-47028BC68F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6" y="333375"/>
            <a:ext cx="10056093" cy="985286"/>
          </a:xfrm>
        </p:spPr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1313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Mustertabelle/Table Samp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>
            <a:extLst>
              <a:ext uri="{FF2B5EF4-FFF2-40B4-BE49-F238E27FC236}">
                <a16:creationId xmlns:a16="http://schemas.microsoft.com/office/drawing/2014/main" id="{E4EDC0B4-4839-D67D-DEEC-401133DF66D9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8560AFC3-57D0-F888-0409-6E4AE04E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/>
          <a:p>
            <a:r>
              <a:rPr lang="de-DE" dirty="0"/>
              <a:t>Nam </a:t>
            </a:r>
            <a:r>
              <a:rPr lang="de-DE" dirty="0" err="1"/>
              <a:t>liber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cum </a:t>
            </a:r>
            <a:r>
              <a:rPr lang="de-DE" dirty="0" err="1"/>
              <a:t>soluta</a:t>
            </a:r>
            <a:r>
              <a:rPr lang="de-DE" dirty="0"/>
              <a:t> nobis </a:t>
            </a:r>
            <a:r>
              <a:rPr lang="de-DE" dirty="0" err="1"/>
              <a:t>eleifend</a:t>
            </a:r>
            <a:r>
              <a:rPr lang="de-DE" dirty="0"/>
              <a:t> </a:t>
            </a:r>
            <a:r>
              <a:rPr lang="de-DE" dirty="0" err="1"/>
              <a:t>option</a:t>
            </a:r>
            <a:r>
              <a:rPr lang="de-DE" dirty="0"/>
              <a:t> </a:t>
            </a:r>
            <a:r>
              <a:rPr lang="de-DE" dirty="0" err="1"/>
              <a:t>congue</a:t>
            </a:r>
            <a:r>
              <a:rPr lang="de-DE" dirty="0"/>
              <a:t> nihil </a:t>
            </a:r>
            <a:r>
              <a:rPr lang="de-DE" dirty="0" err="1"/>
              <a:t>imperdiet</a:t>
            </a:r>
            <a:r>
              <a:rPr lang="de-DE" dirty="0"/>
              <a:t> </a:t>
            </a:r>
            <a:r>
              <a:rPr lang="de-DE" dirty="0" err="1"/>
              <a:t>doming</a:t>
            </a:r>
            <a:r>
              <a:rPr lang="de-DE" dirty="0"/>
              <a:t> </a:t>
            </a:r>
            <a:r>
              <a:rPr lang="de-DE" dirty="0" err="1"/>
              <a:t>id</a:t>
            </a:r>
            <a:r>
              <a:rPr lang="de-DE" dirty="0"/>
              <a:t> quod </a:t>
            </a:r>
            <a:r>
              <a:rPr lang="de-DE" dirty="0" err="1"/>
              <a:t>mazim</a:t>
            </a:r>
            <a:r>
              <a:rPr lang="de-DE" dirty="0"/>
              <a:t> </a:t>
            </a:r>
            <a:r>
              <a:rPr lang="de-DE" dirty="0" err="1"/>
              <a:t>placerat</a:t>
            </a:r>
            <a:endParaRPr lang="de-DE" dirty="0"/>
          </a:p>
        </p:txBody>
      </p:sp>
      <p:graphicFrame>
        <p:nvGraphicFramePr>
          <p:cNvPr id="5" name="Tabellenplatzhalter 7">
            <a:extLst>
              <a:ext uri="{FF2B5EF4-FFF2-40B4-BE49-F238E27FC236}">
                <a16:creationId xmlns:a16="http://schemas.microsoft.com/office/drawing/2014/main" id="{0D05A9C7-78D0-EE06-3C91-0B44CAD5C348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173544782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  <p:pic>
        <p:nvPicPr>
          <p:cNvPr id="7" name="Grafik 6">
            <a:extLst>
              <a:ext uri="{FF2B5EF4-FFF2-40B4-BE49-F238E27FC236}">
                <a16:creationId xmlns:a16="http://schemas.microsoft.com/office/drawing/2014/main" id="{414B1055-33F2-706A-B987-AD219F01C4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3" name="Foliennummernplatzhalter 6">
            <a:extLst>
              <a:ext uri="{FF2B5EF4-FFF2-40B4-BE49-F238E27FC236}">
                <a16:creationId xmlns:a16="http://schemas.microsoft.com/office/drawing/2014/main" id="{64DEE5FA-1A0F-5F55-0896-0246BC7D6F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0" y="5342399"/>
            <a:ext cx="288000" cy="1440000"/>
          </a:xfrm>
        </p:spPr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4" name="Fußzeilenplatzhalter 3">
            <a:extLst>
              <a:ext uri="{FF2B5EF4-FFF2-40B4-BE49-F238E27FC236}">
                <a16:creationId xmlns:a16="http://schemas.microsoft.com/office/drawing/2014/main" id="{EC8C11A2-D458-BDE8-F2BF-ADAFB4188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325" y="6544945"/>
            <a:ext cx="4114800" cy="257774"/>
          </a:xfrm>
        </p:spPr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6806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Titel/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3B56E86-EFEB-4205-AA4A-9F3E82413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5CF0C306-39D7-4EAE-89DF-69763743BA67}"/>
              </a:ext>
            </a:extLst>
          </p:cNvPr>
          <p:cNvSpPr/>
          <p:nvPr userDrawn="1"/>
        </p:nvSpPr>
        <p:spPr>
          <a:xfrm>
            <a:off x="0" y="0"/>
            <a:ext cx="695325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5C513F-BDE5-4EEA-A208-17CFB8B9C3F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5326" y="3803209"/>
            <a:ext cx="9697665" cy="1141438"/>
          </a:xfrm>
          <a:solidFill>
            <a:schemeClr val="accent4">
              <a:lumMod val="50000"/>
              <a:alpha val="80000"/>
            </a:schemeClr>
          </a:solidFill>
        </p:spPr>
        <p:txBody>
          <a:bodyPr lIns="288000" tIns="144000" rIns="432000" bIns="144000" anchor="ctr">
            <a:normAutofit/>
          </a:bodyPr>
          <a:lstStyle>
            <a:lvl1pPr marL="717550" indent="0" algn="l">
              <a:lnSpc>
                <a:spcPct val="100000"/>
              </a:lnSpc>
              <a:spcBef>
                <a:spcPts val="1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subtitle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52A8061A-9228-4DB0-8D9D-1B65E6A7DD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40000" y="333374"/>
            <a:ext cx="9541821" cy="3205985"/>
          </a:xfrm>
        </p:spPr>
        <p:txBody>
          <a:bodyPr lIns="216000" tIns="0" rIns="0" bIns="108000" anchor="b">
            <a:noAutofit/>
          </a:bodyPr>
          <a:lstStyle>
            <a:lvl1pPr>
              <a:defRPr sz="48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Add title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34066C5-F371-4079-BEC5-D83B78D0CFE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91" y="5268397"/>
            <a:ext cx="1532709" cy="1265853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C05F074-4978-BB63-F797-D5FCF996151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425600" y="6544800"/>
            <a:ext cx="4114800" cy="257774"/>
          </a:xfrm>
        </p:spPr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709CECA-60EA-35F9-5F27-CF64A7C897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46850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Kapitel/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>
            <a:extLst>
              <a:ext uri="{FF2B5EF4-FFF2-40B4-BE49-F238E27FC236}">
                <a16:creationId xmlns:a16="http://schemas.microsoft.com/office/drawing/2014/main" id="{AF35D6C1-0699-3B81-DD6A-0016F7A8D7E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87338" y="0"/>
            <a:ext cx="11904662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CCAB873-861B-47E3-BAE9-07181DA521FB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04937E-4444-4817-AF16-D7E7EA0FEA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A0C9CC46-BAE5-4171-9813-A78515AF72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7999" y="5101588"/>
            <a:ext cx="10693822" cy="1141438"/>
          </a:xfrm>
          <a:solidFill>
            <a:schemeClr val="accent4">
              <a:lumMod val="50000"/>
              <a:alpha val="80000"/>
            </a:schemeClr>
          </a:solidFill>
        </p:spPr>
        <p:txBody>
          <a:bodyPr lIns="396000" tIns="0" rIns="72000" bIns="0" anchor="ctr">
            <a:normAutofit/>
          </a:bodyPr>
          <a:lstStyle>
            <a:lvl1pPr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 err="1"/>
              <a:t>TITLe</a:t>
            </a:r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5FBA6571-CE1B-47EB-8C1E-D5A1391EAE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83600" y="302400"/>
            <a:ext cx="943200" cy="781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32C7237-52B1-CB5D-D118-2836DC556EC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F1FF6555-F43F-4F6F-8557-7775ED911DB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5400000">
            <a:off x="9600966" y="3917193"/>
            <a:ext cx="4388725" cy="262943"/>
          </a:xfrm>
        </p:spPr>
        <p:txBody>
          <a:bodyPr lIns="0" tIns="54000" rIns="0" bIns="54000">
            <a:spAutoFit/>
          </a:bodyPr>
          <a:lstStyle>
            <a:lvl1pPr marL="0" indent="0" algn="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source </a:t>
            </a:r>
            <a:r>
              <a:rPr lang="de-DE" dirty="0" err="1"/>
              <a:t>here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4226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 Inhalt/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Edit master title format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noProof="0" dirty="0"/>
              <a:t>Edit master text format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8896D9-06D8-F605-C9DB-A9519477D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4300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2095625"/>
            <a:ext cx="10801349" cy="4428999"/>
          </a:xfrm>
        </p:spPr>
        <p:txBody>
          <a:bodyPr/>
          <a:lstStyle/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325" y="1487788"/>
            <a:ext cx="3482038" cy="439824"/>
          </a:xfrm>
          <a:solidFill>
            <a:schemeClr val="accent4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6263446-0FBB-7B9F-7376-C85F4725E6D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9630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2095625"/>
            <a:ext cx="5400675" cy="1850733"/>
          </a:xfrm>
        </p:spPr>
        <p:txBody>
          <a:bodyPr/>
          <a:lstStyle/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325" y="1487788"/>
            <a:ext cx="3482038" cy="439824"/>
          </a:xfrm>
          <a:solidFill>
            <a:schemeClr val="accent4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FBB571AC-F556-C50A-DAD2-4638503AA73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695325" y="4673892"/>
            <a:ext cx="5400675" cy="1850733"/>
          </a:xfrm>
        </p:spPr>
        <p:txBody>
          <a:bodyPr/>
          <a:lstStyle/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2" name="Textplatzhalter 23">
            <a:extLst>
              <a:ext uri="{FF2B5EF4-FFF2-40B4-BE49-F238E27FC236}">
                <a16:creationId xmlns:a16="http://schemas.microsoft.com/office/drawing/2014/main" id="{43C99AA0-30B9-CB68-5447-173C21DF9AC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95325" y="4066055"/>
            <a:ext cx="3482038" cy="439824"/>
          </a:xfrm>
          <a:solidFill>
            <a:schemeClr val="accent4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E5E99BBD-0EE1-272A-B9CD-BB38CD6536A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487789"/>
            <a:ext cx="5156200" cy="4773894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4160246-4126-D54D-D8F2-4EA413129C18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2E4B575B-830B-4042-B5E3-854ED6742E5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40475" y="6261682"/>
            <a:ext cx="5156200" cy="262943"/>
          </a:xfrm>
        </p:spPr>
        <p:txBody>
          <a:bodyPr lIns="0" tIns="54000" rIns="0" bIns="54000">
            <a:spAutoFit/>
          </a:bodyPr>
          <a:lstStyle>
            <a:lvl1pPr marL="0" indent="0" algn="l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source </a:t>
            </a:r>
            <a:r>
              <a:rPr lang="de-DE" dirty="0" err="1"/>
              <a:t>here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51263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628775"/>
            <a:ext cx="10801349" cy="3379007"/>
          </a:xfrm>
        </p:spPr>
        <p:txBody>
          <a:bodyPr/>
          <a:lstStyle/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1" name="Textplatzhalter 20">
            <a:extLst>
              <a:ext uri="{FF2B5EF4-FFF2-40B4-BE49-F238E27FC236}">
                <a16:creationId xmlns:a16="http://schemas.microsoft.com/office/drawing/2014/main" id="{B0949BCE-540C-4310-9432-ECBCD4F9E8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7999" y="5245768"/>
            <a:ext cx="11208676" cy="1278857"/>
          </a:xfrm>
          <a:solidFill>
            <a:schemeClr val="accent4">
              <a:lumMod val="50000"/>
            </a:schemeClr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AC8D3D5-3F24-32BA-B9E4-6239FD09AAD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47385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>
            <a:extLst>
              <a:ext uri="{FF2B5EF4-FFF2-40B4-BE49-F238E27FC236}">
                <a16:creationId xmlns:a16="http://schemas.microsoft.com/office/drawing/2014/main" id="{1B6BF6A4-FC91-4167-8F07-41431B226865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7D4156-B9EE-48B3-B002-FF1BD1B4E9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605818-BCB5-4851-918D-4380EE7BB99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532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BAA6193-522B-4DE7-B07C-2474178A85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235C822F-CC3C-4AC6-8713-E8BC4920D334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801463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A8A8ACBD-7378-4E9B-B8F5-8AA7E85F464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4354981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13B05B4-8F80-42F2-99E5-82EFE1078C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17" name="Bildplatzhalter 15">
            <a:extLst>
              <a:ext uri="{FF2B5EF4-FFF2-40B4-BE49-F238E27FC236}">
                <a16:creationId xmlns:a16="http://schemas.microsoft.com/office/drawing/2014/main" id="{0DDDB17B-0986-46FF-939D-242CCFD35E6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54981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18" name="Bildplatzhalter 15">
            <a:extLst>
              <a:ext uri="{FF2B5EF4-FFF2-40B4-BE49-F238E27FC236}">
                <a16:creationId xmlns:a16="http://schemas.microsoft.com/office/drawing/2014/main" id="{D46DB007-86EC-4631-9973-7E69665C06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14637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2C85D4D-1A11-4D5D-986E-8754B4B26DE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325" y="1487788"/>
            <a:ext cx="3482038" cy="439824"/>
          </a:xfrm>
          <a:solidFill>
            <a:schemeClr val="accent4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4570C8F3-09F4-4F6C-BDF3-B1F82DC969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5" name="Textplatzhalter 20">
            <a:extLst>
              <a:ext uri="{FF2B5EF4-FFF2-40B4-BE49-F238E27FC236}">
                <a16:creationId xmlns:a16="http://schemas.microsoft.com/office/drawing/2014/main" id="{A1BCFDDC-E704-4456-842B-CA12D08661D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7999" y="5245768"/>
            <a:ext cx="11208676" cy="1278857"/>
          </a:xfrm>
          <a:solidFill>
            <a:schemeClr val="accent4">
              <a:lumMod val="50000"/>
            </a:schemeClr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B38C3D2-DF70-153A-B8DF-4CECDC07280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D74F0FA-8F68-4378-8DBC-19E1F6A0E5A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95325" y="4691485"/>
            <a:ext cx="3482037" cy="262943"/>
          </a:xfrm>
        </p:spPr>
        <p:txBody>
          <a:bodyPr lIns="54000" tIns="54000" rIns="54000" bIns="54000">
            <a:spAutoFit/>
          </a:bodyPr>
          <a:lstStyle>
            <a:lvl1pPr marL="0" indent="0" algn="l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source </a:t>
            </a:r>
            <a:r>
              <a:rPr lang="de-DE" dirty="0" err="1"/>
              <a:t>here</a:t>
            </a:r>
            <a:endParaRPr lang="de-DE" dirty="0"/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8D0D31E6-199E-4219-A707-84C3133E308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54979" y="4691485"/>
            <a:ext cx="3482037" cy="262943"/>
          </a:xfrm>
        </p:spPr>
        <p:txBody>
          <a:bodyPr lIns="54000" tIns="54000" rIns="54000" bIns="54000">
            <a:spAutoFit/>
          </a:bodyPr>
          <a:lstStyle>
            <a:lvl1pPr marL="0" indent="0" algn="l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source </a:t>
            </a:r>
            <a:r>
              <a:rPr lang="de-DE" dirty="0" err="1"/>
              <a:t>here</a:t>
            </a:r>
            <a:endParaRPr lang="de-DE" dirty="0"/>
          </a:p>
        </p:txBody>
      </p:sp>
      <p:sp>
        <p:nvSpPr>
          <p:cNvPr id="21" name="Textplatzhalter 7">
            <a:extLst>
              <a:ext uri="{FF2B5EF4-FFF2-40B4-BE49-F238E27FC236}">
                <a16:creationId xmlns:a16="http://schemas.microsoft.com/office/drawing/2014/main" id="{3B652E60-BB22-4CDC-B46E-3983789A55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014637" y="4687047"/>
            <a:ext cx="3482037" cy="262943"/>
          </a:xfrm>
        </p:spPr>
        <p:txBody>
          <a:bodyPr lIns="54000" tIns="54000" rIns="54000" bIns="54000">
            <a:spAutoFit/>
          </a:bodyPr>
          <a:lstStyle>
            <a:lvl1pPr marL="0" indent="0" algn="l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source </a:t>
            </a:r>
            <a:r>
              <a:rPr lang="de-DE" dirty="0" err="1"/>
              <a:t>here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0049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Kapitel/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2F87A75-3F72-6661-3C8C-5F55ECF6EF1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87338" y="0"/>
            <a:ext cx="11904662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CCAB873-861B-47E3-BAE9-07181DA521FB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04937E-4444-4817-AF16-D7E7EA0FEA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A0C9CC46-BAE5-4171-9813-A78515AF72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7999" y="5101588"/>
            <a:ext cx="10693822" cy="1141438"/>
          </a:xfrm>
          <a:solidFill>
            <a:schemeClr val="accent1">
              <a:lumMod val="50000"/>
              <a:alpha val="80000"/>
            </a:schemeClr>
          </a:solidFill>
        </p:spPr>
        <p:txBody>
          <a:bodyPr lIns="396000" tIns="0" rIns="72000" bIns="0" anchor="ctr">
            <a:normAutofit/>
          </a:bodyPr>
          <a:lstStyle>
            <a:lvl1pPr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 err="1"/>
              <a:t>TITLe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53246B2-203D-4635-9023-C83C1FB1E1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83600" y="302400"/>
            <a:ext cx="943200" cy="781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2C564B2-3B65-9088-DFD7-AB7EDE92BA4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248B4FDF-C91E-4E63-9070-D94BAC1B27C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5400000">
            <a:off x="9600966" y="3917193"/>
            <a:ext cx="4388725" cy="262943"/>
          </a:xfrm>
        </p:spPr>
        <p:txBody>
          <a:bodyPr lIns="0" tIns="54000" rIns="0" bIns="54000">
            <a:spAutoFit/>
          </a:bodyPr>
          <a:lstStyle>
            <a:lvl1pPr marL="0" indent="0" algn="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source </a:t>
            </a:r>
            <a:r>
              <a:rPr lang="de-DE" dirty="0" err="1"/>
              <a:t>here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44508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8896D9-06D8-F605-C9DB-A9519477D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96FFF96C-003A-2C95-0C20-6A5ECF67AE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4800" y="1628775"/>
            <a:ext cx="5400000" cy="4896000"/>
          </a:xfrm>
        </p:spPr>
        <p:txBody>
          <a:bodyPr/>
          <a:lstStyle/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2C0F5C3-8222-0817-ECCA-D675DF1CE7E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628625"/>
            <a:ext cx="5156200" cy="4896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A4678D57-D387-497F-BE8F-CC4BED8016E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 rot="5400000">
            <a:off x="9180145" y="3945152"/>
            <a:ext cx="4896003" cy="262943"/>
          </a:xfrm>
        </p:spPr>
        <p:txBody>
          <a:bodyPr lIns="54000" tIns="54000" rIns="54000" bIns="54000">
            <a:spAutoFit/>
          </a:bodyPr>
          <a:lstStyle>
            <a:lvl1pPr marL="0" indent="0" algn="r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Bildquelle hier angeben</a:t>
            </a:r>
          </a:p>
        </p:txBody>
      </p:sp>
    </p:spTree>
    <p:extLst>
      <p:ext uri="{BB962C8B-B14F-4D97-AF65-F5344CB8AC3E}">
        <p14:creationId xmlns:p14="http://schemas.microsoft.com/office/powerpoint/2010/main" val="743913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Tabelle/Tab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9C186D-B875-45B9-9C0A-1830A52B4A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sp>
        <p:nvSpPr>
          <p:cNvPr id="11" name="Tabellenplatzhalter 4">
            <a:extLst>
              <a:ext uri="{FF2B5EF4-FFF2-40B4-BE49-F238E27FC236}">
                <a16:creationId xmlns:a16="http://schemas.microsoft.com/office/drawing/2014/main" id="{57BDB932-A261-4963-8CCA-D819AAB058CA}"/>
              </a:ext>
            </a:extLst>
          </p:cNvPr>
          <p:cNvSpPr>
            <a:spLocks noGrp="1"/>
          </p:cNvSpPr>
          <p:nvPr>
            <p:ph type="tbl" sz="quarter" idx="11" hasCustomPrompt="1"/>
          </p:nvPr>
        </p:nvSpPr>
        <p:spPr>
          <a:xfrm>
            <a:off x="695325" y="1628776"/>
            <a:ext cx="10801350" cy="48958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Table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51EFB8F-681F-B958-6016-DE1F84F28FC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95776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Mustertabelle/Table Samp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graphicFrame>
        <p:nvGraphicFramePr>
          <p:cNvPr id="10" name="Tabellenplatzhalter 7">
            <a:extLst>
              <a:ext uri="{FF2B5EF4-FFF2-40B4-BE49-F238E27FC236}">
                <a16:creationId xmlns:a16="http://schemas.microsoft.com/office/drawing/2014/main" id="{0D3ABB45-EB62-4087-B3EF-39BEE25E7081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562190330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  <p:sp>
        <p:nvSpPr>
          <p:cNvPr id="11" name="Textfeld 10">
            <a:extLst>
              <a:ext uri="{FF2B5EF4-FFF2-40B4-BE49-F238E27FC236}">
                <a16:creationId xmlns:a16="http://schemas.microsoft.com/office/drawing/2014/main" id="{3D336417-AA09-48C9-BDF2-558668A9C82D}"/>
              </a:ext>
            </a:extLst>
          </p:cNvPr>
          <p:cNvSpPr txBox="1"/>
          <p:nvPr userDrawn="1"/>
        </p:nvSpPr>
        <p:spPr>
          <a:xfrm>
            <a:off x="695325" y="333375"/>
            <a:ext cx="10056092" cy="98528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de-D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endParaRPr lang="de-DE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407347F-35E4-52BE-8323-099180448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06335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Tabelle/Tab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16133B2B-12C4-FE1C-E575-FCC33EDD08E8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Tabellenplatzhalter 4">
            <a:extLst>
              <a:ext uri="{FF2B5EF4-FFF2-40B4-BE49-F238E27FC236}">
                <a16:creationId xmlns:a16="http://schemas.microsoft.com/office/drawing/2014/main" id="{57BDB932-A261-4963-8CCA-D819AAB058CA}"/>
              </a:ext>
            </a:extLst>
          </p:cNvPr>
          <p:cNvSpPr>
            <a:spLocks noGrp="1"/>
          </p:cNvSpPr>
          <p:nvPr>
            <p:ph type="tbl" sz="quarter" idx="11" hasCustomPrompt="1"/>
          </p:nvPr>
        </p:nvSpPr>
        <p:spPr>
          <a:xfrm>
            <a:off x="695325" y="1628776"/>
            <a:ext cx="10801350" cy="48958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Table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8C0A269-0A22-1F24-8A6F-92CF83B25C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1D6C117F-FFC7-BDD4-24D7-796BC82D0EF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95325" y="6544945"/>
            <a:ext cx="4114800" cy="257774"/>
          </a:xfrm>
        </p:spPr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7A68C062-180C-99B8-FA50-EA5C79290C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04735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Mustertabelle/Table Samp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0D7E6995-96CC-3982-D5B2-C86FEE3250A0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6">
            <a:extLst>
              <a:ext uri="{FF2B5EF4-FFF2-40B4-BE49-F238E27FC236}">
                <a16:creationId xmlns:a16="http://schemas.microsoft.com/office/drawing/2014/main" id="{D4835C53-91E7-6F9B-B923-BC1D5AC13F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0" y="5342399"/>
            <a:ext cx="288000" cy="1440000"/>
          </a:xfrm>
        </p:spPr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B2529C76-0D8A-EF87-45E6-0ADDE5F1D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325" y="6544945"/>
            <a:ext cx="4114800" cy="257774"/>
          </a:xfrm>
        </p:spPr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71F05D1-9FC5-816E-FCE9-742956FC2E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2" name="Titel 4">
            <a:extLst>
              <a:ext uri="{FF2B5EF4-FFF2-40B4-BE49-F238E27FC236}">
                <a16:creationId xmlns:a16="http://schemas.microsoft.com/office/drawing/2014/main" id="{E6EC0CBA-DCD5-B2B0-E997-0F914B7AC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/>
          <a:p>
            <a:r>
              <a:rPr lang="de-DE" dirty="0"/>
              <a:t>Nam </a:t>
            </a:r>
            <a:r>
              <a:rPr lang="de-DE" dirty="0" err="1"/>
              <a:t>liber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cum </a:t>
            </a:r>
            <a:r>
              <a:rPr lang="de-DE" dirty="0" err="1"/>
              <a:t>soluta</a:t>
            </a:r>
            <a:r>
              <a:rPr lang="de-DE" dirty="0"/>
              <a:t> nobis </a:t>
            </a:r>
            <a:r>
              <a:rPr lang="de-DE" dirty="0" err="1"/>
              <a:t>eleifend</a:t>
            </a:r>
            <a:r>
              <a:rPr lang="de-DE" dirty="0"/>
              <a:t> </a:t>
            </a:r>
            <a:r>
              <a:rPr lang="de-DE" dirty="0" err="1"/>
              <a:t>option</a:t>
            </a:r>
            <a:r>
              <a:rPr lang="de-DE" dirty="0"/>
              <a:t> </a:t>
            </a:r>
            <a:r>
              <a:rPr lang="de-DE" dirty="0" err="1"/>
              <a:t>congue</a:t>
            </a:r>
            <a:r>
              <a:rPr lang="de-DE" dirty="0"/>
              <a:t> nihil </a:t>
            </a:r>
            <a:r>
              <a:rPr lang="de-DE" dirty="0" err="1"/>
              <a:t>imperdiet</a:t>
            </a:r>
            <a:r>
              <a:rPr lang="de-DE" dirty="0"/>
              <a:t> </a:t>
            </a:r>
            <a:r>
              <a:rPr lang="de-DE" dirty="0" err="1"/>
              <a:t>doming</a:t>
            </a:r>
            <a:r>
              <a:rPr lang="de-DE" dirty="0"/>
              <a:t> </a:t>
            </a:r>
            <a:r>
              <a:rPr lang="de-DE" dirty="0" err="1"/>
              <a:t>id</a:t>
            </a:r>
            <a:r>
              <a:rPr lang="de-DE" dirty="0"/>
              <a:t> quod </a:t>
            </a:r>
            <a:r>
              <a:rPr lang="de-DE" dirty="0" err="1"/>
              <a:t>mazim</a:t>
            </a:r>
            <a:r>
              <a:rPr lang="de-DE" dirty="0"/>
              <a:t> </a:t>
            </a:r>
            <a:r>
              <a:rPr lang="de-DE" dirty="0" err="1"/>
              <a:t>placerat</a:t>
            </a:r>
            <a:endParaRPr lang="de-DE" dirty="0"/>
          </a:p>
        </p:txBody>
      </p:sp>
      <p:graphicFrame>
        <p:nvGraphicFramePr>
          <p:cNvPr id="13" name="Tabellenplatzhalter 7">
            <a:extLst>
              <a:ext uri="{FF2B5EF4-FFF2-40B4-BE49-F238E27FC236}">
                <a16:creationId xmlns:a16="http://schemas.microsoft.com/office/drawing/2014/main" id="{E4A06E74-DBC5-BFB5-A583-5D6E319BBD46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95061288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62679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Titel/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3A1DD6DF-B176-485D-B01F-0D026F51E4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5CF0C306-39D7-4EAE-89DF-69763743BA67}"/>
              </a:ext>
            </a:extLst>
          </p:cNvPr>
          <p:cNvSpPr/>
          <p:nvPr userDrawn="1"/>
        </p:nvSpPr>
        <p:spPr>
          <a:xfrm>
            <a:off x="0" y="0"/>
            <a:ext cx="695326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5C513F-BDE5-4EEA-A208-17CFB8B9C3F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5326" y="3803208"/>
            <a:ext cx="9697665" cy="1141439"/>
          </a:xfrm>
          <a:solidFill>
            <a:srgbClr val="BE9600">
              <a:alpha val="80000"/>
            </a:srgbClr>
          </a:solidFill>
        </p:spPr>
        <p:txBody>
          <a:bodyPr lIns="288000" tIns="144000" rIns="432000" bIns="144000" anchor="ctr">
            <a:normAutofit/>
          </a:bodyPr>
          <a:lstStyle>
            <a:lvl1pPr marL="717550" indent="0" algn="l"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subtitle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52A8061A-9228-4DB0-8D9D-1B65E6A7DD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40000" y="333374"/>
            <a:ext cx="9541821" cy="3205985"/>
          </a:xfrm>
        </p:spPr>
        <p:txBody>
          <a:bodyPr lIns="216000" tIns="0" rIns="0" bIns="108000" anchor="b">
            <a:noAutofit/>
          </a:bodyPr>
          <a:lstStyle>
            <a:lvl1pPr>
              <a:defRPr sz="48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Add title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379A18D-BDEC-4A1A-B4E8-0BBF0FB0AB3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91" y="5268397"/>
            <a:ext cx="1532709" cy="1265853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338560D-8EC4-B53A-7006-5B5A972DC7D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425600" y="6544945"/>
            <a:ext cx="4114800" cy="257774"/>
          </a:xfrm>
        </p:spPr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602EDA2-8AA2-0466-B051-008CD77640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33665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Kapitel/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>
            <a:extLst>
              <a:ext uri="{FF2B5EF4-FFF2-40B4-BE49-F238E27FC236}">
                <a16:creationId xmlns:a16="http://schemas.microsoft.com/office/drawing/2014/main" id="{A29A4717-2733-B1CC-C548-EE7EB957DA2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87338" y="0"/>
            <a:ext cx="11904662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CCAB873-861B-47E3-BAE9-07181DA521FB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04937E-4444-4817-AF16-D7E7EA0FEA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A0C9CC46-BAE5-4171-9813-A78515AF72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7999" y="5101588"/>
            <a:ext cx="10693822" cy="1141438"/>
          </a:xfrm>
          <a:solidFill>
            <a:srgbClr val="BE9600">
              <a:alpha val="80000"/>
            </a:srgbClr>
          </a:solidFill>
        </p:spPr>
        <p:txBody>
          <a:bodyPr lIns="396000" tIns="0" rIns="72000" bIns="0" anchor="ctr">
            <a:normAutofit/>
          </a:bodyPr>
          <a:lstStyle>
            <a:lvl1pPr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 err="1"/>
              <a:t>TITLe</a:t>
            </a:r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E24BD797-BDE4-4F8B-BD63-88445F3046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83600" y="302400"/>
            <a:ext cx="943200" cy="781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C9E1831-352F-2D39-ACE5-21BCE2855BB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5320569E-7EBB-42F9-B989-19AC2BA590A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5400000">
            <a:off x="9600966" y="3917193"/>
            <a:ext cx="4388725" cy="262943"/>
          </a:xfrm>
        </p:spPr>
        <p:txBody>
          <a:bodyPr lIns="0" tIns="54000" rIns="0" bIns="54000">
            <a:spAutoFit/>
          </a:bodyPr>
          <a:lstStyle>
            <a:lvl1pPr marL="0" indent="0" algn="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source </a:t>
            </a:r>
            <a:r>
              <a:rPr lang="de-DE" dirty="0" err="1"/>
              <a:t>here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5286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 Inhalt/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4EBC151-FC60-E584-26BE-7134EAB82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33920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2095625"/>
            <a:ext cx="10801349" cy="4428999"/>
          </a:xfrm>
        </p:spPr>
        <p:txBody>
          <a:bodyPr/>
          <a:lstStyle/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325" y="1487788"/>
            <a:ext cx="3482038" cy="439824"/>
          </a:xfrm>
          <a:solidFill>
            <a:schemeClr val="accent2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107BD53-6A79-8877-2BE1-B0C49A39BD9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62905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4" y="2095625"/>
            <a:ext cx="5400675" cy="1850733"/>
          </a:xfrm>
        </p:spPr>
        <p:txBody>
          <a:bodyPr/>
          <a:lstStyle/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325" y="1487788"/>
            <a:ext cx="3482038" cy="439824"/>
          </a:xfrm>
          <a:solidFill>
            <a:schemeClr val="accent2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68187CB7-2C33-1C03-52A8-8996E6753E49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695325" y="4673892"/>
            <a:ext cx="5400675" cy="1850733"/>
          </a:xfrm>
        </p:spPr>
        <p:txBody>
          <a:bodyPr/>
          <a:lstStyle/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2" name="Textplatzhalter 23">
            <a:extLst>
              <a:ext uri="{FF2B5EF4-FFF2-40B4-BE49-F238E27FC236}">
                <a16:creationId xmlns:a16="http://schemas.microsoft.com/office/drawing/2014/main" id="{756228A2-CAF9-B1A1-1C97-DA91AB6BED6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95325" y="4066055"/>
            <a:ext cx="3482038" cy="439824"/>
          </a:xfrm>
          <a:solidFill>
            <a:schemeClr val="accent2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CA1CEBC5-E31D-F865-99F9-F5B2C3A4B1C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487789"/>
            <a:ext cx="5156200" cy="4773894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B1A145E-844F-C173-0E1A-4D5807A9AB03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20E4FEBA-B0DE-4B79-99F8-C969B4E3A93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40475" y="6261682"/>
            <a:ext cx="5156200" cy="262943"/>
          </a:xfrm>
        </p:spPr>
        <p:txBody>
          <a:bodyPr lIns="0" tIns="54000" rIns="0" bIns="54000">
            <a:spAutoFit/>
          </a:bodyPr>
          <a:lstStyle>
            <a:lvl1pPr marL="0" indent="0" algn="l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source </a:t>
            </a:r>
            <a:r>
              <a:rPr lang="de-DE" dirty="0" err="1"/>
              <a:t>here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350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 Inhalt/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Edit master title format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627200"/>
            <a:ext cx="10801349" cy="4895850"/>
          </a:xfrm>
        </p:spPr>
        <p:txBody>
          <a:bodyPr/>
          <a:lstStyle/>
          <a:p>
            <a:pPr lvl="0"/>
            <a:r>
              <a:rPr lang="en-US" noProof="0" dirty="0"/>
              <a:t>Edit master text format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191817E-6423-D72F-7A29-7C696C78E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3574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628775"/>
            <a:ext cx="10801349" cy="3379007"/>
          </a:xfrm>
        </p:spPr>
        <p:txBody>
          <a:bodyPr/>
          <a:lstStyle/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1" name="Textplatzhalter 20">
            <a:extLst>
              <a:ext uri="{FF2B5EF4-FFF2-40B4-BE49-F238E27FC236}">
                <a16:creationId xmlns:a16="http://schemas.microsoft.com/office/drawing/2014/main" id="{59E7F815-FED3-4D8F-9D9B-35CCAF3B263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7999" y="5245768"/>
            <a:ext cx="11208676" cy="1278857"/>
          </a:xfrm>
          <a:solidFill>
            <a:srgbClr val="BE9600"/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2093030-8FCB-CEE5-FAC4-DF786DEBF90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30136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>
            <a:extLst>
              <a:ext uri="{FF2B5EF4-FFF2-40B4-BE49-F238E27FC236}">
                <a16:creationId xmlns:a16="http://schemas.microsoft.com/office/drawing/2014/main" id="{1B6BF6A4-FC91-4167-8F07-41431B226865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7D4156-B9EE-48B3-B002-FF1BD1B4E9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605818-BCB5-4851-918D-4380EE7BB99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532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BAA6193-522B-4DE7-B07C-2474178A85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235C822F-CC3C-4AC6-8713-E8BC4920D334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801463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A8A8ACBD-7378-4E9B-B8F5-8AA7E85F464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4354981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13B05B4-8F80-42F2-99E5-82EFE1078C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17" name="Bildplatzhalter 15">
            <a:extLst>
              <a:ext uri="{FF2B5EF4-FFF2-40B4-BE49-F238E27FC236}">
                <a16:creationId xmlns:a16="http://schemas.microsoft.com/office/drawing/2014/main" id="{0DDDB17B-0986-46FF-939D-242CCFD35E6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54981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18" name="Bildplatzhalter 15">
            <a:extLst>
              <a:ext uri="{FF2B5EF4-FFF2-40B4-BE49-F238E27FC236}">
                <a16:creationId xmlns:a16="http://schemas.microsoft.com/office/drawing/2014/main" id="{D46DB007-86EC-4631-9973-7E69665C06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14637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2C85D4D-1A11-4D5D-986E-8754B4B26DE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325" y="1487788"/>
            <a:ext cx="3482038" cy="439824"/>
          </a:xfrm>
          <a:solidFill>
            <a:schemeClr val="accent2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4570C8F3-09F4-4F6C-BDF3-B1F82DC969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5" name="Textplatzhalter 20">
            <a:extLst>
              <a:ext uri="{FF2B5EF4-FFF2-40B4-BE49-F238E27FC236}">
                <a16:creationId xmlns:a16="http://schemas.microsoft.com/office/drawing/2014/main" id="{9D0FAF78-2A5F-4E8E-B1EE-D7C42554953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7999" y="5245768"/>
            <a:ext cx="11208676" cy="1278857"/>
          </a:xfrm>
          <a:solidFill>
            <a:srgbClr val="BE9600"/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C09EDA4-178A-19BE-891D-96E3D2B19D2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C4CA3CBF-84EB-43B9-A448-AE66CF1B19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95325" y="4691485"/>
            <a:ext cx="3482037" cy="262943"/>
          </a:xfrm>
        </p:spPr>
        <p:txBody>
          <a:bodyPr lIns="54000" tIns="54000" rIns="54000" bIns="54000">
            <a:spAutoFit/>
          </a:bodyPr>
          <a:lstStyle>
            <a:lvl1pPr marL="0" indent="0" algn="l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source </a:t>
            </a:r>
            <a:r>
              <a:rPr lang="de-DE" dirty="0" err="1"/>
              <a:t>here</a:t>
            </a:r>
            <a:endParaRPr lang="de-DE" dirty="0"/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8648652F-2A78-4696-BEDF-2827E678354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54979" y="4691485"/>
            <a:ext cx="3482037" cy="262943"/>
          </a:xfrm>
        </p:spPr>
        <p:txBody>
          <a:bodyPr lIns="54000" tIns="54000" rIns="54000" bIns="54000">
            <a:spAutoFit/>
          </a:bodyPr>
          <a:lstStyle>
            <a:lvl1pPr marL="0" indent="0" algn="l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source </a:t>
            </a:r>
            <a:r>
              <a:rPr lang="de-DE" dirty="0" err="1"/>
              <a:t>here</a:t>
            </a:r>
            <a:endParaRPr lang="de-DE" dirty="0"/>
          </a:p>
        </p:txBody>
      </p:sp>
      <p:sp>
        <p:nvSpPr>
          <p:cNvPr id="21" name="Textplatzhalter 7">
            <a:extLst>
              <a:ext uri="{FF2B5EF4-FFF2-40B4-BE49-F238E27FC236}">
                <a16:creationId xmlns:a16="http://schemas.microsoft.com/office/drawing/2014/main" id="{4D0E809D-C311-4031-A613-368FF399A72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014637" y="4687047"/>
            <a:ext cx="3482037" cy="262943"/>
          </a:xfrm>
        </p:spPr>
        <p:txBody>
          <a:bodyPr lIns="54000" tIns="54000" rIns="54000" bIns="54000">
            <a:spAutoFit/>
          </a:bodyPr>
          <a:lstStyle>
            <a:lvl1pPr marL="0" indent="0" algn="l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source </a:t>
            </a:r>
            <a:r>
              <a:rPr lang="de-DE" dirty="0" err="1"/>
              <a:t>here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84789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4EBC151-FC60-E584-26BE-7134EAB82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705F4847-2276-AAFB-108E-DBA5E7360C9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4800" y="1628775"/>
            <a:ext cx="5400000" cy="4896000"/>
          </a:xfrm>
        </p:spPr>
        <p:txBody>
          <a:bodyPr/>
          <a:lstStyle/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7BE329DB-A001-C66F-6040-0E345285523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628625"/>
            <a:ext cx="5156200" cy="4896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935316FE-8476-4572-87B2-B715CCF5833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 rot="5400000">
            <a:off x="9180145" y="3945152"/>
            <a:ext cx="4896003" cy="262943"/>
          </a:xfrm>
        </p:spPr>
        <p:txBody>
          <a:bodyPr lIns="54000" tIns="54000" rIns="54000" bIns="54000">
            <a:spAutoFit/>
          </a:bodyPr>
          <a:lstStyle>
            <a:lvl1pPr marL="0" indent="0" algn="r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source </a:t>
            </a:r>
            <a:r>
              <a:rPr lang="de-DE" dirty="0" err="1"/>
              <a:t>here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16546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Tabelle/Tab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9C186D-B875-45B9-9C0A-1830A52B4A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sp>
        <p:nvSpPr>
          <p:cNvPr id="5" name="Tabellenplatzhalter 4">
            <a:extLst>
              <a:ext uri="{FF2B5EF4-FFF2-40B4-BE49-F238E27FC236}">
                <a16:creationId xmlns:a16="http://schemas.microsoft.com/office/drawing/2014/main" id="{FA8D24D7-34CD-4ED1-8141-89BC9C1FC26A}"/>
              </a:ext>
            </a:extLst>
          </p:cNvPr>
          <p:cNvSpPr>
            <a:spLocks noGrp="1"/>
          </p:cNvSpPr>
          <p:nvPr>
            <p:ph type="tbl" sz="quarter" idx="11" hasCustomPrompt="1"/>
          </p:nvPr>
        </p:nvSpPr>
        <p:spPr>
          <a:xfrm>
            <a:off x="695325" y="1628776"/>
            <a:ext cx="10801350" cy="48958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Table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60E2FA4-B336-450E-D6C0-FA99C883B41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73541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Mustertabelle/Table Samp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graphicFrame>
        <p:nvGraphicFramePr>
          <p:cNvPr id="7" name="Tabellenplatzhalter 7">
            <a:extLst>
              <a:ext uri="{FF2B5EF4-FFF2-40B4-BE49-F238E27FC236}">
                <a16:creationId xmlns:a16="http://schemas.microsoft.com/office/drawing/2014/main" id="{215C28A5-80CD-4F42-9C77-C690E11449E6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926700702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598141AE-B519-4BF8-86A2-54973B0ADDE5}"/>
              </a:ext>
            </a:extLst>
          </p:cNvPr>
          <p:cNvSpPr txBox="1"/>
          <p:nvPr userDrawn="1"/>
        </p:nvSpPr>
        <p:spPr>
          <a:xfrm>
            <a:off x="695325" y="333375"/>
            <a:ext cx="10056092" cy="98528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de-D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endParaRPr lang="de-DE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75B4983-3911-6B34-D420-98DD812B0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41664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Tabelle/Tab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F14E77E2-5257-225C-6093-789249091B84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Tabellenplatzhalter 4">
            <a:extLst>
              <a:ext uri="{FF2B5EF4-FFF2-40B4-BE49-F238E27FC236}">
                <a16:creationId xmlns:a16="http://schemas.microsoft.com/office/drawing/2014/main" id="{FA8D24D7-34CD-4ED1-8141-89BC9C1FC26A}"/>
              </a:ext>
            </a:extLst>
          </p:cNvPr>
          <p:cNvSpPr>
            <a:spLocks noGrp="1"/>
          </p:cNvSpPr>
          <p:nvPr>
            <p:ph type="tbl" sz="quarter" idx="11" hasCustomPrompt="1"/>
          </p:nvPr>
        </p:nvSpPr>
        <p:spPr>
          <a:xfrm>
            <a:off x="695325" y="1628776"/>
            <a:ext cx="10801350" cy="48958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Table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1913AF20-2093-81B8-D3CF-3988C0D0E2D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95325" y="6544945"/>
            <a:ext cx="4114800" cy="257774"/>
          </a:xfrm>
        </p:spPr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4601CA69-20CF-6A99-B9FF-A1A445743A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69AA2D8C-E67C-1DBB-33C4-8FC8AE2C9F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7412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Mustertabelle/Table Samp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60B2BD55-0944-2EB8-30AE-4EC0EBD1C778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6">
            <a:extLst>
              <a:ext uri="{FF2B5EF4-FFF2-40B4-BE49-F238E27FC236}">
                <a16:creationId xmlns:a16="http://schemas.microsoft.com/office/drawing/2014/main" id="{8E332830-1B76-0834-BFD4-B0A738EACD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0" y="5342399"/>
            <a:ext cx="288000" cy="1440000"/>
          </a:xfrm>
        </p:spPr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1392DD0-9A3C-88DC-7FA4-612131847E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8A8560D2-D042-38FC-1DF9-D8044861589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695325" y="6544945"/>
            <a:ext cx="4114800" cy="257774"/>
          </a:xfrm>
        </p:spPr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12" name="Titel 4">
            <a:extLst>
              <a:ext uri="{FF2B5EF4-FFF2-40B4-BE49-F238E27FC236}">
                <a16:creationId xmlns:a16="http://schemas.microsoft.com/office/drawing/2014/main" id="{14023C8A-8B07-0D4C-F346-2C1B9789C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/>
          <a:p>
            <a:r>
              <a:rPr lang="de-DE" dirty="0"/>
              <a:t>Nam </a:t>
            </a:r>
            <a:r>
              <a:rPr lang="de-DE" dirty="0" err="1"/>
              <a:t>liber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cum </a:t>
            </a:r>
            <a:r>
              <a:rPr lang="de-DE" dirty="0" err="1"/>
              <a:t>soluta</a:t>
            </a:r>
            <a:r>
              <a:rPr lang="de-DE" dirty="0"/>
              <a:t> nobis </a:t>
            </a:r>
            <a:r>
              <a:rPr lang="de-DE" dirty="0" err="1"/>
              <a:t>eleifend</a:t>
            </a:r>
            <a:r>
              <a:rPr lang="de-DE" dirty="0"/>
              <a:t> </a:t>
            </a:r>
            <a:r>
              <a:rPr lang="de-DE" dirty="0" err="1"/>
              <a:t>option</a:t>
            </a:r>
            <a:r>
              <a:rPr lang="de-DE" dirty="0"/>
              <a:t> </a:t>
            </a:r>
            <a:r>
              <a:rPr lang="de-DE" dirty="0" err="1"/>
              <a:t>congue</a:t>
            </a:r>
            <a:r>
              <a:rPr lang="de-DE" dirty="0"/>
              <a:t> nihil </a:t>
            </a:r>
            <a:r>
              <a:rPr lang="de-DE" dirty="0" err="1"/>
              <a:t>imperdiet</a:t>
            </a:r>
            <a:r>
              <a:rPr lang="de-DE" dirty="0"/>
              <a:t> </a:t>
            </a:r>
            <a:r>
              <a:rPr lang="de-DE" dirty="0" err="1"/>
              <a:t>doming</a:t>
            </a:r>
            <a:r>
              <a:rPr lang="de-DE" dirty="0"/>
              <a:t> </a:t>
            </a:r>
            <a:r>
              <a:rPr lang="de-DE" dirty="0" err="1"/>
              <a:t>id</a:t>
            </a:r>
            <a:r>
              <a:rPr lang="de-DE" dirty="0"/>
              <a:t> quod </a:t>
            </a:r>
            <a:r>
              <a:rPr lang="de-DE" dirty="0" err="1"/>
              <a:t>mazim</a:t>
            </a:r>
            <a:r>
              <a:rPr lang="de-DE" dirty="0"/>
              <a:t> </a:t>
            </a:r>
            <a:r>
              <a:rPr lang="de-DE" dirty="0" err="1"/>
              <a:t>placerat</a:t>
            </a:r>
            <a:endParaRPr lang="de-DE" dirty="0"/>
          </a:p>
        </p:txBody>
      </p:sp>
      <p:graphicFrame>
        <p:nvGraphicFramePr>
          <p:cNvPr id="13" name="Tabellenplatzhalter 7">
            <a:extLst>
              <a:ext uri="{FF2B5EF4-FFF2-40B4-BE49-F238E27FC236}">
                <a16:creationId xmlns:a16="http://schemas.microsoft.com/office/drawing/2014/main" id="{C345DDFB-6457-0140-C751-BBDEB3109C3B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4088028885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47259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/Fullscreen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2">
            <a:extLst>
              <a:ext uri="{FF2B5EF4-FFF2-40B4-BE49-F238E27FC236}">
                <a16:creationId xmlns:a16="http://schemas.microsoft.com/office/drawing/2014/main" id="{C2226DF2-778A-4612-9F78-6765D18406C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" y="0"/>
            <a:ext cx="12192001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5" name="Textplatzhalter 9">
            <a:extLst>
              <a:ext uri="{FF2B5EF4-FFF2-40B4-BE49-F238E27FC236}">
                <a16:creationId xmlns:a16="http://schemas.microsoft.com/office/drawing/2014/main" id="{87F97911-DA70-4C70-822A-1814FBD79C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83600" y="302400"/>
            <a:ext cx="943200" cy="781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7EBD16-097C-4A05-9018-8E3005584E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5342399"/>
            <a:ext cx="288000" cy="1440000"/>
          </a:xfrm>
          <a:prstGeom prst="rect">
            <a:avLst/>
          </a:prstGeom>
        </p:spPr>
        <p:txBody>
          <a:bodyPr vert="horz" wrap="none" lIns="36000" tIns="90000" rIns="36000" bIns="90000" rtlCol="0" anchor="b">
            <a:normAutofit/>
          </a:bodyPr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D7813AC-780E-0FEE-8DD2-961C8464CAC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8395D497-4BD0-4044-AB65-1F72BFD0F1B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 rot="5400000">
            <a:off x="9347327" y="3965472"/>
            <a:ext cx="4896003" cy="262943"/>
          </a:xfrm>
        </p:spPr>
        <p:txBody>
          <a:bodyPr lIns="54000" tIns="54000" rIns="54000" bIns="54000">
            <a:spAutoFit/>
          </a:bodyPr>
          <a:lstStyle>
            <a:lvl1pPr marL="0" indent="0" algn="r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source </a:t>
            </a:r>
            <a:r>
              <a:rPr lang="de-DE" dirty="0" err="1"/>
              <a:t>here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2057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2095625"/>
            <a:ext cx="10801349" cy="4428999"/>
          </a:xfrm>
        </p:spPr>
        <p:txBody>
          <a:bodyPr/>
          <a:lstStyle/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325" y="1487788"/>
            <a:ext cx="3482038" cy="439824"/>
          </a:xfr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4E99B02-7125-B0DB-A965-82CB442B297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169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2095625"/>
            <a:ext cx="5400675" cy="1850733"/>
          </a:xfrm>
        </p:spPr>
        <p:txBody>
          <a:bodyPr/>
          <a:lstStyle/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325" y="1487788"/>
            <a:ext cx="3482038" cy="439824"/>
          </a:xfr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1A67A15-EB3D-B357-6153-033E99D34267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695325" y="4673892"/>
            <a:ext cx="5400675" cy="1850733"/>
          </a:xfrm>
        </p:spPr>
        <p:txBody>
          <a:bodyPr/>
          <a:lstStyle/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2" name="Textplatzhalter 23">
            <a:extLst>
              <a:ext uri="{FF2B5EF4-FFF2-40B4-BE49-F238E27FC236}">
                <a16:creationId xmlns:a16="http://schemas.microsoft.com/office/drawing/2014/main" id="{7951DB75-C581-BF8A-0FC7-DF33D2FBE0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95325" y="4066055"/>
            <a:ext cx="3482038" cy="439824"/>
          </a:xfr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2C0EA8B-EF64-0432-2FB0-872635D2E4F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487789"/>
            <a:ext cx="5156200" cy="4773894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EBECCF2-24E5-51A8-E7D9-E053B81C2C01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8284FDF0-9695-432C-8311-6A507C0F1D8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40475" y="6261682"/>
            <a:ext cx="5156200" cy="262943"/>
          </a:xfrm>
        </p:spPr>
        <p:txBody>
          <a:bodyPr lIns="0" tIns="54000" rIns="0" bIns="54000">
            <a:spAutoFit/>
          </a:bodyPr>
          <a:lstStyle>
            <a:lvl1pPr marL="0" indent="0" algn="l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source </a:t>
            </a:r>
            <a:r>
              <a:rPr lang="de-DE" dirty="0" err="1"/>
              <a:t>here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7907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628775"/>
            <a:ext cx="10801349" cy="3379007"/>
          </a:xfrm>
        </p:spPr>
        <p:txBody>
          <a:bodyPr/>
          <a:lstStyle/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2" name="Textplatzhalter 20">
            <a:extLst>
              <a:ext uri="{FF2B5EF4-FFF2-40B4-BE49-F238E27FC236}">
                <a16:creationId xmlns:a16="http://schemas.microsoft.com/office/drawing/2014/main" id="{783FE90B-8144-4EE7-83DD-1BF890852B5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7999" y="5245768"/>
            <a:ext cx="11208676" cy="1278857"/>
          </a:xfrm>
          <a:solidFill>
            <a:schemeClr val="accent1">
              <a:lumMod val="50000"/>
            </a:schemeClr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3E07709-F5D6-04F5-13BA-175ED852645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1312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>
            <a:extLst>
              <a:ext uri="{FF2B5EF4-FFF2-40B4-BE49-F238E27FC236}">
                <a16:creationId xmlns:a16="http://schemas.microsoft.com/office/drawing/2014/main" id="{1B6BF6A4-FC91-4167-8F07-41431B226865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7D4156-B9EE-48B3-B002-FF1BD1B4E9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605818-BCB5-4851-918D-4380EE7BB99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532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BAA6193-522B-4DE7-B07C-2474178A85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235C822F-CC3C-4AC6-8713-E8BC4920D334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801463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A8A8ACBD-7378-4E9B-B8F5-8AA7E85F464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4354981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13B05B4-8F80-42F2-99E5-82EFE1078C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rgbClr val="D9117E"/>
                </a:solidFill>
              </a:defRPr>
            </a:lvl1pPr>
          </a:lstStyle>
          <a:p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17" name="Bildplatzhalter 15">
            <a:extLst>
              <a:ext uri="{FF2B5EF4-FFF2-40B4-BE49-F238E27FC236}">
                <a16:creationId xmlns:a16="http://schemas.microsoft.com/office/drawing/2014/main" id="{0DDDB17B-0986-46FF-939D-242CCFD35E6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54981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rgbClr val="D9117E"/>
                </a:solidFill>
              </a:defRPr>
            </a:lvl1pPr>
          </a:lstStyle>
          <a:p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18" name="Bildplatzhalter 15">
            <a:extLst>
              <a:ext uri="{FF2B5EF4-FFF2-40B4-BE49-F238E27FC236}">
                <a16:creationId xmlns:a16="http://schemas.microsoft.com/office/drawing/2014/main" id="{D46DB007-86EC-4631-9973-7E69665C06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14637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rgbClr val="D9117E"/>
                </a:solidFill>
              </a:defRPr>
            </a:lvl1pPr>
          </a:lstStyle>
          <a:p>
            <a:r>
              <a:rPr lang="de-DE" dirty="0" err="1"/>
              <a:t>Replace</a:t>
            </a:r>
            <a:r>
              <a:rPr lang="de-DE" dirty="0"/>
              <a:t> </a:t>
            </a:r>
            <a:r>
              <a:rPr lang="de-DE" dirty="0" err="1"/>
              <a:t>placeholder</a:t>
            </a:r>
            <a:endParaRPr lang="de-DE" dirty="0"/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B1415D85-ECEE-44AA-B226-4998B44E25D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7999" y="5245768"/>
            <a:ext cx="11208676" cy="1278857"/>
          </a:xfrm>
          <a:solidFill>
            <a:schemeClr val="accent1">
              <a:lumMod val="50000"/>
            </a:schemeClr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2C85D4D-1A11-4D5D-986E-8754B4B26DE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325" y="1487788"/>
            <a:ext cx="3482038" cy="439824"/>
          </a:xfr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4570C8F3-09F4-4F6C-BDF3-B1F82DC969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E424654-2778-EA1B-0192-6D8875E1171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118AD26C-52C9-4C02-983C-1ED47C3EED0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95325" y="4691485"/>
            <a:ext cx="3482037" cy="262943"/>
          </a:xfrm>
        </p:spPr>
        <p:txBody>
          <a:bodyPr lIns="54000" tIns="54000" rIns="54000" bIns="54000">
            <a:spAutoFit/>
          </a:bodyPr>
          <a:lstStyle>
            <a:lvl1pPr marL="0" indent="0" algn="l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source </a:t>
            </a:r>
            <a:r>
              <a:rPr lang="de-DE" dirty="0" err="1"/>
              <a:t>here</a:t>
            </a:r>
            <a:endParaRPr lang="de-DE" dirty="0"/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1D192FC4-FD48-4D17-AF60-7541FACA3F7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54979" y="4691485"/>
            <a:ext cx="3482037" cy="262943"/>
          </a:xfrm>
        </p:spPr>
        <p:txBody>
          <a:bodyPr lIns="54000" tIns="54000" rIns="54000" bIns="54000">
            <a:spAutoFit/>
          </a:bodyPr>
          <a:lstStyle>
            <a:lvl1pPr marL="0" indent="0" algn="l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source </a:t>
            </a:r>
            <a:r>
              <a:rPr lang="de-DE" dirty="0" err="1"/>
              <a:t>here</a:t>
            </a:r>
            <a:endParaRPr lang="de-DE" dirty="0"/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0DFB2603-4141-4F7E-B0B2-4354CE1418A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014637" y="4687047"/>
            <a:ext cx="3482037" cy="262943"/>
          </a:xfrm>
        </p:spPr>
        <p:txBody>
          <a:bodyPr lIns="54000" tIns="54000" rIns="54000" bIns="54000">
            <a:spAutoFit/>
          </a:bodyPr>
          <a:lstStyle>
            <a:lvl1pPr marL="0" indent="0" algn="l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source </a:t>
            </a:r>
            <a:r>
              <a:rPr lang="de-DE" dirty="0" err="1"/>
              <a:t>here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2923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Edit master title format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4800" y="1628775"/>
            <a:ext cx="5400000" cy="4896000"/>
          </a:xfrm>
        </p:spPr>
        <p:txBody>
          <a:bodyPr/>
          <a:lstStyle/>
          <a:p>
            <a:pPr lvl="0"/>
            <a:r>
              <a:rPr lang="en-US" noProof="0" dirty="0"/>
              <a:t>Edit master text format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191817E-6423-D72F-7A29-7C696C78E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4E12AEFA-037C-13A6-D9D9-349DFD23D7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628625"/>
            <a:ext cx="5156200" cy="4896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en-US" noProof="0" dirty="0"/>
              <a:t>Replace placeholder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C38032FD-A923-4443-A1D8-3B56F7A36EC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 rot="5400000">
            <a:off x="9180145" y="3945152"/>
            <a:ext cx="4896003" cy="262943"/>
          </a:xfrm>
        </p:spPr>
        <p:txBody>
          <a:bodyPr lIns="54000" tIns="54000" rIns="54000" bIns="54000">
            <a:spAutoFit/>
          </a:bodyPr>
          <a:lstStyle>
            <a:lvl1pPr marL="0" indent="0" algn="r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Bildquelle hier angeben</a:t>
            </a:r>
          </a:p>
        </p:txBody>
      </p:sp>
    </p:spTree>
    <p:extLst>
      <p:ext uri="{BB962C8B-B14F-4D97-AF65-F5344CB8AC3E}">
        <p14:creationId xmlns:p14="http://schemas.microsoft.com/office/powerpoint/2010/main" val="70329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Tabelle/Tab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9C186D-B875-45B9-9C0A-1830A52B4A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Edit </a:t>
            </a:r>
            <a:r>
              <a:rPr lang="de-DE" dirty="0" err="1"/>
              <a:t>master</a:t>
            </a:r>
            <a:r>
              <a:rPr lang="de-DE" dirty="0"/>
              <a:t> title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sp>
        <p:nvSpPr>
          <p:cNvPr id="11" name="Tabellenplatzhalter 4">
            <a:extLst>
              <a:ext uri="{FF2B5EF4-FFF2-40B4-BE49-F238E27FC236}">
                <a16:creationId xmlns:a16="http://schemas.microsoft.com/office/drawing/2014/main" id="{E454AC21-5CA9-4DCD-9E64-33EE941B0352}"/>
              </a:ext>
            </a:extLst>
          </p:cNvPr>
          <p:cNvSpPr>
            <a:spLocks noGrp="1"/>
          </p:cNvSpPr>
          <p:nvPr>
            <p:ph type="tbl" sz="quarter" idx="11" hasCustomPrompt="1"/>
          </p:nvPr>
        </p:nvSpPr>
        <p:spPr>
          <a:xfrm>
            <a:off x="695325" y="1628776"/>
            <a:ext cx="10801350" cy="48958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Table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7AA41E4-A17D-03A8-9521-4B67C9D842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7100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CA21C0A-576F-4448-A405-945F7FEA5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noProof="0" dirty="0"/>
              <a:t>Edit master title format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CDA8A30-87AB-49C6-AE8C-F7B24CECFA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1628775"/>
            <a:ext cx="10801349" cy="4895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Edit master text format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096809-C3E5-439C-AF0A-E75CD81D72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5342399"/>
            <a:ext cx="288000" cy="1440000"/>
          </a:xfrm>
          <a:prstGeom prst="rect">
            <a:avLst/>
          </a:prstGeom>
        </p:spPr>
        <p:txBody>
          <a:bodyPr vert="horz" wrap="none" lIns="36000" tIns="90000" rIns="36000" bIns="90000" rtlCol="0" anchor="b">
            <a:normAutofit/>
          </a:bodyPr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8822AB-459F-739F-855B-F69C7435C1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5325" y="6544945"/>
            <a:ext cx="4114800" cy="2577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4386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50" r:id="rId3"/>
    <p:sldLayoutId id="2147483672" r:id="rId4"/>
    <p:sldLayoutId id="2147483674" r:id="rId5"/>
    <p:sldLayoutId id="2147483656" r:id="rId6"/>
    <p:sldLayoutId id="2147483653" r:id="rId7"/>
    <p:sldLayoutId id="2147483680" r:id="rId8"/>
    <p:sldLayoutId id="2147483654" r:id="rId9"/>
    <p:sldLayoutId id="2147483679" r:id="rId10"/>
    <p:sldLayoutId id="2147483686" r:id="rId11"/>
    <p:sldLayoutId id="2147483683" r:id="rId12"/>
    <p:sldLayoutId id="2147483662" r:id="rId13"/>
    <p:sldLayoutId id="2147483658" r:id="rId14"/>
    <p:sldLayoutId id="2147483663" r:id="rId15"/>
    <p:sldLayoutId id="2147483671" r:id="rId16"/>
    <p:sldLayoutId id="2147483675" r:id="rId17"/>
    <p:sldLayoutId id="2147483664" r:id="rId18"/>
    <p:sldLayoutId id="2147483665" r:id="rId19"/>
    <p:sldLayoutId id="2147483681" r:id="rId20"/>
    <p:sldLayoutId id="2147483670" r:id="rId21"/>
    <p:sldLayoutId id="2147483678" r:id="rId22"/>
    <p:sldLayoutId id="2147483687" r:id="rId23"/>
    <p:sldLayoutId id="2147483684" r:id="rId24"/>
    <p:sldLayoutId id="2147483661" r:id="rId25"/>
    <p:sldLayoutId id="2147483659" r:id="rId26"/>
    <p:sldLayoutId id="2147483667" r:id="rId27"/>
    <p:sldLayoutId id="2147483673" r:id="rId28"/>
    <p:sldLayoutId id="2147483676" r:id="rId29"/>
    <p:sldLayoutId id="2147483668" r:id="rId30"/>
    <p:sldLayoutId id="2147483669" r:id="rId31"/>
    <p:sldLayoutId id="2147483682" r:id="rId32"/>
    <p:sldLayoutId id="2147483666" r:id="rId33"/>
    <p:sldLayoutId id="2147483677" r:id="rId34"/>
    <p:sldLayoutId id="2147483688" r:id="rId35"/>
    <p:sldLayoutId id="2147483685" r:id="rId36"/>
    <p:sldLayoutId id="2147483655" r:id="rId3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 userDrawn="1">
          <p15:clr>
            <a:srgbClr val="F26B43"/>
          </p15:clr>
        </p15:guide>
        <p15:guide id="2" orient="horz" pos="210" userDrawn="1">
          <p15:clr>
            <a:srgbClr val="F26B43"/>
          </p15:clr>
        </p15:guide>
        <p15:guide id="3" pos="7242" userDrawn="1">
          <p15:clr>
            <a:srgbClr val="F26B43"/>
          </p15:clr>
        </p15:guide>
        <p15:guide id="4" orient="horz" pos="1026" userDrawn="1">
          <p15:clr>
            <a:srgbClr val="F26B43"/>
          </p15:clr>
        </p15:guide>
        <p15:guide id="5" orient="horz" pos="4110" userDrawn="1">
          <p15:clr>
            <a:srgbClr val="F26B43"/>
          </p15:clr>
        </p15:guide>
        <p15:guide id="6" orient="horz" pos="93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eoservice.dlr.de/eoc/ogc/stac/v1/" TargetMode="External"/><Relationship Id="rId2" Type="http://schemas.openxmlformats.org/officeDocument/2006/relationships/hyperlink" Target="https://github.com/dlr-eoc/EOmetadataTool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geoservice.dlr.de/eoc/oseo/search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lr-eoc/EOmetadataTool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gc.org/standard/wms/" TargetMode="External"/><Relationship Id="rId7" Type="http://schemas.openxmlformats.org/officeDocument/2006/relationships/hyperlink" Target="https://web.archive.org/web/20080520114046/www.unidata.ucar.edu/content/software/netcdf/netcdf-4/index.html" TargetMode="External"/><Relationship Id="rId2" Type="http://schemas.openxmlformats.org/officeDocument/2006/relationships/hyperlink" Target="https://www.esa.int/esapub/bulletin/bullet93/LANDGRAF.pdf" TargetMode="Externa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portal.ogc.org/files/?artifact_id=17689" TargetMode="External"/><Relationship Id="rId5" Type="http://schemas.openxmlformats.org/officeDocument/2006/relationships/hyperlink" Target="https://www.ogc.org/standard/cat/" TargetMode="External"/><Relationship Id="rId4" Type="http://schemas.openxmlformats.org/officeDocument/2006/relationships/hyperlink" Target="https://committee.iso.org/sites/tc211/home/projects/projects---complete-list/iso-19115-1.html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portal.ogc.org/files/?artifact_id=17689" TargetMode="Externa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docs.ogc.org/is/17-003r2/17-003r2.html" TargetMode="External"/><Relationship Id="rId11" Type="http://schemas.openxmlformats.org/officeDocument/2006/relationships/image" Target="../media/image11.png"/><Relationship Id="rId5" Type="http://schemas.openxmlformats.org/officeDocument/2006/relationships/hyperlink" Target="https://docs.ogc.org/is/13-026r8/13-026r8.html" TargetMode="External"/><Relationship Id="rId10" Type="http://schemas.openxmlformats.org/officeDocument/2006/relationships/image" Target="../media/image10.png"/><Relationship Id="rId4" Type="http://schemas.openxmlformats.org/officeDocument/2006/relationships/hyperlink" Target="http://docs.opengeospatial.org/is/10-157r4/10-157r4.html" TargetMode="External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adiantearth/stac-spec/blob/master/item-spec/item-spec.md" TargetMode="External"/><Relationship Id="rId2" Type="http://schemas.openxmlformats.org/officeDocument/2006/relationships/hyperlink" Target="https://stacspec.org/en/about/stac-spec/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github.com/radiantearth/stac-api-spec" TargetMode="External"/><Relationship Id="rId5" Type="http://schemas.openxmlformats.org/officeDocument/2006/relationships/hyperlink" Target="https://github.com/radiantearth/stac-spec/blob/master/collection-spec/collection-spec.md" TargetMode="External"/><Relationship Id="rId4" Type="http://schemas.openxmlformats.org/officeDocument/2006/relationships/hyperlink" Target="https://github.com/radiantearth/stac-spec/blob/master/catalog-spec/catalog-spec.md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TR/1999/REC-xpath-19991116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Relationship Id="rId6" Type="http://schemas.openxmlformats.org/officeDocument/2006/relationships/hyperlink" Target="https://github.com/stactools-packages/sentinel2/blob/main/src/stactools/sentinel2/product_metadata.py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8F01EB9-DC1E-4C90-921C-CF2FD58B4B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6" y="3809454"/>
            <a:ext cx="10785474" cy="1141439"/>
          </a:xfrm>
        </p:spPr>
        <p:txBody>
          <a:bodyPr>
            <a:normAutofit/>
          </a:bodyPr>
          <a:lstStyle/>
          <a:p>
            <a:r>
              <a:rPr lang="en-US" dirty="0"/>
              <a:t>PV 2023: Ensuring Long-Term Preservation and Adding Value to Scientific and Technical Data</a:t>
            </a:r>
          </a:p>
          <a:p>
            <a:r>
              <a:rPr lang="en-US" dirty="0"/>
              <a:t>2023-05-03 Christoph Reck*, J. Eberle, T. Heinen, M. Kunze, F. Feckler, J. Meyer-Arnek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ED88A5-CB38-4AD5-AB99-37A180273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/>
              <a:t>EO </a:t>
            </a:r>
            <a:r>
              <a:rPr lang="de-DE" cap="none" dirty="0" err="1"/>
              <a:t>Metadata</a:t>
            </a:r>
            <a:r>
              <a:rPr lang="de-DE" cap="none" dirty="0"/>
              <a:t> Mapping </a:t>
            </a:r>
            <a:r>
              <a:rPr lang="de-DE" cap="none" dirty="0" err="1"/>
              <a:t>to</a:t>
            </a:r>
            <a:r>
              <a:rPr lang="de-DE" cap="none" dirty="0"/>
              <a:t> STAC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49688B-F9CC-4BFE-9336-D9A63C3D3D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6713F9-25A1-46C6-AAD8-51D1768A8DD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6879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1FF805A-2908-405A-91AB-71E4EA2DA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</a:t>
            </a:r>
            <a:endParaRPr lang="de-DE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B26E7AA-EC1A-4E71-B251-6C4B943561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dirty="0"/>
              <a:t>EOP Metadata Specification provides a harmonized profile for common EO product types</a:t>
            </a:r>
          </a:p>
          <a:p>
            <a:r>
              <a:rPr lang="en-US" sz="2000" dirty="0"/>
              <a:t>EO Metadata Extract tool allows simple extraction and output formatting configuration </a:t>
            </a:r>
          </a:p>
          <a:p>
            <a:pPr marL="252000" indent="0">
              <a:buNone/>
            </a:pPr>
            <a:r>
              <a:rPr lang="en-US" sz="2000" dirty="0">
                <a:hlinkClick r:id="rId2"/>
              </a:rPr>
              <a:t>https://github.com/dlr-eoc/EOmetadataTool</a:t>
            </a:r>
            <a:endParaRPr lang="en-US" sz="2000" dirty="0"/>
          </a:p>
          <a:p>
            <a:r>
              <a:rPr lang="en-US" sz="2000" dirty="0"/>
              <a:t>Usable for common EO data packaging formats: ZIP, tar, gzip, NetCDF4</a:t>
            </a:r>
          </a:p>
          <a:p>
            <a:r>
              <a:rPr lang="en-US" sz="2100" dirty="0"/>
              <a:t>Open Source with Apache 2.0 licensing model</a:t>
            </a:r>
          </a:p>
          <a:p>
            <a:r>
              <a:rPr lang="de-DE" sz="2100" dirty="0" err="1"/>
              <a:t>Used</a:t>
            </a:r>
            <a:r>
              <a:rPr lang="de-DE" sz="2100" dirty="0"/>
              <a:t> </a:t>
            </a:r>
            <a:r>
              <a:rPr lang="de-DE" sz="2100" dirty="0" err="1"/>
              <a:t>as</a:t>
            </a:r>
            <a:r>
              <a:rPr lang="de-DE" sz="2100" dirty="0"/>
              <a:t> </a:t>
            </a:r>
            <a:r>
              <a:rPr lang="de-DE" sz="2100" dirty="0" err="1"/>
              <a:t>part</a:t>
            </a:r>
            <a:r>
              <a:rPr lang="de-DE" sz="2100" dirty="0"/>
              <a:t> </a:t>
            </a:r>
            <a:r>
              <a:rPr lang="de-DE" sz="2100" dirty="0" err="1"/>
              <a:t>of</a:t>
            </a:r>
            <a:r>
              <a:rPr lang="de-DE" sz="2100" dirty="0"/>
              <a:t> </a:t>
            </a:r>
            <a:r>
              <a:rPr lang="de-DE" sz="2100" dirty="0" err="1"/>
              <a:t>DLR's</a:t>
            </a:r>
            <a:r>
              <a:rPr lang="de-DE" sz="2100" dirty="0"/>
              <a:t> EOC Geoservice:</a:t>
            </a:r>
          </a:p>
          <a:p>
            <a:pPr lvl="1">
              <a:lnSpc>
                <a:spcPct val="110000"/>
              </a:lnSpc>
            </a:pPr>
            <a:r>
              <a:rPr lang="de-DE" sz="1800" dirty="0"/>
              <a:t>STAC Service: </a:t>
            </a:r>
            <a:r>
              <a:rPr lang="de-DE" sz="1800" dirty="0">
                <a:hlinkClick r:id="rId3"/>
              </a:rPr>
              <a:t>https://geoservice.dlr.de/eoc/ogc/stac/v1/</a:t>
            </a:r>
            <a:endParaRPr lang="de-DE" sz="1800" dirty="0"/>
          </a:p>
          <a:p>
            <a:pPr lvl="1">
              <a:lnSpc>
                <a:spcPct val="110000"/>
              </a:lnSpc>
            </a:pPr>
            <a:r>
              <a:rPr lang="de-DE" sz="1800" dirty="0" err="1"/>
              <a:t>OpenSearch</a:t>
            </a:r>
            <a:r>
              <a:rPr lang="de-DE" sz="1800" dirty="0"/>
              <a:t> EO: </a:t>
            </a:r>
            <a:r>
              <a:rPr lang="de-DE" sz="1800" dirty="0">
                <a:hlinkClick r:id="rId4"/>
              </a:rPr>
              <a:t>https://geoservice.dlr.de/eoc/oseo/search</a:t>
            </a:r>
            <a:endParaRPr lang="de-DE" sz="1800" dirty="0"/>
          </a:p>
          <a:p>
            <a:r>
              <a:rPr lang="de-DE" sz="2000" dirty="0"/>
              <a:t>Future: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sz="1800" dirty="0"/>
              <a:t>STAC mappings for further datasets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sz="1800" dirty="0"/>
              <a:t>JSON and GeoTIFF support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sz="1800" dirty="0"/>
              <a:t>code refactoring to be used as a </a:t>
            </a:r>
            <a:r>
              <a:rPr lang="en-US" sz="1800" dirty="0" err="1"/>
              <a:t>stac-util</a:t>
            </a:r>
            <a:endParaRPr lang="en-US" sz="1800" dirty="0"/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sz="1800" dirty="0"/>
              <a:t>documentation updates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sz="1800" dirty="0"/>
              <a:t>more test cases</a:t>
            </a:r>
            <a:endParaRPr lang="en-US" sz="1600" dirty="0"/>
          </a:p>
          <a:p>
            <a:endParaRPr lang="de-DE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5284B8-A71D-4C24-ADCF-89A6947342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C455D2-0837-4139-8F30-E3D30884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3349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>
            <a:extLst>
              <a:ext uri="{FF2B5EF4-FFF2-40B4-BE49-F238E27FC236}">
                <a16:creationId xmlns:a16="http://schemas.microsoft.com/office/drawing/2014/main" id="{7B4EA774-811D-49A6-B74B-5FDAE494A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Imprint</a:t>
            </a:r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EA537F64-230B-42FD-89E7-DE3CBE577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27200"/>
            <a:ext cx="10801349" cy="4895850"/>
          </a:xfrm>
        </p:spPr>
        <p:txBody>
          <a:bodyPr>
            <a:normAutofit/>
          </a:bodyPr>
          <a:lstStyle/>
          <a:p>
            <a:pPr marL="2095500" indent="-2095500" defTabSz="1616075">
              <a:buNone/>
            </a:pPr>
            <a:r>
              <a:rPr lang="de-DE" dirty="0"/>
              <a:t>Topic: 	</a:t>
            </a:r>
            <a:r>
              <a:rPr lang="de-DE" b="1" dirty="0"/>
              <a:t>EO </a:t>
            </a:r>
            <a:r>
              <a:rPr lang="de-DE" b="1" dirty="0" err="1"/>
              <a:t>Metadata</a:t>
            </a:r>
            <a:r>
              <a:rPr lang="de-DE" b="1" dirty="0"/>
              <a:t> Mapping </a:t>
            </a:r>
            <a:r>
              <a:rPr lang="de-DE" b="1" dirty="0" err="1"/>
              <a:t>to</a:t>
            </a:r>
            <a:r>
              <a:rPr lang="de-DE" b="1" dirty="0"/>
              <a:t> STAC</a:t>
            </a:r>
            <a:br>
              <a:rPr lang="de-DE" dirty="0"/>
            </a:br>
            <a:r>
              <a:rPr lang="de-DE" dirty="0"/>
              <a:t>PV2023 Conference – </a:t>
            </a:r>
            <a:r>
              <a:rPr lang="en-US" i="1" dirty="0"/>
              <a:t>Ensuring Long-Term Preservation and Adding Value to Scientific and Technical Data</a:t>
            </a:r>
            <a:endParaRPr lang="de-DE" i="1" dirty="0"/>
          </a:p>
          <a:p>
            <a:pPr marL="2095500" indent="-2095500" defTabSz="1616075">
              <a:buNone/>
            </a:pPr>
            <a:r>
              <a:rPr lang="de-DE" dirty="0"/>
              <a:t>Date:	2023-05-03</a:t>
            </a:r>
          </a:p>
          <a:p>
            <a:pPr marL="2095500" indent="-2095500" defTabSz="1616075">
              <a:buNone/>
            </a:pPr>
            <a:r>
              <a:rPr lang="de-DE" dirty="0" err="1"/>
              <a:t>Author</a:t>
            </a:r>
            <a:r>
              <a:rPr lang="de-DE" dirty="0"/>
              <a:t>:	Christoph Reck</a:t>
            </a:r>
          </a:p>
          <a:p>
            <a:pPr marL="2095500" indent="-2095500" defTabSz="1616075">
              <a:buNone/>
            </a:pPr>
            <a:r>
              <a:rPr lang="de-DE" dirty="0"/>
              <a:t>Institute:	</a:t>
            </a:r>
            <a:r>
              <a:rPr lang="en-US" dirty="0"/>
              <a:t>German Remote Sensing Data Center (DFD)</a:t>
            </a:r>
            <a:br>
              <a:rPr lang="en-US" dirty="0"/>
            </a:br>
            <a:r>
              <a:rPr lang="en-US" dirty="0"/>
              <a:t>DLR Oberpfaffenhofen, Germany</a:t>
            </a:r>
            <a:r>
              <a:rPr lang="de-DE" dirty="0"/>
              <a:t> </a:t>
            </a:r>
          </a:p>
          <a:p>
            <a:pPr marL="2095500" indent="-2095500" defTabSz="1616075">
              <a:buNone/>
            </a:pPr>
            <a:r>
              <a:rPr lang="en-US" dirty="0"/>
              <a:t>Image credits:	All images </a:t>
            </a:r>
            <a:r>
              <a:rPr lang="de-DE" dirty="0"/>
              <a:t>“</a:t>
            </a:r>
            <a:r>
              <a:rPr lang="en-US" dirty="0"/>
              <a:t>DLR (CC BY-NC-ND 3.0)</a:t>
            </a:r>
            <a:r>
              <a:rPr lang="de-DE" dirty="0"/>
              <a:t>”</a:t>
            </a:r>
            <a:r>
              <a:rPr lang="en-US" dirty="0"/>
              <a:t> unless otherwise stated</a:t>
            </a:r>
          </a:p>
          <a:p>
            <a:pPr marL="2095500" indent="-2095500" defTabSz="1616075">
              <a:buNone/>
            </a:pPr>
            <a:r>
              <a:rPr lang="en-US" dirty="0"/>
              <a:t>URL:	</a:t>
            </a:r>
            <a:r>
              <a:rPr lang="en-US" dirty="0">
                <a:hlinkClick r:id="rId2"/>
              </a:rPr>
              <a:t>https://github.com/dlr-eoc/EOmetadataTool</a:t>
            </a:r>
            <a:endParaRPr lang="en-US" dirty="0"/>
          </a:p>
          <a:p>
            <a:pPr marL="2095500" indent="-2095500" defTabSz="1616075">
              <a:buNone/>
            </a:pPr>
            <a:r>
              <a:rPr lang="en-US" dirty="0"/>
              <a:t>	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3D0EFD3-8E7B-77B0-FB7C-244F1E7C3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647D745-40ED-A9D3-7068-4F807F316B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898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C082D66-1D98-4639-8590-05F42A357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PV 2023 : EO Data Mapping </a:t>
            </a:r>
            <a:r>
              <a:rPr lang="de-DE" dirty="0" err="1"/>
              <a:t>to</a:t>
            </a:r>
            <a:r>
              <a:rPr lang="de-DE" dirty="0"/>
              <a:t> STAC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7BC6DB2-590D-4C8A-93EC-7E56DE81A2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Earth-Observation Products </a:t>
            </a:r>
            <a:r>
              <a:rPr lang="de-DE" dirty="0" err="1"/>
              <a:t>Metadata</a:t>
            </a:r>
            <a:r>
              <a:rPr lang="de-DE" dirty="0"/>
              <a:t> Standards</a:t>
            </a:r>
          </a:p>
          <a:p>
            <a:pPr lvl="1"/>
            <a:r>
              <a:rPr lang="de-DE" dirty="0"/>
              <a:t>EOP</a:t>
            </a:r>
          </a:p>
          <a:p>
            <a:pPr lvl="1"/>
            <a:r>
              <a:rPr lang="de-DE" dirty="0"/>
              <a:t>STAC</a:t>
            </a:r>
          </a:p>
          <a:p>
            <a:r>
              <a:rPr lang="en-US" dirty="0"/>
              <a:t>Metadata Extraction Tool</a:t>
            </a:r>
          </a:p>
          <a:p>
            <a:r>
              <a:rPr lang="en-US" dirty="0"/>
              <a:t>Conclusion</a:t>
            </a:r>
            <a:endParaRPr lang="de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37A692-4FB3-4D03-BAB7-67A3C28856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44975DB-A911-4D28-8990-B8B0588247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Overview</a:t>
            </a:r>
            <a:endParaRPr lang="de-D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B651CF-F61E-4D9B-986C-1185977E1A4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8597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525BB79-D65B-44F4-BA40-E46EE97A3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Metadata Standards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3B51CC7-4029-4584-AE06-5E7E5EBC1E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1997	JRC INFEO – z39.50 ASN-1 binary encoding</a:t>
            </a:r>
          </a:p>
          <a:p>
            <a:pPr marL="0" indent="0">
              <a:buNone/>
            </a:pPr>
            <a:r>
              <a:rPr lang="en-US" sz="2000" dirty="0"/>
              <a:t>2000	</a:t>
            </a:r>
            <a:r>
              <a:rPr lang="en-US" sz="2000" dirty="0">
                <a:hlinkClick r:id="rId2"/>
              </a:rPr>
              <a:t>ESA MUIS</a:t>
            </a:r>
            <a:r>
              <a:rPr lang="en-US" sz="2000" dirty="0"/>
              <a:t> </a:t>
            </a:r>
            <a:r>
              <a:rPr lang="de-DE" sz="2000" dirty="0"/>
              <a:t>Multi-Mission User Information Services - </a:t>
            </a:r>
            <a:r>
              <a:rPr lang="en-US" sz="2000" dirty="0"/>
              <a:t>binary encoding</a:t>
            </a:r>
          </a:p>
          <a:p>
            <a:pPr marL="0" indent="0">
              <a:buNone/>
            </a:pPr>
            <a:r>
              <a:rPr lang="en-US" sz="2000" dirty="0"/>
              <a:t>2001	</a:t>
            </a:r>
            <a:r>
              <a:rPr lang="en-US" sz="2000" dirty="0">
                <a:hlinkClick r:id="rId3"/>
              </a:rPr>
              <a:t>OGC WMS</a:t>
            </a:r>
            <a:r>
              <a:rPr lang="en-US" sz="2000" dirty="0"/>
              <a:t> Web Map Service</a:t>
            </a:r>
          </a:p>
          <a:p>
            <a:pPr marL="0" indent="0">
              <a:buNone/>
            </a:pPr>
            <a:r>
              <a:rPr lang="en-US" sz="2000" dirty="0"/>
              <a:t>2003	</a:t>
            </a:r>
            <a:r>
              <a:rPr lang="en-US" sz="2000" dirty="0">
                <a:hlinkClick r:id="rId4"/>
              </a:rPr>
              <a:t>I</a:t>
            </a:r>
            <a:r>
              <a:rPr lang="de-DE" sz="2000" dirty="0">
                <a:hlinkClick r:id="rId4"/>
              </a:rPr>
              <a:t>SO 19115</a:t>
            </a:r>
            <a:r>
              <a:rPr lang="de-DE" sz="2000" dirty="0"/>
              <a:t> Geographic </a:t>
            </a:r>
            <a:r>
              <a:rPr lang="de-DE" sz="2000" dirty="0" err="1"/>
              <a:t>information</a:t>
            </a:r>
            <a:r>
              <a:rPr lang="de-DE" sz="2000" dirty="0"/>
              <a:t> : </a:t>
            </a:r>
            <a:r>
              <a:rPr lang="de-DE" sz="2000" dirty="0" err="1"/>
              <a:t>Metadata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2004	</a:t>
            </a:r>
            <a:r>
              <a:rPr lang="en-US" sz="2000" dirty="0">
                <a:hlinkClick r:id="rId5"/>
              </a:rPr>
              <a:t>OGC CSW 2.0</a:t>
            </a:r>
            <a:r>
              <a:rPr lang="en-US" sz="2000" dirty="0"/>
              <a:t>  Catalogue Service for the Web</a:t>
            </a:r>
          </a:p>
          <a:p>
            <a:pPr marL="0" indent="0">
              <a:buNone/>
            </a:pPr>
            <a:r>
              <a:rPr lang="de-DE" sz="2000" dirty="0"/>
              <a:t>2006	</a:t>
            </a:r>
            <a:r>
              <a:rPr lang="en-US" sz="2000" dirty="0">
                <a:hlinkClick r:id="rId6"/>
              </a:rPr>
              <a:t>OGC EOP</a:t>
            </a:r>
            <a:r>
              <a:rPr lang="en-US" sz="2000" dirty="0"/>
              <a:t> EO Products Extension Package for </a:t>
            </a:r>
            <a:r>
              <a:rPr lang="en-US" sz="2000" dirty="0" err="1"/>
              <a:t>ebRIM</a:t>
            </a:r>
            <a:br>
              <a:rPr lang="en-US" sz="2000" dirty="0"/>
            </a:br>
            <a:r>
              <a:rPr lang="en-US" sz="2000" dirty="0"/>
              <a:t>	(ISO/TS 15000-3) Profile of CSW 2.0</a:t>
            </a:r>
          </a:p>
          <a:p>
            <a:pPr marL="0" indent="0">
              <a:buNone/>
            </a:pPr>
            <a:r>
              <a:rPr lang="en-US" sz="2000" dirty="0"/>
              <a:t>2008	</a:t>
            </a:r>
            <a:r>
              <a:rPr lang="en-US" sz="2000" dirty="0">
                <a:hlinkClick r:id="rId7"/>
              </a:rPr>
              <a:t>HDF5 and NetCDF4</a:t>
            </a:r>
            <a:r>
              <a:rPr lang="en-US" sz="2000" dirty="0"/>
              <a:t> from UCAR and NASA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2B97F6-3647-4C6C-A07B-C396485210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752EEB-4A83-4AE6-BC76-1339D3ABBE4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Short History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2D599C-891E-42F1-BD19-2BBD9657DEE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7580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52042E3-84CA-4E8A-974F-1D0BC1C7B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Earth-Observation Products </a:t>
            </a:r>
            <a:r>
              <a:rPr lang="de-DE" dirty="0" err="1"/>
              <a:t>Metadata</a:t>
            </a:r>
            <a:r>
              <a:rPr lang="de-DE" dirty="0"/>
              <a:t> Standard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FFE5B2-B0A6-4B9D-8E5E-3C265616E0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8E648-3C01-417C-A622-9F9BE0B1B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0B8F4FF5-7AE5-4995-A093-E565F6DD06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/>
              <a:t>The EOP standard has 14 years of evolution:</a:t>
            </a:r>
          </a:p>
          <a:p>
            <a:r>
              <a:rPr lang="en-US" sz="2000" dirty="0">
                <a:hlinkClick r:id="rId3"/>
              </a:rPr>
              <a:t>OGC 06-131</a:t>
            </a:r>
            <a:r>
              <a:rPr lang="en-US" sz="2000" dirty="0"/>
              <a:t> EO Products Extension Package for </a:t>
            </a:r>
            <a:r>
              <a:rPr lang="en-US" sz="2000" dirty="0" err="1"/>
              <a:t>ebRIM</a:t>
            </a:r>
            <a:endParaRPr lang="en-US" sz="2000" dirty="0"/>
          </a:p>
          <a:p>
            <a:r>
              <a:rPr lang="en-US" sz="2000" dirty="0">
                <a:hlinkClick r:id="rId4"/>
              </a:rPr>
              <a:t>OGC 10-157</a:t>
            </a:r>
            <a:r>
              <a:rPr lang="en-US" sz="2000" dirty="0"/>
              <a:t> Earth Observation Metadata profile of Observations &amp; Measurements</a:t>
            </a:r>
          </a:p>
          <a:p>
            <a:r>
              <a:rPr lang="en-US" sz="2000" dirty="0">
                <a:hlinkClick r:id="rId5"/>
              </a:rPr>
              <a:t>OGC 13-026</a:t>
            </a:r>
            <a:r>
              <a:rPr lang="en-US" sz="2000" dirty="0"/>
              <a:t> OpenSearch Extension for Earth Observation</a:t>
            </a:r>
          </a:p>
          <a:p>
            <a:r>
              <a:rPr lang="en-US" sz="2000" dirty="0">
                <a:hlinkClick r:id="rId6"/>
              </a:rPr>
              <a:t>OGC 17-003</a:t>
            </a:r>
            <a:r>
              <a:rPr lang="en-US" sz="2000" dirty="0"/>
              <a:t> EO Dataset Metadata GeoJSON(-LD) Encoding Standard</a:t>
            </a:r>
          </a:p>
          <a:p>
            <a:pPr marL="0" indent="0">
              <a:buNone/>
            </a:pPr>
            <a:r>
              <a:rPr lang="en-US" sz="2000" dirty="0"/>
              <a:t>Covers common metadata fields for optical, SAR, atmospheric, limb and synthesis EO products.</a:t>
            </a:r>
          </a:p>
          <a:p>
            <a:pPr marL="0" indent="0">
              <a:buNone/>
            </a:pPr>
            <a:r>
              <a:rPr lang="en-US" sz="2000" dirty="0"/>
              <a:t>As most standards documents – no real overview – see the many facets next </a:t>
            </a:r>
            <a:r>
              <a:rPr lang="en-US" sz="2000" dirty="0">
                <a:sym typeface="Wingdings" panose="05000000000000000000" pitchFamily="2" charset="2"/>
              </a:rPr>
              <a:t></a:t>
            </a:r>
            <a:endParaRPr lang="en-US" sz="2000" dirty="0"/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92C9C843-9755-451D-8D3F-D84400091250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5" t="3232" b="3232"/>
          <a:stretch/>
        </p:blipFill>
        <p:spPr>
          <a:xfrm>
            <a:off x="6591299" y="1628625"/>
            <a:ext cx="4905375" cy="4896000"/>
          </a:xfrm>
        </p:spPr>
      </p:pic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FF69EA0A-7CBA-404E-B973-DBF46DD94EB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de-DE" dirty="0"/>
              <a:t>https://docs.ogc.org/is/17-003r2/17-003r2.html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9B2DD46-E2E5-4187-B820-52B031912D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1448" y="1608452"/>
            <a:ext cx="6340552" cy="4896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8B040CB-EC44-4E7C-8CAA-5B3C9EE2AF5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218" r="-18823" b="-6299"/>
          <a:stretch/>
        </p:blipFill>
        <p:spPr>
          <a:xfrm>
            <a:off x="5851449" y="1395329"/>
            <a:ext cx="5678814" cy="5149616"/>
          </a:xfrm>
          <a:prstGeom prst="rect">
            <a:avLst/>
          </a:prstGeom>
          <a:solidFill>
            <a:schemeClr val="bg2"/>
          </a:solidFill>
          <a:ln w="190500" cap="rnd">
            <a:noFill/>
          </a:ln>
          <a:effectLst/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E07501A-E4D1-4077-B999-FD842DEE9C0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266" y="2083704"/>
            <a:ext cx="3845052" cy="459096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28C2543-7C81-46E1-BD8E-B9F79C082B2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13783" y="3294213"/>
            <a:ext cx="4717437" cy="33274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DBA2E9D-FF35-4106-915D-A833D5F0AA5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700" y="3186907"/>
            <a:ext cx="2582473" cy="360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8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52042E3-84CA-4E8A-974F-1D0BC1C7B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Earth-Observation Products </a:t>
            </a:r>
            <a:r>
              <a:rPr lang="de-DE" dirty="0" err="1"/>
              <a:t>Metadata</a:t>
            </a:r>
            <a:r>
              <a:rPr lang="de-DE" dirty="0"/>
              <a:t> Standard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FFE5B2-B0A6-4B9D-8E5E-3C265616E0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8E648-3C01-417C-A622-9F9BE0B1B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0B8F4FF5-7AE5-4995-A093-E565F6DD06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DLR has extracted the complete specification structure into one table </a:t>
            </a:r>
            <a:r>
              <a:rPr lang="en-US" sz="2000" dirty="0">
                <a:sym typeface="Wingdings" panose="05000000000000000000" pitchFamily="2" charset="2"/>
              </a:rPr>
              <a:t>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This provides a basis for implementations of harmonized catalogue metadata for different EO mission products.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343D8D2-D2FE-44CE-B325-182443C4891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 rot="5400000">
            <a:off x="9025166" y="3805562"/>
            <a:ext cx="5205962" cy="232165"/>
          </a:xfrm>
        </p:spPr>
        <p:txBody>
          <a:bodyPr/>
          <a:lstStyle/>
          <a:p>
            <a:r>
              <a:rPr lang="de-DE" sz="800" dirty="0"/>
              <a:t>https://github.com/dlr-eoc/EOmetadataTool/blob/main/OGC17-003-OSEO-Attributes-Specification.md?plain=1</a:t>
            </a:r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346EFD06-8072-49EE-BAAB-4BD62850D921}"/>
              </a:ext>
            </a:extLst>
          </p:cNvPr>
          <p:cNvPicPr>
            <a:picLocks noGrp="1"/>
          </p:cNvPicPr>
          <p:nvPr>
            <p:ph type="pic" sz="quarter" idx="2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" r="36761" b="-44"/>
          <a:stretch/>
        </p:blipFill>
        <p:spPr bwMode="auto">
          <a:xfrm>
            <a:off x="6276975" y="1628775"/>
            <a:ext cx="5219700" cy="491617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B528F1-721A-44ED-B6A8-E29BD80B6B12}"/>
              </a:ext>
            </a:extLst>
          </p:cNvPr>
          <p:cNvSpPr txBox="1"/>
          <p:nvPr/>
        </p:nvSpPr>
        <p:spPr>
          <a:xfrm>
            <a:off x="6413500" y="6355300"/>
            <a:ext cx="52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375922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54E85-6085-4713-82E6-7E352F9F9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STAC – </a:t>
            </a:r>
            <a:r>
              <a:rPr lang="en-US" dirty="0" err="1"/>
              <a:t>SpatioTemporal</a:t>
            </a:r>
            <a:r>
              <a:rPr lang="en-US" dirty="0"/>
              <a:t> Asset Catalog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8E957-7FF2-4E25-8140-C951739385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2017 https://stacspec.org/</a:t>
            </a:r>
          </a:p>
          <a:p>
            <a:r>
              <a:rPr lang="en-US" dirty="0"/>
              <a:t>The STAC specification is a “common language to describe geospatial information”</a:t>
            </a:r>
          </a:p>
          <a:p>
            <a:r>
              <a:rPr lang="en-US" dirty="0">
                <a:hlinkClick r:id="rId2"/>
              </a:rPr>
              <a:t>The STAC Specification</a:t>
            </a:r>
            <a:r>
              <a:rPr lang="en-US" dirty="0"/>
              <a:t> consists of 4 semi-independent parts</a:t>
            </a:r>
          </a:p>
          <a:p>
            <a:pPr lvl="1"/>
            <a:r>
              <a:rPr lang="en-US" dirty="0">
                <a:hlinkClick r:id="rId3"/>
              </a:rPr>
              <a:t>STAC Item</a:t>
            </a:r>
            <a:r>
              <a:rPr lang="en-US" dirty="0"/>
              <a:t> a single spatiotemporal asset as GeoJSON feature + datetime + links.</a:t>
            </a:r>
          </a:p>
          <a:p>
            <a:pPr lvl="1"/>
            <a:r>
              <a:rPr lang="en-US" dirty="0">
                <a:hlinkClick r:id="rId4"/>
              </a:rPr>
              <a:t>STAC Catalog</a:t>
            </a:r>
            <a:r>
              <a:rPr lang="en-US" dirty="0"/>
              <a:t> is a simple, flexible JSON file of links that provides a structure to organize and browse STAC Items.</a:t>
            </a:r>
          </a:p>
          <a:p>
            <a:pPr lvl="1"/>
            <a:r>
              <a:rPr lang="en-US" dirty="0">
                <a:hlinkClick r:id="rId5"/>
              </a:rPr>
              <a:t>STAC Collection</a:t>
            </a:r>
            <a:r>
              <a:rPr lang="en-US" dirty="0"/>
              <a:t> is an extension STAC Catalog with extents, license, keywords, providers, etc. that describe STAC Items that fall within the Collection.</a:t>
            </a:r>
          </a:p>
          <a:p>
            <a:pPr lvl="1"/>
            <a:r>
              <a:rPr lang="en-US" dirty="0">
                <a:hlinkClick r:id="rId6"/>
              </a:rPr>
              <a:t>STAC API</a:t>
            </a:r>
            <a:r>
              <a:rPr lang="en-US" dirty="0"/>
              <a:t> defines RESTful endpoint to search STAC Items, specified in </a:t>
            </a:r>
            <a:r>
              <a:rPr lang="en-US" dirty="0" err="1"/>
              <a:t>OpenAPI</a:t>
            </a:r>
            <a:r>
              <a:rPr lang="en-US" dirty="0"/>
              <a:t>, following OGC's WFS 3.</a:t>
            </a:r>
          </a:p>
          <a:p>
            <a:r>
              <a:rPr lang="en-US" dirty="0"/>
              <a:t>STAC was from the beginning is self-describing, linked and extensible</a:t>
            </a:r>
          </a:p>
          <a:p>
            <a:pPr lvl="1"/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5317EA-3D1C-4D39-91DB-6F0F051934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40351C-868E-42A6-A706-636A26760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5466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974CCA2-039B-4324-93A9-9BF7C37CC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 Metadata Extraction Tool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9B85FC-51CB-4F8E-8EA0-427A8D786F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3932D1-D7B5-4827-8187-7AA01BF9B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FFA325D-E556-4432-9BD3-DA1F78CFA8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EO Data Products come in different packaging formats as</a:t>
            </a:r>
          </a:p>
          <a:p>
            <a:pPr lvl="1"/>
            <a:r>
              <a:rPr lang="en-US" sz="1600" dirty="0"/>
              <a:t>Flat or structured directories</a:t>
            </a:r>
          </a:p>
          <a:p>
            <a:pPr lvl="1"/>
            <a:r>
              <a:rPr lang="en-US" sz="1600" dirty="0"/>
              <a:t>ZIP, tar, gzip</a:t>
            </a:r>
          </a:p>
          <a:p>
            <a:pPr lvl="1"/>
            <a:r>
              <a:rPr lang="en-US" sz="1600" dirty="0"/>
              <a:t>GeoTIFF</a:t>
            </a:r>
          </a:p>
          <a:p>
            <a:pPr lvl="1"/>
            <a:r>
              <a:rPr lang="en-US" sz="1600" dirty="0"/>
              <a:t>NetCDF4</a:t>
            </a:r>
          </a:p>
          <a:p>
            <a:pPr marL="457200" lvl="1" indent="0">
              <a:buNone/>
            </a:pPr>
            <a:r>
              <a:rPr lang="en-US" sz="1600" dirty="0"/>
              <a:t>Mostly with the metadata somewhere inside.</a:t>
            </a:r>
          </a:p>
          <a:p>
            <a:r>
              <a:rPr lang="en-US" sz="1800" dirty="0"/>
              <a:t>Instead of coding an extraction for every satellite mission and EO product type, we need a simple tool to extract and format the metadata.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6B9FC63-A8A8-4042-B7B7-7222D640441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de-DE" dirty="0"/>
              <a:t>https://github.com/dlr-eoc/EOmetadataTool 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1FB1B0DE-A118-4AE0-8C0C-E7BD37D72A32}"/>
              </a:ext>
            </a:extLst>
          </p:cNvPr>
          <p:cNvSpPr txBox="1">
            <a:spLocks/>
          </p:cNvSpPr>
          <p:nvPr/>
        </p:nvSpPr>
        <p:spPr>
          <a:xfrm>
            <a:off x="6228146" y="1620355"/>
            <a:ext cx="5400000" cy="48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The tool is configured with a CSV table specifying </a:t>
            </a:r>
          </a:p>
          <a:p>
            <a:pPr lvl="1"/>
            <a:r>
              <a:rPr lang="en-US" sz="1600" dirty="0"/>
              <a:t>metadata attribute name</a:t>
            </a:r>
          </a:p>
          <a:p>
            <a:pPr lvl="1"/>
            <a:r>
              <a:rPr lang="en-US" sz="1600" dirty="0"/>
              <a:t>source filename of each metadata value</a:t>
            </a:r>
          </a:p>
          <a:p>
            <a:pPr lvl="1"/>
            <a:r>
              <a:rPr lang="en-US" sz="1600" dirty="0">
                <a:hlinkClick r:id="rId3"/>
              </a:rPr>
              <a:t>XPath</a:t>
            </a:r>
            <a:r>
              <a:rPr lang="en-US" sz="1600" dirty="0"/>
              <a:t> to extract the value</a:t>
            </a:r>
          </a:p>
          <a:p>
            <a:pPr lvl="1"/>
            <a:r>
              <a:rPr lang="en-US" sz="1600" dirty="0"/>
              <a:t>Capability of handling the different file and packaging formats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80E3E7E-E1AA-42DE-820D-C7CF6BE347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8928" y="3770488"/>
            <a:ext cx="5492637" cy="2903343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EB0752F4-D717-4048-B282-225C41F60F47}"/>
              </a:ext>
            </a:extLst>
          </p:cNvPr>
          <p:cNvGrpSpPr/>
          <p:nvPr/>
        </p:nvGrpSpPr>
        <p:grpSpPr>
          <a:xfrm>
            <a:off x="730073" y="4729592"/>
            <a:ext cx="5230331" cy="1786763"/>
            <a:chOff x="730073" y="4729592"/>
            <a:chExt cx="5230331" cy="1786763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02FF6A3-AC64-442A-80DD-AD077F45EB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85" t="166" r="-785" b="60318"/>
            <a:stretch/>
          </p:blipFill>
          <p:spPr>
            <a:xfrm>
              <a:off x="798499" y="4879279"/>
              <a:ext cx="5161905" cy="1637076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F3F8F82-774A-464C-B3FA-E79AEDE6AA76}"/>
                </a:ext>
              </a:extLst>
            </p:cNvPr>
            <p:cNvSpPr txBox="1"/>
            <p:nvPr/>
          </p:nvSpPr>
          <p:spPr>
            <a:xfrm>
              <a:off x="730073" y="4729592"/>
              <a:ext cx="487505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hlinkClick r:id="rId6"/>
                </a:rPr>
                <a:t>https://github.com/stactools-packages/sentinel2/blob/main/src/stactools/sentinel2/product_metadata.py</a:t>
              </a:r>
              <a:endParaRPr lang="de-DE" sz="8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E360F90-B4B7-4F4D-9DDA-39615165CAA3}"/>
              </a:ext>
            </a:extLst>
          </p:cNvPr>
          <p:cNvGrpSpPr/>
          <p:nvPr/>
        </p:nvGrpSpPr>
        <p:grpSpPr>
          <a:xfrm>
            <a:off x="730073" y="4805265"/>
            <a:ext cx="5110890" cy="1739530"/>
            <a:chOff x="730073" y="4805265"/>
            <a:chExt cx="5110890" cy="173953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06A1864-4147-4E69-ACC7-206F652DD0BC}"/>
                </a:ext>
              </a:extLst>
            </p:cNvPr>
            <p:cNvCxnSpPr/>
            <p:nvPr/>
          </p:nvCxnSpPr>
          <p:spPr>
            <a:xfrm flipV="1">
              <a:off x="730073" y="4805265"/>
              <a:ext cx="5110890" cy="171936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B33EA4A-0045-46F7-962A-3E236B614E25}"/>
                </a:ext>
              </a:extLst>
            </p:cNvPr>
            <p:cNvCxnSpPr>
              <a:cxnSpLocks/>
              <a:stCxn id="3" idx="1"/>
            </p:cNvCxnSpPr>
            <p:nvPr/>
          </p:nvCxnSpPr>
          <p:spPr>
            <a:xfrm>
              <a:off x="730073" y="4837314"/>
              <a:ext cx="5110890" cy="1707481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970845B8-AD8F-4B9C-8CB6-8B01FCFD6F3E}"/>
                </a:ext>
              </a:extLst>
            </p:cNvPr>
            <p:cNvSpPr/>
            <p:nvPr/>
          </p:nvSpPr>
          <p:spPr>
            <a:xfrm>
              <a:off x="5282239" y="5514601"/>
              <a:ext cx="558724" cy="363894"/>
            </a:xfrm>
            <a:prstGeom prst="rightArrow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31588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2056862-ECE8-4EE6-9436-65BF9094E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209741" cy="985286"/>
          </a:xfrm>
        </p:spPr>
        <p:txBody>
          <a:bodyPr/>
          <a:lstStyle/>
          <a:p>
            <a:r>
              <a:rPr lang="de-DE" dirty="0"/>
              <a:t>EO </a:t>
            </a:r>
            <a:r>
              <a:rPr lang="en-US" dirty="0"/>
              <a:t>Metadata Extraction Tool: example template and output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A78012-7546-4BAE-AC8E-C9A86034DE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A9AB9B-180A-4407-9340-340879F8B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0825EB-813F-427C-9F56-426A14798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Template  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de-DE" sz="1600" dirty="0" err="1">
                <a:solidFill>
                  <a:schemeClr val="bg1">
                    <a:lumMod val="50000"/>
                  </a:schemeClr>
                </a:solidFill>
              </a:rPr>
              <a:t>abbreviated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{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"type"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"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Feature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",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 err="1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stac_version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"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1.0.0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",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000" dirty="0">
                <a:solidFill>
                  <a:srgbClr val="7030A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{%- set 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metadata </a:t>
            </a:r>
            <a:r>
              <a:rPr lang="en-US" sz="1000" dirty="0">
                <a:solidFill>
                  <a:srgbClr val="7030A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n-US" sz="1000" dirty="0">
                <a:solidFill>
                  <a:srgbClr val="7F600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extract</a:t>
            </a:r>
            <a:r>
              <a:rPr lang="en-US" sz="1000" dirty="0">
                <a:solidFill>
                  <a:srgbClr val="7030A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filename</a:t>
            </a:r>
            <a:r>
              <a:rPr lang="en-US" sz="1000" dirty="0">
                <a:solidFill>
                  <a:srgbClr val="7030A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, '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mappings/TSX.csv</a:t>
            </a:r>
            <a:r>
              <a:rPr lang="en-US" sz="1000" dirty="0">
                <a:solidFill>
                  <a:srgbClr val="7030A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') %}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7030A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{%- set 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sha256sum </a:t>
            </a:r>
            <a:r>
              <a:rPr lang="en-US" sz="1000" dirty="0">
                <a:solidFill>
                  <a:srgbClr val="7030A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n-US" sz="1000" dirty="0">
                <a:solidFill>
                  <a:srgbClr val="7F600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sha256sum</a:t>
            </a:r>
            <a:r>
              <a:rPr lang="en-US" sz="1000" dirty="0">
                <a:solidFill>
                  <a:srgbClr val="7030A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filename</a:t>
            </a:r>
            <a:r>
              <a:rPr lang="en-US" sz="1000" dirty="0">
                <a:solidFill>
                  <a:srgbClr val="7030A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) %}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7030A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{%- set 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md5sum </a:t>
            </a:r>
            <a:r>
              <a:rPr lang="en-US" sz="1000" dirty="0">
                <a:solidFill>
                  <a:srgbClr val="7030A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n-US" sz="1000" dirty="0">
                <a:solidFill>
                  <a:srgbClr val="7F600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md5sum</a:t>
            </a:r>
            <a:r>
              <a:rPr lang="en-US" sz="1000" dirty="0">
                <a:solidFill>
                  <a:srgbClr val="7030A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filename</a:t>
            </a:r>
            <a:r>
              <a:rPr lang="en-US" sz="1000" dirty="0">
                <a:solidFill>
                  <a:srgbClr val="7030A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) %}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7030A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{% set 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size </a:t>
            </a:r>
            <a:r>
              <a:rPr lang="en-US" sz="1000" dirty="0">
                <a:solidFill>
                  <a:srgbClr val="7030A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n-US" sz="1000" dirty="0" err="1">
                <a:solidFill>
                  <a:srgbClr val="7F600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filesize</a:t>
            </a:r>
            <a:r>
              <a:rPr lang="en-US" sz="1000" dirty="0">
                <a:solidFill>
                  <a:srgbClr val="7030A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filename</a:t>
            </a:r>
            <a:r>
              <a:rPr lang="en-US" sz="1000" dirty="0">
                <a:solidFill>
                  <a:srgbClr val="7030A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) %}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"id"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"{{ 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metadata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id 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}}",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"geometry"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{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"type"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"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Polygon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",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"coordinates"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{{ </a:t>
            </a:r>
            <a:r>
              <a:rPr lang="en-US" sz="1000" dirty="0" err="1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metadata</a:t>
            </a:r>
            <a:r>
              <a:rPr lang="en-US" sz="1000" dirty="0" err="1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1000" dirty="0" err="1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coordinates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}}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},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"properties"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{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"version"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"1",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"title"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"{{ </a:t>
            </a:r>
            <a:r>
              <a:rPr lang="en-US" sz="1000" dirty="0" err="1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metadata</a:t>
            </a:r>
            <a:r>
              <a:rPr lang="en-US" sz="1000" dirty="0" err="1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1000" dirty="0" err="1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title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}}",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"datetime"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"{{ </a:t>
            </a:r>
            <a:r>
              <a:rPr lang="en-US" sz="1000" dirty="0" err="1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metadata</a:t>
            </a:r>
            <a:r>
              <a:rPr lang="en-US" sz="1000" dirty="0" err="1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1000" dirty="0" err="1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datetime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}}",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 err="1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start_datetime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"{{ </a:t>
            </a:r>
            <a:r>
              <a:rPr lang="en-US" sz="1000" dirty="0" err="1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metadata</a:t>
            </a:r>
            <a:r>
              <a:rPr lang="en-US" sz="1000" dirty="0" err="1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1000" dirty="0" err="1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start</a:t>
            </a:r>
            <a:r>
              <a:rPr lang="en-US" sz="1000" dirty="0" err="1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_datetime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}}",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 err="1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end_datetime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"{{ </a:t>
            </a:r>
            <a:r>
              <a:rPr lang="en-US" sz="1000" dirty="0" err="1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metadata</a:t>
            </a:r>
            <a:r>
              <a:rPr lang="en-US" sz="1000" dirty="0" err="1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1000" dirty="0" err="1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end_datetime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}}",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...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 err="1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sat:orbit_state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"{{ 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metadata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'</a:t>
            </a:r>
            <a:r>
              <a:rPr lang="en-US" sz="1000" dirty="0" err="1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sat:orbit_state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'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] }}",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 err="1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sat:absolute_orbit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{{ 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metadata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'</a:t>
            </a:r>
            <a:r>
              <a:rPr lang="en-US" sz="1000" dirty="0" err="1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sat:absolute_orbit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'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] }},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 err="1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sat:relative_orbit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{{ 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metadata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'</a:t>
            </a:r>
            <a:r>
              <a:rPr lang="en-US" sz="1000" dirty="0" err="1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sat:relative_orbit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'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] }},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 err="1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sat:anx_datetime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"{{ 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metadata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'</a:t>
            </a:r>
            <a:r>
              <a:rPr lang="en-US" sz="1000" dirty="0" err="1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sat:anx_datetime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'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] }}",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 err="1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tsx:beam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"{{ 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metadata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'</a:t>
            </a:r>
            <a:r>
              <a:rPr lang="en-US" sz="1000" dirty="0" err="1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tsx:beam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'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] }}",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 err="1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tsx:polarisationMode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"{{ 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metadata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'</a:t>
            </a:r>
            <a:r>
              <a:rPr lang="en-US" sz="1000" dirty="0" err="1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tsx:polarisationMode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'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] }}",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 err="1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sar:instrument_mode</a:t>
            </a:r>
            <a:r>
              <a:rPr lang="en-US" sz="1000" dirty="0">
                <a:solidFill>
                  <a:srgbClr val="00B0F0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: "{{ </a:t>
            </a:r>
            <a:r>
              <a:rPr lang="en-US" sz="1000" dirty="0">
                <a:solidFill>
                  <a:srgbClr val="843C0C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metadata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'</a:t>
            </a:r>
            <a:r>
              <a:rPr lang="en-US" sz="1000" dirty="0" err="1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sar:instrument_mode</a:t>
            </a:r>
            <a:r>
              <a:rPr lang="en-US" sz="1000" dirty="0">
                <a:solidFill>
                  <a:srgbClr val="70AD47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'</a:t>
            </a:r>
            <a:r>
              <a:rPr lang="en-US" sz="1000" dirty="0">
                <a:solidFill>
                  <a:srgbClr val="385723"/>
                </a:solidFill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] }}",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10FB016-C02B-48F3-AA4C-21B97E40322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E769C1D8-DC94-4D1D-9736-D400CE081BBC}"/>
              </a:ext>
            </a:extLst>
          </p:cNvPr>
          <p:cNvSpPr txBox="1">
            <a:spLocks/>
          </p:cNvSpPr>
          <p:nvPr/>
        </p:nvSpPr>
        <p:spPr>
          <a:xfrm>
            <a:off x="6096675" y="1601563"/>
            <a:ext cx="5400000" cy="48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de-DE" dirty="0"/>
              <a:t>STAC Output  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de-DE" sz="1400" dirty="0" err="1">
                <a:solidFill>
                  <a:schemeClr val="bg1">
                    <a:lumMod val="50000"/>
                  </a:schemeClr>
                </a:solidFill>
              </a:rPr>
              <a:t>rendered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de-DE" sz="1400" dirty="0" err="1">
                <a:solidFill>
                  <a:schemeClr val="bg1">
                    <a:lumMod val="50000"/>
                  </a:schemeClr>
                </a:solidFill>
              </a:rPr>
              <a:t>browser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E9D55DE-8D7B-41AD-A52D-388D324172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r="42178" b="45818"/>
          <a:stretch/>
        </p:blipFill>
        <p:spPr>
          <a:xfrm>
            <a:off x="6096676" y="2170674"/>
            <a:ext cx="6095324" cy="416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590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2056862-ECE8-4EE6-9436-65BF9094E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/>
          <a:p>
            <a:r>
              <a:rPr lang="de-DE" dirty="0"/>
              <a:t>EO </a:t>
            </a:r>
            <a:r>
              <a:rPr lang="en-US" dirty="0"/>
              <a:t>Metadata Extraction </a:t>
            </a:r>
            <a:r>
              <a:rPr lang="de-DE" dirty="0"/>
              <a:t>Tool: </a:t>
            </a:r>
            <a:r>
              <a:rPr lang="en-US" dirty="0"/>
              <a:t>API examples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4D895754-8486-4C1B-8456-B03C20BBA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28775"/>
            <a:ext cx="11146719" cy="4895850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Dump of extracted metadata from a SAFE.zip package</a:t>
            </a:r>
          </a:p>
          <a:p>
            <a:pPr marL="252000" lvl="1" indent="0">
              <a:buNone/>
            </a:pPr>
            <a:r>
              <a:rPr lang="en-US" sz="1400" dirty="0">
                <a:solidFill>
                  <a:srgbClr val="006600"/>
                </a:solidFill>
                <a:latin typeface="Consolas" panose="020B0609020204030204" pitchFamily="49" charset="0"/>
              </a:rPr>
              <a:t>extract.py --scene S1A_IW_GRDH_1SDV_20220621T075323_20220621T075348_043758_053961_0000.SAFE.zip \</a:t>
            </a:r>
            <a:br>
              <a:rPr lang="en-US" sz="1400" dirty="0">
                <a:solidFill>
                  <a:srgbClr val="00660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6600"/>
                </a:solidFill>
                <a:latin typeface="Consolas" panose="020B0609020204030204" pitchFamily="49" charset="0"/>
              </a:rPr>
              <a:t>           --mapping </a:t>
            </a:r>
            <a:r>
              <a:rPr lang="en-US" sz="1400" dirty="0" err="1">
                <a:solidFill>
                  <a:srgbClr val="006600"/>
                </a:solidFill>
                <a:latin typeface="Consolas" panose="020B0609020204030204" pitchFamily="49" charset="0"/>
              </a:rPr>
              <a:t>src</a:t>
            </a:r>
            <a:r>
              <a:rPr lang="en-US" sz="1400" dirty="0">
                <a:solidFill>
                  <a:srgbClr val="006600"/>
                </a:solidFill>
                <a:latin typeface="Consolas" panose="020B0609020204030204" pitchFamily="49" charset="0"/>
              </a:rPr>
              <a:t>/</a:t>
            </a:r>
            <a:r>
              <a:rPr lang="en-US" sz="1400" dirty="0" err="1">
                <a:solidFill>
                  <a:srgbClr val="006600"/>
                </a:solidFill>
                <a:latin typeface="Consolas" panose="020B0609020204030204" pitchFamily="49" charset="0"/>
              </a:rPr>
              <a:t>metadata_extract</a:t>
            </a:r>
            <a:r>
              <a:rPr lang="en-US" sz="1400" dirty="0">
                <a:solidFill>
                  <a:srgbClr val="006600"/>
                </a:solidFill>
                <a:latin typeface="Consolas" panose="020B0609020204030204" pitchFamily="49" charset="0"/>
              </a:rPr>
              <a:t>/mappings/S1_L1L2.csv</a:t>
            </a:r>
          </a:p>
          <a:p>
            <a:r>
              <a:rPr lang="en-US" sz="1800" dirty="0"/>
              <a:t>Format the metadata using a jinja2 template </a:t>
            </a:r>
            <a:br>
              <a:rPr lang="en-US" sz="1800" dirty="0"/>
            </a:br>
            <a:r>
              <a:rPr lang="en-US" sz="1800" dirty="0"/>
              <a:t>(tool self-discovers sentinel-1, 2 or 3 product types and selects extraction mapping and output template)</a:t>
            </a:r>
          </a:p>
          <a:p>
            <a:pPr marL="252000" indent="0">
              <a:buNone/>
            </a:pPr>
            <a:r>
              <a:rPr lang="en-US" sz="1400" dirty="0">
                <a:solidFill>
                  <a:srgbClr val="006600"/>
                </a:solidFill>
                <a:latin typeface="Consolas" panose="020B0609020204030204" pitchFamily="49" charset="0"/>
              </a:rPr>
              <a:t>metadata_extract.py --scene </a:t>
            </a:r>
            <a:r>
              <a:rPr lang="pt-BR" sz="1400" dirty="0">
                <a:solidFill>
                  <a:srgbClr val="006600"/>
                </a:solidFill>
                <a:latin typeface="Consolas" panose="020B0609020204030204" pitchFamily="49" charset="0"/>
              </a:rPr>
              <a:t>S2A_MSIL1C_20230216T044851_N0509_R076_T46UEU_20230216T00000.</a:t>
            </a:r>
            <a:r>
              <a:rPr lang="en-US" sz="1400" dirty="0">
                <a:solidFill>
                  <a:srgbClr val="006600"/>
                </a:solidFill>
                <a:latin typeface="Consolas" panose="020B0609020204030204" pitchFamily="49" charset="0"/>
              </a:rPr>
              <a:t>SAFE.zip</a:t>
            </a:r>
          </a:p>
          <a:p>
            <a:r>
              <a:rPr lang="en-US" sz="1800" dirty="0"/>
              <a:t>Mappings for S5p L2 and L3 are also included, but requires using </a:t>
            </a:r>
            <a:r>
              <a:rPr lang="en-US" sz="1600" dirty="0">
                <a:latin typeface="Consolas" panose="020B0609020204030204" pitchFamily="49" charset="0"/>
              </a:rPr>
              <a:t>--mapping</a:t>
            </a:r>
            <a:r>
              <a:rPr lang="en-US" sz="1800" dirty="0"/>
              <a:t> and </a:t>
            </a:r>
            <a:r>
              <a:rPr lang="en-US" sz="1600" dirty="0">
                <a:latin typeface="Consolas" panose="020B0609020204030204" pitchFamily="49" charset="0"/>
              </a:rPr>
              <a:t>--template</a:t>
            </a:r>
            <a:r>
              <a:rPr lang="en-US" sz="1800" dirty="0"/>
              <a:t> parameters</a:t>
            </a:r>
          </a:p>
          <a:p>
            <a:pPr marL="252000" lvl="1" indent="0">
              <a:buNone/>
            </a:pPr>
            <a:r>
              <a:rPr lang="en-US" sz="1400" dirty="0">
                <a:solidFill>
                  <a:srgbClr val="006600"/>
                </a:solidFill>
                <a:latin typeface="Consolas" panose="020B0609020204030204" pitchFamily="49" charset="0"/>
              </a:rPr>
              <a:t>extract.py --scene S5P_OFFL_L2__O3_____20200303T013547_20200303T031717_12367_01_010107_20200306T053811.nc </a:t>
            </a:r>
            <a:br>
              <a:rPr lang="en-US" sz="1400" dirty="0">
                <a:solidFill>
                  <a:srgbClr val="00660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6600"/>
                </a:solidFill>
                <a:latin typeface="Consolas" panose="020B0609020204030204" pitchFamily="49" charset="0"/>
              </a:rPr>
              <a:t>           --mapping S5P_TROPOMI_L2.csv</a:t>
            </a:r>
            <a:br>
              <a:rPr lang="en-US" sz="1400" dirty="0">
                <a:solidFill>
                  <a:srgbClr val="00660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6600"/>
                </a:solidFill>
                <a:latin typeface="Consolas" panose="020B0609020204030204" pitchFamily="49" charset="0"/>
              </a:rPr>
              <a:t>           --template s5p_l2_stack.j2</a:t>
            </a:r>
          </a:p>
          <a:p>
            <a:r>
              <a:rPr lang="en-US" sz="1800" dirty="0"/>
              <a:t>API</a:t>
            </a:r>
          </a:p>
          <a:p>
            <a:pPr marL="457200" lvl="1" indent="0">
              <a:buNone/>
            </a:pPr>
            <a:r>
              <a:rPr lang="en-US" sz="1400" noProof="1">
                <a:solidFill>
                  <a:srgbClr val="006600"/>
                </a:solidFill>
                <a:latin typeface="Consolas" panose="020B0609020204030204" pitchFamily="49" charset="0"/>
              </a:rPr>
              <a:t>from metadata_extract.extract import extract</a:t>
            </a:r>
          </a:p>
          <a:p>
            <a:pPr marL="457200" lvl="1" indent="0">
              <a:buNone/>
            </a:pPr>
            <a:r>
              <a:rPr lang="en-US" sz="1400" noProof="1">
                <a:solidFill>
                  <a:srgbClr val="006600"/>
                </a:solidFill>
                <a:latin typeface="Consolas" panose="020B0609020204030204" pitchFamily="49" charset="0"/>
              </a:rPr>
              <a:t>...</a:t>
            </a:r>
          </a:p>
          <a:p>
            <a:pPr marL="457200" lvl="1" indent="0">
              <a:buNone/>
            </a:pPr>
            <a:r>
              <a:rPr lang="en-US" sz="1400" noProof="1">
                <a:solidFill>
                  <a:srgbClr val="006600"/>
                </a:solidFill>
                <a:latin typeface="Consolas" panose="020B0609020204030204" pitchFamily="49" charset="0"/>
              </a:rPr>
              <a:t>metadata = extract(scene, csv_file)</a:t>
            </a:r>
          </a:p>
          <a:p>
            <a:pPr marL="457200" lvl="1" indent="0">
              <a:buNone/>
            </a:pPr>
            <a:r>
              <a:rPr lang="en-US" sz="1400" noProof="1">
                <a:solidFill>
                  <a:srgbClr val="006600"/>
                </a:solidFill>
                <a:latin typeface="Consolas" panose="020B0609020204030204" pitchFamily="49" charset="0"/>
              </a:rPr>
              <a:t>...</a:t>
            </a:r>
          </a:p>
          <a:p>
            <a:pPr marL="457200" lvl="1" indent="0">
              <a:buNone/>
            </a:pPr>
            <a:r>
              <a:rPr lang="en-US" sz="1400" noProof="1">
                <a:solidFill>
                  <a:srgbClr val="006600"/>
                </a:solidFill>
                <a:latin typeface="Consolas" panose="020B0609020204030204" pitchFamily="49" charset="0"/>
              </a:rPr>
              <a:t>template = env.get_template(args.template)</a:t>
            </a:r>
          </a:p>
          <a:p>
            <a:pPr marL="457200" lvl="1" indent="0">
              <a:buNone/>
            </a:pPr>
            <a:r>
              <a:rPr lang="en-US" sz="1400" noProof="1">
                <a:solidFill>
                  <a:srgbClr val="006600"/>
                </a:solidFill>
                <a:latin typeface="Consolas" panose="020B0609020204030204" pitchFamily="49" charset="0"/>
              </a:rPr>
              <a:t>template.render(metadata)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A78012-7546-4BAE-AC8E-C9A86034DE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A9AB9B-180A-4407-9340-340879F8B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Christoph Reck, EO Metadata Mapping to STAC, 2023-05-03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1060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DLR">
      <a:dk1>
        <a:srgbClr val="000000"/>
      </a:dk1>
      <a:lt1>
        <a:srgbClr val="FFFFFF"/>
      </a:lt1>
      <a:dk2>
        <a:srgbClr val="464646"/>
      </a:dk2>
      <a:lt2>
        <a:srgbClr val="FFFFFF"/>
      </a:lt2>
      <a:accent1>
        <a:srgbClr val="00658B"/>
      </a:accent1>
      <a:accent2>
        <a:srgbClr val="F8DE53"/>
      </a:accent2>
      <a:accent3>
        <a:srgbClr val="0094A8"/>
      </a:accent3>
      <a:accent4>
        <a:srgbClr val="B7D260"/>
      </a:accent4>
      <a:accent5>
        <a:srgbClr val="5F98CB"/>
      </a:accent5>
      <a:accent6>
        <a:srgbClr val="B1B1B1"/>
      </a:accent6>
      <a:hlink>
        <a:srgbClr val="00B0F0"/>
      </a:hlink>
      <a:folHlink>
        <a:srgbClr val="00658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Blau 1">
      <a:srgbClr val="00658B"/>
    </a:custClr>
    <a:custClr name="Blau 2">
      <a:srgbClr val="3B98CB"/>
    </a:custClr>
    <a:custClr name="Blau 3">
      <a:srgbClr val="6CB9DC"/>
    </a:custClr>
    <a:custClr name="Blau 4">
      <a:srgbClr val="A7D3EC"/>
    </a:custClr>
    <a:custClr name="Blau 5">
      <a:srgbClr val="D1E8FA"/>
    </a:custClr>
    <a:custClr name="Gelb 1">
      <a:srgbClr val="D2AE3D"/>
    </a:custClr>
    <a:custClr name="Gelb 2">
      <a:srgbClr val="F2CD51"/>
    </a:custClr>
    <a:custClr name="Gelb 3">
      <a:srgbClr val="F8DE53"/>
    </a:custClr>
    <a:custClr name="Gelb 4">
      <a:srgbClr val="FCEA7A"/>
    </a:custClr>
    <a:custClr name="Gelb 5">
      <a:srgbClr val="FFF8BE"/>
    </a:custClr>
    <a:custClr name="Grün 1">
      <a:srgbClr val="82A043"/>
    </a:custClr>
    <a:custClr name="Grün 2">
      <a:srgbClr val="A6BF51"/>
    </a:custClr>
    <a:custClr name="Grün 3">
      <a:srgbClr val="CAD55C"/>
    </a:custClr>
    <a:custClr name="Grün 4">
      <a:srgbClr val="D9DF78"/>
    </a:custClr>
    <a:custClr name="Grün 5">
      <a:srgbClr val="E6EAAF"/>
    </a:custClr>
    <a:custClr name="Grau 1">
      <a:srgbClr val="666666"/>
    </a:custClr>
    <a:custClr name="Grau 2">
      <a:srgbClr val="868585"/>
    </a:custClr>
    <a:custClr name="Grau 3">
      <a:srgbClr val="B1B1B1"/>
    </a:custClr>
    <a:custClr name="Grau 4">
      <a:srgbClr val="CFCFCF"/>
    </a:custClr>
    <a:custClr name="Grau 5">
      <a:srgbClr val="EBEBEB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2acd48d8-921c-4259-8a3d-b0781ba679a3">RJR4FMAMASVY-255725602-1775</_dlc_DocId>
    <_dlc_DocIdUrl xmlns="2acd48d8-921c-4259-8a3d-b0781ba679a3">
      <Url>https://teamsites.dlr.de/sites/corporatedesign/_layouts/15/DocIdRedir.aspx?ID=RJR4FMAMASVY-255725602-1775</Url>
      <Description>RJR4FMAMASVY-255725602-1775</Description>
    </_dlc_DocIdUrl>
    <SharedWithUsers xmlns="2acd48d8-921c-4259-8a3d-b0781ba679a3">
      <UserInfo>
        <DisplayName>Fezans, Nicolas</DisplayName>
        <AccountId>876</AccountId>
        <AccountType/>
      </UserInfo>
    </SharedWithUsers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3A8CC32A056AE47942682173C0DE9CE" ma:contentTypeVersion="7" ma:contentTypeDescription="Ein neues Dokument erstellen." ma:contentTypeScope="" ma:versionID="805142680efd2dff13456da6ca9dfc7f">
  <xsd:schema xmlns:xsd="http://www.w3.org/2001/XMLSchema" xmlns:xs="http://www.w3.org/2001/XMLSchema" xmlns:p="http://schemas.microsoft.com/office/2006/metadata/properties" xmlns:ns2="2acd48d8-921c-4259-8a3d-b0781ba679a3" targetNamespace="http://schemas.microsoft.com/office/2006/metadata/properties" ma:root="true" ma:fieldsID="e8b519347e20ca2acbfa3ff94d80d67f" ns2:_="">
    <xsd:import namespace="2acd48d8-921c-4259-8a3d-b0781ba679a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cd48d8-921c-4259-8a3d-b0781ba679a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Beständige ID" ma:description="ID beim Hinzufügen beibehalten." ma:hidden="true" ma:internalName="_dlc_DocIdPersistId" ma:readOnly="true">
      <xsd:simpleType>
        <xsd:restriction base="dms:Boolean"/>
      </xsd:simpleType>
    </xsd:element>
    <xsd:element name="SharedWithUsers" ma:index="11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B19D234-C5AD-4EEB-9461-13BF8AB9AD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E25391-812D-43B3-A282-6748E6690AA2}">
  <ds:schemaRefs>
    <ds:schemaRef ds:uri="http://schemas.microsoft.com/office/2006/documentManagement/types"/>
    <ds:schemaRef ds:uri="2acd48d8-921c-4259-8a3d-b0781ba679a3"/>
    <ds:schemaRef ds:uri="http://schemas.microsoft.com/office/infopath/2007/PartnerControls"/>
    <ds:schemaRef ds:uri="http://www.w3.org/XML/1998/namespace"/>
    <ds:schemaRef ds:uri="http://purl.org/dc/terms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C9DAE03-6EEE-456A-A643-58EC432138B7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78FADD42-1E66-4019-9805-7487C7E96D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acd48d8-921c-4259-8a3d-b0781ba679a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1380</Words>
  <Application>Microsoft Office PowerPoint</Application>
  <PresentationFormat>Widescreen</PresentationFormat>
  <Paragraphs>152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Consolas</vt:lpstr>
      <vt:lpstr>Times New Roman</vt:lpstr>
      <vt:lpstr>Wingdings</vt:lpstr>
      <vt:lpstr>Office</vt:lpstr>
      <vt:lpstr>EO Metadata Mapping to STAC</vt:lpstr>
      <vt:lpstr>PV 2023 : EO Data Mapping to STAC</vt:lpstr>
      <vt:lpstr>Metadata Standards</vt:lpstr>
      <vt:lpstr>Earth-Observation Products Metadata Standard</vt:lpstr>
      <vt:lpstr>Earth-Observation Products Metadata Standard</vt:lpstr>
      <vt:lpstr>STAC – SpatioTemporal Asset Catalog</vt:lpstr>
      <vt:lpstr>EO Metadata Extraction Tool</vt:lpstr>
      <vt:lpstr>EO Metadata Extraction Tool: example template and output</vt:lpstr>
      <vt:lpstr>EO Metadata Extraction Tool: API examples</vt:lpstr>
      <vt:lpstr>Conclusion</vt:lpstr>
      <vt:lpstr>Imprint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danyel</dc:creator>
  <cp:lastModifiedBy>Reck, Christoph</cp:lastModifiedBy>
  <cp:revision>234</cp:revision>
  <dcterms:created xsi:type="dcterms:W3CDTF">2022-03-24T21:12:41Z</dcterms:created>
  <dcterms:modified xsi:type="dcterms:W3CDTF">2023-05-03T12:09:40Z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0x010100E3A8CC32A056AE47942682173C0DE9CE</vt:lpwstr>
  </property>
  <property fmtid="{D5CDD505-2E9C-101B-9397-08002B2CF9AE}" pid="3" name="_dlc_DocIdItemGuid">
    <vt:lpwstr>bd282697-c290-4542-8aa2-080f00d7f5d5</vt:lpwstr>
  </property>
</Properties>
</file>