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61"/>
  </p:notesMasterIdLst>
  <p:handoutMasterIdLst>
    <p:handoutMasterId r:id="rId62"/>
  </p:handoutMasterIdLst>
  <p:sldIdLst>
    <p:sldId id="278" r:id="rId6"/>
    <p:sldId id="280" r:id="rId7"/>
    <p:sldId id="282" r:id="rId8"/>
    <p:sldId id="311" r:id="rId9"/>
    <p:sldId id="365" r:id="rId10"/>
    <p:sldId id="366" r:id="rId11"/>
    <p:sldId id="369" r:id="rId12"/>
    <p:sldId id="370" r:id="rId13"/>
    <p:sldId id="371" r:id="rId14"/>
    <p:sldId id="372" r:id="rId15"/>
    <p:sldId id="373" r:id="rId16"/>
    <p:sldId id="378" r:id="rId17"/>
    <p:sldId id="379" r:id="rId18"/>
    <p:sldId id="380" r:id="rId19"/>
    <p:sldId id="381" r:id="rId20"/>
    <p:sldId id="382" r:id="rId21"/>
    <p:sldId id="326" r:id="rId22"/>
    <p:sldId id="291" r:id="rId23"/>
    <p:sldId id="313" r:id="rId24"/>
    <p:sldId id="314" r:id="rId25"/>
    <p:sldId id="315" r:id="rId26"/>
    <p:sldId id="322" r:id="rId27"/>
    <p:sldId id="323" r:id="rId28"/>
    <p:sldId id="324" r:id="rId29"/>
    <p:sldId id="325" r:id="rId30"/>
    <p:sldId id="327" r:id="rId31"/>
    <p:sldId id="295" r:id="rId32"/>
    <p:sldId id="341" r:id="rId33"/>
    <p:sldId id="334" r:id="rId34"/>
    <p:sldId id="333" r:id="rId35"/>
    <p:sldId id="336" r:id="rId36"/>
    <p:sldId id="296" r:id="rId37"/>
    <p:sldId id="340" r:id="rId38"/>
    <p:sldId id="339" r:id="rId39"/>
    <p:sldId id="338" r:id="rId40"/>
    <p:sldId id="297" r:id="rId41"/>
    <p:sldId id="343" r:id="rId42"/>
    <p:sldId id="344" r:id="rId43"/>
    <p:sldId id="345" r:id="rId44"/>
    <p:sldId id="347" r:id="rId45"/>
    <p:sldId id="349" r:id="rId46"/>
    <p:sldId id="351" r:id="rId47"/>
    <p:sldId id="352" r:id="rId48"/>
    <p:sldId id="350" r:id="rId49"/>
    <p:sldId id="354" r:id="rId50"/>
    <p:sldId id="355" r:id="rId51"/>
    <p:sldId id="356" r:id="rId52"/>
    <p:sldId id="329" r:id="rId53"/>
    <p:sldId id="302" r:id="rId54"/>
    <p:sldId id="358" r:id="rId55"/>
    <p:sldId id="331" r:id="rId56"/>
    <p:sldId id="360" r:id="rId57"/>
    <p:sldId id="332" r:id="rId58"/>
    <p:sldId id="362" r:id="rId59"/>
    <p:sldId id="303" r:id="rId6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nft, Johanna" initials="SJ" lastIdx="0" clrIdx="0">
    <p:extLst>
      <p:ext uri="{19B8F6BF-5375-455C-9EA6-DF929625EA0E}">
        <p15:presenceInfo xmlns:p15="http://schemas.microsoft.com/office/powerpoint/2012/main" userId="S-1-5-21-1156737867-681972312-1097073633-17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EF7"/>
    <a:srgbClr val="00658B"/>
    <a:srgbClr val="FF8028"/>
    <a:srgbClr val="82A043"/>
    <a:srgbClr val="FF7C80"/>
    <a:srgbClr val="F7AA89"/>
    <a:srgbClr val="D1B2AD"/>
    <a:srgbClr val="C6C6C6"/>
    <a:srgbClr val="F9CEC4"/>
    <a:srgbClr val="F6AD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676" autoAdjust="0"/>
  </p:normalViewPr>
  <p:slideViewPr>
    <p:cSldViewPr snapToGrid="0" showGuides="1">
      <p:cViewPr varScale="1">
        <p:scale>
          <a:sx n="102" d="100"/>
          <a:sy n="102" d="100"/>
        </p:scale>
        <p:origin x="816" y="114"/>
      </p:cViewPr>
      <p:guideLst>
        <p:guide orient="horz" pos="2160"/>
        <p:guide pos="411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38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commentAuthors" Target="commentAuthor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3CC217A-F9D7-47C3-B542-AAA915BA41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7CD6EC-38D3-4F9F-824F-27FD60C73D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980D6-5DF0-463D-BFB7-BC7EA5530348}" type="datetimeFigureOut">
              <a:rPr lang="de-DE" smtClean="0"/>
              <a:t>28.04.2023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D3B72A2-2A97-46A2-B0E6-3DFA689BB9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749A1E-B8C3-415F-AC4C-200E5AD788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9C69D-BBB7-4804-A517-DD8710202B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58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35C94-B646-4D4D-A5E3-882C7E78FF5D}" type="datetimeFigureOut">
              <a:rPr lang="de-DE" smtClean="0"/>
              <a:t>28.04.2023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8433A-3D12-444A-8A1F-2969B3EF3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6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Personal </a:t>
            </a:r>
            <a:r>
              <a:rPr lang="de-DE" dirty="0" err="1"/>
              <a:t>introduction</a:t>
            </a:r>
            <a:r>
              <a:rPr lang="de-DE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As Researcher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DLR‘s</a:t>
            </a:r>
            <a:r>
              <a:rPr lang="de-DE" dirty="0"/>
              <a:t> Remote </a:t>
            </a:r>
            <a:r>
              <a:rPr lang="de-DE" dirty="0" err="1"/>
              <a:t>Sensing</a:t>
            </a:r>
            <a:r>
              <a:rPr lang="de-DE" dirty="0"/>
              <a:t> Data Center. I am </a:t>
            </a:r>
            <a:r>
              <a:rPr lang="de-DE" dirty="0" err="1"/>
              <a:t>working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Monitoring and Reporting.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DFD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located</a:t>
            </a:r>
            <a:r>
              <a:rPr lang="de-DE" dirty="0"/>
              <a:t> in Oberpfaffenhofen (Bavaria) and in Neustrelitz (Mecklenburg-Vorpommern).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DFD </a:t>
            </a:r>
            <a:r>
              <a:rPr lang="de-DE" dirty="0" err="1"/>
              <a:t>handles</a:t>
            </a:r>
            <a:r>
              <a:rPr lang="de-DE" dirty="0"/>
              <a:t> remote </a:t>
            </a:r>
            <a:r>
              <a:rPr lang="de-DE" dirty="0" err="1"/>
              <a:t>sensing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,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70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chains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20 TB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Processing </a:t>
            </a:r>
            <a:r>
              <a:rPr lang="de-DE" dirty="0" err="1"/>
              <a:t>chains</a:t>
            </a:r>
            <a:r>
              <a:rPr lang="de-DE" dirty="0"/>
              <a:t> </a:t>
            </a:r>
            <a:r>
              <a:rPr lang="de-DE" b="1" dirty="0" err="1"/>
              <a:t>input</a:t>
            </a:r>
            <a:r>
              <a:rPr lang="de-DE" b="1" dirty="0"/>
              <a:t> </a:t>
            </a:r>
            <a:r>
              <a:rPr lang="de-DE" b="1" dirty="0" err="1"/>
              <a:t>data</a:t>
            </a:r>
            <a:r>
              <a:rPr lang="de-DE" b="1" dirty="0"/>
              <a:t> </a:t>
            </a:r>
            <a:r>
              <a:rPr lang="de-DE" b="0" dirty="0" err="1"/>
              <a:t>is</a:t>
            </a:r>
            <a:r>
              <a:rPr lang="de-DE" b="0" dirty="0"/>
              <a:t> </a:t>
            </a:r>
            <a:r>
              <a:rPr lang="de-DE" b="0" dirty="0" err="1"/>
              <a:t>of</a:t>
            </a:r>
            <a:r>
              <a:rPr lang="de-DE" b="0" dirty="0"/>
              <a:t> </a:t>
            </a:r>
            <a:r>
              <a:rPr lang="de-DE" b="0" dirty="0" err="1"/>
              <a:t>varying</a:t>
            </a:r>
            <a:r>
              <a:rPr lang="de-DE" b="0" dirty="0"/>
              <a:t> </a:t>
            </a:r>
            <a:r>
              <a:rPr lang="de-DE" b="0" dirty="0" err="1"/>
              <a:t>quality</a:t>
            </a:r>
            <a:r>
              <a:rPr lang="de-DE" b="0" dirty="0"/>
              <a:t> </a:t>
            </a:r>
            <a:r>
              <a:rPr lang="de-DE" b="0" dirty="0" err="1"/>
              <a:t>as</a:t>
            </a:r>
            <a:r>
              <a:rPr lang="de-DE" b="0" dirty="0"/>
              <a:t> </a:t>
            </a:r>
            <a:r>
              <a:rPr lang="de-DE" b="0" dirty="0" err="1"/>
              <a:t>it</a:t>
            </a:r>
            <a:r>
              <a:rPr lang="de-DE" b="0" dirty="0"/>
              <a:t> </a:t>
            </a:r>
            <a:r>
              <a:rPr lang="de-DE" b="0" dirty="0" err="1"/>
              <a:t>may</a:t>
            </a:r>
            <a:r>
              <a:rPr lang="de-DE" b="0" dirty="0"/>
              <a:t> </a:t>
            </a:r>
            <a:r>
              <a:rPr lang="de-DE" b="0" dirty="0" err="1"/>
              <a:t>be</a:t>
            </a:r>
            <a:r>
              <a:rPr lang="de-DE" b="0" dirty="0"/>
              <a:t> </a:t>
            </a:r>
            <a:r>
              <a:rPr lang="de-DE" b="0" dirty="0" err="1"/>
              <a:t>degrated</a:t>
            </a:r>
            <a:r>
              <a:rPr lang="de-DE" b="0" dirty="0"/>
              <a:t> </a:t>
            </a:r>
            <a:r>
              <a:rPr lang="de-DE" b="0" dirty="0" err="1"/>
              <a:t>by</a:t>
            </a:r>
            <a:r>
              <a:rPr lang="de-DE" b="0" dirty="0"/>
              <a:t> internal and external </a:t>
            </a:r>
            <a:r>
              <a:rPr lang="de-DE" b="0" dirty="0" err="1"/>
              <a:t>influences</a:t>
            </a:r>
            <a:endParaRPr lang="de-DE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0" dirty="0" err="1"/>
              <a:t>Therefore</a:t>
            </a:r>
            <a:r>
              <a:rPr lang="de-DE" b="0" dirty="0"/>
              <a:t> </a:t>
            </a:r>
            <a:r>
              <a:rPr lang="de-DE" b="0" dirty="0" err="1"/>
              <a:t>the</a:t>
            </a:r>
            <a:r>
              <a:rPr lang="de-DE" b="0" dirty="0"/>
              <a:t> </a:t>
            </a:r>
            <a:r>
              <a:rPr lang="en-GB" b="1" dirty="0"/>
              <a:t>DFD’s Monitoring &amp; Reporting System </a:t>
            </a:r>
            <a:r>
              <a:rPr lang="en-GB" b="0" dirty="0"/>
              <a:t>is needed to ensure </a:t>
            </a:r>
            <a:br>
              <a:rPr lang="en-GB" b="0" dirty="0"/>
            </a:b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reliable data processing,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US" dirty="0"/>
              <a:t>adequate</a:t>
            </a:r>
            <a:r>
              <a:rPr lang="en-GB" dirty="0"/>
              <a:t> performance,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effective operation,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and stable resource usage</a:t>
            </a:r>
            <a:endParaRPr lang="de-DE" b="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3792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IMPC-ROTI scientific processor chain - used in this case study - consist of five key steps: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 data from a data source;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transform data;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generate additional information;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transfer data into a long-term archive;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upload data to a remote data sink.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Argo-Workflow runs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each workflow step. More specifically, it creates the container description based on the workflow definition, then passes it to Kubernetes for orchestration and scheduling. 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57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take a look to a particular processing chain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Processing chains are vulnerable to errors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several key core problems as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overload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992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take a look to a particular processing chain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Processing chains are vulnerable to errors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several key core problems as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overload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468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take a look to a particular processing chain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Processing chains are vulnerable to errors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several key core problems as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overload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743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take a look to a particular processing chain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Processing chains are vulnerable to errors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several key core problems as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overload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47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take a look to a particular processing chain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Processing chains are vulnerable to errors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several key core problems as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overload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88620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After </a:t>
            </a:r>
            <a:r>
              <a:rPr lang="de-DE" dirty="0" err="1"/>
              <a:t>introducing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IMPC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step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DFD‘s</a:t>
            </a:r>
            <a:r>
              <a:rPr lang="de-DE" dirty="0"/>
              <a:t> Monitoring &amp; Reporting System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0083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DFD‘s</a:t>
            </a:r>
            <a:r>
              <a:rPr lang="de-DE" dirty="0"/>
              <a:t> Monitoring &amp; Reporting Systems </a:t>
            </a:r>
            <a:r>
              <a:rPr lang="de-DE" dirty="0" err="1"/>
              <a:t>consists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four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dirty="0" err="1"/>
              <a:t>Step</a:t>
            </a:r>
            <a:r>
              <a:rPr lang="de-DE" b="1" dirty="0"/>
              <a:t> 1: Data </a:t>
            </a:r>
            <a:r>
              <a:rPr lang="de-DE" b="1" dirty="0" err="1"/>
              <a:t>collection</a:t>
            </a:r>
            <a:r>
              <a:rPr lang="de-DE" b="1" dirty="0"/>
              <a:t> and </a:t>
            </a:r>
            <a:r>
              <a:rPr lang="de-DE" b="1" dirty="0" err="1"/>
              <a:t>transformation</a:t>
            </a:r>
            <a:endParaRPr lang="de-DE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step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performed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Telegraf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Telegraf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</a:t>
            </a:r>
            <a:r>
              <a:rPr lang="de-DE" dirty="0" err="1"/>
              <a:t>agend</a:t>
            </a:r>
            <a:r>
              <a:rPr lang="de-DE" dirty="0"/>
              <a:t>, </a:t>
            </a:r>
            <a:r>
              <a:rPr lang="de-DE" dirty="0" err="1"/>
              <a:t>based</a:t>
            </a:r>
            <a:r>
              <a:rPr lang="de-DE" dirty="0"/>
              <a:t> on a </a:t>
            </a:r>
            <a:r>
              <a:rPr lang="de-DE" dirty="0" err="1"/>
              <a:t>plugin</a:t>
            </a:r>
            <a:r>
              <a:rPr lang="de-DE" dirty="0"/>
              <a:t> </a:t>
            </a:r>
            <a:r>
              <a:rPr lang="de-DE" dirty="0" err="1"/>
              <a:t>concept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and </a:t>
            </a:r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metrics</a:t>
            </a:r>
            <a:r>
              <a:rPr lang="de-DE" dirty="0"/>
              <a:t>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So </a:t>
            </a:r>
            <a:r>
              <a:rPr lang="de-DE" dirty="0" err="1"/>
              <a:t>that</a:t>
            </a:r>
            <a:r>
              <a:rPr lang="de-DE" dirty="0"/>
              <a:t> a </a:t>
            </a:r>
            <a:r>
              <a:rPr lang="de-DE" dirty="0" err="1"/>
              <a:t>variety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and </a:t>
            </a:r>
            <a:r>
              <a:rPr lang="de-DE" dirty="0" err="1"/>
              <a:t>applications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collect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metrics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. And send </a:t>
            </a:r>
            <a:r>
              <a:rPr lang="de-DE" dirty="0" err="1"/>
              <a:t>them</a:t>
            </a:r>
            <a:r>
              <a:rPr lang="de-DE" dirty="0"/>
              <a:t> –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output</a:t>
            </a:r>
            <a:r>
              <a:rPr lang="de-DE" dirty="0"/>
              <a:t> - 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databases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1903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The </a:t>
            </a:r>
            <a:r>
              <a:rPr lang="de-DE" dirty="0" err="1"/>
              <a:t>DFD‘s</a:t>
            </a:r>
            <a:r>
              <a:rPr lang="de-DE" dirty="0"/>
              <a:t> Monitoring &amp; Reporting Systems </a:t>
            </a:r>
            <a:r>
              <a:rPr lang="de-DE" dirty="0" err="1"/>
              <a:t>consists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four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dirty="0" err="1"/>
              <a:t>Step</a:t>
            </a:r>
            <a:r>
              <a:rPr lang="de-DE" b="1" dirty="0"/>
              <a:t> 2: </a:t>
            </a:r>
            <a:r>
              <a:rPr lang="de-DE" b="1" dirty="0" err="1"/>
              <a:t>Saving</a:t>
            </a:r>
            <a:r>
              <a:rPr lang="de-DE" b="1" dirty="0"/>
              <a:t> in </a:t>
            </a:r>
            <a:r>
              <a:rPr lang="de-DE" b="1" dirty="0" err="1"/>
              <a:t>database</a:t>
            </a:r>
            <a:endParaRPr lang="de-DE" b="1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After </a:t>
            </a:r>
            <a:r>
              <a:rPr lang="de-DE" dirty="0" err="1"/>
              <a:t>collecting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metrics</a:t>
            </a:r>
            <a:r>
              <a:rPr lang="de-DE" dirty="0"/>
              <a:t>, Telegraf </a:t>
            </a:r>
            <a:r>
              <a:rPr lang="de-DE" dirty="0" err="1"/>
              <a:t>saves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in a </a:t>
            </a:r>
            <a:r>
              <a:rPr lang="de-DE" dirty="0" err="1"/>
              <a:t>InfluxDB</a:t>
            </a:r>
            <a:endParaRPr lang="de-DE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 err="1"/>
              <a:t>InfluxDB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time </a:t>
            </a:r>
            <a:r>
              <a:rPr lang="de-DE" dirty="0" err="1"/>
              <a:t>series</a:t>
            </a:r>
            <a:r>
              <a:rPr lang="de-DE" dirty="0"/>
              <a:t>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especially made for data that can be evaluated as a time-series.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07310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The </a:t>
            </a:r>
            <a:r>
              <a:rPr lang="de-DE" dirty="0" err="1"/>
              <a:t>DFD‘s</a:t>
            </a:r>
            <a:r>
              <a:rPr lang="de-DE" dirty="0"/>
              <a:t> Monitoring &amp; Reporting Systems </a:t>
            </a:r>
            <a:r>
              <a:rPr lang="de-DE" dirty="0" err="1"/>
              <a:t>consists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four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="1" dirty="0" err="1"/>
              <a:t>Step</a:t>
            </a:r>
            <a:r>
              <a:rPr lang="de-DE" b="1" dirty="0"/>
              <a:t> 3: </a:t>
            </a:r>
            <a:r>
              <a:rPr lang="de-DE" sz="1200" dirty="0" err="1">
                <a:solidFill>
                  <a:schemeClr val="tx1"/>
                </a:solidFill>
              </a:rPr>
              <a:t>Visualization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of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database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data</a:t>
            </a:r>
            <a:endParaRPr lang="de-DE" sz="1200" dirty="0">
              <a:solidFill>
                <a:schemeClr val="tx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done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Grafana</a:t>
            </a:r>
            <a:endParaRPr lang="de-DE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 err="1"/>
              <a:t>Grafana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open-source visualization platform for querying, exploring and analyzing, metrics, logs and traces wherever they are stored. Connected to various data sources,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Grafana offers tools to visualize the stored time-series into meaningful graphs.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382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effectLst/>
              </a:rPr>
              <a:t>In </a:t>
            </a:r>
            <a:r>
              <a:rPr lang="de-DE" dirty="0" err="1">
                <a:effectLst/>
              </a:rPr>
              <a:t>the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paper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contribution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to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the</a:t>
            </a:r>
            <a:r>
              <a:rPr lang="de-DE" dirty="0">
                <a:effectLst/>
              </a:rPr>
              <a:t> PV </a:t>
            </a:r>
            <a:r>
              <a:rPr lang="de-DE" dirty="0" err="1">
                <a:effectLst/>
              </a:rPr>
              <a:t>conference</a:t>
            </a:r>
            <a:r>
              <a:rPr lang="de-DE" dirty="0">
                <a:effectLst/>
              </a:rPr>
              <a:t>, </a:t>
            </a:r>
            <a:r>
              <a:rPr lang="de-DE" dirty="0" err="1">
                <a:effectLst/>
              </a:rPr>
              <a:t>we</a:t>
            </a:r>
            <a:r>
              <a:rPr lang="de-DE" dirty="0">
                <a:effectLst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 err="1">
                <a:effectLst/>
              </a:rPr>
              <a:t>Describe</a:t>
            </a:r>
            <a:r>
              <a:rPr lang="de-DE" dirty="0">
                <a:effectLst/>
              </a:rPr>
              <a:t> and </a:t>
            </a:r>
            <a:r>
              <a:rPr lang="de-DE" dirty="0" err="1">
                <a:effectLst/>
              </a:rPr>
              <a:t>discuss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the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application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of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the</a:t>
            </a:r>
            <a:r>
              <a:rPr lang="de-DE" dirty="0">
                <a:effectLst/>
              </a:rPr>
              <a:t> DFD M&amp;R </a:t>
            </a:r>
            <a:r>
              <a:rPr lang="de-DE" dirty="0" err="1">
                <a:effectLst/>
              </a:rPr>
              <a:t>to</a:t>
            </a:r>
            <a:r>
              <a:rPr lang="de-DE" dirty="0">
                <a:effectLst/>
              </a:rPr>
              <a:t> a </a:t>
            </a:r>
            <a:r>
              <a:rPr lang="de-DE" dirty="0" err="1">
                <a:effectLst/>
              </a:rPr>
              <a:t>selected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part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of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the</a:t>
            </a:r>
            <a:r>
              <a:rPr lang="de-DE" dirty="0">
                <a:effectLst/>
              </a:rPr>
              <a:t> </a:t>
            </a:r>
            <a:r>
              <a:rPr lang="en-US" dirty="0">
                <a:effectLst/>
              </a:rPr>
              <a:t>Ionosphere Monitoring and Prediction Center (the </a:t>
            </a:r>
            <a:r>
              <a:rPr lang="de-DE" dirty="0">
                <a:effectLst/>
              </a:rPr>
              <a:t>IMPC) </a:t>
            </a:r>
            <a:r>
              <a:rPr lang="de-DE" dirty="0" err="1">
                <a:effectLst/>
              </a:rPr>
              <a:t>processing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chain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the</a:t>
            </a:r>
            <a:r>
              <a:rPr lang="de-DE" dirty="0">
                <a:effectLst/>
              </a:rPr>
              <a:t> (IMPC-ROTI).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dirty="0"/>
              <a:t>Asses DFD M&amp;R </a:t>
            </a:r>
            <a:r>
              <a:rPr lang="de-DE" dirty="0" err="1"/>
              <a:t>benefits</a:t>
            </a:r>
            <a:r>
              <a:rPr lang="de-DE" dirty="0"/>
              <a:t> and </a:t>
            </a:r>
            <a:r>
              <a:rPr lang="de-DE" dirty="0" err="1"/>
              <a:t>limitations</a:t>
            </a:r>
            <a:endParaRPr lang="de-DE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dirty="0" err="1"/>
              <a:t>Provide</a:t>
            </a:r>
            <a:r>
              <a:rPr lang="de-DE" dirty="0"/>
              <a:t> an </a:t>
            </a:r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developments</a:t>
            </a:r>
            <a:endParaRPr lang="de-DE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>
                <a:effectLst/>
              </a:rPr>
              <a:t>But at </a:t>
            </a:r>
            <a:r>
              <a:rPr lang="de-DE" dirty="0" err="1">
                <a:effectLst/>
              </a:rPr>
              <a:t>first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the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presentation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of</a:t>
            </a:r>
            <a:r>
              <a:rPr lang="de-DE" dirty="0">
                <a:effectLst/>
              </a:rPr>
              <a:t> </a:t>
            </a:r>
            <a:r>
              <a:rPr lang="de-DE" dirty="0" err="1">
                <a:effectLst/>
              </a:rPr>
              <a:t>the</a:t>
            </a:r>
            <a:r>
              <a:rPr lang="de-DE" dirty="0">
                <a:effectLst/>
              </a:rPr>
              <a:t> </a:t>
            </a:r>
            <a:r>
              <a:rPr lang="en-US" dirty="0">
                <a:effectLst/>
              </a:rPr>
              <a:t>Ionosphere Monitoring and Prediction Center (the </a:t>
            </a:r>
            <a:r>
              <a:rPr lang="de-DE" dirty="0">
                <a:effectLst/>
              </a:rPr>
              <a:t>IMPC) and </a:t>
            </a:r>
            <a:r>
              <a:rPr lang="de-DE" dirty="0" err="1">
                <a:effectLst/>
              </a:rPr>
              <a:t>DFD‘s</a:t>
            </a:r>
            <a:r>
              <a:rPr lang="de-DE" dirty="0">
                <a:effectLst/>
              </a:rPr>
              <a:t> </a:t>
            </a:r>
            <a:r>
              <a:rPr lang="de-DE" dirty="0"/>
              <a:t>Monitoring &amp; Reporting System (DFD M&amp;R)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usefull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unterstanding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dirty="0">
              <a:effectLst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2034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The </a:t>
            </a:r>
            <a:r>
              <a:rPr lang="de-DE" dirty="0" err="1"/>
              <a:t>DFD‘s</a:t>
            </a:r>
            <a:r>
              <a:rPr lang="de-DE" dirty="0"/>
              <a:t> Monitoring &amp; Reporting Systems </a:t>
            </a:r>
            <a:r>
              <a:rPr lang="de-DE" dirty="0" err="1"/>
              <a:t>consists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four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="1" dirty="0" err="1"/>
              <a:t>Step</a:t>
            </a:r>
            <a:r>
              <a:rPr lang="de-DE" b="1" dirty="0"/>
              <a:t> 4: Reporting </a:t>
            </a:r>
            <a:r>
              <a:rPr lang="de-DE" b="1" dirty="0" err="1"/>
              <a:t>statistics</a:t>
            </a:r>
            <a:r>
              <a:rPr lang="de-DE" b="1" dirty="0"/>
              <a:t> and </a:t>
            </a:r>
            <a:r>
              <a:rPr lang="de-DE" b="1" dirty="0" err="1"/>
              <a:t>visualizations</a:t>
            </a:r>
            <a:endParaRPr lang="de-DE" b="1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DFD M&amp;R uses an additional tool –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ReportServer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ReportServer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Business Intelligence Suite platform, provided in a basis version as open-source software.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the introduction of the DFD’s Monitoring &amp; Reporting concept, the next step is to apply these to the IMPC scientific processor (IMPC-ROTI)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76710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dirty="0"/>
              <a:t>In </a:t>
            </a:r>
            <a:r>
              <a:rPr lang="de-DE" b="1" dirty="0" err="1"/>
              <a:t>Step</a:t>
            </a:r>
            <a:r>
              <a:rPr lang="de-DE" b="1" dirty="0"/>
              <a:t> 1: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Telegraf </a:t>
            </a:r>
            <a:r>
              <a:rPr lang="de-DE" dirty="0" err="1"/>
              <a:t>collects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metrics</a:t>
            </a:r>
            <a:r>
              <a:rPr lang="de-DE" dirty="0"/>
              <a:t>, </a:t>
            </a:r>
            <a:r>
              <a:rPr lang="de-DE" dirty="0" err="1"/>
              <a:t>Kubernetes</a:t>
            </a:r>
            <a:r>
              <a:rPr lang="de-DE" dirty="0"/>
              <a:t> </a:t>
            </a:r>
            <a:r>
              <a:rPr lang="de-DE" dirty="0" err="1"/>
              <a:t>metrics</a:t>
            </a:r>
            <a:r>
              <a:rPr lang="de-DE" dirty="0"/>
              <a:t>, Argo-Workflow </a:t>
            </a:r>
            <a:r>
              <a:rPr lang="de-DE" dirty="0" err="1"/>
              <a:t>metrics</a:t>
            </a:r>
            <a:r>
              <a:rPr lang="de-DE" dirty="0"/>
              <a:t> and </a:t>
            </a:r>
            <a:r>
              <a:rPr lang="de-DE" dirty="0" err="1"/>
              <a:t>saves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metrics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InfluxDB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5028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err="1"/>
              <a:t>Step</a:t>
            </a:r>
            <a:r>
              <a:rPr lang="de-DE" b="1" dirty="0"/>
              <a:t> 2</a:t>
            </a:r>
            <a:r>
              <a:rPr lang="de-DE" b="0" dirty="0"/>
              <a:t>: The </a:t>
            </a:r>
            <a:r>
              <a:rPr lang="de-DE" b="0" dirty="0" err="1"/>
              <a:t>InfluxDB</a:t>
            </a:r>
            <a:r>
              <a:rPr lang="de-DE" b="0" dirty="0"/>
              <a:t> </a:t>
            </a:r>
            <a:r>
              <a:rPr lang="de-DE" b="0" dirty="0" err="1"/>
              <a:t>is</a:t>
            </a:r>
            <a:r>
              <a:rPr lang="de-DE" b="0" dirty="0"/>
              <a:t> </a:t>
            </a:r>
            <a:r>
              <a:rPr lang="de-DE" b="0" dirty="0" err="1"/>
              <a:t>configured</a:t>
            </a:r>
            <a:r>
              <a:rPr lang="de-DE" b="0" dirty="0"/>
              <a:t> </a:t>
            </a:r>
            <a:r>
              <a:rPr lang="de-DE" b="0" dirty="0" err="1"/>
              <a:t>with</a:t>
            </a:r>
            <a:r>
              <a:rPr lang="de-DE" b="0" dirty="0"/>
              <a:t> </a:t>
            </a:r>
            <a:r>
              <a:rPr lang="de-DE" b="0" dirty="0" err="1"/>
              <a:t>one</a:t>
            </a:r>
            <a:r>
              <a:rPr lang="de-DE" b="0" dirty="0"/>
              <a:t> </a:t>
            </a:r>
            <a:r>
              <a:rPr lang="de-DE" b="0" dirty="0" err="1"/>
              <a:t>bucket</a:t>
            </a:r>
            <a:r>
              <a:rPr lang="de-DE" b="0" dirty="0"/>
              <a:t> </a:t>
            </a:r>
            <a:r>
              <a:rPr lang="de-DE" b="0" dirty="0" err="1"/>
              <a:t>containing</a:t>
            </a:r>
            <a:r>
              <a:rPr lang="de-DE" b="0" dirty="0"/>
              <a:t> all </a:t>
            </a:r>
            <a:r>
              <a:rPr lang="de-DE" b="0" dirty="0" err="1"/>
              <a:t>received</a:t>
            </a:r>
            <a:r>
              <a:rPr lang="de-DE" b="0" dirty="0"/>
              <a:t> </a:t>
            </a:r>
            <a:r>
              <a:rPr lang="de-DE" b="0" dirty="0" err="1"/>
              <a:t>data</a:t>
            </a:r>
            <a:r>
              <a:rPr lang="de-DE" b="0" dirty="0"/>
              <a:t> (</a:t>
            </a:r>
            <a:r>
              <a:rPr lang="de-DE" b="0" dirty="0" err="1"/>
              <a:t>specifical</a:t>
            </a:r>
            <a:r>
              <a:rPr lang="de-DE" b="0" dirty="0"/>
              <a:t> in </a:t>
            </a:r>
            <a:r>
              <a:rPr lang="de-DE" b="0" dirty="0" err="1"/>
              <a:t>this</a:t>
            </a:r>
            <a:r>
              <a:rPr lang="de-DE" b="0" dirty="0"/>
              <a:t> </a:t>
            </a:r>
            <a:r>
              <a:rPr lang="de-DE" b="0" dirty="0" err="1"/>
              <a:t>case-study</a:t>
            </a:r>
            <a:r>
              <a:rPr lang="de-DE" b="0" dirty="0"/>
              <a:t>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1792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err="1"/>
              <a:t>Step</a:t>
            </a:r>
            <a:r>
              <a:rPr lang="de-DE" b="1" dirty="0"/>
              <a:t> 3</a:t>
            </a:r>
            <a:r>
              <a:rPr lang="de-DE" b="0" dirty="0"/>
              <a:t>: </a:t>
            </a:r>
            <a:r>
              <a:rPr lang="de-DE" b="0" dirty="0" err="1"/>
              <a:t>Grafana</a:t>
            </a:r>
            <a:r>
              <a:rPr lang="de-DE" b="0" dirty="0"/>
              <a:t> </a:t>
            </a:r>
            <a:r>
              <a:rPr lang="de-DE" b="0" dirty="0" err="1"/>
              <a:t>displays</a:t>
            </a:r>
            <a:r>
              <a:rPr lang="de-DE" b="0" dirty="0"/>
              <a:t> </a:t>
            </a:r>
            <a:r>
              <a:rPr lang="de-DE" b="0" dirty="0" err="1"/>
              <a:t>the</a:t>
            </a:r>
            <a:r>
              <a:rPr lang="de-DE" b="0" dirty="0"/>
              <a:t> </a:t>
            </a:r>
            <a:r>
              <a:rPr lang="de-DE" b="0" dirty="0" err="1"/>
              <a:t>collected</a:t>
            </a:r>
            <a:r>
              <a:rPr lang="de-DE" b="0" dirty="0"/>
              <a:t> </a:t>
            </a:r>
            <a:r>
              <a:rPr lang="de-DE" b="0" dirty="0" err="1"/>
              <a:t>data</a:t>
            </a:r>
            <a:r>
              <a:rPr lang="de-DE" b="0" dirty="0"/>
              <a:t> in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an operator friendly manner, so that the operator can understand the current state of the system and the workflows running within.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DFD M&amp;R results in four dashboards, where each dashboard is made up of multiple panels: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Quick Overview Dashboard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Workflow Status Dashboard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Used Components Dashboard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Kubernetes Dashboard.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55459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err="1"/>
              <a:t>Step</a:t>
            </a:r>
            <a:r>
              <a:rPr lang="de-DE" b="1" dirty="0"/>
              <a:t> 4: Reporting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Reports of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IMPC-ROTI scientific processor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accessible from the DLR DFD’s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ReportServer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reports are designed to report about the identified core problems discussed before.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reports are addressed to operators, developers, and project leaders.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Therefore,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three major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reports have been established.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system usage report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system error report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resources report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09269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Now</a:t>
            </a:r>
            <a:r>
              <a:rPr lang="de-DE" dirty="0"/>
              <a:t> after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DFD‘s</a:t>
            </a:r>
            <a:r>
              <a:rPr lang="de-DE" dirty="0"/>
              <a:t> Monitoring and Reporting System and </a:t>
            </a:r>
            <a:r>
              <a:rPr lang="de-DE" dirty="0" err="1"/>
              <a:t>it‘s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IMPC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IMPC-ROTI </a:t>
            </a:r>
            <a:r>
              <a:rPr lang="de-DE" dirty="0" err="1"/>
              <a:t>scientific</a:t>
            </a:r>
            <a:r>
              <a:rPr lang="de-DE" dirty="0"/>
              <a:t> </a:t>
            </a:r>
            <a:r>
              <a:rPr lang="de-DE" dirty="0" err="1"/>
              <a:t>processor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usefull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IMPC-ROTI </a:t>
            </a:r>
            <a:r>
              <a:rPr lang="de-DE" dirty="0" err="1"/>
              <a:t>scientific</a:t>
            </a:r>
            <a:r>
              <a:rPr lang="de-DE" dirty="0"/>
              <a:t> </a:t>
            </a:r>
            <a:r>
              <a:rPr lang="de-DE" dirty="0" err="1"/>
              <a:t>processor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0847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core problem for the IMPC-ROTI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scientific processor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recognition of system overload caused by extensive system usage by competitive users.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3700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core problem for the IMPC-ROTI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scientific processor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recognition of system overload caused by extensive system usage by competitive users.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 in Grafana a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 of the dashboards shows the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CPU-Usage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5945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core problem for the IMPC-ROTI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scientific processor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recognition of system overload caused by extensive system usage by competitive users.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 in Grafana a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 of the dashboards shows the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CPU-Usage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Disk Usage.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1653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core problem for the IMPC-ROTI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scientific processor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recognition of system overload caused by extensive system usage by competitive users.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 in Grafana a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 of the dashboards shows the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CPU-Usage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Disk Usage.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 Memory Usage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645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i="0" dirty="0">
                <a:solidFill>
                  <a:srgbClr val="00658B"/>
                </a:solidFill>
              </a:rPr>
              <a:t>Ionospheric disturbances affect the performance of space-based communication, navigation and remote sensing. They degrade the accuracy of Global Navigation Satellite Systems (GNSS) i.e. GPS or Galileo.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79839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 situations are highlighted in red to instantly alert the operator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 situations are immediately reported to operators via E-Mail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Doing so :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potential system overload can easily be noticed and thus a system crash be averted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status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load</a:t>
            </a:r>
            <a:endParaRPr lang="de-DE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reported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 report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And </a:t>
            </a:r>
            <a:r>
              <a:rPr lang="de-DE" dirty="0" err="1"/>
              <a:t>monthly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ressources</a:t>
            </a:r>
            <a:r>
              <a:rPr lang="de-DE" dirty="0"/>
              <a:t> report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7275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Another core problem of the IMPC-ROTI scientific processor arises during the introduction and deployment of new product computing steps inside the IMPC-Roti scientific processor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5639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Another core problem of the IMPC-ROTI scientific processor arises during the introduction and deployment of new product computing steps inside the IMPC-Roti scientific processor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increase of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erroneous Workflows 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displayed, so that the operator can immediately recognize when errors are caused by the new computing steps.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7302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Another core problem of the IMPC-ROTI scientific processor arises during the introduction and deployment of new product computing steps inside the IMPC-Roti scientific processor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Introducing new computing steps can also impact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Workflow duration of operation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There, operators can easily set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threshold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durations of operations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an appropriate value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ensuring full customization and control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7587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 situations are highlighted in red to instantly alert the operator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 situations are immediately reported to operators via E-Mail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Doing so 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operator can immediately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 when errors are caused by the new computing steps.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Performance </a:t>
            </a:r>
            <a:r>
              <a:rPr lang="de-DE" dirty="0" err="1"/>
              <a:t>problems</a:t>
            </a:r>
            <a:endParaRPr lang="de-DE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reported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 report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and </a:t>
            </a:r>
            <a:r>
              <a:rPr lang="de-DE" dirty="0" err="1"/>
              <a:t>monthly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ressources</a:t>
            </a:r>
            <a:r>
              <a:rPr lang="de-DE" dirty="0"/>
              <a:t> report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9906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recognition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bottlenecks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workflow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2473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bottlenecks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workflow</a:t>
            </a:r>
            <a:endParaRPr lang="de-DE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Workflow </a:t>
            </a:r>
            <a:r>
              <a:rPr lang="de-DE" dirty="0" err="1"/>
              <a:t>pods</a:t>
            </a:r>
            <a:r>
              <a:rPr lang="de-DE" dirty="0"/>
              <a:t> (</a:t>
            </a:r>
            <a:r>
              <a:rPr lang="de-DE" dirty="0" err="1"/>
              <a:t>components</a:t>
            </a:r>
            <a:r>
              <a:rPr lang="de-DE" dirty="0"/>
              <a:t>) </a:t>
            </a:r>
            <a:r>
              <a:rPr lang="de-DE" dirty="0" err="1"/>
              <a:t>state</a:t>
            </a:r>
            <a:r>
              <a:rPr lang="de-DE" dirty="0"/>
              <a:t>, </a:t>
            </a:r>
            <a:r>
              <a:rPr lang="de-DE" dirty="0" err="1"/>
              <a:t>offers</a:t>
            </a:r>
            <a:r>
              <a:rPr lang="de-DE" dirty="0"/>
              <a:t> a </a:t>
            </a: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oveview</a:t>
            </a:r>
            <a:endParaRPr lang="de-DE" dirty="0"/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4383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bottlenecks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workflow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Addition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Workflow Queue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waiting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handled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worklow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032506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bottlenecks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workflow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latency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seen</a:t>
            </a:r>
            <a:r>
              <a:rPr lang="de-DE" dirty="0"/>
              <a:t> </a:t>
            </a:r>
            <a:r>
              <a:rPr lang="de-DE" dirty="0" err="1"/>
              <a:t>showing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a </a:t>
            </a:r>
            <a:r>
              <a:rPr lang="de-DE" dirty="0" err="1"/>
              <a:t>product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7224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 situations are highlighted in red to instantly alert the operator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 situations are immediately reported to operators via E-Mail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Doing so 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operator can immediately recognize bottlenecks can be immediately and take actions to solve them 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Bottleneck </a:t>
            </a:r>
            <a:r>
              <a:rPr lang="de-DE" dirty="0" err="1"/>
              <a:t>problems</a:t>
            </a:r>
            <a:r>
              <a:rPr lang="de-DE" dirty="0"/>
              <a:t>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reported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 report and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 report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and </a:t>
            </a:r>
            <a:r>
              <a:rPr lang="de-DE" dirty="0" err="1"/>
              <a:t>monthly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ressources</a:t>
            </a:r>
            <a:r>
              <a:rPr lang="de-DE" dirty="0"/>
              <a:t> report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7298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i="0" dirty="0">
                <a:solidFill>
                  <a:srgbClr val="00658B"/>
                </a:solidFill>
              </a:rPr>
              <a:t>Therefore </a:t>
            </a:r>
            <a:r>
              <a:rPr lang="de-DE" dirty="0" err="1">
                <a:effectLst/>
              </a:rPr>
              <a:t>the</a:t>
            </a:r>
            <a:r>
              <a:rPr lang="de-DE" dirty="0">
                <a:effectLst/>
              </a:rPr>
              <a:t> </a:t>
            </a:r>
            <a:r>
              <a:rPr lang="en-US" dirty="0">
                <a:effectLst/>
              </a:rPr>
              <a:t>Ionosphere Monitoring and Prediction Center (the </a:t>
            </a:r>
            <a:r>
              <a:rPr lang="de-DE" dirty="0">
                <a:effectLst/>
              </a:rPr>
              <a:t>IMPC)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permanently monitors the electron density and its structure in the ionosphere-plasmasphere system, using ground and space-based antennas.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data is used by several IMPC Scientific Processors to develop IMPC products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products such as the Total Electron Content Maps (IMPC-TEC) – which displays the number of electrons per square meter - or the Rate of Change of TEC index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3837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Another identified core problem is a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stable system inter-operation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inside the Kubernetes Cluster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62232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Another identified core problem is a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stable system inter-operation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inside the Kubernetes Cluster.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can be done by monitoring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of pods restarted by Kubernetes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984807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Another identified core problem is a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stable system inter-operation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inside the Kubernetes Cluster.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can be done by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 “loose ends”,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missing pods by the internal Argo Workflow, terminated by Kubernetes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2590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 situations are highlighted in red to instantly alert the operator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 situations are immediately reported to operators via E-Mail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Doing so 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operator can immediately recognize instable system inter-operation can be immediately and take actions to solve them 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System inter-operation </a:t>
            </a:r>
            <a:r>
              <a:rPr lang="de-DE" dirty="0" err="1"/>
              <a:t>problems</a:t>
            </a:r>
            <a:r>
              <a:rPr lang="de-DE" dirty="0"/>
              <a:t>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reported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 report and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 report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and </a:t>
            </a:r>
            <a:r>
              <a:rPr lang="de-DE" dirty="0" err="1"/>
              <a:t>monthly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ressources</a:t>
            </a:r>
            <a:r>
              <a:rPr lang="de-DE" dirty="0"/>
              <a:t> report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86409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let‘s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a quick </a:t>
            </a:r>
            <a:r>
              <a:rPr lang="de-DE" dirty="0" err="1"/>
              <a:t>look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report</a:t>
            </a:r>
          </a:p>
          <a:p>
            <a:r>
              <a:rPr lang="de-DE" dirty="0"/>
              <a:t>The System </a:t>
            </a:r>
            <a:r>
              <a:rPr lang="de-DE" dirty="0" err="1"/>
              <a:t>Usage</a:t>
            </a:r>
            <a:r>
              <a:rPr lang="de-DE" dirty="0"/>
              <a:t> Report ….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423744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 report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21854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ressources</a:t>
            </a:r>
            <a:r>
              <a:rPr lang="de-DE" dirty="0"/>
              <a:t> report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421368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After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specifical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and </a:t>
            </a:r>
            <a:r>
              <a:rPr lang="de-DE" dirty="0" err="1"/>
              <a:t>reported</a:t>
            </a:r>
            <a:r>
              <a:rPr lang="de-DE" dirty="0"/>
              <a:t>.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time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discuss</a:t>
            </a:r>
            <a:r>
              <a:rPr lang="de-DE" dirty="0"/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benefits and drawbacks specific to the IMPC-ROTI scientific processor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discuss their implications beyond this case study. 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8637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Daily more than 50 GB of ionosphere data are processed and archived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Including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</a:t>
            </a:r>
            <a:r>
              <a:rPr lang="en-US" sz="1200" dirty="0"/>
              <a:t>2888 ROTI products and  288 TEC products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More than 1500 products are processed for GNSS users 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360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IMPC-ROTI scientific processor is built as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Kubernetes Cluster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a monitoring data collecting agent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Telegraf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inside each node.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monitoring and reporting components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InfluxDB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Grafana, Reporting System) lie outside the cluster.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Specifically for this case study, the configured Kubernetes cluster uses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controller-nodes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The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controller-nodes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include the API service, the cluster state and a scheduler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three or more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worker-nodes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.. The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worker-nodes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used to run any kind of container-based workload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Inside Kubernetes, the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Argo-Workflow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engine is used and runs as a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container-deployed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service.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Argo-Workflow is an open-source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container-native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workflow engine for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orchestrating parallel jobs on Kubernetes.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workflow defines the sequential or parallel execution of a set of distinct steps. -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of the IMPC-ROTI processing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chain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(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as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seen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 in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the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next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slide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Argo-Workflow runs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each workflow step. More specifically, it creates the container description based on the workflow definition, then passes it to Kubernetes for orchestration and scheduling. 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184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IMPC-ROTI scientific processor chain - used in this case study - consist of five key steps: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 data from a data source;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transform data;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generate additional information;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transfer data into a long-term archive;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upload data to a remote data sink.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Argo-Workflow runs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each workflow step. More specifically, it creates the container description based on the workflow definition, then passes it to Kubernetes for orchestration and scheduling. 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934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IMPC-ROTI scientific processor chain - used in this case study - consist of five key steps: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 data from a data source;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transform data;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generate additional information;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transfer data into a long-term archive;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upload data to a remote data sink.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Argo-Workflow runs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each workflow step. More specifically, it creates the container description based on the workflow definition, then passes it to Kubernetes for orchestration and scheduling. 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908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IMPC-ROTI scientific processor chain - used in this case study - consist of five key steps: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 data from a data source;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transform data;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generate additional information;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transfer data into a long-term archive;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upload data to a remote data sink.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Argo-Workflow runs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each workflow step. More specifically, it creates the container description based on the workflow definition, then passes it to Kubernetes for orchestration and scheduling. 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8433A-3D12-444A-8A1F-2969B3EF30A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662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292B943-63E8-4E1E-B31E-5FE3860900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5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9454"/>
            <a:ext cx="9697665" cy="1141439"/>
          </a:xfr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txBody>
          <a:bodyPr lIns="288000" tIns="144000" rIns="432000" bIns="144000" anchor="ctr">
            <a:normAutofit/>
          </a:bodyPr>
          <a:lstStyle>
            <a:lvl1pPr marL="717550" indent="0" algn="l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323750"/>
            <a:ext cx="9541821" cy="3221856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5B16576-B954-4493-9E58-E9C5386E81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58F85F-E39F-6DF2-648B-F85C48FB19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76295D-E20E-919F-946F-82E3A703EF7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425600" y="6544800"/>
            <a:ext cx="4114800" cy="257774"/>
          </a:xfrm>
        </p:spPr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361199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1C20BEF9-F6A4-4E18-813E-7C7A4A89EFB4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517667735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C1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DFA15C25-778F-45D2-A70E-06F46D1BF03A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Mustertabelle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9CAA27B-59B5-D915-6398-75A94668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349227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D5A43E47-9416-3DCC-8243-87AE52AE2064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E454AC21-5CA9-4DCD-9E64-33EE941B0352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r>
              <a:rPr lang="de-DE"/>
              <a:t>Tabelle durch Klicken auf Symbol hinzufügen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AA41E4-A17D-03A8-9521-4B67C9D842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0EB41DB-513E-D1FC-EB6E-F88FF40346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5420EE52-882B-A637-C5E2-47028BC68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4508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2DBFF28-78F7-CE5C-80EF-B1493B457FD7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9CAA27B-59B5-D915-6398-75A94668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0D53DA9-BA6F-1D85-AA3B-A2C995551C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9CCA48CB-D9E0-3C96-4AF8-C1F8DE1FA7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Mustertabelle</a:t>
            </a:r>
          </a:p>
        </p:txBody>
      </p:sp>
      <p:graphicFrame>
        <p:nvGraphicFramePr>
          <p:cNvPr id="8" name="Tabellenplatzhalter 7">
            <a:extLst>
              <a:ext uri="{FF2B5EF4-FFF2-40B4-BE49-F238E27FC236}">
                <a16:creationId xmlns:a16="http://schemas.microsoft.com/office/drawing/2014/main" id="{02407A3F-1F2B-E0D5-A10F-0A8F1438AB2E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376007648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93C5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E1ED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2817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3B56E86-EFEB-4205-AA4A-9F3E82413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5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3209"/>
            <a:ext cx="9697665" cy="1141438"/>
          </a:xfrm>
          <a:solidFill>
            <a:schemeClr val="accent4">
              <a:lumMod val="50000"/>
              <a:alpha val="80000"/>
            </a:schemeClr>
          </a:solidFill>
        </p:spPr>
        <p:txBody>
          <a:bodyPr lIns="288000" tIns="144000" rIns="432000" bIns="144000" anchor="ctr">
            <a:normAutofit/>
          </a:bodyPr>
          <a:lstStyle>
            <a:lvl1pPr marL="717550" indent="0" algn="l">
              <a:lnSpc>
                <a:spcPct val="100000"/>
              </a:lnSpc>
              <a:spcBef>
                <a:spcPts val="1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333374"/>
            <a:ext cx="9541821" cy="3205985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4066C5-F371-4079-BEC5-D83B78D0CF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C05F074-4978-BB63-F797-D5FCF99615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425600" y="6544800"/>
            <a:ext cx="4114800" cy="257774"/>
          </a:xfrm>
        </p:spPr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09CECA-60EA-35F9-5F27-CF64A7C897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4685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>
            <a:extLst>
              <a:ext uri="{FF2B5EF4-FFF2-40B4-BE49-F238E27FC236}">
                <a16:creationId xmlns:a16="http://schemas.microsoft.com/office/drawing/2014/main" id="{AF35D6C1-0699-3B81-DD6A-0016F7A8D7E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chemeClr val="accent4">
              <a:lumMod val="50000"/>
              <a:alpha val="80000"/>
            </a:scheme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FBA6571-CE1B-47EB-8C1E-D5A1391EAE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32C7237-52B1-CB5D-D118-2836DC556E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4226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8896D9-06D8-F605-C9DB-A9519477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4300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263446-0FBB-7B9F-7376-C85F4725E6D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9630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FBB571AC-F556-C50A-DAD2-4638503AA73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43C99AA0-30B9-CB68-5447-173C21DF9AC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4066055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E5E99BBD-0EE1-272A-B9CD-BB38CD6536A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8"/>
            <a:ext cx="5156200" cy="503683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160246-4126-D54D-D8F2-4EA413129C1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5126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B0949BCE-540C-4310-9432-ECBCD4F9E8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4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C8D3D5-3F24-32BA-B9E4-6239FD09AA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4738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4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5" name="Textplatzhalter 20">
            <a:extLst>
              <a:ext uri="{FF2B5EF4-FFF2-40B4-BE49-F238E27FC236}">
                <a16:creationId xmlns:a16="http://schemas.microsoft.com/office/drawing/2014/main" id="{A1BCFDDC-E704-4456-842B-CA12D08661D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4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B38C3D2-DF70-153A-B8DF-4CECDC07280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04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2F87A75-3F72-6661-3C8C-5F55ECF6EF1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chemeClr val="accent1">
              <a:lumMod val="50000"/>
              <a:alpha val="80000"/>
            </a:scheme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3246B2-203D-4635-9023-C83C1FB1E1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2C564B2-3B65-9088-DFD7-AB7EDE92BA4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450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8896D9-06D8-F605-C9DB-A9519477D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96FFF96C-003A-2C95-0C20-6A5ECF67A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2C0F5C3-8222-0817-ECCA-D675DF1CE7E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</p:spTree>
    <p:extLst>
      <p:ext uri="{BB962C8B-B14F-4D97-AF65-F5344CB8AC3E}">
        <p14:creationId xmlns:p14="http://schemas.microsoft.com/office/powerpoint/2010/main" val="74391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57BDB932-A261-4963-8CCA-D819AAB058C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r>
              <a:rPr lang="de-DE"/>
              <a:t>Tabelle durch Klicken auf Symbol hinzufügen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51EFB8F-681F-B958-6016-DE1F84F28FC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1899577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0D3ABB45-EB62-4087-B3EF-39BEE25E7081}"/>
              </a:ext>
            </a:extLst>
          </p:cNvPr>
          <p:cNvGraphicFramePr>
            <a:graphicFrameLocks/>
          </p:cNvGraphicFramePr>
          <p:nvPr userDrawn="1"/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3D336417-AA09-48C9-BDF2-558668A9C82D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Mustertabelle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407347F-35E4-52BE-8323-099180448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1170633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6133B2B-12C4-FE1C-E575-FCC33EDD08E8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57BDB932-A261-4963-8CCA-D819AAB058C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r>
              <a:rPr lang="de-DE"/>
              <a:t>Tabelle durch Klicken auf Symbol hinzufügen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C0A269-0A22-1F24-8A6F-92CF83B25C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1D6C117F-FFC7-BDD4-24D7-796BC82D0E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A68C062-180C-99B8-FA50-EA5C79290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260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84F5C07C-2A50-6CEC-8903-DECE4340365F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02498D1E-5152-5ED6-C08A-6CCBDFC1357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5E7B69D-E0FA-E32D-919C-DDCBB4E93B6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770CD29C-DC1E-D2B3-C8FD-6766D144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Mustertabelle</a:t>
            </a:r>
          </a:p>
        </p:txBody>
      </p:sp>
      <p:graphicFrame>
        <p:nvGraphicFramePr>
          <p:cNvPr id="10" name="Tabellenplatzhalter 7">
            <a:extLst>
              <a:ext uri="{FF2B5EF4-FFF2-40B4-BE49-F238E27FC236}">
                <a16:creationId xmlns:a16="http://schemas.microsoft.com/office/drawing/2014/main" id="{6A231A57-5F02-685A-7690-A0C2EC8D0D92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404763259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CA69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C2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F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7325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itel/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A1DD6DF-B176-485D-B01F-0D026F51E4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5CF0C306-39D7-4EAE-89DF-69763743BA67}"/>
              </a:ext>
            </a:extLst>
          </p:cNvPr>
          <p:cNvSpPr/>
          <p:nvPr userDrawn="1"/>
        </p:nvSpPr>
        <p:spPr>
          <a:xfrm>
            <a:off x="0" y="0"/>
            <a:ext cx="695326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5C513F-BDE5-4EEA-A208-17CFB8B9C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6" y="3803208"/>
            <a:ext cx="9697665" cy="1141439"/>
          </a:xfrm>
          <a:solidFill>
            <a:srgbClr val="BE9600">
              <a:alpha val="80000"/>
            </a:srgbClr>
          </a:solidFill>
        </p:spPr>
        <p:txBody>
          <a:bodyPr lIns="288000" tIns="144000" rIns="432000" bIns="144000" anchor="ctr">
            <a:normAutofit/>
          </a:bodyPr>
          <a:lstStyle>
            <a:lvl1pPr marL="717550" indent="0" algn="l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2A8061A-9228-4DB0-8D9D-1B65E6A7D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333374"/>
            <a:ext cx="9541821" cy="3205985"/>
          </a:xfrm>
        </p:spPr>
        <p:txBody>
          <a:bodyPr lIns="216000" tIns="0" rIns="0" bIns="108000" anchor="b">
            <a:noAutofit/>
          </a:bodyPr>
          <a:lstStyle>
            <a:lvl1pPr>
              <a:defRPr sz="48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79A18D-BDEC-4A1A-B4E8-0BBF0FB0AB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91" y="5268397"/>
            <a:ext cx="1532709" cy="1265853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338560D-8EC4-B53A-7006-5B5A972DC7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425600" y="6544945"/>
            <a:ext cx="4114800" cy="257774"/>
          </a:xfrm>
        </p:spPr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602EDA2-8AA2-0466-B051-008CD77640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366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Kapitel/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A29A4717-2733-B1CC-C548-EE7EB957DA2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87338" y="0"/>
            <a:ext cx="11904662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CCAB873-861B-47E3-BAE9-07181DA521FB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04937E-4444-4817-AF16-D7E7EA0FE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A0C9CC46-BAE5-4171-9813-A78515AF72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7999" y="5101588"/>
            <a:ext cx="10693822" cy="1141438"/>
          </a:xfrm>
          <a:solidFill>
            <a:srgbClr val="BE9600">
              <a:alpha val="80000"/>
            </a:srgbClr>
          </a:solidFill>
        </p:spPr>
        <p:txBody>
          <a:bodyPr lIns="396000" tIns="0" rIns="72000" bIns="0" anchor="ctr">
            <a:normAutofit/>
          </a:bodyPr>
          <a:lstStyle>
            <a:lvl1pPr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E24BD797-BDE4-4F8B-BD63-88445F3046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C9E1831-352F-2D39-ACE5-21BCE2855BB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528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EBC151-FC60-E584-26BE-7134EAB8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1323392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07BD53-6A79-8877-2BE1-B0C49A39BD9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2905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2095625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68187CB7-2C33-1C03-52A8-8996E6753E49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756228A2-CAF9-B1A1-1C97-DA91AB6BED6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4066055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CA1CEBC5-E31D-F865-99F9-F5B2C3A4B1C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8"/>
            <a:ext cx="5156200" cy="503683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B1A145E-844F-C173-0E1A-4D5807A9AB0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350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 Inhalt/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7200"/>
            <a:ext cx="10801349" cy="48958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91817E-6423-D72F-7A29-7C696C78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3574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extplatzhalter 20">
            <a:extLst>
              <a:ext uri="{FF2B5EF4-FFF2-40B4-BE49-F238E27FC236}">
                <a16:creationId xmlns:a16="http://schemas.microsoft.com/office/drawing/2014/main" id="{59E7F815-FED3-4D8F-9D9B-35CCAF3B26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rgbClr val="BE9600"/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2093030-8FCB-CEE5-FAC4-DF786DEBF90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3013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600"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2">
              <a:lumMod val="75000"/>
            </a:schemeClr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5" name="Textplatzhalter 20">
            <a:extLst>
              <a:ext uri="{FF2B5EF4-FFF2-40B4-BE49-F238E27FC236}">
                <a16:creationId xmlns:a16="http://schemas.microsoft.com/office/drawing/2014/main" id="{9D0FAF78-2A5F-4E8E-B1EE-D7C42554953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rgbClr val="BE9600"/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C09EDA4-178A-19BE-891D-96E3D2B19D2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84789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EBC151-FC60-E584-26BE-7134EAB8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705F4847-2276-AAFB-108E-DBA5E7360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7BE329DB-A001-C66F-6040-0E345285523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</p:spTree>
    <p:extLst>
      <p:ext uri="{BB962C8B-B14F-4D97-AF65-F5344CB8AC3E}">
        <p14:creationId xmlns:p14="http://schemas.microsoft.com/office/powerpoint/2010/main" val="37616546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A8D24D7-34CD-4ED1-8141-89BC9C1FC26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60E2FA4-B336-450E-D6C0-FA99C883B41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42073541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Mustertabelle/Table Samp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graphicFrame>
        <p:nvGraphicFramePr>
          <p:cNvPr id="7" name="Tabellenplatzhalter 7">
            <a:extLst>
              <a:ext uri="{FF2B5EF4-FFF2-40B4-BE49-F238E27FC236}">
                <a16:creationId xmlns:a16="http://schemas.microsoft.com/office/drawing/2014/main" id="{215C28A5-80CD-4F42-9C77-C690E11449E6}"/>
              </a:ext>
            </a:extLst>
          </p:cNvPr>
          <p:cNvGraphicFramePr>
            <a:graphicFrameLocks/>
          </p:cNvGraphicFramePr>
          <p:nvPr userDrawn="1"/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598141AE-B519-4BF8-86A2-54973B0ADDE5}"/>
              </a:ext>
            </a:extLst>
          </p:cNvPr>
          <p:cNvSpPr txBox="1"/>
          <p:nvPr userDrawn="1"/>
        </p:nvSpPr>
        <p:spPr>
          <a:xfrm>
            <a:off x="695325" y="333375"/>
            <a:ext cx="10056092" cy="98528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de-D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Mustertabelle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75B4983-3911-6B34-D420-98DD812B0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8641664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Tabelle/Tab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F14E77E2-5257-225C-6093-789249091B84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A8D24D7-34CD-4ED1-8141-89BC9C1FC26A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1913AF20-2093-81B8-D3CF-3988C0D0E2D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4601CA69-20CF-6A99-B9FF-A1A44574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9AA2D8C-E67C-1DBB-33C4-8FC8AE2C9F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892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Mustertabelle/Table Samp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6936D21-44AB-C808-60FD-59960B5BE16F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D2AC5C40-240E-1C7B-4CCB-00BAC8B7A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544945"/>
            <a:ext cx="4114800" cy="257774"/>
          </a:xfrm>
        </p:spPr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3B36172-2984-0DCA-FE69-CA1BD40685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1E49866A-B491-3947-BEF2-8D98AC1449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Mustertabelle</a:t>
            </a:r>
          </a:p>
        </p:txBody>
      </p:sp>
      <p:graphicFrame>
        <p:nvGraphicFramePr>
          <p:cNvPr id="8" name="Tabellenplatzhalter 7">
            <a:extLst>
              <a:ext uri="{FF2B5EF4-FFF2-40B4-BE49-F238E27FC236}">
                <a16:creationId xmlns:a16="http://schemas.microsoft.com/office/drawing/2014/main" id="{B691546E-BFD2-B398-FDCB-DD9AE09CB874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883930194"/>
              </p:ext>
            </p:extLst>
          </p:nvPr>
        </p:nvGraphicFramePr>
        <p:xfrm>
          <a:off x="695325" y="1628775"/>
          <a:ext cx="10801350" cy="2941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70">
                  <a:extLst>
                    <a:ext uri="{9D8B030D-6E8A-4147-A177-3AD203B41FA5}">
                      <a16:colId xmlns:a16="http://schemas.microsoft.com/office/drawing/2014/main" val="3414773314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43605508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3205677931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5163876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41179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rgbClr val="EFCA0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Titel 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16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5.1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DC50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40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5.2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4CE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01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5.3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492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5.4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7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1.5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2.5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3.5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4.5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Inhalt 5.5</a:t>
                      </a:r>
                    </a:p>
                  </a:txBody>
                  <a:tcPr marL="108000" marR="108000"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3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3989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/Fullscreen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2">
            <a:extLst>
              <a:ext uri="{FF2B5EF4-FFF2-40B4-BE49-F238E27FC236}">
                <a16:creationId xmlns:a16="http://schemas.microsoft.com/office/drawing/2014/main" id="{C2226DF2-778A-4612-9F78-6765D18406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" y="0"/>
            <a:ext cx="12192001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rgbClr val="D9117E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Platzhaltermotiv ersetzen</a:t>
            </a:r>
          </a:p>
        </p:txBody>
      </p:sp>
      <p:sp>
        <p:nvSpPr>
          <p:cNvPr id="5" name="Textplatzhalter 9">
            <a:extLst>
              <a:ext uri="{FF2B5EF4-FFF2-40B4-BE49-F238E27FC236}">
                <a16:creationId xmlns:a16="http://schemas.microsoft.com/office/drawing/2014/main" id="{87F97911-DA70-4C70-822A-1814FBD79C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83600" y="302400"/>
            <a:ext cx="943200" cy="781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7EBD16-097C-4A05-9018-8E3005584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5342399"/>
            <a:ext cx="288000" cy="1440000"/>
          </a:xfrm>
          <a:prstGeom prst="rect">
            <a:avLst/>
          </a:prstGeom>
        </p:spPr>
        <p:txBody>
          <a:bodyPr vert="horz" wrap="none" lIns="36000" tIns="90000" rIns="36000" bIns="90000" rtlCol="0" anchor="b">
            <a:normAutofit/>
          </a:bodyPr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D7813AC-780E-0FEE-8DD2-961C8464CAC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205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10801349" cy="44289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E99B02-7125-B0DB-A965-82CB442B29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169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095625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0" name="Textplatzhalter 23">
            <a:extLst>
              <a:ext uri="{FF2B5EF4-FFF2-40B4-BE49-F238E27FC236}">
                <a16:creationId xmlns:a16="http://schemas.microsoft.com/office/drawing/2014/main" id="{19A4112A-F23E-4E93-B0DE-E0650E1BFC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1A67A15-EB3D-B357-6153-033E99D34267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95325" y="4673892"/>
            <a:ext cx="5400675" cy="18507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3">
            <a:extLst>
              <a:ext uri="{FF2B5EF4-FFF2-40B4-BE49-F238E27FC236}">
                <a16:creationId xmlns:a16="http://schemas.microsoft.com/office/drawing/2014/main" id="{7951DB75-C581-BF8A-0FC7-DF33D2FBE04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5325" y="4066055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2C0EA8B-EF64-0432-2FB0-872635D2E4F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487788"/>
            <a:ext cx="5156200" cy="5036837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BECCF2-24E5-51A8-E7D9-E053B81C2C01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7907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28775"/>
            <a:ext cx="10801349" cy="33790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12" name="Textplatzhalter 20">
            <a:extLst>
              <a:ext uri="{FF2B5EF4-FFF2-40B4-BE49-F238E27FC236}">
                <a16:creationId xmlns:a16="http://schemas.microsoft.com/office/drawing/2014/main" id="{783FE90B-8144-4EE7-83DD-1BF890852B5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1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3E07709-F5D6-04F5-13BA-175ED852645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31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B6BF6A4-FC91-4167-8F07-41431B226865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7D4156-B9EE-48B3-B002-FF1BD1B4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605818-BCB5-4851-918D-4380EE7B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BAA6193-522B-4DE7-B07C-2474178A8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235C822F-CC3C-4AC6-8713-E8BC4920D334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8014636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A8A8ACBD-7378-4E9B-B8F5-8AA7E85F46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54981" y="2095626"/>
            <a:ext cx="3482038" cy="823912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213B05B4-8F80-42F2-99E5-82EFE1078C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0DDDB17B-0986-46FF-939D-242CCFD35E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54981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D46DB007-86EC-4631-9973-7E69665C06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14637" y="3041584"/>
            <a:ext cx="3482038" cy="19154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B1415D85-ECEE-44AA-B226-4998B44E25D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999" y="5245768"/>
            <a:ext cx="11208676" cy="1278857"/>
          </a:xfrm>
          <a:solidFill>
            <a:schemeClr val="accent1">
              <a:lumMod val="50000"/>
            </a:schemeClr>
          </a:solidFill>
        </p:spPr>
        <p:txBody>
          <a:bodyPr tIns="144000"/>
          <a:lstStyle>
            <a:lvl1pPr marL="539750" indent="-231775" defTabSz="539750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marL="539750" indent="-231775" defTabSz="539750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2pPr>
            <a:lvl3pPr marL="539750" indent="-231775" defTabSz="539750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3pPr>
            <a:lvl4pPr marL="539750" indent="-231775" defTabSz="539750">
              <a:defRPr/>
            </a:lvl4pPr>
            <a:lvl5pPr marL="539750" indent="-231775" defTabSz="53975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C85D4D-1A11-4D5D-986E-8754B4B26D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1487788"/>
            <a:ext cx="3482038" cy="439824"/>
          </a:xfr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570C8F3-09F4-4F6C-BDF3-B1F82DC969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424654-2778-EA1B-0192-6D8875E1171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292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Inhalt/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0DB6F92-3F9C-4AAE-8E91-FA9B6A8B9CD6}"/>
              </a:ext>
            </a:extLst>
          </p:cNvPr>
          <p:cNvSpPr/>
          <p:nvPr userDrawn="1"/>
        </p:nvSpPr>
        <p:spPr>
          <a:xfrm>
            <a:off x="-1" y="0"/>
            <a:ext cx="288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D6C63F-3884-45FC-8DE4-73068BFE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E243AE-4939-4DED-AAB6-88EFB5F7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00" y="1628775"/>
            <a:ext cx="5400000" cy="489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042934-6DB9-4975-858F-6A2DF94E1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0B65C82-54AD-42F3-A4B0-D8BBEFD38A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3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91817E-6423-D72F-7A29-7C696C78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Name des Vortragenden, Institut, Datum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4E12AEFA-037C-13A6-D9D9-349DFD23D7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340475" y="1628625"/>
            <a:ext cx="5156200" cy="4896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>
            <a:lvl1pPr>
              <a:defRPr>
                <a:solidFill>
                  <a:srgbClr val="D9117E"/>
                </a:solidFill>
              </a:defRPr>
            </a:lvl1pPr>
          </a:lstStyle>
          <a:p>
            <a:r>
              <a:rPr lang="de-DE" dirty="0"/>
              <a:t>Platzhaltermotiv ersetzen</a:t>
            </a:r>
          </a:p>
        </p:txBody>
      </p:sp>
    </p:spTree>
    <p:extLst>
      <p:ext uri="{BB962C8B-B14F-4D97-AF65-F5344CB8AC3E}">
        <p14:creationId xmlns:p14="http://schemas.microsoft.com/office/powerpoint/2010/main" val="70329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Tabelle/Tab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81FCDC8-3081-4340-AF3B-5B61880598E5}"/>
              </a:ext>
            </a:extLst>
          </p:cNvPr>
          <p:cNvSpPr/>
          <p:nvPr userDrawn="1"/>
        </p:nvSpPr>
        <p:spPr>
          <a:xfrm>
            <a:off x="-1" y="-2406"/>
            <a:ext cx="12192001" cy="6860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C186D-B875-45B9-9C0A-1830A52B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C04B8-FAE9-4576-9D50-12084ACA00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6948ECD-4444-4227-81E3-3211A0E71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821" y="301132"/>
            <a:ext cx="943879" cy="779542"/>
          </a:xfrm>
          <a:prstGeom prst="rect">
            <a:avLst/>
          </a:prstGeom>
        </p:spPr>
      </p:pic>
      <p:sp>
        <p:nvSpPr>
          <p:cNvPr id="11" name="Tabellenplatzhalter 4">
            <a:extLst>
              <a:ext uri="{FF2B5EF4-FFF2-40B4-BE49-F238E27FC236}">
                <a16:creationId xmlns:a16="http://schemas.microsoft.com/office/drawing/2014/main" id="{E454AC21-5CA9-4DCD-9E64-33EE941B0352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95325" y="1628776"/>
            <a:ext cx="10801350" cy="4895850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AA41E4-A17D-03A8-9521-4B67C9D842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817100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21C0A-576F-4448-A405-945F7FEA5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DA8A30-87AB-49C6-AE8C-F7B24CECF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1628775"/>
            <a:ext cx="10801349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096809-C3E5-439C-AF0A-E75CD81D7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5342399"/>
            <a:ext cx="288000" cy="1440000"/>
          </a:xfrm>
          <a:prstGeom prst="rect">
            <a:avLst/>
          </a:prstGeom>
        </p:spPr>
        <p:txBody>
          <a:bodyPr vert="horz" wrap="none" lIns="36000" tIns="90000" rIns="36000" bIns="90000" rtlCol="0" anchor="b">
            <a:normAutofit/>
          </a:bodyPr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ADABB7-F9A6-4A4D-9415-296AC5E68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822AB-459F-739F-855B-F69C7435C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5325" y="6544945"/>
            <a:ext cx="4114800" cy="2577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Name des Vortragenden, Institut, Datum</a:t>
            </a:r>
          </a:p>
        </p:txBody>
      </p:sp>
    </p:spTree>
    <p:extLst>
      <p:ext uri="{BB962C8B-B14F-4D97-AF65-F5344CB8AC3E}">
        <p14:creationId xmlns:p14="http://schemas.microsoft.com/office/powerpoint/2010/main" val="272438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72" r:id="rId4"/>
    <p:sldLayoutId id="2147483674" r:id="rId5"/>
    <p:sldLayoutId id="2147483656" r:id="rId6"/>
    <p:sldLayoutId id="2147483653" r:id="rId7"/>
    <p:sldLayoutId id="2147483680" r:id="rId8"/>
    <p:sldLayoutId id="2147483654" r:id="rId9"/>
    <p:sldLayoutId id="2147483679" r:id="rId10"/>
    <p:sldLayoutId id="2147483684" r:id="rId11"/>
    <p:sldLayoutId id="2147483683" r:id="rId12"/>
    <p:sldLayoutId id="2147483662" r:id="rId13"/>
    <p:sldLayoutId id="2147483658" r:id="rId14"/>
    <p:sldLayoutId id="2147483663" r:id="rId15"/>
    <p:sldLayoutId id="2147483671" r:id="rId16"/>
    <p:sldLayoutId id="2147483675" r:id="rId17"/>
    <p:sldLayoutId id="2147483664" r:id="rId18"/>
    <p:sldLayoutId id="2147483665" r:id="rId19"/>
    <p:sldLayoutId id="2147483681" r:id="rId20"/>
    <p:sldLayoutId id="2147483670" r:id="rId21"/>
    <p:sldLayoutId id="2147483678" r:id="rId22"/>
    <p:sldLayoutId id="2147483685" r:id="rId23"/>
    <p:sldLayoutId id="2147483686" r:id="rId24"/>
    <p:sldLayoutId id="2147483661" r:id="rId25"/>
    <p:sldLayoutId id="2147483659" r:id="rId26"/>
    <p:sldLayoutId id="2147483667" r:id="rId27"/>
    <p:sldLayoutId id="2147483673" r:id="rId28"/>
    <p:sldLayoutId id="2147483676" r:id="rId29"/>
    <p:sldLayoutId id="2147483668" r:id="rId30"/>
    <p:sldLayoutId id="2147483669" r:id="rId31"/>
    <p:sldLayoutId id="2147483682" r:id="rId32"/>
    <p:sldLayoutId id="2147483666" r:id="rId33"/>
    <p:sldLayoutId id="2147483677" r:id="rId34"/>
    <p:sldLayoutId id="2147483687" r:id="rId35"/>
    <p:sldLayoutId id="2147483688" r:id="rId36"/>
    <p:sldLayoutId id="2147483655" r:id="rId3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pos="7242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orient="horz" pos="93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1AA03A4A-FF3C-46DA-9AA7-9489606AA4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Johanna Senft, Henrike Barkmann, Sven Stönner, Max Wegner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07DBA57-3752-430E-B30A-C895D114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Utilizing Monitoring and Reporting Techniques </a:t>
            </a:r>
            <a:br>
              <a:rPr lang="de-DE" dirty="0"/>
            </a:br>
            <a:r>
              <a:rPr lang="en-GB" dirty="0"/>
              <a:t>in data processing systems to improve the value adding of data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0A7B1F-BA96-E16E-C2FF-FF58F16387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D7604D-9795-CDF7-487A-34598766D17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>
                <a:solidFill>
                  <a:schemeClr val="tx1">
                    <a:tint val="75000"/>
                    <a:alpha val="50000"/>
                  </a:schemeClr>
                </a:solidFill>
              </a:rPr>
              <a:t>Johanna Senft, DFD-INF, 03.05.2023</a:t>
            </a:r>
          </a:p>
        </p:txBody>
      </p:sp>
    </p:spTree>
    <p:extLst>
      <p:ext uri="{BB962C8B-B14F-4D97-AF65-F5344CB8AC3E}">
        <p14:creationId xmlns:p14="http://schemas.microsoft.com/office/powerpoint/2010/main" val="164781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114E09-F0F9-438C-9694-B963BBFA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0BA80B-97BB-4C55-9E36-5869E592CA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3A9E55-3896-45EC-9A5D-C74E27AA53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826018"/>
            <a:ext cx="7768452" cy="439824"/>
          </a:xfrm>
        </p:spPr>
        <p:txBody>
          <a:bodyPr>
            <a:normAutofit/>
          </a:bodyPr>
          <a:lstStyle/>
          <a:p>
            <a:r>
              <a:rPr lang="de-DE" b="0" dirty="0"/>
              <a:t>IMPC-ROTI Scientific </a:t>
            </a:r>
            <a:r>
              <a:rPr lang="de-DE" b="0" dirty="0" err="1"/>
              <a:t>processor</a:t>
            </a:r>
            <a:r>
              <a:rPr lang="de-DE" b="0" dirty="0"/>
              <a:t> - </a:t>
            </a:r>
            <a:r>
              <a:rPr lang="de-DE" b="0" dirty="0" err="1"/>
              <a:t>workflow</a:t>
            </a:r>
            <a:r>
              <a:rPr lang="de-DE" b="0" dirty="0"/>
              <a:t> </a:t>
            </a:r>
            <a:r>
              <a:rPr lang="de-DE" b="0" dirty="0" err="1"/>
              <a:t>chain</a:t>
            </a:r>
            <a:r>
              <a:rPr lang="de-DE" b="0" dirty="0"/>
              <a:t>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04D5E1-B36E-4A17-99CE-2A96A083C6F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05E1566D-535D-4184-914B-43556E65D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272" y="1811304"/>
            <a:ext cx="6674562" cy="313983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225545C-6EBB-4464-B87B-3BA169D5ADC4}"/>
              </a:ext>
            </a:extLst>
          </p:cNvPr>
          <p:cNvSpPr txBox="1"/>
          <p:nvPr/>
        </p:nvSpPr>
        <p:spPr>
          <a:xfrm>
            <a:off x="695325" y="2000055"/>
            <a:ext cx="3724506" cy="1524007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Consists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five</a:t>
            </a:r>
            <a:r>
              <a:rPr lang="de-DE" sz="1600" dirty="0"/>
              <a:t> </a:t>
            </a:r>
            <a:r>
              <a:rPr lang="de-DE" sz="1600" dirty="0" err="1"/>
              <a:t>key</a:t>
            </a:r>
            <a:r>
              <a:rPr lang="de-DE" sz="1600" dirty="0"/>
              <a:t> </a:t>
            </a:r>
            <a:r>
              <a:rPr lang="de-DE" sz="1600" dirty="0" err="1"/>
              <a:t>steps</a:t>
            </a:r>
            <a:r>
              <a:rPr lang="de-DE" sz="1600" dirty="0"/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Read 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datasource</a:t>
            </a:r>
            <a:endParaRPr lang="de-DE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Transform 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Generate additional </a:t>
            </a:r>
            <a:r>
              <a:rPr lang="de-DE" sz="1600" dirty="0" err="1"/>
              <a:t>information</a:t>
            </a:r>
            <a:endParaRPr lang="de-DE" sz="16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F3D5560-CFCE-4429-B765-FBD946A712F5}"/>
              </a:ext>
            </a:extLst>
          </p:cNvPr>
          <p:cNvSpPr/>
          <p:nvPr/>
        </p:nvSpPr>
        <p:spPr>
          <a:xfrm>
            <a:off x="7631383" y="1749790"/>
            <a:ext cx="2270899" cy="34990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80B7E4D-CA7F-4C33-917D-A4DAA265795A}"/>
              </a:ext>
            </a:extLst>
          </p:cNvPr>
          <p:cNvSpPr/>
          <p:nvPr/>
        </p:nvSpPr>
        <p:spPr>
          <a:xfrm>
            <a:off x="695325" y="2762058"/>
            <a:ext cx="3724505" cy="7620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519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114E09-F0F9-438C-9694-B963BBFA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0BA80B-97BB-4C55-9E36-5869E592CA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3A9E55-3896-45EC-9A5D-C74E27AA53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826018"/>
            <a:ext cx="7768452" cy="439824"/>
          </a:xfrm>
        </p:spPr>
        <p:txBody>
          <a:bodyPr>
            <a:normAutofit/>
          </a:bodyPr>
          <a:lstStyle/>
          <a:p>
            <a:r>
              <a:rPr lang="de-DE" b="0" dirty="0"/>
              <a:t>IMPC-ROTI Scientific </a:t>
            </a:r>
            <a:r>
              <a:rPr lang="de-DE" b="0" dirty="0" err="1"/>
              <a:t>processor</a:t>
            </a:r>
            <a:r>
              <a:rPr lang="de-DE" b="0" dirty="0"/>
              <a:t> - </a:t>
            </a:r>
            <a:r>
              <a:rPr lang="de-DE" b="0" dirty="0" err="1"/>
              <a:t>workflow</a:t>
            </a:r>
            <a:r>
              <a:rPr lang="de-DE" b="0" dirty="0"/>
              <a:t> </a:t>
            </a:r>
            <a:r>
              <a:rPr lang="de-DE" b="0" dirty="0" err="1"/>
              <a:t>chain</a:t>
            </a:r>
            <a:r>
              <a:rPr lang="de-DE" b="0" dirty="0"/>
              <a:t>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04D5E1-B36E-4A17-99CE-2A96A083C6F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05E1566D-535D-4184-914B-43556E65D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272" y="1811304"/>
            <a:ext cx="6674562" cy="313983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225545C-6EBB-4464-B87B-3BA169D5ADC4}"/>
              </a:ext>
            </a:extLst>
          </p:cNvPr>
          <p:cNvSpPr txBox="1"/>
          <p:nvPr/>
        </p:nvSpPr>
        <p:spPr>
          <a:xfrm>
            <a:off x="695325" y="1998524"/>
            <a:ext cx="3724506" cy="2632003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Consists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five</a:t>
            </a:r>
            <a:r>
              <a:rPr lang="de-DE" sz="1600" dirty="0"/>
              <a:t> </a:t>
            </a:r>
            <a:r>
              <a:rPr lang="de-DE" sz="1600" dirty="0" err="1"/>
              <a:t>key</a:t>
            </a:r>
            <a:r>
              <a:rPr lang="de-DE" sz="1600" dirty="0"/>
              <a:t> </a:t>
            </a:r>
            <a:r>
              <a:rPr lang="de-DE" sz="1600" dirty="0" err="1"/>
              <a:t>steps</a:t>
            </a:r>
            <a:r>
              <a:rPr lang="de-DE" sz="1600" dirty="0"/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Read 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datasource</a:t>
            </a:r>
            <a:endParaRPr lang="de-DE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Transform 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Generate additional </a:t>
            </a:r>
            <a:r>
              <a:rPr lang="de-DE" sz="1600" dirty="0" err="1"/>
              <a:t>information</a:t>
            </a:r>
            <a:endParaRPr lang="de-DE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Transfer data into a long-term archive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Upload data to a remote data sink.</a:t>
            </a:r>
            <a:endParaRPr lang="de-DE" sz="16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2EAA8BA-7958-448B-8FCD-BB3EC7B45A69}"/>
              </a:ext>
            </a:extLst>
          </p:cNvPr>
          <p:cNvSpPr/>
          <p:nvPr/>
        </p:nvSpPr>
        <p:spPr>
          <a:xfrm>
            <a:off x="9921102" y="1811304"/>
            <a:ext cx="1954948" cy="34990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071EA10-4F43-447A-897E-2E489CDCD595}"/>
              </a:ext>
            </a:extLst>
          </p:cNvPr>
          <p:cNvSpPr/>
          <p:nvPr/>
        </p:nvSpPr>
        <p:spPr>
          <a:xfrm>
            <a:off x="695325" y="3560817"/>
            <a:ext cx="3724505" cy="10697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964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B6C5B103-942C-4148-9423-8C8C8D90F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A6B11A-CA79-4B70-AC13-C3B330A751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3B94600-7C93-4A94-A00B-14CBC1B4FB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0DF9C9F-E7B1-464A-807A-9A338DF96AC4}"/>
              </a:ext>
            </a:extLst>
          </p:cNvPr>
          <p:cNvSpPr txBox="1"/>
          <p:nvPr/>
        </p:nvSpPr>
        <p:spPr>
          <a:xfrm>
            <a:off x="695324" y="1017584"/>
            <a:ext cx="10401347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Processing </a:t>
            </a:r>
            <a:r>
              <a:rPr lang="de-DE" sz="1600" dirty="0" err="1"/>
              <a:t>chains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vulnerable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errors</a:t>
            </a:r>
            <a:r>
              <a:rPr lang="de-DE" sz="1600" dirty="0"/>
              <a:t>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C824AA9-CBA0-4752-8E97-3638A1EB31F7}"/>
              </a:ext>
            </a:extLst>
          </p:cNvPr>
          <p:cNvSpPr txBox="1"/>
          <p:nvPr/>
        </p:nvSpPr>
        <p:spPr>
          <a:xfrm>
            <a:off x="6749625" y="1514642"/>
            <a:ext cx="4313594" cy="416011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defPPr>
              <a:defRPr lang="de-DE"/>
            </a:defPPr>
            <a:lvl1pPr indent="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dirty="0"/>
              <a:t>Core </a:t>
            </a:r>
            <a:r>
              <a:rPr lang="de-DE" dirty="0" err="1"/>
              <a:t>problems</a:t>
            </a:r>
            <a:endParaRPr lang="de-DE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F69EC500-5AC7-4C41-BD22-034085A157EB}"/>
              </a:ext>
            </a:extLst>
          </p:cNvPr>
          <p:cNvSpPr txBox="1">
            <a:spLocks/>
          </p:cNvSpPr>
          <p:nvPr/>
        </p:nvSpPr>
        <p:spPr>
          <a:xfrm>
            <a:off x="6739857" y="2093991"/>
            <a:ext cx="4356815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804C672-4B1B-4423-BA51-9BA8A7765BE0}"/>
              </a:ext>
            </a:extLst>
          </p:cNvPr>
          <p:cNvSpPr txBox="1"/>
          <p:nvPr/>
        </p:nvSpPr>
        <p:spPr>
          <a:xfrm>
            <a:off x="1095328" y="2093991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Extensive </a:t>
            </a:r>
            <a:r>
              <a:rPr lang="de-DE" sz="1600" dirty="0" err="1"/>
              <a:t>usage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capacity</a:t>
            </a:r>
            <a:endParaRPr lang="de-DE" sz="1600" dirty="0"/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28292442-F595-4320-B910-E0EB861E968B}"/>
              </a:ext>
            </a:extLst>
          </p:cNvPr>
          <p:cNvCxnSpPr>
            <a:cxnSpLocks/>
          </p:cNvCxnSpPr>
          <p:nvPr/>
        </p:nvCxnSpPr>
        <p:spPr>
          <a:xfrm>
            <a:off x="5174167" y="2313903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255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B6C5B103-942C-4148-9423-8C8C8D90F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A6B11A-CA79-4B70-AC13-C3B330A751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3B94600-7C93-4A94-A00B-14CBC1B4FB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0DF9C9F-E7B1-464A-807A-9A338DF96AC4}"/>
              </a:ext>
            </a:extLst>
          </p:cNvPr>
          <p:cNvSpPr txBox="1"/>
          <p:nvPr/>
        </p:nvSpPr>
        <p:spPr>
          <a:xfrm>
            <a:off x="695324" y="1017584"/>
            <a:ext cx="10401347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Processing </a:t>
            </a:r>
            <a:r>
              <a:rPr lang="de-DE" sz="1600" dirty="0" err="1"/>
              <a:t>chains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vulnerable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errors</a:t>
            </a:r>
            <a:r>
              <a:rPr lang="de-DE" sz="1600" dirty="0"/>
              <a:t>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C824AA9-CBA0-4752-8E97-3638A1EB31F7}"/>
              </a:ext>
            </a:extLst>
          </p:cNvPr>
          <p:cNvSpPr txBox="1"/>
          <p:nvPr/>
        </p:nvSpPr>
        <p:spPr>
          <a:xfrm>
            <a:off x="6749625" y="1514642"/>
            <a:ext cx="4313594" cy="416011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defPPr>
              <a:defRPr lang="de-DE"/>
            </a:defPPr>
            <a:lvl1pPr indent="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dirty="0"/>
              <a:t>Core </a:t>
            </a:r>
            <a:r>
              <a:rPr lang="de-DE" dirty="0" err="1"/>
              <a:t>problems</a:t>
            </a:r>
            <a:endParaRPr lang="de-DE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F69EC500-5AC7-4C41-BD22-034085A157EB}"/>
              </a:ext>
            </a:extLst>
          </p:cNvPr>
          <p:cNvSpPr txBox="1">
            <a:spLocks/>
          </p:cNvSpPr>
          <p:nvPr/>
        </p:nvSpPr>
        <p:spPr>
          <a:xfrm>
            <a:off x="6739857" y="2093991"/>
            <a:ext cx="4356815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804C672-4B1B-4423-BA51-9BA8A7765BE0}"/>
              </a:ext>
            </a:extLst>
          </p:cNvPr>
          <p:cNvSpPr txBox="1"/>
          <p:nvPr/>
        </p:nvSpPr>
        <p:spPr>
          <a:xfrm>
            <a:off x="1095328" y="2093991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Extensive </a:t>
            </a:r>
            <a:r>
              <a:rPr lang="de-DE" sz="1600" dirty="0" err="1"/>
              <a:t>usage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capacity</a:t>
            </a:r>
            <a:endParaRPr lang="de-DE" sz="1600" dirty="0"/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28292442-F595-4320-B910-E0EB861E968B}"/>
              </a:ext>
            </a:extLst>
          </p:cNvPr>
          <p:cNvCxnSpPr>
            <a:cxnSpLocks/>
          </p:cNvCxnSpPr>
          <p:nvPr/>
        </p:nvCxnSpPr>
        <p:spPr>
          <a:xfrm>
            <a:off x="5174167" y="2313903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43B06258-2407-4874-8E01-DE6F9A983650}"/>
              </a:ext>
            </a:extLst>
          </p:cNvPr>
          <p:cNvSpPr txBox="1">
            <a:spLocks/>
          </p:cNvSpPr>
          <p:nvPr/>
        </p:nvSpPr>
        <p:spPr>
          <a:xfrm>
            <a:off x="6739857" y="2832286"/>
            <a:ext cx="4356817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Performance </a:t>
            </a:r>
            <a:r>
              <a:rPr lang="de-DE" b="0" dirty="0" err="1"/>
              <a:t>decrease</a:t>
            </a:r>
            <a:endParaRPr lang="de-DE" b="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4F8C7A9-E450-40DC-9C4D-07EB6EAAC446}"/>
              </a:ext>
            </a:extLst>
          </p:cNvPr>
          <p:cNvSpPr txBox="1"/>
          <p:nvPr/>
        </p:nvSpPr>
        <p:spPr>
          <a:xfrm>
            <a:off x="1095327" y="2832286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Introducing</a:t>
            </a:r>
            <a:r>
              <a:rPr lang="de-DE" sz="1600" dirty="0"/>
              <a:t> </a:t>
            </a:r>
            <a:r>
              <a:rPr lang="de-DE" sz="1600" dirty="0" err="1"/>
              <a:t>new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products</a:t>
            </a:r>
            <a:endParaRPr lang="de-DE" sz="1600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0040D643-8441-428E-8583-7B05A2320EFD}"/>
              </a:ext>
            </a:extLst>
          </p:cNvPr>
          <p:cNvCxnSpPr>
            <a:cxnSpLocks/>
          </p:cNvCxnSpPr>
          <p:nvPr/>
        </p:nvCxnSpPr>
        <p:spPr>
          <a:xfrm>
            <a:off x="5174166" y="3076212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396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B6C5B103-942C-4148-9423-8C8C8D90F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A6B11A-CA79-4B70-AC13-C3B330A751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3B94600-7C93-4A94-A00B-14CBC1B4FB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0DF9C9F-E7B1-464A-807A-9A338DF96AC4}"/>
              </a:ext>
            </a:extLst>
          </p:cNvPr>
          <p:cNvSpPr txBox="1"/>
          <p:nvPr/>
        </p:nvSpPr>
        <p:spPr>
          <a:xfrm>
            <a:off x="695324" y="1017584"/>
            <a:ext cx="10401347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Processing </a:t>
            </a:r>
            <a:r>
              <a:rPr lang="de-DE" sz="1600" dirty="0" err="1"/>
              <a:t>chains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vulnerable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errors</a:t>
            </a:r>
            <a:r>
              <a:rPr lang="de-DE" sz="1600" dirty="0"/>
              <a:t>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C824AA9-CBA0-4752-8E97-3638A1EB31F7}"/>
              </a:ext>
            </a:extLst>
          </p:cNvPr>
          <p:cNvSpPr txBox="1"/>
          <p:nvPr/>
        </p:nvSpPr>
        <p:spPr>
          <a:xfrm>
            <a:off x="6749625" y="1514642"/>
            <a:ext cx="4313594" cy="416011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defPPr>
              <a:defRPr lang="de-DE"/>
            </a:defPPr>
            <a:lvl1pPr indent="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dirty="0"/>
              <a:t>Core </a:t>
            </a:r>
            <a:r>
              <a:rPr lang="de-DE" dirty="0" err="1"/>
              <a:t>problems</a:t>
            </a:r>
            <a:endParaRPr lang="de-DE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F69EC500-5AC7-4C41-BD22-034085A157EB}"/>
              </a:ext>
            </a:extLst>
          </p:cNvPr>
          <p:cNvSpPr txBox="1">
            <a:spLocks/>
          </p:cNvSpPr>
          <p:nvPr/>
        </p:nvSpPr>
        <p:spPr>
          <a:xfrm>
            <a:off x="6739857" y="2093991"/>
            <a:ext cx="4356815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804C672-4B1B-4423-BA51-9BA8A7765BE0}"/>
              </a:ext>
            </a:extLst>
          </p:cNvPr>
          <p:cNvSpPr txBox="1"/>
          <p:nvPr/>
        </p:nvSpPr>
        <p:spPr>
          <a:xfrm>
            <a:off x="1095328" y="2093991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Extensive </a:t>
            </a:r>
            <a:r>
              <a:rPr lang="de-DE" sz="1600" dirty="0" err="1"/>
              <a:t>usage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capacity</a:t>
            </a:r>
            <a:endParaRPr lang="de-DE" sz="1600" dirty="0"/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28292442-F595-4320-B910-E0EB861E968B}"/>
              </a:ext>
            </a:extLst>
          </p:cNvPr>
          <p:cNvCxnSpPr>
            <a:cxnSpLocks/>
          </p:cNvCxnSpPr>
          <p:nvPr/>
        </p:nvCxnSpPr>
        <p:spPr>
          <a:xfrm>
            <a:off x="5174167" y="2313903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43B06258-2407-4874-8E01-DE6F9A983650}"/>
              </a:ext>
            </a:extLst>
          </p:cNvPr>
          <p:cNvSpPr txBox="1">
            <a:spLocks/>
          </p:cNvSpPr>
          <p:nvPr/>
        </p:nvSpPr>
        <p:spPr>
          <a:xfrm>
            <a:off x="6739857" y="2832286"/>
            <a:ext cx="4356817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Performance </a:t>
            </a:r>
            <a:r>
              <a:rPr lang="de-DE" b="0" dirty="0" err="1"/>
              <a:t>decrease</a:t>
            </a:r>
            <a:endParaRPr lang="de-DE" b="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4F8C7A9-E450-40DC-9C4D-07EB6EAAC446}"/>
              </a:ext>
            </a:extLst>
          </p:cNvPr>
          <p:cNvSpPr txBox="1"/>
          <p:nvPr/>
        </p:nvSpPr>
        <p:spPr>
          <a:xfrm>
            <a:off x="1095327" y="2832286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Introducing</a:t>
            </a:r>
            <a:r>
              <a:rPr lang="de-DE" sz="1600" dirty="0"/>
              <a:t> </a:t>
            </a:r>
            <a:r>
              <a:rPr lang="de-DE" sz="1600" dirty="0" err="1"/>
              <a:t>new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products</a:t>
            </a:r>
            <a:endParaRPr lang="de-DE" sz="1600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0040D643-8441-428E-8583-7B05A2320EFD}"/>
              </a:ext>
            </a:extLst>
          </p:cNvPr>
          <p:cNvCxnSpPr>
            <a:cxnSpLocks/>
          </p:cNvCxnSpPr>
          <p:nvPr/>
        </p:nvCxnSpPr>
        <p:spPr>
          <a:xfrm>
            <a:off x="5174166" y="3076212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0CF8C68C-08A5-4C6F-955C-8A58BFEF23E9}"/>
              </a:ext>
            </a:extLst>
          </p:cNvPr>
          <p:cNvSpPr txBox="1">
            <a:spLocks/>
          </p:cNvSpPr>
          <p:nvPr/>
        </p:nvSpPr>
        <p:spPr>
          <a:xfrm>
            <a:off x="6739857" y="3570581"/>
            <a:ext cx="4356816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Bottlenecks -  </a:t>
            </a:r>
            <a:r>
              <a:rPr lang="de-DE" b="0" dirty="0" err="1"/>
              <a:t>processing</a:t>
            </a:r>
            <a:r>
              <a:rPr lang="de-DE" b="0" dirty="0"/>
              <a:t> </a:t>
            </a:r>
            <a:r>
              <a:rPr lang="de-DE" b="0" dirty="0" err="1"/>
              <a:t>workflow</a:t>
            </a:r>
            <a:endParaRPr lang="de-DE" b="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351767B-64AE-4736-9371-95BBB03D61D2}"/>
              </a:ext>
            </a:extLst>
          </p:cNvPr>
          <p:cNvSpPr txBox="1"/>
          <p:nvPr/>
        </p:nvSpPr>
        <p:spPr>
          <a:xfrm>
            <a:off x="1095327" y="3570581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Malfunction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steps</a:t>
            </a:r>
            <a:r>
              <a:rPr lang="de-DE" sz="1600" dirty="0"/>
              <a:t> 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3C116A81-7860-4E99-831D-1D56C5B8A5BE}"/>
              </a:ext>
            </a:extLst>
          </p:cNvPr>
          <p:cNvCxnSpPr>
            <a:cxnSpLocks/>
          </p:cNvCxnSpPr>
          <p:nvPr/>
        </p:nvCxnSpPr>
        <p:spPr>
          <a:xfrm>
            <a:off x="5181603" y="3741558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833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B6C5B103-942C-4148-9423-8C8C8D90F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A6B11A-CA79-4B70-AC13-C3B330A751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3B94600-7C93-4A94-A00B-14CBC1B4FB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0DF9C9F-E7B1-464A-807A-9A338DF96AC4}"/>
              </a:ext>
            </a:extLst>
          </p:cNvPr>
          <p:cNvSpPr txBox="1"/>
          <p:nvPr/>
        </p:nvSpPr>
        <p:spPr>
          <a:xfrm>
            <a:off x="695324" y="1017584"/>
            <a:ext cx="10401347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Processing </a:t>
            </a:r>
            <a:r>
              <a:rPr lang="de-DE" sz="1600" dirty="0" err="1"/>
              <a:t>chains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vulnerable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errors</a:t>
            </a:r>
            <a:r>
              <a:rPr lang="de-DE" sz="1600" dirty="0"/>
              <a:t>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C824AA9-CBA0-4752-8E97-3638A1EB31F7}"/>
              </a:ext>
            </a:extLst>
          </p:cNvPr>
          <p:cNvSpPr txBox="1"/>
          <p:nvPr/>
        </p:nvSpPr>
        <p:spPr>
          <a:xfrm>
            <a:off x="6749625" y="1514642"/>
            <a:ext cx="4313594" cy="416011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defPPr>
              <a:defRPr lang="de-DE"/>
            </a:defPPr>
            <a:lvl1pPr indent="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dirty="0"/>
              <a:t>Core </a:t>
            </a:r>
            <a:r>
              <a:rPr lang="de-DE" dirty="0" err="1"/>
              <a:t>problems</a:t>
            </a:r>
            <a:endParaRPr lang="de-DE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F69EC500-5AC7-4C41-BD22-034085A157EB}"/>
              </a:ext>
            </a:extLst>
          </p:cNvPr>
          <p:cNvSpPr txBox="1">
            <a:spLocks/>
          </p:cNvSpPr>
          <p:nvPr/>
        </p:nvSpPr>
        <p:spPr>
          <a:xfrm>
            <a:off x="6739857" y="2093991"/>
            <a:ext cx="4356815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804C672-4B1B-4423-BA51-9BA8A7765BE0}"/>
              </a:ext>
            </a:extLst>
          </p:cNvPr>
          <p:cNvSpPr txBox="1"/>
          <p:nvPr/>
        </p:nvSpPr>
        <p:spPr>
          <a:xfrm>
            <a:off x="1095328" y="2093991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Extensive </a:t>
            </a:r>
            <a:r>
              <a:rPr lang="de-DE" sz="1600" dirty="0" err="1"/>
              <a:t>usage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capacity</a:t>
            </a:r>
            <a:endParaRPr lang="de-DE" sz="1600" dirty="0"/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28292442-F595-4320-B910-E0EB861E968B}"/>
              </a:ext>
            </a:extLst>
          </p:cNvPr>
          <p:cNvCxnSpPr>
            <a:cxnSpLocks/>
          </p:cNvCxnSpPr>
          <p:nvPr/>
        </p:nvCxnSpPr>
        <p:spPr>
          <a:xfrm>
            <a:off x="5174167" y="2313903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43B06258-2407-4874-8E01-DE6F9A983650}"/>
              </a:ext>
            </a:extLst>
          </p:cNvPr>
          <p:cNvSpPr txBox="1">
            <a:spLocks/>
          </p:cNvSpPr>
          <p:nvPr/>
        </p:nvSpPr>
        <p:spPr>
          <a:xfrm>
            <a:off x="6739857" y="2832286"/>
            <a:ext cx="4356817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Performance </a:t>
            </a:r>
            <a:r>
              <a:rPr lang="de-DE" b="0" dirty="0" err="1"/>
              <a:t>decrease</a:t>
            </a:r>
            <a:endParaRPr lang="de-DE" b="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4F8C7A9-E450-40DC-9C4D-07EB6EAAC446}"/>
              </a:ext>
            </a:extLst>
          </p:cNvPr>
          <p:cNvSpPr txBox="1"/>
          <p:nvPr/>
        </p:nvSpPr>
        <p:spPr>
          <a:xfrm>
            <a:off x="1095327" y="2832286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Introducing</a:t>
            </a:r>
            <a:r>
              <a:rPr lang="de-DE" sz="1600" dirty="0"/>
              <a:t> </a:t>
            </a:r>
            <a:r>
              <a:rPr lang="de-DE" sz="1600" dirty="0" err="1"/>
              <a:t>new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products</a:t>
            </a:r>
            <a:endParaRPr lang="de-DE" sz="1600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0040D643-8441-428E-8583-7B05A2320EFD}"/>
              </a:ext>
            </a:extLst>
          </p:cNvPr>
          <p:cNvCxnSpPr>
            <a:cxnSpLocks/>
          </p:cNvCxnSpPr>
          <p:nvPr/>
        </p:nvCxnSpPr>
        <p:spPr>
          <a:xfrm>
            <a:off x="5174166" y="3076212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0CF8C68C-08A5-4C6F-955C-8A58BFEF23E9}"/>
              </a:ext>
            </a:extLst>
          </p:cNvPr>
          <p:cNvSpPr txBox="1">
            <a:spLocks/>
          </p:cNvSpPr>
          <p:nvPr/>
        </p:nvSpPr>
        <p:spPr>
          <a:xfrm>
            <a:off x="6739857" y="3570581"/>
            <a:ext cx="4356816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Bottlenecks -  </a:t>
            </a:r>
            <a:r>
              <a:rPr lang="de-DE" b="0" dirty="0" err="1"/>
              <a:t>processing</a:t>
            </a:r>
            <a:r>
              <a:rPr lang="de-DE" b="0" dirty="0"/>
              <a:t> </a:t>
            </a:r>
            <a:r>
              <a:rPr lang="de-DE" b="0" dirty="0" err="1"/>
              <a:t>workflow</a:t>
            </a:r>
            <a:endParaRPr lang="de-DE" b="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351767B-64AE-4736-9371-95BBB03D61D2}"/>
              </a:ext>
            </a:extLst>
          </p:cNvPr>
          <p:cNvSpPr txBox="1"/>
          <p:nvPr/>
        </p:nvSpPr>
        <p:spPr>
          <a:xfrm>
            <a:off x="1095327" y="3570581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Malfunction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steps</a:t>
            </a:r>
            <a:r>
              <a:rPr lang="de-DE" sz="1600" dirty="0"/>
              <a:t> 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3C116A81-7860-4E99-831D-1D56C5B8A5BE}"/>
              </a:ext>
            </a:extLst>
          </p:cNvPr>
          <p:cNvCxnSpPr>
            <a:cxnSpLocks/>
          </p:cNvCxnSpPr>
          <p:nvPr/>
        </p:nvCxnSpPr>
        <p:spPr>
          <a:xfrm>
            <a:off x="5181603" y="3741558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C28A4472-28D3-4410-857A-A1822FC9A2A9}"/>
              </a:ext>
            </a:extLst>
          </p:cNvPr>
          <p:cNvSpPr txBox="1">
            <a:spLocks/>
          </p:cNvSpPr>
          <p:nvPr/>
        </p:nvSpPr>
        <p:spPr>
          <a:xfrm>
            <a:off x="6706403" y="4308876"/>
            <a:ext cx="4356816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err="1"/>
              <a:t>Instable</a:t>
            </a:r>
            <a:r>
              <a:rPr lang="de-DE" b="0" dirty="0"/>
              <a:t> </a:t>
            </a:r>
            <a:r>
              <a:rPr lang="de-DE" b="0" dirty="0" err="1"/>
              <a:t>system</a:t>
            </a:r>
            <a:r>
              <a:rPr lang="de-DE" b="0" dirty="0"/>
              <a:t> inter-operation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0DCEEF8-2119-434D-9295-4649F06FDBC4}"/>
              </a:ext>
            </a:extLst>
          </p:cNvPr>
          <p:cNvSpPr txBox="1"/>
          <p:nvPr/>
        </p:nvSpPr>
        <p:spPr>
          <a:xfrm>
            <a:off x="1095327" y="4308876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Disfunction</a:t>
            </a:r>
            <a:r>
              <a:rPr lang="de-DE" sz="1600" dirty="0"/>
              <a:t> </a:t>
            </a:r>
            <a:r>
              <a:rPr lang="de-DE" sz="1600" dirty="0" err="1"/>
              <a:t>between</a:t>
            </a:r>
            <a:r>
              <a:rPr lang="de-DE" sz="1600" dirty="0"/>
              <a:t>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components</a:t>
            </a:r>
            <a:endParaRPr lang="de-DE" sz="1600" dirty="0"/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E2BB4286-FEA8-45AD-A744-B7FDFAF1520D}"/>
              </a:ext>
            </a:extLst>
          </p:cNvPr>
          <p:cNvCxnSpPr>
            <a:cxnSpLocks/>
          </p:cNvCxnSpPr>
          <p:nvPr/>
        </p:nvCxnSpPr>
        <p:spPr>
          <a:xfrm>
            <a:off x="5133281" y="4484962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70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B6C5B103-942C-4148-9423-8C8C8D90F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A6B11A-CA79-4B70-AC13-C3B330A751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3B94600-7C93-4A94-A00B-14CBC1B4FB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0DF9C9F-E7B1-464A-807A-9A338DF96AC4}"/>
              </a:ext>
            </a:extLst>
          </p:cNvPr>
          <p:cNvSpPr txBox="1"/>
          <p:nvPr/>
        </p:nvSpPr>
        <p:spPr>
          <a:xfrm>
            <a:off x="695324" y="1017584"/>
            <a:ext cx="10401347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Processing </a:t>
            </a:r>
            <a:r>
              <a:rPr lang="de-DE" sz="1600" dirty="0" err="1"/>
              <a:t>chains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vulnerable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errors</a:t>
            </a:r>
            <a:r>
              <a:rPr lang="de-DE" sz="1600" dirty="0"/>
              <a:t>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C824AA9-CBA0-4752-8E97-3638A1EB31F7}"/>
              </a:ext>
            </a:extLst>
          </p:cNvPr>
          <p:cNvSpPr txBox="1"/>
          <p:nvPr/>
        </p:nvSpPr>
        <p:spPr>
          <a:xfrm>
            <a:off x="6749625" y="1514642"/>
            <a:ext cx="4313594" cy="416011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defPPr>
              <a:defRPr lang="de-DE"/>
            </a:defPPr>
            <a:lvl1pPr indent="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de-DE" dirty="0"/>
              <a:t>Core </a:t>
            </a:r>
            <a:r>
              <a:rPr lang="de-DE" dirty="0" err="1"/>
              <a:t>problems</a:t>
            </a:r>
            <a:endParaRPr lang="de-DE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F69EC500-5AC7-4C41-BD22-034085A157EB}"/>
              </a:ext>
            </a:extLst>
          </p:cNvPr>
          <p:cNvSpPr txBox="1">
            <a:spLocks/>
          </p:cNvSpPr>
          <p:nvPr/>
        </p:nvSpPr>
        <p:spPr>
          <a:xfrm>
            <a:off x="6739857" y="2093991"/>
            <a:ext cx="4356815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804C672-4B1B-4423-BA51-9BA8A7765BE0}"/>
              </a:ext>
            </a:extLst>
          </p:cNvPr>
          <p:cNvSpPr txBox="1"/>
          <p:nvPr/>
        </p:nvSpPr>
        <p:spPr>
          <a:xfrm>
            <a:off x="1095328" y="2093991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Extensive </a:t>
            </a:r>
            <a:r>
              <a:rPr lang="de-DE" sz="1600" dirty="0" err="1"/>
              <a:t>usage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capacity</a:t>
            </a:r>
            <a:endParaRPr lang="de-DE" sz="1600" dirty="0"/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28292442-F595-4320-B910-E0EB861E968B}"/>
              </a:ext>
            </a:extLst>
          </p:cNvPr>
          <p:cNvCxnSpPr>
            <a:cxnSpLocks/>
          </p:cNvCxnSpPr>
          <p:nvPr/>
        </p:nvCxnSpPr>
        <p:spPr>
          <a:xfrm>
            <a:off x="5174167" y="2313903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43B06258-2407-4874-8E01-DE6F9A983650}"/>
              </a:ext>
            </a:extLst>
          </p:cNvPr>
          <p:cNvSpPr txBox="1">
            <a:spLocks/>
          </p:cNvSpPr>
          <p:nvPr/>
        </p:nvSpPr>
        <p:spPr>
          <a:xfrm>
            <a:off x="6739857" y="2832286"/>
            <a:ext cx="4356817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Performance </a:t>
            </a:r>
            <a:r>
              <a:rPr lang="de-DE" b="0" dirty="0" err="1"/>
              <a:t>decrease</a:t>
            </a:r>
            <a:endParaRPr lang="de-DE" b="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4F8C7A9-E450-40DC-9C4D-07EB6EAAC446}"/>
              </a:ext>
            </a:extLst>
          </p:cNvPr>
          <p:cNvSpPr txBox="1"/>
          <p:nvPr/>
        </p:nvSpPr>
        <p:spPr>
          <a:xfrm>
            <a:off x="1095327" y="2832286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Introducing</a:t>
            </a:r>
            <a:r>
              <a:rPr lang="de-DE" sz="1600" dirty="0"/>
              <a:t> </a:t>
            </a:r>
            <a:r>
              <a:rPr lang="de-DE" sz="1600" dirty="0" err="1"/>
              <a:t>new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products</a:t>
            </a:r>
            <a:endParaRPr lang="de-DE" sz="1600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0040D643-8441-428E-8583-7B05A2320EFD}"/>
              </a:ext>
            </a:extLst>
          </p:cNvPr>
          <p:cNvCxnSpPr>
            <a:cxnSpLocks/>
          </p:cNvCxnSpPr>
          <p:nvPr/>
        </p:nvCxnSpPr>
        <p:spPr>
          <a:xfrm>
            <a:off x="5174166" y="3076212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0CF8C68C-08A5-4C6F-955C-8A58BFEF23E9}"/>
              </a:ext>
            </a:extLst>
          </p:cNvPr>
          <p:cNvSpPr txBox="1">
            <a:spLocks/>
          </p:cNvSpPr>
          <p:nvPr/>
        </p:nvSpPr>
        <p:spPr>
          <a:xfrm>
            <a:off x="6739857" y="3570581"/>
            <a:ext cx="4356816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Bottlenecks -  </a:t>
            </a:r>
            <a:r>
              <a:rPr lang="de-DE" b="0" dirty="0" err="1"/>
              <a:t>processing</a:t>
            </a:r>
            <a:r>
              <a:rPr lang="de-DE" b="0" dirty="0"/>
              <a:t> </a:t>
            </a:r>
            <a:r>
              <a:rPr lang="de-DE" b="0" dirty="0" err="1"/>
              <a:t>workflow</a:t>
            </a:r>
            <a:endParaRPr lang="de-DE" b="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351767B-64AE-4736-9371-95BBB03D61D2}"/>
              </a:ext>
            </a:extLst>
          </p:cNvPr>
          <p:cNvSpPr txBox="1"/>
          <p:nvPr/>
        </p:nvSpPr>
        <p:spPr>
          <a:xfrm>
            <a:off x="1095327" y="3570581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Malfunction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processing</a:t>
            </a:r>
            <a:r>
              <a:rPr lang="de-DE" sz="1600" dirty="0"/>
              <a:t> </a:t>
            </a:r>
            <a:r>
              <a:rPr lang="de-DE" sz="1600" dirty="0" err="1"/>
              <a:t>steps</a:t>
            </a:r>
            <a:r>
              <a:rPr lang="de-DE" sz="1600" dirty="0"/>
              <a:t> 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3C116A81-7860-4E99-831D-1D56C5B8A5BE}"/>
              </a:ext>
            </a:extLst>
          </p:cNvPr>
          <p:cNvCxnSpPr>
            <a:cxnSpLocks/>
          </p:cNvCxnSpPr>
          <p:nvPr/>
        </p:nvCxnSpPr>
        <p:spPr>
          <a:xfrm>
            <a:off x="5181603" y="3741558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C28A4472-28D3-4410-857A-A1822FC9A2A9}"/>
              </a:ext>
            </a:extLst>
          </p:cNvPr>
          <p:cNvSpPr txBox="1">
            <a:spLocks/>
          </p:cNvSpPr>
          <p:nvPr/>
        </p:nvSpPr>
        <p:spPr>
          <a:xfrm>
            <a:off x="6706403" y="4308876"/>
            <a:ext cx="4356816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err="1"/>
              <a:t>Instable</a:t>
            </a:r>
            <a:r>
              <a:rPr lang="de-DE" b="0" dirty="0"/>
              <a:t> </a:t>
            </a:r>
            <a:r>
              <a:rPr lang="de-DE" b="0" dirty="0" err="1"/>
              <a:t>system</a:t>
            </a:r>
            <a:r>
              <a:rPr lang="de-DE" b="0" dirty="0"/>
              <a:t> inter-operation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0DCEEF8-2119-434D-9295-4649F06FDBC4}"/>
              </a:ext>
            </a:extLst>
          </p:cNvPr>
          <p:cNvSpPr txBox="1"/>
          <p:nvPr/>
        </p:nvSpPr>
        <p:spPr>
          <a:xfrm>
            <a:off x="1095327" y="4308876"/>
            <a:ext cx="4000500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Disfunction</a:t>
            </a:r>
            <a:r>
              <a:rPr lang="de-DE" sz="1600" dirty="0"/>
              <a:t> </a:t>
            </a:r>
            <a:r>
              <a:rPr lang="de-DE" sz="1600" dirty="0" err="1"/>
              <a:t>between</a:t>
            </a:r>
            <a:r>
              <a:rPr lang="de-DE" sz="1600" dirty="0"/>
              <a:t>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components</a:t>
            </a:r>
            <a:endParaRPr lang="de-DE" sz="1600" dirty="0"/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E2BB4286-FEA8-45AD-A744-B7FDFAF1520D}"/>
              </a:ext>
            </a:extLst>
          </p:cNvPr>
          <p:cNvCxnSpPr>
            <a:cxnSpLocks/>
          </p:cNvCxnSpPr>
          <p:nvPr/>
        </p:nvCxnSpPr>
        <p:spPr>
          <a:xfrm>
            <a:off x="5133281" y="4484962"/>
            <a:ext cx="1532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5A333418-F2E2-4398-90BC-53167CC2B5B1}"/>
              </a:ext>
            </a:extLst>
          </p:cNvPr>
          <p:cNvSpPr txBox="1"/>
          <p:nvPr/>
        </p:nvSpPr>
        <p:spPr>
          <a:xfrm>
            <a:off x="695325" y="4896271"/>
            <a:ext cx="10367894" cy="1524007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Requires Monitoring and Reporting to ensure: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well-functioning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performance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overall data quality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101735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4B8DC-F133-42C8-9B92-FD8CC91FC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05D52-744C-4965-A739-B1F821080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Section I : IMPC and IMPC data process</a:t>
            </a:r>
          </a:p>
          <a:p>
            <a:r>
              <a:rPr lang="en-GB" dirty="0">
                <a:solidFill>
                  <a:srgbClr val="00658B"/>
                </a:solidFill>
              </a:rPr>
              <a:t>Section II: </a:t>
            </a:r>
            <a:r>
              <a:rPr lang="de-DE" dirty="0" err="1">
                <a:solidFill>
                  <a:srgbClr val="00658B"/>
                </a:solidFill>
              </a:rPr>
              <a:t>DFD’s</a:t>
            </a:r>
            <a:r>
              <a:rPr lang="de-DE" dirty="0">
                <a:solidFill>
                  <a:srgbClr val="00658B"/>
                </a:solidFill>
              </a:rPr>
              <a:t> Monitoring &amp; Reporting System (DFD M&amp;R)</a:t>
            </a:r>
            <a:endParaRPr lang="en-US" dirty="0">
              <a:solidFill>
                <a:srgbClr val="00658B"/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Section III: Use cases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Section IV: Observation Discussion; Conclusion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F21B51F-2791-4809-8F5D-F7A13B1BDB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62D53C-B416-4C84-B617-D78D40ED94A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307975" indent="0">
              <a:buNone/>
            </a:pPr>
            <a:r>
              <a:rPr lang="en-GB" b="1" cap="all" dirty="0"/>
              <a:t>Utilizing Monitoring and Reporting Techniques in data processing systems to improve the value adding of data</a:t>
            </a:r>
            <a:endParaRPr lang="de-DE" b="1" cap="all" dirty="0"/>
          </a:p>
          <a:p>
            <a:pPr marL="307975" indent="0">
              <a:buNone/>
            </a:pP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8F1CE7-9172-4AF4-B237-377E7A9B36F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</p:spTree>
    <p:extLst>
      <p:ext uri="{BB962C8B-B14F-4D97-AF65-F5344CB8AC3E}">
        <p14:creationId xmlns:p14="http://schemas.microsoft.com/office/powerpoint/2010/main" val="218804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9762B-5D6A-4EDD-815F-9D8B9659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II: </a:t>
            </a:r>
            <a:r>
              <a:rPr lang="de-DE" dirty="0" err="1"/>
              <a:t>DFD’s</a:t>
            </a:r>
            <a:r>
              <a:rPr lang="de-DE" dirty="0"/>
              <a:t> Monitoring &amp; Reporting System (DFD M&amp;R)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D09EC7-A8CC-45EA-ACE4-95C0C928B7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480D1-470A-4218-9415-6AD0E9652B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407E54-F3E0-496D-B5EC-18FC3FAC8546}"/>
              </a:ext>
            </a:extLst>
          </p:cNvPr>
          <p:cNvSpPr/>
          <p:nvPr/>
        </p:nvSpPr>
        <p:spPr>
          <a:xfrm>
            <a:off x="1047750" y="2334433"/>
            <a:ext cx="2162175" cy="1263712"/>
          </a:xfrm>
          <a:prstGeom prst="rect">
            <a:avLst/>
          </a:prstGeom>
          <a:solidFill>
            <a:srgbClr val="F6AD8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Telegraf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Service </a:t>
            </a:r>
            <a:r>
              <a:rPr lang="de-DE" sz="1200" i="1" dirty="0" err="1">
                <a:solidFill>
                  <a:schemeClr val="tx1"/>
                </a:solidFill>
              </a:rPr>
              <a:t>based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agent</a:t>
            </a:r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Uses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plugins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for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input</a:t>
            </a:r>
            <a:r>
              <a:rPr lang="de-DE" sz="1200" i="1" dirty="0">
                <a:solidFill>
                  <a:schemeClr val="tx1"/>
                </a:solidFill>
              </a:rPr>
              <a:t> and </a:t>
            </a:r>
            <a:r>
              <a:rPr lang="de-DE" sz="1200" i="1" dirty="0" err="1">
                <a:solidFill>
                  <a:schemeClr val="tx1"/>
                </a:solidFill>
              </a:rPr>
              <a:t>output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3" name="Pfeil: Chevron 2">
            <a:extLst>
              <a:ext uri="{FF2B5EF4-FFF2-40B4-BE49-F238E27FC236}">
                <a16:creationId xmlns:a16="http://schemas.microsoft.com/office/drawing/2014/main" id="{B9AEA2A0-968E-46E8-97C5-676C4F77AEB1}"/>
              </a:ext>
            </a:extLst>
          </p:cNvPr>
          <p:cNvSpPr/>
          <p:nvPr/>
        </p:nvSpPr>
        <p:spPr>
          <a:xfrm>
            <a:off x="1047750" y="1269294"/>
            <a:ext cx="2654011" cy="985286"/>
          </a:xfrm>
          <a:prstGeom prst="chevron">
            <a:avLst/>
          </a:prstGeom>
          <a:solidFill>
            <a:srgbClr val="F7AA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Collecting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transformig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025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9762B-5D6A-4EDD-815F-9D8B96599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II: </a:t>
            </a:r>
            <a:r>
              <a:rPr lang="de-DE" dirty="0" err="1"/>
              <a:t>DFD’s</a:t>
            </a:r>
            <a:r>
              <a:rPr lang="de-DE" dirty="0"/>
              <a:t> Monitoring &amp; Reporting System (DFD M&amp;R)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D09EC7-A8CC-45EA-ACE4-95C0C928B7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480D1-470A-4218-9415-6AD0E9652B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407E54-F3E0-496D-B5EC-18FC3FAC8546}"/>
              </a:ext>
            </a:extLst>
          </p:cNvPr>
          <p:cNvSpPr/>
          <p:nvPr/>
        </p:nvSpPr>
        <p:spPr>
          <a:xfrm>
            <a:off x="1047750" y="2334433"/>
            <a:ext cx="2162175" cy="1263712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Telegraf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Service </a:t>
            </a:r>
            <a:r>
              <a:rPr lang="de-DE" sz="1200" i="1" dirty="0" err="1">
                <a:solidFill>
                  <a:schemeClr val="tx1"/>
                </a:solidFill>
              </a:rPr>
              <a:t>based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agent</a:t>
            </a:r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Uses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plugins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for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input</a:t>
            </a:r>
            <a:r>
              <a:rPr lang="de-DE" sz="1200" i="1" dirty="0">
                <a:solidFill>
                  <a:schemeClr val="tx1"/>
                </a:solidFill>
              </a:rPr>
              <a:t> and </a:t>
            </a:r>
            <a:r>
              <a:rPr lang="de-DE" sz="1200" i="1" dirty="0" err="1">
                <a:solidFill>
                  <a:schemeClr val="tx1"/>
                </a:solidFill>
              </a:rPr>
              <a:t>output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3" name="Pfeil: Chevron 2">
            <a:extLst>
              <a:ext uri="{FF2B5EF4-FFF2-40B4-BE49-F238E27FC236}">
                <a16:creationId xmlns:a16="http://schemas.microsoft.com/office/drawing/2014/main" id="{B9AEA2A0-968E-46E8-97C5-676C4F77AEB1}"/>
              </a:ext>
            </a:extLst>
          </p:cNvPr>
          <p:cNvSpPr/>
          <p:nvPr/>
        </p:nvSpPr>
        <p:spPr>
          <a:xfrm>
            <a:off x="1047750" y="125024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F7AA89">
                  <a:tint val="66000"/>
                  <a:satMod val="160000"/>
                </a:srgbClr>
              </a:gs>
              <a:gs pos="50000">
                <a:srgbClr val="F7AA89">
                  <a:tint val="44500"/>
                  <a:satMod val="160000"/>
                </a:srgbClr>
              </a:gs>
              <a:gs pos="100000">
                <a:srgbClr val="F7AA89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Collecting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transformig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Pfeil: Chevron 9">
            <a:extLst>
              <a:ext uri="{FF2B5EF4-FFF2-40B4-BE49-F238E27FC236}">
                <a16:creationId xmlns:a16="http://schemas.microsoft.com/office/drawing/2014/main" id="{44EDCCFD-39DF-4D69-9A10-F3732EC85CAE}"/>
              </a:ext>
            </a:extLst>
          </p:cNvPr>
          <p:cNvSpPr/>
          <p:nvPr/>
        </p:nvSpPr>
        <p:spPr>
          <a:xfrm>
            <a:off x="3483119" y="125024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E1A695">
                  <a:tint val="66000"/>
                  <a:satMod val="160000"/>
                </a:srgbClr>
              </a:gs>
              <a:gs pos="50000">
                <a:srgbClr val="E1A695">
                  <a:tint val="44500"/>
                  <a:satMod val="160000"/>
                </a:srgbClr>
              </a:gs>
              <a:gs pos="100000">
                <a:srgbClr val="E1A695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Saving</a:t>
            </a:r>
            <a:r>
              <a:rPr lang="de-DE" sz="1600" dirty="0">
                <a:solidFill>
                  <a:schemeClr val="tx1"/>
                </a:solidFill>
              </a:rPr>
              <a:t> in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D4076CF-6B7B-4D2A-AEF1-036E85958E7B}"/>
              </a:ext>
            </a:extLst>
          </p:cNvPr>
          <p:cNvSpPr/>
          <p:nvPr/>
        </p:nvSpPr>
        <p:spPr>
          <a:xfrm>
            <a:off x="3483119" y="2334433"/>
            <a:ext cx="2162175" cy="1263712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InfluxDB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Time </a:t>
            </a:r>
            <a:r>
              <a:rPr lang="de-DE" sz="1200" i="1" dirty="0" err="1">
                <a:solidFill>
                  <a:schemeClr val="tx1"/>
                </a:solidFill>
              </a:rPr>
              <a:t>series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database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021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70E350-D1D6-4749-98ED-A91ED8987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42F110-3DDF-42D2-9616-F71EFD0BA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5014" y="1193800"/>
            <a:ext cx="6035981" cy="5206999"/>
          </a:xfrm>
        </p:spPr>
        <p:txBody>
          <a:bodyPr>
            <a:normAutofit fontScale="92500" lnSpcReduction="20000"/>
          </a:bodyPr>
          <a:lstStyle/>
          <a:p>
            <a:r>
              <a:rPr lang="de-DE" b="1" dirty="0" err="1"/>
              <a:t>DLR‘s</a:t>
            </a:r>
            <a:r>
              <a:rPr lang="de-DE" b="1" dirty="0"/>
              <a:t> </a:t>
            </a:r>
            <a:r>
              <a:rPr lang="en-GB" b="1" dirty="0"/>
              <a:t>Remote Sensing Data </a:t>
            </a:r>
            <a:r>
              <a:rPr lang="en-GB" b="1" dirty="0" err="1"/>
              <a:t>Center</a:t>
            </a:r>
            <a:r>
              <a:rPr lang="en-GB" b="1" dirty="0"/>
              <a:t> (DFD) </a:t>
            </a:r>
            <a:r>
              <a:rPr lang="en-GB" dirty="0"/>
              <a:t>processes daily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more than 20 TB of remote </a:t>
            </a:r>
            <a:r>
              <a:rPr lang="en-GB"/>
              <a:t>sensing data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using more than </a:t>
            </a:r>
            <a:r>
              <a:rPr lang="en-GB" dirty="0"/>
              <a:t>70 processing chains.</a:t>
            </a:r>
          </a:p>
          <a:p>
            <a:endParaRPr lang="en-GB" dirty="0"/>
          </a:p>
          <a:p>
            <a:r>
              <a:rPr lang="en-GB" dirty="0"/>
              <a:t>Processing chains </a:t>
            </a:r>
            <a:r>
              <a:rPr lang="en-GB" b="1" dirty="0"/>
              <a:t>Input data</a:t>
            </a:r>
            <a:r>
              <a:rPr lang="en-GB" dirty="0"/>
              <a:t> of is of varying quality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it</a:t>
            </a:r>
            <a:r>
              <a:rPr lang="en-GB" dirty="0"/>
              <a:t> may be degraded by external and internal influences.</a:t>
            </a:r>
          </a:p>
          <a:p>
            <a:endParaRPr lang="en-GB" dirty="0"/>
          </a:p>
          <a:p>
            <a:r>
              <a:rPr lang="en-GB" b="1" dirty="0"/>
              <a:t>DFD’s Monitoring &amp; Reporting System </a:t>
            </a:r>
            <a:r>
              <a:rPr lang="en-GB" dirty="0"/>
              <a:t>is needed to ensure: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reliable data processing,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US" dirty="0"/>
              <a:t>adequate</a:t>
            </a:r>
            <a:r>
              <a:rPr lang="en-GB" dirty="0"/>
              <a:t> performance,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effective operation,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and stable resource usage. 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E49AE6-F76F-4ED6-B760-23CD3FDF90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3860FD-14BA-43CD-8239-9F776EB1E48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ED5DF58-89A3-4F5A-8043-67BAB77BDA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009" y="4152725"/>
            <a:ext cx="3193410" cy="212842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03A3502-5E42-4943-893A-E7D9C78641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419" y="1193800"/>
            <a:ext cx="3175000" cy="2235200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B3E6C393-D2B8-44F6-BEF4-181FED6E476A}"/>
              </a:ext>
            </a:extLst>
          </p:cNvPr>
          <p:cNvSpPr/>
          <p:nvPr/>
        </p:nvSpPr>
        <p:spPr>
          <a:xfrm>
            <a:off x="7470837" y="3406719"/>
            <a:ext cx="44098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DLR Remote </a:t>
            </a:r>
            <a:r>
              <a:rPr lang="de-DE" sz="1400" dirty="0" err="1"/>
              <a:t>Sensing</a:t>
            </a:r>
            <a:r>
              <a:rPr lang="de-DE" sz="1400" dirty="0"/>
              <a:t> Data Center, </a:t>
            </a:r>
            <a:r>
              <a:rPr lang="en-US" sz="1400" dirty="0" err="1"/>
              <a:t>Oberpfaffenhofen</a:t>
            </a:r>
            <a:endParaRPr lang="de-DE" sz="14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5C4866A-0BEE-4D80-8EC1-CCD7330A173D}"/>
              </a:ext>
            </a:extLst>
          </p:cNvPr>
          <p:cNvSpPr/>
          <p:nvPr/>
        </p:nvSpPr>
        <p:spPr>
          <a:xfrm>
            <a:off x="7470837" y="6281145"/>
            <a:ext cx="38681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DLR Remote </a:t>
            </a:r>
            <a:r>
              <a:rPr lang="de-DE" sz="1400" dirty="0" err="1"/>
              <a:t>Sensing</a:t>
            </a:r>
            <a:r>
              <a:rPr lang="de-DE" sz="1400" dirty="0"/>
              <a:t> Data Center, Neustrelitz</a:t>
            </a:r>
          </a:p>
        </p:txBody>
      </p:sp>
    </p:spTree>
    <p:extLst>
      <p:ext uri="{BB962C8B-B14F-4D97-AF65-F5344CB8AC3E}">
        <p14:creationId xmlns:p14="http://schemas.microsoft.com/office/powerpoint/2010/main" val="2008986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9762B-5D6A-4EDD-815F-9D8B9659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II: </a:t>
            </a:r>
            <a:r>
              <a:rPr lang="de-DE" dirty="0" err="1"/>
              <a:t>DFD’s</a:t>
            </a:r>
            <a:r>
              <a:rPr lang="de-DE" dirty="0"/>
              <a:t> Monitoring &amp; Reporting System (DFD M&amp;R)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D09EC7-A8CC-45EA-ACE4-95C0C928B7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480D1-470A-4218-9415-6AD0E9652B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407E54-F3E0-496D-B5EC-18FC3FAC8546}"/>
              </a:ext>
            </a:extLst>
          </p:cNvPr>
          <p:cNvSpPr/>
          <p:nvPr/>
        </p:nvSpPr>
        <p:spPr>
          <a:xfrm>
            <a:off x="1047749" y="2363008"/>
            <a:ext cx="2162175" cy="1263712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Telegraf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Service </a:t>
            </a:r>
            <a:r>
              <a:rPr lang="de-DE" sz="1200" i="1" dirty="0" err="1">
                <a:solidFill>
                  <a:schemeClr val="tx1"/>
                </a:solidFill>
              </a:rPr>
              <a:t>based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agent</a:t>
            </a:r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Uses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plugins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for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input</a:t>
            </a:r>
            <a:r>
              <a:rPr lang="de-DE" sz="1200" i="1" dirty="0">
                <a:solidFill>
                  <a:schemeClr val="tx1"/>
                </a:solidFill>
              </a:rPr>
              <a:t> and </a:t>
            </a:r>
            <a:r>
              <a:rPr lang="de-DE" sz="1200" i="1" dirty="0" err="1">
                <a:solidFill>
                  <a:schemeClr val="tx1"/>
                </a:solidFill>
              </a:rPr>
              <a:t>output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3" name="Pfeil: Chevron 2">
            <a:extLst>
              <a:ext uri="{FF2B5EF4-FFF2-40B4-BE49-F238E27FC236}">
                <a16:creationId xmlns:a16="http://schemas.microsoft.com/office/drawing/2014/main" id="{B9AEA2A0-968E-46E8-97C5-676C4F77AEB1}"/>
              </a:ext>
            </a:extLst>
          </p:cNvPr>
          <p:cNvSpPr/>
          <p:nvPr/>
        </p:nvSpPr>
        <p:spPr>
          <a:xfrm>
            <a:off x="1047750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F7AA89">
                  <a:tint val="66000"/>
                  <a:satMod val="160000"/>
                </a:srgbClr>
              </a:gs>
              <a:gs pos="50000">
                <a:srgbClr val="F7AA89">
                  <a:tint val="44500"/>
                  <a:satMod val="160000"/>
                </a:srgbClr>
              </a:gs>
              <a:gs pos="100000">
                <a:srgbClr val="F7AA89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Collecting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transformig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Pfeil: Chevron 9">
            <a:extLst>
              <a:ext uri="{FF2B5EF4-FFF2-40B4-BE49-F238E27FC236}">
                <a16:creationId xmlns:a16="http://schemas.microsoft.com/office/drawing/2014/main" id="{44EDCCFD-39DF-4D69-9A10-F3732EC85CAE}"/>
              </a:ext>
            </a:extLst>
          </p:cNvPr>
          <p:cNvSpPr/>
          <p:nvPr/>
        </p:nvSpPr>
        <p:spPr>
          <a:xfrm>
            <a:off x="3483119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E1A695">
                  <a:tint val="66000"/>
                  <a:satMod val="160000"/>
                </a:srgbClr>
              </a:gs>
              <a:gs pos="50000">
                <a:srgbClr val="E1A695">
                  <a:tint val="44500"/>
                  <a:satMod val="160000"/>
                </a:srgbClr>
              </a:gs>
              <a:gs pos="100000">
                <a:srgbClr val="E1A695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Saving</a:t>
            </a:r>
            <a:r>
              <a:rPr lang="de-DE" sz="1600" dirty="0">
                <a:solidFill>
                  <a:schemeClr val="tx1"/>
                </a:solidFill>
              </a:rPr>
              <a:t> in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D4076CF-6B7B-4D2A-AEF1-036E85958E7B}"/>
              </a:ext>
            </a:extLst>
          </p:cNvPr>
          <p:cNvSpPr/>
          <p:nvPr/>
        </p:nvSpPr>
        <p:spPr>
          <a:xfrm>
            <a:off x="3483118" y="2363008"/>
            <a:ext cx="2162175" cy="1294592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InfluxDB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Time </a:t>
            </a:r>
            <a:r>
              <a:rPr lang="de-DE" sz="1200" i="1" dirty="0" err="1">
                <a:solidFill>
                  <a:schemeClr val="tx1"/>
                </a:solidFill>
              </a:rPr>
              <a:t>series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database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1" name="Pfeil: Chevron 10">
            <a:extLst>
              <a:ext uri="{FF2B5EF4-FFF2-40B4-BE49-F238E27FC236}">
                <a16:creationId xmlns:a16="http://schemas.microsoft.com/office/drawing/2014/main" id="{6006A5BD-E075-475B-8F33-503CB08A32A5}"/>
              </a:ext>
            </a:extLst>
          </p:cNvPr>
          <p:cNvSpPr/>
          <p:nvPr/>
        </p:nvSpPr>
        <p:spPr>
          <a:xfrm>
            <a:off x="5918488" y="1269294"/>
            <a:ext cx="2654011" cy="985286"/>
          </a:xfrm>
          <a:prstGeom prst="chevron">
            <a:avLst/>
          </a:prstGeom>
          <a:solidFill>
            <a:srgbClr val="D1B2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Visualization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of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24B9E38-714C-4E52-A1E5-2D3CC65E1CD1}"/>
              </a:ext>
            </a:extLst>
          </p:cNvPr>
          <p:cNvSpPr/>
          <p:nvPr/>
        </p:nvSpPr>
        <p:spPr>
          <a:xfrm>
            <a:off x="5918487" y="2363008"/>
            <a:ext cx="2162175" cy="1263711"/>
          </a:xfrm>
          <a:prstGeom prst="rect">
            <a:avLst/>
          </a:prstGeom>
          <a:solidFill>
            <a:srgbClr val="D1B2A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Grafana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Visualization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platform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br>
              <a:rPr lang="de-DE" sz="1200" i="1" dirty="0">
                <a:solidFill>
                  <a:schemeClr val="tx1"/>
                </a:solidFill>
              </a:rPr>
            </a:br>
            <a:r>
              <a:rPr lang="en-US" sz="1200" i="1" dirty="0">
                <a:solidFill>
                  <a:schemeClr val="tx1"/>
                </a:solidFill>
              </a:rPr>
              <a:t>for querying, exploring and analyzing, </a:t>
            </a:r>
            <a:br>
              <a:rPr lang="en-US" sz="1200" i="1" dirty="0">
                <a:solidFill>
                  <a:schemeClr val="tx1"/>
                </a:solidFill>
              </a:rPr>
            </a:br>
            <a:r>
              <a:rPr lang="en-US" sz="1200" i="1" dirty="0">
                <a:solidFill>
                  <a:schemeClr val="tx1"/>
                </a:solidFill>
              </a:rPr>
              <a:t>metrics, logs and traces.</a:t>
            </a:r>
          </a:p>
        </p:txBody>
      </p:sp>
    </p:spTree>
    <p:extLst>
      <p:ext uri="{BB962C8B-B14F-4D97-AF65-F5344CB8AC3E}">
        <p14:creationId xmlns:p14="http://schemas.microsoft.com/office/powerpoint/2010/main" val="21456658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9762B-5D6A-4EDD-815F-9D8B9659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II: </a:t>
            </a:r>
            <a:r>
              <a:rPr lang="de-DE" dirty="0" err="1"/>
              <a:t>DFD’s</a:t>
            </a:r>
            <a:r>
              <a:rPr lang="de-DE" dirty="0"/>
              <a:t> Monitoring &amp; Reporting System (DFD M&amp;R)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D09EC7-A8CC-45EA-ACE4-95C0C928B7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480D1-470A-4218-9415-6AD0E9652B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407E54-F3E0-496D-B5EC-18FC3FAC8546}"/>
              </a:ext>
            </a:extLst>
          </p:cNvPr>
          <p:cNvSpPr/>
          <p:nvPr/>
        </p:nvSpPr>
        <p:spPr>
          <a:xfrm>
            <a:off x="1047749" y="2343958"/>
            <a:ext cx="2162175" cy="1263712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Telegraf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Service </a:t>
            </a:r>
            <a:r>
              <a:rPr lang="de-DE" sz="1200" i="1" dirty="0" err="1">
                <a:solidFill>
                  <a:schemeClr val="tx1"/>
                </a:solidFill>
              </a:rPr>
              <a:t>based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agent</a:t>
            </a:r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Uses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plugins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for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input</a:t>
            </a:r>
            <a:r>
              <a:rPr lang="de-DE" sz="1200" i="1" dirty="0">
                <a:solidFill>
                  <a:schemeClr val="tx1"/>
                </a:solidFill>
              </a:rPr>
              <a:t> and </a:t>
            </a:r>
            <a:r>
              <a:rPr lang="de-DE" sz="1200" i="1" dirty="0" err="1">
                <a:solidFill>
                  <a:schemeClr val="tx1"/>
                </a:solidFill>
              </a:rPr>
              <a:t>output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3" name="Pfeil: Chevron 2">
            <a:extLst>
              <a:ext uri="{FF2B5EF4-FFF2-40B4-BE49-F238E27FC236}">
                <a16:creationId xmlns:a16="http://schemas.microsoft.com/office/drawing/2014/main" id="{B9AEA2A0-968E-46E8-97C5-676C4F77AEB1}"/>
              </a:ext>
            </a:extLst>
          </p:cNvPr>
          <p:cNvSpPr/>
          <p:nvPr/>
        </p:nvSpPr>
        <p:spPr>
          <a:xfrm>
            <a:off x="1047750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F7AA89">
                  <a:tint val="66000"/>
                  <a:satMod val="160000"/>
                </a:srgbClr>
              </a:gs>
              <a:gs pos="50000">
                <a:srgbClr val="F7AA89">
                  <a:tint val="44500"/>
                  <a:satMod val="160000"/>
                </a:srgbClr>
              </a:gs>
              <a:gs pos="100000">
                <a:srgbClr val="F7AA89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Collecting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transformig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Pfeil: Chevron 9">
            <a:extLst>
              <a:ext uri="{FF2B5EF4-FFF2-40B4-BE49-F238E27FC236}">
                <a16:creationId xmlns:a16="http://schemas.microsoft.com/office/drawing/2014/main" id="{44EDCCFD-39DF-4D69-9A10-F3732EC85CAE}"/>
              </a:ext>
            </a:extLst>
          </p:cNvPr>
          <p:cNvSpPr/>
          <p:nvPr/>
        </p:nvSpPr>
        <p:spPr>
          <a:xfrm>
            <a:off x="3483119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E1A695">
                  <a:tint val="66000"/>
                  <a:satMod val="160000"/>
                </a:srgbClr>
              </a:gs>
              <a:gs pos="50000">
                <a:srgbClr val="E1A695">
                  <a:tint val="44500"/>
                  <a:satMod val="160000"/>
                </a:srgbClr>
              </a:gs>
              <a:gs pos="100000">
                <a:srgbClr val="E1A695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Saving</a:t>
            </a:r>
            <a:r>
              <a:rPr lang="de-DE" sz="1600" dirty="0">
                <a:solidFill>
                  <a:schemeClr val="tx1"/>
                </a:solidFill>
              </a:rPr>
              <a:t> in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D4076CF-6B7B-4D2A-AEF1-036E85958E7B}"/>
              </a:ext>
            </a:extLst>
          </p:cNvPr>
          <p:cNvSpPr/>
          <p:nvPr/>
        </p:nvSpPr>
        <p:spPr>
          <a:xfrm>
            <a:off x="3483118" y="2343958"/>
            <a:ext cx="2162175" cy="1263710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InfluxDB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Time </a:t>
            </a:r>
            <a:r>
              <a:rPr lang="de-DE" sz="1200" i="1" dirty="0" err="1">
                <a:solidFill>
                  <a:schemeClr val="tx1"/>
                </a:solidFill>
              </a:rPr>
              <a:t>series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database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1" name="Pfeil: Chevron 10">
            <a:extLst>
              <a:ext uri="{FF2B5EF4-FFF2-40B4-BE49-F238E27FC236}">
                <a16:creationId xmlns:a16="http://schemas.microsoft.com/office/drawing/2014/main" id="{6006A5BD-E075-475B-8F33-503CB08A32A5}"/>
              </a:ext>
            </a:extLst>
          </p:cNvPr>
          <p:cNvSpPr/>
          <p:nvPr/>
        </p:nvSpPr>
        <p:spPr>
          <a:xfrm>
            <a:off x="5918488" y="1269294"/>
            <a:ext cx="2654011" cy="985286"/>
          </a:xfrm>
          <a:prstGeom prst="chevron">
            <a:avLst/>
          </a:prstGeom>
          <a:solidFill>
            <a:srgbClr val="D1B2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Visualization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of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24B9E38-714C-4E52-A1E5-2D3CC65E1CD1}"/>
              </a:ext>
            </a:extLst>
          </p:cNvPr>
          <p:cNvSpPr/>
          <p:nvPr/>
        </p:nvSpPr>
        <p:spPr>
          <a:xfrm>
            <a:off x="5918487" y="2343958"/>
            <a:ext cx="2162175" cy="1263711"/>
          </a:xfrm>
          <a:prstGeom prst="rect">
            <a:avLst/>
          </a:prstGeom>
          <a:solidFill>
            <a:srgbClr val="D1B2A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Grafana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Visualization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platform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br>
              <a:rPr lang="de-DE" sz="1200" i="1" dirty="0">
                <a:solidFill>
                  <a:schemeClr val="tx1"/>
                </a:solidFill>
              </a:rPr>
            </a:br>
            <a:r>
              <a:rPr lang="en-US" sz="1200" i="1" dirty="0">
                <a:solidFill>
                  <a:schemeClr val="tx1"/>
                </a:solidFill>
              </a:rPr>
              <a:t>for querying, exploring and analyzing, </a:t>
            </a:r>
            <a:br>
              <a:rPr lang="en-US" sz="1200" i="1" dirty="0">
                <a:solidFill>
                  <a:schemeClr val="tx1"/>
                </a:solidFill>
              </a:rPr>
            </a:br>
            <a:r>
              <a:rPr lang="en-US" sz="1200" i="1" dirty="0">
                <a:solidFill>
                  <a:schemeClr val="tx1"/>
                </a:solidFill>
              </a:rPr>
              <a:t>metrics, logs and traces.</a:t>
            </a:r>
          </a:p>
        </p:txBody>
      </p:sp>
      <p:sp>
        <p:nvSpPr>
          <p:cNvPr id="14" name="Pfeil: Chevron 13">
            <a:extLst>
              <a:ext uri="{FF2B5EF4-FFF2-40B4-BE49-F238E27FC236}">
                <a16:creationId xmlns:a16="http://schemas.microsoft.com/office/drawing/2014/main" id="{9600D21A-BE18-49E8-8150-BED1370BD7BC}"/>
              </a:ext>
            </a:extLst>
          </p:cNvPr>
          <p:cNvSpPr/>
          <p:nvPr/>
        </p:nvSpPr>
        <p:spPr>
          <a:xfrm>
            <a:off x="8353857" y="1269294"/>
            <a:ext cx="2654011" cy="985286"/>
          </a:xfrm>
          <a:prstGeom prst="chevron">
            <a:avLst/>
          </a:prstGeom>
          <a:solidFill>
            <a:srgbClr val="C6C6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Reporting </a:t>
            </a:r>
            <a:r>
              <a:rPr lang="de-DE" sz="1600" dirty="0" err="1">
                <a:solidFill>
                  <a:schemeClr val="tx1"/>
                </a:solidFill>
              </a:rPr>
              <a:t>statistics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visualizations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34183EC-0705-47EA-A2B5-A526A445F7DB}"/>
              </a:ext>
            </a:extLst>
          </p:cNvPr>
          <p:cNvSpPr/>
          <p:nvPr/>
        </p:nvSpPr>
        <p:spPr>
          <a:xfrm>
            <a:off x="8353856" y="2346650"/>
            <a:ext cx="2162175" cy="1263711"/>
          </a:xfrm>
          <a:prstGeom prst="rect">
            <a:avLst/>
          </a:prstGeom>
          <a:solidFill>
            <a:srgbClr val="C6C6C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ReportServer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en-US" sz="1200" i="1" dirty="0">
              <a:solidFill>
                <a:schemeClr val="tx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Business Intelligence Suite platform</a:t>
            </a:r>
          </a:p>
        </p:txBody>
      </p:sp>
    </p:spTree>
    <p:extLst>
      <p:ext uri="{BB962C8B-B14F-4D97-AF65-F5344CB8AC3E}">
        <p14:creationId xmlns:p14="http://schemas.microsoft.com/office/powerpoint/2010/main" val="895595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9762B-5D6A-4EDD-815F-9D8B9659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II: </a:t>
            </a:r>
            <a:r>
              <a:rPr lang="de-DE" dirty="0" err="1"/>
              <a:t>DFD’s</a:t>
            </a:r>
            <a:r>
              <a:rPr lang="de-DE" dirty="0"/>
              <a:t> Monitoring &amp; Reporting System (DFD M&amp;R)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D09EC7-A8CC-45EA-ACE4-95C0C928B7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480D1-470A-4218-9415-6AD0E9652B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407E54-F3E0-496D-B5EC-18FC3FAC8546}"/>
              </a:ext>
            </a:extLst>
          </p:cNvPr>
          <p:cNvSpPr/>
          <p:nvPr/>
        </p:nvSpPr>
        <p:spPr>
          <a:xfrm>
            <a:off x="1047749" y="2343958"/>
            <a:ext cx="2162175" cy="1263712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Telegraf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Service </a:t>
            </a:r>
            <a:r>
              <a:rPr lang="de-DE" sz="1200" i="1" dirty="0" err="1">
                <a:solidFill>
                  <a:schemeClr val="tx1"/>
                </a:solidFill>
              </a:rPr>
              <a:t>based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agent</a:t>
            </a:r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Uses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plugins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for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input</a:t>
            </a:r>
            <a:r>
              <a:rPr lang="de-DE" sz="1200" i="1" dirty="0">
                <a:solidFill>
                  <a:schemeClr val="tx1"/>
                </a:solidFill>
              </a:rPr>
              <a:t> and </a:t>
            </a:r>
            <a:r>
              <a:rPr lang="de-DE" sz="1200" i="1" dirty="0" err="1">
                <a:solidFill>
                  <a:schemeClr val="tx1"/>
                </a:solidFill>
              </a:rPr>
              <a:t>output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3" name="Pfeil: Chevron 2">
            <a:extLst>
              <a:ext uri="{FF2B5EF4-FFF2-40B4-BE49-F238E27FC236}">
                <a16:creationId xmlns:a16="http://schemas.microsoft.com/office/drawing/2014/main" id="{B9AEA2A0-968E-46E8-97C5-676C4F77AEB1}"/>
              </a:ext>
            </a:extLst>
          </p:cNvPr>
          <p:cNvSpPr/>
          <p:nvPr/>
        </p:nvSpPr>
        <p:spPr>
          <a:xfrm>
            <a:off x="1047750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F7AA89">
                  <a:tint val="66000"/>
                  <a:satMod val="160000"/>
                </a:srgbClr>
              </a:gs>
              <a:gs pos="50000">
                <a:srgbClr val="F7AA89">
                  <a:tint val="44500"/>
                  <a:satMod val="160000"/>
                </a:srgbClr>
              </a:gs>
              <a:gs pos="100000">
                <a:srgbClr val="F7AA89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Collecting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transformig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Pfeil: Chevron 9">
            <a:extLst>
              <a:ext uri="{FF2B5EF4-FFF2-40B4-BE49-F238E27FC236}">
                <a16:creationId xmlns:a16="http://schemas.microsoft.com/office/drawing/2014/main" id="{44EDCCFD-39DF-4D69-9A10-F3732EC85CAE}"/>
              </a:ext>
            </a:extLst>
          </p:cNvPr>
          <p:cNvSpPr/>
          <p:nvPr/>
        </p:nvSpPr>
        <p:spPr>
          <a:xfrm>
            <a:off x="3483119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E1A695">
                  <a:tint val="66000"/>
                  <a:satMod val="160000"/>
                </a:srgbClr>
              </a:gs>
              <a:gs pos="50000">
                <a:srgbClr val="E1A695">
                  <a:tint val="44500"/>
                  <a:satMod val="160000"/>
                </a:srgbClr>
              </a:gs>
              <a:gs pos="100000">
                <a:srgbClr val="E1A695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Saving</a:t>
            </a:r>
            <a:r>
              <a:rPr lang="de-DE" sz="1600" dirty="0">
                <a:solidFill>
                  <a:schemeClr val="tx1"/>
                </a:solidFill>
              </a:rPr>
              <a:t> in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D4076CF-6B7B-4D2A-AEF1-036E85958E7B}"/>
              </a:ext>
            </a:extLst>
          </p:cNvPr>
          <p:cNvSpPr/>
          <p:nvPr/>
        </p:nvSpPr>
        <p:spPr>
          <a:xfrm>
            <a:off x="3483118" y="2343957"/>
            <a:ext cx="2162175" cy="1269575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InfluxDB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Time </a:t>
            </a:r>
            <a:r>
              <a:rPr lang="de-DE" sz="1200" i="1" dirty="0" err="1">
                <a:solidFill>
                  <a:schemeClr val="tx1"/>
                </a:solidFill>
              </a:rPr>
              <a:t>series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database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1" name="Pfeil: Chevron 10">
            <a:extLst>
              <a:ext uri="{FF2B5EF4-FFF2-40B4-BE49-F238E27FC236}">
                <a16:creationId xmlns:a16="http://schemas.microsoft.com/office/drawing/2014/main" id="{6006A5BD-E075-475B-8F33-503CB08A32A5}"/>
              </a:ext>
            </a:extLst>
          </p:cNvPr>
          <p:cNvSpPr/>
          <p:nvPr/>
        </p:nvSpPr>
        <p:spPr>
          <a:xfrm>
            <a:off x="5918488" y="1269294"/>
            <a:ext cx="2654011" cy="985286"/>
          </a:xfrm>
          <a:prstGeom prst="chevron">
            <a:avLst/>
          </a:prstGeom>
          <a:solidFill>
            <a:srgbClr val="D1B2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Visualization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of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24B9E38-714C-4E52-A1E5-2D3CC65E1CD1}"/>
              </a:ext>
            </a:extLst>
          </p:cNvPr>
          <p:cNvSpPr/>
          <p:nvPr/>
        </p:nvSpPr>
        <p:spPr>
          <a:xfrm>
            <a:off x="5918487" y="2343958"/>
            <a:ext cx="2162175" cy="1263711"/>
          </a:xfrm>
          <a:prstGeom prst="rect">
            <a:avLst/>
          </a:prstGeom>
          <a:solidFill>
            <a:srgbClr val="D1B2A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Grafana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Visualization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platform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br>
              <a:rPr lang="de-DE" sz="1200" i="1" dirty="0">
                <a:solidFill>
                  <a:schemeClr val="tx1"/>
                </a:solidFill>
              </a:rPr>
            </a:br>
            <a:r>
              <a:rPr lang="en-US" sz="1200" i="1" dirty="0">
                <a:solidFill>
                  <a:schemeClr val="tx1"/>
                </a:solidFill>
              </a:rPr>
              <a:t>for querying, exploring and analyzing, </a:t>
            </a:r>
            <a:br>
              <a:rPr lang="en-US" sz="1200" i="1" dirty="0">
                <a:solidFill>
                  <a:schemeClr val="tx1"/>
                </a:solidFill>
              </a:rPr>
            </a:br>
            <a:r>
              <a:rPr lang="en-US" sz="1200" i="1" dirty="0">
                <a:solidFill>
                  <a:schemeClr val="tx1"/>
                </a:solidFill>
              </a:rPr>
              <a:t>metrics, logs and traces.</a:t>
            </a:r>
          </a:p>
        </p:txBody>
      </p:sp>
      <p:sp>
        <p:nvSpPr>
          <p:cNvPr id="14" name="Pfeil: Chevron 13">
            <a:extLst>
              <a:ext uri="{FF2B5EF4-FFF2-40B4-BE49-F238E27FC236}">
                <a16:creationId xmlns:a16="http://schemas.microsoft.com/office/drawing/2014/main" id="{9600D21A-BE18-49E8-8150-BED1370BD7BC}"/>
              </a:ext>
            </a:extLst>
          </p:cNvPr>
          <p:cNvSpPr/>
          <p:nvPr/>
        </p:nvSpPr>
        <p:spPr>
          <a:xfrm>
            <a:off x="8353857" y="1269294"/>
            <a:ext cx="2654011" cy="985286"/>
          </a:xfrm>
          <a:prstGeom prst="chevron">
            <a:avLst/>
          </a:prstGeom>
          <a:solidFill>
            <a:srgbClr val="C6C6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Reporting </a:t>
            </a:r>
            <a:r>
              <a:rPr lang="de-DE" sz="1600" dirty="0" err="1">
                <a:solidFill>
                  <a:schemeClr val="tx1"/>
                </a:solidFill>
              </a:rPr>
              <a:t>statistics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visualizations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34183EC-0705-47EA-A2B5-A526A445F7DB}"/>
              </a:ext>
            </a:extLst>
          </p:cNvPr>
          <p:cNvSpPr/>
          <p:nvPr/>
        </p:nvSpPr>
        <p:spPr>
          <a:xfrm>
            <a:off x="8353856" y="2346650"/>
            <a:ext cx="2162175" cy="1263711"/>
          </a:xfrm>
          <a:prstGeom prst="rect">
            <a:avLst/>
          </a:prstGeom>
          <a:solidFill>
            <a:srgbClr val="C6C6C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ReportServer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en-US" sz="1200" i="1" dirty="0">
              <a:solidFill>
                <a:schemeClr val="tx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Business Intelligence Suite platform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1078229-696E-4543-9462-18347A017653}"/>
              </a:ext>
            </a:extLst>
          </p:cNvPr>
          <p:cNvSpPr/>
          <p:nvPr/>
        </p:nvSpPr>
        <p:spPr>
          <a:xfrm>
            <a:off x="1047749" y="3697047"/>
            <a:ext cx="2162175" cy="2011544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Application</a:t>
            </a:r>
            <a:r>
              <a:rPr lang="de-DE" sz="1200" b="1" dirty="0">
                <a:solidFill>
                  <a:schemeClr val="tx1"/>
                </a:solidFill>
              </a:rPr>
              <a:t> IMPC-ROTI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Collects</a:t>
            </a:r>
            <a:r>
              <a:rPr lang="de-DE" sz="1200" i="1" dirty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Kubernetes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endParaRPr lang="de-DE" sz="120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>
                <a:solidFill>
                  <a:schemeClr val="tx1"/>
                </a:solidFill>
              </a:rPr>
              <a:t>Argo-WF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endParaRPr lang="de-DE" sz="120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Saves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directly</a:t>
            </a:r>
            <a:r>
              <a:rPr lang="de-DE" sz="1200" i="1" dirty="0">
                <a:solidFill>
                  <a:schemeClr val="tx1"/>
                </a:solidFill>
              </a:rPr>
              <a:t> in Database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8744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9762B-5D6A-4EDD-815F-9D8B9659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II: </a:t>
            </a:r>
            <a:r>
              <a:rPr lang="de-DE" dirty="0" err="1"/>
              <a:t>DFD’s</a:t>
            </a:r>
            <a:r>
              <a:rPr lang="de-DE" dirty="0"/>
              <a:t> Monitoring &amp; Reporting System (DFD M&amp;R)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D09EC7-A8CC-45EA-ACE4-95C0C928B7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480D1-470A-4218-9415-6AD0E9652B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407E54-F3E0-496D-B5EC-18FC3FAC8546}"/>
              </a:ext>
            </a:extLst>
          </p:cNvPr>
          <p:cNvSpPr/>
          <p:nvPr/>
        </p:nvSpPr>
        <p:spPr>
          <a:xfrm>
            <a:off x="1047749" y="2343958"/>
            <a:ext cx="2162175" cy="1263712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Telegraf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Service </a:t>
            </a:r>
            <a:r>
              <a:rPr lang="de-DE" sz="1200" i="1" dirty="0" err="1">
                <a:solidFill>
                  <a:schemeClr val="tx1"/>
                </a:solidFill>
              </a:rPr>
              <a:t>based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agent</a:t>
            </a:r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Uses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plugins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for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input</a:t>
            </a:r>
            <a:r>
              <a:rPr lang="de-DE" sz="1200" i="1" dirty="0">
                <a:solidFill>
                  <a:schemeClr val="tx1"/>
                </a:solidFill>
              </a:rPr>
              <a:t> and </a:t>
            </a:r>
            <a:r>
              <a:rPr lang="de-DE" sz="1200" i="1" dirty="0" err="1">
                <a:solidFill>
                  <a:schemeClr val="tx1"/>
                </a:solidFill>
              </a:rPr>
              <a:t>output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3" name="Pfeil: Chevron 2">
            <a:extLst>
              <a:ext uri="{FF2B5EF4-FFF2-40B4-BE49-F238E27FC236}">
                <a16:creationId xmlns:a16="http://schemas.microsoft.com/office/drawing/2014/main" id="{B9AEA2A0-968E-46E8-97C5-676C4F77AEB1}"/>
              </a:ext>
            </a:extLst>
          </p:cNvPr>
          <p:cNvSpPr/>
          <p:nvPr/>
        </p:nvSpPr>
        <p:spPr>
          <a:xfrm>
            <a:off x="1047750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F7AA89">
                  <a:tint val="66000"/>
                  <a:satMod val="160000"/>
                </a:srgbClr>
              </a:gs>
              <a:gs pos="50000">
                <a:srgbClr val="F7AA89">
                  <a:tint val="44500"/>
                  <a:satMod val="160000"/>
                </a:srgbClr>
              </a:gs>
              <a:gs pos="100000">
                <a:srgbClr val="F7AA89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Collecting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transformig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Pfeil: Chevron 9">
            <a:extLst>
              <a:ext uri="{FF2B5EF4-FFF2-40B4-BE49-F238E27FC236}">
                <a16:creationId xmlns:a16="http://schemas.microsoft.com/office/drawing/2014/main" id="{44EDCCFD-39DF-4D69-9A10-F3732EC85CAE}"/>
              </a:ext>
            </a:extLst>
          </p:cNvPr>
          <p:cNvSpPr/>
          <p:nvPr/>
        </p:nvSpPr>
        <p:spPr>
          <a:xfrm>
            <a:off x="3483119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E1A695">
                  <a:tint val="66000"/>
                  <a:satMod val="160000"/>
                </a:srgbClr>
              </a:gs>
              <a:gs pos="50000">
                <a:srgbClr val="E1A695">
                  <a:tint val="44500"/>
                  <a:satMod val="160000"/>
                </a:srgbClr>
              </a:gs>
              <a:gs pos="100000">
                <a:srgbClr val="E1A695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Saving</a:t>
            </a:r>
            <a:r>
              <a:rPr lang="de-DE" sz="1600" dirty="0">
                <a:solidFill>
                  <a:schemeClr val="tx1"/>
                </a:solidFill>
              </a:rPr>
              <a:t> in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D4076CF-6B7B-4D2A-AEF1-036E85958E7B}"/>
              </a:ext>
            </a:extLst>
          </p:cNvPr>
          <p:cNvSpPr/>
          <p:nvPr/>
        </p:nvSpPr>
        <p:spPr>
          <a:xfrm>
            <a:off x="3483118" y="2343958"/>
            <a:ext cx="2162175" cy="1263710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InfluxDB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Time </a:t>
            </a:r>
            <a:r>
              <a:rPr lang="de-DE" sz="1200" i="1" dirty="0" err="1">
                <a:solidFill>
                  <a:schemeClr val="tx1"/>
                </a:solidFill>
              </a:rPr>
              <a:t>series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database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1" name="Pfeil: Chevron 10">
            <a:extLst>
              <a:ext uri="{FF2B5EF4-FFF2-40B4-BE49-F238E27FC236}">
                <a16:creationId xmlns:a16="http://schemas.microsoft.com/office/drawing/2014/main" id="{6006A5BD-E075-475B-8F33-503CB08A32A5}"/>
              </a:ext>
            </a:extLst>
          </p:cNvPr>
          <p:cNvSpPr/>
          <p:nvPr/>
        </p:nvSpPr>
        <p:spPr>
          <a:xfrm>
            <a:off x="5918488" y="1269294"/>
            <a:ext cx="2654011" cy="985286"/>
          </a:xfrm>
          <a:prstGeom prst="chevron">
            <a:avLst/>
          </a:prstGeom>
          <a:solidFill>
            <a:srgbClr val="D1B2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Visualization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of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24B9E38-714C-4E52-A1E5-2D3CC65E1CD1}"/>
              </a:ext>
            </a:extLst>
          </p:cNvPr>
          <p:cNvSpPr/>
          <p:nvPr/>
        </p:nvSpPr>
        <p:spPr>
          <a:xfrm>
            <a:off x="5918487" y="2343958"/>
            <a:ext cx="2162175" cy="1263711"/>
          </a:xfrm>
          <a:prstGeom prst="rect">
            <a:avLst/>
          </a:prstGeom>
          <a:solidFill>
            <a:srgbClr val="D1B2A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Grafana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Visualization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platform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br>
              <a:rPr lang="de-DE" sz="1200" i="1" dirty="0">
                <a:solidFill>
                  <a:schemeClr val="tx1"/>
                </a:solidFill>
              </a:rPr>
            </a:br>
            <a:r>
              <a:rPr lang="en-US" sz="1200" i="1" dirty="0">
                <a:solidFill>
                  <a:schemeClr val="tx1"/>
                </a:solidFill>
              </a:rPr>
              <a:t>for querying, exploring and analyzing, </a:t>
            </a:r>
            <a:br>
              <a:rPr lang="en-US" sz="1200" i="1" dirty="0">
                <a:solidFill>
                  <a:schemeClr val="tx1"/>
                </a:solidFill>
              </a:rPr>
            </a:br>
            <a:r>
              <a:rPr lang="en-US" sz="1200" i="1" dirty="0">
                <a:solidFill>
                  <a:schemeClr val="tx1"/>
                </a:solidFill>
              </a:rPr>
              <a:t>metrics, logs and traces.</a:t>
            </a:r>
          </a:p>
        </p:txBody>
      </p:sp>
      <p:sp>
        <p:nvSpPr>
          <p:cNvPr id="14" name="Pfeil: Chevron 13">
            <a:extLst>
              <a:ext uri="{FF2B5EF4-FFF2-40B4-BE49-F238E27FC236}">
                <a16:creationId xmlns:a16="http://schemas.microsoft.com/office/drawing/2014/main" id="{9600D21A-BE18-49E8-8150-BED1370BD7BC}"/>
              </a:ext>
            </a:extLst>
          </p:cNvPr>
          <p:cNvSpPr/>
          <p:nvPr/>
        </p:nvSpPr>
        <p:spPr>
          <a:xfrm>
            <a:off x="8353857" y="1269294"/>
            <a:ext cx="2654011" cy="985286"/>
          </a:xfrm>
          <a:prstGeom prst="chevron">
            <a:avLst/>
          </a:prstGeom>
          <a:solidFill>
            <a:srgbClr val="C6C6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Reporting </a:t>
            </a:r>
            <a:r>
              <a:rPr lang="de-DE" sz="1600" dirty="0" err="1">
                <a:solidFill>
                  <a:schemeClr val="tx1"/>
                </a:solidFill>
              </a:rPr>
              <a:t>statistics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visualizations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34183EC-0705-47EA-A2B5-A526A445F7DB}"/>
              </a:ext>
            </a:extLst>
          </p:cNvPr>
          <p:cNvSpPr/>
          <p:nvPr/>
        </p:nvSpPr>
        <p:spPr>
          <a:xfrm>
            <a:off x="8353856" y="2346650"/>
            <a:ext cx="2162175" cy="1263711"/>
          </a:xfrm>
          <a:prstGeom prst="rect">
            <a:avLst/>
          </a:prstGeom>
          <a:solidFill>
            <a:srgbClr val="C6C6C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ReportServer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en-US" sz="1200" i="1" dirty="0">
              <a:solidFill>
                <a:schemeClr val="tx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Business Intelligence Suite platform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1078229-696E-4543-9462-18347A017653}"/>
              </a:ext>
            </a:extLst>
          </p:cNvPr>
          <p:cNvSpPr/>
          <p:nvPr/>
        </p:nvSpPr>
        <p:spPr>
          <a:xfrm>
            <a:off x="1047749" y="3697047"/>
            <a:ext cx="2162175" cy="2017953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Application</a:t>
            </a:r>
            <a:r>
              <a:rPr lang="de-DE" sz="1200" b="1" dirty="0">
                <a:solidFill>
                  <a:schemeClr val="tx1"/>
                </a:solidFill>
              </a:rPr>
              <a:t> IMPC-ROTI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Collects</a:t>
            </a:r>
            <a:r>
              <a:rPr lang="de-DE" sz="1200" i="1" dirty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Kubernetes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endParaRPr lang="de-DE" sz="120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>
                <a:solidFill>
                  <a:schemeClr val="tx1"/>
                </a:solidFill>
              </a:rPr>
              <a:t>Argo-WF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endParaRPr lang="de-DE" sz="120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Saves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directly</a:t>
            </a:r>
            <a:r>
              <a:rPr lang="de-DE" sz="1200" i="1" dirty="0">
                <a:solidFill>
                  <a:schemeClr val="tx1"/>
                </a:solidFill>
              </a:rPr>
              <a:t> in Database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506E36C-0173-40B0-8B88-9A56D4F58240}"/>
              </a:ext>
            </a:extLst>
          </p:cNvPr>
          <p:cNvSpPr/>
          <p:nvPr/>
        </p:nvSpPr>
        <p:spPr>
          <a:xfrm>
            <a:off x="3483118" y="3697046"/>
            <a:ext cx="2162175" cy="2017953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Application IMPC-ROTI</a:t>
            </a:r>
          </a:p>
          <a:p>
            <a:pPr algn="ctr"/>
            <a:endParaRPr lang="en-US" sz="1200" i="1" dirty="0">
              <a:solidFill>
                <a:schemeClr val="tx1"/>
              </a:solidFill>
            </a:endParaRPr>
          </a:p>
          <a:p>
            <a:pPr algn="ctr"/>
            <a:r>
              <a:rPr lang="en-US" sz="1200" i="1" dirty="0">
                <a:solidFill>
                  <a:schemeClr val="tx1"/>
                </a:solidFill>
              </a:rPr>
              <a:t>Configured with one bucket</a:t>
            </a:r>
          </a:p>
          <a:p>
            <a:pPr algn="ctr"/>
            <a:r>
              <a:rPr lang="en-US" sz="1200" i="1" dirty="0">
                <a:solidFill>
                  <a:schemeClr val="tx1"/>
                </a:solidFill>
              </a:rPr>
              <a:t>containing all received data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051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9762B-5D6A-4EDD-815F-9D8B9659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II: </a:t>
            </a:r>
            <a:r>
              <a:rPr lang="de-DE" dirty="0" err="1"/>
              <a:t>DFD’s</a:t>
            </a:r>
            <a:r>
              <a:rPr lang="de-DE" dirty="0"/>
              <a:t> Monitoring &amp; Reporting System (DFD M&amp;R)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D09EC7-A8CC-45EA-ACE4-95C0C928B7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480D1-470A-4218-9415-6AD0E9652B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407E54-F3E0-496D-B5EC-18FC3FAC8546}"/>
              </a:ext>
            </a:extLst>
          </p:cNvPr>
          <p:cNvSpPr/>
          <p:nvPr/>
        </p:nvSpPr>
        <p:spPr>
          <a:xfrm>
            <a:off x="1047749" y="2343958"/>
            <a:ext cx="2162175" cy="1263712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Telegraf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Service </a:t>
            </a:r>
            <a:r>
              <a:rPr lang="de-DE" sz="1200" i="1" dirty="0" err="1">
                <a:solidFill>
                  <a:schemeClr val="tx1"/>
                </a:solidFill>
              </a:rPr>
              <a:t>based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agent</a:t>
            </a:r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Uses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plugins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for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input</a:t>
            </a:r>
            <a:r>
              <a:rPr lang="de-DE" sz="1200" i="1" dirty="0">
                <a:solidFill>
                  <a:schemeClr val="tx1"/>
                </a:solidFill>
              </a:rPr>
              <a:t> and </a:t>
            </a:r>
            <a:r>
              <a:rPr lang="de-DE" sz="1200" i="1" dirty="0" err="1">
                <a:solidFill>
                  <a:schemeClr val="tx1"/>
                </a:solidFill>
              </a:rPr>
              <a:t>output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3" name="Pfeil: Chevron 2">
            <a:extLst>
              <a:ext uri="{FF2B5EF4-FFF2-40B4-BE49-F238E27FC236}">
                <a16:creationId xmlns:a16="http://schemas.microsoft.com/office/drawing/2014/main" id="{B9AEA2A0-968E-46E8-97C5-676C4F77AEB1}"/>
              </a:ext>
            </a:extLst>
          </p:cNvPr>
          <p:cNvSpPr/>
          <p:nvPr/>
        </p:nvSpPr>
        <p:spPr>
          <a:xfrm>
            <a:off x="1047750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F7AA89">
                  <a:tint val="66000"/>
                  <a:satMod val="160000"/>
                </a:srgbClr>
              </a:gs>
              <a:gs pos="50000">
                <a:srgbClr val="F7AA89">
                  <a:tint val="44500"/>
                  <a:satMod val="160000"/>
                </a:srgbClr>
              </a:gs>
              <a:gs pos="100000">
                <a:srgbClr val="F7AA89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Collecting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transformig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Pfeil: Chevron 9">
            <a:extLst>
              <a:ext uri="{FF2B5EF4-FFF2-40B4-BE49-F238E27FC236}">
                <a16:creationId xmlns:a16="http://schemas.microsoft.com/office/drawing/2014/main" id="{44EDCCFD-39DF-4D69-9A10-F3732EC85CAE}"/>
              </a:ext>
            </a:extLst>
          </p:cNvPr>
          <p:cNvSpPr/>
          <p:nvPr/>
        </p:nvSpPr>
        <p:spPr>
          <a:xfrm>
            <a:off x="3483119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E1A695">
                  <a:tint val="66000"/>
                  <a:satMod val="160000"/>
                </a:srgbClr>
              </a:gs>
              <a:gs pos="50000">
                <a:srgbClr val="E1A695">
                  <a:tint val="44500"/>
                  <a:satMod val="160000"/>
                </a:srgbClr>
              </a:gs>
              <a:gs pos="100000">
                <a:srgbClr val="E1A695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Saving</a:t>
            </a:r>
            <a:r>
              <a:rPr lang="de-DE" sz="1600" dirty="0">
                <a:solidFill>
                  <a:schemeClr val="tx1"/>
                </a:solidFill>
              </a:rPr>
              <a:t> in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D4076CF-6B7B-4D2A-AEF1-036E85958E7B}"/>
              </a:ext>
            </a:extLst>
          </p:cNvPr>
          <p:cNvSpPr/>
          <p:nvPr/>
        </p:nvSpPr>
        <p:spPr>
          <a:xfrm>
            <a:off x="3483118" y="2343958"/>
            <a:ext cx="2162175" cy="1263712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InfluxDB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Time </a:t>
            </a:r>
            <a:r>
              <a:rPr lang="de-DE" sz="1200" i="1" dirty="0" err="1">
                <a:solidFill>
                  <a:schemeClr val="tx1"/>
                </a:solidFill>
              </a:rPr>
              <a:t>series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database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1" name="Pfeil: Chevron 10">
            <a:extLst>
              <a:ext uri="{FF2B5EF4-FFF2-40B4-BE49-F238E27FC236}">
                <a16:creationId xmlns:a16="http://schemas.microsoft.com/office/drawing/2014/main" id="{6006A5BD-E075-475B-8F33-503CB08A32A5}"/>
              </a:ext>
            </a:extLst>
          </p:cNvPr>
          <p:cNvSpPr/>
          <p:nvPr/>
        </p:nvSpPr>
        <p:spPr>
          <a:xfrm>
            <a:off x="5918488" y="1269294"/>
            <a:ext cx="2654011" cy="985286"/>
          </a:xfrm>
          <a:prstGeom prst="chevron">
            <a:avLst/>
          </a:prstGeom>
          <a:solidFill>
            <a:srgbClr val="D1B2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Visualization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of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24B9E38-714C-4E52-A1E5-2D3CC65E1CD1}"/>
              </a:ext>
            </a:extLst>
          </p:cNvPr>
          <p:cNvSpPr/>
          <p:nvPr/>
        </p:nvSpPr>
        <p:spPr>
          <a:xfrm>
            <a:off x="5918487" y="2343958"/>
            <a:ext cx="2162175" cy="1263711"/>
          </a:xfrm>
          <a:prstGeom prst="rect">
            <a:avLst/>
          </a:prstGeom>
          <a:solidFill>
            <a:srgbClr val="D1B2A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Grafana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Visualization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platform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r>
              <a:rPr lang="en-US" sz="1200" i="1" dirty="0">
                <a:solidFill>
                  <a:schemeClr val="tx1"/>
                </a:solidFill>
              </a:rPr>
              <a:t>for querying, exploring and analyzing, metrics, logs and traces.</a:t>
            </a:r>
          </a:p>
        </p:txBody>
      </p:sp>
      <p:sp>
        <p:nvSpPr>
          <p:cNvPr id="14" name="Pfeil: Chevron 13">
            <a:extLst>
              <a:ext uri="{FF2B5EF4-FFF2-40B4-BE49-F238E27FC236}">
                <a16:creationId xmlns:a16="http://schemas.microsoft.com/office/drawing/2014/main" id="{9600D21A-BE18-49E8-8150-BED1370BD7BC}"/>
              </a:ext>
            </a:extLst>
          </p:cNvPr>
          <p:cNvSpPr/>
          <p:nvPr/>
        </p:nvSpPr>
        <p:spPr>
          <a:xfrm>
            <a:off x="8353857" y="1269294"/>
            <a:ext cx="2654011" cy="985286"/>
          </a:xfrm>
          <a:prstGeom prst="chevron">
            <a:avLst/>
          </a:prstGeom>
          <a:solidFill>
            <a:srgbClr val="C6C6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Reporting </a:t>
            </a:r>
            <a:r>
              <a:rPr lang="de-DE" sz="1600" dirty="0" err="1">
                <a:solidFill>
                  <a:schemeClr val="tx1"/>
                </a:solidFill>
              </a:rPr>
              <a:t>statistics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visualizations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34183EC-0705-47EA-A2B5-A526A445F7DB}"/>
              </a:ext>
            </a:extLst>
          </p:cNvPr>
          <p:cNvSpPr/>
          <p:nvPr/>
        </p:nvSpPr>
        <p:spPr>
          <a:xfrm>
            <a:off x="8353856" y="2346650"/>
            <a:ext cx="2162175" cy="1263711"/>
          </a:xfrm>
          <a:prstGeom prst="rect">
            <a:avLst/>
          </a:prstGeom>
          <a:solidFill>
            <a:srgbClr val="C6C6C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ReportServer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en-US" sz="1200" i="1" dirty="0">
              <a:solidFill>
                <a:schemeClr val="tx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Business Intelligence Suite platform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1078229-696E-4543-9462-18347A017653}"/>
              </a:ext>
            </a:extLst>
          </p:cNvPr>
          <p:cNvSpPr/>
          <p:nvPr/>
        </p:nvSpPr>
        <p:spPr>
          <a:xfrm>
            <a:off x="1047749" y="3697046"/>
            <a:ext cx="2162175" cy="1979851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Application</a:t>
            </a:r>
            <a:r>
              <a:rPr lang="de-DE" sz="1200" b="1" dirty="0">
                <a:solidFill>
                  <a:schemeClr val="tx1"/>
                </a:solidFill>
              </a:rPr>
              <a:t> IMPC-ROTI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Collects</a:t>
            </a:r>
            <a:r>
              <a:rPr lang="de-DE" sz="1200" i="1" dirty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Kubernetes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endParaRPr lang="de-DE" sz="120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>
                <a:solidFill>
                  <a:schemeClr val="tx1"/>
                </a:solidFill>
              </a:rPr>
              <a:t>Argo-WF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endParaRPr lang="de-DE" sz="120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Saves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directly</a:t>
            </a:r>
            <a:r>
              <a:rPr lang="de-DE" sz="1200" i="1" dirty="0">
                <a:solidFill>
                  <a:schemeClr val="tx1"/>
                </a:solidFill>
              </a:rPr>
              <a:t> in Database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506E36C-0173-40B0-8B88-9A56D4F58240}"/>
              </a:ext>
            </a:extLst>
          </p:cNvPr>
          <p:cNvSpPr/>
          <p:nvPr/>
        </p:nvSpPr>
        <p:spPr>
          <a:xfrm>
            <a:off x="3483118" y="3697046"/>
            <a:ext cx="2162175" cy="1979852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Application IMPC-ROTI</a:t>
            </a:r>
          </a:p>
          <a:p>
            <a:pPr algn="ctr"/>
            <a:endParaRPr lang="en-US" sz="1200" i="1" dirty="0">
              <a:solidFill>
                <a:schemeClr val="tx1"/>
              </a:solidFill>
            </a:endParaRPr>
          </a:p>
          <a:p>
            <a:pPr algn="ctr"/>
            <a:r>
              <a:rPr lang="en-US" sz="1200" i="1" dirty="0">
                <a:solidFill>
                  <a:schemeClr val="tx1"/>
                </a:solidFill>
              </a:rPr>
              <a:t>Configured with one bucket</a:t>
            </a:r>
          </a:p>
          <a:p>
            <a:pPr algn="ctr"/>
            <a:r>
              <a:rPr lang="en-US" sz="1200" i="1" dirty="0">
                <a:solidFill>
                  <a:schemeClr val="tx1"/>
                </a:solidFill>
              </a:rPr>
              <a:t>containing all received data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C2273A8-DBCC-45C3-8857-9687DE809C35}"/>
              </a:ext>
            </a:extLst>
          </p:cNvPr>
          <p:cNvSpPr/>
          <p:nvPr/>
        </p:nvSpPr>
        <p:spPr>
          <a:xfrm>
            <a:off x="5918487" y="3697048"/>
            <a:ext cx="2162175" cy="1979852"/>
          </a:xfrm>
          <a:prstGeom prst="rect">
            <a:avLst/>
          </a:prstGeom>
          <a:solidFill>
            <a:srgbClr val="D1B2A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200" b="1" dirty="0" err="1">
                <a:solidFill>
                  <a:schemeClr val="tx1"/>
                </a:solidFill>
              </a:rPr>
              <a:t>Application</a:t>
            </a:r>
            <a:r>
              <a:rPr lang="de-DE" sz="1200" b="1" dirty="0">
                <a:solidFill>
                  <a:schemeClr val="tx1"/>
                </a:solidFill>
              </a:rPr>
              <a:t> IMPC-ROTI</a:t>
            </a:r>
          </a:p>
          <a:p>
            <a:endParaRPr lang="de-DE" sz="1200" b="1" dirty="0">
              <a:solidFill>
                <a:schemeClr val="tx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Displays collected data in an operator friendly manner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tx1"/>
                </a:solidFill>
              </a:rPr>
              <a:t>Quick Overview Dashboard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tx1"/>
                </a:solidFill>
              </a:rPr>
              <a:t>WF Status Dashboard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tx1"/>
                </a:solidFill>
              </a:rPr>
              <a:t>Used Components Dashboard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tx1"/>
                </a:solidFill>
              </a:rPr>
              <a:t>Kubernetes Dashboard</a:t>
            </a:r>
          </a:p>
        </p:txBody>
      </p:sp>
    </p:spTree>
    <p:extLst>
      <p:ext uri="{BB962C8B-B14F-4D97-AF65-F5344CB8AC3E}">
        <p14:creationId xmlns:p14="http://schemas.microsoft.com/office/powerpoint/2010/main" val="39584747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9762B-5D6A-4EDD-815F-9D8B9659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II: </a:t>
            </a:r>
            <a:r>
              <a:rPr lang="de-DE" dirty="0" err="1"/>
              <a:t>DFD’s</a:t>
            </a:r>
            <a:r>
              <a:rPr lang="de-DE" dirty="0"/>
              <a:t> Monitoring &amp; Reporting System (DFD M&amp;R)</a:t>
            </a:r>
            <a:br>
              <a:rPr lang="de-DE" dirty="0"/>
            </a:b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D09EC7-A8CC-45EA-ACE4-95C0C928B7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480D1-470A-4218-9415-6AD0E9652B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Name des Vortragenden, Institut, Datum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407E54-F3E0-496D-B5EC-18FC3FAC8546}"/>
              </a:ext>
            </a:extLst>
          </p:cNvPr>
          <p:cNvSpPr/>
          <p:nvPr/>
        </p:nvSpPr>
        <p:spPr>
          <a:xfrm>
            <a:off x="1047749" y="2343958"/>
            <a:ext cx="2162175" cy="1263712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Telegraf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Service </a:t>
            </a:r>
            <a:r>
              <a:rPr lang="de-DE" sz="1200" i="1" dirty="0" err="1">
                <a:solidFill>
                  <a:schemeClr val="tx1"/>
                </a:solidFill>
              </a:rPr>
              <a:t>based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agent</a:t>
            </a:r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Uses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plugins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for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input</a:t>
            </a:r>
            <a:r>
              <a:rPr lang="de-DE" sz="1200" i="1" dirty="0">
                <a:solidFill>
                  <a:schemeClr val="tx1"/>
                </a:solidFill>
              </a:rPr>
              <a:t> and </a:t>
            </a:r>
            <a:r>
              <a:rPr lang="de-DE" sz="1200" i="1" dirty="0" err="1">
                <a:solidFill>
                  <a:schemeClr val="tx1"/>
                </a:solidFill>
              </a:rPr>
              <a:t>output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3" name="Pfeil: Chevron 2">
            <a:extLst>
              <a:ext uri="{FF2B5EF4-FFF2-40B4-BE49-F238E27FC236}">
                <a16:creationId xmlns:a16="http://schemas.microsoft.com/office/drawing/2014/main" id="{B9AEA2A0-968E-46E8-97C5-676C4F77AEB1}"/>
              </a:ext>
            </a:extLst>
          </p:cNvPr>
          <p:cNvSpPr/>
          <p:nvPr/>
        </p:nvSpPr>
        <p:spPr>
          <a:xfrm>
            <a:off x="1047750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F7AA89">
                  <a:tint val="66000"/>
                  <a:satMod val="160000"/>
                </a:srgbClr>
              </a:gs>
              <a:gs pos="50000">
                <a:srgbClr val="F7AA89">
                  <a:tint val="44500"/>
                  <a:satMod val="160000"/>
                </a:srgbClr>
              </a:gs>
              <a:gs pos="100000">
                <a:srgbClr val="F7AA89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Collecting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transformig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Pfeil: Chevron 9">
            <a:extLst>
              <a:ext uri="{FF2B5EF4-FFF2-40B4-BE49-F238E27FC236}">
                <a16:creationId xmlns:a16="http://schemas.microsoft.com/office/drawing/2014/main" id="{44EDCCFD-39DF-4D69-9A10-F3732EC85CAE}"/>
              </a:ext>
            </a:extLst>
          </p:cNvPr>
          <p:cNvSpPr/>
          <p:nvPr/>
        </p:nvSpPr>
        <p:spPr>
          <a:xfrm>
            <a:off x="3483119" y="1269294"/>
            <a:ext cx="2654011" cy="985286"/>
          </a:xfrm>
          <a:prstGeom prst="chevron">
            <a:avLst/>
          </a:prstGeom>
          <a:gradFill flip="none" rotWithShape="1">
            <a:gsLst>
              <a:gs pos="0">
                <a:srgbClr val="E1A695">
                  <a:tint val="66000"/>
                  <a:satMod val="160000"/>
                </a:srgbClr>
              </a:gs>
              <a:gs pos="50000">
                <a:srgbClr val="E1A695">
                  <a:tint val="44500"/>
                  <a:satMod val="160000"/>
                </a:srgbClr>
              </a:gs>
              <a:gs pos="100000">
                <a:srgbClr val="E1A695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Saving</a:t>
            </a:r>
            <a:r>
              <a:rPr lang="de-DE" sz="1600" dirty="0">
                <a:solidFill>
                  <a:schemeClr val="tx1"/>
                </a:solidFill>
              </a:rPr>
              <a:t> in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D4076CF-6B7B-4D2A-AEF1-036E85958E7B}"/>
              </a:ext>
            </a:extLst>
          </p:cNvPr>
          <p:cNvSpPr/>
          <p:nvPr/>
        </p:nvSpPr>
        <p:spPr>
          <a:xfrm>
            <a:off x="3483118" y="2343958"/>
            <a:ext cx="2162175" cy="1258558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InfluxDB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>
                <a:solidFill>
                  <a:schemeClr val="tx1"/>
                </a:solidFill>
              </a:rPr>
              <a:t>Time </a:t>
            </a:r>
            <a:r>
              <a:rPr lang="de-DE" sz="1200" i="1" dirty="0" err="1">
                <a:solidFill>
                  <a:schemeClr val="tx1"/>
                </a:solidFill>
              </a:rPr>
              <a:t>series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database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.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1" name="Pfeil: Chevron 10">
            <a:extLst>
              <a:ext uri="{FF2B5EF4-FFF2-40B4-BE49-F238E27FC236}">
                <a16:creationId xmlns:a16="http://schemas.microsoft.com/office/drawing/2014/main" id="{6006A5BD-E075-475B-8F33-503CB08A32A5}"/>
              </a:ext>
            </a:extLst>
          </p:cNvPr>
          <p:cNvSpPr/>
          <p:nvPr/>
        </p:nvSpPr>
        <p:spPr>
          <a:xfrm>
            <a:off x="5918488" y="1269294"/>
            <a:ext cx="2654011" cy="985286"/>
          </a:xfrm>
          <a:prstGeom prst="chevron">
            <a:avLst/>
          </a:prstGeom>
          <a:solidFill>
            <a:srgbClr val="D1B2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Visualization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of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database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data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24B9E38-714C-4E52-A1E5-2D3CC65E1CD1}"/>
              </a:ext>
            </a:extLst>
          </p:cNvPr>
          <p:cNvSpPr/>
          <p:nvPr/>
        </p:nvSpPr>
        <p:spPr>
          <a:xfrm>
            <a:off x="5918487" y="2343958"/>
            <a:ext cx="2162175" cy="1263711"/>
          </a:xfrm>
          <a:prstGeom prst="rect">
            <a:avLst/>
          </a:prstGeom>
          <a:solidFill>
            <a:srgbClr val="D1B2A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Grafana</a:t>
            </a:r>
            <a:endParaRPr lang="de-DE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Visualization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platform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r>
              <a:rPr lang="en-US" sz="1200" i="1" dirty="0">
                <a:solidFill>
                  <a:schemeClr val="tx1"/>
                </a:solidFill>
              </a:rPr>
              <a:t>for querying, exploring and analyzing, metrics, logs and traces.</a:t>
            </a:r>
          </a:p>
        </p:txBody>
      </p:sp>
      <p:sp>
        <p:nvSpPr>
          <p:cNvPr id="14" name="Pfeil: Chevron 13">
            <a:extLst>
              <a:ext uri="{FF2B5EF4-FFF2-40B4-BE49-F238E27FC236}">
                <a16:creationId xmlns:a16="http://schemas.microsoft.com/office/drawing/2014/main" id="{9600D21A-BE18-49E8-8150-BED1370BD7BC}"/>
              </a:ext>
            </a:extLst>
          </p:cNvPr>
          <p:cNvSpPr/>
          <p:nvPr/>
        </p:nvSpPr>
        <p:spPr>
          <a:xfrm>
            <a:off x="8353857" y="1269294"/>
            <a:ext cx="2654011" cy="985286"/>
          </a:xfrm>
          <a:prstGeom prst="chevron">
            <a:avLst/>
          </a:prstGeom>
          <a:solidFill>
            <a:srgbClr val="C6C6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Reporting </a:t>
            </a:r>
            <a:r>
              <a:rPr lang="de-DE" sz="1600" dirty="0" err="1">
                <a:solidFill>
                  <a:schemeClr val="tx1"/>
                </a:solidFill>
              </a:rPr>
              <a:t>statistics</a:t>
            </a:r>
            <a:r>
              <a:rPr lang="de-DE" sz="1600" dirty="0">
                <a:solidFill>
                  <a:schemeClr val="tx1"/>
                </a:solidFill>
              </a:rPr>
              <a:t> and </a:t>
            </a:r>
            <a:r>
              <a:rPr lang="de-DE" sz="1600" dirty="0" err="1">
                <a:solidFill>
                  <a:schemeClr val="tx1"/>
                </a:solidFill>
              </a:rPr>
              <a:t>visualizations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34183EC-0705-47EA-A2B5-A526A445F7DB}"/>
              </a:ext>
            </a:extLst>
          </p:cNvPr>
          <p:cNvSpPr/>
          <p:nvPr/>
        </p:nvSpPr>
        <p:spPr>
          <a:xfrm>
            <a:off x="8353856" y="2346650"/>
            <a:ext cx="2162175" cy="1263711"/>
          </a:xfrm>
          <a:prstGeom prst="rect">
            <a:avLst/>
          </a:prstGeom>
          <a:solidFill>
            <a:srgbClr val="C6C6C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ReportServer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en-US" sz="1200" i="1" dirty="0">
              <a:solidFill>
                <a:schemeClr val="tx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Business Intelligence Suite platform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1078229-696E-4543-9462-18347A017653}"/>
              </a:ext>
            </a:extLst>
          </p:cNvPr>
          <p:cNvSpPr/>
          <p:nvPr/>
        </p:nvSpPr>
        <p:spPr>
          <a:xfrm>
            <a:off x="1047749" y="3697046"/>
            <a:ext cx="2162175" cy="1979851"/>
          </a:xfrm>
          <a:prstGeom prst="rect">
            <a:avLst/>
          </a:prstGeom>
          <a:solidFill>
            <a:srgbClr val="F6AD8E"/>
          </a:solidFill>
          <a:ln w="38100">
            <a:solidFill>
              <a:srgbClr val="F7A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Application</a:t>
            </a:r>
            <a:r>
              <a:rPr lang="de-DE" sz="1200" b="1" dirty="0">
                <a:solidFill>
                  <a:schemeClr val="tx1"/>
                </a:solidFill>
              </a:rPr>
              <a:t> IMPC-ROTI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r>
              <a:rPr lang="de-DE" sz="1200" i="1" dirty="0" err="1">
                <a:solidFill>
                  <a:schemeClr val="tx1"/>
                </a:solidFill>
              </a:rPr>
              <a:t>Collects</a:t>
            </a:r>
            <a:r>
              <a:rPr lang="de-DE" sz="1200" i="1" dirty="0">
                <a:solidFill>
                  <a:schemeClr val="tx1"/>
                </a:solidFill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system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Kubernetes</a:t>
            </a:r>
            <a:r>
              <a:rPr lang="de-DE" sz="1200" i="1" dirty="0">
                <a:solidFill>
                  <a:schemeClr val="tx1"/>
                </a:solidFill>
              </a:rPr>
              <a:t> 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endParaRPr lang="de-DE" sz="120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>
                <a:solidFill>
                  <a:schemeClr val="tx1"/>
                </a:solidFill>
              </a:rPr>
              <a:t>Argo-WF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endParaRPr lang="de-DE" sz="120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 err="1">
                <a:solidFill>
                  <a:schemeClr val="tx1"/>
                </a:solidFill>
              </a:rPr>
              <a:t>Saves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metrics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directly</a:t>
            </a:r>
            <a:r>
              <a:rPr lang="de-DE" sz="1200" i="1" dirty="0">
                <a:solidFill>
                  <a:schemeClr val="tx1"/>
                </a:solidFill>
              </a:rPr>
              <a:t> in Database</a:t>
            </a: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506E36C-0173-40B0-8B88-9A56D4F58240}"/>
              </a:ext>
            </a:extLst>
          </p:cNvPr>
          <p:cNvSpPr/>
          <p:nvPr/>
        </p:nvSpPr>
        <p:spPr>
          <a:xfrm>
            <a:off x="3483118" y="3697046"/>
            <a:ext cx="2162175" cy="1979852"/>
          </a:xfrm>
          <a:prstGeom prst="rect">
            <a:avLst/>
          </a:prstGeom>
          <a:solidFill>
            <a:srgbClr val="F9CEC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Application IMPC-ROTI</a:t>
            </a:r>
          </a:p>
          <a:p>
            <a:pPr algn="ctr"/>
            <a:endParaRPr lang="en-US" sz="1200" i="1" dirty="0">
              <a:solidFill>
                <a:schemeClr val="tx1"/>
              </a:solidFill>
            </a:endParaRPr>
          </a:p>
          <a:p>
            <a:pPr algn="ctr"/>
            <a:r>
              <a:rPr lang="en-US" sz="1200" i="1" dirty="0">
                <a:solidFill>
                  <a:schemeClr val="tx1"/>
                </a:solidFill>
              </a:rPr>
              <a:t>Configured with one bucket</a:t>
            </a:r>
          </a:p>
          <a:p>
            <a:pPr algn="ctr"/>
            <a:r>
              <a:rPr lang="en-US" sz="1200" i="1" dirty="0">
                <a:solidFill>
                  <a:schemeClr val="tx1"/>
                </a:solidFill>
              </a:rPr>
              <a:t>containing all received data</a:t>
            </a:r>
          </a:p>
          <a:p>
            <a:endParaRPr lang="de-DE" sz="1200" i="1" dirty="0">
              <a:solidFill>
                <a:schemeClr val="tx1"/>
              </a:solidFill>
            </a:endParaRPr>
          </a:p>
          <a:p>
            <a:endParaRPr lang="de-DE" sz="1200" i="1" dirty="0">
              <a:solidFill>
                <a:schemeClr val="tx1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C2273A8-DBCC-45C3-8857-9687DE809C35}"/>
              </a:ext>
            </a:extLst>
          </p:cNvPr>
          <p:cNvSpPr/>
          <p:nvPr/>
        </p:nvSpPr>
        <p:spPr>
          <a:xfrm>
            <a:off x="5918487" y="3697048"/>
            <a:ext cx="2162175" cy="1979852"/>
          </a:xfrm>
          <a:prstGeom prst="rect">
            <a:avLst/>
          </a:prstGeom>
          <a:solidFill>
            <a:srgbClr val="D1B2A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200" b="1" dirty="0" err="1">
                <a:solidFill>
                  <a:schemeClr val="tx1"/>
                </a:solidFill>
              </a:rPr>
              <a:t>Application</a:t>
            </a:r>
            <a:r>
              <a:rPr lang="de-DE" sz="1200" b="1" dirty="0">
                <a:solidFill>
                  <a:schemeClr val="tx1"/>
                </a:solidFill>
              </a:rPr>
              <a:t> IMPC-ROTI</a:t>
            </a:r>
          </a:p>
          <a:p>
            <a:endParaRPr lang="de-DE" sz="1200" b="1" dirty="0">
              <a:solidFill>
                <a:schemeClr val="tx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Displays collected data in an operator friendly manner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tx1"/>
                </a:solidFill>
              </a:rPr>
              <a:t>Quick Overview Dashboard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tx1"/>
                </a:solidFill>
              </a:rPr>
              <a:t>WF Status Dashboard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tx1"/>
                </a:solidFill>
              </a:rPr>
              <a:t>Used Components Dashboard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tx1"/>
                </a:solidFill>
              </a:rPr>
              <a:t>Kubernetes Dashboard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BD75498-F7CB-4AE1-9363-FDB982528E7E}"/>
              </a:ext>
            </a:extLst>
          </p:cNvPr>
          <p:cNvSpPr/>
          <p:nvPr/>
        </p:nvSpPr>
        <p:spPr>
          <a:xfrm>
            <a:off x="8353856" y="3697046"/>
            <a:ext cx="2162175" cy="1979852"/>
          </a:xfrm>
          <a:prstGeom prst="rect">
            <a:avLst/>
          </a:prstGeom>
          <a:solidFill>
            <a:srgbClr val="C6C6C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Application</a:t>
            </a:r>
            <a:r>
              <a:rPr lang="de-DE" sz="1200" b="1" dirty="0">
                <a:solidFill>
                  <a:schemeClr val="tx1"/>
                </a:solidFill>
              </a:rPr>
              <a:t> IMPC-ROTI</a:t>
            </a: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algn="ctr"/>
            <a:r>
              <a:rPr lang="de-DE" sz="1200" i="1" dirty="0" err="1">
                <a:solidFill>
                  <a:schemeClr val="tx1"/>
                </a:solidFill>
              </a:rPr>
              <a:t>Compiles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reports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by</a:t>
            </a:r>
            <a:r>
              <a:rPr lang="de-DE" sz="1200" i="1" dirty="0">
                <a:solidFill>
                  <a:schemeClr val="tx1"/>
                </a:solidFill>
              </a:rPr>
              <a:t> </a:t>
            </a:r>
            <a:r>
              <a:rPr lang="de-DE" sz="1200" i="1" dirty="0" err="1">
                <a:solidFill>
                  <a:schemeClr val="tx1"/>
                </a:solidFill>
              </a:rPr>
              <a:t>querying</a:t>
            </a:r>
            <a:r>
              <a:rPr lang="de-DE" sz="1200" i="1" dirty="0">
                <a:solidFill>
                  <a:schemeClr val="tx1"/>
                </a:solidFill>
              </a:rPr>
              <a:t> Influx-DB: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>
                <a:solidFill>
                  <a:schemeClr val="tx1"/>
                </a:solidFill>
              </a:rPr>
              <a:t>System </a:t>
            </a:r>
            <a:r>
              <a:rPr lang="de-DE" sz="1200" i="1" dirty="0" err="1">
                <a:solidFill>
                  <a:schemeClr val="tx1"/>
                </a:solidFill>
              </a:rPr>
              <a:t>Usage</a:t>
            </a:r>
            <a:r>
              <a:rPr lang="de-DE" sz="1200" i="1" dirty="0">
                <a:solidFill>
                  <a:schemeClr val="tx1"/>
                </a:solidFill>
              </a:rPr>
              <a:t> Report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>
                <a:solidFill>
                  <a:schemeClr val="tx1"/>
                </a:solidFill>
              </a:rPr>
              <a:t>System Error Report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i="1" dirty="0">
                <a:solidFill>
                  <a:schemeClr val="tx1"/>
                </a:solidFill>
              </a:rPr>
              <a:t>Resources Report</a:t>
            </a:r>
          </a:p>
        </p:txBody>
      </p:sp>
    </p:spTree>
    <p:extLst>
      <p:ext uri="{BB962C8B-B14F-4D97-AF65-F5344CB8AC3E}">
        <p14:creationId xmlns:p14="http://schemas.microsoft.com/office/powerpoint/2010/main" val="4214163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4B8DC-F133-42C8-9B92-FD8CC91FC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05D52-744C-4965-A739-B1F821080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Section I : IMPC and IMPC data process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Section II: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DFD’s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Monitoring &amp; Reporting System (DFD M&amp;R)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rgbClr val="00658B"/>
                </a:solidFill>
              </a:rPr>
              <a:t>Section III: Use cases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Section IV: Observation Discussion; Conclusion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F21B51F-2791-4809-8F5D-F7A13B1BDB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62D53C-B416-4C84-B617-D78D40ED94A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307975" indent="0">
              <a:buNone/>
            </a:pPr>
            <a:r>
              <a:rPr lang="en-GB" b="1" cap="all" dirty="0"/>
              <a:t>Utilizing Monitoring and Reporting Techniques in data processing systems to improve the value adding of data</a:t>
            </a:r>
            <a:endParaRPr lang="de-DE" b="1" cap="all" dirty="0"/>
          </a:p>
          <a:p>
            <a:pPr marL="307975" indent="0">
              <a:buNone/>
            </a:pP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8F1CE7-9172-4AF4-B237-377E7A9B36F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</p:spTree>
    <p:extLst>
      <p:ext uri="{BB962C8B-B14F-4D97-AF65-F5344CB8AC3E}">
        <p14:creationId xmlns:p14="http://schemas.microsoft.com/office/powerpoint/2010/main" val="1915436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24285" y="333375"/>
            <a:ext cx="2128208" cy="439824"/>
          </a:xfrm>
        </p:spPr>
        <p:txBody>
          <a:bodyPr>
            <a:normAutofit/>
          </a:bodyPr>
          <a:lstStyle/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</p:spTree>
    <p:extLst>
      <p:ext uri="{BB962C8B-B14F-4D97-AF65-F5344CB8AC3E}">
        <p14:creationId xmlns:p14="http://schemas.microsoft.com/office/powerpoint/2010/main" val="21815133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24285" y="333375"/>
            <a:ext cx="2128208" cy="439824"/>
          </a:xfrm>
        </p:spPr>
        <p:txBody>
          <a:bodyPr>
            <a:normAutofit/>
          </a:bodyPr>
          <a:lstStyle/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86FC763-A429-43C6-A925-CCB5360757FF}"/>
              </a:ext>
            </a:extLst>
          </p:cNvPr>
          <p:cNvSpPr txBox="1"/>
          <p:nvPr/>
        </p:nvSpPr>
        <p:spPr>
          <a:xfrm>
            <a:off x="695324" y="1178866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CPU </a:t>
            </a:r>
            <a:r>
              <a:rPr lang="de-DE" dirty="0" err="1"/>
              <a:t>Usage</a:t>
            </a:r>
            <a:endParaRPr lang="de-DE" dirty="0"/>
          </a:p>
        </p:txBody>
      </p:sp>
      <p:pic>
        <p:nvPicPr>
          <p:cNvPr id="15" name="Inhaltsplatzhalter 8">
            <a:extLst>
              <a:ext uri="{FF2B5EF4-FFF2-40B4-BE49-F238E27FC236}">
                <a16:creationId xmlns:a16="http://schemas.microsoft.com/office/drawing/2014/main" id="{FFA0833E-F40C-4855-94B1-2ADAB09834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3" r="29040" b="80151"/>
          <a:stretch/>
        </p:blipFill>
        <p:spPr>
          <a:xfrm>
            <a:off x="4632931" y="1010090"/>
            <a:ext cx="2737353" cy="85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991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24285" y="333375"/>
            <a:ext cx="2128208" cy="439824"/>
          </a:xfrm>
        </p:spPr>
        <p:txBody>
          <a:bodyPr>
            <a:normAutofit/>
          </a:bodyPr>
          <a:lstStyle/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A63F473-847F-438F-BD05-49DF39D3BD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1" t="49034" r="17313" b="29796"/>
          <a:stretch/>
        </p:blipFill>
        <p:spPr>
          <a:xfrm>
            <a:off x="4632931" y="1942020"/>
            <a:ext cx="3993276" cy="1068741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B86FC763-A429-43C6-A925-CCB5360757FF}"/>
              </a:ext>
            </a:extLst>
          </p:cNvPr>
          <p:cNvSpPr txBox="1"/>
          <p:nvPr/>
        </p:nvSpPr>
        <p:spPr>
          <a:xfrm>
            <a:off x="695324" y="1178866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CPU </a:t>
            </a:r>
            <a:r>
              <a:rPr lang="de-DE" dirty="0" err="1"/>
              <a:t>Usage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717DDF0-579C-4C6C-95D9-3CF6A858647D}"/>
              </a:ext>
            </a:extLst>
          </p:cNvPr>
          <p:cNvSpPr txBox="1"/>
          <p:nvPr/>
        </p:nvSpPr>
        <p:spPr>
          <a:xfrm>
            <a:off x="695324" y="1990525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Disk </a:t>
            </a:r>
            <a:r>
              <a:rPr lang="de-DE" dirty="0" err="1"/>
              <a:t>Usage</a:t>
            </a:r>
            <a:endParaRPr lang="de-DE" dirty="0"/>
          </a:p>
        </p:txBody>
      </p:sp>
      <p:pic>
        <p:nvPicPr>
          <p:cNvPr id="15" name="Inhaltsplatzhalter 8">
            <a:extLst>
              <a:ext uri="{FF2B5EF4-FFF2-40B4-BE49-F238E27FC236}">
                <a16:creationId xmlns:a16="http://schemas.microsoft.com/office/drawing/2014/main" id="{FFA0833E-F40C-4855-94B1-2ADAB09834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3" r="29040" b="80151"/>
          <a:stretch/>
        </p:blipFill>
        <p:spPr>
          <a:xfrm>
            <a:off x="4632931" y="1010090"/>
            <a:ext cx="2737353" cy="85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068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4B8DC-F133-42C8-9B92-FD8CC91FC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81873"/>
          </a:xfrm>
        </p:spPr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F21B51F-2791-4809-8F5D-F7A13B1BDB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62D53C-B416-4C84-B617-D78D40ED94A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307975" indent="0">
              <a:buNone/>
            </a:pPr>
            <a:r>
              <a:rPr lang="en-GB" b="1" cap="all" dirty="0"/>
              <a:t>Utilizing Monitoring and Reporting Techniques in data processing systems to improve the value adding of data</a:t>
            </a:r>
            <a:endParaRPr lang="de-DE" b="1" cap="all" dirty="0"/>
          </a:p>
          <a:p>
            <a:pPr marL="307975" indent="0">
              <a:buNone/>
            </a:pP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8F1CE7-9172-4AF4-B237-377E7A9B36F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68C6DC0-FC8F-48B3-9FE3-17845433112E}"/>
              </a:ext>
            </a:extLst>
          </p:cNvPr>
          <p:cNvSpPr txBox="1">
            <a:spLocks/>
          </p:cNvSpPr>
          <p:nvPr/>
        </p:nvSpPr>
        <p:spPr>
          <a:xfrm>
            <a:off x="847725" y="1781175"/>
            <a:ext cx="10801349" cy="3379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Section I : IMPC and IMPC data process</a:t>
            </a:r>
          </a:p>
          <a:p>
            <a:r>
              <a:rPr lang="en-GB" dirty="0"/>
              <a:t>Section II: </a:t>
            </a:r>
            <a:r>
              <a:rPr lang="de-DE" dirty="0" err="1"/>
              <a:t>DFD’s</a:t>
            </a:r>
            <a:r>
              <a:rPr lang="de-DE" dirty="0"/>
              <a:t> Monitoring &amp; Reporting System (DFD M&amp;R)</a:t>
            </a:r>
            <a:endParaRPr lang="en-US" dirty="0"/>
          </a:p>
          <a:p>
            <a:r>
              <a:rPr lang="en-US" dirty="0"/>
              <a:t>Section III: Use cases</a:t>
            </a:r>
          </a:p>
          <a:p>
            <a:r>
              <a:rPr lang="en-US" dirty="0"/>
              <a:t>Section IV: Observation Discussion; Conclusion</a:t>
            </a:r>
          </a:p>
        </p:txBody>
      </p:sp>
    </p:spTree>
    <p:extLst>
      <p:ext uri="{BB962C8B-B14F-4D97-AF65-F5344CB8AC3E}">
        <p14:creationId xmlns:p14="http://schemas.microsoft.com/office/powerpoint/2010/main" val="25811329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F346F9DF-2DB7-440D-A36E-8A1AC30B96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0" t="19601" r="28635" b="55440"/>
          <a:stretch/>
        </p:blipFill>
        <p:spPr>
          <a:xfrm>
            <a:off x="4632931" y="3201385"/>
            <a:ext cx="2599980" cy="985286"/>
          </a:xfr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24285" y="333375"/>
            <a:ext cx="2128208" cy="439824"/>
          </a:xfrm>
        </p:spPr>
        <p:txBody>
          <a:bodyPr>
            <a:normAutofit/>
          </a:bodyPr>
          <a:lstStyle/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A63F473-847F-438F-BD05-49DF39D3BD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1" t="49034" r="17313" b="29796"/>
          <a:stretch/>
        </p:blipFill>
        <p:spPr>
          <a:xfrm>
            <a:off x="4632931" y="1942020"/>
            <a:ext cx="3993276" cy="1068741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B86FC763-A429-43C6-A925-CCB5360757FF}"/>
              </a:ext>
            </a:extLst>
          </p:cNvPr>
          <p:cNvSpPr txBox="1"/>
          <p:nvPr/>
        </p:nvSpPr>
        <p:spPr>
          <a:xfrm>
            <a:off x="695324" y="1178866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CPU </a:t>
            </a:r>
            <a:r>
              <a:rPr lang="de-DE" dirty="0" err="1"/>
              <a:t>Usage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717DDF0-579C-4C6C-95D9-3CF6A858647D}"/>
              </a:ext>
            </a:extLst>
          </p:cNvPr>
          <p:cNvSpPr txBox="1"/>
          <p:nvPr/>
        </p:nvSpPr>
        <p:spPr>
          <a:xfrm>
            <a:off x="695324" y="1990525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Disk </a:t>
            </a:r>
            <a:r>
              <a:rPr lang="de-DE" dirty="0" err="1"/>
              <a:t>Usage</a:t>
            </a:r>
            <a:endParaRPr lang="de-DE" dirty="0"/>
          </a:p>
        </p:txBody>
      </p:sp>
      <p:pic>
        <p:nvPicPr>
          <p:cNvPr id="15" name="Inhaltsplatzhalter 8">
            <a:extLst>
              <a:ext uri="{FF2B5EF4-FFF2-40B4-BE49-F238E27FC236}">
                <a16:creationId xmlns:a16="http://schemas.microsoft.com/office/drawing/2014/main" id="{FFA0833E-F40C-4855-94B1-2ADAB09834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3" r="29040" b="80151"/>
          <a:stretch/>
        </p:blipFill>
        <p:spPr>
          <a:xfrm>
            <a:off x="4632931" y="1010090"/>
            <a:ext cx="2737353" cy="857697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22690593-929F-48E5-B146-56665B2B5369}"/>
              </a:ext>
            </a:extLst>
          </p:cNvPr>
          <p:cNvSpPr txBox="1"/>
          <p:nvPr/>
        </p:nvSpPr>
        <p:spPr>
          <a:xfrm>
            <a:off x="695324" y="3134304"/>
            <a:ext cx="2534111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RAM Memory </a:t>
            </a:r>
            <a:r>
              <a:rPr lang="de-DE" dirty="0" err="1"/>
              <a:t>Usage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32261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F346F9DF-2DB7-440D-A36E-8A1AC30B96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0" t="19601" r="28635" b="55440"/>
          <a:stretch/>
        </p:blipFill>
        <p:spPr>
          <a:xfrm>
            <a:off x="4632931" y="3201385"/>
            <a:ext cx="2599980" cy="985286"/>
          </a:xfr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24285" y="333375"/>
            <a:ext cx="2128208" cy="439824"/>
          </a:xfrm>
        </p:spPr>
        <p:txBody>
          <a:bodyPr>
            <a:normAutofit/>
          </a:bodyPr>
          <a:lstStyle/>
          <a:p>
            <a:r>
              <a:rPr lang="de-DE" b="0" dirty="0"/>
              <a:t>System </a:t>
            </a:r>
            <a:r>
              <a:rPr lang="de-DE" b="0" dirty="0" err="1"/>
              <a:t>overload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A63F473-847F-438F-BD05-49DF39D3BD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1" t="49034" r="17313" b="29796"/>
          <a:stretch/>
        </p:blipFill>
        <p:spPr>
          <a:xfrm>
            <a:off x="4632931" y="1942020"/>
            <a:ext cx="3993276" cy="1068741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7CA3BBA2-A9EC-4C48-A786-F413CBBD6DE3}"/>
              </a:ext>
            </a:extLst>
          </p:cNvPr>
          <p:cNvSpPr txBox="1"/>
          <p:nvPr/>
        </p:nvSpPr>
        <p:spPr>
          <a:xfrm>
            <a:off x="695322" y="5786894"/>
            <a:ext cx="5352693" cy="369332"/>
          </a:xfrm>
          <a:prstGeom prst="rect">
            <a:avLst/>
          </a:prstGeom>
          <a:solidFill>
            <a:srgbClr val="C6C6C6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Reporting: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, </a:t>
            </a:r>
            <a:r>
              <a:rPr lang="de-DE" dirty="0" err="1"/>
              <a:t>ressources</a:t>
            </a:r>
            <a:r>
              <a:rPr lang="de-DE" dirty="0"/>
              <a:t> report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86FC763-A429-43C6-A925-CCB5360757FF}"/>
              </a:ext>
            </a:extLst>
          </p:cNvPr>
          <p:cNvSpPr txBox="1"/>
          <p:nvPr/>
        </p:nvSpPr>
        <p:spPr>
          <a:xfrm>
            <a:off x="695324" y="1178866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CPU </a:t>
            </a:r>
            <a:r>
              <a:rPr lang="de-DE" dirty="0" err="1"/>
              <a:t>Usage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717DDF0-579C-4C6C-95D9-3CF6A858647D}"/>
              </a:ext>
            </a:extLst>
          </p:cNvPr>
          <p:cNvSpPr txBox="1"/>
          <p:nvPr/>
        </p:nvSpPr>
        <p:spPr>
          <a:xfrm>
            <a:off x="695324" y="1990525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Disk </a:t>
            </a:r>
            <a:r>
              <a:rPr lang="de-DE" dirty="0" err="1"/>
              <a:t>Usage</a:t>
            </a:r>
            <a:endParaRPr lang="de-DE" dirty="0"/>
          </a:p>
        </p:txBody>
      </p:sp>
      <p:pic>
        <p:nvPicPr>
          <p:cNvPr id="15" name="Inhaltsplatzhalter 8">
            <a:extLst>
              <a:ext uri="{FF2B5EF4-FFF2-40B4-BE49-F238E27FC236}">
                <a16:creationId xmlns:a16="http://schemas.microsoft.com/office/drawing/2014/main" id="{FFA0833E-F40C-4855-94B1-2ADAB09834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3" r="29040" b="80151"/>
          <a:stretch/>
        </p:blipFill>
        <p:spPr>
          <a:xfrm>
            <a:off x="4632931" y="1010090"/>
            <a:ext cx="2737353" cy="857697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22690593-929F-48E5-B146-56665B2B5369}"/>
              </a:ext>
            </a:extLst>
          </p:cNvPr>
          <p:cNvSpPr txBox="1"/>
          <p:nvPr/>
        </p:nvSpPr>
        <p:spPr>
          <a:xfrm>
            <a:off x="695324" y="3134304"/>
            <a:ext cx="2534111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RAM Memory </a:t>
            </a:r>
            <a:r>
              <a:rPr lang="de-DE" dirty="0" err="1"/>
              <a:t>Usage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ABC3332-1697-4A4D-9495-0894543C39E1}"/>
              </a:ext>
            </a:extLst>
          </p:cNvPr>
          <p:cNvSpPr txBox="1"/>
          <p:nvPr/>
        </p:nvSpPr>
        <p:spPr>
          <a:xfrm>
            <a:off x="695322" y="4575464"/>
            <a:ext cx="1981776" cy="369332"/>
          </a:xfrm>
          <a:prstGeom prst="rect">
            <a:avLst/>
          </a:prstGeom>
          <a:solidFill>
            <a:srgbClr val="F9CEC4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Operator </a:t>
            </a:r>
            <a:r>
              <a:rPr lang="de-DE" dirty="0" err="1"/>
              <a:t>alarms</a:t>
            </a:r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BAAF5A4-5C92-405E-9B23-5F909B34473A}"/>
              </a:ext>
            </a:extLst>
          </p:cNvPr>
          <p:cNvSpPr txBox="1"/>
          <p:nvPr/>
        </p:nvSpPr>
        <p:spPr>
          <a:xfrm>
            <a:off x="695322" y="5181179"/>
            <a:ext cx="5352693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System crash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averted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27341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BC171D8B-E845-4913-9077-D6F14E0312F0}"/>
              </a:ext>
            </a:extLst>
          </p:cNvPr>
          <p:cNvSpPr txBox="1">
            <a:spLocks/>
          </p:cNvSpPr>
          <p:nvPr/>
        </p:nvSpPr>
        <p:spPr>
          <a:xfrm>
            <a:off x="4220579" y="326568"/>
            <a:ext cx="4262265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Performance - </a:t>
            </a:r>
            <a:r>
              <a:rPr lang="de-DE" b="0" dirty="0" err="1"/>
              <a:t>decrease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4015070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BC171D8B-E845-4913-9077-D6F14E0312F0}"/>
              </a:ext>
            </a:extLst>
          </p:cNvPr>
          <p:cNvSpPr txBox="1">
            <a:spLocks/>
          </p:cNvSpPr>
          <p:nvPr/>
        </p:nvSpPr>
        <p:spPr>
          <a:xfrm>
            <a:off x="4220579" y="326568"/>
            <a:ext cx="4262265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Performance - </a:t>
            </a:r>
            <a:r>
              <a:rPr lang="de-DE" b="0" dirty="0" err="1"/>
              <a:t>decrease</a:t>
            </a:r>
            <a:endParaRPr lang="de-DE" b="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8D75B5D-924D-4804-98B9-3C59FBE861B2}"/>
              </a:ext>
            </a:extLst>
          </p:cNvPr>
          <p:cNvSpPr txBox="1"/>
          <p:nvPr/>
        </p:nvSpPr>
        <p:spPr>
          <a:xfrm>
            <a:off x="695325" y="1557191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Workflow Errors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C7CE2C1-C806-4439-B69F-79A87D76A0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452" y="1314596"/>
            <a:ext cx="2273338" cy="148762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097B38-B023-4892-A75F-1030FC3E93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844" y="1298977"/>
            <a:ext cx="2111094" cy="160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8798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BC171D8B-E845-4913-9077-D6F14E0312F0}"/>
              </a:ext>
            </a:extLst>
          </p:cNvPr>
          <p:cNvSpPr txBox="1">
            <a:spLocks/>
          </p:cNvSpPr>
          <p:nvPr/>
        </p:nvSpPr>
        <p:spPr>
          <a:xfrm>
            <a:off x="4220579" y="326568"/>
            <a:ext cx="4262265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Performance - </a:t>
            </a:r>
            <a:r>
              <a:rPr lang="de-DE" b="0" dirty="0" err="1"/>
              <a:t>decrease</a:t>
            </a:r>
            <a:endParaRPr lang="de-DE" b="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8D75B5D-924D-4804-98B9-3C59FBE861B2}"/>
              </a:ext>
            </a:extLst>
          </p:cNvPr>
          <p:cNvSpPr txBox="1"/>
          <p:nvPr/>
        </p:nvSpPr>
        <p:spPr>
          <a:xfrm>
            <a:off x="695325" y="1557191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Workflow Errors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C7CE2C1-C806-4439-B69F-79A87D76A0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452" y="1314596"/>
            <a:ext cx="2273338" cy="148762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097B38-B023-4892-A75F-1030FC3E93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844" y="1298977"/>
            <a:ext cx="2111094" cy="1607062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07202158-22B7-4239-B069-2B9F9C2993DE}"/>
              </a:ext>
            </a:extLst>
          </p:cNvPr>
          <p:cNvSpPr txBox="1"/>
          <p:nvPr/>
        </p:nvSpPr>
        <p:spPr>
          <a:xfrm>
            <a:off x="695325" y="3289752"/>
            <a:ext cx="3424983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Workflow Duration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operation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4252ED6-DE03-43C6-B781-7462A5D3306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657" r="29126" b="9604"/>
          <a:stretch/>
        </p:blipFill>
        <p:spPr>
          <a:xfrm>
            <a:off x="5040452" y="3262133"/>
            <a:ext cx="6064550" cy="218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7155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BC171D8B-E845-4913-9077-D6F14E0312F0}"/>
              </a:ext>
            </a:extLst>
          </p:cNvPr>
          <p:cNvSpPr txBox="1">
            <a:spLocks/>
          </p:cNvSpPr>
          <p:nvPr/>
        </p:nvSpPr>
        <p:spPr>
          <a:xfrm>
            <a:off x="4220579" y="326568"/>
            <a:ext cx="4262265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Performance - </a:t>
            </a:r>
            <a:r>
              <a:rPr lang="de-DE" b="0" dirty="0" err="1"/>
              <a:t>decrease</a:t>
            </a:r>
            <a:endParaRPr lang="de-DE" b="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8D75B5D-924D-4804-98B9-3C59FBE861B2}"/>
              </a:ext>
            </a:extLst>
          </p:cNvPr>
          <p:cNvSpPr txBox="1"/>
          <p:nvPr/>
        </p:nvSpPr>
        <p:spPr>
          <a:xfrm>
            <a:off x="695325" y="1557191"/>
            <a:ext cx="1981775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Workflow Errors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C7CE2C1-C806-4439-B69F-79A87D76A0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452" y="1314596"/>
            <a:ext cx="2273338" cy="148762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097B38-B023-4892-A75F-1030FC3E93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844" y="1298977"/>
            <a:ext cx="2111094" cy="1607062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07202158-22B7-4239-B069-2B9F9C2993DE}"/>
              </a:ext>
            </a:extLst>
          </p:cNvPr>
          <p:cNvSpPr txBox="1"/>
          <p:nvPr/>
        </p:nvSpPr>
        <p:spPr>
          <a:xfrm>
            <a:off x="695325" y="3289752"/>
            <a:ext cx="3424983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Workflow Duration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operation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4252ED6-DE03-43C6-B781-7462A5D3306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657" r="29126" b="9604"/>
          <a:stretch/>
        </p:blipFill>
        <p:spPr>
          <a:xfrm>
            <a:off x="5040452" y="3262133"/>
            <a:ext cx="6064550" cy="2186067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353F0BAA-4AE9-44B3-BF37-13CDFA05888B}"/>
              </a:ext>
            </a:extLst>
          </p:cNvPr>
          <p:cNvSpPr txBox="1"/>
          <p:nvPr/>
        </p:nvSpPr>
        <p:spPr>
          <a:xfrm>
            <a:off x="695324" y="5116143"/>
            <a:ext cx="1981776" cy="369332"/>
          </a:xfrm>
          <a:prstGeom prst="rect">
            <a:avLst/>
          </a:prstGeom>
          <a:solidFill>
            <a:srgbClr val="F9CEC4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Operator </a:t>
            </a:r>
            <a:r>
              <a:rPr lang="de-DE" dirty="0" err="1"/>
              <a:t>alarms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CA390A3-C44D-4950-A53E-E02D0BE140B5}"/>
              </a:ext>
            </a:extLst>
          </p:cNvPr>
          <p:cNvSpPr txBox="1"/>
          <p:nvPr/>
        </p:nvSpPr>
        <p:spPr>
          <a:xfrm>
            <a:off x="695325" y="5597695"/>
            <a:ext cx="758936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Recognize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caused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90728FD-18FB-4EEC-A590-1E2E374B9B9D}"/>
              </a:ext>
            </a:extLst>
          </p:cNvPr>
          <p:cNvSpPr txBox="1"/>
          <p:nvPr/>
        </p:nvSpPr>
        <p:spPr>
          <a:xfrm>
            <a:off x="695325" y="6116523"/>
            <a:ext cx="7589360" cy="369332"/>
          </a:xfrm>
          <a:prstGeom prst="rect">
            <a:avLst/>
          </a:prstGeom>
          <a:solidFill>
            <a:srgbClr val="C6C6C6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Reporting: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, </a:t>
            </a:r>
            <a:r>
              <a:rPr lang="de-DE" dirty="0" err="1"/>
              <a:t>ressources</a:t>
            </a:r>
            <a:r>
              <a:rPr lang="de-DE" dirty="0"/>
              <a:t> report</a:t>
            </a:r>
          </a:p>
        </p:txBody>
      </p:sp>
    </p:spTree>
    <p:extLst>
      <p:ext uri="{BB962C8B-B14F-4D97-AF65-F5344CB8AC3E}">
        <p14:creationId xmlns:p14="http://schemas.microsoft.com/office/powerpoint/2010/main" val="4244067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42598" y="333375"/>
            <a:ext cx="3867828" cy="439824"/>
          </a:xfrm>
        </p:spPr>
        <p:txBody>
          <a:bodyPr>
            <a:normAutofit/>
          </a:bodyPr>
          <a:lstStyle/>
          <a:p>
            <a:r>
              <a:rPr lang="de-DE" b="0" dirty="0"/>
              <a:t>Bottlenecks  - </a:t>
            </a:r>
            <a:r>
              <a:rPr lang="de-DE" b="0" dirty="0" err="1"/>
              <a:t>processing</a:t>
            </a:r>
            <a:r>
              <a:rPr lang="de-DE" b="0" dirty="0"/>
              <a:t> </a:t>
            </a:r>
            <a:r>
              <a:rPr lang="de-DE" b="0" dirty="0" err="1"/>
              <a:t>workflow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</p:spTree>
    <p:extLst>
      <p:ext uri="{BB962C8B-B14F-4D97-AF65-F5344CB8AC3E}">
        <p14:creationId xmlns:p14="http://schemas.microsoft.com/office/powerpoint/2010/main" val="18568416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42598" y="333375"/>
            <a:ext cx="3867828" cy="439824"/>
          </a:xfrm>
        </p:spPr>
        <p:txBody>
          <a:bodyPr>
            <a:normAutofit/>
          </a:bodyPr>
          <a:lstStyle/>
          <a:p>
            <a:r>
              <a:rPr lang="de-DE" b="0" dirty="0"/>
              <a:t>Bottlenecks  - </a:t>
            </a:r>
            <a:r>
              <a:rPr lang="de-DE" b="0" dirty="0" err="1"/>
              <a:t>processing</a:t>
            </a:r>
            <a:r>
              <a:rPr lang="de-DE" b="0" dirty="0"/>
              <a:t> </a:t>
            </a:r>
            <a:r>
              <a:rPr lang="de-DE" b="0" dirty="0" err="1"/>
              <a:t>workflow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EE2F139-3146-466C-B2EF-BC8A24E23181}"/>
              </a:ext>
            </a:extLst>
          </p:cNvPr>
          <p:cNvSpPr txBox="1"/>
          <p:nvPr/>
        </p:nvSpPr>
        <p:spPr>
          <a:xfrm>
            <a:off x="695323" y="1023282"/>
            <a:ext cx="4073811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Workflow - </a:t>
            </a:r>
            <a:r>
              <a:rPr lang="de-DE" dirty="0" err="1"/>
              <a:t>pods</a:t>
            </a:r>
            <a:r>
              <a:rPr lang="de-DE" dirty="0"/>
              <a:t> </a:t>
            </a:r>
            <a:r>
              <a:rPr lang="de-DE" dirty="0" err="1"/>
              <a:t>state</a:t>
            </a:r>
            <a:endParaRPr lang="de-DE" dirty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11B36823-F30A-4014-A01B-EA026F084E1F}"/>
              </a:ext>
            </a:extLst>
          </p:cNvPr>
          <p:cNvGrpSpPr/>
          <p:nvPr/>
        </p:nvGrpSpPr>
        <p:grpSpPr>
          <a:xfrm>
            <a:off x="4769134" y="1032022"/>
            <a:ext cx="4073811" cy="1304186"/>
            <a:chOff x="695323" y="1616515"/>
            <a:chExt cx="4073811" cy="1304186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52047735-B843-4548-8BE0-7CE85599D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323" y="1616515"/>
              <a:ext cx="2066105" cy="1304186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B7D9BFBF-C4FD-4BC9-8B4A-05CAED59E0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46"/>
            <a:stretch/>
          </p:blipFill>
          <p:spPr>
            <a:xfrm>
              <a:off x="2761428" y="1616515"/>
              <a:ext cx="2007706" cy="13041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22801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42598" y="333375"/>
            <a:ext cx="3867828" cy="439824"/>
          </a:xfrm>
        </p:spPr>
        <p:txBody>
          <a:bodyPr>
            <a:normAutofit/>
          </a:bodyPr>
          <a:lstStyle/>
          <a:p>
            <a:r>
              <a:rPr lang="de-DE" b="0" dirty="0"/>
              <a:t>Bottlenecks  - </a:t>
            </a:r>
            <a:r>
              <a:rPr lang="de-DE" b="0" dirty="0" err="1"/>
              <a:t>processing</a:t>
            </a:r>
            <a:r>
              <a:rPr lang="de-DE" b="0" dirty="0"/>
              <a:t> </a:t>
            </a:r>
            <a:r>
              <a:rPr lang="de-DE" b="0" dirty="0" err="1"/>
              <a:t>workflow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EE2F139-3146-466C-B2EF-BC8A24E23181}"/>
              </a:ext>
            </a:extLst>
          </p:cNvPr>
          <p:cNvSpPr txBox="1"/>
          <p:nvPr/>
        </p:nvSpPr>
        <p:spPr>
          <a:xfrm>
            <a:off x="695323" y="1023282"/>
            <a:ext cx="4073811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Workflow - </a:t>
            </a:r>
            <a:r>
              <a:rPr lang="de-DE" dirty="0" err="1"/>
              <a:t>pods</a:t>
            </a:r>
            <a:r>
              <a:rPr lang="de-DE" dirty="0"/>
              <a:t> </a:t>
            </a:r>
            <a:r>
              <a:rPr lang="de-DE" dirty="0" err="1"/>
              <a:t>state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108B8ED-98DF-4A3A-BF66-A2C1AD1739E4}"/>
              </a:ext>
            </a:extLst>
          </p:cNvPr>
          <p:cNvSpPr txBox="1"/>
          <p:nvPr/>
        </p:nvSpPr>
        <p:spPr>
          <a:xfrm>
            <a:off x="695323" y="2866330"/>
            <a:ext cx="2903572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Addition </a:t>
            </a:r>
            <a:r>
              <a:rPr lang="de-DE" dirty="0" err="1"/>
              <a:t>to</a:t>
            </a:r>
            <a:r>
              <a:rPr lang="de-DE" dirty="0"/>
              <a:t> WF - Queue</a:t>
            </a: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11B36823-F30A-4014-A01B-EA026F084E1F}"/>
              </a:ext>
            </a:extLst>
          </p:cNvPr>
          <p:cNvGrpSpPr/>
          <p:nvPr/>
        </p:nvGrpSpPr>
        <p:grpSpPr>
          <a:xfrm>
            <a:off x="4769134" y="1032022"/>
            <a:ext cx="4073811" cy="1304186"/>
            <a:chOff x="695323" y="1616515"/>
            <a:chExt cx="4073811" cy="1304186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52047735-B843-4548-8BE0-7CE85599D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323" y="1616515"/>
              <a:ext cx="2066105" cy="1304186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B7D9BFBF-C4FD-4BC9-8B4A-05CAED59E0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46"/>
            <a:stretch/>
          </p:blipFill>
          <p:spPr>
            <a:xfrm>
              <a:off x="2761428" y="1616515"/>
              <a:ext cx="2007706" cy="1304186"/>
            </a:xfrm>
            <a:prstGeom prst="rect">
              <a:avLst/>
            </a:prstGeom>
          </p:spPr>
        </p:pic>
      </p:grpSp>
      <p:pic>
        <p:nvPicPr>
          <p:cNvPr id="19" name="Grafik 18">
            <a:extLst>
              <a:ext uri="{FF2B5EF4-FFF2-40B4-BE49-F238E27FC236}">
                <a16:creationId xmlns:a16="http://schemas.microsoft.com/office/drawing/2014/main" id="{296B9597-AFC0-4A2D-9A26-46BAB1923F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36"/>
          <a:stretch/>
        </p:blipFill>
        <p:spPr>
          <a:xfrm>
            <a:off x="3598895" y="2866330"/>
            <a:ext cx="2903572" cy="200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3651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76056" y="333375"/>
            <a:ext cx="3867828" cy="439824"/>
          </a:xfrm>
        </p:spPr>
        <p:txBody>
          <a:bodyPr>
            <a:normAutofit/>
          </a:bodyPr>
          <a:lstStyle/>
          <a:p>
            <a:r>
              <a:rPr lang="de-DE" b="0" dirty="0"/>
              <a:t>Bottlenecks  - </a:t>
            </a:r>
            <a:r>
              <a:rPr lang="de-DE" b="0" dirty="0" err="1"/>
              <a:t>processing</a:t>
            </a:r>
            <a:r>
              <a:rPr lang="de-DE" b="0" dirty="0"/>
              <a:t> </a:t>
            </a:r>
            <a:r>
              <a:rPr lang="de-DE" b="0" dirty="0" err="1"/>
              <a:t>workflow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EE2F139-3146-466C-B2EF-BC8A24E23181}"/>
              </a:ext>
            </a:extLst>
          </p:cNvPr>
          <p:cNvSpPr txBox="1"/>
          <p:nvPr/>
        </p:nvSpPr>
        <p:spPr>
          <a:xfrm>
            <a:off x="695323" y="1023282"/>
            <a:ext cx="4073811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Workflow - </a:t>
            </a:r>
            <a:r>
              <a:rPr lang="de-DE" dirty="0" err="1"/>
              <a:t>pods</a:t>
            </a:r>
            <a:r>
              <a:rPr lang="de-DE" dirty="0"/>
              <a:t> </a:t>
            </a:r>
            <a:r>
              <a:rPr lang="de-DE" dirty="0" err="1"/>
              <a:t>state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108B8ED-98DF-4A3A-BF66-A2C1AD1739E4}"/>
              </a:ext>
            </a:extLst>
          </p:cNvPr>
          <p:cNvSpPr txBox="1"/>
          <p:nvPr/>
        </p:nvSpPr>
        <p:spPr>
          <a:xfrm>
            <a:off x="695323" y="2866330"/>
            <a:ext cx="2903572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Addition </a:t>
            </a:r>
            <a:r>
              <a:rPr lang="de-DE" dirty="0" err="1"/>
              <a:t>to</a:t>
            </a:r>
            <a:r>
              <a:rPr lang="de-DE" dirty="0"/>
              <a:t> WF - Queue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31303E8-2679-4654-AF71-277DC46BBE3E}"/>
              </a:ext>
            </a:extLst>
          </p:cNvPr>
          <p:cNvSpPr txBox="1"/>
          <p:nvPr/>
        </p:nvSpPr>
        <p:spPr>
          <a:xfrm>
            <a:off x="6657662" y="2866330"/>
            <a:ext cx="2369200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WF-Queue </a:t>
            </a:r>
            <a:r>
              <a:rPr lang="de-DE" dirty="0" err="1"/>
              <a:t>Latency</a:t>
            </a:r>
            <a:endParaRPr lang="de-DE" dirty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11B36823-F30A-4014-A01B-EA026F084E1F}"/>
              </a:ext>
            </a:extLst>
          </p:cNvPr>
          <p:cNvGrpSpPr/>
          <p:nvPr/>
        </p:nvGrpSpPr>
        <p:grpSpPr>
          <a:xfrm>
            <a:off x="4769134" y="1032022"/>
            <a:ext cx="4073811" cy="1304186"/>
            <a:chOff x="695323" y="1616515"/>
            <a:chExt cx="4073811" cy="1304186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52047735-B843-4548-8BE0-7CE85599D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323" y="1616515"/>
              <a:ext cx="2066105" cy="1304186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B7D9BFBF-C4FD-4BC9-8B4A-05CAED59E0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46"/>
            <a:stretch/>
          </p:blipFill>
          <p:spPr>
            <a:xfrm>
              <a:off x="2761428" y="1616515"/>
              <a:ext cx="2007706" cy="1304186"/>
            </a:xfrm>
            <a:prstGeom prst="rect">
              <a:avLst/>
            </a:prstGeom>
          </p:spPr>
        </p:pic>
      </p:grpSp>
      <p:pic>
        <p:nvPicPr>
          <p:cNvPr id="19" name="Grafik 18">
            <a:extLst>
              <a:ext uri="{FF2B5EF4-FFF2-40B4-BE49-F238E27FC236}">
                <a16:creationId xmlns:a16="http://schemas.microsoft.com/office/drawing/2014/main" id="{296B9597-AFC0-4A2D-9A26-46BAB1923F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36"/>
          <a:stretch/>
        </p:blipFill>
        <p:spPr>
          <a:xfrm>
            <a:off x="3598895" y="2866330"/>
            <a:ext cx="2903572" cy="200429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501FB77-2A88-4F6B-A777-666B0FC18BC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20"/>
          <a:stretch/>
        </p:blipFill>
        <p:spPr>
          <a:xfrm>
            <a:off x="9026861" y="2866330"/>
            <a:ext cx="3058768" cy="197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60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B6C5B103-942C-4148-9423-8C8C8D90F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A6B11A-CA79-4B70-AC13-C3B330A751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3B94600-7C93-4A94-A00B-14CBC1B4FB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CE0C622-A251-4FDC-BE4E-C14F9F904DDC}"/>
              </a:ext>
            </a:extLst>
          </p:cNvPr>
          <p:cNvSpPr txBox="1"/>
          <p:nvPr/>
        </p:nvSpPr>
        <p:spPr>
          <a:xfrm>
            <a:off x="695325" y="1319775"/>
            <a:ext cx="11055927" cy="785343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i="1" dirty="0">
                <a:solidFill>
                  <a:srgbClr val="00658B"/>
                </a:solidFill>
              </a:rPr>
              <a:t>Ionospheric disturbances affect the performance of space-based communication, navigation and remote sensing. They degrade the accuracy of Global Navigation Satellite Systems (GNSS) i.e. GPS or Galileo.</a:t>
            </a:r>
            <a:endParaRPr lang="de-DE" sz="1600" i="1" dirty="0">
              <a:solidFill>
                <a:srgbClr val="0065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7067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AE8E8-9211-4E27-9361-5B6EBB4CB24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64901" y="333375"/>
            <a:ext cx="3867828" cy="439824"/>
          </a:xfrm>
        </p:spPr>
        <p:txBody>
          <a:bodyPr>
            <a:normAutofit/>
          </a:bodyPr>
          <a:lstStyle/>
          <a:p>
            <a:r>
              <a:rPr lang="de-DE" b="0" dirty="0"/>
              <a:t>Bottlenecks  - </a:t>
            </a:r>
            <a:r>
              <a:rPr lang="de-DE" b="0" dirty="0" err="1"/>
              <a:t>processing</a:t>
            </a:r>
            <a:r>
              <a:rPr lang="de-DE" b="0" dirty="0"/>
              <a:t> </a:t>
            </a:r>
            <a:r>
              <a:rPr lang="de-DE" b="0" dirty="0" err="1"/>
              <a:t>workflow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EE2F139-3146-466C-B2EF-BC8A24E23181}"/>
              </a:ext>
            </a:extLst>
          </p:cNvPr>
          <p:cNvSpPr txBox="1"/>
          <p:nvPr/>
        </p:nvSpPr>
        <p:spPr>
          <a:xfrm>
            <a:off x="695323" y="1023282"/>
            <a:ext cx="4073811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Workflow - </a:t>
            </a:r>
            <a:r>
              <a:rPr lang="de-DE" dirty="0" err="1"/>
              <a:t>pods</a:t>
            </a:r>
            <a:r>
              <a:rPr lang="de-DE" dirty="0"/>
              <a:t> </a:t>
            </a:r>
            <a:r>
              <a:rPr lang="de-DE" dirty="0" err="1"/>
              <a:t>state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108B8ED-98DF-4A3A-BF66-A2C1AD1739E4}"/>
              </a:ext>
            </a:extLst>
          </p:cNvPr>
          <p:cNvSpPr txBox="1"/>
          <p:nvPr/>
        </p:nvSpPr>
        <p:spPr>
          <a:xfrm>
            <a:off x="695323" y="2866330"/>
            <a:ext cx="2903572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Addition </a:t>
            </a:r>
            <a:r>
              <a:rPr lang="de-DE" dirty="0" err="1"/>
              <a:t>to</a:t>
            </a:r>
            <a:r>
              <a:rPr lang="de-DE" dirty="0"/>
              <a:t> WF - Queue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31303E8-2679-4654-AF71-277DC46BBE3E}"/>
              </a:ext>
            </a:extLst>
          </p:cNvPr>
          <p:cNvSpPr txBox="1"/>
          <p:nvPr/>
        </p:nvSpPr>
        <p:spPr>
          <a:xfrm>
            <a:off x="6657662" y="2866330"/>
            <a:ext cx="2369200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WF-Queue </a:t>
            </a:r>
            <a:r>
              <a:rPr lang="de-DE" dirty="0" err="1"/>
              <a:t>Latency</a:t>
            </a:r>
            <a:endParaRPr lang="de-DE" dirty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11B36823-F30A-4014-A01B-EA026F084E1F}"/>
              </a:ext>
            </a:extLst>
          </p:cNvPr>
          <p:cNvGrpSpPr/>
          <p:nvPr/>
        </p:nvGrpSpPr>
        <p:grpSpPr>
          <a:xfrm>
            <a:off x="4769134" y="1032022"/>
            <a:ext cx="4073811" cy="1304186"/>
            <a:chOff x="695323" y="1616515"/>
            <a:chExt cx="4073811" cy="1304186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52047735-B843-4548-8BE0-7CE85599D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323" y="1616515"/>
              <a:ext cx="2066105" cy="1304186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B7D9BFBF-C4FD-4BC9-8B4A-05CAED59E0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46"/>
            <a:stretch/>
          </p:blipFill>
          <p:spPr>
            <a:xfrm>
              <a:off x="2761428" y="1616515"/>
              <a:ext cx="2007706" cy="1304186"/>
            </a:xfrm>
            <a:prstGeom prst="rect">
              <a:avLst/>
            </a:prstGeom>
          </p:spPr>
        </p:pic>
      </p:grpSp>
      <p:pic>
        <p:nvPicPr>
          <p:cNvPr id="19" name="Grafik 18">
            <a:extLst>
              <a:ext uri="{FF2B5EF4-FFF2-40B4-BE49-F238E27FC236}">
                <a16:creationId xmlns:a16="http://schemas.microsoft.com/office/drawing/2014/main" id="{296B9597-AFC0-4A2D-9A26-46BAB1923F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36"/>
          <a:stretch/>
        </p:blipFill>
        <p:spPr>
          <a:xfrm>
            <a:off x="3598895" y="2866330"/>
            <a:ext cx="2903572" cy="200429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501FB77-2A88-4F6B-A777-666B0FC18BC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20"/>
          <a:stretch/>
        </p:blipFill>
        <p:spPr>
          <a:xfrm>
            <a:off x="9026861" y="2866330"/>
            <a:ext cx="3058768" cy="1978358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FD5AF535-E3A3-435C-88D5-85833BCAA163}"/>
              </a:ext>
            </a:extLst>
          </p:cNvPr>
          <p:cNvSpPr txBox="1"/>
          <p:nvPr/>
        </p:nvSpPr>
        <p:spPr>
          <a:xfrm>
            <a:off x="695323" y="5259680"/>
            <a:ext cx="1981776" cy="369332"/>
          </a:xfrm>
          <a:prstGeom prst="rect">
            <a:avLst/>
          </a:prstGeom>
          <a:solidFill>
            <a:srgbClr val="F9CEC4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Operator </a:t>
            </a:r>
            <a:r>
              <a:rPr lang="de-DE" dirty="0" err="1"/>
              <a:t>alarms</a:t>
            </a:r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68363AF-3506-4C99-ADB1-598FD481E940}"/>
              </a:ext>
            </a:extLst>
          </p:cNvPr>
          <p:cNvSpPr txBox="1"/>
          <p:nvPr/>
        </p:nvSpPr>
        <p:spPr>
          <a:xfrm>
            <a:off x="695324" y="5688102"/>
            <a:ext cx="758936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Bottlenecks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quickly</a:t>
            </a:r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D5FC9F8-31F1-4E5F-A306-00D0F173DCD3}"/>
              </a:ext>
            </a:extLst>
          </p:cNvPr>
          <p:cNvSpPr txBox="1"/>
          <p:nvPr/>
        </p:nvSpPr>
        <p:spPr>
          <a:xfrm>
            <a:off x="695325" y="6116523"/>
            <a:ext cx="7589360" cy="369332"/>
          </a:xfrm>
          <a:prstGeom prst="rect">
            <a:avLst/>
          </a:prstGeom>
          <a:solidFill>
            <a:srgbClr val="C6C6C6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Reporting: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,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, </a:t>
            </a:r>
            <a:r>
              <a:rPr lang="de-DE" dirty="0" err="1"/>
              <a:t>ressources</a:t>
            </a:r>
            <a:r>
              <a:rPr lang="de-DE" dirty="0"/>
              <a:t> report</a:t>
            </a:r>
          </a:p>
        </p:txBody>
      </p:sp>
    </p:spTree>
    <p:extLst>
      <p:ext uri="{BB962C8B-B14F-4D97-AF65-F5344CB8AC3E}">
        <p14:creationId xmlns:p14="http://schemas.microsoft.com/office/powerpoint/2010/main" val="41065678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6F26FAC7-3B2A-420D-8D1E-6525A7219202}"/>
              </a:ext>
            </a:extLst>
          </p:cNvPr>
          <p:cNvSpPr txBox="1">
            <a:spLocks/>
          </p:cNvSpPr>
          <p:nvPr/>
        </p:nvSpPr>
        <p:spPr>
          <a:xfrm>
            <a:off x="4231447" y="333375"/>
            <a:ext cx="3350036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err="1"/>
              <a:t>Instable</a:t>
            </a:r>
            <a:r>
              <a:rPr lang="de-DE" b="0" dirty="0"/>
              <a:t> </a:t>
            </a:r>
            <a:r>
              <a:rPr lang="de-DE" b="0" dirty="0" err="1"/>
              <a:t>system</a:t>
            </a:r>
            <a:r>
              <a:rPr lang="de-DE" b="0" dirty="0"/>
              <a:t> inter-operation</a:t>
            </a:r>
          </a:p>
        </p:txBody>
      </p:sp>
    </p:spTree>
    <p:extLst>
      <p:ext uri="{BB962C8B-B14F-4D97-AF65-F5344CB8AC3E}">
        <p14:creationId xmlns:p14="http://schemas.microsoft.com/office/powerpoint/2010/main" val="36102768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6F26FAC7-3B2A-420D-8D1E-6525A7219202}"/>
              </a:ext>
            </a:extLst>
          </p:cNvPr>
          <p:cNvSpPr txBox="1">
            <a:spLocks/>
          </p:cNvSpPr>
          <p:nvPr/>
        </p:nvSpPr>
        <p:spPr>
          <a:xfrm>
            <a:off x="4253749" y="333375"/>
            <a:ext cx="3350036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err="1"/>
              <a:t>Instable</a:t>
            </a:r>
            <a:r>
              <a:rPr lang="de-DE" b="0" dirty="0"/>
              <a:t> </a:t>
            </a:r>
            <a:r>
              <a:rPr lang="de-DE" b="0" dirty="0" err="1"/>
              <a:t>system</a:t>
            </a:r>
            <a:r>
              <a:rPr lang="de-DE" b="0" dirty="0"/>
              <a:t> inter-operation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683A1C88-B935-4F58-BC0E-DE6DBC8F56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547" y="1318732"/>
            <a:ext cx="2202681" cy="1545007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4F240ABB-E656-4567-B2F7-BC69E3044439}"/>
              </a:ext>
            </a:extLst>
          </p:cNvPr>
          <p:cNvSpPr txBox="1"/>
          <p:nvPr/>
        </p:nvSpPr>
        <p:spPr>
          <a:xfrm>
            <a:off x="695324" y="1419112"/>
            <a:ext cx="4672060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pods</a:t>
            </a:r>
            <a:r>
              <a:rPr lang="de-DE" dirty="0"/>
              <a:t> </a:t>
            </a:r>
            <a:r>
              <a:rPr lang="de-DE" dirty="0" err="1"/>
              <a:t>restarted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Kubernetes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76511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6F26FAC7-3B2A-420D-8D1E-6525A7219202}"/>
              </a:ext>
            </a:extLst>
          </p:cNvPr>
          <p:cNvSpPr txBox="1">
            <a:spLocks/>
          </p:cNvSpPr>
          <p:nvPr/>
        </p:nvSpPr>
        <p:spPr>
          <a:xfrm>
            <a:off x="4264900" y="333375"/>
            <a:ext cx="3350036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err="1"/>
              <a:t>Instable</a:t>
            </a:r>
            <a:r>
              <a:rPr lang="de-DE" b="0" dirty="0"/>
              <a:t> </a:t>
            </a:r>
            <a:r>
              <a:rPr lang="de-DE" b="0" dirty="0" err="1"/>
              <a:t>system</a:t>
            </a:r>
            <a:r>
              <a:rPr lang="de-DE" b="0" dirty="0"/>
              <a:t> inter-operation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78CB351-FE96-4BD8-A8C1-18BDA32168BA}"/>
              </a:ext>
            </a:extLst>
          </p:cNvPr>
          <p:cNvSpPr txBox="1"/>
          <p:nvPr/>
        </p:nvSpPr>
        <p:spPr>
          <a:xfrm>
            <a:off x="695324" y="3392069"/>
            <a:ext cx="5729680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Missing</a:t>
            </a:r>
            <a:r>
              <a:rPr lang="de-DE" dirty="0"/>
              <a:t> </a:t>
            </a:r>
            <a:r>
              <a:rPr lang="de-DE" dirty="0" err="1"/>
              <a:t>pods</a:t>
            </a:r>
            <a:r>
              <a:rPr lang="de-DE" dirty="0"/>
              <a:t> in Argo-WF </a:t>
            </a:r>
            <a:r>
              <a:rPr lang="de-DE" dirty="0" err="1"/>
              <a:t>terminated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Kubernetes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C705291-5670-4DA9-94BE-C64185A3F9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7" r="13806"/>
          <a:stretch/>
        </p:blipFill>
        <p:spPr>
          <a:xfrm>
            <a:off x="7144548" y="3428999"/>
            <a:ext cx="2550464" cy="169384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683A1C88-B935-4F58-BC0E-DE6DBC8F56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547" y="1318732"/>
            <a:ext cx="2202681" cy="1545007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4F240ABB-E656-4567-B2F7-BC69E3044439}"/>
              </a:ext>
            </a:extLst>
          </p:cNvPr>
          <p:cNvSpPr txBox="1"/>
          <p:nvPr/>
        </p:nvSpPr>
        <p:spPr>
          <a:xfrm>
            <a:off x="695324" y="1419112"/>
            <a:ext cx="4672060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pods</a:t>
            </a:r>
            <a:r>
              <a:rPr lang="de-DE" dirty="0"/>
              <a:t> </a:t>
            </a:r>
            <a:r>
              <a:rPr lang="de-DE" dirty="0" err="1"/>
              <a:t>restarted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Kubernetes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31122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BDBAB-0D55-458A-A9FF-0B0BCE82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6EB607-51AE-4989-BB43-4879F06D7D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150177-443C-4479-AD68-E315BA17178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6F26FAC7-3B2A-420D-8D1E-6525A7219202}"/>
              </a:ext>
            </a:extLst>
          </p:cNvPr>
          <p:cNvSpPr txBox="1">
            <a:spLocks/>
          </p:cNvSpPr>
          <p:nvPr/>
        </p:nvSpPr>
        <p:spPr>
          <a:xfrm>
            <a:off x="4264900" y="333375"/>
            <a:ext cx="3350036" cy="43982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err="1"/>
              <a:t>Instable</a:t>
            </a:r>
            <a:r>
              <a:rPr lang="de-DE" b="0" dirty="0"/>
              <a:t> </a:t>
            </a:r>
            <a:r>
              <a:rPr lang="de-DE" b="0" dirty="0" err="1"/>
              <a:t>system</a:t>
            </a:r>
            <a:r>
              <a:rPr lang="de-DE" b="0" dirty="0"/>
              <a:t> inter-operation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78CB351-FE96-4BD8-A8C1-18BDA32168BA}"/>
              </a:ext>
            </a:extLst>
          </p:cNvPr>
          <p:cNvSpPr txBox="1"/>
          <p:nvPr/>
        </p:nvSpPr>
        <p:spPr>
          <a:xfrm>
            <a:off x="695324" y="3392069"/>
            <a:ext cx="5729680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Missing</a:t>
            </a:r>
            <a:r>
              <a:rPr lang="de-DE" dirty="0"/>
              <a:t> </a:t>
            </a:r>
            <a:r>
              <a:rPr lang="de-DE" dirty="0" err="1"/>
              <a:t>pods</a:t>
            </a:r>
            <a:r>
              <a:rPr lang="de-DE" dirty="0"/>
              <a:t> in Argo-WF </a:t>
            </a:r>
            <a:r>
              <a:rPr lang="de-DE" dirty="0" err="1"/>
              <a:t>terminated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Kubernetes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C705291-5670-4DA9-94BE-C64185A3F9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7" r="13806"/>
          <a:stretch/>
        </p:blipFill>
        <p:spPr>
          <a:xfrm>
            <a:off x="7144548" y="3428999"/>
            <a:ext cx="2550464" cy="169384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683A1C88-B935-4F58-BC0E-DE6DBC8F56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547" y="1318732"/>
            <a:ext cx="2550463" cy="1788949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4F240ABB-E656-4567-B2F7-BC69E3044439}"/>
              </a:ext>
            </a:extLst>
          </p:cNvPr>
          <p:cNvSpPr txBox="1"/>
          <p:nvPr/>
        </p:nvSpPr>
        <p:spPr>
          <a:xfrm>
            <a:off x="695324" y="1419112"/>
            <a:ext cx="4672060" cy="369332"/>
          </a:xfrm>
          <a:prstGeom prst="rect">
            <a:avLst/>
          </a:prstGeom>
          <a:solidFill>
            <a:srgbClr val="F6AD8E"/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pods</a:t>
            </a:r>
            <a:r>
              <a:rPr lang="de-DE" dirty="0"/>
              <a:t> </a:t>
            </a:r>
            <a:r>
              <a:rPr lang="de-DE" dirty="0" err="1"/>
              <a:t>restarted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Kubernetes</a:t>
            </a:r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4DFD7D4-8550-431F-9F12-558F6DC9CF0D}"/>
              </a:ext>
            </a:extLst>
          </p:cNvPr>
          <p:cNvSpPr txBox="1"/>
          <p:nvPr/>
        </p:nvSpPr>
        <p:spPr>
          <a:xfrm>
            <a:off x="695324" y="5688102"/>
            <a:ext cx="758936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Provide</a:t>
            </a:r>
            <a:r>
              <a:rPr lang="de-DE" dirty="0"/>
              <a:t> a </a:t>
            </a:r>
            <a:r>
              <a:rPr lang="de-DE" dirty="0" err="1"/>
              <a:t>stable</a:t>
            </a:r>
            <a:r>
              <a:rPr lang="de-DE" dirty="0"/>
              <a:t>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components</a:t>
            </a:r>
            <a:r>
              <a:rPr lang="de-DE" dirty="0"/>
              <a:t>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02AB3AE-6B83-4B29-96C6-181A6C024F73}"/>
              </a:ext>
            </a:extLst>
          </p:cNvPr>
          <p:cNvSpPr txBox="1"/>
          <p:nvPr/>
        </p:nvSpPr>
        <p:spPr>
          <a:xfrm>
            <a:off x="695324" y="4938176"/>
            <a:ext cx="1981776" cy="369332"/>
          </a:xfrm>
          <a:prstGeom prst="rect">
            <a:avLst/>
          </a:prstGeom>
          <a:solidFill>
            <a:srgbClr val="F9CEC4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Operator </a:t>
            </a:r>
            <a:r>
              <a:rPr lang="de-DE" dirty="0" err="1"/>
              <a:t>alarms</a:t>
            </a:r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F8DCC3E-1A8D-471E-94AD-872B3DB2A8EA}"/>
              </a:ext>
            </a:extLst>
          </p:cNvPr>
          <p:cNvSpPr txBox="1"/>
          <p:nvPr/>
        </p:nvSpPr>
        <p:spPr>
          <a:xfrm>
            <a:off x="695325" y="6116523"/>
            <a:ext cx="7589360" cy="369332"/>
          </a:xfrm>
          <a:prstGeom prst="rect">
            <a:avLst/>
          </a:prstGeom>
          <a:solidFill>
            <a:srgbClr val="C6C6C6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Reporting: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,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, </a:t>
            </a:r>
            <a:r>
              <a:rPr lang="de-DE" dirty="0" err="1"/>
              <a:t>ressources</a:t>
            </a:r>
            <a:r>
              <a:rPr lang="de-DE" dirty="0"/>
              <a:t> report</a:t>
            </a:r>
          </a:p>
        </p:txBody>
      </p:sp>
    </p:spTree>
    <p:extLst>
      <p:ext uri="{BB962C8B-B14F-4D97-AF65-F5344CB8AC3E}">
        <p14:creationId xmlns:p14="http://schemas.microsoft.com/office/powerpoint/2010/main" val="15147281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>
            <a:extLst>
              <a:ext uri="{FF2B5EF4-FFF2-40B4-BE49-F238E27FC236}">
                <a16:creationId xmlns:a16="http://schemas.microsoft.com/office/drawing/2014/main" id="{91DA8B44-8390-4967-8491-C7B89AC4E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6813" cy="985838"/>
          </a:xfrm>
        </p:spPr>
        <p:txBody>
          <a:bodyPr>
            <a:normAutofit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13ABF4-91AE-45B3-BF9F-8B2E89C28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CFA6F7-2FA1-4DD7-9237-07F05C8A6D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44907" y="330564"/>
            <a:ext cx="1021250" cy="439824"/>
          </a:xfrm>
        </p:spPr>
        <p:txBody>
          <a:bodyPr/>
          <a:lstStyle/>
          <a:p>
            <a:r>
              <a:rPr lang="de-DE" b="0" dirty="0"/>
              <a:t>Reports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F350DA-9F26-4815-B743-AD7588C46A7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DBCD689F-477E-42BC-A694-780F98F49852}"/>
              </a:ext>
            </a:extLst>
          </p:cNvPr>
          <p:cNvSpPr txBox="1">
            <a:spLocks/>
          </p:cNvSpPr>
          <p:nvPr/>
        </p:nvSpPr>
        <p:spPr>
          <a:xfrm>
            <a:off x="695325" y="1590341"/>
            <a:ext cx="2455499" cy="3706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wrap="square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System </a:t>
            </a:r>
            <a:r>
              <a:rPr lang="de-DE" b="0" dirty="0" err="1"/>
              <a:t>Usage</a:t>
            </a:r>
            <a:r>
              <a:rPr lang="de-DE" b="0" dirty="0"/>
              <a:t> Report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0ABD273-EC64-497E-922F-E806F0EB4EAB}"/>
              </a:ext>
            </a:extLst>
          </p:cNvPr>
          <p:cNvSpPr txBox="1"/>
          <p:nvPr/>
        </p:nvSpPr>
        <p:spPr>
          <a:xfrm>
            <a:off x="681572" y="1971451"/>
            <a:ext cx="3150825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/>
              <a:t>CPU- , Memory-, Disk-</a:t>
            </a:r>
            <a:r>
              <a:rPr lang="de-DE" sz="1600" dirty="0" err="1"/>
              <a:t>Usage</a:t>
            </a:r>
            <a:endParaRPr lang="de-DE" sz="1600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9C3DEE4-B530-4DA8-9AAB-B29C5154F6E7}"/>
              </a:ext>
            </a:extLst>
          </p:cNvPr>
          <p:cNvGrpSpPr/>
          <p:nvPr/>
        </p:nvGrpSpPr>
        <p:grpSpPr>
          <a:xfrm>
            <a:off x="6957318" y="1355725"/>
            <a:ext cx="4194151" cy="1114252"/>
            <a:chOff x="1021338" y="3900402"/>
            <a:chExt cx="4194151" cy="1114252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58D817AD-E2F6-469F-B19E-B5760D1489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1338" y="3922192"/>
              <a:ext cx="2362767" cy="1092462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C3A1C20E-40E2-452A-98CE-208799EB3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4105" y="3900402"/>
              <a:ext cx="1831384" cy="1114252"/>
            </a:xfrm>
            <a:prstGeom prst="rect">
              <a:avLst/>
            </a:prstGeom>
          </p:spPr>
        </p:pic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F47B4EBE-CF93-464C-AEE7-824CFA896770}"/>
              </a:ext>
            </a:extLst>
          </p:cNvPr>
          <p:cNvSpPr txBox="1"/>
          <p:nvPr/>
        </p:nvSpPr>
        <p:spPr>
          <a:xfrm>
            <a:off x="3855571" y="1984388"/>
            <a:ext cx="2455499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/>
              <a:t>Designed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operators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7336140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>
            <a:extLst>
              <a:ext uri="{FF2B5EF4-FFF2-40B4-BE49-F238E27FC236}">
                <a16:creationId xmlns:a16="http://schemas.microsoft.com/office/drawing/2014/main" id="{91DA8B44-8390-4967-8491-C7B89AC4E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6813" cy="985838"/>
          </a:xfrm>
        </p:spPr>
        <p:txBody>
          <a:bodyPr>
            <a:normAutofit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13ABF4-91AE-45B3-BF9F-8B2E89C28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CFA6F7-2FA1-4DD7-9237-07F05C8A6D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56059" y="330564"/>
            <a:ext cx="1021250" cy="439824"/>
          </a:xfrm>
        </p:spPr>
        <p:txBody>
          <a:bodyPr/>
          <a:lstStyle/>
          <a:p>
            <a:r>
              <a:rPr lang="de-DE" b="0" dirty="0"/>
              <a:t>Reports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F350DA-9F26-4815-B743-AD7588C46A7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DBCD689F-477E-42BC-A694-780F98F49852}"/>
              </a:ext>
            </a:extLst>
          </p:cNvPr>
          <p:cNvSpPr txBox="1">
            <a:spLocks/>
          </p:cNvSpPr>
          <p:nvPr/>
        </p:nvSpPr>
        <p:spPr>
          <a:xfrm>
            <a:off x="695325" y="1590341"/>
            <a:ext cx="2455499" cy="3706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wrap="square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System </a:t>
            </a:r>
            <a:r>
              <a:rPr lang="de-DE" b="0" dirty="0" err="1"/>
              <a:t>Usage</a:t>
            </a:r>
            <a:r>
              <a:rPr lang="de-DE" b="0" dirty="0"/>
              <a:t> Report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0ABD273-EC64-497E-922F-E806F0EB4EAB}"/>
              </a:ext>
            </a:extLst>
          </p:cNvPr>
          <p:cNvSpPr txBox="1"/>
          <p:nvPr/>
        </p:nvSpPr>
        <p:spPr>
          <a:xfrm>
            <a:off x="681572" y="1971451"/>
            <a:ext cx="3150825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/>
              <a:t>CPU- , Memory-, Disk-</a:t>
            </a:r>
            <a:r>
              <a:rPr lang="de-DE" sz="1600" dirty="0" err="1"/>
              <a:t>Usage</a:t>
            </a:r>
            <a:endParaRPr lang="de-DE" sz="1600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EF1797D7-A186-4AE3-9D47-AFA9417035CD}"/>
              </a:ext>
            </a:extLst>
          </p:cNvPr>
          <p:cNvSpPr txBox="1">
            <a:spLocks/>
          </p:cNvSpPr>
          <p:nvPr/>
        </p:nvSpPr>
        <p:spPr>
          <a:xfrm>
            <a:off x="695325" y="3246599"/>
            <a:ext cx="2922590" cy="3706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wrap="square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System Error Report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18AAFB4-DC5B-4C78-878E-61D29A5F169D}"/>
              </a:ext>
            </a:extLst>
          </p:cNvPr>
          <p:cNvSpPr txBox="1"/>
          <p:nvPr/>
        </p:nvSpPr>
        <p:spPr>
          <a:xfrm>
            <a:off x="695325" y="3624771"/>
            <a:ext cx="2922590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/>
              <a:t>Occured</a:t>
            </a:r>
            <a:r>
              <a:rPr lang="de-DE" sz="1600" dirty="0"/>
              <a:t> </a:t>
            </a:r>
            <a:r>
              <a:rPr lang="de-DE" sz="1600" dirty="0" err="1"/>
              <a:t>failures</a:t>
            </a:r>
            <a:r>
              <a:rPr lang="de-DE" sz="1600" dirty="0"/>
              <a:t> and </a:t>
            </a:r>
            <a:r>
              <a:rPr lang="de-DE" sz="1600" dirty="0" err="1"/>
              <a:t>errors</a:t>
            </a:r>
            <a:endParaRPr lang="de-DE" sz="1600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9C3DEE4-B530-4DA8-9AAB-B29C5154F6E7}"/>
              </a:ext>
            </a:extLst>
          </p:cNvPr>
          <p:cNvGrpSpPr/>
          <p:nvPr/>
        </p:nvGrpSpPr>
        <p:grpSpPr>
          <a:xfrm>
            <a:off x="6957318" y="1355725"/>
            <a:ext cx="4194151" cy="1114252"/>
            <a:chOff x="1021338" y="3900402"/>
            <a:chExt cx="4194151" cy="1114252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58D817AD-E2F6-469F-B19E-B5760D1489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1338" y="3922192"/>
              <a:ext cx="2362767" cy="1092462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C3A1C20E-40E2-452A-98CE-208799EB3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4105" y="3900402"/>
              <a:ext cx="1831384" cy="1114252"/>
            </a:xfrm>
            <a:prstGeom prst="rect">
              <a:avLst/>
            </a:prstGeom>
          </p:spPr>
        </p:pic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A8A39419-88C9-4433-94E3-F45649FC0E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7318" y="3172609"/>
            <a:ext cx="1301817" cy="1682836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C1ACBE98-B270-49BA-B931-3604E922D6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8009" y="3176440"/>
            <a:ext cx="2893460" cy="1682836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F47B4EBE-CF93-464C-AEE7-824CFA896770}"/>
              </a:ext>
            </a:extLst>
          </p:cNvPr>
          <p:cNvSpPr txBox="1"/>
          <p:nvPr/>
        </p:nvSpPr>
        <p:spPr>
          <a:xfrm>
            <a:off x="3855571" y="1984388"/>
            <a:ext cx="2455499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/>
              <a:t>Designed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operators</a:t>
            </a:r>
            <a:endParaRPr lang="de-DE" sz="1600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FD169881-D5BE-446B-8548-31812EC0EA52}"/>
              </a:ext>
            </a:extLst>
          </p:cNvPr>
          <p:cNvSpPr txBox="1"/>
          <p:nvPr/>
        </p:nvSpPr>
        <p:spPr>
          <a:xfrm>
            <a:off x="3622025" y="3609763"/>
            <a:ext cx="2689046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/>
              <a:t>Designed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developers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20972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>
            <a:extLst>
              <a:ext uri="{FF2B5EF4-FFF2-40B4-BE49-F238E27FC236}">
                <a16:creationId xmlns:a16="http://schemas.microsoft.com/office/drawing/2014/main" id="{91DA8B44-8390-4967-8491-C7B89AC4E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6813" cy="985838"/>
          </a:xfrm>
        </p:spPr>
        <p:txBody>
          <a:bodyPr>
            <a:normAutofit/>
          </a:bodyPr>
          <a:lstStyle/>
          <a:p>
            <a:r>
              <a:rPr lang="de-DE" dirty="0" err="1"/>
              <a:t>Section</a:t>
            </a:r>
            <a:r>
              <a:rPr lang="de-DE" dirty="0"/>
              <a:t> III: </a:t>
            </a:r>
            <a:r>
              <a:rPr lang="en-US" dirty="0"/>
              <a:t>Use cases: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13ABF4-91AE-45B3-BF9F-8B2E89C28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CFA6F7-2FA1-4DD7-9237-07F05C8A6D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56061" y="330564"/>
            <a:ext cx="1021250" cy="439824"/>
          </a:xfrm>
        </p:spPr>
        <p:txBody>
          <a:bodyPr/>
          <a:lstStyle/>
          <a:p>
            <a:r>
              <a:rPr lang="de-DE" b="0" dirty="0"/>
              <a:t>Reports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F350DA-9F26-4815-B743-AD7588C46A7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DBCD689F-477E-42BC-A694-780F98F49852}"/>
              </a:ext>
            </a:extLst>
          </p:cNvPr>
          <p:cNvSpPr txBox="1">
            <a:spLocks/>
          </p:cNvSpPr>
          <p:nvPr/>
        </p:nvSpPr>
        <p:spPr>
          <a:xfrm>
            <a:off x="695325" y="1590341"/>
            <a:ext cx="2455499" cy="3706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wrap="square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System </a:t>
            </a:r>
            <a:r>
              <a:rPr lang="de-DE" b="0" dirty="0" err="1"/>
              <a:t>Usage</a:t>
            </a:r>
            <a:r>
              <a:rPr lang="de-DE" b="0" dirty="0"/>
              <a:t> Report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0ABD273-EC64-497E-922F-E806F0EB4EAB}"/>
              </a:ext>
            </a:extLst>
          </p:cNvPr>
          <p:cNvSpPr txBox="1"/>
          <p:nvPr/>
        </p:nvSpPr>
        <p:spPr>
          <a:xfrm>
            <a:off x="681572" y="1971451"/>
            <a:ext cx="3150825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/>
              <a:t>CPU- , Memory-, Disk-</a:t>
            </a:r>
            <a:r>
              <a:rPr lang="de-DE" sz="1600" dirty="0" err="1"/>
              <a:t>Usage</a:t>
            </a:r>
            <a:endParaRPr lang="de-DE" sz="1600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EF1797D7-A186-4AE3-9D47-AFA9417035CD}"/>
              </a:ext>
            </a:extLst>
          </p:cNvPr>
          <p:cNvSpPr txBox="1">
            <a:spLocks/>
          </p:cNvSpPr>
          <p:nvPr/>
        </p:nvSpPr>
        <p:spPr>
          <a:xfrm>
            <a:off x="695325" y="3246599"/>
            <a:ext cx="2922590" cy="3706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wrap="square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System Error Report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18AAFB4-DC5B-4C78-878E-61D29A5F169D}"/>
              </a:ext>
            </a:extLst>
          </p:cNvPr>
          <p:cNvSpPr txBox="1"/>
          <p:nvPr/>
        </p:nvSpPr>
        <p:spPr>
          <a:xfrm>
            <a:off x="695325" y="3624771"/>
            <a:ext cx="2922590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/>
              <a:t>Occured</a:t>
            </a:r>
            <a:r>
              <a:rPr lang="de-DE" sz="1600" dirty="0"/>
              <a:t> </a:t>
            </a:r>
            <a:r>
              <a:rPr lang="de-DE" sz="1600" dirty="0" err="1"/>
              <a:t>failures</a:t>
            </a:r>
            <a:r>
              <a:rPr lang="de-DE" sz="1600" dirty="0"/>
              <a:t> and </a:t>
            </a:r>
            <a:r>
              <a:rPr lang="de-DE" sz="1600" dirty="0" err="1"/>
              <a:t>errors</a:t>
            </a:r>
            <a:endParaRPr lang="de-DE" sz="160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3B537452-AE2A-4D03-B691-BCA60FBD42A1}"/>
              </a:ext>
            </a:extLst>
          </p:cNvPr>
          <p:cNvSpPr txBox="1">
            <a:spLocks/>
          </p:cNvSpPr>
          <p:nvPr/>
        </p:nvSpPr>
        <p:spPr>
          <a:xfrm>
            <a:off x="695325" y="4999509"/>
            <a:ext cx="3866457" cy="3706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wrap="square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Ressources</a:t>
            </a:r>
            <a:r>
              <a:rPr lang="de-DE" dirty="0"/>
              <a:t> Report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8A7932C-C181-4845-92C9-669742CD84BB}"/>
              </a:ext>
            </a:extLst>
          </p:cNvPr>
          <p:cNvSpPr txBox="1"/>
          <p:nvPr/>
        </p:nvSpPr>
        <p:spPr>
          <a:xfrm>
            <a:off x="713207" y="5409004"/>
            <a:ext cx="6029115" cy="584775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/>
              <a:t>Used</a:t>
            </a:r>
            <a:r>
              <a:rPr lang="de-DE" sz="1600" dirty="0"/>
              <a:t> </a:t>
            </a:r>
            <a:r>
              <a:rPr lang="de-DE" sz="1600" dirty="0" err="1"/>
              <a:t>ressources</a:t>
            </a:r>
            <a:endParaRPr lang="de-DE" sz="1600" dirty="0"/>
          </a:p>
          <a:p>
            <a:r>
              <a:rPr lang="de-DE" sz="1600" dirty="0" err="1"/>
              <a:t>Good</a:t>
            </a:r>
            <a:r>
              <a:rPr lang="de-DE" sz="1600" dirty="0"/>
              <a:t> </a:t>
            </a:r>
            <a:r>
              <a:rPr lang="de-DE" sz="1600" dirty="0" err="1"/>
              <a:t>future</a:t>
            </a:r>
            <a:r>
              <a:rPr lang="de-DE" sz="1600" dirty="0"/>
              <a:t> </a:t>
            </a:r>
            <a:r>
              <a:rPr lang="de-DE" sz="1600" dirty="0" err="1"/>
              <a:t>planning</a:t>
            </a:r>
            <a:r>
              <a:rPr lang="de-DE" sz="1600" dirty="0"/>
              <a:t> </a:t>
            </a:r>
            <a:r>
              <a:rPr lang="de-DE" sz="1600" dirty="0" err="1"/>
              <a:t>instrument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introduction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new</a:t>
            </a:r>
            <a:r>
              <a:rPr lang="de-DE" sz="1600" dirty="0"/>
              <a:t> </a:t>
            </a:r>
            <a:r>
              <a:rPr lang="de-DE" sz="1600" dirty="0" err="1"/>
              <a:t>products</a:t>
            </a:r>
            <a:endParaRPr lang="de-DE" sz="1600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9C3DEE4-B530-4DA8-9AAB-B29C5154F6E7}"/>
              </a:ext>
            </a:extLst>
          </p:cNvPr>
          <p:cNvGrpSpPr/>
          <p:nvPr/>
        </p:nvGrpSpPr>
        <p:grpSpPr>
          <a:xfrm>
            <a:off x="6957318" y="1355725"/>
            <a:ext cx="4194151" cy="1114252"/>
            <a:chOff x="1021338" y="3900402"/>
            <a:chExt cx="4194151" cy="1114252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58D817AD-E2F6-469F-B19E-B5760D1489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1338" y="3922192"/>
              <a:ext cx="2362767" cy="1092462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C3A1C20E-40E2-452A-98CE-208799EB3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4105" y="3900402"/>
              <a:ext cx="1831384" cy="1114252"/>
            </a:xfrm>
            <a:prstGeom prst="rect">
              <a:avLst/>
            </a:prstGeom>
          </p:spPr>
        </p:pic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A8A39419-88C9-4433-94E3-F45649FC0E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7318" y="3172609"/>
            <a:ext cx="1301817" cy="1682836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C1ACBE98-B270-49BA-B931-3604E922D6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8009" y="3176440"/>
            <a:ext cx="2893460" cy="1682836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F47B4EBE-CF93-464C-AEE7-824CFA896770}"/>
              </a:ext>
            </a:extLst>
          </p:cNvPr>
          <p:cNvSpPr txBox="1"/>
          <p:nvPr/>
        </p:nvSpPr>
        <p:spPr>
          <a:xfrm>
            <a:off x="3855571" y="1984388"/>
            <a:ext cx="2455499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/>
              <a:t>Designed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operators</a:t>
            </a:r>
            <a:endParaRPr lang="de-DE" sz="1600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FD169881-D5BE-446B-8548-31812EC0EA52}"/>
              </a:ext>
            </a:extLst>
          </p:cNvPr>
          <p:cNvSpPr txBox="1"/>
          <p:nvPr/>
        </p:nvSpPr>
        <p:spPr>
          <a:xfrm>
            <a:off x="3622025" y="3609763"/>
            <a:ext cx="2689046" cy="338554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/>
              <a:t>Designed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developers</a:t>
            </a:r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7EC9F8BF-7E05-49C9-A821-A20E38111A89}"/>
              </a:ext>
            </a:extLst>
          </p:cNvPr>
          <p:cNvSpPr txBox="1"/>
          <p:nvPr/>
        </p:nvSpPr>
        <p:spPr>
          <a:xfrm>
            <a:off x="6742323" y="5418641"/>
            <a:ext cx="4409146" cy="584775"/>
          </a:xfrm>
          <a:prstGeom prst="rect">
            <a:avLst/>
          </a:prstGeom>
          <a:noFill/>
          <a:ln>
            <a:solidFill>
              <a:srgbClr val="C6C6C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/>
              <a:t>Designed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project</a:t>
            </a:r>
            <a:r>
              <a:rPr lang="de-DE" sz="1600" dirty="0"/>
              <a:t> </a:t>
            </a:r>
            <a:r>
              <a:rPr lang="de-DE" sz="1600" dirty="0" err="1"/>
              <a:t>leaders</a:t>
            </a:r>
            <a:r>
              <a:rPr lang="de-DE" sz="1600" dirty="0"/>
              <a:t>, </a:t>
            </a:r>
            <a:r>
              <a:rPr lang="de-DE" sz="1600" dirty="0" err="1"/>
              <a:t>system</a:t>
            </a:r>
            <a:r>
              <a:rPr lang="de-DE" sz="1600" dirty="0"/>
              <a:t> and </a:t>
            </a:r>
            <a:r>
              <a:rPr lang="de-DE" sz="1600" dirty="0" err="1"/>
              <a:t>software</a:t>
            </a:r>
            <a:r>
              <a:rPr lang="de-DE" sz="1600" dirty="0"/>
              <a:t> </a:t>
            </a:r>
            <a:r>
              <a:rPr lang="de-DE" sz="1600" dirty="0" err="1"/>
              <a:t>developer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567471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4B8DC-F133-42C8-9B92-FD8CC91FC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05D52-744C-4965-A739-B1F821080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Section I : IMPC and IMPC data process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Section II: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DFD’s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Monitoring &amp; Reporting System (DFD M&amp;R)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Section III: Use cases</a:t>
            </a:r>
            <a:endParaRPr lang="en-US" dirty="0">
              <a:solidFill>
                <a:srgbClr val="00658B"/>
              </a:solidFill>
            </a:endParaRPr>
          </a:p>
          <a:p>
            <a:r>
              <a:rPr lang="en-US" dirty="0">
                <a:solidFill>
                  <a:srgbClr val="00658B"/>
                </a:solidFill>
              </a:rPr>
              <a:t>Section IV: Observation Discussion; Conclusion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F21B51F-2791-4809-8F5D-F7A13B1BDB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62D53C-B416-4C84-B617-D78D40ED94A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307975" indent="0">
              <a:buNone/>
            </a:pPr>
            <a:r>
              <a:rPr lang="en-GB" b="1" cap="all" dirty="0"/>
              <a:t>Utilizing Monitoring and Reporting Techniques in data processing systems to improve the value adding of data</a:t>
            </a:r>
            <a:endParaRPr lang="de-DE" b="1" cap="all" dirty="0"/>
          </a:p>
          <a:p>
            <a:pPr marL="307975" indent="0">
              <a:buNone/>
            </a:pP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8F1CE7-9172-4AF4-B237-377E7A9B36F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</p:spTree>
    <p:extLst>
      <p:ext uri="{BB962C8B-B14F-4D97-AF65-F5344CB8AC3E}">
        <p14:creationId xmlns:p14="http://schemas.microsoft.com/office/powerpoint/2010/main" val="12241353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304F20-B0F0-4F33-8296-2D9F9B419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IV: Observation, Discussion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1CCF79-4487-4A4E-A9D5-FFAF2CCA1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81706" y="1745730"/>
            <a:ext cx="3482038" cy="1325301"/>
          </a:xfrm>
          <a:ln w="38100">
            <a:solidFill>
              <a:srgbClr val="00658B"/>
            </a:solidFill>
          </a:ln>
        </p:spPr>
        <p:txBody>
          <a:bodyPr>
            <a:normAutofit fontScale="92500"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By </a:t>
            </a:r>
            <a:r>
              <a:rPr lang="de-DE" dirty="0" err="1"/>
              <a:t>impeding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overload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By </a:t>
            </a:r>
            <a:r>
              <a:rPr lang="de-DE" dirty="0" err="1"/>
              <a:t>increasing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stability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By </a:t>
            </a:r>
            <a:r>
              <a:rPr lang="de-DE" dirty="0" err="1"/>
              <a:t>improving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performance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By </a:t>
            </a:r>
            <a:r>
              <a:rPr lang="de-DE" dirty="0" err="1"/>
              <a:t>detecting</a:t>
            </a:r>
            <a:r>
              <a:rPr lang="de-DE" dirty="0"/>
              <a:t> </a:t>
            </a:r>
            <a:r>
              <a:rPr lang="de-DE" dirty="0" err="1"/>
              <a:t>bottleneck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1F05CF-CDB7-4425-A13B-917D89EE7A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5AF70BF-6129-44F4-8DE2-7015CEA8D84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981706" y="1099863"/>
            <a:ext cx="3482038" cy="439824"/>
          </a:xfrm>
          <a:solidFill>
            <a:srgbClr val="00658B"/>
          </a:solidFill>
        </p:spPr>
        <p:txBody>
          <a:bodyPr/>
          <a:lstStyle/>
          <a:p>
            <a:r>
              <a:rPr lang="de-DE" b="0" dirty="0"/>
              <a:t>Benefits</a:t>
            </a: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48127747-AC74-4704-98A4-CB87063951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</p:spTree>
    <p:extLst>
      <p:ext uri="{BB962C8B-B14F-4D97-AF65-F5344CB8AC3E}">
        <p14:creationId xmlns:p14="http://schemas.microsoft.com/office/powerpoint/2010/main" val="602249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B6C5B103-942C-4148-9423-8C8C8D90F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A6B11A-CA79-4B70-AC13-C3B330A751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3B94600-7C93-4A94-A00B-14CBC1B4FB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CE0C622-A251-4FDC-BE4E-C14F9F904DDC}"/>
              </a:ext>
            </a:extLst>
          </p:cNvPr>
          <p:cNvSpPr txBox="1"/>
          <p:nvPr/>
        </p:nvSpPr>
        <p:spPr>
          <a:xfrm>
            <a:off x="695325" y="1319775"/>
            <a:ext cx="11055927" cy="785343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i="1" dirty="0">
                <a:solidFill>
                  <a:srgbClr val="00658B"/>
                </a:solidFill>
              </a:rPr>
              <a:t>Ionospheric disturbances affect the performance of space-based communication, navigation and remote sensing. They degrade the accuracy of Global Navigation Satellite Systems (GNSS) i.e. GPS or Galileo.</a:t>
            </a:r>
            <a:endParaRPr lang="de-DE" sz="1600" i="1" dirty="0">
              <a:solidFill>
                <a:srgbClr val="00658B"/>
              </a:solidFill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2CC1CF92-C3CE-4981-9EC8-A7D1C1611F9B}"/>
              </a:ext>
            </a:extLst>
          </p:cNvPr>
          <p:cNvGrpSpPr/>
          <p:nvPr/>
        </p:nvGrpSpPr>
        <p:grpSpPr>
          <a:xfrm>
            <a:off x="695324" y="2306175"/>
            <a:ext cx="6049229" cy="3949346"/>
            <a:chOff x="695324" y="2306175"/>
            <a:chExt cx="6049229" cy="394934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F5A33F20-A20D-4C80-B0F8-898D9DB5CB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08"/>
            <a:stretch/>
          </p:blipFill>
          <p:spPr>
            <a:xfrm>
              <a:off x="695324" y="2306175"/>
              <a:ext cx="6049229" cy="3949346"/>
            </a:xfrm>
            <a:prstGeom prst="rect">
              <a:avLst/>
            </a:prstGeom>
          </p:spPr>
        </p:pic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47EEFC6E-77FC-4A9F-BBA1-ABE52745E3B1}"/>
                </a:ext>
              </a:extLst>
            </p:cNvPr>
            <p:cNvSpPr/>
            <p:nvPr/>
          </p:nvSpPr>
          <p:spPr>
            <a:xfrm>
              <a:off x="4341264" y="5204389"/>
              <a:ext cx="2273181" cy="640934"/>
            </a:xfrm>
            <a:prstGeom prst="rect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641C4225-B521-47F8-8C86-2A2809E54473}"/>
                </a:ext>
              </a:extLst>
            </p:cNvPr>
            <p:cNvSpPr/>
            <p:nvPr/>
          </p:nvSpPr>
          <p:spPr>
            <a:xfrm>
              <a:off x="4341264" y="5213759"/>
              <a:ext cx="862679" cy="10300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9D63B206-5F32-45FF-A025-C51C791B922D}"/>
                </a:ext>
              </a:extLst>
            </p:cNvPr>
            <p:cNvSpPr/>
            <p:nvPr/>
          </p:nvSpPr>
          <p:spPr>
            <a:xfrm>
              <a:off x="4410850" y="5769057"/>
              <a:ext cx="862679" cy="68998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39141D6-5018-43E2-9A1F-76B24FEC0974}"/>
                </a:ext>
              </a:extLst>
            </p:cNvPr>
            <p:cNvSpPr/>
            <p:nvPr/>
          </p:nvSpPr>
          <p:spPr>
            <a:xfrm flipH="1">
              <a:off x="4341263" y="5213760"/>
              <a:ext cx="101123" cy="61406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F305AC6D-D712-4601-89B9-DE0717FA106E}"/>
                </a:ext>
              </a:extLst>
            </p:cNvPr>
            <p:cNvSpPr txBox="1"/>
            <p:nvPr/>
          </p:nvSpPr>
          <p:spPr>
            <a:xfrm>
              <a:off x="4424852" y="5307392"/>
              <a:ext cx="770545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dirty="0"/>
                <a:t>IMPC-ROTI</a:t>
              </a:r>
            </a:p>
            <a:p>
              <a:pPr algn="ctr"/>
              <a:r>
                <a:rPr lang="de-DE" sz="800" dirty="0"/>
                <a:t>Scientific </a:t>
              </a:r>
            </a:p>
            <a:p>
              <a:pPr algn="ctr"/>
              <a:r>
                <a:rPr lang="de-DE" sz="800" dirty="0" err="1"/>
                <a:t>Processor</a:t>
              </a:r>
              <a:endParaRPr lang="de-DE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5599038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304F20-B0F0-4F33-8296-2D9F9B419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IV: Observation, Discussion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1F05CF-CDB7-4425-A13B-917D89EE7A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5AF70BF-6129-44F4-8DE2-7015CEA8D84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981706" y="1099863"/>
            <a:ext cx="3482038" cy="439824"/>
          </a:xfrm>
          <a:solidFill>
            <a:srgbClr val="00658B"/>
          </a:solidFill>
        </p:spPr>
        <p:txBody>
          <a:bodyPr/>
          <a:lstStyle/>
          <a:p>
            <a:r>
              <a:rPr lang="de-DE" b="0" dirty="0"/>
              <a:t>Benefits</a:t>
            </a: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48127747-AC74-4704-98A4-CB87063951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B7CEB03A-24FF-44F6-9D10-1F9E02F8000B}"/>
              </a:ext>
            </a:extLst>
          </p:cNvPr>
          <p:cNvCxnSpPr/>
          <p:nvPr/>
        </p:nvCxnSpPr>
        <p:spPr>
          <a:xfrm>
            <a:off x="5581905" y="3102733"/>
            <a:ext cx="0" cy="509462"/>
          </a:xfrm>
          <a:prstGeom prst="straightConnector1">
            <a:avLst/>
          </a:prstGeom>
          <a:ln w="6667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BFFCB247-73F5-4802-AB87-1188AC4D753C}"/>
              </a:ext>
            </a:extLst>
          </p:cNvPr>
          <p:cNvSpPr txBox="1">
            <a:spLocks/>
          </p:cNvSpPr>
          <p:nvPr/>
        </p:nvSpPr>
        <p:spPr>
          <a:xfrm>
            <a:off x="3981705" y="3612193"/>
            <a:ext cx="3482038" cy="250679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658B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indent="0" algn="ctr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reliability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Faster</a:t>
            </a:r>
            <a:r>
              <a:rPr lang="de-DE" dirty="0"/>
              <a:t> </a:t>
            </a:r>
            <a:r>
              <a:rPr lang="de-DE" dirty="0" err="1"/>
              <a:t>troubleshooting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Data </a:t>
            </a:r>
            <a:r>
              <a:rPr lang="de-DE" dirty="0" err="1"/>
              <a:t>throughput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Reduced</a:t>
            </a:r>
            <a:r>
              <a:rPr lang="de-DE" dirty="0"/>
              <a:t>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efforts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Improved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consistency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Improved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Reliable </a:t>
            </a:r>
            <a:r>
              <a:rPr lang="de-DE" dirty="0" err="1"/>
              <a:t>planning</a:t>
            </a:r>
            <a:r>
              <a:rPr lang="de-DE" dirty="0"/>
              <a:t> </a:t>
            </a:r>
            <a:r>
              <a:rPr lang="de-DE" dirty="0" err="1"/>
              <a:t>information</a:t>
            </a:r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EBB3C744-21B5-4726-B062-1F0C5A8F699D}"/>
              </a:ext>
            </a:extLst>
          </p:cNvPr>
          <p:cNvSpPr txBox="1">
            <a:spLocks/>
          </p:cNvSpPr>
          <p:nvPr/>
        </p:nvSpPr>
        <p:spPr>
          <a:xfrm>
            <a:off x="3981706" y="1745730"/>
            <a:ext cx="3482038" cy="132530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658B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/>
              <a:t>By impeding system overload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/>
              <a:t>By increasing system stability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/>
              <a:t>By improving system performance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/>
              <a:t>By detecting bottleneck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53247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304F20-B0F0-4F33-8296-2D9F9B419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IV: Observation, Discussion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1F05CF-CDB7-4425-A13B-917D89EE7A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76B93E-AA21-451E-A15B-D04011957CA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164376" y="1634645"/>
            <a:ext cx="3482023" cy="2090813"/>
          </a:xfrm>
          <a:ln w="38100">
            <a:solidFill>
              <a:srgbClr val="FF8028"/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de-DE" b="1" dirty="0" err="1"/>
              <a:t>monitoring</a:t>
            </a:r>
            <a:r>
              <a:rPr lang="de-DE" b="1" dirty="0"/>
              <a:t> </a:t>
            </a:r>
            <a:r>
              <a:rPr lang="de-DE" b="1" dirty="0" err="1"/>
              <a:t>complex</a:t>
            </a:r>
            <a:r>
              <a:rPr lang="de-DE" b="1" dirty="0"/>
              <a:t> </a:t>
            </a:r>
            <a:r>
              <a:rPr lang="de-DE" b="1" dirty="0" err="1"/>
              <a:t>systems</a:t>
            </a:r>
            <a:endParaRPr lang="de-DE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creates</a:t>
            </a:r>
            <a:r>
              <a:rPr lang="de-DE" dirty="0"/>
              <a:t> a large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traffic</a:t>
            </a:r>
            <a:r>
              <a:rPr lang="de-DE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memory</a:t>
            </a:r>
            <a:r>
              <a:rPr lang="de-DE" dirty="0"/>
              <a:t> </a:t>
            </a:r>
            <a:r>
              <a:rPr lang="de-DE" dirty="0" err="1"/>
              <a:t>consuming</a:t>
            </a:r>
            <a:endParaRPr lang="de-DE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48127747-AC74-4704-98A4-CB87063951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A9CDE83E-C865-49D8-8AFD-A279857601A9}"/>
              </a:ext>
            </a:extLst>
          </p:cNvPr>
          <p:cNvSpPr txBox="1">
            <a:spLocks/>
          </p:cNvSpPr>
          <p:nvPr/>
        </p:nvSpPr>
        <p:spPr>
          <a:xfrm>
            <a:off x="4164377" y="1059516"/>
            <a:ext cx="3482022" cy="439824"/>
          </a:xfrm>
          <a:prstGeom prst="rect">
            <a:avLst/>
          </a:prstGeom>
          <a:solidFill>
            <a:srgbClr val="FF8028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err="1"/>
              <a:t>Drawbacks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3944710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304F20-B0F0-4F33-8296-2D9F9B419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IV: Observation, Discussion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1F05CF-CDB7-4425-A13B-917D89EE7A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76B93E-AA21-451E-A15B-D04011957CA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164376" y="1634645"/>
            <a:ext cx="3482023" cy="2090813"/>
          </a:xfrm>
          <a:ln w="38100">
            <a:solidFill>
              <a:srgbClr val="FF8028"/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de-DE" b="1" dirty="0" err="1"/>
              <a:t>monitoring</a:t>
            </a:r>
            <a:r>
              <a:rPr lang="de-DE" b="1" dirty="0"/>
              <a:t> </a:t>
            </a:r>
            <a:r>
              <a:rPr lang="de-DE" b="1" dirty="0" err="1"/>
              <a:t>complex</a:t>
            </a:r>
            <a:r>
              <a:rPr lang="de-DE" b="1" dirty="0"/>
              <a:t> </a:t>
            </a:r>
            <a:r>
              <a:rPr lang="de-DE" b="1" dirty="0" err="1"/>
              <a:t>systems</a:t>
            </a:r>
            <a:endParaRPr lang="de-DE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creates</a:t>
            </a:r>
            <a:r>
              <a:rPr lang="de-DE" dirty="0"/>
              <a:t> a large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traffic</a:t>
            </a:r>
            <a:r>
              <a:rPr lang="de-DE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memory</a:t>
            </a:r>
            <a:r>
              <a:rPr lang="de-DE" dirty="0"/>
              <a:t> </a:t>
            </a:r>
            <a:r>
              <a:rPr lang="de-DE" dirty="0" err="1"/>
              <a:t>consuming</a:t>
            </a:r>
            <a:endParaRPr lang="de-DE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48127747-AC74-4704-98A4-CB87063951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A9CDE83E-C865-49D8-8AFD-A279857601A9}"/>
              </a:ext>
            </a:extLst>
          </p:cNvPr>
          <p:cNvSpPr txBox="1">
            <a:spLocks/>
          </p:cNvSpPr>
          <p:nvPr/>
        </p:nvSpPr>
        <p:spPr>
          <a:xfrm>
            <a:off x="4164377" y="1059516"/>
            <a:ext cx="3482022" cy="439824"/>
          </a:xfrm>
          <a:prstGeom prst="rect">
            <a:avLst/>
          </a:prstGeom>
          <a:solidFill>
            <a:srgbClr val="FF8028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err="1"/>
              <a:t>Drawbacks</a:t>
            </a:r>
            <a:endParaRPr lang="de-DE" b="0" dirty="0"/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E2D9EE0-8063-494E-9E9C-0DD95FC05B36}"/>
              </a:ext>
            </a:extLst>
          </p:cNvPr>
          <p:cNvCxnSpPr>
            <a:cxnSpLocks/>
          </p:cNvCxnSpPr>
          <p:nvPr/>
        </p:nvCxnSpPr>
        <p:spPr>
          <a:xfrm>
            <a:off x="5749534" y="3755727"/>
            <a:ext cx="0" cy="369024"/>
          </a:xfrm>
          <a:prstGeom prst="straightConnector1">
            <a:avLst/>
          </a:prstGeom>
          <a:ln w="66675" cmpd="sng">
            <a:solidFill>
              <a:srgbClr val="FF80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EFCED1B4-A13D-4423-8FDF-6EEE9C2DA12B}"/>
              </a:ext>
            </a:extLst>
          </p:cNvPr>
          <p:cNvSpPr txBox="1">
            <a:spLocks/>
          </p:cNvSpPr>
          <p:nvPr/>
        </p:nvSpPr>
        <p:spPr>
          <a:xfrm>
            <a:off x="4164376" y="4130219"/>
            <a:ext cx="3482037" cy="119173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8028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indent="0" algn="ctr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Slow down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Reducing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Worst-case</a:t>
            </a:r>
            <a:r>
              <a:rPr lang="de-DE" dirty="0"/>
              <a:t>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crash</a:t>
            </a:r>
          </a:p>
        </p:txBody>
      </p:sp>
    </p:spTree>
    <p:extLst>
      <p:ext uri="{BB962C8B-B14F-4D97-AF65-F5344CB8AC3E}">
        <p14:creationId xmlns:p14="http://schemas.microsoft.com/office/powerpoint/2010/main" val="9431144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304F20-B0F0-4F33-8296-2D9F9B419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IV: Observation, Discussion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1F05CF-CDB7-4425-A13B-917D89EE7A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76B93E-AA21-451E-A15B-D04011957CA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017745" y="1557527"/>
            <a:ext cx="3482023" cy="2090813"/>
          </a:xfrm>
          <a:ln w="38100">
            <a:solidFill>
              <a:srgbClr val="FF8028"/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de-DE" b="1" dirty="0" err="1"/>
              <a:t>monitoring</a:t>
            </a:r>
            <a:r>
              <a:rPr lang="de-DE" b="1" dirty="0"/>
              <a:t> </a:t>
            </a:r>
            <a:r>
              <a:rPr lang="de-DE" b="1" dirty="0" err="1"/>
              <a:t>complex</a:t>
            </a:r>
            <a:r>
              <a:rPr lang="de-DE" b="1" dirty="0"/>
              <a:t> </a:t>
            </a:r>
            <a:r>
              <a:rPr lang="de-DE" b="1" dirty="0" err="1"/>
              <a:t>systems</a:t>
            </a:r>
            <a:endParaRPr lang="de-DE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creates</a:t>
            </a:r>
            <a:r>
              <a:rPr lang="de-DE" dirty="0"/>
              <a:t> a large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load</a:t>
            </a:r>
            <a:r>
              <a:rPr lang="de-DE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strain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traffic</a:t>
            </a:r>
            <a:r>
              <a:rPr lang="de-DE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memory</a:t>
            </a:r>
            <a:r>
              <a:rPr lang="de-DE" dirty="0"/>
              <a:t> </a:t>
            </a:r>
            <a:r>
              <a:rPr lang="de-DE" dirty="0" err="1"/>
              <a:t>consuming</a:t>
            </a:r>
            <a:endParaRPr lang="de-DE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48127747-AC74-4704-98A4-CB87063951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A9CDE83E-C865-49D8-8AFD-A279857601A9}"/>
              </a:ext>
            </a:extLst>
          </p:cNvPr>
          <p:cNvSpPr txBox="1">
            <a:spLocks/>
          </p:cNvSpPr>
          <p:nvPr/>
        </p:nvSpPr>
        <p:spPr>
          <a:xfrm>
            <a:off x="7017746" y="982398"/>
            <a:ext cx="3482022" cy="439824"/>
          </a:xfrm>
          <a:prstGeom prst="rect">
            <a:avLst/>
          </a:prstGeom>
          <a:solidFill>
            <a:srgbClr val="FF8028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 err="1"/>
              <a:t>Drawbacks</a:t>
            </a:r>
            <a:endParaRPr lang="de-DE" b="0" dirty="0"/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E2D9EE0-8063-494E-9E9C-0DD95FC05B36}"/>
              </a:ext>
            </a:extLst>
          </p:cNvPr>
          <p:cNvCxnSpPr>
            <a:cxnSpLocks/>
          </p:cNvCxnSpPr>
          <p:nvPr/>
        </p:nvCxnSpPr>
        <p:spPr>
          <a:xfrm>
            <a:off x="8602903" y="3678609"/>
            <a:ext cx="0" cy="369024"/>
          </a:xfrm>
          <a:prstGeom prst="straightConnector1">
            <a:avLst/>
          </a:prstGeom>
          <a:ln w="66675" cmpd="sng">
            <a:solidFill>
              <a:srgbClr val="FF80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EFCED1B4-A13D-4423-8FDF-6EEE9C2DA12B}"/>
              </a:ext>
            </a:extLst>
          </p:cNvPr>
          <p:cNvSpPr txBox="1">
            <a:spLocks/>
          </p:cNvSpPr>
          <p:nvPr/>
        </p:nvSpPr>
        <p:spPr>
          <a:xfrm>
            <a:off x="7017745" y="4053101"/>
            <a:ext cx="3482037" cy="119173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8028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indent="0" algn="ctr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0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Slow down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Reducing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Worst-case</a:t>
            </a:r>
            <a:r>
              <a:rPr lang="de-DE" dirty="0"/>
              <a:t>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crash</a:t>
            </a:r>
          </a:p>
        </p:txBody>
      </p:sp>
      <p:sp>
        <p:nvSpPr>
          <p:cNvPr id="22" name="Textplatzhalter 2">
            <a:extLst>
              <a:ext uri="{FF2B5EF4-FFF2-40B4-BE49-F238E27FC236}">
                <a16:creationId xmlns:a16="http://schemas.microsoft.com/office/drawing/2014/main" id="{82A5D3E7-5FEE-4B37-9454-C6D19C1B0E34}"/>
              </a:ext>
            </a:extLst>
          </p:cNvPr>
          <p:cNvSpPr txBox="1">
            <a:spLocks/>
          </p:cNvSpPr>
          <p:nvPr/>
        </p:nvSpPr>
        <p:spPr>
          <a:xfrm>
            <a:off x="1597446" y="2988526"/>
            <a:ext cx="4498554" cy="224448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8028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6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de-DE" b="1" dirty="0" err="1"/>
              <a:t>Carefully</a:t>
            </a:r>
            <a:r>
              <a:rPr lang="de-DE" b="1" dirty="0"/>
              <a:t> </a:t>
            </a:r>
            <a:r>
              <a:rPr lang="de-DE" b="1" dirty="0" err="1"/>
              <a:t>consider</a:t>
            </a:r>
            <a:r>
              <a:rPr lang="de-DE" b="1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collected</a:t>
            </a:r>
            <a:r>
              <a:rPr lang="de-DE" dirty="0"/>
              <a:t>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metrics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sz="1500" dirty="0"/>
              <a:t>The </a:t>
            </a:r>
            <a:r>
              <a:rPr lang="de-DE" sz="1500" dirty="0" err="1"/>
              <a:t>retention</a:t>
            </a:r>
            <a:r>
              <a:rPr lang="de-DE" sz="1500" dirty="0"/>
              <a:t> </a:t>
            </a:r>
            <a:r>
              <a:rPr lang="de-DE" sz="1500" dirty="0" err="1"/>
              <a:t>policy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err="1"/>
              <a:t>stored</a:t>
            </a:r>
            <a:r>
              <a:rPr lang="de-DE" sz="1500" dirty="0"/>
              <a:t> </a:t>
            </a:r>
            <a:r>
              <a:rPr lang="de-DE" sz="1500" dirty="0" err="1"/>
              <a:t>data</a:t>
            </a:r>
            <a:r>
              <a:rPr lang="de-DE" sz="1500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cardinality</a:t>
            </a:r>
            <a:r>
              <a:rPr lang="de-DE" dirty="0"/>
              <a:t> in </a:t>
            </a:r>
            <a:r>
              <a:rPr lang="de-DE" dirty="0" err="1"/>
              <a:t>databases</a:t>
            </a:r>
            <a:r>
              <a:rPr lang="de-DE" dirty="0"/>
              <a:t> </a:t>
            </a:r>
          </a:p>
        </p:txBody>
      </p:sp>
      <p:pic>
        <p:nvPicPr>
          <p:cNvPr id="10" name="Grafik 9" descr="Glühbirne und Zahnrad">
            <a:extLst>
              <a:ext uri="{FF2B5EF4-FFF2-40B4-BE49-F238E27FC236}">
                <a16:creationId xmlns:a16="http://schemas.microsoft.com/office/drawing/2014/main" id="{4A77AC17-480B-480D-858E-FDCD2FEA9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9523" y="207412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758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304F20-B0F0-4F33-8296-2D9F9B419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IV: Observation, Discussion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1F05CF-CDB7-4425-A13B-917D89EE7A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75BD7D7-50BA-4562-A0E9-1830F26F9D6B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1057932" y="1998078"/>
            <a:ext cx="8201207" cy="2752597"/>
          </a:xfrm>
          <a:ln w="38100">
            <a:solidFill>
              <a:srgbClr val="92D050"/>
            </a:solidFill>
          </a:ln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 err="1"/>
              <a:t>Introduction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/>
              <a:t> user</a:t>
            </a:r>
            <a:r>
              <a:rPr lang="de-DE" dirty="0"/>
              <a:t> </a:t>
            </a:r>
            <a:r>
              <a:rPr lang="de-DE" dirty="0" err="1"/>
              <a:t>defined</a:t>
            </a:r>
            <a:r>
              <a:rPr lang="de-DE" dirty="0"/>
              <a:t> </a:t>
            </a:r>
            <a:r>
              <a:rPr lang="de-DE" i="1" dirty="0"/>
              <a:t>Custom </a:t>
            </a:r>
            <a:r>
              <a:rPr lang="de-DE" i="1" dirty="0" err="1"/>
              <a:t>Metrics</a:t>
            </a:r>
            <a:r>
              <a:rPr lang="de-DE" i="1" dirty="0"/>
              <a:t>;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Monitor Log-Errors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introduction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log-</a:t>
            </a:r>
            <a:r>
              <a:rPr lang="de-DE" dirty="0" err="1"/>
              <a:t>shipment</a:t>
            </a:r>
            <a:r>
              <a:rPr lang="de-DE" dirty="0"/>
              <a:t> and log-files </a:t>
            </a:r>
            <a:r>
              <a:rPr lang="de-DE" dirty="0" err="1"/>
              <a:t>analyzing</a:t>
            </a:r>
            <a:endParaRPr lang="de-DE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dirty="0"/>
              <a:t>Extension </a:t>
            </a:r>
            <a:r>
              <a:rPr lang="de-DE" dirty="0" err="1"/>
              <a:t>of</a:t>
            </a:r>
            <a:r>
              <a:rPr lang="de-DE" dirty="0"/>
              <a:t> DFD M&amp;R </a:t>
            </a:r>
            <a:r>
              <a:rPr lang="de-DE" dirty="0" err="1"/>
              <a:t>procedures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components</a:t>
            </a:r>
            <a:r>
              <a:rPr lang="de-DE" dirty="0"/>
              <a:t> outside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Kubernetes</a:t>
            </a:r>
            <a:r>
              <a:rPr lang="de-DE" dirty="0"/>
              <a:t> Cluster</a:t>
            </a:r>
          </a:p>
          <a:p>
            <a:endParaRPr lang="de-DE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48127747-AC74-4704-98A4-CB87063951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21" name="Textplatzhalter 10">
            <a:extLst>
              <a:ext uri="{FF2B5EF4-FFF2-40B4-BE49-F238E27FC236}">
                <a16:creationId xmlns:a16="http://schemas.microsoft.com/office/drawing/2014/main" id="{CB81164F-7750-4EB6-866A-162BDD2B9725}"/>
              </a:ext>
            </a:extLst>
          </p:cNvPr>
          <p:cNvSpPr txBox="1">
            <a:spLocks/>
          </p:cNvSpPr>
          <p:nvPr/>
        </p:nvSpPr>
        <p:spPr>
          <a:xfrm>
            <a:off x="1041944" y="1295031"/>
            <a:ext cx="8201207" cy="439824"/>
          </a:xfrm>
          <a:prstGeom prst="rect">
            <a:avLst/>
          </a:prstGeom>
          <a:solidFill>
            <a:srgbClr val="92D050"/>
          </a:solidFill>
        </p:spPr>
        <p:txBody>
          <a:bodyPr vert="horz" wrap="square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Outlook - </a:t>
            </a:r>
            <a:r>
              <a:rPr lang="de-DE" b="0" dirty="0" err="1"/>
              <a:t>future</a:t>
            </a:r>
            <a:r>
              <a:rPr lang="de-DE" b="0" dirty="0"/>
              <a:t> </a:t>
            </a:r>
            <a:r>
              <a:rPr lang="de-DE" b="0" dirty="0" err="1"/>
              <a:t>development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130785422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8BC0EA-19EC-4A49-A825-85303539F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439824"/>
          </a:xfrm>
        </p:spPr>
        <p:txBody>
          <a:bodyPr>
            <a:normAutofit fontScale="90000"/>
          </a:bodyPr>
          <a:lstStyle/>
          <a:p>
            <a:r>
              <a:rPr lang="en-US" dirty="0"/>
              <a:t>Section IV: Conclusion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CA4B1E-20D7-4BC5-A395-8536D00A8D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2079058C-0A1B-49CC-A035-D2F4D48E727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0474B62-694D-4FAD-8CD9-2D224249C225}"/>
              </a:ext>
            </a:extLst>
          </p:cNvPr>
          <p:cNvSpPr txBox="1"/>
          <p:nvPr/>
        </p:nvSpPr>
        <p:spPr>
          <a:xfrm>
            <a:off x="695325" y="3019426"/>
            <a:ext cx="10382249" cy="461665"/>
          </a:xfrm>
          <a:prstGeom prst="rect">
            <a:avLst/>
          </a:prstGeom>
          <a:noFill/>
          <a:ln w="3810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dirty="0" err="1"/>
              <a:t>can</a:t>
            </a:r>
            <a:r>
              <a:rPr lang="de-DE" sz="2400" dirty="0"/>
              <a:t> </a:t>
            </a:r>
            <a:r>
              <a:rPr lang="de-DE" sz="2400" dirty="0" err="1"/>
              <a:t>improve</a:t>
            </a:r>
            <a:r>
              <a:rPr lang="de-DE" sz="2400" dirty="0"/>
              <a:t> </a:t>
            </a:r>
            <a:r>
              <a:rPr lang="de-DE" sz="2400" dirty="0" err="1"/>
              <a:t>essentially</a:t>
            </a:r>
            <a:r>
              <a:rPr lang="de-DE" sz="2400" dirty="0"/>
              <a:t> all </a:t>
            </a:r>
            <a:r>
              <a:rPr lang="de-DE" sz="2400" dirty="0" err="1"/>
              <a:t>data</a:t>
            </a:r>
            <a:r>
              <a:rPr lang="de-DE" sz="2400" dirty="0"/>
              <a:t> </a:t>
            </a:r>
            <a:r>
              <a:rPr lang="de-DE" sz="2400" dirty="0" err="1"/>
              <a:t>processing</a:t>
            </a:r>
            <a:r>
              <a:rPr lang="de-DE" sz="2400" dirty="0"/>
              <a:t> </a:t>
            </a:r>
            <a:r>
              <a:rPr lang="de-DE" sz="2400" dirty="0" err="1"/>
              <a:t>chains</a:t>
            </a:r>
            <a:r>
              <a:rPr lang="de-DE" sz="2400" dirty="0"/>
              <a:t>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4AA602D-FCDA-4DA0-AC4D-61E427133877}"/>
              </a:ext>
            </a:extLst>
          </p:cNvPr>
          <p:cNvSpPr txBox="1"/>
          <p:nvPr/>
        </p:nvSpPr>
        <p:spPr>
          <a:xfrm>
            <a:off x="695325" y="4373372"/>
            <a:ext cx="10382250" cy="830997"/>
          </a:xfrm>
          <a:prstGeom prst="rect">
            <a:avLst/>
          </a:prstGeom>
          <a:noFill/>
          <a:ln w="38100">
            <a:solidFill>
              <a:srgbClr val="FF8028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dirty="0" err="1"/>
              <a:t>Careful</a:t>
            </a:r>
            <a:r>
              <a:rPr lang="de-DE" sz="2400" dirty="0"/>
              <a:t> </a:t>
            </a:r>
            <a:r>
              <a:rPr lang="de-DE" sz="2400" dirty="0" err="1"/>
              <a:t>configuration</a:t>
            </a:r>
            <a:r>
              <a:rPr lang="de-DE" sz="2400" dirty="0"/>
              <a:t> and </a:t>
            </a:r>
            <a:r>
              <a:rPr lang="de-DE" sz="2400" dirty="0" err="1"/>
              <a:t>implementation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paramount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successful</a:t>
            </a:r>
            <a:r>
              <a:rPr lang="de-DE" sz="2400" dirty="0"/>
              <a:t> </a:t>
            </a:r>
            <a:r>
              <a:rPr lang="de-DE" sz="2400" dirty="0" err="1"/>
              <a:t>use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DLR DFD Monitoring and Reporting System.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37F1633-5BFF-4DD9-A161-43905DD64448}"/>
              </a:ext>
            </a:extLst>
          </p:cNvPr>
          <p:cNvSpPr txBox="1"/>
          <p:nvPr/>
        </p:nvSpPr>
        <p:spPr>
          <a:xfrm>
            <a:off x="695325" y="1665480"/>
            <a:ext cx="10382250" cy="461665"/>
          </a:xfrm>
          <a:prstGeom prst="rect">
            <a:avLst/>
          </a:prstGeom>
          <a:noFill/>
          <a:ln w="3810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dirty="0" err="1"/>
              <a:t>Application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DFD M&amp;R </a:t>
            </a:r>
            <a:r>
              <a:rPr lang="de-DE" sz="2400" dirty="0" err="1"/>
              <a:t>to</a:t>
            </a:r>
            <a:r>
              <a:rPr lang="de-DE" sz="2400" dirty="0"/>
              <a:t> a </a:t>
            </a:r>
            <a:r>
              <a:rPr lang="de-DE" sz="2400" dirty="0" err="1"/>
              <a:t>complex</a:t>
            </a:r>
            <a:r>
              <a:rPr lang="de-DE" sz="2400" dirty="0"/>
              <a:t> </a:t>
            </a:r>
            <a:r>
              <a:rPr lang="de-DE" sz="2400" dirty="0" err="1"/>
              <a:t>data</a:t>
            </a:r>
            <a:r>
              <a:rPr lang="de-DE" sz="2400" dirty="0"/>
              <a:t> </a:t>
            </a:r>
            <a:r>
              <a:rPr lang="de-DE" sz="2400" dirty="0" err="1"/>
              <a:t>processing</a:t>
            </a:r>
            <a:r>
              <a:rPr lang="de-DE" sz="2400" dirty="0"/>
              <a:t> </a:t>
            </a:r>
            <a:r>
              <a:rPr lang="de-DE" sz="2400" dirty="0" err="1"/>
              <a:t>system</a:t>
            </a:r>
            <a:r>
              <a:rPr lang="de-DE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7145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B6C5B103-942C-4148-9423-8C8C8D90F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3375"/>
            <a:ext cx="10054800" cy="986400"/>
          </a:xfrm>
        </p:spPr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A6B11A-CA79-4B70-AC13-C3B330A751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3B94600-7C93-4A94-A00B-14CBC1B4FB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CE0C622-A251-4FDC-BE4E-C14F9F904DDC}"/>
              </a:ext>
            </a:extLst>
          </p:cNvPr>
          <p:cNvSpPr txBox="1"/>
          <p:nvPr/>
        </p:nvSpPr>
        <p:spPr>
          <a:xfrm>
            <a:off x="695325" y="1319775"/>
            <a:ext cx="11055927" cy="785343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i="1" dirty="0">
                <a:solidFill>
                  <a:srgbClr val="00658B"/>
                </a:solidFill>
              </a:rPr>
              <a:t>Ionospheric disturbances affect the performance of space-based communication, navigation and remote sensing. They degrade the accuracy of Global Navigation Satellite Systems (GNSS) i.e. GPS or Galileo.</a:t>
            </a:r>
            <a:endParaRPr lang="de-DE" sz="1600" i="1" dirty="0">
              <a:solidFill>
                <a:srgbClr val="00658B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8A9B58-D639-4C6B-AE2D-AF8447801019}"/>
              </a:ext>
            </a:extLst>
          </p:cNvPr>
          <p:cNvSpPr txBox="1"/>
          <p:nvPr/>
        </p:nvSpPr>
        <p:spPr>
          <a:xfrm>
            <a:off x="7542706" y="2666996"/>
            <a:ext cx="4323518" cy="1524007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Daily </a:t>
            </a:r>
            <a:r>
              <a:rPr lang="de-DE" sz="1600" dirty="0" err="1"/>
              <a:t>more</a:t>
            </a:r>
            <a:r>
              <a:rPr lang="de-DE" sz="1600" dirty="0"/>
              <a:t> </a:t>
            </a:r>
            <a:r>
              <a:rPr lang="de-DE" sz="1600" dirty="0" err="1"/>
              <a:t>than</a:t>
            </a:r>
            <a:r>
              <a:rPr lang="de-DE" sz="1600" dirty="0"/>
              <a:t> 50 </a:t>
            </a:r>
            <a:r>
              <a:rPr lang="de-DE" sz="1600" dirty="0" err="1"/>
              <a:t>GiB</a:t>
            </a:r>
            <a:r>
              <a:rPr lang="de-DE" sz="1600" dirty="0"/>
              <a:t> </a:t>
            </a:r>
            <a:r>
              <a:rPr lang="de-DE" sz="1600" dirty="0" err="1"/>
              <a:t>ionosphere</a:t>
            </a:r>
            <a:r>
              <a:rPr lang="de-DE" sz="1600" dirty="0"/>
              <a:t> 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processed</a:t>
            </a:r>
            <a:r>
              <a:rPr lang="de-DE" sz="1600" dirty="0"/>
              <a:t> and </a:t>
            </a:r>
            <a:r>
              <a:rPr lang="de-DE" sz="1600" dirty="0" err="1"/>
              <a:t>archived</a:t>
            </a:r>
            <a:endParaRPr lang="de-DE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Including 2888 ROTI, 288 TEC products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1588 products for GNSS users </a:t>
            </a:r>
            <a:endParaRPr lang="de-DE" sz="1600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25AC31D1-0525-4D44-AE89-8ADE30151D86}"/>
              </a:ext>
            </a:extLst>
          </p:cNvPr>
          <p:cNvGrpSpPr/>
          <p:nvPr/>
        </p:nvGrpSpPr>
        <p:grpSpPr>
          <a:xfrm>
            <a:off x="695324" y="2306175"/>
            <a:ext cx="6049229" cy="3949346"/>
            <a:chOff x="695324" y="2306175"/>
            <a:chExt cx="6049229" cy="3949346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3FCD930-0004-4C6B-BEE6-FF7BD7E9CB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08"/>
            <a:stretch/>
          </p:blipFill>
          <p:spPr>
            <a:xfrm>
              <a:off x="695324" y="2306175"/>
              <a:ext cx="6049229" cy="3949346"/>
            </a:xfrm>
            <a:prstGeom prst="rect">
              <a:avLst/>
            </a:prstGeom>
          </p:spPr>
        </p:pic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3A03886D-EA55-416C-8BB4-9A4024CA41DD}"/>
                </a:ext>
              </a:extLst>
            </p:cNvPr>
            <p:cNvSpPr/>
            <p:nvPr/>
          </p:nvSpPr>
          <p:spPr>
            <a:xfrm>
              <a:off x="4341264" y="5204389"/>
              <a:ext cx="2273181" cy="640934"/>
            </a:xfrm>
            <a:prstGeom prst="rect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23AE580A-77E2-4976-88B8-C1FEA7056E99}"/>
                </a:ext>
              </a:extLst>
            </p:cNvPr>
            <p:cNvSpPr/>
            <p:nvPr/>
          </p:nvSpPr>
          <p:spPr>
            <a:xfrm>
              <a:off x="4341264" y="5213759"/>
              <a:ext cx="862679" cy="10300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AF7B69D6-BF98-4C11-8D78-A6AEA95AC2DE}"/>
                </a:ext>
              </a:extLst>
            </p:cNvPr>
            <p:cNvSpPr/>
            <p:nvPr/>
          </p:nvSpPr>
          <p:spPr>
            <a:xfrm>
              <a:off x="4410850" y="5769057"/>
              <a:ext cx="862679" cy="68998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869D5D6-B684-4FC2-A9EA-876CB7E8F20C}"/>
                </a:ext>
              </a:extLst>
            </p:cNvPr>
            <p:cNvSpPr/>
            <p:nvPr/>
          </p:nvSpPr>
          <p:spPr>
            <a:xfrm flipH="1">
              <a:off x="4341263" y="5213760"/>
              <a:ext cx="101123" cy="61406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81DD9F05-3794-4137-95BB-6E35DB8AA4C1}"/>
                </a:ext>
              </a:extLst>
            </p:cNvPr>
            <p:cNvSpPr txBox="1"/>
            <p:nvPr/>
          </p:nvSpPr>
          <p:spPr>
            <a:xfrm>
              <a:off x="4424852" y="5307392"/>
              <a:ext cx="770545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" dirty="0"/>
                <a:t>IMPC-ROTI</a:t>
              </a:r>
            </a:p>
            <a:p>
              <a:pPr algn="ctr"/>
              <a:r>
                <a:rPr lang="de-DE" sz="800" dirty="0"/>
                <a:t>Scientific </a:t>
              </a:r>
            </a:p>
            <a:p>
              <a:pPr algn="ctr"/>
              <a:r>
                <a:rPr lang="de-DE" sz="800" dirty="0" err="1"/>
                <a:t>Processor</a:t>
              </a:r>
              <a:endParaRPr lang="de-DE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79562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4980D4-FCE7-422F-99F8-8ECBF70E6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333375"/>
            <a:ext cx="10056093" cy="985286"/>
          </a:xfrm>
        </p:spPr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C4034E5-1BCA-4CAE-AA26-B8A2204925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2C3DFB-9386-428B-B3A8-40E2B8149D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4320" y="841540"/>
            <a:ext cx="3482038" cy="439824"/>
          </a:xfrm>
        </p:spPr>
        <p:txBody>
          <a:bodyPr/>
          <a:lstStyle/>
          <a:p>
            <a:r>
              <a:rPr lang="de-DE" b="0" dirty="0"/>
              <a:t>System </a:t>
            </a:r>
            <a:r>
              <a:rPr lang="de-DE" b="0" dirty="0" err="1"/>
              <a:t>architecture</a:t>
            </a:r>
            <a:endParaRPr lang="de-DE" b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A6316-0C18-4191-BD74-828B2F32205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A3F453D-6825-4B9C-A28B-4A377D49A1F6}"/>
              </a:ext>
            </a:extLst>
          </p:cNvPr>
          <p:cNvSpPr/>
          <p:nvPr/>
        </p:nvSpPr>
        <p:spPr>
          <a:xfrm>
            <a:off x="1906857" y="1784193"/>
            <a:ext cx="8396869" cy="2631688"/>
          </a:xfrm>
          <a:prstGeom prst="roundRect">
            <a:avLst/>
          </a:prstGeom>
          <a:noFill/>
          <a:ln w="38100">
            <a:solidFill>
              <a:srgbClr val="0065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E5A72FCE-1A0A-4C08-ACB4-DECA7B05D84D}"/>
              </a:ext>
            </a:extLst>
          </p:cNvPr>
          <p:cNvSpPr/>
          <p:nvPr/>
        </p:nvSpPr>
        <p:spPr>
          <a:xfrm>
            <a:off x="2059257" y="1936592"/>
            <a:ext cx="1497981" cy="2323171"/>
          </a:xfrm>
          <a:prstGeom prst="roundRect">
            <a:avLst/>
          </a:prstGeom>
          <a:noFill/>
          <a:ln>
            <a:solidFill>
              <a:srgbClr val="0065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A5975B9-1F34-46D7-BB08-752314108B44}"/>
              </a:ext>
            </a:extLst>
          </p:cNvPr>
          <p:cNvSpPr txBox="1"/>
          <p:nvPr/>
        </p:nvSpPr>
        <p:spPr>
          <a:xfrm>
            <a:off x="2353021" y="2019791"/>
            <a:ext cx="9104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00658B"/>
                </a:solidFill>
              </a:rPr>
              <a:t>Control </a:t>
            </a:r>
            <a:r>
              <a:rPr lang="de-DE" sz="1000" dirty="0" err="1">
                <a:solidFill>
                  <a:srgbClr val="00658B"/>
                </a:solidFill>
              </a:rPr>
              <a:t>node</a:t>
            </a:r>
            <a:endParaRPr lang="de-DE" sz="1000" dirty="0">
              <a:solidFill>
                <a:srgbClr val="00658B"/>
              </a:solidFill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AC92FA69-772F-4D1F-AC65-9C91099492C6}"/>
              </a:ext>
            </a:extLst>
          </p:cNvPr>
          <p:cNvSpPr/>
          <p:nvPr/>
        </p:nvSpPr>
        <p:spPr>
          <a:xfrm>
            <a:off x="3851001" y="1936592"/>
            <a:ext cx="1925331" cy="2323171"/>
          </a:xfrm>
          <a:prstGeom prst="roundRect">
            <a:avLst/>
          </a:prstGeom>
          <a:noFill/>
          <a:ln>
            <a:solidFill>
              <a:srgbClr val="0065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ABD5011-15D7-40DA-ACB7-6A82B4EDD8DD}"/>
              </a:ext>
            </a:extLst>
          </p:cNvPr>
          <p:cNvSpPr txBox="1"/>
          <p:nvPr/>
        </p:nvSpPr>
        <p:spPr>
          <a:xfrm>
            <a:off x="4334221" y="2019791"/>
            <a:ext cx="9104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>
                <a:solidFill>
                  <a:srgbClr val="00658B"/>
                </a:solidFill>
              </a:rPr>
              <a:t>Worker</a:t>
            </a:r>
            <a:r>
              <a:rPr lang="de-DE" sz="1000" dirty="0">
                <a:solidFill>
                  <a:srgbClr val="00658B"/>
                </a:solidFill>
              </a:rPr>
              <a:t> </a:t>
            </a:r>
            <a:r>
              <a:rPr lang="de-DE" sz="1000" dirty="0" err="1">
                <a:solidFill>
                  <a:srgbClr val="00658B"/>
                </a:solidFill>
              </a:rPr>
              <a:t>node</a:t>
            </a:r>
            <a:endParaRPr lang="de-DE" sz="1000" dirty="0">
              <a:solidFill>
                <a:srgbClr val="00658B"/>
              </a:solidFill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167E59A1-BCB2-4E06-899D-2609E81481AD}"/>
              </a:ext>
            </a:extLst>
          </p:cNvPr>
          <p:cNvSpPr/>
          <p:nvPr/>
        </p:nvSpPr>
        <p:spPr>
          <a:xfrm>
            <a:off x="1883039" y="5001408"/>
            <a:ext cx="8420687" cy="1110800"/>
          </a:xfrm>
          <a:prstGeom prst="roundRect">
            <a:avLst/>
          </a:prstGeom>
          <a:noFill/>
          <a:ln w="28575">
            <a:solidFill>
              <a:srgbClr val="FF8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3390AA41-EC34-463F-A69F-9D5745A4774A}"/>
              </a:ext>
            </a:extLst>
          </p:cNvPr>
          <p:cNvSpPr/>
          <p:nvPr/>
        </p:nvSpPr>
        <p:spPr>
          <a:xfrm>
            <a:off x="3972563" y="2349212"/>
            <a:ext cx="816315" cy="398619"/>
          </a:xfrm>
          <a:prstGeom prst="roundRect">
            <a:avLst/>
          </a:prstGeom>
          <a:noFill/>
          <a:ln w="28575">
            <a:solidFill>
              <a:srgbClr val="82A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5D1FA2A-3691-4D47-88F6-9D70D6ABBBB2}"/>
              </a:ext>
            </a:extLst>
          </p:cNvPr>
          <p:cNvSpPr txBox="1"/>
          <p:nvPr/>
        </p:nvSpPr>
        <p:spPr>
          <a:xfrm>
            <a:off x="4020808" y="2359863"/>
            <a:ext cx="7764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82A043"/>
                </a:solidFill>
              </a:rPr>
              <a:t>Argo</a:t>
            </a:r>
            <a:br>
              <a:rPr lang="de-DE" sz="1000" dirty="0">
                <a:solidFill>
                  <a:srgbClr val="82A043"/>
                </a:solidFill>
              </a:rPr>
            </a:br>
            <a:r>
              <a:rPr lang="de-DE" sz="1000" dirty="0">
                <a:solidFill>
                  <a:srgbClr val="82A043"/>
                </a:solidFill>
              </a:rPr>
              <a:t>Workflow</a:t>
            </a: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C3102191-B668-4D9F-90C3-DBA14E15AF73}"/>
              </a:ext>
            </a:extLst>
          </p:cNvPr>
          <p:cNvSpPr/>
          <p:nvPr/>
        </p:nvSpPr>
        <p:spPr>
          <a:xfrm>
            <a:off x="4945477" y="3022367"/>
            <a:ext cx="597822" cy="412207"/>
          </a:xfrm>
          <a:prstGeom prst="roundRect">
            <a:avLst/>
          </a:prstGeom>
          <a:noFill/>
          <a:ln w="28575">
            <a:solidFill>
              <a:srgbClr val="82A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BDDDC34-154E-4FE8-9B0E-4E68DF946FD7}"/>
              </a:ext>
            </a:extLst>
          </p:cNvPr>
          <p:cNvSpPr txBox="1"/>
          <p:nvPr/>
        </p:nvSpPr>
        <p:spPr>
          <a:xfrm>
            <a:off x="4993682" y="3022367"/>
            <a:ext cx="597822" cy="25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82A043"/>
                </a:solidFill>
              </a:rPr>
              <a:t>ROTI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E5D7149E-5902-4CD1-A37E-422E6481F7E4}"/>
              </a:ext>
            </a:extLst>
          </p:cNvPr>
          <p:cNvSpPr/>
          <p:nvPr/>
        </p:nvSpPr>
        <p:spPr>
          <a:xfrm>
            <a:off x="5926930" y="1936592"/>
            <a:ext cx="1997026" cy="2323171"/>
          </a:xfrm>
          <a:prstGeom prst="roundRect">
            <a:avLst/>
          </a:prstGeom>
          <a:noFill/>
          <a:ln>
            <a:solidFill>
              <a:srgbClr val="0065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CFF492CA-CBB0-4D54-94DB-55D77BDCFAE2}"/>
              </a:ext>
            </a:extLst>
          </p:cNvPr>
          <p:cNvSpPr txBox="1"/>
          <p:nvPr/>
        </p:nvSpPr>
        <p:spPr>
          <a:xfrm>
            <a:off x="6344132" y="2019791"/>
            <a:ext cx="9104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>
                <a:solidFill>
                  <a:srgbClr val="00658B"/>
                </a:solidFill>
              </a:rPr>
              <a:t>Worker</a:t>
            </a:r>
            <a:r>
              <a:rPr lang="de-DE" sz="1000" dirty="0">
                <a:solidFill>
                  <a:srgbClr val="00658B"/>
                </a:solidFill>
              </a:rPr>
              <a:t> </a:t>
            </a:r>
            <a:r>
              <a:rPr lang="de-DE" sz="1000" dirty="0" err="1">
                <a:solidFill>
                  <a:srgbClr val="00658B"/>
                </a:solidFill>
              </a:rPr>
              <a:t>node</a:t>
            </a:r>
            <a:endParaRPr lang="de-DE" sz="1000" dirty="0">
              <a:solidFill>
                <a:srgbClr val="00658B"/>
              </a:solidFill>
            </a:endParaRPr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5A94878A-7E24-4647-8F9C-0E3385DF3BE6}"/>
              </a:ext>
            </a:extLst>
          </p:cNvPr>
          <p:cNvSpPr/>
          <p:nvPr/>
        </p:nvSpPr>
        <p:spPr>
          <a:xfrm>
            <a:off x="8098308" y="1936592"/>
            <a:ext cx="1997026" cy="2323171"/>
          </a:xfrm>
          <a:prstGeom prst="roundRect">
            <a:avLst/>
          </a:prstGeom>
          <a:noFill/>
          <a:ln>
            <a:solidFill>
              <a:srgbClr val="0065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21CC3ED-B937-4B2C-999D-B84EDE5BB333}"/>
              </a:ext>
            </a:extLst>
          </p:cNvPr>
          <p:cNvSpPr txBox="1"/>
          <p:nvPr/>
        </p:nvSpPr>
        <p:spPr>
          <a:xfrm>
            <a:off x="8641595" y="2019791"/>
            <a:ext cx="9104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>
                <a:solidFill>
                  <a:srgbClr val="00658B"/>
                </a:solidFill>
              </a:rPr>
              <a:t>Worker</a:t>
            </a:r>
            <a:r>
              <a:rPr lang="de-DE" sz="1000" dirty="0">
                <a:solidFill>
                  <a:srgbClr val="00658B"/>
                </a:solidFill>
              </a:rPr>
              <a:t> </a:t>
            </a:r>
            <a:r>
              <a:rPr lang="de-DE" sz="1000" dirty="0" err="1">
                <a:solidFill>
                  <a:srgbClr val="00658B"/>
                </a:solidFill>
              </a:rPr>
              <a:t>node</a:t>
            </a:r>
            <a:endParaRPr lang="de-DE" sz="1000" dirty="0">
              <a:solidFill>
                <a:srgbClr val="00658B"/>
              </a:solidFill>
            </a:endParaRP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96C14D46-FC33-447E-AE22-D8A8366884F6}"/>
              </a:ext>
            </a:extLst>
          </p:cNvPr>
          <p:cNvCxnSpPr>
            <a:cxnSpLocks/>
          </p:cNvCxnSpPr>
          <p:nvPr/>
        </p:nvCxnSpPr>
        <p:spPr>
          <a:xfrm>
            <a:off x="4788878" y="2595432"/>
            <a:ext cx="4307943" cy="23218"/>
          </a:xfrm>
          <a:prstGeom prst="line">
            <a:avLst/>
          </a:prstGeom>
          <a:ln w="28575">
            <a:solidFill>
              <a:srgbClr val="82A0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DECDDE58-0931-4819-9DE3-EEA6CCEBEE37}"/>
              </a:ext>
            </a:extLst>
          </p:cNvPr>
          <p:cNvCxnSpPr/>
          <p:nvPr/>
        </p:nvCxnSpPr>
        <p:spPr>
          <a:xfrm>
            <a:off x="5244672" y="2595432"/>
            <a:ext cx="0" cy="421741"/>
          </a:xfrm>
          <a:prstGeom prst="straightConnector1">
            <a:avLst/>
          </a:prstGeom>
          <a:ln w="28575">
            <a:solidFill>
              <a:srgbClr val="82A0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B4A6BFC3-57B4-4F64-96D1-3481859AD041}"/>
              </a:ext>
            </a:extLst>
          </p:cNvPr>
          <p:cNvCxnSpPr/>
          <p:nvPr/>
        </p:nvCxnSpPr>
        <p:spPr>
          <a:xfrm>
            <a:off x="6322623" y="2618650"/>
            <a:ext cx="0" cy="421741"/>
          </a:xfrm>
          <a:prstGeom prst="straightConnector1">
            <a:avLst/>
          </a:prstGeom>
          <a:ln w="28575">
            <a:solidFill>
              <a:srgbClr val="82A0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7467A722-6F70-4606-9C68-4133206AF4FA}"/>
              </a:ext>
            </a:extLst>
          </p:cNvPr>
          <p:cNvCxnSpPr/>
          <p:nvPr/>
        </p:nvCxnSpPr>
        <p:spPr>
          <a:xfrm>
            <a:off x="6965794" y="2618650"/>
            <a:ext cx="0" cy="421741"/>
          </a:xfrm>
          <a:prstGeom prst="straightConnector1">
            <a:avLst/>
          </a:prstGeom>
          <a:ln w="28575">
            <a:solidFill>
              <a:srgbClr val="82A0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F6A764C1-1855-4916-B53B-ACA163BE719C}"/>
              </a:ext>
            </a:extLst>
          </p:cNvPr>
          <p:cNvCxnSpPr/>
          <p:nvPr/>
        </p:nvCxnSpPr>
        <p:spPr>
          <a:xfrm>
            <a:off x="8513633" y="2595432"/>
            <a:ext cx="0" cy="421741"/>
          </a:xfrm>
          <a:prstGeom prst="straightConnector1">
            <a:avLst/>
          </a:prstGeom>
          <a:ln w="28575">
            <a:solidFill>
              <a:srgbClr val="82A0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DAA964C8-68BC-42E4-BAEA-85422318EE34}"/>
              </a:ext>
            </a:extLst>
          </p:cNvPr>
          <p:cNvCxnSpPr/>
          <p:nvPr/>
        </p:nvCxnSpPr>
        <p:spPr>
          <a:xfrm>
            <a:off x="9096821" y="2618650"/>
            <a:ext cx="0" cy="421741"/>
          </a:xfrm>
          <a:prstGeom prst="straightConnector1">
            <a:avLst/>
          </a:prstGeom>
          <a:ln w="28575">
            <a:solidFill>
              <a:srgbClr val="82A0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>
            <a:extLst>
              <a:ext uri="{FF2B5EF4-FFF2-40B4-BE49-F238E27FC236}">
                <a16:creationId xmlns:a16="http://schemas.microsoft.com/office/drawing/2014/main" id="{FC1CEB0B-69E0-46DD-9B33-2F7F45A174BB}"/>
              </a:ext>
            </a:extLst>
          </p:cNvPr>
          <p:cNvSpPr txBox="1"/>
          <p:nvPr/>
        </p:nvSpPr>
        <p:spPr>
          <a:xfrm>
            <a:off x="4743004" y="2381097"/>
            <a:ext cx="10095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solidFill>
                  <a:srgbClr val="82A043"/>
                </a:solidFill>
              </a:rPr>
              <a:t>Create </a:t>
            </a:r>
            <a:r>
              <a:rPr lang="de-DE" sz="1000" b="1" dirty="0" err="1">
                <a:solidFill>
                  <a:srgbClr val="82A043"/>
                </a:solidFill>
              </a:rPr>
              <a:t>pods</a:t>
            </a:r>
            <a:endParaRPr lang="de-DE" sz="1000" b="1" dirty="0">
              <a:solidFill>
                <a:srgbClr val="82A043"/>
              </a:solidFill>
            </a:endParaRPr>
          </a:p>
        </p:txBody>
      </p:sp>
      <p:sp>
        <p:nvSpPr>
          <p:cNvPr id="55" name="Rechteck: abgerundete Ecken 54">
            <a:extLst>
              <a:ext uri="{FF2B5EF4-FFF2-40B4-BE49-F238E27FC236}">
                <a16:creationId xmlns:a16="http://schemas.microsoft.com/office/drawing/2014/main" id="{68738882-1994-4B48-92F1-C00057163CC9}"/>
              </a:ext>
            </a:extLst>
          </p:cNvPr>
          <p:cNvSpPr/>
          <p:nvPr/>
        </p:nvSpPr>
        <p:spPr>
          <a:xfrm>
            <a:off x="4076636" y="3555887"/>
            <a:ext cx="1466197" cy="599304"/>
          </a:xfrm>
          <a:prstGeom prst="roundRect">
            <a:avLst/>
          </a:prstGeom>
          <a:noFill/>
          <a:ln w="28575">
            <a:solidFill>
              <a:srgbClr val="F7A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3260E0E4-5E29-4F51-ADB0-40DCFA323360}"/>
              </a:ext>
            </a:extLst>
          </p:cNvPr>
          <p:cNvSpPr txBox="1"/>
          <p:nvPr/>
        </p:nvSpPr>
        <p:spPr>
          <a:xfrm>
            <a:off x="4107446" y="3638404"/>
            <a:ext cx="1423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FF8028"/>
                </a:solidFill>
              </a:rPr>
              <a:t>Data Collection Agent</a:t>
            </a:r>
          </a:p>
          <a:p>
            <a:pPr algn="ctr"/>
            <a:r>
              <a:rPr lang="de-DE" sz="1000" dirty="0">
                <a:solidFill>
                  <a:srgbClr val="FF8028"/>
                </a:solidFill>
              </a:rPr>
              <a:t>Telegraf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BC0B30D0-D7DA-44B4-BF37-1826739445A1}"/>
              </a:ext>
            </a:extLst>
          </p:cNvPr>
          <p:cNvSpPr txBox="1"/>
          <p:nvPr/>
        </p:nvSpPr>
        <p:spPr>
          <a:xfrm>
            <a:off x="689945" y="1468331"/>
            <a:ext cx="2566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658B"/>
                </a:solidFill>
              </a:rPr>
              <a:t>IMPC-ROTI Processing Chain </a:t>
            </a:r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80EED6C8-1098-4DCF-96F1-DD3EE1443ACD}"/>
              </a:ext>
            </a:extLst>
          </p:cNvPr>
          <p:cNvSpPr/>
          <p:nvPr/>
        </p:nvSpPr>
        <p:spPr>
          <a:xfrm>
            <a:off x="6220693" y="3555887"/>
            <a:ext cx="1392132" cy="599304"/>
          </a:xfrm>
          <a:prstGeom prst="roundRect">
            <a:avLst/>
          </a:prstGeom>
          <a:noFill/>
          <a:ln w="28575">
            <a:solidFill>
              <a:srgbClr val="F7A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DF0F8E69-7080-49C9-BEDF-2289F575559E}"/>
              </a:ext>
            </a:extLst>
          </p:cNvPr>
          <p:cNvSpPr txBox="1"/>
          <p:nvPr/>
        </p:nvSpPr>
        <p:spPr>
          <a:xfrm>
            <a:off x="6189864" y="3625918"/>
            <a:ext cx="1453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FF8028"/>
                </a:solidFill>
              </a:rPr>
              <a:t>Data Collection Agent</a:t>
            </a:r>
          </a:p>
          <a:p>
            <a:pPr algn="ctr"/>
            <a:r>
              <a:rPr lang="de-DE" sz="1000" dirty="0">
                <a:solidFill>
                  <a:srgbClr val="FF8028"/>
                </a:solidFill>
              </a:rPr>
              <a:t>Telegraf</a:t>
            </a:r>
          </a:p>
        </p:txBody>
      </p:sp>
      <p:sp>
        <p:nvSpPr>
          <p:cNvPr id="71" name="Rechteck: abgerundete Ecken 70">
            <a:extLst>
              <a:ext uri="{FF2B5EF4-FFF2-40B4-BE49-F238E27FC236}">
                <a16:creationId xmlns:a16="http://schemas.microsoft.com/office/drawing/2014/main" id="{04D42FBF-CDC5-4119-A548-E22955A0D535}"/>
              </a:ext>
            </a:extLst>
          </p:cNvPr>
          <p:cNvSpPr/>
          <p:nvPr/>
        </p:nvSpPr>
        <p:spPr>
          <a:xfrm>
            <a:off x="8436133" y="3555887"/>
            <a:ext cx="1392132" cy="599304"/>
          </a:xfrm>
          <a:prstGeom prst="roundRect">
            <a:avLst/>
          </a:prstGeom>
          <a:noFill/>
          <a:ln w="28575">
            <a:solidFill>
              <a:srgbClr val="F7A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ECECEC6-5821-4199-94AA-436C68047B7A}"/>
              </a:ext>
            </a:extLst>
          </p:cNvPr>
          <p:cNvSpPr txBox="1"/>
          <p:nvPr/>
        </p:nvSpPr>
        <p:spPr>
          <a:xfrm>
            <a:off x="8364357" y="3626895"/>
            <a:ext cx="1551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FF8028"/>
                </a:solidFill>
              </a:rPr>
              <a:t>Data Collection Agent</a:t>
            </a:r>
          </a:p>
          <a:p>
            <a:pPr algn="ctr"/>
            <a:r>
              <a:rPr lang="de-DE" sz="1000" dirty="0">
                <a:solidFill>
                  <a:srgbClr val="FF8028"/>
                </a:solidFill>
              </a:rPr>
              <a:t>Telegraf</a:t>
            </a:r>
          </a:p>
        </p:txBody>
      </p:sp>
      <p:sp>
        <p:nvSpPr>
          <p:cNvPr id="73" name="Rechteck: abgerundete Ecken 72">
            <a:extLst>
              <a:ext uri="{FF2B5EF4-FFF2-40B4-BE49-F238E27FC236}">
                <a16:creationId xmlns:a16="http://schemas.microsoft.com/office/drawing/2014/main" id="{C3E25EFA-8F74-40BC-8614-A7677CD453E8}"/>
              </a:ext>
            </a:extLst>
          </p:cNvPr>
          <p:cNvSpPr/>
          <p:nvPr/>
        </p:nvSpPr>
        <p:spPr>
          <a:xfrm>
            <a:off x="2091439" y="3555887"/>
            <a:ext cx="1392132" cy="599304"/>
          </a:xfrm>
          <a:prstGeom prst="roundRect">
            <a:avLst/>
          </a:prstGeom>
          <a:noFill/>
          <a:ln w="28575">
            <a:solidFill>
              <a:srgbClr val="F7A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298E7CB5-1F88-436B-B296-AA897514C143}"/>
              </a:ext>
            </a:extLst>
          </p:cNvPr>
          <p:cNvSpPr txBox="1"/>
          <p:nvPr/>
        </p:nvSpPr>
        <p:spPr>
          <a:xfrm>
            <a:off x="2106073" y="3588958"/>
            <a:ext cx="1431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FF8028"/>
                </a:solidFill>
              </a:rPr>
              <a:t>Data Collection Agent</a:t>
            </a:r>
          </a:p>
          <a:p>
            <a:pPr algn="ctr"/>
            <a:r>
              <a:rPr lang="de-DE" sz="1000" dirty="0">
                <a:solidFill>
                  <a:srgbClr val="FF8028"/>
                </a:solidFill>
              </a:rPr>
              <a:t>Telegraf</a:t>
            </a:r>
          </a:p>
        </p:txBody>
      </p:sp>
      <p:sp>
        <p:nvSpPr>
          <p:cNvPr id="75" name="Rechteck: abgerundete Ecken 74">
            <a:extLst>
              <a:ext uri="{FF2B5EF4-FFF2-40B4-BE49-F238E27FC236}">
                <a16:creationId xmlns:a16="http://schemas.microsoft.com/office/drawing/2014/main" id="{D572B30C-0533-4D2D-A422-4D4AAFF826C7}"/>
              </a:ext>
            </a:extLst>
          </p:cNvPr>
          <p:cNvSpPr/>
          <p:nvPr/>
        </p:nvSpPr>
        <p:spPr>
          <a:xfrm>
            <a:off x="6021890" y="3040391"/>
            <a:ext cx="597822" cy="412207"/>
          </a:xfrm>
          <a:prstGeom prst="roundRect">
            <a:avLst/>
          </a:prstGeom>
          <a:noFill/>
          <a:ln w="28575">
            <a:solidFill>
              <a:srgbClr val="82A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08C55565-B934-4CFA-A916-C8188DBA9930}"/>
              </a:ext>
            </a:extLst>
          </p:cNvPr>
          <p:cNvSpPr txBox="1"/>
          <p:nvPr/>
        </p:nvSpPr>
        <p:spPr>
          <a:xfrm>
            <a:off x="6070095" y="3040391"/>
            <a:ext cx="597822" cy="25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82A043"/>
                </a:solidFill>
              </a:rPr>
              <a:t>ROTI</a:t>
            </a:r>
          </a:p>
        </p:txBody>
      </p:sp>
      <p:sp>
        <p:nvSpPr>
          <p:cNvPr id="77" name="Rechteck: abgerundete Ecken 76">
            <a:extLst>
              <a:ext uri="{FF2B5EF4-FFF2-40B4-BE49-F238E27FC236}">
                <a16:creationId xmlns:a16="http://schemas.microsoft.com/office/drawing/2014/main" id="{214AC513-7F9D-4869-88B5-BF0F2A0C21AE}"/>
              </a:ext>
            </a:extLst>
          </p:cNvPr>
          <p:cNvSpPr/>
          <p:nvPr/>
        </p:nvSpPr>
        <p:spPr>
          <a:xfrm>
            <a:off x="6730361" y="3051367"/>
            <a:ext cx="597822" cy="412207"/>
          </a:xfrm>
          <a:prstGeom prst="roundRect">
            <a:avLst/>
          </a:prstGeom>
          <a:noFill/>
          <a:ln w="28575">
            <a:solidFill>
              <a:srgbClr val="82A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2AACF56B-953F-4341-9DB6-C5605D539F51}"/>
              </a:ext>
            </a:extLst>
          </p:cNvPr>
          <p:cNvSpPr txBox="1"/>
          <p:nvPr/>
        </p:nvSpPr>
        <p:spPr>
          <a:xfrm>
            <a:off x="6778566" y="3051367"/>
            <a:ext cx="597822" cy="25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82A043"/>
                </a:solidFill>
              </a:rPr>
              <a:t>ROTI</a:t>
            </a:r>
          </a:p>
        </p:txBody>
      </p:sp>
      <p:sp>
        <p:nvSpPr>
          <p:cNvPr id="79" name="Rechteck: abgerundete Ecken 78">
            <a:extLst>
              <a:ext uri="{FF2B5EF4-FFF2-40B4-BE49-F238E27FC236}">
                <a16:creationId xmlns:a16="http://schemas.microsoft.com/office/drawing/2014/main" id="{6BFC2044-4A56-4B57-AC2F-CA1403D97D22}"/>
              </a:ext>
            </a:extLst>
          </p:cNvPr>
          <p:cNvSpPr/>
          <p:nvPr/>
        </p:nvSpPr>
        <p:spPr>
          <a:xfrm>
            <a:off x="8220010" y="3018970"/>
            <a:ext cx="597822" cy="412207"/>
          </a:xfrm>
          <a:prstGeom prst="roundRect">
            <a:avLst/>
          </a:prstGeom>
          <a:noFill/>
          <a:ln w="28575">
            <a:solidFill>
              <a:srgbClr val="82A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DBB5371A-C2B9-4EE5-8601-A65943B2BE2C}"/>
              </a:ext>
            </a:extLst>
          </p:cNvPr>
          <p:cNvSpPr txBox="1"/>
          <p:nvPr/>
        </p:nvSpPr>
        <p:spPr>
          <a:xfrm>
            <a:off x="8268215" y="3018970"/>
            <a:ext cx="597822" cy="25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82A043"/>
                </a:solidFill>
              </a:rPr>
              <a:t>ROTI</a:t>
            </a:r>
          </a:p>
        </p:txBody>
      </p:sp>
      <p:sp>
        <p:nvSpPr>
          <p:cNvPr id="81" name="Rechteck: abgerundete Ecken 80">
            <a:extLst>
              <a:ext uri="{FF2B5EF4-FFF2-40B4-BE49-F238E27FC236}">
                <a16:creationId xmlns:a16="http://schemas.microsoft.com/office/drawing/2014/main" id="{04E7C60A-8C7C-4791-8C9A-6CEC1E4C9345}"/>
              </a:ext>
            </a:extLst>
          </p:cNvPr>
          <p:cNvSpPr/>
          <p:nvPr/>
        </p:nvSpPr>
        <p:spPr>
          <a:xfrm>
            <a:off x="8955406" y="3032815"/>
            <a:ext cx="597822" cy="412207"/>
          </a:xfrm>
          <a:prstGeom prst="roundRect">
            <a:avLst/>
          </a:prstGeom>
          <a:noFill/>
          <a:ln w="28575">
            <a:solidFill>
              <a:srgbClr val="82A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E068BD2-0F10-4A4A-8850-C8B6924CDD8D}"/>
              </a:ext>
            </a:extLst>
          </p:cNvPr>
          <p:cNvSpPr txBox="1"/>
          <p:nvPr/>
        </p:nvSpPr>
        <p:spPr>
          <a:xfrm>
            <a:off x="9003611" y="3032815"/>
            <a:ext cx="597822" cy="25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rgbClr val="82A043"/>
                </a:solidFill>
              </a:rPr>
              <a:t>ROTI</a:t>
            </a:r>
          </a:p>
        </p:txBody>
      </p:sp>
      <p:sp>
        <p:nvSpPr>
          <p:cNvPr id="83" name="Rechteck: abgerundete Ecken 82">
            <a:extLst>
              <a:ext uri="{FF2B5EF4-FFF2-40B4-BE49-F238E27FC236}">
                <a16:creationId xmlns:a16="http://schemas.microsoft.com/office/drawing/2014/main" id="{FE02622E-E90E-40AE-AECE-A47129E1932A}"/>
              </a:ext>
            </a:extLst>
          </p:cNvPr>
          <p:cNvSpPr/>
          <p:nvPr/>
        </p:nvSpPr>
        <p:spPr>
          <a:xfrm>
            <a:off x="2106073" y="5174283"/>
            <a:ext cx="1392132" cy="599304"/>
          </a:xfrm>
          <a:prstGeom prst="roundRect">
            <a:avLst/>
          </a:prstGeom>
          <a:noFill/>
          <a:ln w="28575">
            <a:solidFill>
              <a:srgbClr val="F7A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C8AF8EBA-4CED-49F6-88EF-4D09C9554890}"/>
              </a:ext>
            </a:extLst>
          </p:cNvPr>
          <p:cNvSpPr txBox="1"/>
          <p:nvPr/>
        </p:nvSpPr>
        <p:spPr>
          <a:xfrm>
            <a:off x="2120707" y="5256418"/>
            <a:ext cx="1277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FF8028"/>
                </a:solidFill>
              </a:rPr>
              <a:t>Data Collection Agent</a:t>
            </a:r>
          </a:p>
          <a:p>
            <a:pPr algn="ctr"/>
            <a:r>
              <a:rPr lang="de-DE" sz="1000" dirty="0">
                <a:solidFill>
                  <a:srgbClr val="FF8028"/>
                </a:solidFill>
              </a:rPr>
              <a:t>Telegraf</a:t>
            </a:r>
          </a:p>
        </p:txBody>
      </p:sp>
      <p:sp>
        <p:nvSpPr>
          <p:cNvPr id="86" name="Rechteck: abgerundete Ecken 85">
            <a:extLst>
              <a:ext uri="{FF2B5EF4-FFF2-40B4-BE49-F238E27FC236}">
                <a16:creationId xmlns:a16="http://schemas.microsoft.com/office/drawing/2014/main" id="{B5B379A7-3543-4ADB-A8CF-F2F25BD409D1}"/>
              </a:ext>
            </a:extLst>
          </p:cNvPr>
          <p:cNvSpPr/>
          <p:nvPr/>
        </p:nvSpPr>
        <p:spPr>
          <a:xfrm>
            <a:off x="4103257" y="5147674"/>
            <a:ext cx="1392132" cy="599304"/>
          </a:xfrm>
          <a:prstGeom prst="roundRect">
            <a:avLst/>
          </a:prstGeom>
          <a:noFill/>
          <a:ln w="28575">
            <a:solidFill>
              <a:srgbClr val="F7A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21B5D171-CC0C-4873-A360-6793831EDC36}"/>
              </a:ext>
            </a:extLst>
          </p:cNvPr>
          <p:cNvSpPr txBox="1"/>
          <p:nvPr/>
        </p:nvSpPr>
        <p:spPr>
          <a:xfrm>
            <a:off x="4176358" y="5307785"/>
            <a:ext cx="1277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FF8028"/>
                </a:solidFill>
              </a:rPr>
              <a:t>Database</a:t>
            </a:r>
          </a:p>
          <a:p>
            <a:pPr algn="ctr"/>
            <a:r>
              <a:rPr lang="de-DE" sz="1000" dirty="0" err="1">
                <a:solidFill>
                  <a:srgbClr val="FF8028"/>
                </a:solidFill>
              </a:rPr>
              <a:t>InfluxDB</a:t>
            </a:r>
            <a:endParaRPr lang="de-DE" sz="1000" dirty="0">
              <a:solidFill>
                <a:srgbClr val="FF8028"/>
              </a:solidFill>
            </a:endParaRPr>
          </a:p>
        </p:txBody>
      </p:sp>
      <p:sp>
        <p:nvSpPr>
          <p:cNvPr id="88" name="Rechteck: abgerundete Ecken 87">
            <a:extLst>
              <a:ext uri="{FF2B5EF4-FFF2-40B4-BE49-F238E27FC236}">
                <a16:creationId xmlns:a16="http://schemas.microsoft.com/office/drawing/2014/main" id="{4EDB5B21-CD83-4523-9AD2-DB7C9602B457}"/>
              </a:ext>
            </a:extLst>
          </p:cNvPr>
          <p:cNvSpPr/>
          <p:nvPr/>
        </p:nvSpPr>
        <p:spPr>
          <a:xfrm>
            <a:off x="6259662" y="5147674"/>
            <a:ext cx="1392132" cy="599304"/>
          </a:xfrm>
          <a:prstGeom prst="roundRect">
            <a:avLst/>
          </a:prstGeom>
          <a:noFill/>
          <a:ln w="28575">
            <a:solidFill>
              <a:srgbClr val="F7A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88D7B6E1-31FB-412E-A5D7-C3E94F104368}"/>
              </a:ext>
            </a:extLst>
          </p:cNvPr>
          <p:cNvSpPr txBox="1"/>
          <p:nvPr/>
        </p:nvSpPr>
        <p:spPr>
          <a:xfrm>
            <a:off x="6344132" y="5235885"/>
            <a:ext cx="1277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FF8028"/>
                </a:solidFill>
              </a:rPr>
              <a:t>Monitoring </a:t>
            </a:r>
            <a:r>
              <a:rPr lang="de-DE" sz="1000" dirty="0" err="1">
                <a:solidFill>
                  <a:srgbClr val="FF8028"/>
                </a:solidFill>
              </a:rPr>
              <a:t>Visualization</a:t>
            </a:r>
            <a:endParaRPr lang="de-DE" sz="1000" dirty="0">
              <a:solidFill>
                <a:srgbClr val="FF8028"/>
              </a:solidFill>
            </a:endParaRPr>
          </a:p>
          <a:p>
            <a:pPr algn="ctr"/>
            <a:r>
              <a:rPr lang="de-DE" sz="1000" dirty="0" err="1">
                <a:solidFill>
                  <a:srgbClr val="FF8028"/>
                </a:solidFill>
              </a:rPr>
              <a:t>Grafana</a:t>
            </a:r>
            <a:endParaRPr lang="de-DE" sz="1000" dirty="0">
              <a:solidFill>
                <a:srgbClr val="FF8028"/>
              </a:solidFill>
            </a:endParaRPr>
          </a:p>
        </p:txBody>
      </p:sp>
      <p:sp>
        <p:nvSpPr>
          <p:cNvPr id="90" name="Rechteck: abgerundete Ecken 89">
            <a:extLst>
              <a:ext uri="{FF2B5EF4-FFF2-40B4-BE49-F238E27FC236}">
                <a16:creationId xmlns:a16="http://schemas.microsoft.com/office/drawing/2014/main" id="{AEAE7EF4-9302-46BC-A13C-ECCEB00D1809}"/>
              </a:ext>
            </a:extLst>
          </p:cNvPr>
          <p:cNvSpPr/>
          <p:nvPr/>
        </p:nvSpPr>
        <p:spPr>
          <a:xfrm>
            <a:off x="8392071" y="5169012"/>
            <a:ext cx="1392132" cy="599304"/>
          </a:xfrm>
          <a:prstGeom prst="roundRect">
            <a:avLst/>
          </a:prstGeom>
          <a:noFill/>
          <a:ln w="28575">
            <a:solidFill>
              <a:srgbClr val="F7A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F808C6D4-E558-48D4-B387-1638B5F89252}"/>
              </a:ext>
            </a:extLst>
          </p:cNvPr>
          <p:cNvSpPr txBox="1"/>
          <p:nvPr/>
        </p:nvSpPr>
        <p:spPr>
          <a:xfrm>
            <a:off x="8465172" y="5329123"/>
            <a:ext cx="1277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FF8028"/>
                </a:solidFill>
              </a:rPr>
              <a:t>Reporting</a:t>
            </a:r>
          </a:p>
          <a:p>
            <a:pPr algn="ctr"/>
            <a:r>
              <a:rPr lang="de-DE" sz="1000" dirty="0" err="1">
                <a:solidFill>
                  <a:srgbClr val="FF8028"/>
                </a:solidFill>
              </a:rPr>
              <a:t>ReportServer</a:t>
            </a:r>
            <a:endParaRPr lang="de-DE" sz="1000" dirty="0">
              <a:solidFill>
                <a:srgbClr val="FF8028"/>
              </a:solidFill>
            </a:endParaRPr>
          </a:p>
        </p:txBody>
      </p: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B768BDF8-D393-4AD3-9E05-61051B46CB74}"/>
              </a:ext>
            </a:extLst>
          </p:cNvPr>
          <p:cNvCxnSpPr>
            <a:cxnSpLocks/>
          </p:cNvCxnSpPr>
          <p:nvPr/>
        </p:nvCxnSpPr>
        <p:spPr>
          <a:xfrm>
            <a:off x="3577205" y="5445298"/>
            <a:ext cx="526052" cy="0"/>
          </a:xfrm>
          <a:prstGeom prst="straightConnector1">
            <a:avLst/>
          </a:prstGeom>
          <a:ln w="28575">
            <a:solidFill>
              <a:srgbClr val="FF80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3ECD36F-AFBE-46B7-824A-9A4B38EB9CE6}"/>
              </a:ext>
            </a:extLst>
          </p:cNvPr>
          <p:cNvSpPr txBox="1"/>
          <p:nvPr/>
        </p:nvSpPr>
        <p:spPr>
          <a:xfrm>
            <a:off x="5487427" y="1548723"/>
            <a:ext cx="13864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err="1">
                <a:solidFill>
                  <a:srgbClr val="00658B"/>
                </a:solidFill>
              </a:rPr>
              <a:t>Kubernetes</a:t>
            </a:r>
            <a:r>
              <a:rPr lang="de-DE" sz="1000" b="1" dirty="0">
                <a:solidFill>
                  <a:srgbClr val="00658B"/>
                </a:solidFill>
              </a:rPr>
              <a:t> Cluster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E81293F-158D-4F61-936A-947A9F7F85E5}"/>
              </a:ext>
            </a:extLst>
          </p:cNvPr>
          <p:cNvSpPr txBox="1"/>
          <p:nvPr/>
        </p:nvSpPr>
        <p:spPr>
          <a:xfrm>
            <a:off x="689945" y="4480873"/>
            <a:ext cx="1193094" cy="646331"/>
          </a:xfrm>
          <a:prstGeom prst="rect">
            <a:avLst/>
          </a:prstGeom>
          <a:noFill/>
          <a:ln w="28575">
            <a:solidFill>
              <a:srgbClr val="FF8028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>
                <a:solidFill>
                  <a:srgbClr val="FF8028"/>
                </a:solidFill>
              </a:rPr>
              <a:t>DLR‘s</a:t>
            </a:r>
            <a:r>
              <a:rPr lang="de-DE" sz="1200" dirty="0">
                <a:solidFill>
                  <a:srgbClr val="FF8028"/>
                </a:solidFill>
              </a:rPr>
              <a:t> DFD Monitoring and Reporting 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7B1A81D6-E3F4-4A46-BCB5-8C8128C70965}"/>
              </a:ext>
            </a:extLst>
          </p:cNvPr>
          <p:cNvCxnSpPr>
            <a:cxnSpLocks/>
          </p:cNvCxnSpPr>
          <p:nvPr/>
        </p:nvCxnSpPr>
        <p:spPr>
          <a:xfrm>
            <a:off x="2744642" y="4161882"/>
            <a:ext cx="8083" cy="488177"/>
          </a:xfrm>
          <a:prstGeom prst="line">
            <a:avLst/>
          </a:prstGeom>
          <a:ln w="28575">
            <a:solidFill>
              <a:srgbClr val="FF80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BF80F629-F7B1-4A97-8BBE-07E4405B8EFB}"/>
              </a:ext>
            </a:extLst>
          </p:cNvPr>
          <p:cNvCxnSpPr>
            <a:cxnSpLocks/>
          </p:cNvCxnSpPr>
          <p:nvPr/>
        </p:nvCxnSpPr>
        <p:spPr>
          <a:xfrm>
            <a:off x="4810125" y="4169753"/>
            <a:ext cx="8083" cy="488177"/>
          </a:xfrm>
          <a:prstGeom prst="line">
            <a:avLst/>
          </a:prstGeom>
          <a:ln w="28575">
            <a:solidFill>
              <a:srgbClr val="FF80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8B6194D9-36C3-4819-8893-3C85B5521137}"/>
              </a:ext>
            </a:extLst>
          </p:cNvPr>
          <p:cNvCxnSpPr>
            <a:cxnSpLocks/>
          </p:cNvCxnSpPr>
          <p:nvPr/>
        </p:nvCxnSpPr>
        <p:spPr>
          <a:xfrm>
            <a:off x="6965794" y="4145732"/>
            <a:ext cx="8083" cy="488177"/>
          </a:xfrm>
          <a:prstGeom prst="line">
            <a:avLst/>
          </a:prstGeom>
          <a:ln w="28575">
            <a:solidFill>
              <a:srgbClr val="FF80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A9E1F415-1E2C-4D01-A7B6-252455454672}"/>
              </a:ext>
            </a:extLst>
          </p:cNvPr>
          <p:cNvCxnSpPr>
            <a:cxnSpLocks/>
          </p:cNvCxnSpPr>
          <p:nvPr/>
        </p:nvCxnSpPr>
        <p:spPr>
          <a:xfrm>
            <a:off x="9132199" y="4165403"/>
            <a:ext cx="8083" cy="488177"/>
          </a:xfrm>
          <a:prstGeom prst="line">
            <a:avLst/>
          </a:prstGeom>
          <a:ln w="28575">
            <a:solidFill>
              <a:srgbClr val="FF80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48E66896-9341-4069-902A-C163EEA3B70E}"/>
              </a:ext>
            </a:extLst>
          </p:cNvPr>
          <p:cNvCxnSpPr>
            <a:cxnSpLocks/>
          </p:cNvCxnSpPr>
          <p:nvPr/>
        </p:nvCxnSpPr>
        <p:spPr>
          <a:xfrm flipV="1">
            <a:off x="2742027" y="4640600"/>
            <a:ext cx="6398255" cy="20284"/>
          </a:xfrm>
          <a:prstGeom prst="line">
            <a:avLst/>
          </a:prstGeom>
          <a:ln w="28575">
            <a:solidFill>
              <a:srgbClr val="FF80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r Verbinder 99">
            <a:extLst>
              <a:ext uri="{FF2B5EF4-FFF2-40B4-BE49-F238E27FC236}">
                <a16:creationId xmlns:a16="http://schemas.microsoft.com/office/drawing/2014/main" id="{15A1AE13-D31D-4A22-9E1F-FA18FE37F3A4}"/>
              </a:ext>
            </a:extLst>
          </p:cNvPr>
          <p:cNvCxnSpPr>
            <a:cxnSpLocks/>
          </p:cNvCxnSpPr>
          <p:nvPr/>
        </p:nvCxnSpPr>
        <p:spPr>
          <a:xfrm>
            <a:off x="4583384" y="4656163"/>
            <a:ext cx="8083" cy="488177"/>
          </a:xfrm>
          <a:prstGeom prst="line">
            <a:avLst/>
          </a:prstGeom>
          <a:ln w="28575">
            <a:solidFill>
              <a:srgbClr val="FF8028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273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114E09-F0F9-438C-9694-B963BBFA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0BA80B-97BB-4C55-9E36-5869E592CA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3A9E55-3896-45EC-9A5D-C74E27AA53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826018"/>
            <a:ext cx="7768452" cy="439824"/>
          </a:xfrm>
        </p:spPr>
        <p:txBody>
          <a:bodyPr>
            <a:normAutofit/>
          </a:bodyPr>
          <a:lstStyle/>
          <a:p>
            <a:r>
              <a:rPr lang="de-DE" b="0" dirty="0"/>
              <a:t>IMPC-ROTI Scientific </a:t>
            </a:r>
            <a:r>
              <a:rPr lang="de-DE" b="0" dirty="0" err="1"/>
              <a:t>processor</a:t>
            </a:r>
            <a:r>
              <a:rPr lang="de-DE" b="0" dirty="0"/>
              <a:t> - </a:t>
            </a:r>
            <a:r>
              <a:rPr lang="de-DE" b="0" dirty="0" err="1"/>
              <a:t>workflow</a:t>
            </a:r>
            <a:r>
              <a:rPr lang="de-DE" b="0" dirty="0"/>
              <a:t> </a:t>
            </a:r>
            <a:r>
              <a:rPr lang="de-DE" b="0" dirty="0" err="1"/>
              <a:t>chain</a:t>
            </a:r>
            <a:r>
              <a:rPr lang="de-DE" b="0" dirty="0"/>
              <a:t>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04D5E1-B36E-4A17-99CE-2A96A083C6F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05E1566D-535D-4184-914B-43556E65D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272" y="1811304"/>
            <a:ext cx="6674562" cy="313983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225545C-6EBB-4464-B87B-3BA169D5ADC4}"/>
              </a:ext>
            </a:extLst>
          </p:cNvPr>
          <p:cNvSpPr txBox="1"/>
          <p:nvPr/>
        </p:nvSpPr>
        <p:spPr>
          <a:xfrm>
            <a:off x="695325" y="1976222"/>
            <a:ext cx="3724506" cy="416011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Consists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five</a:t>
            </a:r>
            <a:r>
              <a:rPr lang="de-DE" sz="1600" dirty="0"/>
              <a:t> </a:t>
            </a:r>
            <a:r>
              <a:rPr lang="de-DE" sz="1600" dirty="0" err="1"/>
              <a:t>key</a:t>
            </a:r>
            <a:r>
              <a:rPr lang="de-DE" sz="1600" dirty="0"/>
              <a:t> </a:t>
            </a:r>
            <a:r>
              <a:rPr lang="de-DE" sz="1600" dirty="0" err="1"/>
              <a:t>steps</a:t>
            </a:r>
            <a:r>
              <a:rPr lang="de-DE" sz="16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073678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114E09-F0F9-438C-9694-B963BBFA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Section I: </a:t>
            </a:r>
            <a:r>
              <a:rPr lang="de-DE" dirty="0"/>
              <a:t>The IMPC / IMPC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0BA80B-97BB-4C55-9E36-5869E592CA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DABB7-F9A6-4A4D-9415-296AC5E687F8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3A9E55-3896-45EC-9A5D-C74E27AA53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5" y="826018"/>
            <a:ext cx="7768452" cy="439824"/>
          </a:xfrm>
        </p:spPr>
        <p:txBody>
          <a:bodyPr>
            <a:normAutofit/>
          </a:bodyPr>
          <a:lstStyle/>
          <a:p>
            <a:r>
              <a:rPr lang="de-DE" b="0" dirty="0"/>
              <a:t>IMPC-ROTI Scientific </a:t>
            </a:r>
            <a:r>
              <a:rPr lang="de-DE" b="0" dirty="0" err="1"/>
              <a:t>processor</a:t>
            </a:r>
            <a:r>
              <a:rPr lang="de-DE" b="0" dirty="0"/>
              <a:t> - </a:t>
            </a:r>
            <a:r>
              <a:rPr lang="de-DE" b="0" dirty="0" err="1"/>
              <a:t>workflow</a:t>
            </a:r>
            <a:r>
              <a:rPr lang="de-DE" b="0" dirty="0"/>
              <a:t> </a:t>
            </a:r>
            <a:r>
              <a:rPr lang="de-DE" b="0" dirty="0" err="1"/>
              <a:t>chain</a:t>
            </a:r>
            <a:r>
              <a:rPr lang="de-DE" b="0" dirty="0"/>
              <a:t>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04D5E1-B36E-4A17-99CE-2A96A083C6F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/>
              <a:t>Johanna Senft, DLR-DFD, 03.05.2023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05E1566D-535D-4184-914B-43556E65D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272" y="1811304"/>
            <a:ext cx="6674562" cy="313983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225545C-6EBB-4464-B87B-3BA169D5ADC4}"/>
              </a:ext>
            </a:extLst>
          </p:cNvPr>
          <p:cNvSpPr txBox="1"/>
          <p:nvPr/>
        </p:nvSpPr>
        <p:spPr>
          <a:xfrm>
            <a:off x="695325" y="1973460"/>
            <a:ext cx="3724506" cy="785343"/>
          </a:xfrm>
          <a:prstGeom prst="rect">
            <a:avLst/>
          </a:prstGeom>
          <a:noFill/>
          <a:ln w="19050">
            <a:solidFill>
              <a:srgbClr val="00658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/>
              <a:t>Consists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five</a:t>
            </a:r>
            <a:r>
              <a:rPr lang="de-DE" sz="1600" dirty="0"/>
              <a:t> </a:t>
            </a:r>
            <a:r>
              <a:rPr lang="de-DE" sz="1600" dirty="0" err="1"/>
              <a:t>key</a:t>
            </a:r>
            <a:r>
              <a:rPr lang="de-DE" sz="1600" dirty="0"/>
              <a:t> </a:t>
            </a:r>
            <a:r>
              <a:rPr lang="de-DE" sz="1600" dirty="0" err="1"/>
              <a:t>steps</a:t>
            </a:r>
            <a:r>
              <a:rPr lang="de-DE" sz="1600" dirty="0"/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Read 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datasource</a:t>
            </a:r>
            <a:endParaRPr lang="de-DE" sz="1600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22B2770-6279-46DB-A197-6FD864FA5BDC}"/>
              </a:ext>
            </a:extLst>
          </p:cNvPr>
          <p:cNvSpPr/>
          <p:nvPr/>
        </p:nvSpPr>
        <p:spPr>
          <a:xfrm>
            <a:off x="4810125" y="1619384"/>
            <a:ext cx="2270899" cy="34990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E60ADB8-86D8-4A6B-B914-60FBAF511826}"/>
              </a:ext>
            </a:extLst>
          </p:cNvPr>
          <p:cNvSpPr/>
          <p:nvPr/>
        </p:nvSpPr>
        <p:spPr>
          <a:xfrm>
            <a:off x="695325" y="2417001"/>
            <a:ext cx="3724505" cy="3281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876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DLR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00658B"/>
      </a:accent1>
      <a:accent2>
        <a:srgbClr val="F8DE53"/>
      </a:accent2>
      <a:accent3>
        <a:srgbClr val="0094A8"/>
      </a:accent3>
      <a:accent4>
        <a:srgbClr val="B7D260"/>
      </a:accent4>
      <a:accent5>
        <a:srgbClr val="5F98CB"/>
      </a:accent5>
      <a:accent6>
        <a:srgbClr val="B1B1B1"/>
      </a:accent6>
      <a:hlink>
        <a:srgbClr val="00B0F0"/>
      </a:hlink>
      <a:folHlink>
        <a:srgbClr val="00658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Blau 1">
      <a:srgbClr val="00658B"/>
    </a:custClr>
    <a:custClr name="Blau 2">
      <a:srgbClr val="3B98CB"/>
    </a:custClr>
    <a:custClr name="Blau 3">
      <a:srgbClr val="6CB9DC"/>
    </a:custClr>
    <a:custClr name="Blau 4">
      <a:srgbClr val="A7D3EC"/>
    </a:custClr>
    <a:custClr name="Blau 5">
      <a:srgbClr val="D1E8FA"/>
    </a:custClr>
    <a:custClr name="Gelb 1">
      <a:srgbClr val="D2AE3D"/>
    </a:custClr>
    <a:custClr name="Gelb 2">
      <a:srgbClr val="F2CD51"/>
    </a:custClr>
    <a:custClr name="Gelb 3">
      <a:srgbClr val="F8DE53"/>
    </a:custClr>
    <a:custClr name="Gelb 4">
      <a:srgbClr val="FCEA7A"/>
    </a:custClr>
    <a:custClr name="Gelb 5">
      <a:srgbClr val="FFF8BE"/>
    </a:custClr>
    <a:custClr name="Grün 1">
      <a:srgbClr val="82A043"/>
    </a:custClr>
    <a:custClr name="Grün 2">
      <a:srgbClr val="A6BF51"/>
    </a:custClr>
    <a:custClr name="Grün 3">
      <a:srgbClr val="CAD55C"/>
    </a:custClr>
    <a:custClr name="Grün 4">
      <a:srgbClr val="D9DF78"/>
    </a:custClr>
    <a:custClr name="Grün 5">
      <a:srgbClr val="E6EAAF"/>
    </a:custClr>
    <a:custClr name="Grau 1">
      <a:srgbClr val="666666"/>
    </a:custClr>
    <a:custClr name="Grau 2">
      <a:srgbClr val="868585"/>
    </a:custClr>
    <a:custClr name="Grau 3">
      <a:srgbClr val="B1B1B1"/>
    </a:custClr>
    <a:custClr name="Grau 4">
      <a:srgbClr val="CFCFCF"/>
    </a:custClr>
    <a:custClr name="Grau 5">
      <a:srgbClr val="EBEBEB"/>
    </a:custClr>
  </a:custClrLst>
  <a:extLst>
    <a:ext uri="{05A4C25C-085E-4340-85A3-A5531E510DB2}">
      <thm15:themeFamily xmlns:thm15="http://schemas.microsoft.com/office/thememl/2012/main" name="DLR-PPT-Master 1.2 - MUSTER.pptx" id="{A6E37615-DF78-47BE-AF59-374115259699}" vid="{DDEBCDDF-2408-426D-A843-CB24917A512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acd48d8-921c-4259-8a3d-b0781ba679a3">RJR4FMAMASVY-255725602-1772</_dlc_DocId>
    <_dlc_DocIdUrl xmlns="2acd48d8-921c-4259-8a3d-b0781ba679a3">
      <Url>https://teamsites.dlr.de/sites/corporatedesign/_layouts/15/DocIdRedir.aspx?ID=RJR4FMAMASVY-255725602-1772</Url>
      <Description>RJR4FMAMASVY-255725602-1772</Description>
    </_dlc_DocIdUrl>
    <SharedWithUsers xmlns="2acd48d8-921c-4259-8a3d-b0781ba679a3">
      <UserInfo>
        <DisplayName>Blomqvist, Tor Adrian</DisplayName>
        <AccountId>5300</AccountId>
        <AccountType/>
      </UserInfo>
    </SharedWithUsers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3A8CC32A056AE47942682173C0DE9CE" ma:contentTypeVersion="7" ma:contentTypeDescription="Ein neues Dokument erstellen." ma:contentTypeScope="" ma:versionID="805142680efd2dff13456da6ca9dfc7f">
  <xsd:schema xmlns:xsd="http://www.w3.org/2001/XMLSchema" xmlns:xs="http://www.w3.org/2001/XMLSchema" xmlns:p="http://schemas.microsoft.com/office/2006/metadata/properties" xmlns:ns2="2acd48d8-921c-4259-8a3d-b0781ba679a3" targetNamespace="http://schemas.microsoft.com/office/2006/metadata/properties" ma:root="true" ma:fieldsID="e8b519347e20ca2acbfa3ff94d80d67f" ns2:_="">
    <xsd:import namespace="2acd48d8-921c-4259-8a3d-b0781ba679a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cd48d8-921c-4259-8a3d-b0781ba679a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EEEE37-D3B8-4832-B4D5-4A0C9FA3D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BA8962-683A-4A36-A5FA-5617615EE93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C56DC1D-8C29-4E09-9061-8C6A68F9DD7E}">
  <ds:schemaRefs>
    <ds:schemaRef ds:uri="2acd48d8-921c-4259-8a3d-b0781ba679a3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AED4F249-DFAE-4EA4-8B55-FABE37AF64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cd48d8-921c-4259-8a3d-b0781ba679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DLR-Master</Template>
  <TotalTime>0</TotalTime>
  <Words>4880</Words>
  <Application>Microsoft Office PowerPoint</Application>
  <PresentationFormat>Breitbild</PresentationFormat>
  <Paragraphs>837</Paragraphs>
  <Slides>55</Slides>
  <Notes>47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55</vt:i4>
      </vt:variant>
    </vt:vector>
  </HeadingPairs>
  <TitlesOfParts>
    <vt:vector size="59" baseType="lpstr">
      <vt:lpstr>Arial</vt:lpstr>
      <vt:lpstr>Calibri</vt:lpstr>
      <vt:lpstr>Wingdings</vt:lpstr>
      <vt:lpstr>Office</vt:lpstr>
      <vt:lpstr>Utilizing Monitoring and Reporting Techniques  in data processing systems to improve the value adding of data</vt:lpstr>
      <vt:lpstr>Introduction</vt:lpstr>
      <vt:lpstr>Agenda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Section I: The IMPC / IMPC data process</vt:lpstr>
      <vt:lpstr>Agenda</vt:lpstr>
      <vt:lpstr>Section II: DFD’s Monitoring &amp; Reporting System (DFD M&amp;R) </vt:lpstr>
      <vt:lpstr>Section II: DFD’s Monitoring &amp; Reporting System (DFD M&amp;R) </vt:lpstr>
      <vt:lpstr>Section II: DFD’s Monitoring &amp; Reporting System (DFD M&amp;R) </vt:lpstr>
      <vt:lpstr>Section II: DFD’s Monitoring &amp; Reporting System (DFD M&amp;R) </vt:lpstr>
      <vt:lpstr>Section II: DFD’s Monitoring &amp; Reporting System (DFD M&amp;R) </vt:lpstr>
      <vt:lpstr>Section II: DFD’s Monitoring &amp; Reporting System (DFD M&amp;R) </vt:lpstr>
      <vt:lpstr>Section II: DFD’s Monitoring &amp; Reporting System (DFD M&amp;R) </vt:lpstr>
      <vt:lpstr>Section II: DFD’s Monitoring &amp; Reporting System (DFD M&amp;R) </vt:lpstr>
      <vt:lpstr>Agenda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Section III: Use cases:</vt:lpstr>
      <vt:lpstr>Agenda</vt:lpstr>
      <vt:lpstr>Section IV: Observation, Discussion</vt:lpstr>
      <vt:lpstr>Section IV: Observation, Discussion</vt:lpstr>
      <vt:lpstr>Section IV: Observation, Discussion</vt:lpstr>
      <vt:lpstr>Section IV: Observation, Discussion</vt:lpstr>
      <vt:lpstr>Section IV: Observation, Discussion</vt:lpstr>
      <vt:lpstr>Section IV: Observation, Discussion</vt:lpstr>
      <vt:lpstr>Section IV: 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PV2023 Conference</dc:title>
  <dc:creator>Senft, Johanna</dc:creator>
  <cp:lastModifiedBy>Senft, Johanna</cp:lastModifiedBy>
  <cp:revision>233</cp:revision>
  <dcterms:created xsi:type="dcterms:W3CDTF">2023-04-14T10:16:48Z</dcterms:created>
  <dcterms:modified xsi:type="dcterms:W3CDTF">2023-04-28T09:28:37Z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0x010100E3A8CC32A056AE47942682173C0DE9CE</vt:lpwstr>
  </property>
  <property fmtid="{D5CDD505-2E9C-101B-9397-08002B2CF9AE}" pid="3" name="_dlc_DocIdItemGuid">
    <vt:lpwstr>8de79048-9082-493e-82a4-e3972f463411</vt:lpwstr>
  </property>
</Properties>
</file>