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256" r:id="rId5"/>
    <p:sldId id="264" r:id="rId6"/>
    <p:sldId id="259" r:id="rId7"/>
    <p:sldId id="266" r:id="rId8"/>
    <p:sldId id="293" r:id="rId9"/>
    <p:sldId id="292" r:id="rId10"/>
    <p:sldId id="296" r:id="rId11"/>
    <p:sldId id="271" r:id="rId12"/>
    <p:sldId id="297" r:id="rId13"/>
    <p:sldId id="295" r:id="rId14"/>
    <p:sldId id="265" r:id="rId15"/>
    <p:sldId id="269" r:id="rId16"/>
    <p:sldId id="270" r:id="rId17"/>
    <p:sldId id="298" r:id="rId18"/>
    <p:sldId id="257" r:id="rId19"/>
    <p:sldId id="268" r:id="rId20"/>
    <p:sldId id="26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78"/>
    <a:srgbClr val="3232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51"/>
    <p:restoredTop sz="96538" autoAdjust="0"/>
  </p:normalViewPr>
  <p:slideViewPr>
    <p:cSldViewPr snapToGrid="0">
      <p:cViewPr varScale="1">
        <p:scale>
          <a:sx n="124" d="100"/>
          <a:sy n="124" d="100"/>
        </p:scale>
        <p:origin x="75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3D8925-6831-498F-8C51-E962B9E18E72}" type="datetimeFigureOut">
              <a:rPr lang="en-US" smtClean="0"/>
              <a:t>4/29/23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760140-0E4B-4221-B900-1E39F87D9F71}" type="slidenum">
              <a:rPr lang="en-US" smtClean="0"/>
              <a:t>‹#›</a:t>
            </a:fld>
            <a:endParaRPr lang="en-US"/>
          </a:p>
        </p:txBody>
      </p:sp>
    </p:spTree>
    <p:extLst>
      <p:ext uri="{BB962C8B-B14F-4D97-AF65-F5344CB8AC3E}">
        <p14:creationId xmlns:p14="http://schemas.microsoft.com/office/powerpoint/2010/main" val="3160526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rPr>
              <a:t>Identifies ‘what’ the DAAC curators need to focus on collecting, along with the mission observation data.</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Developed from experience and community participation to organize the critical pieces of the provenance chain for remotely sensed Earth observations.</a:t>
            </a:r>
          </a:p>
          <a:p>
            <a:endParaRPr lang="en-US" dirty="0"/>
          </a:p>
        </p:txBody>
      </p:sp>
      <p:sp>
        <p:nvSpPr>
          <p:cNvPr id="4" name="Slide Number Placeholder 3"/>
          <p:cNvSpPr>
            <a:spLocks noGrp="1"/>
          </p:cNvSpPr>
          <p:nvPr>
            <p:ph type="sldNum" sz="quarter" idx="5"/>
          </p:nvPr>
        </p:nvSpPr>
        <p:spPr/>
        <p:txBody>
          <a:bodyPr/>
          <a:lstStyle/>
          <a:p>
            <a:fld id="{25760140-0E4B-4221-B900-1E39F87D9F71}" type="slidenum">
              <a:rPr lang="en-US" smtClean="0"/>
              <a:t>4</a:t>
            </a:fld>
            <a:endParaRPr lang="en-US"/>
          </a:p>
        </p:txBody>
      </p:sp>
    </p:spTree>
    <p:extLst>
      <p:ext uri="{BB962C8B-B14F-4D97-AF65-F5344CB8AC3E}">
        <p14:creationId xmlns:p14="http://schemas.microsoft.com/office/powerpoint/2010/main" val="656814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 Notes for the keen eye:</a:t>
            </a:r>
          </a:p>
          <a:p>
            <a:r>
              <a:rPr lang="en-US" dirty="0"/>
              <a:t>Note – missing/gaps in platform description and operations data from the Aura flight project– fulfilled at the end of Aura.</a:t>
            </a:r>
          </a:p>
          <a:p>
            <a:r>
              <a:rPr lang="en-US" dirty="0"/>
              <a:t>National Center For Atmospheric Research (NCAR) US HIRDLS science team gather/submitted items from co-PIs – e.g. Rutherford Appleton Laboratory, Instrument vendor/builder Lockheed.</a:t>
            </a:r>
          </a:p>
        </p:txBody>
      </p:sp>
      <p:sp>
        <p:nvSpPr>
          <p:cNvPr id="4" name="Slide Number Placeholder 3"/>
          <p:cNvSpPr>
            <a:spLocks noGrp="1"/>
          </p:cNvSpPr>
          <p:nvPr>
            <p:ph type="sldNum" sz="quarter" idx="5"/>
          </p:nvPr>
        </p:nvSpPr>
        <p:spPr/>
        <p:txBody>
          <a:bodyPr/>
          <a:lstStyle/>
          <a:p>
            <a:fld id="{25760140-0E4B-4221-B900-1E39F87D9F71}" type="slidenum">
              <a:rPr lang="en-US" smtClean="0"/>
              <a:t>10</a:t>
            </a:fld>
            <a:endParaRPr lang="en-US"/>
          </a:p>
        </p:txBody>
      </p:sp>
    </p:spTree>
    <p:extLst>
      <p:ext uri="{BB962C8B-B14F-4D97-AF65-F5344CB8AC3E}">
        <p14:creationId xmlns:p14="http://schemas.microsoft.com/office/powerpoint/2010/main" val="739074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760140-0E4B-4221-B900-1E39F87D9F71}" type="slidenum">
              <a:rPr lang="en-US" smtClean="0"/>
              <a:t>12</a:t>
            </a:fld>
            <a:endParaRPr lang="en-US"/>
          </a:p>
        </p:txBody>
      </p:sp>
    </p:spTree>
    <p:extLst>
      <p:ext uri="{BB962C8B-B14F-4D97-AF65-F5344CB8AC3E}">
        <p14:creationId xmlns:p14="http://schemas.microsoft.com/office/powerpoint/2010/main" val="14709771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1056B88-4764-2720-6DF2-A0A320E0EB61}"/>
              </a:ext>
            </a:extLst>
          </p:cNvPr>
          <p:cNvSpPr/>
          <p:nvPr userDrawn="1"/>
        </p:nvSpPr>
        <p:spPr>
          <a:xfrm>
            <a:off x="528320" y="0"/>
            <a:ext cx="7625080" cy="584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ndara" panose="020E0502030303020204" pitchFamily="34" charset="0"/>
            </a:endParaRPr>
          </a:p>
        </p:txBody>
      </p:sp>
      <p:sp>
        <p:nvSpPr>
          <p:cNvPr id="2" name="Title 1">
            <a:extLst>
              <a:ext uri="{FF2B5EF4-FFF2-40B4-BE49-F238E27FC236}">
                <a16:creationId xmlns:a16="http://schemas.microsoft.com/office/drawing/2014/main" id="{38190D98-F936-18BF-6E17-A3B6E5E23DB2}"/>
              </a:ext>
            </a:extLst>
          </p:cNvPr>
          <p:cNvSpPr>
            <a:spLocks noGrp="1"/>
          </p:cNvSpPr>
          <p:nvPr>
            <p:ph type="ctrTitle"/>
          </p:nvPr>
        </p:nvSpPr>
        <p:spPr>
          <a:xfrm>
            <a:off x="863600" y="1166809"/>
            <a:ext cx="6350000" cy="2638425"/>
          </a:xfrm>
          <a:prstGeom prst="rect">
            <a:avLst/>
          </a:prstGeom>
        </p:spPr>
        <p:txBody>
          <a:bodyPr anchor="t">
            <a:noAutofit/>
          </a:bodyPr>
          <a:lstStyle>
            <a:lvl1pPr algn="l">
              <a:defRPr sz="4800" b="0" i="0">
                <a:solidFill>
                  <a:schemeClr val="bg1"/>
                </a:solidFill>
                <a:latin typeface="+mj-lt"/>
                <a:ea typeface="Verdana" panose="020B0604030504040204" pitchFamily="34" charset="0"/>
                <a:cs typeface="Calibri" panose="020F050202020403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8213DDC8-8137-F776-3B1D-88D1D9E62F2D}"/>
              </a:ext>
            </a:extLst>
          </p:cNvPr>
          <p:cNvSpPr>
            <a:spLocks noGrp="1"/>
          </p:cNvSpPr>
          <p:nvPr>
            <p:ph type="subTitle" idx="1"/>
          </p:nvPr>
        </p:nvSpPr>
        <p:spPr>
          <a:xfrm>
            <a:off x="863600" y="3805234"/>
            <a:ext cx="6350000" cy="963613"/>
          </a:xfrm>
        </p:spPr>
        <p:txBody>
          <a:bodyPr>
            <a:normAutofit/>
          </a:bodyPr>
          <a:lstStyle>
            <a:lvl1pPr marL="0" indent="0" algn="l">
              <a:lnSpc>
                <a:spcPct val="120000"/>
              </a:lnSpc>
              <a:spcBef>
                <a:spcPts val="0"/>
              </a:spcBef>
              <a:buNone/>
              <a:defRPr sz="2000">
                <a:solidFill>
                  <a:schemeClr val="accent1">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7" name="Rectangle 16">
            <a:extLst>
              <a:ext uri="{FF2B5EF4-FFF2-40B4-BE49-F238E27FC236}">
                <a16:creationId xmlns:a16="http://schemas.microsoft.com/office/drawing/2014/main" id="{81ACA58A-64E1-2D4E-BA0A-05B39555B0F3}"/>
              </a:ext>
            </a:extLst>
          </p:cNvPr>
          <p:cNvSpPr/>
          <p:nvPr userDrawn="1"/>
        </p:nvSpPr>
        <p:spPr>
          <a:xfrm flipH="1">
            <a:off x="0" y="0"/>
            <a:ext cx="528320" cy="686155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B9428FA-BA2B-3D7F-B202-D1D2728F0A1F}"/>
              </a:ext>
            </a:extLst>
          </p:cNvPr>
          <p:cNvSpPr/>
          <p:nvPr userDrawn="1"/>
        </p:nvSpPr>
        <p:spPr>
          <a:xfrm>
            <a:off x="528320" y="5816600"/>
            <a:ext cx="11663680" cy="1041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AE67D3DF-CA0A-48D8-9661-65433A44CC46}"/>
              </a:ext>
            </a:extLst>
          </p:cNvPr>
          <p:cNvSpPr>
            <a:spLocks noGrp="1"/>
          </p:cNvSpPr>
          <p:nvPr>
            <p:ph type="dt" sz="half" idx="10"/>
          </p:nvPr>
        </p:nvSpPr>
        <p:spPr>
          <a:xfrm>
            <a:off x="5010150" y="6132907"/>
            <a:ext cx="2838450" cy="203996"/>
          </a:xfrm>
        </p:spPr>
        <p:txBody>
          <a:bodyPr/>
          <a:lstStyle>
            <a:lvl1pPr>
              <a:defRPr>
                <a:solidFill>
                  <a:schemeClr val="bg1"/>
                </a:solidFill>
              </a:defRPr>
            </a:lvl1pPr>
          </a:lstStyle>
          <a:p>
            <a:endParaRPr lang="en-US" dirty="0"/>
          </a:p>
        </p:txBody>
      </p:sp>
      <p:sp>
        <p:nvSpPr>
          <p:cNvPr id="5" name="Footer Placeholder 4">
            <a:extLst>
              <a:ext uri="{FF2B5EF4-FFF2-40B4-BE49-F238E27FC236}">
                <a16:creationId xmlns:a16="http://schemas.microsoft.com/office/drawing/2014/main" id="{829D404F-8536-F706-2BA1-28703BA0BF15}"/>
              </a:ext>
            </a:extLst>
          </p:cNvPr>
          <p:cNvSpPr>
            <a:spLocks noGrp="1"/>
          </p:cNvSpPr>
          <p:nvPr>
            <p:ph type="ftr" sz="quarter" idx="11"/>
          </p:nvPr>
        </p:nvSpPr>
        <p:spPr>
          <a:xfrm>
            <a:off x="5010150" y="6426597"/>
            <a:ext cx="2838450" cy="203996"/>
          </a:xfrm>
        </p:spPr>
        <p:txBody>
          <a:bodyPr/>
          <a:lstStyle>
            <a:lvl1pPr algn="r">
              <a:defRPr>
                <a:solidFill>
                  <a:schemeClr val="bg1"/>
                </a:solidFill>
              </a:defRPr>
            </a:lvl1pPr>
          </a:lstStyle>
          <a:p>
            <a:endParaRPr lang="en-US" dirty="0"/>
          </a:p>
        </p:txBody>
      </p:sp>
      <p:pic>
        <p:nvPicPr>
          <p:cNvPr id="23" name="Picture 22">
            <a:extLst>
              <a:ext uri="{FF2B5EF4-FFF2-40B4-BE49-F238E27FC236}">
                <a16:creationId xmlns:a16="http://schemas.microsoft.com/office/drawing/2014/main" id="{21782DD3-2C4C-E196-E320-6C5232C78F80}"/>
              </a:ext>
            </a:extLst>
          </p:cNvPr>
          <p:cNvPicPr>
            <a:picLocks noChangeAspect="1"/>
          </p:cNvPicPr>
          <p:nvPr userDrawn="1"/>
        </p:nvPicPr>
        <p:blipFill>
          <a:blip r:embed="rId2"/>
          <a:stretch>
            <a:fillRect/>
          </a:stretch>
        </p:blipFill>
        <p:spPr>
          <a:xfrm>
            <a:off x="758824" y="5989451"/>
            <a:ext cx="2924176" cy="628456"/>
          </a:xfrm>
          <a:prstGeom prst="rect">
            <a:avLst/>
          </a:prstGeom>
        </p:spPr>
      </p:pic>
      <p:pic>
        <p:nvPicPr>
          <p:cNvPr id="22" name="Picture 21">
            <a:extLst>
              <a:ext uri="{FF2B5EF4-FFF2-40B4-BE49-F238E27FC236}">
                <a16:creationId xmlns:a16="http://schemas.microsoft.com/office/drawing/2014/main" id="{91706C37-1BF6-C82D-E8D8-75A212233F5F}"/>
              </a:ext>
            </a:extLst>
          </p:cNvPr>
          <p:cNvPicPr>
            <a:picLocks noChangeAspect="1"/>
          </p:cNvPicPr>
          <p:nvPr userDrawn="1"/>
        </p:nvPicPr>
        <p:blipFill>
          <a:blip r:embed="rId3"/>
          <a:stretch>
            <a:fillRect/>
          </a:stretch>
        </p:blipFill>
        <p:spPr>
          <a:xfrm>
            <a:off x="8153400" y="0"/>
            <a:ext cx="4038600" cy="6858000"/>
          </a:xfrm>
          <a:prstGeom prst="rect">
            <a:avLst/>
          </a:prstGeom>
        </p:spPr>
      </p:pic>
    </p:spTree>
    <p:extLst>
      <p:ext uri="{BB962C8B-B14F-4D97-AF65-F5344CB8AC3E}">
        <p14:creationId xmlns:p14="http://schemas.microsoft.com/office/powerpoint/2010/main" val="3452761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2"/>
          <p:cNvSpPr>
            <a:spLocks noGrp="1" noChangeArrowheads="1"/>
          </p:cNvSpPr>
          <p:nvPr>
            <p:ph type="sldNum" sz="quarter" idx="10"/>
          </p:nvPr>
        </p:nvSpPr>
        <p:spPr>
          <a:ln/>
        </p:spPr>
        <p:txBody>
          <a:bodyPr/>
          <a:lstStyle>
            <a:lvl1pPr>
              <a:defRPr/>
            </a:lvl1pPr>
          </a:lstStyle>
          <a:p>
            <a:pPr>
              <a:defRPr/>
            </a:pPr>
            <a:fld id="{A55769B6-FEE2-465E-96D7-E5644261516D}" type="slidenum">
              <a:rPr lang="en-US" smtClean="0">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95050986"/>
      </p:ext>
    </p:extLst>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TO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2C09B-1452-F951-5518-C256F115A445}"/>
              </a:ext>
            </a:extLst>
          </p:cNvPr>
          <p:cNvSpPr>
            <a:spLocks noGrp="1"/>
          </p:cNvSpPr>
          <p:nvPr>
            <p:ph type="title"/>
          </p:nvPr>
        </p:nvSpPr>
        <p:spPr>
          <a:xfrm>
            <a:off x="838200" y="365125"/>
            <a:ext cx="10515600" cy="1325563"/>
          </a:xfrm>
          <a:prstGeom prst="rect">
            <a:avLst/>
          </a:prstGeom>
        </p:spPr>
        <p:txBody>
          <a:bodyPr/>
          <a:lstStyle>
            <a:lvl1pPr>
              <a:defRPr>
                <a:solidFill>
                  <a:schemeClr val="accent1"/>
                </a:solidFill>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8DEE875B-FF11-ABD5-1A53-7370517842C1}"/>
              </a:ext>
            </a:extLst>
          </p:cNvPr>
          <p:cNvSpPr>
            <a:spLocks noGrp="1"/>
          </p:cNvSpPr>
          <p:nvPr>
            <p:ph type="dt" sz="half" idx="10"/>
          </p:nvPr>
        </p:nvSpPr>
        <p:spPr/>
        <p:txBody>
          <a:bodyPr/>
          <a:lstStyle/>
          <a:p>
            <a:fld id="{50175E57-E1B1-854F-9A72-C854496A828D}" type="datetimeFigureOut">
              <a:rPr lang="en-US" smtClean="0"/>
              <a:t>4/29/23</a:t>
            </a:fld>
            <a:endParaRPr lang="en-US"/>
          </a:p>
        </p:txBody>
      </p:sp>
      <p:sp>
        <p:nvSpPr>
          <p:cNvPr id="5" name="Footer Placeholder 4">
            <a:extLst>
              <a:ext uri="{FF2B5EF4-FFF2-40B4-BE49-F238E27FC236}">
                <a16:creationId xmlns:a16="http://schemas.microsoft.com/office/drawing/2014/main" id="{16A05732-1FAC-7A23-A2A4-3CA4D9A9041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F83B340-8EF8-E21F-C477-8C613155261A}"/>
              </a:ext>
            </a:extLst>
          </p:cNvPr>
          <p:cNvSpPr>
            <a:spLocks noGrp="1"/>
          </p:cNvSpPr>
          <p:nvPr>
            <p:ph type="sldNum" sz="quarter" idx="12"/>
          </p:nvPr>
        </p:nvSpPr>
        <p:spPr/>
        <p:txBody>
          <a:bodyPr/>
          <a:lstStyle/>
          <a:p>
            <a:fld id="{1A3032F6-4788-0C4A-B0D8-03B8E72BF810}" type="slidenum">
              <a:rPr lang="en-US" smtClean="0"/>
              <a:t>‹#›</a:t>
            </a:fld>
            <a:endParaRPr lang="en-US"/>
          </a:p>
        </p:txBody>
      </p:sp>
      <p:sp>
        <p:nvSpPr>
          <p:cNvPr id="8" name="Text Placeholder 7">
            <a:extLst>
              <a:ext uri="{FF2B5EF4-FFF2-40B4-BE49-F238E27FC236}">
                <a16:creationId xmlns:a16="http://schemas.microsoft.com/office/drawing/2014/main" id="{59A15C29-BF9B-DBC0-C4CF-2978A3C21B08}"/>
              </a:ext>
            </a:extLst>
          </p:cNvPr>
          <p:cNvSpPr>
            <a:spLocks noGrp="1"/>
          </p:cNvSpPr>
          <p:nvPr>
            <p:ph type="body" sz="quarter" idx="13"/>
          </p:nvPr>
        </p:nvSpPr>
        <p:spPr>
          <a:xfrm>
            <a:off x="838200" y="1944688"/>
            <a:ext cx="10515600" cy="3714750"/>
          </a:xfrm>
        </p:spPr>
        <p:txBody>
          <a:bodyPr/>
          <a:lstStyle>
            <a:lvl1pPr marL="514350" indent="-514350">
              <a:buClr>
                <a:schemeClr val="accent1"/>
              </a:buClr>
              <a:buFont typeface="+mj-lt"/>
              <a:buAutoNum type="arabicPeriod"/>
              <a:defRPr/>
            </a:lvl1pPr>
            <a:lvl2pPr marL="914400" indent="-457200">
              <a:buClr>
                <a:schemeClr val="accent1"/>
              </a:buClr>
              <a:buFont typeface="+mj-lt"/>
              <a:buAutoNum type="arabicPeriod"/>
              <a:defRPr/>
            </a:lvl2pPr>
            <a:lvl3pPr marL="1371600" indent="-457200">
              <a:buClr>
                <a:schemeClr val="accent1"/>
              </a:buClr>
              <a:buFont typeface="+mj-lt"/>
              <a:buAutoNum type="arabicPeriod"/>
              <a:defRPr/>
            </a:lvl3pPr>
            <a:lvl4pPr marL="1714500" indent="-342900">
              <a:buClr>
                <a:schemeClr val="accent1"/>
              </a:buClr>
              <a:buFont typeface="+mj-lt"/>
              <a:buAutoNum type="arabicPeriod"/>
              <a:defRPr/>
            </a:lvl4pPr>
            <a:lvl5pPr marL="2171700" indent="-342900">
              <a:buClr>
                <a:schemeClr val="accent1"/>
              </a:buClr>
              <a:buFont typeface="+mj-lt"/>
              <a:buAutoNum type="arabicPerio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8381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ew Sec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E934810-704F-B986-1C17-C8845133B625}"/>
              </a:ext>
            </a:extLst>
          </p:cNvPr>
          <p:cNvSpPr/>
          <p:nvPr userDrawn="1"/>
        </p:nvSpPr>
        <p:spPr>
          <a:xfrm>
            <a:off x="528320" y="5744"/>
            <a:ext cx="10210800" cy="58108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4B96C6-6F39-27DA-108B-68DBC2118522}"/>
              </a:ext>
            </a:extLst>
          </p:cNvPr>
          <p:cNvSpPr>
            <a:spLocks noGrp="1"/>
          </p:cNvSpPr>
          <p:nvPr>
            <p:ph type="title"/>
          </p:nvPr>
        </p:nvSpPr>
        <p:spPr>
          <a:xfrm>
            <a:off x="863600" y="1324532"/>
            <a:ext cx="6898640" cy="1864360"/>
          </a:xfrm>
          <a:prstGeom prst="rect">
            <a:avLst/>
          </a:prstGeom>
        </p:spPr>
        <p:txBody>
          <a:bodyPr anchor="t">
            <a:normAutofit/>
          </a:bodyPr>
          <a:lstStyle>
            <a:lvl1pPr algn="l">
              <a:defRPr sz="4800" b="0" i="0">
                <a:solidFill>
                  <a:schemeClr val="bg1"/>
                </a:solidFill>
                <a:latin typeface="+mj-lt"/>
                <a:ea typeface="Open Sans Light" panose="020B0306030504020204" pitchFamily="34" charset="0"/>
                <a:cs typeface="Open Sans Light" panose="020B0306030504020204"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F0CD835-EA4B-B0EE-CD49-BF5CBF0DCEE2}"/>
              </a:ext>
            </a:extLst>
          </p:cNvPr>
          <p:cNvSpPr>
            <a:spLocks noGrp="1"/>
          </p:cNvSpPr>
          <p:nvPr>
            <p:ph type="body" idx="1"/>
          </p:nvPr>
        </p:nvSpPr>
        <p:spPr>
          <a:xfrm>
            <a:off x="863600" y="3193972"/>
            <a:ext cx="6898640" cy="1500187"/>
          </a:xfrm>
        </p:spPr>
        <p:txBody>
          <a:bodyPr>
            <a:normAutofit/>
          </a:bodyPr>
          <a:lstStyle>
            <a:lvl1pPr marL="0" indent="0" algn="l">
              <a:lnSpc>
                <a:spcPct val="120000"/>
              </a:lnSpc>
              <a:spcBef>
                <a:spcPts val="0"/>
              </a:spcBef>
              <a:buNone/>
              <a:defRPr sz="2000">
                <a:solidFill>
                  <a:schemeClr val="accent1">
                    <a:lumMod val="20000"/>
                    <a:lumOff val="8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2B3A2C-671C-BFDB-B58F-8C7F82DD916B}"/>
              </a:ext>
            </a:extLst>
          </p:cNvPr>
          <p:cNvSpPr>
            <a:spLocks noGrp="1"/>
          </p:cNvSpPr>
          <p:nvPr>
            <p:ph type="dt" sz="half" idx="10"/>
          </p:nvPr>
        </p:nvSpPr>
        <p:spPr/>
        <p:txBody>
          <a:bodyPr/>
          <a:lstStyle/>
          <a:p>
            <a:fld id="{50175E57-E1B1-854F-9A72-C854496A828D}" type="datetimeFigureOut">
              <a:rPr lang="en-US" smtClean="0"/>
              <a:t>4/29/23</a:t>
            </a:fld>
            <a:endParaRPr lang="en-US"/>
          </a:p>
        </p:txBody>
      </p:sp>
      <p:sp>
        <p:nvSpPr>
          <p:cNvPr id="6" name="Slide Number Placeholder 5">
            <a:extLst>
              <a:ext uri="{FF2B5EF4-FFF2-40B4-BE49-F238E27FC236}">
                <a16:creationId xmlns:a16="http://schemas.microsoft.com/office/drawing/2014/main" id="{FBF8BBEE-28CF-5757-CD37-6F99B579C553}"/>
              </a:ext>
            </a:extLst>
          </p:cNvPr>
          <p:cNvSpPr>
            <a:spLocks noGrp="1"/>
          </p:cNvSpPr>
          <p:nvPr>
            <p:ph type="sldNum" sz="quarter" idx="12"/>
          </p:nvPr>
        </p:nvSpPr>
        <p:spPr/>
        <p:txBody>
          <a:bodyPr/>
          <a:lstStyle/>
          <a:p>
            <a:fld id="{1A3032F6-4788-0C4A-B0D8-03B8E72BF810}" type="slidenum">
              <a:rPr lang="en-US" smtClean="0"/>
              <a:t>‹#›</a:t>
            </a:fld>
            <a:endParaRPr lang="en-US"/>
          </a:p>
        </p:txBody>
      </p:sp>
      <p:sp>
        <p:nvSpPr>
          <p:cNvPr id="17" name="Rectangle 16">
            <a:extLst>
              <a:ext uri="{FF2B5EF4-FFF2-40B4-BE49-F238E27FC236}">
                <a16:creationId xmlns:a16="http://schemas.microsoft.com/office/drawing/2014/main" id="{C930FBAF-5DC1-9BD6-32E2-5AF1A11F782C}"/>
              </a:ext>
            </a:extLst>
          </p:cNvPr>
          <p:cNvSpPr/>
          <p:nvPr userDrawn="1"/>
        </p:nvSpPr>
        <p:spPr>
          <a:xfrm flipH="1">
            <a:off x="0" y="0"/>
            <a:ext cx="528320" cy="68580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EEEDD20-C755-4C47-3B1B-9A75CA3DF54E}"/>
              </a:ext>
            </a:extLst>
          </p:cNvPr>
          <p:cNvSpPr/>
          <p:nvPr userDrawn="1"/>
        </p:nvSpPr>
        <p:spPr>
          <a:xfrm>
            <a:off x="528320" y="5816600"/>
            <a:ext cx="11663680" cy="1041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06F30363-1E7C-F976-B66F-38392E97C204}"/>
              </a:ext>
            </a:extLst>
          </p:cNvPr>
          <p:cNvPicPr>
            <a:picLocks noChangeAspect="1"/>
          </p:cNvPicPr>
          <p:nvPr userDrawn="1"/>
        </p:nvPicPr>
        <p:blipFill>
          <a:blip r:embed="rId2"/>
          <a:stretch>
            <a:fillRect/>
          </a:stretch>
        </p:blipFill>
        <p:spPr>
          <a:xfrm>
            <a:off x="758824" y="5989451"/>
            <a:ext cx="2924176" cy="628456"/>
          </a:xfrm>
          <a:prstGeom prst="rect">
            <a:avLst/>
          </a:prstGeom>
        </p:spPr>
      </p:pic>
      <p:pic>
        <p:nvPicPr>
          <p:cNvPr id="9" name="Picture 8">
            <a:extLst>
              <a:ext uri="{FF2B5EF4-FFF2-40B4-BE49-F238E27FC236}">
                <a16:creationId xmlns:a16="http://schemas.microsoft.com/office/drawing/2014/main" id="{E8EF5C05-4B38-3650-3541-47CBA029D3E9}"/>
              </a:ext>
            </a:extLst>
          </p:cNvPr>
          <p:cNvPicPr>
            <a:picLocks noChangeAspect="1"/>
          </p:cNvPicPr>
          <p:nvPr userDrawn="1"/>
        </p:nvPicPr>
        <p:blipFill>
          <a:blip r:embed="rId3"/>
          <a:stretch>
            <a:fillRect/>
          </a:stretch>
        </p:blipFill>
        <p:spPr>
          <a:xfrm>
            <a:off x="8153400" y="0"/>
            <a:ext cx="4038600" cy="6858000"/>
          </a:xfrm>
          <a:prstGeom prst="rect">
            <a:avLst/>
          </a:prstGeom>
        </p:spPr>
      </p:pic>
    </p:spTree>
    <p:extLst>
      <p:ext uri="{BB962C8B-B14F-4D97-AF65-F5344CB8AC3E}">
        <p14:creationId xmlns:p14="http://schemas.microsoft.com/office/powerpoint/2010/main" val="1734854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ngle Column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11FAC-E779-BD62-C6CA-450C14E8A9FF}"/>
              </a:ext>
            </a:extLst>
          </p:cNvPr>
          <p:cNvSpPr>
            <a:spLocks noGrp="1"/>
          </p:cNvSpPr>
          <p:nvPr>
            <p:ph type="title"/>
          </p:nvPr>
        </p:nvSpPr>
        <p:spPr>
          <a:xfrm>
            <a:off x="838200" y="365125"/>
            <a:ext cx="10515600" cy="1325563"/>
          </a:xfrm>
          <a:prstGeom prst="rect">
            <a:avLst/>
          </a:prstGeom>
        </p:spPr>
        <p:txBody>
          <a:bodyPr/>
          <a:lstStyle>
            <a:lvl1pPr>
              <a:defRPr baseline="0">
                <a:latin typeface="Calibri Light" panose="020F0302020204030204" pitchFamily="34" charset="0"/>
              </a:defRPr>
            </a:lvl1p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8C8DA19E-5B17-E177-ED0A-724EE5ABEA94}"/>
              </a:ext>
            </a:extLst>
          </p:cNvPr>
          <p:cNvSpPr>
            <a:spLocks noGrp="1"/>
          </p:cNvSpPr>
          <p:nvPr>
            <p:ph type="dt" sz="half" idx="10"/>
          </p:nvPr>
        </p:nvSpPr>
        <p:spPr/>
        <p:txBody>
          <a:bodyPr/>
          <a:lstStyle>
            <a:lvl1pPr>
              <a:defRPr baseline="0">
                <a:latin typeface="Calibri Light" panose="020F0302020204030204" pitchFamily="34" charset="0"/>
              </a:defRPr>
            </a:lvl1pPr>
          </a:lstStyle>
          <a:p>
            <a:fld id="{50175E57-E1B1-854F-9A72-C854496A828D}" type="datetimeFigureOut">
              <a:rPr lang="en-US" smtClean="0"/>
              <a:pPr/>
              <a:t>4/29/23</a:t>
            </a:fld>
            <a:endParaRPr lang="en-US" dirty="0"/>
          </a:p>
        </p:txBody>
      </p:sp>
      <p:sp>
        <p:nvSpPr>
          <p:cNvPr id="6" name="Footer Placeholder 5">
            <a:extLst>
              <a:ext uri="{FF2B5EF4-FFF2-40B4-BE49-F238E27FC236}">
                <a16:creationId xmlns:a16="http://schemas.microsoft.com/office/drawing/2014/main" id="{1FE9C759-A9D5-D05A-1034-A738D0B9D911}"/>
              </a:ext>
            </a:extLst>
          </p:cNvPr>
          <p:cNvSpPr>
            <a:spLocks noGrp="1"/>
          </p:cNvSpPr>
          <p:nvPr>
            <p:ph type="ftr" sz="quarter" idx="11"/>
          </p:nvPr>
        </p:nvSpPr>
        <p:spPr/>
        <p:txBody>
          <a:bodyPr/>
          <a:lstStyle>
            <a:lvl1pPr>
              <a:defRPr baseline="0">
                <a:latin typeface="Calibri Light" panose="020F0302020204030204" pitchFamily="34" charset="0"/>
              </a:defRPr>
            </a:lvl1pPr>
          </a:lstStyle>
          <a:p>
            <a:endParaRPr lang="en-US" dirty="0"/>
          </a:p>
        </p:txBody>
      </p:sp>
      <p:sp>
        <p:nvSpPr>
          <p:cNvPr id="7" name="Slide Number Placeholder 6">
            <a:extLst>
              <a:ext uri="{FF2B5EF4-FFF2-40B4-BE49-F238E27FC236}">
                <a16:creationId xmlns:a16="http://schemas.microsoft.com/office/drawing/2014/main" id="{8E3BC7EF-E9BC-EC28-908F-20FE1FD8A86C}"/>
              </a:ext>
            </a:extLst>
          </p:cNvPr>
          <p:cNvSpPr>
            <a:spLocks noGrp="1"/>
          </p:cNvSpPr>
          <p:nvPr>
            <p:ph type="sldNum" sz="quarter" idx="12"/>
          </p:nvPr>
        </p:nvSpPr>
        <p:spPr/>
        <p:txBody>
          <a:bodyPr/>
          <a:lstStyle>
            <a:lvl1pPr>
              <a:defRPr baseline="0">
                <a:latin typeface="Calibri Light" panose="020F0302020204030204" pitchFamily="34" charset="0"/>
              </a:defRPr>
            </a:lvl1pPr>
          </a:lstStyle>
          <a:p>
            <a:fld id="{1A3032F6-4788-0C4A-B0D8-03B8E72BF810}" type="slidenum">
              <a:rPr lang="en-US" smtClean="0"/>
              <a:pPr/>
              <a:t>‹#›</a:t>
            </a:fld>
            <a:endParaRPr lang="en-US" dirty="0"/>
          </a:p>
        </p:txBody>
      </p:sp>
      <p:sp>
        <p:nvSpPr>
          <p:cNvPr id="9" name="TextBox 8">
            <a:extLst>
              <a:ext uri="{FF2B5EF4-FFF2-40B4-BE49-F238E27FC236}">
                <a16:creationId xmlns:a16="http://schemas.microsoft.com/office/drawing/2014/main" id="{5D5892BE-D06B-7AB7-B57E-EDC40773AD0B}"/>
              </a:ext>
            </a:extLst>
          </p:cNvPr>
          <p:cNvSpPr txBox="1"/>
          <p:nvPr userDrawn="1"/>
        </p:nvSpPr>
        <p:spPr>
          <a:xfrm>
            <a:off x="7421879" y="3608506"/>
            <a:ext cx="2712720" cy="369332"/>
          </a:xfrm>
          <a:prstGeom prst="rect">
            <a:avLst/>
          </a:prstGeom>
          <a:noFill/>
        </p:spPr>
        <p:txBody>
          <a:bodyPr wrap="square" rtlCol="0">
            <a:spAutoFit/>
          </a:bodyPr>
          <a:lstStyle/>
          <a:p>
            <a:pPr algn="ctr"/>
            <a:r>
              <a:rPr lang="en-US" b="0" i="0" dirty="0">
                <a:solidFill>
                  <a:schemeClr val="bg1"/>
                </a:solidFill>
                <a:latin typeface="Open Sans" panose="020B0606030504020204" pitchFamily="34" charset="0"/>
                <a:ea typeface="Open Sans" panose="020B0606030504020204" pitchFamily="34" charset="0"/>
                <a:cs typeface="Open Sans" panose="020B0606030504020204" pitchFamily="34" charset="0"/>
              </a:rPr>
              <a:t>Image goes here</a:t>
            </a:r>
          </a:p>
        </p:txBody>
      </p:sp>
      <p:sp>
        <p:nvSpPr>
          <p:cNvPr id="10" name="Content Placeholder 3">
            <a:extLst>
              <a:ext uri="{FF2B5EF4-FFF2-40B4-BE49-F238E27FC236}">
                <a16:creationId xmlns:a16="http://schemas.microsoft.com/office/drawing/2014/main" id="{711E83E0-C86F-3243-7596-21D76E5BCE16}"/>
              </a:ext>
            </a:extLst>
          </p:cNvPr>
          <p:cNvSpPr>
            <a:spLocks noGrp="1"/>
          </p:cNvSpPr>
          <p:nvPr>
            <p:ph sz="half" idx="13"/>
          </p:nvPr>
        </p:nvSpPr>
        <p:spPr>
          <a:xfrm>
            <a:off x="838200" y="1825624"/>
            <a:ext cx="10515599" cy="3935095"/>
          </a:xfrm>
        </p:spPr>
        <p:txBody>
          <a:bodyPr/>
          <a:lstStyle>
            <a:lvl1pPr marL="0" indent="0">
              <a:buNone/>
              <a:defRPr baseline="0">
                <a:latin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2510888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11FAC-E779-BD62-C6CA-450C14E8A9F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FE091DBB-DEA0-5A48-5BBD-BC8C1258D1DA}"/>
              </a:ext>
            </a:extLst>
          </p:cNvPr>
          <p:cNvSpPr>
            <a:spLocks noGrp="1"/>
          </p:cNvSpPr>
          <p:nvPr>
            <p:ph sz="half" idx="2"/>
          </p:nvPr>
        </p:nvSpPr>
        <p:spPr>
          <a:xfrm>
            <a:off x="6172200" y="1825625"/>
            <a:ext cx="5181600" cy="3935095"/>
          </a:xfrm>
        </p:spPr>
        <p:txBody>
          <a:bodyPr/>
          <a:lstStyle>
            <a:lvl1pPr marL="0" indent="0">
              <a:buNone/>
              <a:defRPr/>
            </a:lvl1pPr>
          </a:lstStyle>
          <a:p>
            <a:pPr lvl="0"/>
            <a:r>
              <a:rPr lang="en-US"/>
              <a:t>Click to edit Master text styles</a:t>
            </a:r>
          </a:p>
        </p:txBody>
      </p:sp>
      <p:sp>
        <p:nvSpPr>
          <p:cNvPr id="5" name="Date Placeholder 4">
            <a:extLst>
              <a:ext uri="{FF2B5EF4-FFF2-40B4-BE49-F238E27FC236}">
                <a16:creationId xmlns:a16="http://schemas.microsoft.com/office/drawing/2014/main" id="{8C8DA19E-5B17-E177-ED0A-724EE5ABEA94}"/>
              </a:ext>
            </a:extLst>
          </p:cNvPr>
          <p:cNvSpPr>
            <a:spLocks noGrp="1"/>
          </p:cNvSpPr>
          <p:nvPr>
            <p:ph type="dt" sz="half" idx="10"/>
          </p:nvPr>
        </p:nvSpPr>
        <p:spPr/>
        <p:txBody>
          <a:bodyPr/>
          <a:lstStyle/>
          <a:p>
            <a:fld id="{50175E57-E1B1-854F-9A72-C854496A828D}" type="datetimeFigureOut">
              <a:rPr lang="en-US" smtClean="0"/>
              <a:t>4/29/23</a:t>
            </a:fld>
            <a:endParaRPr lang="en-US"/>
          </a:p>
        </p:txBody>
      </p:sp>
      <p:sp>
        <p:nvSpPr>
          <p:cNvPr id="6" name="Footer Placeholder 5">
            <a:extLst>
              <a:ext uri="{FF2B5EF4-FFF2-40B4-BE49-F238E27FC236}">
                <a16:creationId xmlns:a16="http://schemas.microsoft.com/office/drawing/2014/main" id="{1FE9C759-A9D5-D05A-1034-A738D0B9D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3BC7EF-E9BC-EC28-908F-20FE1FD8A86C}"/>
              </a:ext>
            </a:extLst>
          </p:cNvPr>
          <p:cNvSpPr>
            <a:spLocks noGrp="1"/>
          </p:cNvSpPr>
          <p:nvPr>
            <p:ph type="sldNum" sz="quarter" idx="12"/>
          </p:nvPr>
        </p:nvSpPr>
        <p:spPr/>
        <p:txBody>
          <a:bodyPr/>
          <a:lstStyle/>
          <a:p>
            <a:fld id="{1A3032F6-4788-0C4A-B0D8-03B8E72BF810}" type="slidenum">
              <a:rPr lang="en-US" smtClean="0"/>
              <a:t>‹#›</a:t>
            </a:fld>
            <a:endParaRPr lang="en-US"/>
          </a:p>
        </p:txBody>
      </p:sp>
      <p:sp>
        <p:nvSpPr>
          <p:cNvPr id="9" name="TextBox 8">
            <a:extLst>
              <a:ext uri="{FF2B5EF4-FFF2-40B4-BE49-F238E27FC236}">
                <a16:creationId xmlns:a16="http://schemas.microsoft.com/office/drawing/2014/main" id="{5D5892BE-D06B-7AB7-B57E-EDC40773AD0B}"/>
              </a:ext>
            </a:extLst>
          </p:cNvPr>
          <p:cNvSpPr txBox="1"/>
          <p:nvPr userDrawn="1"/>
        </p:nvSpPr>
        <p:spPr>
          <a:xfrm>
            <a:off x="7421879" y="3608506"/>
            <a:ext cx="2712720" cy="369332"/>
          </a:xfrm>
          <a:prstGeom prst="rect">
            <a:avLst/>
          </a:prstGeom>
          <a:noFill/>
        </p:spPr>
        <p:txBody>
          <a:bodyPr wrap="square" rtlCol="0">
            <a:spAutoFit/>
          </a:bodyPr>
          <a:lstStyle/>
          <a:p>
            <a:pPr algn="ctr"/>
            <a:r>
              <a:rPr lang="en-US" b="0" i="0" dirty="0">
                <a:solidFill>
                  <a:schemeClr val="bg1"/>
                </a:solidFill>
                <a:latin typeface="Open Sans" panose="020B0606030504020204" pitchFamily="34" charset="0"/>
                <a:ea typeface="Open Sans" panose="020B0606030504020204" pitchFamily="34" charset="0"/>
                <a:cs typeface="Open Sans" panose="020B0606030504020204" pitchFamily="34" charset="0"/>
              </a:rPr>
              <a:t>Image goes here</a:t>
            </a:r>
          </a:p>
        </p:txBody>
      </p:sp>
      <p:sp>
        <p:nvSpPr>
          <p:cNvPr id="10" name="Content Placeholder 3">
            <a:extLst>
              <a:ext uri="{FF2B5EF4-FFF2-40B4-BE49-F238E27FC236}">
                <a16:creationId xmlns:a16="http://schemas.microsoft.com/office/drawing/2014/main" id="{711E83E0-C86F-3243-7596-21D76E5BCE16}"/>
              </a:ext>
            </a:extLst>
          </p:cNvPr>
          <p:cNvSpPr>
            <a:spLocks noGrp="1"/>
          </p:cNvSpPr>
          <p:nvPr>
            <p:ph sz="half" idx="13"/>
          </p:nvPr>
        </p:nvSpPr>
        <p:spPr>
          <a:xfrm>
            <a:off x="838201" y="1825624"/>
            <a:ext cx="5181600" cy="3935095"/>
          </a:xfrm>
        </p:spPr>
        <p:txBody>
          <a:bodyP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1330557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with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CDE0D-F4C0-CE44-1746-3D9712D10204}"/>
              </a:ext>
            </a:extLst>
          </p:cNvPr>
          <p:cNvSpPr>
            <a:spLocks noGrp="1"/>
          </p:cNvSpPr>
          <p:nvPr>
            <p:ph type="title"/>
          </p:nvPr>
        </p:nvSpPr>
        <p:spPr>
          <a:xfrm>
            <a:off x="839788" y="365126"/>
            <a:ext cx="10515600" cy="1316037"/>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C7B72C54-2DBB-B4AB-7862-D80C9CE609FD}"/>
              </a:ext>
            </a:extLst>
          </p:cNvPr>
          <p:cNvSpPr>
            <a:spLocks noGrp="1"/>
          </p:cNvSpPr>
          <p:nvPr>
            <p:ph type="body" idx="1"/>
          </p:nvPr>
        </p:nvSpPr>
        <p:spPr>
          <a:xfrm>
            <a:off x="833041" y="1768543"/>
            <a:ext cx="5157787" cy="823912"/>
          </a:xfrm>
        </p:spPr>
        <p:txBody>
          <a:bodyPr anchor="t"/>
          <a:lstStyle>
            <a:lvl1pPr marL="0" indent="0">
              <a:buNone/>
              <a:defRPr sz="2400" b="1">
                <a:solidFill>
                  <a:srgbClr val="32323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B58AAD10-C1E2-5288-A1D8-7E5F67DB177B}"/>
              </a:ext>
            </a:extLst>
          </p:cNvPr>
          <p:cNvSpPr>
            <a:spLocks noGrp="1"/>
          </p:cNvSpPr>
          <p:nvPr>
            <p:ph type="body" sz="quarter" idx="3"/>
          </p:nvPr>
        </p:nvSpPr>
        <p:spPr>
          <a:xfrm>
            <a:off x="6165453" y="176854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a:extLst>
              <a:ext uri="{FF2B5EF4-FFF2-40B4-BE49-F238E27FC236}">
                <a16:creationId xmlns:a16="http://schemas.microsoft.com/office/drawing/2014/main" id="{2B6D6D93-8C88-D778-5C5F-CCE2E15CF5BB}"/>
              </a:ext>
            </a:extLst>
          </p:cNvPr>
          <p:cNvSpPr>
            <a:spLocks noGrp="1"/>
          </p:cNvSpPr>
          <p:nvPr>
            <p:ph type="dt" sz="half" idx="10"/>
          </p:nvPr>
        </p:nvSpPr>
        <p:spPr/>
        <p:txBody>
          <a:bodyPr/>
          <a:lstStyle/>
          <a:p>
            <a:fld id="{50175E57-E1B1-854F-9A72-C854496A828D}" type="datetimeFigureOut">
              <a:rPr lang="en-US" smtClean="0"/>
              <a:t>4/29/23</a:t>
            </a:fld>
            <a:endParaRPr lang="en-US"/>
          </a:p>
        </p:txBody>
      </p:sp>
      <p:sp>
        <p:nvSpPr>
          <p:cNvPr id="8" name="Footer Placeholder 7">
            <a:extLst>
              <a:ext uri="{FF2B5EF4-FFF2-40B4-BE49-F238E27FC236}">
                <a16:creationId xmlns:a16="http://schemas.microsoft.com/office/drawing/2014/main" id="{A585EA59-0EC2-C70D-4317-9F916BF4870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3686602-C5A3-1471-CCB8-43194CF334E9}"/>
              </a:ext>
            </a:extLst>
          </p:cNvPr>
          <p:cNvSpPr>
            <a:spLocks noGrp="1"/>
          </p:cNvSpPr>
          <p:nvPr>
            <p:ph type="sldNum" sz="quarter" idx="12"/>
          </p:nvPr>
        </p:nvSpPr>
        <p:spPr/>
        <p:txBody>
          <a:bodyPr/>
          <a:lstStyle/>
          <a:p>
            <a:fld id="{1A3032F6-4788-0C4A-B0D8-03B8E72BF810}" type="slidenum">
              <a:rPr lang="en-US" smtClean="0"/>
              <a:t>‹#›</a:t>
            </a:fld>
            <a:endParaRPr lang="en-US"/>
          </a:p>
        </p:txBody>
      </p:sp>
      <p:sp>
        <p:nvSpPr>
          <p:cNvPr id="13" name="Text Placeholder 12">
            <a:extLst>
              <a:ext uri="{FF2B5EF4-FFF2-40B4-BE49-F238E27FC236}">
                <a16:creationId xmlns:a16="http://schemas.microsoft.com/office/drawing/2014/main" id="{0D07CCB4-4B42-851A-630F-E92C58BFC072}"/>
              </a:ext>
            </a:extLst>
          </p:cNvPr>
          <p:cNvSpPr>
            <a:spLocks noGrp="1"/>
          </p:cNvSpPr>
          <p:nvPr>
            <p:ph type="body" sz="quarter" idx="13"/>
          </p:nvPr>
        </p:nvSpPr>
        <p:spPr>
          <a:xfrm>
            <a:off x="833438" y="2695575"/>
            <a:ext cx="5157787" cy="3032125"/>
          </a:xfrm>
        </p:spPr>
        <p:txBody>
          <a:bodyPr/>
          <a:lstStyle>
            <a:lvl1pPr>
              <a:buClr>
                <a:schemeClr val="accent1"/>
              </a:buClr>
              <a:defRPr sz="28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a:extLst>
              <a:ext uri="{FF2B5EF4-FFF2-40B4-BE49-F238E27FC236}">
                <a16:creationId xmlns:a16="http://schemas.microsoft.com/office/drawing/2014/main" id="{663E48A3-0E7B-26EF-ECBE-1B421C8E5239}"/>
              </a:ext>
            </a:extLst>
          </p:cNvPr>
          <p:cNvSpPr>
            <a:spLocks noGrp="1"/>
          </p:cNvSpPr>
          <p:nvPr>
            <p:ph type="body" sz="quarter" idx="14"/>
          </p:nvPr>
        </p:nvSpPr>
        <p:spPr>
          <a:xfrm>
            <a:off x="6165453" y="2695574"/>
            <a:ext cx="5189935" cy="3032125"/>
          </a:xfrm>
        </p:spPr>
        <p:txBody>
          <a:bodyPr/>
          <a:lstStyle>
            <a:lvl1pPr>
              <a:buClr>
                <a:schemeClr val="accent1"/>
              </a:buClr>
              <a:defRPr sz="2800"/>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7726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rts, Infographics, Illustra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9C7E3-EE44-72D2-CF26-707D2319AAC0}"/>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9FB972F6-1A04-F82F-C1C5-459248B71324}"/>
              </a:ext>
            </a:extLst>
          </p:cNvPr>
          <p:cNvSpPr>
            <a:spLocks noGrp="1"/>
          </p:cNvSpPr>
          <p:nvPr>
            <p:ph type="dt" sz="half" idx="10"/>
          </p:nvPr>
        </p:nvSpPr>
        <p:spPr/>
        <p:txBody>
          <a:bodyPr/>
          <a:lstStyle/>
          <a:p>
            <a:fld id="{50175E57-E1B1-854F-9A72-C854496A828D}" type="datetimeFigureOut">
              <a:rPr lang="en-US" smtClean="0"/>
              <a:pPr/>
              <a:t>4/29/23</a:t>
            </a:fld>
            <a:endParaRPr lang="en-US" dirty="0"/>
          </a:p>
        </p:txBody>
      </p:sp>
      <p:sp>
        <p:nvSpPr>
          <p:cNvPr id="4" name="Footer Placeholder 3">
            <a:extLst>
              <a:ext uri="{FF2B5EF4-FFF2-40B4-BE49-F238E27FC236}">
                <a16:creationId xmlns:a16="http://schemas.microsoft.com/office/drawing/2014/main" id="{E4DEBAAC-619E-58BB-EB75-A1F1A128915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122AB79-947C-B671-360F-793AD31684E7}"/>
              </a:ext>
            </a:extLst>
          </p:cNvPr>
          <p:cNvSpPr>
            <a:spLocks noGrp="1"/>
          </p:cNvSpPr>
          <p:nvPr>
            <p:ph type="sldNum" sz="quarter" idx="12"/>
          </p:nvPr>
        </p:nvSpPr>
        <p:spPr/>
        <p:txBody>
          <a:bodyPr/>
          <a:lstStyle/>
          <a:p>
            <a:fld id="{1A3032F6-4788-0C4A-B0D8-03B8E72BF810}" type="slidenum">
              <a:rPr lang="en-US" smtClean="0"/>
              <a:pPr/>
              <a:t>‹#›</a:t>
            </a:fld>
            <a:endParaRPr lang="en-US" dirty="0"/>
          </a:p>
        </p:txBody>
      </p:sp>
      <p:sp>
        <p:nvSpPr>
          <p:cNvPr id="8" name="Chart Placeholder 7">
            <a:extLst>
              <a:ext uri="{FF2B5EF4-FFF2-40B4-BE49-F238E27FC236}">
                <a16:creationId xmlns:a16="http://schemas.microsoft.com/office/drawing/2014/main" id="{BDEADEE0-CF16-2641-874A-6084DD72628C}"/>
              </a:ext>
            </a:extLst>
          </p:cNvPr>
          <p:cNvSpPr>
            <a:spLocks noGrp="1"/>
          </p:cNvSpPr>
          <p:nvPr>
            <p:ph type="chart" sz="quarter" idx="13"/>
          </p:nvPr>
        </p:nvSpPr>
        <p:spPr>
          <a:xfrm>
            <a:off x="838200" y="1847850"/>
            <a:ext cx="10515600" cy="3859213"/>
          </a:xfrm>
        </p:spPr>
        <p:txBody>
          <a:bodyPr/>
          <a:lstStyle>
            <a:lvl1pPr marL="0" indent="0">
              <a:buNone/>
              <a:defRPr/>
            </a:lvl1pPr>
          </a:lstStyle>
          <a:p>
            <a:r>
              <a:rPr lang="en-US"/>
              <a:t>Click icon to add chart</a:t>
            </a:r>
            <a:endParaRPr lang="en-US" dirty="0"/>
          </a:p>
        </p:txBody>
      </p:sp>
    </p:spTree>
    <p:extLst>
      <p:ext uri="{BB962C8B-B14F-4D97-AF65-F5344CB8AC3E}">
        <p14:creationId xmlns:p14="http://schemas.microsoft.com/office/powerpoint/2010/main" val="903215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TA Slide">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A7E916C-22BB-3EBF-3CDB-A2EBF6811A7C}"/>
              </a:ext>
            </a:extLst>
          </p:cNvPr>
          <p:cNvSpPr>
            <a:spLocks noGrp="1"/>
          </p:cNvSpPr>
          <p:nvPr>
            <p:ph type="dt" sz="half" idx="10"/>
          </p:nvPr>
        </p:nvSpPr>
        <p:spPr/>
        <p:txBody>
          <a:bodyPr/>
          <a:lstStyle/>
          <a:p>
            <a:fld id="{50175E57-E1B1-854F-9A72-C854496A828D}" type="datetimeFigureOut">
              <a:rPr lang="en-US" smtClean="0"/>
              <a:t>4/29/23</a:t>
            </a:fld>
            <a:endParaRPr lang="en-US"/>
          </a:p>
        </p:txBody>
      </p:sp>
      <p:sp>
        <p:nvSpPr>
          <p:cNvPr id="4" name="Slide Number Placeholder 3">
            <a:extLst>
              <a:ext uri="{FF2B5EF4-FFF2-40B4-BE49-F238E27FC236}">
                <a16:creationId xmlns:a16="http://schemas.microsoft.com/office/drawing/2014/main" id="{2947DF58-F912-A32B-87C5-F66D75D98C7B}"/>
              </a:ext>
            </a:extLst>
          </p:cNvPr>
          <p:cNvSpPr>
            <a:spLocks noGrp="1"/>
          </p:cNvSpPr>
          <p:nvPr>
            <p:ph type="sldNum" sz="quarter" idx="12"/>
          </p:nvPr>
        </p:nvSpPr>
        <p:spPr/>
        <p:txBody>
          <a:bodyPr/>
          <a:lstStyle/>
          <a:p>
            <a:fld id="{1A3032F6-4788-0C4A-B0D8-03B8E72BF810}" type="slidenum">
              <a:rPr lang="en-US" smtClean="0"/>
              <a:t>‹#›</a:t>
            </a:fld>
            <a:endParaRPr lang="en-US"/>
          </a:p>
        </p:txBody>
      </p:sp>
      <p:sp>
        <p:nvSpPr>
          <p:cNvPr id="5" name="Rectangle 4">
            <a:extLst>
              <a:ext uri="{FF2B5EF4-FFF2-40B4-BE49-F238E27FC236}">
                <a16:creationId xmlns:a16="http://schemas.microsoft.com/office/drawing/2014/main" id="{11DC2A48-57F3-7067-EBBF-9DE579918D04}"/>
              </a:ext>
            </a:extLst>
          </p:cNvPr>
          <p:cNvSpPr/>
          <p:nvPr userDrawn="1"/>
        </p:nvSpPr>
        <p:spPr>
          <a:xfrm>
            <a:off x="528320" y="0"/>
            <a:ext cx="10210800" cy="5816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F50D9ADF-13D6-08B8-BF76-E65B3EF71896}"/>
              </a:ext>
            </a:extLst>
          </p:cNvPr>
          <p:cNvSpPr>
            <a:spLocks noGrp="1"/>
          </p:cNvSpPr>
          <p:nvPr>
            <p:ph type="title"/>
          </p:nvPr>
        </p:nvSpPr>
        <p:spPr>
          <a:xfrm>
            <a:off x="863600" y="645148"/>
            <a:ext cx="6898640" cy="1491659"/>
          </a:xfrm>
          <a:prstGeom prst="rect">
            <a:avLst/>
          </a:prstGeom>
        </p:spPr>
        <p:txBody>
          <a:bodyPr anchor="t">
            <a:normAutofit/>
          </a:bodyPr>
          <a:lstStyle>
            <a:lvl1pPr algn="l">
              <a:defRPr sz="4800" b="0" i="0">
                <a:solidFill>
                  <a:schemeClr val="bg1"/>
                </a:solidFill>
                <a:latin typeface="+mj-lt"/>
                <a:ea typeface="Open Sans Light" panose="020B0306030504020204" pitchFamily="34" charset="0"/>
                <a:cs typeface="Open Sans Light" panose="020B0306030504020204" pitchFamily="34" charset="0"/>
              </a:defRPr>
            </a:lvl1pPr>
          </a:lstStyle>
          <a:p>
            <a:r>
              <a:rPr lang="en-US"/>
              <a:t>Click to edit Master title style</a:t>
            </a:r>
            <a:endParaRPr lang="en-US" dirty="0"/>
          </a:p>
        </p:txBody>
      </p:sp>
      <p:sp>
        <p:nvSpPr>
          <p:cNvPr id="7" name="Text Placeholder 2">
            <a:extLst>
              <a:ext uri="{FF2B5EF4-FFF2-40B4-BE49-F238E27FC236}">
                <a16:creationId xmlns:a16="http://schemas.microsoft.com/office/drawing/2014/main" id="{DA300424-1ED6-085D-21CE-10324C3B3CBD}"/>
              </a:ext>
            </a:extLst>
          </p:cNvPr>
          <p:cNvSpPr>
            <a:spLocks noGrp="1"/>
          </p:cNvSpPr>
          <p:nvPr>
            <p:ph type="body" idx="1"/>
          </p:nvPr>
        </p:nvSpPr>
        <p:spPr>
          <a:xfrm>
            <a:off x="863600" y="2136807"/>
            <a:ext cx="6898640" cy="1135258"/>
          </a:xfrm>
        </p:spPr>
        <p:txBody>
          <a:bodyPr>
            <a:normAutofit/>
          </a:bodyPr>
          <a:lstStyle>
            <a:lvl1pPr marL="0" indent="0" algn="l">
              <a:lnSpc>
                <a:spcPct val="120000"/>
              </a:lnSpc>
              <a:spcBef>
                <a:spcPts val="0"/>
              </a:spcBef>
              <a:buNone/>
              <a:defRPr sz="2000">
                <a:solidFill>
                  <a:schemeClr val="accent1">
                    <a:lumMod val="20000"/>
                    <a:lumOff val="8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Rectangle 9">
            <a:extLst>
              <a:ext uri="{FF2B5EF4-FFF2-40B4-BE49-F238E27FC236}">
                <a16:creationId xmlns:a16="http://schemas.microsoft.com/office/drawing/2014/main" id="{37895900-646A-59FD-B53F-BCE1F691292E}"/>
              </a:ext>
            </a:extLst>
          </p:cNvPr>
          <p:cNvSpPr/>
          <p:nvPr userDrawn="1"/>
        </p:nvSpPr>
        <p:spPr>
          <a:xfrm flipH="1">
            <a:off x="0" y="0"/>
            <a:ext cx="528320" cy="68580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D60C8879-DDA7-FB79-0B15-EBEBBEA2F15C}"/>
              </a:ext>
            </a:extLst>
          </p:cNvPr>
          <p:cNvSpPr>
            <a:spLocks noGrp="1"/>
          </p:cNvSpPr>
          <p:nvPr>
            <p:ph type="pic" sz="quarter" idx="13"/>
          </p:nvPr>
        </p:nvSpPr>
        <p:spPr>
          <a:xfrm>
            <a:off x="863600" y="3429000"/>
            <a:ext cx="6899275" cy="1970088"/>
          </a:xfrm>
        </p:spPr>
        <p:txBody>
          <a:bodyPr/>
          <a:lstStyle>
            <a:lvl1pPr marL="0" indent="0">
              <a:buNone/>
              <a:defRPr>
                <a:solidFill>
                  <a:schemeClr val="bg1"/>
                </a:solidFill>
              </a:defRPr>
            </a:lvl1pPr>
          </a:lstStyle>
          <a:p>
            <a:r>
              <a:rPr lang="en-US"/>
              <a:t>Click icon to add picture</a:t>
            </a:r>
            <a:endParaRPr lang="en-US" dirty="0"/>
          </a:p>
        </p:txBody>
      </p:sp>
      <p:sp>
        <p:nvSpPr>
          <p:cNvPr id="15" name="Rectangle 14">
            <a:extLst>
              <a:ext uri="{FF2B5EF4-FFF2-40B4-BE49-F238E27FC236}">
                <a16:creationId xmlns:a16="http://schemas.microsoft.com/office/drawing/2014/main" id="{2DC06D34-FFAD-B07A-1E08-205365CC8072}"/>
              </a:ext>
            </a:extLst>
          </p:cNvPr>
          <p:cNvSpPr/>
          <p:nvPr userDrawn="1"/>
        </p:nvSpPr>
        <p:spPr>
          <a:xfrm>
            <a:off x="528320" y="5816600"/>
            <a:ext cx="11663680" cy="1041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2F9063C4-18D1-2D64-FED3-3D64E594A88B}"/>
              </a:ext>
            </a:extLst>
          </p:cNvPr>
          <p:cNvPicPr>
            <a:picLocks noChangeAspect="1"/>
          </p:cNvPicPr>
          <p:nvPr userDrawn="1"/>
        </p:nvPicPr>
        <p:blipFill>
          <a:blip r:embed="rId2"/>
          <a:stretch>
            <a:fillRect/>
          </a:stretch>
        </p:blipFill>
        <p:spPr>
          <a:xfrm>
            <a:off x="758824" y="5989451"/>
            <a:ext cx="2924176" cy="628456"/>
          </a:xfrm>
          <a:prstGeom prst="rect">
            <a:avLst/>
          </a:prstGeom>
        </p:spPr>
      </p:pic>
      <p:pic>
        <p:nvPicPr>
          <p:cNvPr id="13" name="Picture 12">
            <a:extLst>
              <a:ext uri="{FF2B5EF4-FFF2-40B4-BE49-F238E27FC236}">
                <a16:creationId xmlns:a16="http://schemas.microsoft.com/office/drawing/2014/main" id="{F2A574EE-5513-F9F2-D54C-ABD3660FF191}"/>
              </a:ext>
            </a:extLst>
          </p:cNvPr>
          <p:cNvPicPr>
            <a:picLocks noChangeAspect="1"/>
          </p:cNvPicPr>
          <p:nvPr userDrawn="1"/>
        </p:nvPicPr>
        <p:blipFill>
          <a:blip r:embed="rId3"/>
          <a:stretch>
            <a:fillRect/>
          </a:stretch>
        </p:blipFill>
        <p:spPr>
          <a:xfrm>
            <a:off x="8153400" y="0"/>
            <a:ext cx="4038600" cy="6858000"/>
          </a:xfrm>
          <a:prstGeom prst="rect">
            <a:avLst/>
          </a:prstGeom>
        </p:spPr>
      </p:pic>
    </p:spTree>
    <p:extLst>
      <p:ext uri="{BB962C8B-B14F-4D97-AF65-F5344CB8AC3E}">
        <p14:creationId xmlns:p14="http://schemas.microsoft.com/office/powerpoint/2010/main" val="2008809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losing Slide">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A7E916C-22BB-3EBF-3CDB-A2EBF6811A7C}"/>
              </a:ext>
            </a:extLst>
          </p:cNvPr>
          <p:cNvSpPr>
            <a:spLocks noGrp="1"/>
          </p:cNvSpPr>
          <p:nvPr>
            <p:ph type="dt" sz="half" idx="10"/>
          </p:nvPr>
        </p:nvSpPr>
        <p:spPr/>
        <p:txBody>
          <a:bodyPr/>
          <a:lstStyle/>
          <a:p>
            <a:fld id="{50175E57-E1B1-854F-9A72-C854496A828D}" type="datetimeFigureOut">
              <a:rPr lang="en-US" smtClean="0"/>
              <a:t>4/29/23</a:t>
            </a:fld>
            <a:endParaRPr lang="en-US"/>
          </a:p>
        </p:txBody>
      </p:sp>
      <p:sp>
        <p:nvSpPr>
          <p:cNvPr id="4" name="Slide Number Placeholder 3">
            <a:extLst>
              <a:ext uri="{FF2B5EF4-FFF2-40B4-BE49-F238E27FC236}">
                <a16:creationId xmlns:a16="http://schemas.microsoft.com/office/drawing/2014/main" id="{2947DF58-F912-A32B-87C5-F66D75D98C7B}"/>
              </a:ext>
            </a:extLst>
          </p:cNvPr>
          <p:cNvSpPr>
            <a:spLocks noGrp="1"/>
          </p:cNvSpPr>
          <p:nvPr>
            <p:ph type="sldNum" sz="quarter" idx="12"/>
          </p:nvPr>
        </p:nvSpPr>
        <p:spPr/>
        <p:txBody>
          <a:bodyPr/>
          <a:lstStyle/>
          <a:p>
            <a:fld id="{1A3032F6-4788-0C4A-B0D8-03B8E72BF810}" type="slidenum">
              <a:rPr lang="en-US" smtClean="0"/>
              <a:t>‹#›</a:t>
            </a:fld>
            <a:endParaRPr lang="en-US"/>
          </a:p>
        </p:txBody>
      </p:sp>
      <p:sp>
        <p:nvSpPr>
          <p:cNvPr id="5" name="Rectangle 4">
            <a:extLst>
              <a:ext uri="{FF2B5EF4-FFF2-40B4-BE49-F238E27FC236}">
                <a16:creationId xmlns:a16="http://schemas.microsoft.com/office/drawing/2014/main" id="{11DC2A48-57F3-7067-EBBF-9DE579918D04}"/>
              </a:ext>
            </a:extLst>
          </p:cNvPr>
          <p:cNvSpPr/>
          <p:nvPr userDrawn="1"/>
        </p:nvSpPr>
        <p:spPr>
          <a:xfrm>
            <a:off x="528320" y="0"/>
            <a:ext cx="10210800" cy="5816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F50D9ADF-13D6-08B8-BF76-E65B3EF71896}"/>
              </a:ext>
            </a:extLst>
          </p:cNvPr>
          <p:cNvSpPr>
            <a:spLocks noGrp="1"/>
          </p:cNvSpPr>
          <p:nvPr>
            <p:ph type="title"/>
          </p:nvPr>
        </p:nvSpPr>
        <p:spPr>
          <a:xfrm>
            <a:off x="863600" y="1324532"/>
            <a:ext cx="6898640" cy="1864360"/>
          </a:xfrm>
          <a:prstGeom prst="rect">
            <a:avLst/>
          </a:prstGeom>
        </p:spPr>
        <p:txBody>
          <a:bodyPr anchor="t">
            <a:normAutofit/>
          </a:bodyPr>
          <a:lstStyle>
            <a:lvl1pPr algn="l">
              <a:defRPr sz="4800" b="0" i="0">
                <a:solidFill>
                  <a:schemeClr val="bg1"/>
                </a:solidFill>
                <a:latin typeface="+mj-lt"/>
                <a:ea typeface="Open Sans Light" panose="020B0306030504020204" pitchFamily="34" charset="0"/>
                <a:cs typeface="Open Sans Light" panose="020B0306030504020204" pitchFamily="34" charset="0"/>
              </a:defRPr>
            </a:lvl1pPr>
          </a:lstStyle>
          <a:p>
            <a:r>
              <a:rPr lang="en-US"/>
              <a:t>Click to edit Master title style</a:t>
            </a:r>
            <a:endParaRPr lang="en-US" dirty="0"/>
          </a:p>
        </p:txBody>
      </p:sp>
      <p:sp>
        <p:nvSpPr>
          <p:cNvPr id="7" name="Text Placeholder 2">
            <a:extLst>
              <a:ext uri="{FF2B5EF4-FFF2-40B4-BE49-F238E27FC236}">
                <a16:creationId xmlns:a16="http://schemas.microsoft.com/office/drawing/2014/main" id="{DA300424-1ED6-085D-21CE-10324C3B3CBD}"/>
              </a:ext>
            </a:extLst>
          </p:cNvPr>
          <p:cNvSpPr>
            <a:spLocks noGrp="1"/>
          </p:cNvSpPr>
          <p:nvPr>
            <p:ph type="body" idx="1"/>
          </p:nvPr>
        </p:nvSpPr>
        <p:spPr>
          <a:xfrm>
            <a:off x="863600" y="3193972"/>
            <a:ext cx="6898640" cy="1500187"/>
          </a:xfrm>
        </p:spPr>
        <p:txBody>
          <a:bodyPr>
            <a:normAutofit/>
          </a:bodyPr>
          <a:lstStyle>
            <a:lvl1pPr marL="0" indent="0" algn="l">
              <a:lnSpc>
                <a:spcPct val="120000"/>
              </a:lnSpc>
              <a:spcBef>
                <a:spcPts val="0"/>
              </a:spcBef>
              <a:buNone/>
              <a:defRPr sz="2000">
                <a:solidFill>
                  <a:schemeClr val="accent1">
                    <a:lumMod val="20000"/>
                    <a:lumOff val="8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Rectangle 9">
            <a:extLst>
              <a:ext uri="{FF2B5EF4-FFF2-40B4-BE49-F238E27FC236}">
                <a16:creationId xmlns:a16="http://schemas.microsoft.com/office/drawing/2014/main" id="{37895900-646A-59FD-B53F-BCE1F691292E}"/>
              </a:ext>
            </a:extLst>
          </p:cNvPr>
          <p:cNvSpPr/>
          <p:nvPr userDrawn="1"/>
        </p:nvSpPr>
        <p:spPr>
          <a:xfrm flipH="1">
            <a:off x="0" y="0"/>
            <a:ext cx="528320" cy="68580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DC06D34-FFAD-B07A-1E08-205365CC8072}"/>
              </a:ext>
            </a:extLst>
          </p:cNvPr>
          <p:cNvSpPr/>
          <p:nvPr userDrawn="1"/>
        </p:nvSpPr>
        <p:spPr>
          <a:xfrm>
            <a:off x="528320" y="5816600"/>
            <a:ext cx="11663680" cy="1041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2F9063C4-18D1-2D64-FED3-3D64E594A88B}"/>
              </a:ext>
            </a:extLst>
          </p:cNvPr>
          <p:cNvPicPr>
            <a:picLocks noChangeAspect="1"/>
          </p:cNvPicPr>
          <p:nvPr userDrawn="1"/>
        </p:nvPicPr>
        <p:blipFill>
          <a:blip r:embed="rId2"/>
          <a:stretch>
            <a:fillRect/>
          </a:stretch>
        </p:blipFill>
        <p:spPr>
          <a:xfrm>
            <a:off x="758824" y="5989451"/>
            <a:ext cx="2924176" cy="628456"/>
          </a:xfrm>
          <a:prstGeom prst="rect">
            <a:avLst/>
          </a:prstGeom>
        </p:spPr>
      </p:pic>
      <p:pic>
        <p:nvPicPr>
          <p:cNvPr id="13" name="Picture 12">
            <a:extLst>
              <a:ext uri="{FF2B5EF4-FFF2-40B4-BE49-F238E27FC236}">
                <a16:creationId xmlns:a16="http://schemas.microsoft.com/office/drawing/2014/main" id="{F2A574EE-5513-F9F2-D54C-ABD3660FF191}"/>
              </a:ext>
            </a:extLst>
          </p:cNvPr>
          <p:cNvPicPr>
            <a:picLocks noChangeAspect="1"/>
          </p:cNvPicPr>
          <p:nvPr userDrawn="1"/>
        </p:nvPicPr>
        <p:blipFill>
          <a:blip r:embed="rId3"/>
          <a:stretch>
            <a:fillRect/>
          </a:stretch>
        </p:blipFill>
        <p:spPr>
          <a:xfrm>
            <a:off x="8153400" y="0"/>
            <a:ext cx="4038600" cy="6858000"/>
          </a:xfrm>
          <a:prstGeom prst="rect">
            <a:avLst/>
          </a:prstGeom>
        </p:spPr>
      </p:pic>
    </p:spTree>
    <p:extLst>
      <p:ext uri="{BB962C8B-B14F-4D97-AF65-F5344CB8AC3E}">
        <p14:creationId xmlns:p14="http://schemas.microsoft.com/office/powerpoint/2010/main" val="833072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F1987E-C1D8-6FB1-754E-670193DD18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654525A-8B6F-BD61-EE49-946146304453}"/>
              </a:ext>
            </a:extLst>
          </p:cNvPr>
          <p:cNvSpPr>
            <a:spLocks noGrp="1"/>
          </p:cNvSpPr>
          <p:nvPr>
            <p:ph type="body" idx="1"/>
          </p:nvPr>
        </p:nvSpPr>
        <p:spPr>
          <a:xfrm>
            <a:off x="838200" y="1825625"/>
            <a:ext cx="10515600" cy="3914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FB09A85-13BD-1A87-4DE8-35F7B014C2E2}"/>
              </a:ext>
            </a:extLst>
          </p:cNvPr>
          <p:cNvSpPr>
            <a:spLocks noGrp="1"/>
          </p:cNvSpPr>
          <p:nvPr>
            <p:ph type="dt" sz="half" idx="2"/>
          </p:nvPr>
        </p:nvSpPr>
        <p:spPr>
          <a:xfrm>
            <a:off x="8610600" y="5991225"/>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50175E57-E1B1-854F-9A72-C854496A828D}" type="datetimeFigureOut">
              <a:rPr lang="en-US" smtClean="0"/>
              <a:pPr/>
              <a:t>4/29/23</a:t>
            </a:fld>
            <a:endParaRPr lang="en-US" dirty="0"/>
          </a:p>
        </p:txBody>
      </p:sp>
      <p:sp>
        <p:nvSpPr>
          <p:cNvPr id="5" name="Footer Placeholder 4">
            <a:extLst>
              <a:ext uri="{FF2B5EF4-FFF2-40B4-BE49-F238E27FC236}">
                <a16:creationId xmlns:a16="http://schemas.microsoft.com/office/drawing/2014/main" id="{F6E6DB32-C680-40A3-9A20-1DE276905667}"/>
              </a:ext>
            </a:extLst>
          </p:cNvPr>
          <p:cNvSpPr>
            <a:spLocks noGrp="1"/>
          </p:cNvSpPr>
          <p:nvPr>
            <p:ph type="ftr" sz="quarter" idx="3"/>
          </p:nvPr>
        </p:nvSpPr>
        <p:spPr>
          <a:xfrm>
            <a:off x="3911600" y="5991226"/>
            <a:ext cx="4551679" cy="730250"/>
          </a:xfrm>
          <a:prstGeom prst="rect">
            <a:avLst/>
          </a:prstGeom>
        </p:spPr>
        <p:txBody>
          <a:bodyPr vert="horz" lIns="91440" tIns="45720" rIns="91440" bIns="45720" rtlCol="0" anchor="ctr"/>
          <a:lstStyle>
            <a:lvl1pPr algn="ctr">
              <a:defRPr sz="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6" name="Slide Number Placeholder 5">
            <a:extLst>
              <a:ext uri="{FF2B5EF4-FFF2-40B4-BE49-F238E27FC236}">
                <a16:creationId xmlns:a16="http://schemas.microsoft.com/office/drawing/2014/main" id="{66AC5B50-FEAF-4424-9F6A-20D4BA76D1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1A3032F6-4788-0C4A-B0D8-03B8E72BF810}" type="slidenum">
              <a:rPr lang="en-US" smtClean="0"/>
              <a:pPr/>
              <a:t>‹#›</a:t>
            </a:fld>
            <a:endParaRPr lang="en-US" dirty="0"/>
          </a:p>
        </p:txBody>
      </p:sp>
      <p:sp>
        <p:nvSpPr>
          <p:cNvPr id="10" name="Rectangle 9">
            <a:extLst>
              <a:ext uri="{FF2B5EF4-FFF2-40B4-BE49-F238E27FC236}">
                <a16:creationId xmlns:a16="http://schemas.microsoft.com/office/drawing/2014/main" id="{4F8E789B-C761-2589-301A-49E7B2899D83}"/>
              </a:ext>
            </a:extLst>
          </p:cNvPr>
          <p:cNvSpPr/>
          <p:nvPr userDrawn="1"/>
        </p:nvSpPr>
        <p:spPr>
          <a:xfrm>
            <a:off x="0" y="0"/>
            <a:ext cx="52832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944EF6EE-A5C0-EC3A-688F-70051C2A8258}"/>
              </a:ext>
            </a:extLst>
          </p:cNvPr>
          <p:cNvPicPr>
            <a:picLocks noChangeAspect="1"/>
          </p:cNvPicPr>
          <p:nvPr userDrawn="1"/>
        </p:nvPicPr>
        <p:blipFill>
          <a:blip r:embed="rId12"/>
          <a:stretch>
            <a:fillRect/>
          </a:stretch>
        </p:blipFill>
        <p:spPr>
          <a:xfrm>
            <a:off x="756919" y="5991225"/>
            <a:ext cx="2926079" cy="620438"/>
          </a:xfrm>
          <a:prstGeom prst="rect">
            <a:avLst/>
          </a:prstGeom>
        </p:spPr>
      </p:pic>
    </p:spTree>
    <p:extLst>
      <p:ext uri="{BB962C8B-B14F-4D97-AF65-F5344CB8AC3E}">
        <p14:creationId xmlns:p14="http://schemas.microsoft.com/office/powerpoint/2010/main" val="3769233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52" r:id="rId5"/>
    <p:sldLayoutId id="2147483653" r:id="rId6"/>
    <p:sldLayoutId id="2147483660" r:id="rId7"/>
    <p:sldLayoutId id="2147483655" r:id="rId8"/>
    <p:sldLayoutId id="2147483661" r:id="rId9"/>
    <p:sldLayoutId id="2147483663" r:id="rId10"/>
  </p:sldLayoutIdLst>
  <p:txStyles>
    <p:titleStyle>
      <a:lvl1pPr algn="l" defTabSz="914400" rtl="0" eaLnBrk="1" latinLnBrk="0" hangingPunct="1">
        <a:lnSpc>
          <a:spcPct val="90000"/>
        </a:lnSpc>
        <a:spcBef>
          <a:spcPct val="0"/>
        </a:spcBef>
        <a:buNone/>
        <a:defRPr sz="4400" b="0" i="0" kern="1200">
          <a:solidFill>
            <a:schemeClr val="accent1"/>
          </a:solidFill>
          <a:latin typeface="+mj-lt"/>
          <a:ea typeface="Open Sans" panose="020B0606030504020204" pitchFamily="34" charset="0"/>
          <a:cs typeface="Calibri" panose="020F0502020204030204" pitchFamily="34" charset="0"/>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3200" kern="1200">
          <a:solidFill>
            <a:schemeClr val="tx1"/>
          </a:solidFill>
          <a:latin typeface="+mj-lt"/>
          <a:ea typeface="Open Sans" panose="020B0606030504020204" pitchFamily="34" charset="0"/>
          <a:cs typeface="Quire Sans" panose="020B0502040400020003" pitchFamily="34" charset="0"/>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800" kern="1200">
          <a:solidFill>
            <a:schemeClr val="tx1"/>
          </a:solidFill>
          <a:latin typeface="+mj-lt"/>
          <a:ea typeface="Open Sans" panose="020B0606030504020204" pitchFamily="34" charset="0"/>
          <a:cs typeface="Quire Sans" panose="020B0502040400020003" pitchFamily="34" charset="0"/>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tx1"/>
          </a:solidFill>
          <a:latin typeface="+mj-lt"/>
          <a:ea typeface="Open Sans" panose="020B0606030504020204" pitchFamily="34" charset="0"/>
          <a:cs typeface="Quire Sans" panose="020B0502040400020003" pitchFamily="34" charset="0"/>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mj-lt"/>
          <a:ea typeface="Open Sans" panose="020B0606030504020204" pitchFamily="34" charset="0"/>
          <a:cs typeface="Quire Sans" panose="020B0502040400020003" pitchFamily="34" charset="0"/>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mj-lt"/>
          <a:ea typeface="Open Sans" panose="020B0606030504020204" pitchFamily="34" charset="0"/>
          <a:cs typeface="Quire Sans" panose="020B05020404000200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8B45B-BA75-AF0F-1CEF-1D21689BEFFD}"/>
              </a:ext>
            </a:extLst>
          </p:cNvPr>
          <p:cNvSpPr>
            <a:spLocks noGrp="1"/>
          </p:cNvSpPr>
          <p:nvPr>
            <p:ph type="ctrTitle"/>
          </p:nvPr>
        </p:nvSpPr>
        <p:spPr>
          <a:xfrm>
            <a:off x="863600" y="790575"/>
            <a:ext cx="6852292" cy="2638425"/>
          </a:xfrm>
        </p:spPr>
        <p:txBody>
          <a:bodyPr/>
          <a:lstStyle/>
          <a:p>
            <a:r>
              <a:rPr lang="en-US" dirty="0"/>
              <a:t>Ensuring the Ongoing Adoption and Use of a Preservation Content Standard for NASA’s Earth Observation Data</a:t>
            </a:r>
          </a:p>
        </p:txBody>
      </p:sp>
      <p:sp>
        <p:nvSpPr>
          <p:cNvPr id="3" name="Subtitle 2">
            <a:extLst>
              <a:ext uri="{FF2B5EF4-FFF2-40B4-BE49-F238E27FC236}">
                <a16:creationId xmlns:a16="http://schemas.microsoft.com/office/drawing/2014/main" id="{7AE92F2A-43C7-EDFC-395B-500232F9D429}"/>
              </a:ext>
            </a:extLst>
          </p:cNvPr>
          <p:cNvSpPr>
            <a:spLocks noGrp="1"/>
          </p:cNvSpPr>
          <p:nvPr>
            <p:ph type="subTitle" idx="1"/>
          </p:nvPr>
        </p:nvSpPr>
        <p:spPr>
          <a:xfrm>
            <a:off x="863600" y="4220095"/>
            <a:ext cx="6350000" cy="1295182"/>
          </a:xfrm>
        </p:spPr>
        <p:txBody>
          <a:bodyPr>
            <a:noAutofit/>
          </a:bodyPr>
          <a:lstStyle/>
          <a:p>
            <a:r>
              <a:rPr lang="en-US" sz="1600" dirty="0"/>
              <a:t>Francis Lindsay, ESDIS Project, NASA</a:t>
            </a:r>
          </a:p>
          <a:p>
            <a:r>
              <a:rPr lang="en-US" sz="1600" dirty="0"/>
              <a:t>John Moses, SSAI, and NASA ESDIS Project</a:t>
            </a:r>
          </a:p>
          <a:p>
            <a:r>
              <a:rPr lang="en-US" sz="1600" dirty="0"/>
              <a:t>Hampapuram Ramapriyan, SSAI and NASA ESDIS Project</a:t>
            </a:r>
          </a:p>
          <a:p>
            <a:r>
              <a:rPr lang="en-US" sz="1600" dirty="0"/>
              <a:t>Jeanne Behnke, NASA ESDIS, Emeritus</a:t>
            </a:r>
          </a:p>
          <a:p>
            <a:endParaRPr lang="en-US" sz="1600" dirty="0"/>
          </a:p>
        </p:txBody>
      </p:sp>
    </p:spTree>
    <p:extLst>
      <p:ext uri="{BB962C8B-B14F-4D97-AF65-F5344CB8AC3E}">
        <p14:creationId xmlns:p14="http://schemas.microsoft.com/office/powerpoint/2010/main" val="2169055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FFDF1-C77A-4C3E-AD60-370F234C59CF}"/>
              </a:ext>
            </a:extLst>
          </p:cNvPr>
          <p:cNvSpPr>
            <a:spLocks noGrp="1"/>
          </p:cNvSpPr>
          <p:nvPr>
            <p:ph type="title"/>
          </p:nvPr>
        </p:nvSpPr>
        <p:spPr>
          <a:xfrm>
            <a:off x="838200" y="167005"/>
            <a:ext cx="10515600" cy="823595"/>
          </a:xfrm>
        </p:spPr>
        <p:txBody>
          <a:bodyPr>
            <a:normAutofit/>
          </a:bodyPr>
          <a:lstStyle/>
          <a:p>
            <a:r>
              <a:rPr lang="en-US" sz="4000" dirty="0"/>
              <a:t>HIRDLS Preservation Results</a:t>
            </a:r>
          </a:p>
        </p:txBody>
      </p:sp>
      <p:graphicFrame>
        <p:nvGraphicFramePr>
          <p:cNvPr id="8" name="Table 4">
            <a:extLst>
              <a:ext uri="{FF2B5EF4-FFF2-40B4-BE49-F238E27FC236}">
                <a16:creationId xmlns:a16="http://schemas.microsoft.com/office/drawing/2014/main" id="{36C8F573-377B-130C-E772-828B160677BB}"/>
              </a:ext>
            </a:extLst>
          </p:cNvPr>
          <p:cNvGraphicFramePr>
            <a:graphicFrameLocks/>
          </p:cNvGraphicFramePr>
          <p:nvPr>
            <p:extLst>
              <p:ext uri="{D42A27DB-BD31-4B8C-83A1-F6EECF244321}">
                <p14:modId xmlns:p14="http://schemas.microsoft.com/office/powerpoint/2010/main" val="1886073307"/>
              </p:ext>
            </p:extLst>
          </p:nvPr>
        </p:nvGraphicFramePr>
        <p:xfrm>
          <a:off x="1078394" y="1096010"/>
          <a:ext cx="10515600" cy="4724400"/>
        </p:xfrm>
        <a:graphic>
          <a:graphicData uri="http://schemas.openxmlformats.org/drawingml/2006/table">
            <a:tbl>
              <a:tblPr firstRow="1" bandRow="1">
                <a:tableStyleId>{5C22544A-7EE6-4342-B048-85BDC9FD1C3A}</a:tableStyleId>
              </a:tblPr>
              <a:tblGrid>
                <a:gridCol w="1883256">
                  <a:extLst>
                    <a:ext uri="{9D8B030D-6E8A-4147-A177-3AD203B41FA5}">
                      <a16:colId xmlns:a16="http://schemas.microsoft.com/office/drawing/2014/main" val="3260324111"/>
                    </a:ext>
                  </a:extLst>
                </a:gridCol>
                <a:gridCol w="4297971">
                  <a:extLst>
                    <a:ext uri="{9D8B030D-6E8A-4147-A177-3AD203B41FA5}">
                      <a16:colId xmlns:a16="http://schemas.microsoft.com/office/drawing/2014/main" val="731182601"/>
                    </a:ext>
                  </a:extLst>
                </a:gridCol>
                <a:gridCol w="1162201">
                  <a:extLst>
                    <a:ext uri="{9D8B030D-6E8A-4147-A177-3AD203B41FA5}">
                      <a16:colId xmlns:a16="http://schemas.microsoft.com/office/drawing/2014/main" val="3562252825"/>
                    </a:ext>
                  </a:extLst>
                </a:gridCol>
                <a:gridCol w="1758598">
                  <a:extLst>
                    <a:ext uri="{9D8B030D-6E8A-4147-A177-3AD203B41FA5}">
                      <a16:colId xmlns:a16="http://schemas.microsoft.com/office/drawing/2014/main" val="3030081355"/>
                    </a:ext>
                  </a:extLst>
                </a:gridCol>
                <a:gridCol w="1413574">
                  <a:extLst>
                    <a:ext uri="{9D8B030D-6E8A-4147-A177-3AD203B41FA5}">
                      <a16:colId xmlns:a16="http://schemas.microsoft.com/office/drawing/2014/main" val="3870507349"/>
                    </a:ext>
                  </a:extLst>
                </a:gridCol>
              </a:tblGrid>
              <a:tr h="334017">
                <a:tc>
                  <a:txBody>
                    <a:bodyPr/>
                    <a:lstStyle/>
                    <a:p>
                      <a:r>
                        <a:rPr lang="en-US" sz="1600" dirty="0"/>
                        <a:t>PCS Category</a:t>
                      </a:r>
                    </a:p>
                  </a:txBody>
                  <a:tcPr/>
                </a:tc>
                <a:tc>
                  <a:txBody>
                    <a:bodyPr/>
                    <a:lstStyle/>
                    <a:p>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No. Items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Submitted by</a:t>
                      </a:r>
                    </a:p>
                  </a:txBody>
                  <a:tcPr/>
                </a:tc>
                <a:tc>
                  <a:txBody>
                    <a:bodyPr/>
                    <a:lstStyle/>
                    <a:p>
                      <a:r>
                        <a:rPr lang="en-US" sz="1600" dirty="0"/>
                        <a:t>Finish Date</a:t>
                      </a:r>
                    </a:p>
                  </a:txBody>
                  <a:tcPr/>
                </a:tc>
                <a:extLst>
                  <a:ext uri="{0D108BD9-81ED-4DB2-BD59-A6C34878D82A}">
                    <a16:rowId xmlns:a16="http://schemas.microsoft.com/office/drawing/2014/main" val="2704132894"/>
                  </a:ext>
                </a:extLst>
              </a:tr>
              <a:tr h="960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Measuring instrument &amp; Platform Description</a:t>
                      </a:r>
                    </a:p>
                  </a:txBody>
                  <a:tcPr/>
                </a:tc>
                <a:tc>
                  <a:txBody>
                    <a:bodyPr/>
                    <a:lstStyle/>
                    <a:p>
                      <a:r>
                        <a:rPr lang="en-US" sz="1600" kern="1200" dirty="0">
                          <a:solidFill>
                            <a:schemeClr val="dk1"/>
                          </a:solidFill>
                          <a:effectLst/>
                          <a:latin typeface="+mn-lt"/>
                          <a:ea typeface="+mn-ea"/>
                          <a:cs typeface="+mn-cs"/>
                        </a:rPr>
                        <a:t>HIRDLS Instrument level requirements and specifications, as-built configurations, instrument-level verification, PDR, CDR</a:t>
                      </a:r>
                      <a:endParaRPr lang="en-US" sz="1600" dirty="0"/>
                    </a:p>
                  </a:txBody>
                  <a:tcPr/>
                </a:tc>
                <a:tc>
                  <a:txBody>
                    <a:bodyPr/>
                    <a:lstStyle/>
                    <a:p>
                      <a:r>
                        <a:rPr lang="en-US" sz="1600" dirty="0"/>
                        <a:t>214</a:t>
                      </a:r>
                    </a:p>
                    <a:p>
                      <a:r>
                        <a:rPr lang="en-US" sz="1600" dirty="0"/>
                        <a:t>(+500 drawings)</a:t>
                      </a:r>
                    </a:p>
                  </a:txBody>
                  <a:tcPr/>
                </a:tc>
                <a:tc>
                  <a:txBody>
                    <a:bodyPr/>
                    <a:lstStyle/>
                    <a:p>
                      <a:r>
                        <a:rPr lang="en-US" sz="1600" dirty="0"/>
                        <a:t>NCAR Science Team and Oxford University</a:t>
                      </a:r>
                    </a:p>
                  </a:txBody>
                  <a:tcPr/>
                </a:tc>
                <a:tc>
                  <a:txBody>
                    <a:bodyPr/>
                    <a:lstStyle/>
                    <a:p>
                      <a:r>
                        <a:rPr lang="en-US" sz="1600" dirty="0"/>
                        <a:t>May 31, 2013</a:t>
                      </a:r>
                    </a:p>
                    <a:p>
                      <a:endParaRPr lang="en-US" sz="1600" dirty="0"/>
                    </a:p>
                  </a:txBody>
                  <a:tcPr/>
                </a:tc>
                <a:extLst>
                  <a:ext uri="{0D108BD9-81ED-4DB2-BD59-A6C34878D82A}">
                    <a16:rowId xmlns:a16="http://schemas.microsoft.com/office/drawing/2014/main" val="1433790270"/>
                  </a:ext>
                </a:extLst>
              </a:tr>
              <a:tr h="741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Raw and Derived Products</a:t>
                      </a:r>
                    </a:p>
                  </a:txBody>
                  <a:tcPr/>
                </a:tc>
                <a:tc>
                  <a:txBody>
                    <a:bodyPr/>
                    <a:lstStyle/>
                    <a:p>
                      <a:r>
                        <a:rPr lang="en-US" sz="1600" kern="1200" dirty="0">
                          <a:solidFill>
                            <a:schemeClr val="dk1"/>
                          </a:solidFill>
                          <a:effectLst/>
                          <a:latin typeface="+mn-lt"/>
                          <a:ea typeface="+mn-ea"/>
                          <a:cs typeface="+mn-cs"/>
                        </a:rPr>
                        <a:t>HIRDLS Calibration Geolocated Radiances &amp; Corrections and Geophysical Parameters. </a:t>
                      </a:r>
                      <a:br>
                        <a:rPr lang="en-US" sz="1600" kern="1200" dirty="0">
                          <a:solidFill>
                            <a:schemeClr val="dk1"/>
                          </a:solidFill>
                          <a:effectLst/>
                          <a:latin typeface="+mn-lt"/>
                          <a:ea typeface="+mn-ea"/>
                          <a:cs typeface="+mn-cs"/>
                        </a:rPr>
                      </a:br>
                      <a:r>
                        <a:rPr lang="en-US" sz="1600" kern="1200" dirty="0">
                          <a:solidFill>
                            <a:schemeClr val="dk1"/>
                          </a:solidFill>
                          <a:effectLst/>
                          <a:latin typeface="+mn-lt"/>
                          <a:ea typeface="+mn-ea"/>
                          <a:cs typeface="+mn-cs"/>
                        </a:rPr>
                        <a:t>Data products at GES DISC.</a:t>
                      </a:r>
                      <a:endParaRPr lang="en-US" sz="1600" dirty="0"/>
                    </a:p>
                  </a:txBody>
                  <a:tcPr/>
                </a:tc>
                <a:tc>
                  <a:txBody>
                    <a:bodyPr/>
                    <a:lstStyle/>
                    <a:p>
                      <a:r>
                        <a:rPr lang="en-US" sz="1600" dirty="0"/>
                        <a:t>34 packages*</a:t>
                      </a:r>
                    </a:p>
                  </a:txBody>
                  <a:tcPr/>
                </a:tc>
                <a:tc>
                  <a:txBody>
                    <a:bodyPr/>
                    <a:lstStyle/>
                    <a:p>
                      <a:r>
                        <a:rPr lang="en-US" sz="1600" dirty="0"/>
                        <a:t>NCAR</a:t>
                      </a:r>
                    </a:p>
                  </a:txBody>
                  <a:tcPr/>
                </a:tc>
                <a:tc>
                  <a:txBody>
                    <a:bodyPr/>
                    <a:lstStyle/>
                    <a:p>
                      <a:r>
                        <a:rPr lang="en-US" sz="1600" kern="1200" dirty="0">
                          <a:solidFill>
                            <a:schemeClr val="dk1"/>
                          </a:solidFill>
                          <a:effectLst/>
                          <a:latin typeface="+mn-lt"/>
                          <a:ea typeface="+mn-ea"/>
                          <a:cs typeface="+mn-cs"/>
                        </a:rPr>
                        <a:t>April 10, 2013</a:t>
                      </a:r>
                      <a:endParaRPr lang="en-US" sz="1600" dirty="0"/>
                    </a:p>
                  </a:txBody>
                  <a:tcPr/>
                </a:tc>
                <a:extLst>
                  <a:ext uri="{0D108BD9-81ED-4DB2-BD59-A6C34878D82A}">
                    <a16:rowId xmlns:a16="http://schemas.microsoft.com/office/drawing/2014/main" val="2875353510"/>
                  </a:ext>
                </a:extLst>
              </a:tr>
              <a:tr h="741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Product Documentation</a:t>
                      </a:r>
                    </a:p>
                  </a:txBody>
                  <a:tcPr/>
                </a:tc>
                <a:tc>
                  <a:txBody>
                    <a:bodyPr/>
                    <a:lstStyle/>
                    <a:p>
                      <a:r>
                        <a:rPr lang="en-US" sz="1600" dirty="0"/>
                        <a:t>Product team, requirements, design, process and algorithm versions, product generation algorithms, quality descriptions and pubs</a:t>
                      </a:r>
                    </a:p>
                  </a:txBody>
                  <a:tcPr/>
                </a:tc>
                <a:tc>
                  <a:txBody>
                    <a:bodyPr/>
                    <a:lstStyle/>
                    <a:p>
                      <a:r>
                        <a:rPr lang="en-US" sz="1600" dirty="0"/>
                        <a:t>19</a:t>
                      </a:r>
                    </a:p>
                  </a:txBody>
                  <a:tcPr/>
                </a:tc>
                <a:tc>
                  <a:txBody>
                    <a:bodyPr/>
                    <a:lstStyle/>
                    <a:p>
                      <a:r>
                        <a:rPr lang="en-US" sz="1600" dirty="0"/>
                        <a:t>NCAR</a:t>
                      </a:r>
                    </a:p>
                  </a:txBody>
                  <a:tcPr/>
                </a:tc>
                <a:tc>
                  <a:txBody>
                    <a:bodyPr/>
                    <a:lstStyle/>
                    <a:p>
                      <a:r>
                        <a:rPr lang="en-US" sz="1600" dirty="0"/>
                        <a:t>June 26, 2013</a:t>
                      </a:r>
                    </a:p>
                  </a:txBody>
                  <a:tcPr/>
                </a:tc>
                <a:extLst>
                  <a:ext uri="{0D108BD9-81ED-4DB2-BD59-A6C34878D82A}">
                    <a16:rowId xmlns:a16="http://schemas.microsoft.com/office/drawing/2014/main" val="2585281082"/>
                  </a:ext>
                </a:extLst>
              </a:tr>
              <a:tr h="308851">
                <a:tc>
                  <a:txBody>
                    <a:bodyPr/>
                    <a:lstStyle/>
                    <a:p>
                      <a:r>
                        <a:rPr lang="en-US" sz="1600" dirty="0"/>
                        <a:t>Mission Calibration</a:t>
                      </a:r>
                    </a:p>
                  </a:txBody>
                  <a:tcPr/>
                </a:tc>
                <a:tc>
                  <a:txBody>
                    <a:bodyPr/>
                    <a:lstStyle/>
                    <a:p>
                      <a:r>
                        <a:rPr lang="en-US" sz="1600" dirty="0"/>
                        <a:t>HIRDLS Calibration method and data</a:t>
                      </a:r>
                    </a:p>
                  </a:txBody>
                  <a:tcPr/>
                </a:tc>
                <a:tc>
                  <a:txBody>
                    <a:bodyPr/>
                    <a:lstStyle/>
                    <a:p>
                      <a:r>
                        <a:rPr lang="en-US" sz="1600" dirty="0"/>
                        <a:t>11 </a:t>
                      </a:r>
                    </a:p>
                  </a:txBody>
                  <a:tcPr/>
                </a:tc>
                <a:tc>
                  <a:txBody>
                    <a:bodyPr/>
                    <a:lstStyle/>
                    <a:p>
                      <a:r>
                        <a:rPr lang="en-US" sz="1600" dirty="0"/>
                        <a:t>NCAR</a:t>
                      </a:r>
                    </a:p>
                  </a:txBody>
                  <a:tcPr/>
                </a:tc>
                <a:tc>
                  <a:txBody>
                    <a:bodyPr/>
                    <a:lstStyle/>
                    <a:p>
                      <a:r>
                        <a:rPr lang="en-US" sz="1600" dirty="0"/>
                        <a:t>April 11, 2013</a:t>
                      </a:r>
                    </a:p>
                  </a:txBody>
                  <a:tcPr/>
                </a:tc>
                <a:extLst>
                  <a:ext uri="{0D108BD9-81ED-4DB2-BD59-A6C34878D82A}">
                    <a16:rowId xmlns:a16="http://schemas.microsoft.com/office/drawing/2014/main" val="350436542"/>
                  </a:ext>
                </a:extLst>
              </a:tr>
              <a:tr h="334017">
                <a:tc>
                  <a:txBody>
                    <a:bodyPr/>
                    <a:lstStyle/>
                    <a:p>
                      <a:r>
                        <a:rPr lang="en-US" sz="1600" dirty="0"/>
                        <a:t>Science Algorithm</a:t>
                      </a:r>
                    </a:p>
                  </a:txBody>
                  <a:tcPr/>
                </a:tc>
                <a:tc>
                  <a:txBody>
                    <a:bodyPr/>
                    <a:lstStyle/>
                    <a:p>
                      <a:r>
                        <a:rPr lang="en-US" sz="1600" dirty="0"/>
                        <a:t>Source Code, versions &amp; documentation</a:t>
                      </a:r>
                    </a:p>
                  </a:txBody>
                  <a:tcPr/>
                </a:tc>
                <a:tc>
                  <a:txBody>
                    <a:bodyPr/>
                    <a:lstStyle/>
                    <a:p>
                      <a:r>
                        <a:rPr lang="en-US" sz="1600" dirty="0"/>
                        <a:t>26</a:t>
                      </a:r>
                    </a:p>
                  </a:txBody>
                  <a:tcPr/>
                </a:tc>
                <a:tc>
                  <a:txBody>
                    <a:bodyPr/>
                    <a:lstStyle/>
                    <a:p>
                      <a:r>
                        <a:rPr lang="en-US" sz="1600" dirty="0"/>
                        <a:t>NCAR</a:t>
                      </a:r>
                    </a:p>
                  </a:txBody>
                  <a:tcPr/>
                </a:tc>
                <a:tc>
                  <a:txBody>
                    <a:bodyPr/>
                    <a:lstStyle/>
                    <a:p>
                      <a:r>
                        <a:rPr lang="en-US" sz="1600" dirty="0"/>
                        <a:t>June 3, 2013</a:t>
                      </a:r>
                    </a:p>
                  </a:txBody>
                  <a:tcPr/>
                </a:tc>
                <a:extLst>
                  <a:ext uri="{0D108BD9-81ED-4DB2-BD59-A6C34878D82A}">
                    <a16:rowId xmlns:a16="http://schemas.microsoft.com/office/drawing/2014/main" val="976746557"/>
                  </a:ext>
                </a:extLst>
              </a:tr>
              <a:tr h="334017">
                <a:tc>
                  <a:txBody>
                    <a:bodyPr/>
                    <a:lstStyle/>
                    <a:p>
                      <a:r>
                        <a:rPr lang="en-US" sz="1600" dirty="0"/>
                        <a:t>Algorithm inputs</a:t>
                      </a:r>
                    </a:p>
                  </a:txBody>
                  <a:tcPr/>
                </a:tc>
                <a:tc>
                  <a:txBody>
                    <a:bodyPr/>
                    <a:lstStyle/>
                    <a:p>
                      <a:r>
                        <a:rPr lang="en-US" sz="1600" dirty="0"/>
                        <a:t>Effect of Using CLCMLS Data in Retrievals</a:t>
                      </a:r>
                    </a:p>
                  </a:txBody>
                  <a:tcPr/>
                </a:tc>
                <a:tc>
                  <a:txBody>
                    <a:bodyPr/>
                    <a:lstStyle/>
                    <a:p>
                      <a:r>
                        <a:rPr lang="en-US" sz="1600" dirty="0"/>
                        <a:t>1</a:t>
                      </a:r>
                    </a:p>
                  </a:txBody>
                  <a:tcPr/>
                </a:tc>
                <a:tc>
                  <a:txBody>
                    <a:bodyPr/>
                    <a:lstStyle/>
                    <a:p>
                      <a:r>
                        <a:rPr lang="en-US" sz="1600" dirty="0"/>
                        <a:t>NCAR</a:t>
                      </a:r>
                    </a:p>
                  </a:txBody>
                  <a:tcPr/>
                </a:tc>
                <a:tc>
                  <a:txBody>
                    <a:bodyPr/>
                    <a:lstStyle/>
                    <a:p>
                      <a:r>
                        <a:rPr lang="en-US" sz="1600" dirty="0"/>
                        <a:t>April 29, 2013</a:t>
                      </a:r>
                    </a:p>
                  </a:txBody>
                  <a:tcPr/>
                </a:tc>
                <a:extLst>
                  <a:ext uri="{0D108BD9-81ED-4DB2-BD59-A6C34878D82A}">
                    <a16:rowId xmlns:a16="http://schemas.microsoft.com/office/drawing/2014/main" val="2608736971"/>
                  </a:ext>
                </a:extLst>
              </a:tr>
              <a:tr h="334017">
                <a:tc>
                  <a:txBody>
                    <a:bodyPr/>
                    <a:lstStyle/>
                    <a:p>
                      <a:r>
                        <a:rPr lang="en-US" sz="1600" dirty="0"/>
                        <a:t>Product Validation</a:t>
                      </a:r>
                    </a:p>
                  </a:txBody>
                  <a:tcPr/>
                </a:tc>
                <a:tc>
                  <a:txBody>
                    <a:bodyPr/>
                    <a:lstStyle/>
                    <a:p>
                      <a:r>
                        <a:rPr lang="en-US" sz="1600" dirty="0"/>
                        <a:t>Validation plan and papers (citation list)</a:t>
                      </a:r>
                    </a:p>
                  </a:txBody>
                  <a:tcPr/>
                </a:tc>
                <a:tc>
                  <a:txBody>
                    <a:bodyPr/>
                    <a:lstStyle/>
                    <a:p>
                      <a:r>
                        <a:rPr lang="en-US" sz="1600" dirty="0"/>
                        <a:t>2</a:t>
                      </a:r>
                    </a:p>
                  </a:txBody>
                  <a:tcPr/>
                </a:tc>
                <a:tc>
                  <a:txBody>
                    <a:bodyPr/>
                    <a:lstStyle/>
                    <a:p>
                      <a:r>
                        <a:rPr lang="en-US" sz="1600" dirty="0"/>
                        <a:t>NCAR</a:t>
                      </a:r>
                    </a:p>
                  </a:txBody>
                  <a:tcPr/>
                </a:tc>
                <a:tc>
                  <a:txBody>
                    <a:bodyPr/>
                    <a:lstStyle/>
                    <a:p>
                      <a:r>
                        <a:rPr lang="en-US" sz="1600" dirty="0"/>
                        <a:t>June 27, 2013</a:t>
                      </a:r>
                    </a:p>
                  </a:txBody>
                  <a:tcPr/>
                </a:tc>
                <a:extLst>
                  <a:ext uri="{0D108BD9-81ED-4DB2-BD59-A6C34878D82A}">
                    <a16:rowId xmlns:a16="http://schemas.microsoft.com/office/drawing/2014/main" val="2715436838"/>
                  </a:ext>
                </a:extLst>
              </a:tr>
              <a:tr h="334017">
                <a:tc>
                  <a:txBody>
                    <a:bodyPr/>
                    <a:lstStyle/>
                    <a:p>
                      <a:r>
                        <a:rPr lang="en-US" sz="1600" dirty="0"/>
                        <a:t>Access &amp; Analysis</a:t>
                      </a:r>
                    </a:p>
                  </a:txBody>
                  <a:tcPr/>
                </a:tc>
                <a:tc>
                  <a:txBody>
                    <a:bodyPr/>
                    <a:lstStyle/>
                    <a:p>
                      <a:r>
                        <a:rPr lang="en-US" sz="1600" dirty="0"/>
                        <a:t>Orbit Plot - Source Code and description</a:t>
                      </a:r>
                    </a:p>
                  </a:txBody>
                  <a:tcPr/>
                </a:tc>
                <a:tc>
                  <a:txBody>
                    <a:bodyPr/>
                    <a:lstStyle/>
                    <a:p>
                      <a:r>
                        <a:rPr lang="en-US" sz="1600" dirty="0"/>
                        <a:t>1 package</a:t>
                      </a:r>
                    </a:p>
                  </a:txBody>
                  <a:tcPr/>
                </a:tc>
                <a:tc>
                  <a:txBody>
                    <a:bodyPr/>
                    <a:lstStyle/>
                    <a:p>
                      <a:r>
                        <a:rPr lang="en-US" sz="1600" dirty="0"/>
                        <a:t>NCAR</a:t>
                      </a:r>
                    </a:p>
                  </a:txBody>
                  <a:tcPr/>
                </a:tc>
                <a:tc>
                  <a:txBody>
                    <a:bodyPr/>
                    <a:lstStyle/>
                    <a:p>
                      <a:r>
                        <a:rPr lang="en-US" sz="1600" dirty="0"/>
                        <a:t>April 26, 2013</a:t>
                      </a:r>
                    </a:p>
                  </a:txBody>
                  <a:tcPr/>
                </a:tc>
                <a:extLst>
                  <a:ext uri="{0D108BD9-81ED-4DB2-BD59-A6C34878D82A}">
                    <a16:rowId xmlns:a16="http://schemas.microsoft.com/office/drawing/2014/main" val="2433073739"/>
                  </a:ext>
                </a:extLst>
              </a:tr>
            </a:tbl>
          </a:graphicData>
        </a:graphic>
      </p:graphicFrame>
      <p:sp>
        <p:nvSpPr>
          <p:cNvPr id="3" name="TextBox 2">
            <a:extLst>
              <a:ext uri="{FF2B5EF4-FFF2-40B4-BE49-F238E27FC236}">
                <a16:creationId xmlns:a16="http://schemas.microsoft.com/office/drawing/2014/main" id="{4F6FB963-178A-4A6F-3F48-C42C93C9D7FC}"/>
              </a:ext>
            </a:extLst>
          </p:cNvPr>
          <p:cNvSpPr txBox="1"/>
          <p:nvPr/>
        </p:nvSpPr>
        <p:spPr>
          <a:xfrm>
            <a:off x="6336194" y="6090763"/>
            <a:ext cx="4854791" cy="523220"/>
          </a:xfrm>
          <a:prstGeom prst="rect">
            <a:avLst/>
          </a:prstGeom>
          <a:noFill/>
        </p:spPr>
        <p:txBody>
          <a:bodyPr wrap="none" rtlCol="0">
            <a:spAutoFit/>
          </a:bodyPr>
          <a:lstStyle/>
          <a:p>
            <a:pPr marL="0" marR="0" algn="l">
              <a:spcBef>
                <a:spcPts val="0"/>
              </a:spcBef>
              <a:spcAft>
                <a:spcPts val="0"/>
              </a:spcAft>
            </a:pPr>
            <a:r>
              <a:rPr lang="en-US" sz="1400" b="0" i="0" u="none" strike="noStrike" dirty="0">
                <a:solidFill>
                  <a:srgbClr val="000000"/>
                </a:solidFill>
                <a:effectLst/>
                <a:latin typeface="Calibri" panose="020F0502020204030204" pitchFamily="34" charset="0"/>
              </a:rPr>
              <a:t>* A package reflects/summarizes the contents of a HIRDLS sheet</a:t>
            </a:r>
          </a:p>
          <a:p>
            <a:pPr marL="0" marR="0" algn="l">
              <a:spcBef>
                <a:spcPts val="0"/>
              </a:spcBef>
              <a:spcAft>
                <a:spcPts val="0"/>
              </a:spcAft>
            </a:pPr>
            <a:r>
              <a:rPr lang="en-US" sz="1400" dirty="0">
                <a:solidFill>
                  <a:srgbClr val="000000"/>
                </a:solidFill>
                <a:latin typeface="Calibri" panose="020F0502020204030204" pitchFamily="34" charset="0"/>
              </a:rPr>
              <a:t>c</a:t>
            </a:r>
            <a:r>
              <a:rPr lang="en-US" sz="1400" b="0" i="0" u="none" strike="noStrike" dirty="0">
                <a:solidFill>
                  <a:srgbClr val="000000"/>
                </a:solidFill>
                <a:effectLst/>
                <a:latin typeface="Calibri" panose="020F0502020204030204" pitchFamily="34" charset="0"/>
              </a:rPr>
              <a:t>omprised of multiple items in various formats.</a:t>
            </a:r>
          </a:p>
        </p:txBody>
      </p:sp>
    </p:spTree>
    <p:extLst>
      <p:ext uri="{BB962C8B-B14F-4D97-AF65-F5344CB8AC3E}">
        <p14:creationId xmlns:p14="http://schemas.microsoft.com/office/powerpoint/2010/main" val="1570066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9426B-7D8B-3121-37A8-4D7CA54BB024}"/>
              </a:ext>
            </a:extLst>
          </p:cNvPr>
          <p:cNvSpPr>
            <a:spLocks noGrp="1"/>
          </p:cNvSpPr>
          <p:nvPr>
            <p:ph type="title"/>
          </p:nvPr>
        </p:nvSpPr>
        <p:spPr>
          <a:xfrm>
            <a:off x="762000" y="339716"/>
            <a:ext cx="10515600" cy="698362"/>
          </a:xfrm>
        </p:spPr>
        <p:txBody>
          <a:bodyPr/>
          <a:lstStyle/>
          <a:p>
            <a:r>
              <a:rPr lang="en-US" dirty="0"/>
              <a:t>Reaching Mission End-of-Life</a:t>
            </a:r>
          </a:p>
        </p:txBody>
      </p:sp>
      <p:sp>
        <p:nvSpPr>
          <p:cNvPr id="4" name="Content Placeholder 3">
            <a:extLst>
              <a:ext uri="{FF2B5EF4-FFF2-40B4-BE49-F238E27FC236}">
                <a16:creationId xmlns:a16="http://schemas.microsoft.com/office/drawing/2014/main" id="{F686382B-EED3-3D8D-E9C9-DC5C0D9F24D4}"/>
              </a:ext>
            </a:extLst>
          </p:cNvPr>
          <p:cNvSpPr>
            <a:spLocks noGrp="1"/>
          </p:cNvSpPr>
          <p:nvPr>
            <p:ph sz="half" idx="13"/>
          </p:nvPr>
        </p:nvSpPr>
        <p:spPr>
          <a:xfrm>
            <a:off x="873249" y="1096399"/>
            <a:ext cx="5067131" cy="4601403"/>
          </a:xfrm>
        </p:spPr>
        <p:txBody>
          <a:bodyPr>
            <a:noAutofit/>
          </a:bodyPr>
          <a:lstStyle/>
          <a:p>
            <a:pPr marL="342900" indent="-342900">
              <a:lnSpc>
                <a:spcPct val="130000"/>
              </a:lnSpc>
              <a:spcBef>
                <a:spcPts val="0"/>
              </a:spcBef>
              <a:buFont typeface="Arial" panose="020B0604020202020204" pitchFamily="34" charset="0"/>
              <a:buChar char="•"/>
            </a:pPr>
            <a:r>
              <a:rPr lang="en-US" sz="2000" dirty="0"/>
              <a:t>Nothing lasts forever – preservation becomes critical as instruments/missions approach end-of-life</a:t>
            </a:r>
          </a:p>
          <a:p>
            <a:pPr marL="342900" indent="-342900">
              <a:lnSpc>
                <a:spcPct val="130000"/>
              </a:lnSpc>
              <a:spcBef>
                <a:spcPts val="0"/>
              </a:spcBef>
              <a:buFont typeface="Arial" panose="020B0604020202020204" pitchFamily="34" charset="0"/>
              <a:buChar char="•"/>
            </a:pPr>
            <a:r>
              <a:rPr lang="en-US" sz="2000" dirty="0"/>
              <a:t>Number of major NASA missions that have ended instrument observation collections has doubled over the previous ten-year period</a:t>
            </a:r>
          </a:p>
          <a:p>
            <a:pPr marL="342900" indent="-342900">
              <a:lnSpc>
                <a:spcPct val="130000"/>
              </a:lnSpc>
              <a:spcBef>
                <a:spcPts val="0"/>
              </a:spcBef>
              <a:buFont typeface="Arial" panose="020B0604020202020204" pitchFamily="34" charset="0"/>
              <a:buChar char="•"/>
            </a:pPr>
            <a:r>
              <a:rPr lang="en-US" sz="2000" dirty="0"/>
              <a:t>Recently EOS Flight Systems announced platform decommissioning plans that will need to occur over the next few years</a:t>
            </a:r>
          </a:p>
          <a:p>
            <a:pPr marL="1028700" lvl="1" indent="-342900">
              <a:lnSpc>
                <a:spcPct val="130000"/>
              </a:lnSpc>
              <a:spcBef>
                <a:spcPts val="0"/>
              </a:spcBef>
            </a:pPr>
            <a:r>
              <a:rPr lang="en-US" sz="1800" dirty="0"/>
              <a:t> End-of-life of EOS Terra, Aqua, Aura satellite observations</a:t>
            </a:r>
          </a:p>
        </p:txBody>
      </p:sp>
      <p:sp>
        <p:nvSpPr>
          <p:cNvPr id="5" name="Rounded Rectangle 4">
            <a:extLst>
              <a:ext uri="{FF2B5EF4-FFF2-40B4-BE49-F238E27FC236}">
                <a16:creationId xmlns:a16="http://schemas.microsoft.com/office/drawing/2014/main" id="{A3AB2060-3805-E1C4-DE6D-F51C1D5BCA69}"/>
              </a:ext>
            </a:extLst>
          </p:cNvPr>
          <p:cNvSpPr/>
          <p:nvPr/>
        </p:nvSpPr>
        <p:spPr>
          <a:xfrm>
            <a:off x="6337004" y="2693093"/>
            <a:ext cx="3423683" cy="1400442"/>
          </a:xfrm>
          <a:prstGeom prst="roundRect">
            <a:avLst/>
          </a:prstGeom>
          <a:gradFill flip="none" rotWithShape="1">
            <a:gsLst>
              <a:gs pos="0">
                <a:srgbClr val="FFFD78">
                  <a:tint val="66000"/>
                  <a:satMod val="160000"/>
                </a:srgbClr>
              </a:gs>
              <a:gs pos="50000">
                <a:srgbClr val="FFFD78">
                  <a:tint val="44500"/>
                  <a:satMod val="160000"/>
                </a:srgbClr>
              </a:gs>
              <a:gs pos="100000">
                <a:srgbClr val="FFFD78">
                  <a:tint val="23500"/>
                  <a:satMod val="160000"/>
                </a:srgbClr>
              </a:gs>
            </a:gsLst>
            <a:lin ang="13500000" scaled="1"/>
            <a:tileRect/>
          </a:gra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39041ED2-DE76-38FF-425C-87C618119F93}"/>
              </a:ext>
            </a:extLst>
          </p:cNvPr>
          <p:cNvPicPr>
            <a:picLocks noGrp="1" noChangeAspect="1"/>
          </p:cNvPicPr>
          <p:nvPr>
            <p:ph sz="half" idx="2"/>
          </p:nvPr>
        </p:nvPicPr>
        <p:blipFill>
          <a:blip r:embed="rId2"/>
          <a:stretch>
            <a:fillRect/>
          </a:stretch>
        </p:blipFill>
        <p:spPr>
          <a:xfrm>
            <a:off x="5688293" y="2693093"/>
            <a:ext cx="6164158" cy="2060564"/>
          </a:xfrm>
          <a:prstGeom prst="rect">
            <a:avLst/>
          </a:prstGeom>
        </p:spPr>
      </p:pic>
      <p:sp>
        <p:nvSpPr>
          <p:cNvPr id="8" name="TextBox 7">
            <a:extLst>
              <a:ext uri="{FF2B5EF4-FFF2-40B4-BE49-F238E27FC236}">
                <a16:creationId xmlns:a16="http://schemas.microsoft.com/office/drawing/2014/main" id="{13A6843B-4F08-6B37-8D69-66674F903C6E}"/>
              </a:ext>
            </a:extLst>
          </p:cNvPr>
          <p:cNvSpPr txBox="1"/>
          <p:nvPr/>
        </p:nvSpPr>
        <p:spPr>
          <a:xfrm>
            <a:off x="6458871" y="2427848"/>
            <a:ext cx="3200526" cy="307777"/>
          </a:xfrm>
          <a:prstGeom prst="rect">
            <a:avLst/>
          </a:prstGeom>
          <a:noFill/>
        </p:spPr>
        <p:txBody>
          <a:bodyPr wrap="square">
            <a:spAutoFit/>
          </a:bodyPr>
          <a:lstStyle/>
          <a:p>
            <a:r>
              <a:rPr lang="en-US" sz="1400" dirty="0"/>
              <a:t>PCS Documents Completed &amp; In Progress</a:t>
            </a:r>
          </a:p>
        </p:txBody>
      </p:sp>
      <p:sp>
        <p:nvSpPr>
          <p:cNvPr id="9" name="U-Turn Arrow 8">
            <a:extLst>
              <a:ext uri="{FF2B5EF4-FFF2-40B4-BE49-F238E27FC236}">
                <a16:creationId xmlns:a16="http://schemas.microsoft.com/office/drawing/2014/main" id="{F48F50B2-45E7-C8EA-5A46-BDE7D579EA63}"/>
              </a:ext>
            </a:extLst>
          </p:cNvPr>
          <p:cNvSpPr/>
          <p:nvPr/>
        </p:nvSpPr>
        <p:spPr>
          <a:xfrm flipV="1">
            <a:off x="9944986" y="4530949"/>
            <a:ext cx="1332614" cy="694780"/>
          </a:xfrm>
          <a:prstGeom prst="uturnArrow">
            <a:avLst/>
          </a:prstGeom>
          <a:solidFill>
            <a:schemeClr val="accent2">
              <a:lumMod val="60000"/>
              <a:lumOff val="4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DBC36D27-3EB0-E555-898D-BB688BFA149C}"/>
              </a:ext>
            </a:extLst>
          </p:cNvPr>
          <p:cNvSpPr txBox="1"/>
          <p:nvPr/>
        </p:nvSpPr>
        <p:spPr>
          <a:xfrm>
            <a:off x="9996312" y="5183197"/>
            <a:ext cx="1229962" cy="307777"/>
          </a:xfrm>
          <a:prstGeom prst="rect">
            <a:avLst/>
          </a:prstGeom>
          <a:noFill/>
        </p:spPr>
        <p:txBody>
          <a:bodyPr wrap="square">
            <a:spAutoFit/>
          </a:bodyPr>
          <a:lstStyle/>
          <a:p>
            <a:r>
              <a:rPr lang="en-US" sz="1400" dirty="0"/>
              <a:t>In Preparation</a:t>
            </a:r>
          </a:p>
        </p:txBody>
      </p:sp>
    </p:spTree>
    <p:extLst>
      <p:ext uri="{BB962C8B-B14F-4D97-AF65-F5344CB8AC3E}">
        <p14:creationId xmlns:p14="http://schemas.microsoft.com/office/powerpoint/2010/main" val="3350405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9426B-7D8B-3121-37A8-4D7CA54BB024}"/>
              </a:ext>
            </a:extLst>
          </p:cNvPr>
          <p:cNvSpPr>
            <a:spLocks noGrp="1"/>
          </p:cNvSpPr>
          <p:nvPr>
            <p:ph type="title"/>
          </p:nvPr>
        </p:nvSpPr>
        <p:spPr>
          <a:xfrm>
            <a:off x="838200" y="365126"/>
            <a:ext cx="10515600" cy="699746"/>
          </a:xfrm>
        </p:spPr>
        <p:txBody>
          <a:bodyPr anchor="ctr">
            <a:normAutofit/>
          </a:bodyPr>
          <a:lstStyle/>
          <a:p>
            <a:r>
              <a:rPr lang="en-US" sz="4000" dirty="0"/>
              <a:t>NASA Participates in Preservation Activities</a:t>
            </a:r>
          </a:p>
        </p:txBody>
      </p:sp>
      <p:sp>
        <p:nvSpPr>
          <p:cNvPr id="4" name="Content Placeholder 3">
            <a:extLst>
              <a:ext uri="{FF2B5EF4-FFF2-40B4-BE49-F238E27FC236}">
                <a16:creationId xmlns:a16="http://schemas.microsoft.com/office/drawing/2014/main" id="{F686382B-EED3-3D8D-E9C9-DC5C0D9F24D4}"/>
              </a:ext>
            </a:extLst>
          </p:cNvPr>
          <p:cNvSpPr>
            <a:spLocks noGrp="1"/>
          </p:cNvSpPr>
          <p:nvPr>
            <p:ph sz="half" idx="2"/>
          </p:nvPr>
        </p:nvSpPr>
        <p:spPr>
          <a:xfrm>
            <a:off x="6276373" y="1064872"/>
            <a:ext cx="5587677" cy="5335145"/>
          </a:xfrm>
        </p:spPr>
        <p:txBody>
          <a:bodyPr>
            <a:noAutofit/>
          </a:bodyPr>
          <a:lstStyle/>
          <a:p>
            <a:pPr marL="342900" indent="-342900">
              <a:lnSpc>
                <a:spcPct val="100000"/>
              </a:lnSpc>
              <a:spcBef>
                <a:spcPts val="0"/>
              </a:spcBef>
              <a:spcAft>
                <a:spcPts val="600"/>
              </a:spcAft>
              <a:buFont typeface="Arial" panose="020B0604020202020204" pitchFamily="34" charset="0"/>
              <a:buChar char="•"/>
            </a:pPr>
            <a:r>
              <a:rPr lang="en-US" sz="1800" dirty="0"/>
              <a:t>NASA participates in conferences and working groups with NOAA, USGS, other US Earth Science organizations such as ESIP, the Committee on Earth Observation Satellites (CEOS) Working Group on Information Systems and Services  (WGISS) and international geographic and remote sensor information standards organizations to discuss and coordinate development of best practices and standards for Earth science data and information.</a:t>
            </a:r>
          </a:p>
          <a:p>
            <a:pPr marL="342900" indent="-342900">
              <a:lnSpc>
                <a:spcPct val="100000"/>
              </a:lnSpc>
              <a:spcBef>
                <a:spcPts val="0"/>
              </a:spcBef>
              <a:spcAft>
                <a:spcPts val="600"/>
              </a:spcAft>
              <a:buFont typeface="Arial" panose="020B0604020202020204" pitchFamily="34" charset="0"/>
              <a:buChar char="•"/>
            </a:pPr>
            <a:r>
              <a:rPr lang="en-US" sz="1800" dirty="0"/>
              <a:t>Discussions with ESA and CEOS WGISS have been very helpful in development of ISO 19165-2 merging contents of NASA’s PCS and ESA/WGISS LTDP – especially, to cover “what” and “when” aspects of collecting preservation content</a:t>
            </a:r>
          </a:p>
          <a:p>
            <a:pPr marL="342900" indent="-342900">
              <a:lnSpc>
                <a:spcPct val="100000"/>
              </a:lnSpc>
              <a:spcBef>
                <a:spcPts val="0"/>
              </a:spcBef>
              <a:spcAft>
                <a:spcPts val="600"/>
              </a:spcAft>
              <a:buFont typeface="Arial" panose="020B0604020202020204" pitchFamily="34" charset="0"/>
              <a:buChar char="•"/>
            </a:pPr>
            <a:r>
              <a:rPr lang="en-US" sz="1800" b="1" dirty="0"/>
              <a:t>WGISS-55 Meeting </a:t>
            </a:r>
            <a:r>
              <a:rPr lang="en-US" sz="1800" dirty="0"/>
              <a:t>held during April 18-20, 2023</a:t>
            </a:r>
          </a:p>
          <a:p>
            <a:pPr marL="1028700" lvl="1" indent="-342900">
              <a:lnSpc>
                <a:spcPct val="100000"/>
              </a:lnSpc>
              <a:spcBef>
                <a:spcPts val="0"/>
              </a:spcBef>
              <a:spcAft>
                <a:spcPts val="600"/>
              </a:spcAft>
              <a:buFont typeface="Courier New" panose="02070309020205020404" pitchFamily="49" charset="0"/>
              <a:buChar char="o"/>
            </a:pPr>
            <a:r>
              <a:rPr lang="en-US" sz="1600" dirty="0"/>
              <a:t>Included discussion of a new Interoperability Framework</a:t>
            </a:r>
          </a:p>
          <a:p>
            <a:pPr marL="1028700" lvl="1" indent="-342900">
              <a:lnSpc>
                <a:spcPct val="100000"/>
              </a:lnSpc>
              <a:spcBef>
                <a:spcPts val="0"/>
              </a:spcBef>
              <a:spcAft>
                <a:spcPts val="600"/>
              </a:spcAft>
              <a:buFont typeface="Courier New" panose="02070309020205020404" pitchFamily="49" charset="0"/>
              <a:buChar char="o"/>
            </a:pPr>
            <a:r>
              <a:rPr lang="en-US" sz="1600" dirty="0"/>
              <a:t>Ensured inclusion of Preservation as one of several “Factors” that must work together to improve interoperability</a:t>
            </a:r>
          </a:p>
        </p:txBody>
      </p:sp>
      <p:pic>
        <p:nvPicPr>
          <p:cNvPr id="3" name="Picture 2">
            <a:extLst>
              <a:ext uri="{FF2B5EF4-FFF2-40B4-BE49-F238E27FC236}">
                <a16:creationId xmlns:a16="http://schemas.microsoft.com/office/drawing/2014/main" id="{13A9542B-4B3F-B0C3-1AC7-9191CEBD53B3}"/>
              </a:ext>
            </a:extLst>
          </p:cNvPr>
          <p:cNvPicPr>
            <a:picLocks noChangeAspect="1"/>
          </p:cNvPicPr>
          <p:nvPr/>
        </p:nvPicPr>
        <p:blipFill>
          <a:blip r:embed="rId3"/>
          <a:stretch>
            <a:fillRect/>
          </a:stretch>
        </p:blipFill>
        <p:spPr>
          <a:xfrm>
            <a:off x="802340" y="1769347"/>
            <a:ext cx="5293660" cy="3520283"/>
          </a:xfrm>
          <a:prstGeom prst="rect">
            <a:avLst/>
          </a:prstGeom>
          <a:noFill/>
          <a:ln>
            <a:solidFill>
              <a:schemeClr val="accent1"/>
            </a:solidFill>
          </a:ln>
        </p:spPr>
      </p:pic>
    </p:spTree>
    <p:extLst>
      <p:ext uri="{BB962C8B-B14F-4D97-AF65-F5344CB8AC3E}">
        <p14:creationId xmlns:p14="http://schemas.microsoft.com/office/powerpoint/2010/main" val="526073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41A40-2C98-03BD-8D76-61195FF2A290}"/>
              </a:ext>
            </a:extLst>
          </p:cNvPr>
          <p:cNvSpPr>
            <a:spLocks noGrp="1"/>
          </p:cNvSpPr>
          <p:nvPr>
            <p:ph type="title"/>
          </p:nvPr>
        </p:nvSpPr>
        <p:spPr/>
        <p:txBody>
          <a:bodyPr>
            <a:normAutofit/>
          </a:bodyPr>
          <a:lstStyle/>
          <a:p>
            <a:r>
              <a:rPr lang="en-US" sz="3200" dirty="0"/>
              <a:t>SPD-41a: Scientific Information Policy for the Science Mission Directorate (2022)</a:t>
            </a:r>
          </a:p>
        </p:txBody>
      </p:sp>
      <p:sp>
        <p:nvSpPr>
          <p:cNvPr id="3" name="Content Placeholder 2">
            <a:extLst>
              <a:ext uri="{FF2B5EF4-FFF2-40B4-BE49-F238E27FC236}">
                <a16:creationId xmlns:a16="http://schemas.microsoft.com/office/drawing/2014/main" id="{86AB65F2-008B-80E2-3B21-EF159DCD7AA0}"/>
              </a:ext>
            </a:extLst>
          </p:cNvPr>
          <p:cNvSpPr>
            <a:spLocks noGrp="1"/>
          </p:cNvSpPr>
          <p:nvPr>
            <p:ph sz="half" idx="13"/>
          </p:nvPr>
        </p:nvSpPr>
        <p:spPr>
          <a:xfrm>
            <a:off x="838200" y="1573728"/>
            <a:ext cx="10791423" cy="4252913"/>
          </a:xfrm>
        </p:spPr>
        <p:txBody>
          <a:bodyPr>
            <a:noAutofit/>
          </a:bodyPr>
          <a:lstStyle/>
          <a:p>
            <a:pPr marL="285750" indent="-285750">
              <a:buFont typeface="Arial" panose="020B0604020202020204" pitchFamily="34" charset="0"/>
              <a:buChar char="•"/>
            </a:pPr>
            <a:r>
              <a:rPr lang="en-US" sz="1800" b="1" dirty="0"/>
              <a:t>Provides guidance on open sharing of publications, data, and software created in the pursuit of scientific knowledge. </a:t>
            </a:r>
          </a:p>
          <a:p>
            <a:pPr marL="285750" indent="-285750">
              <a:buFont typeface="Arial" panose="020B0604020202020204" pitchFamily="34" charset="0"/>
              <a:buChar char="•"/>
            </a:pPr>
            <a:r>
              <a:rPr lang="en-US" sz="1800" b="1" dirty="0"/>
              <a:t>Builds upon the core principles of openness, equity, and security for SMD-funded research. </a:t>
            </a:r>
          </a:p>
          <a:p>
            <a:pPr marL="285750" indent="-285750">
              <a:buFont typeface="Arial" panose="020B0604020202020204" pitchFamily="34" charset="0"/>
              <a:buChar char="•"/>
            </a:pPr>
            <a:r>
              <a:rPr lang="en-US" sz="1800" b="1" dirty="0"/>
              <a:t>Requires that: </a:t>
            </a:r>
          </a:p>
          <a:p>
            <a:pPr marL="971550" lvl="1" indent="-285750"/>
            <a:r>
              <a:rPr lang="en-US" sz="1600" dirty="0"/>
              <a:t>Publications be made openly available</a:t>
            </a:r>
          </a:p>
          <a:p>
            <a:pPr marL="971550" lvl="1" indent="-285750"/>
            <a:r>
              <a:rPr lang="en-US" sz="1600" dirty="0"/>
              <a:t>Research data and software be shared at the time of publication or at the end of funding award</a:t>
            </a:r>
          </a:p>
          <a:p>
            <a:pPr marL="971550" lvl="1" indent="-285750"/>
            <a:r>
              <a:rPr lang="en-US" sz="1600" dirty="0"/>
              <a:t>Mission data be released as soon as possible </a:t>
            </a:r>
          </a:p>
          <a:p>
            <a:pPr marL="971550" lvl="1" indent="-285750"/>
            <a:r>
              <a:rPr lang="en-US" sz="1600" dirty="0"/>
              <a:t>Unrestricted mission software be developed openly</a:t>
            </a:r>
          </a:p>
          <a:p>
            <a:pPr marL="971550" lvl="1" indent="-285750"/>
            <a:r>
              <a:rPr lang="en-US" sz="1600" dirty="0"/>
              <a:t>Science workshops and meetings be held openly to enable broad participation.  </a:t>
            </a:r>
          </a:p>
          <a:p>
            <a:pPr marL="342900" indent="-342900">
              <a:buFont typeface="Arial" panose="020B0604020202020204" pitchFamily="34" charset="0"/>
              <a:buChar char="•"/>
            </a:pPr>
            <a:r>
              <a:rPr lang="en-US" sz="1800" b="1" dirty="0"/>
              <a:t>Removes most barriers to fulfilling the preservation content specification for new NASA funded missions and serves as motivation for fulfilling the specification for existing active missions to the extent possible before the end of funding.</a:t>
            </a:r>
          </a:p>
        </p:txBody>
      </p:sp>
    </p:spTree>
    <p:extLst>
      <p:ext uri="{BB962C8B-B14F-4D97-AF65-F5344CB8AC3E}">
        <p14:creationId xmlns:p14="http://schemas.microsoft.com/office/powerpoint/2010/main" val="1482338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41A40-2C98-03BD-8D76-61195FF2A290}"/>
              </a:ext>
            </a:extLst>
          </p:cNvPr>
          <p:cNvSpPr>
            <a:spLocks noGrp="1"/>
          </p:cNvSpPr>
          <p:nvPr>
            <p:ph type="title"/>
          </p:nvPr>
        </p:nvSpPr>
        <p:spPr>
          <a:xfrm>
            <a:off x="838200" y="365126"/>
            <a:ext cx="10515600" cy="666234"/>
          </a:xfrm>
        </p:spPr>
        <p:txBody>
          <a:bodyPr>
            <a:normAutofit/>
          </a:bodyPr>
          <a:lstStyle/>
          <a:p>
            <a:r>
              <a:rPr lang="en-US" sz="3200" b="1" dirty="0"/>
              <a:t>Welcome to A Year of Open Science!</a:t>
            </a:r>
          </a:p>
        </p:txBody>
      </p:sp>
      <p:sp>
        <p:nvSpPr>
          <p:cNvPr id="3" name="Content Placeholder 2">
            <a:extLst>
              <a:ext uri="{FF2B5EF4-FFF2-40B4-BE49-F238E27FC236}">
                <a16:creationId xmlns:a16="http://schemas.microsoft.com/office/drawing/2014/main" id="{86AB65F2-008B-80E2-3B21-EF159DCD7AA0}"/>
              </a:ext>
            </a:extLst>
          </p:cNvPr>
          <p:cNvSpPr>
            <a:spLocks noGrp="1"/>
          </p:cNvSpPr>
          <p:nvPr>
            <p:ph sz="half" idx="13"/>
          </p:nvPr>
        </p:nvSpPr>
        <p:spPr>
          <a:xfrm>
            <a:off x="838200" y="1520045"/>
            <a:ext cx="5257800" cy="4267297"/>
          </a:xfrm>
        </p:spPr>
        <p:txBody>
          <a:bodyPr>
            <a:noAutofit/>
          </a:bodyPr>
          <a:lstStyle/>
          <a:p>
            <a:r>
              <a:rPr lang="en-US" sz="1800" b="1" dirty="0"/>
              <a:t>NASA, along with the White House and other federal agencies, has declared 2023 A Year of Open Science to celebrate the benefits and successes created through the open sharing of data, information, and knowledge. Open science is the foundation of NASA Earth Science Data Systems (ESDS) Program activities and accelerates scientific research and understanding.</a:t>
            </a:r>
          </a:p>
          <a:p>
            <a:r>
              <a:rPr lang="en-US" sz="1800" b="1" dirty="0"/>
              <a:t>A special emphasis will be made throughout 2023 to instill open science values and ethics to a wider community of data users and broaden the use of these data. NASA’s Transform to Open Science (TOPS) mission has many open activities, events, funding opportunities, and trainings planned over 2023.</a:t>
            </a:r>
          </a:p>
        </p:txBody>
      </p:sp>
      <p:pic>
        <p:nvPicPr>
          <p:cNvPr id="1026" name="Picture 2" descr="Green background with words Year of Open Science in white on left; icon of a launching rocket on right with 2023 below the rocket exhaust">
            <a:extLst>
              <a:ext uri="{FF2B5EF4-FFF2-40B4-BE49-F238E27FC236}">
                <a16:creationId xmlns:a16="http://schemas.microsoft.com/office/drawing/2014/main" id="{53BA9068-B71F-44C5-0035-AE2C426696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8598" y="1798238"/>
            <a:ext cx="6096000" cy="3479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62D95CA-4768-2D91-CA7C-501847916A7D}"/>
              </a:ext>
            </a:extLst>
          </p:cNvPr>
          <p:cNvSpPr txBox="1"/>
          <p:nvPr/>
        </p:nvSpPr>
        <p:spPr>
          <a:xfrm>
            <a:off x="7454096" y="6338985"/>
            <a:ext cx="4624792" cy="307777"/>
          </a:xfrm>
          <a:prstGeom prst="rect">
            <a:avLst/>
          </a:prstGeom>
          <a:noFill/>
        </p:spPr>
        <p:txBody>
          <a:bodyPr wrap="none" rtlCol="0">
            <a:spAutoFit/>
          </a:bodyPr>
          <a:lstStyle/>
          <a:p>
            <a:r>
              <a:rPr lang="en-US" sz="1400" dirty="0"/>
              <a:t>https://</a:t>
            </a:r>
            <a:r>
              <a:rPr lang="en-US" sz="1400" dirty="0" err="1"/>
              <a:t>www.earthdata.nasa.gov</a:t>
            </a:r>
            <a:r>
              <a:rPr lang="en-US" sz="1400" dirty="0"/>
              <a:t>/news/year-of-open-science</a:t>
            </a:r>
          </a:p>
        </p:txBody>
      </p:sp>
    </p:spTree>
    <p:extLst>
      <p:ext uri="{BB962C8B-B14F-4D97-AF65-F5344CB8AC3E}">
        <p14:creationId xmlns:p14="http://schemas.microsoft.com/office/powerpoint/2010/main" val="2097559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CF09D-2CE1-1E6A-4651-79F3BEFD9B65}"/>
              </a:ext>
            </a:extLst>
          </p:cNvPr>
          <p:cNvSpPr>
            <a:spLocks noGrp="1"/>
          </p:cNvSpPr>
          <p:nvPr>
            <p:ph type="title"/>
          </p:nvPr>
        </p:nvSpPr>
        <p:spPr>
          <a:xfrm>
            <a:off x="838200" y="365125"/>
            <a:ext cx="10515600" cy="711321"/>
          </a:xfrm>
        </p:spPr>
        <p:txBody>
          <a:bodyPr>
            <a:normAutofit/>
          </a:bodyPr>
          <a:lstStyle/>
          <a:p>
            <a:r>
              <a:rPr lang="en-US" sz="4000" dirty="0"/>
              <a:t>A Few Conclusions - Looking Ahead</a:t>
            </a:r>
          </a:p>
        </p:txBody>
      </p:sp>
      <p:sp>
        <p:nvSpPr>
          <p:cNvPr id="3" name="Text Placeholder 2">
            <a:extLst>
              <a:ext uri="{FF2B5EF4-FFF2-40B4-BE49-F238E27FC236}">
                <a16:creationId xmlns:a16="http://schemas.microsoft.com/office/drawing/2014/main" id="{EEA6487D-F96F-5151-22D3-7A89B34EFF2D}"/>
              </a:ext>
            </a:extLst>
          </p:cNvPr>
          <p:cNvSpPr>
            <a:spLocks noGrp="1"/>
          </p:cNvSpPr>
          <p:nvPr>
            <p:ph type="body" sz="quarter" idx="13"/>
          </p:nvPr>
        </p:nvSpPr>
        <p:spPr>
          <a:xfrm>
            <a:off x="838200" y="1294694"/>
            <a:ext cx="10921678" cy="4643119"/>
          </a:xfrm>
        </p:spPr>
        <p:txBody>
          <a:bodyPr>
            <a:noAutofit/>
          </a:bodyPr>
          <a:lstStyle/>
          <a:p>
            <a:pPr marL="0" indent="0">
              <a:buNone/>
            </a:pPr>
            <a:r>
              <a:rPr lang="en-US" sz="1800" dirty="0"/>
              <a:t>• </a:t>
            </a:r>
            <a:r>
              <a:rPr lang="en-US" sz="1800" b="1" dirty="0">
                <a:solidFill>
                  <a:srgbClr val="0070C0"/>
                </a:solidFill>
              </a:rPr>
              <a:t>Mission and instrument complexity:  </a:t>
            </a:r>
            <a:r>
              <a:rPr lang="en-US" sz="1800" dirty="0"/>
              <a:t>near-term and future Earth science missions now being developed and planned often will share a common trend in the increase of complexity in the instruments and anticipated data and the resulting data structures to be used in analysis and application. </a:t>
            </a:r>
          </a:p>
          <a:p>
            <a:pPr marL="0" indent="0">
              <a:buNone/>
            </a:pPr>
            <a:r>
              <a:rPr lang="en-US" sz="1800" dirty="0"/>
              <a:t>• </a:t>
            </a:r>
            <a:r>
              <a:rPr lang="en-US" sz="1800" b="1" dirty="0">
                <a:solidFill>
                  <a:srgbClr val="0070C0"/>
                </a:solidFill>
              </a:rPr>
              <a:t>User expectations for access to preservation information: </a:t>
            </a:r>
            <a:r>
              <a:rPr lang="en-US" sz="1800" dirty="0"/>
              <a:t>the growth in the number of upcoming observations is another critical aspect of why NASA will need help from our user communities in addressing the preservation issue.  Consistently with NASA’s policies of opening our data, software, and services to all those who wish it, we’ll need to address the users who will expect adequate preservation information is included and is conveniently </a:t>
            </a:r>
            <a:r>
              <a:rPr lang="en-US" sz="1800" dirty="0" err="1"/>
              <a:t>accssible</a:t>
            </a:r>
            <a:r>
              <a:rPr lang="en-US" sz="1800" dirty="0"/>
              <a:t>. </a:t>
            </a:r>
          </a:p>
          <a:p>
            <a:pPr marL="0" indent="0">
              <a:buNone/>
            </a:pPr>
            <a:r>
              <a:rPr lang="en-US" sz="1800" dirty="0"/>
              <a:t>• </a:t>
            </a:r>
            <a:r>
              <a:rPr lang="en-US" sz="1800" b="1" dirty="0">
                <a:solidFill>
                  <a:srgbClr val="0070C0"/>
                </a:solidFill>
              </a:rPr>
              <a:t>Leveraging data system technologies to aid in preservation tasks:  </a:t>
            </a:r>
            <a:r>
              <a:rPr lang="en-US" sz="1800" dirty="0"/>
              <a:t>Our current efforts in the logical collection and organization of preservation content has shown this is no small task and the implementation of collecting, accessing, and archiving of such data is likely to be daunting. </a:t>
            </a:r>
          </a:p>
          <a:p>
            <a:pPr marL="0" indent="0">
              <a:buNone/>
            </a:pPr>
            <a:r>
              <a:rPr lang="en-US" sz="1800" dirty="0"/>
              <a:t>• </a:t>
            </a:r>
            <a:r>
              <a:rPr lang="en-US" sz="1800" b="1" dirty="0">
                <a:solidFill>
                  <a:srgbClr val="0070C0"/>
                </a:solidFill>
              </a:rPr>
              <a:t>Timeliness in identifying and collecting preservation content: </a:t>
            </a:r>
            <a:r>
              <a:rPr lang="en-US" sz="1800" dirty="0"/>
              <a:t>There will be significant savings in effort if projects or missions plan early in their life cycle to identify and gather the preservation artifacts, rather than wait until the end of life.</a:t>
            </a:r>
          </a:p>
          <a:p>
            <a:pPr marL="0" indent="0">
              <a:buNone/>
            </a:pPr>
            <a:endParaRPr lang="en-US" sz="1400" dirty="0"/>
          </a:p>
          <a:p>
            <a:pPr marL="0" indent="0">
              <a:buNone/>
            </a:pPr>
            <a:endParaRPr lang="en-US" sz="1400" dirty="0"/>
          </a:p>
        </p:txBody>
      </p:sp>
    </p:spTree>
    <p:extLst>
      <p:ext uri="{BB962C8B-B14F-4D97-AF65-F5344CB8AC3E}">
        <p14:creationId xmlns:p14="http://schemas.microsoft.com/office/powerpoint/2010/main" val="16199658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CF09D-2CE1-1E6A-4651-79F3BEFD9B65}"/>
              </a:ext>
            </a:extLst>
          </p:cNvPr>
          <p:cNvSpPr>
            <a:spLocks noGrp="1"/>
          </p:cNvSpPr>
          <p:nvPr>
            <p:ph type="title"/>
          </p:nvPr>
        </p:nvSpPr>
        <p:spPr/>
        <p:txBody>
          <a:bodyPr/>
          <a:lstStyle/>
          <a:p>
            <a:r>
              <a:rPr lang="en-US" dirty="0"/>
              <a:t>References and Resources</a:t>
            </a:r>
          </a:p>
        </p:txBody>
      </p:sp>
      <p:sp>
        <p:nvSpPr>
          <p:cNvPr id="3" name="Text Placeholder 2">
            <a:extLst>
              <a:ext uri="{FF2B5EF4-FFF2-40B4-BE49-F238E27FC236}">
                <a16:creationId xmlns:a16="http://schemas.microsoft.com/office/drawing/2014/main" id="{EEA6487D-F96F-5151-22D3-7A89B34EFF2D}"/>
              </a:ext>
            </a:extLst>
          </p:cNvPr>
          <p:cNvSpPr>
            <a:spLocks noGrp="1"/>
          </p:cNvSpPr>
          <p:nvPr>
            <p:ph type="body" sz="quarter" idx="13"/>
          </p:nvPr>
        </p:nvSpPr>
        <p:spPr>
          <a:xfrm>
            <a:off x="838200" y="1429555"/>
            <a:ext cx="10515600" cy="4662151"/>
          </a:xfrm>
        </p:spPr>
        <p:txBody>
          <a:bodyPr>
            <a:noAutofit/>
          </a:bodyPr>
          <a:lstStyle/>
          <a:p>
            <a:pPr marL="0" indent="0">
              <a:buNone/>
            </a:pPr>
            <a:r>
              <a:rPr lang="en-US" sz="1400" dirty="0"/>
              <a:t>CCSDS, 2012: Reference Model for an Open Archival Information System (OAIS). Recommended Practice, CCSDS 650.0-M-2. Magenta Book. Issue 2. Washington, D.C.: CCSDS, June 2012.  [Equivalent to ISO 14721:2003] http://</a:t>
            </a:r>
            <a:r>
              <a:rPr lang="en-US" sz="1400" dirty="0" err="1"/>
              <a:t>public.ccsds.org</a:t>
            </a:r>
            <a:r>
              <a:rPr lang="en-US" sz="1400" dirty="0"/>
              <a:t>/publications/archive/650x0m2.pdf</a:t>
            </a:r>
          </a:p>
          <a:p>
            <a:pPr marL="0" indent="0">
              <a:buNone/>
            </a:pPr>
            <a:r>
              <a:rPr lang="en-US" sz="1400" dirty="0"/>
              <a:t>ESA and CEOS/WGISS 2015: Earth Observation Preserved Data Set Content (PDSC), http://</a:t>
            </a:r>
            <a:r>
              <a:rPr lang="en-US" sz="1400" dirty="0" err="1"/>
              <a:t>ceos</a:t>
            </a:r>
            <a:r>
              <a:rPr lang="en-US" sz="1400" dirty="0"/>
              <a:t> .org/ document management/ Working Groups/ WGISS/ Interest Groups/ </a:t>
            </a:r>
            <a:r>
              <a:rPr lang="en-US" sz="1400" dirty="0" err="1"/>
              <a:t>Data_Stewardship</a:t>
            </a:r>
            <a:r>
              <a:rPr lang="en-US" sz="1400" dirty="0"/>
              <a:t>/Recommendations/ EO %20Preserved %20Data %20Set %20Content v1. 0. pdf</a:t>
            </a:r>
          </a:p>
          <a:p>
            <a:pPr marL="0" indent="0">
              <a:buNone/>
            </a:pPr>
            <a:r>
              <a:rPr lang="en-US" sz="1400" dirty="0"/>
              <a:t>ISO, 2020: 19165-2 - Geographic information — Preservation of digital data and metadata — Part 2: Content specifications for Earth observation data and derived digital products, https://</a:t>
            </a:r>
            <a:r>
              <a:rPr lang="en-US" sz="1400" dirty="0" err="1"/>
              <a:t>www.iso.org</a:t>
            </a:r>
            <a:r>
              <a:rPr lang="en-US" sz="1400" dirty="0"/>
              <a:t>/standard/73810.html</a:t>
            </a:r>
          </a:p>
          <a:p>
            <a:pPr marL="0" indent="0">
              <a:buNone/>
            </a:pPr>
            <a:r>
              <a:rPr lang="en-US" sz="1400" dirty="0" err="1"/>
              <a:t>Ramapriyan</a:t>
            </a:r>
            <a:r>
              <a:rPr lang="en-US" sz="1400" dirty="0"/>
              <a:t>, H. K., and P. J. T. Leonard. 2020. Data Product Development Guide (DPDG) for Data Producers version1. NASA Earth Science Data and Information System Standards Office, 21 October 2021. https://</a:t>
            </a:r>
            <a:r>
              <a:rPr lang="en-US" sz="1400" dirty="0" err="1"/>
              <a:t>doi.org</a:t>
            </a:r>
            <a:r>
              <a:rPr lang="en-US" sz="1400" dirty="0"/>
              <a:t>/10.5067/DOC/ESO/RFC-041VERSION1</a:t>
            </a:r>
          </a:p>
          <a:p>
            <a:pPr marL="0" indent="0">
              <a:buNone/>
            </a:pPr>
            <a:r>
              <a:rPr lang="en-US" sz="1400" dirty="0" err="1"/>
              <a:t>Ramapriyan</a:t>
            </a:r>
            <a:r>
              <a:rPr lang="en-US" sz="1400" dirty="0"/>
              <a:t>, H.K., Moses, J.F., &amp; Smith, D. (2022a). NASA Earth Science Data Preservation Content Specification, Revision C. NASA Earth Science Data and Information System Standards Coordination Office, 3 May 2022. doi:10.5067/DOC/ESO/423-SPEC-001 </a:t>
            </a:r>
          </a:p>
          <a:p>
            <a:pPr marL="0" indent="0">
              <a:buNone/>
            </a:pPr>
            <a:r>
              <a:rPr lang="en-US" sz="1400" dirty="0" err="1"/>
              <a:t>Ramapriyan</a:t>
            </a:r>
            <a:r>
              <a:rPr lang="en-US" sz="1400" dirty="0"/>
              <a:t>, H.K., Moses, J.F., &amp; Smith, D. (2022b). Preservation Content Implementation Guidance, Version 1.0. NASA Earth Science Data and Information System Standards Coordination Office, 25 January 2022. doi:10.5067/DOC/ESO/RFC-042</a:t>
            </a:r>
          </a:p>
          <a:p>
            <a:pPr marL="0" indent="0">
              <a:buNone/>
            </a:pPr>
            <a:r>
              <a:rPr lang="en-US" sz="1400" dirty="0"/>
              <a:t>USGCRP, 1998: Global Change Science Requirements for Long-Term Archiving, Report of the Workshop, October 28-30, 1998, National Center for Atmospheric Research, Boulder, CO, sponsored by NASA and NOAA, through the USGCRP Program Office.</a:t>
            </a:r>
          </a:p>
          <a:p>
            <a:pPr marL="0" indent="0">
              <a:buNone/>
            </a:pPr>
            <a:endParaRPr lang="en-US" sz="1400" dirty="0"/>
          </a:p>
        </p:txBody>
      </p:sp>
    </p:spTree>
    <p:extLst>
      <p:ext uri="{BB962C8B-B14F-4D97-AF65-F5344CB8AC3E}">
        <p14:creationId xmlns:p14="http://schemas.microsoft.com/office/powerpoint/2010/main" val="4109520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26045-D21F-F008-1327-7FC79BA94476}"/>
              </a:ext>
            </a:extLst>
          </p:cNvPr>
          <p:cNvSpPr>
            <a:spLocks noGrp="1"/>
          </p:cNvSpPr>
          <p:nvPr>
            <p:ph type="title"/>
          </p:nvPr>
        </p:nvSpPr>
        <p:spPr/>
        <p:txBody>
          <a:bodyPr/>
          <a:lstStyle/>
          <a:p>
            <a:r>
              <a:rPr lang="en-US" dirty="0"/>
              <a:t>Many Thanks!</a:t>
            </a:r>
          </a:p>
        </p:txBody>
      </p:sp>
      <p:sp>
        <p:nvSpPr>
          <p:cNvPr id="3" name="Text Placeholder 2">
            <a:extLst>
              <a:ext uri="{FF2B5EF4-FFF2-40B4-BE49-F238E27FC236}">
                <a16:creationId xmlns:a16="http://schemas.microsoft.com/office/drawing/2014/main" id="{EC41B601-CCFB-B7E8-83EC-F74D4FA15096}"/>
              </a:ext>
            </a:extLst>
          </p:cNvPr>
          <p:cNvSpPr>
            <a:spLocks noGrp="1"/>
          </p:cNvSpPr>
          <p:nvPr>
            <p:ph type="body" idx="1"/>
          </p:nvPr>
        </p:nvSpPr>
        <p:spPr/>
        <p:txBody>
          <a:bodyPr/>
          <a:lstStyle/>
          <a:p>
            <a:r>
              <a:rPr lang="en-US" dirty="0"/>
              <a:t>Francis Lindsay and the ESDIS Team</a:t>
            </a:r>
          </a:p>
          <a:p>
            <a:r>
              <a:rPr lang="en-US" dirty="0"/>
              <a:t>francis.Lindsay-1@nasa.gov</a:t>
            </a:r>
          </a:p>
          <a:p>
            <a:r>
              <a:rPr lang="en-US" dirty="0" err="1"/>
              <a:t>earthdata.nasa.gov</a:t>
            </a:r>
            <a:endParaRPr lang="en-US" dirty="0"/>
          </a:p>
        </p:txBody>
      </p:sp>
    </p:spTree>
    <p:extLst>
      <p:ext uri="{BB962C8B-B14F-4D97-AF65-F5344CB8AC3E}">
        <p14:creationId xmlns:p14="http://schemas.microsoft.com/office/powerpoint/2010/main" val="756808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41A40-2C98-03BD-8D76-61195FF2A290}"/>
              </a:ext>
            </a:extLst>
          </p:cNvPr>
          <p:cNvSpPr>
            <a:spLocks noGrp="1"/>
          </p:cNvSpPr>
          <p:nvPr>
            <p:ph type="title"/>
          </p:nvPr>
        </p:nvSpPr>
        <p:spPr>
          <a:xfrm>
            <a:off x="838199" y="311962"/>
            <a:ext cx="10515600" cy="591805"/>
          </a:xfrm>
        </p:spPr>
        <p:txBody>
          <a:bodyPr>
            <a:normAutofit fontScale="90000"/>
          </a:bodyPr>
          <a:lstStyle/>
          <a:p>
            <a:r>
              <a:rPr lang="en-US" dirty="0"/>
              <a:t>Overview</a:t>
            </a:r>
          </a:p>
        </p:txBody>
      </p:sp>
      <p:sp>
        <p:nvSpPr>
          <p:cNvPr id="3" name="Content Placeholder 2">
            <a:extLst>
              <a:ext uri="{FF2B5EF4-FFF2-40B4-BE49-F238E27FC236}">
                <a16:creationId xmlns:a16="http://schemas.microsoft.com/office/drawing/2014/main" id="{86AB65F2-008B-80E2-3B21-EF159DCD7AA0}"/>
              </a:ext>
            </a:extLst>
          </p:cNvPr>
          <p:cNvSpPr>
            <a:spLocks noGrp="1"/>
          </p:cNvSpPr>
          <p:nvPr>
            <p:ph sz="half" idx="13"/>
          </p:nvPr>
        </p:nvSpPr>
        <p:spPr>
          <a:xfrm>
            <a:off x="946520" y="1034378"/>
            <a:ext cx="10515599" cy="4749734"/>
          </a:xfrm>
        </p:spPr>
        <p:txBody>
          <a:bodyPr>
            <a:noAutofit/>
          </a:bodyPr>
          <a:lstStyle/>
          <a:p>
            <a:pPr marL="285750" indent="-285750">
              <a:buFont typeface="Arial" panose="020B0604020202020204" pitchFamily="34" charset="0"/>
              <a:buChar char="•"/>
            </a:pPr>
            <a:r>
              <a:rPr lang="en-US" sz="1800" dirty="0"/>
              <a:t>The thoughtful and deliberate preservation of data and associated knowledge (provenance and context) ensures that future </a:t>
            </a:r>
            <a:r>
              <a:rPr lang="en-US" sz="1800" b="1" dirty="0"/>
              <a:t>users can understand and fully utilize </a:t>
            </a:r>
            <a:r>
              <a:rPr lang="en-US" sz="1800" dirty="0"/>
              <a:t>NASA’s expanding archive of scientific data.  </a:t>
            </a:r>
          </a:p>
          <a:p>
            <a:pPr marL="285750" indent="-285750">
              <a:buFont typeface="Arial" panose="020B0604020202020204" pitchFamily="34" charset="0"/>
              <a:buChar char="•"/>
            </a:pPr>
            <a:r>
              <a:rPr lang="en-US" sz="1800" dirty="0"/>
              <a:t>For more than a decade, NASA has been adding its </a:t>
            </a:r>
            <a:r>
              <a:rPr lang="en-US" sz="1800" b="1" dirty="0"/>
              <a:t>Preservation Content Specification </a:t>
            </a:r>
            <a:r>
              <a:rPr lang="en-US" sz="1800" dirty="0"/>
              <a:t>(PCS) as a </a:t>
            </a:r>
            <a:r>
              <a:rPr lang="en-US" sz="1800" b="1" dirty="0"/>
              <a:t>requirement for new missions</a:t>
            </a:r>
            <a:r>
              <a:rPr lang="en-US" sz="1800" dirty="0"/>
              <a:t> and seeking compliance on a “best efforts” basis for older missions, those that were initiated prior to 2012. </a:t>
            </a:r>
          </a:p>
          <a:p>
            <a:pPr marL="285750" indent="-285750">
              <a:buFont typeface="Arial" panose="020B0604020202020204" pitchFamily="34" charset="0"/>
              <a:buChar char="•"/>
            </a:pPr>
            <a:r>
              <a:rPr lang="en-US" sz="1800" dirty="0"/>
              <a:t>Many satellite </a:t>
            </a:r>
            <a:r>
              <a:rPr lang="en-US" sz="1800" b="1" dirty="0"/>
              <a:t>missions have gathered preservation artifacts </a:t>
            </a:r>
            <a:r>
              <a:rPr lang="en-US" sz="1800" dirty="0"/>
              <a:t>called for in the PCS and have helped NASA further down the path of realizing the full benefits of the PCS.  </a:t>
            </a:r>
          </a:p>
          <a:p>
            <a:pPr marL="285750" indent="-285750">
              <a:buFont typeface="Arial" panose="020B0604020202020204" pitchFamily="34" charset="0"/>
              <a:buChar char="•"/>
            </a:pPr>
            <a:r>
              <a:rPr lang="en-US" sz="1800" dirty="0"/>
              <a:t>The PCS now includes a </a:t>
            </a:r>
            <a:r>
              <a:rPr lang="en-US" sz="1800" b="1" dirty="0"/>
              <a:t>mapping to and from ISO 19165-2 </a:t>
            </a:r>
            <a:r>
              <a:rPr lang="en-US" sz="1800" dirty="0"/>
              <a:t>published in 2020, which NASA took a lead in developing. </a:t>
            </a:r>
          </a:p>
          <a:p>
            <a:pPr marL="285750" indent="-285750">
              <a:buFont typeface="Arial" panose="020B0604020202020204" pitchFamily="34" charset="0"/>
              <a:buChar char="•"/>
            </a:pPr>
            <a:r>
              <a:rPr lang="en-US" sz="1800" dirty="0"/>
              <a:t>More recently, in 2022 the NASA PCS team published a revised version of PCS including specifications for airborne and field campaign data and developed a </a:t>
            </a:r>
            <a:r>
              <a:rPr lang="en-US" sz="1800" b="1" dirty="0"/>
              <a:t>Preservation Content Implementation Guide </a:t>
            </a:r>
            <a:r>
              <a:rPr lang="en-US" sz="1800" dirty="0"/>
              <a:t>(PCIG). </a:t>
            </a:r>
          </a:p>
          <a:p>
            <a:pPr marL="285750" indent="-285750">
              <a:buFont typeface="Arial" panose="020B0604020202020204" pitchFamily="34" charset="0"/>
              <a:buChar char="•"/>
            </a:pPr>
            <a:r>
              <a:rPr lang="en-US" sz="1800" dirty="0"/>
              <a:t>This paper seeks to provide readers a current look into the NASA’s PV-related activities and examines the challenges that remain for further PCS implementation across the Earth sciences. </a:t>
            </a:r>
          </a:p>
        </p:txBody>
      </p:sp>
    </p:spTree>
    <p:extLst>
      <p:ext uri="{BB962C8B-B14F-4D97-AF65-F5344CB8AC3E}">
        <p14:creationId xmlns:p14="http://schemas.microsoft.com/office/powerpoint/2010/main" val="1794652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9426B-7D8B-3121-37A8-4D7CA54BB024}"/>
              </a:ext>
            </a:extLst>
          </p:cNvPr>
          <p:cNvSpPr>
            <a:spLocks noGrp="1"/>
          </p:cNvSpPr>
          <p:nvPr>
            <p:ph type="title"/>
          </p:nvPr>
        </p:nvSpPr>
        <p:spPr>
          <a:xfrm>
            <a:off x="710610" y="207274"/>
            <a:ext cx="10515600" cy="570540"/>
          </a:xfrm>
        </p:spPr>
        <p:txBody>
          <a:bodyPr>
            <a:normAutofit/>
          </a:bodyPr>
          <a:lstStyle/>
          <a:p>
            <a:r>
              <a:rPr lang="en-US" sz="3200" dirty="0"/>
              <a:t>EOSDIS Distributed Active Archive Centers (DAACs)</a:t>
            </a:r>
          </a:p>
        </p:txBody>
      </p:sp>
      <p:sp>
        <p:nvSpPr>
          <p:cNvPr id="4" name="Content Placeholder 3">
            <a:extLst>
              <a:ext uri="{FF2B5EF4-FFF2-40B4-BE49-F238E27FC236}">
                <a16:creationId xmlns:a16="http://schemas.microsoft.com/office/drawing/2014/main" id="{F686382B-EED3-3D8D-E9C9-DC5C0D9F24D4}"/>
              </a:ext>
            </a:extLst>
          </p:cNvPr>
          <p:cNvSpPr>
            <a:spLocks noGrp="1"/>
          </p:cNvSpPr>
          <p:nvPr>
            <p:ph sz="half" idx="13"/>
          </p:nvPr>
        </p:nvSpPr>
        <p:spPr>
          <a:xfrm>
            <a:off x="8662032" y="1117548"/>
            <a:ext cx="3342126" cy="5368311"/>
          </a:xfrm>
        </p:spPr>
        <p:txBody>
          <a:bodyPr>
            <a:normAutofit/>
          </a:bodyPr>
          <a:lstStyle/>
          <a:p>
            <a:pPr marL="342900" indent="-342900">
              <a:lnSpc>
                <a:spcPct val="130000"/>
              </a:lnSpc>
              <a:spcBef>
                <a:spcPts val="0"/>
              </a:spcBef>
              <a:buFont typeface="Arial" panose="020B0604020202020204" pitchFamily="34" charset="0"/>
              <a:buChar char="•"/>
            </a:pPr>
            <a:r>
              <a:rPr lang="en-US" sz="1600" dirty="0"/>
              <a:t>Discipline-based active and long-term archives of NASA Earth science data</a:t>
            </a:r>
          </a:p>
          <a:p>
            <a:pPr marL="342900" indent="-342900">
              <a:lnSpc>
                <a:spcPct val="130000"/>
              </a:lnSpc>
              <a:spcBef>
                <a:spcPts val="0"/>
              </a:spcBef>
              <a:buFont typeface="Arial" panose="020B0604020202020204" pitchFamily="34" charset="0"/>
              <a:buChar char="•"/>
            </a:pPr>
            <a:r>
              <a:rPr lang="en-US" sz="1600" dirty="0"/>
              <a:t>Serving a large and diverse user community by providing capabilities to search and access science data products and specialized services since 1994</a:t>
            </a:r>
          </a:p>
          <a:p>
            <a:pPr marL="342900" indent="-342900">
              <a:lnSpc>
                <a:spcPct val="130000"/>
              </a:lnSpc>
              <a:spcBef>
                <a:spcPts val="0"/>
              </a:spcBef>
              <a:buFont typeface="Arial" panose="020B0604020202020204" pitchFamily="34" charset="0"/>
              <a:buChar char="•"/>
            </a:pPr>
            <a:r>
              <a:rPr lang="en-US" sz="1600" dirty="0"/>
              <a:t>Continuously evolving to keep up with technology and changing user needs and expectations </a:t>
            </a:r>
          </a:p>
          <a:p>
            <a:pPr marL="342900" indent="-342900">
              <a:lnSpc>
                <a:spcPct val="130000"/>
              </a:lnSpc>
              <a:spcBef>
                <a:spcPts val="0"/>
              </a:spcBef>
              <a:buFont typeface="Arial" panose="020B0604020202020204" pitchFamily="34" charset="0"/>
              <a:buChar char="•"/>
            </a:pPr>
            <a:r>
              <a:rPr lang="en-US" sz="1600" dirty="0"/>
              <a:t>Recent adoption of cloud-based storage and computing capabilities further expands usefulness and potential of EOSDIS</a:t>
            </a:r>
          </a:p>
        </p:txBody>
      </p:sp>
      <p:pic>
        <p:nvPicPr>
          <p:cNvPr id="5" name="Image" descr="Image">
            <a:extLst>
              <a:ext uri="{FF2B5EF4-FFF2-40B4-BE49-F238E27FC236}">
                <a16:creationId xmlns:a16="http://schemas.microsoft.com/office/drawing/2014/main" id="{62A86F30-9EEF-542E-5775-07853DA756C5}"/>
              </a:ext>
            </a:extLst>
          </p:cNvPr>
          <p:cNvPicPr>
            <a:picLocks noChangeAspect="1"/>
          </p:cNvPicPr>
          <p:nvPr/>
        </p:nvPicPr>
        <p:blipFill>
          <a:blip r:embed="rId2"/>
          <a:stretch>
            <a:fillRect/>
          </a:stretch>
        </p:blipFill>
        <p:spPr>
          <a:xfrm>
            <a:off x="668078" y="962585"/>
            <a:ext cx="7993954" cy="5255823"/>
          </a:xfrm>
          <a:prstGeom prst="rect">
            <a:avLst/>
          </a:prstGeom>
          <a:ln w="12700">
            <a:miter lim="400000"/>
          </a:ln>
        </p:spPr>
      </p:pic>
    </p:spTree>
    <p:extLst>
      <p:ext uri="{BB962C8B-B14F-4D97-AF65-F5344CB8AC3E}">
        <p14:creationId xmlns:p14="http://schemas.microsoft.com/office/powerpoint/2010/main" val="1572775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41A40-2C98-03BD-8D76-61195FF2A290}"/>
              </a:ext>
            </a:extLst>
          </p:cNvPr>
          <p:cNvSpPr>
            <a:spLocks noGrp="1"/>
          </p:cNvSpPr>
          <p:nvPr>
            <p:ph type="title"/>
          </p:nvPr>
        </p:nvSpPr>
        <p:spPr>
          <a:xfrm>
            <a:off x="699977" y="163106"/>
            <a:ext cx="10515600" cy="1325563"/>
          </a:xfrm>
        </p:spPr>
        <p:txBody>
          <a:bodyPr>
            <a:normAutofit/>
          </a:bodyPr>
          <a:lstStyle/>
          <a:p>
            <a:r>
              <a:rPr lang="en-US" sz="3600" dirty="0">
                <a:cs typeface="Calibri Light" panose="020F0302020204030204" pitchFamily="34" charset="0"/>
              </a:rPr>
              <a:t>Preservation Content Specification Categories</a:t>
            </a:r>
            <a:br>
              <a:rPr lang="en-US" dirty="0"/>
            </a:br>
            <a:r>
              <a:rPr lang="en-US" sz="2700" i="1" dirty="0"/>
              <a:t>Organizes critical pieces of Earth remote sensing data provenance</a:t>
            </a:r>
          </a:p>
        </p:txBody>
      </p:sp>
      <p:sp>
        <p:nvSpPr>
          <p:cNvPr id="3" name="Content Placeholder 2">
            <a:extLst>
              <a:ext uri="{FF2B5EF4-FFF2-40B4-BE49-F238E27FC236}">
                <a16:creationId xmlns:a16="http://schemas.microsoft.com/office/drawing/2014/main" id="{86AB65F2-008B-80E2-3B21-EF159DCD7AA0}"/>
              </a:ext>
            </a:extLst>
          </p:cNvPr>
          <p:cNvSpPr>
            <a:spLocks noGrp="1"/>
          </p:cNvSpPr>
          <p:nvPr>
            <p:ph sz="half" idx="13"/>
          </p:nvPr>
        </p:nvSpPr>
        <p:spPr>
          <a:xfrm>
            <a:off x="838200" y="1381947"/>
            <a:ext cx="10791423" cy="4897148"/>
          </a:xfrm>
        </p:spPr>
        <p:txBody>
          <a:bodyPr>
            <a:noAutofit/>
          </a:bodyPr>
          <a:lstStyle/>
          <a:p>
            <a:r>
              <a:rPr lang="en-US" sz="1600" dirty="0"/>
              <a:t>1. </a:t>
            </a:r>
            <a:r>
              <a:rPr lang="en-US" sz="1600" b="1" dirty="0"/>
              <a:t>Measuring Instrument &amp; Platform Description: </a:t>
            </a:r>
            <a:r>
              <a:rPr lang="en-US" sz="1600" dirty="0"/>
              <a:t>Instrument and platform specifications, pre-flight or pre-operational characteristics, performance measurements, calibration method, radiometric &amp; spectral response, noise characteristics, detector offsets, calibration data</a:t>
            </a:r>
          </a:p>
          <a:p>
            <a:r>
              <a:rPr lang="en-US" sz="1600" dirty="0"/>
              <a:t>2. </a:t>
            </a:r>
            <a:r>
              <a:rPr lang="en-US" sz="1600" b="1" dirty="0"/>
              <a:t>Products (Data): </a:t>
            </a:r>
            <a:r>
              <a:rPr lang="en-US" sz="1600" dirty="0"/>
              <a:t>Raw instrument and platform data, derived data products and metadata</a:t>
            </a:r>
          </a:p>
          <a:p>
            <a:r>
              <a:rPr lang="en-US" sz="1600" dirty="0"/>
              <a:t>3. </a:t>
            </a:r>
            <a:r>
              <a:rPr lang="en-US" sz="1600" b="1" dirty="0"/>
              <a:t>Product Documentation: </a:t>
            </a:r>
            <a:r>
              <a:rPr lang="en-US" sz="1600" dirty="0"/>
              <a:t>Structure and format with definitions of all parameters and metadata fields; algorithm theoretical basis; processing history and version history; quality information.</a:t>
            </a:r>
          </a:p>
          <a:p>
            <a:r>
              <a:rPr lang="en-US" sz="1600" dirty="0"/>
              <a:t>4. </a:t>
            </a:r>
            <a:r>
              <a:rPr lang="en-US" sz="1600" b="1" dirty="0"/>
              <a:t>Instrument Calibration: </a:t>
            </a:r>
            <a:r>
              <a:rPr lang="en-US" sz="1600" dirty="0"/>
              <a:t>Instrument/sensor and platform calibration methods (in operation), lookup tables and data; instrument and platform event and maneuver data</a:t>
            </a:r>
          </a:p>
          <a:p>
            <a:r>
              <a:rPr lang="en-US" sz="1600" dirty="0"/>
              <a:t>5. </a:t>
            </a:r>
            <a:r>
              <a:rPr lang="en-US" sz="1600" b="1" dirty="0"/>
              <a:t>Science Algorithm Software: </a:t>
            </a:r>
            <a:r>
              <a:rPr lang="en-US" sz="1600" dirty="0"/>
              <a:t>Science data product generation software and documentation</a:t>
            </a:r>
          </a:p>
          <a:p>
            <a:r>
              <a:rPr lang="en-US" sz="1600" dirty="0"/>
              <a:t>6. </a:t>
            </a:r>
            <a:r>
              <a:rPr lang="en-US" sz="1600" b="1" dirty="0"/>
              <a:t>Science Data Product Algorithm Inputs: </a:t>
            </a:r>
            <a:r>
              <a:rPr lang="en-US" sz="1600" dirty="0"/>
              <a:t>Ancillary data or other data sets used in generation or calibration of the data or derived product, description, and documentation.</a:t>
            </a:r>
          </a:p>
          <a:p>
            <a:r>
              <a:rPr lang="en-US" sz="1600" dirty="0"/>
              <a:t>7.  </a:t>
            </a:r>
            <a:r>
              <a:rPr lang="en-US" sz="1600" b="1" dirty="0"/>
              <a:t>Science Data Product Validation: </a:t>
            </a:r>
            <a:r>
              <a:rPr lang="en-US" sz="1600" dirty="0"/>
              <a:t>Datasets and documentation describing product accuracy.</a:t>
            </a:r>
          </a:p>
          <a:p>
            <a:r>
              <a:rPr lang="en-US" sz="1600" dirty="0"/>
              <a:t>8. </a:t>
            </a:r>
            <a:r>
              <a:rPr lang="en-US" sz="1600" b="1" dirty="0"/>
              <a:t>Science Data Access and Analysis Tools: </a:t>
            </a:r>
            <a:r>
              <a:rPr lang="en-US" sz="1600" dirty="0"/>
              <a:t>source code or tools for raw, ancillary, product data.</a:t>
            </a:r>
          </a:p>
          <a:p>
            <a:endParaRPr lang="en-US" sz="1600" dirty="0"/>
          </a:p>
        </p:txBody>
      </p:sp>
    </p:spTree>
    <p:extLst>
      <p:ext uri="{BB962C8B-B14F-4D97-AF65-F5344CB8AC3E}">
        <p14:creationId xmlns:p14="http://schemas.microsoft.com/office/powerpoint/2010/main" val="3168836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C2FA8-293B-4029-9EBD-B71E77717550}"/>
              </a:ext>
            </a:extLst>
          </p:cNvPr>
          <p:cNvSpPr>
            <a:spLocks noGrp="1"/>
          </p:cNvSpPr>
          <p:nvPr>
            <p:ph type="title"/>
          </p:nvPr>
        </p:nvSpPr>
        <p:spPr>
          <a:xfrm>
            <a:off x="838200" y="80963"/>
            <a:ext cx="10515600" cy="1255712"/>
          </a:xfrm>
        </p:spPr>
        <p:txBody>
          <a:bodyPr/>
          <a:lstStyle/>
          <a:p>
            <a:r>
              <a:rPr lang="en-US" sz="3200" dirty="0"/>
              <a:t>Preservation Content Implementation Guidance</a:t>
            </a:r>
            <a:endParaRPr lang="en-US" dirty="0"/>
          </a:p>
        </p:txBody>
      </p:sp>
      <p:sp>
        <p:nvSpPr>
          <p:cNvPr id="3" name="Content Placeholder 2">
            <a:extLst>
              <a:ext uri="{FF2B5EF4-FFF2-40B4-BE49-F238E27FC236}">
                <a16:creationId xmlns:a16="http://schemas.microsoft.com/office/drawing/2014/main" id="{1BDCF6DE-5E93-45B2-81FC-1A0416E50A66}"/>
              </a:ext>
            </a:extLst>
          </p:cNvPr>
          <p:cNvSpPr>
            <a:spLocks noGrp="1"/>
          </p:cNvSpPr>
          <p:nvPr>
            <p:ph idx="1"/>
          </p:nvPr>
        </p:nvSpPr>
        <p:spPr>
          <a:xfrm>
            <a:off x="2394052" y="1280151"/>
            <a:ext cx="3324650" cy="354012"/>
          </a:xfrm>
        </p:spPr>
        <p:txBody>
          <a:bodyPr>
            <a:normAutofit fontScale="55000" lnSpcReduction="20000"/>
          </a:bodyPr>
          <a:lstStyle/>
          <a:p>
            <a:pPr algn="ctr"/>
            <a:r>
              <a:rPr lang="en-US" dirty="0"/>
              <a:t>On orbit/satellite missions</a:t>
            </a:r>
          </a:p>
        </p:txBody>
      </p:sp>
      <p:sp>
        <p:nvSpPr>
          <p:cNvPr id="4" name="Slide Number Placeholder 3">
            <a:extLst>
              <a:ext uri="{FF2B5EF4-FFF2-40B4-BE49-F238E27FC236}">
                <a16:creationId xmlns:a16="http://schemas.microsoft.com/office/drawing/2014/main" id="{437A7A86-7F98-4CCB-A875-990E9AC89D3A}"/>
              </a:ext>
            </a:extLst>
          </p:cNvPr>
          <p:cNvSpPr>
            <a:spLocks noGrp="1"/>
          </p:cNvSpPr>
          <p:nvPr>
            <p:ph type="sldNum" sz="quarter" idx="10"/>
          </p:nvPr>
        </p:nvSpPr>
        <p:spPr/>
        <p:txBody>
          <a:bodyPr/>
          <a:lstStyle/>
          <a:p>
            <a:pPr>
              <a:defRPr/>
            </a:pPr>
            <a:fld id="{A55769B6-FEE2-465E-96D7-E5644261516D}" type="slidenum">
              <a:rPr lang="en-US" smtClean="0">
                <a:solidFill>
                  <a:srgbClr val="000000"/>
                </a:solidFill>
              </a:rPr>
              <a:pPr>
                <a:defRPr/>
              </a:pPr>
              <a:t>5</a:t>
            </a:fld>
            <a:endParaRPr lang="en-US" dirty="0">
              <a:solidFill>
                <a:srgbClr val="000000"/>
              </a:solidFill>
            </a:endParaRPr>
          </a:p>
        </p:txBody>
      </p:sp>
      <p:pic>
        <p:nvPicPr>
          <p:cNvPr id="5" name="image1.png">
            <a:extLst>
              <a:ext uri="{FF2B5EF4-FFF2-40B4-BE49-F238E27FC236}">
                <a16:creationId xmlns:a16="http://schemas.microsoft.com/office/drawing/2014/main" id="{8D6B3DA6-97A0-430C-8DE8-0AA0312F02AF}"/>
              </a:ext>
            </a:extLst>
          </p:cNvPr>
          <p:cNvPicPr/>
          <p:nvPr/>
        </p:nvPicPr>
        <p:blipFill>
          <a:blip r:embed="rId2"/>
          <a:srcRect/>
          <a:stretch>
            <a:fillRect/>
          </a:stretch>
        </p:blipFill>
        <p:spPr>
          <a:xfrm>
            <a:off x="1174232" y="1559128"/>
            <a:ext cx="7278651" cy="4501430"/>
          </a:xfrm>
          <a:prstGeom prst="rect">
            <a:avLst/>
          </a:prstGeom>
          <a:ln/>
        </p:spPr>
      </p:pic>
      <p:sp>
        <p:nvSpPr>
          <p:cNvPr id="7" name="TextBox 6">
            <a:extLst>
              <a:ext uri="{FF2B5EF4-FFF2-40B4-BE49-F238E27FC236}">
                <a16:creationId xmlns:a16="http://schemas.microsoft.com/office/drawing/2014/main" id="{F827ADD4-F3B6-4DCF-8472-CD264E6D00B4}"/>
              </a:ext>
            </a:extLst>
          </p:cNvPr>
          <p:cNvSpPr txBox="1"/>
          <p:nvPr/>
        </p:nvSpPr>
        <p:spPr>
          <a:xfrm>
            <a:off x="8602389" y="1513680"/>
            <a:ext cx="3423684" cy="4678775"/>
          </a:xfrm>
          <a:prstGeom prst="rect">
            <a:avLst/>
          </a:prstGeom>
          <a:noFill/>
        </p:spPr>
        <p:txBody>
          <a:bodyPr wrap="square">
            <a:noAutofit/>
          </a:bodyPr>
          <a:lstStyle/>
          <a:p>
            <a:pPr marL="285750" indent="-285750">
              <a:buFont typeface="Arial" panose="020B0604020202020204" pitchFamily="34" charset="0"/>
              <a:buChar char="•"/>
            </a:pPr>
            <a:r>
              <a:rPr lang="en-GB" sz="2000" dirty="0">
                <a:latin typeface="Calibri" panose="020F0502020204030204" pitchFamily="34" charset="0"/>
                <a:ea typeface="Calibri" panose="020F0502020204030204" pitchFamily="34" charset="0"/>
              </a:rPr>
              <a:t>Figure shows organizations holding preservation contents during the life of a project. These contents must be gathered from these organizations for preservation</a:t>
            </a:r>
          </a:p>
          <a:p>
            <a:pPr marL="285750" indent="-285750">
              <a:buFont typeface="Arial" panose="020B0604020202020204" pitchFamily="34" charset="0"/>
              <a:buChar char="•"/>
            </a:pPr>
            <a:endParaRPr lang="en-GB" sz="2000" dirty="0">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GB" sz="2000" dirty="0">
                <a:latin typeface="Calibri" panose="020F0502020204030204" pitchFamily="34" charset="0"/>
              </a:rPr>
              <a:t>Guidance addresses each section of PCS and indicates how artifacts called for are to be gathered and organized for preservation</a:t>
            </a:r>
            <a:endParaRPr lang="en-US" sz="2000" dirty="0"/>
          </a:p>
        </p:txBody>
      </p:sp>
    </p:spTree>
    <p:extLst>
      <p:ext uri="{BB962C8B-B14F-4D97-AF65-F5344CB8AC3E}">
        <p14:creationId xmlns:p14="http://schemas.microsoft.com/office/powerpoint/2010/main" val="411066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C2FA8-293B-4029-9EBD-B71E77717550}"/>
              </a:ext>
            </a:extLst>
          </p:cNvPr>
          <p:cNvSpPr>
            <a:spLocks noGrp="1"/>
          </p:cNvSpPr>
          <p:nvPr>
            <p:ph type="title"/>
          </p:nvPr>
        </p:nvSpPr>
        <p:spPr>
          <a:xfrm>
            <a:off x="838200" y="319268"/>
            <a:ext cx="10515600" cy="624718"/>
          </a:xfrm>
        </p:spPr>
        <p:txBody>
          <a:bodyPr>
            <a:normAutofit/>
          </a:bodyPr>
          <a:lstStyle/>
          <a:p>
            <a:r>
              <a:rPr lang="en-US" sz="3600" dirty="0"/>
              <a:t>Preservation Content Implementation Guidance</a:t>
            </a:r>
            <a:endParaRPr lang="en-US" sz="4800" dirty="0"/>
          </a:p>
        </p:txBody>
      </p:sp>
      <p:sp>
        <p:nvSpPr>
          <p:cNvPr id="3" name="Content Placeholder 2">
            <a:extLst>
              <a:ext uri="{FF2B5EF4-FFF2-40B4-BE49-F238E27FC236}">
                <a16:creationId xmlns:a16="http://schemas.microsoft.com/office/drawing/2014/main" id="{1BDCF6DE-5E93-45B2-81FC-1A0416E50A66}"/>
              </a:ext>
            </a:extLst>
          </p:cNvPr>
          <p:cNvSpPr>
            <a:spLocks noGrp="1"/>
          </p:cNvSpPr>
          <p:nvPr>
            <p:ph idx="1"/>
          </p:nvPr>
        </p:nvSpPr>
        <p:spPr>
          <a:xfrm>
            <a:off x="1110032" y="943986"/>
            <a:ext cx="10120792" cy="4788108"/>
          </a:xfrm>
        </p:spPr>
        <p:txBody>
          <a:bodyPr>
            <a:noAutofit/>
          </a:bodyPr>
          <a:lstStyle/>
          <a:p>
            <a:r>
              <a:rPr lang="en-US" sz="2200" dirty="0">
                <a:solidFill>
                  <a:schemeClr val="accent1"/>
                </a:solidFill>
                <a:cs typeface="Calibri" panose="020F0502020204030204" pitchFamily="34" charset="0"/>
              </a:rPr>
              <a:t>Recognizes diversity of size, funding, and requirements of NASA-funded projects</a:t>
            </a:r>
          </a:p>
          <a:p>
            <a:pPr lvl="1">
              <a:lnSpc>
                <a:spcPct val="120000"/>
              </a:lnSpc>
            </a:pPr>
            <a:r>
              <a:rPr lang="en-US" sz="1400" dirty="0">
                <a:latin typeface="Calibri" panose="020F0502020204030204" pitchFamily="34" charset="0"/>
              </a:rPr>
              <a:t>Expected compliance is indicated as High, Medium or Low depending on project type (e.g., on-orbit missions, research and analysis investigations, data production investigation such as MEaSUREs)</a:t>
            </a:r>
          </a:p>
          <a:p>
            <a:pPr lvl="1">
              <a:lnSpc>
                <a:spcPct val="120000"/>
              </a:lnSpc>
            </a:pPr>
            <a:r>
              <a:rPr lang="en-US" sz="1400" dirty="0">
                <a:latin typeface="Calibri" panose="020F0502020204030204" pitchFamily="34" charset="0"/>
              </a:rPr>
              <a:t>Each item called for in PCS is categorized as Required, Suggested, or Not applicable</a:t>
            </a:r>
          </a:p>
          <a:p>
            <a:pPr lvl="1">
              <a:lnSpc>
                <a:spcPct val="120000"/>
              </a:lnSpc>
            </a:pPr>
            <a:r>
              <a:rPr lang="en-US" sz="1400" dirty="0">
                <a:latin typeface="Calibri" panose="020F0502020204030204" pitchFamily="34" charset="0"/>
              </a:rPr>
              <a:t>Detailed guidelines are provided in several sections</a:t>
            </a:r>
          </a:p>
          <a:p>
            <a:pPr>
              <a:lnSpc>
                <a:spcPct val="120000"/>
              </a:lnSpc>
            </a:pPr>
            <a:r>
              <a:rPr lang="en-US" sz="2200" dirty="0">
                <a:solidFill>
                  <a:schemeClr val="accent1"/>
                </a:solidFill>
                <a:cs typeface="Calibri" panose="020F0502020204030204" pitchFamily="34" charset="0"/>
              </a:rPr>
              <a:t>Common guidelines applicable to all types of projects</a:t>
            </a:r>
          </a:p>
          <a:p>
            <a:pPr lvl="1"/>
            <a:r>
              <a:rPr lang="en-GB" sz="1400" dirty="0">
                <a:latin typeface="Calibri" panose="020F0502020204030204" pitchFamily="34" charset="0"/>
                <a:ea typeface="Calibri" panose="020F0502020204030204" pitchFamily="34" charset="0"/>
              </a:rPr>
              <a:t>Identifying preservation items</a:t>
            </a:r>
          </a:p>
          <a:p>
            <a:pPr lvl="1"/>
            <a:r>
              <a:rPr lang="en-GB" sz="1400" dirty="0">
                <a:latin typeface="Calibri" panose="020F0502020204030204" pitchFamily="34" charset="0"/>
                <a:ea typeface="Calibri" panose="020F0502020204030204" pitchFamily="34" charset="0"/>
              </a:rPr>
              <a:t>Responsibility of organizations for identifying and gathering preservation items</a:t>
            </a:r>
          </a:p>
          <a:p>
            <a:pPr lvl="1"/>
            <a:r>
              <a:rPr lang="en-GB" sz="1400" dirty="0">
                <a:latin typeface="Calibri" panose="020F0502020204030204" pitchFamily="34" charset="0"/>
                <a:ea typeface="Calibri" panose="020F0502020204030204" pitchFamily="34" charset="0"/>
              </a:rPr>
              <a:t>Provision of pointers to locations of items when not all of them are located at a given DAAC</a:t>
            </a:r>
          </a:p>
          <a:p>
            <a:pPr lvl="1"/>
            <a:r>
              <a:rPr lang="en-GB" sz="1400" dirty="0">
                <a:latin typeface="Calibri" panose="020F0502020204030204" pitchFamily="34" charset="0"/>
                <a:ea typeface="Calibri" panose="020F0502020204030204" pitchFamily="34" charset="0"/>
              </a:rPr>
              <a:t>Use of persistent identifiers</a:t>
            </a:r>
          </a:p>
          <a:p>
            <a:pPr lvl="1"/>
            <a:r>
              <a:rPr lang="en-GB" sz="1400" dirty="0">
                <a:latin typeface="Calibri" panose="020F0502020204030204" pitchFamily="34" charset="0"/>
                <a:ea typeface="Calibri" panose="020F0502020204030204" pitchFamily="34" charset="0"/>
              </a:rPr>
              <a:t>Ensuring future usability and need for on-going updates</a:t>
            </a:r>
          </a:p>
          <a:p>
            <a:pPr lvl="1"/>
            <a:r>
              <a:rPr lang="en-GB" sz="1400" dirty="0">
                <a:latin typeface="Calibri" panose="020F0502020204030204" pitchFamily="34" charset="0"/>
                <a:ea typeface="Calibri" panose="020F0502020204030204" pitchFamily="34" charset="0"/>
              </a:rPr>
              <a:t>What to do when some artifacts are unavailable</a:t>
            </a:r>
          </a:p>
          <a:p>
            <a:pPr lvl="1"/>
            <a:r>
              <a:rPr lang="en-GB" sz="1400" dirty="0">
                <a:latin typeface="Calibri" panose="020F0502020204030204" pitchFamily="34" charset="0"/>
                <a:ea typeface="Calibri" panose="020F0502020204030204" pitchFamily="34" charset="0"/>
              </a:rPr>
              <a:t>Organization and presentation of preservation checklists</a:t>
            </a:r>
          </a:p>
          <a:p>
            <a:pPr lvl="1"/>
            <a:r>
              <a:rPr lang="en-GB" sz="1400" dirty="0">
                <a:latin typeface="Calibri" panose="020F0502020204030204" pitchFamily="34" charset="0"/>
                <a:ea typeface="Calibri" panose="020F0502020204030204" pitchFamily="34" charset="0"/>
              </a:rPr>
              <a:t>Presentation of preservation items on DAAC websites and project websites</a:t>
            </a:r>
          </a:p>
          <a:p>
            <a:pPr lvl="1"/>
            <a:r>
              <a:rPr lang="en-US" sz="1400" dirty="0">
                <a:latin typeface="Calibri" panose="020F0502020204030204" pitchFamily="34" charset="0"/>
                <a:ea typeface="Calibri" panose="020F0502020204030204" pitchFamily="34" charset="0"/>
              </a:rPr>
              <a:t>Long-term care and maintenance of preservation checklist and artifacts</a:t>
            </a:r>
            <a:endParaRPr lang="en-US" sz="2000" dirty="0"/>
          </a:p>
        </p:txBody>
      </p:sp>
      <p:sp>
        <p:nvSpPr>
          <p:cNvPr id="4" name="Slide Number Placeholder 3">
            <a:extLst>
              <a:ext uri="{FF2B5EF4-FFF2-40B4-BE49-F238E27FC236}">
                <a16:creationId xmlns:a16="http://schemas.microsoft.com/office/drawing/2014/main" id="{437A7A86-7F98-4CCB-A875-990E9AC89D3A}"/>
              </a:ext>
            </a:extLst>
          </p:cNvPr>
          <p:cNvSpPr>
            <a:spLocks noGrp="1"/>
          </p:cNvSpPr>
          <p:nvPr>
            <p:ph type="sldNum" sz="quarter" idx="10"/>
          </p:nvPr>
        </p:nvSpPr>
        <p:spPr/>
        <p:txBody>
          <a:bodyPr/>
          <a:lstStyle/>
          <a:p>
            <a:pPr>
              <a:defRPr/>
            </a:pPr>
            <a:fld id="{A55769B6-FEE2-465E-96D7-E5644261516D}" type="slidenum">
              <a:rPr lang="en-US" smtClean="0">
                <a:solidFill>
                  <a:srgbClr val="000000"/>
                </a:solidFill>
              </a:rPr>
              <a:pPr>
                <a:defRPr/>
              </a:pPr>
              <a:t>6</a:t>
            </a:fld>
            <a:endParaRPr lang="en-US" dirty="0">
              <a:solidFill>
                <a:srgbClr val="000000"/>
              </a:solidFill>
            </a:endParaRPr>
          </a:p>
        </p:txBody>
      </p:sp>
    </p:spTree>
    <p:extLst>
      <p:ext uri="{BB962C8B-B14F-4D97-AF65-F5344CB8AC3E}">
        <p14:creationId xmlns:p14="http://schemas.microsoft.com/office/powerpoint/2010/main" val="2590155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C2FA8-293B-4029-9EBD-B71E77717550}"/>
              </a:ext>
            </a:extLst>
          </p:cNvPr>
          <p:cNvSpPr>
            <a:spLocks noGrp="1"/>
          </p:cNvSpPr>
          <p:nvPr>
            <p:ph type="title"/>
          </p:nvPr>
        </p:nvSpPr>
        <p:spPr>
          <a:xfrm>
            <a:off x="838200" y="319268"/>
            <a:ext cx="10515600" cy="624718"/>
          </a:xfrm>
        </p:spPr>
        <p:txBody>
          <a:bodyPr>
            <a:normAutofit/>
          </a:bodyPr>
          <a:lstStyle/>
          <a:p>
            <a:r>
              <a:rPr lang="en-US" sz="3600" dirty="0">
                <a:latin typeface="Calibri Light" panose="020F0302020204030204" pitchFamily="34" charset="0"/>
                <a:cs typeface="Calibri Light" panose="020F0302020204030204" pitchFamily="34" charset="0"/>
              </a:rPr>
              <a:t>Preservation Content Implementation Guidance</a:t>
            </a:r>
            <a:endParaRPr lang="en-US" sz="4800" dirty="0">
              <a:latin typeface="Calibri Light" panose="020F0302020204030204" pitchFamily="34" charset="0"/>
              <a:cs typeface="Calibri Light" panose="020F0302020204030204" pitchFamily="34" charset="0"/>
            </a:endParaRPr>
          </a:p>
        </p:txBody>
      </p:sp>
      <p:sp>
        <p:nvSpPr>
          <p:cNvPr id="3" name="Content Placeholder 2">
            <a:extLst>
              <a:ext uri="{FF2B5EF4-FFF2-40B4-BE49-F238E27FC236}">
                <a16:creationId xmlns:a16="http://schemas.microsoft.com/office/drawing/2014/main" id="{1BDCF6DE-5E93-45B2-81FC-1A0416E50A66}"/>
              </a:ext>
            </a:extLst>
          </p:cNvPr>
          <p:cNvSpPr>
            <a:spLocks noGrp="1"/>
          </p:cNvSpPr>
          <p:nvPr>
            <p:ph idx="1"/>
          </p:nvPr>
        </p:nvSpPr>
        <p:spPr>
          <a:xfrm>
            <a:off x="1110032" y="943985"/>
            <a:ext cx="10120792" cy="5040125"/>
          </a:xfrm>
        </p:spPr>
        <p:txBody>
          <a:bodyPr>
            <a:noAutofit/>
          </a:bodyPr>
          <a:lstStyle/>
          <a:p>
            <a:r>
              <a:rPr lang="en-US" sz="2200" dirty="0">
                <a:solidFill>
                  <a:schemeClr val="accent1"/>
                </a:solidFill>
                <a:cs typeface="Calibri" panose="020F0502020204030204" pitchFamily="34" charset="0"/>
              </a:rPr>
              <a:t>Airborne and Field Investigations</a:t>
            </a:r>
          </a:p>
          <a:p>
            <a:pPr lvl="1">
              <a:lnSpc>
                <a:spcPct val="120000"/>
              </a:lnSpc>
            </a:pPr>
            <a:r>
              <a:rPr lang="en-US" sz="1900" dirty="0">
                <a:latin typeface="Calibri" panose="020F0502020204030204" pitchFamily="34" charset="0"/>
              </a:rPr>
              <a:t>Guidance identifies types of documents that may apply to various PCS sections</a:t>
            </a:r>
          </a:p>
          <a:p>
            <a:pPr lvl="1">
              <a:lnSpc>
                <a:spcPct val="120000"/>
              </a:lnSpc>
            </a:pPr>
            <a:r>
              <a:rPr lang="en-US" sz="1900" dirty="0">
                <a:latin typeface="Calibri" panose="020F0502020204030204" pitchFamily="34" charset="0"/>
              </a:rPr>
              <a:t>Tables show how items unique to airborne and field investigations map to PCS</a:t>
            </a:r>
          </a:p>
          <a:p>
            <a:pPr lvl="1">
              <a:lnSpc>
                <a:spcPct val="120000"/>
              </a:lnSpc>
            </a:pPr>
            <a:r>
              <a:rPr lang="en-US" sz="1900" dirty="0">
                <a:latin typeface="Calibri" panose="020F0502020204030204" pitchFamily="34" charset="0"/>
              </a:rPr>
              <a:t>In presenting preservation materials, DAACs may choose whatever manner provides the best clarity for a given investigation.  For example:</a:t>
            </a:r>
          </a:p>
          <a:p>
            <a:pPr lvl="2">
              <a:lnSpc>
                <a:spcPct val="120000"/>
              </a:lnSpc>
              <a:buFont typeface="Wingdings" pitchFamily="2" charset="2"/>
              <a:buChar char="Ø"/>
            </a:pPr>
            <a:r>
              <a:rPr lang="en-US" sz="1800" dirty="0">
                <a:latin typeface="Calibri" panose="020F0502020204030204" pitchFamily="34" charset="0"/>
              </a:rPr>
              <a:t>By instrument (and resulting data products)</a:t>
            </a:r>
          </a:p>
          <a:p>
            <a:pPr lvl="2">
              <a:lnSpc>
                <a:spcPct val="120000"/>
              </a:lnSpc>
              <a:buFont typeface="Wingdings" pitchFamily="2" charset="2"/>
              <a:buChar char="Ø"/>
            </a:pPr>
            <a:r>
              <a:rPr lang="en-US" sz="1800" dirty="0">
                <a:latin typeface="Calibri" panose="020F0502020204030204" pitchFamily="34" charset="0"/>
              </a:rPr>
              <a:t>By platform (and the instrument data and derived products associated with that platform</a:t>
            </a:r>
          </a:p>
          <a:p>
            <a:pPr lvl="2">
              <a:lnSpc>
                <a:spcPct val="120000"/>
              </a:lnSpc>
              <a:buFont typeface="Wingdings" pitchFamily="2" charset="2"/>
              <a:buChar char="Ø"/>
            </a:pPr>
            <a:r>
              <a:rPr lang="en-US" sz="1800" dirty="0">
                <a:latin typeface="Calibri" panose="020F0502020204030204" pitchFamily="34" charset="0"/>
              </a:rPr>
              <a:t>By data product type (such as grouping the various aerosol data products, meteorological products, and support data products).  </a:t>
            </a:r>
          </a:p>
          <a:p>
            <a:pPr lvl="1">
              <a:lnSpc>
                <a:spcPct val="120000"/>
              </a:lnSpc>
            </a:pPr>
            <a:r>
              <a:rPr lang="en-US" sz="1900" dirty="0">
                <a:latin typeface="Calibri" panose="020F0502020204030204" pitchFamily="34" charset="0"/>
              </a:rPr>
              <a:t>Unique cases considered: Non-public Low-Level Data, Extremely Large Investigations, Data at Multiple DAACs, Facility Instruments contributing to multiple focus areas and investigations</a:t>
            </a:r>
          </a:p>
        </p:txBody>
      </p:sp>
      <p:sp>
        <p:nvSpPr>
          <p:cNvPr id="4" name="Slide Number Placeholder 3">
            <a:extLst>
              <a:ext uri="{FF2B5EF4-FFF2-40B4-BE49-F238E27FC236}">
                <a16:creationId xmlns:a16="http://schemas.microsoft.com/office/drawing/2014/main" id="{437A7A86-7F98-4CCB-A875-990E9AC89D3A}"/>
              </a:ext>
            </a:extLst>
          </p:cNvPr>
          <p:cNvSpPr>
            <a:spLocks noGrp="1"/>
          </p:cNvSpPr>
          <p:nvPr>
            <p:ph type="sldNum" sz="quarter" idx="10"/>
          </p:nvPr>
        </p:nvSpPr>
        <p:spPr/>
        <p:txBody>
          <a:bodyPr/>
          <a:lstStyle/>
          <a:p>
            <a:pPr>
              <a:defRPr/>
            </a:pPr>
            <a:fld id="{A55769B6-FEE2-465E-96D7-E5644261516D}" type="slidenum">
              <a:rPr lang="en-US" smtClean="0">
                <a:solidFill>
                  <a:srgbClr val="000000"/>
                </a:solidFill>
              </a:rPr>
              <a:pPr>
                <a:defRPr/>
              </a:pPr>
              <a:t>7</a:t>
            </a:fld>
            <a:endParaRPr lang="en-US" dirty="0">
              <a:solidFill>
                <a:srgbClr val="000000"/>
              </a:solidFill>
            </a:endParaRPr>
          </a:p>
        </p:txBody>
      </p:sp>
    </p:spTree>
    <p:extLst>
      <p:ext uri="{BB962C8B-B14F-4D97-AF65-F5344CB8AC3E}">
        <p14:creationId xmlns:p14="http://schemas.microsoft.com/office/powerpoint/2010/main" val="30500372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41A40-2C98-03BD-8D76-61195FF2A290}"/>
              </a:ext>
            </a:extLst>
          </p:cNvPr>
          <p:cNvSpPr>
            <a:spLocks noGrp="1"/>
          </p:cNvSpPr>
          <p:nvPr>
            <p:ph type="title"/>
          </p:nvPr>
        </p:nvSpPr>
        <p:spPr/>
        <p:txBody>
          <a:bodyPr>
            <a:normAutofit/>
          </a:bodyPr>
          <a:lstStyle/>
          <a:p>
            <a:r>
              <a:rPr lang="en-US" sz="3600" b="1" dirty="0"/>
              <a:t>PCS Example</a:t>
            </a:r>
            <a:r>
              <a:rPr lang="en-US" sz="3600" dirty="0"/>
              <a:t>: High Resolution Dynamics Limb Sounder (HIRDLS)</a:t>
            </a:r>
          </a:p>
        </p:txBody>
      </p:sp>
      <p:sp>
        <p:nvSpPr>
          <p:cNvPr id="3" name="Content Placeholder 2">
            <a:extLst>
              <a:ext uri="{FF2B5EF4-FFF2-40B4-BE49-F238E27FC236}">
                <a16:creationId xmlns:a16="http://schemas.microsoft.com/office/drawing/2014/main" id="{86AB65F2-008B-80E2-3B21-EF159DCD7AA0}"/>
              </a:ext>
            </a:extLst>
          </p:cNvPr>
          <p:cNvSpPr>
            <a:spLocks noGrp="1"/>
          </p:cNvSpPr>
          <p:nvPr>
            <p:ph sz="half" idx="13"/>
          </p:nvPr>
        </p:nvSpPr>
        <p:spPr>
          <a:xfrm>
            <a:off x="838200" y="1680843"/>
            <a:ext cx="6303380" cy="4135172"/>
          </a:xfrm>
        </p:spPr>
        <p:txBody>
          <a:bodyPr>
            <a:noAutofit/>
          </a:bodyPr>
          <a:lstStyle/>
          <a:p>
            <a:pPr marL="285750" indent="-285750">
              <a:lnSpc>
                <a:spcPct val="100000"/>
              </a:lnSpc>
              <a:buFont typeface="Arial" panose="020B0604020202020204" pitchFamily="34" charset="0"/>
              <a:buChar char="•"/>
            </a:pPr>
            <a:r>
              <a:rPr lang="en-US" sz="1800" b="1" dirty="0"/>
              <a:t>Flown on-board NASA’s Aura satellite </a:t>
            </a:r>
          </a:p>
          <a:p>
            <a:pPr marL="285750" indent="-285750">
              <a:lnSpc>
                <a:spcPct val="100000"/>
              </a:lnSpc>
              <a:buFont typeface="Arial" panose="020B0604020202020204" pitchFamily="34" charset="0"/>
              <a:buChar char="•"/>
            </a:pPr>
            <a:r>
              <a:rPr lang="en-US" sz="1800" b="1" dirty="0"/>
              <a:t>Scanning infrared limb-scanner radiometer </a:t>
            </a:r>
          </a:p>
          <a:p>
            <a:pPr marL="285750" indent="-285750">
              <a:lnSpc>
                <a:spcPct val="100000"/>
              </a:lnSpc>
              <a:buFont typeface="Arial" panose="020B0604020202020204" pitchFamily="34" charset="0"/>
              <a:buChar char="•"/>
            </a:pPr>
            <a:r>
              <a:rPr lang="en-US" sz="1800" b="1" dirty="0"/>
              <a:t>Designed to sound upper troposphere, stratosphere, and mesosphere to determine temperature, concentrations of chemical components of the atmosphere and aerosols along with the locations of polar stratospheric clouds and cloud tops. </a:t>
            </a:r>
          </a:p>
          <a:p>
            <a:pPr marL="285750" indent="-285750">
              <a:lnSpc>
                <a:spcPct val="100000"/>
              </a:lnSpc>
              <a:buFont typeface="Arial" panose="020B0604020202020204" pitchFamily="34" charset="0"/>
              <a:buChar char="•"/>
            </a:pPr>
            <a:r>
              <a:rPr lang="en-US" sz="1800" b="1" dirty="0"/>
              <a:t>Science team objectives: </a:t>
            </a:r>
          </a:p>
          <a:p>
            <a:pPr marL="971550" lvl="1" indent="-285750">
              <a:lnSpc>
                <a:spcPct val="100000"/>
              </a:lnSpc>
              <a:buFont typeface="Courier New" panose="02070309020205020404" pitchFamily="49" charset="0"/>
              <a:buChar char="o"/>
            </a:pPr>
            <a:r>
              <a:rPr lang="en-US" sz="1400" b="1" dirty="0"/>
              <a:t>provide sounding observations with horizontal and vertical resolution superior to that previously obtained</a:t>
            </a:r>
          </a:p>
          <a:p>
            <a:pPr marL="971550" lvl="1" indent="-285750">
              <a:lnSpc>
                <a:spcPct val="100000"/>
              </a:lnSpc>
              <a:buFont typeface="Courier New" panose="02070309020205020404" pitchFamily="49" charset="0"/>
              <a:buChar char="o"/>
            </a:pPr>
            <a:r>
              <a:rPr lang="en-US" sz="1400" b="1" dirty="0"/>
              <a:t>observe lower stratosphere with improved sensitivity and accuracy; and </a:t>
            </a:r>
          </a:p>
          <a:p>
            <a:pPr marL="971550" lvl="1" indent="-285750">
              <a:lnSpc>
                <a:spcPct val="100000"/>
              </a:lnSpc>
              <a:buFont typeface="Courier New" panose="02070309020205020404" pitchFamily="49" charset="0"/>
              <a:buChar char="o"/>
            </a:pPr>
            <a:r>
              <a:rPr lang="en-US" sz="1400" b="1" dirty="0"/>
              <a:t>improve understanding of atmospheric processes through data analysis, diagnostics, and use of two- and three-dimensional models. </a:t>
            </a:r>
          </a:p>
          <a:p>
            <a:pPr marL="285750" indent="-285750">
              <a:lnSpc>
                <a:spcPct val="100000"/>
              </a:lnSpc>
              <a:buFont typeface="Arial" panose="020B0604020202020204" pitchFamily="34" charset="0"/>
              <a:buChar char="•"/>
            </a:pPr>
            <a:r>
              <a:rPr lang="en-US" sz="1800" b="1" dirty="0"/>
              <a:t>HIRDLS stopped collecting data on March 17, 2008.</a:t>
            </a:r>
          </a:p>
        </p:txBody>
      </p:sp>
      <p:pic>
        <p:nvPicPr>
          <p:cNvPr id="4" name="Picture 3" descr="Chart, diagram&#10;&#10;Description automatically generated">
            <a:extLst>
              <a:ext uri="{FF2B5EF4-FFF2-40B4-BE49-F238E27FC236}">
                <a16:creationId xmlns:a16="http://schemas.microsoft.com/office/drawing/2014/main" id="{A9F1CA69-BFD9-E55F-9003-90EB567C9787}"/>
              </a:ext>
            </a:extLst>
          </p:cNvPr>
          <p:cNvPicPr>
            <a:picLocks noChangeAspect="1"/>
          </p:cNvPicPr>
          <p:nvPr/>
        </p:nvPicPr>
        <p:blipFill>
          <a:blip r:embed="rId2"/>
          <a:stretch>
            <a:fillRect/>
          </a:stretch>
        </p:blipFill>
        <p:spPr>
          <a:xfrm>
            <a:off x="7540786" y="1391180"/>
            <a:ext cx="3813014" cy="4888083"/>
          </a:xfrm>
          <a:prstGeom prst="rect">
            <a:avLst/>
          </a:prstGeom>
        </p:spPr>
      </p:pic>
      <p:sp>
        <p:nvSpPr>
          <p:cNvPr id="5" name="TextBox 4">
            <a:extLst>
              <a:ext uri="{FF2B5EF4-FFF2-40B4-BE49-F238E27FC236}">
                <a16:creationId xmlns:a16="http://schemas.microsoft.com/office/drawing/2014/main" id="{084DC87C-0352-8343-7C67-545BD1FB8FB1}"/>
              </a:ext>
            </a:extLst>
          </p:cNvPr>
          <p:cNvSpPr txBox="1"/>
          <p:nvPr/>
        </p:nvSpPr>
        <p:spPr>
          <a:xfrm>
            <a:off x="8426369" y="6492875"/>
            <a:ext cx="3472425" cy="261610"/>
          </a:xfrm>
          <a:prstGeom prst="rect">
            <a:avLst/>
          </a:prstGeom>
          <a:noFill/>
        </p:spPr>
        <p:txBody>
          <a:bodyPr wrap="none" rtlCol="0">
            <a:spAutoFit/>
          </a:bodyPr>
          <a:lstStyle/>
          <a:p>
            <a:r>
              <a:rPr lang="en-US" sz="1100" dirty="0"/>
              <a:t>https://</a:t>
            </a:r>
            <a:r>
              <a:rPr lang="en-US" sz="1100" dirty="0" err="1"/>
              <a:t>aura.gsfc.nasa.gov</a:t>
            </a:r>
            <a:r>
              <a:rPr lang="en-US" sz="1100" dirty="0"/>
              <a:t>/science/feature-102009g.html</a:t>
            </a:r>
          </a:p>
        </p:txBody>
      </p:sp>
    </p:spTree>
    <p:extLst>
      <p:ext uri="{BB962C8B-B14F-4D97-AF65-F5344CB8AC3E}">
        <p14:creationId xmlns:p14="http://schemas.microsoft.com/office/powerpoint/2010/main" val="2732509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41A40-2C98-03BD-8D76-61195FF2A290}"/>
              </a:ext>
            </a:extLst>
          </p:cNvPr>
          <p:cNvSpPr>
            <a:spLocks noGrp="1"/>
          </p:cNvSpPr>
          <p:nvPr>
            <p:ph type="title"/>
          </p:nvPr>
        </p:nvSpPr>
        <p:spPr/>
        <p:txBody>
          <a:bodyPr>
            <a:normAutofit/>
          </a:bodyPr>
          <a:lstStyle/>
          <a:p>
            <a:r>
              <a:rPr lang="en-US" sz="3200" dirty="0"/>
              <a:t>DAACs have approached using the PCS when an instrument ceases operation - HIRDLS Example</a:t>
            </a:r>
          </a:p>
        </p:txBody>
      </p:sp>
      <p:sp>
        <p:nvSpPr>
          <p:cNvPr id="3" name="Content Placeholder 2">
            <a:extLst>
              <a:ext uri="{FF2B5EF4-FFF2-40B4-BE49-F238E27FC236}">
                <a16:creationId xmlns:a16="http://schemas.microsoft.com/office/drawing/2014/main" id="{86AB65F2-008B-80E2-3B21-EF159DCD7AA0}"/>
              </a:ext>
            </a:extLst>
          </p:cNvPr>
          <p:cNvSpPr>
            <a:spLocks noGrp="1"/>
          </p:cNvSpPr>
          <p:nvPr>
            <p:ph sz="half" idx="13"/>
          </p:nvPr>
        </p:nvSpPr>
        <p:spPr>
          <a:xfrm>
            <a:off x="838200" y="1690687"/>
            <a:ext cx="10791423" cy="4542687"/>
          </a:xfrm>
        </p:spPr>
        <p:txBody>
          <a:bodyPr>
            <a:noAutofit/>
          </a:bodyPr>
          <a:lstStyle/>
          <a:p>
            <a:pPr marL="285750" indent="-285750">
              <a:buFont typeface="Arial" panose="020B0604020202020204" pitchFamily="34" charset="0"/>
              <a:buChar char="•"/>
            </a:pPr>
            <a:r>
              <a:rPr lang="en-US" sz="1800" b="1" dirty="0"/>
              <a:t>Following stopping observations, the HIRDLS Science Team set to work to finish their final reprocessing (version 7) of all observation products by December 2012.  </a:t>
            </a:r>
          </a:p>
          <a:p>
            <a:pPr marL="285750" indent="-285750">
              <a:buFont typeface="Arial" panose="020B0604020202020204" pitchFamily="34" charset="0"/>
              <a:buChar char="•"/>
            </a:pPr>
            <a:r>
              <a:rPr lang="en-US" sz="1800" b="1" dirty="0"/>
              <a:t>As planned these data were delivered to the Goddard Earth Sciences Data and Information Service Center (GES DISC) DAAC for data access and archive.</a:t>
            </a:r>
          </a:p>
          <a:p>
            <a:pPr marL="285750" indent="-285750">
              <a:buFont typeface="Arial" panose="020B0604020202020204" pitchFamily="34" charset="0"/>
              <a:buChar char="•"/>
            </a:pPr>
            <a:r>
              <a:rPr lang="en-US" sz="1800" b="1" dirty="0"/>
              <a:t>Following delivery of data, Science Team funding was scheduled to be phased out.  </a:t>
            </a:r>
          </a:p>
          <a:p>
            <a:pPr marL="285750" indent="-285750">
              <a:buFont typeface="Arial" panose="020B0604020202020204" pitchFamily="34" charset="0"/>
              <a:buChar char="•"/>
            </a:pPr>
            <a:r>
              <a:rPr lang="en-US" sz="1800" b="1" dirty="0"/>
              <a:t>Fortunately, two years earlier, a HIRDLS preservation Working Group was formed with participation from US, UK Science Team, and British Atmospheric Data Center representatives (a partner archive), the DAAC and SIPS leaders </a:t>
            </a:r>
          </a:p>
          <a:p>
            <a:pPr marL="971550" lvl="1" indent="-285750"/>
            <a:r>
              <a:rPr lang="en-US" sz="1400" b="1" dirty="0"/>
              <a:t>Working Group came together to review the fulfilling content in the new specification.  </a:t>
            </a:r>
          </a:p>
          <a:p>
            <a:pPr marL="971550" lvl="1" indent="-285750"/>
            <a:r>
              <a:rPr lang="en-US" sz="1400" b="1" dirty="0"/>
              <a:t>HIRDLS Science Team helped organize the artifacts, accurately describe the content and critically, how these relate (or map) to the PCS provenance categories.  </a:t>
            </a:r>
          </a:p>
          <a:p>
            <a:pPr marL="971550" lvl="1" indent="-285750"/>
            <a:r>
              <a:rPr lang="en-US" sz="1400" b="1" dirty="0"/>
              <a:t>One of these coordination activities resulted in mission calibration data developed by UK Science Team (Oxford) being shared with the US Science Team so that a copy could be archived with the HIRDLS data products. </a:t>
            </a:r>
            <a:endParaRPr lang="en-US" sz="1200" dirty="0"/>
          </a:p>
        </p:txBody>
      </p:sp>
    </p:spTree>
    <p:extLst>
      <p:ext uri="{BB962C8B-B14F-4D97-AF65-F5344CB8AC3E}">
        <p14:creationId xmlns:p14="http://schemas.microsoft.com/office/powerpoint/2010/main" val="638187393"/>
      </p:ext>
    </p:extLst>
  </p:cSld>
  <p:clrMapOvr>
    <a:masterClrMapping/>
  </p:clrMapOvr>
</p:sld>
</file>

<file path=ppt/theme/theme1.xml><?xml version="1.0" encoding="utf-8"?>
<a:theme xmlns:a="http://schemas.openxmlformats.org/drawingml/2006/main" name="ESDS Theme">
  <a:themeElements>
    <a:clrScheme name="ESDS Presentation">
      <a:dk1>
        <a:srgbClr val="323232"/>
      </a:dk1>
      <a:lt1>
        <a:srgbClr val="FFFFFF"/>
      </a:lt1>
      <a:dk2>
        <a:srgbClr val="9F9F9F"/>
      </a:dk2>
      <a:lt2>
        <a:srgbClr val="EDF0F0"/>
      </a:lt2>
      <a:accent1>
        <a:srgbClr val="2B5169"/>
      </a:accent1>
      <a:accent2>
        <a:srgbClr val="2276AC"/>
      </a:accent2>
      <a:accent3>
        <a:srgbClr val="22B363"/>
      </a:accent3>
      <a:accent4>
        <a:srgbClr val="F16924"/>
      </a:accent4>
      <a:accent5>
        <a:srgbClr val="00ABA9"/>
      </a:accent5>
      <a:accent6>
        <a:srgbClr val="DADBDB"/>
      </a:accent6>
      <a:hlink>
        <a:srgbClr val="2276AC"/>
      </a:hlink>
      <a:folHlink>
        <a:srgbClr val="597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SDS-PPT-Template-2022" id="{ED60F225-D867-474D-9027-32F14409AEC3}" vid="{508735B8-22E5-484E-8C75-8755EE235F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76810A0316D2B4F8576846B7AED9D58" ma:contentTypeVersion="9" ma:contentTypeDescription="Create a new document." ma:contentTypeScope="" ma:versionID="4baf660b0d586c185cf3b0628545a6cb">
  <xsd:schema xmlns:xsd="http://www.w3.org/2001/XMLSchema" xmlns:xs="http://www.w3.org/2001/XMLSchema" xmlns:p="http://schemas.microsoft.com/office/2006/metadata/properties" xmlns:ns2="ba1b27bc-814a-4683-b2a5-12c50c7d06b3" xmlns:ns3="d900e117-17a0-4b24-9e47-511ef1d02c43" targetNamespace="http://schemas.microsoft.com/office/2006/metadata/properties" ma:root="true" ma:fieldsID="ae2aba976c5ca5a197a048a9235134a4" ns2:_="" ns3:_="">
    <xsd:import namespace="ba1b27bc-814a-4683-b2a5-12c50c7d06b3"/>
    <xsd:import namespace="d900e117-17a0-4b24-9e47-511ef1d02c4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1b27bc-814a-4683-b2a5-12c50c7d06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0fb68aea-d2ee-4a6c-85e6-e4b5686e96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900e117-17a0-4b24-9e47-511ef1d02c43"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931ccd94-b9a2-481c-87b5-178c16fc7767}" ma:internalName="TaxCatchAll" ma:showField="CatchAllData" ma:web="cc3a67ae-1702-486d-aa05-be7a166482f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900e117-17a0-4b24-9e47-511ef1d02c43" xsi:nil="true"/>
    <lcf76f155ced4ddcb4097134ff3c332f xmlns="ba1b27bc-814a-4683-b2a5-12c50c7d06b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B4A96E4-C06E-476F-8CF8-C2396BAA2178}">
  <ds:schemaRefs>
    <ds:schemaRef ds:uri="http://schemas.microsoft.com/sharepoint/v3/contenttype/forms"/>
  </ds:schemaRefs>
</ds:datastoreItem>
</file>

<file path=customXml/itemProps2.xml><?xml version="1.0" encoding="utf-8"?>
<ds:datastoreItem xmlns:ds="http://schemas.openxmlformats.org/officeDocument/2006/customXml" ds:itemID="{46E7DFC6-2D09-4FA3-8FAD-55C5C4709F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1b27bc-814a-4683-b2a5-12c50c7d06b3"/>
    <ds:schemaRef ds:uri="d900e117-17a0-4b24-9e47-511ef1d02c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A74D9AB-74A6-4B86-B50C-215ADCF325EA}">
  <ds:schemaRefs>
    <ds:schemaRef ds:uri="http://schemas.microsoft.com/office/2006/metadata/properties"/>
    <ds:schemaRef ds:uri="http://schemas.microsoft.com/office/infopath/2007/PartnerControls"/>
    <ds:schemaRef ds:uri="d900e117-17a0-4b24-9e47-511ef1d02c43"/>
    <ds:schemaRef ds:uri="ba1b27bc-814a-4683-b2a5-12c50c7d06b3"/>
  </ds:schemaRefs>
</ds:datastoreItem>
</file>

<file path=docMetadata/LabelInfo.xml><?xml version="1.0" encoding="utf-8"?>
<clbl:labelList xmlns:clbl="http://schemas.microsoft.com/office/2020/mipLabelMetadata">
  <clbl:label id="{7005d458-45be-48ae-8140-d43da96dd17b}" enabled="0" method="" siteId="{7005d458-45be-48ae-8140-d43da96dd17b}" removed="1"/>
</clbl:labelList>
</file>

<file path=docProps/app.xml><?xml version="1.0" encoding="utf-8"?>
<Properties xmlns="http://schemas.openxmlformats.org/officeDocument/2006/extended-properties" xmlns:vt="http://schemas.openxmlformats.org/officeDocument/2006/docPropsVTypes">
  <Template>ESDS Theme</Template>
  <TotalTime>590</TotalTime>
  <Words>2582</Words>
  <Application>Microsoft Macintosh PowerPoint</Application>
  <PresentationFormat>Widescreen</PresentationFormat>
  <Paragraphs>176</Paragraphs>
  <Slides>17</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Calibri Light</vt:lpstr>
      <vt:lpstr>Candara</vt:lpstr>
      <vt:lpstr>Courier New</vt:lpstr>
      <vt:lpstr>Open Sans</vt:lpstr>
      <vt:lpstr>Wingdings</vt:lpstr>
      <vt:lpstr>ESDS Theme</vt:lpstr>
      <vt:lpstr>Ensuring the Ongoing Adoption and Use of a Preservation Content Standard for NASA’s Earth Observation Data</vt:lpstr>
      <vt:lpstr>Overview</vt:lpstr>
      <vt:lpstr>EOSDIS Distributed Active Archive Centers (DAACs)</vt:lpstr>
      <vt:lpstr>Preservation Content Specification Categories Organizes critical pieces of Earth remote sensing data provenance</vt:lpstr>
      <vt:lpstr>Preservation Content Implementation Guidance</vt:lpstr>
      <vt:lpstr>Preservation Content Implementation Guidance</vt:lpstr>
      <vt:lpstr>Preservation Content Implementation Guidance</vt:lpstr>
      <vt:lpstr>PCS Example: High Resolution Dynamics Limb Sounder (HIRDLS)</vt:lpstr>
      <vt:lpstr>DAACs have approached using the PCS when an instrument ceases operation - HIRDLS Example</vt:lpstr>
      <vt:lpstr>HIRDLS Preservation Results</vt:lpstr>
      <vt:lpstr>Reaching Mission End-of-Life</vt:lpstr>
      <vt:lpstr>NASA Participates in Preservation Activities</vt:lpstr>
      <vt:lpstr>SPD-41a: Scientific Information Policy for the Science Mission Directorate (2022)</vt:lpstr>
      <vt:lpstr>Welcome to A Year of Open Science!</vt:lpstr>
      <vt:lpstr>A Few Conclusions - Looking Ahead</vt:lpstr>
      <vt:lpstr>References and Resources</vt:lpstr>
      <vt:lpstr>Many 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Lorem ipsum dolor sit amet, consectetur adipiscing</dc:title>
  <dc:creator>Lindsay, Francis (GSFC-5860)</dc:creator>
  <cp:lastModifiedBy>Lindsay, Francis (GSFC-5860)</cp:lastModifiedBy>
  <cp:revision>49</cp:revision>
  <dcterms:created xsi:type="dcterms:W3CDTF">2023-04-26T16:19:30Z</dcterms:created>
  <dcterms:modified xsi:type="dcterms:W3CDTF">2023-04-29T15:46:38Z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0x010100276810A0316D2B4F8576846B7AED9D58</vt:lpwstr>
  </property>
  <property fmtid="{D5CDD505-2E9C-101B-9397-08002B2CF9AE}" pid="3" name="Order">
    <vt:r8>88200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ComplianceAssetId">
    <vt:lpwstr/>
  </property>
  <property fmtid="{D5CDD505-2E9C-101B-9397-08002B2CF9AE}" pid="9" name="TemplateUrl">
    <vt:lpwstr/>
  </property>
  <property fmtid="{D5CDD505-2E9C-101B-9397-08002B2CF9AE}" pid="10" name="MediaServiceImageTags">
    <vt:lpwstr/>
  </property>
</Properties>
</file>