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24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22.xml"/>
  <Override ContentType="application/vnd.openxmlformats-officedocument.presentationml.slide+xml" PartName="/ppt/slides/slide1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3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48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77" r:id="rId28"/>
    <p:sldId id="278" r:id="rId29"/>
    <p:sldId id="279" r:id="rId30"/>
  </p:sldIdLst>
  <p:sldSz cy="6858000" cx="12192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323">
          <p15:clr>
            <a:srgbClr val="A4A3A4"/>
          </p15:clr>
        </p15:guide>
        <p15:guide id="2" pos="325">
          <p15:clr>
            <a:srgbClr val="A4A3A4"/>
          </p15:clr>
        </p15:guide>
        <p15:guide id="3" orient="horz" pos="3997">
          <p15:clr>
            <a:srgbClr val="A4A3A4"/>
          </p15:clr>
        </p15:guide>
        <p15:guide id="4" pos="7355">
          <p15:clr>
            <a:srgbClr val="A4A3A4"/>
          </p15:clr>
        </p15:guide>
        <p15:guide id="5" pos="3840">
          <p15:clr>
            <a:srgbClr val="A4A3A4"/>
          </p15:clr>
        </p15:guide>
        <p15:guide id="6" orient="horz" pos="935">
          <p15:clr>
            <a:srgbClr val="A4A3A4"/>
          </p15:clr>
        </p15:guide>
        <p15:guide id="7" orient="horz" pos="3770">
          <p15:clr>
            <a:srgbClr val="A4A3A4"/>
          </p15:clr>
        </p15:guide>
        <p15:guide id="8" pos="937">
          <p15:clr>
            <a:srgbClr val="A4A3A4"/>
          </p15:clr>
        </p15:guide>
      </p15:sldGuideLst>
    </p:ext>
    <p:ext uri="http://customooxmlschemas.google.com/">
      <go:slidesCustomData xmlns:go="http://customooxmlschemas.google.com/" r:id="rId31" roundtripDataSignature="AMtx7mjqL5hbMvnSIkDoZdhLinG++J7tUQ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A5812BFB-35D3-4365-B4B1-2F0BBFCA277D}">
  <a:tblStyle styleId="{A5812BFB-35D3-4365-B4B1-2F0BBFCA277D}" styleName="Table_0"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1270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1270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1270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1270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1270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1270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 b="off" i="off"/>
    </a:band1H>
    <a:band2H>
      <a:tcTxStyle b="off" i="off"/>
    </a:band2H>
    <a:band1V>
      <a:tcTxStyle b="off" i="off"/>
    </a:band1V>
    <a:band2V>
      <a:tcTxStyle b="off" i="off"/>
    </a:band2V>
    <a:lastCol>
      <a:tcTxStyle b="off" i="off"/>
    </a:lastCol>
    <a:firstCol>
      <a:tcTxStyle b="off" i="off"/>
    </a:firstCol>
    <a:lastRow>
      <a:tcTxStyle b="off" i="off"/>
    </a:lastRow>
    <a:seCell>
      <a:tcTxStyle b="off" i="off"/>
    </a:seCell>
    <a:swCell>
      <a:tcTxStyle b="off" i="off"/>
    </a:swCell>
    <a:firstRow>
      <a:tcTxStyle b="off" i="off"/>
    </a:firstRow>
    <a:neCell>
      <a:tcTxStyle b="off" i="off"/>
    </a:neCell>
    <a:nwCell>
      <a:tcTxStyle b="off" i="off"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323" orient="horz"/>
        <p:guide pos="325"/>
        <p:guide pos="3997" orient="horz"/>
        <p:guide pos="7355"/>
        <p:guide pos="3840"/>
        <p:guide pos="935" orient="horz"/>
        <p:guide pos="3770" orient="horz"/>
        <p:guide pos="937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4.xml"/><Relationship Id="rId22" Type="http://schemas.openxmlformats.org/officeDocument/2006/relationships/slide" Target="slides/slide16.xml"/><Relationship Id="rId21" Type="http://schemas.openxmlformats.org/officeDocument/2006/relationships/slide" Target="slides/slide15.xml"/><Relationship Id="rId24" Type="http://schemas.openxmlformats.org/officeDocument/2006/relationships/slide" Target="slides/slide18.xml"/><Relationship Id="rId23" Type="http://schemas.openxmlformats.org/officeDocument/2006/relationships/slide" Target="slides/slide17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26" Type="http://schemas.openxmlformats.org/officeDocument/2006/relationships/slide" Target="slides/slide20.xml"/><Relationship Id="rId25" Type="http://schemas.openxmlformats.org/officeDocument/2006/relationships/slide" Target="slides/slide19.xml"/><Relationship Id="rId28" Type="http://schemas.openxmlformats.org/officeDocument/2006/relationships/slide" Target="slides/slide22.xml"/><Relationship Id="rId27" Type="http://schemas.openxmlformats.org/officeDocument/2006/relationships/slide" Target="slides/slide21.xml"/><Relationship Id="rId5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29" Type="http://schemas.openxmlformats.org/officeDocument/2006/relationships/slide" Target="slides/slide23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31" Type="http://customschemas.google.com/relationships/presentationmetadata" Target="metadata"/><Relationship Id="rId30" Type="http://schemas.openxmlformats.org/officeDocument/2006/relationships/slide" Target="slides/slide24.xml"/><Relationship Id="rId11" Type="http://schemas.openxmlformats.org/officeDocument/2006/relationships/slide" Target="slides/slide5.xml"/><Relationship Id="rId10" Type="http://schemas.openxmlformats.org/officeDocument/2006/relationships/slide" Target="slides/slide4.xml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19" Type="http://schemas.openxmlformats.org/officeDocument/2006/relationships/slide" Target="slides/slide13.xml"/><Relationship Id="rId18" Type="http://schemas.openxmlformats.org/officeDocument/2006/relationships/slide" Target="slides/slide1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b="0" i="0" lang="en-GB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g12509fc3715_0_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91" name="Google Shape;91;g12509fc3715_0_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t/>
            </a:r>
            <a:endParaRPr/>
          </a:p>
        </p:txBody>
      </p:sp>
      <p:sp>
        <p:nvSpPr>
          <p:cNvPr id="92" name="Google Shape;92;g12509fc3715_0_0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9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g22cb959e74c_0_6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The first task was generating the meta data for our catalog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This had a lot of the same requirements for the project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It had to work at scale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Had to be flexible to the data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Had to be fast enough that it could keep up with ingestion </a:t>
            </a:r>
            <a:endParaRPr/>
          </a:p>
        </p:txBody>
      </p:sp>
      <p:sp>
        <p:nvSpPr>
          <p:cNvPr id="171" name="Google Shape;171;g22cb959e74c_0_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7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g2281f314033_0_113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What we’ve produce is the stac generator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So we didn’t have to have a generator for each part of the archive 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So we’ve used a plugin </a:t>
            </a:r>
            <a:r>
              <a:rPr lang="en-GB"/>
              <a:t>architecture</a:t>
            </a:r>
            <a:r>
              <a:rPr lang="en-GB"/>
              <a:t> which allows you to configure the plugins for the use case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And to allow for allow for collection specific extractions it’s split across two congifs </a:t>
            </a:r>
            <a:endParaRPr/>
          </a:p>
        </p:txBody>
      </p:sp>
      <p:sp>
        <p:nvSpPr>
          <p:cNvPr id="179" name="Google Shape;179;g2281f314033_0_11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0" name="Shape 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Google Shape;231;g2281f314033_0_42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The first is the generator configuration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Which specifies the type of STAC object that will be created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And the input plugin which defines where the generator will scan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And the output plugin which defines where the generated data should be stored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These are both lists so you can input and output from and to multiple places</a:t>
            </a:r>
            <a:endParaRPr/>
          </a:p>
        </p:txBody>
      </p:sp>
      <p:sp>
        <p:nvSpPr>
          <p:cNvPr id="232" name="Google Shape;232;g2281f314033_0_42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0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Google Shape;291;g2281f314033_0_107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The second configuration comes from the collection description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In this it states a list of paths which it’s applicable too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We can write multiple collection descriptions for different paths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The collection describer using information from the input will pick the most relevant description to use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And then for each STAC level 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A list of extraction methods specifying how to extract the metadata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The method of ID creation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The hash method lets you choose a list of facets which are combined and then hashed to form the ID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Which allows for items to be created in novel ways and specific to the collection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92" name="Google Shape;292;g2281f314033_0_10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50" name="Shape 3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1" name="Google Shape;351;g2281f314033_0_5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To test if STAC and the STAC Generator were viable we needed to test it at the scale of the archive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This meant scanning the archive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We got together with </a:t>
            </a:r>
            <a:r>
              <a:rPr lang="en-GB"/>
              <a:t>our data curators to write a set of collection descriptions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We came up with around 10 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lang="en-GB"/>
              <a:t>with one being pointed at the top level directory to sweep up all the other data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lang="en-GB"/>
              <a:t>Initially this only extracted file and directory metadata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lang="en-GB"/>
              <a:t>We ran this in series so generated all the assets then items then collections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We ran this on JASMINs batch compute called LOTUS 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352" name="Google Shape;352;g2281f314033_0_5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57" name="Shape 3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" name="Google Shape;358;g2281f314033_0_737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We ran this across 50 nodes and it took around 2 weeks to generate the full catalog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We managed to </a:t>
            </a:r>
            <a:r>
              <a:rPr lang="en-GB"/>
              <a:t>generate</a:t>
            </a:r>
            <a:r>
              <a:rPr lang="en-GB"/>
              <a:t> 325 million assets, 4 million items and 10 collections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There were some files still missing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We ran this </a:t>
            </a:r>
            <a:r>
              <a:rPr lang="en-GB"/>
              <a:t>quick and dirty so we’re not sure why these were skipped over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Could be an </a:t>
            </a:r>
            <a:r>
              <a:rPr lang="en-GB"/>
              <a:t>error in one of the collection descriptions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But we did have a hardware issue at the time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But all the files we did generate did have a minimum of file and directory information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Doesn’t yet meet the catalog as only 12% had dataset specific</a:t>
            </a:r>
            <a:endParaRPr/>
          </a:p>
        </p:txBody>
      </p:sp>
      <p:sp>
        <p:nvSpPr>
          <p:cNvPr id="359" name="Google Shape;359;g2281f314033_0_73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65" name="Shape 3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6" name="Google Shape;366;g2281f314033_0_957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We see this as an iterative process 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And there are two ways in which we can extract more information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Extending ATOD to have more extraction methods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Slice off archive areas into </a:t>
            </a:r>
            <a:r>
              <a:rPr lang="en-GB"/>
              <a:t>their</a:t>
            </a:r>
            <a:r>
              <a:rPr lang="en-GB"/>
              <a:t> own collection descriptions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Which would allow for specific metadata extraction</a:t>
            </a:r>
            <a:endParaRPr/>
          </a:p>
        </p:txBody>
      </p:sp>
      <p:sp>
        <p:nvSpPr>
          <p:cNvPr id="367" name="Google Shape;367;g2281f314033_0_95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74" name="Shape 3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5" name="Google Shape;375;g2281f314033_0_6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We didn’t want to </a:t>
            </a:r>
            <a:r>
              <a:rPr lang="en-GB"/>
              <a:t>have</a:t>
            </a:r>
            <a:r>
              <a:rPr lang="en-GB"/>
              <a:t> to run this everytime a new file was added to the archive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We created the STAC Stocktake which will scan the FBI and find any new files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Adds messages onto a queue that is then read by an instance of the STAC generator to create the Assets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The Stocktake will also scan the asset for any missing items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And </a:t>
            </a:r>
            <a:r>
              <a:rPr lang="en-GB"/>
              <a:t>similarly it scans the items for any new collections that need to be generated</a:t>
            </a:r>
            <a:endParaRPr/>
          </a:p>
        </p:txBody>
      </p:sp>
      <p:sp>
        <p:nvSpPr>
          <p:cNvPr id="376" name="Google Shape;376;g2281f314033_0_6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07" name="Shape 4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8" name="Google Shape;408;g2281f314033_0_689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We think these experiments have shown that the STAC Generator can be used on </a:t>
            </a:r>
            <a:r>
              <a:rPr lang="en-GB"/>
              <a:t>heterogeneous</a:t>
            </a:r>
            <a:r>
              <a:rPr lang="en-GB"/>
              <a:t> data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We think there are some performance gains to be had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But</a:t>
            </a:r>
            <a:r>
              <a:rPr lang="en-GB"/>
              <a:t> it’s fast enough that it can be used at the </a:t>
            </a:r>
            <a:r>
              <a:rPr lang="en-GB"/>
              <a:t>scale of the archive</a:t>
            </a:r>
            <a:endParaRPr/>
          </a:p>
        </p:txBody>
      </p:sp>
      <p:sp>
        <p:nvSpPr>
          <p:cNvPr id="409" name="Google Shape;409;g2281f314033_0_68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60" name="Shape 4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1" name="Google Shape;461;g22cb959e74c_0_43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We also needed to make this data available to be searched on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STAC has a specification for its API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And this follows the same basic </a:t>
            </a:r>
            <a:r>
              <a:rPr lang="en-GB"/>
              <a:t>principles</a:t>
            </a:r>
            <a:r>
              <a:rPr lang="en-GB"/>
              <a:t> of the STAC Framework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Simple core that defines the landing and item search pages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And then extensions on top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Also as STAC was based on GeoJSON the API is based on Open Geospatial Consortium API</a:t>
            </a:r>
            <a:endParaRPr b="1"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Meaning if you’re following STAC you’re also following OGC</a:t>
            </a:r>
            <a:endParaRPr/>
          </a:p>
        </p:txBody>
      </p:sp>
      <p:sp>
        <p:nvSpPr>
          <p:cNvPr id="462" name="Google Shape;462;g22cb959e74c_0_4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g12509fc3715_0_23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We’re part of UK Research and I</a:t>
            </a:r>
            <a:r>
              <a:rPr lang="en-GB"/>
              <a:t>nnovation</a:t>
            </a:r>
            <a:r>
              <a:rPr lang="en-GB"/>
              <a:t> which is a public body that manages funding for science and research projects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Our role is to facilitate atmospheric and Earth observation research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We do that through two services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The ceda archive which is a long term large scale data store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And JASMIN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Which is home to the </a:t>
            </a:r>
            <a:r>
              <a:rPr lang="en-GB"/>
              <a:t>archive</a:t>
            </a:r>
            <a:r>
              <a:rPr lang="en-GB"/>
              <a:t> and our services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As well as providing compute for data analysis</a:t>
            </a:r>
            <a:endParaRPr/>
          </a:p>
        </p:txBody>
      </p:sp>
      <p:sp>
        <p:nvSpPr>
          <p:cNvPr id="105" name="Google Shape;105;g12509fc3715_0_2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68" name="Shape 4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9" name="Google Shape;469;g2281f314033_0_82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When we started the project the API backend only worked with Postgres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as we were using Elasticsearch this meant we had to create our own backend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We’ve followed the API specification for the core and several of the </a:t>
            </a:r>
            <a:r>
              <a:rPr lang="en-GB"/>
              <a:t>existing</a:t>
            </a:r>
            <a:r>
              <a:rPr lang="en-GB"/>
              <a:t> extensions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There was some functionality that didn’t already exist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So we’ve developed several extensions </a:t>
            </a:r>
            <a:endParaRPr/>
          </a:p>
        </p:txBody>
      </p:sp>
      <p:sp>
        <p:nvSpPr>
          <p:cNvPr id="470" name="Google Shape;470;g2281f314033_0_8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77" name="Shape 4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8" name="Google Shape;478;g12509fc3715_0_64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It was a similar story for the user </a:t>
            </a:r>
            <a:r>
              <a:rPr lang="en-GB"/>
              <a:t>interfaces</a:t>
            </a:r>
            <a:r>
              <a:rPr lang="en-GB"/>
              <a:t> 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There was no </a:t>
            </a:r>
            <a:r>
              <a:rPr lang="en-GB"/>
              <a:t>existing</a:t>
            </a:r>
            <a:r>
              <a:rPr lang="en-GB"/>
              <a:t> that met all of our needs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Specifically our extensions and free text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So we’ve created a basic react app </a:t>
            </a:r>
            <a:endParaRPr/>
          </a:p>
        </p:txBody>
      </p:sp>
      <p:sp>
        <p:nvSpPr>
          <p:cNvPr id="479" name="Google Shape;479;g12509fc3715_0_6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84" name="Shape 4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5" name="Google Shape;485;g22cb959e74c_0_67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Finally, we’ve extended the pystac client to include our extensions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And as part of our work to see if STAC can be a replacement for the </a:t>
            </a:r>
            <a:r>
              <a:rPr lang="en-GB" sz="1100">
                <a:latin typeface="Arial"/>
                <a:ea typeface="Arial"/>
                <a:cs typeface="Arial"/>
                <a:sym typeface="Arial"/>
              </a:rPr>
              <a:t>Earth System Grid Federation’s search services </a:t>
            </a:r>
            <a:endParaRPr sz="11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We’ve </a:t>
            </a:r>
            <a:r>
              <a:rPr lang="en-GB"/>
              <a:t>developed a wrapper to pystac bring it closer to what ESGF users would expect from the current service</a:t>
            </a:r>
            <a:endParaRPr/>
          </a:p>
        </p:txBody>
      </p:sp>
      <p:sp>
        <p:nvSpPr>
          <p:cNvPr id="486" name="Google Shape;486;g22cb959e74c_0_6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91" name="Shape 4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2" name="Google Shape;492;g12509fc3715_0_71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493" name="Google Shape;493;g12509fc3715_0_7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97" name="Shape 4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8" name="Google Shape;498;g12509fc3715_0_7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99" name="Google Shape;499;g12509fc3715_0_76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t/>
            </a:r>
            <a:endParaRPr/>
          </a:p>
        </p:txBody>
      </p:sp>
      <p:sp>
        <p:nvSpPr>
          <p:cNvPr id="500" name="Google Shape;500;g12509fc3715_0_76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g2281f314033_0_7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The motivation behind looking at STAC was how our users can find relevant data in our archive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The ceda </a:t>
            </a:r>
            <a:r>
              <a:rPr lang="en-GB"/>
              <a:t>archive</a:t>
            </a:r>
            <a:r>
              <a:rPr lang="en-GB"/>
              <a:t> has over 20 petabytes of data spread over 350 million files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And this is </a:t>
            </a:r>
            <a:r>
              <a:rPr lang="en-GB"/>
              <a:t>continuously</a:t>
            </a:r>
            <a:r>
              <a:rPr lang="en-GB"/>
              <a:t> getting added to by 100 of 1000s of files a day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We </a:t>
            </a:r>
            <a:r>
              <a:rPr lang="en-GB"/>
              <a:t>receive this data from a range of different sources 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Different projects and institutions which use different instruments 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They also have different opinions on how they want their data stored 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18" name="Google Shape;118;g2281f314033_0_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g2281f314033_0_1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We’ve successfully implemented several search services already 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our main search </a:t>
            </a:r>
            <a:r>
              <a:rPr lang="en-GB"/>
              <a:t>service</a:t>
            </a:r>
            <a:r>
              <a:rPr lang="en-GB"/>
              <a:t> is the CEDA catalogue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On file </a:t>
            </a:r>
            <a:r>
              <a:rPr lang="en-GB"/>
              <a:t>ingestion</a:t>
            </a:r>
            <a:r>
              <a:rPr lang="en-GB"/>
              <a:t> file level information is extracted 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and for some of the more common formats some metadata is extracted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However as this has to run for all the files in the archive the methods of extraction are not very specific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This means that only 48% of files have extra metadata extracted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There are several reasons why data isn’t extracted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	The file is missing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	Its external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	Isn’t a common format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We do susudise this with hand written metadata but it’s not feasible to do this for the whole archive </a:t>
            </a:r>
            <a:endParaRPr/>
          </a:p>
        </p:txBody>
      </p:sp>
      <p:sp>
        <p:nvSpPr>
          <p:cNvPr id="125" name="Google Shape;125;g2281f314033_0_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g2281f314033_0_26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We have also developed project that are specific to one area of the archive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Because</a:t>
            </a:r>
            <a:r>
              <a:rPr lang="en-GB"/>
              <a:t> they’re on a specific area the data is more homogenous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This allows us to write more specific extractions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Which means we can create more novel search services 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You can search on </a:t>
            </a:r>
            <a:r>
              <a:rPr lang="en-GB"/>
              <a:t>spatial</a:t>
            </a:r>
            <a:r>
              <a:rPr lang="en-GB"/>
              <a:t> information and see the flight paths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32" name="Google Shape;132;g2281f314033_0_2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g12509fc3715_0_29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What we wanted from this project was something that could meet both needs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Allow for a general faceted and free text search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And allow for enough detail that we can produce novel search </a:t>
            </a:r>
            <a:r>
              <a:rPr lang="en-GB"/>
              <a:t>services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To do that it will need to work at the scale and with the </a:t>
            </a:r>
            <a:r>
              <a:rPr lang="en-GB"/>
              <a:t>variety</a:t>
            </a:r>
            <a:r>
              <a:rPr lang="en-GB"/>
              <a:t> of data of the archive</a:t>
            </a:r>
            <a:endParaRPr/>
          </a:p>
        </p:txBody>
      </p:sp>
      <p:sp>
        <p:nvSpPr>
          <p:cNvPr id="139" name="Google Shape;139;g12509fc3715_0_2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5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g12509fc3715_0_36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We don’t think we’re unique 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So wanted to see if there was an existing standard that we could use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We found STAC Spatio Temporal Asset Catalog which seemed like it could be a good fit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As it had been </a:t>
            </a:r>
            <a:r>
              <a:rPr lang="en-GB"/>
              <a:t>principally</a:t>
            </a:r>
            <a:r>
              <a:rPr lang="en-GB"/>
              <a:t> designed for the Earth Observation community</a:t>
            </a:r>
            <a:endParaRPr/>
          </a:p>
        </p:txBody>
      </p:sp>
      <p:sp>
        <p:nvSpPr>
          <p:cNvPr id="147" name="Google Shape;147;g12509fc3715_0_3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3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g2281f314033_0_36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What we liked about STAC was that the standard was </a:t>
            </a:r>
            <a:r>
              <a:rPr lang="en-GB"/>
              <a:t>minimalistic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The only requirements were a space and time 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And this can then be extended with a variety of extensions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Finally it had an active community </a:t>
            </a:r>
            <a:endParaRPr/>
          </a:p>
        </p:txBody>
      </p:sp>
      <p:sp>
        <p:nvSpPr>
          <p:cNvPr id="155" name="Google Shape;155;g2281f314033_0_3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g2281f314033_0_99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STAC has 3 levels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Asset that represents a file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Item an atomic set of inseparable files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Collection a group of items or other collections that gives the catalog structure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One thing to note is that collections can be nested</a:t>
            </a:r>
            <a:endParaRPr/>
          </a:p>
        </p:txBody>
      </p:sp>
      <p:sp>
        <p:nvSpPr>
          <p:cNvPr id="163" name="Google Shape;163;g2281f314033_0_99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Title and Content">
  <p:cSld name="1_Title and Content">
    <p:bg>
      <p:bgPr>
        <a:solidFill>
          <a:srgbClr val="FFFFFF"/>
        </a:solidFill>
      </p:bgPr>
    </p:bg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39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200"/>
              <a:buFont typeface="Arial"/>
              <a:buNone/>
              <a:defRPr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39"/>
          <p:cNvSpPr txBox="1"/>
          <p:nvPr>
            <p:ph idx="1" type="body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318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3200"/>
              <a:buChar char="▪"/>
              <a:defRPr sz="3200"/>
            </a:lvl1pPr>
            <a:lvl2pPr indent="-4064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800"/>
              <a:buChar char="▪"/>
              <a:defRPr sz="2800"/>
            </a:lvl2pPr>
            <a:lvl3pPr indent="-3810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400"/>
              <a:buChar char="▪"/>
              <a:defRPr sz="2400"/>
            </a:lvl3pPr>
            <a:lvl4pPr indent="-355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000"/>
              <a:buChar char="▪"/>
              <a:defRPr sz="2000"/>
            </a:lvl4pPr>
            <a:lvl5pPr indent="-355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000"/>
              <a:buChar char="▪"/>
              <a:defRPr sz="2000"/>
            </a:lvl5pPr>
            <a:lvl6pPr indent="-355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64" name="Google Shape;64;p39"/>
          <p:cNvSpPr txBox="1"/>
          <p:nvPr>
            <p:ph idx="2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65" name="Google Shape;65;p39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39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39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40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200"/>
              <a:buFont typeface="Arial"/>
              <a:buNone/>
              <a:defRPr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40"/>
          <p:cNvSpPr/>
          <p:nvPr>
            <p:ph idx="2" type="pic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71" name="Google Shape;71;p40"/>
          <p:cNvSpPr txBox="1"/>
          <p:nvPr>
            <p:ph idx="1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72" name="Google Shape;72;p40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40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4" name="Google Shape;74;p40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41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7" name="Google Shape;77;p41"/>
          <p:cNvSpPr txBox="1"/>
          <p:nvPr>
            <p:ph idx="1" type="body"/>
          </p:nvPr>
        </p:nvSpPr>
        <p:spPr>
          <a:xfrm rot="5400000">
            <a:off x="4197879" y="-1534054"/>
            <a:ext cx="3796242" cy="105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800"/>
              <a:buChar char="▪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▪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▪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▪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▪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8" name="Google Shape;78;p41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9" name="Google Shape;79;p41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0" name="Google Shape;80;p41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42"/>
          <p:cNvSpPr txBox="1"/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3" name="Google Shape;83;p42"/>
          <p:cNvSpPr txBox="1"/>
          <p:nvPr>
            <p:ph idx="1" type="body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800"/>
              <a:buChar char="▪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▪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▪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▪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▪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84" name="Google Shape;84;p42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5" name="Google Shape;85;p42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6" name="Google Shape;86;p42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ustom Layout">
  <p:cSld name="Custom Layout"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Vertical Title and Text">
  <p:cSld name="1_Vertical Title and Text"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32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32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" name="Google Shape;20;p32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Title Slide">
  <p:cSld name="1_Title Slide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22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33"/>
          <p:cNvSpPr txBox="1"/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6000"/>
              <a:buFont typeface="Arial"/>
              <a:buNone/>
              <a:defRPr sz="6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4" name="Google Shape;24;p33"/>
          <p:cNvSpPr txBox="1"/>
          <p:nvPr>
            <p:ph idx="1" type="subTitle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25" name="Google Shape;25;p33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6" name="Google Shape;26;p33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" name="Google Shape;27;p33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34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0" name="Google Shape;30;p34"/>
          <p:cNvSpPr txBox="1"/>
          <p:nvPr>
            <p:ph idx="1" type="body"/>
          </p:nvPr>
        </p:nvSpPr>
        <p:spPr>
          <a:xfrm>
            <a:off x="838200" y="1825625"/>
            <a:ext cx="10515600" cy="379624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800"/>
              <a:buChar char="▪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▪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▪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▪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▪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1" name="Google Shape;31;p34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2" name="Google Shape;32;p34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3" name="Google Shape;33;p34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34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35"/>
          <p:cNvSpPr txBox="1"/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6000"/>
              <a:buFont typeface="Arial"/>
              <a:buNone/>
              <a:defRPr sz="6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6" name="Google Shape;36;p35"/>
          <p:cNvSpPr txBox="1"/>
          <p:nvPr>
            <p:ph idx="1" type="body"/>
          </p:nvPr>
        </p:nvSpPr>
        <p:spPr>
          <a:xfrm>
            <a:off x="831850" y="4589463"/>
            <a:ext cx="10515600" cy="104933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37" name="Google Shape;37;p35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35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9" name="Google Shape;39;p35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36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2" name="Google Shape;42;p36"/>
          <p:cNvSpPr txBox="1"/>
          <p:nvPr>
            <p:ph idx="1" type="body"/>
          </p:nvPr>
        </p:nvSpPr>
        <p:spPr>
          <a:xfrm>
            <a:off x="838200" y="1825625"/>
            <a:ext cx="5181600" cy="377930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800"/>
              <a:buChar char="▪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▪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▪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▪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▪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3" name="Google Shape;43;p36"/>
          <p:cNvSpPr txBox="1"/>
          <p:nvPr>
            <p:ph idx="2" type="body"/>
          </p:nvPr>
        </p:nvSpPr>
        <p:spPr>
          <a:xfrm>
            <a:off x="6172200" y="1825625"/>
            <a:ext cx="5181600" cy="377930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800"/>
              <a:buChar char="▪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▪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▪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▪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▪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4" name="Google Shape;44;p36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5" name="Google Shape;45;p36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6" name="Google Shape;46;p36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47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37"/>
          <p:cNvSpPr txBox="1"/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9" name="Google Shape;49;p37"/>
          <p:cNvSpPr txBox="1"/>
          <p:nvPr>
            <p:ph idx="1" type="body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50" name="Google Shape;50;p37"/>
          <p:cNvSpPr txBox="1"/>
          <p:nvPr>
            <p:ph idx="2" type="body"/>
          </p:nvPr>
        </p:nvSpPr>
        <p:spPr>
          <a:xfrm>
            <a:off x="839788" y="2505075"/>
            <a:ext cx="5157787" cy="320145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800"/>
              <a:buChar char="▪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▪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▪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▪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▪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51" name="Google Shape;51;p37"/>
          <p:cNvSpPr txBox="1"/>
          <p:nvPr>
            <p:ph idx="3" type="body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52" name="Google Shape;52;p37"/>
          <p:cNvSpPr txBox="1"/>
          <p:nvPr>
            <p:ph idx="4" type="body"/>
          </p:nvPr>
        </p:nvSpPr>
        <p:spPr>
          <a:xfrm>
            <a:off x="6172200" y="2505075"/>
            <a:ext cx="5183188" cy="320145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800"/>
              <a:buChar char="▪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▪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▪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▪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▪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53" name="Google Shape;53;p37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4" name="Google Shape;54;p37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5" name="Google Shape;55;p37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38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8" name="Google Shape;58;p38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p38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38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9.xml"/><Relationship Id="rId13" Type="http://schemas.openxmlformats.org/officeDocument/2006/relationships/slideLayout" Target="../slideLayouts/slideLayout12.xml"/><Relationship Id="rId12" Type="http://schemas.openxmlformats.org/officeDocument/2006/relationships/slideLayout" Target="../slideLayouts/slideLayout11.xml"/><Relationship Id="rId1" Type="http://schemas.openxmlformats.org/officeDocument/2006/relationships/image" Target="../media/image13.png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9" Type="http://schemas.openxmlformats.org/officeDocument/2006/relationships/slideLayout" Target="../slideLayouts/slideLayout8.xml"/><Relationship Id="rId15" Type="http://schemas.openxmlformats.org/officeDocument/2006/relationships/slideLayout" Target="../slideLayouts/slideLayout14.xml"/><Relationship Id="rId14" Type="http://schemas.openxmlformats.org/officeDocument/2006/relationships/slideLayout" Target="../slideLayouts/slideLayout13.xml"/><Relationship Id="rId17" Type="http://schemas.openxmlformats.org/officeDocument/2006/relationships/theme" Target="../theme/theme1.xml"/><Relationship Id="rId16" Type="http://schemas.openxmlformats.org/officeDocument/2006/relationships/slideLayout" Target="../slideLayouts/slideLayout15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9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4400"/>
              <a:buFont typeface="Arial"/>
              <a:buNone/>
              <a:defRPr b="1" i="0" sz="4400" u="none" cap="none" strike="noStrike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1" name="Google Shape;11;p29"/>
          <p:cNvSpPr txBox="1"/>
          <p:nvPr>
            <p:ph idx="1" type="body"/>
          </p:nvPr>
        </p:nvSpPr>
        <p:spPr>
          <a:xfrm>
            <a:off x="838200" y="1825625"/>
            <a:ext cx="10515600" cy="379624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4"/>
              </a:buClr>
              <a:buSzPts val="2800"/>
              <a:buFont typeface="Noto Sans Symbols"/>
              <a:buChar char="▪"/>
              <a:defRPr b="0" i="0" sz="2800" u="none" cap="none" strike="noStrike">
                <a:solidFill>
                  <a:srgbClr val="676767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4"/>
              </a:buClr>
              <a:buSzPts val="2400"/>
              <a:buFont typeface="Noto Sans Symbols"/>
              <a:buChar char="▪"/>
              <a:defRPr b="0" i="0" sz="2400" u="none" cap="none" strike="noStrike">
                <a:solidFill>
                  <a:srgbClr val="676767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4"/>
              </a:buClr>
              <a:buSzPts val="2000"/>
              <a:buFont typeface="Noto Sans Symbols"/>
              <a:buChar char="▪"/>
              <a:defRPr b="0" i="0" sz="2000" u="none" cap="none" strike="noStrike">
                <a:solidFill>
                  <a:srgbClr val="676767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Noto Sans Symbols"/>
              <a:buChar char="▪"/>
              <a:defRPr b="0" i="0" sz="1800" u="none" cap="none" strike="noStrike">
                <a:solidFill>
                  <a:srgbClr val="676767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Noto Sans Symbols"/>
              <a:buChar char="▪"/>
              <a:defRPr b="0" i="0" sz="1800" u="none" cap="none" strike="noStrike">
                <a:solidFill>
                  <a:srgbClr val="676767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2" name="Google Shape;12;p29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3" name="Google Shape;13;p29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4" name="Google Shape;14;p29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pic>
        <p:nvPicPr>
          <p:cNvPr id="15" name="Google Shape;15;p29"/>
          <p:cNvPicPr preferRelativeResize="0"/>
          <p:nvPr/>
        </p:nvPicPr>
        <p:blipFill rotWithShape="1">
          <a:blip r:embed="rId1">
            <a:alphaModFix/>
          </a:blip>
          <a:srcRect b="7251" l="0" r="0" t="0"/>
          <a:stretch/>
        </p:blipFill>
        <p:spPr>
          <a:xfrm>
            <a:off x="352850" y="5756800"/>
            <a:ext cx="1622625" cy="824524"/>
          </a:xfrm>
          <a:prstGeom prst="rect">
            <a:avLst/>
          </a:prstGeom>
          <a:noFill/>
          <a:ln>
            <a:noFill/>
          </a:ln>
        </p:spPr>
      </p:pic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3.png"/><Relationship Id="rId4" Type="http://schemas.openxmlformats.org/officeDocument/2006/relationships/image" Target="../media/image12.png"/><Relationship Id="rId9" Type="http://schemas.openxmlformats.org/officeDocument/2006/relationships/image" Target="../media/image3.png"/><Relationship Id="rId5" Type="http://schemas.openxmlformats.org/officeDocument/2006/relationships/image" Target="../media/image7.png"/><Relationship Id="rId6" Type="http://schemas.openxmlformats.org/officeDocument/2006/relationships/image" Target="../media/image9.png"/><Relationship Id="rId7" Type="http://schemas.openxmlformats.org/officeDocument/2006/relationships/image" Target="../media/image4.png"/><Relationship Id="rId8" Type="http://schemas.openxmlformats.org/officeDocument/2006/relationships/image" Target="../media/image16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21.png"/><Relationship Id="rId4" Type="http://schemas.openxmlformats.org/officeDocument/2006/relationships/image" Target="../media/image18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19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3.png"/><Relationship Id="rId4" Type="http://schemas.openxmlformats.org/officeDocument/2006/relationships/image" Target="../media/image12.png"/><Relationship Id="rId9" Type="http://schemas.openxmlformats.org/officeDocument/2006/relationships/image" Target="../media/image3.png"/><Relationship Id="rId5" Type="http://schemas.openxmlformats.org/officeDocument/2006/relationships/image" Target="../media/image7.png"/><Relationship Id="rId6" Type="http://schemas.openxmlformats.org/officeDocument/2006/relationships/image" Target="../media/image9.png"/><Relationship Id="rId7" Type="http://schemas.openxmlformats.org/officeDocument/2006/relationships/image" Target="../media/image4.png"/><Relationship Id="rId8" Type="http://schemas.openxmlformats.org/officeDocument/2006/relationships/image" Target="../media/image16.png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0.xml"/><Relationship Id="rId3" Type="http://schemas.openxmlformats.org/officeDocument/2006/relationships/hyperlink" Target="https://api.stacspec.org/v1.0.0-beta.4/core" TargetMode="External"/><Relationship Id="rId4" Type="http://schemas.openxmlformats.org/officeDocument/2006/relationships/hyperlink" Target="https://github.com/cedadev/stac-freetext-search" TargetMode="External"/><Relationship Id="rId9" Type="http://schemas.openxmlformats.org/officeDocument/2006/relationships/image" Target="../media/image19.png"/><Relationship Id="rId5" Type="http://schemas.openxmlformats.org/officeDocument/2006/relationships/hyperlink" Target="https://github.com/cedadev/stac-freetext-search" TargetMode="External"/><Relationship Id="rId6" Type="http://schemas.openxmlformats.org/officeDocument/2006/relationships/hyperlink" Target="https://github.com/cedadev/stac-freetext-search" TargetMode="External"/><Relationship Id="rId7" Type="http://schemas.openxmlformats.org/officeDocument/2006/relationships/hyperlink" Target="https://github.com/cedadev/stac-context-collections" TargetMode="External"/><Relationship Id="rId8" Type="http://schemas.openxmlformats.org/officeDocument/2006/relationships/hyperlink" Target="https://github.com/cedadev/stac-asset-search" TargetMode="External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1.xml"/><Relationship Id="rId3" Type="http://schemas.openxmlformats.org/officeDocument/2006/relationships/hyperlink" Target="https://github.com/cedadev/stac-ui" TargetMode="External"/><Relationship Id="rId4" Type="http://schemas.openxmlformats.org/officeDocument/2006/relationships/hyperlink" Target="https://stac.ceda.ac.uk" TargetMode="External"/><Relationship Id="rId5" Type="http://schemas.openxmlformats.org/officeDocument/2006/relationships/hyperlink" Target="https://github.com/cedadev/stac-freetext-search" TargetMode="External"/><Relationship Id="rId6" Type="http://schemas.openxmlformats.org/officeDocument/2006/relationships/image" Target="../media/image22.png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2.xml"/><Relationship Id="rId3" Type="http://schemas.openxmlformats.org/officeDocument/2006/relationships/hyperlink" Target="https://github.com/cedadev/pystac-client" TargetMode="External"/><Relationship Id="rId4" Type="http://schemas.openxmlformats.org/officeDocument/2006/relationships/hyperlink" Target="https://github.com/cedadev/esgf-stac-client" TargetMode="External"/><Relationship Id="rId5" Type="http://schemas.openxmlformats.org/officeDocument/2006/relationships/hyperlink" Target="https://github.com/cedadev/stac-freetext-search" TargetMode="External"/><Relationship Id="rId6" Type="http://schemas.openxmlformats.org/officeDocument/2006/relationships/image" Target="../media/image23.png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3.xml"/></Relationships>
</file>

<file path=ppt/slides/_rels/slide24.xml.rels><?xml version="1.0" encoding="UTF-8" standalone="yes"?><Relationships xmlns="http://schemas.openxmlformats.org/package/2006/relationships"><Relationship Id="rId11" Type="http://schemas.openxmlformats.org/officeDocument/2006/relationships/image" Target="../media/image16.png"/><Relationship Id="rId10" Type="http://schemas.openxmlformats.org/officeDocument/2006/relationships/image" Target="../media/image4.png"/><Relationship Id="rId1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4.xml"/><Relationship Id="rId3" Type="http://schemas.openxmlformats.org/officeDocument/2006/relationships/image" Target="../media/image24.jpg"/><Relationship Id="rId4" Type="http://schemas.openxmlformats.org/officeDocument/2006/relationships/image" Target="../media/image13.png"/><Relationship Id="rId9" Type="http://schemas.openxmlformats.org/officeDocument/2006/relationships/image" Target="../media/image9.png"/><Relationship Id="rId5" Type="http://schemas.openxmlformats.org/officeDocument/2006/relationships/hyperlink" Target="mailto:support@jasmin.ac.uk" TargetMode="External"/><Relationship Id="rId6" Type="http://schemas.openxmlformats.org/officeDocument/2006/relationships/hyperlink" Target="mailto:support@ceda.ac.uk" TargetMode="External"/><Relationship Id="rId7" Type="http://schemas.openxmlformats.org/officeDocument/2006/relationships/image" Target="../media/image12.png"/><Relationship Id="rId8" Type="http://schemas.openxmlformats.org/officeDocument/2006/relationships/image" Target="../media/image7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6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7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1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Sp="0">
  <p:cSld>
    <p:bg>
      <p:bgPr>
        <a:solidFill>
          <a:schemeClr val="lt1"/>
        </a:solidFill>
      </p:bgPr>
    </p:bg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4" name="Google Shape;94;g12509fc3715_0_0"/>
          <p:cNvPicPr preferRelativeResize="0"/>
          <p:nvPr/>
        </p:nvPicPr>
        <p:blipFill rotWithShape="1">
          <a:blip r:embed="rId3">
            <a:alphaModFix/>
          </a:blip>
          <a:srcRect b="5180" l="0" r="0" t="-5180"/>
          <a:stretch/>
        </p:blipFill>
        <p:spPr>
          <a:xfrm>
            <a:off x="515950" y="0"/>
            <a:ext cx="2570149" cy="1408150"/>
          </a:xfrm>
          <a:prstGeom prst="rect">
            <a:avLst/>
          </a:prstGeom>
          <a:noFill/>
          <a:ln>
            <a:noFill/>
          </a:ln>
        </p:spPr>
      </p:pic>
      <p:sp>
        <p:nvSpPr>
          <p:cNvPr id="95" name="Google Shape;95;g12509fc3715_0_0"/>
          <p:cNvSpPr txBox="1"/>
          <p:nvPr/>
        </p:nvSpPr>
        <p:spPr>
          <a:xfrm>
            <a:off x="1366033" y="2160730"/>
            <a:ext cx="10336200" cy="831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Arial"/>
              <a:buNone/>
            </a:pPr>
            <a:r>
              <a:rPr b="1" i="0" lang="en-GB" sz="4800" u="none" cap="none" strike="noStrike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STAC for CEDA - </a:t>
            </a:r>
            <a:r>
              <a:rPr b="1" i="0" lang="en-GB" sz="4000" u="none" cap="none" strike="noStrike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Developing a scalable, standards-based search system</a:t>
            </a:r>
            <a:endParaRPr b="0" i="0" sz="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6" name="Google Shape;96;g12509fc3715_0_0"/>
          <p:cNvSpPr/>
          <p:nvPr/>
        </p:nvSpPr>
        <p:spPr>
          <a:xfrm>
            <a:off x="1366034" y="5048855"/>
            <a:ext cx="5191500" cy="831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-GB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Rhys Evans, Sam Pepler, Ag Stephens,</a:t>
            </a:r>
            <a:endParaRPr b="0" i="0" sz="1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-GB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Mahir Rahman,</a:t>
            </a:r>
            <a:r>
              <a:rPr b="0" baseline="30000" i="0" lang="en-GB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b="0" i="0" lang="en-GB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Richard Smith </a:t>
            </a:r>
            <a:endParaRPr b="0" baseline="3000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97" name="Google Shape;97;g12509fc3715_0_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83124" y="6231796"/>
            <a:ext cx="1809975" cy="483342"/>
          </a:xfrm>
          <a:prstGeom prst="rect">
            <a:avLst/>
          </a:prstGeom>
          <a:noFill/>
          <a:ln>
            <a:noFill/>
          </a:ln>
        </p:spPr>
      </p:pic>
      <p:pic>
        <p:nvPicPr>
          <p:cNvPr id="98" name="Google Shape;98;g12509fc3715_0_0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6557651" y="6302928"/>
            <a:ext cx="1809975" cy="429585"/>
          </a:xfrm>
          <a:prstGeom prst="rect">
            <a:avLst/>
          </a:prstGeom>
          <a:noFill/>
          <a:ln>
            <a:noFill/>
          </a:ln>
        </p:spPr>
      </p:pic>
      <p:pic>
        <p:nvPicPr>
          <p:cNvPr id="99" name="Google Shape;99;g12509fc3715_0_0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8622100" y="6313202"/>
            <a:ext cx="1809977" cy="4090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0" name="Google Shape;100;g12509fc3715_0_0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4405650" y="6248534"/>
            <a:ext cx="2016148" cy="449866"/>
          </a:xfrm>
          <a:prstGeom prst="rect">
            <a:avLst/>
          </a:prstGeom>
          <a:noFill/>
          <a:ln>
            <a:noFill/>
          </a:ln>
        </p:spPr>
      </p:pic>
      <p:pic>
        <p:nvPicPr>
          <p:cNvPr id="101" name="Google Shape;101;g12509fc3715_0_0"/>
          <p:cNvPicPr preferRelativeResize="0"/>
          <p:nvPr/>
        </p:nvPicPr>
        <p:blipFill rotWithShape="1">
          <a:blip r:embed="rId8">
            <a:alphaModFix/>
          </a:blip>
          <a:srcRect b="35039" l="0" r="0" t="25535"/>
          <a:stretch/>
        </p:blipFill>
        <p:spPr>
          <a:xfrm>
            <a:off x="10618475" y="6313206"/>
            <a:ext cx="1383375" cy="409033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" name="Google Shape;102;g12509fc3715_0_0"/>
          <p:cNvPicPr preferRelativeResize="0"/>
          <p:nvPr/>
        </p:nvPicPr>
        <p:blipFill rotWithShape="1">
          <a:blip r:embed="rId9">
            <a:alphaModFix/>
          </a:blip>
          <a:srcRect b="0" l="0" r="0" t="0"/>
          <a:stretch/>
        </p:blipFill>
        <p:spPr>
          <a:xfrm>
            <a:off x="2262102" y="6268941"/>
            <a:ext cx="2045318" cy="4090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2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g22cb959e74c_0_6"/>
          <p:cNvSpPr/>
          <p:nvPr/>
        </p:nvSpPr>
        <p:spPr>
          <a:xfrm>
            <a:off x="427465" y="1401194"/>
            <a:ext cx="10719600" cy="1378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152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en-GB" sz="24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We needed a way to extract the necessary metadata to create the Assets, Items, and Collections required for the STAC catalog.</a:t>
            </a:r>
            <a:endParaRPr b="0" i="0" sz="2400" u="none" cap="none" strike="noStrike">
              <a:solidFill>
                <a:srgbClr val="595959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1905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rgbClr val="595959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152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rgbClr val="595959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1905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rgbClr val="595959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1905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rgbClr val="595959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1905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rgbClr val="595959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4" name="Google Shape;174;g22cb959e74c_0_6"/>
          <p:cNvSpPr txBox="1"/>
          <p:nvPr/>
        </p:nvSpPr>
        <p:spPr>
          <a:xfrm>
            <a:off x="1343075" y="3824600"/>
            <a:ext cx="98055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5" name="Google Shape;175;g22cb959e74c_0_6"/>
          <p:cNvSpPr txBox="1"/>
          <p:nvPr/>
        </p:nvSpPr>
        <p:spPr>
          <a:xfrm>
            <a:off x="840500" y="2275975"/>
            <a:ext cx="9847500" cy="3140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en-GB" sz="2400" u="none" cap="none" strike="noStrike">
                <a:solidFill>
                  <a:srgbClr val="2E2D62"/>
                </a:solidFill>
                <a:latin typeface="Arial"/>
                <a:ea typeface="Arial"/>
                <a:cs typeface="Arial"/>
                <a:sym typeface="Arial"/>
              </a:rPr>
              <a:t>Requirements:</a:t>
            </a:r>
            <a:endParaRPr b="1" i="0" sz="2400" u="none" cap="none" strike="noStrike">
              <a:solidFill>
                <a:srgbClr val="2E2D62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810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2400"/>
              <a:buFont typeface="Arial"/>
              <a:buChar char="●"/>
            </a:pPr>
            <a:r>
              <a:rPr b="0" i="1" lang="en-GB" sz="24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Fast</a:t>
            </a:r>
            <a:endParaRPr b="0" i="1" sz="2400" u="none" cap="none" strike="noStrike">
              <a:solidFill>
                <a:srgbClr val="595959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810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2400"/>
              <a:buFont typeface="Arial"/>
              <a:buChar char="○"/>
            </a:pPr>
            <a:r>
              <a:rPr b="0" i="0" lang="en-GB" sz="24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Match data ingestion</a:t>
            </a:r>
            <a:endParaRPr b="0" i="0" sz="2400" u="none" cap="none" strike="noStrike">
              <a:solidFill>
                <a:srgbClr val="595959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810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2400"/>
              <a:buFont typeface="Arial"/>
              <a:buChar char="●"/>
            </a:pPr>
            <a:r>
              <a:rPr b="0" i="1" lang="en-GB" sz="24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Flexible</a:t>
            </a:r>
            <a:endParaRPr b="0" i="1" sz="2400" u="none" cap="none" strike="noStrike">
              <a:solidFill>
                <a:srgbClr val="595959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810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2400"/>
              <a:buFont typeface="Arial"/>
              <a:buChar char="○"/>
            </a:pPr>
            <a:r>
              <a:rPr b="0" i="0" lang="en-GB" sz="24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Cope with heterogeneous data</a:t>
            </a:r>
            <a:endParaRPr b="0" i="0" sz="2400" u="none" cap="none" strike="noStrike">
              <a:solidFill>
                <a:srgbClr val="595959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810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2400"/>
              <a:buFont typeface="Arial"/>
              <a:buChar char="○"/>
            </a:pPr>
            <a:r>
              <a:rPr b="0" i="0" lang="en-GB" sz="24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Extract collection specific facets</a:t>
            </a:r>
            <a:endParaRPr b="0" i="0" sz="2400" u="none" cap="none" strike="noStrike">
              <a:solidFill>
                <a:srgbClr val="595959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810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2400"/>
              <a:buFont typeface="Arial"/>
              <a:buChar char="●"/>
            </a:pPr>
            <a:r>
              <a:rPr b="0" i="1" lang="en-GB" sz="24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Scaleable</a:t>
            </a:r>
            <a:endParaRPr b="0" i="1" sz="2400" u="none" cap="none" strike="noStrike">
              <a:solidFill>
                <a:srgbClr val="595959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810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2400"/>
              <a:buFont typeface="Arial"/>
              <a:buChar char="○"/>
            </a:pPr>
            <a:r>
              <a:rPr b="0" i="0" lang="en-GB" sz="24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Work across the archive</a:t>
            </a:r>
            <a:endParaRPr b="1" i="0" sz="3200" u="none" cap="none" strike="noStrike">
              <a:solidFill>
                <a:srgbClr val="2E2D6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6" name="Google Shape;176;g22cb959e74c_0_6"/>
          <p:cNvSpPr txBox="1"/>
          <p:nvPr/>
        </p:nvSpPr>
        <p:spPr>
          <a:xfrm>
            <a:off x="403340" y="345182"/>
            <a:ext cx="11684700" cy="769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</a:pPr>
            <a:r>
              <a:rPr b="1" i="0" lang="en-GB" sz="4400" u="none" cap="none" strike="noStrike">
                <a:solidFill>
                  <a:srgbClr val="2E2D62"/>
                </a:solidFill>
                <a:latin typeface="Arial"/>
                <a:ea typeface="Arial"/>
                <a:cs typeface="Arial"/>
                <a:sym typeface="Arial"/>
              </a:rPr>
              <a:t>Extracting Metadata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0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g2281f314033_0_113"/>
          <p:cNvSpPr txBox="1"/>
          <p:nvPr/>
        </p:nvSpPr>
        <p:spPr>
          <a:xfrm>
            <a:off x="403340" y="345182"/>
            <a:ext cx="11684700" cy="769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</a:pPr>
            <a:r>
              <a:rPr b="1" i="0" lang="en-GB" sz="4400" u="none" cap="none" strike="noStrike">
                <a:solidFill>
                  <a:srgbClr val="2E2D62"/>
                </a:solidFill>
                <a:latin typeface="Arial"/>
                <a:ea typeface="Arial"/>
                <a:cs typeface="Arial"/>
                <a:sym typeface="Arial"/>
              </a:rPr>
              <a:t>STAC Generator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2" name="Google Shape;182;g2281f314033_0_113"/>
          <p:cNvSpPr txBox="1"/>
          <p:nvPr/>
        </p:nvSpPr>
        <p:spPr>
          <a:xfrm>
            <a:off x="298675" y="1599050"/>
            <a:ext cx="4014900" cy="2770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en-GB" sz="2400" u="none" cap="none" strike="noStrike">
                <a:solidFill>
                  <a:srgbClr val="2E2D62"/>
                </a:solidFill>
                <a:latin typeface="Arial"/>
                <a:ea typeface="Arial"/>
                <a:cs typeface="Arial"/>
                <a:sym typeface="Arial"/>
              </a:rPr>
              <a:t>Plugin Architecture</a:t>
            </a:r>
            <a:endParaRPr b="1" i="0" sz="2400" u="none" cap="none" strike="noStrike">
              <a:solidFill>
                <a:srgbClr val="2E2D62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810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2400"/>
              <a:buFont typeface="Arial"/>
              <a:buChar char="●"/>
            </a:pPr>
            <a:r>
              <a:rPr b="0" i="0" lang="en-GB" sz="24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Generator</a:t>
            </a:r>
            <a:endParaRPr b="0" i="0" sz="2400" u="none" cap="none" strike="noStrike">
              <a:solidFill>
                <a:srgbClr val="595959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810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2400"/>
              <a:buFont typeface="Arial"/>
              <a:buChar char="●"/>
            </a:pPr>
            <a:r>
              <a:rPr b="0" i="0" lang="en-GB" sz="24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Inputs</a:t>
            </a:r>
            <a:endParaRPr b="0" i="0" sz="2400" u="none" cap="none" strike="noStrike">
              <a:solidFill>
                <a:srgbClr val="595959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810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2400"/>
              <a:buFont typeface="Arial"/>
              <a:buChar char="●"/>
            </a:pPr>
            <a:r>
              <a:rPr b="0" i="0" lang="en-GB" sz="24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Outputs</a:t>
            </a:r>
            <a:endParaRPr b="0" i="0" sz="2400" u="none" cap="none" strike="noStrike">
              <a:solidFill>
                <a:srgbClr val="595959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810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2400"/>
              <a:buFont typeface="Arial"/>
              <a:buChar char="●"/>
            </a:pPr>
            <a:r>
              <a:rPr b="0" i="0" lang="en-GB" sz="24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Extraction methods</a:t>
            </a:r>
            <a:endParaRPr b="0" i="0" sz="2400" u="none" cap="none" strike="noStrike">
              <a:solidFill>
                <a:srgbClr val="595959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810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Char char="○"/>
            </a:pPr>
            <a:r>
              <a:rPr b="0" i="0" lang="en-GB" sz="24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ID</a:t>
            </a:r>
            <a:endParaRPr b="0" i="0" sz="2400" u="none" cap="none" strike="noStrike">
              <a:solidFill>
                <a:srgbClr val="595959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810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Char char="○"/>
            </a:pPr>
            <a:r>
              <a:rPr b="0" i="0" lang="en-GB" sz="24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Facets</a:t>
            </a:r>
            <a:endParaRPr b="0" i="0" sz="2400" u="none" cap="none" strike="noStrike">
              <a:solidFill>
                <a:srgbClr val="595959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83" name="Google Shape;183;g2281f314033_0_113"/>
          <p:cNvGrpSpPr/>
          <p:nvPr/>
        </p:nvGrpSpPr>
        <p:grpSpPr>
          <a:xfrm>
            <a:off x="4665825" y="1430225"/>
            <a:ext cx="7212600" cy="4720500"/>
            <a:chOff x="318175" y="1256425"/>
            <a:chExt cx="7212600" cy="4720500"/>
          </a:xfrm>
        </p:grpSpPr>
        <p:sp>
          <p:nvSpPr>
            <p:cNvPr id="184" name="Google Shape;184;g2281f314033_0_113"/>
            <p:cNvSpPr/>
            <p:nvPr/>
          </p:nvSpPr>
          <p:spPr>
            <a:xfrm>
              <a:off x="318175" y="1256425"/>
              <a:ext cx="7212600" cy="4720500"/>
            </a:xfrm>
            <a:prstGeom prst="rect">
              <a:avLst/>
            </a:prstGeom>
            <a:solidFill>
              <a:schemeClr val="accent3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5" name="Google Shape;185;g2281f314033_0_113"/>
            <p:cNvSpPr/>
            <p:nvPr/>
          </p:nvSpPr>
          <p:spPr>
            <a:xfrm>
              <a:off x="392093" y="2934196"/>
              <a:ext cx="1729500" cy="2404800"/>
            </a:xfrm>
            <a:prstGeom prst="rect">
              <a:avLst/>
            </a:prstGeom>
            <a:solidFill>
              <a:srgbClr val="CFE2F3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6" name="Google Shape;186;g2281f314033_0_113"/>
            <p:cNvSpPr/>
            <p:nvPr/>
          </p:nvSpPr>
          <p:spPr>
            <a:xfrm>
              <a:off x="1285041" y="3208391"/>
              <a:ext cx="746700" cy="362700"/>
            </a:xfrm>
            <a:prstGeom prst="roundRect">
              <a:avLst>
                <a:gd fmla="val 16667" name="adj"/>
              </a:avLst>
            </a:prstGeom>
            <a:solidFill>
              <a:srgbClr val="A4C2F4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800"/>
                <a:buFont typeface="Arial"/>
                <a:buNone/>
              </a:pPr>
              <a:r>
                <a:rPr b="0" i="0" lang="en-GB" sz="800" u="none" cap="none" strike="noStrik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File System</a:t>
              </a:r>
              <a:endPara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7" name="Google Shape;187;g2281f314033_0_113"/>
            <p:cNvSpPr txBox="1"/>
            <p:nvPr/>
          </p:nvSpPr>
          <p:spPr>
            <a:xfrm>
              <a:off x="392106" y="2934193"/>
              <a:ext cx="1673100" cy="400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en-GB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Inputs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8" name="Google Shape;188;g2281f314033_0_113"/>
            <p:cNvSpPr/>
            <p:nvPr/>
          </p:nvSpPr>
          <p:spPr>
            <a:xfrm>
              <a:off x="5030300" y="1372525"/>
              <a:ext cx="2406600" cy="1305000"/>
            </a:xfrm>
            <a:prstGeom prst="rect">
              <a:avLst/>
            </a:prstGeom>
            <a:solidFill>
              <a:srgbClr val="CFE2F3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9" name="Google Shape;189;g2281f314033_0_113"/>
            <p:cNvSpPr txBox="1"/>
            <p:nvPr/>
          </p:nvSpPr>
          <p:spPr>
            <a:xfrm>
              <a:off x="5030300" y="1373175"/>
              <a:ext cx="2406600" cy="400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en-GB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Collection Describer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0" name="Google Shape;190;g2281f314033_0_113"/>
            <p:cNvSpPr txBox="1"/>
            <p:nvPr/>
          </p:nvSpPr>
          <p:spPr>
            <a:xfrm>
              <a:off x="318175" y="1256425"/>
              <a:ext cx="4156200" cy="400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en-GB" sz="1400" u="none" cap="none" strike="noStrik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STAC Generator</a:t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1" name="Google Shape;191;g2281f314033_0_113"/>
            <p:cNvSpPr/>
            <p:nvPr/>
          </p:nvSpPr>
          <p:spPr>
            <a:xfrm>
              <a:off x="5030289" y="2934196"/>
              <a:ext cx="1729500" cy="2404800"/>
            </a:xfrm>
            <a:prstGeom prst="rect">
              <a:avLst/>
            </a:prstGeom>
            <a:solidFill>
              <a:srgbClr val="CFE2F3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2" name="Google Shape;192;g2281f314033_0_113"/>
            <p:cNvSpPr/>
            <p:nvPr/>
          </p:nvSpPr>
          <p:spPr>
            <a:xfrm>
              <a:off x="2256750" y="4243350"/>
              <a:ext cx="2635200" cy="1618500"/>
            </a:xfrm>
            <a:prstGeom prst="rect">
              <a:avLst/>
            </a:prstGeom>
            <a:solidFill>
              <a:srgbClr val="CFE2F3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3" name="Google Shape;193;g2281f314033_0_113"/>
            <p:cNvSpPr txBox="1"/>
            <p:nvPr/>
          </p:nvSpPr>
          <p:spPr>
            <a:xfrm>
              <a:off x="2256750" y="4263925"/>
              <a:ext cx="2631000" cy="400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en-GB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Extraction Methods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4" name="Google Shape;194;g2281f314033_0_113"/>
            <p:cNvSpPr txBox="1"/>
            <p:nvPr/>
          </p:nvSpPr>
          <p:spPr>
            <a:xfrm>
              <a:off x="5027097" y="2946905"/>
              <a:ext cx="1673100" cy="400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en-GB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Outputs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5" name="Google Shape;195;g2281f314033_0_113"/>
            <p:cNvSpPr/>
            <p:nvPr/>
          </p:nvSpPr>
          <p:spPr>
            <a:xfrm>
              <a:off x="5082208" y="1765575"/>
              <a:ext cx="575748" cy="198396"/>
            </a:xfrm>
            <a:prstGeom prst="flowChartDocument">
              <a:avLst/>
            </a:prstGeom>
            <a:solidFill>
              <a:srgbClr val="FFFFFF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r>
                <a:rPr b="0" i="0" lang="en-GB" sz="9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BADC</a:t>
              </a:r>
              <a:endParaRPr b="0" i="0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6" name="Google Shape;196;g2281f314033_0_113"/>
            <p:cNvSpPr/>
            <p:nvPr/>
          </p:nvSpPr>
          <p:spPr>
            <a:xfrm>
              <a:off x="5792896" y="1939002"/>
              <a:ext cx="575748" cy="198396"/>
            </a:xfrm>
            <a:prstGeom prst="flowChartDocument">
              <a:avLst/>
            </a:prstGeom>
            <a:solidFill>
              <a:srgbClr val="FFFFFF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r>
                <a:rPr b="0" i="0" lang="en-GB" sz="9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FAAM</a:t>
              </a:r>
              <a:endParaRPr b="0" i="0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7" name="Google Shape;197;g2281f314033_0_113"/>
            <p:cNvSpPr/>
            <p:nvPr/>
          </p:nvSpPr>
          <p:spPr>
            <a:xfrm>
              <a:off x="5792896" y="2175625"/>
              <a:ext cx="575748" cy="198396"/>
            </a:xfrm>
            <a:prstGeom prst="flowChartDocument">
              <a:avLst/>
            </a:prstGeom>
            <a:solidFill>
              <a:srgbClr val="FFFFFF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r>
                <a:rPr b="0" i="0" lang="en-GB" sz="9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CMIP6</a:t>
              </a:r>
              <a:endParaRPr b="0" i="0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cxnSp>
          <p:nvCxnSpPr>
            <p:cNvPr id="198" name="Google Shape;198;g2281f314033_0_113"/>
            <p:cNvCxnSpPr>
              <a:stCxn id="195" idx="2"/>
              <a:endCxn id="196" idx="1"/>
            </p:cNvCxnSpPr>
            <p:nvPr/>
          </p:nvCxnSpPr>
          <p:spPr>
            <a:xfrm flipH="1" rot="-5400000">
              <a:off x="5537782" y="1783155"/>
              <a:ext cx="87300" cy="422700"/>
            </a:xfrm>
            <a:prstGeom prst="bentConnector2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99" name="Google Shape;199;g2281f314033_0_113"/>
            <p:cNvCxnSpPr>
              <a:stCxn id="195" idx="2"/>
              <a:endCxn id="197" idx="1"/>
            </p:cNvCxnSpPr>
            <p:nvPr/>
          </p:nvCxnSpPr>
          <p:spPr>
            <a:xfrm flipH="1" rot="-5400000">
              <a:off x="5419432" y="1901505"/>
              <a:ext cx="324000" cy="422700"/>
            </a:xfrm>
            <a:prstGeom prst="bentConnector2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sp>
          <p:nvSpPr>
            <p:cNvPr id="200" name="Google Shape;200;g2281f314033_0_113"/>
            <p:cNvSpPr/>
            <p:nvPr/>
          </p:nvSpPr>
          <p:spPr>
            <a:xfrm>
              <a:off x="5080997" y="4892902"/>
              <a:ext cx="881400" cy="362700"/>
            </a:xfrm>
            <a:prstGeom prst="roundRect">
              <a:avLst>
                <a:gd fmla="val 16667" name="adj"/>
              </a:avLst>
            </a:prstGeom>
            <a:solidFill>
              <a:srgbClr val="A4C2F4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800"/>
                <a:buFont typeface="Arial"/>
                <a:buNone/>
              </a:pPr>
              <a:r>
                <a:rPr b="0" i="0" lang="en-GB" sz="8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Elasticsearch</a:t>
              </a:r>
              <a:endPara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1" name="Google Shape;201;g2281f314033_0_113"/>
            <p:cNvSpPr/>
            <p:nvPr/>
          </p:nvSpPr>
          <p:spPr>
            <a:xfrm>
              <a:off x="5215935" y="3616472"/>
              <a:ext cx="746700" cy="362700"/>
            </a:xfrm>
            <a:prstGeom prst="roundRect">
              <a:avLst>
                <a:gd fmla="val 16667" name="adj"/>
              </a:avLst>
            </a:prstGeom>
            <a:solidFill>
              <a:srgbClr val="A4C2F4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800"/>
                <a:buFont typeface="Arial"/>
                <a:buNone/>
              </a:pPr>
              <a:r>
                <a:rPr b="0" i="0" lang="en-GB" sz="8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JSON</a:t>
              </a:r>
              <a:endPara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2" name="Google Shape;202;g2281f314033_0_113"/>
            <p:cNvSpPr/>
            <p:nvPr/>
          </p:nvSpPr>
          <p:spPr>
            <a:xfrm>
              <a:off x="5962520" y="3966384"/>
              <a:ext cx="746700" cy="362700"/>
            </a:xfrm>
            <a:prstGeom prst="roundRect">
              <a:avLst>
                <a:gd fmla="val 16667" name="adj"/>
              </a:avLst>
            </a:prstGeom>
            <a:solidFill>
              <a:srgbClr val="A4C2F4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800"/>
                <a:buFont typeface="Arial"/>
                <a:buNone/>
              </a:pPr>
              <a:r>
                <a:rPr b="0" i="0" lang="en-GB" sz="8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CSV</a:t>
              </a:r>
              <a:endPara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3" name="Google Shape;203;g2281f314033_0_113"/>
            <p:cNvSpPr/>
            <p:nvPr/>
          </p:nvSpPr>
          <p:spPr>
            <a:xfrm>
              <a:off x="5215935" y="4254699"/>
              <a:ext cx="746700" cy="362700"/>
            </a:xfrm>
            <a:prstGeom prst="roundRect">
              <a:avLst>
                <a:gd fmla="val 16667" name="adj"/>
              </a:avLst>
            </a:prstGeom>
            <a:solidFill>
              <a:srgbClr val="A4C2F4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800"/>
                <a:buFont typeface="Arial"/>
                <a:buNone/>
              </a:pPr>
              <a:r>
                <a:rPr b="0" i="0" lang="en-GB" sz="8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Intake ESM</a:t>
              </a:r>
              <a:endPara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4" name="Google Shape;204;g2281f314033_0_113"/>
            <p:cNvSpPr/>
            <p:nvPr/>
          </p:nvSpPr>
          <p:spPr>
            <a:xfrm>
              <a:off x="538361" y="3562286"/>
              <a:ext cx="746700" cy="362700"/>
            </a:xfrm>
            <a:prstGeom prst="roundRect">
              <a:avLst>
                <a:gd fmla="val 16667" name="adj"/>
              </a:avLst>
            </a:prstGeom>
            <a:solidFill>
              <a:srgbClr val="A4C2F4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800"/>
                <a:buFont typeface="Arial"/>
                <a:buNone/>
              </a:pPr>
              <a:r>
                <a:rPr b="0" i="0" lang="en-GB" sz="8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Object Store</a:t>
              </a:r>
              <a:endPara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5" name="Google Shape;205;g2281f314033_0_113"/>
            <p:cNvSpPr/>
            <p:nvPr/>
          </p:nvSpPr>
          <p:spPr>
            <a:xfrm>
              <a:off x="3633114" y="5028239"/>
              <a:ext cx="881400" cy="362700"/>
            </a:xfrm>
            <a:prstGeom prst="roundRect">
              <a:avLst>
                <a:gd fmla="val 16667" name="adj"/>
              </a:avLst>
            </a:prstGeom>
            <a:solidFill>
              <a:srgbClr val="A4C2F4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800"/>
                <a:buFont typeface="Arial"/>
                <a:buNone/>
              </a:pPr>
              <a:r>
                <a:rPr b="0" i="0" lang="en-GB" sz="8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Elasticsearch</a:t>
              </a:r>
              <a:endPara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6" name="Google Shape;206;g2281f314033_0_113"/>
            <p:cNvSpPr/>
            <p:nvPr/>
          </p:nvSpPr>
          <p:spPr>
            <a:xfrm>
              <a:off x="3207171" y="4611985"/>
              <a:ext cx="746700" cy="362700"/>
            </a:xfrm>
            <a:prstGeom prst="roundRect">
              <a:avLst>
                <a:gd fmla="val 16667" name="adj"/>
              </a:avLst>
            </a:prstGeom>
            <a:solidFill>
              <a:srgbClr val="A4C2F4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800"/>
                <a:buFont typeface="Arial"/>
                <a:buNone/>
              </a:pPr>
              <a:r>
                <a:rPr b="0" i="0" lang="en-GB" sz="8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Posix stats</a:t>
              </a:r>
              <a:endPara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7" name="Google Shape;207;g2281f314033_0_113"/>
            <p:cNvSpPr/>
            <p:nvPr/>
          </p:nvSpPr>
          <p:spPr>
            <a:xfrm>
              <a:off x="2370074" y="4611971"/>
              <a:ext cx="746700" cy="362700"/>
            </a:xfrm>
            <a:prstGeom prst="roundRect">
              <a:avLst>
                <a:gd fmla="val 16667" name="adj"/>
              </a:avLst>
            </a:prstGeom>
            <a:solidFill>
              <a:srgbClr val="A4C2F4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800"/>
                <a:buFont typeface="Arial"/>
                <a:buNone/>
              </a:pPr>
              <a:r>
                <a:rPr b="0" i="0" lang="en-GB" sz="8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regex</a:t>
              </a:r>
              <a:endPara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8" name="Google Shape;208;g2281f314033_0_113"/>
            <p:cNvSpPr/>
            <p:nvPr/>
          </p:nvSpPr>
          <p:spPr>
            <a:xfrm>
              <a:off x="2784237" y="5033871"/>
              <a:ext cx="746700" cy="362700"/>
            </a:xfrm>
            <a:prstGeom prst="roundRect">
              <a:avLst>
                <a:gd fmla="val 16667" name="adj"/>
              </a:avLst>
            </a:prstGeom>
            <a:solidFill>
              <a:srgbClr val="A4C2F4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800"/>
                <a:buFont typeface="Arial"/>
                <a:buNone/>
              </a:pPr>
              <a:r>
                <a:rPr b="0" i="0" lang="en-GB" sz="8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Object store stats</a:t>
              </a:r>
              <a:endPara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9" name="Google Shape;209;g2281f314033_0_113"/>
            <p:cNvSpPr/>
            <p:nvPr/>
          </p:nvSpPr>
          <p:spPr>
            <a:xfrm>
              <a:off x="2370080" y="5444515"/>
              <a:ext cx="746700" cy="362700"/>
            </a:xfrm>
            <a:prstGeom prst="roundRect">
              <a:avLst>
                <a:gd fmla="val 16667" name="adj"/>
              </a:avLst>
            </a:prstGeom>
            <a:solidFill>
              <a:srgbClr val="A4C2F4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800"/>
                <a:buFont typeface="Arial"/>
                <a:buNone/>
              </a:pPr>
              <a:r>
                <a:rPr b="0" i="0" lang="en-GB" sz="8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header</a:t>
              </a:r>
              <a:endPara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0" name="Google Shape;210;g2281f314033_0_113"/>
            <p:cNvSpPr/>
            <p:nvPr/>
          </p:nvSpPr>
          <p:spPr>
            <a:xfrm>
              <a:off x="2255147" y="2928028"/>
              <a:ext cx="2635200" cy="1005300"/>
            </a:xfrm>
            <a:prstGeom prst="rect">
              <a:avLst/>
            </a:prstGeom>
            <a:solidFill>
              <a:srgbClr val="CFE2F3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1" name="Google Shape;211;g2281f314033_0_113"/>
            <p:cNvSpPr/>
            <p:nvPr/>
          </p:nvSpPr>
          <p:spPr>
            <a:xfrm>
              <a:off x="2321058" y="3461857"/>
              <a:ext cx="746700" cy="362700"/>
            </a:xfrm>
            <a:prstGeom prst="roundRect">
              <a:avLst>
                <a:gd fmla="val 16667" name="adj"/>
              </a:avLst>
            </a:prstGeom>
            <a:solidFill>
              <a:srgbClr val="A4C2F4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r>
                <a:rPr b="0" i="0" lang="en-GB" sz="9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Asset</a:t>
              </a:r>
              <a:endParaRPr b="0" i="0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2" name="Google Shape;212;g2281f314033_0_113"/>
            <p:cNvSpPr/>
            <p:nvPr/>
          </p:nvSpPr>
          <p:spPr>
            <a:xfrm>
              <a:off x="3157529" y="3305351"/>
              <a:ext cx="746700" cy="362700"/>
            </a:xfrm>
            <a:prstGeom prst="roundRect">
              <a:avLst>
                <a:gd fmla="val 16667" name="adj"/>
              </a:avLst>
            </a:prstGeom>
            <a:solidFill>
              <a:srgbClr val="A4C2F4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r>
                <a:rPr b="0" i="0" lang="en-GB" sz="9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Item</a:t>
              </a:r>
              <a:endParaRPr b="0" i="0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3" name="Google Shape;213;g2281f314033_0_113"/>
            <p:cNvSpPr/>
            <p:nvPr/>
          </p:nvSpPr>
          <p:spPr>
            <a:xfrm>
              <a:off x="4001853" y="3461871"/>
              <a:ext cx="803400" cy="362700"/>
            </a:xfrm>
            <a:prstGeom prst="roundRect">
              <a:avLst>
                <a:gd fmla="val 16667" name="adj"/>
              </a:avLst>
            </a:prstGeom>
            <a:solidFill>
              <a:srgbClr val="A4C2F4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r>
                <a:rPr b="0" i="0" lang="en-GB" sz="9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Collection</a:t>
              </a:r>
              <a:endParaRPr b="0" i="0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4" name="Google Shape;214;g2281f314033_0_113"/>
            <p:cNvSpPr txBox="1"/>
            <p:nvPr/>
          </p:nvSpPr>
          <p:spPr>
            <a:xfrm>
              <a:off x="2253593" y="2934202"/>
              <a:ext cx="2551800" cy="400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en-GB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Generators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5" name="Google Shape;215;g2281f314033_0_113"/>
            <p:cNvSpPr/>
            <p:nvPr/>
          </p:nvSpPr>
          <p:spPr>
            <a:xfrm>
              <a:off x="3207169" y="5444515"/>
              <a:ext cx="746700" cy="362700"/>
            </a:xfrm>
            <a:prstGeom prst="roundRect">
              <a:avLst>
                <a:gd fmla="val 16667" name="adj"/>
              </a:avLst>
            </a:prstGeom>
            <a:solidFill>
              <a:srgbClr val="A4C2F4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800"/>
                <a:buFont typeface="Arial"/>
                <a:buNone/>
              </a:pPr>
              <a:r>
                <a:rPr b="0" i="0" lang="en-GB" sz="8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xml</a:t>
              </a:r>
              <a:endPara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6" name="Google Shape;216;g2281f314033_0_113"/>
            <p:cNvSpPr/>
            <p:nvPr/>
          </p:nvSpPr>
          <p:spPr>
            <a:xfrm>
              <a:off x="4044277" y="5444515"/>
              <a:ext cx="746700" cy="362700"/>
            </a:xfrm>
            <a:prstGeom prst="roundRect">
              <a:avLst>
                <a:gd fmla="val 16667" name="adj"/>
              </a:avLst>
            </a:prstGeom>
            <a:solidFill>
              <a:srgbClr val="A4C2F4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800"/>
                <a:buFont typeface="Arial"/>
                <a:buNone/>
              </a:pPr>
              <a:r>
                <a:rPr b="0" i="0" lang="en-GB" sz="8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default</a:t>
              </a:r>
              <a:endPara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7" name="Google Shape;217;g2281f314033_0_113"/>
            <p:cNvSpPr/>
            <p:nvPr/>
          </p:nvSpPr>
          <p:spPr>
            <a:xfrm>
              <a:off x="4026140" y="4611966"/>
              <a:ext cx="746700" cy="362700"/>
            </a:xfrm>
            <a:prstGeom prst="roundRect">
              <a:avLst>
                <a:gd fmla="val 16667" name="adj"/>
              </a:avLst>
            </a:prstGeom>
            <a:solidFill>
              <a:srgbClr val="A4C2F4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800"/>
                <a:buFont typeface="Arial"/>
                <a:buNone/>
              </a:pPr>
              <a:r>
                <a:rPr b="0" i="0" lang="en-GB" sz="8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JSON file</a:t>
              </a:r>
              <a:endPara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8" name="Google Shape;218;g2281f314033_0_113"/>
            <p:cNvSpPr/>
            <p:nvPr/>
          </p:nvSpPr>
          <p:spPr>
            <a:xfrm>
              <a:off x="1285041" y="3882260"/>
              <a:ext cx="746700" cy="362700"/>
            </a:xfrm>
            <a:prstGeom prst="roundRect">
              <a:avLst>
                <a:gd fmla="val 16667" name="adj"/>
              </a:avLst>
            </a:prstGeom>
            <a:solidFill>
              <a:srgbClr val="A4C2F4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800"/>
                <a:buFont typeface="Arial"/>
                <a:buNone/>
              </a:pPr>
              <a:r>
                <a:rPr b="0" i="0" lang="en-GB" sz="8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Intake ESM</a:t>
              </a:r>
              <a:endPara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9" name="Google Shape;219;g2281f314033_0_113"/>
            <p:cNvSpPr/>
            <p:nvPr/>
          </p:nvSpPr>
          <p:spPr>
            <a:xfrm>
              <a:off x="538361" y="4190380"/>
              <a:ext cx="746700" cy="362700"/>
            </a:xfrm>
            <a:prstGeom prst="roundRect">
              <a:avLst>
                <a:gd fmla="val 16667" name="adj"/>
              </a:avLst>
            </a:prstGeom>
            <a:solidFill>
              <a:srgbClr val="A4C2F4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800"/>
                <a:buFont typeface="Arial"/>
                <a:buNone/>
              </a:pPr>
              <a:r>
                <a:rPr b="0" i="0" lang="en-GB" sz="8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text file</a:t>
              </a:r>
              <a:endPara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0" name="Google Shape;220;g2281f314033_0_113"/>
            <p:cNvSpPr/>
            <p:nvPr/>
          </p:nvSpPr>
          <p:spPr>
            <a:xfrm>
              <a:off x="1285041" y="4500220"/>
              <a:ext cx="746700" cy="362700"/>
            </a:xfrm>
            <a:prstGeom prst="roundRect">
              <a:avLst>
                <a:gd fmla="val 16667" name="adj"/>
              </a:avLst>
            </a:prstGeom>
            <a:solidFill>
              <a:srgbClr val="A4C2F4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800"/>
                <a:buFont typeface="Arial"/>
                <a:buNone/>
              </a:pPr>
              <a:r>
                <a:rPr b="0" i="0" lang="en-GB" sz="8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Rabbit MQ</a:t>
              </a:r>
              <a:endPara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1" name="Google Shape;221;g2281f314033_0_113"/>
            <p:cNvSpPr/>
            <p:nvPr/>
          </p:nvSpPr>
          <p:spPr>
            <a:xfrm>
              <a:off x="5962520" y="4580461"/>
              <a:ext cx="746700" cy="362700"/>
            </a:xfrm>
            <a:prstGeom prst="roundRect">
              <a:avLst>
                <a:gd fmla="val 16667" name="adj"/>
              </a:avLst>
            </a:prstGeom>
            <a:solidFill>
              <a:srgbClr val="A4C2F4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800"/>
                <a:buFont typeface="Arial"/>
                <a:buNone/>
              </a:pPr>
              <a:r>
                <a:rPr b="0" i="0" lang="en-GB" sz="8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Standard out</a:t>
              </a:r>
              <a:endPara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2" name="Google Shape;222;g2281f314033_0_113"/>
            <p:cNvSpPr/>
            <p:nvPr/>
          </p:nvSpPr>
          <p:spPr>
            <a:xfrm>
              <a:off x="5962520" y="3288632"/>
              <a:ext cx="746700" cy="362700"/>
            </a:xfrm>
            <a:prstGeom prst="roundRect">
              <a:avLst>
                <a:gd fmla="val 16667" name="adj"/>
              </a:avLst>
            </a:prstGeom>
            <a:solidFill>
              <a:srgbClr val="A4C2F4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800"/>
                <a:buFont typeface="Arial"/>
                <a:buNone/>
              </a:pPr>
              <a:r>
                <a:rPr b="0" i="0" lang="en-GB" sz="8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Rabbit MQ</a:t>
              </a:r>
              <a:endPara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3" name="Google Shape;223;g2281f314033_0_113"/>
            <p:cNvSpPr/>
            <p:nvPr/>
          </p:nvSpPr>
          <p:spPr>
            <a:xfrm>
              <a:off x="6469050" y="1735655"/>
              <a:ext cx="881400" cy="778800"/>
            </a:xfrm>
            <a:prstGeom prst="foldedCorner">
              <a:avLst>
                <a:gd fmla="val 16667" name="adj"/>
              </a:avLst>
            </a:prstGeom>
            <a:solidFill>
              <a:srgbClr val="FFFFFF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700"/>
                <a:buFont typeface="Arial"/>
                <a:buNone/>
              </a:pPr>
              <a:r>
                <a:rPr b="0" i="0" lang="en-GB" sz="7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{</a:t>
              </a:r>
              <a:endParaRPr b="0" i="0" sz="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700"/>
                <a:buFont typeface="Arial"/>
                <a:buNone/>
              </a:pPr>
              <a:r>
                <a:rPr b="0" i="0" lang="en-GB" sz="7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    paths: [...]</a:t>
              </a:r>
              <a:endParaRPr b="0" i="0" sz="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700"/>
                <a:buFont typeface="Arial"/>
                <a:buNone/>
              </a:pPr>
              <a:r>
                <a:rPr b="0" i="0" lang="en-GB" sz="7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    asset: {...}</a:t>
              </a:r>
              <a:endParaRPr b="0" i="0" sz="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700"/>
                <a:buFont typeface="Arial"/>
                <a:buNone/>
              </a:pPr>
              <a:r>
                <a:rPr b="0" i="0" lang="en-GB" sz="7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    item: {...}</a:t>
              </a:r>
              <a:endParaRPr b="0" i="0" sz="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700"/>
                <a:buFont typeface="Arial"/>
                <a:buNone/>
              </a:pPr>
              <a:r>
                <a:rPr b="0" i="0" lang="en-GB" sz="7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    collection: {...}</a:t>
              </a:r>
              <a:endParaRPr b="0" i="0" sz="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700"/>
                <a:buFont typeface="Arial"/>
                <a:buNone/>
              </a:pPr>
              <a:r>
                <a:rPr b="0" i="0" lang="en-GB" sz="7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}</a:t>
              </a:r>
              <a:endParaRPr b="0" i="0" sz="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4" name="Google Shape;224;g2281f314033_0_113"/>
            <p:cNvSpPr/>
            <p:nvPr/>
          </p:nvSpPr>
          <p:spPr>
            <a:xfrm>
              <a:off x="659884" y="1648574"/>
              <a:ext cx="837000" cy="731400"/>
            </a:xfrm>
            <a:prstGeom prst="foldedCorner">
              <a:avLst>
                <a:gd fmla="val 16667" name="adj"/>
              </a:avLst>
            </a:prstGeom>
            <a:solidFill>
              <a:srgbClr val="FFFFFF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700"/>
                <a:buFont typeface="Arial"/>
                <a:buNone/>
              </a:pPr>
              <a:r>
                <a:rPr b="0" i="0" lang="en-GB" sz="7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{</a:t>
              </a:r>
              <a:endParaRPr b="0" i="0" sz="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700"/>
                <a:buFont typeface="Arial"/>
                <a:buNone/>
              </a:pPr>
              <a:r>
                <a:rPr b="0" i="0" lang="en-GB" sz="7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    generator: ...</a:t>
              </a:r>
              <a:endParaRPr b="0" i="0" sz="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700"/>
                <a:buFont typeface="Arial"/>
                <a:buNone/>
              </a:pPr>
              <a:r>
                <a:rPr b="0" i="0" lang="en-GB" sz="7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    inputs: [...]</a:t>
              </a:r>
              <a:endParaRPr b="0" i="0" sz="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700"/>
                <a:buFont typeface="Arial"/>
                <a:buNone/>
              </a:pPr>
              <a:r>
                <a:rPr b="0" i="0" lang="en-GB" sz="7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    outputs: [...]</a:t>
              </a:r>
              <a:endParaRPr b="0" i="0" sz="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700"/>
                <a:buFont typeface="Arial"/>
                <a:buNone/>
              </a:pPr>
              <a:r>
                <a:rPr b="0" i="0" lang="en-GB" sz="7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}</a:t>
              </a:r>
              <a:endParaRPr b="0" i="0" sz="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5" name="Google Shape;225;g2281f314033_0_113"/>
            <p:cNvSpPr/>
            <p:nvPr/>
          </p:nvSpPr>
          <p:spPr>
            <a:xfrm>
              <a:off x="448699" y="4862709"/>
              <a:ext cx="881400" cy="362700"/>
            </a:xfrm>
            <a:prstGeom prst="roundRect">
              <a:avLst>
                <a:gd fmla="val 16667" name="adj"/>
              </a:avLst>
            </a:prstGeom>
            <a:solidFill>
              <a:srgbClr val="A4C2F4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800"/>
                <a:buFont typeface="Arial"/>
                <a:buNone/>
              </a:pPr>
              <a:r>
                <a:rPr b="0" i="0" lang="en-GB" sz="8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Elasticsearch</a:t>
              </a:r>
              <a:endPara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6" name="Google Shape;226;g2281f314033_0_113"/>
            <p:cNvSpPr/>
            <p:nvPr/>
          </p:nvSpPr>
          <p:spPr>
            <a:xfrm>
              <a:off x="2256750" y="1850325"/>
              <a:ext cx="2631000" cy="824100"/>
            </a:xfrm>
            <a:prstGeom prst="rect">
              <a:avLst/>
            </a:prstGeom>
            <a:solidFill>
              <a:srgbClr val="CFE2F3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7" name="Google Shape;227;g2281f314033_0_113"/>
            <p:cNvSpPr txBox="1"/>
            <p:nvPr/>
          </p:nvSpPr>
          <p:spPr>
            <a:xfrm>
              <a:off x="2253596" y="1849175"/>
              <a:ext cx="2224500" cy="400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en-GB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ID Extraction Methods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8" name="Google Shape;228;g2281f314033_0_113"/>
            <p:cNvSpPr/>
            <p:nvPr/>
          </p:nvSpPr>
          <p:spPr>
            <a:xfrm>
              <a:off x="3700484" y="2234735"/>
              <a:ext cx="746700" cy="362700"/>
            </a:xfrm>
            <a:prstGeom prst="roundRect">
              <a:avLst>
                <a:gd fmla="val 16667" name="adj"/>
              </a:avLst>
            </a:prstGeom>
            <a:solidFill>
              <a:srgbClr val="A4C2F4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800"/>
                <a:buFont typeface="Arial"/>
                <a:buNone/>
              </a:pPr>
              <a:r>
                <a:rPr b="0" i="0" lang="en-GB" sz="8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Default</a:t>
              </a:r>
              <a:endPara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9" name="Google Shape;229;g2281f314033_0_113"/>
            <p:cNvSpPr/>
            <p:nvPr/>
          </p:nvSpPr>
          <p:spPr>
            <a:xfrm>
              <a:off x="2667534" y="2230185"/>
              <a:ext cx="746700" cy="362700"/>
            </a:xfrm>
            <a:prstGeom prst="roundRect">
              <a:avLst>
                <a:gd fmla="val 16667" name="adj"/>
              </a:avLst>
            </a:prstGeom>
            <a:solidFill>
              <a:srgbClr val="A4C2F4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800"/>
                <a:buFont typeface="Arial"/>
                <a:buNone/>
              </a:pPr>
              <a:r>
                <a:rPr b="0" i="0" lang="en-GB" sz="8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Hash</a:t>
              </a:r>
              <a:endPara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3" name="Shape 2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4" name="Google Shape;234;g2281f314033_0_420"/>
          <p:cNvGrpSpPr/>
          <p:nvPr/>
        </p:nvGrpSpPr>
        <p:grpSpPr>
          <a:xfrm>
            <a:off x="4658550" y="1346775"/>
            <a:ext cx="7212600" cy="4720500"/>
            <a:chOff x="318175" y="1256425"/>
            <a:chExt cx="7212600" cy="4720500"/>
          </a:xfrm>
        </p:grpSpPr>
        <p:sp>
          <p:nvSpPr>
            <p:cNvPr id="235" name="Google Shape;235;g2281f314033_0_420"/>
            <p:cNvSpPr/>
            <p:nvPr/>
          </p:nvSpPr>
          <p:spPr>
            <a:xfrm>
              <a:off x="318175" y="1256425"/>
              <a:ext cx="7212600" cy="4720500"/>
            </a:xfrm>
            <a:prstGeom prst="rect">
              <a:avLst/>
            </a:prstGeom>
            <a:solidFill>
              <a:schemeClr val="accent3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6" name="Google Shape;236;g2281f314033_0_420"/>
            <p:cNvSpPr/>
            <p:nvPr/>
          </p:nvSpPr>
          <p:spPr>
            <a:xfrm>
              <a:off x="392093" y="2934196"/>
              <a:ext cx="1729500" cy="2404800"/>
            </a:xfrm>
            <a:prstGeom prst="rect">
              <a:avLst/>
            </a:prstGeom>
            <a:solidFill>
              <a:srgbClr val="CFE2F3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7" name="Google Shape;237;g2281f314033_0_420"/>
            <p:cNvSpPr/>
            <p:nvPr/>
          </p:nvSpPr>
          <p:spPr>
            <a:xfrm>
              <a:off x="1285041" y="3208391"/>
              <a:ext cx="746700" cy="362700"/>
            </a:xfrm>
            <a:prstGeom prst="roundRect">
              <a:avLst>
                <a:gd fmla="val 16667" name="adj"/>
              </a:avLst>
            </a:prstGeom>
            <a:solidFill>
              <a:srgbClr val="A4C2F4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800"/>
                <a:buFont typeface="Arial"/>
                <a:buNone/>
              </a:pPr>
              <a:r>
                <a:rPr b="0" i="0" lang="en-GB" sz="800" u="none" cap="none" strike="noStrik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File System</a:t>
              </a:r>
              <a:endPara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8" name="Google Shape;238;g2281f314033_0_420"/>
            <p:cNvSpPr txBox="1"/>
            <p:nvPr/>
          </p:nvSpPr>
          <p:spPr>
            <a:xfrm>
              <a:off x="392106" y="2934193"/>
              <a:ext cx="1673100" cy="400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en-GB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Inputs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9" name="Google Shape;239;g2281f314033_0_420"/>
            <p:cNvSpPr/>
            <p:nvPr/>
          </p:nvSpPr>
          <p:spPr>
            <a:xfrm>
              <a:off x="5030300" y="1372525"/>
              <a:ext cx="2406600" cy="1305000"/>
            </a:xfrm>
            <a:prstGeom prst="rect">
              <a:avLst/>
            </a:prstGeom>
            <a:solidFill>
              <a:srgbClr val="CFE2F3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0" name="Google Shape;240;g2281f314033_0_420"/>
            <p:cNvSpPr txBox="1"/>
            <p:nvPr/>
          </p:nvSpPr>
          <p:spPr>
            <a:xfrm>
              <a:off x="5030300" y="1373175"/>
              <a:ext cx="2406600" cy="400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en-GB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Collection Describer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1" name="Google Shape;241;g2281f314033_0_420"/>
            <p:cNvSpPr txBox="1"/>
            <p:nvPr/>
          </p:nvSpPr>
          <p:spPr>
            <a:xfrm>
              <a:off x="318175" y="1256425"/>
              <a:ext cx="4156200" cy="400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en-GB" sz="1400" u="none" cap="none" strike="noStrik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STAC Generator</a:t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2" name="Google Shape;242;g2281f314033_0_420"/>
            <p:cNvSpPr/>
            <p:nvPr/>
          </p:nvSpPr>
          <p:spPr>
            <a:xfrm>
              <a:off x="5030289" y="2934196"/>
              <a:ext cx="1729500" cy="2404800"/>
            </a:xfrm>
            <a:prstGeom prst="rect">
              <a:avLst/>
            </a:prstGeom>
            <a:solidFill>
              <a:srgbClr val="CFE2F3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3" name="Google Shape;243;g2281f314033_0_420"/>
            <p:cNvSpPr/>
            <p:nvPr/>
          </p:nvSpPr>
          <p:spPr>
            <a:xfrm>
              <a:off x="2256750" y="4243350"/>
              <a:ext cx="2635200" cy="1618500"/>
            </a:xfrm>
            <a:prstGeom prst="rect">
              <a:avLst/>
            </a:prstGeom>
            <a:solidFill>
              <a:srgbClr val="CFE2F3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4" name="Google Shape;244;g2281f314033_0_420"/>
            <p:cNvSpPr txBox="1"/>
            <p:nvPr/>
          </p:nvSpPr>
          <p:spPr>
            <a:xfrm>
              <a:off x="2256750" y="4263925"/>
              <a:ext cx="2631000" cy="400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en-GB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Extraction Methods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5" name="Google Shape;245;g2281f314033_0_420"/>
            <p:cNvSpPr txBox="1"/>
            <p:nvPr/>
          </p:nvSpPr>
          <p:spPr>
            <a:xfrm>
              <a:off x="5027097" y="2946905"/>
              <a:ext cx="1673100" cy="400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en-GB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Outputs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6" name="Google Shape;246;g2281f314033_0_420"/>
            <p:cNvSpPr/>
            <p:nvPr/>
          </p:nvSpPr>
          <p:spPr>
            <a:xfrm>
              <a:off x="5082208" y="1765575"/>
              <a:ext cx="575748" cy="198396"/>
            </a:xfrm>
            <a:prstGeom prst="flowChartDocument">
              <a:avLst/>
            </a:prstGeom>
            <a:solidFill>
              <a:srgbClr val="FFFFFF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r>
                <a:rPr b="0" i="0" lang="en-GB" sz="9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BADC</a:t>
              </a:r>
              <a:endParaRPr b="0" i="0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7" name="Google Shape;247;g2281f314033_0_420"/>
            <p:cNvSpPr/>
            <p:nvPr/>
          </p:nvSpPr>
          <p:spPr>
            <a:xfrm>
              <a:off x="5792896" y="1939002"/>
              <a:ext cx="575748" cy="198396"/>
            </a:xfrm>
            <a:prstGeom prst="flowChartDocument">
              <a:avLst/>
            </a:prstGeom>
            <a:solidFill>
              <a:srgbClr val="FFFFFF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r>
                <a:rPr b="0" i="0" lang="en-GB" sz="9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FAAM</a:t>
              </a:r>
              <a:endParaRPr b="0" i="0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8" name="Google Shape;248;g2281f314033_0_420"/>
            <p:cNvSpPr/>
            <p:nvPr/>
          </p:nvSpPr>
          <p:spPr>
            <a:xfrm>
              <a:off x="5792896" y="2175625"/>
              <a:ext cx="575748" cy="198396"/>
            </a:xfrm>
            <a:prstGeom prst="flowChartDocument">
              <a:avLst/>
            </a:prstGeom>
            <a:solidFill>
              <a:srgbClr val="FFFFFF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r>
                <a:rPr b="0" i="0" lang="en-GB" sz="9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CMIP6</a:t>
              </a:r>
              <a:endParaRPr b="0" i="0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cxnSp>
          <p:nvCxnSpPr>
            <p:cNvPr id="249" name="Google Shape;249;g2281f314033_0_420"/>
            <p:cNvCxnSpPr>
              <a:stCxn id="246" idx="2"/>
              <a:endCxn id="247" idx="1"/>
            </p:cNvCxnSpPr>
            <p:nvPr/>
          </p:nvCxnSpPr>
          <p:spPr>
            <a:xfrm flipH="1" rot="-5400000">
              <a:off x="5537782" y="1783155"/>
              <a:ext cx="87300" cy="422700"/>
            </a:xfrm>
            <a:prstGeom prst="bentConnector2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250" name="Google Shape;250;g2281f314033_0_420"/>
            <p:cNvCxnSpPr>
              <a:stCxn id="246" idx="2"/>
              <a:endCxn id="248" idx="1"/>
            </p:cNvCxnSpPr>
            <p:nvPr/>
          </p:nvCxnSpPr>
          <p:spPr>
            <a:xfrm flipH="1" rot="-5400000">
              <a:off x="5419432" y="1901505"/>
              <a:ext cx="324000" cy="422700"/>
            </a:xfrm>
            <a:prstGeom prst="bentConnector2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sp>
          <p:nvSpPr>
            <p:cNvPr id="251" name="Google Shape;251;g2281f314033_0_420"/>
            <p:cNvSpPr/>
            <p:nvPr/>
          </p:nvSpPr>
          <p:spPr>
            <a:xfrm>
              <a:off x="5080997" y="4892902"/>
              <a:ext cx="881400" cy="362700"/>
            </a:xfrm>
            <a:prstGeom prst="roundRect">
              <a:avLst>
                <a:gd fmla="val 16667" name="adj"/>
              </a:avLst>
            </a:prstGeom>
            <a:solidFill>
              <a:srgbClr val="A4C2F4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800"/>
                <a:buFont typeface="Arial"/>
                <a:buNone/>
              </a:pPr>
              <a:r>
                <a:rPr b="0" i="0" lang="en-GB" sz="8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Elasticsearch</a:t>
              </a:r>
              <a:endPara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2" name="Google Shape;252;g2281f314033_0_420"/>
            <p:cNvSpPr/>
            <p:nvPr/>
          </p:nvSpPr>
          <p:spPr>
            <a:xfrm>
              <a:off x="5215935" y="3616472"/>
              <a:ext cx="746700" cy="362700"/>
            </a:xfrm>
            <a:prstGeom prst="roundRect">
              <a:avLst>
                <a:gd fmla="val 16667" name="adj"/>
              </a:avLst>
            </a:prstGeom>
            <a:solidFill>
              <a:srgbClr val="A4C2F4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800"/>
                <a:buFont typeface="Arial"/>
                <a:buNone/>
              </a:pPr>
              <a:r>
                <a:rPr b="0" i="0" lang="en-GB" sz="8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JSON</a:t>
              </a:r>
              <a:endPara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3" name="Google Shape;253;g2281f314033_0_420"/>
            <p:cNvSpPr/>
            <p:nvPr/>
          </p:nvSpPr>
          <p:spPr>
            <a:xfrm>
              <a:off x="5962520" y="3966384"/>
              <a:ext cx="746700" cy="362700"/>
            </a:xfrm>
            <a:prstGeom prst="roundRect">
              <a:avLst>
                <a:gd fmla="val 16667" name="adj"/>
              </a:avLst>
            </a:prstGeom>
            <a:solidFill>
              <a:srgbClr val="A4C2F4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800"/>
                <a:buFont typeface="Arial"/>
                <a:buNone/>
              </a:pPr>
              <a:r>
                <a:rPr b="0" i="0" lang="en-GB" sz="8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CSV</a:t>
              </a:r>
              <a:endPara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4" name="Google Shape;254;g2281f314033_0_420"/>
            <p:cNvSpPr/>
            <p:nvPr/>
          </p:nvSpPr>
          <p:spPr>
            <a:xfrm>
              <a:off x="5215935" y="4254699"/>
              <a:ext cx="746700" cy="362700"/>
            </a:xfrm>
            <a:prstGeom prst="roundRect">
              <a:avLst>
                <a:gd fmla="val 16667" name="adj"/>
              </a:avLst>
            </a:prstGeom>
            <a:solidFill>
              <a:srgbClr val="A4C2F4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800"/>
                <a:buFont typeface="Arial"/>
                <a:buNone/>
              </a:pPr>
              <a:r>
                <a:rPr b="0" i="0" lang="en-GB" sz="8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Intake ESM</a:t>
              </a:r>
              <a:endPara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5" name="Google Shape;255;g2281f314033_0_420"/>
            <p:cNvSpPr/>
            <p:nvPr/>
          </p:nvSpPr>
          <p:spPr>
            <a:xfrm>
              <a:off x="538361" y="3562286"/>
              <a:ext cx="746700" cy="362700"/>
            </a:xfrm>
            <a:prstGeom prst="roundRect">
              <a:avLst>
                <a:gd fmla="val 16667" name="adj"/>
              </a:avLst>
            </a:prstGeom>
            <a:solidFill>
              <a:srgbClr val="A4C2F4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800"/>
                <a:buFont typeface="Arial"/>
                <a:buNone/>
              </a:pPr>
              <a:r>
                <a:rPr b="0" i="0" lang="en-GB" sz="8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Object Store</a:t>
              </a:r>
              <a:endPara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6" name="Google Shape;256;g2281f314033_0_420"/>
            <p:cNvSpPr/>
            <p:nvPr/>
          </p:nvSpPr>
          <p:spPr>
            <a:xfrm>
              <a:off x="3633114" y="5028239"/>
              <a:ext cx="881400" cy="362700"/>
            </a:xfrm>
            <a:prstGeom prst="roundRect">
              <a:avLst>
                <a:gd fmla="val 16667" name="adj"/>
              </a:avLst>
            </a:prstGeom>
            <a:solidFill>
              <a:srgbClr val="A4C2F4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800"/>
                <a:buFont typeface="Arial"/>
                <a:buNone/>
              </a:pPr>
              <a:r>
                <a:rPr b="0" i="0" lang="en-GB" sz="8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Elasticsearch</a:t>
              </a:r>
              <a:endPara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7" name="Google Shape;257;g2281f314033_0_420"/>
            <p:cNvSpPr/>
            <p:nvPr/>
          </p:nvSpPr>
          <p:spPr>
            <a:xfrm>
              <a:off x="3207171" y="4611985"/>
              <a:ext cx="746700" cy="362700"/>
            </a:xfrm>
            <a:prstGeom prst="roundRect">
              <a:avLst>
                <a:gd fmla="val 16667" name="adj"/>
              </a:avLst>
            </a:prstGeom>
            <a:solidFill>
              <a:srgbClr val="A4C2F4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800"/>
                <a:buFont typeface="Arial"/>
                <a:buNone/>
              </a:pPr>
              <a:r>
                <a:rPr b="0" i="0" lang="en-GB" sz="8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Posix stats</a:t>
              </a:r>
              <a:endPara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8" name="Google Shape;258;g2281f314033_0_420"/>
            <p:cNvSpPr/>
            <p:nvPr/>
          </p:nvSpPr>
          <p:spPr>
            <a:xfrm>
              <a:off x="2370074" y="4611971"/>
              <a:ext cx="746700" cy="362700"/>
            </a:xfrm>
            <a:prstGeom prst="roundRect">
              <a:avLst>
                <a:gd fmla="val 16667" name="adj"/>
              </a:avLst>
            </a:prstGeom>
            <a:solidFill>
              <a:srgbClr val="A4C2F4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800"/>
                <a:buFont typeface="Arial"/>
                <a:buNone/>
              </a:pPr>
              <a:r>
                <a:rPr b="0" i="0" lang="en-GB" sz="8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regex</a:t>
              </a:r>
              <a:endPara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9" name="Google Shape;259;g2281f314033_0_420"/>
            <p:cNvSpPr/>
            <p:nvPr/>
          </p:nvSpPr>
          <p:spPr>
            <a:xfrm>
              <a:off x="2784237" y="5033871"/>
              <a:ext cx="746700" cy="362700"/>
            </a:xfrm>
            <a:prstGeom prst="roundRect">
              <a:avLst>
                <a:gd fmla="val 16667" name="adj"/>
              </a:avLst>
            </a:prstGeom>
            <a:solidFill>
              <a:srgbClr val="A4C2F4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800"/>
                <a:buFont typeface="Arial"/>
                <a:buNone/>
              </a:pPr>
              <a:r>
                <a:rPr b="0" i="0" lang="en-GB" sz="8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Object store stats</a:t>
              </a:r>
              <a:endPara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0" name="Google Shape;260;g2281f314033_0_420"/>
            <p:cNvSpPr/>
            <p:nvPr/>
          </p:nvSpPr>
          <p:spPr>
            <a:xfrm>
              <a:off x="2370080" y="5444515"/>
              <a:ext cx="746700" cy="362700"/>
            </a:xfrm>
            <a:prstGeom prst="roundRect">
              <a:avLst>
                <a:gd fmla="val 16667" name="adj"/>
              </a:avLst>
            </a:prstGeom>
            <a:solidFill>
              <a:srgbClr val="A4C2F4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800"/>
                <a:buFont typeface="Arial"/>
                <a:buNone/>
              </a:pPr>
              <a:r>
                <a:rPr b="0" i="0" lang="en-GB" sz="8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header</a:t>
              </a:r>
              <a:endPara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1" name="Google Shape;261;g2281f314033_0_420"/>
            <p:cNvSpPr/>
            <p:nvPr/>
          </p:nvSpPr>
          <p:spPr>
            <a:xfrm>
              <a:off x="2255147" y="2928028"/>
              <a:ext cx="2635200" cy="1005300"/>
            </a:xfrm>
            <a:prstGeom prst="rect">
              <a:avLst/>
            </a:prstGeom>
            <a:solidFill>
              <a:srgbClr val="CFE2F3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2" name="Google Shape;262;g2281f314033_0_420"/>
            <p:cNvSpPr/>
            <p:nvPr/>
          </p:nvSpPr>
          <p:spPr>
            <a:xfrm>
              <a:off x="2321058" y="3461857"/>
              <a:ext cx="746700" cy="362700"/>
            </a:xfrm>
            <a:prstGeom prst="roundRect">
              <a:avLst>
                <a:gd fmla="val 16667" name="adj"/>
              </a:avLst>
            </a:prstGeom>
            <a:solidFill>
              <a:srgbClr val="A4C2F4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r>
                <a:rPr b="0" i="0" lang="en-GB" sz="9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Asset</a:t>
              </a:r>
              <a:endParaRPr b="0" i="0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3" name="Google Shape;263;g2281f314033_0_420"/>
            <p:cNvSpPr/>
            <p:nvPr/>
          </p:nvSpPr>
          <p:spPr>
            <a:xfrm>
              <a:off x="3157529" y="3305351"/>
              <a:ext cx="746700" cy="362700"/>
            </a:xfrm>
            <a:prstGeom prst="roundRect">
              <a:avLst>
                <a:gd fmla="val 16667" name="adj"/>
              </a:avLst>
            </a:prstGeom>
            <a:solidFill>
              <a:srgbClr val="A4C2F4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r>
                <a:rPr b="0" i="0" lang="en-GB" sz="9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Item</a:t>
              </a:r>
              <a:endParaRPr b="0" i="0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4" name="Google Shape;264;g2281f314033_0_420"/>
            <p:cNvSpPr/>
            <p:nvPr/>
          </p:nvSpPr>
          <p:spPr>
            <a:xfrm>
              <a:off x="4001853" y="3461871"/>
              <a:ext cx="803400" cy="362700"/>
            </a:xfrm>
            <a:prstGeom prst="roundRect">
              <a:avLst>
                <a:gd fmla="val 16667" name="adj"/>
              </a:avLst>
            </a:prstGeom>
            <a:solidFill>
              <a:srgbClr val="A4C2F4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r>
                <a:rPr b="0" i="0" lang="en-GB" sz="9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Collection</a:t>
              </a:r>
              <a:endParaRPr b="0" i="0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5" name="Google Shape;265;g2281f314033_0_420"/>
            <p:cNvSpPr txBox="1"/>
            <p:nvPr/>
          </p:nvSpPr>
          <p:spPr>
            <a:xfrm>
              <a:off x="2253593" y="2934202"/>
              <a:ext cx="2551800" cy="400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en-GB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Generators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6" name="Google Shape;266;g2281f314033_0_420"/>
            <p:cNvSpPr/>
            <p:nvPr/>
          </p:nvSpPr>
          <p:spPr>
            <a:xfrm>
              <a:off x="3207169" y="5444515"/>
              <a:ext cx="746700" cy="362700"/>
            </a:xfrm>
            <a:prstGeom prst="roundRect">
              <a:avLst>
                <a:gd fmla="val 16667" name="adj"/>
              </a:avLst>
            </a:prstGeom>
            <a:solidFill>
              <a:srgbClr val="A4C2F4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800"/>
                <a:buFont typeface="Arial"/>
                <a:buNone/>
              </a:pPr>
              <a:r>
                <a:rPr b="0" i="0" lang="en-GB" sz="8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xml</a:t>
              </a:r>
              <a:endPara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7" name="Google Shape;267;g2281f314033_0_420"/>
            <p:cNvSpPr/>
            <p:nvPr/>
          </p:nvSpPr>
          <p:spPr>
            <a:xfrm>
              <a:off x="4044277" y="5444515"/>
              <a:ext cx="746700" cy="362700"/>
            </a:xfrm>
            <a:prstGeom prst="roundRect">
              <a:avLst>
                <a:gd fmla="val 16667" name="adj"/>
              </a:avLst>
            </a:prstGeom>
            <a:solidFill>
              <a:srgbClr val="A4C2F4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800"/>
                <a:buFont typeface="Arial"/>
                <a:buNone/>
              </a:pPr>
              <a:r>
                <a:rPr b="0" i="0" lang="en-GB" sz="8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default</a:t>
              </a:r>
              <a:endPara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8" name="Google Shape;268;g2281f314033_0_420"/>
            <p:cNvSpPr/>
            <p:nvPr/>
          </p:nvSpPr>
          <p:spPr>
            <a:xfrm>
              <a:off x="4026140" y="4611966"/>
              <a:ext cx="746700" cy="362700"/>
            </a:xfrm>
            <a:prstGeom prst="roundRect">
              <a:avLst>
                <a:gd fmla="val 16667" name="adj"/>
              </a:avLst>
            </a:prstGeom>
            <a:solidFill>
              <a:srgbClr val="A4C2F4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800"/>
                <a:buFont typeface="Arial"/>
                <a:buNone/>
              </a:pPr>
              <a:r>
                <a:rPr b="0" i="0" lang="en-GB" sz="8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JSON file</a:t>
              </a:r>
              <a:endPara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9" name="Google Shape;269;g2281f314033_0_420"/>
            <p:cNvSpPr/>
            <p:nvPr/>
          </p:nvSpPr>
          <p:spPr>
            <a:xfrm>
              <a:off x="1285041" y="3882260"/>
              <a:ext cx="746700" cy="362700"/>
            </a:xfrm>
            <a:prstGeom prst="roundRect">
              <a:avLst>
                <a:gd fmla="val 16667" name="adj"/>
              </a:avLst>
            </a:prstGeom>
            <a:solidFill>
              <a:srgbClr val="A4C2F4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800"/>
                <a:buFont typeface="Arial"/>
                <a:buNone/>
              </a:pPr>
              <a:r>
                <a:rPr b="0" i="0" lang="en-GB" sz="8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Intake ESM</a:t>
              </a:r>
              <a:endPara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0" name="Google Shape;270;g2281f314033_0_420"/>
            <p:cNvSpPr/>
            <p:nvPr/>
          </p:nvSpPr>
          <p:spPr>
            <a:xfrm>
              <a:off x="538361" y="4190380"/>
              <a:ext cx="746700" cy="362700"/>
            </a:xfrm>
            <a:prstGeom prst="roundRect">
              <a:avLst>
                <a:gd fmla="val 16667" name="adj"/>
              </a:avLst>
            </a:prstGeom>
            <a:solidFill>
              <a:srgbClr val="A4C2F4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800"/>
                <a:buFont typeface="Arial"/>
                <a:buNone/>
              </a:pPr>
              <a:r>
                <a:rPr b="0" i="0" lang="en-GB" sz="8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text file</a:t>
              </a:r>
              <a:endPara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1" name="Google Shape;271;g2281f314033_0_420"/>
            <p:cNvSpPr/>
            <p:nvPr/>
          </p:nvSpPr>
          <p:spPr>
            <a:xfrm>
              <a:off x="1285041" y="4500220"/>
              <a:ext cx="746700" cy="362700"/>
            </a:xfrm>
            <a:prstGeom prst="roundRect">
              <a:avLst>
                <a:gd fmla="val 16667" name="adj"/>
              </a:avLst>
            </a:prstGeom>
            <a:solidFill>
              <a:srgbClr val="A4C2F4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800"/>
                <a:buFont typeface="Arial"/>
                <a:buNone/>
              </a:pPr>
              <a:r>
                <a:rPr b="0" i="0" lang="en-GB" sz="8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Rabbit MQ</a:t>
              </a:r>
              <a:endPara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2" name="Google Shape;272;g2281f314033_0_420"/>
            <p:cNvSpPr/>
            <p:nvPr/>
          </p:nvSpPr>
          <p:spPr>
            <a:xfrm>
              <a:off x="5962520" y="4580461"/>
              <a:ext cx="746700" cy="362700"/>
            </a:xfrm>
            <a:prstGeom prst="roundRect">
              <a:avLst>
                <a:gd fmla="val 16667" name="adj"/>
              </a:avLst>
            </a:prstGeom>
            <a:solidFill>
              <a:srgbClr val="A4C2F4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800"/>
                <a:buFont typeface="Arial"/>
                <a:buNone/>
              </a:pPr>
              <a:r>
                <a:rPr b="0" i="0" lang="en-GB" sz="8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Standard out</a:t>
              </a:r>
              <a:endPara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3" name="Google Shape;273;g2281f314033_0_420"/>
            <p:cNvSpPr/>
            <p:nvPr/>
          </p:nvSpPr>
          <p:spPr>
            <a:xfrm>
              <a:off x="5962520" y="3288632"/>
              <a:ext cx="746700" cy="362700"/>
            </a:xfrm>
            <a:prstGeom prst="roundRect">
              <a:avLst>
                <a:gd fmla="val 16667" name="adj"/>
              </a:avLst>
            </a:prstGeom>
            <a:solidFill>
              <a:srgbClr val="A4C2F4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800"/>
                <a:buFont typeface="Arial"/>
                <a:buNone/>
              </a:pPr>
              <a:r>
                <a:rPr b="0" i="0" lang="en-GB" sz="8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Rabbit MQ</a:t>
              </a:r>
              <a:endPara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4" name="Google Shape;274;g2281f314033_0_420"/>
            <p:cNvSpPr/>
            <p:nvPr/>
          </p:nvSpPr>
          <p:spPr>
            <a:xfrm>
              <a:off x="6469050" y="1735655"/>
              <a:ext cx="881400" cy="778800"/>
            </a:xfrm>
            <a:prstGeom prst="foldedCorner">
              <a:avLst>
                <a:gd fmla="val 16667" name="adj"/>
              </a:avLst>
            </a:prstGeom>
            <a:solidFill>
              <a:srgbClr val="FFFFFF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700"/>
                <a:buFont typeface="Arial"/>
                <a:buNone/>
              </a:pPr>
              <a:r>
                <a:rPr b="0" i="0" lang="en-GB" sz="7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{</a:t>
              </a:r>
              <a:endParaRPr b="0" i="0" sz="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700"/>
                <a:buFont typeface="Arial"/>
                <a:buNone/>
              </a:pPr>
              <a:r>
                <a:rPr b="0" i="0" lang="en-GB" sz="7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    paths: [...]</a:t>
              </a:r>
              <a:endParaRPr b="0" i="0" sz="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700"/>
                <a:buFont typeface="Arial"/>
                <a:buNone/>
              </a:pPr>
              <a:r>
                <a:rPr b="0" i="0" lang="en-GB" sz="7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    asset: {...}</a:t>
              </a:r>
              <a:endParaRPr b="0" i="0" sz="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700"/>
                <a:buFont typeface="Arial"/>
                <a:buNone/>
              </a:pPr>
              <a:r>
                <a:rPr b="0" i="0" lang="en-GB" sz="7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    item: {...}</a:t>
              </a:r>
              <a:endParaRPr b="0" i="0" sz="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700"/>
                <a:buFont typeface="Arial"/>
                <a:buNone/>
              </a:pPr>
              <a:r>
                <a:rPr b="0" i="0" lang="en-GB" sz="7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    collection: {...}</a:t>
              </a:r>
              <a:endParaRPr b="0" i="0" sz="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700"/>
                <a:buFont typeface="Arial"/>
                <a:buNone/>
              </a:pPr>
              <a:r>
                <a:rPr b="0" i="0" lang="en-GB" sz="7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}</a:t>
              </a:r>
              <a:endParaRPr b="0" i="0" sz="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5" name="Google Shape;275;g2281f314033_0_420"/>
            <p:cNvSpPr/>
            <p:nvPr/>
          </p:nvSpPr>
          <p:spPr>
            <a:xfrm>
              <a:off x="659884" y="1648574"/>
              <a:ext cx="837000" cy="731400"/>
            </a:xfrm>
            <a:prstGeom prst="foldedCorner">
              <a:avLst>
                <a:gd fmla="val 16667" name="adj"/>
              </a:avLst>
            </a:prstGeom>
            <a:solidFill>
              <a:srgbClr val="FFFFFF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700"/>
                <a:buFont typeface="Arial"/>
                <a:buNone/>
              </a:pPr>
              <a:r>
                <a:rPr b="0" i="0" lang="en-GB" sz="7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{</a:t>
              </a:r>
              <a:endParaRPr b="0" i="0" sz="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700"/>
                <a:buFont typeface="Arial"/>
                <a:buNone/>
              </a:pPr>
              <a:r>
                <a:rPr b="0" i="0" lang="en-GB" sz="7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    generator: ...</a:t>
              </a:r>
              <a:endParaRPr b="0" i="0" sz="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700"/>
                <a:buFont typeface="Arial"/>
                <a:buNone/>
              </a:pPr>
              <a:r>
                <a:rPr b="0" i="0" lang="en-GB" sz="7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    inputs: [...]</a:t>
              </a:r>
              <a:endParaRPr b="0" i="0" sz="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700"/>
                <a:buFont typeface="Arial"/>
                <a:buNone/>
              </a:pPr>
              <a:r>
                <a:rPr b="0" i="0" lang="en-GB" sz="7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    outputs: [...]</a:t>
              </a:r>
              <a:endParaRPr b="0" i="0" sz="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700"/>
                <a:buFont typeface="Arial"/>
                <a:buNone/>
              </a:pPr>
              <a:r>
                <a:rPr b="0" i="0" lang="en-GB" sz="7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}</a:t>
              </a:r>
              <a:endParaRPr b="0" i="0" sz="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6" name="Google Shape;276;g2281f314033_0_420"/>
            <p:cNvSpPr/>
            <p:nvPr/>
          </p:nvSpPr>
          <p:spPr>
            <a:xfrm>
              <a:off x="448699" y="4862709"/>
              <a:ext cx="881400" cy="362700"/>
            </a:xfrm>
            <a:prstGeom prst="roundRect">
              <a:avLst>
                <a:gd fmla="val 16667" name="adj"/>
              </a:avLst>
            </a:prstGeom>
            <a:solidFill>
              <a:srgbClr val="A4C2F4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800"/>
                <a:buFont typeface="Arial"/>
                <a:buNone/>
              </a:pPr>
              <a:r>
                <a:rPr b="0" i="0" lang="en-GB" sz="8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Elasticsearch</a:t>
              </a:r>
              <a:endPara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7" name="Google Shape;277;g2281f314033_0_420"/>
            <p:cNvSpPr/>
            <p:nvPr/>
          </p:nvSpPr>
          <p:spPr>
            <a:xfrm>
              <a:off x="2256750" y="1850325"/>
              <a:ext cx="2631000" cy="824100"/>
            </a:xfrm>
            <a:prstGeom prst="rect">
              <a:avLst/>
            </a:prstGeom>
            <a:solidFill>
              <a:srgbClr val="CFE2F3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8" name="Google Shape;278;g2281f314033_0_420"/>
            <p:cNvSpPr txBox="1"/>
            <p:nvPr/>
          </p:nvSpPr>
          <p:spPr>
            <a:xfrm>
              <a:off x="2253596" y="1849175"/>
              <a:ext cx="2224500" cy="400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en-GB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ID Extraction Methods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9" name="Google Shape;279;g2281f314033_0_420"/>
            <p:cNvSpPr/>
            <p:nvPr/>
          </p:nvSpPr>
          <p:spPr>
            <a:xfrm>
              <a:off x="3700484" y="2234735"/>
              <a:ext cx="746700" cy="362700"/>
            </a:xfrm>
            <a:prstGeom prst="roundRect">
              <a:avLst>
                <a:gd fmla="val 16667" name="adj"/>
              </a:avLst>
            </a:prstGeom>
            <a:solidFill>
              <a:srgbClr val="A4C2F4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800"/>
                <a:buFont typeface="Arial"/>
                <a:buNone/>
              </a:pPr>
              <a:r>
                <a:rPr b="0" i="0" lang="en-GB" sz="8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Default</a:t>
              </a:r>
              <a:endPara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0" name="Google Shape;280;g2281f314033_0_420"/>
            <p:cNvSpPr/>
            <p:nvPr/>
          </p:nvSpPr>
          <p:spPr>
            <a:xfrm>
              <a:off x="2667534" y="2230185"/>
              <a:ext cx="746700" cy="362700"/>
            </a:xfrm>
            <a:prstGeom prst="roundRect">
              <a:avLst>
                <a:gd fmla="val 16667" name="adj"/>
              </a:avLst>
            </a:prstGeom>
            <a:solidFill>
              <a:srgbClr val="A4C2F4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800"/>
                <a:buFont typeface="Arial"/>
                <a:buNone/>
              </a:pPr>
              <a:r>
                <a:rPr b="0" i="0" lang="en-GB" sz="8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Hash</a:t>
              </a:r>
              <a:endPara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81" name="Google Shape;281;g2281f314033_0_420"/>
          <p:cNvSpPr txBox="1"/>
          <p:nvPr/>
        </p:nvSpPr>
        <p:spPr>
          <a:xfrm>
            <a:off x="403340" y="345182"/>
            <a:ext cx="11684700" cy="769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</a:pPr>
            <a:r>
              <a:rPr b="1" i="0" lang="en-GB" sz="4400" u="none" cap="none" strike="noStrike">
                <a:solidFill>
                  <a:srgbClr val="2E2D62"/>
                </a:solidFill>
                <a:latin typeface="Arial"/>
                <a:ea typeface="Arial"/>
                <a:cs typeface="Arial"/>
                <a:sym typeface="Arial"/>
              </a:rPr>
              <a:t>Generator Configuration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82" name="Google Shape;282;g2281f314033_0_420"/>
          <p:cNvCxnSpPr/>
          <p:nvPr/>
        </p:nvCxnSpPr>
        <p:spPr>
          <a:xfrm>
            <a:off x="4177625" y="1507725"/>
            <a:ext cx="1654500" cy="23610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283" name="Google Shape;283;g2281f314033_0_420"/>
          <p:cNvCxnSpPr/>
          <p:nvPr/>
        </p:nvCxnSpPr>
        <p:spPr>
          <a:xfrm flipH="1" rot="10800000">
            <a:off x="4167150" y="2466675"/>
            <a:ext cx="1548000" cy="225540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284" name="Google Shape;284;g2281f314033_0_420"/>
          <p:cNvCxnSpPr/>
          <p:nvPr/>
        </p:nvCxnSpPr>
        <p:spPr>
          <a:xfrm flipH="1">
            <a:off x="303625" y="2461850"/>
            <a:ext cx="4703100" cy="289890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285" name="Google Shape;285;g2281f314033_0_420"/>
          <p:cNvCxnSpPr/>
          <p:nvPr/>
        </p:nvCxnSpPr>
        <p:spPr>
          <a:xfrm rot="10800000">
            <a:off x="314125" y="1518200"/>
            <a:ext cx="4692600" cy="22560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286" name="Google Shape;286;g2281f314033_0_420"/>
          <p:cNvSpPr/>
          <p:nvPr/>
        </p:nvSpPr>
        <p:spPr>
          <a:xfrm>
            <a:off x="303725" y="1497300"/>
            <a:ext cx="3864000" cy="3863400"/>
          </a:xfrm>
          <a:prstGeom prst="foldedCorner">
            <a:avLst>
              <a:gd fmla="val 16667" name="adj"/>
            </a:avLst>
          </a:prstGeom>
          <a:solidFill>
            <a:srgbClr val="FFFFFF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1" i="0" lang="en-GB" sz="1000" u="none" cap="none" strike="noStrike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{</a:t>
            </a:r>
            <a:endParaRPr b="1" i="0" sz="1000" u="none" cap="none" strike="noStrike">
              <a:solidFill>
                <a:srgbClr val="000000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b="1" i="0" lang="en-GB" sz="900" u="none" cap="none" strike="noStrike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  </a:t>
            </a:r>
            <a:r>
              <a:rPr b="1" i="0" lang="en-GB" sz="900" u="none" cap="none" strike="noStrike">
                <a:solidFill>
                  <a:srgbClr val="80000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generator</a:t>
            </a:r>
            <a:r>
              <a:rPr b="1" i="0" lang="en-GB" sz="900" u="none" cap="none" strike="noStrike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: </a:t>
            </a:r>
            <a:r>
              <a:rPr b="1" i="0" lang="en-GB" sz="900" u="none" cap="none" strike="noStrike">
                <a:solidFill>
                  <a:srgbClr val="0000FF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asset</a:t>
            </a:r>
            <a:endParaRPr b="1" i="0" sz="900" u="none" cap="none" strike="noStrike">
              <a:solidFill>
                <a:srgbClr val="0000FF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t/>
            </a:r>
            <a:endParaRPr b="1" i="0" sz="900" u="none" cap="none" strike="noStrike">
              <a:solidFill>
                <a:srgbClr val="800000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b="1" i="0" lang="en-GB" sz="900" u="none" cap="none" strike="noStrike">
                <a:solidFill>
                  <a:srgbClr val="80000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 inputs</a:t>
            </a:r>
            <a:r>
              <a:rPr b="1" i="0" lang="en-GB" sz="900" u="none" cap="none" strike="noStrike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:</a:t>
            </a:r>
            <a:endParaRPr b="1" i="0" sz="900" u="none" cap="none" strike="noStrike">
              <a:solidFill>
                <a:schemeClr val="dk1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b="1" i="0" lang="en-GB" sz="900" u="none" cap="none" strike="noStrike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   - </a:t>
            </a:r>
            <a:r>
              <a:rPr b="1" i="0" lang="en-GB" sz="900" u="none" cap="none" strike="noStrike">
                <a:solidFill>
                  <a:srgbClr val="80000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name</a:t>
            </a:r>
            <a:r>
              <a:rPr b="1" i="0" lang="en-GB" sz="900" u="none" cap="none" strike="noStrike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: </a:t>
            </a:r>
            <a:r>
              <a:rPr b="1" i="0" lang="en-GB" sz="900" u="none" cap="none" strike="noStrike">
                <a:solidFill>
                  <a:srgbClr val="0000FF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file_system</a:t>
            </a:r>
            <a:endParaRPr b="1" i="0" sz="900" u="none" cap="none" strike="noStrike">
              <a:solidFill>
                <a:srgbClr val="0000FF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b="1" i="0" lang="en-GB" sz="900" u="none" cap="none" strike="noStrike">
                <a:solidFill>
                  <a:srgbClr val="0000FF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     </a:t>
            </a:r>
            <a:r>
              <a:rPr b="1" i="0" lang="en-GB" sz="900" u="none" cap="none" strike="noStrike">
                <a:solidFill>
                  <a:srgbClr val="80000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path</a:t>
            </a:r>
            <a:r>
              <a:rPr b="1" i="0" lang="en-GB" sz="900" u="none" cap="none" strike="noStrike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: </a:t>
            </a:r>
            <a:r>
              <a:rPr b="1" i="0" lang="en-GB" sz="900" u="none" cap="none" strike="noStrike">
                <a:solidFill>
                  <a:srgbClr val="0000FF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/badc/cmip6/data</a:t>
            </a:r>
            <a:endParaRPr b="1" i="0" sz="900" u="none" cap="none" strike="noStrike">
              <a:solidFill>
                <a:srgbClr val="0000FF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t/>
            </a:r>
            <a:endParaRPr b="1" i="0" sz="900" u="none" cap="none" strike="noStrike">
              <a:solidFill>
                <a:srgbClr val="800000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b="1" i="0" lang="en-GB" sz="900" u="none" cap="none" strike="noStrike">
                <a:solidFill>
                  <a:srgbClr val="80000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 outputs</a:t>
            </a:r>
            <a:r>
              <a:rPr b="1" i="0" lang="en-GB" sz="900" u="none" cap="none" strike="noStrike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: </a:t>
            </a:r>
            <a:endParaRPr b="1" i="0" sz="900" u="none" cap="none" strike="noStrike">
              <a:solidFill>
                <a:schemeClr val="dk1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b="1" i="0" lang="en-GB" sz="900" u="none" cap="none" strike="noStrike">
                <a:solidFill>
                  <a:srgbClr val="0000FF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   </a:t>
            </a:r>
            <a:r>
              <a:rPr b="1" i="0" lang="en-GB" sz="900" u="none" cap="none" strike="noStrike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- </a:t>
            </a:r>
            <a:r>
              <a:rPr b="1" i="0" lang="en-GB" sz="900" u="none" cap="none" strike="noStrike">
                <a:solidFill>
                  <a:srgbClr val="80000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name</a:t>
            </a:r>
            <a:r>
              <a:rPr b="1" i="0" lang="en-GB" sz="900" u="none" cap="none" strike="noStrike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: </a:t>
            </a:r>
            <a:r>
              <a:rPr b="1" i="0" lang="en-GB" sz="900" u="none" cap="none" strike="noStrike">
                <a:solidFill>
                  <a:srgbClr val="0000FF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elasticsearch</a:t>
            </a:r>
            <a:endParaRPr b="1" i="0" sz="900" u="none" cap="none" strike="noStrike">
              <a:solidFill>
                <a:srgbClr val="0000FF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b="1" i="0" lang="en-GB" sz="900" u="none" cap="none" strike="noStrike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     </a:t>
            </a:r>
            <a:r>
              <a:rPr b="1" i="0" lang="en-GB" sz="900" u="none" cap="none" strike="noStrike">
                <a:solidFill>
                  <a:srgbClr val="80000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connection_kwargs</a:t>
            </a:r>
            <a:r>
              <a:rPr b="1" i="0" lang="en-GB" sz="900" u="none" cap="none" strike="noStrike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:</a:t>
            </a:r>
            <a:endParaRPr b="1" i="0" sz="900" u="none" cap="none" strike="noStrike">
              <a:solidFill>
                <a:schemeClr val="dk1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b="1" i="0" lang="en-GB" sz="900" u="none" cap="none" strike="noStrike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       </a:t>
            </a:r>
            <a:r>
              <a:rPr b="1" i="0" lang="en-GB" sz="900" u="none" cap="none" strike="noStrike">
                <a:solidFill>
                  <a:srgbClr val="80000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hosts</a:t>
            </a:r>
            <a:r>
              <a:rPr b="1" i="0" lang="en-GB" sz="900" u="none" cap="none" strike="noStrike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: [</a:t>
            </a:r>
            <a:r>
              <a:rPr b="1" i="0" lang="en-GB" sz="900" u="none" cap="none" strike="noStrike">
                <a:solidFill>
                  <a:srgbClr val="A31515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"es9.ceda.ac.uk:9200"</a:t>
            </a:r>
            <a:r>
              <a:rPr b="1" i="0" lang="en-GB" sz="900" u="none" cap="none" strike="noStrike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]</a:t>
            </a:r>
            <a:endParaRPr b="1" i="0" sz="900" u="none" cap="none" strike="noStrike">
              <a:solidFill>
                <a:schemeClr val="dk1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b="1" i="0" lang="en-GB" sz="900" u="none" cap="none" strike="noStrike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       </a:t>
            </a:r>
            <a:r>
              <a:rPr b="1" i="0" lang="en-GB" sz="900" u="none" cap="none" strike="noStrike">
                <a:solidFill>
                  <a:srgbClr val="80000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use_ssl</a:t>
            </a:r>
            <a:r>
              <a:rPr b="1" i="0" lang="en-GB" sz="900" u="none" cap="none" strike="noStrike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: </a:t>
            </a:r>
            <a:r>
              <a:rPr b="1" i="0" lang="en-GB" sz="900" u="none" cap="none" strike="noStrike">
                <a:solidFill>
                  <a:srgbClr val="0000FF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false</a:t>
            </a:r>
            <a:endParaRPr b="1" i="0" sz="900" u="none" cap="none" strike="noStrike">
              <a:solidFill>
                <a:srgbClr val="0000FF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b="1" i="0" lang="en-GB" sz="900" u="none" cap="none" strike="noStrike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       </a:t>
            </a:r>
            <a:r>
              <a:rPr b="1" i="0" lang="en-GB" sz="900" u="none" cap="none" strike="noStrike">
                <a:solidFill>
                  <a:srgbClr val="80000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verify_certs</a:t>
            </a:r>
            <a:r>
              <a:rPr b="1" i="0" lang="en-GB" sz="900" u="none" cap="none" strike="noStrike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: </a:t>
            </a:r>
            <a:r>
              <a:rPr b="1" i="0" lang="en-GB" sz="900" u="none" cap="none" strike="noStrike">
                <a:solidFill>
                  <a:srgbClr val="0000FF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false</a:t>
            </a:r>
            <a:endParaRPr b="1" i="0" sz="900" u="none" cap="none" strike="noStrike">
              <a:solidFill>
                <a:srgbClr val="0000FF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b="1" i="0" lang="en-GB" sz="900" u="none" cap="none" strike="noStrike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       </a:t>
            </a:r>
            <a:r>
              <a:rPr b="1" i="0" lang="en-GB" sz="900" u="none" cap="none" strike="noStrike">
                <a:solidFill>
                  <a:srgbClr val="80000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ssl_show_warn</a:t>
            </a:r>
            <a:r>
              <a:rPr b="1" i="0" lang="en-GB" sz="900" u="none" cap="none" strike="noStrike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: </a:t>
            </a:r>
            <a:r>
              <a:rPr b="1" i="0" lang="en-GB" sz="900" u="none" cap="none" strike="noStrike">
                <a:solidFill>
                  <a:srgbClr val="0000FF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false</a:t>
            </a:r>
            <a:endParaRPr b="1" i="0" sz="900" u="none" cap="none" strike="noStrike">
              <a:solidFill>
                <a:srgbClr val="098658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b="1" i="0" lang="en-GB" sz="900" u="none" cap="none" strike="noStrike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     </a:t>
            </a:r>
            <a:r>
              <a:rPr b="1" i="0" lang="en-GB" sz="900" u="none" cap="none" strike="noStrike">
                <a:solidFill>
                  <a:srgbClr val="80000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index</a:t>
            </a:r>
            <a:r>
              <a:rPr b="1" i="0" lang="en-GB" sz="900" u="none" cap="none" strike="noStrike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:</a:t>
            </a:r>
            <a:endParaRPr b="1" i="0" sz="900" u="none" cap="none" strike="noStrike">
              <a:solidFill>
                <a:schemeClr val="dk1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b="1" i="0" lang="en-GB" sz="900" u="none" cap="none" strike="noStrike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       </a:t>
            </a:r>
            <a:r>
              <a:rPr b="1" i="0" lang="en-GB" sz="900" u="none" cap="none" strike="noStrike">
                <a:solidFill>
                  <a:srgbClr val="80000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name</a:t>
            </a:r>
            <a:r>
              <a:rPr b="1" i="0" lang="en-GB" sz="900" u="none" cap="none" strike="noStrike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: </a:t>
            </a:r>
            <a:r>
              <a:rPr b="1" i="0" lang="en-GB" sz="900" u="none" cap="none" strike="noStrike">
                <a:solidFill>
                  <a:srgbClr val="0000FF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stac-assets</a:t>
            </a:r>
            <a:endParaRPr b="1" i="0" sz="900" u="none" cap="none" strike="noStrike">
              <a:solidFill>
                <a:srgbClr val="000000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1" i="0" lang="en-GB" sz="1000" u="none" cap="none" strike="noStrike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}</a:t>
            </a:r>
            <a:endParaRPr b="1" i="0" sz="1000" u="none" cap="none" strike="noStrike">
              <a:solidFill>
                <a:srgbClr val="000000"/>
              </a:solidFill>
              <a:latin typeface="Courier New"/>
              <a:ea typeface="Courier New"/>
              <a:cs typeface="Courier New"/>
              <a:sym typeface="Courier New"/>
            </a:endParaRPr>
          </a:p>
        </p:txBody>
      </p:sp>
      <p:sp>
        <p:nvSpPr>
          <p:cNvPr id="287" name="Google Shape;287;g2281f314033_0_420"/>
          <p:cNvSpPr/>
          <p:nvPr/>
        </p:nvSpPr>
        <p:spPr>
          <a:xfrm>
            <a:off x="6594300" y="4320800"/>
            <a:ext cx="2635200" cy="1626300"/>
          </a:xfrm>
          <a:prstGeom prst="rect">
            <a:avLst/>
          </a:prstGeom>
          <a:solidFill>
            <a:srgbClr val="CFE2F3">
              <a:alpha val="83529"/>
            </a:srgbClr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8" name="Google Shape;288;g2281f314033_0_420"/>
          <p:cNvSpPr/>
          <p:nvPr/>
        </p:nvSpPr>
        <p:spPr>
          <a:xfrm>
            <a:off x="6594225" y="1934300"/>
            <a:ext cx="2635200" cy="836100"/>
          </a:xfrm>
          <a:prstGeom prst="rect">
            <a:avLst/>
          </a:prstGeom>
          <a:solidFill>
            <a:srgbClr val="CFE2F3">
              <a:alpha val="83529"/>
            </a:srgbClr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9" name="Google Shape;289;g2281f314033_0_420"/>
          <p:cNvSpPr/>
          <p:nvPr/>
        </p:nvSpPr>
        <p:spPr>
          <a:xfrm>
            <a:off x="9362250" y="1455625"/>
            <a:ext cx="2414400" cy="1314900"/>
          </a:xfrm>
          <a:prstGeom prst="rect">
            <a:avLst/>
          </a:prstGeom>
          <a:solidFill>
            <a:srgbClr val="CFE2F3">
              <a:alpha val="83529"/>
            </a:srgbClr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3" name="Shape 2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4" name="Google Shape;294;g2281f314033_0_107"/>
          <p:cNvGrpSpPr/>
          <p:nvPr/>
        </p:nvGrpSpPr>
        <p:grpSpPr>
          <a:xfrm>
            <a:off x="318175" y="1256425"/>
            <a:ext cx="7212600" cy="4720500"/>
            <a:chOff x="318175" y="1256425"/>
            <a:chExt cx="7212600" cy="4720500"/>
          </a:xfrm>
        </p:grpSpPr>
        <p:sp>
          <p:nvSpPr>
            <p:cNvPr id="295" name="Google Shape;295;g2281f314033_0_107"/>
            <p:cNvSpPr/>
            <p:nvPr/>
          </p:nvSpPr>
          <p:spPr>
            <a:xfrm>
              <a:off x="318175" y="1256425"/>
              <a:ext cx="7212600" cy="4720500"/>
            </a:xfrm>
            <a:prstGeom prst="rect">
              <a:avLst/>
            </a:prstGeom>
            <a:solidFill>
              <a:schemeClr val="accent3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6" name="Google Shape;296;g2281f314033_0_107"/>
            <p:cNvSpPr/>
            <p:nvPr/>
          </p:nvSpPr>
          <p:spPr>
            <a:xfrm>
              <a:off x="392093" y="2934196"/>
              <a:ext cx="1729500" cy="2404800"/>
            </a:xfrm>
            <a:prstGeom prst="rect">
              <a:avLst/>
            </a:prstGeom>
            <a:solidFill>
              <a:srgbClr val="CFE2F3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7" name="Google Shape;297;g2281f314033_0_107"/>
            <p:cNvSpPr/>
            <p:nvPr/>
          </p:nvSpPr>
          <p:spPr>
            <a:xfrm>
              <a:off x="1285041" y="3208391"/>
              <a:ext cx="746700" cy="362700"/>
            </a:xfrm>
            <a:prstGeom prst="roundRect">
              <a:avLst>
                <a:gd fmla="val 16667" name="adj"/>
              </a:avLst>
            </a:prstGeom>
            <a:solidFill>
              <a:srgbClr val="A4C2F4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800"/>
                <a:buFont typeface="Arial"/>
                <a:buNone/>
              </a:pPr>
              <a:r>
                <a:rPr b="0" i="0" lang="en-GB" sz="800" u="none" cap="none" strike="noStrik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File System</a:t>
              </a:r>
              <a:endPara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8" name="Google Shape;298;g2281f314033_0_107"/>
            <p:cNvSpPr txBox="1"/>
            <p:nvPr/>
          </p:nvSpPr>
          <p:spPr>
            <a:xfrm>
              <a:off x="392106" y="2934193"/>
              <a:ext cx="1673100" cy="400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en-GB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Inputs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9" name="Google Shape;299;g2281f314033_0_107"/>
            <p:cNvSpPr/>
            <p:nvPr/>
          </p:nvSpPr>
          <p:spPr>
            <a:xfrm>
              <a:off x="5030300" y="1372525"/>
              <a:ext cx="2406600" cy="1305000"/>
            </a:xfrm>
            <a:prstGeom prst="rect">
              <a:avLst/>
            </a:prstGeom>
            <a:solidFill>
              <a:srgbClr val="CFE2F3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0" name="Google Shape;300;g2281f314033_0_107"/>
            <p:cNvSpPr txBox="1"/>
            <p:nvPr/>
          </p:nvSpPr>
          <p:spPr>
            <a:xfrm>
              <a:off x="5030300" y="1373175"/>
              <a:ext cx="2406600" cy="400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en-GB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Collection Describer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1" name="Google Shape;301;g2281f314033_0_107"/>
            <p:cNvSpPr txBox="1"/>
            <p:nvPr/>
          </p:nvSpPr>
          <p:spPr>
            <a:xfrm>
              <a:off x="318175" y="1256425"/>
              <a:ext cx="4156200" cy="400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en-GB" sz="1400" u="none" cap="none" strike="noStrik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STAC Generator</a:t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2" name="Google Shape;302;g2281f314033_0_107"/>
            <p:cNvSpPr/>
            <p:nvPr/>
          </p:nvSpPr>
          <p:spPr>
            <a:xfrm>
              <a:off x="5030289" y="2934196"/>
              <a:ext cx="1729500" cy="2404800"/>
            </a:xfrm>
            <a:prstGeom prst="rect">
              <a:avLst/>
            </a:prstGeom>
            <a:solidFill>
              <a:srgbClr val="CFE2F3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3" name="Google Shape;303;g2281f314033_0_107"/>
            <p:cNvSpPr/>
            <p:nvPr/>
          </p:nvSpPr>
          <p:spPr>
            <a:xfrm>
              <a:off x="2256750" y="4243350"/>
              <a:ext cx="2635200" cy="1618500"/>
            </a:xfrm>
            <a:prstGeom prst="rect">
              <a:avLst/>
            </a:prstGeom>
            <a:solidFill>
              <a:srgbClr val="CFE2F3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4" name="Google Shape;304;g2281f314033_0_107"/>
            <p:cNvSpPr txBox="1"/>
            <p:nvPr/>
          </p:nvSpPr>
          <p:spPr>
            <a:xfrm>
              <a:off x="2256750" y="4263925"/>
              <a:ext cx="2631000" cy="400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en-GB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Extraction Methods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5" name="Google Shape;305;g2281f314033_0_107"/>
            <p:cNvSpPr txBox="1"/>
            <p:nvPr/>
          </p:nvSpPr>
          <p:spPr>
            <a:xfrm>
              <a:off x="5027097" y="2946905"/>
              <a:ext cx="1673100" cy="400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en-GB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Outputs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6" name="Google Shape;306;g2281f314033_0_107"/>
            <p:cNvSpPr/>
            <p:nvPr/>
          </p:nvSpPr>
          <p:spPr>
            <a:xfrm>
              <a:off x="5082208" y="1765575"/>
              <a:ext cx="575748" cy="198396"/>
            </a:xfrm>
            <a:prstGeom prst="flowChartDocument">
              <a:avLst/>
            </a:prstGeom>
            <a:solidFill>
              <a:srgbClr val="FFFFFF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r>
                <a:rPr b="0" i="0" lang="en-GB" sz="9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BADC</a:t>
              </a:r>
              <a:endParaRPr b="0" i="0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7" name="Google Shape;307;g2281f314033_0_107"/>
            <p:cNvSpPr/>
            <p:nvPr/>
          </p:nvSpPr>
          <p:spPr>
            <a:xfrm>
              <a:off x="5792896" y="1939002"/>
              <a:ext cx="575748" cy="198396"/>
            </a:xfrm>
            <a:prstGeom prst="flowChartDocument">
              <a:avLst/>
            </a:prstGeom>
            <a:solidFill>
              <a:srgbClr val="FFFFFF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r>
                <a:rPr b="0" i="0" lang="en-GB" sz="9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FAAM</a:t>
              </a:r>
              <a:endParaRPr b="0" i="0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8" name="Google Shape;308;g2281f314033_0_107"/>
            <p:cNvSpPr/>
            <p:nvPr/>
          </p:nvSpPr>
          <p:spPr>
            <a:xfrm>
              <a:off x="5792896" y="2175625"/>
              <a:ext cx="575748" cy="198396"/>
            </a:xfrm>
            <a:prstGeom prst="flowChartDocument">
              <a:avLst/>
            </a:prstGeom>
            <a:solidFill>
              <a:srgbClr val="FFFFFF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r>
                <a:rPr b="0" i="0" lang="en-GB" sz="9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CMIP6</a:t>
              </a:r>
              <a:endParaRPr b="0" i="0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cxnSp>
          <p:nvCxnSpPr>
            <p:cNvPr id="309" name="Google Shape;309;g2281f314033_0_107"/>
            <p:cNvCxnSpPr>
              <a:stCxn id="306" idx="2"/>
              <a:endCxn id="307" idx="1"/>
            </p:cNvCxnSpPr>
            <p:nvPr/>
          </p:nvCxnSpPr>
          <p:spPr>
            <a:xfrm flipH="1" rot="-5400000">
              <a:off x="5537782" y="1783155"/>
              <a:ext cx="87300" cy="422700"/>
            </a:xfrm>
            <a:prstGeom prst="bentConnector2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310" name="Google Shape;310;g2281f314033_0_107"/>
            <p:cNvCxnSpPr>
              <a:stCxn id="306" idx="2"/>
              <a:endCxn id="308" idx="1"/>
            </p:cNvCxnSpPr>
            <p:nvPr/>
          </p:nvCxnSpPr>
          <p:spPr>
            <a:xfrm flipH="1" rot="-5400000">
              <a:off x="5419432" y="1901505"/>
              <a:ext cx="324000" cy="422700"/>
            </a:xfrm>
            <a:prstGeom prst="bentConnector2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sp>
          <p:nvSpPr>
            <p:cNvPr id="311" name="Google Shape;311;g2281f314033_0_107"/>
            <p:cNvSpPr/>
            <p:nvPr/>
          </p:nvSpPr>
          <p:spPr>
            <a:xfrm>
              <a:off x="5080997" y="4892902"/>
              <a:ext cx="881400" cy="362700"/>
            </a:xfrm>
            <a:prstGeom prst="roundRect">
              <a:avLst>
                <a:gd fmla="val 16667" name="adj"/>
              </a:avLst>
            </a:prstGeom>
            <a:solidFill>
              <a:srgbClr val="A4C2F4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800"/>
                <a:buFont typeface="Arial"/>
                <a:buNone/>
              </a:pPr>
              <a:r>
                <a:rPr b="0" i="0" lang="en-GB" sz="8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Elasticsearch</a:t>
              </a:r>
              <a:endPara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2" name="Google Shape;312;g2281f314033_0_107"/>
            <p:cNvSpPr/>
            <p:nvPr/>
          </p:nvSpPr>
          <p:spPr>
            <a:xfrm>
              <a:off x="5215935" y="3616472"/>
              <a:ext cx="746700" cy="362700"/>
            </a:xfrm>
            <a:prstGeom prst="roundRect">
              <a:avLst>
                <a:gd fmla="val 16667" name="adj"/>
              </a:avLst>
            </a:prstGeom>
            <a:solidFill>
              <a:srgbClr val="A4C2F4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800"/>
                <a:buFont typeface="Arial"/>
                <a:buNone/>
              </a:pPr>
              <a:r>
                <a:rPr b="0" i="0" lang="en-GB" sz="8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JSON</a:t>
              </a:r>
              <a:endPara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3" name="Google Shape;313;g2281f314033_0_107"/>
            <p:cNvSpPr/>
            <p:nvPr/>
          </p:nvSpPr>
          <p:spPr>
            <a:xfrm>
              <a:off x="5962520" y="3966384"/>
              <a:ext cx="746700" cy="362700"/>
            </a:xfrm>
            <a:prstGeom prst="roundRect">
              <a:avLst>
                <a:gd fmla="val 16667" name="adj"/>
              </a:avLst>
            </a:prstGeom>
            <a:solidFill>
              <a:srgbClr val="A4C2F4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800"/>
                <a:buFont typeface="Arial"/>
                <a:buNone/>
              </a:pPr>
              <a:r>
                <a:rPr b="0" i="0" lang="en-GB" sz="8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CSV</a:t>
              </a:r>
              <a:endPara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4" name="Google Shape;314;g2281f314033_0_107"/>
            <p:cNvSpPr/>
            <p:nvPr/>
          </p:nvSpPr>
          <p:spPr>
            <a:xfrm>
              <a:off x="5215935" y="4254699"/>
              <a:ext cx="746700" cy="362700"/>
            </a:xfrm>
            <a:prstGeom prst="roundRect">
              <a:avLst>
                <a:gd fmla="val 16667" name="adj"/>
              </a:avLst>
            </a:prstGeom>
            <a:solidFill>
              <a:srgbClr val="A4C2F4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800"/>
                <a:buFont typeface="Arial"/>
                <a:buNone/>
              </a:pPr>
              <a:r>
                <a:rPr b="0" i="0" lang="en-GB" sz="8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Intake ESM</a:t>
              </a:r>
              <a:endPara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5" name="Google Shape;315;g2281f314033_0_107"/>
            <p:cNvSpPr/>
            <p:nvPr/>
          </p:nvSpPr>
          <p:spPr>
            <a:xfrm>
              <a:off x="538361" y="3562286"/>
              <a:ext cx="746700" cy="362700"/>
            </a:xfrm>
            <a:prstGeom prst="roundRect">
              <a:avLst>
                <a:gd fmla="val 16667" name="adj"/>
              </a:avLst>
            </a:prstGeom>
            <a:solidFill>
              <a:srgbClr val="A4C2F4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800"/>
                <a:buFont typeface="Arial"/>
                <a:buNone/>
              </a:pPr>
              <a:r>
                <a:rPr b="0" i="0" lang="en-GB" sz="8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Object Store</a:t>
              </a:r>
              <a:endPara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6" name="Google Shape;316;g2281f314033_0_107"/>
            <p:cNvSpPr/>
            <p:nvPr/>
          </p:nvSpPr>
          <p:spPr>
            <a:xfrm>
              <a:off x="3633114" y="5028239"/>
              <a:ext cx="881400" cy="362700"/>
            </a:xfrm>
            <a:prstGeom prst="roundRect">
              <a:avLst>
                <a:gd fmla="val 16667" name="adj"/>
              </a:avLst>
            </a:prstGeom>
            <a:solidFill>
              <a:srgbClr val="A4C2F4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800"/>
                <a:buFont typeface="Arial"/>
                <a:buNone/>
              </a:pPr>
              <a:r>
                <a:rPr b="0" i="0" lang="en-GB" sz="8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Elasticsearch</a:t>
              </a:r>
              <a:endPara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7" name="Google Shape;317;g2281f314033_0_107"/>
            <p:cNvSpPr/>
            <p:nvPr/>
          </p:nvSpPr>
          <p:spPr>
            <a:xfrm>
              <a:off x="3207171" y="4611985"/>
              <a:ext cx="746700" cy="362700"/>
            </a:xfrm>
            <a:prstGeom prst="roundRect">
              <a:avLst>
                <a:gd fmla="val 16667" name="adj"/>
              </a:avLst>
            </a:prstGeom>
            <a:solidFill>
              <a:srgbClr val="A4C2F4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800"/>
                <a:buFont typeface="Arial"/>
                <a:buNone/>
              </a:pPr>
              <a:r>
                <a:rPr b="0" i="0" lang="en-GB" sz="8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Posix stats</a:t>
              </a:r>
              <a:endPara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8" name="Google Shape;318;g2281f314033_0_107"/>
            <p:cNvSpPr/>
            <p:nvPr/>
          </p:nvSpPr>
          <p:spPr>
            <a:xfrm>
              <a:off x="2370074" y="4611971"/>
              <a:ext cx="746700" cy="362700"/>
            </a:xfrm>
            <a:prstGeom prst="roundRect">
              <a:avLst>
                <a:gd fmla="val 16667" name="adj"/>
              </a:avLst>
            </a:prstGeom>
            <a:solidFill>
              <a:srgbClr val="A4C2F4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800"/>
                <a:buFont typeface="Arial"/>
                <a:buNone/>
              </a:pPr>
              <a:r>
                <a:rPr b="0" i="0" lang="en-GB" sz="8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regex</a:t>
              </a:r>
              <a:endPara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9" name="Google Shape;319;g2281f314033_0_107"/>
            <p:cNvSpPr/>
            <p:nvPr/>
          </p:nvSpPr>
          <p:spPr>
            <a:xfrm>
              <a:off x="2784237" y="5033871"/>
              <a:ext cx="746700" cy="362700"/>
            </a:xfrm>
            <a:prstGeom prst="roundRect">
              <a:avLst>
                <a:gd fmla="val 16667" name="adj"/>
              </a:avLst>
            </a:prstGeom>
            <a:solidFill>
              <a:srgbClr val="A4C2F4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800"/>
                <a:buFont typeface="Arial"/>
                <a:buNone/>
              </a:pPr>
              <a:r>
                <a:rPr b="0" i="0" lang="en-GB" sz="8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Object store stats</a:t>
              </a:r>
              <a:endPara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0" name="Google Shape;320;g2281f314033_0_107"/>
            <p:cNvSpPr/>
            <p:nvPr/>
          </p:nvSpPr>
          <p:spPr>
            <a:xfrm>
              <a:off x="2370080" y="5444515"/>
              <a:ext cx="746700" cy="362700"/>
            </a:xfrm>
            <a:prstGeom prst="roundRect">
              <a:avLst>
                <a:gd fmla="val 16667" name="adj"/>
              </a:avLst>
            </a:prstGeom>
            <a:solidFill>
              <a:srgbClr val="A4C2F4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800"/>
                <a:buFont typeface="Arial"/>
                <a:buNone/>
              </a:pPr>
              <a:r>
                <a:rPr b="0" i="0" lang="en-GB" sz="8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header</a:t>
              </a:r>
              <a:endPara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1" name="Google Shape;321;g2281f314033_0_107"/>
            <p:cNvSpPr/>
            <p:nvPr/>
          </p:nvSpPr>
          <p:spPr>
            <a:xfrm>
              <a:off x="2255147" y="2928028"/>
              <a:ext cx="2635200" cy="1005300"/>
            </a:xfrm>
            <a:prstGeom prst="rect">
              <a:avLst/>
            </a:prstGeom>
            <a:solidFill>
              <a:srgbClr val="CFE2F3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2" name="Google Shape;322;g2281f314033_0_107"/>
            <p:cNvSpPr/>
            <p:nvPr/>
          </p:nvSpPr>
          <p:spPr>
            <a:xfrm>
              <a:off x="2321058" y="3461857"/>
              <a:ext cx="746700" cy="362700"/>
            </a:xfrm>
            <a:prstGeom prst="roundRect">
              <a:avLst>
                <a:gd fmla="val 16667" name="adj"/>
              </a:avLst>
            </a:prstGeom>
            <a:solidFill>
              <a:srgbClr val="A4C2F4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r>
                <a:rPr b="0" i="0" lang="en-GB" sz="9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Asset</a:t>
              </a:r>
              <a:endParaRPr b="0" i="0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3" name="Google Shape;323;g2281f314033_0_107"/>
            <p:cNvSpPr/>
            <p:nvPr/>
          </p:nvSpPr>
          <p:spPr>
            <a:xfrm>
              <a:off x="3157529" y="3305351"/>
              <a:ext cx="746700" cy="362700"/>
            </a:xfrm>
            <a:prstGeom prst="roundRect">
              <a:avLst>
                <a:gd fmla="val 16667" name="adj"/>
              </a:avLst>
            </a:prstGeom>
            <a:solidFill>
              <a:srgbClr val="A4C2F4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r>
                <a:rPr b="0" i="0" lang="en-GB" sz="9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Item</a:t>
              </a:r>
              <a:endParaRPr b="0" i="0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4" name="Google Shape;324;g2281f314033_0_107"/>
            <p:cNvSpPr/>
            <p:nvPr/>
          </p:nvSpPr>
          <p:spPr>
            <a:xfrm>
              <a:off x="4001853" y="3461871"/>
              <a:ext cx="803400" cy="362700"/>
            </a:xfrm>
            <a:prstGeom prst="roundRect">
              <a:avLst>
                <a:gd fmla="val 16667" name="adj"/>
              </a:avLst>
            </a:prstGeom>
            <a:solidFill>
              <a:srgbClr val="A4C2F4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r>
                <a:rPr b="0" i="0" lang="en-GB" sz="9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Collection</a:t>
              </a:r>
              <a:endParaRPr b="0" i="0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5" name="Google Shape;325;g2281f314033_0_107"/>
            <p:cNvSpPr txBox="1"/>
            <p:nvPr/>
          </p:nvSpPr>
          <p:spPr>
            <a:xfrm>
              <a:off x="2253593" y="2934202"/>
              <a:ext cx="2551800" cy="400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en-GB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Generators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6" name="Google Shape;326;g2281f314033_0_107"/>
            <p:cNvSpPr/>
            <p:nvPr/>
          </p:nvSpPr>
          <p:spPr>
            <a:xfrm>
              <a:off x="3207169" y="5444515"/>
              <a:ext cx="746700" cy="362700"/>
            </a:xfrm>
            <a:prstGeom prst="roundRect">
              <a:avLst>
                <a:gd fmla="val 16667" name="adj"/>
              </a:avLst>
            </a:prstGeom>
            <a:solidFill>
              <a:srgbClr val="A4C2F4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800"/>
                <a:buFont typeface="Arial"/>
                <a:buNone/>
              </a:pPr>
              <a:r>
                <a:rPr b="0" i="0" lang="en-GB" sz="8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xml</a:t>
              </a:r>
              <a:endPara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7" name="Google Shape;327;g2281f314033_0_107"/>
            <p:cNvSpPr/>
            <p:nvPr/>
          </p:nvSpPr>
          <p:spPr>
            <a:xfrm>
              <a:off x="4044277" y="5444515"/>
              <a:ext cx="746700" cy="362700"/>
            </a:xfrm>
            <a:prstGeom prst="roundRect">
              <a:avLst>
                <a:gd fmla="val 16667" name="adj"/>
              </a:avLst>
            </a:prstGeom>
            <a:solidFill>
              <a:srgbClr val="A4C2F4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800"/>
                <a:buFont typeface="Arial"/>
                <a:buNone/>
              </a:pPr>
              <a:r>
                <a:rPr b="0" i="0" lang="en-GB" sz="8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default</a:t>
              </a:r>
              <a:endPara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8" name="Google Shape;328;g2281f314033_0_107"/>
            <p:cNvSpPr/>
            <p:nvPr/>
          </p:nvSpPr>
          <p:spPr>
            <a:xfrm>
              <a:off x="4026140" y="4611966"/>
              <a:ext cx="746700" cy="362700"/>
            </a:xfrm>
            <a:prstGeom prst="roundRect">
              <a:avLst>
                <a:gd fmla="val 16667" name="adj"/>
              </a:avLst>
            </a:prstGeom>
            <a:solidFill>
              <a:srgbClr val="A4C2F4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800"/>
                <a:buFont typeface="Arial"/>
                <a:buNone/>
              </a:pPr>
              <a:r>
                <a:rPr b="0" i="0" lang="en-GB" sz="8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JSON file</a:t>
              </a:r>
              <a:endPara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9" name="Google Shape;329;g2281f314033_0_107"/>
            <p:cNvSpPr/>
            <p:nvPr/>
          </p:nvSpPr>
          <p:spPr>
            <a:xfrm>
              <a:off x="1285041" y="3882260"/>
              <a:ext cx="746700" cy="362700"/>
            </a:xfrm>
            <a:prstGeom prst="roundRect">
              <a:avLst>
                <a:gd fmla="val 16667" name="adj"/>
              </a:avLst>
            </a:prstGeom>
            <a:solidFill>
              <a:srgbClr val="A4C2F4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800"/>
                <a:buFont typeface="Arial"/>
                <a:buNone/>
              </a:pPr>
              <a:r>
                <a:rPr b="0" i="0" lang="en-GB" sz="8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Intake ESM</a:t>
              </a:r>
              <a:endPara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0" name="Google Shape;330;g2281f314033_0_107"/>
            <p:cNvSpPr/>
            <p:nvPr/>
          </p:nvSpPr>
          <p:spPr>
            <a:xfrm>
              <a:off x="538361" y="4190380"/>
              <a:ext cx="746700" cy="362700"/>
            </a:xfrm>
            <a:prstGeom prst="roundRect">
              <a:avLst>
                <a:gd fmla="val 16667" name="adj"/>
              </a:avLst>
            </a:prstGeom>
            <a:solidFill>
              <a:srgbClr val="A4C2F4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800"/>
                <a:buFont typeface="Arial"/>
                <a:buNone/>
              </a:pPr>
              <a:r>
                <a:rPr b="0" i="0" lang="en-GB" sz="8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text file</a:t>
              </a:r>
              <a:endPara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1" name="Google Shape;331;g2281f314033_0_107"/>
            <p:cNvSpPr/>
            <p:nvPr/>
          </p:nvSpPr>
          <p:spPr>
            <a:xfrm>
              <a:off x="1285041" y="4500220"/>
              <a:ext cx="746700" cy="362700"/>
            </a:xfrm>
            <a:prstGeom prst="roundRect">
              <a:avLst>
                <a:gd fmla="val 16667" name="adj"/>
              </a:avLst>
            </a:prstGeom>
            <a:solidFill>
              <a:srgbClr val="A4C2F4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800"/>
                <a:buFont typeface="Arial"/>
                <a:buNone/>
              </a:pPr>
              <a:r>
                <a:rPr b="0" i="0" lang="en-GB" sz="8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Rabbit MQ</a:t>
              </a:r>
              <a:endPara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2" name="Google Shape;332;g2281f314033_0_107"/>
            <p:cNvSpPr/>
            <p:nvPr/>
          </p:nvSpPr>
          <p:spPr>
            <a:xfrm>
              <a:off x="5962520" y="4580461"/>
              <a:ext cx="746700" cy="362700"/>
            </a:xfrm>
            <a:prstGeom prst="roundRect">
              <a:avLst>
                <a:gd fmla="val 16667" name="adj"/>
              </a:avLst>
            </a:prstGeom>
            <a:solidFill>
              <a:srgbClr val="A4C2F4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800"/>
                <a:buFont typeface="Arial"/>
                <a:buNone/>
              </a:pPr>
              <a:r>
                <a:rPr b="0" i="0" lang="en-GB" sz="8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Standard out</a:t>
              </a:r>
              <a:endPara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3" name="Google Shape;333;g2281f314033_0_107"/>
            <p:cNvSpPr/>
            <p:nvPr/>
          </p:nvSpPr>
          <p:spPr>
            <a:xfrm>
              <a:off x="5962520" y="3288632"/>
              <a:ext cx="746700" cy="362700"/>
            </a:xfrm>
            <a:prstGeom prst="roundRect">
              <a:avLst>
                <a:gd fmla="val 16667" name="adj"/>
              </a:avLst>
            </a:prstGeom>
            <a:solidFill>
              <a:srgbClr val="A4C2F4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800"/>
                <a:buFont typeface="Arial"/>
                <a:buNone/>
              </a:pPr>
              <a:r>
                <a:rPr b="0" i="0" lang="en-GB" sz="8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Rabbit MQ</a:t>
              </a:r>
              <a:endPara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4" name="Google Shape;334;g2281f314033_0_107"/>
            <p:cNvSpPr/>
            <p:nvPr/>
          </p:nvSpPr>
          <p:spPr>
            <a:xfrm>
              <a:off x="6469050" y="1735655"/>
              <a:ext cx="881400" cy="778800"/>
            </a:xfrm>
            <a:prstGeom prst="foldedCorner">
              <a:avLst>
                <a:gd fmla="val 16667" name="adj"/>
              </a:avLst>
            </a:prstGeom>
            <a:solidFill>
              <a:srgbClr val="FFFFFF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700"/>
                <a:buFont typeface="Arial"/>
                <a:buNone/>
              </a:pPr>
              <a:r>
                <a:rPr b="0" i="0" lang="en-GB" sz="7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{</a:t>
              </a:r>
              <a:endParaRPr b="0" i="0" sz="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700"/>
                <a:buFont typeface="Arial"/>
                <a:buNone/>
              </a:pPr>
              <a:r>
                <a:rPr b="0" i="0" lang="en-GB" sz="7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    paths: [...]</a:t>
              </a:r>
              <a:endParaRPr b="0" i="0" sz="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700"/>
                <a:buFont typeface="Arial"/>
                <a:buNone/>
              </a:pPr>
              <a:r>
                <a:rPr b="0" i="0" lang="en-GB" sz="7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    asset: {...}</a:t>
              </a:r>
              <a:endParaRPr b="0" i="0" sz="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700"/>
                <a:buFont typeface="Arial"/>
                <a:buNone/>
              </a:pPr>
              <a:r>
                <a:rPr b="0" i="0" lang="en-GB" sz="7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    item: {...}</a:t>
              </a:r>
              <a:endParaRPr b="0" i="0" sz="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700"/>
                <a:buFont typeface="Arial"/>
                <a:buNone/>
              </a:pPr>
              <a:r>
                <a:rPr b="0" i="0" lang="en-GB" sz="7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    collection: {...}</a:t>
              </a:r>
              <a:endParaRPr b="0" i="0" sz="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700"/>
                <a:buFont typeface="Arial"/>
                <a:buNone/>
              </a:pPr>
              <a:r>
                <a:rPr b="0" i="0" lang="en-GB" sz="7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}</a:t>
              </a:r>
              <a:endParaRPr b="0" i="0" sz="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5" name="Google Shape;335;g2281f314033_0_107"/>
            <p:cNvSpPr/>
            <p:nvPr/>
          </p:nvSpPr>
          <p:spPr>
            <a:xfrm>
              <a:off x="659884" y="1648574"/>
              <a:ext cx="837000" cy="731400"/>
            </a:xfrm>
            <a:prstGeom prst="foldedCorner">
              <a:avLst>
                <a:gd fmla="val 16667" name="adj"/>
              </a:avLst>
            </a:prstGeom>
            <a:solidFill>
              <a:srgbClr val="FFFFFF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700"/>
                <a:buFont typeface="Arial"/>
                <a:buNone/>
              </a:pPr>
              <a:r>
                <a:rPr b="0" i="0" lang="en-GB" sz="7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{</a:t>
              </a:r>
              <a:endParaRPr b="0" i="0" sz="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700"/>
                <a:buFont typeface="Arial"/>
                <a:buNone/>
              </a:pPr>
              <a:r>
                <a:rPr b="0" i="0" lang="en-GB" sz="7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    generator: ...</a:t>
              </a:r>
              <a:endParaRPr b="0" i="0" sz="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700"/>
                <a:buFont typeface="Arial"/>
                <a:buNone/>
              </a:pPr>
              <a:r>
                <a:rPr b="0" i="0" lang="en-GB" sz="7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    inputs: [...]</a:t>
              </a:r>
              <a:endParaRPr b="0" i="0" sz="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700"/>
                <a:buFont typeface="Arial"/>
                <a:buNone/>
              </a:pPr>
              <a:r>
                <a:rPr b="0" i="0" lang="en-GB" sz="7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    outputs: [...]</a:t>
              </a:r>
              <a:endParaRPr b="0" i="0" sz="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700"/>
                <a:buFont typeface="Arial"/>
                <a:buNone/>
              </a:pPr>
              <a:r>
                <a:rPr b="0" i="0" lang="en-GB" sz="7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}</a:t>
              </a:r>
              <a:endParaRPr b="0" i="0" sz="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6" name="Google Shape;336;g2281f314033_0_107"/>
            <p:cNvSpPr/>
            <p:nvPr/>
          </p:nvSpPr>
          <p:spPr>
            <a:xfrm>
              <a:off x="448699" y="4862709"/>
              <a:ext cx="881400" cy="362700"/>
            </a:xfrm>
            <a:prstGeom prst="roundRect">
              <a:avLst>
                <a:gd fmla="val 16667" name="adj"/>
              </a:avLst>
            </a:prstGeom>
            <a:solidFill>
              <a:srgbClr val="A4C2F4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800"/>
                <a:buFont typeface="Arial"/>
                <a:buNone/>
              </a:pPr>
              <a:r>
                <a:rPr b="0" i="0" lang="en-GB" sz="8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Elasticsearch</a:t>
              </a:r>
              <a:endPara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7" name="Google Shape;337;g2281f314033_0_107"/>
            <p:cNvSpPr/>
            <p:nvPr/>
          </p:nvSpPr>
          <p:spPr>
            <a:xfrm>
              <a:off x="2256750" y="1850325"/>
              <a:ext cx="2631000" cy="824100"/>
            </a:xfrm>
            <a:prstGeom prst="rect">
              <a:avLst/>
            </a:prstGeom>
            <a:solidFill>
              <a:srgbClr val="CFE2F3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8" name="Google Shape;338;g2281f314033_0_107"/>
            <p:cNvSpPr txBox="1"/>
            <p:nvPr/>
          </p:nvSpPr>
          <p:spPr>
            <a:xfrm>
              <a:off x="2253596" y="1849175"/>
              <a:ext cx="2224500" cy="400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en-GB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ID Extraction Methods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9" name="Google Shape;339;g2281f314033_0_107"/>
            <p:cNvSpPr/>
            <p:nvPr/>
          </p:nvSpPr>
          <p:spPr>
            <a:xfrm>
              <a:off x="3700484" y="2234735"/>
              <a:ext cx="746700" cy="362700"/>
            </a:xfrm>
            <a:prstGeom prst="roundRect">
              <a:avLst>
                <a:gd fmla="val 16667" name="adj"/>
              </a:avLst>
            </a:prstGeom>
            <a:solidFill>
              <a:srgbClr val="A4C2F4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800"/>
                <a:buFont typeface="Arial"/>
                <a:buNone/>
              </a:pPr>
              <a:r>
                <a:rPr b="0" i="0" lang="en-GB" sz="8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Default</a:t>
              </a:r>
              <a:endPara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0" name="Google Shape;340;g2281f314033_0_107"/>
            <p:cNvSpPr/>
            <p:nvPr/>
          </p:nvSpPr>
          <p:spPr>
            <a:xfrm>
              <a:off x="2667534" y="2230185"/>
              <a:ext cx="746700" cy="362700"/>
            </a:xfrm>
            <a:prstGeom prst="roundRect">
              <a:avLst>
                <a:gd fmla="val 16667" name="adj"/>
              </a:avLst>
            </a:prstGeom>
            <a:solidFill>
              <a:srgbClr val="A4C2F4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800"/>
                <a:buFont typeface="Arial"/>
                <a:buNone/>
              </a:pPr>
              <a:r>
                <a:rPr b="0" i="0" lang="en-GB" sz="8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Hash</a:t>
              </a:r>
              <a:endPara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341" name="Google Shape;341;g2281f314033_0_107"/>
          <p:cNvSpPr txBox="1"/>
          <p:nvPr/>
        </p:nvSpPr>
        <p:spPr>
          <a:xfrm>
            <a:off x="403340" y="345182"/>
            <a:ext cx="11684700" cy="769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</a:pPr>
            <a:r>
              <a:rPr b="1" i="0" lang="en-GB" sz="4400" u="none" cap="none" strike="noStrike">
                <a:solidFill>
                  <a:srgbClr val="2E2D62"/>
                </a:solidFill>
                <a:latin typeface="Arial"/>
                <a:ea typeface="Arial"/>
                <a:cs typeface="Arial"/>
                <a:sym typeface="Arial"/>
              </a:rPr>
              <a:t>Collection Descriptions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342" name="Google Shape;342;g2281f314033_0_107"/>
          <p:cNvCxnSpPr/>
          <p:nvPr/>
        </p:nvCxnSpPr>
        <p:spPr>
          <a:xfrm flipH="1" rot="10800000">
            <a:off x="7355525" y="370850"/>
            <a:ext cx="4526400" cy="136560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343" name="Google Shape;343;g2281f314033_0_107"/>
          <p:cNvCxnSpPr/>
          <p:nvPr/>
        </p:nvCxnSpPr>
        <p:spPr>
          <a:xfrm flipH="1" rot="10800000">
            <a:off x="6472125" y="351300"/>
            <a:ext cx="1556700" cy="139740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344" name="Google Shape;344;g2281f314033_0_107"/>
          <p:cNvSpPr/>
          <p:nvPr/>
        </p:nvSpPr>
        <p:spPr>
          <a:xfrm>
            <a:off x="5033450" y="2937925"/>
            <a:ext cx="1729500" cy="2404800"/>
          </a:xfrm>
          <a:prstGeom prst="rect">
            <a:avLst/>
          </a:prstGeom>
          <a:solidFill>
            <a:srgbClr val="CFE2F3">
              <a:alpha val="83529"/>
            </a:srgbClr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345" name="Google Shape;345;g2281f314033_0_107"/>
          <p:cNvCxnSpPr/>
          <p:nvPr/>
        </p:nvCxnSpPr>
        <p:spPr>
          <a:xfrm>
            <a:off x="6481875" y="2515575"/>
            <a:ext cx="1537200" cy="409830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346" name="Google Shape;346;g2281f314033_0_107"/>
          <p:cNvCxnSpPr/>
          <p:nvPr/>
        </p:nvCxnSpPr>
        <p:spPr>
          <a:xfrm>
            <a:off x="7218950" y="2516875"/>
            <a:ext cx="4019400" cy="410700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347" name="Google Shape;347;g2281f314033_0_107"/>
          <p:cNvSpPr/>
          <p:nvPr/>
        </p:nvSpPr>
        <p:spPr>
          <a:xfrm>
            <a:off x="8014675" y="352300"/>
            <a:ext cx="3864000" cy="6268800"/>
          </a:xfrm>
          <a:prstGeom prst="foldedCorner">
            <a:avLst>
              <a:gd fmla="val 16667" name="adj"/>
            </a:avLst>
          </a:prstGeom>
          <a:solidFill>
            <a:srgbClr val="FFFFFF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</a:pPr>
            <a:r>
              <a:rPr b="1" i="0" lang="en-GB" sz="500" u="none" cap="none" strike="noStrike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{</a:t>
            </a:r>
            <a:endParaRPr b="1" i="0" sz="500" u="none" cap="none" strike="noStrike">
              <a:solidFill>
                <a:srgbClr val="000000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</a:pPr>
            <a:r>
              <a:rPr b="1" i="0" lang="en-GB" sz="500" u="none" cap="none" strike="noStrike">
                <a:solidFill>
                  <a:srgbClr val="80000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 paths</a:t>
            </a:r>
            <a:r>
              <a:rPr b="1" i="0" lang="en-GB" sz="500" u="none" cap="none" strike="noStrike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:</a:t>
            </a:r>
            <a:endParaRPr b="1" i="0" sz="500" u="none" cap="none" strike="noStrike">
              <a:solidFill>
                <a:schemeClr val="dk1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</a:pPr>
            <a:r>
              <a:rPr b="1" i="0" lang="en-GB" sz="500" u="none" cap="none" strike="noStrike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  - </a:t>
            </a:r>
            <a:r>
              <a:rPr b="1" i="0" lang="en-GB" sz="500" u="none" cap="none" strike="noStrike">
                <a:solidFill>
                  <a:srgbClr val="0000FF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/badc/cmip6/data/</a:t>
            </a:r>
            <a:endParaRPr b="1" i="0" sz="500" u="none" cap="none" strike="noStrike">
              <a:solidFill>
                <a:srgbClr val="0000FF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</a:pPr>
            <a:r>
              <a:t/>
            </a:r>
            <a:endParaRPr b="1" i="0" sz="500" u="none" cap="none" strike="noStrike">
              <a:solidFill>
                <a:schemeClr val="dk1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</a:pPr>
            <a:r>
              <a:rPr b="1" i="0" lang="en-GB" sz="500" u="none" cap="none" strike="noStrike">
                <a:solidFill>
                  <a:srgbClr val="80000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 asset</a:t>
            </a:r>
            <a:r>
              <a:rPr b="1" i="0" lang="en-GB" sz="500" u="none" cap="none" strike="noStrike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:</a:t>
            </a:r>
            <a:endParaRPr b="1" i="0" sz="500" u="none" cap="none" strike="noStrike">
              <a:solidFill>
                <a:schemeClr val="dk1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</a:pPr>
            <a:r>
              <a:rPr b="1" i="0" lang="en-GB" sz="500" u="none" cap="none" strike="noStrike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   </a:t>
            </a:r>
            <a:r>
              <a:rPr b="1" i="0" lang="en-GB" sz="500" u="none" cap="none" strike="noStrike">
                <a:solidFill>
                  <a:srgbClr val="80000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id</a:t>
            </a:r>
            <a:r>
              <a:rPr b="1" i="0" lang="en-GB" sz="500" u="none" cap="none" strike="noStrike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:</a:t>
            </a:r>
            <a:endParaRPr b="1" i="0" sz="500" u="none" cap="none" strike="noStrike">
              <a:solidFill>
                <a:schemeClr val="dk1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</a:pPr>
            <a:r>
              <a:rPr b="1" i="0" lang="en-GB" sz="500" u="none" cap="none" strike="noStrike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     </a:t>
            </a:r>
            <a:r>
              <a:rPr b="1" i="0" lang="en-GB" sz="500" u="none" cap="none" strike="noStrike">
                <a:solidFill>
                  <a:srgbClr val="80000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method</a:t>
            </a:r>
            <a:r>
              <a:rPr b="1" i="0" lang="en-GB" sz="500" u="none" cap="none" strike="noStrike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: </a:t>
            </a:r>
            <a:r>
              <a:rPr b="1" i="0" lang="en-GB" sz="500" u="none" cap="none" strike="noStrike">
                <a:solidFill>
                  <a:srgbClr val="0000FF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hash</a:t>
            </a:r>
            <a:endParaRPr b="1" i="0" sz="500" u="none" cap="none" strike="noStrike">
              <a:solidFill>
                <a:srgbClr val="0000FF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</a:pPr>
            <a:r>
              <a:rPr b="1" i="0" lang="en-GB" sz="500" u="none" cap="none" strike="noStrike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     </a:t>
            </a:r>
            <a:r>
              <a:rPr b="1" i="0" lang="en-GB" sz="500" u="none" cap="none" strike="noStrike">
                <a:solidFill>
                  <a:srgbClr val="80000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terms</a:t>
            </a:r>
            <a:r>
              <a:rPr b="1" i="0" lang="en-GB" sz="500" u="none" cap="none" strike="noStrike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:</a:t>
            </a:r>
            <a:endParaRPr b="1" i="0" sz="500" u="none" cap="none" strike="noStrike">
              <a:solidFill>
                <a:schemeClr val="dk1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</a:pPr>
            <a:r>
              <a:rPr b="1" i="0" lang="en-GB" sz="500" u="none" cap="none" strike="noStrike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       - </a:t>
            </a:r>
            <a:r>
              <a:rPr b="1" i="0" lang="en-GB" sz="500" u="none" cap="none" strike="noStrike">
                <a:solidFill>
                  <a:srgbClr val="0000FF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uri</a:t>
            </a:r>
            <a:endParaRPr b="1" i="0" sz="500" u="none" cap="none" strike="noStrike">
              <a:solidFill>
                <a:schemeClr val="dk1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</a:pPr>
            <a:r>
              <a:rPr b="1" i="0" lang="en-GB" sz="500" u="none" cap="none" strike="noStrike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   </a:t>
            </a:r>
            <a:r>
              <a:rPr b="1" i="0" lang="en-GB" sz="500" u="none" cap="none" strike="noStrike">
                <a:solidFill>
                  <a:srgbClr val="80000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extraction_methods</a:t>
            </a:r>
            <a:r>
              <a:rPr b="1" i="0" lang="en-GB" sz="500" u="none" cap="none" strike="noStrike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:</a:t>
            </a:r>
            <a:endParaRPr b="1" i="0" sz="500" u="none" cap="none" strike="noStrike">
              <a:solidFill>
                <a:schemeClr val="dk1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</a:pPr>
            <a:r>
              <a:rPr b="1" i="0" lang="en-GB" sz="500" u="none" cap="none" strike="noStrike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     - </a:t>
            </a:r>
            <a:r>
              <a:rPr b="1" i="0" lang="en-GB" sz="500" u="none" cap="none" strike="noStrike">
                <a:solidFill>
                  <a:srgbClr val="80000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method</a:t>
            </a:r>
            <a:r>
              <a:rPr b="1" i="0" lang="en-GB" sz="500" u="none" cap="none" strike="noStrike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: </a:t>
            </a:r>
            <a:r>
              <a:rPr b="1" i="0" lang="en-GB" sz="500" u="none" cap="none" strike="noStrike">
                <a:solidFill>
                  <a:srgbClr val="0000FF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default</a:t>
            </a:r>
            <a:endParaRPr b="1" i="0" sz="500" u="none" cap="none" strike="noStrike">
              <a:solidFill>
                <a:srgbClr val="0000FF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</a:pPr>
            <a:r>
              <a:rPr b="1" i="0" lang="en-GB" sz="500" u="none" cap="none" strike="noStrike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       </a:t>
            </a:r>
            <a:r>
              <a:rPr b="1" i="0" lang="en-GB" sz="500" u="none" cap="none" strike="noStrike">
                <a:solidFill>
                  <a:srgbClr val="80000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inputs</a:t>
            </a:r>
            <a:r>
              <a:rPr b="1" i="0" lang="en-GB" sz="500" u="none" cap="none" strike="noStrike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:</a:t>
            </a:r>
            <a:endParaRPr b="1" i="0" sz="500" u="none" cap="none" strike="noStrike">
              <a:solidFill>
                <a:schemeClr val="dk1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</a:pPr>
            <a:r>
              <a:rPr b="1" i="0" lang="en-GB" sz="500" u="none" cap="none" strike="noStrike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       </a:t>
            </a:r>
            <a:r>
              <a:rPr b="1" i="0" lang="en-GB" sz="500" u="none" cap="none" strike="noStrike">
                <a:solidFill>
                  <a:srgbClr val="80000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defaults</a:t>
            </a:r>
            <a:r>
              <a:rPr b="1" i="0" lang="en-GB" sz="500" u="none" cap="none" strike="noStrike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:</a:t>
            </a:r>
            <a:endParaRPr b="1" i="0" sz="500" u="none" cap="none" strike="noStrike">
              <a:solidFill>
                <a:schemeClr val="dk1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</a:pPr>
            <a:r>
              <a:rPr b="1" i="0" lang="en-GB" sz="500" u="none" cap="none" strike="noStrike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         </a:t>
            </a:r>
            <a:r>
              <a:rPr b="1" i="0" lang="en-GB" sz="500" u="none" cap="none" strike="noStrike">
                <a:solidFill>
                  <a:srgbClr val="80000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general_data_type</a:t>
            </a:r>
            <a:r>
              <a:rPr b="1" i="0" lang="en-GB" sz="500" u="none" cap="none" strike="noStrike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: </a:t>
            </a:r>
            <a:r>
              <a:rPr b="1" i="0" lang="en-GB" sz="500" u="none" cap="none" strike="noStrike">
                <a:solidFill>
                  <a:srgbClr val="0000FF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climate models</a:t>
            </a:r>
            <a:endParaRPr b="1" i="0" sz="500" u="none" cap="none" strike="noStrike">
              <a:solidFill>
                <a:srgbClr val="0000FF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</a:pPr>
            <a:r>
              <a:rPr b="1" i="0" lang="en-GB" sz="500" u="none" cap="none" strike="noStrike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         </a:t>
            </a:r>
            <a:r>
              <a:rPr b="1" i="0" lang="en-GB" sz="500" u="none" cap="none" strike="noStrike">
                <a:solidFill>
                  <a:srgbClr val="80000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permitted_use</a:t>
            </a:r>
            <a:r>
              <a:rPr b="1" i="0" lang="en-GB" sz="500" u="none" cap="none" strike="noStrike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:</a:t>
            </a:r>
            <a:endParaRPr b="1" i="0" sz="500" u="none" cap="none" strike="noStrike">
              <a:solidFill>
                <a:schemeClr val="dk1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</a:pPr>
            <a:r>
              <a:rPr b="1" i="0" lang="en-GB" sz="500" u="none" cap="none" strike="noStrike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           - </a:t>
            </a:r>
            <a:r>
              <a:rPr b="1" i="0" lang="en-GB" sz="500" u="none" cap="none" strike="noStrike">
                <a:solidFill>
                  <a:srgbClr val="0000FF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academic</a:t>
            </a:r>
            <a:endParaRPr b="1" i="0" sz="500" u="none" cap="none" strike="noStrike">
              <a:solidFill>
                <a:srgbClr val="0000FF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</a:pPr>
            <a:r>
              <a:rPr b="1" i="0" lang="en-GB" sz="500" u="none" cap="none" strike="noStrike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           - </a:t>
            </a:r>
            <a:r>
              <a:rPr b="1" i="0" lang="en-GB" sz="500" u="none" cap="none" strike="noStrike">
                <a:solidFill>
                  <a:srgbClr val="0000FF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educational</a:t>
            </a:r>
            <a:endParaRPr b="1" i="0" sz="500" u="none" cap="none" strike="noStrike">
              <a:solidFill>
                <a:srgbClr val="0000FF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</a:pPr>
            <a:r>
              <a:rPr b="1" i="0" lang="en-GB" sz="500" u="none" cap="none" strike="noStrike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     - </a:t>
            </a:r>
            <a:r>
              <a:rPr b="1" i="0" lang="en-GB" sz="500" u="none" cap="none" strike="noStrike">
                <a:solidFill>
                  <a:srgbClr val="80000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method</a:t>
            </a:r>
            <a:r>
              <a:rPr b="1" i="0" lang="en-GB" sz="500" u="none" cap="none" strike="noStrike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: </a:t>
            </a:r>
            <a:r>
              <a:rPr b="1" i="0" lang="en-GB" sz="500" u="none" cap="none" strike="noStrike">
                <a:solidFill>
                  <a:srgbClr val="0000FF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regex</a:t>
            </a:r>
            <a:endParaRPr b="1" i="0" sz="500" u="none" cap="none" strike="noStrike">
              <a:solidFill>
                <a:srgbClr val="0000FF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</a:pPr>
            <a:r>
              <a:rPr b="1" i="0" lang="en-GB" sz="500" u="none" cap="none" strike="noStrike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       </a:t>
            </a:r>
            <a:r>
              <a:rPr b="1" i="0" lang="en-GB" sz="500" u="none" cap="none" strike="noStrike">
                <a:solidFill>
                  <a:srgbClr val="80000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inputs</a:t>
            </a:r>
            <a:r>
              <a:rPr b="1" i="0" lang="en-GB" sz="500" u="none" cap="none" strike="noStrike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:</a:t>
            </a:r>
            <a:endParaRPr b="1" i="0" sz="500" u="none" cap="none" strike="noStrike">
              <a:solidFill>
                <a:schemeClr val="dk1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</a:pPr>
            <a:r>
              <a:rPr b="1" i="0" lang="en-GB" sz="500" u="none" cap="none" strike="noStrike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        </a:t>
            </a:r>
            <a:r>
              <a:rPr b="1" i="0" lang="en-GB" sz="500" u="none" cap="none" strike="noStrike">
                <a:solidFill>
                  <a:srgbClr val="80000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regex</a:t>
            </a:r>
            <a:r>
              <a:rPr b="1" i="0" lang="en-GB" sz="500" u="none" cap="none" strike="noStrike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: </a:t>
            </a:r>
            <a:r>
              <a:rPr b="1" i="0" lang="en-GB" sz="500" u="none" cap="none" strike="noStrike">
                <a:solidFill>
                  <a:srgbClr val="0000FF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'^(?P&lt;mip_era&gt;[^_]+)_(?P&lt;table_id&gt;[^_]+)_(?P&lt;source_id&gt;[^_]+)_</a:t>
            </a:r>
            <a:endParaRPr b="1" i="0" sz="500" u="none" cap="none" strike="noStrike">
              <a:solidFill>
                <a:srgbClr val="0000FF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</a:pPr>
            <a:r>
              <a:rPr b="1" i="0" lang="en-GB" sz="500" u="none" cap="none" strike="noStrike">
                <a:solidFill>
                  <a:srgbClr val="0000FF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               (?P&lt;experiment_id&gt;[^_]+)_r(?P&lt;activity_id&gt;\d*)i(?P&lt;institution_id&gt;\d*)'</a:t>
            </a:r>
            <a:endParaRPr b="1" i="0" sz="500" u="none" cap="none" strike="noStrike">
              <a:solidFill>
                <a:srgbClr val="0000FF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</a:pPr>
            <a:r>
              <a:rPr b="1" i="0" lang="en-GB" sz="500" u="none" cap="none" strike="noStrike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     - </a:t>
            </a:r>
            <a:r>
              <a:rPr b="1" i="0" lang="en-GB" sz="500" u="none" cap="none" strike="noStrike">
                <a:solidFill>
                  <a:srgbClr val="80000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method</a:t>
            </a:r>
            <a:r>
              <a:rPr b="1" i="0" lang="en-GB" sz="500" u="none" cap="none" strike="noStrike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: </a:t>
            </a:r>
            <a:r>
              <a:rPr b="1" i="0" lang="en-GB" sz="500" u="none" cap="none" strike="noStrike">
                <a:solidFill>
                  <a:srgbClr val="0000FF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os_stats</a:t>
            </a:r>
            <a:endParaRPr b="1" i="0" sz="500" u="none" cap="none" strike="noStrike">
              <a:solidFill>
                <a:srgbClr val="0000FF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</a:pPr>
            <a:r>
              <a:t/>
            </a:r>
            <a:endParaRPr b="1" i="0" sz="500" u="none" cap="none" strike="noStrike">
              <a:solidFill>
                <a:schemeClr val="dk1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</a:pPr>
            <a:r>
              <a:rPr b="1" i="0" lang="en-GB" sz="500" u="none" cap="none" strike="noStrike">
                <a:solidFill>
                  <a:srgbClr val="80000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 item</a:t>
            </a:r>
            <a:r>
              <a:rPr b="1" i="0" lang="en-GB" sz="500" u="none" cap="none" strike="noStrike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:</a:t>
            </a:r>
            <a:endParaRPr b="1" i="0" sz="500" u="none" cap="none" strike="noStrike">
              <a:solidFill>
                <a:schemeClr val="dk1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</a:pPr>
            <a:r>
              <a:rPr b="1" i="0" lang="en-GB" sz="500" u="none" cap="none" strike="noStrike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   </a:t>
            </a:r>
            <a:r>
              <a:rPr b="1" i="0" lang="en-GB" sz="500" u="none" cap="none" strike="noStrike">
                <a:solidFill>
                  <a:srgbClr val="80000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id</a:t>
            </a:r>
            <a:r>
              <a:rPr b="1" i="0" lang="en-GB" sz="500" u="none" cap="none" strike="noStrike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:</a:t>
            </a:r>
            <a:endParaRPr b="1" i="0" sz="500" u="none" cap="none" strike="noStrike">
              <a:solidFill>
                <a:schemeClr val="dk1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</a:pPr>
            <a:r>
              <a:rPr b="1" i="0" lang="en-GB" sz="500" u="none" cap="none" strike="noStrike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     </a:t>
            </a:r>
            <a:r>
              <a:rPr b="1" i="0" lang="en-GB" sz="500" u="none" cap="none" strike="noStrike">
                <a:solidFill>
                  <a:srgbClr val="80000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method</a:t>
            </a:r>
            <a:r>
              <a:rPr b="1" i="0" lang="en-GB" sz="500" u="none" cap="none" strike="noStrike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: </a:t>
            </a:r>
            <a:r>
              <a:rPr b="1" i="0" lang="en-GB" sz="500" u="none" cap="none" strike="noStrike">
                <a:solidFill>
                  <a:srgbClr val="0000FF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hash</a:t>
            </a:r>
            <a:endParaRPr b="1" i="0" sz="500" u="none" cap="none" strike="noStrike">
              <a:solidFill>
                <a:srgbClr val="0000FF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</a:pPr>
            <a:r>
              <a:rPr b="1" i="0" lang="en-GB" sz="500" u="none" cap="none" strike="noStrike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     </a:t>
            </a:r>
            <a:r>
              <a:rPr b="1" i="0" lang="en-GB" sz="500" u="none" cap="none" strike="noStrike">
                <a:solidFill>
                  <a:srgbClr val="80000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terms</a:t>
            </a:r>
            <a:r>
              <a:rPr b="1" i="0" lang="en-GB" sz="500" u="none" cap="none" strike="noStrike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:</a:t>
            </a:r>
            <a:endParaRPr b="1" i="0" sz="500" u="none" cap="none" strike="noStrike">
              <a:solidFill>
                <a:schemeClr val="dk1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</a:pPr>
            <a:r>
              <a:rPr b="1" i="0" lang="en-GB" sz="500" u="none" cap="none" strike="noStrike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       - </a:t>
            </a:r>
            <a:r>
              <a:rPr b="1" i="0" lang="en-GB" sz="500" u="none" cap="none" strike="noStrike">
                <a:solidFill>
                  <a:srgbClr val="0000FF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mip_era</a:t>
            </a:r>
            <a:endParaRPr b="1" i="0" sz="500" u="none" cap="none" strike="noStrike">
              <a:solidFill>
                <a:srgbClr val="0000FF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</a:pPr>
            <a:r>
              <a:rPr b="1" i="0" lang="en-GB" sz="500" u="none" cap="none" strike="noStrike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       - </a:t>
            </a:r>
            <a:r>
              <a:rPr b="1" i="0" lang="en-GB" sz="500" u="none" cap="none" strike="noStrike">
                <a:solidFill>
                  <a:srgbClr val="0000FF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activity_id</a:t>
            </a:r>
            <a:endParaRPr b="1" i="0" sz="500" u="none" cap="none" strike="noStrike">
              <a:solidFill>
                <a:srgbClr val="0000FF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</a:pPr>
            <a:r>
              <a:rPr b="1" i="0" lang="en-GB" sz="500" u="none" cap="none" strike="noStrike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       - </a:t>
            </a:r>
            <a:r>
              <a:rPr b="1" i="0" lang="en-GB" sz="500" u="none" cap="none" strike="noStrike">
                <a:solidFill>
                  <a:srgbClr val="0000FF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institution_id</a:t>
            </a:r>
            <a:endParaRPr b="1" i="0" sz="500" u="none" cap="none" strike="noStrike">
              <a:solidFill>
                <a:srgbClr val="0000FF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</a:pPr>
            <a:r>
              <a:rPr b="1" i="0" lang="en-GB" sz="500" u="none" cap="none" strike="noStrike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       - </a:t>
            </a:r>
            <a:r>
              <a:rPr b="1" i="0" lang="en-GB" sz="500" u="none" cap="none" strike="noStrike">
                <a:solidFill>
                  <a:srgbClr val="0000FF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table_id</a:t>
            </a:r>
            <a:endParaRPr b="1" i="0" sz="500" u="none" cap="none" strike="noStrike">
              <a:solidFill>
                <a:srgbClr val="0000FF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</a:pPr>
            <a:r>
              <a:rPr b="1" i="0" lang="en-GB" sz="500" u="none" cap="none" strike="noStrike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   </a:t>
            </a:r>
            <a:r>
              <a:rPr b="1" i="0" lang="en-GB" sz="500" u="none" cap="none" strike="noStrike">
                <a:solidFill>
                  <a:srgbClr val="80000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extraction_methods</a:t>
            </a:r>
            <a:r>
              <a:rPr b="1" i="0" lang="en-GB" sz="500" u="none" cap="none" strike="noStrike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:</a:t>
            </a:r>
            <a:endParaRPr b="1" i="0" sz="500" u="none" cap="none" strike="noStrike">
              <a:solidFill>
                <a:schemeClr val="dk1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</a:pPr>
            <a:r>
              <a:rPr b="1" i="0" lang="en-GB" sz="500" u="none" cap="none" strike="noStrike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     - </a:t>
            </a:r>
            <a:r>
              <a:rPr b="1" i="0" lang="en-GB" sz="500" u="none" cap="none" strike="noStrike">
                <a:solidFill>
                  <a:srgbClr val="80000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method</a:t>
            </a:r>
            <a:r>
              <a:rPr b="1" i="0" lang="en-GB" sz="500" u="none" cap="none" strike="noStrike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: </a:t>
            </a:r>
            <a:r>
              <a:rPr b="1" i="0" lang="en-GB" sz="500" u="none" cap="none" strike="noStrike">
                <a:solidFill>
                  <a:srgbClr val="0000FF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elasticsearch</a:t>
            </a:r>
            <a:endParaRPr b="1" i="0" sz="500" u="none" cap="none" strike="noStrike">
              <a:solidFill>
                <a:srgbClr val="0000FF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</a:pPr>
            <a:r>
              <a:rPr b="1" i="0" lang="en-GB" sz="500" u="none" cap="none" strike="noStrike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       </a:t>
            </a:r>
            <a:r>
              <a:rPr b="1" i="0" lang="en-GB" sz="500" u="none" cap="none" strike="noStrike">
                <a:solidFill>
                  <a:srgbClr val="80000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inputs</a:t>
            </a:r>
            <a:r>
              <a:rPr b="1" i="0" lang="en-GB" sz="500" u="none" cap="none" strike="noStrike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:</a:t>
            </a:r>
            <a:endParaRPr b="1" i="0" sz="500" u="none" cap="none" strike="noStrike">
              <a:solidFill>
                <a:schemeClr val="dk1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</a:pPr>
            <a:r>
              <a:rPr b="1" i="0" lang="en-GB" sz="500" u="none" cap="none" strike="noStrike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         </a:t>
            </a:r>
            <a:r>
              <a:rPr b="1" i="0" lang="en-GB" sz="500" u="none" cap="none" strike="noStrike">
                <a:solidFill>
                  <a:srgbClr val="80000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list</a:t>
            </a:r>
            <a:r>
              <a:rPr b="1" i="0" lang="en-GB" sz="500" u="none" cap="none" strike="noStrike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:</a:t>
            </a:r>
            <a:endParaRPr b="1" i="0" sz="500" u="none" cap="none" strike="noStrike">
              <a:solidFill>
                <a:schemeClr val="dk1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</a:pPr>
            <a:r>
              <a:rPr b="1" i="0" lang="en-GB" sz="500" u="none" cap="none" strike="noStrike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           - </a:t>
            </a:r>
            <a:r>
              <a:rPr b="1" i="0" lang="en-GB" sz="500" u="none" cap="none" strike="noStrike">
                <a:solidFill>
                  <a:srgbClr val="0000FF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mip_era</a:t>
            </a:r>
            <a:endParaRPr b="1" i="0" sz="500" u="none" cap="none" strike="noStrike">
              <a:solidFill>
                <a:srgbClr val="0000FF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</a:pPr>
            <a:r>
              <a:rPr b="1" i="0" lang="en-GB" sz="500" u="none" cap="none" strike="noStrike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           - </a:t>
            </a:r>
            <a:r>
              <a:rPr b="1" i="0" lang="en-GB" sz="500" u="none" cap="none" strike="noStrike">
                <a:solidFill>
                  <a:srgbClr val="0000FF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activity_id</a:t>
            </a:r>
            <a:endParaRPr b="1" i="0" sz="500" u="none" cap="none" strike="noStrike">
              <a:solidFill>
                <a:srgbClr val="0000FF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</a:pPr>
            <a:r>
              <a:rPr b="1" i="0" lang="en-GB" sz="500" u="none" cap="none" strike="noStrike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           - </a:t>
            </a:r>
            <a:r>
              <a:rPr b="1" i="0" lang="en-GB" sz="500" u="none" cap="none" strike="noStrike">
                <a:solidFill>
                  <a:srgbClr val="0000FF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institution_id</a:t>
            </a:r>
            <a:endParaRPr b="1" i="0" sz="500" u="none" cap="none" strike="noStrike">
              <a:solidFill>
                <a:srgbClr val="0000FF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</a:pPr>
            <a:r>
              <a:rPr b="1" i="0" lang="en-GB" sz="500" u="none" cap="none" strike="noStrike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           - </a:t>
            </a:r>
            <a:r>
              <a:rPr b="1" i="0" lang="en-GB" sz="500" u="none" cap="none" strike="noStrike">
                <a:solidFill>
                  <a:srgbClr val="0000FF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table_id</a:t>
            </a:r>
            <a:endParaRPr b="1" i="0" sz="500" u="none" cap="none" strike="noStrike">
              <a:solidFill>
                <a:srgbClr val="0000FF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</a:pPr>
            <a:r>
              <a:t/>
            </a:r>
            <a:endParaRPr b="1" i="0" sz="500" u="none" cap="none" strike="noStrike">
              <a:solidFill>
                <a:schemeClr val="dk1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</a:pPr>
            <a:r>
              <a:rPr b="1" i="0" lang="en-GB" sz="500" u="none" cap="none" strike="noStrike">
                <a:solidFill>
                  <a:srgbClr val="80000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 collection</a:t>
            </a:r>
            <a:r>
              <a:rPr b="1" i="0" lang="en-GB" sz="500" u="none" cap="none" strike="noStrike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:</a:t>
            </a:r>
            <a:endParaRPr b="1" i="0" sz="500" u="none" cap="none" strike="noStrike">
              <a:solidFill>
                <a:schemeClr val="dk1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</a:pPr>
            <a:r>
              <a:rPr b="1" i="0" lang="en-GB" sz="500" u="none" cap="none" strike="noStrike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   </a:t>
            </a:r>
            <a:r>
              <a:rPr b="1" i="0" lang="en-GB" sz="500" u="none" cap="none" strike="noStrike">
                <a:solidFill>
                  <a:srgbClr val="80000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id</a:t>
            </a:r>
            <a:r>
              <a:rPr b="1" i="0" lang="en-GB" sz="500" u="none" cap="none" strike="noStrike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:</a:t>
            </a:r>
            <a:endParaRPr b="1" i="0" sz="500" u="none" cap="none" strike="noStrike">
              <a:solidFill>
                <a:schemeClr val="dk1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</a:pPr>
            <a:r>
              <a:rPr b="1" i="0" lang="en-GB" sz="500" u="none" cap="none" strike="noStrike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     </a:t>
            </a:r>
            <a:r>
              <a:rPr b="1" i="0" lang="en-GB" sz="500" u="none" cap="none" strike="noStrike">
                <a:solidFill>
                  <a:srgbClr val="80000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method</a:t>
            </a:r>
            <a:r>
              <a:rPr b="1" i="0" lang="en-GB" sz="500" u="none" cap="none" strike="noStrike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: </a:t>
            </a:r>
            <a:r>
              <a:rPr b="1" i="0" lang="en-GB" sz="500" u="none" cap="none" strike="noStrike">
                <a:solidFill>
                  <a:srgbClr val="0000FF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default</a:t>
            </a:r>
            <a:endParaRPr b="1" i="0" sz="500" u="none" cap="none" strike="noStrike">
              <a:solidFill>
                <a:srgbClr val="0000FF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</a:pPr>
            <a:r>
              <a:rPr b="1" i="0" lang="en-GB" sz="500" u="none" cap="none" strike="noStrike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     </a:t>
            </a:r>
            <a:r>
              <a:rPr b="1" i="0" lang="en-GB" sz="500" u="none" cap="none" strike="noStrike">
                <a:solidFill>
                  <a:srgbClr val="80000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value</a:t>
            </a:r>
            <a:r>
              <a:rPr b="1" i="0" lang="en-GB" sz="500" u="none" cap="none" strike="noStrike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: </a:t>
            </a:r>
            <a:r>
              <a:rPr b="1" i="0" lang="en-GB" sz="500" u="none" cap="none" strike="noStrike">
                <a:solidFill>
                  <a:srgbClr val="0000FF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cmip6</a:t>
            </a:r>
            <a:endParaRPr b="1" i="0" sz="500" u="none" cap="none" strike="noStrike">
              <a:solidFill>
                <a:srgbClr val="0000FF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</a:pPr>
            <a:r>
              <a:rPr b="1" i="0" lang="en-GB" sz="500" u="none" cap="none" strike="noStrike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   </a:t>
            </a:r>
            <a:r>
              <a:rPr b="1" i="0" lang="en-GB" sz="500" u="none" cap="none" strike="noStrike">
                <a:solidFill>
                  <a:srgbClr val="80000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extraction_methods</a:t>
            </a:r>
            <a:r>
              <a:rPr b="1" i="0" lang="en-GB" sz="500" u="none" cap="none" strike="noStrike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:</a:t>
            </a:r>
            <a:endParaRPr b="1" i="0" sz="500" u="none" cap="none" strike="noStrike">
              <a:solidFill>
                <a:schemeClr val="dk1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</a:pPr>
            <a:r>
              <a:rPr b="1" i="0" lang="en-GB" sz="500" u="none" cap="none" strike="noStrike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     - </a:t>
            </a:r>
            <a:r>
              <a:rPr b="1" i="0" lang="en-GB" sz="500" u="none" cap="none" strike="noStrike">
                <a:solidFill>
                  <a:srgbClr val="80000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method</a:t>
            </a:r>
            <a:r>
              <a:rPr b="1" i="0" lang="en-GB" sz="500" u="none" cap="none" strike="noStrike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: </a:t>
            </a:r>
            <a:r>
              <a:rPr b="1" i="0" lang="en-GB" sz="500" u="none" cap="none" strike="noStrike">
                <a:solidFill>
                  <a:srgbClr val="0000FF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elasticsearch</a:t>
            </a:r>
            <a:endParaRPr b="1" i="0" sz="500" u="none" cap="none" strike="noStrike">
              <a:solidFill>
                <a:srgbClr val="0000FF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</a:pPr>
            <a:r>
              <a:rPr b="1" i="0" lang="en-GB" sz="500" u="none" cap="none" strike="noStrike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       </a:t>
            </a:r>
            <a:r>
              <a:rPr b="1" i="0" lang="en-GB" sz="500" u="none" cap="none" strike="noStrike">
                <a:solidFill>
                  <a:srgbClr val="80000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inputs</a:t>
            </a:r>
            <a:r>
              <a:rPr b="1" i="0" lang="en-GB" sz="500" u="none" cap="none" strike="noStrike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:</a:t>
            </a:r>
            <a:endParaRPr b="1" i="0" sz="500" u="none" cap="none" strike="noStrike">
              <a:solidFill>
                <a:schemeClr val="dk1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</a:pPr>
            <a:r>
              <a:rPr b="1" i="0" lang="en-GB" sz="500" u="none" cap="none" strike="noStrike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         </a:t>
            </a:r>
            <a:r>
              <a:rPr b="1" i="0" lang="en-GB" sz="500" u="none" cap="none" strike="noStrike">
                <a:solidFill>
                  <a:srgbClr val="80000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list</a:t>
            </a:r>
            <a:r>
              <a:rPr b="1" i="0" lang="en-GB" sz="500" u="none" cap="none" strike="noStrike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:</a:t>
            </a:r>
            <a:endParaRPr b="1" i="0" sz="500" u="none" cap="none" strike="noStrike">
              <a:solidFill>
                <a:schemeClr val="dk1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</a:pPr>
            <a:r>
              <a:rPr b="1" i="0" lang="en-GB" sz="500" u="none" cap="none" strike="noStrike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           - </a:t>
            </a:r>
            <a:r>
              <a:rPr b="1" i="0" lang="en-GB" sz="500" u="none" cap="none" strike="noStrike">
                <a:solidFill>
                  <a:srgbClr val="0000FF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mip_era</a:t>
            </a:r>
            <a:endParaRPr b="1" i="0" sz="500" u="none" cap="none" strike="noStrike">
              <a:solidFill>
                <a:srgbClr val="0000FF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</a:pPr>
            <a:r>
              <a:rPr b="1" i="0" lang="en-GB" sz="500" u="none" cap="none" strike="noStrike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           - </a:t>
            </a:r>
            <a:r>
              <a:rPr b="1" i="0" lang="en-GB" sz="500" u="none" cap="none" strike="noStrike">
                <a:solidFill>
                  <a:srgbClr val="0000FF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activity_id</a:t>
            </a:r>
            <a:endParaRPr b="1" i="0" sz="500" u="none" cap="none" strike="noStrike">
              <a:solidFill>
                <a:srgbClr val="0000FF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</a:pPr>
            <a:r>
              <a:rPr b="1" i="0" lang="en-GB" sz="500" u="none" cap="none" strike="noStrike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           - </a:t>
            </a:r>
            <a:r>
              <a:rPr b="1" i="0" lang="en-GB" sz="500" u="none" cap="none" strike="noStrike">
                <a:solidFill>
                  <a:srgbClr val="0000FF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institution_id</a:t>
            </a:r>
            <a:endParaRPr b="1" i="0" sz="500" u="none" cap="none" strike="noStrike">
              <a:solidFill>
                <a:srgbClr val="0000FF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</a:pPr>
            <a:r>
              <a:rPr b="1" i="0" lang="en-GB" sz="500" u="none" cap="none" strike="noStrike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           - </a:t>
            </a:r>
            <a:r>
              <a:rPr b="1" i="0" lang="en-GB" sz="500" u="none" cap="none" strike="noStrike">
                <a:solidFill>
                  <a:srgbClr val="0000FF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table_id</a:t>
            </a:r>
            <a:endParaRPr b="1" i="0" sz="500" u="none" cap="none" strike="noStrike">
              <a:solidFill>
                <a:srgbClr val="000000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</a:pPr>
            <a:r>
              <a:rPr b="1" i="0" lang="en-GB" sz="500" u="none" cap="none" strike="noStrike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}</a:t>
            </a:r>
            <a:endParaRPr b="1" i="0" sz="500" u="none" cap="none" strike="noStrike">
              <a:solidFill>
                <a:srgbClr val="000000"/>
              </a:solidFill>
              <a:latin typeface="Courier New"/>
              <a:ea typeface="Courier New"/>
              <a:cs typeface="Courier New"/>
              <a:sym typeface="Courier New"/>
            </a:endParaRPr>
          </a:p>
        </p:txBody>
      </p:sp>
      <p:sp>
        <p:nvSpPr>
          <p:cNvPr id="348" name="Google Shape;348;g2281f314033_0_107"/>
          <p:cNvSpPr/>
          <p:nvPr/>
        </p:nvSpPr>
        <p:spPr>
          <a:xfrm>
            <a:off x="403350" y="2937925"/>
            <a:ext cx="1729500" cy="2404800"/>
          </a:xfrm>
          <a:prstGeom prst="rect">
            <a:avLst/>
          </a:prstGeom>
          <a:solidFill>
            <a:srgbClr val="CFE2F3">
              <a:alpha val="83529"/>
            </a:srgbClr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9" name="Google Shape;349;g2281f314033_0_107"/>
          <p:cNvSpPr/>
          <p:nvPr/>
        </p:nvSpPr>
        <p:spPr>
          <a:xfrm>
            <a:off x="2251950" y="2937925"/>
            <a:ext cx="2634300" cy="999000"/>
          </a:xfrm>
          <a:prstGeom prst="rect">
            <a:avLst/>
          </a:prstGeom>
          <a:solidFill>
            <a:srgbClr val="CFE2F3">
              <a:alpha val="83529"/>
            </a:srgbClr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53" name="Shape 3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4" name="Google Shape;354;g2281f314033_0_50"/>
          <p:cNvSpPr txBox="1"/>
          <p:nvPr/>
        </p:nvSpPr>
        <p:spPr>
          <a:xfrm>
            <a:off x="403340" y="345182"/>
            <a:ext cx="11684700" cy="769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</a:pPr>
            <a:r>
              <a:rPr b="1" i="0" lang="en-GB" sz="4400" u="none" cap="none" strike="noStrike">
                <a:solidFill>
                  <a:srgbClr val="2E2D62"/>
                </a:solidFill>
                <a:latin typeface="Arial"/>
                <a:ea typeface="Arial"/>
                <a:cs typeface="Arial"/>
                <a:sym typeface="Arial"/>
              </a:rPr>
              <a:t>Scanning the archive</a:t>
            </a:r>
            <a:endParaRPr b="0" i="0" sz="1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00"/>
              <a:buFont typeface="Arial"/>
              <a:buNone/>
            </a:pPr>
            <a:r>
              <a:t/>
            </a:r>
            <a:endParaRPr b="1" i="0" sz="4400" u="none" cap="none" strike="noStrike">
              <a:solidFill>
                <a:srgbClr val="2E2D6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5" name="Google Shape;355;g2281f314033_0_50"/>
          <p:cNvSpPr txBox="1"/>
          <p:nvPr/>
        </p:nvSpPr>
        <p:spPr>
          <a:xfrm>
            <a:off x="403350" y="1114625"/>
            <a:ext cx="6517500" cy="343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en-GB" sz="2400" u="none" cap="none" strike="noStrike">
                <a:solidFill>
                  <a:srgbClr val="2E2D62"/>
                </a:solidFill>
                <a:latin typeface="Arial"/>
                <a:ea typeface="Arial"/>
                <a:cs typeface="Arial"/>
                <a:sym typeface="Arial"/>
              </a:rPr>
              <a:t>Reason</a:t>
            </a:r>
            <a:endParaRPr b="1" i="0" sz="2400" u="none" cap="none" strike="noStrike">
              <a:solidFill>
                <a:srgbClr val="2E2D62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810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2400"/>
              <a:buFont typeface="Arial"/>
              <a:buChar char="●"/>
            </a:pPr>
            <a:r>
              <a:rPr b="0" i="0" lang="en-GB" sz="24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Scale of the archive</a:t>
            </a:r>
            <a:endParaRPr b="0" i="0" sz="2400" u="none" cap="none" strike="noStrike">
              <a:solidFill>
                <a:srgbClr val="595959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81000" lvl="0" marL="4572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2400"/>
              <a:buFont typeface="Arial"/>
              <a:buChar char="●"/>
            </a:pPr>
            <a:r>
              <a:rPr b="0" i="0" lang="en-GB" sz="24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Breadth of the archive</a:t>
            </a:r>
            <a:endParaRPr b="0" i="0" sz="2400" u="none" cap="none" strike="noStrike">
              <a:solidFill>
                <a:srgbClr val="595959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en-GB" sz="2400" u="none" cap="none" strike="noStrike">
                <a:solidFill>
                  <a:srgbClr val="2E2D62"/>
                </a:solidFill>
                <a:latin typeface="Arial"/>
                <a:ea typeface="Arial"/>
                <a:cs typeface="Arial"/>
                <a:sym typeface="Arial"/>
              </a:rPr>
              <a:t>Method</a:t>
            </a:r>
            <a:endParaRPr b="1" i="0" sz="2400" u="none" cap="none" strike="noStrike">
              <a:solidFill>
                <a:srgbClr val="2E2D62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810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2400"/>
              <a:buFont typeface="Arial"/>
              <a:buChar char="●"/>
            </a:pPr>
            <a:r>
              <a:rPr i="1" lang="en-GB" sz="2400">
                <a:solidFill>
                  <a:srgbClr val="595959"/>
                </a:solidFill>
              </a:rPr>
              <a:t>“</a:t>
            </a:r>
            <a:r>
              <a:rPr b="0" i="1" lang="en-GB" sz="24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All The Other Data</a:t>
            </a:r>
            <a:r>
              <a:rPr i="1" lang="en-GB" sz="2400">
                <a:solidFill>
                  <a:srgbClr val="595959"/>
                </a:solidFill>
              </a:rPr>
              <a:t>”</a:t>
            </a:r>
            <a:r>
              <a:rPr b="0" i="0" lang="en-GB" sz="24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 Collection description</a:t>
            </a:r>
            <a:endParaRPr b="0" i="0" sz="2400" u="none" cap="none" strike="noStrike">
              <a:solidFill>
                <a:srgbClr val="595959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810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2400"/>
              <a:buFont typeface="Arial"/>
              <a:buChar char="●"/>
            </a:pPr>
            <a:r>
              <a:rPr b="0" i="0" lang="en-GB" sz="24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Used batch compute</a:t>
            </a:r>
            <a:endParaRPr b="0" i="0" sz="2400" u="none" cap="none" strike="noStrike">
              <a:solidFill>
                <a:srgbClr val="595959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810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2400"/>
              <a:buFont typeface="Arial"/>
              <a:buChar char="●"/>
            </a:pPr>
            <a:r>
              <a:rPr b="0" i="0" lang="en-GB" sz="24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Run in series</a:t>
            </a:r>
            <a:endParaRPr b="0" i="0" sz="2400" u="none" cap="none" strike="noStrike">
              <a:solidFill>
                <a:srgbClr val="595959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81000" lvl="1" marL="9144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2400"/>
              <a:buFont typeface="Arial"/>
              <a:buChar char="○"/>
            </a:pPr>
            <a:r>
              <a:rPr b="0" i="0" lang="en-GB" sz="24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Assets → Items → Collections</a:t>
            </a:r>
            <a:endParaRPr b="0" i="0" sz="2400" u="none" cap="none" strike="noStrike">
              <a:solidFill>
                <a:srgbClr val="595959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6" name="Google Shape;356;g2281f314033_0_50"/>
          <p:cNvSpPr/>
          <p:nvPr/>
        </p:nvSpPr>
        <p:spPr>
          <a:xfrm>
            <a:off x="7328875" y="352300"/>
            <a:ext cx="3864000" cy="6268800"/>
          </a:xfrm>
          <a:prstGeom prst="foldedCorner">
            <a:avLst>
              <a:gd fmla="val 16667" name="adj"/>
            </a:avLst>
          </a:prstGeom>
          <a:solidFill>
            <a:srgbClr val="FFFFFF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50"/>
              <a:buFont typeface="Arial"/>
              <a:buNone/>
            </a:pPr>
            <a:r>
              <a:rPr b="1" i="0" lang="en-GB" sz="550" u="none" cap="none" strike="noStrike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{</a:t>
            </a:r>
            <a:endParaRPr b="1" i="0" sz="550" u="none" cap="none" strike="noStrike">
              <a:solidFill>
                <a:srgbClr val="000000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50"/>
              <a:buFont typeface="Arial"/>
              <a:buNone/>
            </a:pPr>
            <a:r>
              <a:rPr b="1" i="0" lang="en-GB" sz="550" u="none" cap="none" strike="noStrike">
                <a:solidFill>
                  <a:srgbClr val="80000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 paths</a:t>
            </a:r>
            <a:r>
              <a:rPr b="1" i="0" lang="en-GB" sz="550" u="none" cap="none" strike="noStrike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:</a:t>
            </a:r>
            <a:endParaRPr b="1" i="0" sz="550" u="none" cap="none" strike="noStrike">
              <a:solidFill>
                <a:schemeClr val="dk1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50"/>
              <a:buFont typeface="Arial"/>
              <a:buNone/>
            </a:pPr>
            <a:r>
              <a:rPr b="1" i="0" lang="en-GB" sz="550" u="none" cap="none" strike="noStrike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   - </a:t>
            </a:r>
            <a:r>
              <a:rPr b="1" i="0" lang="en-GB" sz="550" u="none" cap="none" strike="noStrike">
                <a:solidFill>
                  <a:srgbClr val="0000FF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/badc</a:t>
            </a:r>
            <a:endParaRPr b="1" i="0" sz="550" u="none" cap="none" strike="noStrike">
              <a:solidFill>
                <a:srgbClr val="0000FF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50"/>
              <a:buFont typeface="Arial"/>
              <a:buNone/>
            </a:pPr>
            <a:r>
              <a:t/>
            </a:r>
            <a:endParaRPr b="1" i="0" sz="550" u="none" cap="none" strike="noStrike">
              <a:solidFill>
                <a:schemeClr val="dk1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50"/>
              <a:buFont typeface="Arial"/>
              <a:buNone/>
            </a:pPr>
            <a:r>
              <a:rPr b="1" i="0" lang="en-GB" sz="550" u="none" cap="none" strike="noStrike">
                <a:solidFill>
                  <a:srgbClr val="80000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 asset</a:t>
            </a:r>
            <a:r>
              <a:rPr b="1" i="0" lang="en-GB" sz="550" u="none" cap="none" strike="noStrike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:</a:t>
            </a:r>
            <a:endParaRPr b="1" i="0" sz="550" u="none" cap="none" strike="noStrike">
              <a:solidFill>
                <a:schemeClr val="dk1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en-GB" sz="550" u="none" cap="none" strike="noStrike">
                <a:solidFill>
                  <a:schemeClr val="dk1"/>
                </a:solidFill>
                <a:highlight>
                  <a:schemeClr val="lt1"/>
                </a:highlight>
                <a:latin typeface="Courier New"/>
                <a:ea typeface="Courier New"/>
                <a:cs typeface="Courier New"/>
                <a:sym typeface="Courier New"/>
              </a:rPr>
              <a:t>    </a:t>
            </a:r>
            <a:r>
              <a:rPr b="1" i="0" lang="en-GB" sz="550" u="none" cap="none" strike="noStrike">
                <a:solidFill>
                  <a:srgbClr val="800000"/>
                </a:solidFill>
                <a:highlight>
                  <a:schemeClr val="lt1"/>
                </a:highlight>
                <a:latin typeface="Courier New"/>
                <a:ea typeface="Courier New"/>
                <a:cs typeface="Courier New"/>
                <a:sym typeface="Courier New"/>
              </a:rPr>
              <a:t>id</a:t>
            </a:r>
            <a:r>
              <a:rPr b="1" i="0" lang="en-GB" sz="550" u="none" cap="none" strike="noStrike">
                <a:solidFill>
                  <a:schemeClr val="dk1"/>
                </a:solidFill>
                <a:highlight>
                  <a:schemeClr val="lt1"/>
                </a:highlight>
                <a:latin typeface="Courier New"/>
                <a:ea typeface="Courier New"/>
                <a:cs typeface="Courier New"/>
                <a:sym typeface="Courier New"/>
              </a:rPr>
              <a:t>:</a:t>
            </a:r>
            <a:endParaRPr b="1" i="0" sz="550" u="none" cap="none" strike="noStrike">
              <a:solidFill>
                <a:schemeClr val="dk1"/>
              </a:solidFill>
              <a:highlight>
                <a:schemeClr val="lt1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en-GB" sz="550" u="none" cap="none" strike="noStrike">
                <a:solidFill>
                  <a:schemeClr val="dk1"/>
                </a:solidFill>
                <a:highlight>
                  <a:schemeClr val="lt1"/>
                </a:highlight>
                <a:latin typeface="Courier New"/>
                <a:ea typeface="Courier New"/>
                <a:cs typeface="Courier New"/>
                <a:sym typeface="Courier New"/>
              </a:rPr>
              <a:t>      </a:t>
            </a:r>
            <a:r>
              <a:rPr b="1" i="0" lang="en-GB" sz="550" u="none" cap="none" strike="noStrike">
                <a:solidFill>
                  <a:srgbClr val="800000"/>
                </a:solidFill>
                <a:highlight>
                  <a:schemeClr val="lt1"/>
                </a:highlight>
                <a:latin typeface="Courier New"/>
                <a:ea typeface="Courier New"/>
                <a:cs typeface="Courier New"/>
                <a:sym typeface="Courier New"/>
              </a:rPr>
              <a:t>method</a:t>
            </a:r>
            <a:r>
              <a:rPr b="1" i="0" lang="en-GB" sz="550" u="none" cap="none" strike="noStrike">
                <a:solidFill>
                  <a:schemeClr val="dk1"/>
                </a:solidFill>
                <a:highlight>
                  <a:schemeClr val="lt1"/>
                </a:highlight>
                <a:latin typeface="Courier New"/>
                <a:ea typeface="Courier New"/>
                <a:cs typeface="Courier New"/>
                <a:sym typeface="Courier New"/>
              </a:rPr>
              <a:t>: </a:t>
            </a:r>
            <a:r>
              <a:rPr b="1" i="0" lang="en-GB" sz="550" u="none" cap="none" strike="noStrike">
                <a:solidFill>
                  <a:srgbClr val="0000FF"/>
                </a:solidFill>
                <a:highlight>
                  <a:schemeClr val="lt1"/>
                </a:highlight>
                <a:latin typeface="Courier New"/>
                <a:ea typeface="Courier New"/>
                <a:cs typeface="Courier New"/>
                <a:sym typeface="Courier New"/>
              </a:rPr>
              <a:t>hash</a:t>
            </a:r>
            <a:endParaRPr b="1" i="0" sz="550" u="none" cap="none" strike="noStrike">
              <a:solidFill>
                <a:srgbClr val="0000FF"/>
              </a:solidFill>
              <a:highlight>
                <a:schemeClr val="lt1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en-GB" sz="550" u="none" cap="none" strike="noStrike">
                <a:solidFill>
                  <a:schemeClr val="dk1"/>
                </a:solidFill>
                <a:highlight>
                  <a:schemeClr val="lt1"/>
                </a:highlight>
                <a:latin typeface="Courier New"/>
                <a:ea typeface="Courier New"/>
                <a:cs typeface="Courier New"/>
                <a:sym typeface="Courier New"/>
              </a:rPr>
              <a:t>      </a:t>
            </a:r>
            <a:r>
              <a:rPr b="1" i="0" lang="en-GB" sz="550" u="none" cap="none" strike="noStrike">
                <a:solidFill>
                  <a:srgbClr val="800000"/>
                </a:solidFill>
                <a:highlight>
                  <a:schemeClr val="lt1"/>
                </a:highlight>
                <a:latin typeface="Courier New"/>
                <a:ea typeface="Courier New"/>
                <a:cs typeface="Courier New"/>
                <a:sym typeface="Courier New"/>
              </a:rPr>
              <a:t>terms</a:t>
            </a:r>
            <a:r>
              <a:rPr b="1" i="0" lang="en-GB" sz="550" u="none" cap="none" strike="noStrike">
                <a:solidFill>
                  <a:schemeClr val="dk1"/>
                </a:solidFill>
                <a:highlight>
                  <a:schemeClr val="lt1"/>
                </a:highlight>
                <a:latin typeface="Courier New"/>
                <a:ea typeface="Courier New"/>
                <a:cs typeface="Courier New"/>
                <a:sym typeface="Courier New"/>
              </a:rPr>
              <a:t>:</a:t>
            </a:r>
            <a:endParaRPr b="1" i="0" sz="550" u="none" cap="none" strike="noStrike">
              <a:solidFill>
                <a:schemeClr val="dk1"/>
              </a:solidFill>
              <a:highlight>
                <a:schemeClr val="lt1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en-GB" sz="550" u="none" cap="none" strike="noStrike">
                <a:solidFill>
                  <a:schemeClr val="dk1"/>
                </a:solidFill>
                <a:highlight>
                  <a:schemeClr val="lt1"/>
                </a:highlight>
                <a:latin typeface="Courier New"/>
                <a:ea typeface="Courier New"/>
                <a:cs typeface="Courier New"/>
                <a:sym typeface="Courier New"/>
              </a:rPr>
              <a:t>        - </a:t>
            </a:r>
            <a:r>
              <a:rPr b="1" i="0" lang="en-GB" sz="550" u="none" cap="none" strike="noStrike">
                <a:solidFill>
                  <a:srgbClr val="0000FF"/>
                </a:solidFill>
                <a:highlight>
                  <a:schemeClr val="lt1"/>
                </a:highlight>
                <a:latin typeface="Courier New"/>
                <a:ea typeface="Courier New"/>
                <a:cs typeface="Courier New"/>
                <a:sym typeface="Courier New"/>
              </a:rPr>
              <a:t>uri</a:t>
            </a:r>
            <a:endParaRPr b="1" i="0" sz="550" u="none" cap="none" strike="noStrike">
              <a:solidFill>
                <a:schemeClr val="dk1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50"/>
              <a:buFont typeface="Arial"/>
              <a:buNone/>
            </a:pPr>
            <a:r>
              <a:rPr b="1" i="0" lang="en-GB" sz="550" u="none" cap="none" strike="noStrike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   </a:t>
            </a:r>
            <a:r>
              <a:rPr b="1" i="0" lang="en-GB" sz="550" u="none" cap="none" strike="noStrike">
                <a:solidFill>
                  <a:srgbClr val="80000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extraction_methods</a:t>
            </a:r>
            <a:r>
              <a:rPr b="1" i="0" lang="en-GB" sz="550" u="none" cap="none" strike="noStrike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:</a:t>
            </a:r>
            <a:endParaRPr b="1" i="0" sz="550" u="none" cap="none" strike="noStrike">
              <a:solidFill>
                <a:srgbClr val="0000FF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50"/>
              <a:buFont typeface="Arial"/>
              <a:buNone/>
            </a:pPr>
            <a:r>
              <a:rPr b="1" i="0" lang="en-GB" sz="550" u="none" cap="none" strike="noStrike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     - </a:t>
            </a:r>
            <a:r>
              <a:rPr b="1" i="0" lang="en-GB" sz="550" u="none" cap="none" strike="noStrike">
                <a:solidFill>
                  <a:srgbClr val="80000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method</a:t>
            </a:r>
            <a:r>
              <a:rPr b="1" i="0" lang="en-GB" sz="550" u="none" cap="none" strike="noStrike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: </a:t>
            </a:r>
            <a:r>
              <a:rPr b="1" i="0" lang="en-GB" sz="550" u="none" cap="none" strike="noStrike">
                <a:solidFill>
                  <a:srgbClr val="0000FF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default</a:t>
            </a:r>
            <a:endParaRPr b="1" i="0" sz="550" u="none" cap="none" strike="noStrike">
              <a:solidFill>
                <a:srgbClr val="0000FF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50"/>
              <a:buFont typeface="Arial"/>
              <a:buNone/>
            </a:pPr>
            <a:r>
              <a:rPr b="1" i="0" lang="en-GB" sz="550" u="none" cap="none" strike="noStrike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       </a:t>
            </a:r>
            <a:r>
              <a:rPr b="1" i="0" lang="en-GB" sz="550" u="none" cap="none" strike="noStrike">
                <a:solidFill>
                  <a:srgbClr val="80000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inputs</a:t>
            </a:r>
            <a:r>
              <a:rPr b="1" i="0" lang="en-GB" sz="550" u="none" cap="none" strike="noStrike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:</a:t>
            </a:r>
            <a:endParaRPr b="1" i="0" sz="550" u="none" cap="none" strike="noStrike">
              <a:solidFill>
                <a:schemeClr val="dk1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50"/>
              <a:buFont typeface="Arial"/>
              <a:buNone/>
            </a:pPr>
            <a:r>
              <a:rPr b="1" i="0" lang="en-GB" sz="550" u="none" cap="none" strike="noStrike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         </a:t>
            </a:r>
            <a:r>
              <a:rPr b="1" i="0" lang="en-GB" sz="550" u="none" cap="none" strike="noStrike">
                <a:solidFill>
                  <a:srgbClr val="80000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defaults</a:t>
            </a:r>
            <a:r>
              <a:rPr b="1" i="0" lang="en-GB" sz="550" u="none" cap="none" strike="noStrike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:</a:t>
            </a:r>
            <a:endParaRPr b="1" i="0" sz="550" u="none" cap="none" strike="noStrike">
              <a:solidFill>
                <a:srgbClr val="0000FF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50"/>
              <a:buFont typeface="Arial"/>
              <a:buNone/>
            </a:pPr>
            <a:r>
              <a:rPr b="1" i="0" lang="en-GB" sz="550" u="none" cap="none" strike="noStrike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           </a:t>
            </a:r>
            <a:r>
              <a:rPr b="1" i="0" lang="en-GB" sz="550" u="none" cap="none" strike="noStrike">
                <a:solidFill>
                  <a:srgbClr val="80000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inspire_theme</a:t>
            </a:r>
            <a:r>
              <a:rPr b="1" i="0" lang="en-GB" sz="550" u="none" cap="none" strike="noStrike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: </a:t>
            </a:r>
            <a:r>
              <a:rPr b="1" i="0" lang="en-GB" sz="550" u="none" cap="none" strike="noStrike">
                <a:solidFill>
                  <a:srgbClr val="0000FF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Meteorological geographical features</a:t>
            </a:r>
            <a:endParaRPr b="1" i="0" sz="550" u="none" cap="none" strike="noStrike">
              <a:solidFill>
                <a:srgbClr val="0000FF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50"/>
              <a:buFont typeface="Arial"/>
              <a:buNone/>
            </a:pPr>
            <a:r>
              <a:rPr b="1" i="0" lang="en-GB" sz="550" u="none" cap="none" strike="noStrike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           </a:t>
            </a:r>
            <a:r>
              <a:rPr b="1" i="0" lang="en-GB" sz="550" u="none" cap="none" strike="noStrike">
                <a:solidFill>
                  <a:srgbClr val="80000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gemet_topic</a:t>
            </a:r>
            <a:r>
              <a:rPr b="1" i="0" lang="en-GB" sz="550" u="none" cap="none" strike="noStrike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:</a:t>
            </a:r>
            <a:endParaRPr b="1" i="0" sz="550" u="none" cap="none" strike="noStrike">
              <a:solidFill>
                <a:schemeClr val="dk1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50"/>
              <a:buFont typeface="Arial"/>
              <a:buNone/>
            </a:pPr>
            <a:r>
              <a:rPr b="1" i="0" lang="en-GB" sz="550" u="none" cap="none" strike="noStrike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             - </a:t>
            </a:r>
            <a:r>
              <a:rPr b="1" i="0" lang="en-GB" sz="550" u="none" cap="none" strike="noStrike">
                <a:solidFill>
                  <a:srgbClr val="0000FF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climatology</a:t>
            </a:r>
            <a:endParaRPr b="1" i="0" sz="550" u="none" cap="none" strike="noStrike">
              <a:solidFill>
                <a:srgbClr val="0000FF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50"/>
              <a:buFont typeface="Arial"/>
              <a:buNone/>
            </a:pPr>
            <a:r>
              <a:rPr b="1" i="0" lang="en-GB" sz="550" u="none" cap="none" strike="noStrike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             - </a:t>
            </a:r>
            <a:r>
              <a:rPr b="1" i="0" lang="en-GB" sz="550" u="none" cap="none" strike="noStrike">
                <a:solidFill>
                  <a:srgbClr val="0000FF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meteorology</a:t>
            </a:r>
            <a:endParaRPr b="1" i="0" sz="550" u="none" cap="none" strike="noStrike">
              <a:solidFill>
                <a:srgbClr val="0000FF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50"/>
              <a:buFont typeface="Arial"/>
              <a:buNone/>
            </a:pPr>
            <a:r>
              <a:rPr b="1" i="0" lang="en-GB" sz="550" u="none" cap="none" strike="noStrike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             - </a:t>
            </a:r>
            <a:r>
              <a:rPr b="1" i="0" lang="en-GB" sz="550" u="none" cap="none" strike="noStrike">
                <a:solidFill>
                  <a:srgbClr val="0000FF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atmosphere</a:t>
            </a:r>
            <a:endParaRPr b="1" i="0" sz="550" u="none" cap="none" strike="noStrike">
              <a:solidFill>
                <a:srgbClr val="0000FF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50"/>
              <a:buFont typeface="Arial"/>
              <a:buNone/>
            </a:pPr>
            <a:r>
              <a:rPr b="1" i="0" lang="en-GB" sz="550" u="none" cap="none" strike="noStrike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     - </a:t>
            </a:r>
            <a:r>
              <a:rPr b="1" i="0" lang="en-GB" sz="550" u="none" cap="none" strike="noStrike">
                <a:solidFill>
                  <a:srgbClr val="80000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method</a:t>
            </a:r>
            <a:r>
              <a:rPr b="1" i="0" lang="en-GB" sz="550" u="none" cap="none" strike="noStrike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: </a:t>
            </a:r>
            <a:r>
              <a:rPr b="1" i="0" lang="en-GB" sz="550" u="none" cap="none" strike="noStrike">
                <a:solidFill>
                  <a:srgbClr val="0000FF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path_parts</a:t>
            </a:r>
            <a:endParaRPr b="1" i="0" sz="550" u="none" cap="none" strike="noStrike">
              <a:solidFill>
                <a:srgbClr val="0000FF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50"/>
              <a:buFont typeface="Arial"/>
              <a:buNone/>
            </a:pPr>
            <a:r>
              <a:rPr b="1" i="0" lang="en-GB" sz="550" u="none" cap="none" strike="noStrike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     - </a:t>
            </a:r>
            <a:r>
              <a:rPr b="1" i="0" lang="en-GB" sz="550" u="none" cap="none" strike="noStrike">
                <a:solidFill>
                  <a:srgbClr val="80000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method</a:t>
            </a:r>
            <a:r>
              <a:rPr b="1" i="0" lang="en-GB" sz="550" u="none" cap="none" strike="noStrike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: </a:t>
            </a:r>
            <a:r>
              <a:rPr b="1" i="0" lang="en-GB" sz="550" u="none" cap="none" strike="noStrike">
                <a:solidFill>
                  <a:srgbClr val="0000FF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os_stats</a:t>
            </a:r>
            <a:endParaRPr b="1" i="0" sz="550" u="none" cap="none" strike="noStrike">
              <a:solidFill>
                <a:srgbClr val="0000FF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50"/>
              <a:buFont typeface="Arial"/>
              <a:buNone/>
            </a:pPr>
            <a:r>
              <a:t/>
            </a:r>
            <a:endParaRPr b="1" i="0" sz="550" u="none" cap="none" strike="noStrike">
              <a:solidFill>
                <a:schemeClr val="dk1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50"/>
              <a:buFont typeface="Arial"/>
              <a:buNone/>
            </a:pPr>
            <a:r>
              <a:rPr b="1" i="0" lang="en-GB" sz="550" u="none" cap="none" strike="noStrike">
                <a:solidFill>
                  <a:srgbClr val="80000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 item</a:t>
            </a:r>
            <a:r>
              <a:rPr b="1" i="0" lang="en-GB" sz="550" u="none" cap="none" strike="noStrike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:</a:t>
            </a:r>
            <a:endParaRPr b="1" i="0" sz="550" u="none" cap="none" strike="noStrike">
              <a:solidFill>
                <a:schemeClr val="dk1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50"/>
              <a:buFont typeface="Arial"/>
              <a:buNone/>
            </a:pPr>
            <a:r>
              <a:rPr b="1" i="0" lang="en-GB" sz="550" u="none" cap="none" strike="noStrike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   </a:t>
            </a:r>
            <a:r>
              <a:rPr b="1" i="0" lang="en-GB" sz="550" u="none" cap="none" strike="noStrike">
                <a:solidFill>
                  <a:srgbClr val="80000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id</a:t>
            </a:r>
            <a:r>
              <a:rPr b="1" i="0" lang="en-GB" sz="550" u="none" cap="none" strike="noStrike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:</a:t>
            </a:r>
            <a:endParaRPr b="1" i="0" sz="550" u="none" cap="none" strike="noStrike">
              <a:solidFill>
                <a:schemeClr val="dk1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50"/>
              <a:buFont typeface="Arial"/>
              <a:buNone/>
            </a:pPr>
            <a:r>
              <a:rPr b="1" i="0" lang="en-GB" sz="550" u="none" cap="none" strike="noStrike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     </a:t>
            </a:r>
            <a:r>
              <a:rPr b="1" i="0" lang="en-GB" sz="550" u="none" cap="none" strike="noStrike">
                <a:solidFill>
                  <a:srgbClr val="80000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method</a:t>
            </a:r>
            <a:r>
              <a:rPr b="1" i="0" lang="en-GB" sz="550" u="none" cap="none" strike="noStrike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: </a:t>
            </a:r>
            <a:r>
              <a:rPr b="1" i="0" lang="en-GB" sz="550" u="none" cap="none" strike="noStrike">
                <a:solidFill>
                  <a:srgbClr val="0000FF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hash</a:t>
            </a:r>
            <a:endParaRPr b="1" i="0" sz="550" u="none" cap="none" strike="noStrike">
              <a:solidFill>
                <a:srgbClr val="0000FF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50"/>
              <a:buFont typeface="Arial"/>
              <a:buNone/>
            </a:pPr>
            <a:r>
              <a:rPr b="1" i="0" lang="en-GB" sz="550" u="none" cap="none" strike="noStrike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     </a:t>
            </a:r>
            <a:r>
              <a:rPr b="1" i="0" lang="en-GB" sz="550" u="none" cap="none" strike="noStrike">
                <a:solidFill>
                  <a:srgbClr val="80000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terms</a:t>
            </a:r>
            <a:r>
              <a:rPr b="1" i="0" lang="en-GB" sz="550" u="none" cap="none" strike="noStrike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:</a:t>
            </a:r>
            <a:endParaRPr b="1" i="0" sz="550" u="none" cap="none" strike="noStrike">
              <a:solidFill>
                <a:schemeClr val="dk1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50"/>
              <a:buFont typeface="Arial"/>
              <a:buNone/>
            </a:pPr>
            <a:r>
              <a:rPr b="1" i="0" lang="en-GB" sz="550" u="none" cap="none" strike="noStrike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       - </a:t>
            </a:r>
            <a:r>
              <a:rPr b="1" i="0" lang="en-GB" sz="550" u="none" cap="none" strike="noStrike">
                <a:solidFill>
                  <a:srgbClr val="0000FF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_dir1</a:t>
            </a:r>
            <a:endParaRPr b="1" i="0" sz="550" u="none" cap="none" strike="noStrike">
              <a:solidFill>
                <a:srgbClr val="0000FF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50"/>
              <a:buFont typeface="Arial"/>
              <a:buNone/>
            </a:pPr>
            <a:r>
              <a:rPr b="1" i="0" lang="en-GB" sz="550" u="none" cap="none" strike="noStrike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       - </a:t>
            </a:r>
            <a:r>
              <a:rPr b="1" i="0" lang="en-GB" sz="550" u="none" cap="none" strike="noStrike">
                <a:solidFill>
                  <a:srgbClr val="0000FF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_dir2</a:t>
            </a:r>
            <a:endParaRPr b="1" i="0" sz="550" u="none" cap="none" strike="noStrike">
              <a:solidFill>
                <a:srgbClr val="0000FF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50"/>
              <a:buFont typeface="Arial"/>
              <a:buNone/>
            </a:pPr>
            <a:r>
              <a:rPr b="1" i="0" lang="en-GB" sz="550" u="none" cap="none" strike="noStrike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   </a:t>
            </a:r>
            <a:r>
              <a:rPr b="1" i="0" lang="en-GB" sz="550" u="none" cap="none" strike="noStrike">
                <a:solidFill>
                  <a:srgbClr val="80000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extraction_methods</a:t>
            </a:r>
            <a:r>
              <a:rPr b="1" i="0" lang="en-GB" sz="550" u="none" cap="none" strike="noStrike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:</a:t>
            </a:r>
            <a:endParaRPr b="1" i="0" sz="550" u="none" cap="none" strike="noStrike">
              <a:solidFill>
                <a:schemeClr val="dk1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50"/>
              <a:buFont typeface="Arial"/>
              <a:buNone/>
            </a:pPr>
            <a:r>
              <a:rPr b="1" i="0" lang="en-GB" sz="550" u="none" cap="none" strike="noStrike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     - </a:t>
            </a:r>
            <a:r>
              <a:rPr b="1" i="0" lang="en-GB" sz="550" u="none" cap="none" strike="noStrike">
                <a:solidFill>
                  <a:srgbClr val="80000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method</a:t>
            </a:r>
            <a:r>
              <a:rPr b="1" i="0" lang="en-GB" sz="550" u="none" cap="none" strike="noStrike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: </a:t>
            </a:r>
            <a:r>
              <a:rPr b="1" i="0" lang="en-GB" sz="550" u="none" cap="none" strike="noStrike">
                <a:solidFill>
                  <a:srgbClr val="0000FF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elasticsearch</a:t>
            </a:r>
            <a:endParaRPr b="1" i="0" sz="550" u="none" cap="none" strike="noStrike">
              <a:solidFill>
                <a:srgbClr val="0000FF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50"/>
              <a:buFont typeface="Arial"/>
              <a:buNone/>
            </a:pPr>
            <a:r>
              <a:rPr b="1" i="0" lang="en-GB" sz="550" u="none" cap="none" strike="noStrike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       </a:t>
            </a:r>
            <a:r>
              <a:rPr b="1" i="0" lang="en-GB" sz="550" u="none" cap="none" strike="noStrike">
                <a:solidFill>
                  <a:srgbClr val="80000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inputs</a:t>
            </a:r>
            <a:r>
              <a:rPr b="1" i="0" lang="en-GB" sz="550" u="none" cap="none" strike="noStrike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:</a:t>
            </a:r>
            <a:endParaRPr b="1" i="0" sz="550" u="none" cap="none" strike="noStrike">
              <a:solidFill>
                <a:schemeClr val="dk1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50"/>
              <a:buFont typeface="Arial"/>
              <a:buNone/>
            </a:pPr>
            <a:r>
              <a:rPr b="1" i="0" lang="en-GB" sz="550" u="none" cap="none" strike="noStrike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         </a:t>
            </a:r>
            <a:r>
              <a:rPr b="1" i="0" lang="en-GB" sz="550" u="none" cap="none" strike="noStrike">
                <a:solidFill>
                  <a:srgbClr val="80000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list</a:t>
            </a:r>
            <a:r>
              <a:rPr b="1" i="0" lang="en-GB" sz="550" u="none" cap="none" strike="noStrike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:</a:t>
            </a:r>
            <a:endParaRPr b="1" i="0" sz="550" u="none" cap="none" strike="noStrike">
              <a:solidFill>
                <a:schemeClr val="dk1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50"/>
              <a:buFont typeface="Arial"/>
              <a:buNone/>
            </a:pPr>
            <a:r>
              <a:rPr b="1" i="0" lang="en-GB" sz="550" u="none" cap="none" strike="noStrike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           - </a:t>
            </a:r>
            <a:r>
              <a:rPr b="1" i="0" lang="en-GB" sz="550" u="none" cap="none" strike="noStrike">
                <a:solidFill>
                  <a:srgbClr val="0000FF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general_data_type</a:t>
            </a:r>
            <a:endParaRPr b="1" i="0" sz="550" u="none" cap="none" strike="noStrike">
              <a:solidFill>
                <a:srgbClr val="0000FF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50"/>
              <a:buFont typeface="Arial"/>
              <a:buNone/>
            </a:pPr>
            <a:r>
              <a:rPr b="1" i="0" lang="en-GB" sz="550" u="none" cap="none" strike="noStrike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           - </a:t>
            </a:r>
            <a:r>
              <a:rPr b="1" i="0" lang="en-GB" sz="550" u="none" cap="none" strike="noStrike">
                <a:solidFill>
                  <a:srgbClr val="0000FF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inspire_theme</a:t>
            </a:r>
            <a:endParaRPr b="1" i="0" sz="550" u="none" cap="none" strike="noStrike">
              <a:solidFill>
                <a:srgbClr val="0000FF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50"/>
              <a:buFont typeface="Arial"/>
              <a:buNone/>
            </a:pPr>
            <a:r>
              <a:rPr b="1" i="0" lang="en-GB" sz="550" u="none" cap="none" strike="noStrike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           - </a:t>
            </a:r>
            <a:r>
              <a:rPr b="1" i="0" lang="en-GB" sz="550" u="none" cap="none" strike="noStrike">
                <a:solidFill>
                  <a:srgbClr val="0000FF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gemet_topic</a:t>
            </a:r>
            <a:endParaRPr b="1" i="0" sz="550" u="none" cap="none" strike="noStrike">
              <a:solidFill>
                <a:srgbClr val="0000FF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50"/>
              <a:buFont typeface="Arial"/>
              <a:buNone/>
            </a:pPr>
            <a:r>
              <a:rPr b="1" i="0" lang="en-GB" sz="550" u="none" cap="none" strike="noStrike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           - </a:t>
            </a:r>
            <a:r>
              <a:rPr b="1" i="0" lang="en-GB" sz="550" u="none" cap="none" strike="noStrike">
                <a:solidFill>
                  <a:srgbClr val="0000FF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permitted_use</a:t>
            </a:r>
            <a:endParaRPr b="1" i="0" sz="550" u="none" cap="none" strike="noStrike">
              <a:solidFill>
                <a:srgbClr val="0000FF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50"/>
              <a:buFont typeface="Arial"/>
              <a:buNone/>
            </a:pPr>
            <a:r>
              <a:rPr b="1" i="0" lang="en-GB" sz="550" u="none" cap="none" strike="noStrike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           - </a:t>
            </a:r>
            <a:r>
              <a:rPr b="1" i="0" lang="en-GB" sz="550" u="none" cap="none" strike="noStrike">
                <a:solidFill>
                  <a:srgbClr val="0000FF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_dir[1-9][0-9]</a:t>
            </a:r>
            <a:endParaRPr b="1" i="0" sz="550" u="none" cap="none" strike="noStrike">
              <a:solidFill>
                <a:srgbClr val="0000FF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50"/>
              <a:buFont typeface="Arial"/>
              <a:buNone/>
            </a:pPr>
            <a:r>
              <a:t/>
            </a:r>
            <a:endParaRPr b="1" i="0" sz="550" u="none" cap="none" strike="noStrike">
              <a:solidFill>
                <a:schemeClr val="dk1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50"/>
              <a:buFont typeface="Arial"/>
              <a:buNone/>
            </a:pPr>
            <a:r>
              <a:rPr b="1" i="0" lang="en-GB" sz="550" u="none" cap="none" strike="noStrike">
                <a:solidFill>
                  <a:srgbClr val="80000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 collection</a:t>
            </a:r>
            <a:r>
              <a:rPr b="1" i="0" lang="en-GB" sz="550" u="none" cap="none" strike="noStrike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:</a:t>
            </a:r>
            <a:endParaRPr b="1" i="0" sz="550" u="none" cap="none" strike="noStrike">
              <a:solidFill>
                <a:schemeClr val="dk1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50"/>
              <a:buFont typeface="Arial"/>
              <a:buNone/>
            </a:pPr>
            <a:r>
              <a:rPr b="1" i="0" lang="en-GB" sz="550" u="none" cap="none" strike="noStrike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   </a:t>
            </a:r>
            <a:r>
              <a:rPr b="1" i="0" lang="en-GB" sz="550" u="none" cap="none" strike="noStrike">
                <a:solidFill>
                  <a:srgbClr val="80000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id</a:t>
            </a:r>
            <a:r>
              <a:rPr b="1" i="0" lang="en-GB" sz="550" u="none" cap="none" strike="noStrike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:</a:t>
            </a:r>
            <a:endParaRPr b="1" i="0" sz="550" u="none" cap="none" strike="noStrike">
              <a:solidFill>
                <a:schemeClr val="dk1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50"/>
              <a:buFont typeface="Arial"/>
              <a:buNone/>
            </a:pPr>
            <a:r>
              <a:rPr b="1" i="0" lang="en-GB" sz="550" u="none" cap="none" strike="noStrike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     </a:t>
            </a:r>
            <a:r>
              <a:rPr b="1" i="0" lang="en-GB" sz="550" u="none" cap="none" strike="noStrike">
                <a:solidFill>
                  <a:srgbClr val="80000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method</a:t>
            </a:r>
            <a:r>
              <a:rPr b="1" i="0" lang="en-GB" sz="550" u="none" cap="none" strike="noStrike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: </a:t>
            </a:r>
            <a:r>
              <a:rPr b="1" i="0" lang="en-GB" sz="550" u="none" cap="none" strike="noStrike">
                <a:solidFill>
                  <a:srgbClr val="0000FF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default</a:t>
            </a:r>
            <a:endParaRPr b="1" i="0" sz="550" u="none" cap="none" strike="noStrike">
              <a:solidFill>
                <a:srgbClr val="0000FF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50"/>
              <a:buFont typeface="Arial"/>
              <a:buNone/>
            </a:pPr>
            <a:r>
              <a:rPr b="1" i="0" lang="en-GB" sz="550" u="none" cap="none" strike="noStrike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     </a:t>
            </a:r>
            <a:r>
              <a:rPr b="1" i="0" lang="en-GB" sz="550" u="none" cap="none" strike="noStrike">
                <a:solidFill>
                  <a:srgbClr val="80000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value</a:t>
            </a:r>
            <a:r>
              <a:rPr b="1" i="0" lang="en-GB" sz="550" u="none" cap="none" strike="noStrike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: </a:t>
            </a:r>
            <a:r>
              <a:rPr b="1" i="0" lang="en-GB" sz="550" u="none" cap="none" strike="noStrike">
                <a:solidFill>
                  <a:srgbClr val="0000FF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badc</a:t>
            </a:r>
            <a:endParaRPr b="1" i="0" sz="550" u="none" cap="none" strike="noStrike">
              <a:solidFill>
                <a:srgbClr val="0000FF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50"/>
              <a:buFont typeface="Arial"/>
              <a:buNone/>
            </a:pPr>
            <a:r>
              <a:rPr b="1" i="0" lang="en-GB" sz="550" u="none" cap="none" strike="noStrike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   </a:t>
            </a:r>
            <a:r>
              <a:rPr b="1" i="0" lang="en-GB" sz="550" u="none" cap="none" strike="noStrike">
                <a:solidFill>
                  <a:srgbClr val="80000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extraction_methods</a:t>
            </a:r>
            <a:r>
              <a:rPr b="1" i="0" lang="en-GB" sz="550" u="none" cap="none" strike="noStrike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:</a:t>
            </a:r>
            <a:endParaRPr b="1" i="0" sz="550" u="none" cap="none" strike="noStrike">
              <a:solidFill>
                <a:schemeClr val="dk1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50"/>
              <a:buFont typeface="Arial"/>
              <a:buNone/>
            </a:pPr>
            <a:r>
              <a:rPr b="1" i="0" lang="en-GB" sz="550" u="none" cap="none" strike="noStrike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     - </a:t>
            </a:r>
            <a:r>
              <a:rPr b="1" i="0" lang="en-GB" sz="550" u="none" cap="none" strike="noStrike">
                <a:solidFill>
                  <a:srgbClr val="80000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method</a:t>
            </a:r>
            <a:r>
              <a:rPr b="1" i="0" lang="en-GB" sz="550" u="none" cap="none" strike="noStrike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: </a:t>
            </a:r>
            <a:r>
              <a:rPr b="1" i="0" lang="en-GB" sz="550" u="none" cap="none" strike="noStrike">
                <a:solidFill>
                  <a:srgbClr val="0000FF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elasticsearch</a:t>
            </a:r>
            <a:endParaRPr b="1" i="0" sz="550" u="none" cap="none" strike="noStrike">
              <a:solidFill>
                <a:srgbClr val="0000FF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50"/>
              <a:buFont typeface="Arial"/>
              <a:buNone/>
            </a:pPr>
            <a:r>
              <a:rPr b="1" i="0" lang="en-GB" sz="550" u="none" cap="none" strike="noStrike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       </a:t>
            </a:r>
            <a:r>
              <a:rPr b="1" i="0" lang="en-GB" sz="550" u="none" cap="none" strike="noStrike">
                <a:solidFill>
                  <a:srgbClr val="80000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inputs</a:t>
            </a:r>
            <a:r>
              <a:rPr b="1" i="0" lang="en-GB" sz="550" u="none" cap="none" strike="noStrike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:</a:t>
            </a:r>
            <a:endParaRPr b="1" i="0" sz="550" u="none" cap="none" strike="noStrike">
              <a:solidFill>
                <a:schemeClr val="dk1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50"/>
              <a:buFont typeface="Arial"/>
              <a:buNone/>
            </a:pPr>
            <a:r>
              <a:rPr b="1" i="0" lang="en-GB" sz="550" u="none" cap="none" strike="noStrike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         </a:t>
            </a:r>
            <a:r>
              <a:rPr b="1" i="0" lang="en-GB" sz="550" u="none" cap="none" strike="noStrike">
                <a:solidFill>
                  <a:srgbClr val="80000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list</a:t>
            </a:r>
            <a:r>
              <a:rPr b="1" i="0" lang="en-GB" sz="550" u="none" cap="none" strike="noStrike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:</a:t>
            </a:r>
            <a:endParaRPr b="1" i="0" sz="550" u="none" cap="none" strike="noStrike">
              <a:solidFill>
                <a:schemeClr val="dk1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50"/>
              <a:buFont typeface="Arial"/>
              <a:buNone/>
            </a:pPr>
            <a:r>
              <a:rPr b="1" i="0" lang="en-GB" sz="550" u="none" cap="none" strike="noStrike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           - </a:t>
            </a:r>
            <a:r>
              <a:rPr b="1" i="0" lang="en-GB" sz="550" u="none" cap="none" strike="noStrike">
                <a:solidFill>
                  <a:srgbClr val="0000FF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general_data_type</a:t>
            </a:r>
            <a:endParaRPr b="1" i="0" sz="550" u="none" cap="none" strike="noStrike">
              <a:solidFill>
                <a:srgbClr val="0000FF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50"/>
              <a:buFont typeface="Arial"/>
              <a:buNone/>
            </a:pPr>
            <a:r>
              <a:rPr b="1" i="0" lang="en-GB" sz="550" u="none" cap="none" strike="noStrike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           - </a:t>
            </a:r>
            <a:r>
              <a:rPr b="1" i="0" lang="en-GB" sz="550" u="none" cap="none" strike="noStrike">
                <a:solidFill>
                  <a:srgbClr val="0000FF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inspire_theme</a:t>
            </a:r>
            <a:endParaRPr b="1" i="0" sz="550" u="none" cap="none" strike="noStrike">
              <a:solidFill>
                <a:srgbClr val="0000FF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50"/>
              <a:buFont typeface="Arial"/>
              <a:buNone/>
            </a:pPr>
            <a:r>
              <a:rPr b="1" i="0" lang="en-GB" sz="550" u="none" cap="none" strike="noStrike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           - </a:t>
            </a:r>
            <a:r>
              <a:rPr b="1" i="0" lang="en-GB" sz="550" u="none" cap="none" strike="noStrike">
                <a:solidFill>
                  <a:srgbClr val="0000FF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gemet_topic</a:t>
            </a:r>
            <a:endParaRPr b="1" i="0" sz="550" u="none" cap="none" strike="noStrike">
              <a:solidFill>
                <a:srgbClr val="800000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i="0" lang="en-GB" sz="550" u="none" cap="none" strike="noStrike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}</a:t>
            </a:r>
            <a:endParaRPr b="1" i="0" sz="550" u="none" cap="none" strike="noStrike">
              <a:solidFill>
                <a:srgbClr val="000000"/>
              </a:solidFill>
              <a:latin typeface="Courier New"/>
              <a:ea typeface="Courier New"/>
              <a:cs typeface="Courier New"/>
              <a:sym typeface="Courier New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60" name="Shape 3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1" name="Google Shape;361;g2281f314033_0_737"/>
          <p:cNvSpPr txBox="1"/>
          <p:nvPr/>
        </p:nvSpPr>
        <p:spPr>
          <a:xfrm>
            <a:off x="403340" y="345182"/>
            <a:ext cx="11684700" cy="769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</a:pPr>
            <a:r>
              <a:rPr b="1" i="0" lang="en-GB" sz="4400" u="none" cap="none" strike="noStrike">
                <a:solidFill>
                  <a:srgbClr val="2E2D62"/>
                </a:solidFill>
                <a:latin typeface="Arial"/>
                <a:ea typeface="Arial"/>
                <a:cs typeface="Arial"/>
                <a:sym typeface="Arial"/>
              </a:rPr>
              <a:t>Scanning the archive</a:t>
            </a:r>
            <a:endParaRPr b="0" i="0" sz="1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00"/>
              <a:buFont typeface="Arial"/>
              <a:buNone/>
            </a:pPr>
            <a:r>
              <a:t/>
            </a:r>
            <a:endParaRPr b="1" i="0" sz="4400" u="none" cap="none" strike="noStrike">
              <a:solidFill>
                <a:srgbClr val="2E2D6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2" name="Google Shape;362;g2281f314033_0_737"/>
          <p:cNvSpPr txBox="1"/>
          <p:nvPr/>
        </p:nvSpPr>
        <p:spPr>
          <a:xfrm>
            <a:off x="403350" y="1114625"/>
            <a:ext cx="5692800" cy="4673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en-GB" sz="2400" u="none" cap="none" strike="noStrike">
                <a:solidFill>
                  <a:srgbClr val="2E2D62"/>
                </a:solidFill>
                <a:latin typeface="Arial"/>
                <a:ea typeface="Arial"/>
                <a:cs typeface="Arial"/>
                <a:sym typeface="Arial"/>
              </a:rPr>
              <a:t>Result</a:t>
            </a:r>
            <a:endParaRPr b="1" i="0" sz="2400" u="none" cap="none" strike="noStrike">
              <a:solidFill>
                <a:srgbClr val="2E2D62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810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2400"/>
              <a:buFont typeface="Arial"/>
              <a:buChar char="●"/>
            </a:pPr>
            <a:r>
              <a:rPr b="0" i="0" lang="en-GB" sz="24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Took</a:t>
            </a:r>
            <a:endParaRPr b="0" i="0" sz="2400" u="none" cap="none" strike="noStrike">
              <a:solidFill>
                <a:srgbClr val="595959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810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2400"/>
              <a:buFont typeface="Arial"/>
              <a:buChar char="○"/>
            </a:pPr>
            <a:r>
              <a:rPr b="0" i="0" lang="en-GB" sz="24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50 nodes</a:t>
            </a:r>
            <a:endParaRPr b="0" i="0" sz="2400" u="none" cap="none" strike="noStrike">
              <a:solidFill>
                <a:srgbClr val="595959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81000" lvl="1" marL="9144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2400"/>
              <a:buFont typeface="Arial"/>
              <a:buChar char="○"/>
            </a:pPr>
            <a:r>
              <a:rPr b="0" i="0" lang="en-GB" sz="24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~ 2 weeks</a:t>
            </a:r>
            <a:endParaRPr b="0" i="0" sz="2400" u="none" cap="none" strike="noStrike">
              <a:solidFill>
                <a:srgbClr val="595959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810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2400"/>
              <a:buFont typeface="Arial"/>
              <a:buChar char="●"/>
            </a:pPr>
            <a:r>
              <a:rPr b="0" i="0" lang="en-GB" sz="24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Generated</a:t>
            </a:r>
            <a:endParaRPr b="0" i="0" sz="2400" u="none" cap="none" strike="noStrike">
              <a:solidFill>
                <a:srgbClr val="595959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810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2400"/>
              <a:buFont typeface="Arial"/>
              <a:buChar char="○"/>
            </a:pPr>
            <a:r>
              <a:rPr b="0" i="0" lang="en-GB" sz="24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~ 325 million assets</a:t>
            </a:r>
            <a:endParaRPr b="0" i="0" sz="2400" u="none" cap="none" strike="noStrike">
              <a:solidFill>
                <a:srgbClr val="595959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810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2400"/>
              <a:buFont typeface="Arial"/>
              <a:buChar char="○"/>
            </a:pPr>
            <a:r>
              <a:rPr b="0" i="0" lang="en-GB" sz="24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~ 4 million items</a:t>
            </a:r>
            <a:endParaRPr b="0" i="0" sz="2400" u="none" cap="none" strike="noStrike">
              <a:solidFill>
                <a:srgbClr val="595959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81000" lvl="1" marL="9144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2400"/>
              <a:buFont typeface="Arial"/>
              <a:buChar char="○"/>
            </a:pPr>
            <a:r>
              <a:rPr b="0" i="0" lang="en-GB" sz="24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10 collections</a:t>
            </a:r>
            <a:endParaRPr b="0" i="0" sz="2400" u="none" cap="none" strike="noStrike">
              <a:solidFill>
                <a:srgbClr val="595959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810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2400"/>
              <a:buFont typeface="Arial"/>
              <a:buChar char="●"/>
            </a:pPr>
            <a:r>
              <a:rPr b="0" i="0" lang="en-GB" sz="24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Properties</a:t>
            </a:r>
            <a:endParaRPr b="0" i="0" sz="2400" u="none" cap="none" strike="noStrike">
              <a:solidFill>
                <a:srgbClr val="595959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810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2400"/>
              <a:buFont typeface="Arial"/>
              <a:buChar char="○"/>
            </a:pPr>
            <a:r>
              <a:rPr b="0" i="0" lang="en-GB" sz="24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100% have basic</a:t>
            </a:r>
            <a:endParaRPr b="0" i="0" sz="2400" u="none" cap="none" strike="noStrike">
              <a:solidFill>
                <a:srgbClr val="595959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810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2400"/>
              <a:buFont typeface="Arial"/>
              <a:buChar char="○"/>
            </a:pPr>
            <a:r>
              <a:rPr b="0" i="0" lang="en-GB" sz="24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12% have dataset specific</a:t>
            </a:r>
            <a:endParaRPr b="0" i="0" sz="2400" u="none" cap="none" strike="noStrike">
              <a:solidFill>
                <a:srgbClr val="595959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63" name="Google Shape;363;g2281f314033_0_73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084700" y="3463803"/>
            <a:ext cx="3632101" cy="2724076"/>
          </a:xfrm>
          <a:prstGeom prst="rect">
            <a:avLst/>
          </a:prstGeom>
          <a:noFill/>
          <a:ln>
            <a:noFill/>
          </a:ln>
        </p:spPr>
      </p:pic>
      <p:pic>
        <p:nvPicPr>
          <p:cNvPr id="364" name="Google Shape;364;g2281f314033_0_737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084700" y="711725"/>
            <a:ext cx="3811525" cy="28586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68" name="Shape 3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9" name="Google Shape;369;g2281f314033_0_957"/>
          <p:cNvSpPr txBox="1"/>
          <p:nvPr/>
        </p:nvSpPr>
        <p:spPr>
          <a:xfrm>
            <a:off x="403340" y="345182"/>
            <a:ext cx="11684700" cy="769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</a:pPr>
            <a:r>
              <a:rPr b="1" i="0" lang="en-GB" sz="4400" u="none" cap="none" strike="noStrike">
                <a:solidFill>
                  <a:srgbClr val="2E2D62"/>
                </a:solidFill>
                <a:latin typeface="Arial"/>
                <a:ea typeface="Arial"/>
                <a:cs typeface="Arial"/>
                <a:sym typeface="Arial"/>
              </a:rPr>
              <a:t>Scanning the archive</a:t>
            </a:r>
            <a:endParaRPr b="0" i="0" sz="1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00"/>
              <a:buFont typeface="Arial"/>
              <a:buNone/>
            </a:pPr>
            <a:r>
              <a:t/>
            </a:r>
            <a:endParaRPr b="1" i="0" sz="4400" u="none" cap="none" strike="noStrike">
              <a:solidFill>
                <a:srgbClr val="2E2D6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0" name="Google Shape;370;g2281f314033_0_957"/>
          <p:cNvSpPr txBox="1"/>
          <p:nvPr/>
        </p:nvSpPr>
        <p:spPr>
          <a:xfrm>
            <a:off x="403350" y="1114625"/>
            <a:ext cx="6201000" cy="3324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en-GB" sz="2400" u="none" cap="none" strike="noStrike">
                <a:solidFill>
                  <a:srgbClr val="2E2D62"/>
                </a:solidFill>
                <a:latin typeface="Arial"/>
                <a:ea typeface="Arial"/>
                <a:cs typeface="Arial"/>
                <a:sym typeface="Arial"/>
              </a:rPr>
              <a:t>Next steps</a:t>
            </a:r>
            <a:endParaRPr b="1" i="0" sz="2400" u="none" cap="none" strike="noStrike">
              <a:solidFill>
                <a:srgbClr val="2E2D62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61950" lvl="0" marL="4572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2100"/>
              <a:buFont typeface="Arial"/>
              <a:buChar char="●"/>
            </a:pPr>
            <a:r>
              <a:rPr b="0" i="0" lang="en-GB" sz="21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Iterative approach</a:t>
            </a:r>
            <a:endParaRPr b="0" i="0" sz="2100" u="none" cap="none" strike="noStrike">
              <a:solidFill>
                <a:srgbClr val="595959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619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2100"/>
              <a:buFont typeface="Arial"/>
              <a:buChar char="●"/>
            </a:pPr>
            <a:r>
              <a:rPr b="0" i="0" lang="en-GB" sz="21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Expand ATOD</a:t>
            </a:r>
            <a:endParaRPr b="0" i="0" sz="2100" u="none" cap="none" strike="noStrike">
              <a:solidFill>
                <a:srgbClr val="595959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61950" lvl="1" marL="9144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2100"/>
              <a:buFont typeface="Arial"/>
              <a:buChar char="○"/>
            </a:pPr>
            <a:r>
              <a:rPr b="0" i="0" lang="en-GB" sz="21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Add Extraction Methods</a:t>
            </a:r>
            <a:endParaRPr b="0" i="0" sz="2100" u="none" cap="none" strike="noStrike">
              <a:solidFill>
                <a:srgbClr val="595959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619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2100"/>
              <a:buFont typeface="Arial"/>
              <a:buChar char="●"/>
            </a:pPr>
            <a:r>
              <a:rPr b="0" i="0" lang="en-GB" sz="21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Chop up ATOD</a:t>
            </a:r>
            <a:endParaRPr b="0" i="0" sz="2100" u="none" cap="none" strike="noStrike">
              <a:solidFill>
                <a:srgbClr val="595959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6195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2100"/>
              <a:buFont typeface="Arial"/>
              <a:buChar char="○"/>
            </a:pPr>
            <a:r>
              <a:rPr b="0" i="0" lang="en-GB" sz="21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Add Collection Descriptions</a:t>
            </a:r>
            <a:endParaRPr b="0" i="0" sz="2100" u="none" cap="none" strike="noStrike">
              <a:solidFill>
                <a:srgbClr val="595959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6195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2100"/>
              <a:buFont typeface="Arial"/>
              <a:buChar char="○"/>
            </a:pPr>
            <a:r>
              <a:rPr b="0" i="0" lang="en-GB" sz="21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Reduce coverage of ATOD</a:t>
            </a:r>
            <a:endParaRPr b="0" i="0" sz="2100" u="none" cap="none" strike="noStrike">
              <a:solidFill>
                <a:srgbClr val="595959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61950" lvl="1" marL="9144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2100"/>
              <a:buFont typeface="Arial"/>
              <a:buChar char="○"/>
            </a:pPr>
            <a:r>
              <a:rPr b="0" i="0" lang="en-GB" sz="21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Allows specific extraction</a:t>
            </a:r>
            <a:endParaRPr b="0" i="0" sz="2100" u="none" cap="none" strike="noStrike">
              <a:solidFill>
                <a:srgbClr val="595959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71" name="Google Shape;371;g2281f314033_0_95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826925" y="1114625"/>
            <a:ext cx="6201000" cy="5031399"/>
          </a:xfrm>
          <a:prstGeom prst="rect">
            <a:avLst/>
          </a:prstGeom>
          <a:noFill/>
          <a:ln>
            <a:noFill/>
          </a:ln>
        </p:spPr>
      </p:pic>
      <p:sp>
        <p:nvSpPr>
          <p:cNvPr id="372" name="Google Shape;372;g2281f314033_0_957"/>
          <p:cNvSpPr txBox="1"/>
          <p:nvPr/>
        </p:nvSpPr>
        <p:spPr>
          <a:xfrm>
            <a:off x="6274258" y="1126100"/>
            <a:ext cx="4478100" cy="276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r>
              <a:rPr b="0" i="0" lang="en-GB" sz="6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https://api.stac.ceda.ac.uk/asset/search?limit=1</a:t>
            </a:r>
            <a:endParaRPr b="0" i="0" sz="600" u="none" cap="none" strike="noStrike">
              <a:solidFill>
                <a:srgbClr val="595959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3" name="Google Shape;373;g2281f314033_0_957"/>
          <p:cNvSpPr txBox="1"/>
          <p:nvPr/>
        </p:nvSpPr>
        <p:spPr>
          <a:xfrm>
            <a:off x="5826925" y="1403000"/>
            <a:ext cx="6365100" cy="451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"/>
              <a:buFont typeface="Arial"/>
              <a:buNone/>
            </a:pPr>
            <a:r>
              <a:rPr b="1" i="0" lang="en-GB" sz="450" u="none" cap="none" strike="noStrike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{</a:t>
            </a:r>
            <a:endParaRPr b="1" i="0" sz="450" u="none" cap="none" strike="noStrike">
              <a:solidFill>
                <a:schemeClr val="dk1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"/>
              <a:buFont typeface="Arial"/>
              <a:buNone/>
            </a:pPr>
            <a:r>
              <a:rPr b="1" i="0" lang="en-GB" sz="450" u="none" cap="none" strike="noStrike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b="1" i="0" lang="en-GB" sz="450" u="none" cap="none" strike="noStrike">
                <a:solidFill>
                  <a:srgbClr val="A31515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"type"</a:t>
            </a:r>
            <a:r>
              <a:rPr b="1" i="0" lang="en-GB" sz="450" u="none" cap="none" strike="noStrike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: </a:t>
            </a:r>
            <a:r>
              <a:rPr b="1" i="0" lang="en-GB" sz="450" u="none" cap="none" strike="noStrike">
                <a:solidFill>
                  <a:srgbClr val="A31515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"FeatureCollection"</a:t>
            </a:r>
            <a:r>
              <a:rPr b="1" i="0" lang="en-GB" sz="450" u="none" cap="none" strike="noStrike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,</a:t>
            </a:r>
            <a:endParaRPr b="1" i="0" sz="450" u="none" cap="none" strike="noStrike">
              <a:solidFill>
                <a:schemeClr val="dk1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"/>
              <a:buFont typeface="Arial"/>
              <a:buNone/>
            </a:pPr>
            <a:r>
              <a:rPr b="1" i="0" lang="en-GB" sz="450" u="none" cap="none" strike="noStrike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b="1" i="0" lang="en-GB" sz="450" u="none" cap="none" strike="noStrike">
                <a:solidFill>
                  <a:srgbClr val="A31515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"features"</a:t>
            </a:r>
            <a:r>
              <a:rPr b="1" i="0" lang="en-GB" sz="450" u="none" cap="none" strike="noStrike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: [</a:t>
            </a:r>
            <a:endParaRPr b="1" i="0" sz="450" u="none" cap="none" strike="noStrike">
              <a:solidFill>
                <a:schemeClr val="dk1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"/>
              <a:buFont typeface="Arial"/>
              <a:buNone/>
            </a:pPr>
            <a:r>
              <a:rPr b="1" i="0" lang="en-GB" sz="450" u="none" cap="none" strike="noStrike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  {</a:t>
            </a:r>
            <a:endParaRPr b="1" i="0" sz="450" u="none" cap="none" strike="noStrike">
              <a:solidFill>
                <a:schemeClr val="dk1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"/>
              <a:buFont typeface="Arial"/>
              <a:buNone/>
            </a:pPr>
            <a:r>
              <a:rPr b="1" i="0" lang="en-GB" sz="450" u="none" cap="none" strike="noStrike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    </a:t>
            </a:r>
            <a:r>
              <a:rPr b="1" i="0" lang="en-GB" sz="450" u="none" cap="none" strike="noStrike">
                <a:solidFill>
                  <a:srgbClr val="A31515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"type"</a:t>
            </a:r>
            <a:r>
              <a:rPr b="1" i="0" lang="en-GB" sz="450" u="none" cap="none" strike="noStrike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: </a:t>
            </a:r>
            <a:r>
              <a:rPr b="1" i="0" lang="en-GB" sz="450" u="none" cap="none" strike="noStrike">
                <a:solidFill>
                  <a:srgbClr val="A31515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"Feature"</a:t>
            </a:r>
            <a:r>
              <a:rPr b="1" i="0" lang="en-GB" sz="450" u="none" cap="none" strike="noStrike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,</a:t>
            </a:r>
            <a:endParaRPr b="1" i="0" sz="450" u="none" cap="none" strike="noStrike">
              <a:solidFill>
                <a:schemeClr val="dk1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"/>
              <a:buFont typeface="Arial"/>
              <a:buNone/>
            </a:pPr>
            <a:r>
              <a:rPr b="1" i="0" lang="en-GB" sz="450" u="none" cap="none" strike="noStrike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    </a:t>
            </a:r>
            <a:r>
              <a:rPr b="1" i="0" lang="en-GB" sz="450" u="none" cap="none" strike="noStrike">
                <a:solidFill>
                  <a:srgbClr val="A31515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"stac_version"</a:t>
            </a:r>
            <a:r>
              <a:rPr b="1" i="0" lang="en-GB" sz="450" u="none" cap="none" strike="noStrike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: </a:t>
            </a:r>
            <a:r>
              <a:rPr b="1" i="0" lang="en-GB" sz="450" u="none" cap="none" strike="noStrike">
                <a:solidFill>
                  <a:srgbClr val="A31515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"1.0.0"</a:t>
            </a:r>
            <a:r>
              <a:rPr b="1" i="0" lang="en-GB" sz="450" u="none" cap="none" strike="noStrike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,</a:t>
            </a:r>
            <a:endParaRPr b="1" i="0" sz="450" u="none" cap="none" strike="noStrike">
              <a:solidFill>
                <a:schemeClr val="dk1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"/>
              <a:buFont typeface="Arial"/>
              <a:buNone/>
            </a:pPr>
            <a:r>
              <a:rPr b="1" i="0" lang="en-GB" sz="450" u="none" cap="none" strike="noStrike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    </a:t>
            </a:r>
            <a:r>
              <a:rPr b="1" i="0" lang="en-GB" sz="450" u="none" cap="none" strike="noStrike">
                <a:solidFill>
                  <a:srgbClr val="A31515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"stac_extensions"</a:t>
            </a:r>
            <a:r>
              <a:rPr b="1" i="0" lang="en-GB" sz="450" u="none" cap="none" strike="noStrike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: [],</a:t>
            </a:r>
            <a:endParaRPr b="1" i="0" sz="450" u="none" cap="none" strike="noStrike">
              <a:solidFill>
                <a:schemeClr val="dk1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"/>
              <a:buFont typeface="Arial"/>
              <a:buNone/>
            </a:pPr>
            <a:r>
              <a:rPr b="1" i="0" lang="en-GB" sz="450" u="none" cap="none" strike="noStrike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    </a:t>
            </a:r>
            <a:r>
              <a:rPr b="1" i="0" lang="en-GB" sz="450" u="none" cap="none" strike="noStrike">
                <a:solidFill>
                  <a:srgbClr val="A31515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"asset_id"</a:t>
            </a:r>
            <a:r>
              <a:rPr b="1" i="0" lang="en-GB" sz="450" u="none" cap="none" strike="noStrike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: </a:t>
            </a:r>
            <a:r>
              <a:rPr b="1" i="0" lang="en-GB" sz="450" u="none" cap="none" strike="noStrike">
                <a:solidFill>
                  <a:srgbClr val="A31515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"bb43f6a3d9c1c298b2b48d388315a026"</a:t>
            </a:r>
            <a:r>
              <a:rPr b="1" i="0" lang="en-GB" sz="450" u="none" cap="none" strike="noStrike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,</a:t>
            </a:r>
            <a:endParaRPr b="1" i="0" sz="450" u="none" cap="none" strike="noStrike">
              <a:solidFill>
                <a:schemeClr val="dk1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"/>
              <a:buFont typeface="Arial"/>
              <a:buNone/>
            </a:pPr>
            <a:r>
              <a:rPr b="1" i="0" lang="en-GB" sz="450" u="none" cap="none" strike="noStrike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    </a:t>
            </a:r>
            <a:r>
              <a:rPr b="1" i="0" lang="en-GB" sz="450" u="none" cap="none" strike="noStrike">
                <a:solidFill>
                  <a:srgbClr val="A31515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"roles"</a:t>
            </a:r>
            <a:r>
              <a:rPr b="1" i="0" lang="en-GB" sz="450" u="none" cap="none" strike="noStrike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: [],</a:t>
            </a:r>
            <a:endParaRPr b="1" i="0" sz="450" u="none" cap="none" strike="noStrike">
              <a:solidFill>
                <a:schemeClr val="dk1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"/>
              <a:buFont typeface="Arial"/>
              <a:buNone/>
            </a:pPr>
            <a:r>
              <a:rPr b="1" i="0" lang="en-GB" sz="450" u="none" cap="none" strike="noStrike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    </a:t>
            </a:r>
            <a:r>
              <a:rPr b="1" i="0" lang="en-GB" sz="450" u="none" cap="none" strike="noStrike">
                <a:solidFill>
                  <a:srgbClr val="A31515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"item"</a:t>
            </a:r>
            <a:r>
              <a:rPr b="1" i="0" lang="en-GB" sz="450" u="none" cap="none" strike="noStrike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: </a:t>
            </a:r>
            <a:r>
              <a:rPr b="1" i="0" lang="en-GB" sz="450" u="none" cap="none" strike="noStrike">
                <a:solidFill>
                  <a:srgbClr val="A31515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"00ee2018d58a8d25ce7c28eefa3a348b"</a:t>
            </a:r>
            <a:r>
              <a:rPr b="1" i="0" lang="en-GB" sz="450" u="none" cap="none" strike="noStrike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,</a:t>
            </a:r>
            <a:endParaRPr b="1" i="0" sz="450" u="none" cap="none" strike="noStrike">
              <a:solidFill>
                <a:schemeClr val="dk1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"/>
              <a:buFont typeface="Arial"/>
              <a:buNone/>
            </a:pPr>
            <a:r>
              <a:rPr b="1" i="0" lang="en-GB" sz="450" u="none" cap="none" strike="noStrike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    </a:t>
            </a:r>
            <a:r>
              <a:rPr b="1" i="0" lang="en-GB" sz="450" u="none" cap="none" strike="noStrike">
                <a:solidFill>
                  <a:srgbClr val="A31515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"bbox"</a:t>
            </a:r>
            <a:r>
              <a:rPr b="1" i="0" lang="en-GB" sz="450" u="none" cap="none" strike="noStrike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: </a:t>
            </a:r>
            <a:r>
              <a:rPr b="1" i="0" lang="en-GB" sz="450" u="none" cap="none" strike="noStrike">
                <a:solidFill>
                  <a:srgbClr val="0000FF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null</a:t>
            </a:r>
            <a:r>
              <a:rPr b="1" i="0" lang="en-GB" sz="450" u="none" cap="none" strike="noStrike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,</a:t>
            </a:r>
            <a:endParaRPr b="1" i="0" sz="450" u="none" cap="none" strike="noStrike">
              <a:solidFill>
                <a:schemeClr val="dk1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"/>
              <a:buFont typeface="Arial"/>
              <a:buNone/>
            </a:pPr>
            <a:r>
              <a:rPr b="1" i="0" lang="en-GB" sz="450" u="none" cap="none" strike="noStrike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    </a:t>
            </a:r>
            <a:r>
              <a:rPr b="1" i="0" lang="en-GB" sz="450" u="none" cap="none" strike="noStrike">
                <a:solidFill>
                  <a:srgbClr val="A31515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"properties"</a:t>
            </a:r>
            <a:r>
              <a:rPr b="1" i="0" lang="en-GB" sz="450" u="none" cap="none" strike="noStrike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: {</a:t>
            </a:r>
            <a:endParaRPr b="1" i="0" sz="450" u="none" cap="none" strike="noStrike">
              <a:solidFill>
                <a:schemeClr val="dk1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"/>
              <a:buFont typeface="Arial"/>
              <a:buNone/>
            </a:pPr>
            <a:r>
              <a:rPr b="1" i="0" lang="en-GB" sz="450" u="none" cap="none" strike="noStrike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      </a:t>
            </a:r>
            <a:r>
              <a:rPr b="1" i="0" lang="en-GB" sz="450" u="none" cap="none" strike="noStrike">
                <a:solidFill>
                  <a:srgbClr val="A31515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"_dir7"</a:t>
            </a:r>
            <a:r>
              <a:rPr b="1" i="0" lang="en-GB" sz="450" u="none" cap="none" strike="noStrike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: </a:t>
            </a:r>
            <a:r>
              <a:rPr b="1" i="0" lang="en-GB" sz="450" u="none" cap="none" strike="noStrike">
                <a:solidFill>
                  <a:srgbClr val="A31515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"IPF_v2"</a:t>
            </a:r>
            <a:r>
              <a:rPr b="1" i="0" lang="en-GB" sz="450" u="none" cap="none" strike="noStrike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,</a:t>
            </a:r>
            <a:endParaRPr b="1" i="0" sz="450" u="none" cap="none" strike="noStrike">
              <a:solidFill>
                <a:schemeClr val="dk1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"/>
              <a:buFont typeface="Arial"/>
              <a:buNone/>
            </a:pPr>
            <a:r>
              <a:rPr b="1" i="0" lang="en-GB" sz="450" u="none" cap="none" strike="noStrike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      </a:t>
            </a:r>
            <a:r>
              <a:rPr b="1" i="0" lang="en-GB" sz="450" u="none" cap="none" strike="noStrike">
                <a:solidFill>
                  <a:srgbClr val="A31515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"_dir6"</a:t>
            </a:r>
            <a:r>
              <a:rPr b="1" i="0" lang="en-GB" sz="450" u="none" cap="none" strike="noStrike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: </a:t>
            </a:r>
            <a:r>
              <a:rPr b="1" i="0" lang="en-GB" sz="450" u="none" cap="none" strike="noStrike">
                <a:solidFill>
                  <a:srgbClr val="A31515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"m"</a:t>
            </a:r>
            <a:r>
              <a:rPr b="1" i="0" lang="en-GB" sz="450" u="none" cap="none" strike="noStrike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,</a:t>
            </a:r>
            <a:endParaRPr b="1" i="0" sz="450" u="none" cap="none" strike="noStrike">
              <a:solidFill>
                <a:schemeClr val="dk1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"/>
              <a:buFont typeface="Arial"/>
              <a:buNone/>
            </a:pPr>
            <a:r>
              <a:rPr b="1" i="0" lang="en-GB" sz="450" u="none" cap="none" strike="noStrike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      </a:t>
            </a:r>
            <a:r>
              <a:rPr b="1" i="0" lang="en-GB" sz="450" u="none" cap="none" strike="noStrike">
                <a:solidFill>
                  <a:srgbClr val="A31515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"_dir9"</a:t>
            </a:r>
            <a:r>
              <a:rPr b="1" i="0" lang="en-GB" sz="450" u="none" cap="none" strike="noStrike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: </a:t>
            </a:r>
            <a:r>
              <a:rPr b="1" i="0" lang="en-GB" sz="450" u="none" cap="none" strike="noStrike">
                <a:solidFill>
                  <a:srgbClr val="A31515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"05"</a:t>
            </a:r>
            <a:r>
              <a:rPr b="1" i="0" lang="en-GB" sz="450" u="none" cap="none" strike="noStrike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,</a:t>
            </a:r>
            <a:endParaRPr b="1" i="0" sz="450" u="none" cap="none" strike="noStrike">
              <a:solidFill>
                <a:schemeClr val="dk1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"/>
              <a:buFont typeface="Arial"/>
              <a:buNone/>
            </a:pPr>
            <a:r>
              <a:rPr b="1" i="0" lang="en-GB" sz="450" u="none" cap="none" strike="noStrike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      </a:t>
            </a:r>
            <a:r>
              <a:rPr b="1" i="0" lang="en-GB" sz="450" u="none" cap="none" strike="noStrike">
                <a:solidFill>
                  <a:srgbClr val="A31515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"extension"</a:t>
            </a:r>
            <a:r>
              <a:rPr b="1" i="0" lang="en-GB" sz="450" u="none" cap="none" strike="noStrike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: </a:t>
            </a:r>
            <a:r>
              <a:rPr b="1" i="0" lang="en-GB" sz="450" u="none" cap="none" strike="noStrike">
                <a:solidFill>
                  <a:srgbClr val="A31515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".zip"</a:t>
            </a:r>
            <a:r>
              <a:rPr b="1" i="0" lang="en-GB" sz="450" u="none" cap="none" strike="noStrike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,</a:t>
            </a:r>
            <a:endParaRPr b="1" i="0" sz="450" u="none" cap="none" strike="noStrike">
              <a:solidFill>
                <a:schemeClr val="dk1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"/>
              <a:buFont typeface="Arial"/>
              <a:buNone/>
            </a:pPr>
            <a:r>
              <a:rPr b="1" i="0" lang="en-GB" sz="450" u="none" cap="none" strike="noStrike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      </a:t>
            </a:r>
            <a:r>
              <a:rPr b="1" i="0" lang="en-GB" sz="450" u="none" cap="none" strike="noStrike">
                <a:solidFill>
                  <a:srgbClr val="A31515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"_dir8"</a:t>
            </a:r>
            <a:r>
              <a:rPr b="1" i="0" lang="en-GB" sz="450" u="none" cap="none" strike="noStrike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: </a:t>
            </a:r>
            <a:r>
              <a:rPr b="1" i="0" lang="en-GB" sz="450" u="none" cap="none" strike="noStrike">
                <a:solidFill>
                  <a:srgbClr val="A31515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"2018"</a:t>
            </a:r>
            <a:r>
              <a:rPr b="1" i="0" lang="en-GB" sz="450" u="none" cap="none" strike="noStrike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,</a:t>
            </a:r>
            <a:endParaRPr b="1" i="0" sz="450" u="none" cap="none" strike="noStrike">
              <a:solidFill>
                <a:schemeClr val="dk1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"/>
              <a:buFont typeface="Arial"/>
              <a:buNone/>
            </a:pPr>
            <a:r>
              <a:rPr b="1" i="0" lang="en-GB" sz="450" u="none" cap="none" strike="noStrike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      </a:t>
            </a:r>
            <a:r>
              <a:rPr b="1" i="0" lang="en-GB" sz="450" u="none" cap="none" strike="noStrike">
                <a:solidFill>
                  <a:srgbClr val="A31515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"_dir10"</a:t>
            </a:r>
            <a:r>
              <a:rPr b="1" i="0" lang="en-GB" sz="450" u="none" cap="none" strike="noStrike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: </a:t>
            </a:r>
            <a:r>
              <a:rPr b="1" i="0" lang="en-GB" sz="450" u="none" cap="none" strike="noStrike">
                <a:solidFill>
                  <a:srgbClr val="A31515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"26"</a:t>
            </a:r>
            <a:r>
              <a:rPr b="1" i="0" lang="en-GB" sz="450" u="none" cap="none" strike="noStrike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,</a:t>
            </a:r>
            <a:endParaRPr b="1" i="0" sz="450" u="none" cap="none" strike="noStrike">
              <a:solidFill>
                <a:schemeClr val="dk1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"/>
              <a:buFont typeface="Arial"/>
              <a:buNone/>
            </a:pPr>
            <a:r>
              <a:rPr b="1" i="0" lang="en-GB" sz="450" u="none" cap="none" strike="noStrike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      </a:t>
            </a:r>
            <a:r>
              <a:rPr b="1" i="0" lang="en-GB" sz="450" u="none" cap="none" strike="noStrike">
                <a:solidFill>
                  <a:srgbClr val="A31515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"inspire_theme"</a:t>
            </a:r>
            <a:r>
              <a:rPr b="1" i="0" lang="en-GB" sz="450" u="none" cap="none" strike="noStrike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: </a:t>
            </a:r>
            <a:r>
              <a:rPr b="1" i="0" lang="en-GB" sz="450" u="none" cap="none" strike="noStrike">
                <a:solidFill>
                  <a:srgbClr val="A31515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"orthoimagery"</a:t>
            </a:r>
            <a:r>
              <a:rPr b="1" i="0" lang="en-GB" sz="450" u="none" cap="none" strike="noStrike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,</a:t>
            </a:r>
            <a:endParaRPr b="1" i="0" sz="450" u="none" cap="none" strike="noStrike">
              <a:solidFill>
                <a:schemeClr val="dk1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"/>
              <a:buFont typeface="Arial"/>
              <a:buNone/>
            </a:pPr>
            <a:r>
              <a:rPr b="1" i="0" lang="en-GB" sz="450" u="none" cap="none" strike="noStrike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      </a:t>
            </a:r>
            <a:r>
              <a:rPr b="1" i="0" lang="en-GB" sz="450" u="none" cap="none" strike="noStrike">
                <a:solidFill>
                  <a:srgbClr val="A31515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"_dir1"</a:t>
            </a:r>
            <a:r>
              <a:rPr b="1" i="0" lang="en-GB" sz="450" u="none" cap="none" strike="noStrike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: </a:t>
            </a:r>
            <a:r>
              <a:rPr b="1" i="0" lang="en-GB" sz="450" u="none" cap="none" strike="noStrike">
                <a:solidFill>
                  <a:srgbClr val="A31515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"neodc"</a:t>
            </a:r>
            <a:r>
              <a:rPr b="1" i="0" lang="en-GB" sz="450" u="none" cap="none" strike="noStrike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,</a:t>
            </a:r>
            <a:endParaRPr b="1" i="0" sz="450" u="none" cap="none" strike="noStrike">
              <a:solidFill>
                <a:schemeClr val="dk1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"/>
              <a:buFont typeface="Arial"/>
              <a:buNone/>
            </a:pPr>
            <a:r>
              <a:rPr b="1" i="0" lang="en-GB" sz="450" u="none" cap="none" strike="noStrike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      </a:t>
            </a:r>
            <a:r>
              <a:rPr b="1" i="0" lang="en-GB" sz="450" u="none" cap="none" strike="noStrike">
                <a:solidFill>
                  <a:srgbClr val="A31515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"_dir3"</a:t>
            </a:r>
            <a:r>
              <a:rPr b="1" i="0" lang="en-GB" sz="450" u="none" cap="none" strike="noStrike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: </a:t>
            </a:r>
            <a:r>
              <a:rPr b="1" i="0" lang="en-GB" sz="450" u="none" cap="none" strike="noStrike">
                <a:solidFill>
                  <a:srgbClr val="A31515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"data"</a:t>
            </a:r>
            <a:r>
              <a:rPr b="1" i="0" lang="en-GB" sz="450" u="none" cap="none" strike="noStrike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,</a:t>
            </a:r>
            <a:endParaRPr b="1" i="0" sz="450" u="none" cap="none" strike="noStrike">
              <a:solidFill>
                <a:schemeClr val="dk1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"/>
              <a:buFont typeface="Arial"/>
              <a:buNone/>
            </a:pPr>
            <a:r>
              <a:rPr b="1" i="0" lang="en-GB" sz="450" u="none" cap="none" strike="noStrike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      </a:t>
            </a:r>
            <a:r>
              <a:rPr b="1" i="0" lang="en-GB" sz="450" u="none" cap="none" strike="noStrike">
                <a:solidFill>
                  <a:srgbClr val="A31515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"uri"</a:t>
            </a:r>
            <a:r>
              <a:rPr b="1" i="0" lang="en-GB" sz="450" u="none" cap="none" strike="noStrike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: </a:t>
            </a:r>
            <a:r>
              <a:rPr b="1" i="0" lang="en-GB" sz="450" u="none" cap="none" strike="noStrike">
                <a:solidFill>
                  <a:srgbClr val="A31515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"/neodc/sentinel1b/data/EW/L1_GRD/m/IPF_v2/2018/05/26/S1B_EW_GRDM_1SDH_20180526T022500_20180526T022600_011086_014527_5CF2.zip"</a:t>
            </a:r>
            <a:r>
              <a:rPr b="1" i="0" lang="en-GB" sz="450" u="none" cap="none" strike="noStrike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,</a:t>
            </a:r>
            <a:endParaRPr b="1" i="0" sz="450" u="none" cap="none" strike="noStrike">
              <a:solidFill>
                <a:schemeClr val="dk1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"/>
              <a:buFont typeface="Arial"/>
              <a:buNone/>
            </a:pPr>
            <a:r>
              <a:rPr b="1" i="0" lang="en-GB" sz="450" u="none" cap="none" strike="noStrike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      </a:t>
            </a:r>
            <a:r>
              <a:rPr b="1" i="0" lang="en-GB" sz="450" u="none" cap="none" strike="noStrike">
                <a:solidFill>
                  <a:srgbClr val="A31515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"_dir2"</a:t>
            </a:r>
            <a:r>
              <a:rPr b="1" i="0" lang="en-GB" sz="450" u="none" cap="none" strike="noStrike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: </a:t>
            </a:r>
            <a:r>
              <a:rPr b="1" i="0" lang="en-GB" sz="450" u="none" cap="none" strike="noStrike">
                <a:solidFill>
                  <a:srgbClr val="A31515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"sentinel1b"</a:t>
            </a:r>
            <a:r>
              <a:rPr b="1" i="0" lang="en-GB" sz="450" u="none" cap="none" strike="noStrike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,</a:t>
            </a:r>
            <a:endParaRPr b="1" i="0" sz="450" u="none" cap="none" strike="noStrike">
              <a:solidFill>
                <a:schemeClr val="dk1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"/>
              <a:buFont typeface="Arial"/>
              <a:buNone/>
            </a:pPr>
            <a:r>
              <a:rPr b="1" i="0" lang="en-GB" sz="450" u="none" cap="none" strike="noStrike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      </a:t>
            </a:r>
            <a:r>
              <a:rPr b="1" i="0" lang="en-GB" sz="450" u="none" cap="none" strike="noStrike">
                <a:solidFill>
                  <a:srgbClr val="A31515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"_dir5"</a:t>
            </a:r>
            <a:r>
              <a:rPr b="1" i="0" lang="en-GB" sz="450" u="none" cap="none" strike="noStrike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: </a:t>
            </a:r>
            <a:r>
              <a:rPr b="1" i="0" lang="en-GB" sz="450" u="none" cap="none" strike="noStrike">
                <a:solidFill>
                  <a:srgbClr val="A31515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"L1_GRD"</a:t>
            </a:r>
            <a:r>
              <a:rPr b="1" i="0" lang="en-GB" sz="450" u="none" cap="none" strike="noStrike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,</a:t>
            </a:r>
            <a:endParaRPr b="1" i="0" sz="450" u="none" cap="none" strike="noStrike">
              <a:solidFill>
                <a:schemeClr val="dk1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"/>
              <a:buFont typeface="Arial"/>
              <a:buNone/>
            </a:pPr>
            <a:r>
              <a:rPr b="1" i="0" lang="en-GB" sz="450" u="none" cap="none" strike="noStrike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      </a:t>
            </a:r>
            <a:r>
              <a:rPr b="1" i="0" lang="en-GB" sz="450" u="none" cap="none" strike="noStrike">
                <a:solidFill>
                  <a:srgbClr val="A31515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"_dir4"</a:t>
            </a:r>
            <a:r>
              <a:rPr b="1" i="0" lang="en-GB" sz="450" u="none" cap="none" strike="noStrike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: </a:t>
            </a:r>
            <a:r>
              <a:rPr b="1" i="0" lang="en-GB" sz="450" u="none" cap="none" strike="noStrike">
                <a:solidFill>
                  <a:srgbClr val="A31515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"EW"</a:t>
            </a:r>
            <a:r>
              <a:rPr b="1" i="0" lang="en-GB" sz="450" u="none" cap="none" strike="noStrike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,</a:t>
            </a:r>
            <a:endParaRPr b="1" i="0" sz="450" u="none" cap="none" strike="noStrike">
              <a:solidFill>
                <a:schemeClr val="dk1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"/>
              <a:buFont typeface="Arial"/>
              <a:buNone/>
            </a:pPr>
            <a:r>
              <a:rPr b="1" i="0" lang="en-GB" sz="450" u="none" cap="none" strike="noStrike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      </a:t>
            </a:r>
            <a:r>
              <a:rPr b="1" i="0" lang="en-GB" sz="450" u="none" cap="none" strike="noStrike">
                <a:solidFill>
                  <a:srgbClr val="A31515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"collection_id"</a:t>
            </a:r>
            <a:r>
              <a:rPr b="1" i="0" lang="en-GB" sz="450" u="none" cap="none" strike="noStrike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: </a:t>
            </a:r>
            <a:r>
              <a:rPr b="1" i="0" lang="en-GB" sz="450" u="none" cap="none" strike="noStrike">
                <a:solidFill>
                  <a:srgbClr val="A31515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"neodc"</a:t>
            </a:r>
            <a:r>
              <a:rPr b="1" i="0" lang="en-GB" sz="450" u="none" cap="none" strike="noStrike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,</a:t>
            </a:r>
            <a:endParaRPr b="1" i="0" sz="450" u="none" cap="none" strike="noStrike">
              <a:solidFill>
                <a:schemeClr val="dk1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"/>
              <a:buFont typeface="Arial"/>
              <a:buNone/>
            </a:pPr>
            <a:r>
              <a:rPr b="1" i="0" lang="en-GB" sz="450" u="none" cap="none" strike="noStrike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      </a:t>
            </a:r>
            <a:r>
              <a:rPr b="1" i="0" lang="en-GB" sz="450" u="none" cap="none" strike="noStrike">
                <a:solidFill>
                  <a:srgbClr val="A31515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"filename"</a:t>
            </a:r>
            <a:r>
              <a:rPr b="1" i="0" lang="en-GB" sz="450" u="none" cap="none" strike="noStrike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: </a:t>
            </a:r>
            <a:r>
              <a:rPr b="1" i="0" lang="en-GB" sz="450" u="none" cap="none" strike="noStrike">
                <a:solidFill>
                  <a:srgbClr val="A31515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"S1B_EW_GRDM_1SDH_20180526T022500_20180526T022600_011086_014527_5CF2.zip"</a:t>
            </a:r>
            <a:r>
              <a:rPr b="1" i="0" lang="en-GB" sz="450" u="none" cap="none" strike="noStrike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,</a:t>
            </a:r>
            <a:endParaRPr b="1" i="0" sz="450" u="none" cap="none" strike="noStrike">
              <a:solidFill>
                <a:schemeClr val="dk1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"/>
              <a:buFont typeface="Arial"/>
              <a:buNone/>
            </a:pPr>
            <a:r>
              <a:rPr b="1" i="0" lang="en-GB" sz="450" u="none" cap="none" strike="noStrike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      </a:t>
            </a:r>
            <a:r>
              <a:rPr b="1" i="0" lang="en-GB" sz="450" u="none" cap="none" strike="noStrike">
                <a:solidFill>
                  <a:srgbClr val="A31515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"gemet_topic"</a:t>
            </a:r>
            <a:r>
              <a:rPr b="1" i="0" lang="en-GB" sz="450" u="none" cap="none" strike="noStrike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: </a:t>
            </a:r>
            <a:r>
              <a:rPr b="1" i="0" lang="en-GB" sz="450" u="none" cap="none" strike="noStrike">
                <a:solidFill>
                  <a:srgbClr val="A31515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"environment"</a:t>
            </a:r>
            <a:r>
              <a:rPr b="1" i="0" lang="en-GB" sz="450" u="none" cap="none" strike="noStrike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,</a:t>
            </a:r>
            <a:endParaRPr b="1" i="0" sz="450" u="none" cap="none" strike="noStrike">
              <a:solidFill>
                <a:schemeClr val="dk1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"/>
              <a:buFont typeface="Arial"/>
              <a:buNone/>
            </a:pPr>
            <a:r>
              <a:rPr b="1" i="0" lang="en-GB" sz="450" u="none" cap="none" strike="noStrike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      </a:t>
            </a:r>
            <a:r>
              <a:rPr b="1" i="0" lang="en-GB" sz="450" u="none" cap="none" strike="noStrike">
                <a:solidFill>
                  <a:srgbClr val="A31515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"modified_time"</a:t>
            </a:r>
            <a:r>
              <a:rPr b="1" i="0" lang="en-GB" sz="450" u="none" cap="none" strike="noStrike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: </a:t>
            </a:r>
            <a:r>
              <a:rPr b="1" i="0" lang="en-GB" sz="450" u="none" cap="none" strike="noStrike">
                <a:solidFill>
                  <a:srgbClr val="A31515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"2018-06-26T10:21:09"</a:t>
            </a:r>
            <a:r>
              <a:rPr b="1" i="0" lang="en-GB" sz="450" u="none" cap="none" strike="noStrike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,</a:t>
            </a:r>
            <a:endParaRPr b="1" i="0" sz="450" u="none" cap="none" strike="noStrike">
              <a:solidFill>
                <a:schemeClr val="dk1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"/>
              <a:buFont typeface="Arial"/>
              <a:buNone/>
            </a:pPr>
            <a:r>
              <a:rPr b="1" i="0" lang="en-GB" sz="450" u="none" cap="none" strike="noStrike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      </a:t>
            </a:r>
            <a:r>
              <a:rPr b="1" i="0" lang="en-GB" sz="450" u="none" cap="none" strike="noStrike">
                <a:solidFill>
                  <a:srgbClr val="A31515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"size"</a:t>
            </a:r>
            <a:r>
              <a:rPr b="1" i="0" lang="en-GB" sz="450" u="none" cap="none" strike="noStrike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: </a:t>
            </a:r>
            <a:r>
              <a:rPr b="1" i="0" lang="en-GB" sz="450" u="none" cap="none" strike="noStrike">
                <a:solidFill>
                  <a:srgbClr val="098658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244845430</a:t>
            </a:r>
            <a:r>
              <a:rPr b="1" i="0" lang="en-GB" sz="450" u="none" cap="none" strike="noStrike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,</a:t>
            </a:r>
            <a:endParaRPr b="1" i="0" sz="450" u="none" cap="none" strike="noStrike">
              <a:solidFill>
                <a:schemeClr val="dk1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"/>
              <a:buFont typeface="Arial"/>
              <a:buNone/>
            </a:pPr>
            <a:r>
              <a:rPr b="1" i="0" lang="en-GB" sz="450" u="none" cap="none" strike="noStrike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      </a:t>
            </a:r>
            <a:r>
              <a:rPr b="1" i="0" lang="en-GB" sz="450" u="none" cap="none" strike="noStrike">
                <a:solidFill>
                  <a:srgbClr val="A31515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"catagories"</a:t>
            </a:r>
            <a:r>
              <a:rPr b="1" i="0" lang="en-GB" sz="450" u="none" cap="none" strike="noStrike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: [</a:t>
            </a:r>
            <a:endParaRPr b="1" i="0" sz="450" u="none" cap="none" strike="noStrike">
              <a:solidFill>
                <a:schemeClr val="dk1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"/>
              <a:buFont typeface="Arial"/>
              <a:buNone/>
            </a:pPr>
            <a:r>
              <a:rPr b="1" i="0" lang="en-GB" sz="450" u="none" cap="none" strike="noStrike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        </a:t>
            </a:r>
            <a:r>
              <a:rPr b="1" i="0" lang="en-GB" sz="450" u="none" cap="none" strike="noStrike">
                <a:solidFill>
                  <a:srgbClr val="A31515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"data"</a:t>
            </a:r>
            <a:endParaRPr b="1" i="0" sz="450" u="none" cap="none" strike="noStrike">
              <a:solidFill>
                <a:srgbClr val="A31515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"/>
              <a:buFont typeface="Arial"/>
              <a:buNone/>
            </a:pPr>
            <a:r>
              <a:rPr b="1" i="0" lang="en-GB" sz="450" u="none" cap="none" strike="noStrike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      ],</a:t>
            </a:r>
            <a:endParaRPr b="1" i="0" sz="450" u="none" cap="none" strike="noStrike">
              <a:solidFill>
                <a:schemeClr val="dk1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"/>
              <a:buFont typeface="Arial"/>
              <a:buNone/>
            </a:pPr>
            <a:r>
              <a:rPr b="1" i="0" lang="en-GB" sz="450" u="none" cap="none" strike="noStrike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      </a:t>
            </a:r>
            <a:r>
              <a:rPr b="1" i="0" lang="en-GB" sz="450" u="none" cap="none" strike="noStrike">
                <a:solidFill>
                  <a:srgbClr val="A31515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"magic_number"</a:t>
            </a:r>
            <a:r>
              <a:rPr b="1" i="0" lang="en-GB" sz="450" u="none" cap="none" strike="noStrike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: </a:t>
            </a:r>
            <a:r>
              <a:rPr b="1" i="0" lang="en-GB" sz="450" u="none" cap="none" strike="noStrike">
                <a:solidFill>
                  <a:srgbClr val="A31515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"application/zip"</a:t>
            </a:r>
            <a:endParaRPr b="1" i="0" sz="450" u="none" cap="none" strike="noStrike">
              <a:solidFill>
                <a:srgbClr val="A31515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"/>
              <a:buFont typeface="Arial"/>
              <a:buNone/>
            </a:pPr>
            <a:r>
              <a:rPr b="1" i="0" lang="en-GB" sz="450" u="none" cap="none" strike="noStrike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    },</a:t>
            </a:r>
            <a:endParaRPr b="1" i="0" sz="450" u="none" cap="none" strike="noStrike">
              <a:solidFill>
                <a:schemeClr val="dk1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"/>
              <a:buFont typeface="Arial"/>
              <a:buNone/>
            </a:pPr>
            <a:r>
              <a:rPr b="1" i="0" lang="en-GB" sz="450" u="none" cap="none" strike="noStrike">
                <a:solidFill>
                  <a:srgbClr val="A31515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"links"</a:t>
            </a:r>
            <a:r>
              <a:rPr b="1" i="0" lang="en-GB" sz="450" u="none" cap="none" strike="noStrike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: [...],</a:t>
            </a:r>
            <a:endParaRPr b="1" i="0" sz="450" u="none" cap="none" strike="noStrike">
              <a:solidFill>
                <a:schemeClr val="dk1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"/>
              <a:buFont typeface="Arial"/>
              <a:buNone/>
            </a:pPr>
            <a:r>
              <a:rPr b="1" i="0" lang="en-GB" sz="450" u="none" cap="none" strike="noStrike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b="1" i="0" lang="en-GB" sz="450" u="none" cap="none" strike="noStrike">
                <a:solidFill>
                  <a:srgbClr val="A31515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"context"</a:t>
            </a:r>
            <a:r>
              <a:rPr b="1" i="0" lang="en-GB" sz="450" u="none" cap="none" strike="noStrike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: {</a:t>
            </a:r>
            <a:endParaRPr b="1" i="0" sz="450" u="none" cap="none" strike="noStrike">
              <a:solidFill>
                <a:schemeClr val="dk1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"/>
              <a:buFont typeface="Arial"/>
              <a:buNone/>
            </a:pPr>
            <a:r>
              <a:rPr b="1" i="0" lang="en-GB" sz="450" u="none" cap="none" strike="noStrike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  </a:t>
            </a:r>
            <a:r>
              <a:rPr b="1" i="0" lang="en-GB" sz="450" u="none" cap="none" strike="noStrike">
                <a:solidFill>
                  <a:srgbClr val="A31515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"returned"</a:t>
            </a:r>
            <a:r>
              <a:rPr b="1" i="0" lang="en-GB" sz="450" u="none" cap="none" strike="noStrike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: </a:t>
            </a:r>
            <a:r>
              <a:rPr b="1" i="0" lang="en-GB" sz="450" u="none" cap="none" strike="noStrike">
                <a:solidFill>
                  <a:srgbClr val="098658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1</a:t>
            </a:r>
            <a:r>
              <a:rPr b="1" i="0" lang="en-GB" sz="450" u="none" cap="none" strike="noStrike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,</a:t>
            </a:r>
            <a:endParaRPr b="1" i="0" sz="450" u="none" cap="none" strike="noStrike">
              <a:solidFill>
                <a:schemeClr val="dk1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"/>
              <a:buFont typeface="Arial"/>
              <a:buNone/>
            </a:pPr>
            <a:r>
              <a:rPr b="1" i="0" lang="en-GB" sz="450" u="none" cap="none" strike="noStrike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  </a:t>
            </a:r>
            <a:r>
              <a:rPr b="1" i="0" lang="en-GB" sz="450" u="none" cap="none" strike="noStrike">
                <a:solidFill>
                  <a:srgbClr val="A31515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"limit"</a:t>
            </a:r>
            <a:r>
              <a:rPr b="1" i="0" lang="en-GB" sz="450" u="none" cap="none" strike="noStrike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: </a:t>
            </a:r>
            <a:r>
              <a:rPr b="1" i="0" lang="en-GB" sz="450" u="none" cap="none" strike="noStrike">
                <a:solidFill>
                  <a:srgbClr val="098658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1</a:t>
            </a:r>
            <a:r>
              <a:rPr b="1" i="0" lang="en-GB" sz="450" u="none" cap="none" strike="noStrike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,</a:t>
            </a:r>
            <a:endParaRPr b="1" i="0" sz="450" u="none" cap="none" strike="noStrike">
              <a:solidFill>
                <a:schemeClr val="dk1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"/>
              <a:buFont typeface="Arial"/>
              <a:buNone/>
            </a:pPr>
            <a:r>
              <a:rPr b="1" i="0" lang="en-GB" sz="450" u="none" cap="none" strike="noStrike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  </a:t>
            </a:r>
            <a:r>
              <a:rPr b="1" i="0" lang="en-GB" sz="450" u="none" cap="none" strike="noStrike">
                <a:solidFill>
                  <a:srgbClr val="A31515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"matched"</a:t>
            </a:r>
            <a:r>
              <a:rPr b="1" i="0" lang="en-GB" sz="450" u="none" cap="none" strike="noStrike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: </a:t>
            </a:r>
            <a:r>
              <a:rPr b="1" i="0" lang="en-GB" sz="450" u="none" cap="none" strike="noStrike">
                <a:solidFill>
                  <a:srgbClr val="098658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323492562</a:t>
            </a:r>
            <a:endParaRPr b="1" i="0" sz="450" u="none" cap="none" strike="noStrike">
              <a:solidFill>
                <a:srgbClr val="098658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"/>
              <a:buFont typeface="Arial"/>
              <a:buNone/>
            </a:pPr>
            <a:r>
              <a:rPr b="1" i="0" lang="en-GB" sz="450" u="none" cap="none" strike="noStrike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}</a:t>
            </a:r>
            <a:endParaRPr b="1" i="0" sz="450" u="none" cap="none" strike="noStrike">
              <a:solidFill>
                <a:schemeClr val="dk1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"/>
              <a:buFont typeface="Arial"/>
              <a:buNone/>
            </a:pPr>
            <a:r>
              <a:rPr b="1" i="0" lang="en-GB" sz="450" u="none" cap="none" strike="noStrike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}</a:t>
            </a:r>
            <a:endParaRPr b="1" i="0" sz="450" u="none" cap="none" strike="noStrike">
              <a:solidFill>
                <a:schemeClr val="dk1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77" name="Shape 3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" name="Google Shape;378;g2281f314033_0_60"/>
          <p:cNvSpPr/>
          <p:nvPr/>
        </p:nvSpPr>
        <p:spPr>
          <a:xfrm>
            <a:off x="8055525" y="1286625"/>
            <a:ext cx="1528800" cy="4012500"/>
          </a:xfrm>
          <a:prstGeom prst="rect">
            <a:avLst/>
          </a:prstGeom>
          <a:solidFill>
            <a:schemeClr val="accent3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-GB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STAC Generator</a:t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9" name="Google Shape;379;g2281f314033_0_60"/>
          <p:cNvSpPr/>
          <p:nvPr/>
        </p:nvSpPr>
        <p:spPr>
          <a:xfrm>
            <a:off x="6259350" y="1286625"/>
            <a:ext cx="1528800" cy="4012500"/>
          </a:xfrm>
          <a:prstGeom prst="rect">
            <a:avLst/>
          </a:prstGeom>
          <a:solidFill>
            <a:schemeClr val="accent3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-GB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RabbitMQ</a:t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80" name="Google Shape;380;g2281f314033_0_60"/>
          <p:cNvSpPr txBox="1"/>
          <p:nvPr/>
        </p:nvSpPr>
        <p:spPr>
          <a:xfrm>
            <a:off x="403340" y="345182"/>
            <a:ext cx="11684700" cy="769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</a:pPr>
            <a:r>
              <a:rPr b="1" i="0" lang="en-GB" sz="4400" u="none" cap="none" strike="noStrike">
                <a:solidFill>
                  <a:srgbClr val="2E2D62"/>
                </a:solidFill>
                <a:latin typeface="Arial"/>
                <a:ea typeface="Arial"/>
                <a:cs typeface="Arial"/>
                <a:sym typeface="Arial"/>
              </a:rPr>
              <a:t>Continuous integration</a:t>
            </a:r>
            <a:endParaRPr b="1" i="0" sz="4400" u="none" cap="none" strike="noStrike">
              <a:solidFill>
                <a:srgbClr val="2E2D6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81" name="Google Shape;381;g2281f314033_0_60"/>
          <p:cNvSpPr txBox="1"/>
          <p:nvPr/>
        </p:nvSpPr>
        <p:spPr>
          <a:xfrm>
            <a:off x="403350" y="1038425"/>
            <a:ext cx="3702600" cy="498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en-GB" sz="2400" u="none" cap="none" strike="noStrike">
                <a:solidFill>
                  <a:srgbClr val="2E2D62"/>
                </a:solidFill>
                <a:latin typeface="Arial"/>
                <a:ea typeface="Arial"/>
                <a:cs typeface="Arial"/>
                <a:sym typeface="Arial"/>
              </a:rPr>
              <a:t>Asset</a:t>
            </a:r>
            <a:endParaRPr b="1" i="0" sz="2400" u="none" cap="none" strike="noStrike">
              <a:solidFill>
                <a:srgbClr val="2E2D62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55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2000"/>
              <a:buFont typeface="Arial"/>
              <a:buAutoNum type="arabicPeriod"/>
            </a:pPr>
            <a:r>
              <a:rPr lang="en-GB" sz="2000">
                <a:solidFill>
                  <a:srgbClr val="595959"/>
                </a:solidFill>
              </a:rPr>
              <a:t>Ingest</a:t>
            </a:r>
            <a:endParaRPr sz="2000">
              <a:solidFill>
                <a:srgbClr val="595959"/>
              </a:solidFill>
            </a:endParaRPr>
          </a:p>
          <a:p>
            <a:pPr indent="-355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2000"/>
              <a:buFont typeface="Arial"/>
              <a:buAutoNum type="arabicPeriod"/>
            </a:pPr>
            <a:r>
              <a:rPr lang="en-GB" sz="2000">
                <a:solidFill>
                  <a:srgbClr val="595959"/>
                </a:solidFill>
              </a:rPr>
              <a:t>FBI</a:t>
            </a:r>
            <a:endParaRPr sz="2000">
              <a:solidFill>
                <a:srgbClr val="595959"/>
              </a:solidFill>
            </a:endParaRPr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2000"/>
              <a:buAutoNum type="arabicPeriod"/>
            </a:pPr>
            <a:r>
              <a:rPr lang="en-GB" sz="2000">
                <a:solidFill>
                  <a:srgbClr val="595959"/>
                </a:solidFill>
              </a:rPr>
              <a:t>STAC stocktake</a:t>
            </a:r>
            <a:endParaRPr sz="2000">
              <a:solidFill>
                <a:srgbClr val="595959"/>
              </a:solidFill>
            </a:endParaRPr>
          </a:p>
          <a:p>
            <a:pPr indent="-355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2000"/>
              <a:buFont typeface="Arial"/>
              <a:buAutoNum type="arabicPeriod"/>
            </a:pPr>
            <a:r>
              <a:rPr b="0" i="0" lang="en-GB" sz="2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Rabbit</a:t>
            </a:r>
            <a:endParaRPr b="0" i="0" sz="2000" u="none" cap="none" strike="noStrike">
              <a:solidFill>
                <a:srgbClr val="595959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55600" lvl="0" marL="4572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2000"/>
              <a:buFont typeface="Arial"/>
              <a:buAutoNum type="arabicPeriod"/>
            </a:pPr>
            <a:r>
              <a:rPr b="0" i="0" lang="en-GB" sz="2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Elasticsearch</a:t>
            </a:r>
            <a:endParaRPr b="0" i="0" sz="2000" u="none" cap="none" strike="noStrike">
              <a:solidFill>
                <a:srgbClr val="595959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en-GB" sz="2400" u="none" cap="none" strike="noStrike">
                <a:solidFill>
                  <a:srgbClr val="2E2D62"/>
                </a:solidFill>
                <a:latin typeface="Arial"/>
                <a:ea typeface="Arial"/>
                <a:cs typeface="Arial"/>
                <a:sym typeface="Arial"/>
              </a:rPr>
              <a:t>Item</a:t>
            </a:r>
            <a:endParaRPr b="1" i="0" sz="2400" u="none" cap="none" strike="noStrike">
              <a:solidFill>
                <a:srgbClr val="2E2D62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55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2000"/>
              <a:buFont typeface="Arial"/>
              <a:buAutoNum type="arabicPeriod"/>
            </a:pPr>
            <a:r>
              <a:rPr b="0" i="0" lang="en-GB" sz="2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STAC stocktake</a:t>
            </a:r>
            <a:endParaRPr b="0" i="0" sz="2000" u="none" cap="none" strike="noStrike">
              <a:solidFill>
                <a:srgbClr val="595959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55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2000"/>
              <a:buFont typeface="Arial"/>
              <a:buAutoNum type="arabicPeriod"/>
            </a:pPr>
            <a:r>
              <a:rPr b="0" i="0" lang="en-GB" sz="2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Rabbit</a:t>
            </a:r>
            <a:endParaRPr b="0" i="0" sz="2000" u="none" cap="none" strike="noStrike">
              <a:solidFill>
                <a:srgbClr val="595959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55600" lvl="0" marL="4572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2000"/>
              <a:buFont typeface="Arial"/>
              <a:buAutoNum type="arabicPeriod"/>
            </a:pPr>
            <a:r>
              <a:rPr b="0" i="0" lang="en-GB" sz="2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Elasticsearch</a:t>
            </a:r>
            <a:endParaRPr b="0" i="0" sz="2000" u="none" cap="none" strike="noStrike">
              <a:solidFill>
                <a:srgbClr val="595959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en-GB" sz="2400" u="none" cap="none" strike="noStrike">
                <a:solidFill>
                  <a:srgbClr val="2E2D62"/>
                </a:solidFill>
                <a:latin typeface="Arial"/>
                <a:ea typeface="Arial"/>
                <a:cs typeface="Arial"/>
                <a:sym typeface="Arial"/>
              </a:rPr>
              <a:t>Collection</a:t>
            </a:r>
            <a:endParaRPr b="1" i="0" sz="2400" u="none" cap="none" strike="noStrike">
              <a:solidFill>
                <a:srgbClr val="2E2D62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55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2000"/>
              <a:buFont typeface="Arial"/>
              <a:buAutoNum type="arabicPeriod"/>
            </a:pPr>
            <a:r>
              <a:rPr b="0" i="0" lang="en-GB" sz="2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STAC stocktake</a:t>
            </a:r>
            <a:endParaRPr b="0" i="0" sz="2000" u="none" cap="none" strike="noStrike">
              <a:solidFill>
                <a:srgbClr val="595959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55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2000"/>
              <a:buFont typeface="Arial"/>
              <a:buAutoNum type="arabicPeriod"/>
            </a:pPr>
            <a:r>
              <a:rPr b="0" i="0" lang="en-GB" sz="2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Rabbit</a:t>
            </a:r>
            <a:endParaRPr b="0" i="0" sz="2000" u="none" cap="none" strike="noStrike">
              <a:solidFill>
                <a:srgbClr val="595959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55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2000"/>
              <a:buFont typeface="Arial"/>
              <a:buAutoNum type="arabicPeriod"/>
            </a:pPr>
            <a:r>
              <a:rPr b="0" i="0" lang="en-GB" sz="2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Elasticsearch</a:t>
            </a:r>
            <a:endParaRPr b="0" i="0" sz="2000" u="none" cap="none" strike="noStrike">
              <a:solidFill>
                <a:srgbClr val="595959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82" name="Google Shape;382;g2281f314033_0_60"/>
          <p:cNvSpPr/>
          <p:nvPr/>
        </p:nvSpPr>
        <p:spPr>
          <a:xfrm>
            <a:off x="4877475" y="2854975"/>
            <a:ext cx="1005000" cy="1005000"/>
          </a:xfrm>
          <a:prstGeom prst="rect">
            <a:avLst/>
          </a:prstGeom>
          <a:solidFill>
            <a:schemeClr val="accent3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-GB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STAC Stocktake</a:t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383" name="Google Shape;383;g2281f314033_0_60"/>
          <p:cNvCxnSpPr>
            <a:stCxn id="382" idx="2"/>
            <a:endCxn id="384" idx="1"/>
          </p:cNvCxnSpPr>
          <p:nvPr/>
        </p:nvCxnSpPr>
        <p:spPr>
          <a:xfrm flipH="1" rot="-5400000">
            <a:off x="5574825" y="3665125"/>
            <a:ext cx="707400" cy="1097100"/>
          </a:xfrm>
          <a:prstGeom prst="bentConnector2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med" w="med" type="triangle"/>
          </a:ln>
        </p:spPr>
      </p:cxnSp>
      <p:cxnSp>
        <p:nvCxnSpPr>
          <p:cNvPr id="385" name="Google Shape;385;g2281f314033_0_60"/>
          <p:cNvCxnSpPr>
            <a:stCxn id="386" idx="3"/>
            <a:endCxn id="387" idx="1"/>
          </p:cNvCxnSpPr>
          <p:nvPr/>
        </p:nvCxnSpPr>
        <p:spPr>
          <a:xfrm>
            <a:off x="7612150" y="3357463"/>
            <a:ext cx="641400" cy="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med" w="med" type="triangle"/>
          </a:ln>
        </p:spPr>
      </p:cxnSp>
      <p:cxnSp>
        <p:nvCxnSpPr>
          <p:cNvPr id="388" name="Google Shape;388;g2281f314033_0_60"/>
          <p:cNvCxnSpPr>
            <a:stCxn id="384" idx="3"/>
            <a:endCxn id="389" idx="1"/>
          </p:cNvCxnSpPr>
          <p:nvPr/>
        </p:nvCxnSpPr>
        <p:spPr>
          <a:xfrm>
            <a:off x="7612150" y="4567300"/>
            <a:ext cx="641400" cy="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med" w="med" type="triangle"/>
          </a:ln>
        </p:spPr>
      </p:cxnSp>
      <p:cxnSp>
        <p:nvCxnSpPr>
          <p:cNvPr id="390" name="Google Shape;390;g2281f314033_0_60"/>
          <p:cNvCxnSpPr>
            <a:endCxn id="391" idx="1"/>
          </p:cNvCxnSpPr>
          <p:nvPr/>
        </p:nvCxnSpPr>
        <p:spPr>
          <a:xfrm>
            <a:off x="7547025" y="2147650"/>
            <a:ext cx="705300" cy="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med" w="med" type="triangle"/>
          </a:ln>
        </p:spPr>
      </p:cxnSp>
      <p:cxnSp>
        <p:nvCxnSpPr>
          <p:cNvPr id="392" name="Google Shape;392;g2281f314033_0_60"/>
          <p:cNvCxnSpPr>
            <a:stCxn id="382" idx="1"/>
            <a:endCxn id="393" idx="4"/>
          </p:cNvCxnSpPr>
          <p:nvPr/>
        </p:nvCxnSpPr>
        <p:spPr>
          <a:xfrm>
            <a:off x="4877475" y="3357475"/>
            <a:ext cx="6656100" cy="600"/>
          </a:xfrm>
          <a:prstGeom prst="bentConnector5">
            <a:avLst>
              <a:gd fmla="val -3459" name="adj1"/>
              <a:gd fmla="val 372466667" name="adj2"/>
              <a:gd fmla="val 103458" name="adj3"/>
            </a:avLst>
          </a:prstGeom>
          <a:noFill/>
          <a:ln cap="flat" cmpd="sng" w="19050">
            <a:solidFill>
              <a:schemeClr val="dk2"/>
            </a:solidFill>
            <a:prstDash val="solid"/>
            <a:round/>
            <a:headEnd len="med" w="med" type="triangle"/>
            <a:tailEnd len="sm" w="sm" type="none"/>
          </a:ln>
        </p:spPr>
      </p:cxnSp>
      <p:cxnSp>
        <p:nvCxnSpPr>
          <p:cNvPr id="394" name="Google Shape;394;g2281f314033_0_60"/>
          <p:cNvCxnSpPr>
            <a:stCxn id="391" idx="3"/>
            <a:endCxn id="393" idx="1"/>
          </p:cNvCxnSpPr>
          <p:nvPr/>
        </p:nvCxnSpPr>
        <p:spPr>
          <a:xfrm>
            <a:off x="9387525" y="2147650"/>
            <a:ext cx="1402500" cy="707400"/>
          </a:xfrm>
          <a:prstGeom prst="bentConnector2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med" w="med" type="triangle"/>
          </a:ln>
        </p:spPr>
      </p:cxnSp>
      <p:cxnSp>
        <p:nvCxnSpPr>
          <p:cNvPr id="395" name="Google Shape;395;g2281f314033_0_60"/>
          <p:cNvCxnSpPr>
            <a:stCxn id="387" idx="3"/>
            <a:endCxn id="393" idx="2"/>
          </p:cNvCxnSpPr>
          <p:nvPr/>
        </p:nvCxnSpPr>
        <p:spPr>
          <a:xfrm>
            <a:off x="9388850" y="3357475"/>
            <a:ext cx="657900" cy="600"/>
          </a:xfrm>
          <a:prstGeom prst="bentConnector3">
            <a:avLst>
              <a:gd fmla="val 50000" name="adj1"/>
            </a:avLst>
          </a:prstGeom>
          <a:noFill/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med" w="med" type="triangle"/>
          </a:ln>
        </p:spPr>
      </p:cxnSp>
      <p:cxnSp>
        <p:nvCxnSpPr>
          <p:cNvPr id="396" name="Google Shape;396;g2281f314033_0_60"/>
          <p:cNvCxnSpPr>
            <a:stCxn id="389" idx="3"/>
            <a:endCxn id="393" idx="3"/>
          </p:cNvCxnSpPr>
          <p:nvPr/>
        </p:nvCxnSpPr>
        <p:spPr>
          <a:xfrm flipH="1" rot="10800000">
            <a:off x="9388850" y="3859900"/>
            <a:ext cx="1401300" cy="707400"/>
          </a:xfrm>
          <a:prstGeom prst="bentConnector2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med" w="med" type="triangle"/>
          </a:ln>
        </p:spPr>
      </p:cxnSp>
      <p:cxnSp>
        <p:nvCxnSpPr>
          <p:cNvPr id="397" name="Google Shape;397;g2281f314033_0_60"/>
          <p:cNvCxnSpPr/>
          <p:nvPr/>
        </p:nvCxnSpPr>
        <p:spPr>
          <a:xfrm>
            <a:off x="4581450" y="2991325"/>
            <a:ext cx="291300" cy="390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med" w="med" type="triangle"/>
          </a:ln>
        </p:spPr>
      </p:cxnSp>
      <p:sp>
        <p:nvSpPr>
          <p:cNvPr id="391" name="Google Shape;391;g2281f314033_0_60"/>
          <p:cNvSpPr/>
          <p:nvPr/>
        </p:nvSpPr>
        <p:spPr>
          <a:xfrm>
            <a:off x="8252325" y="1645150"/>
            <a:ext cx="1135200" cy="1005000"/>
          </a:xfrm>
          <a:prstGeom prst="roundRect">
            <a:avLst>
              <a:gd fmla="val 16667" name="adj"/>
            </a:avLst>
          </a:prstGeom>
          <a:solidFill>
            <a:srgbClr val="9FC5E8"/>
          </a:solidFill>
          <a:ln cap="flat" cmpd="sng" w="9525">
            <a:solidFill>
              <a:srgbClr val="4A86E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-GB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Asset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-GB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Generator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93" name="Google Shape;393;g2281f314033_0_60"/>
          <p:cNvSpPr/>
          <p:nvPr/>
        </p:nvSpPr>
        <p:spPr>
          <a:xfrm>
            <a:off x="10046750" y="2854975"/>
            <a:ext cx="1486775" cy="1005000"/>
          </a:xfrm>
          <a:prstGeom prst="flowChartMagneticDisk">
            <a:avLst/>
          </a:prstGeom>
          <a:solidFill>
            <a:schemeClr val="accent6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-GB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Elasticsearch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89" name="Google Shape;389;g2281f314033_0_60"/>
          <p:cNvSpPr/>
          <p:nvPr/>
        </p:nvSpPr>
        <p:spPr>
          <a:xfrm>
            <a:off x="8253650" y="4064800"/>
            <a:ext cx="1135200" cy="1005000"/>
          </a:xfrm>
          <a:prstGeom prst="roundRect">
            <a:avLst>
              <a:gd fmla="val 16667" name="adj"/>
            </a:avLst>
          </a:prstGeom>
          <a:solidFill>
            <a:srgbClr val="9FC5E8"/>
          </a:solidFill>
          <a:ln cap="flat" cmpd="sng" w="9525">
            <a:solidFill>
              <a:srgbClr val="4A86E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-GB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Collection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-GB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Generator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87" name="Google Shape;387;g2281f314033_0_60"/>
          <p:cNvSpPr/>
          <p:nvPr/>
        </p:nvSpPr>
        <p:spPr>
          <a:xfrm>
            <a:off x="8253650" y="2854975"/>
            <a:ext cx="1135200" cy="1005000"/>
          </a:xfrm>
          <a:prstGeom prst="roundRect">
            <a:avLst>
              <a:gd fmla="val 16667" name="adj"/>
            </a:avLst>
          </a:prstGeom>
          <a:solidFill>
            <a:srgbClr val="9FC5E8"/>
          </a:solidFill>
          <a:ln cap="flat" cmpd="sng" w="9525">
            <a:solidFill>
              <a:srgbClr val="4A86E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-GB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Item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-GB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Generator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98" name="Google Shape;398;g2281f314033_0_60"/>
          <p:cNvSpPr/>
          <p:nvPr/>
        </p:nvSpPr>
        <p:spPr>
          <a:xfrm>
            <a:off x="6476950" y="1645150"/>
            <a:ext cx="1135200" cy="1005000"/>
          </a:xfrm>
          <a:prstGeom prst="roundRect">
            <a:avLst>
              <a:gd fmla="val 16667" name="adj"/>
            </a:avLst>
          </a:prstGeom>
          <a:solidFill>
            <a:srgbClr val="9FC5E8"/>
          </a:solidFill>
          <a:ln cap="flat" cmpd="sng" w="9525">
            <a:solidFill>
              <a:srgbClr val="4A86E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-GB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Asset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-GB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Queue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84" name="Google Shape;384;g2281f314033_0_60"/>
          <p:cNvSpPr/>
          <p:nvPr/>
        </p:nvSpPr>
        <p:spPr>
          <a:xfrm>
            <a:off x="6476950" y="4064800"/>
            <a:ext cx="1135200" cy="1005000"/>
          </a:xfrm>
          <a:prstGeom prst="roundRect">
            <a:avLst>
              <a:gd fmla="val 16667" name="adj"/>
            </a:avLst>
          </a:prstGeom>
          <a:solidFill>
            <a:srgbClr val="9FC5E8"/>
          </a:solidFill>
          <a:ln cap="flat" cmpd="sng" w="9525">
            <a:solidFill>
              <a:srgbClr val="4A86E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-GB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Collection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-GB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Queue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86" name="Google Shape;386;g2281f314033_0_60"/>
          <p:cNvSpPr/>
          <p:nvPr/>
        </p:nvSpPr>
        <p:spPr>
          <a:xfrm>
            <a:off x="6476950" y="2854963"/>
            <a:ext cx="1135200" cy="1005000"/>
          </a:xfrm>
          <a:prstGeom prst="roundRect">
            <a:avLst>
              <a:gd fmla="val 16667" name="adj"/>
            </a:avLst>
          </a:prstGeom>
          <a:solidFill>
            <a:srgbClr val="9FC5E8"/>
          </a:solidFill>
          <a:ln cap="flat" cmpd="sng" w="9525">
            <a:solidFill>
              <a:srgbClr val="4A86E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-GB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Item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-GB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Queue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399" name="Google Shape;399;g2281f314033_0_60"/>
          <p:cNvCxnSpPr>
            <a:stCxn id="382" idx="3"/>
            <a:endCxn id="386" idx="1"/>
          </p:cNvCxnSpPr>
          <p:nvPr/>
        </p:nvCxnSpPr>
        <p:spPr>
          <a:xfrm>
            <a:off x="5882475" y="3357475"/>
            <a:ext cx="594600" cy="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med" w="med" type="triangle"/>
          </a:ln>
        </p:spPr>
      </p:cxnSp>
      <p:sp>
        <p:nvSpPr>
          <p:cNvPr id="400" name="Google Shape;400;g2281f314033_0_60"/>
          <p:cNvSpPr/>
          <p:nvPr/>
        </p:nvSpPr>
        <p:spPr>
          <a:xfrm>
            <a:off x="3425175" y="1143700"/>
            <a:ext cx="1311000" cy="1102200"/>
          </a:xfrm>
          <a:prstGeom prst="diamond">
            <a:avLst/>
          </a:prstGeom>
          <a:solidFill>
            <a:schemeClr val="accent1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r>
              <a:rPr b="0" i="0" lang="en-GB" sz="13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CEDA Ingest</a:t>
            </a:r>
            <a:endParaRPr b="0" i="0" sz="13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01" name="Google Shape;401;g2281f314033_0_60"/>
          <p:cNvSpPr/>
          <p:nvPr/>
        </p:nvSpPr>
        <p:spPr>
          <a:xfrm>
            <a:off x="3571788" y="2511775"/>
            <a:ext cx="1005000" cy="769500"/>
          </a:xfrm>
          <a:prstGeom prst="flowChartMagneticDisk">
            <a:avLst/>
          </a:prstGeom>
          <a:solidFill>
            <a:schemeClr val="accent6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/>
              <a:t>FBI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402" name="Google Shape;402;g2281f314033_0_60"/>
          <p:cNvCxnSpPr>
            <a:stCxn id="400" idx="2"/>
            <a:endCxn id="401" idx="1"/>
          </p:cNvCxnSpPr>
          <p:nvPr/>
        </p:nvCxnSpPr>
        <p:spPr>
          <a:xfrm flipH="1">
            <a:off x="4074375" y="2245900"/>
            <a:ext cx="6300" cy="26580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med" w="med" type="triangle"/>
          </a:ln>
        </p:spPr>
      </p:cxnSp>
      <p:cxnSp>
        <p:nvCxnSpPr>
          <p:cNvPr id="403" name="Google Shape;403;g2281f314033_0_60"/>
          <p:cNvCxnSpPr>
            <a:stCxn id="382" idx="0"/>
            <a:endCxn id="398" idx="1"/>
          </p:cNvCxnSpPr>
          <p:nvPr/>
        </p:nvCxnSpPr>
        <p:spPr>
          <a:xfrm rot="-5400000">
            <a:off x="5574825" y="1952725"/>
            <a:ext cx="707400" cy="1097100"/>
          </a:xfrm>
          <a:prstGeom prst="bentConnector2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med" w="med" type="triangle"/>
          </a:ln>
        </p:spPr>
      </p:cxnSp>
      <p:cxnSp>
        <p:nvCxnSpPr>
          <p:cNvPr id="404" name="Google Shape;404;g2281f314033_0_60"/>
          <p:cNvCxnSpPr>
            <a:stCxn id="400" idx="3"/>
            <a:endCxn id="398" idx="1"/>
          </p:cNvCxnSpPr>
          <p:nvPr/>
        </p:nvCxnSpPr>
        <p:spPr>
          <a:xfrm>
            <a:off x="4736175" y="1694800"/>
            <a:ext cx="1740900" cy="453000"/>
          </a:xfrm>
          <a:prstGeom prst="bentConnector3">
            <a:avLst>
              <a:gd fmla="val 49996" name="adj1"/>
            </a:avLst>
          </a:prstGeom>
          <a:noFill/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med" w="med" type="triangle"/>
          </a:ln>
        </p:spPr>
      </p:cxnSp>
      <p:cxnSp>
        <p:nvCxnSpPr>
          <p:cNvPr id="405" name="Google Shape;405;g2281f314033_0_60"/>
          <p:cNvCxnSpPr/>
          <p:nvPr/>
        </p:nvCxnSpPr>
        <p:spPr>
          <a:xfrm>
            <a:off x="528650" y="1947875"/>
            <a:ext cx="795300" cy="0"/>
          </a:xfrm>
          <a:prstGeom prst="straightConnector1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406" name="Google Shape;406;g2281f314033_0_60"/>
          <p:cNvCxnSpPr/>
          <p:nvPr/>
        </p:nvCxnSpPr>
        <p:spPr>
          <a:xfrm>
            <a:off x="515950" y="2261500"/>
            <a:ext cx="2231400" cy="23400"/>
          </a:xfrm>
          <a:prstGeom prst="straightConnector1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med" w="med" type="none"/>
            <a:tailEnd len="med" w="med" type="none"/>
          </a:ln>
        </p:spPr>
      </p:cxn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xit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xit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xit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xit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10" name="Shape 4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1" name="Google Shape;411;g2281f314033_0_689"/>
          <p:cNvSpPr txBox="1"/>
          <p:nvPr/>
        </p:nvSpPr>
        <p:spPr>
          <a:xfrm>
            <a:off x="403344" y="345175"/>
            <a:ext cx="5030400" cy="769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</a:pPr>
            <a:r>
              <a:rPr b="1" i="0" lang="en-GB" sz="4400" u="none" cap="none" strike="noStrike">
                <a:solidFill>
                  <a:srgbClr val="2E2D62"/>
                </a:solidFill>
                <a:latin typeface="Arial"/>
                <a:ea typeface="Arial"/>
                <a:cs typeface="Arial"/>
                <a:sym typeface="Arial"/>
              </a:rPr>
              <a:t>STAC Generator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12" name="Google Shape;412;g2281f314033_0_689"/>
          <p:cNvSpPr txBox="1"/>
          <p:nvPr/>
        </p:nvSpPr>
        <p:spPr>
          <a:xfrm>
            <a:off x="298675" y="1599050"/>
            <a:ext cx="4014900" cy="2401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en-GB" sz="2400" u="none" cap="none" strike="noStrike">
                <a:solidFill>
                  <a:srgbClr val="2E2D62"/>
                </a:solidFill>
                <a:latin typeface="Arial"/>
                <a:ea typeface="Arial"/>
                <a:cs typeface="Arial"/>
                <a:sym typeface="Arial"/>
              </a:rPr>
              <a:t>What we’ve found</a:t>
            </a:r>
            <a:endParaRPr b="1" i="0" sz="2400" u="none" cap="none" strike="noStrike">
              <a:solidFill>
                <a:srgbClr val="2E2D62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810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2400"/>
              <a:buFont typeface="Arial"/>
              <a:buChar char="●"/>
            </a:pPr>
            <a:r>
              <a:rPr b="0" i="0" lang="en-GB" sz="24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Highly configurable</a:t>
            </a:r>
            <a:endParaRPr b="0" i="0" sz="2400" u="none" cap="none" strike="noStrike">
              <a:solidFill>
                <a:srgbClr val="595959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810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2400"/>
              <a:buFont typeface="Arial"/>
              <a:buChar char="○"/>
            </a:pPr>
            <a:r>
              <a:rPr b="0" i="0" lang="en-GB" sz="24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Different workflow</a:t>
            </a:r>
            <a:endParaRPr b="0" i="0" sz="2400" u="none" cap="none" strike="noStrike">
              <a:solidFill>
                <a:srgbClr val="595959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810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2400"/>
              <a:buFont typeface="Arial"/>
              <a:buChar char="○"/>
            </a:pPr>
            <a:r>
              <a:rPr b="0" i="0" lang="en-GB" sz="24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Collection specific</a:t>
            </a:r>
            <a:r>
              <a:rPr b="0" i="0" lang="en-GB" sz="2400" u="none" cap="none" strike="noStrike">
                <a:solidFill>
                  <a:srgbClr val="2E2D62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b="0" i="0" sz="2400" u="none" cap="none" strike="noStrike">
              <a:solidFill>
                <a:srgbClr val="2E2D62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810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2400"/>
              <a:buFont typeface="Arial"/>
              <a:buChar char="●"/>
            </a:pPr>
            <a:r>
              <a:rPr lang="en-GB" sz="2400">
                <a:solidFill>
                  <a:srgbClr val="595959"/>
                </a:solidFill>
              </a:rPr>
              <a:t>Work at scale</a:t>
            </a:r>
            <a:endParaRPr sz="2400">
              <a:solidFill>
                <a:srgbClr val="595959"/>
              </a:solidFill>
            </a:endParaRPr>
          </a:p>
          <a:p>
            <a:pPr indent="-3810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2400"/>
              <a:buFont typeface="Arial"/>
              <a:buChar char="○"/>
            </a:pPr>
            <a:r>
              <a:rPr b="0" i="0" lang="en-GB" sz="24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Fast enough</a:t>
            </a:r>
            <a:endParaRPr b="1" i="0" sz="2400" u="none" cap="none" strike="noStrike">
              <a:solidFill>
                <a:srgbClr val="595959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413" name="Google Shape;413;g2281f314033_0_689"/>
          <p:cNvGrpSpPr/>
          <p:nvPr/>
        </p:nvGrpSpPr>
        <p:grpSpPr>
          <a:xfrm>
            <a:off x="4523150" y="1256425"/>
            <a:ext cx="7212600" cy="4720500"/>
            <a:chOff x="4523150" y="1256425"/>
            <a:chExt cx="7212600" cy="4720500"/>
          </a:xfrm>
        </p:grpSpPr>
        <p:sp>
          <p:nvSpPr>
            <p:cNvPr id="414" name="Google Shape;414;g2281f314033_0_689"/>
            <p:cNvSpPr/>
            <p:nvPr/>
          </p:nvSpPr>
          <p:spPr>
            <a:xfrm>
              <a:off x="4523150" y="1256425"/>
              <a:ext cx="7212600" cy="4720500"/>
            </a:xfrm>
            <a:prstGeom prst="rect">
              <a:avLst/>
            </a:prstGeom>
            <a:solidFill>
              <a:schemeClr val="accent3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5" name="Google Shape;415;g2281f314033_0_689"/>
            <p:cNvSpPr/>
            <p:nvPr/>
          </p:nvSpPr>
          <p:spPr>
            <a:xfrm>
              <a:off x="4597068" y="2934196"/>
              <a:ext cx="1729500" cy="2404800"/>
            </a:xfrm>
            <a:prstGeom prst="rect">
              <a:avLst/>
            </a:prstGeom>
            <a:solidFill>
              <a:srgbClr val="CFE2F3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6" name="Google Shape;416;g2281f314033_0_689"/>
            <p:cNvSpPr/>
            <p:nvPr/>
          </p:nvSpPr>
          <p:spPr>
            <a:xfrm>
              <a:off x="5490016" y="3208391"/>
              <a:ext cx="746700" cy="362700"/>
            </a:xfrm>
            <a:prstGeom prst="roundRect">
              <a:avLst>
                <a:gd fmla="val 16667" name="adj"/>
              </a:avLst>
            </a:prstGeom>
            <a:solidFill>
              <a:srgbClr val="A4C2F4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800"/>
                <a:buFont typeface="Arial"/>
                <a:buNone/>
              </a:pPr>
              <a:r>
                <a:rPr b="0" i="0" lang="en-GB" sz="800" u="none" cap="none" strike="noStrik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File System</a:t>
              </a:r>
              <a:endPara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7" name="Google Shape;417;g2281f314033_0_689"/>
            <p:cNvSpPr txBox="1"/>
            <p:nvPr/>
          </p:nvSpPr>
          <p:spPr>
            <a:xfrm>
              <a:off x="4597081" y="2934193"/>
              <a:ext cx="1673100" cy="400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en-GB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Inputs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8" name="Google Shape;418;g2281f314033_0_689"/>
            <p:cNvSpPr/>
            <p:nvPr/>
          </p:nvSpPr>
          <p:spPr>
            <a:xfrm>
              <a:off x="9235275" y="1372525"/>
              <a:ext cx="2406600" cy="1305000"/>
            </a:xfrm>
            <a:prstGeom prst="rect">
              <a:avLst/>
            </a:prstGeom>
            <a:solidFill>
              <a:srgbClr val="CFE2F3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9" name="Google Shape;419;g2281f314033_0_689"/>
            <p:cNvSpPr txBox="1"/>
            <p:nvPr/>
          </p:nvSpPr>
          <p:spPr>
            <a:xfrm>
              <a:off x="9235275" y="1373175"/>
              <a:ext cx="2406600" cy="400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en-GB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Collection Describer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0" name="Google Shape;420;g2281f314033_0_689"/>
            <p:cNvSpPr txBox="1"/>
            <p:nvPr/>
          </p:nvSpPr>
          <p:spPr>
            <a:xfrm>
              <a:off x="4523150" y="1256425"/>
              <a:ext cx="4156200" cy="400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en-GB" sz="1400" u="none" cap="none" strike="noStrik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STAC Generator</a:t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1" name="Google Shape;421;g2281f314033_0_689"/>
            <p:cNvSpPr/>
            <p:nvPr/>
          </p:nvSpPr>
          <p:spPr>
            <a:xfrm>
              <a:off x="9235264" y="2934196"/>
              <a:ext cx="1729500" cy="2404800"/>
            </a:xfrm>
            <a:prstGeom prst="rect">
              <a:avLst/>
            </a:prstGeom>
            <a:solidFill>
              <a:srgbClr val="CFE2F3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2" name="Google Shape;422;g2281f314033_0_689"/>
            <p:cNvSpPr/>
            <p:nvPr/>
          </p:nvSpPr>
          <p:spPr>
            <a:xfrm>
              <a:off x="6461725" y="4243350"/>
              <a:ext cx="2635200" cy="1618500"/>
            </a:xfrm>
            <a:prstGeom prst="rect">
              <a:avLst/>
            </a:prstGeom>
            <a:solidFill>
              <a:srgbClr val="CFE2F3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3" name="Google Shape;423;g2281f314033_0_689"/>
            <p:cNvSpPr txBox="1"/>
            <p:nvPr/>
          </p:nvSpPr>
          <p:spPr>
            <a:xfrm>
              <a:off x="6461725" y="4263925"/>
              <a:ext cx="2631000" cy="400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en-GB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Extraction Methods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4" name="Google Shape;424;g2281f314033_0_689"/>
            <p:cNvSpPr txBox="1"/>
            <p:nvPr/>
          </p:nvSpPr>
          <p:spPr>
            <a:xfrm>
              <a:off x="9232072" y="2946905"/>
              <a:ext cx="1673100" cy="400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en-GB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Outputs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5" name="Google Shape;425;g2281f314033_0_689"/>
            <p:cNvSpPr/>
            <p:nvPr/>
          </p:nvSpPr>
          <p:spPr>
            <a:xfrm>
              <a:off x="9287183" y="1765575"/>
              <a:ext cx="575748" cy="198396"/>
            </a:xfrm>
            <a:prstGeom prst="flowChartDocument">
              <a:avLst/>
            </a:prstGeom>
            <a:solidFill>
              <a:srgbClr val="FFFFFF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r>
                <a:rPr b="0" i="0" lang="en-GB" sz="9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BADC</a:t>
              </a:r>
              <a:endParaRPr b="0" i="0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6" name="Google Shape;426;g2281f314033_0_689"/>
            <p:cNvSpPr/>
            <p:nvPr/>
          </p:nvSpPr>
          <p:spPr>
            <a:xfrm>
              <a:off x="9997871" y="1939002"/>
              <a:ext cx="575748" cy="198396"/>
            </a:xfrm>
            <a:prstGeom prst="flowChartDocument">
              <a:avLst/>
            </a:prstGeom>
            <a:solidFill>
              <a:srgbClr val="FFFFFF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r>
                <a:rPr b="0" i="0" lang="en-GB" sz="9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FAAM</a:t>
              </a:r>
              <a:endParaRPr b="0" i="0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7" name="Google Shape;427;g2281f314033_0_689"/>
            <p:cNvSpPr/>
            <p:nvPr/>
          </p:nvSpPr>
          <p:spPr>
            <a:xfrm>
              <a:off x="9997871" y="2175625"/>
              <a:ext cx="575748" cy="198396"/>
            </a:xfrm>
            <a:prstGeom prst="flowChartDocument">
              <a:avLst/>
            </a:prstGeom>
            <a:solidFill>
              <a:srgbClr val="FFFFFF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r>
                <a:rPr b="0" i="0" lang="en-GB" sz="9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CMIP6</a:t>
              </a:r>
              <a:endParaRPr b="0" i="0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cxnSp>
          <p:nvCxnSpPr>
            <p:cNvPr id="428" name="Google Shape;428;g2281f314033_0_689"/>
            <p:cNvCxnSpPr>
              <a:stCxn id="425" idx="2"/>
              <a:endCxn id="426" idx="1"/>
            </p:cNvCxnSpPr>
            <p:nvPr/>
          </p:nvCxnSpPr>
          <p:spPr>
            <a:xfrm flipH="1" rot="-5400000">
              <a:off x="9742757" y="1783155"/>
              <a:ext cx="87300" cy="422700"/>
            </a:xfrm>
            <a:prstGeom prst="bentConnector2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429" name="Google Shape;429;g2281f314033_0_689"/>
            <p:cNvCxnSpPr>
              <a:stCxn id="425" idx="2"/>
              <a:endCxn id="427" idx="1"/>
            </p:cNvCxnSpPr>
            <p:nvPr/>
          </p:nvCxnSpPr>
          <p:spPr>
            <a:xfrm flipH="1" rot="-5400000">
              <a:off x="9624407" y="1901505"/>
              <a:ext cx="324000" cy="422700"/>
            </a:xfrm>
            <a:prstGeom prst="bentConnector2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sp>
          <p:nvSpPr>
            <p:cNvPr id="430" name="Google Shape;430;g2281f314033_0_689"/>
            <p:cNvSpPr/>
            <p:nvPr/>
          </p:nvSpPr>
          <p:spPr>
            <a:xfrm>
              <a:off x="9285972" y="4892902"/>
              <a:ext cx="881400" cy="362700"/>
            </a:xfrm>
            <a:prstGeom prst="roundRect">
              <a:avLst>
                <a:gd fmla="val 16667" name="adj"/>
              </a:avLst>
            </a:prstGeom>
            <a:solidFill>
              <a:srgbClr val="A4C2F4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800"/>
                <a:buFont typeface="Arial"/>
                <a:buNone/>
              </a:pPr>
              <a:r>
                <a:rPr b="0" i="0" lang="en-GB" sz="8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Elasticsearch</a:t>
              </a:r>
              <a:endPara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1" name="Google Shape;431;g2281f314033_0_689"/>
            <p:cNvSpPr/>
            <p:nvPr/>
          </p:nvSpPr>
          <p:spPr>
            <a:xfrm>
              <a:off x="9420910" y="3616472"/>
              <a:ext cx="746700" cy="362700"/>
            </a:xfrm>
            <a:prstGeom prst="roundRect">
              <a:avLst>
                <a:gd fmla="val 16667" name="adj"/>
              </a:avLst>
            </a:prstGeom>
            <a:solidFill>
              <a:srgbClr val="A4C2F4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800"/>
                <a:buFont typeface="Arial"/>
                <a:buNone/>
              </a:pPr>
              <a:r>
                <a:rPr b="0" i="0" lang="en-GB" sz="8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JSON</a:t>
              </a:r>
              <a:endPara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2" name="Google Shape;432;g2281f314033_0_689"/>
            <p:cNvSpPr/>
            <p:nvPr/>
          </p:nvSpPr>
          <p:spPr>
            <a:xfrm>
              <a:off x="10167495" y="3966384"/>
              <a:ext cx="746700" cy="362700"/>
            </a:xfrm>
            <a:prstGeom prst="roundRect">
              <a:avLst>
                <a:gd fmla="val 16667" name="adj"/>
              </a:avLst>
            </a:prstGeom>
            <a:solidFill>
              <a:srgbClr val="A4C2F4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800"/>
                <a:buFont typeface="Arial"/>
                <a:buNone/>
              </a:pPr>
              <a:r>
                <a:rPr b="0" i="0" lang="en-GB" sz="8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CSV</a:t>
              </a:r>
              <a:endPara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3" name="Google Shape;433;g2281f314033_0_689"/>
            <p:cNvSpPr/>
            <p:nvPr/>
          </p:nvSpPr>
          <p:spPr>
            <a:xfrm>
              <a:off x="9420910" y="4254699"/>
              <a:ext cx="746700" cy="362700"/>
            </a:xfrm>
            <a:prstGeom prst="roundRect">
              <a:avLst>
                <a:gd fmla="val 16667" name="adj"/>
              </a:avLst>
            </a:prstGeom>
            <a:solidFill>
              <a:srgbClr val="A4C2F4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800"/>
                <a:buFont typeface="Arial"/>
                <a:buNone/>
              </a:pPr>
              <a:r>
                <a:rPr b="0" i="0" lang="en-GB" sz="8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Intake ESM</a:t>
              </a:r>
              <a:endPara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4" name="Google Shape;434;g2281f314033_0_689"/>
            <p:cNvSpPr/>
            <p:nvPr/>
          </p:nvSpPr>
          <p:spPr>
            <a:xfrm>
              <a:off x="4743336" y="3562286"/>
              <a:ext cx="746700" cy="362700"/>
            </a:xfrm>
            <a:prstGeom prst="roundRect">
              <a:avLst>
                <a:gd fmla="val 16667" name="adj"/>
              </a:avLst>
            </a:prstGeom>
            <a:solidFill>
              <a:srgbClr val="A4C2F4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800"/>
                <a:buFont typeface="Arial"/>
                <a:buNone/>
              </a:pPr>
              <a:r>
                <a:rPr b="0" i="0" lang="en-GB" sz="8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Object Store</a:t>
              </a:r>
              <a:endPara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5" name="Google Shape;435;g2281f314033_0_689"/>
            <p:cNvSpPr/>
            <p:nvPr/>
          </p:nvSpPr>
          <p:spPr>
            <a:xfrm>
              <a:off x="7838089" y="5028239"/>
              <a:ext cx="881400" cy="362700"/>
            </a:xfrm>
            <a:prstGeom prst="roundRect">
              <a:avLst>
                <a:gd fmla="val 16667" name="adj"/>
              </a:avLst>
            </a:prstGeom>
            <a:solidFill>
              <a:srgbClr val="A4C2F4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800"/>
                <a:buFont typeface="Arial"/>
                <a:buNone/>
              </a:pPr>
              <a:r>
                <a:rPr b="0" i="0" lang="en-GB" sz="8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Elasticsearch</a:t>
              </a:r>
              <a:endPara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6" name="Google Shape;436;g2281f314033_0_689"/>
            <p:cNvSpPr/>
            <p:nvPr/>
          </p:nvSpPr>
          <p:spPr>
            <a:xfrm>
              <a:off x="7412146" y="4611985"/>
              <a:ext cx="746700" cy="362700"/>
            </a:xfrm>
            <a:prstGeom prst="roundRect">
              <a:avLst>
                <a:gd fmla="val 16667" name="adj"/>
              </a:avLst>
            </a:prstGeom>
            <a:solidFill>
              <a:srgbClr val="A4C2F4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800"/>
                <a:buFont typeface="Arial"/>
                <a:buNone/>
              </a:pPr>
              <a:r>
                <a:rPr b="0" i="0" lang="en-GB" sz="8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Posix stats</a:t>
              </a:r>
              <a:endPara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7" name="Google Shape;437;g2281f314033_0_689"/>
            <p:cNvSpPr/>
            <p:nvPr/>
          </p:nvSpPr>
          <p:spPr>
            <a:xfrm>
              <a:off x="6575049" y="4611971"/>
              <a:ext cx="746700" cy="362700"/>
            </a:xfrm>
            <a:prstGeom prst="roundRect">
              <a:avLst>
                <a:gd fmla="val 16667" name="adj"/>
              </a:avLst>
            </a:prstGeom>
            <a:solidFill>
              <a:srgbClr val="A4C2F4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800"/>
                <a:buFont typeface="Arial"/>
                <a:buNone/>
              </a:pPr>
              <a:r>
                <a:rPr b="0" i="0" lang="en-GB" sz="8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regex</a:t>
              </a:r>
              <a:endPara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8" name="Google Shape;438;g2281f314033_0_689"/>
            <p:cNvSpPr/>
            <p:nvPr/>
          </p:nvSpPr>
          <p:spPr>
            <a:xfrm>
              <a:off x="6989212" y="5033871"/>
              <a:ext cx="746700" cy="362700"/>
            </a:xfrm>
            <a:prstGeom prst="roundRect">
              <a:avLst>
                <a:gd fmla="val 16667" name="adj"/>
              </a:avLst>
            </a:prstGeom>
            <a:solidFill>
              <a:srgbClr val="A4C2F4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800"/>
                <a:buFont typeface="Arial"/>
                <a:buNone/>
              </a:pPr>
              <a:r>
                <a:rPr b="0" i="0" lang="en-GB" sz="8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Object store stats</a:t>
              </a:r>
              <a:endPara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9" name="Google Shape;439;g2281f314033_0_689"/>
            <p:cNvSpPr/>
            <p:nvPr/>
          </p:nvSpPr>
          <p:spPr>
            <a:xfrm>
              <a:off x="6575055" y="5444515"/>
              <a:ext cx="746700" cy="362700"/>
            </a:xfrm>
            <a:prstGeom prst="roundRect">
              <a:avLst>
                <a:gd fmla="val 16667" name="adj"/>
              </a:avLst>
            </a:prstGeom>
            <a:solidFill>
              <a:srgbClr val="A4C2F4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800"/>
                <a:buFont typeface="Arial"/>
                <a:buNone/>
              </a:pPr>
              <a:r>
                <a:rPr b="0" i="0" lang="en-GB" sz="8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header</a:t>
              </a:r>
              <a:endPara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0" name="Google Shape;440;g2281f314033_0_689"/>
            <p:cNvSpPr/>
            <p:nvPr/>
          </p:nvSpPr>
          <p:spPr>
            <a:xfrm>
              <a:off x="6460122" y="2928028"/>
              <a:ext cx="2635200" cy="1005300"/>
            </a:xfrm>
            <a:prstGeom prst="rect">
              <a:avLst/>
            </a:prstGeom>
            <a:solidFill>
              <a:srgbClr val="CFE2F3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1" name="Google Shape;441;g2281f314033_0_689"/>
            <p:cNvSpPr/>
            <p:nvPr/>
          </p:nvSpPr>
          <p:spPr>
            <a:xfrm>
              <a:off x="6526033" y="3461857"/>
              <a:ext cx="746700" cy="362700"/>
            </a:xfrm>
            <a:prstGeom prst="roundRect">
              <a:avLst>
                <a:gd fmla="val 16667" name="adj"/>
              </a:avLst>
            </a:prstGeom>
            <a:solidFill>
              <a:srgbClr val="A4C2F4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r>
                <a:rPr b="0" i="0" lang="en-GB" sz="9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Asset</a:t>
              </a:r>
              <a:endParaRPr b="0" i="0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2" name="Google Shape;442;g2281f314033_0_689"/>
            <p:cNvSpPr/>
            <p:nvPr/>
          </p:nvSpPr>
          <p:spPr>
            <a:xfrm>
              <a:off x="7362504" y="3305351"/>
              <a:ext cx="746700" cy="362700"/>
            </a:xfrm>
            <a:prstGeom prst="roundRect">
              <a:avLst>
                <a:gd fmla="val 16667" name="adj"/>
              </a:avLst>
            </a:prstGeom>
            <a:solidFill>
              <a:srgbClr val="A4C2F4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r>
                <a:rPr b="0" i="0" lang="en-GB" sz="9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Item</a:t>
              </a:r>
              <a:endParaRPr b="0" i="0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3" name="Google Shape;443;g2281f314033_0_689"/>
            <p:cNvSpPr/>
            <p:nvPr/>
          </p:nvSpPr>
          <p:spPr>
            <a:xfrm>
              <a:off x="8206828" y="3461871"/>
              <a:ext cx="803400" cy="362700"/>
            </a:xfrm>
            <a:prstGeom prst="roundRect">
              <a:avLst>
                <a:gd fmla="val 16667" name="adj"/>
              </a:avLst>
            </a:prstGeom>
            <a:solidFill>
              <a:srgbClr val="A4C2F4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r>
                <a:rPr b="0" i="0" lang="en-GB" sz="9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Collection</a:t>
              </a:r>
              <a:endParaRPr b="0" i="0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4" name="Google Shape;444;g2281f314033_0_689"/>
            <p:cNvSpPr txBox="1"/>
            <p:nvPr/>
          </p:nvSpPr>
          <p:spPr>
            <a:xfrm>
              <a:off x="6458568" y="2934202"/>
              <a:ext cx="2551800" cy="400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en-GB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Generators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5" name="Google Shape;445;g2281f314033_0_689"/>
            <p:cNvSpPr/>
            <p:nvPr/>
          </p:nvSpPr>
          <p:spPr>
            <a:xfrm>
              <a:off x="7412144" y="5444515"/>
              <a:ext cx="746700" cy="362700"/>
            </a:xfrm>
            <a:prstGeom prst="roundRect">
              <a:avLst>
                <a:gd fmla="val 16667" name="adj"/>
              </a:avLst>
            </a:prstGeom>
            <a:solidFill>
              <a:srgbClr val="A4C2F4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800"/>
                <a:buFont typeface="Arial"/>
                <a:buNone/>
              </a:pPr>
              <a:r>
                <a:rPr b="0" i="0" lang="en-GB" sz="8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xml</a:t>
              </a:r>
              <a:endPara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6" name="Google Shape;446;g2281f314033_0_689"/>
            <p:cNvSpPr/>
            <p:nvPr/>
          </p:nvSpPr>
          <p:spPr>
            <a:xfrm>
              <a:off x="8249252" y="5444515"/>
              <a:ext cx="746700" cy="362700"/>
            </a:xfrm>
            <a:prstGeom prst="roundRect">
              <a:avLst>
                <a:gd fmla="val 16667" name="adj"/>
              </a:avLst>
            </a:prstGeom>
            <a:solidFill>
              <a:srgbClr val="A4C2F4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800"/>
                <a:buFont typeface="Arial"/>
                <a:buNone/>
              </a:pPr>
              <a:r>
                <a:rPr b="0" i="0" lang="en-GB" sz="8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default</a:t>
              </a:r>
              <a:endPara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7" name="Google Shape;447;g2281f314033_0_689"/>
            <p:cNvSpPr/>
            <p:nvPr/>
          </p:nvSpPr>
          <p:spPr>
            <a:xfrm>
              <a:off x="8231115" y="4611966"/>
              <a:ext cx="746700" cy="362700"/>
            </a:xfrm>
            <a:prstGeom prst="roundRect">
              <a:avLst>
                <a:gd fmla="val 16667" name="adj"/>
              </a:avLst>
            </a:prstGeom>
            <a:solidFill>
              <a:srgbClr val="A4C2F4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800"/>
                <a:buFont typeface="Arial"/>
                <a:buNone/>
              </a:pPr>
              <a:r>
                <a:rPr b="0" i="0" lang="en-GB" sz="8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JSON file</a:t>
              </a:r>
              <a:endPara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8" name="Google Shape;448;g2281f314033_0_689"/>
            <p:cNvSpPr/>
            <p:nvPr/>
          </p:nvSpPr>
          <p:spPr>
            <a:xfrm>
              <a:off x="5490016" y="3882260"/>
              <a:ext cx="746700" cy="362700"/>
            </a:xfrm>
            <a:prstGeom prst="roundRect">
              <a:avLst>
                <a:gd fmla="val 16667" name="adj"/>
              </a:avLst>
            </a:prstGeom>
            <a:solidFill>
              <a:srgbClr val="A4C2F4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800"/>
                <a:buFont typeface="Arial"/>
                <a:buNone/>
              </a:pPr>
              <a:r>
                <a:rPr b="0" i="0" lang="en-GB" sz="8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Intake ESM</a:t>
              </a:r>
              <a:endPara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9" name="Google Shape;449;g2281f314033_0_689"/>
            <p:cNvSpPr/>
            <p:nvPr/>
          </p:nvSpPr>
          <p:spPr>
            <a:xfrm>
              <a:off x="4743336" y="4190380"/>
              <a:ext cx="746700" cy="362700"/>
            </a:xfrm>
            <a:prstGeom prst="roundRect">
              <a:avLst>
                <a:gd fmla="val 16667" name="adj"/>
              </a:avLst>
            </a:prstGeom>
            <a:solidFill>
              <a:srgbClr val="A4C2F4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800"/>
                <a:buFont typeface="Arial"/>
                <a:buNone/>
              </a:pPr>
              <a:r>
                <a:rPr b="0" i="0" lang="en-GB" sz="8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text file</a:t>
              </a:r>
              <a:endPara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0" name="Google Shape;450;g2281f314033_0_689"/>
            <p:cNvSpPr/>
            <p:nvPr/>
          </p:nvSpPr>
          <p:spPr>
            <a:xfrm>
              <a:off x="5490016" y="4500220"/>
              <a:ext cx="746700" cy="362700"/>
            </a:xfrm>
            <a:prstGeom prst="roundRect">
              <a:avLst>
                <a:gd fmla="val 16667" name="adj"/>
              </a:avLst>
            </a:prstGeom>
            <a:solidFill>
              <a:srgbClr val="A4C2F4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800"/>
                <a:buFont typeface="Arial"/>
                <a:buNone/>
              </a:pPr>
              <a:r>
                <a:rPr b="0" i="0" lang="en-GB" sz="8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Rabbit MQ</a:t>
              </a:r>
              <a:endPara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1" name="Google Shape;451;g2281f314033_0_689"/>
            <p:cNvSpPr/>
            <p:nvPr/>
          </p:nvSpPr>
          <p:spPr>
            <a:xfrm>
              <a:off x="10167495" y="4580461"/>
              <a:ext cx="746700" cy="362700"/>
            </a:xfrm>
            <a:prstGeom prst="roundRect">
              <a:avLst>
                <a:gd fmla="val 16667" name="adj"/>
              </a:avLst>
            </a:prstGeom>
            <a:solidFill>
              <a:srgbClr val="A4C2F4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800"/>
                <a:buFont typeface="Arial"/>
                <a:buNone/>
              </a:pPr>
              <a:r>
                <a:rPr b="0" i="0" lang="en-GB" sz="8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Standard out</a:t>
              </a:r>
              <a:endPara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2" name="Google Shape;452;g2281f314033_0_689"/>
            <p:cNvSpPr/>
            <p:nvPr/>
          </p:nvSpPr>
          <p:spPr>
            <a:xfrm>
              <a:off x="10167495" y="3288632"/>
              <a:ext cx="746700" cy="362700"/>
            </a:xfrm>
            <a:prstGeom prst="roundRect">
              <a:avLst>
                <a:gd fmla="val 16667" name="adj"/>
              </a:avLst>
            </a:prstGeom>
            <a:solidFill>
              <a:srgbClr val="A4C2F4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800"/>
                <a:buFont typeface="Arial"/>
                <a:buNone/>
              </a:pPr>
              <a:r>
                <a:rPr b="0" i="0" lang="en-GB" sz="8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Rabbit MQ</a:t>
              </a:r>
              <a:endPara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3" name="Google Shape;453;g2281f314033_0_689"/>
            <p:cNvSpPr/>
            <p:nvPr/>
          </p:nvSpPr>
          <p:spPr>
            <a:xfrm>
              <a:off x="10674025" y="1735655"/>
              <a:ext cx="881400" cy="778800"/>
            </a:xfrm>
            <a:prstGeom prst="foldedCorner">
              <a:avLst>
                <a:gd fmla="val 16667" name="adj"/>
              </a:avLst>
            </a:prstGeom>
            <a:solidFill>
              <a:srgbClr val="FFFFFF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700"/>
                <a:buFont typeface="Arial"/>
                <a:buNone/>
              </a:pPr>
              <a:r>
                <a:rPr b="0" i="0" lang="en-GB" sz="7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{</a:t>
              </a:r>
              <a:endParaRPr b="0" i="0" sz="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700"/>
                <a:buFont typeface="Arial"/>
                <a:buNone/>
              </a:pPr>
              <a:r>
                <a:rPr b="0" i="0" lang="en-GB" sz="7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    paths: [...]</a:t>
              </a:r>
              <a:endParaRPr b="0" i="0" sz="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700"/>
                <a:buFont typeface="Arial"/>
                <a:buNone/>
              </a:pPr>
              <a:r>
                <a:rPr b="0" i="0" lang="en-GB" sz="7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    asset: {...}</a:t>
              </a:r>
              <a:endParaRPr b="0" i="0" sz="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700"/>
                <a:buFont typeface="Arial"/>
                <a:buNone/>
              </a:pPr>
              <a:r>
                <a:rPr b="0" i="0" lang="en-GB" sz="7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    item: {...}</a:t>
              </a:r>
              <a:endParaRPr b="0" i="0" sz="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700"/>
                <a:buFont typeface="Arial"/>
                <a:buNone/>
              </a:pPr>
              <a:r>
                <a:rPr b="0" i="0" lang="en-GB" sz="7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    collection: {...}</a:t>
              </a:r>
              <a:endParaRPr b="0" i="0" sz="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700"/>
                <a:buFont typeface="Arial"/>
                <a:buNone/>
              </a:pPr>
              <a:r>
                <a:rPr b="0" i="0" lang="en-GB" sz="7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}</a:t>
              </a:r>
              <a:endParaRPr b="0" i="0" sz="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4" name="Google Shape;454;g2281f314033_0_689"/>
            <p:cNvSpPr/>
            <p:nvPr/>
          </p:nvSpPr>
          <p:spPr>
            <a:xfrm>
              <a:off x="4864859" y="1648574"/>
              <a:ext cx="837000" cy="731400"/>
            </a:xfrm>
            <a:prstGeom prst="foldedCorner">
              <a:avLst>
                <a:gd fmla="val 16667" name="adj"/>
              </a:avLst>
            </a:prstGeom>
            <a:solidFill>
              <a:srgbClr val="FFFFFF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700"/>
                <a:buFont typeface="Arial"/>
                <a:buNone/>
              </a:pPr>
              <a:r>
                <a:rPr b="0" i="0" lang="en-GB" sz="7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{</a:t>
              </a:r>
              <a:endParaRPr b="0" i="0" sz="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700"/>
                <a:buFont typeface="Arial"/>
                <a:buNone/>
              </a:pPr>
              <a:r>
                <a:rPr b="0" i="0" lang="en-GB" sz="7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    generator: ...</a:t>
              </a:r>
              <a:endParaRPr b="0" i="0" sz="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700"/>
                <a:buFont typeface="Arial"/>
                <a:buNone/>
              </a:pPr>
              <a:r>
                <a:rPr b="0" i="0" lang="en-GB" sz="7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    inputs: [...]</a:t>
              </a:r>
              <a:endParaRPr b="0" i="0" sz="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700"/>
                <a:buFont typeface="Arial"/>
                <a:buNone/>
              </a:pPr>
              <a:r>
                <a:rPr b="0" i="0" lang="en-GB" sz="7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    outputs: [...]</a:t>
              </a:r>
              <a:endParaRPr b="0" i="0" sz="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700"/>
                <a:buFont typeface="Arial"/>
                <a:buNone/>
              </a:pPr>
              <a:r>
                <a:rPr b="0" i="0" lang="en-GB" sz="7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}</a:t>
              </a:r>
              <a:endParaRPr b="0" i="0" sz="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5" name="Google Shape;455;g2281f314033_0_689"/>
            <p:cNvSpPr/>
            <p:nvPr/>
          </p:nvSpPr>
          <p:spPr>
            <a:xfrm>
              <a:off x="4653674" y="4862709"/>
              <a:ext cx="881400" cy="362700"/>
            </a:xfrm>
            <a:prstGeom prst="roundRect">
              <a:avLst>
                <a:gd fmla="val 16667" name="adj"/>
              </a:avLst>
            </a:prstGeom>
            <a:solidFill>
              <a:srgbClr val="A4C2F4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800"/>
                <a:buFont typeface="Arial"/>
                <a:buNone/>
              </a:pPr>
              <a:r>
                <a:rPr b="0" i="0" lang="en-GB" sz="8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Elasticsearch</a:t>
              </a:r>
              <a:endPara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6" name="Google Shape;456;g2281f314033_0_689"/>
            <p:cNvSpPr/>
            <p:nvPr/>
          </p:nvSpPr>
          <p:spPr>
            <a:xfrm>
              <a:off x="6461725" y="1850325"/>
              <a:ext cx="2631000" cy="824100"/>
            </a:xfrm>
            <a:prstGeom prst="rect">
              <a:avLst/>
            </a:prstGeom>
            <a:solidFill>
              <a:srgbClr val="CFE2F3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7" name="Google Shape;457;g2281f314033_0_689"/>
            <p:cNvSpPr txBox="1"/>
            <p:nvPr/>
          </p:nvSpPr>
          <p:spPr>
            <a:xfrm>
              <a:off x="6458571" y="1849175"/>
              <a:ext cx="2224500" cy="400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en-GB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ID Extraction Methods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8" name="Google Shape;458;g2281f314033_0_689"/>
            <p:cNvSpPr/>
            <p:nvPr/>
          </p:nvSpPr>
          <p:spPr>
            <a:xfrm>
              <a:off x="7905459" y="2234735"/>
              <a:ext cx="746700" cy="362700"/>
            </a:xfrm>
            <a:prstGeom prst="roundRect">
              <a:avLst>
                <a:gd fmla="val 16667" name="adj"/>
              </a:avLst>
            </a:prstGeom>
            <a:solidFill>
              <a:srgbClr val="A4C2F4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800"/>
                <a:buFont typeface="Arial"/>
                <a:buNone/>
              </a:pPr>
              <a:r>
                <a:rPr b="0" i="0" lang="en-GB" sz="8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Default</a:t>
              </a:r>
              <a:endPara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9" name="Google Shape;459;g2281f314033_0_689"/>
            <p:cNvSpPr/>
            <p:nvPr/>
          </p:nvSpPr>
          <p:spPr>
            <a:xfrm>
              <a:off x="6872509" y="2230185"/>
              <a:ext cx="746700" cy="362700"/>
            </a:xfrm>
            <a:prstGeom prst="roundRect">
              <a:avLst>
                <a:gd fmla="val 16667" name="adj"/>
              </a:avLst>
            </a:prstGeom>
            <a:solidFill>
              <a:srgbClr val="A4C2F4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800"/>
                <a:buFont typeface="Arial"/>
                <a:buNone/>
              </a:pPr>
              <a:r>
                <a:rPr b="0" i="0" lang="en-GB" sz="8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Hash</a:t>
              </a:r>
              <a:endPara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63" name="Shape 4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4" name="Google Shape;464;g22cb959e74c_0_43"/>
          <p:cNvSpPr/>
          <p:nvPr/>
        </p:nvSpPr>
        <p:spPr>
          <a:xfrm>
            <a:off x="427465" y="1401194"/>
            <a:ext cx="10719600" cy="1378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152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en-GB" sz="24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Follows the same principles of the STAC standards, with a basic set of core functions and then a set of extensions so it can adapt to different domains.</a:t>
            </a:r>
            <a:endParaRPr b="0" i="0" sz="2400" u="none" cap="none" strike="noStrike">
              <a:solidFill>
                <a:srgbClr val="595959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152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rgbClr val="595959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1905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rgbClr val="595959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1905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rgbClr val="595959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1905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rgbClr val="595959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65" name="Google Shape;465;g22cb959e74c_0_43"/>
          <p:cNvSpPr txBox="1"/>
          <p:nvPr/>
        </p:nvSpPr>
        <p:spPr>
          <a:xfrm>
            <a:off x="1343075" y="3824600"/>
            <a:ext cx="98055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66" name="Google Shape;466;g22cb959e74c_0_43"/>
          <p:cNvSpPr txBox="1"/>
          <p:nvPr/>
        </p:nvSpPr>
        <p:spPr>
          <a:xfrm>
            <a:off x="403340" y="345182"/>
            <a:ext cx="11684700" cy="769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</a:pPr>
            <a:r>
              <a:rPr b="1" i="0" lang="en-GB" sz="4400" u="none" cap="none" strike="noStrike">
                <a:solidFill>
                  <a:srgbClr val="2E2D62"/>
                </a:solidFill>
                <a:latin typeface="Arial"/>
                <a:ea typeface="Arial"/>
                <a:cs typeface="Arial"/>
                <a:sym typeface="Arial"/>
              </a:rPr>
              <a:t>STAC API</a:t>
            </a:r>
            <a:endParaRPr b="1" i="0" sz="4400" u="none" cap="none" strike="noStrike">
              <a:solidFill>
                <a:srgbClr val="2E2D6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67" name="Google Shape;467;g22cb959e74c_0_43"/>
          <p:cNvSpPr txBox="1"/>
          <p:nvPr/>
        </p:nvSpPr>
        <p:spPr>
          <a:xfrm>
            <a:off x="840500" y="2275975"/>
            <a:ext cx="9847500" cy="3601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en-GB" sz="2400" u="none" cap="none" strike="noStrike">
                <a:solidFill>
                  <a:srgbClr val="2E2D62"/>
                </a:solidFill>
                <a:latin typeface="Arial"/>
                <a:ea typeface="Arial"/>
                <a:cs typeface="Arial"/>
                <a:sym typeface="Arial"/>
              </a:rPr>
              <a:t>Requirements:</a:t>
            </a:r>
            <a:endParaRPr b="1" i="0" sz="2400" u="none" cap="none" strike="noStrike">
              <a:solidFill>
                <a:srgbClr val="2E2D62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683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2200"/>
              <a:buFont typeface="Arial"/>
              <a:buChar char="●"/>
            </a:pPr>
            <a:r>
              <a:rPr b="0" i="0" lang="en-GB" sz="22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Based on OGC API</a:t>
            </a:r>
            <a:endParaRPr b="0" i="0" sz="2200" u="none" cap="none" strike="noStrike">
              <a:solidFill>
                <a:srgbClr val="595959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683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2200"/>
              <a:buFont typeface="Arial"/>
              <a:buChar char="●"/>
            </a:pPr>
            <a:r>
              <a:rPr b="0" i="0" lang="en-GB" sz="22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Core</a:t>
            </a:r>
            <a:endParaRPr b="0" i="0" sz="2200" u="none" cap="none" strike="noStrike">
              <a:solidFill>
                <a:srgbClr val="595959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683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2200"/>
              <a:buFont typeface="Arial"/>
              <a:buChar char="○"/>
            </a:pPr>
            <a:r>
              <a:rPr b="0" i="0" lang="en-GB" sz="22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‘/’ - Landing page</a:t>
            </a:r>
            <a:endParaRPr b="0" i="0" sz="2200" u="none" cap="none" strike="noStrike">
              <a:solidFill>
                <a:srgbClr val="595959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683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2200"/>
              <a:buFont typeface="Arial"/>
              <a:buChar char="○"/>
            </a:pPr>
            <a:r>
              <a:rPr b="0" i="0" lang="en-GB" sz="22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‘/search’ - Search items</a:t>
            </a:r>
            <a:endParaRPr b="0" i="0" sz="2200" u="none" cap="none" strike="noStrike">
              <a:solidFill>
                <a:srgbClr val="595959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683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2200"/>
              <a:buFont typeface="Arial"/>
              <a:buChar char="●"/>
            </a:pPr>
            <a:r>
              <a:rPr b="0" i="0" lang="en-GB" sz="22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Extensions</a:t>
            </a:r>
            <a:endParaRPr b="0" i="0" sz="2200" u="none" cap="none" strike="noStrike">
              <a:solidFill>
                <a:srgbClr val="595959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683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2200"/>
              <a:buFont typeface="Arial"/>
              <a:buChar char="○"/>
            </a:pPr>
            <a:r>
              <a:rPr b="0" i="0" lang="en-GB" sz="22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Sort</a:t>
            </a:r>
            <a:endParaRPr b="0" i="0" sz="2200" u="none" cap="none" strike="noStrike">
              <a:solidFill>
                <a:srgbClr val="595959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683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2200"/>
              <a:buFont typeface="Arial"/>
              <a:buChar char="○"/>
            </a:pPr>
            <a:r>
              <a:rPr b="0" i="0" lang="en-GB" sz="22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Transactions</a:t>
            </a:r>
            <a:endParaRPr b="0" i="0" sz="2200" u="none" cap="none" strike="noStrike">
              <a:solidFill>
                <a:srgbClr val="595959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683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2200"/>
              <a:buFont typeface="Arial"/>
              <a:buChar char="○"/>
            </a:pPr>
            <a:r>
              <a:rPr b="0" i="0" lang="en-GB" sz="22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Filter</a:t>
            </a:r>
            <a:endParaRPr b="0" i="0" sz="2200" u="none" cap="none" strike="noStrike">
              <a:solidFill>
                <a:srgbClr val="595959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683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2200"/>
              <a:buFont typeface="Arial"/>
              <a:buChar char="○"/>
            </a:pPr>
            <a:r>
              <a:rPr b="0" i="0" lang="en-GB" sz="22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More …</a:t>
            </a:r>
            <a:endParaRPr b="1" i="0" sz="2400" u="none" cap="none" strike="noStrike">
              <a:solidFill>
                <a:srgbClr val="2E2D62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g12509fc3715_0_23"/>
          <p:cNvSpPr txBox="1"/>
          <p:nvPr/>
        </p:nvSpPr>
        <p:spPr>
          <a:xfrm>
            <a:off x="403340" y="345182"/>
            <a:ext cx="11684700" cy="769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b="1" i="0" lang="en-GB" sz="3200" u="none" cap="none" strike="noStrike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CEDA (Centre for Environmental Data Analysis)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8" name="Google Shape;108;g12509fc3715_0_23"/>
          <p:cNvSpPr/>
          <p:nvPr/>
        </p:nvSpPr>
        <p:spPr>
          <a:xfrm>
            <a:off x="427475" y="1401200"/>
            <a:ext cx="5762100" cy="4944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b="1" i="0" lang="en-GB" sz="3200" u="none" cap="none" strike="noStrike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Who are CEDA?</a:t>
            </a:r>
            <a:endParaRPr b="0" i="0" sz="2400" u="none" cap="none" strike="noStrike">
              <a:solidFill>
                <a:srgbClr val="595959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4572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2400"/>
              <a:buFont typeface="Arial"/>
              <a:buChar char="●"/>
            </a:pPr>
            <a:r>
              <a:rPr b="0" i="0" lang="en-GB" sz="24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Part of UKRI</a:t>
            </a:r>
            <a:endParaRPr b="0" i="0" sz="2400" u="none" cap="none" strike="noStrike">
              <a:solidFill>
                <a:srgbClr val="595959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4572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2400"/>
              <a:buFont typeface="Arial"/>
              <a:buChar char="●"/>
            </a:pPr>
            <a:r>
              <a:rPr b="0" i="0" lang="en-GB" sz="24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Facilitate research in atmospheric and Earth observation</a:t>
            </a:r>
            <a:endParaRPr b="0" i="0" sz="2400" u="none" cap="none" strike="noStrike">
              <a:solidFill>
                <a:srgbClr val="595959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4572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2400"/>
              <a:buFont typeface="Arial"/>
              <a:buChar char="●"/>
            </a:pPr>
            <a:r>
              <a:rPr b="0" i="0" lang="en-GB" sz="24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The CEDA Archive</a:t>
            </a:r>
            <a:endParaRPr b="0" i="0" sz="2400" u="none" cap="none" strike="noStrike">
              <a:solidFill>
                <a:srgbClr val="595959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810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2400"/>
              <a:buFont typeface="Arial"/>
              <a:buChar char="○"/>
            </a:pPr>
            <a:r>
              <a:rPr b="0" i="0" lang="en-GB" sz="24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Long term data store</a:t>
            </a:r>
            <a:endParaRPr b="0" i="0" sz="2400" u="none" cap="none" strike="noStrike">
              <a:solidFill>
                <a:srgbClr val="595959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4572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2400"/>
              <a:buFont typeface="Arial"/>
              <a:buChar char="●"/>
            </a:pPr>
            <a:r>
              <a:rPr b="0" i="0" lang="en-GB" sz="24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JASMIN</a:t>
            </a:r>
            <a:endParaRPr b="0" i="0" sz="2400" u="none" cap="none" strike="noStrike">
              <a:solidFill>
                <a:srgbClr val="595959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810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2400"/>
              <a:buFont typeface="Arial"/>
              <a:buChar char="○"/>
            </a:pPr>
            <a:r>
              <a:rPr b="0" i="0" lang="en-GB" sz="24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Data intensive supercomputer</a:t>
            </a:r>
            <a:endParaRPr b="0" i="0" sz="2400" u="none" cap="none" strike="noStrike">
              <a:solidFill>
                <a:srgbClr val="595959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0480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048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540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t/>
            </a:r>
            <a:endParaRPr b="1" i="0" sz="3200" u="none" cap="none" strike="noStrike">
              <a:solidFill>
                <a:srgbClr val="00206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1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1905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09" name="Google Shape;109;g12509fc3715_0_23"/>
          <p:cNvPicPr preferRelativeResize="0"/>
          <p:nvPr/>
        </p:nvPicPr>
        <p:blipFill rotWithShape="1">
          <a:blip r:embed="rId3">
            <a:alphaModFix/>
          </a:blip>
          <a:srcRect b="5180" l="0" r="0" t="-5180"/>
          <a:stretch/>
        </p:blipFill>
        <p:spPr>
          <a:xfrm>
            <a:off x="7101025" y="4518199"/>
            <a:ext cx="1809977" cy="991652"/>
          </a:xfrm>
          <a:prstGeom prst="rect">
            <a:avLst/>
          </a:prstGeom>
          <a:noFill/>
          <a:ln>
            <a:noFill/>
          </a:ln>
        </p:spPr>
      </p:pic>
      <p:pic>
        <p:nvPicPr>
          <p:cNvPr id="110" name="Google Shape;110;g12509fc3715_0_2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101037" y="2254996"/>
            <a:ext cx="1809975" cy="483342"/>
          </a:xfrm>
          <a:prstGeom prst="rect">
            <a:avLst/>
          </a:prstGeom>
          <a:noFill/>
          <a:ln>
            <a:noFill/>
          </a:ln>
        </p:spPr>
      </p:pic>
      <p:pic>
        <p:nvPicPr>
          <p:cNvPr id="111" name="Google Shape;111;g12509fc3715_0_23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9045251" y="3025153"/>
            <a:ext cx="1809975" cy="42958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2" name="Google Shape;112;g12509fc3715_0_23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9480575" y="5162052"/>
            <a:ext cx="1809977" cy="4090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3" name="Google Shape;113;g12509fc3715_0_23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8415075" y="3804372"/>
            <a:ext cx="2016148" cy="449866"/>
          </a:xfrm>
          <a:prstGeom prst="rect">
            <a:avLst/>
          </a:prstGeom>
          <a:noFill/>
          <a:ln>
            <a:noFill/>
          </a:ln>
        </p:spPr>
      </p:pic>
      <p:pic>
        <p:nvPicPr>
          <p:cNvPr id="114" name="Google Shape;114;g12509fc3715_0_23"/>
          <p:cNvPicPr preferRelativeResize="0"/>
          <p:nvPr/>
        </p:nvPicPr>
        <p:blipFill rotWithShape="1">
          <a:blip r:embed="rId8">
            <a:alphaModFix/>
          </a:blip>
          <a:srcRect b="35039" l="0" r="0" t="25535"/>
          <a:stretch/>
        </p:blipFill>
        <p:spPr>
          <a:xfrm>
            <a:off x="10745300" y="4518206"/>
            <a:ext cx="1383375" cy="409033"/>
          </a:xfrm>
          <a:prstGeom prst="rect">
            <a:avLst/>
          </a:prstGeom>
          <a:noFill/>
          <a:ln>
            <a:noFill/>
          </a:ln>
        </p:spPr>
      </p:pic>
      <p:pic>
        <p:nvPicPr>
          <p:cNvPr id="115" name="Google Shape;115;g12509fc3715_0_23"/>
          <p:cNvPicPr preferRelativeResize="0"/>
          <p:nvPr/>
        </p:nvPicPr>
        <p:blipFill rotWithShape="1">
          <a:blip r:embed="rId9">
            <a:alphaModFix/>
          </a:blip>
          <a:srcRect b="0" l="0" r="0" t="0"/>
          <a:stretch/>
        </p:blipFill>
        <p:spPr>
          <a:xfrm>
            <a:off x="9822477" y="2254991"/>
            <a:ext cx="2045318" cy="4090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71" name="Shape 4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2" name="Google Shape;472;g2281f314033_0_82"/>
          <p:cNvSpPr txBox="1"/>
          <p:nvPr/>
        </p:nvSpPr>
        <p:spPr>
          <a:xfrm>
            <a:off x="5982325" y="530125"/>
            <a:ext cx="7210500" cy="598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50"/>
              <a:buFont typeface="Arial"/>
              <a:buNone/>
            </a:pPr>
            <a:r>
              <a:rPr b="1" i="0" lang="en-GB" sz="550" u="none" cap="none" strike="noStrike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{</a:t>
            </a:r>
            <a:endParaRPr b="1" i="0" sz="550" u="none" cap="none" strike="noStrike">
              <a:solidFill>
                <a:schemeClr val="dk1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50"/>
              <a:buFont typeface="Arial"/>
              <a:buNone/>
            </a:pPr>
            <a:r>
              <a:rPr b="1" i="0" lang="en-GB" sz="550" u="none" cap="none" strike="noStrike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b="1" i="0" lang="en-GB" sz="550" u="none" cap="none" strike="noStrike">
                <a:solidFill>
                  <a:srgbClr val="0451A5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"type"</a:t>
            </a:r>
            <a:r>
              <a:rPr b="1" i="0" lang="en-GB" sz="550" u="none" cap="none" strike="noStrike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: </a:t>
            </a:r>
            <a:r>
              <a:rPr b="1" i="0" lang="en-GB" sz="550" u="none" cap="none" strike="noStrike">
                <a:solidFill>
                  <a:srgbClr val="A31515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"Catalog"</a:t>
            </a:r>
            <a:r>
              <a:rPr b="1" i="0" lang="en-GB" sz="550" u="none" cap="none" strike="noStrike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,</a:t>
            </a:r>
            <a:endParaRPr b="1" i="0" sz="550" u="none" cap="none" strike="noStrike">
              <a:solidFill>
                <a:schemeClr val="dk1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50"/>
              <a:buFont typeface="Arial"/>
              <a:buNone/>
            </a:pPr>
            <a:r>
              <a:rPr b="1" i="0" lang="en-GB" sz="550" u="none" cap="none" strike="noStrike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b="1" i="0" lang="en-GB" sz="550" u="none" cap="none" strike="noStrike">
                <a:solidFill>
                  <a:srgbClr val="0451A5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"id"</a:t>
            </a:r>
            <a:r>
              <a:rPr b="1" i="0" lang="en-GB" sz="550" u="none" cap="none" strike="noStrike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: </a:t>
            </a:r>
            <a:r>
              <a:rPr b="1" i="0" lang="en-GB" sz="550" u="none" cap="none" strike="noStrike">
                <a:solidFill>
                  <a:srgbClr val="A31515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"stac-fastapi"</a:t>
            </a:r>
            <a:r>
              <a:rPr b="1" i="0" lang="en-GB" sz="550" u="none" cap="none" strike="noStrike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,</a:t>
            </a:r>
            <a:endParaRPr b="1" i="0" sz="550" u="none" cap="none" strike="noStrike">
              <a:solidFill>
                <a:schemeClr val="dk1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50"/>
              <a:buFont typeface="Arial"/>
              <a:buNone/>
            </a:pPr>
            <a:r>
              <a:rPr b="1" i="0" lang="en-GB" sz="550" u="none" cap="none" strike="noStrike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b="1" i="0" lang="en-GB" sz="550" u="none" cap="none" strike="noStrike">
                <a:solidFill>
                  <a:srgbClr val="0451A5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"title"</a:t>
            </a:r>
            <a:r>
              <a:rPr b="1" i="0" lang="en-GB" sz="550" u="none" cap="none" strike="noStrike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: </a:t>
            </a:r>
            <a:r>
              <a:rPr b="1" i="0" lang="en-GB" sz="550" u="none" cap="none" strike="noStrike">
                <a:solidFill>
                  <a:srgbClr val="A31515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"CEDA STAC API"</a:t>
            </a:r>
            <a:r>
              <a:rPr b="1" i="0" lang="en-GB" sz="550" u="none" cap="none" strike="noStrike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,</a:t>
            </a:r>
            <a:endParaRPr b="1" i="0" sz="550" u="none" cap="none" strike="noStrike">
              <a:solidFill>
                <a:schemeClr val="dk1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50"/>
              <a:buFont typeface="Arial"/>
              <a:buNone/>
            </a:pPr>
            <a:r>
              <a:rPr b="1" i="0" lang="en-GB" sz="550" u="none" cap="none" strike="noStrike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b="1" i="0" lang="en-GB" sz="550" u="none" cap="none" strike="noStrike">
                <a:solidFill>
                  <a:srgbClr val="0451A5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"description"</a:t>
            </a:r>
            <a:r>
              <a:rPr b="1" i="0" lang="en-GB" sz="550" u="none" cap="none" strike="noStrike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: </a:t>
            </a:r>
            <a:r>
              <a:rPr b="1" i="0" lang="en-GB" sz="550" u="none" cap="none" strike="noStrike">
                <a:solidFill>
                  <a:srgbClr val="A31515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"This is an experimental STAC API server.\n</a:t>
            </a:r>
            <a:endParaRPr b="1" i="0" sz="550" u="none" cap="none" strike="noStrike">
              <a:solidFill>
                <a:srgbClr val="A31515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4572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50"/>
              <a:buFont typeface="Arial"/>
              <a:buNone/>
            </a:pPr>
            <a:r>
              <a:rPr b="1" i="0" lang="en-GB" sz="550" u="none" cap="none" strike="noStrike">
                <a:solidFill>
                  <a:srgbClr val="A31515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      The content is subject to change the and there is no guarantee surrounding its uptime.\n"</a:t>
            </a:r>
            <a:r>
              <a:rPr b="1" i="0" lang="en-GB" sz="550" u="none" cap="none" strike="noStrike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,</a:t>
            </a:r>
            <a:endParaRPr b="1" i="0" sz="550" u="none" cap="none" strike="noStrike">
              <a:solidFill>
                <a:schemeClr val="dk1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50"/>
              <a:buFont typeface="Arial"/>
              <a:buNone/>
            </a:pPr>
            <a:r>
              <a:rPr b="1" i="0" lang="en-GB" sz="550" u="none" cap="none" strike="noStrike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b="1" i="0" lang="en-GB" sz="550" u="none" cap="none" strike="noStrike">
                <a:solidFill>
                  <a:srgbClr val="0451A5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"stac_version"</a:t>
            </a:r>
            <a:r>
              <a:rPr b="1" i="0" lang="en-GB" sz="550" u="none" cap="none" strike="noStrike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: </a:t>
            </a:r>
            <a:r>
              <a:rPr b="1" i="0" lang="en-GB" sz="550" u="none" cap="none" strike="noStrike">
                <a:solidFill>
                  <a:srgbClr val="A31515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"1.0.0"</a:t>
            </a:r>
            <a:r>
              <a:rPr b="1" i="0" lang="en-GB" sz="550" u="none" cap="none" strike="noStrike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,</a:t>
            </a:r>
            <a:endParaRPr b="1" i="0" sz="550" u="none" cap="none" strike="noStrike">
              <a:solidFill>
                <a:schemeClr val="dk1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50"/>
              <a:buFont typeface="Arial"/>
              <a:buNone/>
            </a:pPr>
            <a:r>
              <a:rPr b="1" i="0" lang="en-GB" sz="550" u="none" cap="none" strike="noStrike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b="1" i="0" lang="en-GB" sz="550" u="none" cap="none" strike="noStrike">
                <a:solidFill>
                  <a:srgbClr val="0451A5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"conformsTo"</a:t>
            </a:r>
            <a:r>
              <a:rPr b="1" i="0" lang="en-GB" sz="550" u="none" cap="none" strike="noStrike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: [</a:t>
            </a:r>
            <a:endParaRPr b="1" i="0" sz="550" u="none" cap="none" strike="noStrike">
              <a:solidFill>
                <a:schemeClr val="dk1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50"/>
              <a:buFont typeface="Arial"/>
              <a:buNone/>
            </a:pPr>
            <a:r>
              <a:rPr b="1" i="0" lang="en-GB" sz="550" u="none" cap="none" strike="noStrike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  </a:t>
            </a:r>
            <a:r>
              <a:rPr b="1" i="0" lang="en-GB" sz="550" u="none" cap="none" strike="noStrike">
                <a:solidFill>
                  <a:srgbClr val="A31515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"http://www.opengis.net/spec/ogcapi-features-1/1.0/conf/core"</a:t>
            </a:r>
            <a:r>
              <a:rPr b="1" i="0" lang="en-GB" sz="550" u="none" cap="none" strike="noStrike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,</a:t>
            </a:r>
            <a:endParaRPr b="1" i="0" sz="550" u="none" cap="none" strike="noStrike">
              <a:solidFill>
                <a:schemeClr val="dk1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50"/>
              <a:buFont typeface="Arial"/>
              <a:buNone/>
            </a:pPr>
            <a:r>
              <a:rPr b="1" i="0" lang="en-GB" sz="550" u="none" cap="none" strike="noStrike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  </a:t>
            </a:r>
            <a:r>
              <a:rPr b="1" i="0" lang="en-GB" sz="550" u="none" cap="none" strike="noStrike">
                <a:solidFill>
                  <a:srgbClr val="A31515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"</a:t>
            </a:r>
            <a:r>
              <a:rPr b="1" i="0" lang="en-GB" sz="550" u="sng" cap="none" strike="noStrike">
                <a:solidFill>
                  <a:srgbClr val="A31515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https://api.stacspec.org/v1.0.0-beta.4/core</a:t>
            </a:r>
            <a:r>
              <a:rPr b="1" i="0" lang="en-GB" sz="550" u="none" cap="none" strike="noStrike">
                <a:solidFill>
                  <a:srgbClr val="A31515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"</a:t>
            </a:r>
            <a:r>
              <a:rPr b="1" i="0" lang="en-GB" sz="550" u="none" cap="none" strike="noStrike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,</a:t>
            </a:r>
            <a:endParaRPr b="1" i="0" sz="550" u="none" cap="none" strike="noStrike">
              <a:solidFill>
                <a:schemeClr val="dk1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50"/>
              <a:buFont typeface="Arial"/>
              <a:buNone/>
            </a:pPr>
            <a:r>
              <a:rPr b="1" i="0" lang="en-GB" sz="550" u="none" cap="none" strike="noStrike">
                <a:solidFill>
                  <a:srgbClr val="A31515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  "https://api.stacspec.org/v1.0.0-beta.4/item-search"</a:t>
            </a:r>
            <a:r>
              <a:rPr b="1" i="0" lang="en-GB" sz="550" u="none" cap="none" strike="noStrike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,</a:t>
            </a:r>
            <a:endParaRPr b="1" i="0" sz="550" u="none" cap="none" strike="noStrike">
              <a:solidFill>
                <a:schemeClr val="dk1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50"/>
              <a:buFont typeface="Arial"/>
              <a:buNone/>
            </a:pPr>
            <a:r>
              <a:rPr b="1" i="0" lang="en-GB" sz="550" u="none" cap="none" strike="noStrike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  </a:t>
            </a:r>
            <a:r>
              <a:rPr b="1" i="0" lang="en-GB" sz="550" u="none" cap="none" strike="noStrike">
                <a:solidFill>
                  <a:srgbClr val="A31515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"https://api.stacspec.org/v1.0.0-beta.2/item-search#free-text-search"</a:t>
            </a:r>
            <a:r>
              <a:rPr b="1" i="0" lang="en-GB" sz="550" u="none" cap="none" strike="noStrike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,</a:t>
            </a:r>
            <a:endParaRPr b="1" i="0" sz="550" u="none" cap="none" strike="noStrike">
              <a:solidFill>
                <a:schemeClr val="dk1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50"/>
              <a:buFont typeface="Arial"/>
              <a:buNone/>
            </a:pPr>
            <a:r>
              <a:rPr b="1" i="0" lang="en-GB" sz="550" u="none" cap="none" strike="noStrike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  </a:t>
            </a:r>
            <a:r>
              <a:rPr b="1" i="0" lang="en-GB" sz="550" u="none" cap="none" strike="noStrike">
                <a:solidFill>
                  <a:srgbClr val="CD313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...</a:t>
            </a:r>
            <a:endParaRPr b="1" i="0" sz="550" u="none" cap="none" strike="noStrike">
              <a:solidFill>
                <a:srgbClr val="CD3131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50"/>
              <a:buFont typeface="Arial"/>
              <a:buNone/>
            </a:pPr>
            <a:r>
              <a:rPr b="1" i="0" lang="en-GB" sz="550" u="none" cap="none" strike="noStrike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],</a:t>
            </a:r>
            <a:endParaRPr b="1" i="0" sz="550" u="none" cap="none" strike="noStrike">
              <a:solidFill>
                <a:schemeClr val="dk1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50"/>
              <a:buFont typeface="Arial"/>
              <a:buNone/>
            </a:pPr>
            <a:r>
              <a:rPr b="1" i="0" lang="en-GB" sz="550" u="none" cap="none" strike="noStrike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b="1" i="0" lang="en-GB" sz="550" u="none" cap="none" strike="noStrike">
                <a:solidFill>
                  <a:srgbClr val="0451A5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"links"</a:t>
            </a:r>
            <a:r>
              <a:rPr b="1" i="0" lang="en-GB" sz="550" u="none" cap="none" strike="noStrike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: [</a:t>
            </a:r>
            <a:endParaRPr b="1" i="0" sz="550" u="none" cap="none" strike="noStrike">
              <a:solidFill>
                <a:schemeClr val="dk1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50"/>
              <a:buFont typeface="Arial"/>
              <a:buNone/>
            </a:pPr>
            <a:r>
              <a:rPr b="1" i="0" lang="en-GB" sz="550" u="none" cap="none" strike="noStrike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  {</a:t>
            </a:r>
            <a:endParaRPr b="1" i="0" sz="550" u="none" cap="none" strike="noStrike">
              <a:solidFill>
                <a:schemeClr val="dk1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50"/>
              <a:buFont typeface="Arial"/>
              <a:buNone/>
            </a:pPr>
            <a:r>
              <a:rPr b="1" i="0" lang="en-GB" sz="550" u="none" cap="none" strike="noStrike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    </a:t>
            </a:r>
            <a:r>
              <a:rPr b="1" i="0" lang="en-GB" sz="550" u="none" cap="none" strike="noStrike">
                <a:solidFill>
                  <a:srgbClr val="0451A5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"rel"</a:t>
            </a:r>
            <a:r>
              <a:rPr b="1" i="0" lang="en-GB" sz="550" u="none" cap="none" strike="noStrike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: </a:t>
            </a:r>
            <a:r>
              <a:rPr b="1" i="0" lang="en-GB" sz="550" u="none" cap="none" strike="noStrike">
                <a:solidFill>
                  <a:srgbClr val="A31515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"self"</a:t>
            </a:r>
            <a:r>
              <a:rPr b="1" i="0" lang="en-GB" sz="550" u="none" cap="none" strike="noStrike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,</a:t>
            </a:r>
            <a:endParaRPr b="1" i="0" sz="550" u="none" cap="none" strike="noStrike">
              <a:solidFill>
                <a:schemeClr val="dk1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50"/>
              <a:buFont typeface="Arial"/>
              <a:buNone/>
            </a:pPr>
            <a:r>
              <a:rPr b="1" i="0" lang="en-GB" sz="550" u="none" cap="none" strike="noStrike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    </a:t>
            </a:r>
            <a:r>
              <a:rPr b="1" i="0" lang="en-GB" sz="550" u="none" cap="none" strike="noStrike">
                <a:solidFill>
                  <a:srgbClr val="0451A5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"type"</a:t>
            </a:r>
            <a:r>
              <a:rPr b="1" i="0" lang="en-GB" sz="550" u="none" cap="none" strike="noStrike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: </a:t>
            </a:r>
            <a:r>
              <a:rPr b="1" i="0" lang="en-GB" sz="550" u="none" cap="none" strike="noStrike">
                <a:solidFill>
                  <a:srgbClr val="A31515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"application/json"</a:t>
            </a:r>
            <a:r>
              <a:rPr b="1" i="0" lang="en-GB" sz="550" u="none" cap="none" strike="noStrike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,</a:t>
            </a:r>
            <a:endParaRPr b="1" i="0" sz="550" u="none" cap="none" strike="noStrike">
              <a:solidFill>
                <a:schemeClr val="dk1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50"/>
              <a:buFont typeface="Arial"/>
              <a:buNone/>
            </a:pPr>
            <a:r>
              <a:rPr b="1" i="0" lang="en-GB" sz="550" u="none" cap="none" strike="noStrike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    </a:t>
            </a:r>
            <a:r>
              <a:rPr b="1" i="0" lang="en-GB" sz="550" u="none" cap="none" strike="noStrike">
                <a:solidFill>
                  <a:srgbClr val="0451A5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"href"</a:t>
            </a:r>
            <a:r>
              <a:rPr b="1" i="0" lang="en-GB" sz="550" u="none" cap="none" strike="noStrike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: </a:t>
            </a:r>
            <a:r>
              <a:rPr b="1" i="0" lang="en-GB" sz="550" u="none" cap="none" strike="noStrike">
                <a:solidFill>
                  <a:srgbClr val="A31515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"https://api.stac.ceda.ac.uk/"</a:t>
            </a:r>
            <a:endParaRPr b="1" i="0" sz="550" u="none" cap="none" strike="noStrike">
              <a:solidFill>
                <a:srgbClr val="A31515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50"/>
              <a:buFont typeface="Arial"/>
              <a:buNone/>
            </a:pPr>
            <a:r>
              <a:rPr b="1" i="0" lang="en-GB" sz="550" u="none" cap="none" strike="noStrike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  },</a:t>
            </a:r>
            <a:endParaRPr b="1" i="0" sz="550" u="none" cap="none" strike="noStrike">
              <a:solidFill>
                <a:schemeClr val="dk1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50"/>
              <a:buFont typeface="Arial"/>
              <a:buNone/>
            </a:pPr>
            <a:r>
              <a:rPr b="1" i="0" lang="en-GB" sz="550" u="none" cap="none" strike="noStrike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  {</a:t>
            </a:r>
            <a:endParaRPr b="1" i="0" sz="550" u="none" cap="none" strike="noStrike">
              <a:solidFill>
                <a:schemeClr val="dk1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50"/>
              <a:buFont typeface="Arial"/>
              <a:buNone/>
            </a:pPr>
            <a:r>
              <a:rPr b="1" i="0" lang="en-GB" sz="550" u="none" cap="none" strike="noStrike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    </a:t>
            </a:r>
            <a:r>
              <a:rPr b="1" i="0" lang="en-GB" sz="550" u="none" cap="none" strike="noStrike">
                <a:solidFill>
                  <a:srgbClr val="0451A5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"rel"</a:t>
            </a:r>
            <a:r>
              <a:rPr b="1" i="0" lang="en-GB" sz="550" u="none" cap="none" strike="noStrike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: </a:t>
            </a:r>
            <a:r>
              <a:rPr b="1" i="0" lang="en-GB" sz="550" u="none" cap="none" strike="noStrike">
                <a:solidFill>
                  <a:srgbClr val="A31515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"root"</a:t>
            </a:r>
            <a:r>
              <a:rPr b="1" i="0" lang="en-GB" sz="550" u="none" cap="none" strike="noStrike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,</a:t>
            </a:r>
            <a:endParaRPr b="1" i="0" sz="550" u="none" cap="none" strike="noStrike">
              <a:solidFill>
                <a:schemeClr val="dk1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50"/>
              <a:buFont typeface="Arial"/>
              <a:buNone/>
            </a:pPr>
            <a:r>
              <a:rPr b="1" i="0" lang="en-GB" sz="550" u="none" cap="none" strike="noStrike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    </a:t>
            </a:r>
            <a:r>
              <a:rPr b="1" i="0" lang="en-GB" sz="550" u="none" cap="none" strike="noStrike">
                <a:solidFill>
                  <a:srgbClr val="0451A5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"type"</a:t>
            </a:r>
            <a:r>
              <a:rPr b="1" i="0" lang="en-GB" sz="550" u="none" cap="none" strike="noStrike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: </a:t>
            </a:r>
            <a:r>
              <a:rPr b="1" i="0" lang="en-GB" sz="550" u="none" cap="none" strike="noStrike">
                <a:solidFill>
                  <a:srgbClr val="A31515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"application/json"</a:t>
            </a:r>
            <a:r>
              <a:rPr b="1" i="0" lang="en-GB" sz="550" u="none" cap="none" strike="noStrike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,</a:t>
            </a:r>
            <a:endParaRPr b="1" i="0" sz="550" u="none" cap="none" strike="noStrike">
              <a:solidFill>
                <a:schemeClr val="dk1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50"/>
              <a:buFont typeface="Arial"/>
              <a:buNone/>
            </a:pPr>
            <a:r>
              <a:rPr b="1" i="0" lang="en-GB" sz="550" u="none" cap="none" strike="noStrike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    </a:t>
            </a:r>
            <a:r>
              <a:rPr b="1" i="0" lang="en-GB" sz="550" u="none" cap="none" strike="noStrike">
                <a:solidFill>
                  <a:srgbClr val="0451A5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"href"</a:t>
            </a:r>
            <a:r>
              <a:rPr b="1" i="0" lang="en-GB" sz="550" u="none" cap="none" strike="noStrike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: </a:t>
            </a:r>
            <a:r>
              <a:rPr b="1" i="0" lang="en-GB" sz="550" u="none" cap="none" strike="noStrike">
                <a:solidFill>
                  <a:srgbClr val="A31515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"https://api.stac.ceda.ac.uk/"</a:t>
            </a:r>
            <a:endParaRPr b="1" i="0" sz="550" u="none" cap="none" strike="noStrike">
              <a:solidFill>
                <a:srgbClr val="A31515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50"/>
              <a:buFont typeface="Arial"/>
              <a:buNone/>
            </a:pPr>
            <a:r>
              <a:rPr b="1" i="0" lang="en-GB" sz="550" u="none" cap="none" strike="noStrike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  },</a:t>
            </a:r>
            <a:endParaRPr b="1" i="0" sz="550" u="none" cap="none" strike="noStrike">
              <a:solidFill>
                <a:schemeClr val="dk1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50"/>
              <a:buFont typeface="Arial"/>
              <a:buNone/>
            </a:pPr>
            <a:r>
              <a:rPr b="1" i="0" lang="en-GB" sz="550" u="none" cap="none" strike="noStrike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  {</a:t>
            </a:r>
            <a:endParaRPr b="1" i="0" sz="550" u="none" cap="none" strike="noStrike">
              <a:solidFill>
                <a:schemeClr val="dk1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50"/>
              <a:buFont typeface="Arial"/>
              <a:buNone/>
            </a:pPr>
            <a:r>
              <a:rPr b="1" i="0" lang="en-GB" sz="550" u="none" cap="none" strike="noStrike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    </a:t>
            </a:r>
            <a:r>
              <a:rPr b="1" i="0" lang="en-GB" sz="550" u="none" cap="none" strike="noStrike">
                <a:solidFill>
                  <a:srgbClr val="0451A5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"rel"</a:t>
            </a:r>
            <a:r>
              <a:rPr b="1" i="0" lang="en-GB" sz="550" u="none" cap="none" strike="noStrike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: </a:t>
            </a:r>
            <a:r>
              <a:rPr b="1" i="0" lang="en-GB" sz="550" u="none" cap="none" strike="noStrike">
                <a:solidFill>
                  <a:srgbClr val="A31515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"data"</a:t>
            </a:r>
            <a:r>
              <a:rPr b="1" i="0" lang="en-GB" sz="550" u="none" cap="none" strike="noStrike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,</a:t>
            </a:r>
            <a:endParaRPr b="1" i="0" sz="550" u="none" cap="none" strike="noStrike">
              <a:solidFill>
                <a:schemeClr val="dk1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50"/>
              <a:buFont typeface="Arial"/>
              <a:buNone/>
            </a:pPr>
            <a:r>
              <a:rPr b="1" i="0" lang="en-GB" sz="550" u="none" cap="none" strike="noStrike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    </a:t>
            </a:r>
            <a:r>
              <a:rPr b="1" i="0" lang="en-GB" sz="550" u="none" cap="none" strike="noStrike">
                <a:solidFill>
                  <a:srgbClr val="0451A5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"type"</a:t>
            </a:r>
            <a:r>
              <a:rPr b="1" i="0" lang="en-GB" sz="550" u="none" cap="none" strike="noStrike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: </a:t>
            </a:r>
            <a:r>
              <a:rPr b="1" i="0" lang="en-GB" sz="550" u="none" cap="none" strike="noStrike">
                <a:solidFill>
                  <a:srgbClr val="A31515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"application/json"</a:t>
            </a:r>
            <a:r>
              <a:rPr b="1" i="0" lang="en-GB" sz="550" u="none" cap="none" strike="noStrike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,</a:t>
            </a:r>
            <a:endParaRPr b="1" i="0" sz="550" u="none" cap="none" strike="noStrike">
              <a:solidFill>
                <a:schemeClr val="dk1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50"/>
              <a:buFont typeface="Arial"/>
              <a:buNone/>
            </a:pPr>
            <a:r>
              <a:rPr b="1" i="0" lang="en-GB" sz="550" u="none" cap="none" strike="noStrike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    </a:t>
            </a:r>
            <a:r>
              <a:rPr b="1" i="0" lang="en-GB" sz="550" u="none" cap="none" strike="noStrike">
                <a:solidFill>
                  <a:srgbClr val="0451A5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"href"</a:t>
            </a:r>
            <a:r>
              <a:rPr b="1" i="0" lang="en-GB" sz="550" u="none" cap="none" strike="noStrike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: </a:t>
            </a:r>
            <a:r>
              <a:rPr b="1" i="0" lang="en-GB" sz="550" u="none" cap="none" strike="noStrike">
                <a:solidFill>
                  <a:srgbClr val="A31515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"https://api.stac.ceda.ac.uk/collections"</a:t>
            </a:r>
            <a:endParaRPr b="1" i="0" sz="550" u="none" cap="none" strike="noStrike">
              <a:solidFill>
                <a:srgbClr val="A31515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50"/>
              <a:buFont typeface="Arial"/>
              <a:buNone/>
            </a:pPr>
            <a:r>
              <a:rPr b="1" i="0" lang="en-GB" sz="550" u="none" cap="none" strike="noStrike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  },</a:t>
            </a:r>
            <a:endParaRPr b="1" i="0" sz="550" u="none" cap="none" strike="noStrike">
              <a:solidFill>
                <a:schemeClr val="dk1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50"/>
              <a:buFont typeface="Arial"/>
              <a:buNone/>
            </a:pPr>
            <a:r>
              <a:rPr b="1" i="0" lang="en-GB" sz="550" u="none" cap="none" strike="noStrike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  {</a:t>
            </a:r>
            <a:endParaRPr b="1" i="0" sz="550" u="none" cap="none" strike="noStrike">
              <a:solidFill>
                <a:schemeClr val="dk1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50"/>
              <a:buFont typeface="Arial"/>
              <a:buNone/>
            </a:pPr>
            <a:r>
              <a:rPr b="1" i="0" lang="en-GB" sz="550" u="none" cap="none" strike="noStrike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    </a:t>
            </a:r>
            <a:r>
              <a:rPr b="1" i="0" lang="en-GB" sz="550" u="none" cap="none" strike="noStrike">
                <a:solidFill>
                  <a:srgbClr val="0451A5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"rel"</a:t>
            </a:r>
            <a:r>
              <a:rPr b="1" i="0" lang="en-GB" sz="550" u="none" cap="none" strike="noStrike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: </a:t>
            </a:r>
            <a:r>
              <a:rPr b="1" i="0" lang="en-GB" sz="550" u="none" cap="none" strike="noStrike">
                <a:solidFill>
                  <a:srgbClr val="A31515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"conformance"</a:t>
            </a:r>
            <a:r>
              <a:rPr b="1" i="0" lang="en-GB" sz="550" u="none" cap="none" strike="noStrike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,</a:t>
            </a:r>
            <a:endParaRPr b="1" i="0" sz="550" u="none" cap="none" strike="noStrike">
              <a:solidFill>
                <a:schemeClr val="dk1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50"/>
              <a:buFont typeface="Arial"/>
              <a:buNone/>
            </a:pPr>
            <a:r>
              <a:rPr b="1" i="0" lang="en-GB" sz="550" u="none" cap="none" strike="noStrike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    </a:t>
            </a:r>
            <a:r>
              <a:rPr b="1" i="0" lang="en-GB" sz="550" u="none" cap="none" strike="noStrike">
                <a:solidFill>
                  <a:srgbClr val="0451A5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"type"</a:t>
            </a:r>
            <a:r>
              <a:rPr b="1" i="0" lang="en-GB" sz="550" u="none" cap="none" strike="noStrike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: </a:t>
            </a:r>
            <a:r>
              <a:rPr b="1" i="0" lang="en-GB" sz="550" u="none" cap="none" strike="noStrike">
                <a:solidFill>
                  <a:srgbClr val="A31515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"application/json"</a:t>
            </a:r>
            <a:r>
              <a:rPr b="1" i="0" lang="en-GB" sz="550" u="none" cap="none" strike="noStrike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,</a:t>
            </a:r>
            <a:endParaRPr b="1" i="0" sz="550" u="none" cap="none" strike="noStrike">
              <a:solidFill>
                <a:schemeClr val="dk1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50"/>
              <a:buFont typeface="Arial"/>
              <a:buNone/>
            </a:pPr>
            <a:r>
              <a:rPr b="1" i="0" lang="en-GB" sz="550" u="none" cap="none" strike="noStrike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    </a:t>
            </a:r>
            <a:r>
              <a:rPr b="1" i="0" lang="en-GB" sz="550" u="none" cap="none" strike="noStrike">
                <a:solidFill>
                  <a:srgbClr val="0451A5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"title"</a:t>
            </a:r>
            <a:r>
              <a:rPr b="1" i="0" lang="en-GB" sz="550" u="none" cap="none" strike="noStrike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: </a:t>
            </a:r>
            <a:r>
              <a:rPr b="1" i="0" lang="en-GB" sz="550" u="none" cap="none" strike="noStrike">
                <a:solidFill>
                  <a:srgbClr val="A31515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"STAC/WFS3 conformance classes implemented by this server"</a:t>
            </a:r>
            <a:r>
              <a:rPr b="1" i="0" lang="en-GB" sz="550" u="none" cap="none" strike="noStrike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,</a:t>
            </a:r>
            <a:endParaRPr b="1" i="0" sz="550" u="none" cap="none" strike="noStrike">
              <a:solidFill>
                <a:schemeClr val="dk1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50"/>
              <a:buFont typeface="Arial"/>
              <a:buNone/>
            </a:pPr>
            <a:r>
              <a:rPr b="1" i="0" lang="en-GB" sz="550" u="none" cap="none" strike="noStrike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    </a:t>
            </a:r>
            <a:r>
              <a:rPr b="1" i="0" lang="en-GB" sz="550" u="none" cap="none" strike="noStrike">
                <a:solidFill>
                  <a:srgbClr val="0451A5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"href"</a:t>
            </a:r>
            <a:r>
              <a:rPr b="1" i="0" lang="en-GB" sz="550" u="none" cap="none" strike="noStrike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: </a:t>
            </a:r>
            <a:r>
              <a:rPr b="1" i="0" lang="en-GB" sz="550" u="none" cap="none" strike="noStrike">
                <a:solidFill>
                  <a:srgbClr val="A31515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"https://api.stac.ceda.ac.uk/conformance"</a:t>
            </a:r>
            <a:endParaRPr b="1" i="0" sz="550" u="none" cap="none" strike="noStrike">
              <a:solidFill>
                <a:srgbClr val="A31515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50"/>
              <a:buFont typeface="Arial"/>
              <a:buNone/>
            </a:pPr>
            <a:r>
              <a:rPr b="1" i="0" lang="en-GB" sz="550" u="none" cap="none" strike="noStrike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  },</a:t>
            </a:r>
            <a:endParaRPr b="1" i="0" sz="550" u="none" cap="none" strike="noStrike">
              <a:solidFill>
                <a:schemeClr val="dk1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50"/>
              <a:buFont typeface="Arial"/>
              <a:buNone/>
            </a:pPr>
            <a:r>
              <a:rPr b="1" i="0" lang="en-GB" sz="550" u="none" cap="none" strike="noStrike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  {</a:t>
            </a:r>
            <a:endParaRPr b="1" i="0" sz="550" u="none" cap="none" strike="noStrike">
              <a:solidFill>
                <a:schemeClr val="dk1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50"/>
              <a:buFont typeface="Arial"/>
              <a:buNone/>
            </a:pPr>
            <a:r>
              <a:rPr b="1" i="0" lang="en-GB" sz="550" u="none" cap="none" strike="noStrike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    </a:t>
            </a:r>
            <a:r>
              <a:rPr b="1" i="0" lang="en-GB" sz="550" u="none" cap="none" strike="noStrike">
                <a:solidFill>
                  <a:srgbClr val="0451A5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"rel"</a:t>
            </a:r>
            <a:r>
              <a:rPr b="1" i="0" lang="en-GB" sz="550" u="none" cap="none" strike="noStrike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: </a:t>
            </a:r>
            <a:r>
              <a:rPr b="1" i="0" lang="en-GB" sz="550" u="none" cap="none" strike="noStrike">
                <a:solidFill>
                  <a:srgbClr val="A31515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"search"</a:t>
            </a:r>
            <a:r>
              <a:rPr b="1" i="0" lang="en-GB" sz="550" u="none" cap="none" strike="noStrike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,</a:t>
            </a:r>
            <a:endParaRPr b="1" i="0" sz="550" u="none" cap="none" strike="noStrike">
              <a:solidFill>
                <a:schemeClr val="dk1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50"/>
              <a:buFont typeface="Arial"/>
              <a:buNone/>
            </a:pPr>
            <a:r>
              <a:rPr b="1" i="0" lang="en-GB" sz="550" u="none" cap="none" strike="noStrike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    </a:t>
            </a:r>
            <a:r>
              <a:rPr b="1" i="0" lang="en-GB" sz="550" u="none" cap="none" strike="noStrike">
                <a:solidFill>
                  <a:srgbClr val="0451A5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"type"</a:t>
            </a:r>
            <a:r>
              <a:rPr b="1" i="0" lang="en-GB" sz="550" u="none" cap="none" strike="noStrike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: </a:t>
            </a:r>
            <a:r>
              <a:rPr b="1" i="0" lang="en-GB" sz="550" u="none" cap="none" strike="noStrike">
                <a:solidFill>
                  <a:srgbClr val="A31515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"application/geo+json"</a:t>
            </a:r>
            <a:r>
              <a:rPr b="1" i="0" lang="en-GB" sz="550" u="none" cap="none" strike="noStrike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,</a:t>
            </a:r>
            <a:endParaRPr b="1" i="0" sz="550" u="none" cap="none" strike="noStrike">
              <a:solidFill>
                <a:schemeClr val="dk1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50"/>
              <a:buFont typeface="Arial"/>
              <a:buNone/>
            </a:pPr>
            <a:r>
              <a:rPr b="1" i="0" lang="en-GB" sz="550" u="none" cap="none" strike="noStrike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    </a:t>
            </a:r>
            <a:r>
              <a:rPr b="1" i="0" lang="en-GB" sz="550" u="none" cap="none" strike="noStrike">
                <a:solidFill>
                  <a:srgbClr val="0451A5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"title"</a:t>
            </a:r>
            <a:r>
              <a:rPr b="1" i="0" lang="en-GB" sz="550" u="none" cap="none" strike="noStrike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: </a:t>
            </a:r>
            <a:r>
              <a:rPr b="1" i="0" lang="en-GB" sz="550" u="none" cap="none" strike="noStrike">
                <a:solidFill>
                  <a:srgbClr val="A31515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"STAC search"</a:t>
            </a:r>
            <a:r>
              <a:rPr b="1" i="0" lang="en-GB" sz="550" u="none" cap="none" strike="noStrike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,</a:t>
            </a:r>
            <a:endParaRPr b="1" i="0" sz="550" u="none" cap="none" strike="noStrike">
              <a:solidFill>
                <a:schemeClr val="dk1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50"/>
              <a:buFont typeface="Arial"/>
              <a:buNone/>
            </a:pPr>
            <a:r>
              <a:rPr b="1" i="0" lang="en-GB" sz="550" u="none" cap="none" strike="noStrike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    </a:t>
            </a:r>
            <a:r>
              <a:rPr b="1" i="0" lang="en-GB" sz="550" u="none" cap="none" strike="noStrike">
                <a:solidFill>
                  <a:srgbClr val="0451A5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"href"</a:t>
            </a:r>
            <a:r>
              <a:rPr b="1" i="0" lang="en-GB" sz="550" u="none" cap="none" strike="noStrike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: </a:t>
            </a:r>
            <a:r>
              <a:rPr b="1" i="0" lang="en-GB" sz="550" u="none" cap="none" strike="noStrike">
                <a:solidFill>
                  <a:srgbClr val="A31515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"https://api.stac.ceda.ac.uk/search"</a:t>
            </a:r>
            <a:r>
              <a:rPr b="1" i="0" lang="en-GB" sz="550" u="none" cap="none" strike="noStrike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,</a:t>
            </a:r>
            <a:endParaRPr b="1" i="0" sz="550" u="none" cap="none" strike="noStrike">
              <a:solidFill>
                <a:schemeClr val="dk1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50"/>
              <a:buFont typeface="Arial"/>
              <a:buNone/>
            </a:pPr>
            <a:r>
              <a:rPr b="1" i="0" lang="en-GB" sz="550" u="none" cap="none" strike="noStrike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    </a:t>
            </a:r>
            <a:r>
              <a:rPr b="1" i="0" lang="en-GB" sz="550" u="none" cap="none" strike="noStrike">
                <a:solidFill>
                  <a:srgbClr val="0451A5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"method"</a:t>
            </a:r>
            <a:r>
              <a:rPr b="1" i="0" lang="en-GB" sz="550" u="none" cap="none" strike="noStrike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: </a:t>
            </a:r>
            <a:r>
              <a:rPr b="1" i="0" lang="en-GB" sz="550" u="none" cap="none" strike="noStrike">
                <a:solidFill>
                  <a:srgbClr val="A31515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"GET"</a:t>
            </a:r>
            <a:endParaRPr b="1" i="0" sz="550" u="none" cap="none" strike="noStrike">
              <a:solidFill>
                <a:srgbClr val="A31515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50"/>
              <a:buFont typeface="Arial"/>
              <a:buNone/>
            </a:pPr>
            <a:r>
              <a:rPr b="1" i="0" lang="en-GB" sz="550" u="none" cap="none" strike="noStrike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  },</a:t>
            </a:r>
            <a:endParaRPr b="1" i="0" sz="550" u="none" cap="none" strike="noStrike">
              <a:solidFill>
                <a:schemeClr val="dk1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50"/>
              <a:buFont typeface="Arial"/>
              <a:buNone/>
            </a:pPr>
            <a:r>
              <a:rPr b="1" i="0" lang="en-GB" sz="550" u="none" cap="none" strike="noStrike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  </a:t>
            </a:r>
            <a:r>
              <a:rPr b="1" i="0" lang="en-GB" sz="550" u="none" cap="none" strike="noStrike">
                <a:solidFill>
                  <a:srgbClr val="CD313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...</a:t>
            </a:r>
            <a:endParaRPr b="1" i="0" sz="550" u="none" cap="none" strike="noStrike">
              <a:solidFill>
                <a:srgbClr val="CD3131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50"/>
              <a:buFont typeface="Arial"/>
              <a:buNone/>
            </a:pPr>
            <a:r>
              <a:rPr b="1" i="0" lang="en-GB" sz="550" u="none" cap="none" strike="noStrike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]</a:t>
            </a:r>
            <a:endParaRPr b="1" i="0" sz="550" u="none" cap="none" strike="noStrike">
              <a:solidFill>
                <a:schemeClr val="dk1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50"/>
              <a:buFont typeface="Arial"/>
              <a:buNone/>
            </a:pPr>
            <a:r>
              <a:rPr b="1" i="0" lang="en-GB" sz="550" u="none" cap="none" strike="noStrike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}</a:t>
            </a:r>
            <a:endParaRPr b="1" i="0" sz="550" u="none" cap="none" strike="noStrike">
              <a:solidFill>
                <a:schemeClr val="dk1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</p:txBody>
      </p:sp>
      <p:sp>
        <p:nvSpPr>
          <p:cNvPr id="473" name="Google Shape;473;g2281f314033_0_82"/>
          <p:cNvSpPr txBox="1"/>
          <p:nvPr/>
        </p:nvSpPr>
        <p:spPr>
          <a:xfrm>
            <a:off x="403340" y="345182"/>
            <a:ext cx="11684700" cy="769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00"/>
              <a:buFont typeface="Arial"/>
              <a:buNone/>
            </a:pPr>
            <a:r>
              <a:rPr b="1" i="0" lang="en-GB" sz="4400" u="none" cap="none" strike="noStrike">
                <a:solidFill>
                  <a:srgbClr val="2E2D62"/>
                </a:solidFill>
                <a:latin typeface="Arial"/>
                <a:ea typeface="Arial"/>
                <a:cs typeface="Arial"/>
                <a:sym typeface="Arial"/>
              </a:rPr>
              <a:t>STAC API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74" name="Google Shape;474;g2281f314033_0_82"/>
          <p:cNvSpPr txBox="1"/>
          <p:nvPr/>
        </p:nvSpPr>
        <p:spPr>
          <a:xfrm>
            <a:off x="403350" y="1114625"/>
            <a:ext cx="5899800" cy="4433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en-GB" sz="2400" u="none" cap="none" strike="noStrike">
                <a:solidFill>
                  <a:srgbClr val="2E2D62"/>
                </a:solidFill>
                <a:latin typeface="Arial"/>
                <a:ea typeface="Arial"/>
                <a:cs typeface="Arial"/>
                <a:sym typeface="Arial"/>
              </a:rPr>
              <a:t>Elasticsearch backend:</a:t>
            </a:r>
            <a:endParaRPr b="1" i="0" sz="2400" u="none" cap="none" strike="noStrike">
              <a:solidFill>
                <a:srgbClr val="2E2D62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810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2400"/>
              <a:buFont typeface="Arial"/>
              <a:buChar char="●"/>
            </a:pPr>
            <a:r>
              <a:rPr b="0" i="0" lang="en-GB" sz="24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Based on STAC FastAPI</a:t>
            </a:r>
            <a:r>
              <a:rPr b="0" i="0" lang="en-GB" sz="3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b="0" i="0" sz="3000" u="none" cap="none" strike="noStrike">
              <a:solidFill>
                <a:srgbClr val="595959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en-GB" sz="2400" u="none" cap="none" strike="noStrike">
                <a:solidFill>
                  <a:srgbClr val="2E2D62"/>
                </a:solidFill>
                <a:latin typeface="Arial"/>
                <a:ea typeface="Arial"/>
                <a:cs typeface="Arial"/>
                <a:sym typeface="Arial"/>
              </a:rPr>
              <a:t>	</a:t>
            </a:r>
            <a:r>
              <a:rPr b="0" i="0" lang="en-GB" sz="1600" u="sng" cap="none" strike="noStrik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4"/>
              </a:rPr>
              <a:t>https://github.com/cedadev/stac-fastapi-elasticsearch</a:t>
            </a:r>
            <a:endParaRPr b="1" i="0" sz="2400" u="none" cap="none" strike="noStrike">
              <a:solidFill>
                <a:srgbClr val="2E2D62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t/>
            </a:r>
            <a:endParaRPr b="1" i="0" sz="2400" u="none" cap="none" strike="noStrike">
              <a:solidFill>
                <a:srgbClr val="2E2D62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en-GB" sz="2400" u="none" cap="none" strike="noStrike">
                <a:solidFill>
                  <a:srgbClr val="2E2D62"/>
                </a:solidFill>
                <a:latin typeface="Arial"/>
                <a:ea typeface="Arial"/>
                <a:cs typeface="Arial"/>
                <a:sym typeface="Arial"/>
              </a:rPr>
              <a:t>CEDA extensions:</a:t>
            </a:r>
            <a:endParaRPr b="1" i="0" sz="2400" u="none" cap="none" strike="noStrike">
              <a:solidFill>
                <a:srgbClr val="2E2D62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810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2400"/>
              <a:buFont typeface="Arial"/>
              <a:buChar char="●"/>
            </a:pPr>
            <a:r>
              <a:rPr b="0" i="0" lang="en-GB" sz="24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Free-text search</a:t>
            </a:r>
            <a:r>
              <a:rPr b="0" i="0" lang="en-GB" sz="3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br>
              <a:rPr b="1" i="0" lang="en-GB" sz="2400" u="none" cap="none" strike="noStrike">
                <a:solidFill>
                  <a:srgbClr val="2E2D62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0" i="0" lang="en-GB" sz="1600" u="sng" cap="none" strike="noStrik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5"/>
              </a:rPr>
              <a:t>https://github.com/cedadev/stac-freetext-search</a:t>
            </a:r>
            <a:r>
              <a:rPr b="0" i="0" lang="en-GB" sz="1400" u="sng" cap="none" strike="noStrik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6"/>
              </a:rPr>
              <a:t> </a:t>
            </a:r>
            <a:r>
              <a:rPr b="0" i="0" lang="en-GB" sz="2200" u="none" cap="none" strike="noStrike">
                <a:solidFill>
                  <a:srgbClr val="2E2D62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b="0" i="0" sz="2200" u="none" cap="none" strike="noStrike">
              <a:solidFill>
                <a:srgbClr val="2E2D62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810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2400"/>
              <a:buFont typeface="Arial"/>
              <a:buChar char="●"/>
            </a:pPr>
            <a:r>
              <a:rPr b="0" i="0" lang="en-GB" sz="24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context-collection</a:t>
            </a:r>
            <a:r>
              <a:rPr b="0" i="0" lang="en-GB" sz="3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br>
              <a:rPr b="1" i="0" lang="en-GB" sz="2400" u="none" cap="none" strike="noStrike">
                <a:solidFill>
                  <a:srgbClr val="2E2D62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0" i="0" lang="en-GB" sz="1600" u="sng" cap="none" strike="noStrik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7"/>
              </a:rPr>
              <a:t>https://github.com/cedadev/stac-context-collections</a:t>
            </a:r>
            <a:r>
              <a:rPr b="0" i="0" lang="en-GB" sz="1400" u="none" cap="none" strike="noStrike">
                <a:solidFill>
                  <a:srgbClr val="2E2D62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b="0" i="0" lang="en-GB" sz="2200" u="none" cap="none" strike="noStrike">
                <a:solidFill>
                  <a:srgbClr val="2E2D62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b="0" i="0" sz="1400" u="none" cap="none" strike="noStrike">
              <a:solidFill>
                <a:srgbClr val="2E2D62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810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2400"/>
              <a:buFont typeface="Arial"/>
              <a:buChar char="●"/>
            </a:pPr>
            <a:r>
              <a:rPr b="0" i="0" lang="en-GB" sz="24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Multi-level search</a:t>
            </a:r>
            <a:br>
              <a:rPr b="1" i="0" lang="en-GB" sz="2400" u="none" cap="none" strike="noStrike">
                <a:solidFill>
                  <a:srgbClr val="2E2D62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0" i="0" lang="en-GB" sz="1600" u="sng" cap="none" strike="noStrik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8"/>
              </a:rPr>
              <a:t>https://github.com/cedadev/stac-asset-search</a:t>
            </a:r>
            <a:r>
              <a:rPr b="0" i="0" lang="en-GB" sz="2200" u="none" cap="none" strike="noStrike">
                <a:solidFill>
                  <a:srgbClr val="2E2D62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b="0" i="0" lang="en-GB" sz="2000" u="none" cap="none" strike="noStrike">
                <a:solidFill>
                  <a:srgbClr val="2E2D62"/>
                </a:solidFill>
                <a:latin typeface="Arial"/>
                <a:ea typeface="Arial"/>
                <a:cs typeface="Arial"/>
                <a:sym typeface="Arial"/>
              </a:rPr>
              <a:t>  </a:t>
            </a:r>
            <a:endParaRPr b="0" i="0" sz="2000" u="none" cap="none" strike="noStrike">
              <a:solidFill>
                <a:srgbClr val="2E2D6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75" name="Google Shape;475;g2281f314033_0_82"/>
          <p:cNvPicPr preferRelativeResize="0"/>
          <p:nvPr/>
        </p:nvPicPr>
        <p:blipFill rotWithShape="1">
          <a:blip r:embed="rId9">
            <a:alphaModFix/>
          </a:blip>
          <a:srcRect b="0" l="0" r="0" t="0"/>
          <a:stretch/>
        </p:blipFill>
        <p:spPr>
          <a:xfrm>
            <a:off x="5988975" y="292300"/>
            <a:ext cx="6038952" cy="6221625"/>
          </a:xfrm>
          <a:prstGeom prst="rect">
            <a:avLst/>
          </a:prstGeom>
          <a:noFill/>
          <a:ln>
            <a:noFill/>
          </a:ln>
        </p:spPr>
      </p:pic>
      <p:sp>
        <p:nvSpPr>
          <p:cNvPr id="476" name="Google Shape;476;g2281f314033_0_82"/>
          <p:cNvSpPr txBox="1"/>
          <p:nvPr/>
        </p:nvSpPr>
        <p:spPr>
          <a:xfrm>
            <a:off x="6564000" y="328925"/>
            <a:ext cx="3065100" cy="292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</a:pPr>
            <a:r>
              <a:rPr b="0" i="0" lang="en-GB" sz="7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https://api.stac.ceda.ac.uk</a:t>
            </a:r>
            <a:endParaRPr b="0" i="0" sz="700" u="none" cap="none" strike="noStrike">
              <a:solidFill>
                <a:srgbClr val="595959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80" name="Shape 4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" name="Google Shape;481;g12509fc3715_0_64"/>
          <p:cNvSpPr txBox="1"/>
          <p:nvPr/>
        </p:nvSpPr>
        <p:spPr>
          <a:xfrm>
            <a:off x="403340" y="345182"/>
            <a:ext cx="11684700" cy="769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00"/>
              <a:buFont typeface="Arial"/>
              <a:buNone/>
            </a:pPr>
            <a:r>
              <a:rPr b="1" i="0" lang="en-GB" sz="4400" u="none" cap="none" strike="noStrike">
                <a:solidFill>
                  <a:srgbClr val="2E2D62"/>
                </a:solidFill>
                <a:latin typeface="Arial"/>
                <a:ea typeface="Arial"/>
                <a:cs typeface="Arial"/>
                <a:sym typeface="Arial"/>
              </a:rPr>
              <a:t>User interface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82" name="Google Shape;482;g12509fc3715_0_64"/>
          <p:cNvSpPr txBox="1"/>
          <p:nvPr/>
        </p:nvSpPr>
        <p:spPr>
          <a:xfrm>
            <a:off x="358225" y="1597350"/>
            <a:ext cx="5234100" cy="2364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en-GB" sz="2400" u="none" cap="none" strike="noStrike">
                <a:solidFill>
                  <a:srgbClr val="2E2D62"/>
                </a:solidFill>
                <a:latin typeface="Arial"/>
                <a:ea typeface="Arial"/>
                <a:cs typeface="Arial"/>
                <a:sym typeface="Arial"/>
              </a:rPr>
              <a:t>Web:</a:t>
            </a:r>
            <a:endParaRPr b="1" i="0" sz="2400" u="none" cap="none" strike="noStrike">
              <a:solidFill>
                <a:srgbClr val="2E2D62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810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2400"/>
              <a:buFont typeface="Arial"/>
              <a:buChar char="●"/>
            </a:pPr>
            <a:r>
              <a:rPr b="0" i="0" lang="en-GB" sz="24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No existing tools</a:t>
            </a:r>
            <a:endParaRPr b="0" i="0" sz="2400" u="none" cap="none" strike="noStrike">
              <a:solidFill>
                <a:srgbClr val="595959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45720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0" i="0" lang="en-GB" sz="1600" u="sng" cap="none" strike="noStrik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3"/>
              </a:rPr>
              <a:t>https://github.com/cedadev/stac-ui</a:t>
            </a:r>
            <a:r>
              <a:rPr b="0" i="0" lang="en-GB" sz="1600" u="none" cap="none" strike="noStrike">
                <a:solidFill>
                  <a:srgbClr val="2E2D62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b="0" i="0" sz="1600" u="none" cap="none" strike="noStrike">
              <a:solidFill>
                <a:srgbClr val="2E2D62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45720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0" i="0" lang="en-GB" sz="1600" u="sng" cap="none" strike="noStrik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4"/>
              </a:rPr>
              <a:t>https://stac.ceda.ac.uk</a:t>
            </a:r>
            <a:endParaRPr b="1" i="0" sz="2400" u="none" cap="none" strike="noStrike">
              <a:solidFill>
                <a:srgbClr val="2E2D62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rgbClr val="000000"/>
              </a:solidFill>
              <a:uFill>
                <a:noFill/>
              </a:uFill>
              <a:latin typeface="Arial"/>
              <a:ea typeface="Arial"/>
              <a:cs typeface="Arial"/>
              <a:sym typeface="Arial"/>
              <a:hlinkClick r:id="rId5">
                <a:extLst>
                  <a:ext uri="{A12FA001-AC4F-418D-AE19-62706E023703}">
                    <ahyp:hlinkClr val="tx"/>
                  </a:ext>
                </a:extLst>
              </a:hlinkClick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r>
              <a:t/>
            </a:r>
            <a:endParaRPr b="0" i="0" sz="2600" u="none" cap="none" strike="noStrike">
              <a:solidFill>
                <a:srgbClr val="2E2D6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descr="Graphical user interface, text, application&#10;&#10;Description automatically generated" id="483" name="Google Shape;483;g12509fc3715_0_64"/>
          <p:cNvPicPr preferRelativeResize="0"/>
          <p:nvPr/>
        </p:nvPicPr>
        <p:blipFill rotWithShape="1">
          <a:blip r:embed="rId6">
            <a:alphaModFix/>
          </a:blip>
          <a:srcRect b="41735" l="0" r="0" t="0"/>
          <a:stretch/>
        </p:blipFill>
        <p:spPr>
          <a:xfrm>
            <a:off x="5516100" y="1920377"/>
            <a:ext cx="6317749" cy="2560043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87" name="Shape 4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8" name="Google Shape;488;g22cb959e74c_0_67"/>
          <p:cNvSpPr txBox="1"/>
          <p:nvPr/>
        </p:nvSpPr>
        <p:spPr>
          <a:xfrm>
            <a:off x="403340" y="345182"/>
            <a:ext cx="11684700" cy="769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00"/>
              <a:buFont typeface="Arial"/>
              <a:buNone/>
            </a:pPr>
            <a:r>
              <a:rPr b="1" i="0" lang="en-GB" sz="4400" u="none" cap="none" strike="noStrike">
                <a:solidFill>
                  <a:srgbClr val="2E2D62"/>
                </a:solidFill>
                <a:latin typeface="Arial"/>
                <a:ea typeface="Arial"/>
                <a:cs typeface="Arial"/>
                <a:sym typeface="Arial"/>
              </a:rPr>
              <a:t>Clients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89" name="Google Shape;489;g22cb959e74c_0_67"/>
          <p:cNvSpPr txBox="1"/>
          <p:nvPr/>
        </p:nvSpPr>
        <p:spPr>
          <a:xfrm>
            <a:off x="358225" y="1597350"/>
            <a:ext cx="11248500" cy="2579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en-GB" sz="2400" u="none" cap="none" strike="noStrike">
                <a:solidFill>
                  <a:srgbClr val="2E2D62"/>
                </a:solidFill>
                <a:latin typeface="Arial"/>
                <a:ea typeface="Arial"/>
                <a:cs typeface="Arial"/>
                <a:sym typeface="Arial"/>
              </a:rPr>
              <a:t>Python:</a:t>
            </a:r>
            <a:endParaRPr b="1" i="0" sz="2400" u="none" cap="none" strike="noStrike">
              <a:solidFill>
                <a:srgbClr val="2E2D62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810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2400"/>
              <a:buFont typeface="Arial"/>
              <a:buChar char="●"/>
            </a:pPr>
            <a:r>
              <a:rPr b="0" i="0" lang="en-GB" sz="24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Extension of pystac</a:t>
            </a:r>
            <a:endParaRPr b="0" i="0" sz="2400" u="none" cap="none" strike="noStrike">
              <a:solidFill>
                <a:srgbClr val="595959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457200" lvl="0" marL="0" marR="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0" i="0" lang="en-GB" sz="1600" u="sng" cap="none" strike="noStrik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3"/>
              </a:rPr>
              <a:t>https://github.com/cedadev/pystac-client</a:t>
            </a:r>
            <a:endParaRPr b="0" i="0" sz="2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810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2400"/>
              <a:buFont typeface="Arial"/>
              <a:buChar char="●"/>
            </a:pPr>
            <a:r>
              <a:rPr b="0" i="0" lang="en-GB" sz="24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Wrapper for ESGF</a:t>
            </a:r>
            <a:endParaRPr b="0" i="0" sz="2400" u="none" cap="none" strike="noStrike">
              <a:solidFill>
                <a:srgbClr val="595959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45720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0" i="0" lang="en-GB" sz="1600" u="sng" cap="none" strike="noStrik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4"/>
              </a:rPr>
              <a:t>https://github.com/cedadev/esgf-stac-client</a:t>
            </a:r>
            <a:endParaRPr b="0" i="0" sz="1800" u="none" cap="none" strike="noStrike">
              <a:solidFill>
                <a:srgbClr val="000000"/>
              </a:solidFill>
              <a:uFill>
                <a:noFill/>
              </a:uFill>
              <a:latin typeface="Arial"/>
              <a:ea typeface="Arial"/>
              <a:cs typeface="Arial"/>
              <a:sym typeface="Arial"/>
              <a:hlinkClick r:id="rId5">
                <a:extLst>
                  <a:ext uri="{A12FA001-AC4F-418D-AE19-62706E023703}">
                    <ahyp:hlinkClr val="tx"/>
                  </a:ext>
                </a:extLst>
              </a:hlinkClick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r>
              <a:t/>
            </a:r>
            <a:endParaRPr b="0" i="0" sz="2600" u="none" cap="none" strike="noStrike">
              <a:solidFill>
                <a:srgbClr val="2E2D6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descr="Graphical user interface, text, application, email&#10;&#10;Description automatically generated" id="490" name="Google Shape;490;g22cb959e74c_0_67"/>
          <p:cNvPicPr preferRelativeResize="0"/>
          <p:nvPr/>
        </p:nvPicPr>
        <p:blipFill rotWithShape="1">
          <a:blip r:embed="rId6">
            <a:alphaModFix/>
          </a:blip>
          <a:srcRect b="49922" l="0" r="0" t="0"/>
          <a:stretch/>
        </p:blipFill>
        <p:spPr>
          <a:xfrm>
            <a:off x="5592300" y="1871888"/>
            <a:ext cx="6317750" cy="2727816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94" name="Shape 4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5" name="Google Shape;495;g12509fc3715_0_71"/>
          <p:cNvSpPr txBox="1"/>
          <p:nvPr/>
        </p:nvSpPr>
        <p:spPr>
          <a:xfrm>
            <a:off x="403340" y="345182"/>
            <a:ext cx="11684700" cy="769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00"/>
              <a:buFont typeface="Arial"/>
              <a:buNone/>
            </a:pPr>
            <a:r>
              <a:rPr b="1" i="0" lang="en-GB" sz="4400" u="none" cap="none" strike="noStrike">
                <a:solidFill>
                  <a:srgbClr val="2E2D62"/>
                </a:solidFill>
                <a:latin typeface="Arial"/>
                <a:ea typeface="Arial"/>
                <a:cs typeface="Arial"/>
                <a:sym typeface="Arial"/>
              </a:rPr>
              <a:t>Conclusion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aphicFrame>
        <p:nvGraphicFramePr>
          <p:cNvPr id="496" name="Google Shape;496;g12509fc3715_0_71"/>
          <p:cNvGraphicFramePr/>
          <p:nvPr/>
        </p:nvGraphicFramePr>
        <p:xfrm>
          <a:off x="773500" y="111462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{A5812BFB-35D3-4365-B4B1-2F0BBFCA277D}</a:tableStyleId>
              </a:tblPr>
              <a:tblGrid>
                <a:gridCol w="6638650"/>
                <a:gridCol w="3574650"/>
              </a:tblGrid>
              <a:tr h="34502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500"/>
                        <a:buFont typeface="Arial"/>
                        <a:buNone/>
                      </a:pPr>
                      <a:r>
                        <a:rPr b="1" lang="en-GB" sz="1500" u="none" cap="none" strike="noStrike">
                          <a:solidFill>
                            <a:srgbClr val="002060"/>
                          </a:solidFill>
                        </a:rPr>
                        <a:t> Question</a:t>
                      </a:r>
                      <a:endParaRPr b="1" sz="1500" u="none" cap="none" strike="noStrike">
                        <a:solidFill>
                          <a:srgbClr val="002060"/>
                        </a:solidFill>
                      </a:endParaRPr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500"/>
                        <a:buFont typeface="Arial"/>
                        <a:buNone/>
                      </a:pPr>
                      <a:r>
                        <a:rPr b="1" lang="en-GB" sz="1500" u="none" cap="none" strike="noStrike">
                          <a:solidFill>
                            <a:srgbClr val="002060"/>
                          </a:solidFill>
                        </a:rPr>
                        <a:t>Answer</a:t>
                      </a:r>
                      <a:endParaRPr b="1" sz="1500" u="none" cap="none" strike="noStrike">
                        <a:solidFill>
                          <a:srgbClr val="002060"/>
                        </a:solidFill>
                      </a:endParaRPr>
                    </a:p>
                  </a:txBody>
                  <a:tcPr marT="63500" marB="63500" marR="63500" marL="63500"/>
                </a:tc>
              </a:tr>
              <a:tr h="49952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500"/>
                        <a:buFont typeface="Arial"/>
                        <a:buNone/>
                      </a:pPr>
                      <a:r>
                        <a:rPr b="1" lang="en-GB" sz="1500" u="none" cap="none" strike="noStrike">
                          <a:solidFill>
                            <a:srgbClr val="595959"/>
                          </a:solidFill>
                        </a:rPr>
                        <a:t>Can STAC be used as a general model for environmental data search?</a:t>
                      </a:r>
                      <a:endParaRPr b="1" sz="1500" u="none" cap="none" strike="noStrike">
                        <a:solidFill>
                          <a:srgbClr val="595959"/>
                        </a:solidFill>
                      </a:endParaRPr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 sz="2200" u="none" cap="none" strike="noStrike">
                          <a:solidFill>
                            <a:srgbClr val="38761D"/>
                          </a:solidFill>
                        </a:rPr>
                        <a:t>✔</a:t>
                      </a:r>
                      <a:endParaRPr b="1" sz="2200" u="none" cap="none" strike="noStrike">
                        <a:solidFill>
                          <a:srgbClr val="38761D"/>
                        </a:solidFill>
                      </a:endParaRPr>
                    </a:p>
                  </a:txBody>
                  <a:tcPr marT="63500" marB="63500" marR="63500" marL="63500"/>
                </a:tc>
              </a:tr>
              <a:tr h="46227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500"/>
                        <a:buFont typeface="Arial"/>
                        <a:buNone/>
                      </a:pPr>
                      <a:r>
                        <a:rPr b="1" lang="en-GB" sz="1500" u="none" cap="none" strike="noStrike">
                          <a:solidFill>
                            <a:srgbClr val="595959"/>
                          </a:solidFill>
                        </a:rPr>
                        <a:t>Can we generate the metadata required for STAC?</a:t>
                      </a:r>
                      <a:endParaRPr b="1" sz="1500" u="none" cap="none" strike="noStrike">
                        <a:solidFill>
                          <a:srgbClr val="595959"/>
                        </a:solidFill>
                      </a:endParaRPr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 sz="2200" u="none" cap="none" strike="noStrike">
                          <a:solidFill>
                            <a:srgbClr val="38761D"/>
                          </a:solidFill>
                        </a:rPr>
                        <a:t>✔</a:t>
                      </a:r>
                      <a:endParaRPr b="1" sz="1500" u="none" cap="none" strike="noStrike"/>
                    </a:p>
                  </a:txBody>
                  <a:tcPr marT="63500" marB="63500" marR="63500" marL="63500"/>
                </a:tc>
              </a:tr>
              <a:tr h="46227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500"/>
                        <a:buFont typeface="Arial"/>
                        <a:buNone/>
                      </a:pPr>
                      <a:r>
                        <a:rPr b="1" lang="en-GB" sz="1500" u="none" cap="none" strike="noStrike">
                          <a:solidFill>
                            <a:srgbClr val="595959"/>
                          </a:solidFill>
                        </a:rPr>
                        <a:t>Are we able to </a:t>
                      </a:r>
                      <a:r>
                        <a:rPr b="1" i="1" lang="en-GB" sz="1500" u="none" cap="none" strike="noStrike">
                          <a:solidFill>
                            <a:srgbClr val="595959"/>
                          </a:solidFill>
                        </a:rPr>
                        <a:t>quickly</a:t>
                      </a:r>
                      <a:r>
                        <a:rPr b="1" lang="en-GB" sz="1500" u="none" cap="none" strike="noStrike">
                          <a:solidFill>
                            <a:srgbClr val="595959"/>
                          </a:solidFill>
                        </a:rPr>
                        <a:t> search on the generated metadata?</a:t>
                      </a:r>
                      <a:endParaRPr b="1" sz="1500" u="none" cap="none" strike="noStrike">
                        <a:solidFill>
                          <a:srgbClr val="595959"/>
                        </a:solidFill>
                      </a:endParaRPr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 sz="2200" u="none" cap="none" strike="noStrike">
                          <a:solidFill>
                            <a:srgbClr val="38761D"/>
                          </a:solidFill>
                        </a:rPr>
                        <a:t>✔</a:t>
                      </a:r>
                      <a:endParaRPr b="1" sz="1500" u="none" cap="none" strike="noStrike"/>
                    </a:p>
                  </a:txBody>
                  <a:tcPr marT="63500" marB="63500" marR="63500" marL="63500"/>
                </a:tc>
              </a:tr>
              <a:tr h="38607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500"/>
                        <a:buFont typeface="Arial"/>
                        <a:buNone/>
                      </a:pPr>
                      <a:r>
                        <a:rPr b="1" lang="en-GB" sz="1500" u="none" cap="none" strike="noStrike">
                          <a:solidFill>
                            <a:srgbClr val="595959"/>
                          </a:solidFill>
                        </a:rPr>
                        <a:t>Does STAC have all the functionality we need?</a:t>
                      </a:r>
                      <a:endParaRPr b="1" sz="1500" u="none" cap="none" strike="noStrike">
                        <a:solidFill>
                          <a:srgbClr val="595959"/>
                        </a:solidFill>
                      </a:endParaRPr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 sz="1700" u="none" cap="none" strike="noStrike"/>
                        <a:t>❌</a:t>
                      </a:r>
                      <a:endParaRPr b="1" sz="1700" u="none" cap="none" strike="noStrike"/>
                    </a:p>
                  </a:txBody>
                  <a:tcPr marT="63500" marB="63500" marR="63500" marL="63500"/>
                </a:tc>
              </a:tr>
              <a:tr h="46227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500"/>
                        <a:buFont typeface="Arial"/>
                        <a:buNone/>
                      </a:pPr>
                      <a:r>
                        <a:rPr b="1" lang="en-GB" sz="1500" u="none" cap="none" strike="noStrike">
                          <a:solidFill>
                            <a:srgbClr val="595959"/>
                          </a:solidFill>
                        </a:rPr>
                        <a:t>Can we extend STAC to meet our requirements?</a:t>
                      </a:r>
                      <a:endParaRPr b="1" sz="1500" u="none" cap="none" strike="noStrike">
                        <a:solidFill>
                          <a:srgbClr val="595959"/>
                        </a:solidFill>
                      </a:endParaRPr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 sz="2200" u="none" cap="none" strike="noStrike">
                          <a:solidFill>
                            <a:srgbClr val="38761D"/>
                          </a:solidFill>
                        </a:rPr>
                        <a:t>✔</a:t>
                      </a:r>
                      <a:endParaRPr b="1" sz="1500" u="none" cap="none" strike="noStrike"/>
                    </a:p>
                  </a:txBody>
                  <a:tcPr marT="63500" marB="63500" marR="63500" marL="63500"/>
                </a:tc>
              </a:tr>
              <a:tr h="46227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500"/>
                        <a:buFont typeface="Arial"/>
                        <a:buNone/>
                      </a:pPr>
                      <a:r>
                        <a:rPr b="1" lang="en-GB" sz="1500" u="none" cap="none" strike="noStrike">
                          <a:solidFill>
                            <a:srgbClr val="595959"/>
                          </a:solidFill>
                        </a:rPr>
                        <a:t>Do we need layers in our framework?</a:t>
                      </a:r>
                      <a:endParaRPr b="1" sz="1500" u="none" cap="none" strike="noStrike">
                        <a:solidFill>
                          <a:srgbClr val="595959"/>
                        </a:solidFill>
                      </a:endParaRPr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 sz="2200" u="none" cap="none" strike="noStrike"/>
                        <a:t>?</a:t>
                      </a:r>
                      <a:endParaRPr b="1" sz="2200" u="none" cap="none" strike="noStrike"/>
                    </a:p>
                  </a:txBody>
                  <a:tcPr marT="63500" marB="63500" marR="63500" marL="63500"/>
                </a:tc>
              </a:tr>
              <a:tr h="46227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500"/>
                        <a:buFont typeface="Arial"/>
                        <a:buNone/>
                      </a:pPr>
                      <a:r>
                        <a:rPr b="1" lang="en-GB" sz="1500" u="none" cap="none" strike="noStrike">
                          <a:solidFill>
                            <a:srgbClr val="595959"/>
                          </a:solidFill>
                        </a:rPr>
                        <a:t>Could Temporal and Spatial information be optional?</a:t>
                      </a:r>
                      <a:endParaRPr b="1" sz="1500" u="none" cap="none" strike="noStrike">
                        <a:solidFill>
                          <a:srgbClr val="595959"/>
                        </a:solidFill>
                      </a:endParaRPr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 sz="2200" u="none" cap="none" strike="noStrike"/>
                        <a:t>?</a:t>
                      </a:r>
                      <a:endParaRPr b="1" sz="1500" u="none" cap="none" strike="noStrike"/>
                    </a:p>
                  </a:txBody>
                  <a:tcPr marT="63500" marB="63500" marR="63500" marL="63500"/>
                </a:tc>
              </a:tr>
              <a:tr h="4727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500"/>
                        <a:buFont typeface="Arial"/>
                        <a:buNone/>
                      </a:pPr>
                      <a:r>
                        <a:rPr b="1" lang="en-GB" sz="1500" u="none" cap="none" strike="noStrike">
                          <a:solidFill>
                            <a:srgbClr val="595959"/>
                          </a:solidFill>
                        </a:rPr>
                        <a:t>Can we use STAC extensions for specific parts of our archive?</a:t>
                      </a:r>
                      <a:endParaRPr b="1" sz="1500" u="none" cap="none" strike="noStrike">
                        <a:solidFill>
                          <a:srgbClr val="595959"/>
                        </a:solidFill>
                      </a:endParaRPr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 sz="2200" u="none" cap="none" strike="noStrike"/>
                        <a:t>?</a:t>
                      </a:r>
                      <a:endParaRPr b="1" sz="1500" u="none" cap="none" strike="noStrike"/>
                    </a:p>
                  </a:txBody>
                  <a:tcPr marT="63500" marB="63500" marR="63500" marL="63500"/>
                </a:tc>
              </a:tr>
              <a:tr h="46227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500"/>
                        <a:buFont typeface="Arial"/>
                        <a:buNone/>
                      </a:pPr>
                      <a:r>
                        <a:rPr b="1" lang="en-GB" sz="1500" u="none" cap="none" strike="noStrike">
                          <a:solidFill>
                            <a:srgbClr val="595959"/>
                          </a:solidFill>
                        </a:rPr>
                        <a:t>Do we need Asset Search?</a:t>
                      </a:r>
                      <a:endParaRPr b="1" sz="1500" u="none" cap="none" strike="noStrike">
                        <a:solidFill>
                          <a:srgbClr val="595959"/>
                        </a:solidFill>
                      </a:endParaRPr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 sz="2200" u="none" cap="none" strike="noStrike"/>
                        <a:t>?</a:t>
                      </a:r>
                      <a:endParaRPr b="1" sz="1500" u="none" cap="none" strike="noStrike"/>
                    </a:p>
                  </a:txBody>
                  <a:tcPr marT="63500" marB="63500" marR="63500" marL="63500"/>
                </a:tc>
              </a:tr>
            </a:tbl>
          </a:graphicData>
        </a:graphic>
      </p:graphicFrame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Sp="0">
  <p:cSld>
    <p:bg>
      <p:bgPr>
        <a:solidFill>
          <a:schemeClr val="lt1"/>
        </a:solidFill>
      </p:bgPr>
    </p:bg>
    <p:spTree>
      <p:nvGrpSpPr>
        <p:cNvPr id="501" name="Shape 5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2" name="Google Shape;502;g12509fc3715_0_76"/>
          <p:cNvPicPr preferRelativeResize="0"/>
          <p:nvPr/>
        </p:nvPicPr>
        <p:blipFill rotWithShape="1">
          <a:blip r:embed="rId3">
            <a:alphaModFix/>
          </a:blip>
          <a:srcRect b="0" l="20333" r="20333" t="0"/>
          <a:stretch/>
        </p:blipFill>
        <p:spPr>
          <a:xfrm>
            <a:off x="6908076" y="576600"/>
            <a:ext cx="4768000" cy="5364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03" name="Google Shape;503;g12509fc3715_0_76"/>
          <p:cNvPicPr preferRelativeResize="0"/>
          <p:nvPr/>
        </p:nvPicPr>
        <p:blipFill rotWithShape="1">
          <a:blip r:embed="rId4">
            <a:alphaModFix/>
          </a:blip>
          <a:srcRect b="5180" l="0" r="0" t="-5180"/>
          <a:stretch/>
        </p:blipFill>
        <p:spPr>
          <a:xfrm>
            <a:off x="515950" y="0"/>
            <a:ext cx="2570149" cy="1408150"/>
          </a:xfrm>
          <a:prstGeom prst="rect">
            <a:avLst/>
          </a:prstGeom>
          <a:noFill/>
          <a:ln>
            <a:noFill/>
          </a:ln>
        </p:spPr>
      </p:pic>
      <p:sp>
        <p:nvSpPr>
          <p:cNvPr id="504" name="Google Shape;504;g12509fc3715_0_76"/>
          <p:cNvSpPr txBox="1"/>
          <p:nvPr/>
        </p:nvSpPr>
        <p:spPr>
          <a:xfrm>
            <a:off x="1067025" y="1998950"/>
            <a:ext cx="5951700" cy="769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00"/>
              <a:buFont typeface="Arial"/>
              <a:buNone/>
            </a:pPr>
            <a:r>
              <a:rPr b="1" i="0" lang="en-GB" sz="4400" u="none" cap="none" strike="noStrike">
                <a:solidFill>
                  <a:srgbClr val="2E2D62"/>
                </a:solidFill>
                <a:latin typeface="Arial"/>
                <a:ea typeface="Arial"/>
                <a:cs typeface="Arial"/>
                <a:sym typeface="Arial"/>
              </a:rPr>
              <a:t>Thank you!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05" name="Google Shape;505;g12509fc3715_0_76"/>
          <p:cNvSpPr txBox="1"/>
          <p:nvPr/>
        </p:nvSpPr>
        <p:spPr>
          <a:xfrm>
            <a:off x="1067024" y="3200750"/>
            <a:ext cx="5556900" cy="2457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en-GB" sz="2400" u="none" cap="none" strike="noStrike">
                <a:solidFill>
                  <a:srgbClr val="2E2D62"/>
                </a:solidFill>
                <a:latin typeface="Arial"/>
                <a:ea typeface="Arial"/>
                <a:cs typeface="Arial"/>
                <a:sym typeface="Arial"/>
              </a:rPr>
              <a:t>JASMIN: </a:t>
            </a:r>
            <a:r>
              <a:rPr b="1" i="0" lang="en-GB" sz="2400" u="sng" cap="none" strike="noStrike">
                <a:solidFill>
                  <a:srgbClr val="626262"/>
                </a:solidFill>
                <a:latin typeface="Arial"/>
                <a:ea typeface="Arial"/>
                <a:cs typeface="Arial"/>
                <a:sym typeface="Arial"/>
                <a:hlinkClick r:id="rId5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support@jasmin.ac.u</a:t>
            </a:r>
            <a:r>
              <a:rPr b="1" i="0" lang="en-GB" sz="2400" u="none" cap="none" strike="noStrike">
                <a:solidFill>
                  <a:srgbClr val="626262"/>
                </a:solidFill>
                <a:latin typeface="Arial"/>
                <a:ea typeface="Arial"/>
                <a:cs typeface="Arial"/>
                <a:sym typeface="Arial"/>
              </a:rPr>
              <a:t>k </a:t>
            </a:r>
            <a:endParaRPr b="1" i="0" sz="2400" u="none" cap="none" strike="noStrike">
              <a:solidFill>
                <a:srgbClr val="626262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en-GB" sz="2400" u="none" cap="none" strike="noStrike">
                <a:solidFill>
                  <a:srgbClr val="2E2D62"/>
                </a:solidFill>
                <a:latin typeface="Arial"/>
                <a:ea typeface="Arial"/>
                <a:cs typeface="Arial"/>
                <a:sym typeface="Arial"/>
              </a:rPr>
              <a:t>CEDA: </a:t>
            </a:r>
            <a:r>
              <a:rPr b="1" i="0" lang="en-GB" sz="2400" u="sng" cap="none" strike="noStrik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6"/>
              </a:rPr>
              <a:t>support@ceda.ac.uk</a:t>
            </a:r>
            <a:r>
              <a:rPr b="1" i="0" lang="en-GB" sz="2400" u="none" cap="none" strike="noStrike">
                <a:solidFill>
                  <a:srgbClr val="2E2D62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b="1" i="0" sz="2400" u="none" cap="none" strike="noStrike">
              <a:solidFill>
                <a:srgbClr val="2E2D62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t/>
            </a:r>
            <a:endParaRPr b="1" i="0" sz="2400" u="none" cap="none" strike="noStrike">
              <a:solidFill>
                <a:srgbClr val="2E2D62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en-GB" sz="2400" u="none" cap="none" strike="noStrike">
                <a:solidFill>
                  <a:srgbClr val="2E2D62"/>
                </a:solidFill>
                <a:latin typeface="Arial"/>
                <a:ea typeface="Arial"/>
                <a:cs typeface="Arial"/>
                <a:sym typeface="Arial"/>
              </a:rPr>
              <a:t>Twitter - </a:t>
            </a:r>
            <a:r>
              <a:rPr b="1" i="0" lang="en-GB" sz="2400" u="none" cap="none" strike="noStrike">
                <a:solidFill>
                  <a:srgbClr val="626262"/>
                </a:solidFill>
                <a:latin typeface="Arial"/>
                <a:ea typeface="Arial"/>
                <a:cs typeface="Arial"/>
                <a:sym typeface="Arial"/>
              </a:rPr>
              <a:t>@cedanews</a:t>
            </a:r>
            <a:endParaRPr b="1" i="0" sz="2400" u="none" cap="none" strike="noStrike">
              <a:solidFill>
                <a:srgbClr val="626262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t/>
            </a:r>
            <a:endParaRPr b="1" i="0" sz="2400" u="none" cap="none" strike="noStrike">
              <a:solidFill>
                <a:srgbClr val="2E2D62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en-GB" sz="2400" u="none" cap="none" strike="noStrike">
                <a:solidFill>
                  <a:srgbClr val="2E2D62"/>
                </a:solidFill>
                <a:latin typeface="Arial"/>
                <a:ea typeface="Arial"/>
                <a:cs typeface="Arial"/>
                <a:sym typeface="Arial"/>
              </a:rPr>
              <a:t>Website - </a:t>
            </a:r>
            <a:r>
              <a:rPr b="1" i="0" lang="en-GB" sz="2400" u="none" cap="none" strike="noStrike">
                <a:solidFill>
                  <a:srgbClr val="626262"/>
                </a:solidFill>
                <a:latin typeface="Arial"/>
                <a:ea typeface="Arial"/>
                <a:cs typeface="Arial"/>
                <a:sym typeface="Arial"/>
              </a:rPr>
              <a:t>www.ceda.ac.uk</a:t>
            </a:r>
            <a:endParaRPr b="1" i="0" sz="2400" u="none" cap="none" strike="noStrike">
              <a:solidFill>
                <a:srgbClr val="626262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t/>
            </a:r>
            <a:endParaRPr b="1" i="0" sz="2400" u="none" cap="none" strike="noStrike">
              <a:solidFill>
                <a:srgbClr val="2E2D62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t/>
            </a:r>
            <a:endParaRPr b="1" i="0" sz="2400" u="none" cap="none" strike="noStrike">
              <a:solidFill>
                <a:srgbClr val="2E2D62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62626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506" name="Google Shape;506;g12509fc3715_0_76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383124" y="6231796"/>
            <a:ext cx="1809975" cy="483342"/>
          </a:xfrm>
          <a:prstGeom prst="rect">
            <a:avLst/>
          </a:prstGeom>
          <a:noFill/>
          <a:ln>
            <a:noFill/>
          </a:ln>
        </p:spPr>
      </p:pic>
      <p:pic>
        <p:nvPicPr>
          <p:cNvPr id="507" name="Google Shape;507;g12509fc3715_0_76"/>
          <p:cNvPicPr preferRelativeResize="0"/>
          <p:nvPr/>
        </p:nvPicPr>
        <p:blipFill rotWithShape="1">
          <a:blip r:embed="rId8">
            <a:alphaModFix/>
          </a:blip>
          <a:srcRect b="0" l="0" r="0" t="0"/>
          <a:stretch/>
        </p:blipFill>
        <p:spPr>
          <a:xfrm>
            <a:off x="6557651" y="6302928"/>
            <a:ext cx="1809975" cy="429585"/>
          </a:xfrm>
          <a:prstGeom prst="rect">
            <a:avLst/>
          </a:prstGeom>
          <a:noFill/>
          <a:ln>
            <a:noFill/>
          </a:ln>
        </p:spPr>
      </p:pic>
      <p:pic>
        <p:nvPicPr>
          <p:cNvPr id="508" name="Google Shape;508;g12509fc3715_0_76"/>
          <p:cNvPicPr preferRelativeResize="0"/>
          <p:nvPr/>
        </p:nvPicPr>
        <p:blipFill rotWithShape="1">
          <a:blip r:embed="rId9">
            <a:alphaModFix/>
          </a:blip>
          <a:srcRect b="0" l="0" r="0" t="0"/>
          <a:stretch/>
        </p:blipFill>
        <p:spPr>
          <a:xfrm>
            <a:off x="8622100" y="6313202"/>
            <a:ext cx="1809977" cy="409050"/>
          </a:xfrm>
          <a:prstGeom prst="rect">
            <a:avLst/>
          </a:prstGeom>
          <a:noFill/>
          <a:ln>
            <a:noFill/>
          </a:ln>
        </p:spPr>
      </p:pic>
      <p:pic>
        <p:nvPicPr>
          <p:cNvPr id="509" name="Google Shape;509;g12509fc3715_0_76"/>
          <p:cNvPicPr preferRelativeResize="0"/>
          <p:nvPr/>
        </p:nvPicPr>
        <p:blipFill rotWithShape="1">
          <a:blip r:embed="rId10">
            <a:alphaModFix/>
          </a:blip>
          <a:srcRect b="0" l="0" r="0" t="0"/>
          <a:stretch/>
        </p:blipFill>
        <p:spPr>
          <a:xfrm>
            <a:off x="4405650" y="6248534"/>
            <a:ext cx="2016148" cy="449866"/>
          </a:xfrm>
          <a:prstGeom prst="rect">
            <a:avLst/>
          </a:prstGeom>
          <a:noFill/>
          <a:ln>
            <a:noFill/>
          </a:ln>
        </p:spPr>
      </p:pic>
      <p:pic>
        <p:nvPicPr>
          <p:cNvPr id="510" name="Google Shape;510;g12509fc3715_0_76"/>
          <p:cNvPicPr preferRelativeResize="0"/>
          <p:nvPr/>
        </p:nvPicPr>
        <p:blipFill rotWithShape="1">
          <a:blip r:embed="rId11">
            <a:alphaModFix/>
          </a:blip>
          <a:srcRect b="35039" l="0" r="0" t="25535"/>
          <a:stretch/>
        </p:blipFill>
        <p:spPr>
          <a:xfrm>
            <a:off x="10618475" y="6313206"/>
            <a:ext cx="1383375" cy="409033"/>
          </a:xfrm>
          <a:prstGeom prst="rect">
            <a:avLst/>
          </a:prstGeom>
          <a:noFill/>
          <a:ln>
            <a:noFill/>
          </a:ln>
        </p:spPr>
      </p:pic>
      <p:pic>
        <p:nvPicPr>
          <p:cNvPr id="511" name="Google Shape;511;g12509fc3715_0_76"/>
          <p:cNvPicPr preferRelativeResize="0"/>
          <p:nvPr/>
        </p:nvPicPr>
        <p:blipFill rotWithShape="1">
          <a:blip r:embed="rId12">
            <a:alphaModFix/>
          </a:blip>
          <a:srcRect b="0" l="0" r="0" t="0"/>
          <a:stretch/>
        </p:blipFill>
        <p:spPr>
          <a:xfrm>
            <a:off x="2262102" y="6268941"/>
            <a:ext cx="2045318" cy="4090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g2281f314033_0_7"/>
          <p:cNvSpPr txBox="1"/>
          <p:nvPr/>
        </p:nvSpPr>
        <p:spPr>
          <a:xfrm>
            <a:off x="403340" y="345182"/>
            <a:ext cx="11684700" cy="769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00"/>
              <a:buFont typeface="Arial"/>
              <a:buNone/>
            </a:pPr>
            <a:r>
              <a:rPr b="1" i="0" lang="en-GB" sz="4400" u="none" cap="none" strike="noStrike">
                <a:solidFill>
                  <a:srgbClr val="2E2D62"/>
                </a:solidFill>
                <a:latin typeface="Arial"/>
                <a:ea typeface="Arial"/>
                <a:cs typeface="Arial"/>
                <a:sym typeface="Arial"/>
              </a:rPr>
              <a:t>Motivation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1" name="Google Shape;121;g2281f314033_0_7"/>
          <p:cNvSpPr/>
          <p:nvPr/>
        </p:nvSpPr>
        <p:spPr>
          <a:xfrm>
            <a:off x="427475" y="1401200"/>
            <a:ext cx="5762100" cy="3913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b="1" i="0" lang="en-GB" sz="3200" u="none" cap="none" strike="noStrike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The CEDA Archive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4572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2400"/>
              <a:buFont typeface="Arial"/>
              <a:buChar char="●"/>
            </a:pPr>
            <a:r>
              <a:rPr b="0" i="0" lang="en-GB" sz="24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Large scale</a:t>
            </a:r>
            <a:endParaRPr b="0" i="0" sz="2400" u="none" cap="none" strike="noStrike">
              <a:solidFill>
                <a:srgbClr val="595959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810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2400"/>
              <a:buFont typeface="Arial"/>
              <a:buChar char="○"/>
            </a:pPr>
            <a:r>
              <a:rPr b="0" i="0" lang="en-GB" sz="24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&gt; 20 PB of data</a:t>
            </a:r>
            <a:endParaRPr b="0" i="0" sz="2400" u="none" cap="none" strike="noStrike">
              <a:solidFill>
                <a:srgbClr val="595959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810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2400"/>
              <a:buFont typeface="Arial"/>
              <a:buChar char="○"/>
            </a:pPr>
            <a:r>
              <a:rPr b="0" i="0" lang="en-GB" sz="24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&gt; 350 million files</a:t>
            </a:r>
            <a:endParaRPr b="0" i="0" sz="2400" u="none" cap="none" strike="noStrike">
              <a:solidFill>
                <a:srgbClr val="595959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810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2400"/>
              <a:buFont typeface="Arial"/>
              <a:buChar char="○"/>
            </a:pPr>
            <a:r>
              <a:rPr b="0" i="0" lang="en-GB" sz="24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&gt; 200,000 files a day</a:t>
            </a:r>
            <a:endParaRPr b="0" i="0" sz="2400" u="none" cap="none" strike="noStrike">
              <a:solidFill>
                <a:srgbClr val="595959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4572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2400"/>
              <a:buFont typeface="Arial"/>
              <a:buChar char="●"/>
            </a:pPr>
            <a:r>
              <a:rPr b="0" i="0" lang="en-GB" sz="24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Highly Heterogeneous</a:t>
            </a:r>
            <a:endParaRPr b="0" i="0" sz="2400" u="none" cap="none" strike="noStrike">
              <a:solidFill>
                <a:srgbClr val="595959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810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2400"/>
              <a:buFont typeface="Arial"/>
              <a:buChar char="○"/>
            </a:pPr>
            <a:r>
              <a:rPr b="0" i="0" lang="en-GB" sz="24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Different sources</a:t>
            </a:r>
            <a:endParaRPr b="0" i="0" sz="2400" u="none" cap="none" strike="noStrike">
              <a:solidFill>
                <a:srgbClr val="595959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810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2400"/>
              <a:buFont typeface="Arial"/>
              <a:buChar char="○"/>
            </a:pPr>
            <a:r>
              <a:rPr b="0" i="0" lang="en-GB" sz="24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Different storage types</a:t>
            </a:r>
            <a:endParaRPr b="0" i="0" sz="2400" u="none" cap="none" strike="noStrike">
              <a:solidFill>
                <a:srgbClr val="595959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810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2400"/>
              <a:buFont typeface="Arial"/>
              <a:buChar char="○"/>
            </a:pPr>
            <a:r>
              <a:rPr b="0" i="0" lang="en-GB" sz="24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Different formats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0480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048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540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t/>
            </a:r>
            <a:endParaRPr b="1" i="0" sz="3200" u="none" cap="none" strike="noStrike">
              <a:solidFill>
                <a:srgbClr val="00206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1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1905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22" name="Google Shape;122;g2281f314033_0_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585550" y="1315850"/>
            <a:ext cx="4174751" cy="39991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g2281f314033_0_1"/>
          <p:cNvSpPr txBox="1"/>
          <p:nvPr/>
        </p:nvSpPr>
        <p:spPr>
          <a:xfrm>
            <a:off x="403340" y="345182"/>
            <a:ext cx="11684700" cy="769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00"/>
              <a:buFont typeface="Arial"/>
              <a:buNone/>
            </a:pPr>
            <a:r>
              <a:rPr b="1" i="0" lang="en-GB" sz="4400" u="none" cap="none" strike="noStrike">
                <a:solidFill>
                  <a:srgbClr val="2E2D62"/>
                </a:solidFill>
                <a:latin typeface="Arial"/>
                <a:ea typeface="Arial"/>
                <a:cs typeface="Arial"/>
                <a:sym typeface="Arial"/>
              </a:rPr>
              <a:t>PreSTAC search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8" name="Google Shape;128;g2281f314033_0_1"/>
          <p:cNvSpPr/>
          <p:nvPr/>
        </p:nvSpPr>
        <p:spPr>
          <a:xfrm>
            <a:off x="427475" y="1401200"/>
            <a:ext cx="5509200" cy="4944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b="1" i="0" lang="en-GB" sz="3200" u="none" cap="none" strike="noStrike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General search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4572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2400"/>
              <a:buFont typeface="Arial"/>
              <a:buChar char="●"/>
            </a:pPr>
            <a:r>
              <a:rPr b="0" i="0" lang="en-GB" sz="24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Catalogue</a:t>
            </a:r>
            <a:endParaRPr b="0" i="0" sz="2400" u="none" cap="none" strike="noStrike">
              <a:solidFill>
                <a:srgbClr val="595959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4572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2400"/>
              <a:buFont typeface="Arial"/>
              <a:buChar char="●"/>
            </a:pPr>
            <a:r>
              <a:rPr b="0" i="0" lang="en-GB" sz="24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File Based Index</a:t>
            </a:r>
            <a:endParaRPr b="0" i="0" sz="2400" u="none" cap="none" strike="noStrike">
              <a:solidFill>
                <a:srgbClr val="595959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4064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2800"/>
              <a:buFont typeface="Arial"/>
              <a:buChar char="○"/>
            </a:pPr>
            <a:r>
              <a:rPr b="0" i="0" lang="en-GB" sz="24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Basic file level information</a:t>
            </a:r>
            <a:endParaRPr b="0" i="0" sz="2400" u="none" cap="none" strike="noStrike">
              <a:solidFill>
                <a:srgbClr val="595959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4064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2800"/>
              <a:buFont typeface="Arial"/>
              <a:buChar char="○"/>
            </a:pPr>
            <a:r>
              <a:rPr b="0" i="0" lang="en-GB" sz="24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Metadata from the most common formats</a:t>
            </a:r>
            <a:endParaRPr b="0" i="0" sz="2400" u="none" cap="none" strike="noStrike">
              <a:solidFill>
                <a:srgbClr val="595959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4064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2800"/>
              <a:buFont typeface="Arial"/>
              <a:buChar char="■"/>
            </a:pPr>
            <a:r>
              <a:rPr b="0" i="0" lang="en-GB" sz="24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Only 48% coverage</a:t>
            </a:r>
            <a:endParaRPr b="0" i="0" sz="2400" u="none" cap="none" strike="noStrike">
              <a:solidFill>
                <a:srgbClr val="595959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048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540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t/>
            </a:r>
            <a:endParaRPr b="1" i="0" sz="3200" u="none" cap="none" strike="noStrike">
              <a:solidFill>
                <a:srgbClr val="00206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1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1905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29" name="Google Shape;129;g2281f314033_0_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843550" y="1143000"/>
            <a:ext cx="6096000" cy="4572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g2281f314033_0_26"/>
          <p:cNvSpPr txBox="1"/>
          <p:nvPr/>
        </p:nvSpPr>
        <p:spPr>
          <a:xfrm>
            <a:off x="403340" y="345182"/>
            <a:ext cx="11684700" cy="769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00"/>
              <a:buFont typeface="Arial"/>
              <a:buNone/>
            </a:pPr>
            <a:r>
              <a:rPr b="1" i="0" lang="en-GB" sz="4400" u="none" cap="none" strike="noStrike">
                <a:solidFill>
                  <a:srgbClr val="2E2D62"/>
                </a:solidFill>
                <a:latin typeface="Arial"/>
                <a:ea typeface="Arial"/>
                <a:cs typeface="Arial"/>
                <a:sym typeface="Arial"/>
              </a:rPr>
              <a:t>PreSTAC search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5" name="Google Shape;135;g2281f314033_0_26"/>
          <p:cNvSpPr/>
          <p:nvPr/>
        </p:nvSpPr>
        <p:spPr>
          <a:xfrm>
            <a:off x="427475" y="1401200"/>
            <a:ext cx="5762100" cy="3913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b="1" i="0" lang="en-GB" sz="3200" u="none" cap="none" strike="noStrike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Specific search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810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2400"/>
              <a:buFont typeface="Arial"/>
              <a:buChar char="●"/>
            </a:pPr>
            <a:r>
              <a:rPr b="0" i="0" lang="en-GB" sz="24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EUFAR Flight Finder</a:t>
            </a:r>
            <a:endParaRPr b="0" i="0" sz="2400" u="none" cap="none" strike="noStrike">
              <a:solidFill>
                <a:srgbClr val="595959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810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2400"/>
              <a:buFont typeface="Arial"/>
              <a:buChar char="●"/>
            </a:pPr>
            <a:r>
              <a:rPr b="0" i="0" lang="en-GB" sz="24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Focus on a specific area of archive</a:t>
            </a:r>
            <a:endParaRPr b="0" i="0" sz="2400" u="none" cap="none" strike="noStrike">
              <a:solidFill>
                <a:srgbClr val="595959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810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2400"/>
              <a:buFont typeface="Arial"/>
              <a:buChar char="○"/>
            </a:pPr>
            <a:r>
              <a:rPr b="0" i="0" lang="en-GB" sz="24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More homogeneous</a:t>
            </a:r>
            <a:endParaRPr b="0" i="0" sz="2400" u="none" cap="none" strike="noStrike">
              <a:solidFill>
                <a:srgbClr val="595959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810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2400"/>
              <a:buFont typeface="Arial"/>
              <a:buChar char="○"/>
            </a:pPr>
            <a:r>
              <a:rPr b="0" i="0" lang="en-GB" sz="24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Rich metadata</a:t>
            </a:r>
            <a:endParaRPr b="0" i="0" sz="2400" u="none" cap="none" strike="noStrike">
              <a:solidFill>
                <a:srgbClr val="595959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810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2400"/>
              <a:buFont typeface="Arial"/>
              <a:buChar char="●"/>
            </a:pPr>
            <a:r>
              <a:rPr b="0" i="0" lang="en-GB" sz="24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Only for a section of the archive</a:t>
            </a:r>
            <a:endParaRPr b="0" i="0" sz="2400" u="none" cap="none" strike="noStrike">
              <a:solidFill>
                <a:srgbClr val="595959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rgbClr val="595959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048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540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t/>
            </a:r>
            <a:endParaRPr b="1" i="0" sz="3200" u="none" cap="none" strike="noStrike">
              <a:solidFill>
                <a:srgbClr val="00206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1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1905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36" name="Google Shape;136;g2281f314033_0_2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096000" y="2038907"/>
            <a:ext cx="5697625" cy="263839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0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g12509fc3715_0_29"/>
          <p:cNvSpPr txBox="1"/>
          <p:nvPr/>
        </p:nvSpPr>
        <p:spPr>
          <a:xfrm>
            <a:off x="403340" y="345182"/>
            <a:ext cx="11684700" cy="769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00"/>
              <a:buFont typeface="Arial"/>
              <a:buNone/>
            </a:pPr>
            <a:r>
              <a:rPr b="1" i="0" lang="en-GB" sz="4400" u="none" cap="none" strike="noStrike">
                <a:solidFill>
                  <a:srgbClr val="2E2D62"/>
                </a:solidFill>
                <a:latin typeface="Arial"/>
                <a:ea typeface="Arial"/>
                <a:cs typeface="Arial"/>
                <a:sym typeface="Arial"/>
              </a:rPr>
              <a:t>What do we want?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2" name="Google Shape;142;g12509fc3715_0_29"/>
          <p:cNvSpPr/>
          <p:nvPr/>
        </p:nvSpPr>
        <p:spPr>
          <a:xfrm>
            <a:off x="427465" y="1401194"/>
            <a:ext cx="10719600" cy="1378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1905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en-GB" sz="24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Develop a search tool which allows users to perform faceted and free-text</a:t>
            </a:r>
            <a:endParaRPr b="0" i="0" sz="2400" u="none" cap="none" strike="noStrike">
              <a:solidFill>
                <a:srgbClr val="595959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1905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en-GB" sz="24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search to find the relevant data for their use-case, taking into account the</a:t>
            </a:r>
            <a:endParaRPr b="0" i="0" sz="2400" u="none" cap="none" strike="noStrike">
              <a:solidFill>
                <a:srgbClr val="595959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1905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en-GB" sz="24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heterogeneity of the data.</a:t>
            </a:r>
            <a:endParaRPr b="0" i="0" sz="2400" u="none" cap="none" strike="noStrike">
              <a:solidFill>
                <a:srgbClr val="595959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1905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rgbClr val="595959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1905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rgbClr val="595959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1905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rgbClr val="595959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3" name="Google Shape;143;g12509fc3715_0_29"/>
          <p:cNvSpPr txBox="1"/>
          <p:nvPr/>
        </p:nvSpPr>
        <p:spPr>
          <a:xfrm>
            <a:off x="1343075" y="3824600"/>
            <a:ext cx="98055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4" name="Google Shape;144;g12509fc3715_0_29"/>
          <p:cNvSpPr txBox="1"/>
          <p:nvPr/>
        </p:nvSpPr>
        <p:spPr>
          <a:xfrm>
            <a:off x="427475" y="2761125"/>
            <a:ext cx="9847500" cy="2524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400"/>
              <a:buFont typeface="Arial"/>
              <a:buNone/>
            </a:pPr>
            <a:r>
              <a:rPr b="1" i="0" lang="en-GB" sz="3200" u="none" cap="none" strike="noStrike">
                <a:solidFill>
                  <a:srgbClr val="2E2D62"/>
                </a:solidFill>
                <a:latin typeface="Arial"/>
                <a:ea typeface="Arial"/>
                <a:cs typeface="Arial"/>
                <a:sym typeface="Arial"/>
              </a:rPr>
              <a:t>It needs to</a:t>
            </a:r>
            <a:endParaRPr b="0" i="0" sz="3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810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2400"/>
              <a:buFont typeface="Arial"/>
              <a:buChar char="●"/>
            </a:pPr>
            <a:r>
              <a:rPr b="0" i="0" lang="en-GB" sz="24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Allow low level search of all items (granules)</a:t>
            </a:r>
            <a:endParaRPr b="0" i="0" sz="2400" u="none" cap="none" strike="noStrike">
              <a:solidFill>
                <a:srgbClr val="595959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810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2400"/>
              <a:buFont typeface="Arial"/>
              <a:buChar char="●"/>
            </a:pPr>
            <a:r>
              <a:rPr b="0" i="0" lang="en-GB" sz="24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Provide faceted and free-text search</a:t>
            </a:r>
            <a:endParaRPr b="0" i="0" sz="2400" u="none" cap="none" strike="noStrike">
              <a:solidFill>
                <a:srgbClr val="595959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810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2400"/>
              <a:buFont typeface="Arial"/>
              <a:buChar char="●"/>
            </a:pPr>
            <a:r>
              <a:rPr b="0" i="0" lang="en-GB" sz="24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Handle heterogeneous data</a:t>
            </a:r>
            <a:endParaRPr b="0" i="0" sz="2400" u="none" cap="none" strike="noStrike">
              <a:solidFill>
                <a:srgbClr val="595959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810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2400"/>
              <a:buFont typeface="Arial"/>
              <a:buChar char="●"/>
            </a:pPr>
            <a:r>
              <a:rPr b="0" i="0" lang="en-GB" sz="24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Work at scale</a:t>
            </a:r>
            <a:endParaRPr b="0" i="0" sz="2400" u="none" cap="none" strike="noStrike">
              <a:solidFill>
                <a:srgbClr val="595959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810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2400"/>
              <a:buFont typeface="Arial"/>
              <a:buChar char="●"/>
            </a:pPr>
            <a:r>
              <a:rPr b="0" i="0" lang="en-GB" sz="24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Work with different domains/vocabularies</a:t>
            </a:r>
            <a:endParaRPr b="0" i="0" sz="2400" u="none" cap="none" strike="noStrike">
              <a:solidFill>
                <a:srgbClr val="595959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8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g12509fc3715_0_36"/>
          <p:cNvSpPr/>
          <p:nvPr/>
        </p:nvSpPr>
        <p:spPr>
          <a:xfrm>
            <a:off x="427465" y="1401194"/>
            <a:ext cx="10719600" cy="1378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152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en-GB" sz="24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We think this problem is common among data providers with heterogeneous data. Wanted to use an existing standard to enable more collaboration.</a:t>
            </a:r>
            <a:endParaRPr b="0" i="0" sz="2400" u="none" cap="none" strike="noStrike">
              <a:solidFill>
                <a:srgbClr val="595959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1905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rgbClr val="595959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152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rgbClr val="595959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1905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rgbClr val="595959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1905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rgbClr val="595959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1905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rgbClr val="595959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0" name="Google Shape;150;g12509fc3715_0_36"/>
          <p:cNvSpPr txBox="1"/>
          <p:nvPr/>
        </p:nvSpPr>
        <p:spPr>
          <a:xfrm>
            <a:off x="1343075" y="3824600"/>
            <a:ext cx="98055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1" name="Google Shape;151;g12509fc3715_0_36"/>
          <p:cNvSpPr txBox="1"/>
          <p:nvPr/>
        </p:nvSpPr>
        <p:spPr>
          <a:xfrm>
            <a:off x="403350" y="2617750"/>
            <a:ext cx="9847500" cy="2154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400"/>
              <a:buFont typeface="Arial"/>
              <a:buNone/>
            </a:pPr>
            <a:r>
              <a:rPr b="1" i="0" lang="en-GB" sz="3200" u="none" cap="none" strike="noStrike">
                <a:solidFill>
                  <a:srgbClr val="2E2D62"/>
                </a:solidFill>
                <a:latin typeface="Arial"/>
                <a:ea typeface="Arial"/>
                <a:cs typeface="Arial"/>
                <a:sym typeface="Arial"/>
              </a:rPr>
              <a:t>S</a:t>
            </a:r>
            <a:r>
              <a:rPr b="1" lang="en-GB" sz="3200">
                <a:solidFill>
                  <a:srgbClr val="2E2D62"/>
                </a:solidFill>
              </a:rPr>
              <a:t>patio</a:t>
            </a:r>
            <a:r>
              <a:rPr b="1" i="0" lang="en-GB" sz="3200" u="none" cap="none" strike="noStrike">
                <a:solidFill>
                  <a:srgbClr val="2E2D62"/>
                </a:solidFill>
                <a:latin typeface="Arial"/>
                <a:ea typeface="Arial"/>
                <a:cs typeface="Arial"/>
                <a:sym typeface="Arial"/>
              </a:rPr>
              <a:t>Temporal Asset Catalog:</a:t>
            </a:r>
            <a:endParaRPr b="0" i="0" sz="3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810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2400"/>
              <a:buFont typeface="Arial"/>
              <a:buChar char="●"/>
            </a:pPr>
            <a:r>
              <a:rPr b="0" i="0" lang="en-GB" sz="24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Developed with the Earth Observation community</a:t>
            </a:r>
            <a:endParaRPr b="0" i="0" sz="2400" u="none" cap="none" strike="noStrike">
              <a:solidFill>
                <a:srgbClr val="595959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810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2400"/>
              <a:buFont typeface="Arial"/>
              <a:buChar char="●"/>
            </a:pPr>
            <a:r>
              <a:rPr b="0" i="0" lang="en-GB" sz="24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Community project</a:t>
            </a:r>
            <a:endParaRPr b="0" i="0" sz="2400" u="none" cap="none" strike="noStrike">
              <a:solidFill>
                <a:srgbClr val="595959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810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2400"/>
              <a:buFont typeface="Arial"/>
              <a:buChar char="●"/>
            </a:pPr>
            <a:r>
              <a:rPr b="0" i="0" lang="en-GB" sz="24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Reusable solution</a:t>
            </a:r>
            <a:endParaRPr b="0" i="0" sz="2400" u="none" cap="none" strike="noStrike">
              <a:solidFill>
                <a:srgbClr val="595959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810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2400"/>
              <a:buFont typeface="Arial"/>
              <a:buChar char="●"/>
            </a:pPr>
            <a:r>
              <a:rPr b="0" i="0" lang="en-GB" sz="24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Existing tools and extensions</a:t>
            </a:r>
            <a:endParaRPr b="0" i="0" sz="2400" u="none" cap="none" strike="noStrike">
              <a:solidFill>
                <a:srgbClr val="595959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2" name="Google Shape;152;g12509fc3715_0_36"/>
          <p:cNvSpPr txBox="1"/>
          <p:nvPr/>
        </p:nvSpPr>
        <p:spPr>
          <a:xfrm>
            <a:off x="403340" y="345182"/>
            <a:ext cx="11684700" cy="769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00"/>
              <a:buFont typeface="Arial"/>
              <a:buNone/>
            </a:pPr>
            <a:r>
              <a:rPr b="1" i="0" lang="en-GB" sz="4400" u="none" cap="none" strike="noStrike">
                <a:solidFill>
                  <a:srgbClr val="2E2D62"/>
                </a:solidFill>
                <a:latin typeface="Arial"/>
                <a:ea typeface="Arial"/>
                <a:cs typeface="Arial"/>
                <a:sym typeface="Arial"/>
              </a:rPr>
              <a:t>Shared Problem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6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g2281f314033_0_36"/>
          <p:cNvSpPr/>
          <p:nvPr/>
        </p:nvSpPr>
        <p:spPr>
          <a:xfrm>
            <a:off x="427465" y="1401194"/>
            <a:ext cx="10719600" cy="1378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152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en-GB" sz="24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Designed to be minimalistic with the core specification requiring only space and time on a latitude, longitude grid in standard Julian calendar.</a:t>
            </a:r>
            <a:endParaRPr b="0" i="0" sz="2400" u="none" cap="none" strike="noStrike">
              <a:solidFill>
                <a:srgbClr val="595959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1905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rgbClr val="595959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152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rgbClr val="595959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1905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rgbClr val="595959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1905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rgbClr val="595959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1905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rgbClr val="595959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8" name="Google Shape;158;g2281f314033_0_36"/>
          <p:cNvSpPr txBox="1"/>
          <p:nvPr/>
        </p:nvSpPr>
        <p:spPr>
          <a:xfrm>
            <a:off x="1343075" y="3824600"/>
            <a:ext cx="98055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9" name="Google Shape;159;g2281f314033_0_36"/>
          <p:cNvSpPr txBox="1"/>
          <p:nvPr/>
        </p:nvSpPr>
        <p:spPr>
          <a:xfrm>
            <a:off x="840500" y="2275975"/>
            <a:ext cx="98475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400"/>
              <a:buFont typeface="Arial"/>
              <a:buNone/>
            </a:pPr>
            <a:r>
              <a:rPr b="1" i="0" lang="en-GB" sz="3200" u="none" cap="none" strike="noStrike">
                <a:solidFill>
                  <a:srgbClr val="2E2D62"/>
                </a:solidFill>
                <a:latin typeface="Arial"/>
                <a:ea typeface="Arial"/>
                <a:cs typeface="Arial"/>
                <a:sym typeface="Arial"/>
              </a:rPr>
              <a:t>Features:</a:t>
            </a:r>
            <a:endParaRPr b="0" i="0" sz="3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810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2400"/>
              <a:buFont typeface="Arial"/>
              <a:buChar char="●"/>
            </a:pPr>
            <a:r>
              <a:rPr b="0" i="0" lang="en-GB" sz="24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Extension of GeoJSON</a:t>
            </a:r>
            <a:endParaRPr b="0" i="0" sz="2400" u="none" cap="none" strike="noStrike">
              <a:solidFill>
                <a:srgbClr val="595959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810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2400"/>
              <a:buFont typeface="Arial"/>
              <a:buChar char="●"/>
            </a:pPr>
            <a:r>
              <a:rPr b="0" i="0" lang="en-GB" sz="24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Minimum specification for Geospatial data</a:t>
            </a:r>
            <a:endParaRPr b="0" i="0" sz="2400" u="none" cap="none" strike="noStrike">
              <a:solidFill>
                <a:srgbClr val="595959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810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2400"/>
              <a:buFont typeface="Arial"/>
              <a:buChar char="●"/>
            </a:pPr>
            <a:r>
              <a:rPr b="0" i="0" lang="en-GB" sz="24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Extensible</a:t>
            </a:r>
            <a:endParaRPr b="0" i="0" sz="2400" u="none" cap="none" strike="noStrike">
              <a:solidFill>
                <a:srgbClr val="595959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810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2400"/>
              <a:buFont typeface="Arial"/>
              <a:buChar char="○"/>
            </a:pPr>
            <a:r>
              <a:rPr b="0" i="0" lang="en-GB" sz="24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Ecosystem of tools and extensions</a:t>
            </a:r>
            <a:endParaRPr b="0" i="0" sz="2400" u="none" cap="none" strike="noStrike">
              <a:solidFill>
                <a:srgbClr val="595959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810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2400"/>
              <a:buFont typeface="Arial"/>
              <a:buChar char="○"/>
            </a:pPr>
            <a:r>
              <a:rPr b="0" i="0" lang="en-GB" sz="24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Can write your own extensions</a:t>
            </a:r>
            <a:endParaRPr b="0" i="0" sz="2400" u="none" cap="none" strike="noStrike">
              <a:solidFill>
                <a:srgbClr val="595959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810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2400"/>
              <a:buFont typeface="Arial"/>
              <a:buChar char="●"/>
            </a:pPr>
            <a:r>
              <a:rPr b="0" i="0" lang="en-GB" sz="24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STAC community</a:t>
            </a:r>
            <a:endParaRPr b="0" i="0" sz="2400" u="none" cap="none" strike="noStrike">
              <a:solidFill>
                <a:srgbClr val="595959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0" name="Google Shape;160;g2281f314033_0_36"/>
          <p:cNvSpPr txBox="1"/>
          <p:nvPr/>
        </p:nvSpPr>
        <p:spPr>
          <a:xfrm>
            <a:off x="403340" y="345182"/>
            <a:ext cx="11684700" cy="769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00"/>
              <a:buFont typeface="Arial"/>
              <a:buNone/>
            </a:pPr>
            <a:r>
              <a:rPr b="1" i="0" lang="en-GB" sz="4400" u="none" cap="none" strike="noStrike">
                <a:solidFill>
                  <a:srgbClr val="2E2D62"/>
                </a:solidFill>
                <a:latin typeface="Arial"/>
                <a:ea typeface="Arial"/>
                <a:cs typeface="Arial"/>
                <a:sym typeface="Arial"/>
              </a:rPr>
              <a:t>STAC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4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g2281f314033_0_990"/>
          <p:cNvSpPr txBox="1"/>
          <p:nvPr/>
        </p:nvSpPr>
        <p:spPr>
          <a:xfrm>
            <a:off x="403340" y="345182"/>
            <a:ext cx="11684700" cy="769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</a:pPr>
            <a:r>
              <a:rPr b="1" i="0" lang="en-GB" sz="4400" u="none" cap="none" strike="noStrike">
                <a:solidFill>
                  <a:srgbClr val="2E2D62"/>
                </a:solidFill>
                <a:latin typeface="Arial"/>
                <a:ea typeface="Arial"/>
                <a:cs typeface="Arial"/>
                <a:sym typeface="Arial"/>
              </a:rPr>
              <a:t>STAC for CEDA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6" name="Google Shape;166;g2281f314033_0_990"/>
          <p:cNvSpPr txBox="1"/>
          <p:nvPr/>
        </p:nvSpPr>
        <p:spPr>
          <a:xfrm>
            <a:off x="403350" y="1484325"/>
            <a:ext cx="4728000" cy="4002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en-GB" sz="2400" u="none" cap="none" strike="noStrike">
                <a:solidFill>
                  <a:srgbClr val="2E2D62"/>
                </a:solidFill>
                <a:latin typeface="Arial"/>
                <a:ea typeface="Arial"/>
                <a:cs typeface="Arial"/>
                <a:sym typeface="Arial"/>
              </a:rPr>
              <a:t>STAC:</a:t>
            </a:r>
            <a:endParaRPr b="1" i="0" sz="2400" u="none" cap="none" strike="noStrike">
              <a:solidFill>
                <a:srgbClr val="2E2D62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810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2400"/>
              <a:buFont typeface="Arial"/>
              <a:buChar char="●"/>
            </a:pPr>
            <a:r>
              <a:rPr b="0" i="0" lang="en-GB" sz="24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Asset</a:t>
            </a:r>
            <a:endParaRPr b="0" i="0" sz="2400" u="none" cap="none" strike="noStrike">
              <a:solidFill>
                <a:srgbClr val="595959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556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2000"/>
              <a:buFont typeface="Arial"/>
              <a:buChar char="○"/>
            </a:pPr>
            <a:r>
              <a:rPr b="0" i="1" lang="en-GB" sz="2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file representing information about the earth in a certain space and time</a:t>
            </a:r>
            <a:endParaRPr b="0" i="1" sz="2000" u="none" cap="none" strike="noStrike">
              <a:solidFill>
                <a:srgbClr val="595959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4064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2800"/>
              <a:buFont typeface="Arial"/>
              <a:buChar char="●"/>
            </a:pPr>
            <a:r>
              <a:rPr b="0" i="0" lang="en-GB" sz="24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Item</a:t>
            </a:r>
            <a:endParaRPr b="0" i="0" sz="2400" u="none" cap="none" strike="noStrike">
              <a:solidFill>
                <a:srgbClr val="595959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810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2400"/>
              <a:buFont typeface="Arial"/>
              <a:buChar char="○"/>
            </a:pPr>
            <a:r>
              <a:rPr b="0" i="1" lang="en-GB" sz="2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an atomic collection of inseparable data and metadata</a:t>
            </a:r>
            <a:endParaRPr b="0" i="0" sz="2400" u="none" cap="none" strike="noStrike">
              <a:solidFill>
                <a:srgbClr val="595959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810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2400"/>
              <a:buFont typeface="Arial"/>
              <a:buChar char="●"/>
            </a:pPr>
            <a:r>
              <a:rPr b="0" i="0" lang="en-GB" sz="24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Collection</a:t>
            </a:r>
            <a:endParaRPr b="0" i="0" sz="2400" u="none" cap="none" strike="noStrike">
              <a:solidFill>
                <a:srgbClr val="595959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810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2400"/>
              <a:buFont typeface="Arial"/>
              <a:buChar char="○"/>
            </a:pPr>
            <a:r>
              <a:rPr b="0" i="1" lang="en-GB" sz="2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a structure to organise and browse Items</a:t>
            </a:r>
            <a:endParaRPr b="0" i="0" sz="2400" u="none" cap="none" strike="noStrike">
              <a:solidFill>
                <a:srgbClr val="595959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7" name="Google Shape;167;g2281f314033_0_990"/>
          <p:cNvSpPr txBox="1"/>
          <p:nvPr/>
        </p:nvSpPr>
        <p:spPr>
          <a:xfrm>
            <a:off x="6500425" y="1668975"/>
            <a:ext cx="4832100" cy="3755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en-GB" sz="2400" u="none" cap="none" strike="noStrike">
                <a:solidFill>
                  <a:srgbClr val="2E2D62"/>
                </a:solidFill>
                <a:latin typeface="Arial"/>
                <a:ea typeface="Arial"/>
                <a:cs typeface="Arial"/>
                <a:sym typeface="Arial"/>
              </a:rPr>
              <a:t>CEDA:</a:t>
            </a:r>
            <a:endParaRPr b="1" i="0" sz="2400" u="none" cap="none" strike="noStrike">
              <a:solidFill>
                <a:srgbClr val="2E2D62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810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2400"/>
              <a:buFont typeface="Arial"/>
              <a:buChar char="●"/>
            </a:pPr>
            <a:r>
              <a:rPr b="0" i="0" lang="en-GB" sz="24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Asset</a:t>
            </a:r>
            <a:endParaRPr b="0" i="0" sz="2400" u="none" cap="none" strike="noStrike">
              <a:solidFill>
                <a:srgbClr val="595959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810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2400"/>
              <a:buFont typeface="Arial"/>
              <a:buChar char="○"/>
            </a:pPr>
            <a:r>
              <a:rPr b="0" i="1" lang="en-GB" sz="2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a file within the archive</a:t>
            </a:r>
            <a:endParaRPr b="0" i="0" sz="2400" u="none" cap="none" strike="noStrike">
              <a:solidFill>
                <a:srgbClr val="595959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4064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2800"/>
              <a:buFont typeface="Arial"/>
              <a:buChar char="●"/>
            </a:pPr>
            <a:r>
              <a:rPr b="0" i="0" lang="en-GB" sz="24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Item</a:t>
            </a:r>
            <a:endParaRPr b="0" i="0" sz="2400" u="none" cap="none" strike="noStrike">
              <a:solidFill>
                <a:srgbClr val="595959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810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2400"/>
              <a:buFont typeface="Arial"/>
              <a:buChar char="○"/>
            </a:pPr>
            <a:r>
              <a:rPr b="0" i="1" lang="en-GB" sz="2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group of files that are </a:t>
            </a:r>
            <a:r>
              <a:rPr i="1" lang="en-GB" sz="2000">
                <a:solidFill>
                  <a:srgbClr val="595959"/>
                </a:solidFill>
              </a:rPr>
              <a:t>meaning</a:t>
            </a:r>
            <a:r>
              <a:rPr b="0" i="1" lang="en-GB" sz="2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i="1" lang="en-GB" sz="2000">
                <a:solidFill>
                  <a:srgbClr val="595959"/>
                </a:solidFill>
              </a:rPr>
              <a:t>to a user</a:t>
            </a:r>
            <a:r>
              <a:rPr b="0" i="1" lang="en-GB" sz="2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 (depends on the collection)</a:t>
            </a:r>
            <a:endParaRPr b="0" i="0" sz="2400" u="none" cap="none" strike="noStrike">
              <a:solidFill>
                <a:srgbClr val="595959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810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2400"/>
              <a:buFont typeface="Arial"/>
              <a:buChar char="●"/>
            </a:pPr>
            <a:r>
              <a:rPr b="0" i="0" lang="en-GB" sz="24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Collection</a:t>
            </a:r>
            <a:endParaRPr b="0" i="0" sz="2400" u="none" cap="none" strike="noStrike">
              <a:solidFill>
                <a:srgbClr val="595959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810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2400"/>
              <a:buFont typeface="Arial"/>
              <a:buChar char="○"/>
            </a:pPr>
            <a:r>
              <a:rPr b="0" i="1" lang="en-GB" sz="2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group of items with a shared vocabulary</a:t>
            </a:r>
            <a:endParaRPr b="0" i="0" sz="2400" u="none" cap="none" strike="noStrike">
              <a:solidFill>
                <a:srgbClr val="595959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8" name="Google Shape;168;g2281f314033_0_990"/>
          <p:cNvSpPr/>
          <p:nvPr/>
        </p:nvSpPr>
        <p:spPr>
          <a:xfrm>
            <a:off x="5235400" y="3121725"/>
            <a:ext cx="936600" cy="4683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accent1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xmlns:r="http://schemas.openxmlformats.org/officeDocument/2006/relationships" name="Font and logo master">
  <a:themeElements>
    <a:clrScheme name="UKRI them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00A788"/>
      </a:accent1>
      <a:accent2>
        <a:srgbClr val="00BED5"/>
      </a:accent2>
      <a:accent3>
        <a:srgbClr val="1E5DF8"/>
      </a:accent3>
      <a:accent4>
        <a:srgbClr val="2E2C51"/>
      </a:accent4>
      <a:accent5>
        <a:srgbClr val="34D5AE"/>
      </a:accent5>
      <a:accent6>
        <a:srgbClr val="67C04D"/>
      </a:accent6>
      <a:hlink>
        <a:srgbClr val="676767"/>
      </a:hlink>
      <a:folHlink>
        <a:srgbClr val="BE2BB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/>
</file>