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274" r:id="rId6"/>
    <p:sldId id="257" r:id="rId7"/>
    <p:sldId id="263" r:id="rId8"/>
    <p:sldId id="258" r:id="rId9"/>
    <p:sldId id="286" r:id="rId10"/>
    <p:sldId id="269" r:id="rId11"/>
    <p:sldId id="264" r:id="rId12"/>
    <p:sldId id="267" r:id="rId13"/>
    <p:sldId id="265" r:id="rId14"/>
    <p:sldId id="284" r:id="rId15"/>
    <p:sldId id="268" r:id="rId16"/>
    <p:sldId id="270" r:id="rId17"/>
    <p:sldId id="285" r:id="rId18"/>
    <p:sldId id="272" r:id="rId19"/>
    <p:sldId id="273" r:id="rId20"/>
    <p:sldId id="287" r:id="rId21"/>
    <p:sldId id="277" r:id="rId22"/>
    <p:sldId id="278" r:id="rId23"/>
    <p:sldId id="281" r:id="rId24"/>
    <p:sldId id="280" r:id="rId25"/>
    <p:sldId id="271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  <p15:guide id="7" orient="horz" pos="13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61B4"/>
    <a:srgbClr val="FFC000"/>
    <a:srgbClr val="34ABE3"/>
    <a:srgbClr val="2AB6F0"/>
    <a:srgbClr val="195989"/>
    <a:srgbClr val="1D679F"/>
    <a:srgbClr val="1F6DA6"/>
    <a:srgbClr val="1B5B87"/>
    <a:srgbClr val="227DC1"/>
    <a:srgbClr val="2178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28" y="72"/>
      </p:cViewPr>
      <p:guideLst>
        <p:guide orient="horz" pos="2092"/>
        <p:guide pos="3840"/>
        <p:guide orient="horz" pos="3777"/>
        <p:guide pos="3839"/>
        <p:guide orient="horz" pos="2162"/>
        <p:guide pos="3835"/>
        <p:guide orient="horz" pos="135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295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9FC51F-6494-42E4-9C07-C3527D313BD4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2D59929-86D9-4D3A-99B7-64FEFD52075F}">
      <dgm:prSet/>
      <dgm:spPr/>
      <dgm:t>
        <a:bodyPr/>
        <a:lstStyle/>
        <a:p>
          <a:pPr rtl="0"/>
          <a:r>
            <a:rPr lang="en-GB" baseline="0" dirty="0" smtClean="0"/>
            <a:t>Completeness</a:t>
          </a:r>
          <a:endParaRPr lang="en-IE" dirty="0"/>
        </a:p>
      </dgm:t>
    </dgm:pt>
    <dgm:pt modelId="{7C476804-5B41-4C58-BA74-53F8455018A1}" type="parTrans" cxnId="{E2C268DD-7ED8-4926-BD32-F273AFCA41DA}">
      <dgm:prSet/>
      <dgm:spPr/>
      <dgm:t>
        <a:bodyPr/>
        <a:lstStyle/>
        <a:p>
          <a:endParaRPr lang="en-US"/>
        </a:p>
      </dgm:t>
    </dgm:pt>
    <dgm:pt modelId="{32754376-8E75-4C42-BCB3-D9C6F118B588}" type="sibTrans" cxnId="{E2C268DD-7ED8-4926-BD32-F273AFCA41DA}">
      <dgm:prSet/>
      <dgm:spPr/>
      <dgm:t>
        <a:bodyPr/>
        <a:lstStyle/>
        <a:p>
          <a:endParaRPr lang="en-US"/>
        </a:p>
      </dgm:t>
    </dgm:pt>
    <dgm:pt modelId="{07FF0767-F1B8-43C9-9BA8-B762596589FB}">
      <dgm:prSet/>
      <dgm:spPr/>
      <dgm:t>
        <a:bodyPr/>
        <a:lstStyle/>
        <a:p>
          <a:pPr rtl="0"/>
          <a:r>
            <a:rPr lang="en-GB" baseline="0" smtClean="0"/>
            <a:t>Accuracy</a:t>
          </a:r>
          <a:endParaRPr lang="en-IE"/>
        </a:p>
      </dgm:t>
    </dgm:pt>
    <dgm:pt modelId="{288FBD0F-FEBB-41B1-A663-DA81E9311C12}" type="parTrans" cxnId="{604DB064-2B2F-408A-935D-9C251C3A7903}">
      <dgm:prSet/>
      <dgm:spPr/>
      <dgm:t>
        <a:bodyPr/>
        <a:lstStyle/>
        <a:p>
          <a:endParaRPr lang="en-US"/>
        </a:p>
      </dgm:t>
    </dgm:pt>
    <dgm:pt modelId="{26EF9A0A-868A-4C6A-A61C-4AC4334883C7}" type="sibTrans" cxnId="{604DB064-2B2F-408A-935D-9C251C3A7903}">
      <dgm:prSet/>
      <dgm:spPr/>
      <dgm:t>
        <a:bodyPr/>
        <a:lstStyle/>
        <a:p>
          <a:endParaRPr lang="en-US"/>
        </a:p>
      </dgm:t>
    </dgm:pt>
    <dgm:pt modelId="{FF4D04BF-64AF-45AD-A98B-D16259D8A93B}">
      <dgm:prSet/>
      <dgm:spPr/>
      <dgm:t>
        <a:bodyPr/>
        <a:lstStyle/>
        <a:p>
          <a:pPr rtl="0"/>
          <a:r>
            <a:rPr lang="en-GB" baseline="0" dirty="0" smtClean="0"/>
            <a:t>Consistency</a:t>
          </a:r>
          <a:endParaRPr lang="en-IE" dirty="0"/>
        </a:p>
      </dgm:t>
    </dgm:pt>
    <dgm:pt modelId="{066292B9-5E4A-4AAB-901F-6DE309389BBF}" type="parTrans" cxnId="{26AA968D-E326-469C-B6E1-D7C30D49EC21}">
      <dgm:prSet/>
      <dgm:spPr/>
      <dgm:t>
        <a:bodyPr/>
        <a:lstStyle/>
        <a:p>
          <a:endParaRPr lang="en-US"/>
        </a:p>
      </dgm:t>
    </dgm:pt>
    <dgm:pt modelId="{106A88C2-49AD-41E5-B4C1-D7A2C6DAD242}" type="sibTrans" cxnId="{26AA968D-E326-469C-B6E1-D7C30D49EC21}">
      <dgm:prSet/>
      <dgm:spPr/>
      <dgm:t>
        <a:bodyPr/>
        <a:lstStyle/>
        <a:p>
          <a:endParaRPr lang="en-US"/>
        </a:p>
      </dgm:t>
    </dgm:pt>
    <dgm:pt modelId="{1087D7D8-AE8E-4397-AE85-A57ED091F2F1}">
      <dgm:prSet/>
      <dgm:spPr/>
      <dgm:t>
        <a:bodyPr/>
        <a:lstStyle/>
        <a:p>
          <a:pPr rtl="0"/>
          <a:r>
            <a:rPr lang="en-GB" baseline="0" smtClean="0"/>
            <a:t>Validity</a:t>
          </a:r>
          <a:endParaRPr lang="en-IE"/>
        </a:p>
      </dgm:t>
    </dgm:pt>
    <dgm:pt modelId="{0F9869B9-AD78-412B-9EE9-AB254D1D4155}" type="parTrans" cxnId="{0E9BD985-E250-468A-AF36-182F5DAB5CD6}">
      <dgm:prSet/>
      <dgm:spPr/>
      <dgm:t>
        <a:bodyPr/>
        <a:lstStyle/>
        <a:p>
          <a:endParaRPr lang="en-US"/>
        </a:p>
      </dgm:t>
    </dgm:pt>
    <dgm:pt modelId="{44273084-6CD7-4890-89EE-FA8AA8DADE70}" type="sibTrans" cxnId="{0E9BD985-E250-468A-AF36-182F5DAB5CD6}">
      <dgm:prSet/>
      <dgm:spPr/>
      <dgm:t>
        <a:bodyPr/>
        <a:lstStyle/>
        <a:p>
          <a:endParaRPr lang="en-US"/>
        </a:p>
      </dgm:t>
    </dgm:pt>
    <dgm:pt modelId="{E1ADA5F7-BAE3-45B7-B917-5D1C70F26260}">
      <dgm:prSet/>
      <dgm:spPr/>
      <dgm:t>
        <a:bodyPr/>
        <a:lstStyle/>
        <a:p>
          <a:pPr rtl="0"/>
          <a:r>
            <a:rPr lang="en-GB" baseline="0" smtClean="0"/>
            <a:t>Uniqueness</a:t>
          </a:r>
          <a:endParaRPr lang="en-IE"/>
        </a:p>
      </dgm:t>
    </dgm:pt>
    <dgm:pt modelId="{6303B8FA-3F00-4179-AB6F-38E38A4CA90F}" type="parTrans" cxnId="{E9C04AF8-3056-49B5-87D9-B02F23F0F5FD}">
      <dgm:prSet/>
      <dgm:spPr/>
      <dgm:t>
        <a:bodyPr/>
        <a:lstStyle/>
        <a:p>
          <a:endParaRPr lang="en-US"/>
        </a:p>
      </dgm:t>
    </dgm:pt>
    <dgm:pt modelId="{1017E376-F529-4205-AB66-D027F6FEC460}" type="sibTrans" cxnId="{E9C04AF8-3056-49B5-87D9-B02F23F0F5FD}">
      <dgm:prSet/>
      <dgm:spPr/>
      <dgm:t>
        <a:bodyPr/>
        <a:lstStyle/>
        <a:p>
          <a:endParaRPr lang="en-US"/>
        </a:p>
      </dgm:t>
    </dgm:pt>
    <dgm:pt modelId="{7C2250A3-DD66-472B-A8EC-FD1CEE7D3921}">
      <dgm:prSet/>
      <dgm:spPr/>
      <dgm:t>
        <a:bodyPr/>
        <a:lstStyle/>
        <a:p>
          <a:pPr rtl="0"/>
          <a:r>
            <a:rPr lang="en-GB" baseline="0" smtClean="0"/>
            <a:t>Integrity</a:t>
          </a:r>
          <a:endParaRPr lang="en-IE"/>
        </a:p>
      </dgm:t>
    </dgm:pt>
    <dgm:pt modelId="{BD2131B9-E7C6-44DA-9D01-C9B82F259F6A}" type="parTrans" cxnId="{0F294B9F-0625-4114-BFC4-503ABEDFE415}">
      <dgm:prSet/>
      <dgm:spPr/>
      <dgm:t>
        <a:bodyPr/>
        <a:lstStyle/>
        <a:p>
          <a:endParaRPr lang="en-US"/>
        </a:p>
      </dgm:t>
    </dgm:pt>
    <dgm:pt modelId="{E0EBB4BC-80A1-4F80-BE03-21BB0FD1011A}" type="sibTrans" cxnId="{0F294B9F-0625-4114-BFC4-503ABEDFE415}">
      <dgm:prSet/>
      <dgm:spPr/>
      <dgm:t>
        <a:bodyPr/>
        <a:lstStyle/>
        <a:p>
          <a:endParaRPr lang="en-US"/>
        </a:p>
      </dgm:t>
    </dgm:pt>
    <dgm:pt modelId="{F3A8A096-7A3B-4C22-9F2D-DBA3AC99F8A3}" type="pres">
      <dgm:prSet presAssocID="{BF9FC51F-6494-42E4-9C07-C3527D313BD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594BE1-A3CE-43A5-9207-E01AD8AF3455}" type="pres">
      <dgm:prSet presAssocID="{72D59929-86D9-4D3A-99B7-64FEFD52075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B62EDF-A048-4646-BC24-B2DF0C13AE7D}" type="pres">
      <dgm:prSet presAssocID="{32754376-8E75-4C42-BCB3-D9C6F118B588}" presName="sibTrans" presStyleCnt="0"/>
      <dgm:spPr/>
    </dgm:pt>
    <dgm:pt modelId="{A309C6E2-509E-4F99-A81C-70E41157DD20}" type="pres">
      <dgm:prSet presAssocID="{07FF0767-F1B8-43C9-9BA8-B762596589F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95E7F5-B381-49D1-A99A-671FCAD26374}" type="pres">
      <dgm:prSet presAssocID="{26EF9A0A-868A-4C6A-A61C-4AC4334883C7}" presName="sibTrans" presStyleCnt="0"/>
      <dgm:spPr/>
    </dgm:pt>
    <dgm:pt modelId="{78B0140F-8B41-417C-8952-A1A5939A536E}" type="pres">
      <dgm:prSet presAssocID="{FF4D04BF-64AF-45AD-A98B-D16259D8A93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62B813-A411-4491-8204-1A08D10A22FB}" type="pres">
      <dgm:prSet presAssocID="{106A88C2-49AD-41E5-B4C1-D7A2C6DAD242}" presName="sibTrans" presStyleCnt="0"/>
      <dgm:spPr/>
    </dgm:pt>
    <dgm:pt modelId="{FC560969-F043-4EDA-A1BC-A11B3D4A8B72}" type="pres">
      <dgm:prSet presAssocID="{1087D7D8-AE8E-4397-AE85-A57ED091F2F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EEC7C0-CFA9-425E-9EC6-F4B1A6B1512D}" type="pres">
      <dgm:prSet presAssocID="{44273084-6CD7-4890-89EE-FA8AA8DADE70}" presName="sibTrans" presStyleCnt="0"/>
      <dgm:spPr/>
    </dgm:pt>
    <dgm:pt modelId="{AAD04646-BFC3-4C23-8614-AEAF6CE46F89}" type="pres">
      <dgm:prSet presAssocID="{E1ADA5F7-BAE3-45B7-B917-5D1C70F2626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B88307-FE72-4F02-AAFF-065B700856E4}" type="pres">
      <dgm:prSet presAssocID="{1017E376-F529-4205-AB66-D027F6FEC460}" presName="sibTrans" presStyleCnt="0"/>
      <dgm:spPr/>
    </dgm:pt>
    <dgm:pt modelId="{367EE4B7-3302-49B4-9685-54F16681CF63}" type="pres">
      <dgm:prSet presAssocID="{7C2250A3-DD66-472B-A8EC-FD1CEE7D392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B5F4BD-E451-4357-8086-EA9091182454}" type="presOf" srcId="{FF4D04BF-64AF-45AD-A98B-D16259D8A93B}" destId="{78B0140F-8B41-417C-8952-A1A5939A536E}" srcOrd="0" destOrd="0" presId="urn:microsoft.com/office/officeart/2005/8/layout/default"/>
    <dgm:cxn modelId="{26AA968D-E326-469C-B6E1-D7C30D49EC21}" srcId="{BF9FC51F-6494-42E4-9C07-C3527D313BD4}" destId="{FF4D04BF-64AF-45AD-A98B-D16259D8A93B}" srcOrd="2" destOrd="0" parTransId="{066292B9-5E4A-4AAB-901F-6DE309389BBF}" sibTransId="{106A88C2-49AD-41E5-B4C1-D7A2C6DAD242}"/>
    <dgm:cxn modelId="{51EB7C86-F4B9-4B6F-8131-DADF50DEAD1B}" type="presOf" srcId="{BF9FC51F-6494-42E4-9C07-C3527D313BD4}" destId="{F3A8A096-7A3B-4C22-9F2D-DBA3AC99F8A3}" srcOrd="0" destOrd="0" presId="urn:microsoft.com/office/officeart/2005/8/layout/default"/>
    <dgm:cxn modelId="{25C9354E-26F3-4966-B435-7BD12FF9E8ED}" type="presOf" srcId="{7C2250A3-DD66-472B-A8EC-FD1CEE7D3921}" destId="{367EE4B7-3302-49B4-9685-54F16681CF63}" srcOrd="0" destOrd="0" presId="urn:microsoft.com/office/officeart/2005/8/layout/default"/>
    <dgm:cxn modelId="{335B099C-4957-47B2-A87A-63CF34091047}" type="presOf" srcId="{07FF0767-F1B8-43C9-9BA8-B762596589FB}" destId="{A309C6E2-509E-4F99-A81C-70E41157DD20}" srcOrd="0" destOrd="0" presId="urn:microsoft.com/office/officeart/2005/8/layout/default"/>
    <dgm:cxn modelId="{24D56A58-2940-4C8A-9C96-98B23280ADE0}" type="presOf" srcId="{E1ADA5F7-BAE3-45B7-B917-5D1C70F26260}" destId="{AAD04646-BFC3-4C23-8614-AEAF6CE46F89}" srcOrd="0" destOrd="0" presId="urn:microsoft.com/office/officeart/2005/8/layout/default"/>
    <dgm:cxn modelId="{0F294B9F-0625-4114-BFC4-503ABEDFE415}" srcId="{BF9FC51F-6494-42E4-9C07-C3527D313BD4}" destId="{7C2250A3-DD66-472B-A8EC-FD1CEE7D3921}" srcOrd="5" destOrd="0" parTransId="{BD2131B9-E7C6-44DA-9D01-C9B82F259F6A}" sibTransId="{E0EBB4BC-80A1-4F80-BE03-21BB0FD1011A}"/>
    <dgm:cxn modelId="{E2C268DD-7ED8-4926-BD32-F273AFCA41DA}" srcId="{BF9FC51F-6494-42E4-9C07-C3527D313BD4}" destId="{72D59929-86D9-4D3A-99B7-64FEFD52075F}" srcOrd="0" destOrd="0" parTransId="{7C476804-5B41-4C58-BA74-53F8455018A1}" sibTransId="{32754376-8E75-4C42-BCB3-D9C6F118B588}"/>
    <dgm:cxn modelId="{604DB064-2B2F-408A-935D-9C251C3A7903}" srcId="{BF9FC51F-6494-42E4-9C07-C3527D313BD4}" destId="{07FF0767-F1B8-43C9-9BA8-B762596589FB}" srcOrd="1" destOrd="0" parTransId="{288FBD0F-FEBB-41B1-A663-DA81E9311C12}" sibTransId="{26EF9A0A-868A-4C6A-A61C-4AC4334883C7}"/>
    <dgm:cxn modelId="{0AFF55F9-6946-42C8-BF22-ABF6E2FE4B90}" type="presOf" srcId="{72D59929-86D9-4D3A-99B7-64FEFD52075F}" destId="{CE594BE1-A3CE-43A5-9207-E01AD8AF3455}" srcOrd="0" destOrd="0" presId="urn:microsoft.com/office/officeart/2005/8/layout/default"/>
    <dgm:cxn modelId="{18ACDFF2-AE61-4C9A-AC09-ED3278B8D04A}" type="presOf" srcId="{1087D7D8-AE8E-4397-AE85-A57ED091F2F1}" destId="{FC560969-F043-4EDA-A1BC-A11B3D4A8B72}" srcOrd="0" destOrd="0" presId="urn:microsoft.com/office/officeart/2005/8/layout/default"/>
    <dgm:cxn modelId="{0E9BD985-E250-468A-AF36-182F5DAB5CD6}" srcId="{BF9FC51F-6494-42E4-9C07-C3527D313BD4}" destId="{1087D7D8-AE8E-4397-AE85-A57ED091F2F1}" srcOrd="3" destOrd="0" parTransId="{0F9869B9-AD78-412B-9EE9-AB254D1D4155}" sibTransId="{44273084-6CD7-4890-89EE-FA8AA8DADE70}"/>
    <dgm:cxn modelId="{E9C04AF8-3056-49B5-87D9-B02F23F0F5FD}" srcId="{BF9FC51F-6494-42E4-9C07-C3527D313BD4}" destId="{E1ADA5F7-BAE3-45B7-B917-5D1C70F26260}" srcOrd="4" destOrd="0" parTransId="{6303B8FA-3F00-4179-AB6F-38E38A4CA90F}" sibTransId="{1017E376-F529-4205-AB66-D027F6FEC460}"/>
    <dgm:cxn modelId="{A903B847-863D-4D74-AFAB-51F103B416CF}" type="presParOf" srcId="{F3A8A096-7A3B-4C22-9F2D-DBA3AC99F8A3}" destId="{CE594BE1-A3CE-43A5-9207-E01AD8AF3455}" srcOrd="0" destOrd="0" presId="urn:microsoft.com/office/officeart/2005/8/layout/default"/>
    <dgm:cxn modelId="{4C329F16-C0B2-4B36-82ED-F21A8F2DB71E}" type="presParOf" srcId="{F3A8A096-7A3B-4C22-9F2D-DBA3AC99F8A3}" destId="{A6B62EDF-A048-4646-BC24-B2DF0C13AE7D}" srcOrd="1" destOrd="0" presId="urn:microsoft.com/office/officeart/2005/8/layout/default"/>
    <dgm:cxn modelId="{EB593A4B-9011-485E-8CC4-A728127ECBBD}" type="presParOf" srcId="{F3A8A096-7A3B-4C22-9F2D-DBA3AC99F8A3}" destId="{A309C6E2-509E-4F99-A81C-70E41157DD20}" srcOrd="2" destOrd="0" presId="urn:microsoft.com/office/officeart/2005/8/layout/default"/>
    <dgm:cxn modelId="{7585F1D3-6250-4395-9CC5-34A6734984FB}" type="presParOf" srcId="{F3A8A096-7A3B-4C22-9F2D-DBA3AC99F8A3}" destId="{5F95E7F5-B381-49D1-A99A-671FCAD26374}" srcOrd="3" destOrd="0" presId="urn:microsoft.com/office/officeart/2005/8/layout/default"/>
    <dgm:cxn modelId="{510EB1C3-B207-4AB9-8DD9-CAE53C73BAB9}" type="presParOf" srcId="{F3A8A096-7A3B-4C22-9F2D-DBA3AC99F8A3}" destId="{78B0140F-8B41-417C-8952-A1A5939A536E}" srcOrd="4" destOrd="0" presId="urn:microsoft.com/office/officeart/2005/8/layout/default"/>
    <dgm:cxn modelId="{30B347B0-955F-480B-B4F8-46FCFAB699D0}" type="presParOf" srcId="{F3A8A096-7A3B-4C22-9F2D-DBA3AC99F8A3}" destId="{8462B813-A411-4491-8204-1A08D10A22FB}" srcOrd="5" destOrd="0" presId="urn:microsoft.com/office/officeart/2005/8/layout/default"/>
    <dgm:cxn modelId="{BFC33AA4-9163-4FC7-BDCF-950EE4BD2E36}" type="presParOf" srcId="{F3A8A096-7A3B-4C22-9F2D-DBA3AC99F8A3}" destId="{FC560969-F043-4EDA-A1BC-A11B3D4A8B72}" srcOrd="6" destOrd="0" presId="urn:microsoft.com/office/officeart/2005/8/layout/default"/>
    <dgm:cxn modelId="{C5AF8FCC-5A52-4318-B133-DB62F75CF02F}" type="presParOf" srcId="{F3A8A096-7A3B-4C22-9F2D-DBA3AC99F8A3}" destId="{24EEC7C0-CFA9-425E-9EC6-F4B1A6B1512D}" srcOrd="7" destOrd="0" presId="urn:microsoft.com/office/officeart/2005/8/layout/default"/>
    <dgm:cxn modelId="{9F46ACA2-DF27-4659-894E-992924CB94E8}" type="presParOf" srcId="{F3A8A096-7A3B-4C22-9F2D-DBA3AC99F8A3}" destId="{AAD04646-BFC3-4C23-8614-AEAF6CE46F89}" srcOrd="8" destOrd="0" presId="urn:microsoft.com/office/officeart/2005/8/layout/default"/>
    <dgm:cxn modelId="{6B19091B-D4DE-4B87-B6B2-53A2A2E44988}" type="presParOf" srcId="{F3A8A096-7A3B-4C22-9F2D-DBA3AC99F8A3}" destId="{5EB88307-FE72-4F02-AAFF-065B700856E4}" srcOrd="9" destOrd="0" presId="urn:microsoft.com/office/officeart/2005/8/layout/default"/>
    <dgm:cxn modelId="{336C243D-8420-46A5-B199-C09156190FA6}" type="presParOf" srcId="{F3A8A096-7A3B-4C22-9F2D-DBA3AC99F8A3}" destId="{367EE4B7-3302-49B4-9685-54F16681CF6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9DE4EE-B5BB-4FC7-B2A5-1597A1DAA707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D0106405-6DAD-4A38-AF85-3FCDAA37C3E8}">
      <dgm:prSet/>
      <dgm:spPr/>
      <dgm:t>
        <a:bodyPr/>
        <a:lstStyle/>
        <a:p>
          <a:pPr rtl="0"/>
          <a:r>
            <a:rPr lang="en-GB" baseline="0" smtClean="0"/>
            <a:t>Combine different sources of data</a:t>
          </a:r>
          <a:endParaRPr lang="en-IE"/>
        </a:p>
      </dgm:t>
    </dgm:pt>
    <dgm:pt modelId="{B8138BD6-94B2-48BC-8CF2-5B74BDCEFE1F}" type="parTrans" cxnId="{F141CEDD-4754-4B98-A924-4028C64AC480}">
      <dgm:prSet/>
      <dgm:spPr/>
      <dgm:t>
        <a:bodyPr/>
        <a:lstStyle/>
        <a:p>
          <a:endParaRPr lang="en-US"/>
        </a:p>
      </dgm:t>
    </dgm:pt>
    <dgm:pt modelId="{0D2BF710-49A8-4384-8CF9-FF76B14FFC53}" type="sibTrans" cxnId="{F141CEDD-4754-4B98-A924-4028C64AC480}">
      <dgm:prSet/>
      <dgm:spPr/>
      <dgm:t>
        <a:bodyPr/>
        <a:lstStyle/>
        <a:p>
          <a:endParaRPr lang="en-US"/>
        </a:p>
      </dgm:t>
    </dgm:pt>
    <dgm:pt modelId="{88813FF1-C1EA-4D99-A535-5FFF2D7C9EAF}">
      <dgm:prSet/>
      <dgm:spPr/>
      <dgm:t>
        <a:bodyPr/>
        <a:lstStyle/>
        <a:p>
          <a:pPr rtl="0"/>
          <a:r>
            <a:rPr lang="en-GB" baseline="0" smtClean="0"/>
            <a:t>Quality checks on data</a:t>
          </a:r>
          <a:endParaRPr lang="en-IE"/>
        </a:p>
      </dgm:t>
    </dgm:pt>
    <dgm:pt modelId="{03C9AB02-86DC-4B3B-84CB-EB65BB1018E4}" type="parTrans" cxnId="{C2389D60-AFE4-4959-A79A-00CF726EFE6F}">
      <dgm:prSet/>
      <dgm:spPr/>
      <dgm:t>
        <a:bodyPr/>
        <a:lstStyle/>
        <a:p>
          <a:endParaRPr lang="en-US"/>
        </a:p>
      </dgm:t>
    </dgm:pt>
    <dgm:pt modelId="{2E5408E5-9157-408E-B871-EF55AF680807}" type="sibTrans" cxnId="{C2389D60-AFE4-4959-A79A-00CF726EFE6F}">
      <dgm:prSet/>
      <dgm:spPr/>
      <dgm:t>
        <a:bodyPr/>
        <a:lstStyle/>
        <a:p>
          <a:endParaRPr lang="en-US"/>
        </a:p>
      </dgm:t>
    </dgm:pt>
    <dgm:pt modelId="{71346846-119F-463E-9FE4-D2A99C81D9D8}">
      <dgm:prSet/>
      <dgm:spPr/>
      <dgm:t>
        <a:bodyPr/>
        <a:lstStyle/>
        <a:p>
          <a:pPr rtl="0"/>
          <a:r>
            <a:rPr lang="en-GB" baseline="0" smtClean="0"/>
            <a:t>Based on open-source and widely used standards</a:t>
          </a:r>
          <a:endParaRPr lang="en-IE"/>
        </a:p>
      </dgm:t>
    </dgm:pt>
    <dgm:pt modelId="{B627F108-895F-4E08-B1B4-98A60F2C2844}" type="parTrans" cxnId="{08E4A57D-0FC0-400B-BBF5-C8FE8F1F84F5}">
      <dgm:prSet/>
      <dgm:spPr/>
      <dgm:t>
        <a:bodyPr/>
        <a:lstStyle/>
        <a:p>
          <a:endParaRPr lang="en-US"/>
        </a:p>
      </dgm:t>
    </dgm:pt>
    <dgm:pt modelId="{7D6B8D7D-360A-490F-8C70-31CB6B848198}" type="sibTrans" cxnId="{08E4A57D-0FC0-400B-BBF5-C8FE8F1F84F5}">
      <dgm:prSet/>
      <dgm:spPr/>
      <dgm:t>
        <a:bodyPr/>
        <a:lstStyle/>
        <a:p>
          <a:endParaRPr lang="en-US"/>
        </a:p>
      </dgm:t>
    </dgm:pt>
    <dgm:pt modelId="{7C0BFB74-DEE8-48A5-88DF-DA2084D3A785}">
      <dgm:prSet/>
      <dgm:spPr/>
      <dgm:t>
        <a:bodyPr/>
        <a:lstStyle/>
        <a:p>
          <a:pPr rtl="0"/>
          <a:r>
            <a:rPr lang="en-GB" baseline="0" smtClean="0"/>
            <a:t>Integrated environment + data</a:t>
          </a:r>
          <a:endParaRPr lang="en-IE"/>
        </a:p>
      </dgm:t>
    </dgm:pt>
    <dgm:pt modelId="{7801D5DA-ABEB-45C6-9096-F36E67868EC4}" type="parTrans" cxnId="{F1F25C56-DD13-4E28-815F-FA773E810E18}">
      <dgm:prSet/>
      <dgm:spPr/>
      <dgm:t>
        <a:bodyPr/>
        <a:lstStyle/>
        <a:p>
          <a:endParaRPr lang="en-US"/>
        </a:p>
      </dgm:t>
    </dgm:pt>
    <dgm:pt modelId="{4865FFB8-8EE1-4FAD-B966-38DD38C1838A}" type="sibTrans" cxnId="{F1F25C56-DD13-4E28-815F-FA773E810E18}">
      <dgm:prSet/>
      <dgm:spPr/>
      <dgm:t>
        <a:bodyPr/>
        <a:lstStyle/>
        <a:p>
          <a:endParaRPr lang="en-US"/>
        </a:p>
      </dgm:t>
    </dgm:pt>
    <dgm:pt modelId="{77640AD2-45CB-441D-B883-8824C089A4B8}" type="pres">
      <dgm:prSet presAssocID="{0F9DE4EE-B5BB-4FC7-B2A5-1597A1DAA7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95E622-047F-4334-A111-90510AEC18E3}" type="pres">
      <dgm:prSet presAssocID="{D0106405-6DAD-4A38-AF85-3FCDAA37C3E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31D29D-484D-4C60-B5D0-4B35CFA3E91C}" type="pres">
      <dgm:prSet presAssocID="{0D2BF710-49A8-4384-8CF9-FF76B14FFC53}" presName="spacer" presStyleCnt="0"/>
      <dgm:spPr/>
    </dgm:pt>
    <dgm:pt modelId="{94EC0CD5-D0DC-4A7E-870F-EF667F2DCCBF}" type="pres">
      <dgm:prSet presAssocID="{88813FF1-C1EA-4D99-A535-5FFF2D7C9EA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49C1C-330B-49E0-A28B-E9AE8FE1C5CF}" type="pres">
      <dgm:prSet presAssocID="{2E5408E5-9157-408E-B871-EF55AF680807}" presName="spacer" presStyleCnt="0"/>
      <dgm:spPr/>
    </dgm:pt>
    <dgm:pt modelId="{462786A6-7B9A-472B-89BB-60577A798859}" type="pres">
      <dgm:prSet presAssocID="{71346846-119F-463E-9FE4-D2A99C81D9D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C6E92E-7AAD-4C2C-A47A-25B25472066D}" type="pres">
      <dgm:prSet presAssocID="{7D6B8D7D-360A-490F-8C70-31CB6B848198}" presName="spacer" presStyleCnt="0"/>
      <dgm:spPr/>
    </dgm:pt>
    <dgm:pt modelId="{0F0CBA01-DCAE-4E78-8460-98A79F63990D}" type="pres">
      <dgm:prSet presAssocID="{7C0BFB74-DEE8-48A5-88DF-DA2084D3A78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389D60-AFE4-4959-A79A-00CF726EFE6F}" srcId="{0F9DE4EE-B5BB-4FC7-B2A5-1597A1DAA707}" destId="{88813FF1-C1EA-4D99-A535-5FFF2D7C9EAF}" srcOrd="1" destOrd="0" parTransId="{03C9AB02-86DC-4B3B-84CB-EB65BB1018E4}" sibTransId="{2E5408E5-9157-408E-B871-EF55AF680807}"/>
    <dgm:cxn modelId="{60F68BCC-203F-4872-B346-CF7D8CA63488}" type="presOf" srcId="{0F9DE4EE-B5BB-4FC7-B2A5-1597A1DAA707}" destId="{77640AD2-45CB-441D-B883-8824C089A4B8}" srcOrd="0" destOrd="0" presId="urn:microsoft.com/office/officeart/2005/8/layout/vList2"/>
    <dgm:cxn modelId="{F141CEDD-4754-4B98-A924-4028C64AC480}" srcId="{0F9DE4EE-B5BB-4FC7-B2A5-1597A1DAA707}" destId="{D0106405-6DAD-4A38-AF85-3FCDAA37C3E8}" srcOrd="0" destOrd="0" parTransId="{B8138BD6-94B2-48BC-8CF2-5B74BDCEFE1F}" sibTransId="{0D2BF710-49A8-4384-8CF9-FF76B14FFC53}"/>
    <dgm:cxn modelId="{2144AE95-BEE8-4761-82DB-7829C8C9675C}" type="presOf" srcId="{71346846-119F-463E-9FE4-D2A99C81D9D8}" destId="{462786A6-7B9A-472B-89BB-60577A798859}" srcOrd="0" destOrd="0" presId="urn:microsoft.com/office/officeart/2005/8/layout/vList2"/>
    <dgm:cxn modelId="{F550F247-F228-4124-8DBC-F1F2E0EE5E65}" type="presOf" srcId="{7C0BFB74-DEE8-48A5-88DF-DA2084D3A785}" destId="{0F0CBA01-DCAE-4E78-8460-98A79F63990D}" srcOrd="0" destOrd="0" presId="urn:microsoft.com/office/officeart/2005/8/layout/vList2"/>
    <dgm:cxn modelId="{3853CBA3-A4C0-4FB7-9B9D-EF4CCE0174F7}" type="presOf" srcId="{D0106405-6DAD-4A38-AF85-3FCDAA37C3E8}" destId="{2395E622-047F-4334-A111-90510AEC18E3}" srcOrd="0" destOrd="0" presId="urn:microsoft.com/office/officeart/2005/8/layout/vList2"/>
    <dgm:cxn modelId="{08E4A57D-0FC0-400B-BBF5-C8FE8F1F84F5}" srcId="{0F9DE4EE-B5BB-4FC7-B2A5-1597A1DAA707}" destId="{71346846-119F-463E-9FE4-D2A99C81D9D8}" srcOrd="2" destOrd="0" parTransId="{B627F108-895F-4E08-B1B4-98A60F2C2844}" sibTransId="{7D6B8D7D-360A-490F-8C70-31CB6B848198}"/>
    <dgm:cxn modelId="{868CF950-9727-4F55-9AC8-EAE390F7063C}" type="presOf" srcId="{88813FF1-C1EA-4D99-A535-5FFF2D7C9EAF}" destId="{94EC0CD5-D0DC-4A7E-870F-EF667F2DCCBF}" srcOrd="0" destOrd="0" presId="urn:microsoft.com/office/officeart/2005/8/layout/vList2"/>
    <dgm:cxn modelId="{F1F25C56-DD13-4E28-815F-FA773E810E18}" srcId="{0F9DE4EE-B5BB-4FC7-B2A5-1597A1DAA707}" destId="{7C0BFB74-DEE8-48A5-88DF-DA2084D3A785}" srcOrd="3" destOrd="0" parTransId="{7801D5DA-ABEB-45C6-9096-F36E67868EC4}" sibTransId="{4865FFB8-8EE1-4FAD-B966-38DD38C1838A}"/>
    <dgm:cxn modelId="{A2F27F3C-03EA-4DFE-8752-442E8FD066D7}" type="presParOf" srcId="{77640AD2-45CB-441D-B883-8824C089A4B8}" destId="{2395E622-047F-4334-A111-90510AEC18E3}" srcOrd="0" destOrd="0" presId="urn:microsoft.com/office/officeart/2005/8/layout/vList2"/>
    <dgm:cxn modelId="{197BC8BE-5567-478E-A147-222912797582}" type="presParOf" srcId="{77640AD2-45CB-441D-B883-8824C089A4B8}" destId="{7431D29D-484D-4C60-B5D0-4B35CFA3E91C}" srcOrd="1" destOrd="0" presId="urn:microsoft.com/office/officeart/2005/8/layout/vList2"/>
    <dgm:cxn modelId="{BB050892-221E-4CB0-8D23-E95B1D2A56E0}" type="presParOf" srcId="{77640AD2-45CB-441D-B883-8824C089A4B8}" destId="{94EC0CD5-D0DC-4A7E-870F-EF667F2DCCBF}" srcOrd="2" destOrd="0" presId="urn:microsoft.com/office/officeart/2005/8/layout/vList2"/>
    <dgm:cxn modelId="{C336EE80-8B17-44A5-BB87-98B0E07C954B}" type="presParOf" srcId="{77640AD2-45CB-441D-B883-8824C089A4B8}" destId="{BA749C1C-330B-49E0-A28B-E9AE8FE1C5CF}" srcOrd="3" destOrd="0" presId="urn:microsoft.com/office/officeart/2005/8/layout/vList2"/>
    <dgm:cxn modelId="{F7EFE4F1-6013-49FD-B310-86022254FC31}" type="presParOf" srcId="{77640AD2-45CB-441D-B883-8824C089A4B8}" destId="{462786A6-7B9A-472B-89BB-60577A798859}" srcOrd="4" destOrd="0" presId="urn:microsoft.com/office/officeart/2005/8/layout/vList2"/>
    <dgm:cxn modelId="{1F2416F8-1E48-4A51-AEDB-569950980C8E}" type="presParOf" srcId="{77640AD2-45CB-441D-B883-8824C089A4B8}" destId="{57C6E92E-7AAD-4C2C-A47A-25B25472066D}" srcOrd="5" destOrd="0" presId="urn:microsoft.com/office/officeart/2005/8/layout/vList2"/>
    <dgm:cxn modelId="{5C475E94-5D72-408C-A9FF-6394844655C8}" type="presParOf" srcId="{77640AD2-45CB-441D-B883-8824C089A4B8}" destId="{0F0CBA01-DCAE-4E78-8460-98A79F63990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594BE1-A3CE-43A5-9207-E01AD8AF3455}">
      <dsp:nvSpPr>
        <dsp:cNvPr id="0" name=""/>
        <dsp:cNvSpPr/>
      </dsp:nvSpPr>
      <dsp:spPr>
        <a:xfrm>
          <a:off x="8021" y="2861"/>
          <a:ext cx="3203568" cy="19221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baseline="0" dirty="0" smtClean="0"/>
            <a:t>Completeness</a:t>
          </a:r>
          <a:endParaRPr lang="en-IE" sz="3600" kern="1200" dirty="0"/>
        </a:p>
      </dsp:txBody>
      <dsp:txXfrm>
        <a:off x="8021" y="2861"/>
        <a:ext cx="3203568" cy="1922141"/>
      </dsp:txXfrm>
    </dsp:sp>
    <dsp:sp modelId="{A309C6E2-509E-4F99-A81C-70E41157DD20}">
      <dsp:nvSpPr>
        <dsp:cNvPr id="0" name=""/>
        <dsp:cNvSpPr/>
      </dsp:nvSpPr>
      <dsp:spPr>
        <a:xfrm>
          <a:off x="3531946" y="2861"/>
          <a:ext cx="3203568" cy="19221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baseline="0" smtClean="0"/>
            <a:t>Accuracy</a:t>
          </a:r>
          <a:endParaRPr lang="en-IE" sz="3600" kern="1200"/>
        </a:p>
      </dsp:txBody>
      <dsp:txXfrm>
        <a:off x="3531946" y="2861"/>
        <a:ext cx="3203568" cy="1922141"/>
      </dsp:txXfrm>
    </dsp:sp>
    <dsp:sp modelId="{78B0140F-8B41-417C-8952-A1A5939A536E}">
      <dsp:nvSpPr>
        <dsp:cNvPr id="0" name=""/>
        <dsp:cNvSpPr/>
      </dsp:nvSpPr>
      <dsp:spPr>
        <a:xfrm>
          <a:off x="7055872" y="2861"/>
          <a:ext cx="3203568" cy="19221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baseline="0" dirty="0" smtClean="0"/>
            <a:t>Consistency</a:t>
          </a:r>
          <a:endParaRPr lang="en-IE" sz="3600" kern="1200" dirty="0"/>
        </a:p>
      </dsp:txBody>
      <dsp:txXfrm>
        <a:off x="7055872" y="2861"/>
        <a:ext cx="3203568" cy="1922141"/>
      </dsp:txXfrm>
    </dsp:sp>
    <dsp:sp modelId="{FC560969-F043-4EDA-A1BC-A11B3D4A8B72}">
      <dsp:nvSpPr>
        <dsp:cNvPr id="0" name=""/>
        <dsp:cNvSpPr/>
      </dsp:nvSpPr>
      <dsp:spPr>
        <a:xfrm>
          <a:off x="8021" y="2245359"/>
          <a:ext cx="3203568" cy="19221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baseline="0" smtClean="0"/>
            <a:t>Validity</a:t>
          </a:r>
          <a:endParaRPr lang="en-IE" sz="3600" kern="1200"/>
        </a:p>
      </dsp:txBody>
      <dsp:txXfrm>
        <a:off x="8021" y="2245359"/>
        <a:ext cx="3203568" cy="1922141"/>
      </dsp:txXfrm>
    </dsp:sp>
    <dsp:sp modelId="{AAD04646-BFC3-4C23-8614-AEAF6CE46F89}">
      <dsp:nvSpPr>
        <dsp:cNvPr id="0" name=""/>
        <dsp:cNvSpPr/>
      </dsp:nvSpPr>
      <dsp:spPr>
        <a:xfrm>
          <a:off x="3531946" y="2245359"/>
          <a:ext cx="3203568" cy="19221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baseline="0" smtClean="0"/>
            <a:t>Uniqueness</a:t>
          </a:r>
          <a:endParaRPr lang="en-IE" sz="3600" kern="1200"/>
        </a:p>
      </dsp:txBody>
      <dsp:txXfrm>
        <a:off x="3531946" y="2245359"/>
        <a:ext cx="3203568" cy="1922141"/>
      </dsp:txXfrm>
    </dsp:sp>
    <dsp:sp modelId="{367EE4B7-3302-49B4-9685-54F16681CF63}">
      <dsp:nvSpPr>
        <dsp:cNvPr id="0" name=""/>
        <dsp:cNvSpPr/>
      </dsp:nvSpPr>
      <dsp:spPr>
        <a:xfrm>
          <a:off x="7055872" y="2245359"/>
          <a:ext cx="3203568" cy="19221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baseline="0" smtClean="0"/>
            <a:t>Integrity</a:t>
          </a:r>
          <a:endParaRPr lang="en-IE" sz="3600" kern="1200"/>
        </a:p>
      </dsp:txBody>
      <dsp:txXfrm>
        <a:off x="7055872" y="2245359"/>
        <a:ext cx="3203568" cy="19221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95E622-047F-4334-A111-90510AEC18E3}">
      <dsp:nvSpPr>
        <dsp:cNvPr id="0" name=""/>
        <dsp:cNvSpPr/>
      </dsp:nvSpPr>
      <dsp:spPr>
        <a:xfrm>
          <a:off x="0" y="295981"/>
          <a:ext cx="10267462" cy="8189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kern="1200" baseline="0" smtClean="0"/>
            <a:t>Combine different sources of data</a:t>
          </a:r>
          <a:endParaRPr lang="en-IE" sz="3500" kern="1200"/>
        </a:p>
      </dsp:txBody>
      <dsp:txXfrm>
        <a:off x="39980" y="335961"/>
        <a:ext cx="10187502" cy="739039"/>
      </dsp:txXfrm>
    </dsp:sp>
    <dsp:sp modelId="{94EC0CD5-D0DC-4A7E-870F-EF667F2DCCBF}">
      <dsp:nvSpPr>
        <dsp:cNvPr id="0" name=""/>
        <dsp:cNvSpPr/>
      </dsp:nvSpPr>
      <dsp:spPr>
        <a:xfrm>
          <a:off x="0" y="1215781"/>
          <a:ext cx="10267462" cy="8189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kern="1200" baseline="0" smtClean="0"/>
            <a:t>Quality checks on data</a:t>
          </a:r>
          <a:endParaRPr lang="en-IE" sz="3500" kern="1200"/>
        </a:p>
      </dsp:txBody>
      <dsp:txXfrm>
        <a:off x="39980" y="1255761"/>
        <a:ext cx="10187502" cy="739039"/>
      </dsp:txXfrm>
    </dsp:sp>
    <dsp:sp modelId="{462786A6-7B9A-472B-89BB-60577A798859}">
      <dsp:nvSpPr>
        <dsp:cNvPr id="0" name=""/>
        <dsp:cNvSpPr/>
      </dsp:nvSpPr>
      <dsp:spPr>
        <a:xfrm>
          <a:off x="0" y="2135581"/>
          <a:ext cx="10267462" cy="8189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kern="1200" baseline="0" smtClean="0"/>
            <a:t>Based on open-source and widely used standards</a:t>
          </a:r>
          <a:endParaRPr lang="en-IE" sz="3500" kern="1200"/>
        </a:p>
      </dsp:txBody>
      <dsp:txXfrm>
        <a:off x="39980" y="2175561"/>
        <a:ext cx="10187502" cy="739039"/>
      </dsp:txXfrm>
    </dsp:sp>
    <dsp:sp modelId="{0F0CBA01-DCAE-4E78-8460-98A79F63990D}">
      <dsp:nvSpPr>
        <dsp:cNvPr id="0" name=""/>
        <dsp:cNvSpPr/>
      </dsp:nvSpPr>
      <dsp:spPr>
        <a:xfrm>
          <a:off x="0" y="3055381"/>
          <a:ext cx="10267462" cy="8189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kern="1200" baseline="0" smtClean="0"/>
            <a:t>Integrated environment + data</a:t>
          </a:r>
          <a:endParaRPr lang="en-IE" sz="3500" kern="1200"/>
        </a:p>
      </dsp:txBody>
      <dsp:txXfrm>
        <a:off x="39980" y="3095361"/>
        <a:ext cx="10187502" cy="739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pPr/>
              <a:t>30/04/2023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pPr/>
              <a:t>30/04/2023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stack is ordered by categories: OS &amp; </a:t>
            </a:r>
            <a:r>
              <a:rPr lang="en-US" err="1"/>
              <a:t>Virtualisation</a:t>
            </a:r>
            <a:r>
              <a:rPr lang="en-US"/>
              <a:t>/</a:t>
            </a:r>
            <a:r>
              <a:rPr lang="en-US" err="1"/>
              <a:t>Containerisation</a:t>
            </a:r>
            <a:r>
              <a:rPr lang="en-US"/>
              <a:t>, Storage &amp; File sharing &amp; transfer, Remote Desktop, Data science programming/development environments, Monitoring, Automation, ML, HTC/HPC/</a:t>
            </a:r>
            <a:r>
              <a:rPr lang="en-US" err="1"/>
              <a:t>Worflows</a:t>
            </a:r>
            <a:r>
              <a:rPr lang="en-US"/>
              <a:t>, Database management, WSIG/search, and GIS software + </a:t>
            </a:r>
            <a:r>
              <a:rPr lang="en-US" err="1"/>
              <a:t>Knime</a:t>
            </a:r>
            <a:r>
              <a:rPr lang="en-US"/>
              <a:t>.</a:t>
            </a:r>
            <a:endParaRPr lang="en-US" err="1">
              <a:cs typeface="Calibri"/>
            </a:endParaRP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All but Matlab and IDL are open-source software.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614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DC74736-FFEB-8230-3CBC-306C483158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4"/>
            <a:ext cx="12192000" cy="6858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929" y="6194013"/>
            <a:ext cx="1718512" cy="45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84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0" indent="-342900" algn="l">
              <a:buClr>
                <a:schemeClr val="accent5"/>
              </a:buClr>
              <a:buFont typeface="Arial"/>
              <a:buNone/>
              <a:defRPr/>
            </a:lvl1pPr>
            <a:lvl2pPr marL="800100" indent="-342900">
              <a:buClr>
                <a:schemeClr val="accent5"/>
              </a:buClr>
              <a:buFont typeface="Arial"/>
              <a:buNone/>
              <a:defRPr/>
            </a:lvl2pPr>
            <a:lvl3pPr marL="1200150" indent="-285750">
              <a:buClr>
                <a:schemeClr val="accent5"/>
              </a:buClr>
              <a:buFont typeface="Arial"/>
              <a:buNone/>
              <a:defRPr/>
            </a:lvl3pPr>
            <a:lvl4pPr marL="1657350" indent="-285750">
              <a:buClr>
                <a:schemeClr val="accent5"/>
              </a:buClr>
              <a:buFont typeface="Arial"/>
              <a:buNone/>
              <a:defRPr/>
            </a:lvl4pPr>
            <a:lvl5pPr marL="2114550" indent="-285750">
              <a:buClr>
                <a:schemeClr val="accent5"/>
              </a:buClr>
              <a:buFont typeface="Arial"/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F77687C-AC6F-634F-AC60-81131BCE7FC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38201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A1F17483-D7EC-5F47-B284-CA9DDB1A89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78392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E020C457-3C2E-CA42-88B4-5E3F06B1AE9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3831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B33CC6E2-D391-D44C-9F83-EE43AEFB9DA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7850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2EE2749-4448-E94D-A3B6-E8FD4C9B9E3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4178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292FCF7F-70FF-AF43-824A-E78383E715E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18197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5F365213-848B-024E-A456-0D200676FA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33074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1F0C252E-54B1-624A-B251-93ACB24B44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33075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EC7BFE4B-D881-0841-972F-3BB3E43AAF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27391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26D230BA-B3D4-3543-AD14-9F6C784D2F4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49106" y="3907988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6151C0D4-98EF-D447-A8C6-142CA23E3F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70722" y="1750540"/>
            <a:ext cx="1663928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3298D3D7-E8BE-DE4C-9995-3011560B905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27393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5AA5AF97-B62D-1649-9296-29B8A162A14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78650" y="3897313"/>
            <a:ext cx="1656000" cy="2098675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018AC41E-3877-BF47-AA29-7A9F0F0A096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549106" y="1750540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0430CE-3EAA-0F5F-3032-04C3EBD4B3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3" cy="342900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085601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4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endParaRPr lang="en-GB" noProof="0" dirty="0"/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baseline="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902658" y="6436338"/>
            <a:ext cx="444383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indent="0" algn="l">
              <a:buClr>
                <a:schemeClr val="accent5"/>
              </a:buClr>
              <a:buFont typeface="Arial"/>
              <a:buNone/>
            </a:pPr>
            <a:fld id="{7CDCD853-BF31-41A2-A1D4-0871305F302F}" type="slidenum">
              <a:rPr lang="en-GB" sz="120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</a:rPr>
              <a:pPr marL="0" indent="0" algn="l">
                <a:buClr>
                  <a:schemeClr val="accent5"/>
                </a:buClr>
                <a:buFont typeface="Arial"/>
                <a:buNone/>
              </a:pPr>
              <a:t>‹#›</a:t>
            </a:fld>
            <a:endParaRPr lang="en-GB" sz="1600" noProof="0" dirty="0">
              <a:ln>
                <a:noFill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799653" y="6411461"/>
            <a:ext cx="1" cy="446539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50" r:id="rId2"/>
    <p:sldLayoutId id="2147483660" r:id="rId3"/>
    <p:sldLayoutId id="2147483652" r:id="rId4"/>
    <p:sldLayoutId id="2147483661" r:id="rId5"/>
    <p:sldLayoutId id="2147483653" r:id="rId6"/>
    <p:sldLayoutId id="2147483654" r:id="rId7"/>
    <p:sldLayoutId id="2147483659" r:id="rId8"/>
    <p:sldLayoutId id="2147483658" r:id="rId9"/>
    <p:sldLayoutId id="2147483668" r:id="rId10"/>
    <p:sldLayoutId id="2147483666" r:id="rId11"/>
    <p:sldLayoutId id="2147483667" r:id="rId12"/>
    <p:sldLayoutId id="2147483655" r:id="rId13"/>
    <p:sldLayoutId id="2147483672" r:id="rId14"/>
    <p:sldLayoutId id="2147483673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 userDrawn="1">
          <p15:clr>
            <a:srgbClr val="F26B43"/>
          </p15:clr>
        </p15:guide>
        <p15:guide id="2" pos="5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4.png"/><Relationship Id="rId10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pi.stacspec.org/v1.0.0-rc.1/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jeodpp.jrc.ec.europa.eu/eu/data/stac-browser/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26" Type="http://schemas.openxmlformats.org/officeDocument/2006/relationships/image" Target="../media/image59.png"/><Relationship Id="rId39" Type="http://schemas.openxmlformats.org/officeDocument/2006/relationships/image" Target="../media/image72.png"/><Relationship Id="rId21" Type="http://schemas.openxmlformats.org/officeDocument/2006/relationships/image" Target="../media/image54.png"/><Relationship Id="rId34" Type="http://schemas.openxmlformats.org/officeDocument/2006/relationships/image" Target="../media/image67.png"/><Relationship Id="rId42" Type="http://schemas.openxmlformats.org/officeDocument/2006/relationships/image" Target="../media/image75.png"/><Relationship Id="rId47" Type="http://schemas.openxmlformats.org/officeDocument/2006/relationships/image" Target="../media/image80.png"/><Relationship Id="rId50" Type="http://schemas.openxmlformats.org/officeDocument/2006/relationships/image" Target="../media/image83.png"/><Relationship Id="rId55" Type="http://schemas.openxmlformats.org/officeDocument/2006/relationships/image" Target="../media/image88.png"/><Relationship Id="rId63" Type="http://schemas.openxmlformats.org/officeDocument/2006/relationships/image" Target="../media/image96.png"/><Relationship Id="rId68" Type="http://schemas.openxmlformats.org/officeDocument/2006/relationships/image" Target="../media/image101.png"/><Relationship Id="rId76" Type="http://schemas.openxmlformats.org/officeDocument/2006/relationships/image" Target="../media/image109.png"/><Relationship Id="rId84" Type="http://schemas.microsoft.com/office/2018/10/relationships/comments" Target="NULL"/><Relationship Id="rId7" Type="http://schemas.openxmlformats.org/officeDocument/2006/relationships/image" Target="../media/image40.png"/><Relationship Id="rId71" Type="http://schemas.openxmlformats.org/officeDocument/2006/relationships/image" Target="../media/image10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9.png"/><Relationship Id="rId29" Type="http://schemas.openxmlformats.org/officeDocument/2006/relationships/image" Target="../media/image62.png"/><Relationship Id="rId11" Type="http://schemas.openxmlformats.org/officeDocument/2006/relationships/image" Target="../media/image44.jpeg"/><Relationship Id="rId24" Type="http://schemas.openxmlformats.org/officeDocument/2006/relationships/image" Target="../media/image57.png"/><Relationship Id="rId32" Type="http://schemas.openxmlformats.org/officeDocument/2006/relationships/image" Target="../media/image65.png"/><Relationship Id="rId37" Type="http://schemas.openxmlformats.org/officeDocument/2006/relationships/image" Target="../media/image70.png"/><Relationship Id="rId40" Type="http://schemas.openxmlformats.org/officeDocument/2006/relationships/image" Target="../media/image73.png"/><Relationship Id="rId45" Type="http://schemas.openxmlformats.org/officeDocument/2006/relationships/image" Target="../media/image78.png"/><Relationship Id="rId53" Type="http://schemas.openxmlformats.org/officeDocument/2006/relationships/image" Target="../media/image86.png"/><Relationship Id="rId58" Type="http://schemas.openxmlformats.org/officeDocument/2006/relationships/image" Target="../media/image91.png"/><Relationship Id="rId66" Type="http://schemas.openxmlformats.org/officeDocument/2006/relationships/image" Target="../media/image99.jpeg"/><Relationship Id="rId74" Type="http://schemas.openxmlformats.org/officeDocument/2006/relationships/image" Target="../media/image107.png"/><Relationship Id="rId79" Type="http://schemas.openxmlformats.org/officeDocument/2006/relationships/image" Target="NULL"/><Relationship Id="rId5" Type="http://schemas.openxmlformats.org/officeDocument/2006/relationships/image" Target="../media/image38.png"/><Relationship Id="rId61" Type="http://schemas.openxmlformats.org/officeDocument/2006/relationships/image" Target="../media/image94.png"/><Relationship Id="rId82" Type="http://schemas.openxmlformats.org/officeDocument/2006/relationships/image" Target="../media/image113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31" Type="http://schemas.openxmlformats.org/officeDocument/2006/relationships/image" Target="../media/image64.png"/><Relationship Id="rId44" Type="http://schemas.openxmlformats.org/officeDocument/2006/relationships/image" Target="../media/image77.png"/><Relationship Id="rId52" Type="http://schemas.openxmlformats.org/officeDocument/2006/relationships/image" Target="../media/image85.png"/><Relationship Id="rId60" Type="http://schemas.openxmlformats.org/officeDocument/2006/relationships/image" Target="../media/image93.png"/><Relationship Id="rId65" Type="http://schemas.openxmlformats.org/officeDocument/2006/relationships/image" Target="../media/image98.png"/><Relationship Id="rId73" Type="http://schemas.openxmlformats.org/officeDocument/2006/relationships/image" Target="../media/image106.png"/><Relationship Id="rId81" Type="http://schemas.openxmlformats.org/officeDocument/2006/relationships/image" Target="../media/image112.png"/><Relationship Id="rId4" Type="http://schemas.openxmlformats.org/officeDocument/2006/relationships/image" Target="../media/image37.png"/><Relationship Id="rId9" Type="http://schemas.openxmlformats.org/officeDocument/2006/relationships/image" Target="../media/image42.jpeg"/><Relationship Id="rId14" Type="http://schemas.openxmlformats.org/officeDocument/2006/relationships/image" Target="../media/image47.png"/><Relationship Id="rId22" Type="http://schemas.openxmlformats.org/officeDocument/2006/relationships/image" Target="../media/image55.png"/><Relationship Id="rId27" Type="http://schemas.openxmlformats.org/officeDocument/2006/relationships/image" Target="../media/image60.png"/><Relationship Id="rId30" Type="http://schemas.openxmlformats.org/officeDocument/2006/relationships/image" Target="../media/image63.png"/><Relationship Id="rId35" Type="http://schemas.openxmlformats.org/officeDocument/2006/relationships/image" Target="../media/image68.png"/><Relationship Id="rId43" Type="http://schemas.openxmlformats.org/officeDocument/2006/relationships/image" Target="../media/image76.png"/><Relationship Id="rId48" Type="http://schemas.openxmlformats.org/officeDocument/2006/relationships/image" Target="../media/image81.png"/><Relationship Id="rId56" Type="http://schemas.openxmlformats.org/officeDocument/2006/relationships/image" Target="../media/image89.png"/><Relationship Id="rId64" Type="http://schemas.openxmlformats.org/officeDocument/2006/relationships/image" Target="../media/image97.png"/><Relationship Id="rId69" Type="http://schemas.openxmlformats.org/officeDocument/2006/relationships/image" Target="../media/image102.png"/><Relationship Id="rId77" Type="http://schemas.openxmlformats.org/officeDocument/2006/relationships/image" Target="../media/image110.png"/><Relationship Id="rId8" Type="http://schemas.openxmlformats.org/officeDocument/2006/relationships/image" Target="../media/image41.png"/><Relationship Id="rId51" Type="http://schemas.openxmlformats.org/officeDocument/2006/relationships/image" Target="../media/image84.png"/><Relationship Id="rId72" Type="http://schemas.openxmlformats.org/officeDocument/2006/relationships/image" Target="../media/image105.png"/><Relationship Id="rId80" Type="http://schemas.openxmlformats.org/officeDocument/2006/relationships/image" Target="../media/image111.png"/><Relationship Id="rId3" Type="http://schemas.openxmlformats.org/officeDocument/2006/relationships/image" Target="../media/image36.png"/><Relationship Id="rId12" Type="http://schemas.openxmlformats.org/officeDocument/2006/relationships/image" Target="../media/image45.jpeg"/><Relationship Id="rId17" Type="http://schemas.openxmlformats.org/officeDocument/2006/relationships/image" Target="../media/image50.jpeg"/><Relationship Id="rId25" Type="http://schemas.openxmlformats.org/officeDocument/2006/relationships/image" Target="../media/image58.jpeg"/><Relationship Id="rId33" Type="http://schemas.openxmlformats.org/officeDocument/2006/relationships/image" Target="../media/image66.png"/><Relationship Id="rId38" Type="http://schemas.openxmlformats.org/officeDocument/2006/relationships/image" Target="../media/image71.png"/><Relationship Id="rId46" Type="http://schemas.openxmlformats.org/officeDocument/2006/relationships/image" Target="../media/image79.png"/><Relationship Id="rId59" Type="http://schemas.openxmlformats.org/officeDocument/2006/relationships/image" Target="../media/image92.png"/><Relationship Id="rId67" Type="http://schemas.openxmlformats.org/officeDocument/2006/relationships/image" Target="../media/image100.jpeg"/><Relationship Id="rId20" Type="http://schemas.openxmlformats.org/officeDocument/2006/relationships/image" Target="../media/image53.png"/><Relationship Id="rId41" Type="http://schemas.openxmlformats.org/officeDocument/2006/relationships/image" Target="../media/image74.png"/><Relationship Id="rId54" Type="http://schemas.openxmlformats.org/officeDocument/2006/relationships/image" Target="../media/image87.png"/><Relationship Id="rId62" Type="http://schemas.openxmlformats.org/officeDocument/2006/relationships/image" Target="../media/image95.png"/><Relationship Id="rId70" Type="http://schemas.openxmlformats.org/officeDocument/2006/relationships/image" Target="../media/image103.png"/><Relationship Id="rId75" Type="http://schemas.openxmlformats.org/officeDocument/2006/relationships/image" Target="../media/image108.png"/><Relationship Id="rId83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5" Type="http://schemas.openxmlformats.org/officeDocument/2006/relationships/image" Target="../media/image48.png"/><Relationship Id="rId23" Type="http://schemas.openxmlformats.org/officeDocument/2006/relationships/image" Target="../media/image56.jpeg"/><Relationship Id="rId28" Type="http://schemas.openxmlformats.org/officeDocument/2006/relationships/image" Target="../media/image61.png"/><Relationship Id="rId36" Type="http://schemas.openxmlformats.org/officeDocument/2006/relationships/image" Target="../media/image69.png"/><Relationship Id="rId49" Type="http://schemas.openxmlformats.org/officeDocument/2006/relationships/image" Target="../media/image82.png"/><Relationship Id="rId57" Type="http://schemas.openxmlformats.org/officeDocument/2006/relationships/image" Target="../media/image9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/>
              <a:t>A data-centric platform for scientific support to EU policies </a:t>
            </a:r>
            <a:endParaRPr lang="en-IE" sz="5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Chiara </a:t>
            </a:r>
            <a:r>
              <a:rPr lang="en-GB" dirty="0" err="1" smtClean="0"/>
              <a:t>Chiarelli</a:t>
            </a:r>
            <a:r>
              <a:rPr lang="en-GB" dirty="0" smtClean="0"/>
              <a:t>, Davide De </a:t>
            </a:r>
            <a:r>
              <a:rPr lang="en-GB" dirty="0" err="1" smtClean="0"/>
              <a:t>Marchi</a:t>
            </a:r>
            <a:r>
              <a:rPr lang="en-GB" dirty="0" smtClean="0"/>
              <a:t>, Ilias </a:t>
            </a:r>
            <a:r>
              <a:rPr lang="en-GB" dirty="0" err="1" smtClean="0"/>
              <a:t>Ioannou</a:t>
            </a:r>
            <a:r>
              <a:rPr lang="en-GB" dirty="0" smtClean="0"/>
              <a:t>, Pieter </a:t>
            </a:r>
            <a:r>
              <a:rPr lang="en-GB" dirty="0" err="1" smtClean="0"/>
              <a:t>Kempeneers</a:t>
            </a:r>
            <a:r>
              <a:rPr lang="en-GB" dirty="0" smtClean="0"/>
              <a:t>, Tomas </a:t>
            </a:r>
            <a:r>
              <a:rPr lang="en-GB" dirty="0" err="1" smtClean="0"/>
              <a:t>Kliment</a:t>
            </a:r>
            <a:r>
              <a:rPr lang="en-GB" dirty="0" smtClean="0"/>
              <a:t>, Pierre </a:t>
            </a:r>
            <a:r>
              <a:rPr lang="en-GB" dirty="0" err="1" smtClean="0"/>
              <a:t>Soille</a:t>
            </a:r>
            <a:r>
              <a:rPr lang="en-GB" dirty="0" smtClean="0"/>
              <a:t>, </a:t>
            </a:r>
            <a:r>
              <a:rPr lang="en-GB" b="1" dirty="0" smtClean="0"/>
              <a:t>Roberto Ugolotti</a:t>
            </a:r>
          </a:p>
          <a:p>
            <a:r>
              <a:rPr lang="en-GB" dirty="0" smtClean="0"/>
              <a:t>Joint Research Centre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8291593" y="5339166"/>
            <a:ext cx="3595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chemeClr val="accent5"/>
              </a:buClr>
            </a:pPr>
            <a:r>
              <a:rPr lang="en-GB" sz="2400" noProof="0" dirty="0" err="1" smtClean="0">
                <a:solidFill>
                  <a:schemeClr val="bg1"/>
                </a:solidFill>
              </a:rPr>
              <a:t>Geneve</a:t>
            </a:r>
            <a:r>
              <a:rPr lang="en-GB" sz="2400" noProof="0" dirty="0" smtClean="0">
                <a:solidFill>
                  <a:schemeClr val="bg1"/>
                </a:solidFill>
              </a:rPr>
              <a:t>, 04/05/2023</a:t>
            </a:r>
            <a:endParaRPr lang="en-IE" sz="2400" noProof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24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2604896"/>
              </p:ext>
            </p:extLst>
          </p:nvPr>
        </p:nvGraphicFramePr>
        <p:xfrm>
          <a:off x="967154" y="1825624"/>
          <a:ext cx="10267462" cy="417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Quality Checks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356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" t="8390" r="2165" b="31627"/>
          <a:stretch/>
        </p:blipFill>
        <p:spPr>
          <a:xfrm>
            <a:off x="1448417" y="5387078"/>
            <a:ext cx="2100020" cy="742315"/>
          </a:xfrm>
          <a:ln w="38100">
            <a:solidFill>
              <a:schemeClr val="accent2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Cataloguing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27" y="2267869"/>
            <a:ext cx="1393499" cy="557400"/>
          </a:xfrm>
          <a:prstGeom prst="rect">
            <a:avLst/>
          </a:prstGeom>
          <a:ln w="38100">
            <a:solidFill>
              <a:schemeClr val="accent6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014" y="3090171"/>
            <a:ext cx="1041198" cy="780031"/>
          </a:xfrm>
          <a:prstGeom prst="rect">
            <a:avLst/>
          </a:prstGeom>
          <a:ln w="38100">
            <a:solidFill>
              <a:schemeClr val="accent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461" y="4135104"/>
            <a:ext cx="977615" cy="977615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138047" y="1604075"/>
            <a:ext cx="3975316" cy="46262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Pentagon 8"/>
          <p:cNvSpPr/>
          <p:nvPr/>
        </p:nvSpPr>
        <p:spPr>
          <a:xfrm>
            <a:off x="4440265" y="2053525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Pentagon 9"/>
          <p:cNvSpPr/>
          <p:nvPr/>
        </p:nvSpPr>
        <p:spPr>
          <a:xfrm>
            <a:off x="5734583" y="3124017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Pentagon 10"/>
          <p:cNvSpPr/>
          <p:nvPr/>
        </p:nvSpPr>
        <p:spPr>
          <a:xfrm>
            <a:off x="4440265" y="4157974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Pentagon 11"/>
          <p:cNvSpPr/>
          <p:nvPr/>
        </p:nvSpPr>
        <p:spPr>
          <a:xfrm>
            <a:off x="4440265" y="3124017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Pentagon 12"/>
          <p:cNvSpPr/>
          <p:nvPr/>
        </p:nvSpPr>
        <p:spPr>
          <a:xfrm>
            <a:off x="6973354" y="4118559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Pentagon 13"/>
          <p:cNvSpPr/>
          <p:nvPr/>
        </p:nvSpPr>
        <p:spPr>
          <a:xfrm>
            <a:off x="4440265" y="5214443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Pentagon 14"/>
          <p:cNvSpPr/>
          <p:nvPr/>
        </p:nvSpPr>
        <p:spPr>
          <a:xfrm>
            <a:off x="6987362" y="2053525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Pentagon 16"/>
          <p:cNvSpPr/>
          <p:nvPr/>
        </p:nvSpPr>
        <p:spPr>
          <a:xfrm>
            <a:off x="7000173" y="3124017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1" name="Straight Arrow Connector 20"/>
          <p:cNvCxnSpPr>
            <a:stCxn id="4" idx="3"/>
            <a:endCxn id="9" idx="1"/>
          </p:cNvCxnSpPr>
          <p:nvPr/>
        </p:nvCxnSpPr>
        <p:spPr>
          <a:xfrm flipV="1">
            <a:off x="2958826" y="2313122"/>
            <a:ext cx="1481439" cy="23344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9" idx="3"/>
            <a:endCxn id="10" idx="1"/>
          </p:cNvCxnSpPr>
          <p:nvPr/>
        </p:nvCxnSpPr>
        <p:spPr>
          <a:xfrm>
            <a:off x="5176435" y="2313122"/>
            <a:ext cx="558148" cy="10704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Flowchart: Magnetic Disk 30"/>
          <p:cNvSpPr/>
          <p:nvPr/>
        </p:nvSpPr>
        <p:spPr>
          <a:xfrm>
            <a:off x="9451319" y="37391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2" name="Flowchart: Magnetic Disk 31"/>
          <p:cNvSpPr/>
          <p:nvPr/>
        </p:nvSpPr>
        <p:spPr>
          <a:xfrm>
            <a:off x="9603719" y="38915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Flowchart: Magnetic Disk 32"/>
          <p:cNvSpPr/>
          <p:nvPr/>
        </p:nvSpPr>
        <p:spPr>
          <a:xfrm>
            <a:off x="9756119" y="40439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Flowchart: Magnetic Disk 33"/>
          <p:cNvSpPr/>
          <p:nvPr/>
        </p:nvSpPr>
        <p:spPr>
          <a:xfrm>
            <a:off x="9908519" y="41963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35" name="Straight Arrow Connector 34"/>
          <p:cNvCxnSpPr>
            <a:stCxn id="15" idx="3"/>
            <a:endCxn id="31" idx="2"/>
          </p:cNvCxnSpPr>
          <p:nvPr/>
        </p:nvCxnSpPr>
        <p:spPr>
          <a:xfrm>
            <a:off x="7723532" y="2313122"/>
            <a:ext cx="1727787" cy="22877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5" idx="3"/>
            <a:endCxn id="12" idx="1"/>
          </p:cNvCxnSpPr>
          <p:nvPr/>
        </p:nvCxnSpPr>
        <p:spPr>
          <a:xfrm flipV="1">
            <a:off x="3203212" y="3383614"/>
            <a:ext cx="1237053" cy="965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0" idx="3"/>
            <a:endCxn id="15" idx="1"/>
          </p:cNvCxnSpPr>
          <p:nvPr/>
        </p:nvCxnSpPr>
        <p:spPr>
          <a:xfrm flipV="1">
            <a:off x="6470753" y="2313122"/>
            <a:ext cx="516609" cy="10704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2" idx="3"/>
            <a:endCxn id="10" idx="1"/>
          </p:cNvCxnSpPr>
          <p:nvPr/>
        </p:nvCxnSpPr>
        <p:spPr>
          <a:xfrm>
            <a:off x="5176435" y="3383614"/>
            <a:ext cx="55814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0" idx="3"/>
            <a:endCxn id="17" idx="1"/>
          </p:cNvCxnSpPr>
          <p:nvPr/>
        </p:nvCxnSpPr>
        <p:spPr>
          <a:xfrm>
            <a:off x="6470753" y="3383614"/>
            <a:ext cx="5294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7" idx="3"/>
            <a:endCxn id="31" idx="2"/>
          </p:cNvCxnSpPr>
          <p:nvPr/>
        </p:nvCxnSpPr>
        <p:spPr>
          <a:xfrm>
            <a:off x="7736343" y="3383614"/>
            <a:ext cx="1714976" cy="12172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6" idx="3"/>
            <a:endCxn id="11" idx="1"/>
          </p:cNvCxnSpPr>
          <p:nvPr/>
        </p:nvCxnSpPr>
        <p:spPr>
          <a:xfrm flipV="1">
            <a:off x="2262076" y="4417571"/>
            <a:ext cx="2178189" cy="2063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1" idx="3"/>
            <a:endCxn id="13" idx="1"/>
          </p:cNvCxnSpPr>
          <p:nvPr/>
        </p:nvCxnSpPr>
        <p:spPr>
          <a:xfrm flipV="1">
            <a:off x="5176435" y="4378156"/>
            <a:ext cx="1796919" cy="394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13" idx="3"/>
            <a:endCxn id="31" idx="2"/>
          </p:cNvCxnSpPr>
          <p:nvPr/>
        </p:nvCxnSpPr>
        <p:spPr>
          <a:xfrm>
            <a:off x="7709524" y="4378156"/>
            <a:ext cx="1741795" cy="22271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7" idx="3"/>
            <a:endCxn id="14" idx="1"/>
          </p:cNvCxnSpPr>
          <p:nvPr/>
        </p:nvCxnSpPr>
        <p:spPr>
          <a:xfrm flipV="1">
            <a:off x="3548437" y="5474040"/>
            <a:ext cx="891828" cy="2841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14" idx="3"/>
            <a:endCxn id="31" idx="2"/>
          </p:cNvCxnSpPr>
          <p:nvPr/>
        </p:nvCxnSpPr>
        <p:spPr>
          <a:xfrm flipV="1">
            <a:off x="5176435" y="4600870"/>
            <a:ext cx="4274884" cy="87317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19" name="Group 118"/>
          <p:cNvGrpSpPr/>
          <p:nvPr/>
        </p:nvGrpSpPr>
        <p:grpSpPr>
          <a:xfrm>
            <a:off x="10796384" y="1990528"/>
            <a:ext cx="1133793" cy="1180311"/>
            <a:chOff x="10690574" y="1644958"/>
            <a:chExt cx="1133793" cy="1180311"/>
          </a:xfrm>
        </p:grpSpPr>
        <p:sp>
          <p:nvSpPr>
            <p:cNvPr id="76" name="Flowchart: Magnetic Disk 75"/>
            <p:cNvSpPr/>
            <p:nvPr/>
          </p:nvSpPr>
          <p:spPr>
            <a:xfrm>
              <a:off x="10690574" y="1644958"/>
              <a:ext cx="1133793" cy="1180311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6205" y="2072921"/>
              <a:ext cx="642530" cy="642530"/>
            </a:xfrm>
            <a:prstGeom prst="rect">
              <a:avLst/>
            </a:prstGeom>
          </p:spPr>
        </p:pic>
      </p:grpSp>
      <p:pic>
        <p:nvPicPr>
          <p:cNvPr id="78" name="Picture 7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230" y="4857453"/>
            <a:ext cx="707399" cy="817197"/>
          </a:xfrm>
          <a:prstGeom prst="rect">
            <a:avLst/>
          </a:prstGeom>
        </p:spPr>
      </p:pic>
      <p:cxnSp>
        <p:nvCxnSpPr>
          <p:cNvPr id="79" name="Straight Arrow Connector 78"/>
          <p:cNvCxnSpPr>
            <a:stCxn id="15" idx="3"/>
            <a:endCxn id="97" idx="1"/>
          </p:cNvCxnSpPr>
          <p:nvPr/>
        </p:nvCxnSpPr>
        <p:spPr>
          <a:xfrm>
            <a:off x="7723532" y="2313122"/>
            <a:ext cx="1038388" cy="267562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7" idx="3"/>
            <a:endCxn id="97" idx="1"/>
          </p:cNvCxnSpPr>
          <p:nvPr/>
        </p:nvCxnSpPr>
        <p:spPr>
          <a:xfrm flipV="1">
            <a:off x="7736343" y="2580684"/>
            <a:ext cx="1025577" cy="80293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3" idx="3"/>
            <a:endCxn id="97" idx="1"/>
          </p:cNvCxnSpPr>
          <p:nvPr/>
        </p:nvCxnSpPr>
        <p:spPr>
          <a:xfrm flipV="1">
            <a:off x="7709524" y="2580684"/>
            <a:ext cx="1052396" cy="1797472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14" idx="3"/>
            <a:endCxn id="97" idx="1"/>
          </p:cNvCxnSpPr>
          <p:nvPr/>
        </p:nvCxnSpPr>
        <p:spPr>
          <a:xfrm flipV="1">
            <a:off x="5176435" y="2580684"/>
            <a:ext cx="3585485" cy="2893356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94" name="Picture 9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171" y="4225754"/>
            <a:ext cx="304802" cy="304802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812" y="5326834"/>
            <a:ext cx="304802" cy="304802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208" y="4265170"/>
            <a:ext cx="304802" cy="304802"/>
          </a:xfrm>
          <a:prstGeom prst="rect">
            <a:avLst/>
          </a:prstGeom>
        </p:spPr>
      </p:pic>
      <p:grpSp>
        <p:nvGrpSpPr>
          <p:cNvPr id="120" name="Group 119"/>
          <p:cNvGrpSpPr/>
          <p:nvPr/>
        </p:nvGrpSpPr>
        <p:grpSpPr>
          <a:xfrm>
            <a:off x="8761920" y="2082151"/>
            <a:ext cx="1638049" cy="997065"/>
            <a:chOff x="8751358" y="1792184"/>
            <a:chExt cx="1638049" cy="997065"/>
          </a:xfrm>
        </p:grpSpPr>
        <p:sp>
          <p:nvSpPr>
            <p:cNvPr id="97" name="Pentagon 96"/>
            <p:cNvSpPr/>
            <p:nvPr/>
          </p:nvSpPr>
          <p:spPr>
            <a:xfrm>
              <a:off x="8751358" y="1792184"/>
              <a:ext cx="1638049" cy="997065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9533" y="1898177"/>
              <a:ext cx="1099108" cy="785077"/>
            </a:xfrm>
            <a:prstGeom prst="rect">
              <a:avLst/>
            </a:prstGeom>
          </p:spPr>
        </p:pic>
      </p:grpSp>
      <p:cxnSp>
        <p:nvCxnSpPr>
          <p:cNvPr id="117" name="Straight Arrow Connector 116"/>
          <p:cNvCxnSpPr>
            <a:stCxn id="97" idx="3"/>
            <a:endCxn id="76" idx="2"/>
          </p:cNvCxnSpPr>
          <p:nvPr/>
        </p:nvCxnSpPr>
        <p:spPr>
          <a:xfrm>
            <a:off x="10399969" y="2580684"/>
            <a:ext cx="39641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6" idx="3"/>
            <a:endCxn id="31" idx="1"/>
          </p:cNvCxnSpPr>
          <p:nvPr/>
        </p:nvCxnSpPr>
        <p:spPr>
          <a:xfrm flipH="1">
            <a:off x="10272729" y="3170839"/>
            <a:ext cx="1090552" cy="568289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477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/>
            <a:r>
              <a:rPr lang="en-GB" dirty="0" smtClean="0"/>
              <a:t>Each download is associated with a metadata entry</a:t>
            </a:r>
          </a:p>
          <a:p>
            <a:pPr indent="0"/>
            <a:r>
              <a:rPr lang="en-GB" b="1" dirty="0"/>
              <a:t>STAC</a:t>
            </a:r>
            <a:r>
              <a:rPr lang="en-GB" dirty="0"/>
              <a:t> (</a:t>
            </a:r>
            <a:r>
              <a:rPr lang="en-GB" dirty="0" err="1"/>
              <a:t>SpatioTemporal</a:t>
            </a:r>
            <a:r>
              <a:rPr lang="en-GB" dirty="0"/>
              <a:t> Asset </a:t>
            </a:r>
            <a:r>
              <a:rPr lang="en-GB" dirty="0" err="1" smtClean="0"/>
              <a:t>Catalogs</a:t>
            </a:r>
            <a:r>
              <a:rPr lang="en-GB" dirty="0" smtClean="0"/>
              <a:t>) </a:t>
            </a:r>
            <a:r>
              <a:rPr lang="en-GB" dirty="0"/>
              <a:t>format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Widely accepted and used by OS community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Geospatial Information (but not limited to)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Modular/Easy to extend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Ecosystem of libraries, tools, and clients</a:t>
            </a:r>
          </a:p>
          <a:p>
            <a:pPr indent="0"/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Cataloguing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0426" y="309965"/>
            <a:ext cx="1927090" cy="50884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1966" y="639625"/>
            <a:ext cx="1910610" cy="51429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1362" y="963222"/>
            <a:ext cx="2824793" cy="51585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52738" y="5534322"/>
            <a:ext cx="2001520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 err="1" smtClean="0"/>
              <a:t>Elasticsearch</a:t>
            </a:r>
            <a:endParaRPr lang="en-IE" sz="2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234952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Data Story in BDAP – Data Browsing</a:t>
            </a:r>
            <a:endParaRPr lang="en-IE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738" y="1825625"/>
            <a:ext cx="4818050" cy="4170363"/>
          </a:xfrm>
        </p:spPr>
      </p:pic>
      <p:sp>
        <p:nvSpPr>
          <p:cNvPr id="13" name="Rectangle 12"/>
          <p:cNvSpPr/>
          <p:nvPr/>
        </p:nvSpPr>
        <p:spPr>
          <a:xfrm>
            <a:off x="3512546" y="3029919"/>
            <a:ext cx="5176434" cy="1557579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92217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" t="8390" r="2165" b="31627"/>
          <a:stretch/>
        </p:blipFill>
        <p:spPr>
          <a:xfrm>
            <a:off x="1448417" y="5387078"/>
            <a:ext cx="2100020" cy="742315"/>
          </a:xfrm>
          <a:ln w="38100">
            <a:solidFill>
              <a:schemeClr val="accent2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Discovery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27" y="2267869"/>
            <a:ext cx="1393499" cy="557400"/>
          </a:xfrm>
          <a:prstGeom prst="rect">
            <a:avLst/>
          </a:prstGeom>
          <a:ln w="38100">
            <a:solidFill>
              <a:schemeClr val="accent6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014" y="3090171"/>
            <a:ext cx="1041198" cy="780031"/>
          </a:xfrm>
          <a:prstGeom prst="rect">
            <a:avLst/>
          </a:prstGeom>
          <a:ln w="38100">
            <a:solidFill>
              <a:schemeClr val="accent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461" y="4135104"/>
            <a:ext cx="977615" cy="977615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138047" y="1604075"/>
            <a:ext cx="3975316" cy="46262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Pentagon 8"/>
          <p:cNvSpPr/>
          <p:nvPr/>
        </p:nvSpPr>
        <p:spPr>
          <a:xfrm>
            <a:off x="4440265" y="2053525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Pentagon 9"/>
          <p:cNvSpPr/>
          <p:nvPr/>
        </p:nvSpPr>
        <p:spPr>
          <a:xfrm>
            <a:off x="5734583" y="3124017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Pentagon 10"/>
          <p:cNvSpPr/>
          <p:nvPr/>
        </p:nvSpPr>
        <p:spPr>
          <a:xfrm>
            <a:off x="4440265" y="4157974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Pentagon 11"/>
          <p:cNvSpPr/>
          <p:nvPr/>
        </p:nvSpPr>
        <p:spPr>
          <a:xfrm>
            <a:off x="4440265" y="3124017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Pentagon 12"/>
          <p:cNvSpPr/>
          <p:nvPr/>
        </p:nvSpPr>
        <p:spPr>
          <a:xfrm>
            <a:off x="6973354" y="4118559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Pentagon 13"/>
          <p:cNvSpPr/>
          <p:nvPr/>
        </p:nvSpPr>
        <p:spPr>
          <a:xfrm>
            <a:off x="4440265" y="5214443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Pentagon 14"/>
          <p:cNvSpPr/>
          <p:nvPr/>
        </p:nvSpPr>
        <p:spPr>
          <a:xfrm>
            <a:off x="6987362" y="2053525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Pentagon 16"/>
          <p:cNvSpPr/>
          <p:nvPr/>
        </p:nvSpPr>
        <p:spPr>
          <a:xfrm>
            <a:off x="7000173" y="3124017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1" name="Straight Arrow Connector 20"/>
          <p:cNvCxnSpPr>
            <a:stCxn id="4" idx="3"/>
            <a:endCxn id="9" idx="1"/>
          </p:cNvCxnSpPr>
          <p:nvPr/>
        </p:nvCxnSpPr>
        <p:spPr>
          <a:xfrm flipV="1">
            <a:off x="2958826" y="2313122"/>
            <a:ext cx="1481439" cy="23344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9" idx="3"/>
            <a:endCxn id="10" idx="1"/>
          </p:cNvCxnSpPr>
          <p:nvPr/>
        </p:nvCxnSpPr>
        <p:spPr>
          <a:xfrm>
            <a:off x="5176435" y="2313122"/>
            <a:ext cx="558148" cy="10704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Flowchart: Magnetic Disk 30"/>
          <p:cNvSpPr/>
          <p:nvPr/>
        </p:nvSpPr>
        <p:spPr>
          <a:xfrm>
            <a:off x="9451319" y="37391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2" name="Flowchart: Magnetic Disk 31"/>
          <p:cNvSpPr/>
          <p:nvPr/>
        </p:nvSpPr>
        <p:spPr>
          <a:xfrm>
            <a:off x="9603719" y="38915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Flowchart: Magnetic Disk 32"/>
          <p:cNvSpPr/>
          <p:nvPr/>
        </p:nvSpPr>
        <p:spPr>
          <a:xfrm>
            <a:off x="9756119" y="40439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Flowchart: Magnetic Disk 33"/>
          <p:cNvSpPr/>
          <p:nvPr/>
        </p:nvSpPr>
        <p:spPr>
          <a:xfrm>
            <a:off x="9908519" y="41963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35" name="Straight Arrow Connector 34"/>
          <p:cNvCxnSpPr>
            <a:stCxn id="15" idx="3"/>
            <a:endCxn id="31" idx="2"/>
          </p:cNvCxnSpPr>
          <p:nvPr/>
        </p:nvCxnSpPr>
        <p:spPr>
          <a:xfrm>
            <a:off x="7723532" y="2313122"/>
            <a:ext cx="1727787" cy="22877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5" idx="3"/>
            <a:endCxn id="12" idx="1"/>
          </p:cNvCxnSpPr>
          <p:nvPr/>
        </p:nvCxnSpPr>
        <p:spPr>
          <a:xfrm flipV="1">
            <a:off x="3203212" y="3383614"/>
            <a:ext cx="1237053" cy="965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0" idx="3"/>
            <a:endCxn id="15" idx="1"/>
          </p:cNvCxnSpPr>
          <p:nvPr/>
        </p:nvCxnSpPr>
        <p:spPr>
          <a:xfrm flipV="1">
            <a:off x="6470753" y="2313122"/>
            <a:ext cx="516609" cy="10704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2" idx="3"/>
            <a:endCxn id="10" idx="1"/>
          </p:cNvCxnSpPr>
          <p:nvPr/>
        </p:nvCxnSpPr>
        <p:spPr>
          <a:xfrm>
            <a:off x="5176435" y="3383614"/>
            <a:ext cx="55814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0" idx="3"/>
            <a:endCxn id="17" idx="1"/>
          </p:cNvCxnSpPr>
          <p:nvPr/>
        </p:nvCxnSpPr>
        <p:spPr>
          <a:xfrm>
            <a:off x="6470753" y="3383614"/>
            <a:ext cx="5294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7" idx="3"/>
            <a:endCxn id="31" idx="2"/>
          </p:cNvCxnSpPr>
          <p:nvPr/>
        </p:nvCxnSpPr>
        <p:spPr>
          <a:xfrm>
            <a:off x="7736343" y="3383614"/>
            <a:ext cx="1714976" cy="12172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6" idx="3"/>
            <a:endCxn id="11" idx="1"/>
          </p:cNvCxnSpPr>
          <p:nvPr/>
        </p:nvCxnSpPr>
        <p:spPr>
          <a:xfrm flipV="1">
            <a:off x="2262076" y="4417571"/>
            <a:ext cx="2178189" cy="2063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1" idx="3"/>
            <a:endCxn id="13" idx="1"/>
          </p:cNvCxnSpPr>
          <p:nvPr/>
        </p:nvCxnSpPr>
        <p:spPr>
          <a:xfrm flipV="1">
            <a:off x="5176435" y="4378156"/>
            <a:ext cx="1796919" cy="394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13" idx="3"/>
            <a:endCxn id="31" idx="2"/>
          </p:cNvCxnSpPr>
          <p:nvPr/>
        </p:nvCxnSpPr>
        <p:spPr>
          <a:xfrm>
            <a:off x="7709524" y="4378156"/>
            <a:ext cx="1741795" cy="22271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7" idx="3"/>
            <a:endCxn id="14" idx="1"/>
          </p:cNvCxnSpPr>
          <p:nvPr/>
        </p:nvCxnSpPr>
        <p:spPr>
          <a:xfrm flipV="1">
            <a:off x="3548437" y="5474040"/>
            <a:ext cx="891828" cy="2841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14" idx="3"/>
            <a:endCxn id="31" idx="2"/>
          </p:cNvCxnSpPr>
          <p:nvPr/>
        </p:nvCxnSpPr>
        <p:spPr>
          <a:xfrm flipV="1">
            <a:off x="5176435" y="4600870"/>
            <a:ext cx="4274884" cy="87317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19" name="Group 118"/>
          <p:cNvGrpSpPr/>
          <p:nvPr/>
        </p:nvGrpSpPr>
        <p:grpSpPr>
          <a:xfrm>
            <a:off x="10796384" y="1990528"/>
            <a:ext cx="1133793" cy="1180311"/>
            <a:chOff x="10690574" y="1644958"/>
            <a:chExt cx="1133793" cy="1180311"/>
          </a:xfrm>
        </p:grpSpPr>
        <p:sp>
          <p:nvSpPr>
            <p:cNvPr id="76" name="Flowchart: Magnetic Disk 75"/>
            <p:cNvSpPr/>
            <p:nvPr/>
          </p:nvSpPr>
          <p:spPr>
            <a:xfrm>
              <a:off x="10690574" y="1644958"/>
              <a:ext cx="1133793" cy="1180311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6205" y="2072921"/>
              <a:ext cx="642530" cy="642530"/>
            </a:xfrm>
            <a:prstGeom prst="rect">
              <a:avLst/>
            </a:prstGeom>
          </p:spPr>
        </p:pic>
      </p:grpSp>
      <p:pic>
        <p:nvPicPr>
          <p:cNvPr id="78" name="Picture 7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230" y="4857453"/>
            <a:ext cx="707399" cy="817197"/>
          </a:xfrm>
          <a:prstGeom prst="rect">
            <a:avLst/>
          </a:prstGeom>
        </p:spPr>
      </p:pic>
      <p:cxnSp>
        <p:nvCxnSpPr>
          <p:cNvPr id="79" name="Straight Arrow Connector 78"/>
          <p:cNvCxnSpPr>
            <a:stCxn id="15" idx="3"/>
            <a:endCxn id="97" idx="1"/>
          </p:cNvCxnSpPr>
          <p:nvPr/>
        </p:nvCxnSpPr>
        <p:spPr>
          <a:xfrm>
            <a:off x="7723532" y="2313122"/>
            <a:ext cx="1038388" cy="267562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7" idx="3"/>
            <a:endCxn id="97" idx="1"/>
          </p:cNvCxnSpPr>
          <p:nvPr/>
        </p:nvCxnSpPr>
        <p:spPr>
          <a:xfrm flipV="1">
            <a:off x="7736343" y="2580684"/>
            <a:ext cx="1025577" cy="80293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3" idx="3"/>
            <a:endCxn id="97" idx="1"/>
          </p:cNvCxnSpPr>
          <p:nvPr/>
        </p:nvCxnSpPr>
        <p:spPr>
          <a:xfrm flipV="1">
            <a:off x="7709524" y="2580684"/>
            <a:ext cx="1052396" cy="1797472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14" idx="3"/>
            <a:endCxn id="97" idx="1"/>
          </p:cNvCxnSpPr>
          <p:nvPr/>
        </p:nvCxnSpPr>
        <p:spPr>
          <a:xfrm flipV="1">
            <a:off x="5176435" y="2580684"/>
            <a:ext cx="3585485" cy="2893356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94" name="Picture 9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171" y="4225754"/>
            <a:ext cx="304802" cy="304802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812" y="5326834"/>
            <a:ext cx="304802" cy="304802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208" y="4265170"/>
            <a:ext cx="304802" cy="304802"/>
          </a:xfrm>
          <a:prstGeom prst="rect">
            <a:avLst/>
          </a:prstGeom>
        </p:spPr>
      </p:pic>
      <p:grpSp>
        <p:nvGrpSpPr>
          <p:cNvPr id="120" name="Group 119"/>
          <p:cNvGrpSpPr/>
          <p:nvPr/>
        </p:nvGrpSpPr>
        <p:grpSpPr>
          <a:xfrm>
            <a:off x="8761920" y="2082151"/>
            <a:ext cx="1638049" cy="997065"/>
            <a:chOff x="8751358" y="1792184"/>
            <a:chExt cx="1638049" cy="997065"/>
          </a:xfrm>
        </p:grpSpPr>
        <p:sp>
          <p:nvSpPr>
            <p:cNvPr id="97" name="Pentagon 96"/>
            <p:cNvSpPr/>
            <p:nvPr/>
          </p:nvSpPr>
          <p:spPr>
            <a:xfrm>
              <a:off x="8751358" y="1792184"/>
              <a:ext cx="1638049" cy="997065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9533" y="1898177"/>
              <a:ext cx="1099108" cy="785077"/>
            </a:xfrm>
            <a:prstGeom prst="rect">
              <a:avLst/>
            </a:prstGeom>
          </p:spPr>
        </p:pic>
      </p:grpSp>
      <p:cxnSp>
        <p:nvCxnSpPr>
          <p:cNvPr id="117" name="Straight Arrow Connector 116"/>
          <p:cNvCxnSpPr>
            <a:stCxn id="97" idx="3"/>
            <a:endCxn id="76" idx="2"/>
          </p:cNvCxnSpPr>
          <p:nvPr/>
        </p:nvCxnSpPr>
        <p:spPr>
          <a:xfrm>
            <a:off x="10399969" y="2580684"/>
            <a:ext cx="39641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6" idx="3"/>
            <a:endCxn id="31" idx="1"/>
          </p:cNvCxnSpPr>
          <p:nvPr/>
        </p:nvCxnSpPr>
        <p:spPr>
          <a:xfrm flipH="1">
            <a:off x="10272729" y="3170839"/>
            <a:ext cx="1090552" cy="568289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105" y="184075"/>
            <a:ext cx="1238164" cy="1238164"/>
          </a:xfrm>
          <a:prstGeom prst="rect">
            <a:avLst/>
          </a:prstGeom>
        </p:spPr>
      </p:pic>
      <p:sp>
        <p:nvSpPr>
          <p:cNvPr id="44" name="Down Arrow 43"/>
          <p:cNvSpPr/>
          <p:nvPr/>
        </p:nvSpPr>
        <p:spPr>
          <a:xfrm>
            <a:off x="10696853" y="1342366"/>
            <a:ext cx="1332854" cy="571962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API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92055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REST APIs</a:t>
            </a:r>
            <a:endParaRPr lang="en-IE" dirty="0"/>
          </a:p>
        </p:txBody>
      </p:sp>
      <p:pic>
        <p:nvPicPr>
          <p:cNvPr id="4" name="Content Placeholder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115707F-A31E-3921-176D-EEE0E0A5BD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7149" b="1237"/>
          <a:stretch/>
        </p:blipFill>
        <p:spPr>
          <a:xfrm>
            <a:off x="1871663" y="1966755"/>
            <a:ext cx="8458200" cy="3888103"/>
          </a:xfrm>
          <a:prstGeom prst="rect">
            <a:avLst/>
          </a:prstGeom>
        </p:spPr>
      </p:pic>
      <p:sp>
        <p:nvSpPr>
          <p:cNvPr id="5" name="TextShape 1">
            <a:extLst>
              <a:ext uri="{FF2B5EF4-FFF2-40B4-BE49-F238E27FC236}">
                <a16:creationId xmlns:a16="http://schemas.microsoft.com/office/drawing/2014/main" id="{ABD520E5-1D43-4FA3-3203-5F3B1D5FFDFB}"/>
              </a:ext>
            </a:extLst>
          </p:cNvPr>
          <p:cNvSpPr txBox="1"/>
          <p:nvPr/>
        </p:nvSpPr>
        <p:spPr>
          <a:xfrm>
            <a:off x="1080665" y="6382681"/>
            <a:ext cx="5713279" cy="47531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buClr>
                <a:srgbClr val="F8CC29"/>
              </a:buClr>
            </a:pPr>
            <a:r>
              <a:rPr lang="en-US" spc="-1" dirty="0">
                <a:ea typeface="+mn-lt"/>
                <a:cs typeface="+mn-lt"/>
              </a:rPr>
              <a:t>Following </a:t>
            </a:r>
            <a:r>
              <a:rPr lang="en-US" b="1" spc="-1" dirty="0">
                <a:ea typeface="+mn-lt"/>
                <a:cs typeface="+mn-lt"/>
                <a:hlinkClick r:id="rId3"/>
              </a:rPr>
              <a:t>STAC API V1.0.0 RC.1</a:t>
            </a:r>
            <a:r>
              <a:rPr lang="en-US" spc="-1" dirty="0">
                <a:ea typeface="+mn-lt"/>
                <a:cs typeface="+mn-lt"/>
              </a:rPr>
              <a:t> specifications.</a:t>
            </a:r>
            <a:endParaRPr lang="en-US" spc="-1" dirty="0">
              <a:cs typeface="Arial"/>
            </a:endParaRPr>
          </a:p>
          <a:p>
            <a:pPr marL="342900" indent="-342265" algn="ctr">
              <a:lnSpc>
                <a:spcPct val="100000"/>
              </a:lnSpc>
              <a:spcAft>
                <a:spcPts val="1800"/>
              </a:spcAft>
              <a:buClr>
                <a:srgbClr val="F8CC29"/>
              </a:buClr>
              <a:buFont typeface="Arial"/>
              <a:buChar char="•"/>
            </a:pPr>
            <a:endParaRPr lang="en-US" b="0" strike="noStrike" spc="-1" dirty="0">
              <a:solidFill>
                <a:srgbClr val="4D4D4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297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spc="-1" dirty="0"/>
              <a:t>BDAP Data </a:t>
            </a:r>
            <a:r>
              <a:rPr lang="en-GB" sz="4000" spc="-1" dirty="0" err="1" smtClean="0"/>
              <a:t>Catalog</a:t>
            </a:r>
            <a:endParaRPr lang="en-IE" sz="4000" dirty="0"/>
          </a:p>
        </p:txBody>
      </p:sp>
      <p:pic>
        <p:nvPicPr>
          <p:cNvPr id="6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1AEF6B27-EC40-0987-DBB3-B13A95A784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9725" y="1825625"/>
            <a:ext cx="7342075" cy="417036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612839" y="6094704"/>
            <a:ext cx="4339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3"/>
              </a:rPr>
              <a:t>JRC Big Data Analytics Platform </a:t>
            </a:r>
            <a:r>
              <a:rPr lang="en-GB" dirty="0" err="1" smtClean="0">
                <a:hlinkClick r:id="rId3"/>
              </a:rPr>
              <a:t>Catalog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8950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BDAP Data </a:t>
            </a:r>
            <a:r>
              <a:rPr lang="en-GB" dirty="0" err="1" smtClean="0"/>
              <a:t>Catalog</a:t>
            </a:r>
            <a:r>
              <a:rPr lang="en-GB" dirty="0" smtClean="0"/>
              <a:t> - Search</a:t>
            </a:r>
            <a:endParaRPr lang="en-IE" dirty="0"/>
          </a:p>
        </p:txBody>
      </p:sp>
      <p:pic>
        <p:nvPicPr>
          <p:cNvPr id="4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81B40F56-2BFA-D3D4-CD97-3C9E69FB14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3702" y="1825625"/>
            <a:ext cx="6294121" cy="4170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3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BDAP Collections Explorer</a:t>
            </a:r>
            <a:endParaRPr lang="en-IE" dirty="0"/>
          </a:p>
        </p:txBody>
      </p:sp>
      <p:pic>
        <p:nvPicPr>
          <p:cNvPr id="5" name="collectionsExplorer2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68613" y="1825625"/>
            <a:ext cx="6464300" cy="4170363"/>
          </a:xfrm>
        </p:spPr>
      </p:pic>
    </p:spTree>
    <p:extLst>
      <p:ext uri="{BB962C8B-B14F-4D97-AF65-F5344CB8AC3E}">
        <p14:creationId xmlns:p14="http://schemas.microsoft.com/office/powerpoint/2010/main" val="327909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Data Story in BDAP – Data Use</a:t>
            </a:r>
            <a:endParaRPr lang="en-IE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738" y="1825625"/>
            <a:ext cx="4818050" cy="4170363"/>
          </a:xfrm>
        </p:spPr>
      </p:pic>
      <p:sp>
        <p:nvSpPr>
          <p:cNvPr id="13" name="Rectangle 12"/>
          <p:cNvSpPr/>
          <p:nvPr/>
        </p:nvSpPr>
        <p:spPr>
          <a:xfrm>
            <a:off x="3512546" y="4484904"/>
            <a:ext cx="5176434" cy="1557579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" name="AutoShape 2" descr="https://euc-powerpoint.officeapps.live.com/pods/GetClipboardImage.ashx?Id=84663867-7ee8-47aa-9c1b-f5930f526127&amp;DC=GEU4&amp;pkey=ada67c4e-3d7b-4e94-9c21-752e90b81f7e&amp;wdwaccluster=GEU4"/>
          <p:cNvSpPr>
            <a:spLocks noChangeAspect="1" noChangeArrowheads="1"/>
          </p:cNvSpPr>
          <p:nvPr/>
        </p:nvSpPr>
        <p:spPr bwMode="auto">
          <a:xfrm>
            <a:off x="2190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5" name="AutoShape 6" descr="https://euc-powerpoint.officeapps.live.com/pods/GetClipboardImage.ashx?Id=0ab46839-98e0-43d7-b2dc-55fa416b2b5b&amp;DC=GEU4&amp;pkey=6ce46ed8-788f-48d0-8b71-a278e974a448&amp;wdwaccluster=GEU4"/>
          <p:cNvSpPr>
            <a:spLocks noChangeAspect="1" noChangeArrowheads="1"/>
          </p:cNvSpPr>
          <p:nvPr/>
        </p:nvSpPr>
        <p:spPr bwMode="auto">
          <a:xfrm>
            <a:off x="3714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8801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role of the Joint Research Centre (JRC</a:t>
            </a:r>
            <a:r>
              <a:rPr lang="en-US" dirty="0" smtClean="0"/>
              <a:t>) </a:t>
            </a:r>
            <a:r>
              <a:rPr lang="en-US" dirty="0"/>
              <a:t>of the European Commission is to </a:t>
            </a:r>
            <a:r>
              <a:rPr lang="en-US" dirty="0" smtClean="0"/>
              <a:t>provide independent</a:t>
            </a:r>
            <a:r>
              <a:rPr lang="en-US" dirty="0"/>
              <a:t>, evidence-based science and knowledge, supporting European Union (</a:t>
            </a:r>
            <a:r>
              <a:rPr lang="en-US" dirty="0" smtClean="0"/>
              <a:t>EU) policies </a:t>
            </a:r>
            <a:r>
              <a:rPr lang="en-US" dirty="0"/>
              <a:t>to positively impact society.</a:t>
            </a: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Joint Research Centre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91" b="14830"/>
          <a:stretch/>
        </p:blipFill>
        <p:spPr>
          <a:xfrm>
            <a:off x="6162731" y="3167201"/>
            <a:ext cx="4339342" cy="30496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199" y="3167201"/>
            <a:ext cx="4318851" cy="30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8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BDAP Development Environment</a:t>
            </a:r>
            <a:endParaRPr lang="en-IE" dirty="0"/>
          </a:p>
        </p:txBody>
      </p:sp>
      <p:grpSp>
        <p:nvGrpSpPr>
          <p:cNvPr id="20" name="Group 19"/>
          <p:cNvGrpSpPr/>
          <p:nvPr/>
        </p:nvGrpSpPr>
        <p:grpSpPr>
          <a:xfrm>
            <a:off x="2243843" y="1762723"/>
            <a:ext cx="2100020" cy="3947862"/>
            <a:chOff x="1229468" y="2661624"/>
            <a:chExt cx="2100020" cy="3947862"/>
          </a:xfrm>
        </p:grpSpPr>
        <p:sp>
          <p:nvSpPr>
            <p:cNvPr id="4" name="Flowchart: Magnetic Disk 3"/>
            <p:cNvSpPr/>
            <p:nvPr/>
          </p:nvSpPr>
          <p:spPr>
            <a:xfrm>
              <a:off x="1229468" y="4428802"/>
              <a:ext cx="1642820" cy="1723484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" name="Flowchart: Magnetic Disk 4"/>
            <p:cNvSpPr/>
            <p:nvPr/>
          </p:nvSpPr>
          <p:spPr>
            <a:xfrm>
              <a:off x="1381868" y="4581202"/>
              <a:ext cx="1642820" cy="1723484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" name="Flowchart: Magnetic Disk 5"/>
            <p:cNvSpPr/>
            <p:nvPr/>
          </p:nvSpPr>
          <p:spPr>
            <a:xfrm>
              <a:off x="1534268" y="4733602"/>
              <a:ext cx="1642820" cy="1723484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" name="Flowchart: Magnetic Disk 6"/>
            <p:cNvSpPr/>
            <p:nvPr/>
          </p:nvSpPr>
          <p:spPr>
            <a:xfrm>
              <a:off x="1686668" y="4886002"/>
              <a:ext cx="1642820" cy="1723484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495522" y="2661624"/>
              <a:ext cx="1133793" cy="1180311"/>
              <a:chOff x="10690574" y="1644958"/>
              <a:chExt cx="1133793" cy="1180311"/>
            </a:xfrm>
          </p:grpSpPr>
          <p:sp>
            <p:nvSpPr>
              <p:cNvPr id="9" name="Flowchart: Magnetic Disk 8"/>
              <p:cNvSpPr/>
              <p:nvPr/>
            </p:nvSpPr>
            <p:spPr>
              <a:xfrm>
                <a:off x="10690574" y="1644958"/>
                <a:ext cx="1133793" cy="1180311"/>
              </a:xfrm>
              <a:prstGeom prst="flowChartMagneticDisk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936205" y="2072921"/>
                <a:ext cx="642530" cy="642530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4379" y="5547127"/>
              <a:ext cx="707399" cy="817197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>
              <a:stCxn id="9" idx="3"/>
              <a:endCxn id="4" idx="1"/>
            </p:cNvCxnSpPr>
            <p:nvPr/>
          </p:nvCxnSpPr>
          <p:spPr>
            <a:xfrm flipH="1">
              <a:off x="2050878" y="3841935"/>
              <a:ext cx="11541" cy="586867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triangle"/>
              <a:tailEnd type="triangle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327" y="5346599"/>
            <a:ext cx="3444953" cy="82049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2" t="16674" r="24215" b="17157"/>
          <a:stretch/>
        </p:blipFill>
        <p:spPr>
          <a:xfrm>
            <a:off x="7979804" y="3204850"/>
            <a:ext cx="1929760" cy="144337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874" y="1683658"/>
            <a:ext cx="2829810" cy="1005909"/>
          </a:xfrm>
          <a:prstGeom prst="rect">
            <a:avLst/>
          </a:prstGeom>
        </p:spPr>
      </p:pic>
      <p:sp>
        <p:nvSpPr>
          <p:cNvPr id="21" name="Striped Right Arrow 20"/>
          <p:cNvSpPr/>
          <p:nvPr/>
        </p:nvSpPr>
        <p:spPr>
          <a:xfrm rot="9397783">
            <a:off x="4370202" y="2426918"/>
            <a:ext cx="1518834" cy="65092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Striped Right Arrow 21"/>
          <p:cNvSpPr/>
          <p:nvPr/>
        </p:nvSpPr>
        <p:spPr>
          <a:xfrm rot="10800000">
            <a:off x="4566799" y="3529901"/>
            <a:ext cx="1518834" cy="65092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Striped Right Arrow 23"/>
          <p:cNvSpPr/>
          <p:nvPr/>
        </p:nvSpPr>
        <p:spPr>
          <a:xfrm rot="11827269">
            <a:off x="4636410" y="5044911"/>
            <a:ext cx="1518834" cy="65092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6135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>
            <a:extLst>
              <a:ext uri="{FF2B5EF4-FFF2-40B4-BE49-F238E27FC236}">
                <a16:creationId xmlns:a16="http://schemas.microsoft.com/office/drawing/2014/main" id="{5A26D8EC-AF0A-F1E9-6166-BAF04DED1B8D}"/>
              </a:ext>
            </a:extLst>
          </p:cNvPr>
          <p:cNvSpPr/>
          <p:nvPr/>
        </p:nvSpPr>
        <p:spPr>
          <a:xfrm>
            <a:off x="329363" y="5728502"/>
            <a:ext cx="2753562" cy="107489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11719D5-A534-347B-A486-6D906EC9BF40}"/>
              </a:ext>
            </a:extLst>
          </p:cNvPr>
          <p:cNvSpPr/>
          <p:nvPr/>
        </p:nvSpPr>
        <p:spPr>
          <a:xfrm>
            <a:off x="7281203" y="6005245"/>
            <a:ext cx="4613039" cy="795824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4C7636E-3872-4877-807A-4B0BF591F88B}"/>
              </a:ext>
            </a:extLst>
          </p:cNvPr>
          <p:cNvSpPr/>
          <p:nvPr/>
        </p:nvSpPr>
        <p:spPr>
          <a:xfrm>
            <a:off x="330413" y="1534477"/>
            <a:ext cx="2753444" cy="253573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3">
            <a:extLst>
              <a:ext uri="{FF2B5EF4-FFF2-40B4-BE49-F238E27FC236}">
                <a16:creationId xmlns:a16="http://schemas.microsoft.com/office/drawing/2014/main" id="{38AAD097-B67B-4BB9-9A7E-48252C66B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9512" y="5165135"/>
            <a:ext cx="925996" cy="407920"/>
          </a:xfrm>
          <a:prstGeom prst="rect">
            <a:avLst/>
          </a:prstGeom>
        </p:spPr>
      </p:pic>
      <p:sp>
        <p:nvSpPr>
          <p:cNvPr id="58" name="Rectangle 57"/>
          <p:cNvSpPr/>
          <p:nvPr/>
        </p:nvSpPr>
        <p:spPr>
          <a:xfrm>
            <a:off x="13707554" y="7248462"/>
            <a:ext cx="2337574" cy="1067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862622" y="275864"/>
            <a:ext cx="7979167" cy="782357"/>
          </a:xfrm>
        </p:spPr>
        <p:txBody>
          <a:bodyPr vert="horz" lIns="91440" tIns="45720" rIns="91440" bIns="0" rtlCol="0" anchor="ctr" anchorCtr="0">
            <a:noAutofit/>
          </a:bodyPr>
          <a:lstStyle/>
          <a:p>
            <a:r>
              <a:rPr lang="en-US"/>
              <a:t/>
            </a:r>
            <a:br>
              <a:rPr lang="en-US"/>
            </a:br>
            <a:r>
              <a:rPr lang="en-US"/>
              <a:t>BDAP software landscape</a:t>
            </a:r>
          </a:p>
        </p:txBody>
      </p:sp>
      <p:pic>
        <p:nvPicPr>
          <p:cNvPr id="25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615" y="5583925"/>
            <a:ext cx="677413" cy="3521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881" y="2868152"/>
            <a:ext cx="756016" cy="65815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285" y="3625013"/>
            <a:ext cx="658584" cy="68607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824" y="3512409"/>
            <a:ext cx="733200" cy="67983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07" y="3459503"/>
            <a:ext cx="707469" cy="55973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503" y="3668787"/>
            <a:ext cx="622443" cy="64353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691" y="1758949"/>
            <a:ext cx="1370395" cy="41289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84" y="4470071"/>
            <a:ext cx="1064084" cy="47254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468" y="5184814"/>
            <a:ext cx="410157" cy="41656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747" y="3956670"/>
            <a:ext cx="949796" cy="26579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63" y="4875930"/>
            <a:ext cx="802454" cy="56835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914" y="4618573"/>
            <a:ext cx="850425" cy="6476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087" y="4618706"/>
            <a:ext cx="711102" cy="69265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899" y="3779617"/>
            <a:ext cx="842497" cy="35204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19" y="6360572"/>
            <a:ext cx="1036881" cy="34814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3" y="1571948"/>
            <a:ext cx="928324" cy="928324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766" y="1742081"/>
            <a:ext cx="1139302" cy="37850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1836" y="2290281"/>
            <a:ext cx="1004210" cy="29138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3" t="36460" r="6136" b="36537"/>
          <a:stretch/>
        </p:blipFill>
        <p:spPr>
          <a:xfrm>
            <a:off x="9018208" y="2262805"/>
            <a:ext cx="1480144" cy="43681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920" y="2311456"/>
            <a:ext cx="508426" cy="390669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326" y="1629763"/>
            <a:ext cx="1503712" cy="503822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6" t="20180" r="28112" b="20758"/>
          <a:stretch/>
        </p:blipFill>
        <p:spPr>
          <a:xfrm>
            <a:off x="5419379" y="3004045"/>
            <a:ext cx="625679" cy="463544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07" y="4565345"/>
            <a:ext cx="946885" cy="283036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2451" y="5026229"/>
            <a:ext cx="943360" cy="33902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009" y="2540166"/>
            <a:ext cx="731613" cy="239583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515" y="2476762"/>
            <a:ext cx="749791" cy="303792"/>
          </a:xfrm>
          <a:prstGeom prst="rect">
            <a:avLst/>
          </a:prstGeom>
        </p:spPr>
      </p:pic>
      <p:pic>
        <p:nvPicPr>
          <p:cNvPr id="63" name="Content Placeholder 3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291" y="2348216"/>
            <a:ext cx="1173343" cy="4094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395" y="4544428"/>
            <a:ext cx="1388414" cy="3764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837" y="4525661"/>
            <a:ext cx="934596" cy="2332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46" y="2926583"/>
            <a:ext cx="918876" cy="2341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037" y="2344642"/>
            <a:ext cx="567035" cy="3654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534" y="6342632"/>
            <a:ext cx="720014" cy="1973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795" y="6338303"/>
            <a:ext cx="451280" cy="4512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866" y="5890876"/>
            <a:ext cx="698391" cy="448302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1A66F68A-B081-4C78-B471-23B2F29668AC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10475424" y="3543513"/>
            <a:ext cx="1274928" cy="611447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C9EC3937-C1CB-4288-87AC-0F13F075B86D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02893" y="1673143"/>
            <a:ext cx="480100" cy="643100"/>
          </a:xfrm>
          <a:prstGeom prst="rect">
            <a:avLst/>
          </a:prstGeom>
        </p:spPr>
      </p:pic>
      <p:pic>
        <p:nvPicPr>
          <p:cNvPr id="13" name="Picture 13">
            <a:extLst>
              <a:ext uri="{FF2B5EF4-FFF2-40B4-BE49-F238E27FC236}">
                <a16:creationId xmlns:a16="http://schemas.microsoft.com/office/drawing/2014/main" id="{42A453BE-299A-4CCC-8AC7-B5689A17C2AC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4773" y="1786439"/>
            <a:ext cx="1260614" cy="420591"/>
          </a:xfrm>
          <a:prstGeom prst="rect">
            <a:avLst/>
          </a:prstGeom>
        </p:spPr>
      </p:pic>
      <p:pic>
        <p:nvPicPr>
          <p:cNvPr id="14" name="Picture 14">
            <a:extLst>
              <a:ext uri="{FF2B5EF4-FFF2-40B4-BE49-F238E27FC236}">
                <a16:creationId xmlns:a16="http://schemas.microsoft.com/office/drawing/2014/main" id="{51D69993-91E0-485A-9CAE-88742E130D83}"/>
              </a:ext>
            </a:extLst>
          </p:cNvPr>
          <p:cNvPicPr>
            <a:picLocks noChangeAspect="1"/>
          </p:cNvPicPr>
          <p:nvPr/>
        </p:nvPicPr>
        <p:blipFill rotWithShape="1">
          <a:blip r:embed="rId41"/>
          <a:srcRect t="26506" r="-302" b="32741"/>
          <a:stretch/>
        </p:blipFill>
        <p:spPr>
          <a:xfrm>
            <a:off x="6146223" y="3228266"/>
            <a:ext cx="705687" cy="264846"/>
          </a:xfrm>
          <a:prstGeom prst="rect">
            <a:avLst/>
          </a:prstGeom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84197A85-E869-4812-88E2-35B3D353C02D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5169414" y="3680830"/>
            <a:ext cx="645600" cy="567342"/>
          </a:xfrm>
          <a:prstGeom prst="rect">
            <a:avLst/>
          </a:prstGeom>
        </p:spPr>
      </p:pic>
      <p:pic>
        <p:nvPicPr>
          <p:cNvPr id="16" name="Picture 16">
            <a:extLst>
              <a:ext uri="{FF2B5EF4-FFF2-40B4-BE49-F238E27FC236}">
                <a16:creationId xmlns:a16="http://schemas.microsoft.com/office/drawing/2014/main" id="{FBE233BB-F10A-4994-9AD2-F3EAFBC79938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483041" y="3553192"/>
            <a:ext cx="1417984" cy="317063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C59CAACC-80F1-418F-B27A-20380E02EA78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7414507" y="2342525"/>
            <a:ext cx="1388541" cy="729756"/>
          </a:xfrm>
          <a:prstGeom prst="rect">
            <a:avLst/>
          </a:prstGeom>
        </p:spPr>
      </p:pic>
      <p:pic>
        <p:nvPicPr>
          <p:cNvPr id="18" name="Picture 18">
            <a:extLst>
              <a:ext uri="{FF2B5EF4-FFF2-40B4-BE49-F238E27FC236}">
                <a16:creationId xmlns:a16="http://schemas.microsoft.com/office/drawing/2014/main" id="{85C55511-B441-465F-8E59-D4E6E346BE91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10587452" y="2623960"/>
            <a:ext cx="1152940" cy="559905"/>
          </a:xfrm>
          <a:prstGeom prst="rect">
            <a:avLst/>
          </a:prstGeom>
        </p:spPr>
      </p:pic>
      <p:pic>
        <p:nvPicPr>
          <p:cNvPr id="20" name="Picture 20">
            <a:extLst>
              <a:ext uri="{FF2B5EF4-FFF2-40B4-BE49-F238E27FC236}">
                <a16:creationId xmlns:a16="http://schemas.microsoft.com/office/drawing/2014/main" id="{CD0F67D9-C3D6-4B95-A7EE-106F676D2A31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10819215" y="4512404"/>
            <a:ext cx="1012067" cy="489469"/>
          </a:xfrm>
          <a:prstGeom prst="rect">
            <a:avLst/>
          </a:prstGeom>
        </p:spPr>
      </p:pic>
      <p:pic>
        <p:nvPicPr>
          <p:cNvPr id="22" name="Picture 22">
            <a:extLst>
              <a:ext uri="{FF2B5EF4-FFF2-40B4-BE49-F238E27FC236}">
                <a16:creationId xmlns:a16="http://schemas.microsoft.com/office/drawing/2014/main" id="{447A9891-0DAF-4314-A8C0-C62A4639982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5159062" y="1702081"/>
            <a:ext cx="517407" cy="511769"/>
          </a:xfrm>
          <a:prstGeom prst="rect">
            <a:avLst/>
          </a:prstGeom>
        </p:spPr>
      </p:pic>
      <p:pic>
        <p:nvPicPr>
          <p:cNvPr id="23" name="Picture 23">
            <a:extLst>
              <a:ext uri="{FF2B5EF4-FFF2-40B4-BE49-F238E27FC236}">
                <a16:creationId xmlns:a16="http://schemas.microsoft.com/office/drawing/2014/main" id="{7FCA0560-7912-4AFD-B434-92433B06E99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3743235" y="4430185"/>
            <a:ext cx="404444" cy="377716"/>
          </a:xfrm>
          <a:prstGeom prst="rect">
            <a:avLst/>
          </a:prstGeom>
        </p:spPr>
      </p:pic>
      <p:pic>
        <p:nvPicPr>
          <p:cNvPr id="24" name="Picture 43">
            <a:extLst>
              <a:ext uri="{FF2B5EF4-FFF2-40B4-BE49-F238E27FC236}">
                <a16:creationId xmlns:a16="http://schemas.microsoft.com/office/drawing/2014/main" id="{DA8A24B7-3B1F-4A67-AF15-9B7DAB04034E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4661270" y="5563448"/>
            <a:ext cx="337835" cy="399671"/>
          </a:xfrm>
          <a:prstGeom prst="rect">
            <a:avLst/>
          </a:prstGeom>
        </p:spPr>
      </p:pic>
      <p:pic>
        <p:nvPicPr>
          <p:cNvPr id="33" name="Picture 42">
            <a:extLst>
              <a:ext uri="{FF2B5EF4-FFF2-40B4-BE49-F238E27FC236}">
                <a16:creationId xmlns:a16="http://schemas.microsoft.com/office/drawing/2014/main" id="{52553702-B387-47D8-8635-D95C1B254BD2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7585265" y="5470765"/>
            <a:ext cx="840777" cy="229086"/>
          </a:xfrm>
          <a:prstGeom prst="rect">
            <a:avLst/>
          </a:prstGeom>
        </p:spPr>
      </p:pic>
      <p:pic>
        <p:nvPicPr>
          <p:cNvPr id="43" name="Picture 43">
            <a:extLst>
              <a:ext uri="{FF2B5EF4-FFF2-40B4-BE49-F238E27FC236}">
                <a16:creationId xmlns:a16="http://schemas.microsoft.com/office/drawing/2014/main" id="{DE4C8B09-9F6E-45D7-A142-30A87E681F01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3707577" y="2816650"/>
            <a:ext cx="386476" cy="718932"/>
          </a:xfrm>
          <a:prstGeom prst="rect">
            <a:avLst/>
          </a:prstGeom>
        </p:spPr>
      </p:pic>
      <p:pic>
        <p:nvPicPr>
          <p:cNvPr id="44" name="Picture 50">
            <a:extLst>
              <a:ext uri="{FF2B5EF4-FFF2-40B4-BE49-F238E27FC236}">
                <a16:creationId xmlns:a16="http://schemas.microsoft.com/office/drawing/2014/main" id="{B90E408B-9E8C-4B09-A45C-3809A5DA8B6D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10819146" y="5000690"/>
            <a:ext cx="875786" cy="389067"/>
          </a:xfrm>
          <a:prstGeom prst="rect">
            <a:avLst/>
          </a:prstGeom>
        </p:spPr>
      </p:pic>
      <p:pic>
        <p:nvPicPr>
          <p:cNvPr id="51" name="Picture 54">
            <a:extLst>
              <a:ext uri="{FF2B5EF4-FFF2-40B4-BE49-F238E27FC236}">
                <a16:creationId xmlns:a16="http://schemas.microsoft.com/office/drawing/2014/main" id="{2055823D-3EA4-4EBC-A5CB-9488A8AE4864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8928532" y="6213528"/>
            <a:ext cx="490331" cy="498613"/>
          </a:xfrm>
          <a:prstGeom prst="rect">
            <a:avLst/>
          </a:prstGeom>
        </p:spPr>
      </p:pic>
      <p:pic>
        <p:nvPicPr>
          <p:cNvPr id="55" name="Picture 61">
            <a:extLst>
              <a:ext uri="{FF2B5EF4-FFF2-40B4-BE49-F238E27FC236}">
                <a16:creationId xmlns:a16="http://schemas.microsoft.com/office/drawing/2014/main" id="{A47F4908-F03E-4CD1-A8ED-DF3BBB2B6AC0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5959484" y="1795807"/>
            <a:ext cx="808759" cy="338219"/>
          </a:xfrm>
          <a:prstGeom prst="rect">
            <a:avLst/>
          </a:prstGeom>
        </p:spPr>
      </p:pic>
      <p:pic>
        <p:nvPicPr>
          <p:cNvPr id="62" name="Picture 63">
            <a:extLst>
              <a:ext uri="{FF2B5EF4-FFF2-40B4-BE49-F238E27FC236}">
                <a16:creationId xmlns:a16="http://schemas.microsoft.com/office/drawing/2014/main" id="{C6E5B7B3-C8E8-4A95-8D65-66476EB8FC85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1493994" y="4947976"/>
            <a:ext cx="382658" cy="407506"/>
          </a:xfrm>
          <a:prstGeom prst="rect">
            <a:avLst/>
          </a:prstGeom>
        </p:spPr>
      </p:pic>
      <p:pic>
        <p:nvPicPr>
          <p:cNvPr id="64" name="Picture 64">
            <a:extLst>
              <a:ext uri="{FF2B5EF4-FFF2-40B4-BE49-F238E27FC236}">
                <a16:creationId xmlns:a16="http://schemas.microsoft.com/office/drawing/2014/main" id="{5110E748-A383-4B56-94DA-09B39366DDA3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9111558" y="2796651"/>
            <a:ext cx="871331" cy="204565"/>
          </a:xfrm>
          <a:prstGeom prst="rect">
            <a:avLst/>
          </a:prstGeom>
        </p:spPr>
      </p:pic>
      <p:pic>
        <p:nvPicPr>
          <p:cNvPr id="66" name="Picture 66">
            <a:extLst>
              <a:ext uri="{FF2B5EF4-FFF2-40B4-BE49-F238E27FC236}">
                <a16:creationId xmlns:a16="http://schemas.microsoft.com/office/drawing/2014/main" id="{220D1A68-5829-4B40-96BA-A199B87B1985}"/>
              </a:ext>
            </a:extLst>
          </p:cNvPr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2139399" y="6423134"/>
            <a:ext cx="894578" cy="319605"/>
          </a:xfrm>
          <a:prstGeom prst="rect">
            <a:avLst/>
          </a:prstGeom>
        </p:spPr>
      </p:pic>
      <p:pic>
        <p:nvPicPr>
          <p:cNvPr id="69" name="Picture 69">
            <a:extLst>
              <a:ext uri="{FF2B5EF4-FFF2-40B4-BE49-F238E27FC236}">
                <a16:creationId xmlns:a16="http://schemas.microsoft.com/office/drawing/2014/main" id="{FE473126-DC7E-4D87-AEEF-5E97D16E4702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8224752" y="1738917"/>
            <a:ext cx="558282" cy="314325"/>
          </a:xfrm>
          <a:prstGeom prst="rect">
            <a:avLst/>
          </a:prstGeom>
        </p:spPr>
      </p:pic>
      <p:pic>
        <p:nvPicPr>
          <p:cNvPr id="70" name="Picture 70">
            <a:extLst>
              <a:ext uri="{FF2B5EF4-FFF2-40B4-BE49-F238E27FC236}">
                <a16:creationId xmlns:a16="http://schemas.microsoft.com/office/drawing/2014/main" id="{B528C04A-8432-481E-8BCE-06AC91B9E032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11240746" y="6153146"/>
            <a:ext cx="450567" cy="584490"/>
          </a:xfrm>
          <a:prstGeom prst="rect">
            <a:avLst/>
          </a:prstGeom>
        </p:spPr>
      </p:pic>
      <p:pic>
        <p:nvPicPr>
          <p:cNvPr id="72" name="Picture 72">
            <a:extLst>
              <a:ext uri="{FF2B5EF4-FFF2-40B4-BE49-F238E27FC236}">
                <a16:creationId xmlns:a16="http://schemas.microsoft.com/office/drawing/2014/main" id="{996CB422-1819-46D6-8964-57B590CB8D69}"/>
              </a:ext>
            </a:extLst>
          </p:cNvPr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>
            <a:off x="3673342" y="5302646"/>
            <a:ext cx="713961" cy="183357"/>
          </a:xfrm>
          <a:prstGeom prst="rect">
            <a:avLst/>
          </a:prstGeom>
        </p:spPr>
      </p:pic>
      <p:pic>
        <p:nvPicPr>
          <p:cNvPr id="74" name="Picture 74">
            <a:extLst>
              <a:ext uri="{FF2B5EF4-FFF2-40B4-BE49-F238E27FC236}">
                <a16:creationId xmlns:a16="http://schemas.microsoft.com/office/drawing/2014/main" id="{79A42861-7D60-4E9B-8BE7-726790443D18}"/>
              </a:ext>
            </a:extLst>
          </p:cNvPr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>
            <a:off x="3603672" y="5608765"/>
            <a:ext cx="846483" cy="325534"/>
          </a:xfrm>
          <a:prstGeom prst="rect">
            <a:avLst/>
          </a:prstGeom>
        </p:spPr>
      </p:pic>
      <p:pic>
        <p:nvPicPr>
          <p:cNvPr id="76" name="Picture 76">
            <a:extLst>
              <a:ext uri="{FF2B5EF4-FFF2-40B4-BE49-F238E27FC236}">
                <a16:creationId xmlns:a16="http://schemas.microsoft.com/office/drawing/2014/main" id="{38DB2A18-11F6-44EC-AEF3-DB201FC3E3F4}"/>
              </a:ext>
            </a:extLst>
          </p:cNvPr>
          <p:cNvPicPr>
            <a:picLocks noChangeAspect="1"/>
          </p:cNvPicPr>
          <p:nvPr/>
        </p:nvPicPr>
        <p:blipFill>
          <a:blip r:embed="rId62"/>
          <a:stretch>
            <a:fillRect/>
          </a:stretch>
        </p:blipFill>
        <p:spPr>
          <a:xfrm>
            <a:off x="1426901" y="3645118"/>
            <a:ext cx="598005" cy="315922"/>
          </a:xfrm>
          <a:prstGeom prst="rect">
            <a:avLst/>
          </a:prstGeom>
        </p:spPr>
      </p:pic>
      <p:pic>
        <p:nvPicPr>
          <p:cNvPr id="68" name="Picture 70" descr="Logo, icon&#10;&#10;Description automatically generated">
            <a:extLst>
              <a:ext uri="{FF2B5EF4-FFF2-40B4-BE49-F238E27FC236}">
                <a16:creationId xmlns:a16="http://schemas.microsoft.com/office/drawing/2014/main" id="{2E9B53AC-A5F4-172F-BE2F-B015F70EA685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2310675" y="3442657"/>
            <a:ext cx="552450" cy="538843"/>
          </a:xfrm>
          <a:prstGeom prst="rect">
            <a:avLst/>
          </a:prstGeom>
        </p:spPr>
      </p:pic>
      <p:pic>
        <p:nvPicPr>
          <p:cNvPr id="26" name="Picture 38">
            <a:extLst>
              <a:ext uri="{FF2B5EF4-FFF2-40B4-BE49-F238E27FC236}">
                <a16:creationId xmlns:a16="http://schemas.microsoft.com/office/drawing/2014/main" id="{4D363228-BEBC-B4A8-01BD-E13C6EC0E6A2}"/>
              </a:ext>
            </a:extLst>
          </p:cNvPr>
          <p:cNvPicPr>
            <a:picLocks noChangeAspect="1"/>
          </p:cNvPicPr>
          <p:nvPr/>
        </p:nvPicPr>
        <p:blipFill>
          <a:blip r:embed="rId64"/>
          <a:stretch>
            <a:fillRect/>
          </a:stretch>
        </p:blipFill>
        <p:spPr>
          <a:xfrm>
            <a:off x="2473480" y="5008741"/>
            <a:ext cx="519015" cy="362922"/>
          </a:xfrm>
          <a:prstGeom prst="rect">
            <a:avLst/>
          </a:prstGeom>
        </p:spPr>
      </p:pic>
      <p:pic>
        <p:nvPicPr>
          <p:cNvPr id="39" name="Picture 66">
            <a:extLst>
              <a:ext uri="{FF2B5EF4-FFF2-40B4-BE49-F238E27FC236}">
                <a16:creationId xmlns:a16="http://schemas.microsoft.com/office/drawing/2014/main" id="{B1838AF5-647C-2C6F-DB95-FE9C4F37B851}"/>
              </a:ext>
            </a:extLst>
          </p:cNvPr>
          <p:cNvPicPr>
            <a:picLocks noChangeAspect="1"/>
          </p:cNvPicPr>
          <p:nvPr/>
        </p:nvPicPr>
        <p:blipFill>
          <a:blip r:embed="rId65"/>
          <a:stretch>
            <a:fillRect/>
          </a:stretch>
        </p:blipFill>
        <p:spPr>
          <a:xfrm>
            <a:off x="2550192" y="4428194"/>
            <a:ext cx="439671" cy="483372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06F4ECE7-7749-A1AD-B6CF-E32A642E3D22}"/>
              </a:ext>
            </a:extLst>
          </p:cNvPr>
          <p:cNvSpPr txBox="1"/>
          <p:nvPr/>
        </p:nvSpPr>
        <p:spPr>
          <a:xfrm>
            <a:off x="337441" y="1389783"/>
            <a:ext cx="2735105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1200" b="1" dirty="0">
                <a:cs typeface="Arial"/>
              </a:rPr>
              <a:t>Operating systems &amp; virtualization</a:t>
            </a:r>
            <a:endParaRPr lang="en-US" dirty="0" err="1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6A3F054-7A7E-8CE5-CA8B-7C5259750358}"/>
              </a:ext>
            </a:extLst>
          </p:cNvPr>
          <p:cNvSpPr/>
          <p:nvPr/>
        </p:nvSpPr>
        <p:spPr>
          <a:xfrm>
            <a:off x="7278466" y="1534708"/>
            <a:ext cx="4614261" cy="1626105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087120-EABF-DA47-00A0-71C21797AA31}"/>
              </a:ext>
            </a:extLst>
          </p:cNvPr>
          <p:cNvSpPr txBox="1"/>
          <p:nvPr/>
        </p:nvSpPr>
        <p:spPr>
          <a:xfrm>
            <a:off x="8628952" y="1389734"/>
            <a:ext cx="1843817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cs typeface="Arial"/>
              </a:rPr>
              <a:t>AI &amp; Machine Learning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145052E-615F-7C65-3626-83B8DA0FA6E7}"/>
              </a:ext>
            </a:extLst>
          </p:cNvPr>
          <p:cNvSpPr/>
          <p:nvPr/>
        </p:nvSpPr>
        <p:spPr>
          <a:xfrm>
            <a:off x="329771" y="4307364"/>
            <a:ext cx="2750301" cy="1144979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3C17895-3FAF-6BC3-73D4-B624C9501583}"/>
              </a:ext>
            </a:extLst>
          </p:cNvPr>
          <p:cNvSpPr txBox="1"/>
          <p:nvPr/>
        </p:nvSpPr>
        <p:spPr>
          <a:xfrm>
            <a:off x="739492" y="4168550"/>
            <a:ext cx="1761506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cs typeface="Arial"/>
              </a:rPr>
              <a:t>Storage &amp; file sharing</a:t>
            </a:r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770D324-2D46-6790-79A8-6ACA11AA590F}"/>
              </a:ext>
            </a:extLst>
          </p:cNvPr>
          <p:cNvSpPr txBox="1"/>
          <p:nvPr/>
        </p:nvSpPr>
        <p:spPr>
          <a:xfrm>
            <a:off x="517121" y="5589165"/>
            <a:ext cx="2376229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cs typeface="Arial"/>
              </a:rPr>
              <a:t>Web-desktop for data science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49EB1B72-3342-3A1F-BC75-24F0B5CA01F0}"/>
              </a:ext>
            </a:extLst>
          </p:cNvPr>
          <p:cNvSpPr/>
          <p:nvPr/>
        </p:nvSpPr>
        <p:spPr>
          <a:xfrm>
            <a:off x="3541581" y="5103709"/>
            <a:ext cx="3327419" cy="876156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F6F801-079D-C5A4-69CD-2E6BC066007D}"/>
              </a:ext>
            </a:extLst>
          </p:cNvPr>
          <p:cNvSpPr txBox="1"/>
          <p:nvPr/>
        </p:nvSpPr>
        <p:spPr>
          <a:xfrm>
            <a:off x="4147419" y="4963729"/>
            <a:ext cx="2024860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cs typeface="Arial"/>
              </a:rPr>
              <a:t>Monitoring &amp; Automation</a:t>
            </a:r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C60865D-42BC-F8BE-F929-CC4327F1719D}"/>
              </a:ext>
            </a:extLst>
          </p:cNvPr>
          <p:cNvSpPr txBox="1"/>
          <p:nvPr/>
        </p:nvSpPr>
        <p:spPr>
          <a:xfrm>
            <a:off x="8301222" y="5841342"/>
            <a:ext cx="2626493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1200" b="1">
                <a:cs typeface="Arial"/>
              </a:rPr>
              <a:t>Geospatial software applications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D119B4AF-B86C-E43C-1C64-88C84BF3711B}"/>
              </a:ext>
            </a:extLst>
          </p:cNvPr>
          <p:cNvSpPr/>
          <p:nvPr/>
        </p:nvSpPr>
        <p:spPr>
          <a:xfrm>
            <a:off x="3541525" y="6227034"/>
            <a:ext cx="3330618" cy="590215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5E1A8A4-4621-8897-FBCD-DB55BA7A6439}"/>
              </a:ext>
            </a:extLst>
          </p:cNvPr>
          <p:cNvSpPr txBox="1"/>
          <p:nvPr/>
        </p:nvSpPr>
        <p:spPr>
          <a:xfrm>
            <a:off x="3605863" y="6079087"/>
            <a:ext cx="3207237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cs typeface="Arial"/>
              </a:rPr>
              <a:t>Search engine &amp; web frameworks/servers</a:t>
            </a:r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F1C01F2-6DBC-6766-5FB0-B077C06B30BB}"/>
              </a:ext>
            </a:extLst>
          </p:cNvPr>
          <p:cNvSpPr/>
          <p:nvPr/>
        </p:nvSpPr>
        <p:spPr>
          <a:xfrm>
            <a:off x="7276895" y="3403094"/>
            <a:ext cx="4609430" cy="855373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73882A6-0219-3FD3-A3A2-861151A479CB}"/>
              </a:ext>
            </a:extLst>
          </p:cNvPr>
          <p:cNvSpPr txBox="1"/>
          <p:nvPr/>
        </p:nvSpPr>
        <p:spPr>
          <a:xfrm>
            <a:off x="8358792" y="3272074"/>
            <a:ext cx="2519570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cs typeface="Arial"/>
              </a:rPr>
              <a:t>HTC/HPC &amp; Workflow engines</a:t>
            </a:r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3054E052-C2E3-6BE2-5D8F-DED5CF9EDBAC}"/>
              </a:ext>
            </a:extLst>
          </p:cNvPr>
          <p:cNvSpPr/>
          <p:nvPr/>
        </p:nvSpPr>
        <p:spPr>
          <a:xfrm>
            <a:off x="7280737" y="4440905"/>
            <a:ext cx="4610420" cy="1331899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9776B7D-AF0C-FF1F-E10D-B7F75075FBA8}"/>
              </a:ext>
            </a:extLst>
          </p:cNvPr>
          <p:cNvSpPr txBox="1"/>
          <p:nvPr/>
        </p:nvSpPr>
        <p:spPr>
          <a:xfrm>
            <a:off x="8226237" y="4304347"/>
            <a:ext cx="2815374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cs typeface="Arial"/>
              </a:rPr>
              <a:t>Database engines, clients, and tools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6B28F93-F26E-BCE1-134F-E3C043CAA1E4}"/>
              </a:ext>
            </a:extLst>
          </p:cNvPr>
          <p:cNvSpPr/>
          <p:nvPr/>
        </p:nvSpPr>
        <p:spPr>
          <a:xfrm>
            <a:off x="3539311" y="1528713"/>
            <a:ext cx="3309837" cy="3342380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DCCAC99-938B-488E-5688-6CE2A993DF47}"/>
              </a:ext>
            </a:extLst>
          </p:cNvPr>
          <p:cNvSpPr txBox="1"/>
          <p:nvPr/>
        </p:nvSpPr>
        <p:spPr>
          <a:xfrm>
            <a:off x="3877546" y="1390422"/>
            <a:ext cx="2632363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1200" b="1">
                <a:cs typeface="Arial"/>
              </a:rPr>
              <a:t>Data science languages &amp; IDEs</a:t>
            </a:r>
          </a:p>
        </p:txBody>
      </p:sp>
      <p:pic>
        <p:nvPicPr>
          <p:cNvPr id="96" name="Picture 96" descr="Logo, company name&#10;&#10;Description automatically generated">
            <a:extLst>
              <a:ext uri="{FF2B5EF4-FFF2-40B4-BE49-F238E27FC236}">
                <a16:creationId xmlns:a16="http://schemas.microsoft.com/office/drawing/2014/main" id="{3DEEC90C-185D-07DA-C414-71C491BA07C2}"/>
              </a:ext>
            </a:extLst>
          </p:cNvPr>
          <p:cNvPicPr>
            <a:picLocks noChangeAspect="1"/>
          </p:cNvPicPr>
          <p:nvPr/>
        </p:nvPicPr>
        <p:blipFill rotWithShape="1">
          <a:blip r:embed="rId66"/>
          <a:srcRect l="-488" t="-567" r="233" b="24266"/>
          <a:stretch/>
        </p:blipFill>
        <p:spPr>
          <a:xfrm>
            <a:off x="8177485" y="6260452"/>
            <a:ext cx="624272" cy="416463"/>
          </a:xfrm>
          <a:prstGeom prst="rect">
            <a:avLst/>
          </a:prstGeom>
        </p:spPr>
      </p:pic>
      <p:pic>
        <p:nvPicPr>
          <p:cNvPr id="97" name="Picture 97" descr="Calendar&#10;&#10;Description automatically generated">
            <a:extLst>
              <a:ext uri="{FF2B5EF4-FFF2-40B4-BE49-F238E27FC236}">
                <a16:creationId xmlns:a16="http://schemas.microsoft.com/office/drawing/2014/main" id="{A6A48A2E-4BA1-0208-D05A-DEB82100722A}"/>
              </a:ext>
            </a:extLst>
          </p:cNvPr>
          <p:cNvPicPr>
            <a:picLocks noChangeAspect="1"/>
          </p:cNvPicPr>
          <p:nvPr/>
        </p:nvPicPr>
        <p:blipFill>
          <a:blip r:embed="rId67"/>
          <a:stretch>
            <a:fillRect/>
          </a:stretch>
        </p:blipFill>
        <p:spPr>
          <a:xfrm>
            <a:off x="9694823" y="6213180"/>
            <a:ext cx="470007" cy="495621"/>
          </a:xfrm>
          <a:prstGeom prst="rect">
            <a:avLst/>
          </a:prstGeom>
        </p:spPr>
      </p:pic>
      <p:pic>
        <p:nvPicPr>
          <p:cNvPr id="75" name="Picture 76">
            <a:extLst>
              <a:ext uri="{FF2B5EF4-FFF2-40B4-BE49-F238E27FC236}">
                <a16:creationId xmlns:a16="http://schemas.microsoft.com/office/drawing/2014/main" id="{E90524B8-045E-20D5-F925-4EE6F8282716}"/>
              </a:ext>
            </a:extLst>
          </p:cNvPr>
          <p:cNvPicPr>
            <a:picLocks noChangeAspect="1"/>
          </p:cNvPicPr>
          <p:nvPr/>
        </p:nvPicPr>
        <p:blipFill>
          <a:blip r:embed="rId68"/>
          <a:stretch>
            <a:fillRect/>
          </a:stretch>
        </p:blipFill>
        <p:spPr>
          <a:xfrm>
            <a:off x="5393385" y="6555899"/>
            <a:ext cx="899032" cy="23458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24" y="5943310"/>
            <a:ext cx="1375691" cy="279453"/>
          </a:xfrm>
          <a:prstGeom prst="rect">
            <a:avLst/>
          </a:prstGeom>
        </p:spPr>
      </p:pic>
      <p:pic>
        <p:nvPicPr>
          <p:cNvPr id="98" name="Picture 98">
            <a:extLst>
              <a:ext uri="{FF2B5EF4-FFF2-40B4-BE49-F238E27FC236}">
                <a16:creationId xmlns:a16="http://schemas.microsoft.com/office/drawing/2014/main" id="{EE3E4366-40A5-3044-1F3C-0B9D9D2B79A1}"/>
              </a:ext>
            </a:extLst>
          </p:cNvPr>
          <p:cNvPicPr>
            <a:picLocks noChangeAspect="1"/>
          </p:cNvPicPr>
          <p:nvPr/>
        </p:nvPicPr>
        <p:blipFill>
          <a:blip r:embed="rId70"/>
          <a:stretch>
            <a:fillRect/>
          </a:stretch>
        </p:blipFill>
        <p:spPr>
          <a:xfrm>
            <a:off x="4544823" y="4561625"/>
            <a:ext cx="963066" cy="192962"/>
          </a:xfrm>
          <a:prstGeom prst="rect">
            <a:avLst/>
          </a:prstGeom>
        </p:spPr>
      </p:pic>
      <p:pic>
        <p:nvPicPr>
          <p:cNvPr id="100" name="Picture 100">
            <a:extLst>
              <a:ext uri="{FF2B5EF4-FFF2-40B4-BE49-F238E27FC236}">
                <a16:creationId xmlns:a16="http://schemas.microsoft.com/office/drawing/2014/main" id="{FEF03760-4CC1-C362-D37E-03519E9B311D}"/>
              </a:ext>
            </a:extLst>
          </p:cNvPr>
          <p:cNvPicPr>
            <a:picLocks noChangeAspect="1"/>
          </p:cNvPicPr>
          <p:nvPr/>
        </p:nvPicPr>
        <p:blipFill>
          <a:blip r:embed="rId71"/>
          <a:stretch>
            <a:fillRect/>
          </a:stretch>
        </p:blipFill>
        <p:spPr>
          <a:xfrm>
            <a:off x="4221656" y="3269676"/>
            <a:ext cx="1104100" cy="248211"/>
          </a:xfrm>
          <a:prstGeom prst="rect">
            <a:avLst/>
          </a:prstGeom>
        </p:spPr>
      </p:pic>
      <p:pic>
        <p:nvPicPr>
          <p:cNvPr id="21" name="Picture 58">
            <a:extLst>
              <a:ext uri="{FF2B5EF4-FFF2-40B4-BE49-F238E27FC236}">
                <a16:creationId xmlns:a16="http://schemas.microsoft.com/office/drawing/2014/main" id="{C55A845D-280A-99D4-2B7C-711CDACD51C9}"/>
              </a:ext>
            </a:extLst>
          </p:cNvPr>
          <p:cNvPicPr>
            <a:picLocks noChangeAspect="1"/>
          </p:cNvPicPr>
          <p:nvPr/>
        </p:nvPicPr>
        <p:blipFill>
          <a:blip r:embed="rId72"/>
          <a:stretch>
            <a:fillRect/>
          </a:stretch>
        </p:blipFill>
        <p:spPr>
          <a:xfrm>
            <a:off x="10537179" y="6265257"/>
            <a:ext cx="409997" cy="396511"/>
          </a:xfrm>
          <a:prstGeom prst="rect">
            <a:avLst/>
          </a:prstGeom>
        </p:spPr>
      </p:pic>
      <p:pic>
        <p:nvPicPr>
          <p:cNvPr id="59" name="Picture 76">
            <a:extLst>
              <a:ext uri="{FF2B5EF4-FFF2-40B4-BE49-F238E27FC236}">
                <a16:creationId xmlns:a16="http://schemas.microsoft.com/office/drawing/2014/main" id="{F93709B2-7281-0513-3AAA-D39B5762EDF2}"/>
              </a:ext>
            </a:extLst>
          </p:cNvPr>
          <p:cNvPicPr>
            <a:picLocks noChangeAspect="1"/>
          </p:cNvPicPr>
          <p:nvPr/>
        </p:nvPicPr>
        <p:blipFill>
          <a:blip r:embed="rId73"/>
          <a:stretch>
            <a:fillRect/>
          </a:stretch>
        </p:blipFill>
        <p:spPr>
          <a:xfrm>
            <a:off x="4191316" y="6515157"/>
            <a:ext cx="831516" cy="301010"/>
          </a:xfrm>
          <a:prstGeom prst="rect">
            <a:avLst/>
          </a:prstGeom>
        </p:spPr>
      </p:pic>
      <p:pic>
        <p:nvPicPr>
          <p:cNvPr id="77" name="Picture 98">
            <a:extLst>
              <a:ext uri="{FF2B5EF4-FFF2-40B4-BE49-F238E27FC236}">
                <a16:creationId xmlns:a16="http://schemas.microsoft.com/office/drawing/2014/main" id="{901AEA0C-7A04-4EEB-2CAF-0D4350641367}"/>
              </a:ext>
            </a:extLst>
          </p:cNvPr>
          <p:cNvPicPr>
            <a:picLocks noChangeAspect="1"/>
          </p:cNvPicPr>
          <p:nvPr/>
        </p:nvPicPr>
        <p:blipFill>
          <a:blip r:embed="rId74"/>
          <a:stretch>
            <a:fillRect/>
          </a:stretch>
        </p:blipFill>
        <p:spPr>
          <a:xfrm>
            <a:off x="5989388" y="6371963"/>
            <a:ext cx="581527" cy="125998"/>
          </a:xfrm>
          <a:prstGeom prst="rect">
            <a:avLst/>
          </a:prstGeom>
        </p:spPr>
      </p:pic>
      <p:pic>
        <p:nvPicPr>
          <p:cNvPr id="99" name="Picture 100">
            <a:extLst>
              <a:ext uri="{FF2B5EF4-FFF2-40B4-BE49-F238E27FC236}">
                <a16:creationId xmlns:a16="http://schemas.microsoft.com/office/drawing/2014/main" id="{C79C676B-EEF9-50A5-4B72-BE7DD2939305}"/>
              </a:ext>
            </a:extLst>
          </p:cNvPr>
          <p:cNvPicPr>
            <a:picLocks noChangeAspect="1"/>
          </p:cNvPicPr>
          <p:nvPr/>
        </p:nvPicPr>
        <p:blipFill>
          <a:blip r:embed="rId75"/>
          <a:stretch>
            <a:fillRect/>
          </a:stretch>
        </p:blipFill>
        <p:spPr>
          <a:xfrm>
            <a:off x="1874436" y="2967425"/>
            <a:ext cx="853699" cy="264117"/>
          </a:xfrm>
          <a:prstGeom prst="rect">
            <a:avLst/>
          </a:prstGeom>
        </p:spPr>
      </p:pic>
      <p:pic>
        <p:nvPicPr>
          <p:cNvPr id="56" name="Picture 100">
            <a:extLst>
              <a:ext uri="{FF2B5EF4-FFF2-40B4-BE49-F238E27FC236}">
                <a16:creationId xmlns:a16="http://schemas.microsoft.com/office/drawing/2014/main" id="{9FFD3907-DE3F-3AEF-4762-013B7C9CB9D7}"/>
              </a:ext>
            </a:extLst>
          </p:cNvPr>
          <p:cNvPicPr>
            <a:picLocks noChangeAspect="1"/>
          </p:cNvPicPr>
          <p:nvPr/>
        </p:nvPicPr>
        <p:blipFill>
          <a:blip r:embed="rId76"/>
          <a:stretch>
            <a:fillRect/>
          </a:stretch>
        </p:blipFill>
        <p:spPr>
          <a:xfrm>
            <a:off x="5991284" y="4246516"/>
            <a:ext cx="730800" cy="129600"/>
          </a:xfrm>
          <a:prstGeom prst="rect">
            <a:avLst/>
          </a:prstGeom>
        </p:spPr>
      </p:pic>
      <p:pic>
        <p:nvPicPr>
          <p:cNvPr id="101" name="Graphic 29">
            <a:extLst>
              <a:ext uri="{FF2B5EF4-FFF2-40B4-BE49-F238E27FC236}">
                <a16:creationId xmlns:a16="http://schemas.microsoft.com/office/drawing/2014/main" id="{A7677B38-54F0-6F17-CC96-3CB709F4F69C}"/>
              </a:ext>
            </a:extLst>
          </p:cNvPr>
          <p:cNvPicPr>
            <a:picLocks noChangeAspect="1"/>
          </p:cNvPicPr>
          <p:nvPr/>
        </p:nvPicPr>
        <p:blipFill>
          <a:blip r:embed="rId77">
            <a:extLst>
              <a:ext uri="{96DAC541-7B7A-43D3-8B79-37D633B846F1}">
                <asvg:svgBlip xmlns:asvg="http://schemas.microsoft.com/office/drawing/2016/SVG/main" xmlns="" r:embed="rId79"/>
              </a:ext>
            </a:extLst>
          </a:blip>
          <a:stretch>
            <a:fillRect/>
          </a:stretch>
        </p:blipFill>
        <p:spPr>
          <a:xfrm>
            <a:off x="10212197" y="5449494"/>
            <a:ext cx="757807" cy="279337"/>
          </a:xfrm>
          <a:prstGeom prst="rect">
            <a:avLst/>
          </a:prstGeom>
        </p:spPr>
      </p:pic>
      <p:pic>
        <p:nvPicPr>
          <p:cNvPr id="104" name="Picture 104">
            <a:extLst>
              <a:ext uri="{FF2B5EF4-FFF2-40B4-BE49-F238E27FC236}">
                <a16:creationId xmlns:a16="http://schemas.microsoft.com/office/drawing/2014/main" id="{A24D685C-A8A2-FF39-BBBE-468BB3A527AE}"/>
              </a:ext>
            </a:extLst>
          </p:cNvPr>
          <p:cNvPicPr>
            <a:picLocks noChangeAspect="1"/>
          </p:cNvPicPr>
          <p:nvPr/>
        </p:nvPicPr>
        <p:blipFill>
          <a:blip r:embed="rId80"/>
          <a:stretch>
            <a:fillRect/>
          </a:stretch>
        </p:blipFill>
        <p:spPr>
          <a:xfrm>
            <a:off x="453005" y="2494892"/>
            <a:ext cx="792761" cy="323246"/>
          </a:xfrm>
          <a:prstGeom prst="rect">
            <a:avLst/>
          </a:prstGeom>
        </p:spPr>
      </p:pic>
      <p:pic>
        <p:nvPicPr>
          <p:cNvPr id="65" name="Picture 66">
            <a:extLst>
              <a:ext uri="{FF2B5EF4-FFF2-40B4-BE49-F238E27FC236}">
                <a16:creationId xmlns:a16="http://schemas.microsoft.com/office/drawing/2014/main" id="{9EED38F5-8FA3-449E-AECA-99D5B5D7FE41}"/>
              </a:ext>
            </a:extLst>
          </p:cNvPr>
          <p:cNvPicPr>
            <a:picLocks noChangeAspect="1"/>
          </p:cNvPicPr>
          <p:nvPr/>
        </p:nvPicPr>
        <p:blipFill>
          <a:blip r:embed="rId81"/>
          <a:stretch>
            <a:fillRect/>
          </a:stretch>
        </p:blipFill>
        <p:spPr>
          <a:xfrm>
            <a:off x="4763246" y="6336988"/>
            <a:ext cx="1023272" cy="2047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630" y="6373057"/>
            <a:ext cx="980236" cy="1836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974" y="5311364"/>
            <a:ext cx="436814" cy="43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65504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84"/>
    </p:ext>
  </p:extLs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– How BDAP adds value to data?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225096"/>
              </p:ext>
            </p:extLst>
          </p:nvPr>
        </p:nvGraphicFramePr>
        <p:xfrm>
          <a:off x="967154" y="1825624"/>
          <a:ext cx="10267462" cy="417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236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95E622-047F-4334-A111-90510AEC1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EC0CD5-D0DC-4A7E-870F-EF667F2DC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2786A6-7B9A-472B-89BB-60577A7988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0CBA01-DCAE-4E78-8460-98A79F6399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/>
              <a:t>A data-centric platform for scientific support to EU policies </a:t>
            </a:r>
            <a:endParaRPr lang="en-IE" sz="5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Chiara </a:t>
            </a:r>
            <a:r>
              <a:rPr lang="en-GB" dirty="0" err="1" smtClean="0"/>
              <a:t>Chiarelli</a:t>
            </a:r>
            <a:r>
              <a:rPr lang="en-GB" dirty="0" smtClean="0"/>
              <a:t>, Davide De </a:t>
            </a:r>
            <a:r>
              <a:rPr lang="en-GB" dirty="0" err="1" smtClean="0"/>
              <a:t>Marchi</a:t>
            </a:r>
            <a:r>
              <a:rPr lang="en-GB" dirty="0" smtClean="0"/>
              <a:t>, Ilias </a:t>
            </a:r>
            <a:r>
              <a:rPr lang="en-GB" dirty="0" err="1" smtClean="0"/>
              <a:t>Ioannou</a:t>
            </a:r>
            <a:r>
              <a:rPr lang="en-GB" dirty="0" smtClean="0"/>
              <a:t>, Pieter </a:t>
            </a:r>
            <a:r>
              <a:rPr lang="en-GB" dirty="0" err="1" smtClean="0"/>
              <a:t>Kempeneers</a:t>
            </a:r>
            <a:r>
              <a:rPr lang="en-GB" dirty="0" smtClean="0"/>
              <a:t>, Tomas </a:t>
            </a:r>
            <a:r>
              <a:rPr lang="en-GB" dirty="0" err="1" smtClean="0"/>
              <a:t>Kliment</a:t>
            </a:r>
            <a:r>
              <a:rPr lang="en-GB" dirty="0" smtClean="0"/>
              <a:t>, Pierre </a:t>
            </a:r>
            <a:r>
              <a:rPr lang="en-GB" dirty="0" err="1" smtClean="0"/>
              <a:t>Soille</a:t>
            </a:r>
            <a:r>
              <a:rPr lang="en-GB" dirty="0" smtClean="0"/>
              <a:t>, </a:t>
            </a:r>
            <a:r>
              <a:rPr lang="en-GB" b="1" dirty="0" smtClean="0"/>
              <a:t>Roberto Ugolotti</a:t>
            </a:r>
          </a:p>
          <a:p>
            <a:r>
              <a:rPr lang="en-GB" dirty="0" smtClean="0"/>
              <a:t>Joint Research Centre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8291593" y="5339166"/>
            <a:ext cx="3595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chemeClr val="accent5"/>
              </a:buClr>
            </a:pPr>
            <a:r>
              <a:rPr lang="en-GB" sz="2400" noProof="0" dirty="0" err="1" smtClean="0">
                <a:solidFill>
                  <a:schemeClr val="bg1"/>
                </a:solidFill>
              </a:rPr>
              <a:t>Geneve</a:t>
            </a:r>
            <a:r>
              <a:rPr lang="en-GB" sz="2400" noProof="0" dirty="0" smtClean="0">
                <a:solidFill>
                  <a:schemeClr val="bg1"/>
                </a:solidFill>
              </a:rPr>
              <a:t>, 04/05/2023</a:t>
            </a:r>
            <a:endParaRPr lang="en-IE" sz="2400" noProof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99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Big Data Analytics Platform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cs typeface="Arial"/>
              </a:rPr>
              <a:t>The JRC Big Data Analytics Platform is </a:t>
            </a:r>
            <a:r>
              <a:rPr lang="en-GB" dirty="0">
                <a:cs typeface="Arial"/>
              </a:rPr>
              <a:t>a cloud platform that provides data, environments, and software to JRC researchers, all in a single place.</a:t>
            </a:r>
            <a:endParaRPr lang="en-I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722" y="2683199"/>
            <a:ext cx="8038454" cy="353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97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Big Data Analytics Platform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cs typeface="Arial"/>
              </a:rPr>
              <a:t>The JRC Big Data Analytics Platform is </a:t>
            </a:r>
            <a:r>
              <a:rPr lang="en-GB" dirty="0">
                <a:cs typeface="Arial"/>
              </a:rPr>
              <a:t>a cloud platform that provides data, environments, and software to JRC researchers, all in a single place.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878" y="2762654"/>
            <a:ext cx="8436244" cy="305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9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Data Story in BDAP</a:t>
            </a:r>
            <a:endParaRPr lang="en-IE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738" y="1825625"/>
            <a:ext cx="4818050" cy="4170363"/>
          </a:xfrm>
        </p:spPr>
      </p:pic>
    </p:spTree>
    <p:extLst>
      <p:ext uri="{BB962C8B-B14F-4D97-AF65-F5344CB8AC3E}">
        <p14:creationId xmlns:p14="http://schemas.microsoft.com/office/powerpoint/2010/main" val="22158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Data Story in BDAP – Data Ingestion</a:t>
            </a:r>
            <a:endParaRPr lang="en-IE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738" y="1825625"/>
            <a:ext cx="4818050" cy="4170363"/>
          </a:xfrm>
        </p:spPr>
      </p:pic>
      <p:sp>
        <p:nvSpPr>
          <p:cNvPr id="13" name="Rectangle 12"/>
          <p:cNvSpPr/>
          <p:nvPr/>
        </p:nvSpPr>
        <p:spPr>
          <a:xfrm>
            <a:off x="3512546" y="1658319"/>
            <a:ext cx="5176434" cy="1557579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1165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&gt; 400 </a:t>
            </a:r>
            <a:r>
              <a:rPr lang="en-GB" dirty="0"/>
              <a:t>collections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&gt; 100 </a:t>
            </a:r>
            <a:r>
              <a:rPr lang="en-GB" dirty="0" smtClean="0"/>
              <a:t>providers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&gt; 20 domains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&gt; 20 million of metadata records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&gt; 10 PB of data</a:t>
            </a: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numbers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6115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" t="8390" r="2165" b="31627"/>
          <a:stretch/>
        </p:blipFill>
        <p:spPr>
          <a:xfrm>
            <a:off x="1448417" y="5387078"/>
            <a:ext cx="2100020" cy="742315"/>
          </a:xfrm>
          <a:ln w="38100">
            <a:solidFill>
              <a:schemeClr val="accent2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Download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27" y="2267869"/>
            <a:ext cx="1393499" cy="557400"/>
          </a:xfrm>
          <a:prstGeom prst="rect">
            <a:avLst/>
          </a:prstGeom>
          <a:ln w="38100">
            <a:solidFill>
              <a:schemeClr val="accent6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014" y="3090171"/>
            <a:ext cx="1041198" cy="780031"/>
          </a:xfrm>
          <a:prstGeom prst="rect">
            <a:avLst/>
          </a:prstGeom>
          <a:ln w="38100">
            <a:solidFill>
              <a:schemeClr val="accent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461" y="4135104"/>
            <a:ext cx="977615" cy="977615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138047" y="1604075"/>
            <a:ext cx="3975316" cy="46262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Pentagon 8"/>
          <p:cNvSpPr/>
          <p:nvPr/>
        </p:nvSpPr>
        <p:spPr>
          <a:xfrm>
            <a:off x="4440265" y="2053525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Pentagon 9"/>
          <p:cNvSpPr/>
          <p:nvPr/>
        </p:nvSpPr>
        <p:spPr>
          <a:xfrm>
            <a:off x="5734583" y="3124017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Pentagon 10"/>
          <p:cNvSpPr/>
          <p:nvPr/>
        </p:nvSpPr>
        <p:spPr>
          <a:xfrm>
            <a:off x="4440265" y="4157974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Pentagon 11"/>
          <p:cNvSpPr/>
          <p:nvPr/>
        </p:nvSpPr>
        <p:spPr>
          <a:xfrm>
            <a:off x="4440265" y="3124017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Pentagon 12"/>
          <p:cNvSpPr/>
          <p:nvPr/>
        </p:nvSpPr>
        <p:spPr>
          <a:xfrm>
            <a:off x="6973354" y="4118559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Pentagon 13"/>
          <p:cNvSpPr/>
          <p:nvPr/>
        </p:nvSpPr>
        <p:spPr>
          <a:xfrm>
            <a:off x="4440265" y="5214443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Pentagon 14"/>
          <p:cNvSpPr/>
          <p:nvPr/>
        </p:nvSpPr>
        <p:spPr>
          <a:xfrm>
            <a:off x="6987362" y="2053525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Pentagon 16"/>
          <p:cNvSpPr/>
          <p:nvPr/>
        </p:nvSpPr>
        <p:spPr>
          <a:xfrm>
            <a:off x="7000173" y="3124017"/>
            <a:ext cx="736170" cy="519194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1" name="Straight Arrow Connector 20"/>
          <p:cNvCxnSpPr>
            <a:stCxn id="4" idx="3"/>
            <a:endCxn id="9" idx="1"/>
          </p:cNvCxnSpPr>
          <p:nvPr/>
        </p:nvCxnSpPr>
        <p:spPr>
          <a:xfrm flipV="1">
            <a:off x="2958826" y="2313122"/>
            <a:ext cx="1481439" cy="23344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9" idx="3"/>
            <a:endCxn id="10" idx="1"/>
          </p:cNvCxnSpPr>
          <p:nvPr/>
        </p:nvCxnSpPr>
        <p:spPr>
          <a:xfrm>
            <a:off x="5176435" y="2313122"/>
            <a:ext cx="558148" cy="10704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Flowchart: Magnetic Disk 30"/>
          <p:cNvSpPr/>
          <p:nvPr/>
        </p:nvSpPr>
        <p:spPr>
          <a:xfrm>
            <a:off x="9451319" y="37391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2" name="Flowchart: Magnetic Disk 31"/>
          <p:cNvSpPr/>
          <p:nvPr/>
        </p:nvSpPr>
        <p:spPr>
          <a:xfrm>
            <a:off x="9603719" y="38915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Flowchart: Magnetic Disk 32"/>
          <p:cNvSpPr/>
          <p:nvPr/>
        </p:nvSpPr>
        <p:spPr>
          <a:xfrm>
            <a:off x="9756119" y="40439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Flowchart: Magnetic Disk 33"/>
          <p:cNvSpPr/>
          <p:nvPr/>
        </p:nvSpPr>
        <p:spPr>
          <a:xfrm>
            <a:off x="9908519" y="4196328"/>
            <a:ext cx="1642820" cy="1723484"/>
          </a:xfrm>
          <a:prstGeom prst="flowChartMagneticDisk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35" name="Straight Arrow Connector 34"/>
          <p:cNvCxnSpPr>
            <a:stCxn id="15" idx="3"/>
            <a:endCxn id="31" idx="2"/>
          </p:cNvCxnSpPr>
          <p:nvPr/>
        </p:nvCxnSpPr>
        <p:spPr>
          <a:xfrm>
            <a:off x="7723532" y="2313122"/>
            <a:ext cx="1727787" cy="22877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5" idx="3"/>
            <a:endCxn id="12" idx="1"/>
          </p:cNvCxnSpPr>
          <p:nvPr/>
        </p:nvCxnSpPr>
        <p:spPr>
          <a:xfrm flipV="1">
            <a:off x="3203212" y="3383614"/>
            <a:ext cx="1237053" cy="965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0" idx="3"/>
            <a:endCxn id="15" idx="1"/>
          </p:cNvCxnSpPr>
          <p:nvPr/>
        </p:nvCxnSpPr>
        <p:spPr>
          <a:xfrm flipV="1">
            <a:off x="6470753" y="2313122"/>
            <a:ext cx="516609" cy="10704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2" idx="3"/>
            <a:endCxn id="10" idx="1"/>
          </p:cNvCxnSpPr>
          <p:nvPr/>
        </p:nvCxnSpPr>
        <p:spPr>
          <a:xfrm>
            <a:off x="5176435" y="3383614"/>
            <a:ext cx="55814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0" idx="3"/>
            <a:endCxn id="17" idx="1"/>
          </p:cNvCxnSpPr>
          <p:nvPr/>
        </p:nvCxnSpPr>
        <p:spPr>
          <a:xfrm>
            <a:off x="6470753" y="3383614"/>
            <a:ext cx="5294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7" idx="3"/>
            <a:endCxn id="31" idx="2"/>
          </p:cNvCxnSpPr>
          <p:nvPr/>
        </p:nvCxnSpPr>
        <p:spPr>
          <a:xfrm>
            <a:off x="7736343" y="3383614"/>
            <a:ext cx="1714976" cy="12172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6" idx="3"/>
            <a:endCxn id="11" idx="1"/>
          </p:cNvCxnSpPr>
          <p:nvPr/>
        </p:nvCxnSpPr>
        <p:spPr>
          <a:xfrm flipV="1">
            <a:off x="2262076" y="4417571"/>
            <a:ext cx="2178189" cy="2063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1" idx="3"/>
            <a:endCxn id="13" idx="1"/>
          </p:cNvCxnSpPr>
          <p:nvPr/>
        </p:nvCxnSpPr>
        <p:spPr>
          <a:xfrm flipV="1">
            <a:off x="5176435" y="4378156"/>
            <a:ext cx="1796919" cy="394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13" idx="3"/>
            <a:endCxn id="31" idx="2"/>
          </p:cNvCxnSpPr>
          <p:nvPr/>
        </p:nvCxnSpPr>
        <p:spPr>
          <a:xfrm>
            <a:off x="7709524" y="4378156"/>
            <a:ext cx="1741795" cy="22271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7" idx="3"/>
            <a:endCxn id="14" idx="1"/>
          </p:cNvCxnSpPr>
          <p:nvPr/>
        </p:nvCxnSpPr>
        <p:spPr>
          <a:xfrm flipV="1">
            <a:off x="3548437" y="5474040"/>
            <a:ext cx="891828" cy="2841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14" idx="3"/>
            <a:endCxn id="31" idx="2"/>
          </p:cNvCxnSpPr>
          <p:nvPr/>
        </p:nvCxnSpPr>
        <p:spPr>
          <a:xfrm flipV="1">
            <a:off x="5176435" y="4600870"/>
            <a:ext cx="4274884" cy="87317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8" name="Picture 7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230" y="4857453"/>
            <a:ext cx="707399" cy="817197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171" y="4225754"/>
            <a:ext cx="304802" cy="304802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812" y="5326834"/>
            <a:ext cx="304802" cy="304802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208" y="4265170"/>
            <a:ext cx="304802" cy="3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27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8396EA-89A8-8122-6E32-3FBFF1DA27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980" y="2091572"/>
            <a:ext cx="2264620" cy="20474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C0777A-2638-454F-AE97-212A71D07B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790700"/>
            <a:ext cx="1727200" cy="23575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ED9D5F0-CACC-3947-1F02-8826C67E7E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619" y="2816491"/>
            <a:ext cx="2759075" cy="13300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FE6C70-5CB0-D877-FF65-3E5E4DF69D13}"/>
              </a:ext>
            </a:extLst>
          </p:cNvPr>
          <p:cNvSpPr txBox="1"/>
          <p:nvPr/>
        </p:nvSpPr>
        <p:spPr>
          <a:xfrm>
            <a:off x="5371940" y="4151261"/>
            <a:ext cx="2933700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5"/>
              </a:buClr>
            </a:pPr>
            <a:r>
              <a:rPr lang="en-GB" sz="1400"/>
              <a:t>Sentinel-2 L1C and L2A</a:t>
            </a:r>
            <a:endParaRPr lang="en-GB" sz="1400" noProof="0"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3C406C-8C46-CA34-94D8-78E994B779C7}"/>
              </a:ext>
            </a:extLst>
          </p:cNvPr>
          <p:cNvSpPr txBox="1"/>
          <p:nvPr/>
        </p:nvSpPr>
        <p:spPr>
          <a:xfrm>
            <a:off x="2342692" y="4172468"/>
            <a:ext cx="2933700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5"/>
              </a:buClr>
            </a:pPr>
            <a:r>
              <a:rPr lang="en-GB" sz="1400"/>
              <a:t>Sentinel-1 SLC</a:t>
            </a:r>
            <a:endParaRPr lang="en-GB" sz="1400" noProof="0"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12C3BD-9F40-9439-BF79-C2D9B51085F7}"/>
              </a:ext>
            </a:extLst>
          </p:cNvPr>
          <p:cNvSpPr txBox="1"/>
          <p:nvPr/>
        </p:nvSpPr>
        <p:spPr>
          <a:xfrm>
            <a:off x="354051" y="4172468"/>
            <a:ext cx="1727200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5"/>
              </a:buClr>
            </a:pPr>
            <a:r>
              <a:rPr lang="en-GB" sz="1400"/>
              <a:t>Sentinel-1 GRD</a:t>
            </a:r>
            <a:endParaRPr lang="en-GB" sz="1400" noProof="0"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A226FD-39B2-FCCD-E6AB-74D2BF967E62}"/>
              </a:ext>
            </a:extLst>
          </p:cNvPr>
          <p:cNvSpPr txBox="1"/>
          <p:nvPr/>
        </p:nvSpPr>
        <p:spPr>
          <a:xfrm>
            <a:off x="2574842" y="6311709"/>
            <a:ext cx="3725442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5"/>
              </a:buClr>
            </a:pPr>
            <a:r>
              <a:rPr lang="en-GB" sz="1400"/>
              <a:t>Sentinel-3 OL2LRR + OL2WRR and Sentinel-5P: global</a:t>
            </a:r>
            <a:endParaRPr lang="en-GB" sz="1400" noProof="0">
              <a:cs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FD3829-37FE-CE7E-49C6-119826DB636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80" y="4691995"/>
            <a:ext cx="1675675" cy="1638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E061C6-17EE-BBC1-345B-5B77170DA20C}"/>
              </a:ext>
            </a:extLst>
          </p:cNvPr>
          <p:cNvSpPr txBox="1"/>
          <p:nvPr/>
        </p:nvSpPr>
        <p:spPr>
          <a:xfrm>
            <a:off x="298295" y="6330295"/>
            <a:ext cx="2115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5"/>
              </a:buClr>
            </a:pPr>
            <a:r>
              <a:rPr lang="en-GB" sz="1400"/>
              <a:t>NASA HLS L30 and S30</a:t>
            </a:r>
            <a:endParaRPr lang="en-GB" sz="1400" noProof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D9E3B3-A9DF-342A-44EE-803A3F94E6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184" y="4627201"/>
            <a:ext cx="2289041" cy="17021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05A066-126C-C60D-CCDD-774408A7A97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4867" y="1929376"/>
            <a:ext cx="3647791" cy="2222781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70560" y="532013"/>
            <a:ext cx="10263893" cy="782357"/>
          </a:xfrm>
        </p:spPr>
        <p:txBody>
          <a:bodyPr/>
          <a:lstStyle/>
          <a:p>
            <a:r>
              <a:rPr lang="it-IT" spc="-1" dirty="0" err="1">
                <a:solidFill>
                  <a:srgbClr val="034EA2"/>
                </a:solidFill>
              </a:rPr>
              <a:t>Main</a:t>
            </a:r>
            <a:r>
              <a:rPr lang="it-IT" spc="-1" dirty="0">
                <a:solidFill>
                  <a:srgbClr val="034EA2"/>
                </a:solidFill>
              </a:rPr>
              <a:t> </a:t>
            </a:r>
            <a:r>
              <a:rPr lang="it-IT" spc="-1" dirty="0" err="1">
                <a:solidFill>
                  <a:srgbClr val="034EA2"/>
                </a:solidFill>
              </a:rPr>
              <a:t>Systematic</a:t>
            </a:r>
            <a:r>
              <a:rPr lang="it-IT" spc="-1" dirty="0">
                <a:solidFill>
                  <a:srgbClr val="034EA2"/>
                </a:solidFill>
              </a:rPr>
              <a:t> </a:t>
            </a:r>
            <a:r>
              <a:rPr lang="it-IT" spc="-1" dirty="0" err="1" smtClean="0">
                <a:solidFill>
                  <a:srgbClr val="034EA2"/>
                </a:solidFill>
              </a:rPr>
              <a:t>Downloads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5211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10" ma:contentTypeDescription="Create a new document." ma:contentTypeScope="" ma:versionID="4ae2ef7472c0561ca0970bb732501c12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d356404f25b894e7ef0762dfdd508b78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7EF8E3-4DF1-4764-8F72-11CF6C401BF6}">
  <ds:schemaRefs>
    <ds:schemaRef ds:uri="e0757b53-df10-4b98-9811-094c4c3e23a8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541a8a8b-b856-4d35-a5c7-7f2c0ec3d499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5E72FC2-C39B-40B5-A77A-43FFECD753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1a8a8b-b856-4d35-a5c7-7f2c0ec3d499"/>
    <ds:schemaRef ds:uri="e0757b53-df10-4b98-9811-094c4c3e23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EF2A92-938F-49F4-94B5-3F053A41ED5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3047</TotalTime>
  <Words>469</Words>
  <Application>Microsoft Office PowerPoint</Application>
  <PresentationFormat>Widescreen</PresentationFormat>
  <Paragraphs>76</Paragraphs>
  <Slides>23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A data-centric platform for scientific support to EU policies </vt:lpstr>
      <vt:lpstr>Joint Research Centre</vt:lpstr>
      <vt:lpstr>Big Data Analytics Platform</vt:lpstr>
      <vt:lpstr>Big Data Analytics Platform</vt:lpstr>
      <vt:lpstr>A Data Story in BDAP</vt:lpstr>
      <vt:lpstr>A Data Story in BDAP – Data Ingestion</vt:lpstr>
      <vt:lpstr>Some numbers</vt:lpstr>
      <vt:lpstr>Data Download</vt:lpstr>
      <vt:lpstr>Main Systematic Downloads</vt:lpstr>
      <vt:lpstr>Quality Checks</vt:lpstr>
      <vt:lpstr>Cataloguing</vt:lpstr>
      <vt:lpstr>Cataloguing</vt:lpstr>
      <vt:lpstr>A Data Story in BDAP – Data Browsing</vt:lpstr>
      <vt:lpstr>Data Discovery</vt:lpstr>
      <vt:lpstr>REST APIs</vt:lpstr>
      <vt:lpstr>BDAP Data Catalog</vt:lpstr>
      <vt:lpstr>BDAP Data Catalog - Search</vt:lpstr>
      <vt:lpstr>BDAP Collections Explorer</vt:lpstr>
      <vt:lpstr>A Data Story in BDAP – Data Use</vt:lpstr>
      <vt:lpstr>BDAP Development Environment</vt:lpstr>
      <vt:lpstr> BDAP software landscape</vt:lpstr>
      <vt:lpstr>Conclusions – How BDAP adds value to data?</vt:lpstr>
      <vt:lpstr>A data-centric platform for scientific support to EU policies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UGOLOTTI Roberto (JRC-ISPRA)</cp:lastModifiedBy>
  <cp:revision>246</cp:revision>
  <dcterms:created xsi:type="dcterms:W3CDTF">2019-08-09T12:06:42Z</dcterms:created>
  <dcterms:modified xsi:type="dcterms:W3CDTF">2023-04-30T10:20:35Z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pdateToken">
    <vt:lpwstr>23</vt:lpwstr>
  </property>
  <property fmtid="{D5CDD505-2E9C-101B-9397-08002B2CF9AE}" pid="3" name="Offisync_ServerID">
    <vt:lpwstr>0d3b22a6-6203-4efc-8e8e-b5279256493b</vt:lpwstr>
  </property>
  <property fmtid="{D5CDD505-2E9C-101B-9397-08002B2CF9AE}" pid="4" name="Jive_VersionGuid">
    <vt:lpwstr>276f8db4-4e81-4798-93cb-a45f9698cf98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ugoloro</vt:lpwstr>
  </property>
  <property fmtid="{D5CDD505-2E9C-101B-9397-08002B2CF9AE}" pid="7" name="Offisync_ProviderInitializationData">
    <vt:lpwstr>https://webgate.ec.europa.eu/connected</vt:lpwstr>
  </property>
  <property fmtid="{D5CDD505-2E9C-101B-9397-08002B2CF9AE}" pid="8" name="ContentTypeId">
    <vt:lpwstr>0x010100087E4EC354ADFB40AC5D4FC129E379BA</vt:lpwstr>
  </property>
</Properties>
</file>