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200"/>
    <a:srgbClr val="5E8BBE"/>
    <a:srgbClr val="4B6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9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641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232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16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5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7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0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2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01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20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42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63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1B716-7BD4-43ED-B763-FC2F681C9E9C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07A39-BE57-4B58-9E8E-8E855C9F1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5655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71CECDE-0453-4AEC-AD9B-2FAA7F511070}"/>
              </a:ext>
            </a:extLst>
          </p:cNvPr>
          <p:cNvSpPr/>
          <p:nvPr/>
        </p:nvSpPr>
        <p:spPr>
          <a:xfrm>
            <a:off x="137255" y="12003"/>
            <a:ext cx="6711219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1"/>
              </a:spcAft>
            </a:pPr>
            <a:r>
              <a:rPr lang="en-GB" sz="2175" b="1" dirty="0">
                <a:solidFill>
                  <a:srgbClr val="5E8BBE"/>
                </a:solidFill>
                <a:latin typeface="Raleway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CryoSat Ice Baseline-E: Operational &amp; Reprocessed Data Quality Control</a:t>
            </a:r>
            <a:endParaRPr lang="en-GB" sz="1812" dirty="0">
              <a:solidFill>
                <a:srgbClr val="5E8BBE"/>
              </a:solidFill>
              <a:latin typeface="Raleway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255" y="725211"/>
            <a:ext cx="8974994" cy="34514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3511936" rtl="0" eaLnBrk="1" latinLnBrk="0" hangingPunct="1">
              <a:spcBef>
                <a:spcPct val="0"/>
              </a:spcBef>
              <a:buNone/>
              <a:defRPr sz="1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81"/>
              </a:spcAft>
            </a:pPr>
            <a:r>
              <a:rPr lang="en-GB" sz="1087" dirty="0">
                <a:latin typeface="Raleway" pitchFamily="2" charset="0"/>
              </a:rPr>
              <a:t>L. Toonen</a:t>
            </a:r>
            <a:r>
              <a:rPr lang="en-GB" sz="1087" baseline="30000" dirty="0">
                <a:latin typeface="Raleway" pitchFamily="2" charset="0"/>
              </a:rPr>
              <a:t>(1)</a:t>
            </a:r>
            <a:r>
              <a:rPr lang="en-GB" sz="1087" dirty="0">
                <a:latin typeface="Raleway" pitchFamily="2" charset="0"/>
              </a:rPr>
              <a:t>, M. Williams</a:t>
            </a:r>
            <a:r>
              <a:rPr lang="en-GB" sz="1087" baseline="30000" dirty="0">
                <a:latin typeface="Raleway" pitchFamily="2" charset="0"/>
              </a:rPr>
              <a:t>(1)</a:t>
            </a:r>
            <a:r>
              <a:rPr lang="en-GB" sz="1087" dirty="0">
                <a:latin typeface="Raleway" pitchFamily="2" charset="0"/>
              </a:rPr>
              <a:t>, E. Turner</a:t>
            </a:r>
            <a:r>
              <a:rPr lang="en-GB" sz="1087" baseline="30000" dirty="0">
                <a:latin typeface="Raleway" pitchFamily="2" charset="0"/>
              </a:rPr>
              <a:t>(1)</a:t>
            </a:r>
            <a:r>
              <a:rPr lang="en-GB" sz="1087" dirty="0">
                <a:latin typeface="Raleway" pitchFamily="2" charset="0"/>
              </a:rPr>
              <a:t>, A. Di Bella</a:t>
            </a:r>
            <a:r>
              <a:rPr lang="en-GB" sz="1087" baseline="30000" dirty="0">
                <a:latin typeface="Raleway" pitchFamily="2" charset="0"/>
              </a:rPr>
              <a:t>(2)</a:t>
            </a:r>
            <a:endParaRPr lang="en-GB" sz="1087" dirty="0">
              <a:latin typeface="Raleway" pitchFamily="2" charset="0"/>
            </a:endParaRPr>
          </a:p>
          <a:p>
            <a:pPr algn="l"/>
            <a:r>
              <a:rPr lang="en-GB" sz="604" baseline="30000" dirty="0">
                <a:latin typeface="Raleway" pitchFamily="2" charset="0"/>
              </a:rPr>
              <a:t>(1)</a:t>
            </a:r>
            <a:r>
              <a:rPr lang="it-IT" sz="604" i="1" dirty="0">
                <a:latin typeface="Raleway" pitchFamily="2" charset="0"/>
              </a:rPr>
              <a:t> Telespazio UK Ltd (UK), e-mail: Erica.Turner@telespazio.com; </a:t>
            </a:r>
            <a:r>
              <a:rPr lang="en-GB" sz="604" baseline="30000" dirty="0">
                <a:latin typeface="Raleway" pitchFamily="2" charset="0"/>
              </a:rPr>
              <a:t>(2)</a:t>
            </a:r>
            <a:r>
              <a:rPr lang="it-IT" sz="604" i="1" dirty="0">
                <a:latin typeface="Raleway" pitchFamily="2" charset="0"/>
              </a:rPr>
              <a:t> SERCO c/o ESA/ESRIN (Italy);</a:t>
            </a:r>
          </a:p>
          <a:p>
            <a:endParaRPr lang="en-GB" sz="846" dirty="0">
              <a:solidFill>
                <a:srgbClr val="50555A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9" name="Immagin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6601" y="555054"/>
            <a:ext cx="2131508" cy="437391"/>
          </a:xfrm>
          <a:prstGeom prst="rect">
            <a:avLst/>
          </a:prstGeom>
        </p:spPr>
      </p:pic>
      <p:cxnSp>
        <p:nvCxnSpPr>
          <p:cNvPr id="91" name="Straight Connector 90"/>
          <p:cNvCxnSpPr>
            <a:cxnSpLocks/>
          </p:cNvCxnSpPr>
          <p:nvPr/>
        </p:nvCxnSpPr>
        <p:spPr>
          <a:xfrm>
            <a:off x="263890" y="1184657"/>
            <a:ext cx="1166421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96" descr="C:\Users\KHaria\AppData\Local\Temp\wz45aa\ideas-qa4eo-logo1.png"/>
          <p:cNvPicPr/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851" y="0"/>
            <a:ext cx="3080894" cy="4968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A349A5-D8A7-4FCB-B193-0396964239CE}"/>
              </a:ext>
            </a:extLst>
          </p:cNvPr>
          <p:cNvSpPr txBox="1"/>
          <p:nvPr/>
        </p:nvSpPr>
        <p:spPr>
          <a:xfrm>
            <a:off x="3524491" y="6583508"/>
            <a:ext cx="5229828" cy="22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46" dirty="0">
                <a:latin typeface="Franklin Gothic Medium" panose="020B0603020102020204" pitchFamily="34" charset="0"/>
                <a:cs typeface="Helvetica" panose="020B0604020202020204" pitchFamily="34" charset="0"/>
              </a:rPr>
              <a:t>PV2023: Adding value (to) and preserving Scientific &amp; Technical data: 2</a:t>
            </a:r>
            <a:r>
              <a:rPr lang="en-GB" sz="846" baseline="30000" dirty="0">
                <a:latin typeface="Franklin Gothic Medium" panose="020B0603020102020204" pitchFamily="34" charset="0"/>
                <a:cs typeface="Helvetica" panose="020B0604020202020204" pitchFamily="34" charset="0"/>
              </a:rPr>
              <a:t>nd</a:t>
            </a:r>
            <a:r>
              <a:rPr lang="en-GB" sz="846" dirty="0">
                <a:latin typeface="Franklin Gothic Medium" panose="020B0603020102020204" pitchFamily="34" charset="0"/>
                <a:cs typeface="Helvetica" panose="020B0604020202020204" pitchFamily="34" charset="0"/>
              </a:rPr>
              <a:t> – 4</a:t>
            </a:r>
            <a:r>
              <a:rPr lang="en-GB" sz="846" baseline="30000" dirty="0">
                <a:latin typeface="Franklin Gothic Medium" panose="020B0603020102020204" pitchFamily="34" charset="0"/>
                <a:cs typeface="Helvetica" panose="020B0604020202020204" pitchFamily="34" charset="0"/>
              </a:rPr>
              <a:t>th</a:t>
            </a:r>
            <a:r>
              <a:rPr lang="en-GB" sz="846" dirty="0">
                <a:latin typeface="Franklin Gothic Medium" panose="020B0603020102020204" pitchFamily="34" charset="0"/>
                <a:cs typeface="Helvetica" panose="020B0604020202020204" pitchFamily="34" charset="0"/>
              </a:rPr>
              <a:t> May 2023, poster ID 3178</a:t>
            </a:r>
          </a:p>
        </p:txBody>
      </p:sp>
      <p:pic>
        <p:nvPicPr>
          <p:cNvPr id="1026" name="Picture 2" descr="PV2023: Adding value (to) and preserving Scientific &amp; Technical data">
            <a:extLst>
              <a:ext uri="{FF2B5EF4-FFF2-40B4-BE49-F238E27FC236}">
                <a16:creationId xmlns:a16="http://schemas.microsoft.com/office/drawing/2014/main" id="{1FB7C2F6-93B6-1F7A-85C3-DC700DCD7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55" y="6256769"/>
            <a:ext cx="1150731" cy="41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02C7FFDD-B925-432B-50A1-4C17204F7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581" y="4258415"/>
            <a:ext cx="3465513" cy="259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EFB9C3-183E-66A8-7CE7-8AD4AA468C38}"/>
              </a:ext>
            </a:extLst>
          </p:cNvPr>
          <p:cNvSpPr txBox="1"/>
          <p:nvPr/>
        </p:nvSpPr>
        <p:spPr>
          <a:xfrm>
            <a:off x="137254" y="1212520"/>
            <a:ext cx="67112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>
                <a:solidFill>
                  <a:srgbClr val="5E8BBE"/>
                </a:solidFill>
                <a:latin typeface="Helvetica" pitchFamily="34" charset="0"/>
              </a:rPr>
              <a:t> </a:t>
            </a:r>
            <a:r>
              <a:rPr lang="en-GB" sz="2400" b="1" dirty="0">
                <a:solidFill>
                  <a:srgbClr val="5E8BBE"/>
                </a:solidFill>
                <a:latin typeface="Raleway" pitchFamily="2" charset="0"/>
              </a:rPr>
              <a:t>CryoSat Mission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FFFF"/>
                </a:solidFill>
                <a:latin typeface="Raleway" pitchFamily="2" charset="0"/>
              </a:rPr>
              <a:t>Launched in 2010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latin typeface="Raleway" pitchFamily="2" charset="0"/>
              </a:rPr>
              <a:t>ESA’s dedicated ice mission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FFFF"/>
                </a:solidFill>
                <a:latin typeface="Raleway" pitchFamily="2" charset="0"/>
              </a:rPr>
              <a:t>SAR Interferometric Radar Altimeter (SIRAL) can measure high-resolution geophysical parameters over all ocean and ice environments.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FFFFFF"/>
              </a:solidFill>
              <a:latin typeface="Helvetica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FFFFFF"/>
              </a:solidFill>
              <a:latin typeface="Helvetica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FFFFFF"/>
              </a:solidFill>
              <a:latin typeface="Helvetica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A92EED-E999-7886-02AB-4E450B0F761E}"/>
              </a:ext>
            </a:extLst>
          </p:cNvPr>
          <p:cNvSpPr txBox="1"/>
          <p:nvPr/>
        </p:nvSpPr>
        <p:spPr>
          <a:xfrm>
            <a:off x="212039" y="2866465"/>
            <a:ext cx="8508542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dirty="0">
                <a:solidFill>
                  <a:srgbClr val="FFFFFF"/>
                </a:solidFill>
                <a:latin typeface="Helvetica" pitchFamily="34" charset="0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FFFF"/>
                </a:solidFill>
                <a:latin typeface="Raleway" pitchFamily="2" charset="0"/>
              </a:rPr>
              <a:t>Operational Data Quality Control</a:t>
            </a:r>
          </a:p>
          <a:p>
            <a:pPr algn="l"/>
            <a:r>
              <a:rPr lang="en-GB" sz="1600" dirty="0">
                <a:solidFill>
                  <a:srgbClr val="FFFFFF"/>
                </a:solidFill>
                <a:latin typeface="Raleway" pitchFamily="2" charset="0"/>
              </a:rPr>
              <a:t>	We add </a:t>
            </a:r>
            <a:r>
              <a:rPr lang="en-GB" sz="1600" b="1" dirty="0">
                <a:solidFill>
                  <a:srgbClr val="F39200"/>
                </a:solidFill>
                <a:latin typeface="Raleway" pitchFamily="2" charset="0"/>
              </a:rPr>
              <a:t>value</a:t>
            </a:r>
            <a:r>
              <a:rPr lang="en-GB" sz="1600" dirty="0">
                <a:solidFill>
                  <a:srgbClr val="FFC000"/>
                </a:solidFill>
                <a:latin typeface="Raleway" pitchFamily="2" charset="0"/>
              </a:rPr>
              <a:t> </a:t>
            </a:r>
            <a:r>
              <a:rPr lang="en-GB" sz="1600" dirty="0">
                <a:latin typeface="Raleway" pitchFamily="2" charset="0"/>
              </a:rPr>
              <a:t>by: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Raleway" pitchFamily="2" charset="0"/>
              </a:rPr>
              <a:t>Informing users about the quality and completeness of the data.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Raleway" pitchFamily="2" charset="0"/>
              </a:rPr>
              <a:t>Investigating unexpected data gaps, failures or missing input files to maintain data quality and </a:t>
            </a:r>
            <a:r>
              <a:rPr lang="en-GB" sz="1600" dirty="0" err="1">
                <a:latin typeface="Raleway" pitchFamily="2" charset="0"/>
              </a:rPr>
              <a:t>availabity</a:t>
            </a:r>
            <a:r>
              <a:rPr lang="en-GB" sz="1600" dirty="0">
                <a:latin typeface="Raleway" pitchFamily="2" charset="0"/>
              </a:rPr>
              <a:t> of operational data. </a:t>
            </a:r>
          </a:p>
          <a:p>
            <a:pPr lvl="2"/>
            <a:endParaRPr lang="en-GB" sz="1800" dirty="0">
              <a:solidFill>
                <a:srgbClr val="FFFFFF"/>
              </a:solidFill>
              <a:latin typeface="Raleway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FFFF"/>
                </a:solidFill>
                <a:latin typeface="Raleway" pitchFamily="2" charset="0"/>
              </a:rPr>
              <a:t> Reprocessed Data Quality Control</a:t>
            </a:r>
          </a:p>
          <a:p>
            <a:pPr algn="l"/>
            <a:r>
              <a:rPr lang="en-GB" sz="1800" dirty="0">
                <a:solidFill>
                  <a:srgbClr val="FFFFFF"/>
                </a:solidFill>
                <a:latin typeface="Raleway" pitchFamily="2" charset="0"/>
              </a:rPr>
              <a:t>	</a:t>
            </a:r>
            <a:r>
              <a:rPr lang="en-GB" sz="1600" dirty="0">
                <a:solidFill>
                  <a:srgbClr val="FFFFFF"/>
                </a:solidFill>
                <a:latin typeface="Raleway" pitchFamily="2" charset="0"/>
              </a:rPr>
              <a:t>We add </a:t>
            </a:r>
            <a:r>
              <a:rPr lang="en-GB" sz="1600" b="1" dirty="0">
                <a:solidFill>
                  <a:srgbClr val="F39200"/>
                </a:solidFill>
                <a:latin typeface="Raleway" pitchFamily="2" charset="0"/>
              </a:rPr>
              <a:t>value</a:t>
            </a:r>
            <a:r>
              <a:rPr lang="en-GB" sz="1600" dirty="0">
                <a:solidFill>
                  <a:srgbClr val="FFC000"/>
                </a:solidFill>
                <a:latin typeface="Raleway" pitchFamily="2" charset="0"/>
              </a:rPr>
              <a:t> </a:t>
            </a:r>
            <a:r>
              <a:rPr lang="en-GB" sz="1600" dirty="0">
                <a:latin typeface="Raleway" pitchFamily="2" charset="0"/>
              </a:rPr>
              <a:t>by: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  <a:latin typeface="Raleway" pitchFamily="2" charset="0"/>
              </a:rPr>
              <a:t>Supporting the selection of requirements for new processor evolution.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  <a:latin typeface="Raleway" pitchFamily="2" charset="0"/>
              </a:rPr>
              <a:t>Testing and verification of the new processors.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  <a:latin typeface="Raleway" pitchFamily="2" charset="0"/>
              </a:rPr>
              <a:t>Investigation of anomalies and failures.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  <a:latin typeface="Raleway" pitchFamily="2" charset="0"/>
              </a:rPr>
              <a:t>Detailed documenting of guidelines to transfer knowledge for upcoming processor evolutions.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EE06ED-4640-B390-4928-7CE0A1D44F13}"/>
              </a:ext>
            </a:extLst>
          </p:cNvPr>
          <p:cNvSpPr/>
          <p:nvPr/>
        </p:nvSpPr>
        <p:spPr>
          <a:xfrm>
            <a:off x="263890" y="2689847"/>
            <a:ext cx="26244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solidFill>
                  <a:srgbClr val="5E8BBE"/>
                </a:solidFill>
                <a:latin typeface="Raleway" pitchFamily="2" charset="0"/>
              </a:rPr>
              <a:t>What do we do?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450437-44D1-E64E-5AD0-1D4A927A7EE4}"/>
              </a:ext>
            </a:extLst>
          </p:cNvPr>
          <p:cNvSpPr/>
          <p:nvPr/>
        </p:nvSpPr>
        <p:spPr>
          <a:xfrm>
            <a:off x="7648135" y="1788035"/>
            <a:ext cx="3758716" cy="1467368"/>
          </a:xfrm>
          <a:prstGeom prst="roundRect">
            <a:avLst/>
          </a:prstGeom>
          <a:solidFill>
            <a:srgbClr val="F39200"/>
          </a:solidFill>
          <a:effectLst>
            <a:outerShdw blurRad="50800" dist="38100" dir="5400000" algn="t" rotWithShape="0">
              <a:schemeClr val="tx1"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CryoSat Users! 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We need your feedback!</a:t>
            </a:r>
            <a:endParaRPr lang="en-GB" sz="1600" b="1" dirty="0">
              <a:solidFill>
                <a:schemeClr val="tx1"/>
              </a:solidFill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Raleway" pitchFamily="2" charset="0"/>
              </a:rPr>
              <a:t>Visit our poster, find out more about our QC activities, and fill in the user survey.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BE604D-ED25-13DA-1613-706575DCC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14180" y="2157067"/>
            <a:ext cx="713929" cy="71875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0480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FD4419FA7C4F499AC0DE727F91826F" ma:contentTypeVersion="" ma:contentTypeDescription="Create a new document." ma:contentTypeScope="" ma:versionID="e376c660192cdcb648cc4e536060faf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384c6cc0088fcedbaf6edaf557def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370137-B4AE-4CF8-835F-A3CBB36A1B43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8D2E6B4-402E-4E1E-9D70-09D56419B6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163AD9-867B-4BEE-944B-7C0570AAE3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648</TotalTime>
  <Words>240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Franklin Gothic Medium</vt:lpstr>
      <vt:lpstr>Helvetica</vt:lpstr>
      <vt:lpstr>Raleway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Liv Toonen</dc:creator>
  <cp:lastModifiedBy>TELESPAZIO\LToonen</cp:lastModifiedBy>
  <cp:revision>2</cp:revision>
  <dcterms:created xsi:type="dcterms:W3CDTF">2023-04-14T14:38:23Z</dcterms:created>
  <dcterms:modified xsi:type="dcterms:W3CDTF">2023-04-24T14:54:36Z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0x010100A6FD4419FA7C4F499AC0DE727F91826F</vt:lpwstr>
  </property>
</Properties>
</file>