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932D74-2FB2-4195-8AD2-CA9E1FADCC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14211F3-61DE-43C2-BD25-99A09FFC81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E90261-A3CB-446F-8714-612D9E61C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0324C0-546C-466E-AC7B-771093DEF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122BFC-2071-479C-AF5C-3BCD52F34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545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D2BA44-387F-40D7-894A-DB28CD2A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F2867E-2441-4690-9BA6-03309CA58A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BB0442-9F9B-453C-BCF7-5661E7B39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5C24FF-6A2F-4A2A-95C7-D02584306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9E4F3E-61B6-4F52-BE28-753296BCB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28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A3CFF54-A708-4737-BD8A-12DA294064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DA4AB00-BC69-49BC-A51B-D721F24E7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6C59CF-D8D5-4328-BC6F-5D876755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2D428B-B41B-4F0A-84C4-C98A4D99C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D2F7BD-6FA4-4E7D-9243-826502A87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2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9760B9-4E81-4FCC-9994-F3EBE97ED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6E4FAF-AD62-429A-8904-524ECEE04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3504A2-A2EA-441F-BDFF-E8FE2ED25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691794-B534-4D29-B664-14A6A11DF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1500DA-5B63-4E01-83AF-F73D6E1A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04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1CEE8-6F0B-4CA7-9DFC-94A8894DA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326CE2-3C0C-4C98-BAE5-DC49663C6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618FF2-B098-43F9-98BE-D35BC334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F99EDD-3CED-42CF-88DE-8357931DC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C2EAEE-26FE-4E44-890B-C16059CD2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80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B1A7DC-4A5D-404E-AA3A-F48A59E8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056A33-49F9-4724-8152-32C228D93E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08298B7-E962-4CF8-87B6-C2F6F12BC6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23322C-2AD8-43A2-866B-3D7B49E4F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9FC7F9B-EAAF-417E-AF0C-4CB54B2F9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841327-EAC0-4AD1-AE86-BADFF88C5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10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C5618A-E25D-4742-B5EA-2625F08C8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652A44-3C09-46DE-A4F7-567667528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06D603-08AD-4D7B-B763-8A9F62A05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4D7B37-AC69-49CB-A5CF-B26BF8406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069800D-982E-48BB-B4E9-D52E00A25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E77383E-C9BE-4B43-B8E2-6CE74311F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A5CA4C1-D580-4B43-AD79-1E8AF18E8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18E6D33-863B-4FE5-A6AD-5E3F51E1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9149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CA6037-D3D1-478B-9A8C-0686DE108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DA7CF99-6F4E-40B5-9D69-283B700B0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F4CCA0-7347-45EC-8664-1A683637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46D459-EC56-49DA-BF41-BD69312F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125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B42BF67-C733-4DC9-842C-23ACBCE9A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FFEA62-ED2D-4704-9E64-B3E9E906A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92484F-DACE-42CA-BE2D-548FE099A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285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1828D5-2803-49E2-A026-079851238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CFEFDE-82C2-4288-9107-82C3C1EFD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D76DD6-C706-4B25-8858-27A7F21DA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C7BD4B-B215-4BA7-8DC8-4F77C285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EEBF46-6820-4974-B8E9-B7A1C61D3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7F40FD-0EB8-46AA-A6FE-DBC552960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14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CACD36-22A5-4892-A5FD-AEE0A3FAD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88221B-AB33-4336-80D4-BA077BC8B6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02458F-08B7-440D-8175-F13F234BD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1F4642-38C6-49A4-8EED-D58678AD9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0DCFAA4-8852-4AD4-9652-E37C849E9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39EAE9-28A7-4E09-86D9-3FB5818E5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97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4A57B6-C072-4284-856D-5305BE0F0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9A06FD-6EDF-4613-8D1A-9EFD92826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75520B-772A-455B-95AC-273440BB62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27325-663B-4FE9-922E-86A07B017131}" type="datetimeFigureOut">
              <a:rPr lang="de-DE" smtClean="0"/>
              <a:t>21.04.2023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21DA73-17DA-4D94-B5FE-2D162D2A9B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6B2A29-46F3-4B62-8119-E45CBF578A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0BA5E-3D27-46A8-945A-3BEF357DB58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32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0.png"/><Relationship Id="rId18" Type="http://schemas.openxmlformats.org/officeDocument/2006/relationships/image" Target="../media/image14.pn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12" Type="http://schemas.openxmlformats.org/officeDocument/2006/relationships/image" Target="../media/image9.jpeg"/><Relationship Id="rId17" Type="http://schemas.microsoft.com/office/2007/relationships/hdphoto" Target="../media/hdphoto3.wdp"/><Relationship Id="rId2" Type="http://schemas.openxmlformats.org/officeDocument/2006/relationships/image" Target="../media/image1.jpeg"/><Relationship Id="rId16" Type="http://schemas.openxmlformats.org/officeDocument/2006/relationships/image" Target="../media/image13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19" Type="http://schemas.openxmlformats.org/officeDocument/2006/relationships/image" Target="../media/image15.png"/><Relationship Id="rId4" Type="http://schemas.openxmlformats.org/officeDocument/2006/relationships/image" Target="../media/image3.jpeg"/><Relationship Id="rId9" Type="http://schemas.openxmlformats.org/officeDocument/2006/relationships/image" Target="../media/image7.jp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39BC4C49-E1CC-428D-97BC-7F0738A48B59}"/>
              </a:ext>
            </a:extLst>
          </p:cNvPr>
          <p:cNvSpPr txBox="1"/>
          <p:nvPr/>
        </p:nvSpPr>
        <p:spPr>
          <a:xfrm>
            <a:off x="154128" y="388761"/>
            <a:ext cx="10142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/>
              <a:t>Getting</a:t>
            </a:r>
            <a:r>
              <a:rPr lang="de-DE" sz="3600" dirty="0"/>
              <a:t> out </a:t>
            </a:r>
            <a:r>
              <a:rPr lang="de-DE" sz="3600" dirty="0" err="1"/>
              <a:t>the</a:t>
            </a:r>
            <a:r>
              <a:rPr lang="de-DE" sz="3600" dirty="0"/>
              <a:t> Data – Fighting </a:t>
            </a:r>
            <a:r>
              <a:rPr lang="de-DE" sz="3600" dirty="0" err="1"/>
              <a:t>the</a:t>
            </a:r>
            <a:r>
              <a:rPr lang="de-DE" sz="3600" dirty="0"/>
              <a:t> </a:t>
            </a:r>
            <a:r>
              <a:rPr lang="de-DE" sz="3600" dirty="0" err="1"/>
              <a:t>Latency</a:t>
            </a:r>
            <a:r>
              <a:rPr lang="de-DE" sz="3600" dirty="0"/>
              <a:t> Dragon</a:t>
            </a:r>
          </a:p>
          <a:p>
            <a:r>
              <a:rPr lang="de-DE" dirty="0"/>
              <a:t>Charlotte Wehn, German Aerospace Center DLR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9931DD0-6C03-4E99-9EAD-06909DAAD754}"/>
              </a:ext>
            </a:extLst>
          </p:cNvPr>
          <p:cNvSpPr txBox="1"/>
          <p:nvPr/>
        </p:nvSpPr>
        <p:spPr>
          <a:xfrm>
            <a:off x="714408" y="1725684"/>
            <a:ext cx="2958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dirty="0" err="1"/>
              <a:t>We‘ve</a:t>
            </a:r>
            <a:r>
              <a:rPr lang="de-DE" sz="2400" dirty="0"/>
              <a:t> </a:t>
            </a:r>
            <a:r>
              <a:rPr lang="de-DE" sz="2400" dirty="0" err="1"/>
              <a:t>got</a:t>
            </a:r>
            <a:r>
              <a:rPr lang="de-DE" sz="2400" dirty="0"/>
              <a:t> all </a:t>
            </a:r>
            <a:r>
              <a:rPr lang="de-DE" sz="2400" dirty="0" err="1"/>
              <a:t>this</a:t>
            </a:r>
            <a:r>
              <a:rPr lang="de-DE" sz="2400" dirty="0"/>
              <a:t> </a:t>
            </a:r>
            <a:r>
              <a:rPr lang="de-DE" sz="2400" dirty="0" err="1"/>
              <a:t>data</a:t>
            </a:r>
            <a:r>
              <a:rPr lang="de-DE" sz="2400" dirty="0"/>
              <a:t> in </a:t>
            </a:r>
            <a:r>
              <a:rPr lang="de-DE" sz="2400" err="1"/>
              <a:t>our</a:t>
            </a:r>
            <a:r>
              <a:rPr lang="de-DE" sz="2400"/>
              <a:t> archive</a:t>
            </a:r>
            <a:endParaRPr lang="de-DE" sz="24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7FAB1BB-1FB5-4D94-993A-CFAC666F6091}"/>
              </a:ext>
            </a:extLst>
          </p:cNvPr>
          <p:cNvSpPr txBox="1"/>
          <p:nvPr/>
        </p:nvSpPr>
        <p:spPr>
          <a:xfrm>
            <a:off x="4934044" y="1725684"/>
            <a:ext cx="2792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400" dirty="0" err="1"/>
              <a:t>We‘ve</a:t>
            </a:r>
            <a:r>
              <a:rPr lang="de-DE" sz="2400" dirty="0"/>
              <a:t> </a:t>
            </a:r>
            <a:r>
              <a:rPr lang="de-DE" sz="2400" dirty="0" err="1"/>
              <a:t>got</a:t>
            </a:r>
            <a:r>
              <a:rPr lang="de-DE" sz="2400" dirty="0"/>
              <a:t> </a:t>
            </a:r>
            <a:r>
              <a:rPr lang="de-DE" sz="2400" dirty="0" err="1"/>
              <a:t>great</a:t>
            </a:r>
            <a:r>
              <a:rPr lang="de-DE" sz="2400" dirty="0"/>
              <a:t> </a:t>
            </a:r>
            <a:r>
              <a:rPr lang="de-DE" sz="2400" dirty="0" err="1"/>
              <a:t>ideas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err="1"/>
              <a:t>use</a:t>
            </a:r>
            <a:r>
              <a:rPr lang="de-DE" sz="2400"/>
              <a:t> it</a:t>
            </a:r>
            <a:endParaRPr lang="de-DE" sz="24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BE97386-63EF-4200-83CD-437198C3233C}"/>
              </a:ext>
            </a:extLst>
          </p:cNvPr>
          <p:cNvSpPr txBox="1"/>
          <p:nvPr/>
        </p:nvSpPr>
        <p:spPr>
          <a:xfrm>
            <a:off x="8929327" y="1725684"/>
            <a:ext cx="2792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We‘ve</a:t>
            </a:r>
            <a:r>
              <a:rPr lang="de-DE" sz="2400" dirty="0"/>
              <a:t> </a:t>
            </a:r>
            <a:r>
              <a:rPr lang="de-DE" sz="2400" dirty="0" err="1"/>
              <a:t>got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(</a:t>
            </a:r>
            <a:r>
              <a:rPr lang="de-DE" sz="2400" dirty="0" err="1"/>
              <a:t>processing</a:t>
            </a:r>
            <a:r>
              <a:rPr lang="de-DE" sz="2400"/>
              <a:t>) power</a:t>
            </a:r>
            <a:endParaRPr lang="de-DE" sz="2400" dirty="0"/>
          </a:p>
        </p:txBody>
      </p:sp>
      <p:grpSp>
        <p:nvGrpSpPr>
          <p:cNvPr id="13" name="Group 66">
            <a:extLst>
              <a:ext uri="{FF2B5EF4-FFF2-40B4-BE49-F238E27FC236}">
                <a16:creationId xmlns:a16="http://schemas.microsoft.com/office/drawing/2014/main" id="{B35E5BB4-DE4F-4A7E-B2A6-F8BD9385AD97}"/>
              </a:ext>
            </a:extLst>
          </p:cNvPr>
          <p:cNvGrpSpPr/>
          <p:nvPr/>
        </p:nvGrpSpPr>
        <p:grpSpPr>
          <a:xfrm>
            <a:off x="1334892" y="2536783"/>
            <a:ext cx="2229825" cy="1533235"/>
            <a:chOff x="312490" y="369454"/>
            <a:chExt cx="3120802" cy="1753545"/>
          </a:xfrm>
        </p:grpSpPr>
        <p:pic>
          <p:nvPicPr>
            <p:cNvPr id="14" name="Picture 67">
              <a:extLst>
                <a:ext uri="{FF2B5EF4-FFF2-40B4-BE49-F238E27FC236}">
                  <a16:creationId xmlns:a16="http://schemas.microsoft.com/office/drawing/2014/main" id="{3EF493FC-126E-4E0D-96EC-8CF6F7B153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90" y="369454"/>
              <a:ext cx="3120802" cy="175354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15" name="Picture 68">
              <a:extLst>
                <a:ext uri="{FF2B5EF4-FFF2-40B4-BE49-F238E27FC236}">
                  <a16:creationId xmlns:a16="http://schemas.microsoft.com/office/drawing/2014/main" id="{FC857A46-6E4A-461F-8D3F-5C48058DB9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16131" y="689234"/>
              <a:ext cx="1229876" cy="143376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</p:spPr>
        </p:pic>
      </p:grpSp>
      <p:grpSp>
        <p:nvGrpSpPr>
          <p:cNvPr id="16" name="Group 50">
            <a:extLst>
              <a:ext uri="{FF2B5EF4-FFF2-40B4-BE49-F238E27FC236}">
                <a16:creationId xmlns:a16="http://schemas.microsoft.com/office/drawing/2014/main" id="{A4C973BD-5E8A-483E-97CD-E9B62E2C1508}"/>
              </a:ext>
            </a:extLst>
          </p:cNvPr>
          <p:cNvGrpSpPr/>
          <p:nvPr/>
        </p:nvGrpSpPr>
        <p:grpSpPr>
          <a:xfrm>
            <a:off x="287912" y="2446023"/>
            <a:ext cx="1845074" cy="1319604"/>
            <a:chOff x="4380458" y="1107957"/>
            <a:chExt cx="1535342" cy="1135190"/>
          </a:xfrm>
        </p:grpSpPr>
        <p:pic>
          <p:nvPicPr>
            <p:cNvPr id="17" name="Picture 21" descr="TerraSAR-X_SAR_Scene_Sim">
              <a:extLst>
                <a:ext uri="{FF2B5EF4-FFF2-40B4-BE49-F238E27FC236}">
                  <a16:creationId xmlns:a16="http://schemas.microsoft.com/office/drawing/2014/main" id="{2E34B8FF-C3D3-45B9-BC4E-2B62B92775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786675">
              <a:off x="4380458" y="1330675"/>
              <a:ext cx="709801" cy="67009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>
              <a:extLst>
                <a:ext uri="{FF2B5EF4-FFF2-40B4-BE49-F238E27FC236}">
                  <a16:creationId xmlns:a16="http://schemas.microsoft.com/office/drawing/2014/main" id="{BF6A595D-1C82-4EC2-A1B3-552F2CBE67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798226">
              <a:off x="4952017" y="1107957"/>
              <a:ext cx="349797" cy="113519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9" name="Picture 2" descr="http://www.dlr.de/dlr/en/Portaldata/1/Resources/Bilder/missionen/eo/16_9/galerie14.jpg">
              <a:extLst>
                <a:ext uri="{FF2B5EF4-FFF2-40B4-BE49-F238E27FC236}">
                  <a16:creationId xmlns:a16="http://schemas.microsoft.com/office/drawing/2014/main" id="{26D122E4-4E75-4B8C-B595-9AEA1175758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880365">
              <a:off x="5255044" y="1365592"/>
              <a:ext cx="660756" cy="64367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91">
            <a:extLst>
              <a:ext uri="{FF2B5EF4-FFF2-40B4-BE49-F238E27FC236}">
                <a16:creationId xmlns:a16="http://schemas.microsoft.com/office/drawing/2014/main" id="{7E326CAC-4911-48AB-8F92-D47C19AE21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636" y="2584836"/>
            <a:ext cx="2229826" cy="148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127000" dist="38100" dir="2700000" algn="tl" rotWithShape="0">
              <a:prstClr val="black">
                <a:alpha val="25000"/>
              </a:prstClr>
            </a:outerShdw>
          </a:effectLst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F451D41E-046A-46E5-92F5-B2DE852C444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109" y="2589316"/>
            <a:ext cx="2229826" cy="1486550"/>
          </a:xfrm>
          <a:prstGeom prst="rect">
            <a:avLst/>
          </a:prstGeom>
        </p:spPr>
      </p:pic>
      <p:grpSp>
        <p:nvGrpSpPr>
          <p:cNvPr id="30" name="Group 93">
            <a:extLst>
              <a:ext uri="{FF2B5EF4-FFF2-40B4-BE49-F238E27FC236}">
                <a16:creationId xmlns:a16="http://schemas.microsoft.com/office/drawing/2014/main" id="{365A50B4-9AC9-4B1F-B06F-593560AE859A}"/>
              </a:ext>
            </a:extLst>
          </p:cNvPr>
          <p:cNvGrpSpPr/>
          <p:nvPr/>
        </p:nvGrpSpPr>
        <p:grpSpPr>
          <a:xfrm>
            <a:off x="4256560" y="2185010"/>
            <a:ext cx="2504607" cy="1486550"/>
            <a:chOff x="5386668" y="3957850"/>
            <a:chExt cx="2339466" cy="1559708"/>
          </a:xfrm>
        </p:grpSpPr>
        <p:pic>
          <p:nvPicPr>
            <p:cNvPr id="31" name="Picture 5" descr="U:\4Anne\OPUS\Germany_RGB_1_16_8_CUT_small.png">
              <a:extLst>
                <a:ext uri="{FF2B5EF4-FFF2-40B4-BE49-F238E27FC236}">
                  <a16:creationId xmlns:a16="http://schemas.microsoft.com/office/drawing/2014/main" id="{AEDDDAC3-49AA-4CBF-8A82-E6A9EA499FBD}"/>
                </a:ext>
              </a:extLst>
            </p:cNvPr>
            <p:cNvPicPr/>
            <p:nvPr/>
          </p:nvPicPr>
          <p:blipFill>
            <a:blip r:embed="rId10" cstate="hq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9020" y="3957850"/>
              <a:ext cx="627116" cy="83880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  <a:extLst/>
          </p:spPr>
        </p:pic>
        <p:pic>
          <p:nvPicPr>
            <p:cNvPr id="32" name="Picture 4" descr="D:\Documents\Poster _ ESA Cryosphere 13_11_2012\ALPS_mean_SCD_for_poster_600DPI.png">
              <a:extLst>
                <a:ext uri="{FF2B5EF4-FFF2-40B4-BE49-F238E27FC236}">
                  <a16:creationId xmlns:a16="http://schemas.microsoft.com/office/drawing/2014/main" id="{1EA04CD5-9FB5-4123-B3B6-B2766E178D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58738" y="4513406"/>
              <a:ext cx="967396" cy="43629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E:\Dreusicke\(0) Kleine Aufgaben\Detailzoom 5.png">
              <a:extLst>
                <a:ext uri="{FF2B5EF4-FFF2-40B4-BE49-F238E27FC236}">
                  <a16:creationId xmlns:a16="http://schemas.microsoft.com/office/drawing/2014/main" id="{E6CDF402-2DC3-4BE7-B44D-9835F5F2C8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54" y="4866357"/>
              <a:ext cx="762326" cy="49292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9">
              <a:extLst>
                <a:ext uri="{FF2B5EF4-FFF2-40B4-BE49-F238E27FC236}">
                  <a16:creationId xmlns:a16="http://schemas.microsoft.com/office/drawing/2014/main" id="{0CFA7F29-DBAF-4652-95A1-B022BE479B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061" y="4605306"/>
              <a:ext cx="666823" cy="5485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5" name="Picture 2" descr="F:\05_Vitenam\Abbildung_EOC-News_Waterpack_v01.tif">
              <a:extLst>
                <a:ext uri="{FF2B5EF4-FFF2-40B4-BE49-F238E27FC236}">
                  <a16:creationId xmlns:a16="http://schemas.microsoft.com/office/drawing/2014/main" id="{BB45D498-4D6A-45E0-8363-75C7AD47F93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24583" y="5009727"/>
              <a:ext cx="762326" cy="5078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" descr="https://www.dlr.de/eoc/Portaldata/60/Resources/images/8_arch_2021/07_aetna/Aetna_SO2-13Feb2021-16Feb2021_385.jpg">
              <a:extLst>
                <a:ext uri="{FF2B5EF4-FFF2-40B4-BE49-F238E27FC236}">
                  <a16:creationId xmlns:a16="http://schemas.microsoft.com/office/drawing/2014/main" id="{0AEC19A4-7E48-4653-A6C3-E0E8D8712C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668" y="4767815"/>
              <a:ext cx="895268" cy="49762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outerShdw blurRad="127000" dist="38100" dir="2700000" algn="tl" rotWithShape="0">
                <a:prstClr val="black">
                  <a:alpha val="25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5" name="Textfeld 54">
            <a:extLst>
              <a:ext uri="{FF2B5EF4-FFF2-40B4-BE49-F238E27FC236}">
                <a16:creationId xmlns:a16="http://schemas.microsoft.com/office/drawing/2014/main" id="{06F9411E-760F-4D1B-A5AF-D87B0611D334}"/>
              </a:ext>
            </a:extLst>
          </p:cNvPr>
          <p:cNvSpPr txBox="1"/>
          <p:nvPr/>
        </p:nvSpPr>
        <p:spPr>
          <a:xfrm>
            <a:off x="2685246" y="4637834"/>
            <a:ext cx="4449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But </a:t>
            </a:r>
            <a:r>
              <a:rPr lang="de-DE" sz="2400" dirty="0" err="1"/>
              <a:t>tape</a:t>
            </a:r>
            <a:r>
              <a:rPr lang="de-DE" sz="2400" dirty="0"/>
              <a:t> </a:t>
            </a:r>
            <a:r>
              <a:rPr lang="de-DE" sz="2400" dirty="0" err="1"/>
              <a:t>is</a:t>
            </a:r>
            <a:r>
              <a:rPr lang="de-DE" sz="2400" dirty="0"/>
              <a:t> </a:t>
            </a:r>
            <a:r>
              <a:rPr lang="de-DE" sz="2400" dirty="0" err="1"/>
              <a:t>slowing</a:t>
            </a:r>
            <a:r>
              <a:rPr lang="de-DE" sz="2400" dirty="0"/>
              <a:t> </a:t>
            </a:r>
            <a:r>
              <a:rPr lang="de-DE" sz="2400" err="1"/>
              <a:t>us</a:t>
            </a:r>
            <a:r>
              <a:rPr lang="de-DE" sz="2400"/>
              <a:t> down</a:t>
            </a:r>
            <a:endParaRPr lang="de-DE" sz="24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40A0605-6671-47F0-ACF8-5A8593227B2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185" y="4404672"/>
            <a:ext cx="1827416" cy="919419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048D2285-00BE-4AC8-813D-45C2274CADF8}"/>
              </a:ext>
            </a:extLst>
          </p:cNvPr>
          <p:cNvSpPr txBox="1"/>
          <p:nvPr/>
        </p:nvSpPr>
        <p:spPr>
          <a:xfrm>
            <a:off x="867070" y="5575012"/>
            <a:ext cx="4858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err="1">
                <a:solidFill>
                  <a:srgbClr val="FF0000"/>
                </a:solidFill>
              </a:rPr>
              <a:t>Can‘t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we</a:t>
            </a:r>
            <a:r>
              <a:rPr lang="de-DE" sz="2400" b="1" dirty="0">
                <a:solidFill>
                  <a:srgbClr val="FF0000"/>
                </a:solidFill>
              </a:rPr>
              <a:t> do </a:t>
            </a:r>
            <a:r>
              <a:rPr lang="de-DE" sz="2400" b="1" dirty="0" err="1">
                <a:solidFill>
                  <a:srgbClr val="FF0000"/>
                </a:solidFill>
              </a:rPr>
              <a:t>anything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about</a:t>
            </a:r>
            <a:r>
              <a:rPr lang="de-DE" sz="2400" b="1" dirty="0">
                <a:solidFill>
                  <a:srgbClr val="FF0000"/>
                </a:solidFill>
              </a:rPr>
              <a:t> </a:t>
            </a:r>
            <a:r>
              <a:rPr lang="de-DE" sz="2400" b="1" dirty="0" err="1">
                <a:solidFill>
                  <a:srgbClr val="FF0000"/>
                </a:solidFill>
              </a:rPr>
              <a:t>it</a:t>
            </a:r>
            <a:r>
              <a:rPr lang="de-DE" sz="2400" b="1" dirty="0">
                <a:solidFill>
                  <a:srgbClr val="FF0000"/>
                </a:solidFill>
              </a:rPr>
              <a:t> ?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D3EAAAFF-AAD7-490A-A960-E16752D469F5}"/>
              </a:ext>
            </a:extLst>
          </p:cNvPr>
          <p:cNvSpPr txBox="1"/>
          <p:nvPr/>
        </p:nvSpPr>
        <p:spPr>
          <a:xfrm>
            <a:off x="6577184" y="5575012"/>
            <a:ext cx="4691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00B050"/>
                </a:solidFill>
              </a:rPr>
              <a:t>Yes </a:t>
            </a:r>
            <a:r>
              <a:rPr lang="de-DE" sz="2400" b="1" dirty="0" err="1">
                <a:solidFill>
                  <a:srgbClr val="00B050"/>
                </a:solidFill>
              </a:rPr>
              <a:t>we</a:t>
            </a:r>
            <a:r>
              <a:rPr lang="de-DE" sz="2400" b="1" dirty="0">
                <a:solidFill>
                  <a:srgbClr val="00B050"/>
                </a:solidFill>
              </a:rPr>
              <a:t> </a:t>
            </a:r>
            <a:r>
              <a:rPr lang="de-DE" sz="2400" b="1" dirty="0" err="1">
                <a:solidFill>
                  <a:srgbClr val="00B050"/>
                </a:solidFill>
              </a:rPr>
              <a:t>can</a:t>
            </a:r>
            <a:r>
              <a:rPr lang="de-DE" sz="2400" b="1" dirty="0">
                <a:solidFill>
                  <a:srgbClr val="00B050"/>
                </a:solidFill>
              </a:rPr>
              <a:t> - and </a:t>
            </a:r>
            <a:r>
              <a:rPr lang="de-DE" sz="2400" b="1" dirty="0" err="1">
                <a:solidFill>
                  <a:srgbClr val="00B050"/>
                </a:solidFill>
              </a:rPr>
              <a:t>we</a:t>
            </a:r>
            <a:r>
              <a:rPr lang="de-DE" sz="2400" b="1" dirty="0">
                <a:solidFill>
                  <a:srgbClr val="00B050"/>
                </a:solidFill>
              </a:rPr>
              <a:t> </a:t>
            </a:r>
            <a:r>
              <a:rPr lang="de-DE" sz="2400" b="1" dirty="0" err="1">
                <a:solidFill>
                  <a:srgbClr val="00B050"/>
                </a:solidFill>
              </a:rPr>
              <a:t>did</a:t>
            </a:r>
            <a:r>
              <a:rPr lang="de-DE" sz="2400" b="1" dirty="0">
                <a:solidFill>
                  <a:srgbClr val="00B050"/>
                </a:solidFill>
              </a:rPr>
              <a:t>!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90944EF-E36B-4883-956A-BBFDC05F54A1}"/>
              </a:ext>
            </a:extLst>
          </p:cNvPr>
          <p:cNvCxnSpPr>
            <a:cxnSpLocks/>
          </p:cNvCxnSpPr>
          <p:nvPr/>
        </p:nvCxnSpPr>
        <p:spPr>
          <a:xfrm>
            <a:off x="210680" y="1326901"/>
            <a:ext cx="97712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5B048B9C-B1D0-4EBF-9BF7-7A8C2752C60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9239">
            <a:off x="9521569" y="377372"/>
            <a:ext cx="2355574" cy="1570382"/>
          </a:xfrm>
          <a:prstGeom prst="rect">
            <a:avLst/>
          </a:prstGeom>
        </p:spPr>
      </p:pic>
      <p:sp>
        <p:nvSpPr>
          <p:cNvPr id="40" name="Textfeld 37">
            <a:extLst>
              <a:ext uri="{FF2B5EF4-FFF2-40B4-BE49-F238E27FC236}">
                <a16:creationId xmlns:a16="http://schemas.microsoft.com/office/drawing/2014/main" id="{AE7A0E52-7484-439E-B563-C72261390EEC}"/>
              </a:ext>
            </a:extLst>
          </p:cNvPr>
          <p:cNvSpPr txBox="1"/>
          <p:nvPr/>
        </p:nvSpPr>
        <p:spPr>
          <a:xfrm>
            <a:off x="2611013" y="6210441"/>
            <a:ext cx="6289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/>
              <a:t>Check out my poster and find out how!</a:t>
            </a:r>
            <a:endParaRPr lang="de-DE" sz="2400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21B5FEB-9F49-43C8-8166-9408351D71D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756" y="6040398"/>
            <a:ext cx="1036373" cy="94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768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Breitbild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Wehn, Charlotte</dc:creator>
  <cp:lastModifiedBy>Wehn, Charlotte</cp:lastModifiedBy>
  <cp:revision>20</cp:revision>
  <dcterms:created xsi:type="dcterms:W3CDTF">2023-04-17T14:30:14Z</dcterms:created>
  <dcterms:modified xsi:type="dcterms:W3CDTF">2023-04-21T13:56:58Z</dcterms:modified>
</cp:coreProperties>
</file>