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0" r:id="rId3"/>
    <p:sldId id="271" r:id="rId4"/>
    <p:sldId id="285" r:id="rId5"/>
    <p:sldId id="284" r:id="rId6"/>
    <p:sldId id="286" r:id="rId7"/>
    <p:sldId id="288" r:id="rId8"/>
    <p:sldId id="290" r:id="rId9"/>
    <p:sldId id="289" r:id="rId10"/>
    <p:sldId id="291" r:id="rId11"/>
    <p:sldId id="293" r:id="rId12"/>
    <p:sldId id="28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9" autoAdjust="0"/>
    <p:restoredTop sz="94581" autoAdjust="0"/>
  </p:normalViewPr>
  <p:slideViewPr>
    <p:cSldViewPr snapToGrid="0" snapToObjects="1">
      <p:cViewPr varScale="1">
        <p:scale>
          <a:sx n="116" d="100"/>
          <a:sy n="116" d="100"/>
        </p:scale>
        <p:origin x="138" y="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07-Sep-22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07-Sep-22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84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14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80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497BB-CA89-47BE-914C-2A903030F27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40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6488A6-37CF-417B-BAC7-9C6613538F68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C43925-D8E3-48F8-B3D4-69DAE6F5A54E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F06A4B-6FB9-4BFC-9FC7-423C5D83043F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8142B12-21A3-446B-8FD5-68C6B1AAF8B0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4F13A0C-426C-48AB-9A5A-C40A59EC33C7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EA5E524-2221-4E8F-83C4-D95B579A64EE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80AE7D9-7AE5-4BA4-886B-9FA37A0517F1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D912F25-8FE5-4E73-9FE0-38F50B1CB180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57F-10B2-454D-9DC8-E97C72A2CFC7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EC99-771A-4AD1-BBA7-A365796495F2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319C-B74C-4A1F-9C2A-543DF5140480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18AF7-1394-49E1-AD83-66AD085522C2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BF97-A1B1-42F1-920F-C0E6B76AADAD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07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794A-A562-41EA-ADDA-593D7FDEEF3C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F2A3-39E4-432A-9394-C702AEC7EF1A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6DEF-0734-4895-A5CC-84CA74036121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E181A-C056-4BE8-812F-CCF8804A15D9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E354-1C6C-485F-B310-E67CE944EA04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DEFE2-AB56-43DA-B68F-EA2AC4C60E9A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4A4ECE3-DD72-4590-921D-AB071D0B1E62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TE/CRG-CL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59043"/>
            <a:ext cx="9144000" cy="3294867"/>
          </a:xfrm>
        </p:spPr>
        <p:txBody>
          <a:bodyPr>
            <a:noAutofit/>
          </a:bodyPr>
          <a:lstStyle/>
          <a:p>
            <a:r>
              <a:rPr lang="en-US" dirty="0"/>
              <a:t>Heat Load Estimation and Dry Cooling </a:t>
            </a:r>
            <a:r>
              <a:rPr lang="en-US" dirty="0" smtClean="0"/>
              <a:t>Scheme Proposal for </a:t>
            </a:r>
            <a:r>
              <a:rPr lang="en-US" dirty="0" err="1" smtClean="0"/>
              <a:t>Sigrum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update </a:t>
            </a:r>
            <a:r>
              <a:rPr lang="en-US" sz="4000" dirty="0" smtClean="0"/>
              <a:t>07. </a:t>
            </a:r>
            <a:r>
              <a:rPr lang="en-US" sz="4000" dirty="0" smtClean="0"/>
              <a:t>Sept. </a:t>
            </a:r>
            <a:r>
              <a:rPr lang="en-US" sz="4000" dirty="0" smtClean="0"/>
              <a:t>2022</a:t>
            </a:r>
            <a:r>
              <a:rPr lang="en-GB" sz="4000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438" y="4867001"/>
            <a:ext cx="9144000" cy="543739"/>
          </a:xfr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i="1" dirty="0" smtClean="0"/>
              <a:t>Torsten Koettig, Rob van Weelderen,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1600" b="0" i="1" dirty="0" smtClean="0"/>
              <a:t>with inputs from Patricia </a:t>
            </a:r>
            <a:r>
              <a:rPr lang="pt-BR" sz="1600" b="0" i="1" dirty="0"/>
              <a:t>Tavares Coutinho Borges De </a:t>
            </a:r>
            <a:r>
              <a:rPr lang="pt-BR" sz="1600" b="0" i="1" dirty="0" smtClean="0"/>
              <a:t>Sousa and Aleksandra Onufrena (CERN)</a:t>
            </a:r>
            <a:endParaRPr lang="en-GB" sz="1600" b="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FE31-0DFB-437E-88F4-8CF6D6DC8E4A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2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F69B4A1-6835-4DE1-A012-C454D27D1A0E}"/>
              </a:ext>
            </a:extLst>
          </p:cNvPr>
          <p:cNvSpPr txBox="1">
            <a:spLocks/>
          </p:cNvSpPr>
          <p:nvPr/>
        </p:nvSpPr>
        <p:spPr>
          <a:xfrm>
            <a:off x="528316" y="24550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dirty="0" smtClean="0">
                <a:solidFill>
                  <a:srgbClr val="002060"/>
                </a:solidFill>
              </a:rPr>
              <a:t>Application to Sigrum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FC4C8B1-7450-4FB6-9336-9400FA4D4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4920393F-5A7F-4B6B-998A-1C535BC66A97}" type="datetime1">
              <a:rPr lang="en-US" smtClean="0"/>
              <a:t>07-Sep-22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24" y="1085078"/>
            <a:ext cx="3192475" cy="57729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6205" y="790832"/>
            <a:ext cx="30392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Subcooled 4 bar cooling loop </a:t>
            </a:r>
            <a:endParaRPr lang="en-GB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5964195" y="332230"/>
            <a:ext cx="6205188" cy="6525770"/>
            <a:chOff x="5964195" y="332230"/>
            <a:chExt cx="6205188" cy="6525770"/>
          </a:xfrm>
        </p:grpSpPr>
        <p:sp>
          <p:nvSpPr>
            <p:cNvPr id="19" name="TextBox 18"/>
            <p:cNvSpPr txBox="1"/>
            <p:nvPr/>
          </p:nvSpPr>
          <p:spPr>
            <a:xfrm>
              <a:off x="7352952" y="332230"/>
              <a:ext cx="397544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Subcooled 4 bar cooling loop – high Q </a:t>
              </a:r>
              <a:endParaRPr lang="en-GB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64195" y="661335"/>
              <a:ext cx="6205188" cy="619666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020300" y="4670854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3-4 x</a:t>
              </a:r>
              <a:endParaRPr lang="en-GB" dirty="0" smtClean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80922" y="1157767"/>
            <a:ext cx="7287281" cy="83099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Pushing the limits is one of our current R&amp;D topics in the Cryolab</a:t>
            </a: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32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F69B4A1-6835-4DE1-A012-C454D27D1A0E}"/>
              </a:ext>
            </a:extLst>
          </p:cNvPr>
          <p:cNvSpPr txBox="1">
            <a:spLocks/>
          </p:cNvSpPr>
          <p:nvPr/>
        </p:nvSpPr>
        <p:spPr>
          <a:xfrm>
            <a:off x="528316" y="24550"/>
            <a:ext cx="11587853" cy="654916"/>
          </a:xfrm>
          <a:prstGeom prst="rect">
            <a:avLst/>
          </a:prstGeom>
        </p:spPr>
        <p:txBody>
          <a:bodyPr vert="horz" lIns="60960" rIns="6096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dirty="0" smtClean="0">
                <a:solidFill>
                  <a:srgbClr val="002060"/>
                </a:solidFill>
              </a:rPr>
              <a:t>Application to Sigrum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FC4C8B1-7450-4FB6-9336-9400FA4D4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4920393F-5A7F-4B6B-998A-1C535BC66A97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7988" y="569514"/>
            <a:ext cx="50125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 smtClean="0"/>
              <a:t>Source: Introduction </a:t>
            </a:r>
            <a:r>
              <a:rPr lang="en-GB" dirty="0"/>
              <a:t>of </a:t>
            </a:r>
            <a:r>
              <a:rPr lang="en-GB" dirty="0" smtClean="0"/>
              <a:t>GM – JT cooling system, A. Euler, Sumitomo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997147" y="332230"/>
            <a:ext cx="6205188" cy="6525770"/>
            <a:chOff x="5964195" y="332230"/>
            <a:chExt cx="6205188" cy="6525770"/>
          </a:xfrm>
        </p:grpSpPr>
        <p:sp>
          <p:nvSpPr>
            <p:cNvPr id="19" name="TextBox 18"/>
            <p:cNvSpPr txBox="1"/>
            <p:nvPr/>
          </p:nvSpPr>
          <p:spPr>
            <a:xfrm>
              <a:off x="7352952" y="332230"/>
              <a:ext cx="397544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Subcooled 4 bar cooling loop – high Q </a:t>
              </a:r>
              <a:endParaRPr lang="en-GB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64195" y="661335"/>
              <a:ext cx="6205188" cy="619666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020300" y="4670854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/>
                <a:t>3-4 x</a:t>
              </a:r>
              <a:endParaRPr lang="en-GB" dirty="0" smtClean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06697" y="2106739"/>
            <a:ext cx="461509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7030A0"/>
                </a:solidFill>
              </a:rPr>
              <a:t>10 W @ 4.2 K</a:t>
            </a:r>
            <a:r>
              <a:rPr lang="en-US" dirty="0" smtClean="0">
                <a:solidFill>
                  <a:srgbClr val="7030A0"/>
                </a:solidFill>
              </a:rPr>
              <a:t>! boosted Cryocooler system</a:t>
            </a:r>
          </a:p>
          <a:p>
            <a:pPr algn="l"/>
            <a:endParaRPr lang="en-US" dirty="0">
              <a:solidFill>
                <a:srgbClr val="7030A0"/>
              </a:solidFill>
            </a:endParaRPr>
          </a:p>
          <a:p>
            <a:pPr algn="l"/>
            <a:r>
              <a:rPr lang="en-US" dirty="0" smtClean="0">
                <a:solidFill>
                  <a:srgbClr val="7030A0"/>
                </a:solidFill>
              </a:rPr>
              <a:t>3 compressors and 1x two stage, 1 single stage one He circulation J-T system</a:t>
            </a:r>
            <a:endParaRPr lang="en-GB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23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0AE95C9-7CC2-4682-968A-8959F4600FA1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5546" y="1162336"/>
            <a:ext cx="10159833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Can we refine the heat loads?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Study of the thermal interface to the cold mass at T&lt;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hermal gradients along the cooling channel and perpendicular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Quadrupoles, heat load, </a:t>
            </a:r>
            <a:r>
              <a:rPr lang="en-US" dirty="0" smtClean="0">
                <a:solidFill>
                  <a:srgbClr val="FF33CC"/>
                </a:solidFill>
              </a:rPr>
              <a:t>cold-warm transitions =&gt; can we make orifices?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Rotation angle of the gantry =&gt; feedthroughs, which are rotating, cold and leak-tight for ±180°?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Options to cool the prototype, in LHe and then dry (incl. the cooling tube already)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Cooldown with LN2 or some large single stage </a:t>
            </a:r>
            <a:r>
              <a:rPr lang="en-US" dirty="0" smtClean="0"/>
              <a:t>GMs?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Remote cooling R&amp;D will proceed in the Cryolab</a:t>
            </a:r>
          </a:p>
          <a:p>
            <a:pPr algn="l"/>
            <a:r>
              <a:rPr lang="en-US" dirty="0" smtClean="0"/>
              <a:t> 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603" y="3978919"/>
            <a:ext cx="6151397" cy="289585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450227" y="3056238"/>
            <a:ext cx="1548714" cy="1375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8501449" y="4127157"/>
            <a:ext cx="897924" cy="55193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2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35211" y="1459986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Heat load estimation, </a:t>
            </a:r>
            <a:r>
              <a:rPr lang="en-US" dirty="0" smtClean="0">
                <a:solidFill>
                  <a:srgbClr val="FF33CC"/>
                </a:solidFill>
              </a:rPr>
              <a:t>updated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Dry cooling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R&amp;D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Open points to address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2801-ECE3-4D57-92D7-5FE15B02E792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9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0E03-7D60-4472-AE3D-1DCC7FD623BF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600"/>
          <a:stretch/>
        </p:blipFill>
        <p:spPr>
          <a:xfrm>
            <a:off x="7457659" y="2071213"/>
            <a:ext cx="4586478" cy="30376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7988" y="1227085"/>
            <a:ext cx="5168081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 Dipole + 1 pair CL 2.5 kA (Dry + HTS)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2 Quadrupoles + 2 pairs CL 350 A (Dry + HTS)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Supports in G10, 30 cm, 15 cm heat intercept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33CC"/>
                </a:solidFill>
              </a:rPr>
              <a:t>Cold warm trans. 1.8 W rad. + </a:t>
            </a:r>
            <a:r>
              <a:rPr lang="en-US" sz="1600" dirty="0" smtClean="0">
                <a:solidFill>
                  <a:srgbClr val="FF33CC"/>
                </a:solidFill>
              </a:rPr>
              <a:t>conduction in material</a:t>
            </a:r>
            <a:endParaRPr lang="en-US" sz="1600" dirty="0" smtClean="0">
              <a:solidFill>
                <a:srgbClr val="FF33CC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5827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D8B44-8058-4A15-A33D-311A7BFC86A0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7988" y="1227085"/>
            <a:ext cx="5168081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 Dipole + 1 pair CL 2.5 kA (Dry + HTS)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2 Quadrupoles + 2 pairs CL 350 A (Dry + HTS)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Supports in G10, 30 cm, 15 cm heat intercept @ 60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33CC"/>
                </a:solidFill>
              </a:rPr>
              <a:t>Cold warm t</a:t>
            </a:r>
            <a:r>
              <a:rPr lang="en-US" sz="1600" dirty="0" smtClean="0">
                <a:solidFill>
                  <a:srgbClr val="FF33CC"/>
                </a:solidFill>
              </a:rPr>
              <a:t>rans</a:t>
            </a:r>
            <a:r>
              <a:rPr lang="en-US" sz="1600" dirty="0">
                <a:solidFill>
                  <a:srgbClr val="FF33CC"/>
                </a:solidFill>
              </a:rPr>
              <a:t>. 1.8 W rad. </a:t>
            </a:r>
            <a:r>
              <a:rPr lang="en-US" sz="1600" dirty="0" smtClean="0">
                <a:solidFill>
                  <a:srgbClr val="FF33CC"/>
                </a:solidFill>
              </a:rPr>
              <a:t>+ </a:t>
            </a:r>
            <a:r>
              <a:rPr lang="en-US" sz="1600" dirty="0">
                <a:solidFill>
                  <a:srgbClr val="FF33CC"/>
                </a:solidFill>
              </a:rPr>
              <a:t>conduction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1449388"/>
            <a:ext cx="5455920" cy="27584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75838" y="4451520"/>
            <a:ext cx="2628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33CC"/>
                </a:solidFill>
              </a:rPr>
              <a:t>+2</a:t>
            </a:r>
            <a:endParaRPr lang="en-GB" dirty="0" smtClean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09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F9B8-5F07-4B09-8040-276ED3A3D562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893"/>
          <a:stretch/>
        </p:blipFill>
        <p:spPr>
          <a:xfrm>
            <a:off x="6167437" y="1023647"/>
            <a:ext cx="5893211" cy="39177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988" y="1249627"/>
            <a:ext cx="5168081" cy="4185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One common cryostat</a:t>
            </a:r>
          </a:p>
          <a:p>
            <a:pPr algn="l"/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Dipoles + 1 pair CL </a:t>
            </a:r>
            <a:r>
              <a:rPr lang="en-US" sz="1600" dirty="0"/>
              <a:t>2.5 kA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Quadrupoles + 3 pairs CL </a:t>
            </a:r>
            <a:r>
              <a:rPr lang="en-US" sz="1600" dirty="0"/>
              <a:t>350 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Supports in G10, 30 cm, 15 cm heat intercept @ 60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33CC"/>
                </a:solidFill>
              </a:rPr>
              <a:t>Cold warm trans. 1.8 W rad. </a:t>
            </a:r>
            <a:r>
              <a:rPr lang="en-US" sz="1600" dirty="0" smtClean="0">
                <a:solidFill>
                  <a:srgbClr val="FF33CC"/>
                </a:solidFill>
              </a:rPr>
              <a:t>+ </a:t>
            </a:r>
            <a:r>
              <a:rPr lang="en-US" sz="1600" dirty="0" smtClean="0">
                <a:solidFill>
                  <a:srgbClr val="FF33CC"/>
                </a:solidFill>
              </a:rPr>
              <a:t>conduction in material</a:t>
            </a:r>
            <a:endParaRPr lang="en-US" sz="1600" dirty="0">
              <a:solidFill>
                <a:srgbClr val="FF33CC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</a:t>
            </a:r>
            <a:r>
              <a:rPr lang="en-US" sz="1600" u="sng" dirty="0" smtClean="0"/>
              <a:t>per dipole</a:t>
            </a:r>
            <a:r>
              <a:rPr lang="en-US" sz="1600" dirty="0" smtClean="0"/>
              <a:t> 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57962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/>
              <a:t>Heat loads at </a:t>
            </a:r>
            <a:r>
              <a:rPr lang="pt-PT" dirty="0" smtClean="0"/>
              <a:t>4.7 </a:t>
            </a:r>
            <a:r>
              <a:rPr lang="pt-PT" dirty="0"/>
              <a:t>K </a:t>
            </a:r>
            <a:r>
              <a:rPr lang="pt-PT" dirty="0" smtClean="0"/>
              <a:t>and 60 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DC1E-382B-407F-9B81-6F6C51ADEB22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7988" y="1249627"/>
            <a:ext cx="5168081" cy="4185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Parameters:</a:t>
            </a:r>
          </a:p>
          <a:p>
            <a:pPr algn="l"/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One common cryostat</a:t>
            </a:r>
          </a:p>
          <a:p>
            <a:pPr algn="l"/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Dipoles + 1 pair CL </a:t>
            </a:r>
            <a:r>
              <a:rPr lang="en-US" sz="1600" dirty="0"/>
              <a:t>2.5 kA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dirty="0" smtClean="0"/>
              <a:t> Quadrupoles + 3 pairs CL </a:t>
            </a:r>
            <a:r>
              <a:rPr lang="en-US" sz="1600" dirty="0"/>
              <a:t>350 A (Dry + HTS</a:t>
            </a:r>
            <a:r>
              <a:rPr lang="en-US" sz="16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Supports in G10, 30 cm, 15 cm heat intercept @ 60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33CC"/>
                </a:solidFill>
              </a:rPr>
              <a:t>Cold warm trans. 1.8 W rad. </a:t>
            </a:r>
            <a:r>
              <a:rPr lang="en-US" sz="1600" dirty="0" smtClean="0">
                <a:solidFill>
                  <a:srgbClr val="FF33CC"/>
                </a:solidFill>
              </a:rPr>
              <a:t>+ </a:t>
            </a:r>
            <a:r>
              <a:rPr lang="en-US" sz="1600" dirty="0">
                <a:solidFill>
                  <a:srgbClr val="FF33CC"/>
                </a:solidFill>
              </a:rPr>
              <a:t>conduction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60 K thermal shield and CL intercept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30 layer MLI @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10 layer MLI at 4.7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5 W heat load on cold mass </a:t>
            </a:r>
            <a:r>
              <a:rPr lang="en-US" sz="1600" u="sng" dirty="0" smtClean="0"/>
              <a:t>per dipole </a:t>
            </a:r>
            <a:r>
              <a:rPr lang="en-US" sz="1600" dirty="0" smtClean="0"/>
              <a:t>(Mikko)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871" y="1249627"/>
            <a:ext cx="6345965" cy="33800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75838" y="4728519"/>
            <a:ext cx="2628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33CC"/>
                </a:solidFill>
              </a:rPr>
              <a:t>+2</a:t>
            </a:r>
            <a:endParaRPr lang="en-GB" dirty="0" smtClean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60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Cooling comparison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7A0-CFF0-45ED-8F35-EDBA8D26B3E9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52115" y="782491"/>
            <a:ext cx="873316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</a:t>
            </a:r>
            <a:r>
              <a:rPr lang="en-US" dirty="0" smtClean="0"/>
              <a:t>wo-stage Pulse Tube Refrigerators		vs. 			He </a:t>
            </a:r>
            <a:r>
              <a:rPr lang="en-US" dirty="0" err="1"/>
              <a:t>c</a:t>
            </a:r>
            <a:r>
              <a:rPr lang="en-US" dirty="0" err="1" smtClean="0"/>
              <a:t>ryoplant</a:t>
            </a:r>
            <a:r>
              <a:rPr lang="en-US" dirty="0" smtClean="0"/>
              <a:t> </a:t>
            </a:r>
            <a:endParaRPr lang="en-GB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85813" y="4538741"/>
            <a:ext cx="398876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It needs: </a:t>
            </a:r>
          </a:p>
          <a:p>
            <a:pPr algn="l"/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a dedicated cryocooler- satellite box (incl.  2 add. PTR) + distribution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electrical insulators for the CL!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813" y="1317254"/>
            <a:ext cx="16799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Updated version</a:t>
            </a:r>
            <a:endParaRPr lang="en-GB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23" y="1704959"/>
            <a:ext cx="10698480" cy="1295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158681" y="1218087"/>
            <a:ext cx="4374292" cy="20017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7206744" y="3616714"/>
            <a:ext cx="4985256" cy="3241286"/>
            <a:chOff x="209024" y="0"/>
            <a:chExt cx="6467406" cy="410591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9024" y="259296"/>
              <a:ext cx="3823880" cy="3846616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2714625" y="2466975"/>
              <a:ext cx="180000" cy="18097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10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70375" y="0"/>
              <a:ext cx="2406055" cy="3609082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3723177" y="3113691"/>
            <a:ext cx="2628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33CC"/>
                </a:solidFill>
              </a:rPr>
              <a:t>+4</a:t>
            </a:r>
            <a:endParaRPr lang="en-GB" dirty="0" smtClean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0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75209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Cooling comparison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D4246-0D70-40CF-8112-AF884198E315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52115" y="782491"/>
            <a:ext cx="87459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</a:t>
            </a:r>
            <a:r>
              <a:rPr lang="en-US" dirty="0" smtClean="0"/>
              <a:t>wo-stage GM Cryocooler 			vs. 			He </a:t>
            </a:r>
            <a:r>
              <a:rPr lang="en-US" dirty="0" err="1"/>
              <a:t>c</a:t>
            </a:r>
            <a:r>
              <a:rPr lang="en-US" dirty="0" err="1" smtClean="0"/>
              <a:t>ryoplant</a:t>
            </a:r>
            <a:r>
              <a:rPr lang="en-US" dirty="0" smtClean="0"/>
              <a:t> </a:t>
            </a:r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958" y="3040478"/>
            <a:ext cx="2452237" cy="29757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3209" y="2921910"/>
            <a:ext cx="7516574" cy="33859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2124" y="2949793"/>
            <a:ext cx="45781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/>
              <a:t>Sumitomo GM </a:t>
            </a:r>
            <a:r>
              <a:rPr lang="en-GB" b="1" dirty="0"/>
              <a:t>RDE-418D4 4K Cryocooler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4357" y="4520114"/>
            <a:ext cx="5555005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US" dirty="0" smtClean="0">
              <a:solidFill>
                <a:srgbClr val="C00000"/>
              </a:solidFill>
            </a:endParaRPr>
          </a:p>
          <a:p>
            <a:pPr algn="l"/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Is there an option to reduce the number of PTC?</a:t>
            </a:r>
          </a:p>
          <a:p>
            <a:pPr algn="l"/>
            <a:endParaRPr lang="en-GB" dirty="0" smtClean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10" y="1179634"/>
            <a:ext cx="10584180" cy="1295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96234" y="2559972"/>
            <a:ext cx="7630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33CC"/>
                </a:solidFill>
              </a:rPr>
              <a:t>+7 GM </a:t>
            </a:r>
            <a:endParaRPr lang="en-GB" dirty="0" smtClean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3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6550" y="2225285"/>
            <a:ext cx="11376025" cy="560058"/>
          </a:xfrm>
        </p:spPr>
        <p:txBody>
          <a:bodyPr/>
          <a:lstStyle/>
          <a:p>
            <a:pPr algn="ctr"/>
            <a:r>
              <a:rPr lang="pt-PT" dirty="0" smtClean="0"/>
              <a:t>Remote cooling circuit options </a:t>
            </a:r>
            <a:br>
              <a:rPr lang="pt-PT" dirty="0" smtClean="0"/>
            </a:br>
            <a:r>
              <a:rPr lang="pt-PT" dirty="0"/>
              <a:t/>
            </a:r>
            <a:br>
              <a:rPr lang="pt-PT" dirty="0"/>
            </a:br>
            <a:r>
              <a:rPr lang="pt-PT" dirty="0" smtClean="0"/>
              <a:t>Cryolab at CERN, Sumitomo Ind.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3EE55-0A85-447A-B006-9B0C65CDE9C9}" type="datetime1">
              <a:rPr lang="en-US" smtClean="0"/>
              <a:t>07-Sep-22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07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Cryogenics_review_2020_12_9</Template>
  <TotalTime>1880</TotalTime>
  <Words>745</Words>
  <Application>Microsoft Office PowerPoint</Application>
  <PresentationFormat>Widescreen</PresentationFormat>
  <Paragraphs>154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Heat Load Estimation and Dry Cooling Scheme Proposal for Sigrum  update 07. Sept. 2022 </vt:lpstr>
      <vt:lpstr>Content</vt:lpstr>
      <vt:lpstr>Heat loads at 4.7 K and 60 K</vt:lpstr>
      <vt:lpstr>Heat loads at 4.7 K and 60 K</vt:lpstr>
      <vt:lpstr>Heat loads at 4.7 K and 60 K</vt:lpstr>
      <vt:lpstr>Heat loads at 4.7 K and 60 K</vt:lpstr>
      <vt:lpstr>Cooling comparison</vt:lpstr>
      <vt:lpstr>Cooling comparison</vt:lpstr>
      <vt:lpstr>Remote cooling circuit options   Cryolab at CERN, Sumitomo Ind.</vt:lpstr>
      <vt:lpstr>PowerPoint Presentation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Van Weelderen</dc:creator>
  <cp:lastModifiedBy>Torsten Koettig</cp:lastModifiedBy>
  <cp:revision>502</cp:revision>
  <dcterms:created xsi:type="dcterms:W3CDTF">2020-11-27T08:59:20Z</dcterms:created>
  <dcterms:modified xsi:type="dcterms:W3CDTF">2022-09-07T08:36:50Z</dcterms:modified>
</cp:coreProperties>
</file>