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4"/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</p:sldIdLst>
  <p:sldSz cy="5143500" cx="9144000"/>
  <p:notesSz cx="6858000" cy="9144000"/>
  <p:embeddedFontLst>
    <p:embeddedFont>
      <p:font typeface="Belleza"/>
      <p:regular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2" Type="http://schemas.openxmlformats.org/officeDocument/2006/relationships/font" Target="fonts/Belleza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5b34512f4a_2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25b34512f4a_2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5b34512f4a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5b34512f4a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5b34512f4a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25b34512f4a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5b34512f4a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25b34512f4a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5b34512f4a_0_8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5b34512f4a_0_8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5b34512f4a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25b34512f4a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5b34512f4a_0_3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25b34512f4a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5b34512f4a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5b34512f4a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5b34512f4a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25b34512f4a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5b34512f4a_0_4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5b34512f4a_0_4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5b34512f4a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25b34512f4a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b34512f4a_2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5b34512f4a_2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25b34512f4a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25b34512f4a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5b34512f4a_0_6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25b34512f4a_0_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5b34512f4a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25b34512f4a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5b34512f4a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25b34512f4a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5b34512f4a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25b34512f4a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5b34512f4a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25b34512f4a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25b34512f4a_0_6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g25b34512f4a_0_6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25b34512f4a_0_6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25b34512f4a_0_6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5b34512f4a_0_6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25b34512f4a_0_6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25b34512f4a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25b34512f4a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5b34512f4a_0_3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5b34512f4a_0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5b34512f4a_0_6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5b34512f4a_0_6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25b34512f4a_0_5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25b34512f4a_0_5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25b34512f4a_0_6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9" name="Google Shape;499;g25b34512f4a_0_6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5b34512f4a_0_4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5b34512f4a_0_4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5b34512f4a_0_4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25b34512f4a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25b34512f4a_0_5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2" name="Google Shape;562;g25b34512f4a_0_5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25b34512f4a_0_5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25b34512f4a_0_5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25b34512f4a_0_5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25b34512f4a_0_5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25b34512f4a_0_5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25b34512f4a_0_5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25b34512f4a_0_4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Google Shape;612;g25b34512f4a_0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5b34512f4a_0_3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5b34512f4a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25b34512f4a_0_6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9" name="Google Shape;619;g25b34512f4a_0_6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25b34512f4a_0_7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25b34512f4a_0_7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25b34512f4a_0_7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3" name="Google Shape;653;g25b34512f4a_0_7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g25b34512f4a_0_7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3" name="Google Shape;663;g25b34512f4a_0_7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25b34512f4a_0_8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9" name="Google Shape;669;g25b34512f4a_0_8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25b34512f4a_0_8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5" name="Google Shape;675;g25b34512f4a_0_8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5b34512f4a_0_7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5b34512f4a_0_7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5b34512f4a_0_3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5b34512f4a_0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5b34512f4a_0_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5b34512f4a_0_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5b34512f4a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5b34512f4a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5b34512f4a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5b34512f4a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59" name="Google Shape;59;p14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dk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4" name="Google Shape;64;p15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rtl="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rtl="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57200" y="952333"/>
            <a:ext cx="4040188" cy="2764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4645026" y="952333"/>
            <a:ext cx="4041775" cy="2764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19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7344" lvl="2" marL="1371600" marR="0" rtl="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7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6" name="Google Shape;106;p22"/>
          <p:cNvSpPr/>
          <p:nvPr>
            <p:ph idx="2" type="pic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56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" type="body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6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12" name="Google Shape;112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16" name="Google Shape;116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LogoOutline.ai" id="119" name="Google Shape;119;p25"/>
          <p:cNvSpPr/>
          <p:nvPr/>
        </p:nvSpPr>
        <p:spPr>
          <a:xfrm>
            <a:off x="3312000" y="1315400"/>
            <a:ext cx="2520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0" name="Google Shape;120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6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23" name="Google Shape;123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bande-01.eps" id="57" name="Google Shape;57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indico.cern.ch/event/1188408/timetable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4.png"/><Relationship Id="rId4" Type="http://schemas.openxmlformats.org/officeDocument/2006/relationships/hyperlink" Target="https://cas.web.cern.ch/sites/default/files/lectures/granada-2012/faircloth.pdf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4.png"/><Relationship Id="rId4" Type="http://schemas.openxmlformats.org/officeDocument/2006/relationships/image" Target="../media/image28.png"/><Relationship Id="rId5" Type="http://schemas.openxmlformats.org/officeDocument/2006/relationships/image" Target="../media/image2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es.wikipedia.org/wiki/Acelerador_de_part%C3%ADculas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1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0.png"/><Relationship Id="rId4" Type="http://schemas.openxmlformats.org/officeDocument/2006/relationships/image" Target="../media/image22.png"/><Relationship Id="rId5" Type="http://schemas.openxmlformats.org/officeDocument/2006/relationships/image" Target="../media/image3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7.png"/><Relationship Id="rId4" Type="http://schemas.openxmlformats.org/officeDocument/2006/relationships/image" Target="../media/image35.png"/><Relationship Id="rId5" Type="http://schemas.openxmlformats.org/officeDocument/2006/relationships/image" Target="../media/image3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1.png"/><Relationship Id="rId4" Type="http://schemas.openxmlformats.org/officeDocument/2006/relationships/image" Target="../media/image40.png"/><Relationship Id="rId5" Type="http://schemas.openxmlformats.org/officeDocument/2006/relationships/image" Target="../media/image3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5.png"/><Relationship Id="rId4" Type="http://schemas.openxmlformats.org/officeDocument/2006/relationships/image" Target="../media/image3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3.png"/><Relationship Id="rId4" Type="http://schemas.openxmlformats.org/officeDocument/2006/relationships/image" Target="../media/image3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hyperlink" Target="https://cas.web.cern.ch/sites/default/files/lectures/prague-2014/sheehyii.pdf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62.png"/><Relationship Id="rId4" Type="http://schemas.openxmlformats.org/officeDocument/2006/relationships/hyperlink" Target="https://indico.cern.ch/event/1200942/contributions/5454973/attachments/2673720/4635651/Aceleradores_de_particulas.pdf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7.png"/><Relationship Id="rId4" Type="http://schemas.openxmlformats.org/officeDocument/2006/relationships/image" Target="../media/image4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6.png"/><Relationship Id="rId4" Type="http://schemas.openxmlformats.org/officeDocument/2006/relationships/image" Target="../media/image4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2.png"/><Relationship Id="rId4" Type="http://schemas.openxmlformats.org/officeDocument/2006/relationships/image" Target="../media/image4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6.png"/><Relationship Id="rId4" Type="http://schemas.openxmlformats.org/officeDocument/2006/relationships/image" Target="../media/image66.png"/><Relationship Id="rId5" Type="http://schemas.openxmlformats.org/officeDocument/2006/relationships/image" Target="../media/image50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1.png"/><Relationship Id="rId4" Type="http://schemas.openxmlformats.org/officeDocument/2006/relationships/hyperlink" Target="https://pubmed.ncbi.nlm.nih.gov/29875213/" TargetMode="External"/><Relationship Id="rId5" Type="http://schemas.openxmlformats.org/officeDocument/2006/relationships/image" Target="../media/image59.png"/><Relationship Id="rId6" Type="http://schemas.openxmlformats.org/officeDocument/2006/relationships/image" Target="../media/image6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0.png"/><Relationship Id="rId4" Type="http://schemas.openxmlformats.org/officeDocument/2006/relationships/image" Target="../media/image58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65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6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16.png"/><Relationship Id="rId6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7"/>
          <p:cNvSpPr txBox="1"/>
          <p:nvPr>
            <p:ph type="title"/>
          </p:nvPr>
        </p:nvSpPr>
        <p:spPr>
          <a:xfrm>
            <a:off x="457200" y="624451"/>
            <a:ext cx="8226900" cy="191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rPr lang="en-GB" sz="3600"/>
              <a:t>Aceleradores de partículas</a:t>
            </a:r>
            <a:endParaRPr sz="3600"/>
          </a:p>
        </p:txBody>
      </p:sp>
      <p:sp>
        <p:nvSpPr>
          <p:cNvPr id="130" name="Google Shape;130;p2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1" name="Google Shape;131;p27"/>
          <p:cNvSpPr txBox="1"/>
          <p:nvPr>
            <p:ph type="title"/>
          </p:nvPr>
        </p:nvSpPr>
        <p:spPr>
          <a:xfrm>
            <a:off x="464900" y="3267170"/>
            <a:ext cx="8226900" cy="10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rPr lang="en-GB" sz="1400"/>
              <a:t>Pablo Arrutia</a:t>
            </a:r>
            <a:endParaRPr sz="14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rPr lang="en-GB" sz="1400"/>
              <a:t>Spanish Teacher Programme</a:t>
            </a:r>
            <a:endParaRPr sz="14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rPr lang="en-GB" sz="1400" u="sng">
                <a:solidFill>
                  <a:schemeClr val="hlink"/>
                </a:solidFill>
                <a:hlinkClick r:id="rId3"/>
              </a:rPr>
              <a:t>Julio 2023</a:t>
            </a:r>
            <a:endParaRPr sz="1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Fuentes de partículas</a:t>
            </a:r>
            <a:endParaRPr/>
          </a:p>
        </p:txBody>
      </p:sp>
      <p:sp>
        <p:nvSpPr>
          <p:cNvPr id="236" name="Google Shape;236;p36"/>
          <p:cNvSpPr txBox="1"/>
          <p:nvPr>
            <p:ph idx="1" type="body"/>
          </p:nvPr>
        </p:nvSpPr>
        <p:spPr>
          <a:xfrm>
            <a:off x="457200" y="994204"/>
            <a:ext cx="8229600" cy="614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La materia que nos rodea es (principalmente) neutra, pero necesitamos obtener partículas cargadas</a:t>
            </a:r>
            <a:endParaRPr/>
          </a:p>
        </p:txBody>
      </p:sp>
      <p:pic>
        <p:nvPicPr>
          <p:cNvPr id="237" name="Google Shape;23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1188" y="2367951"/>
            <a:ext cx="2822625" cy="18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6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Fuentes, historia</a:t>
            </a:r>
            <a:endParaRPr/>
          </a:p>
        </p:txBody>
      </p:sp>
      <p:sp>
        <p:nvSpPr>
          <p:cNvPr id="244" name="Google Shape;244;p37"/>
          <p:cNvSpPr txBox="1"/>
          <p:nvPr>
            <p:ph idx="1" type="body"/>
          </p:nvPr>
        </p:nvSpPr>
        <p:spPr>
          <a:xfrm>
            <a:off x="457200" y="841800"/>
            <a:ext cx="4927200" cy="3442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200"/>
              <a:t>La fuente de rayos catódicos (finales siglo XIX):</a:t>
            </a:r>
            <a:endParaRPr sz="2200"/>
          </a:p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Voltaje ioniza aire.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Cationes chocan contra </a:t>
            </a:r>
            <a:r>
              <a:rPr lang="en-GB" sz="2200"/>
              <a:t>cátodo</a:t>
            </a:r>
            <a:r>
              <a:rPr lang="en-GB" sz="2200"/>
              <a:t> y generan electrones.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Electrones son acelerados hacia ánodo.</a:t>
            </a:r>
            <a:endParaRPr sz="22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200"/>
              <a:t>Colisión con tubo/aire genera luz. </a:t>
            </a:r>
            <a:r>
              <a:rPr lang="en-GB" sz="2800"/>
              <a:t> </a:t>
            </a:r>
            <a:endParaRPr sz="2800"/>
          </a:p>
        </p:txBody>
      </p:sp>
      <p:pic>
        <p:nvPicPr>
          <p:cNvPr id="245" name="Google Shape;24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0675" y="384600"/>
            <a:ext cx="3099910" cy="21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3800" y="2609975"/>
            <a:ext cx="1758188" cy="2344251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Fuentes: estrategia principal</a:t>
            </a:r>
            <a:endParaRPr/>
          </a:p>
        </p:txBody>
      </p:sp>
      <p:sp>
        <p:nvSpPr>
          <p:cNvPr id="253" name="Google Shape;253;p38"/>
          <p:cNvSpPr txBox="1"/>
          <p:nvPr>
            <p:ph idx="1" type="body"/>
          </p:nvPr>
        </p:nvSpPr>
        <p:spPr>
          <a:xfrm>
            <a:off x="521750" y="918000"/>
            <a:ext cx="8024700" cy="744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Desenlazar núcleo y electrones, superando la función de trabajo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Extraer el núcleo o los electrones con campos eléctricos</a:t>
            </a:r>
            <a:endParaRPr sz="2000"/>
          </a:p>
        </p:txBody>
      </p:sp>
      <p:grpSp>
        <p:nvGrpSpPr>
          <p:cNvPr id="254" name="Google Shape;254;p38"/>
          <p:cNvGrpSpPr/>
          <p:nvPr/>
        </p:nvGrpSpPr>
        <p:grpSpPr>
          <a:xfrm>
            <a:off x="3211475" y="1953625"/>
            <a:ext cx="5841425" cy="2277558"/>
            <a:chOff x="3211475" y="1953625"/>
            <a:chExt cx="5841425" cy="2277558"/>
          </a:xfrm>
        </p:grpSpPr>
        <p:grpSp>
          <p:nvGrpSpPr>
            <p:cNvPr id="255" name="Google Shape;255;p38"/>
            <p:cNvGrpSpPr/>
            <p:nvPr/>
          </p:nvGrpSpPr>
          <p:grpSpPr>
            <a:xfrm>
              <a:off x="3211475" y="1953625"/>
              <a:ext cx="5841425" cy="2277558"/>
              <a:chOff x="3211475" y="1953625"/>
              <a:chExt cx="5841425" cy="2277558"/>
            </a:xfrm>
          </p:grpSpPr>
          <p:pic>
            <p:nvPicPr>
              <p:cNvPr id="256" name="Google Shape;256;p38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3211475" y="1953625"/>
                <a:ext cx="5841425" cy="206896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57" name="Google Shape;257;p38"/>
              <p:cNvSpPr txBox="1"/>
              <p:nvPr/>
            </p:nvSpPr>
            <p:spPr>
              <a:xfrm>
                <a:off x="6725178" y="3974983"/>
                <a:ext cx="1578600" cy="25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/>
                  <a:t>Laser</a:t>
                </a:r>
                <a:endParaRPr/>
              </a:p>
            </p:txBody>
          </p:sp>
        </p:grpSp>
        <p:cxnSp>
          <p:nvCxnSpPr>
            <p:cNvPr id="258" name="Google Shape;258;p38"/>
            <p:cNvCxnSpPr/>
            <p:nvPr/>
          </p:nvCxnSpPr>
          <p:spPr>
            <a:xfrm>
              <a:off x="4473825" y="3053050"/>
              <a:ext cx="28278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59" name="Google Shape;259;p38"/>
            <p:cNvSpPr txBox="1"/>
            <p:nvPr/>
          </p:nvSpPr>
          <p:spPr>
            <a:xfrm>
              <a:off x="5300350" y="2740575"/>
              <a:ext cx="1299300" cy="35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Electric force</a:t>
              </a:r>
              <a:endParaRPr/>
            </a:p>
          </p:txBody>
        </p:sp>
      </p:grpSp>
      <p:sp>
        <p:nvSpPr>
          <p:cNvPr id="260" name="Google Shape;260;p38"/>
          <p:cNvSpPr txBox="1"/>
          <p:nvPr/>
        </p:nvSpPr>
        <p:spPr>
          <a:xfrm>
            <a:off x="265250" y="1623975"/>
            <a:ext cx="2979600" cy="18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Métodos típicos:</a:t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Electrones: efecto termoiónico, efecto fotoeléctrico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Protones/iones: ionización por electrones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61" name="Google Shape;261;p38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Fuentes: estrategia principal</a:t>
            </a:r>
            <a:endParaRPr/>
          </a:p>
        </p:txBody>
      </p:sp>
      <p:sp>
        <p:nvSpPr>
          <p:cNvPr id="267" name="Google Shape;267;p39"/>
          <p:cNvSpPr txBox="1"/>
          <p:nvPr>
            <p:ph idx="1" type="body"/>
          </p:nvPr>
        </p:nvSpPr>
        <p:spPr>
          <a:xfrm>
            <a:off x="521750" y="918000"/>
            <a:ext cx="8024700" cy="744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Desenlazar núcleo y electrones, superando la función de trabajo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Extraer el núcleo o los electrones con campos eléctricos</a:t>
            </a:r>
            <a:endParaRPr sz="2000"/>
          </a:p>
        </p:txBody>
      </p:sp>
      <p:sp>
        <p:nvSpPr>
          <p:cNvPr id="268" name="Google Shape;268;p39"/>
          <p:cNvSpPr txBox="1"/>
          <p:nvPr/>
        </p:nvSpPr>
        <p:spPr>
          <a:xfrm>
            <a:off x="265250" y="1623975"/>
            <a:ext cx="2979600" cy="18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Métodos típicos:</a:t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Electrones: efecto termoiónico, efecto fotoeléctrico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Protones/iones: ionización por electrones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69" name="Google Shape;269;p39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70" name="Google Shape;27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6405" y="1728000"/>
            <a:ext cx="4476301" cy="265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3750" y="117106"/>
            <a:ext cx="6567499" cy="4932269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40"/>
          <p:cNvSpPr txBox="1"/>
          <p:nvPr/>
        </p:nvSpPr>
        <p:spPr>
          <a:xfrm>
            <a:off x="7461250" y="4536175"/>
            <a:ext cx="1299300" cy="3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Dan Faircloth</a:t>
            </a:r>
            <a:endParaRPr/>
          </a:p>
        </p:txBody>
      </p:sp>
      <p:sp>
        <p:nvSpPr>
          <p:cNvPr id="277" name="Google Shape;277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Aceleración</a:t>
            </a:r>
            <a:endParaRPr/>
          </a:p>
        </p:txBody>
      </p:sp>
      <p:sp>
        <p:nvSpPr>
          <p:cNvPr id="283" name="Google Shape;283;p41"/>
          <p:cNvSpPr/>
          <p:nvPr/>
        </p:nvSpPr>
        <p:spPr>
          <a:xfrm>
            <a:off x="2768700" y="1074050"/>
            <a:ext cx="3217500" cy="3217500"/>
          </a:xfrm>
          <a:prstGeom prst="flowChartConnector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4" name="Google Shape;284;p41"/>
          <p:cNvCxnSpPr/>
          <p:nvPr/>
        </p:nvCxnSpPr>
        <p:spPr>
          <a:xfrm flipH="1">
            <a:off x="1989100" y="2197525"/>
            <a:ext cx="817800" cy="1100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5" name="Google Shape;285;p41"/>
          <p:cNvCxnSpPr/>
          <p:nvPr/>
        </p:nvCxnSpPr>
        <p:spPr>
          <a:xfrm flipH="1">
            <a:off x="5868025" y="2021750"/>
            <a:ext cx="588600" cy="132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6" name="Google Shape;286;p41"/>
          <p:cNvSpPr/>
          <p:nvPr/>
        </p:nvSpPr>
        <p:spPr>
          <a:xfrm>
            <a:off x="2521859" y="2628785"/>
            <a:ext cx="527400" cy="551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7" name="Google Shape;28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543675" y="2598750"/>
            <a:ext cx="557900" cy="62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4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Aceleración, historia</a:t>
            </a:r>
            <a:endParaRPr/>
          </a:p>
        </p:txBody>
      </p:sp>
      <p:sp>
        <p:nvSpPr>
          <p:cNvPr id="294" name="Google Shape;294;p42"/>
          <p:cNvSpPr txBox="1"/>
          <p:nvPr>
            <p:ph idx="1" type="body"/>
          </p:nvPr>
        </p:nvSpPr>
        <p:spPr>
          <a:xfrm>
            <a:off x="457200" y="994200"/>
            <a:ext cx="5231100" cy="1906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Diferencia de voltaje -&gt; aceleración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Robert Van de Graaff (1929), y John Cockcroft/Ernest Walton (1932) crean los primeros aceleradores electrostáticos</a:t>
            </a:r>
            <a:endParaRPr sz="2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  <p:pic>
        <p:nvPicPr>
          <p:cNvPr id="295" name="Google Shape;29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7700" y="390820"/>
            <a:ext cx="3059080" cy="3958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2571" y="3606050"/>
            <a:ext cx="1999425" cy="132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8" name="Google Shape;298;p42"/>
          <p:cNvSpPr txBox="1"/>
          <p:nvPr/>
        </p:nvSpPr>
        <p:spPr>
          <a:xfrm>
            <a:off x="636375" y="2809600"/>
            <a:ext cx="51663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chemeClr val="dk1"/>
                </a:solidFill>
              </a:rPr>
              <a:t>En el acelerador Van de Graaff la carga se separa usando el efecto triboeléctrico!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Aceleración, historia</a:t>
            </a:r>
            <a:endParaRPr/>
          </a:p>
        </p:txBody>
      </p:sp>
      <p:pic>
        <p:nvPicPr>
          <p:cNvPr id="304" name="Google Shape;30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9900" y="440375"/>
            <a:ext cx="2475850" cy="3588424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3"/>
          <p:cNvSpPr txBox="1"/>
          <p:nvPr/>
        </p:nvSpPr>
        <p:spPr>
          <a:xfrm>
            <a:off x="7364700" y="1970443"/>
            <a:ext cx="6495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>
                <a:solidFill>
                  <a:srgbClr val="FF0000"/>
                </a:solidFill>
              </a:rPr>
              <a:t>+</a:t>
            </a:r>
            <a:endParaRPr sz="2600">
              <a:solidFill>
                <a:srgbClr val="FF0000"/>
              </a:solidFill>
            </a:endParaRPr>
          </a:p>
        </p:txBody>
      </p:sp>
      <p:cxnSp>
        <p:nvCxnSpPr>
          <p:cNvPr id="306" name="Google Shape;306;p43"/>
          <p:cNvCxnSpPr/>
          <p:nvPr/>
        </p:nvCxnSpPr>
        <p:spPr>
          <a:xfrm flipH="1" rot="10800000">
            <a:off x="7155550" y="1272800"/>
            <a:ext cx="237000" cy="886500"/>
          </a:xfrm>
          <a:prstGeom prst="straightConnector1">
            <a:avLst/>
          </a:prstGeom>
          <a:noFill/>
          <a:ln cap="flat" cmpd="sng" w="9525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7" name="Google Shape;307;p43"/>
          <p:cNvSpPr txBox="1"/>
          <p:nvPr/>
        </p:nvSpPr>
        <p:spPr>
          <a:xfrm>
            <a:off x="7440675" y="880418"/>
            <a:ext cx="6495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300">
                <a:solidFill>
                  <a:srgbClr val="00FFFF"/>
                </a:solidFill>
              </a:rPr>
              <a:t>-</a:t>
            </a:r>
            <a:endParaRPr sz="3300">
              <a:solidFill>
                <a:srgbClr val="00FFFF"/>
              </a:solidFill>
            </a:endParaRPr>
          </a:p>
        </p:txBody>
      </p:sp>
      <p:sp>
        <p:nvSpPr>
          <p:cNvPr id="308" name="Google Shape;308;p4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9" name="Google Shape;309;p43"/>
          <p:cNvSpPr txBox="1"/>
          <p:nvPr>
            <p:ph idx="1" type="body"/>
          </p:nvPr>
        </p:nvSpPr>
        <p:spPr>
          <a:xfrm>
            <a:off x="457200" y="994200"/>
            <a:ext cx="5231100" cy="1906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Diferencia de voltaje -&gt; aceleración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Robert Van de Graaff (1929), y John Cockcroft/Ernest Walton (1932) crean los primeros aceleradores electrostáticos</a:t>
            </a:r>
            <a:endParaRPr sz="2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  <p:sp>
        <p:nvSpPr>
          <p:cNvPr id="310" name="Google Shape;310;p43"/>
          <p:cNvSpPr txBox="1"/>
          <p:nvPr/>
        </p:nvSpPr>
        <p:spPr>
          <a:xfrm>
            <a:off x="636375" y="2809600"/>
            <a:ext cx="51663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chemeClr val="dk1"/>
                </a:solidFill>
              </a:rPr>
              <a:t>En el acelerador Van de Graaff la carga se separa usando el efecto triboeléctrico!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oogle Shape;315;p44"/>
          <p:cNvGrpSpPr/>
          <p:nvPr/>
        </p:nvGrpSpPr>
        <p:grpSpPr>
          <a:xfrm>
            <a:off x="297275" y="1663425"/>
            <a:ext cx="4574100" cy="2687035"/>
            <a:chOff x="297275" y="1663425"/>
            <a:chExt cx="4574100" cy="2687035"/>
          </a:xfrm>
        </p:grpSpPr>
        <p:pic>
          <p:nvPicPr>
            <p:cNvPr id="316" name="Google Shape;316;p4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97275" y="2289225"/>
              <a:ext cx="3795911" cy="20612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7" name="Google Shape;317;p44"/>
            <p:cNvSpPr txBox="1"/>
            <p:nvPr/>
          </p:nvSpPr>
          <p:spPr>
            <a:xfrm>
              <a:off x="650075" y="1663425"/>
              <a:ext cx="4221300" cy="4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chemeClr val="dk1"/>
                  </a:solidFill>
                </a:rPr>
                <a:t>S</a:t>
              </a:r>
              <a:r>
                <a:rPr lang="en-GB" sz="1800">
                  <a:solidFill>
                    <a:schemeClr val="dk1"/>
                  </a:solidFill>
                </a:rPr>
                <a:t>olo se pueden traversar una vez (o dos usando un tandem)</a:t>
              </a:r>
              <a:endParaRPr sz="1800">
                <a:solidFill>
                  <a:schemeClr val="dk1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8" name="Google Shape;318;p4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Aceleración, historia</a:t>
            </a:r>
            <a:endParaRPr/>
          </a:p>
        </p:txBody>
      </p:sp>
      <p:sp>
        <p:nvSpPr>
          <p:cNvPr id="319" name="Google Shape;319;p44"/>
          <p:cNvSpPr txBox="1"/>
          <p:nvPr>
            <p:ph idx="1" type="body"/>
          </p:nvPr>
        </p:nvSpPr>
        <p:spPr>
          <a:xfrm>
            <a:off x="457200" y="994200"/>
            <a:ext cx="7866300" cy="500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800"/>
              <a:t>Los aceleradores electrostáticos están limitados:</a:t>
            </a:r>
            <a:endParaRPr sz="1800"/>
          </a:p>
        </p:txBody>
      </p:sp>
      <p:grpSp>
        <p:nvGrpSpPr>
          <p:cNvPr id="320" name="Google Shape;320;p44"/>
          <p:cNvGrpSpPr/>
          <p:nvPr/>
        </p:nvGrpSpPr>
        <p:grpSpPr>
          <a:xfrm>
            <a:off x="2840083" y="3089333"/>
            <a:ext cx="1930923" cy="1345592"/>
            <a:chOff x="2840083" y="3089333"/>
            <a:chExt cx="1930923" cy="1345592"/>
          </a:xfrm>
        </p:grpSpPr>
        <p:pic>
          <p:nvPicPr>
            <p:cNvPr id="321" name="Google Shape;321;p4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840083" y="3632306"/>
              <a:ext cx="1924153" cy="61442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22" name="Google Shape;322;p44"/>
            <p:cNvCxnSpPr/>
            <p:nvPr/>
          </p:nvCxnSpPr>
          <p:spPr>
            <a:xfrm flipH="1" rot="10800000">
              <a:off x="4337874" y="3363925"/>
              <a:ext cx="78900" cy="10710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23" name="Google Shape;323;p44"/>
            <p:cNvSpPr txBox="1"/>
            <p:nvPr/>
          </p:nvSpPr>
          <p:spPr>
            <a:xfrm>
              <a:off x="4308406" y="3089333"/>
              <a:ext cx="462600" cy="38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0</a:t>
              </a:r>
              <a:endParaRPr/>
            </a:p>
          </p:txBody>
        </p:sp>
      </p:grpSp>
      <p:sp>
        <p:nvSpPr>
          <p:cNvPr id="324" name="Google Shape;324;p4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325" name="Google Shape;325;p44"/>
          <p:cNvGrpSpPr/>
          <p:nvPr/>
        </p:nvGrpSpPr>
        <p:grpSpPr>
          <a:xfrm>
            <a:off x="5585875" y="1975875"/>
            <a:ext cx="3101239" cy="2315225"/>
            <a:chOff x="5585875" y="1975875"/>
            <a:chExt cx="3101239" cy="2315225"/>
          </a:xfrm>
        </p:grpSpPr>
        <p:pic>
          <p:nvPicPr>
            <p:cNvPr id="326" name="Google Shape;326;p4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585875" y="2352825"/>
              <a:ext cx="3101239" cy="1938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7" name="Google Shape;327;p44"/>
            <p:cNvSpPr txBox="1"/>
            <p:nvPr/>
          </p:nvSpPr>
          <p:spPr>
            <a:xfrm>
              <a:off x="5993875" y="1975875"/>
              <a:ext cx="2606100" cy="44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chemeClr val="dk1"/>
                  </a:solidFill>
                </a:rPr>
                <a:t>D</a:t>
              </a:r>
              <a:r>
                <a:rPr lang="en-GB" sz="1800">
                  <a:solidFill>
                    <a:schemeClr val="dk1"/>
                  </a:solidFill>
                </a:rPr>
                <a:t>escarga eléctrica</a:t>
              </a:r>
              <a:endParaRPr sz="1800">
                <a:solidFill>
                  <a:schemeClr val="dk1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Aceleración, cavidad RF </a:t>
            </a:r>
            <a:endParaRPr/>
          </a:p>
        </p:txBody>
      </p:sp>
      <p:sp>
        <p:nvSpPr>
          <p:cNvPr id="333" name="Google Shape;333;p45"/>
          <p:cNvSpPr txBox="1"/>
          <p:nvPr/>
        </p:nvSpPr>
        <p:spPr>
          <a:xfrm>
            <a:off x="605800" y="819625"/>
            <a:ext cx="7525800" cy="10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</a:rPr>
              <a:t>Solución: alternar el campo electromagnético usando tecnología de radiofrecuencia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evita la acumulacion de carga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Con B variable, Maxwell nos permite ejercer trabajo sobre las cargas</a:t>
            </a:r>
            <a:endParaRPr sz="1500">
              <a:solidFill>
                <a:schemeClr val="dk1"/>
              </a:solidFill>
            </a:endParaRPr>
          </a:p>
        </p:txBody>
      </p:sp>
      <p:pic>
        <p:nvPicPr>
          <p:cNvPr id="334" name="Google Shape;334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7874" y="1810475"/>
            <a:ext cx="5971425" cy="257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45250" y="1226350"/>
            <a:ext cx="1709813" cy="607275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4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/>
              <a:t>¿Qué es un acelerador de partículas?</a:t>
            </a:r>
            <a:endParaRPr sz="3800"/>
          </a:p>
        </p:txBody>
      </p:sp>
      <p:sp>
        <p:nvSpPr>
          <p:cNvPr id="137" name="Google Shape;137;p28"/>
          <p:cNvSpPr txBox="1"/>
          <p:nvPr>
            <p:ph idx="1" type="body"/>
          </p:nvPr>
        </p:nvSpPr>
        <p:spPr>
          <a:xfrm>
            <a:off x="354625" y="765600"/>
            <a:ext cx="8496600" cy="1930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9250" lvl="0" marL="457200" rtl="0" algn="l">
              <a:spcBef>
                <a:spcPts val="6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Un acelerador de partículas es un dispositivo que utiliza campos electromagnéticos para acelerar partículas cargadas a altas velocidades. </a:t>
            </a:r>
            <a:r>
              <a:rPr lang="en-GB" sz="1900" u="sng">
                <a:solidFill>
                  <a:schemeClr val="hlink"/>
                </a:solidFill>
                <a:hlinkClick r:id="rId3"/>
              </a:rPr>
              <a:t>(Wikipedia)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Un acelerador `convierte’ muchas cargas lentas y dispersas (electricidad) en pocas cargas rápidas y concentradas (haz de partículas).</a:t>
            </a:r>
            <a:endParaRPr sz="19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700"/>
          </a:p>
        </p:txBody>
      </p:sp>
      <p:sp>
        <p:nvSpPr>
          <p:cNvPr id="138" name="Google Shape;138;p28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39" name="Google Shape;139;p28"/>
          <p:cNvGrpSpPr/>
          <p:nvPr/>
        </p:nvGrpSpPr>
        <p:grpSpPr>
          <a:xfrm>
            <a:off x="1085025" y="2635775"/>
            <a:ext cx="6786700" cy="1744100"/>
            <a:chOff x="1085025" y="2635775"/>
            <a:chExt cx="6786700" cy="1744100"/>
          </a:xfrm>
        </p:grpSpPr>
        <p:pic>
          <p:nvPicPr>
            <p:cNvPr id="140" name="Google Shape;140;p2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593038" y="2635775"/>
              <a:ext cx="1955228" cy="1744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2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085025" y="2942206"/>
              <a:ext cx="1877898" cy="12836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2" name="Google Shape;142;p28"/>
            <p:cNvSpPr/>
            <p:nvPr/>
          </p:nvSpPr>
          <p:spPr>
            <a:xfrm>
              <a:off x="6487975" y="3612172"/>
              <a:ext cx="281700" cy="256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28"/>
            <p:cNvSpPr/>
            <p:nvPr/>
          </p:nvSpPr>
          <p:spPr>
            <a:xfrm>
              <a:off x="6520461" y="3305425"/>
              <a:ext cx="281700" cy="256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28"/>
            <p:cNvSpPr/>
            <p:nvPr/>
          </p:nvSpPr>
          <p:spPr>
            <a:xfrm>
              <a:off x="7215612" y="3305425"/>
              <a:ext cx="281700" cy="256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28"/>
            <p:cNvSpPr/>
            <p:nvPr/>
          </p:nvSpPr>
          <p:spPr>
            <a:xfrm>
              <a:off x="7192624" y="3612170"/>
              <a:ext cx="281700" cy="256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46" name="Google Shape;146;p28"/>
            <p:cNvCxnSpPr/>
            <p:nvPr/>
          </p:nvCxnSpPr>
          <p:spPr>
            <a:xfrm>
              <a:off x="7385425" y="3465875"/>
              <a:ext cx="486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47" name="Google Shape;147;p28"/>
            <p:cNvCxnSpPr/>
            <p:nvPr/>
          </p:nvCxnSpPr>
          <p:spPr>
            <a:xfrm>
              <a:off x="7309225" y="3770675"/>
              <a:ext cx="486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48" name="Google Shape;148;p28"/>
            <p:cNvCxnSpPr/>
            <p:nvPr/>
          </p:nvCxnSpPr>
          <p:spPr>
            <a:xfrm>
              <a:off x="6614275" y="3465874"/>
              <a:ext cx="486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49" name="Google Shape;149;p28"/>
            <p:cNvCxnSpPr/>
            <p:nvPr/>
          </p:nvCxnSpPr>
          <p:spPr>
            <a:xfrm>
              <a:off x="6596650" y="3740575"/>
              <a:ext cx="486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50" name="Google Shape;150;p28"/>
            <p:cNvSpPr/>
            <p:nvPr/>
          </p:nvSpPr>
          <p:spPr>
            <a:xfrm>
              <a:off x="2786675" y="3448000"/>
              <a:ext cx="838200" cy="3414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28"/>
            <p:cNvSpPr/>
            <p:nvPr/>
          </p:nvSpPr>
          <p:spPr>
            <a:xfrm>
              <a:off x="5453675" y="3448000"/>
              <a:ext cx="838200" cy="3414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Aceleración, cavidad RF </a:t>
            </a:r>
            <a:endParaRPr/>
          </a:p>
        </p:txBody>
      </p:sp>
      <p:sp>
        <p:nvSpPr>
          <p:cNvPr id="342" name="Google Shape;342;p46"/>
          <p:cNvSpPr txBox="1"/>
          <p:nvPr>
            <p:ph idx="1" type="body"/>
          </p:nvPr>
        </p:nvSpPr>
        <p:spPr>
          <a:xfrm>
            <a:off x="457200" y="841800"/>
            <a:ext cx="7742100" cy="1149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La geometría/material de la cavidad solo permite ciertas ondas estacionarias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Las frecuencia propia de la cavidad debe coincidir con la frecuencia de paso de las cargas (o ser un múltiplo de ella)</a:t>
            </a:r>
            <a:endParaRPr sz="1600"/>
          </a:p>
        </p:txBody>
      </p:sp>
      <p:pic>
        <p:nvPicPr>
          <p:cNvPr id="343" name="Google Shape;34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2125" y="1899900"/>
            <a:ext cx="4083525" cy="237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17600" y="1876875"/>
            <a:ext cx="2582769" cy="2694601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46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Imanes</a:t>
            </a:r>
            <a:endParaRPr/>
          </a:p>
        </p:txBody>
      </p:sp>
      <p:sp>
        <p:nvSpPr>
          <p:cNvPr id="351" name="Google Shape;351;p47"/>
          <p:cNvSpPr/>
          <p:nvPr/>
        </p:nvSpPr>
        <p:spPr>
          <a:xfrm>
            <a:off x="2768700" y="1074050"/>
            <a:ext cx="3217500" cy="3217500"/>
          </a:xfrm>
          <a:prstGeom prst="flowChartConnector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52" name="Google Shape;352;p47"/>
          <p:cNvCxnSpPr/>
          <p:nvPr/>
        </p:nvCxnSpPr>
        <p:spPr>
          <a:xfrm flipH="1">
            <a:off x="1989100" y="2197525"/>
            <a:ext cx="817800" cy="1100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3" name="Google Shape;353;p47"/>
          <p:cNvCxnSpPr/>
          <p:nvPr/>
        </p:nvCxnSpPr>
        <p:spPr>
          <a:xfrm flipH="1">
            <a:off x="5868025" y="2021750"/>
            <a:ext cx="588600" cy="132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4" name="Google Shape;354;p47"/>
          <p:cNvSpPr/>
          <p:nvPr/>
        </p:nvSpPr>
        <p:spPr>
          <a:xfrm rot="-2898465">
            <a:off x="2562369" y="1563169"/>
            <a:ext cx="1069867" cy="343808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47"/>
          <p:cNvSpPr/>
          <p:nvPr/>
        </p:nvSpPr>
        <p:spPr>
          <a:xfrm rot="3057829">
            <a:off x="5053393" y="1563163"/>
            <a:ext cx="1069845" cy="343809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47"/>
          <p:cNvSpPr/>
          <p:nvPr/>
        </p:nvSpPr>
        <p:spPr>
          <a:xfrm rot="3057829">
            <a:off x="2742368" y="3595838"/>
            <a:ext cx="1069845" cy="343809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47"/>
          <p:cNvSpPr/>
          <p:nvPr/>
        </p:nvSpPr>
        <p:spPr>
          <a:xfrm rot="-2898465">
            <a:off x="4932969" y="3585794"/>
            <a:ext cx="1069867" cy="343808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8" name="Google Shape;358;p47"/>
          <p:cNvPicPr preferRelativeResize="0"/>
          <p:nvPr/>
        </p:nvPicPr>
        <p:blipFill rotWithShape="1">
          <a:blip r:embed="rId3">
            <a:alphaModFix/>
          </a:blip>
          <a:srcRect b="11755" l="0" r="0" t="10345"/>
          <a:stretch/>
        </p:blipFill>
        <p:spPr>
          <a:xfrm>
            <a:off x="3583975" y="769250"/>
            <a:ext cx="1446249" cy="8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47"/>
          <p:cNvPicPr preferRelativeResize="0"/>
          <p:nvPr/>
        </p:nvPicPr>
        <p:blipFill rotWithShape="1">
          <a:blip r:embed="rId3">
            <a:alphaModFix/>
          </a:blip>
          <a:srcRect b="11755" l="0" r="0" t="10345"/>
          <a:stretch/>
        </p:blipFill>
        <p:spPr>
          <a:xfrm rot="10800000">
            <a:off x="3583975" y="3817250"/>
            <a:ext cx="1446249" cy="800250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4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Imanes</a:t>
            </a:r>
            <a:endParaRPr/>
          </a:p>
        </p:txBody>
      </p:sp>
      <p:sp>
        <p:nvSpPr>
          <p:cNvPr id="366" name="Google Shape;366;p48"/>
          <p:cNvSpPr txBox="1"/>
          <p:nvPr>
            <p:ph idx="1" type="body"/>
          </p:nvPr>
        </p:nvSpPr>
        <p:spPr>
          <a:xfrm>
            <a:off x="457200" y="994200"/>
            <a:ext cx="5750700" cy="705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500"/>
              <a:t>F</a:t>
            </a:r>
            <a:r>
              <a:rPr lang="en-GB" sz="2500"/>
              <a:t>uerza de Lorentz</a:t>
            </a:r>
            <a:endParaRPr sz="2500"/>
          </a:p>
        </p:txBody>
      </p:sp>
      <p:pic>
        <p:nvPicPr>
          <p:cNvPr id="367" name="Google Shape;367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1851900"/>
            <a:ext cx="5637374" cy="89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48"/>
          <p:cNvPicPr preferRelativeResize="0"/>
          <p:nvPr/>
        </p:nvPicPr>
        <p:blipFill rotWithShape="1">
          <a:blip r:embed="rId4">
            <a:alphaModFix/>
          </a:blip>
          <a:srcRect b="7940" l="15753" r="12345" t="19342"/>
          <a:stretch/>
        </p:blipFill>
        <p:spPr>
          <a:xfrm>
            <a:off x="6682625" y="1089900"/>
            <a:ext cx="1895375" cy="1436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9" name="Google Shape;369;p48"/>
          <p:cNvGrpSpPr/>
          <p:nvPr/>
        </p:nvGrpSpPr>
        <p:grpSpPr>
          <a:xfrm>
            <a:off x="582875" y="2480300"/>
            <a:ext cx="2331000" cy="1620125"/>
            <a:chOff x="582875" y="2480300"/>
            <a:chExt cx="2331000" cy="1620125"/>
          </a:xfrm>
        </p:grpSpPr>
        <p:cxnSp>
          <p:nvCxnSpPr>
            <p:cNvPr id="370" name="Google Shape;370;p48"/>
            <p:cNvCxnSpPr/>
            <p:nvPr/>
          </p:nvCxnSpPr>
          <p:spPr>
            <a:xfrm flipH="1">
              <a:off x="1889675" y="2480300"/>
              <a:ext cx="1024200" cy="879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71" name="Google Shape;371;p48"/>
            <p:cNvSpPr txBox="1"/>
            <p:nvPr/>
          </p:nvSpPr>
          <p:spPr>
            <a:xfrm>
              <a:off x="582875" y="3435625"/>
              <a:ext cx="2254500" cy="66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Aceleración tangencial y/o centrípeta</a:t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372" name="Google Shape;372;p48"/>
          <p:cNvGrpSpPr/>
          <p:nvPr/>
        </p:nvGrpSpPr>
        <p:grpSpPr>
          <a:xfrm>
            <a:off x="5413025" y="2541425"/>
            <a:ext cx="2888850" cy="1482800"/>
            <a:chOff x="5413025" y="2541425"/>
            <a:chExt cx="2888850" cy="1482800"/>
          </a:xfrm>
        </p:grpSpPr>
        <p:cxnSp>
          <p:nvCxnSpPr>
            <p:cNvPr id="373" name="Google Shape;373;p48"/>
            <p:cNvCxnSpPr/>
            <p:nvPr/>
          </p:nvCxnSpPr>
          <p:spPr>
            <a:xfrm>
              <a:off x="5413025" y="2541425"/>
              <a:ext cx="527400" cy="795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74" name="Google Shape;374;p48"/>
            <p:cNvSpPr txBox="1"/>
            <p:nvPr/>
          </p:nvSpPr>
          <p:spPr>
            <a:xfrm>
              <a:off x="5840675" y="3359425"/>
              <a:ext cx="2461200" cy="66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Solo aceleración </a:t>
              </a:r>
              <a:r>
                <a:rPr lang="en-GB">
                  <a:solidFill>
                    <a:schemeClr val="dk1"/>
                  </a:solidFill>
                </a:rPr>
                <a:t>centrípeta! No ejerce trabajo -&gt; no aumenta energía :(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75" name="Google Shape;375;p48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Imanes, dipolo</a:t>
            </a:r>
            <a:endParaRPr/>
          </a:p>
        </p:txBody>
      </p:sp>
      <p:pic>
        <p:nvPicPr>
          <p:cNvPr id="381" name="Google Shape;381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1851900"/>
            <a:ext cx="5637374" cy="89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49"/>
          <p:cNvPicPr preferRelativeResize="0"/>
          <p:nvPr/>
        </p:nvPicPr>
        <p:blipFill rotWithShape="1">
          <a:blip r:embed="rId4">
            <a:alphaModFix/>
          </a:blip>
          <a:srcRect b="7940" l="15753" r="12345" t="19342"/>
          <a:stretch/>
        </p:blipFill>
        <p:spPr>
          <a:xfrm>
            <a:off x="6682625" y="1089900"/>
            <a:ext cx="1895375" cy="1436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3" name="Google Shape;383;p49"/>
          <p:cNvCxnSpPr/>
          <p:nvPr/>
        </p:nvCxnSpPr>
        <p:spPr>
          <a:xfrm>
            <a:off x="4274275" y="2495575"/>
            <a:ext cx="1666200" cy="84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4" name="Google Shape;384;p49"/>
          <p:cNvSpPr txBox="1"/>
          <p:nvPr/>
        </p:nvSpPr>
        <p:spPr>
          <a:xfrm>
            <a:off x="5840675" y="3359425"/>
            <a:ext cx="24612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Pero su fuerza aumenta con v :)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385" name="Google Shape;385;p49"/>
          <p:cNvGrpSpPr/>
          <p:nvPr/>
        </p:nvGrpSpPr>
        <p:grpSpPr>
          <a:xfrm>
            <a:off x="604675" y="2687275"/>
            <a:ext cx="3516650" cy="2089825"/>
            <a:chOff x="604675" y="2687275"/>
            <a:chExt cx="3516650" cy="2089825"/>
          </a:xfrm>
        </p:grpSpPr>
        <p:pic>
          <p:nvPicPr>
            <p:cNvPr id="386" name="Google Shape;386;p4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543375" y="2687275"/>
              <a:ext cx="2089825" cy="2089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7" name="Google Shape;387;p49"/>
            <p:cNvSpPr/>
            <p:nvPr/>
          </p:nvSpPr>
          <p:spPr>
            <a:xfrm>
              <a:off x="3227225" y="3554275"/>
              <a:ext cx="275100" cy="2751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just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49"/>
            <p:cNvSpPr/>
            <p:nvPr/>
          </p:nvSpPr>
          <p:spPr>
            <a:xfrm>
              <a:off x="3497675" y="3495025"/>
              <a:ext cx="343800" cy="3936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389" name="Google Shape;389;p49"/>
            <p:cNvCxnSpPr/>
            <p:nvPr/>
          </p:nvCxnSpPr>
          <p:spPr>
            <a:xfrm>
              <a:off x="3364775" y="3829375"/>
              <a:ext cx="0" cy="481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90" name="Google Shape;390;p49"/>
            <p:cNvCxnSpPr/>
            <p:nvPr/>
          </p:nvCxnSpPr>
          <p:spPr>
            <a:xfrm rot="10800000">
              <a:off x="2852825" y="3718400"/>
              <a:ext cx="3744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91" name="Google Shape;391;p49"/>
            <p:cNvSpPr txBox="1"/>
            <p:nvPr/>
          </p:nvSpPr>
          <p:spPr>
            <a:xfrm>
              <a:off x="3746925" y="3495025"/>
              <a:ext cx="374400" cy="27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v</a:t>
              </a:r>
              <a:endParaRPr/>
            </a:p>
          </p:txBody>
        </p:sp>
        <p:sp>
          <p:nvSpPr>
            <p:cNvPr id="392" name="Google Shape;392;p49"/>
            <p:cNvSpPr txBox="1"/>
            <p:nvPr/>
          </p:nvSpPr>
          <p:spPr>
            <a:xfrm>
              <a:off x="3365925" y="3876025"/>
              <a:ext cx="374400" cy="27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B</a:t>
              </a:r>
              <a:endParaRPr/>
            </a:p>
          </p:txBody>
        </p:sp>
        <p:sp>
          <p:nvSpPr>
            <p:cNvPr id="393" name="Google Shape;393;p49"/>
            <p:cNvSpPr txBox="1"/>
            <p:nvPr/>
          </p:nvSpPr>
          <p:spPr>
            <a:xfrm>
              <a:off x="2908725" y="3342625"/>
              <a:ext cx="374400" cy="27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F</a:t>
              </a:r>
              <a:endParaRPr/>
            </a:p>
          </p:txBody>
        </p:sp>
        <p:sp>
          <p:nvSpPr>
            <p:cNvPr id="394" name="Google Shape;394;p49"/>
            <p:cNvSpPr txBox="1"/>
            <p:nvPr/>
          </p:nvSpPr>
          <p:spPr>
            <a:xfrm>
              <a:off x="604675" y="3495025"/>
              <a:ext cx="8331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Dipolo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95" name="Google Shape;395;p49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Imanes, tipos de aceleradores</a:t>
            </a:r>
            <a:endParaRPr/>
          </a:p>
        </p:txBody>
      </p:sp>
      <p:sp>
        <p:nvSpPr>
          <p:cNvPr id="401" name="Google Shape;401;p50"/>
          <p:cNvSpPr txBox="1"/>
          <p:nvPr>
            <p:ph idx="1" type="body"/>
          </p:nvPr>
        </p:nvSpPr>
        <p:spPr>
          <a:xfrm>
            <a:off x="609600" y="994200"/>
            <a:ext cx="2059800" cy="6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000"/>
              <a:t>Linac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000"/>
              <a:t>(Sin dipolo)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402" name="Google Shape;402;p50"/>
          <p:cNvSpPr txBox="1"/>
          <p:nvPr>
            <p:ph idx="1" type="body"/>
          </p:nvPr>
        </p:nvSpPr>
        <p:spPr>
          <a:xfrm>
            <a:off x="3593400" y="1474100"/>
            <a:ext cx="2157000" cy="66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/>
              <a:t>Ciclotrón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/>
              <a:t>(Dipolo fijo)</a:t>
            </a:r>
            <a:endParaRPr sz="1600"/>
          </a:p>
        </p:txBody>
      </p:sp>
      <p:sp>
        <p:nvSpPr>
          <p:cNvPr id="403" name="Google Shape;403;p50"/>
          <p:cNvSpPr txBox="1"/>
          <p:nvPr>
            <p:ph idx="1" type="body"/>
          </p:nvPr>
        </p:nvSpPr>
        <p:spPr>
          <a:xfrm>
            <a:off x="6483000" y="940700"/>
            <a:ext cx="2297400" cy="66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400"/>
              <a:t>Sincrotrón</a:t>
            </a:r>
            <a:endParaRPr sz="1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400"/>
              <a:t>(Dipolo variable)</a:t>
            </a:r>
            <a:endParaRPr sz="1400"/>
          </a:p>
        </p:txBody>
      </p:sp>
      <p:pic>
        <p:nvPicPr>
          <p:cNvPr id="404" name="Google Shape;404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500" y="1883050"/>
            <a:ext cx="2447900" cy="153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83800" y="2363300"/>
            <a:ext cx="2548097" cy="203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40950" y="1677500"/>
            <a:ext cx="2750650" cy="2385050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Imanes, cuadrupolo</a:t>
            </a:r>
            <a:endParaRPr/>
          </a:p>
        </p:txBody>
      </p:sp>
      <p:sp>
        <p:nvSpPr>
          <p:cNvPr id="413" name="Google Shape;413;p51"/>
          <p:cNvSpPr txBox="1"/>
          <p:nvPr>
            <p:ph idx="1" type="body"/>
          </p:nvPr>
        </p:nvSpPr>
        <p:spPr>
          <a:xfrm>
            <a:off x="251150" y="841800"/>
            <a:ext cx="8435700" cy="948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Un haz de partículas tiende a defocalizarse transversalmente, como un haz de luz…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El campo que focaliza en una dirección de-focaliza con la misma fuerza en la dirección perpendicular (a diferencia de una lente).</a:t>
            </a:r>
            <a:endParaRPr sz="1600"/>
          </a:p>
        </p:txBody>
      </p:sp>
      <p:grpSp>
        <p:nvGrpSpPr>
          <p:cNvPr id="414" name="Google Shape;414;p51"/>
          <p:cNvGrpSpPr/>
          <p:nvPr/>
        </p:nvGrpSpPr>
        <p:grpSpPr>
          <a:xfrm>
            <a:off x="2972950" y="2399925"/>
            <a:ext cx="2589650" cy="1952225"/>
            <a:chOff x="2972950" y="2399925"/>
            <a:chExt cx="2589650" cy="1952225"/>
          </a:xfrm>
        </p:grpSpPr>
        <p:sp>
          <p:nvSpPr>
            <p:cNvPr id="415" name="Google Shape;415;p51"/>
            <p:cNvSpPr/>
            <p:nvPr/>
          </p:nvSpPr>
          <p:spPr>
            <a:xfrm>
              <a:off x="3226050" y="2594425"/>
              <a:ext cx="275100" cy="2751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just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16" name="Google Shape;416;p51"/>
            <p:cNvGrpSpPr/>
            <p:nvPr/>
          </p:nvGrpSpPr>
          <p:grpSpPr>
            <a:xfrm>
              <a:off x="2972950" y="2399925"/>
              <a:ext cx="2589650" cy="1952225"/>
              <a:chOff x="2972950" y="2399925"/>
              <a:chExt cx="2589650" cy="1952225"/>
            </a:xfrm>
          </p:grpSpPr>
          <p:cxnSp>
            <p:nvCxnSpPr>
              <p:cNvPr id="417" name="Google Shape;417;p51"/>
              <p:cNvCxnSpPr/>
              <p:nvPr/>
            </p:nvCxnSpPr>
            <p:spPr>
              <a:xfrm rot="10800000">
                <a:off x="4073850" y="2562800"/>
                <a:ext cx="0" cy="1702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418" name="Google Shape;418;p51"/>
              <p:cNvCxnSpPr/>
              <p:nvPr/>
            </p:nvCxnSpPr>
            <p:spPr>
              <a:xfrm>
                <a:off x="2972950" y="3493175"/>
                <a:ext cx="22767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419" name="Google Shape;419;p51"/>
              <p:cNvCxnSpPr/>
              <p:nvPr/>
            </p:nvCxnSpPr>
            <p:spPr>
              <a:xfrm flipH="1" rot="10800000">
                <a:off x="3231675" y="2634050"/>
                <a:ext cx="1718100" cy="17181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20" name="Google Shape;420;p51"/>
              <p:cNvCxnSpPr/>
              <p:nvPr/>
            </p:nvCxnSpPr>
            <p:spPr>
              <a:xfrm>
                <a:off x="3199000" y="2594425"/>
                <a:ext cx="1754100" cy="17541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21" name="Google Shape;421;p51"/>
              <p:cNvSpPr txBox="1"/>
              <p:nvPr/>
            </p:nvSpPr>
            <p:spPr>
              <a:xfrm>
                <a:off x="4059600" y="2399925"/>
                <a:ext cx="512400" cy="351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/>
                  <a:t>F</a:t>
                </a:r>
                <a:endParaRPr/>
              </a:p>
            </p:txBody>
          </p:sp>
          <p:sp>
            <p:nvSpPr>
              <p:cNvPr id="422" name="Google Shape;422;p51"/>
              <p:cNvSpPr txBox="1"/>
              <p:nvPr/>
            </p:nvSpPr>
            <p:spPr>
              <a:xfrm>
                <a:off x="5050200" y="3466725"/>
                <a:ext cx="512400" cy="351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FF0000"/>
                    </a:solidFill>
                  </a:rPr>
                  <a:t>x</a:t>
                </a:r>
                <a:r>
                  <a:rPr lang="en-GB"/>
                  <a:t>, </a:t>
                </a:r>
                <a:r>
                  <a:rPr lang="en-GB">
                    <a:solidFill>
                      <a:schemeClr val="dk1"/>
                    </a:solidFill>
                  </a:rPr>
                  <a:t>y</a:t>
                </a:r>
                <a:endParaRPr>
                  <a:solidFill>
                    <a:schemeClr val="dk1"/>
                  </a:solidFill>
                </a:endParaRPr>
              </a:p>
            </p:txBody>
          </p:sp>
          <p:sp>
            <p:nvSpPr>
              <p:cNvPr id="423" name="Google Shape;423;p51"/>
              <p:cNvSpPr/>
              <p:nvPr/>
            </p:nvSpPr>
            <p:spPr>
              <a:xfrm>
                <a:off x="4674675" y="4073425"/>
                <a:ext cx="275100" cy="2751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just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4" name="Google Shape;424;p51"/>
              <p:cNvSpPr/>
              <p:nvPr/>
            </p:nvSpPr>
            <p:spPr>
              <a:xfrm>
                <a:off x="3714225" y="3543525"/>
                <a:ext cx="275100" cy="2751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just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5" name="Google Shape;425;p51"/>
              <p:cNvSpPr/>
              <p:nvPr/>
            </p:nvSpPr>
            <p:spPr>
              <a:xfrm>
                <a:off x="4178250" y="3116375"/>
                <a:ext cx="275100" cy="2751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just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426" name="Google Shape;426;p51"/>
              <p:cNvCxnSpPr/>
              <p:nvPr/>
            </p:nvCxnSpPr>
            <p:spPr>
              <a:xfrm>
                <a:off x="3335175" y="2748025"/>
                <a:ext cx="6003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427" name="Google Shape;427;p51"/>
              <p:cNvCxnSpPr/>
              <p:nvPr/>
            </p:nvCxnSpPr>
            <p:spPr>
              <a:xfrm rot="10800000">
                <a:off x="4152675" y="4195825"/>
                <a:ext cx="6303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428" name="Google Shape;428;p51"/>
              <p:cNvCxnSpPr/>
              <p:nvPr/>
            </p:nvCxnSpPr>
            <p:spPr>
              <a:xfrm rot="10800000">
                <a:off x="3542275" y="3710500"/>
                <a:ext cx="3207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429" name="Google Shape;429;p51"/>
              <p:cNvCxnSpPr/>
              <p:nvPr/>
            </p:nvCxnSpPr>
            <p:spPr>
              <a:xfrm>
                <a:off x="4230900" y="3253925"/>
                <a:ext cx="3411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</p:grpSp>
      <p:grpSp>
        <p:nvGrpSpPr>
          <p:cNvPr id="430" name="Google Shape;430;p51"/>
          <p:cNvGrpSpPr/>
          <p:nvPr/>
        </p:nvGrpSpPr>
        <p:grpSpPr>
          <a:xfrm>
            <a:off x="-42450" y="1790725"/>
            <a:ext cx="3377697" cy="3250500"/>
            <a:chOff x="-42450" y="1790725"/>
            <a:chExt cx="3377697" cy="3250500"/>
          </a:xfrm>
        </p:grpSpPr>
        <p:pic>
          <p:nvPicPr>
            <p:cNvPr id="431" name="Google Shape;431;p51"/>
            <p:cNvPicPr preferRelativeResize="0"/>
            <p:nvPr/>
          </p:nvPicPr>
          <p:blipFill rotWithShape="1">
            <a:blip r:embed="rId3">
              <a:alphaModFix/>
            </a:blip>
            <a:srcRect b="19036" l="19486" r="19486" t="19036"/>
            <a:stretch/>
          </p:blipFill>
          <p:spPr>
            <a:xfrm rot="2700000">
              <a:off x="564697" y="2262826"/>
              <a:ext cx="2290602" cy="2306299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432" name="Google Shape;432;p51"/>
            <p:cNvSpPr txBox="1"/>
            <p:nvPr/>
          </p:nvSpPr>
          <p:spPr>
            <a:xfrm>
              <a:off x="-42450" y="4104625"/>
              <a:ext cx="12840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Cuadrupolo</a:t>
              </a:r>
              <a:endParaRPr/>
            </a:p>
          </p:txBody>
        </p:sp>
        <p:cxnSp>
          <p:nvCxnSpPr>
            <p:cNvPr id="433" name="Google Shape;433;p51"/>
            <p:cNvCxnSpPr/>
            <p:nvPr/>
          </p:nvCxnSpPr>
          <p:spPr>
            <a:xfrm rot="10800000">
              <a:off x="1717875" y="2675550"/>
              <a:ext cx="0" cy="5250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34" name="Google Shape;434;p51"/>
            <p:cNvCxnSpPr/>
            <p:nvPr/>
          </p:nvCxnSpPr>
          <p:spPr>
            <a:xfrm>
              <a:off x="1717875" y="3657750"/>
              <a:ext cx="0" cy="518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35" name="Google Shape;435;p51"/>
            <p:cNvCxnSpPr/>
            <p:nvPr/>
          </p:nvCxnSpPr>
          <p:spPr>
            <a:xfrm>
              <a:off x="1205688" y="3394525"/>
              <a:ext cx="4671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36" name="Google Shape;436;p51"/>
            <p:cNvCxnSpPr/>
            <p:nvPr/>
          </p:nvCxnSpPr>
          <p:spPr>
            <a:xfrm rot="10800000">
              <a:off x="1772388" y="3394525"/>
              <a:ext cx="5001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437" name="Google Shape;437;p51"/>
            <p:cNvSpPr txBox="1"/>
            <p:nvPr/>
          </p:nvSpPr>
          <p:spPr>
            <a:xfrm>
              <a:off x="2230800" y="3161925"/>
              <a:ext cx="512400" cy="35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F</a:t>
              </a:r>
              <a:endParaRPr/>
            </a:p>
          </p:txBody>
        </p:sp>
      </p:grpSp>
      <p:grpSp>
        <p:nvGrpSpPr>
          <p:cNvPr id="438" name="Google Shape;438;p51"/>
          <p:cNvGrpSpPr/>
          <p:nvPr/>
        </p:nvGrpSpPr>
        <p:grpSpPr>
          <a:xfrm>
            <a:off x="5597750" y="2345688"/>
            <a:ext cx="3438904" cy="2000137"/>
            <a:chOff x="5597750" y="2345688"/>
            <a:chExt cx="3438904" cy="2000137"/>
          </a:xfrm>
        </p:grpSpPr>
        <p:pic>
          <p:nvPicPr>
            <p:cNvPr id="439" name="Google Shape;439;p51"/>
            <p:cNvPicPr preferRelativeResize="0"/>
            <p:nvPr/>
          </p:nvPicPr>
          <p:blipFill rotWithShape="1">
            <a:blip r:embed="rId4">
              <a:alphaModFix/>
            </a:blip>
            <a:srcRect b="9011" l="0" r="0" t="33881"/>
            <a:stretch/>
          </p:blipFill>
          <p:spPr>
            <a:xfrm>
              <a:off x="5597750" y="2873925"/>
              <a:ext cx="3438904" cy="1471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0" name="Google Shape;440;p5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358097" y="2345688"/>
              <a:ext cx="1742957" cy="4865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1" name="Google Shape;441;p5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2" name="Google Shape;442;p51"/>
          <p:cNvSpPr txBox="1"/>
          <p:nvPr/>
        </p:nvSpPr>
        <p:spPr>
          <a:xfrm>
            <a:off x="246600" y="1609925"/>
            <a:ext cx="84402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1600">
                <a:solidFill>
                  <a:schemeClr val="dk1"/>
                </a:solidFill>
              </a:rPr>
              <a:t>Aun así, es posible mantener las partículas confinadas transversalmente (alternating strong focusing).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5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Inyección y extracción</a:t>
            </a:r>
            <a:endParaRPr/>
          </a:p>
        </p:txBody>
      </p:sp>
      <p:sp>
        <p:nvSpPr>
          <p:cNvPr id="448" name="Google Shape;448;p52"/>
          <p:cNvSpPr/>
          <p:nvPr/>
        </p:nvSpPr>
        <p:spPr>
          <a:xfrm>
            <a:off x="2768700" y="1074050"/>
            <a:ext cx="3217500" cy="3217500"/>
          </a:xfrm>
          <a:prstGeom prst="flowChartConnector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9" name="Google Shape;449;p52"/>
          <p:cNvCxnSpPr/>
          <p:nvPr/>
        </p:nvCxnSpPr>
        <p:spPr>
          <a:xfrm flipH="1">
            <a:off x="1989100" y="2197525"/>
            <a:ext cx="817800" cy="1100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0" name="Google Shape;450;p52"/>
          <p:cNvCxnSpPr/>
          <p:nvPr/>
        </p:nvCxnSpPr>
        <p:spPr>
          <a:xfrm flipH="1">
            <a:off x="5868025" y="2021750"/>
            <a:ext cx="588600" cy="132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1" name="Google Shape;451;p52"/>
          <p:cNvCxnSpPr/>
          <p:nvPr/>
        </p:nvCxnSpPr>
        <p:spPr>
          <a:xfrm flipH="1" rot="10800000">
            <a:off x="1989100" y="2594900"/>
            <a:ext cx="527400" cy="718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2" name="Google Shape;452;p52"/>
          <p:cNvCxnSpPr/>
          <p:nvPr/>
        </p:nvCxnSpPr>
        <p:spPr>
          <a:xfrm flipH="1" rot="10800000">
            <a:off x="5868025" y="2503075"/>
            <a:ext cx="347400" cy="786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3" name="Google Shape;453;p5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Google Shape;458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807975"/>
            <a:ext cx="5245150" cy="2573525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5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Inyección y extracción</a:t>
            </a:r>
            <a:endParaRPr/>
          </a:p>
        </p:txBody>
      </p:sp>
      <p:sp>
        <p:nvSpPr>
          <p:cNvPr id="460" name="Google Shape;460;p53"/>
          <p:cNvSpPr txBox="1"/>
          <p:nvPr>
            <p:ph idx="1" type="body"/>
          </p:nvPr>
        </p:nvSpPr>
        <p:spPr>
          <a:xfrm>
            <a:off x="457200" y="917998"/>
            <a:ext cx="8229600" cy="890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300"/>
              <a:t>El haz se inyecta o extrae utilizando un kicker, un imán que puede activar su campo en ~100 ns</a:t>
            </a:r>
            <a:endParaRPr sz="2300"/>
          </a:p>
        </p:txBody>
      </p:sp>
      <p:pic>
        <p:nvPicPr>
          <p:cNvPr id="461" name="Google Shape;461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2350" y="2101504"/>
            <a:ext cx="3213050" cy="2083548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5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5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Limitaciones</a:t>
            </a:r>
            <a:endParaRPr/>
          </a:p>
        </p:txBody>
      </p:sp>
      <p:pic>
        <p:nvPicPr>
          <p:cNvPr id="468" name="Google Shape;468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4448" y="880425"/>
            <a:ext cx="4007475" cy="3339550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5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5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Limitaciones (Dos ejemplos)</a:t>
            </a:r>
            <a:endParaRPr/>
          </a:p>
        </p:txBody>
      </p:sp>
      <p:sp>
        <p:nvSpPr>
          <p:cNvPr id="475" name="Google Shape;475;p55"/>
          <p:cNvSpPr txBox="1"/>
          <p:nvPr>
            <p:ph idx="1" type="body"/>
          </p:nvPr>
        </p:nvSpPr>
        <p:spPr>
          <a:xfrm>
            <a:off x="457200" y="1070400"/>
            <a:ext cx="2699100" cy="1732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600"/>
              <a:t>Space charge</a:t>
            </a:r>
            <a:endParaRPr sz="2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600"/>
              <a:t>(Coulomb contra Biot-Savart)</a:t>
            </a:r>
            <a:endParaRPr sz="2600"/>
          </a:p>
        </p:txBody>
      </p:sp>
      <p:pic>
        <p:nvPicPr>
          <p:cNvPr id="476" name="Google Shape;476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6600" y="913325"/>
            <a:ext cx="5294436" cy="1658425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55"/>
          <p:cNvSpPr txBox="1"/>
          <p:nvPr>
            <p:ph idx="1" type="body"/>
          </p:nvPr>
        </p:nvSpPr>
        <p:spPr>
          <a:xfrm>
            <a:off x="457200" y="2594400"/>
            <a:ext cx="2546700" cy="145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600"/>
              <a:t>Impedance coupling</a:t>
            </a:r>
            <a:endParaRPr sz="2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600"/>
              <a:t>(la aceleración que nadie pidió)</a:t>
            </a:r>
            <a:endParaRPr sz="2600"/>
          </a:p>
        </p:txBody>
      </p:sp>
      <p:grpSp>
        <p:nvGrpSpPr>
          <p:cNvPr id="478" name="Google Shape;478;p55"/>
          <p:cNvGrpSpPr/>
          <p:nvPr/>
        </p:nvGrpSpPr>
        <p:grpSpPr>
          <a:xfrm>
            <a:off x="3352800" y="2980370"/>
            <a:ext cx="5367051" cy="1356700"/>
            <a:chOff x="3352800" y="2980370"/>
            <a:chExt cx="5367051" cy="1356700"/>
          </a:xfrm>
        </p:grpSpPr>
        <p:pic>
          <p:nvPicPr>
            <p:cNvPr id="479" name="Google Shape;479;p5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352800" y="2980370"/>
              <a:ext cx="5367051" cy="1356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0" name="Google Shape;480;p55"/>
            <p:cNvSpPr/>
            <p:nvPr/>
          </p:nvSpPr>
          <p:spPr>
            <a:xfrm>
              <a:off x="7596150" y="3565600"/>
              <a:ext cx="114000" cy="1140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1" name="Google Shape;481;p5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¿Para qué?</a:t>
            </a:r>
            <a:endParaRPr/>
          </a:p>
        </p:txBody>
      </p:sp>
      <p:pic>
        <p:nvPicPr>
          <p:cNvPr id="157" name="Google Shape;15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979325"/>
            <a:ext cx="6934075" cy="340217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9"/>
          <p:cNvSpPr txBox="1"/>
          <p:nvPr/>
        </p:nvSpPr>
        <p:spPr>
          <a:xfrm>
            <a:off x="509875" y="1088425"/>
            <a:ext cx="4191300" cy="4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Más de 30 000 aceleradores en uso! 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59" name="Google Shape;159;p29"/>
          <p:cNvSpPr txBox="1"/>
          <p:nvPr/>
        </p:nvSpPr>
        <p:spPr>
          <a:xfrm>
            <a:off x="916200" y="4112325"/>
            <a:ext cx="8280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ref</a:t>
            </a:r>
            <a:endParaRPr/>
          </a:p>
        </p:txBody>
      </p:sp>
      <p:sp>
        <p:nvSpPr>
          <p:cNvPr id="160" name="Google Shape;160;p29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5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Colisionadores</a:t>
            </a:r>
            <a:endParaRPr/>
          </a:p>
        </p:txBody>
      </p:sp>
      <p:pic>
        <p:nvPicPr>
          <p:cNvPr id="487" name="Google Shape;487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1207924"/>
            <a:ext cx="5449625" cy="3063400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56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5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Colisionadores, Luminosidad</a:t>
            </a:r>
            <a:endParaRPr/>
          </a:p>
        </p:txBody>
      </p:sp>
      <p:pic>
        <p:nvPicPr>
          <p:cNvPr id="494" name="Google Shape;494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817400"/>
            <a:ext cx="7715674" cy="3564101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57"/>
          <p:cNvSpPr txBox="1"/>
          <p:nvPr/>
        </p:nvSpPr>
        <p:spPr>
          <a:xfrm>
            <a:off x="7443750" y="3845025"/>
            <a:ext cx="1240500" cy="3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Ingrid Mases</a:t>
            </a:r>
            <a:endParaRPr/>
          </a:p>
        </p:txBody>
      </p:sp>
      <p:sp>
        <p:nvSpPr>
          <p:cNvPr id="496" name="Google Shape;496;p5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5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Colisionadores, LHC</a:t>
            </a:r>
            <a:endParaRPr/>
          </a:p>
        </p:txBody>
      </p:sp>
      <p:sp>
        <p:nvSpPr>
          <p:cNvPr id="502" name="Google Shape;502;p58"/>
          <p:cNvSpPr txBox="1"/>
          <p:nvPr>
            <p:ph idx="1" type="body"/>
          </p:nvPr>
        </p:nvSpPr>
        <p:spPr>
          <a:xfrm>
            <a:off x="457200" y="994203"/>
            <a:ext cx="8229600" cy="1515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500"/>
              <a:t>El acelerador más potente jamás creado:</a:t>
            </a:r>
            <a:endParaRPr sz="1500"/>
          </a:p>
          <a:p>
            <a:pPr indent="-323850" lvl="0" marL="457200" rtl="0" algn="l">
              <a:spcBef>
                <a:spcPts val="60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27 km de </a:t>
            </a:r>
            <a:r>
              <a:rPr lang="en-GB" sz="1500"/>
              <a:t>circunferencia</a:t>
            </a:r>
            <a:r>
              <a:rPr lang="en-GB" sz="1500"/>
              <a:t>, 100m bajo tierra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3e14 protones circulan a 7 TeV (comparable a un Airbus a380 a 100 km/h) 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1232 dipolos producen un campo </a:t>
            </a:r>
            <a:r>
              <a:rPr lang="en-GB" sz="1500"/>
              <a:t>magnético</a:t>
            </a:r>
            <a:r>
              <a:rPr lang="en-GB" sz="1500"/>
              <a:t> de 8.3 T con cables superconductores enfriados a 1.9 K con corriente de 11800 Amperios!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Vacío comparable al de la Luna, en un volumen del </a:t>
            </a:r>
            <a:r>
              <a:rPr lang="en-GB" sz="1500"/>
              <a:t>tamaño</a:t>
            </a:r>
            <a:r>
              <a:rPr lang="en-GB" sz="1500"/>
              <a:t> de una catedral</a:t>
            </a:r>
            <a:endParaRPr sz="1500"/>
          </a:p>
        </p:txBody>
      </p:sp>
      <p:pic>
        <p:nvPicPr>
          <p:cNvPr id="503" name="Google Shape;503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2718900"/>
            <a:ext cx="2938350" cy="189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5750" y="3026600"/>
            <a:ext cx="2203300" cy="161710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58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59"/>
          <p:cNvSpPr txBox="1"/>
          <p:nvPr>
            <p:ph type="title"/>
          </p:nvPr>
        </p:nvSpPr>
        <p:spPr>
          <a:xfrm>
            <a:off x="457200" y="3275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Ejemplo real: Enfriamiento estocástico</a:t>
            </a:r>
            <a:endParaRPr/>
          </a:p>
        </p:txBody>
      </p:sp>
      <p:sp>
        <p:nvSpPr>
          <p:cNvPr id="511" name="Google Shape;511;p59"/>
          <p:cNvSpPr txBox="1"/>
          <p:nvPr/>
        </p:nvSpPr>
        <p:spPr>
          <a:xfrm>
            <a:off x="3246700" y="3824325"/>
            <a:ext cx="55677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El físico de aceleradores es como un fontanero de partículas…</a:t>
            </a:r>
            <a:endParaRPr/>
          </a:p>
          <a:p>
            <a:pPr indent="0" lvl="0" marL="4572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-Yo, intentando explicar mi trabajo en un bar</a:t>
            </a:r>
            <a:endParaRPr/>
          </a:p>
        </p:txBody>
      </p:sp>
      <p:sp>
        <p:nvSpPr>
          <p:cNvPr id="512" name="Google Shape;512;p59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13" name="Google Shape;513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0" y="1032820"/>
            <a:ext cx="2941900" cy="2926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6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Problema</a:t>
            </a:r>
            <a:endParaRPr/>
          </a:p>
        </p:txBody>
      </p:sp>
      <p:sp>
        <p:nvSpPr>
          <p:cNvPr id="519" name="Google Shape;519;p60"/>
          <p:cNvSpPr txBox="1"/>
          <p:nvPr>
            <p:ph idx="1" type="body"/>
          </p:nvPr>
        </p:nvSpPr>
        <p:spPr>
          <a:xfrm>
            <a:off x="457200" y="994199"/>
            <a:ext cx="8229600" cy="705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457200" rtl="0" algn="l">
              <a:spcBef>
                <a:spcPts val="60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Queremos colisionar protones y antiprotones en el SppS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Es </a:t>
            </a:r>
            <a:r>
              <a:rPr lang="en-GB" sz="1700"/>
              <a:t>fácil</a:t>
            </a:r>
            <a:r>
              <a:rPr lang="en-GB" sz="1700"/>
              <a:t> generar un haz concentrado the protones, pero no de antiprotones</a:t>
            </a:r>
            <a:endParaRPr sz="1700"/>
          </a:p>
        </p:txBody>
      </p:sp>
      <p:grpSp>
        <p:nvGrpSpPr>
          <p:cNvPr id="520" name="Google Shape;520;p60"/>
          <p:cNvGrpSpPr/>
          <p:nvPr/>
        </p:nvGrpSpPr>
        <p:grpSpPr>
          <a:xfrm>
            <a:off x="276825" y="2313375"/>
            <a:ext cx="4529400" cy="1689700"/>
            <a:chOff x="276825" y="2313375"/>
            <a:chExt cx="4529400" cy="1689700"/>
          </a:xfrm>
        </p:grpSpPr>
        <p:sp>
          <p:nvSpPr>
            <p:cNvPr id="521" name="Google Shape;521;p60"/>
            <p:cNvSpPr/>
            <p:nvPr/>
          </p:nvSpPr>
          <p:spPr>
            <a:xfrm>
              <a:off x="2036150" y="2872225"/>
              <a:ext cx="1386900" cy="1117800"/>
            </a:xfrm>
            <a:prstGeom prst="rect">
              <a:avLst/>
            </a:prstGeom>
            <a:solidFill>
              <a:srgbClr val="66666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60"/>
            <p:cNvSpPr/>
            <p:nvPr/>
          </p:nvSpPr>
          <p:spPr>
            <a:xfrm>
              <a:off x="276825" y="30274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60"/>
            <p:cNvSpPr/>
            <p:nvPr/>
          </p:nvSpPr>
          <p:spPr>
            <a:xfrm>
              <a:off x="734025" y="33322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60"/>
            <p:cNvSpPr/>
            <p:nvPr/>
          </p:nvSpPr>
          <p:spPr>
            <a:xfrm>
              <a:off x="886425" y="30274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60"/>
            <p:cNvSpPr/>
            <p:nvPr/>
          </p:nvSpPr>
          <p:spPr>
            <a:xfrm>
              <a:off x="1191225" y="33322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60"/>
            <p:cNvSpPr/>
            <p:nvPr/>
          </p:nvSpPr>
          <p:spPr>
            <a:xfrm>
              <a:off x="1419825" y="30274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60"/>
            <p:cNvSpPr/>
            <p:nvPr/>
          </p:nvSpPr>
          <p:spPr>
            <a:xfrm>
              <a:off x="1724625" y="33322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60"/>
            <p:cNvSpPr/>
            <p:nvPr/>
          </p:nvSpPr>
          <p:spPr>
            <a:xfrm>
              <a:off x="1877025" y="30274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60"/>
            <p:cNvSpPr/>
            <p:nvPr/>
          </p:nvSpPr>
          <p:spPr>
            <a:xfrm>
              <a:off x="3305275" y="30274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60"/>
            <p:cNvSpPr/>
            <p:nvPr/>
          </p:nvSpPr>
          <p:spPr>
            <a:xfrm>
              <a:off x="3305275" y="34084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60"/>
            <p:cNvSpPr/>
            <p:nvPr/>
          </p:nvSpPr>
          <p:spPr>
            <a:xfrm>
              <a:off x="3762475" y="35608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60"/>
            <p:cNvSpPr/>
            <p:nvPr/>
          </p:nvSpPr>
          <p:spPr>
            <a:xfrm>
              <a:off x="3762475" y="27988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60"/>
            <p:cNvSpPr/>
            <p:nvPr/>
          </p:nvSpPr>
          <p:spPr>
            <a:xfrm>
              <a:off x="3762475" y="31798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60"/>
            <p:cNvSpPr/>
            <p:nvPr/>
          </p:nvSpPr>
          <p:spPr>
            <a:xfrm>
              <a:off x="4067275" y="26464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60"/>
            <p:cNvSpPr/>
            <p:nvPr/>
          </p:nvSpPr>
          <p:spPr>
            <a:xfrm>
              <a:off x="4067275" y="37132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60"/>
            <p:cNvSpPr txBox="1"/>
            <p:nvPr/>
          </p:nvSpPr>
          <p:spPr>
            <a:xfrm>
              <a:off x="2342000" y="2571750"/>
              <a:ext cx="775200" cy="28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target</a:t>
              </a:r>
              <a:endParaRPr/>
            </a:p>
          </p:txBody>
        </p:sp>
        <p:sp>
          <p:nvSpPr>
            <p:cNvPr id="537" name="Google Shape;537;p60"/>
            <p:cNvSpPr txBox="1"/>
            <p:nvPr/>
          </p:nvSpPr>
          <p:spPr>
            <a:xfrm>
              <a:off x="499525" y="2313375"/>
              <a:ext cx="2923500" cy="4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u="sng"/>
                <a:t>Generacion de antiprotones</a:t>
              </a:r>
              <a:endParaRPr u="sng"/>
            </a:p>
          </p:txBody>
        </p:sp>
        <p:cxnSp>
          <p:nvCxnSpPr>
            <p:cNvPr id="538" name="Google Shape;538;p60"/>
            <p:cNvCxnSpPr/>
            <p:nvPr/>
          </p:nvCxnSpPr>
          <p:spPr>
            <a:xfrm>
              <a:off x="665025" y="3336175"/>
              <a:ext cx="11694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39" name="Google Shape;539;p60"/>
            <p:cNvCxnSpPr/>
            <p:nvPr/>
          </p:nvCxnSpPr>
          <p:spPr>
            <a:xfrm>
              <a:off x="3636825" y="3336175"/>
              <a:ext cx="11694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540" name="Google Shape;540;p60"/>
          <p:cNvGrpSpPr/>
          <p:nvPr/>
        </p:nvGrpSpPr>
        <p:grpSpPr>
          <a:xfrm>
            <a:off x="5223925" y="2313375"/>
            <a:ext cx="3648500" cy="1842100"/>
            <a:chOff x="5223925" y="2313375"/>
            <a:chExt cx="3648500" cy="1842100"/>
          </a:xfrm>
        </p:grpSpPr>
        <p:sp>
          <p:nvSpPr>
            <p:cNvPr id="541" name="Google Shape;541;p60"/>
            <p:cNvSpPr/>
            <p:nvPr/>
          </p:nvSpPr>
          <p:spPr>
            <a:xfrm>
              <a:off x="6982425" y="31798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60"/>
            <p:cNvSpPr/>
            <p:nvPr/>
          </p:nvSpPr>
          <p:spPr>
            <a:xfrm>
              <a:off x="7439625" y="34846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60"/>
            <p:cNvSpPr/>
            <p:nvPr/>
          </p:nvSpPr>
          <p:spPr>
            <a:xfrm>
              <a:off x="7592025" y="31798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60"/>
            <p:cNvSpPr/>
            <p:nvPr/>
          </p:nvSpPr>
          <p:spPr>
            <a:xfrm>
              <a:off x="7896825" y="34846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60"/>
            <p:cNvSpPr/>
            <p:nvPr/>
          </p:nvSpPr>
          <p:spPr>
            <a:xfrm>
              <a:off x="8125425" y="31798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60"/>
            <p:cNvSpPr/>
            <p:nvPr/>
          </p:nvSpPr>
          <p:spPr>
            <a:xfrm>
              <a:off x="8430225" y="34846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60"/>
            <p:cNvSpPr/>
            <p:nvPr/>
          </p:nvSpPr>
          <p:spPr>
            <a:xfrm>
              <a:off x="8582625" y="3179875"/>
              <a:ext cx="289800" cy="289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60"/>
            <p:cNvSpPr/>
            <p:nvPr/>
          </p:nvSpPr>
          <p:spPr>
            <a:xfrm>
              <a:off x="5667475" y="31798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60"/>
            <p:cNvSpPr/>
            <p:nvPr/>
          </p:nvSpPr>
          <p:spPr>
            <a:xfrm>
              <a:off x="5667475" y="35608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60"/>
            <p:cNvSpPr/>
            <p:nvPr/>
          </p:nvSpPr>
          <p:spPr>
            <a:xfrm>
              <a:off x="6124675" y="37132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60"/>
            <p:cNvSpPr/>
            <p:nvPr/>
          </p:nvSpPr>
          <p:spPr>
            <a:xfrm>
              <a:off x="6124675" y="29512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60"/>
            <p:cNvSpPr/>
            <p:nvPr/>
          </p:nvSpPr>
          <p:spPr>
            <a:xfrm>
              <a:off x="6124675" y="33322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60"/>
            <p:cNvSpPr/>
            <p:nvPr/>
          </p:nvSpPr>
          <p:spPr>
            <a:xfrm>
              <a:off x="6429475" y="27988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60"/>
            <p:cNvSpPr/>
            <p:nvPr/>
          </p:nvSpPr>
          <p:spPr>
            <a:xfrm>
              <a:off x="6505675" y="3865675"/>
              <a:ext cx="289800" cy="289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60"/>
            <p:cNvSpPr txBox="1"/>
            <p:nvPr/>
          </p:nvSpPr>
          <p:spPr>
            <a:xfrm>
              <a:off x="5223925" y="2313375"/>
              <a:ext cx="2923500" cy="4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u="sng"/>
                <a:t>Colisiones (luminosidad baja)</a:t>
              </a:r>
              <a:endParaRPr u="sng"/>
            </a:p>
          </p:txBody>
        </p:sp>
        <p:cxnSp>
          <p:nvCxnSpPr>
            <p:cNvPr id="556" name="Google Shape;556;p60"/>
            <p:cNvCxnSpPr/>
            <p:nvPr/>
          </p:nvCxnSpPr>
          <p:spPr>
            <a:xfrm>
              <a:off x="5618025" y="3488575"/>
              <a:ext cx="11694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57" name="Google Shape;557;p60"/>
            <p:cNvCxnSpPr/>
            <p:nvPr/>
          </p:nvCxnSpPr>
          <p:spPr>
            <a:xfrm rot="10800000">
              <a:off x="6940375" y="3488575"/>
              <a:ext cx="13446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558" name="Google Shape;558;p6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59" name="Google Shape;559;p60"/>
          <p:cNvSpPr txBox="1"/>
          <p:nvPr/>
        </p:nvSpPr>
        <p:spPr>
          <a:xfrm>
            <a:off x="475875" y="1518225"/>
            <a:ext cx="8226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-GB" sz="1700">
                <a:solidFill>
                  <a:schemeClr val="dk1"/>
                </a:solidFill>
              </a:rPr>
              <a:t>Baja concentración -&gt; baja luminosidad -&gt; eventos insuficientes para descubrimientos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6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Solución: caso idealizado</a:t>
            </a:r>
            <a:endParaRPr/>
          </a:p>
        </p:txBody>
      </p:sp>
      <p:sp>
        <p:nvSpPr>
          <p:cNvPr id="565" name="Google Shape;565;p61"/>
          <p:cNvSpPr txBox="1"/>
          <p:nvPr>
            <p:ph idx="1" type="body"/>
          </p:nvPr>
        </p:nvSpPr>
        <p:spPr>
          <a:xfrm>
            <a:off x="457200" y="765599"/>
            <a:ext cx="8229600" cy="1329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457200" rtl="0" algn="l">
              <a:spcBef>
                <a:spcPts val="60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Inyectar</a:t>
            </a:r>
            <a:r>
              <a:rPr lang="en-GB" sz="1700"/>
              <a:t> en haz de antiprotones en un synchrotron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Corregir la </a:t>
            </a:r>
            <a:r>
              <a:rPr lang="en-GB" sz="1700"/>
              <a:t>desviación</a:t>
            </a:r>
            <a:r>
              <a:rPr lang="en-GB" sz="1700"/>
              <a:t> </a:t>
            </a:r>
            <a:r>
              <a:rPr lang="en-GB" sz="1700"/>
              <a:t>partícula</a:t>
            </a:r>
            <a:r>
              <a:rPr lang="en-GB" sz="1700"/>
              <a:t> por </a:t>
            </a:r>
            <a:r>
              <a:rPr lang="en-GB" sz="1700"/>
              <a:t>partícula</a:t>
            </a:r>
            <a:r>
              <a:rPr lang="en-GB" sz="1700"/>
              <a:t>, </a:t>
            </a:r>
            <a:r>
              <a:rPr lang="en-GB" sz="1700"/>
              <a:t>revolución</a:t>
            </a:r>
            <a:r>
              <a:rPr lang="en-GB" sz="1700"/>
              <a:t> por </a:t>
            </a:r>
            <a:r>
              <a:rPr lang="en-GB" sz="1700"/>
              <a:t>revolución</a:t>
            </a:r>
            <a:endParaRPr sz="1700"/>
          </a:p>
        </p:txBody>
      </p:sp>
      <p:pic>
        <p:nvPicPr>
          <p:cNvPr id="566" name="Google Shape;566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875" y="1758349"/>
            <a:ext cx="2911991" cy="2514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3876" y="1565475"/>
            <a:ext cx="4453300" cy="2739825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6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6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Solución: caso realista</a:t>
            </a:r>
            <a:endParaRPr/>
          </a:p>
        </p:txBody>
      </p:sp>
      <p:sp>
        <p:nvSpPr>
          <p:cNvPr id="574" name="Google Shape;574;p62"/>
          <p:cNvSpPr txBox="1"/>
          <p:nvPr>
            <p:ph idx="1" type="body"/>
          </p:nvPr>
        </p:nvSpPr>
        <p:spPr>
          <a:xfrm>
            <a:off x="228600" y="765600"/>
            <a:ext cx="8715900" cy="104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Nuestro ancho de banda es limitado: corregimos la </a:t>
            </a:r>
            <a:r>
              <a:rPr lang="en-GB" sz="1600"/>
              <a:t>desviación</a:t>
            </a:r>
            <a:r>
              <a:rPr lang="en-GB" sz="1600"/>
              <a:t> `rodaja por rodaja’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Como el número de partículas en cada rodaja es finito, la posicion media de cada rodaja no es exactamente cero (teorema del limite central) y podemos corregir ese error</a:t>
            </a:r>
            <a:endParaRPr sz="1600"/>
          </a:p>
        </p:txBody>
      </p:sp>
      <p:pic>
        <p:nvPicPr>
          <p:cNvPr id="575" name="Google Shape;575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2600" y="1991225"/>
            <a:ext cx="3016275" cy="2237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76" name="Google Shape;576;p62"/>
          <p:cNvGrpSpPr/>
          <p:nvPr/>
        </p:nvGrpSpPr>
        <p:grpSpPr>
          <a:xfrm>
            <a:off x="5838575" y="2153450"/>
            <a:ext cx="1173000" cy="1667250"/>
            <a:chOff x="5838575" y="2153450"/>
            <a:chExt cx="1173000" cy="1667250"/>
          </a:xfrm>
        </p:grpSpPr>
        <p:sp>
          <p:nvSpPr>
            <p:cNvPr id="577" name="Google Shape;577;p62"/>
            <p:cNvSpPr/>
            <p:nvPr/>
          </p:nvSpPr>
          <p:spPr>
            <a:xfrm>
              <a:off x="5838575" y="2382050"/>
              <a:ext cx="258600" cy="11280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62"/>
            <p:cNvSpPr/>
            <p:nvPr/>
          </p:nvSpPr>
          <p:spPr>
            <a:xfrm>
              <a:off x="6143375" y="2153450"/>
              <a:ext cx="258600" cy="11280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62"/>
            <p:cNvSpPr/>
            <p:nvPr/>
          </p:nvSpPr>
          <p:spPr>
            <a:xfrm>
              <a:off x="6448175" y="2610650"/>
              <a:ext cx="258600" cy="11280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62"/>
            <p:cNvSpPr/>
            <p:nvPr/>
          </p:nvSpPr>
          <p:spPr>
            <a:xfrm>
              <a:off x="6752975" y="2229650"/>
              <a:ext cx="258600" cy="11280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581" name="Google Shape;581;p62"/>
            <p:cNvCxnSpPr/>
            <p:nvPr/>
          </p:nvCxnSpPr>
          <p:spPr>
            <a:xfrm>
              <a:off x="6247775" y="2992650"/>
              <a:ext cx="0" cy="6417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82" name="Google Shape;582;p62"/>
            <p:cNvCxnSpPr/>
            <p:nvPr/>
          </p:nvCxnSpPr>
          <p:spPr>
            <a:xfrm rot="10800000">
              <a:off x="6577475" y="2226800"/>
              <a:ext cx="0" cy="6270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83" name="Google Shape;583;p62"/>
            <p:cNvCxnSpPr/>
            <p:nvPr/>
          </p:nvCxnSpPr>
          <p:spPr>
            <a:xfrm>
              <a:off x="6882275" y="3234800"/>
              <a:ext cx="0" cy="5859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584" name="Google Shape;584;p6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6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Solución: modelo teórico</a:t>
            </a:r>
            <a:endParaRPr/>
          </a:p>
        </p:txBody>
      </p:sp>
      <p:sp>
        <p:nvSpPr>
          <p:cNvPr id="590" name="Google Shape;590;p63"/>
          <p:cNvSpPr txBox="1"/>
          <p:nvPr>
            <p:ph idx="1" type="body"/>
          </p:nvPr>
        </p:nvSpPr>
        <p:spPr>
          <a:xfrm>
            <a:off x="457200" y="841800"/>
            <a:ext cx="5667900" cy="1163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La </a:t>
            </a:r>
            <a:r>
              <a:rPr lang="en-GB" sz="1800"/>
              <a:t>distribución</a:t>
            </a:r>
            <a:r>
              <a:rPr lang="en-GB" sz="1800"/>
              <a:t> de antiprotones evoluciona siguiendo una ecuacion de difusion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Con </a:t>
            </a:r>
            <a:r>
              <a:rPr lang="en-GB" sz="1800"/>
              <a:t>parámetros</a:t>
            </a:r>
            <a:r>
              <a:rPr lang="en-GB" sz="1800"/>
              <a:t> adecuados, la </a:t>
            </a:r>
            <a:r>
              <a:rPr lang="en-GB" sz="1800"/>
              <a:t>distribución</a:t>
            </a:r>
            <a:r>
              <a:rPr lang="en-GB" sz="1800"/>
              <a:t> se </a:t>
            </a:r>
            <a:r>
              <a:rPr lang="en-GB" sz="1800"/>
              <a:t>enfría</a:t>
            </a:r>
            <a:endParaRPr sz="1800"/>
          </a:p>
        </p:txBody>
      </p:sp>
      <p:pic>
        <p:nvPicPr>
          <p:cNvPr id="591" name="Google Shape;591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9000" y="1063625"/>
            <a:ext cx="3109450" cy="277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3497" y="2305500"/>
            <a:ext cx="5791476" cy="918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3" name="Google Shape;593;p63"/>
          <p:cNvGrpSpPr/>
          <p:nvPr/>
        </p:nvGrpSpPr>
        <p:grpSpPr>
          <a:xfrm>
            <a:off x="313225" y="3275825"/>
            <a:ext cx="3529050" cy="579575"/>
            <a:chOff x="313225" y="3275825"/>
            <a:chExt cx="3529050" cy="579575"/>
          </a:xfrm>
        </p:grpSpPr>
        <p:cxnSp>
          <p:nvCxnSpPr>
            <p:cNvPr id="594" name="Google Shape;594;p63"/>
            <p:cNvCxnSpPr/>
            <p:nvPr/>
          </p:nvCxnSpPr>
          <p:spPr>
            <a:xfrm flipH="1">
              <a:off x="1772575" y="3275825"/>
              <a:ext cx="2069700" cy="2382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595" name="Google Shape;595;p63"/>
            <p:cNvSpPr txBox="1"/>
            <p:nvPr/>
          </p:nvSpPr>
          <p:spPr>
            <a:xfrm>
              <a:off x="313225" y="3524200"/>
              <a:ext cx="2577000" cy="33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Corrección</a:t>
              </a:r>
              <a:r>
                <a:rPr lang="en-GB"/>
                <a:t> del valor medio de la rodaja</a:t>
              </a:r>
              <a:endParaRPr/>
            </a:p>
          </p:txBody>
        </p:sp>
      </p:grpSp>
      <p:grpSp>
        <p:nvGrpSpPr>
          <p:cNvPr id="596" name="Google Shape;596;p63"/>
          <p:cNvGrpSpPr/>
          <p:nvPr/>
        </p:nvGrpSpPr>
        <p:grpSpPr>
          <a:xfrm>
            <a:off x="3437425" y="3286175"/>
            <a:ext cx="2577000" cy="1019525"/>
            <a:chOff x="3437425" y="3286175"/>
            <a:chExt cx="2577000" cy="1019525"/>
          </a:xfrm>
        </p:grpSpPr>
        <p:cxnSp>
          <p:nvCxnSpPr>
            <p:cNvPr id="597" name="Google Shape;597;p63"/>
            <p:cNvCxnSpPr/>
            <p:nvPr/>
          </p:nvCxnSpPr>
          <p:spPr>
            <a:xfrm flipH="1">
              <a:off x="5042750" y="3286175"/>
              <a:ext cx="124200" cy="4140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598" name="Google Shape;598;p63"/>
            <p:cNvSpPr txBox="1"/>
            <p:nvPr/>
          </p:nvSpPr>
          <p:spPr>
            <a:xfrm>
              <a:off x="3437425" y="3600400"/>
              <a:ext cx="2577000" cy="70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Error debido a la varianza de la rodaja y el ruido del hardware</a:t>
              </a:r>
              <a:endParaRPr/>
            </a:p>
          </p:txBody>
        </p:sp>
      </p:grpSp>
      <p:sp>
        <p:nvSpPr>
          <p:cNvPr id="599" name="Google Shape;599;p6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6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Resultado</a:t>
            </a:r>
            <a:endParaRPr/>
          </a:p>
        </p:txBody>
      </p:sp>
      <p:sp>
        <p:nvSpPr>
          <p:cNvPr id="605" name="Google Shape;605;p64"/>
          <p:cNvSpPr txBox="1"/>
          <p:nvPr>
            <p:ph idx="1" type="body"/>
          </p:nvPr>
        </p:nvSpPr>
        <p:spPr>
          <a:xfrm>
            <a:off x="457200" y="994200"/>
            <a:ext cx="5641200" cy="2623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•"/>
            </a:pPr>
            <a:r>
              <a:rPr lang="en-GB" sz="2200"/>
              <a:t>El enfriamiento estocástico permitió aumentar la luminosidad del SppS, llevando al descubrimiento de los bosones W y Z.</a:t>
            </a:r>
            <a:endParaRPr sz="22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 sz="2200"/>
              <a:t>Simon van der Meer, inventor del método, recibió el premio Nobel de la Física junto con Carlo Rubbia en 1984</a:t>
            </a:r>
            <a:endParaRPr sz="2200"/>
          </a:p>
        </p:txBody>
      </p:sp>
      <p:grpSp>
        <p:nvGrpSpPr>
          <p:cNvPr id="606" name="Google Shape;606;p64"/>
          <p:cNvGrpSpPr/>
          <p:nvPr/>
        </p:nvGrpSpPr>
        <p:grpSpPr>
          <a:xfrm>
            <a:off x="6301750" y="1164269"/>
            <a:ext cx="2461275" cy="3010231"/>
            <a:chOff x="6301750" y="1164269"/>
            <a:chExt cx="2461275" cy="3010231"/>
          </a:xfrm>
        </p:grpSpPr>
        <p:pic>
          <p:nvPicPr>
            <p:cNvPr id="607" name="Google Shape;607;p6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301750" y="1164269"/>
              <a:ext cx="1728300" cy="23934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8" name="Google Shape;608;p6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533175" y="2944650"/>
              <a:ext cx="1229850" cy="12298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09" name="Google Shape;609;p6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6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Futuro</a:t>
            </a:r>
            <a:endParaRPr/>
          </a:p>
        </p:txBody>
      </p:sp>
      <p:pic>
        <p:nvPicPr>
          <p:cNvPr id="615" name="Google Shape;615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9900" y="680970"/>
            <a:ext cx="3676650" cy="3619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6" name="Google Shape;616;p6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Física fundamental</a:t>
            </a:r>
            <a:endParaRPr/>
          </a:p>
        </p:txBody>
      </p:sp>
      <p:pic>
        <p:nvPicPr>
          <p:cNvPr id="166" name="Google Shape;16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0050" y="907724"/>
            <a:ext cx="4735125" cy="3509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3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6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Física fundamental</a:t>
            </a:r>
            <a:endParaRPr/>
          </a:p>
        </p:txBody>
      </p:sp>
      <p:sp>
        <p:nvSpPr>
          <p:cNvPr id="622" name="Google Shape;622;p66"/>
          <p:cNvSpPr txBox="1"/>
          <p:nvPr>
            <p:ph idx="1" type="body"/>
          </p:nvPr>
        </p:nvSpPr>
        <p:spPr>
          <a:xfrm>
            <a:off x="914400" y="841800"/>
            <a:ext cx="2888400" cy="705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Colisionadores</a:t>
            </a:r>
            <a:endParaRPr/>
          </a:p>
        </p:txBody>
      </p:sp>
      <p:sp>
        <p:nvSpPr>
          <p:cNvPr id="623" name="Google Shape;623;p66"/>
          <p:cNvSpPr txBox="1"/>
          <p:nvPr>
            <p:ph idx="1" type="body"/>
          </p:nvPr>
        </p:nvSpPr>
        <p:spPr>
          <a:xfrm>
            <a:off x="5764300" y="765600"/>
            <a:ext cx="3102000" cy="1044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100"/>
              <a:t>Más</a:t>
            </a:r>
            <a:r>
              <a:rPr lang="en-GB" sz="2100"/>
              <a:t> de 15 experimentos complementarios</a:t>
            </a:r>
            <a:endParaRPr sz="2100"/>
          </a:p>
        </p:txBody>
      </p:sp>
      <p:grpSp>
        <p:nvGrpSpPr>
          <p:cNvPr id="624" name="Google Shape;624;p66"/>
          <p:cNvGrpSpPr/>
          <p:nvPr/>
        </p:nvGrpSpPr>
        <p:grpSpPr>
          <a:xfrm>
            <a:off x="0" y="1582350"/>
            <a:ext cx="5102453" cy="2646750"/>
            <a:chOff x="0" y="1582350"/>
            <a:chExt cx="5102453" cy="2646750"/>
          </a:xfrm>
        </p:grpSpPr>
        <p:grpSp>
          <p:nvGrpSpPr>
            <p:cNvPr id="625" name="Google Shape;625;p66"/>
            <p:cNvGrpSpPr/>
            <p:nvPr/>
          </p:nvGrpSpPr>
          <p:grpSpPr>
            <a:xfrm>
              <a:off x="0" y="1809750"/>
              <a:ext cx="5102453" cy="2419350"/>
              <a:chOff x="0" y="1809750"/>
              <a:chExt cx="5102453" cy="2419350"/>
            </a:xfrm>
          </p:grpSpPr>
          <p:pic>
            <p:nvPicPr>
              <p:cNvPr id="626" name="Google Shape;626;p6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0" y="1809750"/>
                <a:ext cx="2366461" cy="24193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27" name="Google Shape;627;p66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2214054" y="1928100"/>
                <a:ext cx="2888399" cy="213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28" name="Google Shape;628;p66"/>
            <p:cNvSpPr txBox="1"/>
            <p:nvPr/>
          </p:nvSpPr>
          <p:spPr>
            <a:xfrm>
              <a:off x="732800" y="1582350"/>
              <a:ext cx="714900" cy="42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FCC</a:t>
              </a:r>
              <a:endParaRPr/>
            </a:p>
          </p:txBody>
        </p:sp>
        <p:sp>
          <p:nvSpPr>
            <p:cNvPr id="629" name="Google Shape;629;p66"/>
            <p:cNvSpPr txBox="1"/>
            <p:nvPr/>
          </p:nvSpPr>
          <p:spPr>
            <a:xfrm>
              <a:off x="3247400" y="1582350"/>
              <a:ext cx="714900" cy="42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CLIC</a:t>
              </a:r>
              <a:endParaRPr/>
            </a:p>
          </p:txBody>
        </p:sp>
      </p:grpSp>
      <p:pic>
        <p:nvPicPr>
          <p:cNvPr id="630" name="Google Shape;630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38999" y="2002450"/>
            <a:ext cx="1963375" cy="1869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31" name="Google Shape;631;p66"/>
          <p:cNvCxnSpPr/>
          <p:nvPr/>
        </p:nvCxnSpPr>
        <p:spPr>
          <a:xfrm>
            <a:off x="5435950" y="936950"/>
            <a:ext cx="0" cy="3498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632" name="Google Shape;632;p66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6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Terapia de cáncer</a:t>
            </a:r>
            <a:endParaRPr/>
          </a:p>
        </p:txBody>
      </p:sp>
      <p:sp>
        <p:nvSpPr>
          <p:cNvPr id="638" name="Google Shape;638;p67"/>
          <p:cNvSpPr txBox="1"/>
          <p:nvPr>
            <p:ph idx="1" type="body"/>
          </p:nvPr>
        </p:nvSpPr>
        <p:spPr>
          <a:xfrm>
            <a:off x="533400" y="918000"/>
            <a:ext cx="3684600" cy="705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FLASH: </a:t>
            </a:r>
            <a:r>
              <a:rPr lang="en-GB" sz="1900"/>
              <a:t>Terapia en 100 ms</a:t>
            </a:r>
            <a:endParaRPr sz="1900"/>
          </a:p>
        </p:txBody>
      </p:sp>
      <p:sp>
        <p:nvSpPr>
          <p:cNvPr id="639" name="Google Shape;639;p67"/>
          <p:cNvSpPr txBox="1"/>
          <p:nvPr>
            <p:ph idx="1" type="body"/>
          </p:nvPr>
        </p:nvSpPr>
        <p:spPr>
          <a:xfrm>
            <a:off x="4649500" y="765600"/>
            <a:ext cx="3818700" cy="119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Haces mixtos:</a:t>
            </a:r>
            <a:r>
              <a:rPr lang="en-GB" sz="1500"/>
              <a:t> terapia y </a:t>
            </a:r>
            <a:r>
              <a:rPr lang="en-GB" sz="1500"/>
              <a:t>diagnósticos</a:t>
            </a:r>
            <a:r>
              <a:rPr lang="en-GB" sz="1500"/>
              <a:t> al mismo tiempo</a:t>
            </a:r>
            <a:endParaRPr/>
          </a:p>
        </p:txBody>
      </p:sp>
      <p:grpSp>
        <p:nvGrpSpPr>
          <p:cNvPr id="640" name="Google Shape;640;p67"/>
          <p:cNvGrpSpPr/>
          <p:nvPr/>
        </p:nvGrpSpPr>
        <p:grpSpPr>
          <a:xfrm>
            <a:off x="71062" y="1767975"/>
            <a:ext cx="2398363" cy="2314175"/>
            <a:chOff x="71062" y="1767975"/>
            <a:chExt cx="2398363" cy="2314175"/>
          </a:xfrm>
        </p:grpSpPr>
        <p:pic>
          <p:nvPicPr>
            <p:cNvPr id="641" name="Google Shape;641;p6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1062" y="2135900"/>
              <a:ext cx="2216088" cy="1946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2" name="Google Shape;642;p67"/>
            <p:cNvSpPr txBox="1"/>
            <p:nvPr/>
          </p:nvSpPr>
          <p:spPr>
            <a:xfrm>
              <a:off x="212525" y="1767975"/>
              <a:ext cx="2256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u="sng">
                  <a:solidFill>
                    <a:srgbClr val="5F5F5F"/>
                  </a:solidFill>
                  <a:hlinkClick r:id="rId4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Mini-pig</a:t>
              </a:r>
              <a:r>
                <a:rPr lang="en-GB">
                  <a:solidFill>
                    <a:srgbClr val="0055A0"/>
                  </a:solidFill>
                </a:rPr>
                <a:t>, Vozenin et al </a:t>
              </a:r>
              <a:endParaRPr>
                <a:solidFill>
                  <a:srgbClr val="0055A0"/>
                </a:solidFill>
              </a:endParaRPr>
            </a:p>
          </p:txBody>
        </p:sp>
      </p:grpSp>
      <p:pic>
        <p:nvPicPr>
          <p:cNvPr id="643" name="Google Shape;643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18275" y="1851900"/>
            <a:ext cx="3684607" cy="2796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4" name="Google Shape;644;p67"/>
          <p:cNvCxnSpPr/>
          <p:nvPr/>
        </p:nvCxnSpPr>
        <p:spPr>
          <a:xfrm>
            <a:off x="4597750" y="936950"/>
            <a:ext cx="0" cy="3498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645" name="Google Shape;645;p6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646" name="Google Shape;646;p67"/>
          <p:cNvGrpSpPr/>
          <p:nvPr/>
        </p:nvGrpSpPr>
        <p:grpSpPr>
          <a:xfrm>
            <a:off x="1898257" y="2310878"/>
            <a:ext cx="3041818" cy="2093022"/>
            <a:chOff x="1898257" y="2310878"/>
            <a:chExt cx="3041818" cy="2093022"/>
          </a:xfrm>
        </p:grpSpPr>
        <p:sp>
          <p:nvSpPr>
            <p:cNvPr id="647" name="Google Shape;647;p67"/>
            <p:cNvSpPr txBox="1"/>
            <p:nvPr/>
          </p:nvSpPr>
          <p:spPr>
            <a:xfrm>
              <a:off x="2683175" y="4134800"/>
              <a:ext cx="2256900" cy="26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Lausanne</a:t>
              </a:r>
              <a:r>
                <a:rPr lang="en-GB"/>
                <a:t>, Suiza</a:t>
              </a:r>
              <a:endParaRPr/>
            </a:p>
          </p:txBody>
        </p:sp>
        <p:grpSp>
          <p:nvGrpSpPr>
            <p:cNvPr id="648" name="Google Shape;648;p67"/>
            <p:cNvGrpSpPr/>
            <p:nvPr/>
          </p:nvGrpSpPr>
          <p:grpSpPr>
            <a:xfrm>
              <a:off x="1898257" y="2310878"/>
              <a:ext cx="2589421" cy="1773103"/>
              <a:chOff x="4926750" y="2158825"/>
              <a:chExt cx="3350700" cy="2205900"/>
            </a:xfrm>
          </p:grpSpPr>
          <p:pic>
            <p:nvPicPr>
              <p:cNvPr id="649" name="Google Shape;649;p67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4926750" y="2158825"/>
                <a:ext cx="3350700" cy="22059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50" name="Google Shape;650;p67"/>
              <p:cNvSpPr/>
              <p:nvPr/>
            </p:nvSpPr>
            <p:spPr>
              <a:xfrm>
                <a:off x="4926750" y="3642900"/>
                <a:ext cx="897300" cy="721800"/>
              </a:xfrm>
              <a:prstGeom prst="rect">
                <a:avLst/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6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Otros</a:t>
            </a:r>
            <a:endParaRPr/>
          </a:p>
        </p:txBody>
      </p:sp>
      <p:sp>
        <p:nvSpPr>
          <p:cNvPr id="656" name="Google Shape;656;p68"/>
          <p:cNvSpPr txBox="1"/>
          <p:nvPr>
            <p:ph idx="1" type="body"/>
          </p:nvPr>
        </p:nvSpPr>
        <p:spPr>
          <a:xfrm>
            <a:off x="304800" y="1070400"/>
            <a:ext cx="4057800" cy="705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200"/>
              <a:t>Limpieza de escape </a:t>
            </a:r>
            <a:r>
              <a:rPr lang="en-GB" sz="2200"/>
              <a:t>marítimo</a:t>
            </a:r>
            <a:endParaRPr sz="2200"/>
          </a:p>
        </p:txBody>
      </p:sp>
      <p:pic>
        <p:nvPicPr>
          <p:cNvPr id="657" name="Google Shape;657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400" y="1699499"/>
            <a:ext cx="3435300" cy="2576475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68"/>
          <p:cNvSpPr txBox="1"/>
          <p:nvPr>
            <p:ph idx="1" type="body"/>
          </p:nvPr>
        </p:nvSpPr>
        <p:spPr>
          <a:xfrm>
            <a:off x="4724400" y="1070400"/>
            <a:ext cx="4057800" cy="705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200"/>
              <a:t>Cristalización</a:t>
            </a:r>
            <a:r>
              <a:rPr lang="en-GB" sz="2200"/>
              <a:t> de helados</a:t>
            </a:r>
            <a:endParaRPr sz="2200"/>
          </a:p>
        </p:txBody>
      </p:sp>
      <p:pic>
        <p:nvPicPr>
          <p:cNvPr id="659" name="Google Shape;659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38825" y="1652625"/>
            <a:ext cx="1450962" cy="2576475"/>
          </a:xfrm>
          <a:prstGeom prst="rect">
            <a:avLst/>
          </a:prstGeom>
          <a:noFill/>
          <a:ln>
            <a:noFill/>
          </a:ln>
        </p:spPr>
      </p:pic>
      <p:sp>
        <p:nvSpPr>
          <p:cNvPr id="660" name="Google Shape;660;p68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69"/>
          <p:cNvSpPr txBox="1"/>
          <p:nvPr>
            <p:ph type="title"/>
          </p:nvPr>
        </p:nvSpPr>
        <p:spPr>
          <a:xfrm>
            <a:off x="457200" y="2003925"/>
            <a:ext cx="31368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Gracias :)</a:t>
            </a:r>
            <a:endParaRPr/>
          </a:p>
        </p:txBody>
      </p:sp>
      <p:sp>
        <p:nvSpPr>
          <p:cNvPr id="666" name="Google Shape;666;p69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7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72" name="Google Shape;672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28600"/>
            <a:ext cx="8839202" cy="3899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7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78" name="Google Shape;678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0"/>
            <a:ext cx="8728899" cy="4462462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p71"/>
          <p:cNvSpPr txBox="1"/>
          <p:nvPr/>
        </p:nvSpPr>
        <p:spPr>
          <a:xfrm>
            <a:off x="7361900" y="4053150"/>
            <a:ext cx="1750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Isabel Bejar Alonso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Física fundamental</a:t>
            </a:r>
            <a:endParaRPr/>
          </a:p>
        </p:txBody>
      </p:sp>
      <p:sp>
        <p:nvSpPr>
          <p:cNvPr id="173" name="Google Shape;173;p31"/>
          <p:cNvSpPr txBox="1"/>
          <p:nvPr>
            <p:ph idx="1" type="body"/>
          </p:nvPr>
        </p:nvSpPr>
        <p:spPr>
          <a:xfrm>
            <a:off x="457200" y="765602"/>
            <a:ext cx="8229600" cy="49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000"/>
              <a:t>25 premios Nobel con contribuciones directas de aceleradores</a:t>
            </a:r>
            <a:endParaRPr sz="2000"/>
          </a:p>
        </p:txBody>
      </p:sp>
      <p:pic>
        <p:nvPicPr>
          <p:cNvPr id="174" name="Google Shape;17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21750"/>
            <a:ext cx="7967026" cy="3235949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0176" y="1194750"/>
            <a:ext cx="4163549" cy="288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Terapia de protones</a:t>
            </a:r>
            <a:endParaRPr/>
          </a:p>
        </p:txBody>
      </p:sp>
      <p:sp>
        <p:nvSpPr>
          <p:cNvPr id="182" name="Google Shape;182;p32"/>
          <p:cNvSpPr txBox="1"/>
          <p:nvPr>
            <p:ph idx="1" type="body"/>
          </p:nvPr>
        </p:nvSpPr>
        <p:spPr>
          <a:xfrm>
            <a:off x="457200" y="994200"/>
            <a:ext cx="4482000" cy="2196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457200" rtl="0" algn="l">
              <a:spcBef>
                <a:spcPts val="60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El cáncer es la segunda causa de muerte más común.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La terapia con protones permite aislar el daño celular en la zona del tumor, a diferencia de la radioterapia.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El CERN colabora con centros (e.g. CNAO-MedAustron) y desarrolla nuevos diseños (NIMMS).</a:t>
            </a:r>
            <a:endParaRPr sz="17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grpSp>
        <p:nvGrpSpPr>
          <p:cNvPr id="183" name="Google Shape;183;p32"/>
          <p:cNvGrpSpPr/>
          <p:nvPr/>
        </p:nvGrpSpPr>
        <p:grpSpPr>
          <a:xfrm>
            <a:off x="7520725" y="795800"/>
            <a:ext cx="1635000" cy="3373925"/>
            <a:chOff x="7520725" y="795800"/>
            <a:chExt cx="1635000" cy="3373925"/>
          </a:xfrm>
        </p:grpSpPr>
        <p:sp>
          <p:nvSpPr>
            <p:cNvPr id="184" name="Google Shape;184;p32"/>
            <p:cNvSpPr/>
            <p:nvPr/>
          </p:nvSpPr>
          <p:spPr>
            <a:xfrm>
              <a:off x="7638475" y="1075225"/>
              <a:ext cx="598200" cy="3094500"/>
            </a:xfrm>
            <a:prstGeom prst="rect">
              <a:avLst/>
            </a:prstGeom>
            <a:noFill/>
            <a:ln cap="flat" cmpd="sng" w="19050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32"/>
            <p:cNvSpPr txBox="1"/>
            <p:nvPr/>
          </p:nvSpPr>
          <p:spPr>
            <a:xfrm>
              <a:off x="7520725" y="795800"/>
              <a:ext cx="16350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Tumor profundo</a:t>
              </a:r>
              <a:endParaRPr/>
            </a:p>
          </p:txBody>
        </p:sp>
      </p:grpSp>
      <p:sp>
        <p:nvSpPr>
          <p:cNvPr id="186" name="Google Shape;186;p3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7" name="Google Shape;187;p32"/>
          <p:cNvSpPr txBox="1"/>
          <p:nvPr/>
        </p:nvSpPr>
        <p:spPr>
          <a:xfrm>
            <a:off x="628725" y="3114850"/>
            <a:ext cx="4104000" cy="10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</a:rPr>
              <a:t>Mecanismo: la probabilidad de que un proton en movimiento ionice un núcleo en reposo aumenta a medida que su velocidad disminuye (~1/v</a:t>
            </a:r>
            <a:r>
              <a:rPr baseline="30000" lang="en-GB" sz="1900">
                <a:solidFill>
                  <a:schemeClr val="dk1"/>
                </a:solidFill>
              </a:rPr>
              <a:t>2</a:t>
            </a:r>
            <a:r>
              <a:rPr lang="en-GB" sz="1900">
                <a:solidFill>
                  <a:schemeClr val="dk1"/>
                </a:solidFill>
              </a:rPr>
              <a:t>).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3"/>
          <p:cNvSpPr txBox="1"/>
          <p:nvPr>
            <p:ph type="title"/>
          </p:nvPr>
        </p:nvSpPr>
        <p:spPr>
          <a:xfrm>
            <a:off x="457200" y="989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Viajes al espacio</a:t>
            </a:r>
            <a:endParaRPr/>
          </a:p>
        </p:txBody>
      </p:sp>
      <p:sp>
        <p:nvSpPr>
          <p:cNvPr id="193" name="Google Shape;193;p33"/>
          <p:cNvSpPr txBox="1"/>
          <p:nvPr>
            <p:ph idx="1" type="body"/>
          </p:nvPr>
        </p:nvSpPr>
        <p:spPr>
          <a:xfrm>
            <a:off x="457200" y="895550"/>
            <a:ext cx="8229600" cy="1521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En satélites/aviones/naves, los rayos cósmicos pueden dañar los componentes electrónicas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Podemos utilizar aceleradores para </a:t>
            </a:r>
            <a:r>
              <a:rPr lang="en-GB" sz="1600"/>
              <a:t>simular estas situaciones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En el CERN, el PS extrae un haz de Pb a la zona Este (HEARTS-CHIMERA)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4" name="Google Shape;19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2478025"/>
            <a:ext cx="1943800" cy="194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0800" y="2279475"/>
            <a:ext cx="1759841" cy="2421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6" name="Google Shape;196;p33"/>
          <p:cNvGrpSpPr/>
          <p:nvPr/>
        </p:nvGrpSpPr>
        <p:grpSpPr>
          <a:xfrm>
            <a:off x="3538150" y="1818675"/>
            <a:ext cx="2221525" cy="2620300"/>
            <a:chOff x="3538150" y="1818675"/>
            <a:chExt cx="2221525" cy="2620300"/>
          </a:xfrm>
        </p:grpSpPr>
        <p:pic>
          <p:nvPicPr>
            <p:cNvPr id="197" name="Google Shape;197;p3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538150" y="2780975"/>
              <a:ext cx="1884100" cy="16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" name="Google Shape;198;p3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663550" y="1818675"/>
              <a:ext cx="2096125" cy="20961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9" name="Google Shape;199;p3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¿Cómo construir uno? </a:t>
            </a:r>
            <a:endParaRPr/>
          </a:p>
        </p:txBody>
      </p:sp>
      <p:sp>
        <p:nvSpPr>
          <p:cNvPr id="205" name="Google Shape;205;p34"/>
          <p:cNvSpPr/>
          <p:nvPr/>
        </p:nvSpPr>
        <p:spPr>
          <a:xfrm>
            <a:off x="2768700" y="1074050"/>
            <a:ext cx="3217500" cy="3217500"/>
          </a:xfrm>
          <a:prstGeom prst="flowChartConnector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6" name="Google Shape;206;p34"/>
          <p:cNvCxnSpPr/>
          <p:nvPr/>
        </p:nvCxnSpPr>
        <p:spPr>
          <a:xfrm flipH="1">
            <a:off x="1989100" y="2197525"/>
            <a:ext cx="817800" cy="1100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7" name="Google Shape;207;p34"/>
          <p:cNvCxnSpPr/>
          <p:nvPr/>
        </p:nvCxnSpPr>
        <p:spPr>
          <a:xfrm flipH="1">
            <a:off x="5868025" y="2021750"/>
            <a:ext cx="588600" cy="132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8" name="Google Shape;208;p34"/>
          <p:cNvSpPr/>
          <p:nvPr/>
        </p:nvSpPr>
        <p:spPr>
          <a:xfrm rot="-2898465">
            <a:off x="2562369" y="1563169"/>
            <a:ext cx="1069867" cy="343808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34"/>
          <p:cNvSpPr/>
          <p:nvPr/>
        </p:nvSpPr>
        <p:spPr>
          <a:xfrm rot="3057829">
            <a:off x="5053393" y="1563163"/>
            <a:ext cx="1069845" cy="343809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34"/>
          <p:cNvSpPr/>
          <p:nvPr/>
        </p:nvSpPr>
        <p:spPr>
          <a:xfrm rot="3057829">
            <a:off x="2742368" y="3595838"/>
            <a:ext cx="1069845" cy="343809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34"/>
          <p:cNvSpPr/>
          <p:nvPr/>
        </p:nvSpPr>
        <p:spPr>
          <a:xfrm rot="-2898465">
            <a:off x="4932969" y="3585794"/>
            <a:ext cx="1069867" cy="343808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2" name="Google Shape;212;p34"/>
          <p:cNvPicPr preferRelativeResize="0"/>
          <p:nvPr/>
        </p:nvPicPr>
        <p:blipFill rotWithShape="1">
          <a:blip r:embed="rId3">
            <a:alphaModFix/>
          </a:blip>
          <a:srcRect b="11755" l="0" r="0" t="10345"/>
          <a:stretch/>
        </p:blipFill>
        <p:spPr>
          <a:xfrm>
            <a:off x="3583975" y="769250"/>
            <a:ext cx="1446249" cy="8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4"/>
          <p:cNvPicPr preferRelativeResize="0"/>
          <p:nvPr/>
        </p:nvPicPr>
        <p:blipFill rotWithShape="1">
          <a:blip r:embed="rId3">
            <a:alphaModFix/>
          </a:blip>
          <a:srcRect b="11755" l="0" r="0" t="10345"/>
          <a:stretch/>
        </p:blipFill>
        <p:spPr>
          <a:xfrm rot="10800000">
            <a:off x="3583975" y="3817250"/>
            <a:ext cx="1446249" cy="8002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4" name="Google Shape;214;p34"/>
          <p:cNvCxnSpPr/>
          <p:nvPr/>
        </p:nvCxnSpPr>
        <p:spPr>
          <a:xfrm flipH="1" rot="10800000">
            <a:off x="1989100" y="2594900"/>
            <a:ext cx="527400" cy="718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5" name="Google Shape;215;p34"/>
          <p:cNvCxnSpPr/>
          <p:nvPr/>
        </p:nvCxnSpPr>
        <p:spPr>
          <a:xfrm flipH="1" rot="10800000">
            <a:off x="5868025" y="2503075"/>
            <a:ext cx="347400" cy="786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6" name="Google Shape;216;p34"/>
          <p:cNvSpPr/>
          <p:nvPr/>
        </p:nvSpPr>
        <p:spPr>
          <a:xfrm>
            <a:off x="2521859" y="2628785"/>
            <a:ext cx="527400" cy="551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7" name="Google Shape;21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2543675" y="2598750"/>
            <a:ext cx="557900" cy="62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4"/>
          <p:cNvSpPr/>
          <p:nvPr/>
        </p:nvSpPr>
        <p:spPr>
          <a:xfrm>
            <a:off x="1499325" y="3137325"/>
            <a:ext cx="718200" cy="718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Fuente de partículas</a:t>
            </a:r>
            <a:endParaRPr/>
          </a:p>
        </p:txBody>
      </p:sp>
      <p:sp>
        <p:nvSpPr>
          <p:cNvPr id="225" name="Google Shape;225;p35"/>
          <p:cNvSpPr/>
          <p:nvPr/>
        </p:nvSpPr>
        <p:spPr>
          <a:xfrm>
            <a:off x="2768700" y="1074050"/>
            <a:ext cx="3217500" cy="3217500"/>
          </a:xfrm>
          <a:prstGeom prst="flowChartConnector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6" name="Google Shape;226;p35"/>
          <p:cNvCxnSpPr/>
          <p:nvPr/>
        </p:nvCxnSpPr>
        <p:spPr>
          <a:xfrm flipH="1">
            <a:off x="1989100" y="2197525"/>
            <a:ext cx="817800" cy="1100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7" name="Google Shape;227;p35"/>
          <p:cNvCxnSpPr/>
          <p:nvPr/>
        </p:nvCxnSpPr>
        <p:spPr>
          <a:xfrm flipH="1">
            <a:off x="5868025" y="2021750"/>
            <a:ext cx="588600" cy="132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8" name="Google Shape;228;p35"/>
          <p:cNvCxnSpPr/>
          <p:nvPr/>
        </p:nvCxnSpPr>
        <p:spPr>
          <a:xfrm flipH="1" rot="10800000">
            <a:off x="1989100" y="2594900"/>
            <a:ext cx="527400" cy="718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9" name="Google Shape;229;p35"/>
          <p:cNvSpPr/>
          <p:nvPr/>
        </p:nvSpPr>
        <p:spPr>
          <a:xfrm>
            <a:off x="1499325" y="3137325"/>
            <a:ext cx="718200" cy="718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