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894" r:id="rId3"/>
    <p:sldMasterId id="2147483906" r:id="rId4"/>
    <p:sldMasterId id="2147483918" r:id="rId5"/>
  </p:sldMasterIdLst>
  <p:notesMasterIdLst>
    <p:notesMasterId r:id="rId60"/>
  </p:notesMasterIdLst>
  <p:sldIdLst>
    <p:sldId id="443" r:id="rId6"/>
    <p:sldId id="445" r:id="rId7"/>
    <p:sldId id="570" r:id="rId8"/>
    <p:sldId id="448" r:id="rId9"/>
    <p:sldId id="564" r:id="rId10"/>
    <p:sldId id="565" r:id="rId11"/>
    <p:sldId id="530" r:id="rId12"/>
    <p:sldId id="531" r:id="rId13"/>
    <p:sldId id="532" r:id="rId14"/>
    <p:sldId id="533" r:id="rId15"/>
    <p:sldId id="534" r:id="rId16"/>
    <p:sldId id="551" r:id="rId17"/>
    <p:sldId id="535" r:id="rId18"/>
    <p:sldId id="536" r:id="rId19"/>
    <p:sldId id="550" r:id="rId20"/>
    <p:sldId id="546" r:id="rId21"/>
    <p:sldId id="449" r:id="rId22"/>
    <p:sldId id="451" r:id="rId23"/>
    <p:sldId id="452" r:id="rId24"/>
    <p:sldId id="453" r:id="rId25"/>
    <p:sldId id="454" r:id="rId26"/>
    <p:sldId id="488" r:id="rId27"/>
    <p:sldId id="525" r:id="rId28"/>
    <p:sldId id="456" r:id="rId29"/>
    <p:sldId id="458" r:id="rId30"/>
    <p:sldId id="522" r:id="rId31"/>
    <p:sldId id="519" r:id="rId32"/>
    <p:sldId id="457" r:id="rId33"/>
    <p:sldId id="459" r:id="rId34"/>
    <p:sldId id="568" r:id="rId35"/>
    <p:sldId id="569" r:id="rId36"/>
    <p:sldId id="468" r:id="rId37"/>
    <p:sldId id="470" r:id="rId38"/>
    <p:sldId id="517" r:id="rId39"/>
    <p:sldId id="518" r:id="rId40"/>
    <p:sldId id="472" r:id="rId41"/>
    <p:sldId id="508" r:id="rId42"/>
    <p:sldId id="478" r:id="rId43"/>
    <p:sldId id="507" r:id="rId44"/>
    <p:sldId id="479" r:id="rId45"/>
    <p:sldId id="481" r:id="rId46"/>
    <p:sldId id="482" r:id="rId47"/>
    <p:sldId id="483" r:id="rId48"/>
    <p:sldId id="502" r:id="rId49"/>
    <p:sldId id="503" r:id="rId50"/>
    <p:sldId id="486" r:id="rId51"/>
    <p:sldId id="526" r:id="rId52"/>
    <p:sldId id="485" r:id="rId53"/>
    <p:sldId id="494" r:id="rId54"/>
    <p:sldId id="566" r:id="rId55"/>
    <p:sldId id="561" r:id="rId56"/>
    <p:sldId id="558" r:id="rId57"/>
    <p:sldId id="562" r:id="rId58"/>
    <p:sldId id="563" r:id="rId5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2F9F5"/>
    <a:srgbClr val="FF0D00"/>
    <a:srgbClr val="74E3F5"/>
    <a:srgbClr val="F9FFFE"/>
    <a:srgbClr val="D6E2F7"/>
    <a:srgbClr val="CADFF3"/>
    <a:srgbClr val="F9F9F9"/>
    <a:srgbClr val="BEFFED"/>
    <a:srgbClr val="D9FFE9"/>
    <a:srgbClr val="60FF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Énfasi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82"/>
    <p:restoredTop sz="99076" autoAdjust="0"/>
  </p:normalViewPr>
  <p:slideViewPr>
    <p:cSldViewPr snapToGrid="0" snapToObjects="1">
      <p:cViewPr varScale="1">
        <p:scale>
          <a:sx n="122" d="100"/>
          <a:sy n="122" d="100"/>
        </p:scale>
        <p:origin x="232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-2304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5" Type="http://schemas.openxmlformats.org/officeDocument/2006/relationships/slideMaster" Target="slideMasters/slideMaster5.xml"/><Relationship Id="rId61" Type="http://schemas.openxmlformats.org/officeDocument/2006/relationships/presProps" Target="presProps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9110C-C515-3547-8BC0-16D148062F87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468CA-ADE5-4D44-B3D3-ECDA3AAEFA8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6187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0DAA4-B537-544C-A808-78EF4E779896}" type="slidenum">
              <a:rPr lang="es-ES_tradnl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s-ES_tradnl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4221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Unas 70 empresas españolas han participado en la construcción y mantenimiento del LHC.  p.e.</a:t>
            </a:r>
            <a:r>
              <a:rPr lang="es-ES" sz="1200" baseline="0" dirty="0"/>
              <a:t>  </a:t>
            </a:r>
            <a:r>
              <a:rPr lang="es-ES" sz="1200" dirty="0"/>
              <a:t>el sistema de control de la línea criogénica del LHC (GTD), los soportes para los dipolos (de fibra de carbono) (EADS‐CASA), las cámaras de vacío, los criostatos de</a:t>
            </a:r>
            <a:r>
              <a:rPr lang="es-ES" sz="1200" baseline="0" dirty="0"/>
              <a:t> </a:t>
            </a:r>
            <a:r>
              <a:rPr lang="es-ES" sz="1200" dirty="0"/>
              <a:t>ATLAS y módulos de</a:t>
            </a:r>
            <a:r>
              <a:rPr lang="es-ES" sz="1200" baseline="0" dirty="0"/>
              <a:t> </a:t>
            </a:r>
            <a:r>
              <a:rPr lang="es-ES" sz="1200" dirty="0"/>
              <a:t>criogenia (Felguera FCM),</a:t>
            </a:r>
            <a:r>
              <a:rPr lang="es-ES" sz="1200" baseline="0" dirty="0"/>
              <a:t> </a:t>
            </a:r>
            <a:r>
              <a:rPr lang="es-ES" sz="1200" dirty="0"/>
              <a:t> la construcción de la caverna de</a:t>
            </a:r>
            <a:r>
              <a:rPr lang="es-ES" sz="1200" baseline="0" dirty="0"/>
              <a:t> </a:t>
            </a:r>
            <a:r>
              <a:rPr lang="es-ES" sz="1200" dirty="0"/>
              <a:t>CMS (Dragados). </a:t>
            </a:r>
            <a:r>
              <a:rPr lang="es-ES" sz="1200" dirty="0">
                <a:solidFill>
                  <a:prstClr val="black"/>
                </a:solidFill>
                <a:latin typeface="+mn-lt"/>
              </a:rPr>
              <a:t>El CIEMAT</a:t>
            </a:r>
            <a:r>
              <a:rPr lang="es-ES" sz="1200" baseline="0" dirty="0">
                <a:solidFill>
                  <a:prstClr val="black"/>
                </a:solidFill>
                <a:latin typeface="+mn-lt"/>
              </a:rPr>
              <a:t> participó en el</a:t>
            </a:r>
            <a:r>
              <a:rPr lang="es-ES" sz="1200" dirty="0">
                <a:solidFill>
                  <a:prstClr val="black"/>
                </a:solidFill>
                <a:latin typeface="+mn-lt"/>
              </a:rPr>
              <a:t> desarrollo de prototipos de pequeños</a:t>
            </a:r>
            <a:r>
              <a:rPr lang="es-ES" sz="1200" baseline="0" dirty="0">
                <a:solidFill>
                  <a:prstClr val="black"/>
                </a:solidFill>
                <a:latin typeface="+mn-lt"/>
              </a:rPr>
              <a:t> </a:t>
            </a:r>
            <a:r>
              <a:rPr lang="es-ES" sz="1200" dirty="0">
                <a:solidFill>
                  <a:prstClr val="black"/>
                </a:solidFill>
                <a:latin typeface="+mn-lt"/>
              </a:rPr>
              <a:t>imanes superconductores para LHC.</a:t>
            </a:r>
            <a:endParaRPr lang="es-ES" sz="1200" dirty="0"/>
          </a:p>
          <a:p>
            <a:endParaRPr lang="es-ES" sz="1200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España fue el 5º país con mayor numero de contratos a empresas en la etapa de construcción del LHC, obteniendo el 6,5% del total de las adjudicaciones,</a:t>
            </a:r>
            <a:r>
              <a:rPr lang="es-ES" sz="1200" baseline="0" dirty="0"/>
              <a:t> por una cuantía de </a:t>
            </a:r>
            <a:r>
              <a:rPr lang="es-ES" sz="1200" dirty="0"/>
              <a:t>252 millones de euros para el periodo 1998‐2012.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/>
              <a:t>La realidad de la contribución española</a:t>
            </a:r>
            <a:r>
              <a:rPr lang="es-ES_tradnl" baseline="0" dirty="0"/>
              <a:t> a LHC dista mucho de la imagen que a menudo tiene la sociedad de la ciencia española.</a:t>
            </a:r>
            <a:endParaRPr lang="es-ES" sz="1200" dirty="0"/>
          </a:p>
          <a:p>
            <a:endParaRPr lang="es-ES" sz="1200" dirty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289AA-6A51-C148-A9B3-0E9C39D94E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9160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hape 6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55" name="Shape 6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5515713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Shape 66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-ES"/>
              <a:t> </a:t>
            </a:r>
          </a:p>
        </p:txBody>
      </p:sp>
      <p:sp>
        <p:nvSpPr>
          <p:cNvPr id="667" name="Shape 667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7388"/>
            <a:ext cx="4567237" cy="3427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68" name="Shape 668"/>
          <p:cNvSpPr txBox="1">
            <a:spLocks noGrp="1"/>
          </p:cNvSpPr>
          <p:nvPr>
            <p:ph type="body" idx="1"/>
          </p:nvPr>
        </p:nvSpPr>
        <p:spPr>
          <a:xfrm>
            <a:off x="685366" y="4342464"/>
            <a:ext cx="5485532" cy="41191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274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cc2dda08e9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cc2dda08e9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1626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err="1"/>
              <a:t>Epoca</a:t>
            </a:r>
            <a:r>
              <a:rPr lang="es-ES_tradnl" dirty="0"/>
              <a:t> inflacionaria: aumento de tamaño de forma bestial (10</a:t>
            </a:r>
            <a:r>
              <a:rPr lang="es-ES_tradnl" baseline="30000" dirty="0"/>
              <a:t>78</a:t>
            </a:r>
            <a:r>
              <a:rPr lang="es-ES_tradnl" dirty="0"/>
              <a:t>) en muy poquito tiempo (10</a:t>
            </a:r>
            <a:r>
              <a:rPr lang="es-ES_tradnl" baseline="30000" dirty="0"/>
              <a:t>-34 </a:t>
            </a:r>
            <a:r>
              <a:rPr lang="es-ES_tradnl" dirty="0"/>
              <a:t>segundos).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289AA-6A51-C148-A9B3-0E9C39D94E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900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289AA-6A51-C148-A9B3-0E9C39D94E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447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289AA-6A51-C148-A9B3-0E9C39D94E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3556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289AA-6A51-C148-A9B3-0E9C39D94E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1311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289AA-6A51-C148-A9B3-0E9C39D94E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8392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289AA-6A51-C148-A9B3-0E9C39D94E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9665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289AA-6A51-C148-A9B3-0E9C39D94E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6683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289AA-6A51-C148-A9B3-0E9C39D94E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43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1447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65846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11056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1_BLANK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498750" y="510667"/>
            <a:ext cx="8146500" cy="80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498750" y="1585167"/>
            <a:ext cx="8146500" cy="434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✘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323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9746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1837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4358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3057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0743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1169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482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15369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95106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05207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5844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22109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BF6B-E065-0C4C-8251-D7BD1EE98F4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84168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4D0B-AB56-AB42-9491-A24C2412B06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91772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FA44-F119-5D44-8856-2AC0CBC094F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80338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B6EC-192E-5744-9F94-C49A59445DB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45243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DF10-26C5-C345-A954-DA5E1C658C9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1671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43D14-7491-5646-AECB-0F0F5EB9105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0112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159845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A0DD-F6AD-7548-80DD-A6C3F302430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9816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A8F3-E027-444B-8E30-68AAE581A15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6608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5F54-4CF6-234F-8C84-297A542081B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81875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A74B-AA8C-E547-BCAA-13F961798F4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72821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36D6-8AA2-5A4C-ABD0-B3D8040FF19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6957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8733A-445D-CC44-85EC-AE01000923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8419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11E0-5206-2C42-AD36-EC3E96B49FC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9412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FFD9-C84C-E441-9377-20CDCA93614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6424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D47-B2D2-A04C-991A-EAA4FF2B128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0328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7493-C804-1145-AB4F-E8E69892E0C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89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315363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53B1-491F-A740-891E-3AF16176693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1869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9305-0DA3-C949-B64D-5AD014EFBBA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327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7E31-564A-3E4E-B373-F77A08D572D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5163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FEB5-ABFE-7F4E-924C-E5350F07198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4662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2815-3B6D-6747-BC3A-3C61E57D7E2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8200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C25DE-77E8-E347-BE3E-2A37F687C9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432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8733A-445D-CC44-85EC-AE01000923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33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11E0-5206-2C42-AD36-EC3E96B49FC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545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FFD9-C84C-E441-9377-20CDCA93614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664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D47-B2D2-A04C-991A-EAA4FF2B128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428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559163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7493-C804-1145-AB4F-E8E69892E0C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2698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53B1-491F-A740-891E-3AF16176693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8243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9305-0DA3-C949-B64D-5AD014EFBBA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17866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7E31-564A-3E4E-B373-F77A08D572D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1886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FEB5-ABFE-7F4E-924C-E5350F07198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7672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2815-3B6D-6747-BC3A-3C61E57D7E2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3843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C25DE-77E8-E347-BE3E-2A37F687C9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484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857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5455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47834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14764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7939"/>
            <a:ext cx="8229600" cy="708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72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2BED4-C839-6E47-A29D-30C4F9ECFEFD}" type="datetimeFigureOut">
              <a:rPr lang="en-US" smtClean="0"/>
              <a:t>7/24/23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F5E1-DAD4-B04E-97D6-88CFA9E2891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682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93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Chalkduster"/>
          <a:ea typeface="+mj-ea"/>
          <a:cs typeface="Chalkduste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Chalkduster"/>
          <a:ea typeface="+mn-ea"/>
          <a:cs typeface="Chalkduste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Chalkduster"/>
          <a:ea typeface="+mn-ea"/>
          <a:cs typeface="Chalkduste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Chalkduster"/>
          <a:ea typeface="+mn-ea"/>
          <a:cs typeface="Chalkduste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Chalkduster"/>
          <a:ea typeface="+mn-ea"/>
          <a:cs typeface="Chalkduste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Chalkduster"/>
          <a:ea typeface="+mn-ea"/>
          <a:cs typeface="Chalkduste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63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85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04380"/>
            <a:ext cx="8229600" cy="4934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</a:t>
            </a:r>
            <a:r>
              <a:rPr lang="en-US" noProof="0" dirty="0"/>
              <a:t>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9D7C5-C73B-E244-8C7F-28FA61B204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7/24/23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32681" y="6467750"/>
            <a:ext cx="10663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2421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203AC-5477-A141-ABEC-9A91EFC919C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#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45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203AC-5477-A141-ABEC-9A91EFC919C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7/24/23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#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2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9.pn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9.png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gi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r165633-e394010457-2mu2e-3d-whitebackground.png"/>
          <p:cNvPicPr>
            <a:picLocks noChangeAspect="1"/>
          </p:cNvPicPr>
          <p:nvPr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73269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340" y="1091719"/>
            <a:ext cx="6993321" cy="1470025"/>
          </a:xfrm>
        </p:spPr>
        <p:txBody>
          <a:bodyPr>
            <a:noAutofit/>
          </a:bodyPr>
          <a:lstStyle/>
          <a:p>
            <a:r>
              <a:rPr lang="en-US" noProof="0" dirty="0" err="1">
                <a:latin typeface="Chalkduster"/>
                <a:cs typeface="Chalkduster"/>
              </a:rPr>
              <a:t>Física</a:t>
            </a:r>
            <a:r>
              <a:rPr lang="en-US" noProof="0" dirty="0">
                <a:latin typeface="Chalkduster"/>
                <a:cs typeface="Chalkduster"/>
              </a:rPr>
              <a:t> de </a:t>
            </a:r>
            <a:r>
              <a:rPr lang="en-US" noProof="0" dirty="0" err="1">
                <a:latin typeface="Chalkduster"/>
                <a:cs typeface="Chalkduster"/>
              </a:rPr>
              <a:t>partículas</a:t>
            </a:r>
            <a:r>
              <a:rPr lang="en-US" noProof="0" dirty="0">
                <a:latin typeface="Chalkduster"/>
                <a:cs typeface="Chalkduster"/>
              </a:rPr>
              <a:t> experimental </a:t>
            </a:r>
            <a:r>
              <a:rPr lang="en-US" noProof="0" dirty="0" err="1">
                <a:latin typeface="Chalkduster"/>
                <a:cs typeface="Chalkduster"/>
              </a:rPr>
              <a:t>en</a:t>
            </a:r>
            <a:r>
              <a:rPr lang="en-US" noProof="0" dirty="0">
                <a:latin typeface="Chalkduster"/>
                <a:cs typeface="Chalkduster"/>
              </a:rPr>
              <a:t> LHC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7039" y="3447244"/>
            <a:ext cx="4969922" cy="1279638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sz="2400" noProof="0" dirty="0">
                <a:solidFill>
                  <a:schemeClr val="tx1"/>
                </a:solidFill>
                <a:latin typeface="Chalkduster"/>
                <a:cs typeface="Chalkduster"/>
              </a:rPr>
              <a:t>Pablo García</a:t>
            </a:r>
            <a:r>
              <a:rPr lang="en-US" sz="2400" dirty="0">
                <a:solidFill>
                  <a:schemeClr val="tx1"/>
                </a:solidFill>
                <a:latin typeface="Chalkduster"/>
                <a:cs typeface="Chalkduster"/>
              </a:rPr>
              <a:t> </a:t>
            </a:r>
            <a:r>
              <a:rPr lang="en-US" sz="2400" noProof="0" dirty="0" err="1">
                <a:solidFill>
                  <a:schemeClr val="tx1"/>
                </a:solidFill>
                <a:latin typeface="Chalkduster"/>
                <a:cs typeface="Chalkduster"/>
              </a:rPr>
              <a:t>Abia</a:t>
            </a:r>
            <a:endParaRPr lang="en-US" sz="2400" noProof="0" dirty="0">
              <a:solidFill>
                <a:schemeClr val="tx1"/>
              </a:solidFill>
              <a:latin typeface="Chalkduster"/>
              <a:cs typeface="Chalkduster"/>
            </a:endParaRPr>
          </a:p>
          <a:p>
            <a:endParaRPr lang="en-US" sz="1200" noProof="0" dirty="0">
              <a:solidFill>
                <a:schemeClr val="tx1"/>
              </a:solidFill>
              <a:latin typeface="Chalkduster"/>
              <a:cs typeface="Chalkduster"/>
            </a:endParaRPr>
          </a:p>
          <a:p>
            <a:r>
              <a:rPr lang="en-US" sz="1600" i="1" noProof="0" dirty="0" err="1">
                <a:solidFill>
                  <a:schemeClr val="tx1"/>
                </a:solidFill>
                <a:latin typeface="Chalkduster"/>
                <a:cs typeface="Chalkduster"/>
              </a:rPr>
              <a:t>Programa</a:t>
            </a:r>
            <a:r>
              <a:rPr lang="en-US" sz="1600" i="1" noProof="0" dirty="0">
                <a:solidFill>
                  <a:schemeClr val="tx1"/>
                </a:solidFill>
                <a:latin typeface="Chalkduster"/>
                <a:cs typeface="Chalkduster"/>
              </a:rPr>
              <a:t> para</a:t>
            </a:r>
            <a:r>
              <a:rPr lang="en-US" sz="1600" i="1" dirty="0">
                <a:solidFill>
                  <a:schemeClr val="tx1"/>
                </a:solidFill>
                <a:latin typeface="Chalkduster"/>
                <a:cs typeface="Chalkduster"/>
              </a:rPr>
              <a:t> p</a:t>
            </a:r>
            <a:r>
              <a:rPr lang="en-US" sz="1600" i="1" noProof="0" dirty="0" err="1">
                <a:solidFill>
                  <a:schemeClr val="tx1"/>
                </a:solidFill>
                <a:latin typeface="Chalkduster"/>
                <a:cs typeface="Chalkduster"/>
              </a:rPr>
              <a:t>rofesores</a:t>
            </a:r>
            <a:r>
              <a:rPr lang="en-US" sz="1600" i="1" noProof="0" dirty="0">
                <a:solidFill>
                  <a:schemeClr val="tx1"/>
                </a:solidFill>
                <a:latin typeface="Chalkduster"/>
                <a:cs typeface="Chalkduster"/>
              </a:rPr>
              <a:t> </a:t>
            </a:r>
            <a:r>
              <a:rPr lang="en-US" sz="1600" i="1" noProof="0" dirty="0" err="1">
                <a:solidFill>
                  <a:schemeClr val="tx1"/>
                </a:solidFill>
                <a:latin typeface="Chalkduster"/>
                <a:cs typeface="Chalkduster"/>
              </a:rPr>
              <a:t>españoles</a:t>
            </a:r>
            <a:r>
              <a:rPr lang="en-US" sz="1600" i="1" dirty="0">
                <a:solidFill>
                  <a:schemeClr val="tx1"/>
                </a:solidFill>
                <a:latin typeface="Chalkduster"/>
                <a:cs typeface="Chalkduster"/>
              </a:rPr>
              <a:t>,</a:t>
            </a:r>
            <a:br>
              <a:rPr lang="en-US" sz="1600" i="1" dirty="0">
                <a:solidFill>
                  <a:schemeClr val="tx1"/>
                </a:solidFill>
                <a:latin typeface="Chalkduster"/>
                <a:cs typeface="Chalkduster"/>
              </a:rPr>
            </a:br>
            <a:endParaRPr lang="en-US" sz="900" i="1" dirty="0">
              <a:solidFill>
                <a:schemeClr val="tx1"/>
              </a:solidFill>
              <a:latin typeface="Chalkduster"/>
              <a:cs typeface="Chalkduster"/>
            </a:endParaRPr>
          </a:p>
          <a:p>
            <a:r>
              <a:rPr lang="en-US" sz="1600" i="1" noProof="0" dirty="0">
                <a:solidFill>
                  <a:schemeClr val="tx1"/>
                </a:solidFill>
                <a:latin typeface="Chalkduster"/>
                <a:cs typeface="Chalkduster"/>
              </a:rPr>
              <a:t>CERN, </a:t>
            </a:r>
            <a:r>
              <a:rPr lang="en-US" sz="1600" i="1" dirty="0">
                <a:solidFill>
                  <a:schemeClr val="tx1"/>
                </a:solidFill>
                <a:latin typeface="Chalkduster"/>
                <a:cs typeface="Chalkduster"/>
              </a:rPr>
              <a:t>Julio</a:t>
            </a:r>
            <a:r>
              <a:rPr lang="en-US" sz="1600" i="1" noProof="0" dirty="0">
                <a:solidFill>
                  <a:schemeClr val="tx1"/>
                </a:solidFill>
                <a:latin typeface="Chalkduster"/>
                <a:cs typeface="Chalkduster"/>
              </a:rPr>
              <a:t> 2023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-330860" y="246519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Google Shape;21;p4">
            <a:extLst>
              <a:ext uri="{FF2B5EF4-FFF2-40B4-BE49-F238E27FC236}">
                <a16:creationId xmlns:a16="http://schemas.microsoft.com/office/drawing/2014/main" id="{B2449C3D-759E-751B-0117-3A5DEC442547}"/>
              </a:ext>
            </a:extLst>
          </p:cNvPr>
          <p:cNvSpPr/>
          <p:nvPr/>
        </p:nvSpPr>
        <p:spPr>
          <a:xfrm>
            <a:off x="458920" y="5777029"/>
            <a:ext cx="4441076" cy="103836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24;p4">
            <a:extLst>
              <a:ext uri="{FF2B5EF4-FFF2-40B4-BE49-F238E27FC236}">
                <a16:creationId xmlns:a16="http://schemas.microsoft.com/office/drawing/2014/main" id="{595F87AB-F328-9F22-4F5B-2C392A3C6E30}"/>
              </a:ext>
            </a:extLst>
          </p:cNvPr>
          <p:cNvSpPr/>
          <p:nvPr/>
        </p:nvSpPr>
        <p:spPr>
          <a:xfrm>
            <a:off x="4973093" y="5766281"/>
            <a:ext cx="1280558" cy="1038417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FCDA5444-DEBB-11FC-B6B6-A2F1EC1FC734}"/>
              </a:ext>
            </a:extLst>
          </p:cNvPr>
          <p:cNvGrpSpPr>
            <a:grpSpLocks noChangeAspect="1"/>
          </p:cNvGrpSpPr>
          <p:nvPr/>
        </p:nvGrpSpPr>
        <p:grpSpPr>
          <a:xfrm>
            <a:off x="70336" y="6040155"/>
            <a:ext cx="4815736" cy="767605"/>
            <a:chOff x="543180" y="5841358"/>
            <a:chExt cx="5670822" cy="903902"/>
          </a:xfrm>
        </p:grpSpPr>
        <p:pic>
          <p:nvPicPr>
            <p:cNvPr id="8" name="Google Shape;22;p4" descr="C:\Users\u4710\Downloads\Ciencia e Innovación CIEMAT SIN banderas corto (2).jpg">
              <a:extLst>
                <a:ext uri="{FF2B5EF4-FFF2-40B4-BE49-F238E27FC236}">
                  <a16:creationId xmlns:a16="http://schemas.microsoft.com/office/drawing/2014/main" id="{9CEEA18D-95FF-D286-A632-64DC35C1DEA3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43180" y="5856335"/>
              <a:ext cx="4272550" cy="8739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oogle Shape;25;p4" descr="C:\Users\u4710\Downloads\cfp-black-color.png">
              <a:extLst>
                <a:ext uri="{FF2B5EF4-FFF2-40B4-BE49-F238E27FC236}">
                  <a16:creationId xmlns:a16="http://schemas.microsoft.com/office/drawing/2014/main" id="{EBE74354-7BAC-AEFA-467A-514798DB1B81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011770" y="5841358"/>
              <a:ext cx="1202232" cy="90390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320989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rn-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64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342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rn-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64497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6385525" y="826734"/>
            <a:ext cx="2479932" cy="38461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60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rn-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64497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6385525" y="826734"/>
            <a:ext cx="2479932" cy="38461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72" y="826734"/>
            <a:ext cx="1985941" cy="19995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93729" y="3286125"/>
            <a:ext cx="13430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halkduster" charset="0"/>
                <a:ea typeface="Chalkduster" charset="0"/>
                <a:cs typeface="Chalkduster" charset="0"/>
              </a:rPr>
              <a:t>¿?</a:t>
            </a:r>
            <a:endParaRPr kumimoji="0" lang="en-US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halkduster" charset="0"/>
              <a:ea typeface="Chalkduster" charset="0"/>
              <a:cs typeface="Chalkdus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28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6" name="Rectangle 6"/>
          <p:cNvSpPr>
            <a:spLocks/>
          </p:cNvSpPr>
          <p:nvPr/>
        </p:nvSpPr>
        <p:spPr bwMode="auto">
          <a:xfrm>
            <a:off x="5706071" y="3856017"/>
            <a:ext cx="441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ill Sans" charset="0"/>
              </a:rPr>
              <a:t>SPS   </a:t>
            </a:r>
          </a:p>
        </p:txBody>
      </p:sp>
      <p:sp>
        <p:nvSpPr>
          <p:cNvPr id="71694" name="Rectangle 14"/>
          <p:cNvSpPr>
            <a:spLocks/>
          </p:cNvSpPr>
          <p:nvPr/>
        </p:nvSpPr>
        <p:spPr bwMode="auto">
          <a:xfrm>
            <a:off x="1080492" y="-22123"/>
            <a:ext cx="6974086" cy="782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/>
                <a:ea typeface="ＭＳ Ｐゴシック" charset="0"/>
                <a:cs typeface="Chalkduster"/>
              </a:rPr>
              <a:t>CERN</a:t>
            </a:r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A52A58-57DE-C048-9031-3A975B7E74B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 descr="0402025_01-A4-at-144-dpi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0113"/>
            <a:ext cx="9144000" cy="609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482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6" name="Rectangle 6"/>
          <p:cNvSpPr>
            <a:spLocks/>
          </p:cNvSpPr>
          <p:nvPr/>
        </p:nvSpPr>
        <p:spPr bwMode="auto">
          <a:xfrm>
            <a:off x="5706071" y="3856017"/>
            <a:ext cx="441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ill Sans" charset="0"/>
              </a:rPr>
              <a:t>SPS   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-451" y="795129"/>
            <a:ext cx="9137912" cy="6064380"/>
            <a:chOff x="-35719" y="932311"/>
            <a:chExt cx="9188648" cy="6056286"/>
          </a:xfrm>
        </p:grpSpPr>
        <p:pic>
          <p:nvPicPr>
            <p:cNvPr id="71682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5719" y="932311"/>
              <a:ext cx="9188648" cy="6056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649635" y="987451"/>
              <a:ext cx="8498868" cy="5664165"/>
              <a:chOff x="649635" y="987451"/>
              <a:chExt cx="8498868" cy="5664165"/>
            </a:xfrm>
          </p:grpSpPr>
          <p:sp>
            <p:nvSpPr>
              <p:cNvPr id="71683" name="Rectangle 3"/>
              <p:cNvSpPr>
                <a:spLocks/>
              </p:cNvSpPr>
              <p:nvPr/>
            </p:nvSpPr>
            <p:spPr bwMode="auto">
              <a:xfrm>
                <a:off x="2784284" y="1737329"/>
                <a:ext cx="1888502" cy="4810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_tradnl" sz="2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halkduster"/>
                    <a:ea typeface="ＭＳ Ｐゴシック" charset="0"/>
                    <a:cs typeface="Chalkduster"/>
                  </a:rPr>
                  <a:t>CMS</a:t>
                </a:r>
                <a:r>
                  <a:rPr kumimoji="0" lang="es-ES_tradn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halkduster"/>
                    <a:ea typeface="ＭＳ Ｐゴシック" charset="0"/>
                    <a:cs typeface="Chalkduster"/>
                  </a:rPr>
                  <a:t>  </a:t>
                </a:r>
              </a:p>
            </p:txBody>
          </p:sp>
          <p:sp>
            <p:nvSpPr>
              <p:cNvPr id="71684" name="Oval 4"/>
              <p:cNvSpPr>
                <a:spLocks/>
              </p:cNvSpPr>
              <p:nvPr/>
            </p:nvSpPr>
            <p:spPr bwMode="auto">
              <a:xfrm>
                <a:off x="3471130" y="2231250"/>
                <a:ext cx="512341" cy="515689"/>
              </a:xfrm>
              <a:prstGeom prst="ellipse">
                <a:avLst/>
              </a:prstGeom>
              <a:solidFill>
                <a:schemeClr val="accent1">
                  <a:alpha val="9804"/>
                </a:schemeClr>
              </a:solidFill>
              <a:ln w="50800" cap="flat">
                <a:solidFill>
                  <a:srgbClr val="FF0000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_trad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1687" name="Rectangle 7"/>
              <p:cNvSpPr>
                <a:spLocks/>
              </p:cNvSpPr>
              <p:nvPr/>
            </p:nvSpPr>
            <p:spPr bwMode="auto">
              <a:xfrm>
                <a:off x="649635" y="3635499"/>
                <a:ext cx="1025798" cy="468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7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Gill Sans" charset="0"/>
                  </a:rPr>
                  <a:t>LHC   </a:t>
                </a:r>
              </a:p>
            </p:txBody>
          </p:sp>
          <p:sp>
            <p:nvSpPr>
              <p:cNvPr id="71688" name="Rectangle 8"/>
              <p:cNvSpPr>
                <a:spLocks/>
              </p:cNvSpPr>
              <p:nvPr/>
            </p:nvSpPr>
            <p:spPr bwMode="auto">
              <a:xfrm>
                <a:off x="5647281" y="987451"/>
                <a:ext cx="3501222" cy="933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_tradn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halkduster"/>
                    <a:ea typeface="ＭＳ Ｐゴシック" charset="0"/>
                    <a:cs typeface="Chalkduster"/>
                  </a:rPr>
                  <a:t>colisiones protón-protón</a:t>
                </a:r>
                <a:endParaRPr kumimoji="0" lang="es-ES_tradnl" sz="1800" b="0" i="0" u="none" strike="noStrike" kern="1200" cap="none" spc="0" normalizeH="0" baseline="32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/>
                  <a:ea typeface="ＭＳ Ｐゴシック" charset="0"/>
                  <a:cs typeface="Chalkduster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_tradn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halkduster"/>
                    <a:ea typeface="ＭＳ Ｐゴシック" charset="0"/>
                    <a:cs typeface="Chalkduster"/>
                  </a:rPr>
                  <a:t>circunferencia 27 km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_tradn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halkduster"/>
                    <a:ea typeface="ＭＳ Ｐゴシック" charset="0"/>
                    <a:cs typeface="Chalkduster"/>
                  </a:rPr>
                  <a:t>100 m bajo tierra</a:t>
                </a:r>
              </a:p>
            </p:txBody>
          </p:sp>
          <p:sp>
            <p:nvSpPr>
              <p:cNvPr id="71690" name="Rectangle 10"/>
              <p:cNvSpPr>
                <a:spLocks/>
              </p:cNvSpPr>
              <p:nvPr/>
            </p:nvSpPr>
            <p:spPr bwMode="auto">
              <a:xfrm>
                <a:off x="5261822" y="6183759"/>
                <a:ext cx="1414665" cy="467857"/>
              </a:xfrm>
              <a:prstGeom prst="rect">
                <a:avLst/>
              </a:prstGeom>
              <a:solidFill>
                <a:schemeClr val="accent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halkduster"/>
                    <a:ea typeface="ＭＳ Ｐゴシック" charset="0"/>
                    <a:cs typeface="Chalkduster"/>
                  </a:rPr>
                  <a:t>CERN </a:t>
                </a:r>
              </a:p>
            </p:txBody>
          </p:sp>
          <p:sp>
            <p:nvSpPr>
              <p:cNvPr id="71691" name="Oval 11"/>
              <p:cNvSpPr>
                <a:spLocks/>
              </p:cNvSpPr>
              <p:nvPr/>
            </p:nvSpPr>
            <p:spPr bwMode="auto">
              <a:xfrm>
                <a:off x="4228207" y="5463421"/>
                <a:ext cx="2765971" cy="707926"/>
              </a:xfrm>
              <a:prstGeom prst="ellipse">
                <a:avLst/>
              </a:prstGeom>
              <a:solidFill>
                <a:schemeClr val="accent1">
                  <a:alpha val="9804"/>
                </a:schemeClr>
              </a:solidFill>
              <a:ln w="50800" cap="flat">
                <a:solidFill>
                  <a:srgbClr val="FF0000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_trad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1692" name="AutoShape 12"/>
              <p:cNvSpPr>
                <a:spLocks/>
              </p:cNvSpPr>
              <p:nvPr/>
            </p:nvSpPr>
            <p:spPr bwMode="auto">
              <a:xfrm rot="17930226">
                <a:off x="4052749" y="3861220"/>
                <a:ext cx="1210398" cy="707678"/>
              </a:xfrm>
              <a:custGeom>
                <a:avLst/>
                <a:gdLst/>
                <a:ahLst/>
                <a:cxnLst/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chemeClr val="accent1">
                  <a:alpha val="9804"/>
                </a:schemeClr>
              </a:solidFill>
              <a:ln w="50800" cap="flat">
                <a:solidFill>
                  <a:srgbClr val="FF0000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_trad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71694" name="Rectangle 14"/>
          <p:cNvSpPr>
            <a:spLocks/>
          </p:cNvSpPr>
          <p:nvPr/>
        </p:nvSpPr>
        <p:spPr bwMode="auto">
          <a:xfrm>
            <a:off x="5245" y="88313"/>
            <a:ext cx="9133511" cy="59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/>
                <a:ea typeface="ＭＳ Ｐゴシック" charset="0"/>
                <a:cs typeface="Chalkduster"/>
              </a:rPr>
              <a:t>Large</a:t>
            </a:r>
            <a:r>
              <a:rPr kumimoji="0" lang="es-ES_tradnl" sz="4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/>
                <a:ea typeface="ＭＳ Ｐゴシック" charset="0"/>
                <a:cs typeface="Chalkduster"/>
              </a:rPr>
              <a:t> </a:t>
            </a:r>
            <a:r>
              <a:rPr kumimoji="0" lang="es-ES_tradnl" sz="4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/>
                <a:ea typeface="ＭＳ Ｐゴシック" charset="0"/>
                <a:cs typeface="Chalkduster"/>
              </a:rPr>
              <a:t>Hadron</a:t>
            </a:r>
            <a:r>
              <a:rPr kumimoji="0" lang="es-ES_tradnl" sz="4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/>
                <a:ea typeface="ＭＳ Ｐゴシック" charset="0"/>
                <a:cs typeface="Chalkduster"/>
              </a:rPr>
              <a:t> </a:t>
            </a:r>
            <a:r>
              <a:rPr kumimoji="0" lang="es-ES_tradnl" sz="4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/>
                <a:ea typeface="ＭＳ Ｐゴシック" charset="0"/>
                <a:cs typeface="Chalkduster"/>
              </a:rPr>
              <a:t>Collider</a:t>
            </a:r>
            <a:r>
              <a:rPr kumimoji="0" lang="es-ES_tradnl" sz="4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/>
                <a:ea typeface="ＭＳ Ｐゴシック" charset="0"/>
                <a:cs typeface="Chalkduster"/>
              </a:rPr>
              <a:t> (LHC)</a:t>
            </a:r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A52A58-57DE-C048-9031-3A975B7E74B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tangle 3"/>
          <p:cNvSpPr>
            <a:spLocks/>
          </p:cNvSpPr>
          <p:nvPr/>
        </p:nvSpPr>
        <p:spPr bwMode="auto">
          <a:xfrm>
            <a:off x="4956136" y="4476971"/>
            <a:ext cx="1878074" cy="481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halkduster"/>
                <a:ea typeface="ＭＳ Ｐゴシック" charset="0"/>
                <a:cs typeface="Chalkduster"/>
              </a:rPr>
              <a:t>ATLAS</a:t>
            </a:r>
            <a:endParaRPr kumimoji="0" 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halkduster"/>
              <a:ea typeface="ＭＳ Ｐゴシック" charset="0"/>
              <a:cs typeface="Chalkduster"/>
            </a:endParaRPr>
          </a:p>
        </p:txBody>
      </p:sp>
      <p:sp>
        <p:nvSpPr>
          <p:cNvPr id="16" name="Oval 4"/>
          <p:cNvSpPr>
            <a:spLocks/>
          </p:cNvSpPr>
          <p:nvPr/>
        </p:nvSpPr>
        <p:spPr bwMode="auto">
          <a:xfrm>
            <a:off x="5651169" y="4983534"/>
            <a:ext cx="509512" cy="516378"/>
          </a:xfrm>
          <a:prstGeom prst="ellipse">
            <a:avLst/>
          </a:prstGeom>
          <a:solidFill>
            <a:schemeClr val="accent1">
              <a:alpha val="9804"/>
            </a:schemeClr>
          </a:solidFill>
          <a:ln w="50800" cap="flat">
            <a:solidFill>
              <a:srgbClr val="FF0000"/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8919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" y="725438"/>
            <a:ext cx="9146232" cy="6171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Rectangle 4"/>
          <p:cNvSpPr>
            <a:spLocks/>
          </p:cNvSpPr>
          <p:nvPr/>
        </p:nvSpPr>
        <p:spPr bwMode="auto">
          <a:xfrm>
            <a:off x="173738" y="4429125"/>
            <a:ext cx="3783900" cy="162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halkduster" charset="0"/>
                <a:ea typeface="Chalkduster" charset="0"/>
                <a:cs typeface="Chalkduster" charset="0"/>
              </a:rPr>
              <a:t>LHC hace colisionar protones al </a:t>
            </a:r>
            <a:r>
              <a:rPr kumimoji="0" lang="es-ES_trad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charset="0"/>
                <a:ea typeface="Chalkduster" charset="0"/>
                <a:cs typeface="Chalkduster" charset="0"/>
              </a:rPr>
              <a:t>99.999998% </a:t>
            </a:r>
            <a:r>
              <a:rPr kumimoji="0" lang="es-ES_trad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halkduster" charset="0"/>
                <a:ea typeface="Chalkduster" charset="0"/>
                <a:cs typeface="Chalkduster" charset="0"/>
              </a:rPr>
              <a:t>de la velocidad de la luz.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17" y="1389"/>
            <a:ext cx="9142883" cy="748707"/>
          </a:xfrm>
        </p:spPr>
        <p:txBody>
          <a:bodyPr>
            <a:normAutofit/>
          </a:bodyPr>
          <a:lstStyle/>
          <a:p>
            <a:r>
              <a:rPr lang="es-ES_tradnl" sz="3200" dirty="0">
                <a:solidFill>
                  <a:schemeClr val="bg1"/>
                </a:solidFill>
                <a:latin typeface="Chalkduster" charset="0"/>
                <a:ea typeface="Chalkduster" charset="0"/>
                <a:cs typeface="Chalkduster" charset="0"/>
              </a:rPr>
              <a:t>LHC: gran </a:t>
            </a:r>
            <a:r>
              <a:rPr lang="es-ES_tradnl" sz="3200" dirty="0" err="1">
                <a:solidFill>
                  <a:schemeClr val="bg1"/>
                </a:solidFill>
                <a:latin typeface="Chalkduster" charset="0"/>
                <a:ea typeface="Chalkduster" charset="0"/>
                <a:cs typeface="Chalkduster" charset="0"/>
              </a:rPr>
              <a:t>colisionador</a:t>
            </a:r>
            <a:r>
              <a:rPr lang="es-ES_tradnl" sz="3200" dirty="0">
                <a:solidFill>
                  <a:schemeClr val="bg1"/>
                </a:solidFill>
                <a:latin typeface="Chalkduster" charset="0"/>
                <a:ea typeface="Chalkduster" charset="0"/>
                <a:cs typeface="Chalkduster" charset="0"/>
              </a:rPr>
              <a:t> de hadrones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943475" y="5514975"/>
            <a:ext cx="3786188" cy="830997"/>
          </a:xfrm>
          <a:prstGeom prst="rect">
            <a:avLst/>
          </a:prstGeom>
          <a:solidFill>
            <a:schemeClr val="tx1">
              <a:lumMod val="65000"/>
              <a:lumOff val="35000"/>
              <a:alpha val="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charset="0"/>
                <a:ea typeface="Chalkduster" charset="0"/>
                <a:cs typeface="Chalkduster" charset="0"/>
              </a:rPr>
              <a:t>masa</a:t>
            </a:r>
            <a:r>
              <a:rPr kumimoji="0" lang="es-ES_trad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charset="0"/>
                <a:ea typeface="Chalkduster" charset="0"/>
                <a:cs typeface="Chalkduster" charset="0"/>
              </a:rPr>
              <a:t> </a:t>
            </a:r>
            <a:r>
              <a:rPr kumimoji="0" lang="es-ES_tradnl" sz="2400" b="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charset="0"/>
                <a:ea typeface="Chalkduster" charset="0"/>
                <a:cs typeface="Chalkduster" charset="0"/>
              </a:rPr>
              <a:t>relativista </a:t>
            </a:r>
            <a:r>
              <a:rPr kumimoji="0" lang="es-ES_trad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charset="0"/>
                <a:ea typeface="Chalkduster" charset="0"/>
                <a:cs typeface="Chalkduster" charset="0"/>
              </a:rPr>
              <a:t>del protón ≈ </a:t>
            </a:r>
            <a:r>
              <a:rPr lang="es-ES_tradnl" sz="2400" dirty="0">
                <a:solidFill>
                  <a:srgbClr val="FFFF00"/>
                </a:solidFill>
                <a:latin typeface="Chalkduster" charset="0"/>
                <a:ea typeface="Chalkduster" charset="0"/>
                <a:cs typeface="Chalkduster" charset="0"/>
              </a:rPr>
              <a:t>7</a:t>
            </a:r>
            <a:r>
              <a:rPr kumimoji="0" lang="es-ES_trad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charset="0"/>
                <a:ea typeface="Chalkduster" charset="0"/>
                <a:cs typeface="Chalkduster" charset="0"/>
              </a:rPr>
              <a:t>000 </a:t>
            </a:r>
            <a:r>
              <a:rPr kumimoji="0" lang="es-ES_tradnl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charset="0"/>
                <a:ea typeface="Chalkduster" charset="0"/>
                <a:cs typeface="Chalkduster" charset="0"/>
              </a:rPr>
              <a:t>m</a:t>
            </a:r>
            <a:r>
              <a:rPr kumimoji="0" lang="es-ES_tradnl" sz="2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charset="0"/>
                <a:ea typeface="Chalkduster" charset="0"/>
                <a:cs typeface="Chalkduster" charset="0"/>
              </a:rPr>
              <a:t>p</a:t>
            </a:r>
            <a:endParaRPr kumimoji="0" lang="es-ES_tradnl" sz="2400" b="0" i="0" u="none" strike="noStrike" kern="1200" cap="none" spc="0" normalizeH="0" baseline="3000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halkduster" charset="0"/>
              <a:ea typeface="Chalkduster" charset="0"/>
              <a:cs typeface="Chalkdus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55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47128" y="38219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8832"/>
            <a:ext cx="9143999" cy="596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49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Agrupar 25"/>
          <p:cNvGrpSpPr/>
          <p:nvPr/>
        </p:nvGrpSpPr>
        <p:grpSpPr>
          <a:xfrm>
            <a:off x="993007" y="612696"/>
            <a:ext cx="7826447" cy="5688311"/>
            <a:chOff x="658777" y="445596"/>
            <a:chExt cx="7826447" cy="5688311"/>
          </a:xfrm>
        </p:grpSpPr>
        <p:pic>
          <p:nvPicPr>
            <p:cNvPr id="25" name="Imagen 24" descr="procesos-fundamentale-bw.jpe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8777" y="445596"/>
              <a:ext cx="7826447" cy="5688311"/>
            </a:xfrm>
            <a:prstGeom prst="rect">
              <a:avLst/>
            </a:prstGeom>
          </p:spPr>
        </p:pic>
        <p:sp>
          <p:nvSpPr>
            <p:cNvPr id="5" name="Título 1"/>
            <p:cNvSpPr txBox="1">
              <a:spLocks/>
            </p:cNvSpPr>
            <p:nvPr/>
          </p:nvSpPr>
          <p:spPr>
            <a:xfrm>
              <a:off x="2217634" y="974540"/>
              <a:ext cx="1965176" cy="476075"/>
            </a:xfrm>
            <a:prstGeom prst="rect">
              <a:avLst/>
            </a:prstGeom>
          </p:spPr>
          <p:txBody>
            <a:bodyPr/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Chalkduster"/>
                  <a:ea typeface="+mj-ea"/>
                  <a:cs typeface="Chalkduster"/>
                </a:defRPr>
              </a:lvl1pPr>
            </a:lstStyle>
            <a:p>
              <a:r>
                <a:rPr lang="es-ES" sz="2400" dirty="0">
                  <a:solidFill>
                    <a:srgbClr val="FFFF00"/>
                  </a:solidFill>
                </a:rPr>
                <a:t>acoplo (𝛼)</a:t>
              </a:r>
            </a:p>
          </p:txBody>
        </p:sp>
        <p:cxnSp>
          <p:nvCxnSpPr>
            <p:cNvPr id="4" name="Conector curvado 3"/>
            <p:cNvCxnSpPr/>
            <p:nvPr/>
          </p:nvCxnSpPr>
          <p:spPr>
            <a:xfrm rot="5400000">
              <a:off x="2346491" y="1544113"/>
              <a:ext cx="901866" cy="828276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ítulo 1"/>
          <p:cNvSpPr txBox="1">
            <a:spLocks/>
          </p:cNvSpPr>
          <p:nvPr/>
        </p:nvSpPr>
        <p:spPr>
          <a:xfrm>
            <a:off x="665197" y="65136"/>
            <a:ext cx="7813607" cy="82605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200" dirty="0">
                <a:solidFill>
                  <a:schemeClr val="bg1"/>
                </a:solidFill>
              </a:rPr>
              <a:t>Procesos fundamentales: </a:t>
            </a:r>
            <a:r>
              <a:rPr lang="es-ES" sz="2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creación/aniquilación de partículas (desintegración).</a:t>
            </a:r>
          </a:p>
          <a:p>
            <a:pPr algn="l"/>
            <a:endParaRPr lang="es-ES" sz="2200" dirty="0"/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7988" y="4953407"/>
            <a:ext cx="2717516" cy="115833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000" dirty="0">
                <a:solidFill>
                  <a:srgbClr val="B7DEE8"/>
                </a:solidFill>
              </a:rPr>
              <a:t>Leyes de conservación:</a:t>
            </a:r>
          </a:p>
          <a:p>
            <a:pPr algn="l"/>
            <a:r>
              <a:rPr lang="es-ES" sz="2000" dirty="0">
                <a:solidFill>
                  <a:srgbClr val="B7DEE8"/>
                </a:solidFill>
              </a:rPr>
              <a:t>P, E, Q, CPT, </a:t>
            </a:r>
            <a:r>
              <a:rPr lang="es-ES" sz="2000" dirty="0" err="1">
                <a:solidFill>
                  <a:srgbClr val="B7DEE8"/>
                </a:solidFill>
              </a:rPr>
              <a:t>nc</a:t>
            </a:r>
            <a:r>
              <a:rPr lang="es-ES" sz="2000" dirty="0">
                <a:solidFill>
                  <a:srgbClr val="B7DEE8"/>
                </a:solidFill>
              </a:rPr>
              <a:t>…</a:t>
            </a:r>
          </a:p>
        </p:txBody>
      </p:sp>
      <p:sp>
        <p:nvSpPr>
          <p:cNvPr id="29" name="Título 1"/>
          <p:cNvSpPr txBox="1">
            <a:spLocks/>
          </p:cNvSpPr>
          <p:nvPr/>
        </p:nvSpPr>
        <p:spPr>
          <a:xfrm>
            <a:off x="3392326" y="6262289"/>
            <a:ext cx="5631908" cy="4773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000" dirty="0">
                <a:solidFill>
                  <a:srgbClr val="FFFF00"/>
                </a:solidFill>
              </a:rPr>
              <a:t>acoplo ➝ probabilidad, n</a:t>
            </a:r>
            <a:r>
              <a:rPr lang="es-ES" sz="2000" baseline="30000" dirty="0">
                <a:solidFill>
                  <a:srgbClr val="FFFF00"/>
                </a:solidFill>
              </a:rPr>
              <a:t>os</a:t>
            </a:r>
            <a:r>
              <a:rPr lang="es-ES" sz="2000" dirty="0">
                <a:solidFill>
                  <a:srgbClr val="FFFF00"/>
                </a:solidFill>
              </a:rPr>
              <a:t> cuánticos</a:t>
            </a:r>
            <a:endParaRPr lang="es-ES" sz="2000" baseline="30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643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235418" y="139672"/>
            <a:ext cx="8779594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1900" dirty="0">
                <a:solidFill>
                  <a:schemeClr val="bg1"/>
                </a:solidFill>
              </a:rPr>
              <a:t>Para medir y descubrir nuevas partículas tenemos que distinguir unos procesos de otros: </a:t>
            </a:r>
            <a:r>
              <a:rPr lang="es-ES" sz="1900" dirty="0">
                <a:solidFill>
                  <a:srgbClr val="FFFF00"/>
                </a:solidFill>
              </a:rPr>
              <a:t>señal/ruido (S/B)</a:t>
            </a:r>
            <a:r>
              <a:rPr lang="es-ES" sz="1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720364" y="6035896"/>
            <a:ext cx="7703273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>
                    <a:lumMod val="95000"/>
                  </a:schemeClr>
                </a:solidFill>
                <a:latin typeface="Chalkduster"/>
                <a:cs typeface="Chalkduster"/>
              </a:rPr>
              <a:t>Técnicas de análisis avanzadas explotan la cinemática de los sucesos para aumentar S/B. </a:t>
            </a:r>
            <a:r>
              <a:rPr lang="es-ES" dirty="0">
                <a:solidFill>
                  <a:srgbClr val="FF0000"/>
                </a:solidFill>
                <a:latin typeface="Chalkduster"/>
                <a:cs typeface="Chalkduster"/>
              </a:rPr>
              <a:t>¡ Tarea harto difícil !</a:t>
            </a:r>
          </a:p>
        </p:txBody>
      </p:sp>
      <p:pic>
        <p:nvPicPr>
          <p:cNvPr id="2" name="Imagen 1" descr="ff-ff-bw.jpe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936" y="1164943"/>
            <a:ext cx="3125352" cy="181329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993548" y="1840759"/>
            <a:ext cx="3551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FFCD12"/>
                </a:solidFill>
                <a:latin typeface="Chalkduster"/>
                <a:cs typeface="Chalkduster"/>
              </a:rPr>
              <a:t>➝ procesos simples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993548" y="4052521"/>
            <a:ext cx="4021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FFCD12"/>
                </a:solidFill>
                <a:latin typeface="Chalkduster"/>
                <a:cs typeface="Chalkduster"/>
              </a:rPr>
              <a:t>➝ procesos complejos</a:t>
            </a:r>
          </a:p>
        </p:txBody>
      </p:sp>
      <p:grpSp>
        <p:nvGrpSpPr>
          <p:cNvPr id="7" name="Agrupar 6"/>
          <p:cNvGrpSpPr/>
          <p:nvPr/>
        </p:nvGrpSpPr>
        <p:grpSpPr>
          <a:xfrm>
            <a:off x="235418" y="2848330"/>
            <a:ext cx="4466096" cy="2870046"/>
            <a:chOff x="235418" y="2848330"/>
            <a:chExt cx="4466096" cy="2870046"/>
          </a:xfrm>
        </p:grpSpPr>
        <p:pic>
          <p:nvPicPr>
            <p:cNvPr id="3" name="Imagen 2" descr="gg-4f-bw.jpe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5418" y="2848330"/>
              <a:ext cx="4466096" cy="2870046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>
              <a:off x="1498600" y="4768850"/>
              <a:ext cx="82550" cy="2095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/>
          </p:nvSpPr>
          <p:spPr>
            <a:xfrm rot="955241">
              <a:off x="1513229" y="4599512"/>
              <a:ext cx="82550" cy="2141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648756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/>
          <p:cNvGrpSpPr/>
          <p:nvPr/>
        </p:nvGrpSpPr>
        <p:grpSpPr>
          <a:xfrm>
            <a:off x="0" y="531801"/>
            <a:ext cx="6701726" cy="6326199"/>
            <a:chOff x="0" y="531801"/>
            <a:chExt cx="6701726" cy="6326199"/>
          </a:xfrm>
        </p:grpSpPr>
        <p:pic>
          <p:nvPicPr>
            <p:cNvPr id="5" name="Imagen 4" descr="EXO12061_Event02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31801"/>
              <a:ext cx="6701726" cy="6326199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1927398" y="924612"/>
              <a:ext cx="479064" cy="345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1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 err="1"/>
              <a:t>q</a:t>
            </a:r>
            <a:r>
              <a:rPr lang="es-ES" sz="3200" u="sng" dirty="0" err="1"/>
              <a:t>q</a:t>
            </a:r>
            <a:r>
              <a:rPr lang="es-ES" sz="3200" dirty="0"/>
              <a:t> ➝ X ➝ 𝜇</a:t>
            </a:r>
            <a:r>
              <a:rPr lang="es-ES" sz="3200" baseline="30000" dirty="0"/>
              <a:t>+</a:t>
            </a:r>
            <a:r>
              <a:rPr lang="es-ES" sz="3200" dirty="0"/>
              <a:t>𝜇</a:t>
            </a:r>
            <a:r>
              <a:rPr lang="es-ES" sz="3200" baseline="30000" dirty="0"/>
              <a:t>-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763518" y="5348278"/>
            <a:ext cx="3855477" cy="81374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000" dirty="0">
                <a:solidFill>
                  <a:srgbClr val="008000"/>
                </a:solidFill>
              </a:rPr>
              <a:t>Los leptones son fáciles de identificar y medir.</a:t>
            </a:r>
          </a:p>
        </p:txBody>
      </p:sp>
      <p:pic>
        <p:nvPicPr>
          <p:cNvPr id="2" name="Imagen 1" descr="ff-ff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0505" y="3095880"/>
            <a:ext cx="3077999" cy="183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487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Standard_model_infographic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68" t="3008" r="2894" b="8984"/>
          <a:stretch/>
        </p:blipFill>
        <p:spPr>
          <a:xfrm>
            <a:off x="912425" y="1726034"/>
            <a:ext cx="7319151" cy="5131966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213388" y="771039"/>
            <a:ext cx="6717224" cy="857296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600" dirty="0">
                <a:solidFill>
                  <a:srgbClr val="800000"/>
                </a:solidFill>
              </a:rPr>
              <a:t>Elegante, basado en las simetrías observadas en la naturaleza. Comprobado experimentalmente en base a predicciones muy precisas de fenómenos naturales.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/>
              <a:t>Modelo estándar, 2012</a:t>
            </a:r>
          </a:p>
        </p:txBody>
      </p:sp>
      <p:sp>
        <p:nvSpPr>
          <p:cNvPr id="2" name="CuadroTexto 1"/>
          <p:cNvSpPr txBox="1"/>
          <p:nvPr/>
        </p:nvSpPr>
        <p:spPr>
          <a:xfrm rot="16200000">
            <a:off x="7343425" y="4029248"/>
            <a:ext cx="2927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  <a:latin typeface="Chalkduster"/>
                <a:cs typeface="Chalkduster"/>
              </a:rPr>
              <a:t>+ antipartículas</a:t>
            </a:r>
          </a:p>
        </p:txBody>
      </p:sp>
    </p:spTree>
    <p:extLst>
      <p:ext uri="{BB962C8B-B14F-4D97-AF65-F5344CB8AC3E}">
        <p14:creationId xmlns:p14="http://schemas.microsoft.com/office/powerpoint/2010/main" val="995510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 err="1"/>
              <a:t>gg➝H➝W</a:t>
            </a:r>
            <a:r>
              <a:rPr lang="es-ES" sz="3200" baseline="30000" dirty="0" err="1"/>
              <a:t>+</a:t>
            </a:r>
            <a:r>
              <a:rPr lang="es-ES" sz="3200" dirty="0" err="1"/>
              <a:t>W</a:t>
            </a:r>
            <a:r>
              <a:rPr lang="es-ES" sz="3200" baseline="30000" dirty="0"/>
              <a:t>-</a:t>
            </a:r>
            <a:r>
              <a:rPr lang="es-ES" sz="3200" dirty="0"/>
              <a:t>➝𝜇</a:t>
            </a:r>
            <a:r>
              <a:rPr lang="es-ES" sz="3200" baseline="30000" dirty="0"/>
              <a:t>+</a:t>
            </a:r>
            <a:r>
              <a:rPr lang="es-ES" sz="3200" dirty="0"/>
              <a:t>𝜇</a:t>
            </a:r>
            <a:r>
              <a:rPr lang="es-ES" sz="3200" baseline="30000" dirty="0"/>
              <a:t>-</a:t>
            </a:r>
            <a:r>
              <a:rPr lang="es-ES" sz="3200" dirty="0"/>
              <a:t>𝜈</a:t>
            </a:r>
            <a:r>
              <a:rPr lang="es-ES" sz="3200" u="sng" dirty="0"/>
              <a:t>𝜈</a:t>
            </a:r>
            <a:r>
              <a:rPr lang="es-ES" sz="3200" dirty="0"/>
              <a:t> (¿?)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272223" y="5862555"/>
            <a:ext cx="5193481" cy="82125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000" dirty="0"/>
              <a:t>Los neutrinos son </a:t>
            </a:r>
            <a:r>
              <a:rPr lang="es-ES" sz="2000" i="1" dirty="0"/>
              <a:t>invisibles</a:t>
            </a:r>
            <a:r>
              <a:rPr lang="es-ES" sz="2000" dirty="0"/>
              <a:t>:</a:t>
            </a:r>
          </a:p>
          <a:p>
            <a:pPr algn="l"/>
            <a:r>
              <a:rPr lang="es-ES" sz="2000" dirty="0"/>
              <a:t>falta energía medida, </a:t>
            </a:r>
            <a:r>
              <a:rPr lang="es-ES" sz="2000" dirty="0" err="1"/>
              <a:t>E</a:t>
            </a:r>
            <a:r>
              <a:rPr lang="es-ES" sz="2000" baseline="-25000" dirty="0" err="1"/>
              <a:t>T</a:t>
            </a:r>
            <a:r>
              <a:rPr lang="es-ES" sz="2000" baseline="30000" dirty="0" err="1"/>
              <a:t>mis</a:t>
            </a:r>
            <a:r>
              <a:rPr lang="es-ES" sz="2000" dirty="0"/>
              <a:t>.</a:t>
            </a:r>
          </a:p>
        </p:txBody>
      </p:sp>
      <p:grpSp>
        <p:nvGrpSpPr>
          <p:cNvPr id="5" name="Agrupar 4"/>
          <p:cNvGrpSpPr>
            <a:grpSpLocks noChangeAspect="1"/>
          </p:cNvGrpSpPr>
          <p:nvPr/>
        </p:nvGrpSpPr>
        <p:grpSpPr>
          <a:xfrm>
            <a:off x="0" y="783312"/>
            <a:ext cx="8276802" cy="4966082"/>
            <a:chOff x="0" y="716471"/>
            <a:chExt cx="8576806" cy="5146084"/>
          </a:xfrm>
        </p:grpSpPr>
        <p:pic>
          <p:nvPicPr>
            <p:cNvPr id="4" name="Imagen 3" descr="HIG13003_Event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716471"/>
              <a:ext cx="8576806" cy="5146084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7405422" y="4892430"/>
              <a:ext cx="442245" cy="4762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2" name="Imagen 1" descr="gg-4f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2560" y="5130575"/>
            <a:ext cx="2608045" cy="166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940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Screen Shot 2015-06-19 at 12.38.5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51"/>
          <a:stretch/>
        </p:blipFill>
        <p:spPr>
          <a:xfrm>
            <a:off x="378210" y="2493608"/>
            <a:ext cx="4042665" cy="4046304"/>
          </a:xfrm>
          <a:prstGeom prst="rect">
            <a:avLst/>
          </a:prstGeom>
        </p:spPr>
      </p:pic>
      <p:pic>
        <p:nvPicPr>
          <p:cNvPr id="13" name="Imagen 12" descr="ee-qq-bw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6580" y="343457"/>
            <a:ext cx="3896815" cy="1833041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D2C9055B-5D2A-9305-AD0E-EC0FF0CE9725}"/>
              </a:ext>
            </a:extLst>
          </p:cNvPr>
          <p:cNvSpPr txBox="1">
            <a:spLocks/>
          </p:cNvSpPr>
          <p:nvPr/>
        </p:nvSpPr>
        <p:spPr>
          <a:xfrm>
            <a:off x="235417" y="205221"/>
            <a:ext cx="4042665" cy="158641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1700" dirty="0">
                <a:solidFill>
                  <a:srgbClr val="FFFFFF"/>
                </a:solidFill>
              </a:rPr>
              <a:t>Los quarks y gluones </a:t>
            </a:r>
            <a:r>
              <a:rPr lang="es-ES" sz="1700" dirty="0" err="1">
                <a:solidFill>
                  <a:srgbClr val="FFFFFF"/>
                </a:solidFill>
              </a:rPr>
              <a:t>hadronizan</a:t>
            </a:r>
            <a:r>
              <a:rPr lang="es-ES" sz="1700" dirty="0">
                <a:solidFill>
                  <a:srgbClr val="FFFFFF"/>
                </a:solidFill>
              </a:rPr>
              <a:t> originando chorros de partículas cargadas y neutras: </a:t>
            </a:r>
            <a:r>
              <a:rPr lang="es-ES" sz="1700" dirty="0">
                <a:solidFill>
                  <a:srgbClr val="FF0000"/>
                </a:solidFill>
              </a:rPr>
              <a:t>jets</a:t>
            </a:r>
            <a:r>
              <a:rPr lang="es-ES" sz="1700" dirty="0">
                <a:solidFill>
                  <a:srgbClr val="FFFFFF"/>
                </a:solidFill>
              </a:rPr>
              <a:t>. Difíciles de reconstruir y medir.</a:t>
            </a:r>
          </a:p>
          <a:p>
            <a:pPr algn="l"/>
            <a:endParaRPr lang="es-ES" sz="1700" dirty="0">
              <a:solidFill>
                <a:srgbClr val="FFFFFF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0E2729C-30C2-DF87-2920-7B493471C8DF}"/>
              </a:ext>
            </a:extLst>
          </p:cNvPr>
          <p:cNvSpPr txBox="1"/>
          <p:nvPr/>
        </p:nvSpPr>
        <p:spPr>
          <a:xfrm>
            <a:off x="235417" y="1804067"/>
            <a:ext cx="1937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</a:rPr>
              <a:t>TASSO (PETRA, DESY)</a:t>
            </a:r>
          </a:p>
        </p:txBody>
      </p:sp>
    </p:spTree>
    <p:extLst>
      <p:ext uri="{BB962C8B-B14F-4D97-AF65-F5344CB8AC3E}">
        <p14:creationId xmlns:p14="http://schemas.microsoft.com/office/powerpoint/2010/main" val="3074164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Screen Shot 2015-06-19 at 12.38.5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51"/>
          <a:stretch/>
        </p:blipFill>
        <p:spPr>
          <a:xfrm>
            <a:off x="378210" y="2493608"/>
            <a:ext cx="4042665" cy="4046304"/>
          </a:xfrm>
          <a:prstGeom prst="rect">
            <a:avLst/>
          </a:prstGeom>
        </p:spPr>
      </p:pic>
      <p:pic>
        <p:nvPicPr>
          <p:cNvPr id="3" name="Imagen 2" descr="Screen Shot 2015-06-19 at 12.39.33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87"/>
          <a:stretch/>
        </p:blipFill>
        <p:spPr>
          <a:xfrm>
            <a:off x="4719220" y="2493608"/>
            <a:ext cx="3994929" cy="4046304"/>
          </a:xfrm>
          <a:prstGeom prst="rect">
            <a:avLst/>
          </a:prstGeom>
        </p:spPr>
      </p:pic>
      <p:grpSp>
        <p:nvGrpSpPr>
          <p:cNvPr id="4" name="Agrupar 3"/>
          <p:cNvGrpSpPr/>
          <p:nvPr/>
        </p:nvGrpSpPr>
        <p:grpSpPr>
          <a:xfrm>
            <a:off x="4476580" y="343457"/>
            <a:ext cx="4621003" cy="1833041"/>
            <a:chOff x="4476580" y="343457"/>
            <a:chExt cx="4621003" cy="1833041"/>
          </a:xfrm>
        </p:grpSpPr>
        <p:grpSp>
          <p:nvGrpSpPr>
            <p:cNvPr id="9" name="Agrupar 8"/>
            <p:cNvGrpSpPr>
              <a:grpSpLocks noChangeAspect="1"/>
            </p:cNvGrpSpPr>
            <p:nvPr/>
          </p:nvGrpSpPr>
          <p:grpSpPr>
            <a:xfrm>
              <a:off x="4476580" y="343457"/>
              <a:ext cx="4168002" cy="1833041"/>
              <a:chOff x="3515098" y="2015482"/>
              <a:chExt cx="4458062" cy="1960606"/>
            </a:xfrm>
          </p:grpSpPr>
          <p:pic>
            <p:nvPicPr>
              <p:cNvPr id="11" name="Imagen 10" descr="ee-qq-bw.jp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515098" y="2015482"/>
                <a:ext cx="4168002" cy="1960606"/>
              </a:xfrm>
              <a:prstGeom prst="rect">
                <a:avLst/>
              </a:prstGeom>
            </p:spPr>
          </p:pic>
          <p:pic>
            <p:nvPicPr>
              <p:cNvPr id="12" name="Imagen 11" descr="ee-qq-bw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0" b="100000" l="3729" r="9864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7233582" y="2266775"/>
                <a:ext cx="427366" cy="1051790"/>
              </a:xfrm>
              <a:prstGeom prst="rect">
                <a:avLst/>
              </a:prstGeom>
            </p:spPr>
          </p:pic>
        </p:grpSp>
        <p:pic>
          <p:nvPicPr>
            <p:cNvPr id="16" name="Imagen 15" descr="ee-qq-bw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89145" y="850368"/>
              <a:ext cx="408438" cy="431999"/>
            </a:xfrm>
            <a:prstGeom prst="rect">
              <a:avLst/>
            </a:prstGeom>
          </p:spPr>
        </p:pic>
      </p:grpSp>
      <p:sp>
        <p:nvSpPr>
          <p:cNvPr id="6" name="Título 1">
            <a:extLst>
              <a:ext uri="{FF2B5EF4-FFF2-40B4-BE49-F238E27FC236}">
                <a16:creationId xmlns:a16="http://schemas.microsoft.com/office/drawing/2014/main" id="{3D193BD9-AF5B-4818-FD0B-ECE729098FDD}"/>
              </a:ext>
            </a:extLst>
          </p:cNvPr>
          <p:cNvSpPr txBox="1">
            <a:spLocks/>
          </p:cNvSpPr>
          <p:nvPr/>
        </p:nvSpPr>
        <p:spPr>
          <a:xfrm>
            <a:off x="235417" y="205221"/>
            <a:ext cx="4042665" cy="158641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1700" dirty="0">
                <a:solidFill>
                  <a:srgbClr val="FFFFFF"/>
                </a:solidFill>
              </a:rPr>
              <a:t>Los quarks y gluones </a:t>
            </a:r>
            <a:r>
              <a:rPr lang="es-ES" sz="1700" dirty="0" err="1">
                <a:solidFill>
                  <a:srgbClr val="FFFFFF"/>
                </a:solidFill>
              </a:rPr>
              <a:t>hadronizan</a:t>
            </a:r>
            <a:r>
              <a:rPr lang="es-ES" sz="1700" dirty="0">
                <a:solidFill>
                  <a:srgbClr val="FFFFFF"/>
                </a:solidFill>
              </a:rPr>
              <a:t> originando chorros de partículas cargadas y neutras: </a:t>
            </a:r>
            <a:r>
              <a:rPr lang="es-ES" sz="1700" dirty="0">
                <a:solidFill>
                  <a:srgbClr val="FF0000"/>
                </a:solidFill>
              </a:rPr>
              <a:t>jets</a:t>
            </a:r>
            <a:r>
              <a:rPr lang="es-ES" sz="1700" dirty="0">
                <a:solidFill>
                  <a:srgbClr val="FFFFFF"/>
                </a:solidFill>
              </a:rPr>
              <a:t>. Difíciles de reconstruir y medir.</a:t>
            </a:r>
          </a:p>
          <a:p>
            <a:pPr algn="l"/>
            <a:endParaRPr lang="es-ES" sz="1700" dirty="0">
              <a:solidFill>
                <a:srgbClr val="FFFFFF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CC431A1-2214-C06B-BB48-F17751B04185}"/>
              </a:ext>
            </a:extLst>
          </p:cNvPr>
          <p:cNvSpPr txBox="1"/>
          <p:nvPr/>
        </p:nvSpPr>
        <p:spPr>
          <a:xfrm>
            <a:off x="235417" y="1804067"/>
            <a:ext cx="1937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</a:rPr>
              <a:t>TASSO (PETRA, DESY)</a:t>
            </a:r>
          </a:p>
        </p:txBody>
      </p:sp>
    </p:spTree>
    <p:extLst>
      <p:ext uri="{BB962C8B-B14F-4D97-AF65-F5344CB8AC3E}">
        <p14:creationId xmlns:p14="http://schemas.microsoft.com/office/powerpoint/2010/main" val="17197166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235417" y="205221"/>
            <a:ext cx="4042665" cy="158641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1700" dirty="0">
                <a:solidFill>
                  <a:srgbClr val="FFFFFF"/>
                </a:solidFill>
              </a:rPr>
              <a:t>Los quarks y gluones </a:t>
            </a:r>
            <a:r>
              <a:rPr lang="es-ES" sz="1700" dirty="0" err="1">
                <a:solidFill>
                  <a:srgbClr val="FFFFFF"/>
                </a:solidFill>
              </a:rPr>
              <a:t>hadronizan</a:t>
            </a:r>
            <a:r>
              <a:rPr lang="es-ES" sz="1700" dirty="0">
                <a:solidFill>
                  <a:srgbClr val="FFFFFF"/>
                </a:solidFill>
              </a:rPr>
              <a:t> originando chorros de partículas cargadas y neutras: </a:t>
            </a:r>
            <a:r>
              <a:rPr lang="es-ES" sz="1700" dirty="0">
                <a:solidFill>
                  <a:srgbClr val="FF0000"/>
                </a:solidFill>
              </a:rPr>
              <a:t>jets</a:t>
            </a:r>
            <a:r>
              <a:rPr lang="es-ES" sz="1700" dirty="0">
                <a:solidFill>
                  <a:srgbClr val="FFFFFF"/>
                </a:solidFill>
              </a:rPr>
              <a:t>. Difíciles de reconstruir y medir.</a:t>
            </a:r>
          </a:p>
          <a:p>
            <a:pPr algn="l"/>
            <a:endParaRPr lang="es-ES" sz="1700" dirty="0">
              <a:solidFill>
                <a:srgbClr val="FFFFFF"/>
              </a:solidFill>
            </a:endParaRPr>
          </a:p>
        </p:txBody>
      </p:sp>
      <p:pic>
        <p:nvPicPr>
          <p:cNvPr id="2" name="Imagen 1" descr="Screen Shot 2015-06-19 at 12.38.5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51"/>
          <a:stretch/>
        </p:blipFill>
        <p:spPr>
          <a:xfrm>
            <a:off x="378210" y="2493608"/>
            <a:ext cx="4042665" cy="4046304"/>
          </a:xfrm>
          <a:prstGeom prst="rect">
            <a:avLst/>
          </a:prstGeom>
        </p:spPr>
      </p:pic>
      <p:pic>
        <p:nvPicPr>
          <p:cNvPr id="3" name="Imagen 2" descr="Screen Shot 2015-06-19 at 12.39.33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87"/>
          <a:stretch/>
        </p:blipFill>
        <p:spPr>
          <a:xfrm>
            <a:off x="4719220" y="2493608"/>
            <a:ext cx="3994929" cy="4046304"/>
          </a:xfrm>
          <a:prstGeom prst="rect">
            <a:avLst/>
          </a:prstGeom>
        </p:spPr>
      </p:pic>
      <p:grpSp>
        <p:nvGrpSpPr>
          <p:cNvPr id="4" name="Agrupar 3"/>
          <p:cNvGrpSpPr/>
          <p:nvPr/>
        </p:nvGrpSpPr>
        <p:grpSpPr>
          <a:xfrm>
            <a:off x="4476580" y="343457"/>
            <a:ext cx="4621003" cy="1833041"/>
            <a:chOff x="4476580" y="343457"/>
            <a:chExt cx="4621003" cy="1833041"/>
          </a:xfrm>
        </p:grpSpPr>
        <p:grpSp>
          <p:nvGrpSpPr>
            <p:cNvPr id="9" name="Agrupar 8"/>
            <p:cNvGrpSpPr>
              <a:grpSpLocks noChangeAspect="1"/>
            </p:cNvGrpSpPr>
            <p:nvPr/>
          </p:nvGrpSpPr>
          <p:grpSpPr>
            <a:xfrm>
              <a:off x="4476580" y="343457"/>
              <a:ext cx="4168002" cy="1833041"/>
              <a:chOff x="3515098" y="2015482"/>
              <a:chExt cx="4458062" cy="1960606"/>
            </a:xfrm>
          </p:grpSpPr>
          <p:pic>
            <p:nvPicPr>
              <p:cNvPr id="11" name="Imagen 10" descr="ee-qq-bw.jp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515098" y="2015482"/>
                <a:ext cx="4168002" cy="1960606"/>
              </a:xfrm>
              <a:prstGeom prst="rect">
                <a:avLst/>
              </a:prstGeom>
            </p:spPr>
          </p:pic>
          <p:pic>
            <p:nvPicPr>
              <p:cNvPr id="12" name="Imagen 11" descr="ee-qq-bw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0" b="100000" l="3729" r="9864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7233582" y="2266775"/>
                <a:ext cx="427366" cy="1051790"/>
              </a:xfrm>
              <a:prstGeom prst="rect">
                <a:avLst/>
              </a:prstGeom>
            </p:spPr>
          </p:pic>
        </p:grpSp>
        <p:pic>
          <p:nvPicPr>
            <p:cNvPr id="16" name="Imagen 15" descr="ee-qq-bw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89145" y="850368"/>
              <a:ext cx="408438" cy="431999"/>
            </a:xfrm>
            <a:prstGeom prst="rect">
              <a:avLst/>
            </a:prstGeom>
          </p:spPr>
        </p:pic>
      </p:grpSp>
      <p:sp>
        <p:nvSpPr>
          <p:cNvPr id="10" name="Título 1"/>
          <p:cNvSpPr txBox="1">
            <a:spLocks/>
          </p:cNvSpPr>
          <p:nvPr/>
        </p:nvSpPr>
        <p:spPr>
          <a:xfrm>
            <a:off x="3381084" y="4703872"/>
            <a:ext cx="1726944" cy="1836040"/>
          </a:xfrm>
          <a:prstGeom prst="rect">
            <a:avLst/>
          </a:prstGeom>
          <a:noFill/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1900" dirty="0">
                <a:solidFill>
                  <a:schemeClr val="bg1"/>
                </a:solidFill>
              </a:rPr>
              <a:t>Todas las medidas de sucesos con jets dependen de </a:t>
            </a:r>
            <a:r>
              <a:rPr lang="es-ES" sz="1900" b="1" dirty="0">
                <a:solidFill>
                  <a:schemeClr val="bg1"/>
                </a:solidFill>
              </a:rPr>
              <a:t>𝛼</a:t>
            </a:r>
            <a:r>
              <a:rPr lang="es-ES" sz="1900" b="1" baseline="-25000" dirty="0">
                <a:solidFill>
                  <a:schemeClr val="bg1"/>
                </a:solidFill>
              </a:rPr>
              <a:t>s</a:t>
            </a:r>
            <a:endParaRPr lang="es-ES" sz="1900" dirty="0">
              <a:solidFill>
                <a:schemeClr val="bg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A2E2C70-52C3-2FD0-E4A9-01B597BE42D9}"/>
              </a:ext>
            </a:extLst>
          </p:cNvPr>
          <p:cNvSpPr txBox="1"/>
          <p:nvPr/>
        </p:nvSpPr>
        <p:spPr>
          <a:xfrm>
            <a:off x="235417" y="1804067"/>
            <a:ext cx="1937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</a:rPr>
              <a:t>TASSO (PETRA, DESY)</a:t>
            </a:r>
          </a:p>
        </p:txBody>
      </p:sp>
    </p:spTree>
    <p:extLst>
      <p:ext uri="{BB962C8B-B14F-4D97-AF65-F5344CB8AC3E}">
        <p14:creationId xmlns:p14="http://schemas.microsoft.com/office/powerpoint/2010/main" val="1519557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Screen Shot 2015-06-19 at 12.44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0633" y="1013172"/>
            <a:ext cx="6842735" cy="4547543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643302" y="5780094"/>
            <a:ext cx="5857396" cy="823680"/>
          </a:xfrm>
          <a:prstGeom prst="rect">
            <a:avLst/>
          </a:prstGeom>
          <a:solidFill>
            <a:srgbClr val="F2DCDB">
              <a:alpha val="50000"/>
            </a:srgbClr>
          </a:solidFill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1900" dirty="0"/>
              <a:t>Libertad asintótica: la intensidad de la interacción disminuye con la energía, </a:t>
            </a:r>
            <a:r>
              <a:rPr lang="es-ES" sz="1900" dirty="0">
                <a:solidFill>
                  <a:srgbClr val="FF0000"/>
                </a:solidFill>
              </a:rPr>
              <a:t>Q</a:t>
            </a:r>
            <a:r>
              <a:rPr lang="es-ES" sz="1900" dirty="0"/>
              <a:t>.</a:t>
            </a:r>
            <a:endParaRPr lang="es-ES" sz="1900" b="1" baseline="-25000" dirty="0">
              <a:solidFill>
                <a:srgbClr val="FF0000"/>
              </a:solidFill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717932" y="173692"/>
            <a:ext cx="7708136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1900" dirty="0"/>
              <a:t>A partir del análisis de eventos con</a:t>
            </a:r>
            <a:r>
              <a:rPr lang="es-ES" sz="1900" dirty="0">
                <a:solidFill>
                  <a:srgbClr val="FF0000"/>
                </a:solidFill>
              </a:rPr>
              <a:t> jets</a:t>
            </a:r>
            <a:r>
              <a:rPr lang="es-ES" sz="1900" dirty="0"/>
              <a:t> medimos la constante de acoplo fuerte, </a:t>
            </a:r>
            <a:r>
              <a:rPr lang="es-ES" sz="1900" b="1" dirty="0">
                <a:solidFill>
                  <a:srgbClr val="FF0000"/>
                </a:solidFill>
              </a:rPr>
              <a:t>𝛼</a:t>
            </a:r>
            <a:r>
              <a:rPr lang="es-ES" sz="1900" b="1" baseline="-25000" dirty="0">
                <a:solidFill>
                  <a:srgbClr val="FF0000"/>
                </a:solidFill>
              </a:rPr>
              <a:t>s</a:t>
            </a:r>
            <a:r>
              <a:rPr lang="es-ES" sz="1900" dirty="0"/>
              <a:t>.</a:t>
            </a:r>
            <a:endParaRPr lang="es-ES" sz="1900" b="1" baseline="-25000" dirty="0">
              <a:solidFill>
                <a:srgbClr val="FF0000"/>
              </a:solidFill>
            </a:endParaRPr>
          </a:p>
          <a:p>
            <a:pPr algn="l"/>
            <a:endParaRPr lang="es-ES" sz="1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8886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262900" y="65137"/>
            <a:ext cx="8618201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000" dirty="0">
                <a:solidFill>
                  <a:schemeClr val="bg1"/>
                </a:solidFill>
              </a:rPr>
              <a:t>Conservación de la energía: E = mc</a:t>
            </a:r>
            <a:r>
              <a:rPr lang="es-ES" sz="3000" baseline="30000" dirty="0">
                <a:solidFill>
                  <a:schemeClr val="bg1"/>
                </a:solidFill>
              </a:rPr>
              <a:t>2</a:t>
            </a:r>
            <a:endParaRPr lang="es-ES" sz="3000" u="sng" dirty="0">
              <a:solidFill>
                <a:schemeClr val="bg1"/>
              </a:solidFill>
            </a:endParaRPr>
          </a:p>
        </p:txBody>
      </p:sp>
      <p:grpSp>
        <p:nvGrpSpPr>
          <p:cNvPr id="5" name="Agrupar 4"/>
          <p:cNvGrpSpPr/>
          <p:nvPr/>
        </p:nvGrpSpPr>
        <p:grpSpPr>
          <a:xfrm>
            <a:off x="250059" y="944488"/>
            <a:ext cx="3896815" cy="1833041"/>
            <a:chOff x="522219" y="921808"/>
            <a:chExt cx="3896815" cy="1833041"/>
          </a:xfrm>
        </p:grpSpPr>
        <p:pic>
          <p:nvPicPr>
            <p:cNvPr id="4" name="Imagen 3" descr="ee-qq-bw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219" y="921808"/>
              <a:ext cx="3896815" cy="1833041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3338074" y="1946636"/>
              <a:ext cx="3692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>
                  <a:solidFill>
                    <a:srgbClr val="FFFF00"/>
                  </a:solidFill>
                </a:rPr>
                <a:t>𝛼</a:t>
              </a:r>
              <a:endParaRPr lang="es-ES" dirty="0">
                <a:solidFill>
                  <a:srgbClr val="FFFF00"/>
                </a:solidFill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899312" y="1969316"/>
              <a:ext cx="3692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>
                  <a:solidFill>
                    <a:srgbClr val="FFFF00"/>
                  </a:solidFill>
                </a:rPr>
                <a:t>𝛼</a:t>
              </a:r>
              <a:endParaRPr lang="es-ES" dirty="0">
                <a:solidFill>
                  <a:srgbClr val="FFFF00"/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1711520" y="1649393"/>
              <a:ext cx="432530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3200" dirty="0">
                  <a:solidFill>
                    <a:srgbClr val="FFFF00"/>
                  </a:solidFill>
                </a:rPr>
                <a:t>●</a:t>
              </a:r>
              <a:endParaRPr lang="es-ES" sz="2400" dirty="0">
                <a:solidFill>
                  <a:srgbClr val="FFFF00"/>
                </a:solidFill>
              </a:endParaRPr>
            </a:p>
          </p:txBody>
        </p:sp>
        <p:sp>
          <p:nvSpPr>
            <p:cNvPr id="8" name="Rectángulo 7"/>
            <p:cNvSpPr/>
            <p:nvPr/>
          </p:nvSpPr>
          <p:spPr>
            <a:xfrm>
              <a:off x="3372094" y="1497941"/>
              <a:ext cx="432530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3200" dirty="0">
                  <a:solidFill>
                    <a:srgbClr val="FFFF00"/>
                  </a:solidFill>
                </a:rPr>
                <a:t>●</a:t>
              </a:r>
              <a:endParaRPr lang="es-ES" sz="2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9" name="CuadroTexto 8"/>
          <p:cNvSpPr txBox="1"/>
          <p:nvPr/>
        </p:nvSpPr>
        <p:spPr>
          <a:xfrm>
            <a:off x="1627152" y="2964694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CD12"/>
                </a:solidFill>
                <a:latin typeface="Chalkduster"/>
                <a:cs typeface="Chalkduster"/>
              </a:rPr>
              <a:t>¿ probabilidad ?</a:t>
            </a:r>
          </a:p>
        </p:txBody>
      </p:sp>
      <p:cxnSp>
        <p:nvCxnSpPr>
          <p:cNvPr id="11" name="Conector curvado 10"/>
          <p:cNvCxnSpPr>
            <a:stCxn id="9" idx="0"/>
          </p:cNvCxnSpPr>
          <p:nvPr/>
        </p:nvCxnSpPr>
        <p:spPr>
          <a:xfrm rot="16200000" flipV="1">
            <a:off x="2291785" y="2459776"/>
            <a:ext cx="707845" cy="301992"/>
          </a:xfrm>
          <a:prstGeom prst="curvedConnector3">
            <a:avLst/>
          </a:prstGeom>
          <a:ln>
            <a:solidFill>
              <a:srgbClr val="FFCD1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01820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262900" y="65137"/>
            <a:ext cx="8618201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000" dirty="0">
                <a:solidFill>
                  <a:schemeClr val="bg1"/>
                </a:solidFill>
              </a:rPr>
              <a:t>Conservación de la energía: E = mc</a:t>
            </a:r>
            <a:r>
              <a:rPr lang="es-ES" sz="3000" baseline="30000" dirty="0">
                <a:solidFill>
                  <a:schemeClr val="bg1"/>
                </a:solidFill>
              </a:rPr>
              <a:t>2</a:t>
            </a:r>
            <a:endParaRPr lang="es-ES" sz="3000" u="sng" dirty="0">
              <a:solidFill>
                <a:schemeClr val="bg1"/>
              </a:solidFill>
            </a:endParaRPr>
          </a:p>
        </p:txBody>
      </p:sp>
      <p:grpSp>
        <p:nvGrpSpPr>
          <p:cNvPr id="5" name="Agrupar 4"/>
          <p:cNvGrpSpPr/>
          <p:nvPr/>
        </p:nvGrpSpPr>
        <p:grpSpPr>
          <a:xfrm>
            <a:off x="250059" y="944488"/>
            <a:ext cx="3896815" cy="1833041"/>
            <a:chOff x="522219" y="921808"/>
            <a:chExt cx="3896815" cy="1833041"/>
          </a:xfrm>
        </p:grpSpPr>
        <p:pic>
          <p:nvPicPr>
            <p:cNvPr id="4" name="Imagen 3" descr="ee-qq-bw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219" y="921808"/>
              <a:ext cx="3896815" cy="1833041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3338074" y="1946636"/>
              <a:ext cx="3692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>
                  <a:solidFill>
                    <a:srgbClr val="FFFF00"/>
                  </a:solidFill>
                </a:rPr>
                <a:t>𝛼</a:t>
              </a:r>
              <a:endParaRPr lang="es-ES" dirty="0">
                <a:solidFill>
                  <a:srgbClr val="FFFF00"/>
                </a:solidFill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899312" y="1969316"/>
              <a:ext cx="3692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>
                  <a:solidFill>
                    <a:srgbClr val="FFFF00"/>
                  </a:solidFill>
                </a:rPr>
                <a:t>𝛼</a:t>
              </a:r>
              <a:endParaRPr lang="es-ES" dirty="0">
                <a:solidFill>
                  <a:srgbClr val="FFFF00"/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1711520" y="1649393"/>
              <a:ext cx="432530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3200" dirty="0">
                  <a:solidFill>
                    <a:srgbClr val="FFFF00"/>
                  </a:solidFill>
                </a:rPr>
                <a:t>●</a:t>
              </a:r>
              <a:endParaRPr lang="es-ES" sz="2400" dirty="0">
                <a:solidFill>
                  <a:srgbClr val="FFFF00"/>
                </a:solidFill>
              </a:endParaRPr>
            </a:p>
          </p:txBody>
        </p:sp>
        <p:sp>
          <p:nvSpPr>
            <p:cNvPr id="8" name="Rectángulo 7"/>
            <p:cNvSpPr/>
            <p:nvPr/>
          </p:nvSpPr>
          <p:spPr>
            <a:xfrm>
              <a:off x="3372094" y="1497941"/>
              <a:ext cx="432530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3200" dirty="0">
                  <a:solidFill>
                    <a:srgbClr val="FFFF00"/>
                  </a:solidFill>
                </a:rPr>
                <a:t>●</a:t>
              </a:r>
              <a:endParaRPr lang="es-ES" sz="2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9" name="CuadroTexto 8"/>
          <p:cNvSpPr txBox="1"/>
          <p:nvPr/>
        </p:nvSpPr>
        <p:spPr>
          <a:xfrm>
            <a:off x="1627152" y="2964694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CD12"/>
                </a:solidFill>
                <a:latin typeface="Chalkduster"/>
                <a:cs typeface="Chalkduster"/>
              </a:rPr>
              <a:t>¿ probabilidad ?</a:t>
            </a:r>
          </a:p>
        </p:txBody>
      </p:sp>
      <p:cxnSp>
        <p:nvCxnSpPr>
          <p:cNvPr id="11" name="Conector curvado 10"/>
          <p:cNvCxnSpPr>
            <a:stCxn id="9" idx="0"/>
          </p:cNvCxnSpPr>
          <p:nvPr/>
        </p:nvCxnSpPr>
        <p:spPr>
          <a:xfrm rot="16200000" flipV="1">
            <a:off x="2291785" y="2459776"/>
            <a:ext cx="707845" cy="301992"/>
          </a:xfrm>
          <a:prstGeom prst="curvedConnector3">
            <a:avLst/>
          </a:prstGeom>
          <a:ln>
            <a:solidFill>
              <a:srgbClr val="FFCD1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Agrupar 9"/>
          <p:cNvGrpSpPr/>
          <p:nvPr/>
        </p:nvGrpSpPr>
        <p:grpSpPr>
          <a:xfrm>
            <a:off x="4598508" y="1228442"/>
            <a:ext cx="4420263" cy="1107996"/>
            <a:chOff x="4598508" y="1228442"/>
            <a:chExt cx="4420263" cy="1107996"/>
          </a:xfrm>
        </p:grpSpPr>
        <p:sp>
          <p:nvSpPr>
            <p:cNvPr id="14" name="CuadroTexto 13"/>
            <p:cNvSpPr txBox="1"/>
            <p:nvPr/>
          </p:nvSpPr>
          <p:spPr>
            <a:xfrm>
              <a:off x="4598508" y="1228442"/>
              <a:ext cx="442026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200" dirty="0">
                  <a:solidFill>
                    <a:srgbClr val="FFCD12"/>
                  </a:solidFill>
                  <a:latin typeface="Chalkduster"/>
                  <a:cs typeface="Chalkduster"/>
                </a:rPr>
                <a:t>E(Z) ≈ </a:t>
              </a:r>
              <a:r>
                <a:rPr lang="es-ES" sz="2200" dirty="0" err="1">
                  <a:solidFill>
                    <a:srgbClr val="FFCD12"/>
                  </a:solidFill>
                  <a:latin typeface="Chalkduster"/>
                  <a:cs typeface="Chalkduster"/>
                </a:rPr>
                <a:t>m</a:t>
              </a:r>
              <a:r>
                <a:rPr lang="es-ES" sz="2200" baseline="-25000" dirty="0" err="1">
                  <a:solidFill>
                    <a:srgbClr val="FFCD12"/>
                  </a:solidFill>
                  <a:latin typeface="Chalkduster"/>
                  <a:cs typeface="Chalkduster"/>
                </a:rPr>
                <a:t>Z</a:t>
              </a:r>
              <a:r>
                <a:rPr lang="es-ES" sz="2200" dirty="0">
                  <a:solidFill>
                    <a:srgbClr val="FFCD12"/>
                  </a:solidFill>
                  <a:latin typeface="Chalkduster"/>
                  <a:cs typeface="Chalkduster"/>
                </a:rPr>
                <a:t> &lt;&lt; 2</a:t>
              </a:r>
              <a:r>
                <a:rPr lang="es-ES" sz="1100" dirty="0">
                  <a:solidFill>
                    <a:srgbClr val="FFCD12"/>
                  </a:solidFill>
                  <a:latin typeface="Chalkduster"/>
                  <a:cs typeface="Chalkduster"/>
                </a:rPr>
                <a:t> </a:t>
              </a:r>
              <a:r>
                <a:rPr lang="es-ES" sz="2200" dirty="0" err="1">
                  <a:solidFill>
                    <a:srgbClr val="FFCD12"/>
                  </a:solidFill>
                  <a:latin typeface="Chalkduster"/>
                  <a:cs typeface="Chalkduster"/>
                </a:rPr>
                <a:t>m</a:t>
              </a:r>
              <a:r>
                <a:rPr lang="es-ES" sz="2200" baseline="-25000" dirty="0" err="1">
                  <a:solidFill>
                    <a:srgbClr val="FFCD12"/>
                  </a:solidFill>
                  <a:latin typeface="Chalkduster"/>
                  <a:cs typeface="Chalkduster"/>
                </a:rPr>
                <a:t>t</a:t>
              </a:r>
              <a:r>
                <a:rPr lang="es-ES" sz="2200" dirty="0">
                  <a:solidFill>
                    <a:srgbClr val="FFCD12"/>
                  </a:solidFill>
                  <a:latin typeface="Chalkduster"/>
                  <a:cs typeface="Chalkduster"/>
                </a:rPr>
                <a:t> ⇒ q ≠ t</a:t>
              </a:r>
            </a:p>
            <a:p>
              <a:pPr algn="ctr"/>
              <a:endParaRPr lang="es-ES" sz="2200" dirty="0">
                <a:solidFill>
                  <a:srgbClr val="FFCD12"/>
                </a:solidFill>
                <a:latin typeface="Chalkduster"/>
                <a:cs typeface="Chalkduster"/>
              </a:endParaRPr>
            </a:p>
            <a:p>
              <a:pPr algn="ctr"/>
              <a:r>
                <a:rPr lang="es-ES" sz="2200" dirty="0">
                  <a:solidFill>
                    <a:srgbClr val="FFCD12"/>
                  </a:solidFill>
                  <a:latin typeface="Chalkduster"/>
                  <a:cs typeface="Chalkduster"/>
                </a:rPr>
                <a:t>por tanto </a:t>
              </a:r>
              <a:r>
                <a:rPr lang="es-ES" sz="2200" dirty="0" err="1">
                  <a:solidFill>
                    <a:srgbClr val="FFCD12"/>
                  </a:solidFill>
                  <a:latin typeface="Chalkduster"/>
                  <a:cs typeface="Chalkduster"/>
                </a:rPr>
                <a:t>Z→t</a:t>
              </a:r>
              <a:r>
                <a:rPr lang="es-ES" sz="2200" u="sng" dirty="0" err="1">
                  <a:solidFill>
                    <a:srgbClr val="FFCD12"/>
                  </a:solidFill>
                  <a:latin typeface="Chalkduster"/>
                  <a:cs typeface="Chalkduster"/>
                </a:rPr>
                <a:t>t</a:t>
              </a:r>
              <a:r>
                <a:rPr lang="es-ES" sz="2200" dirty="0">
                  <a:solidFill>
                    <a:srgbClr val="FFCD12"/>
                  </a:solidFill>
                  <a:latin typeface="Chalkduster"/>
                  <a:cs typeface="Chalkduster"/>
                </a:rPr>
                <a:t> </a:t>
              </a:r>
            </a:p>
          </p:txBody>
        </p:sp>
        <p:sp>
          <p:nvSpPr>
            <p:cNvPr id="2" name="Rectángulo 1"/>
            <p:cNvSpPr/>
            <p:nvPr/>
          </p:nvSpPr>
          <p:spPr>
            <a:xfrm>
              <a:off x="7429601" y="1909591"/>
              <a:ext cx="3415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dirty="0">
                  <a:solidFill>
                    <a:srgbClr val="FFCD12"/>
                  </a:solidFill>
                  <a:latin typeface="Chalkduster"/>
                  <a:cs typeface="Chalkduster"/>
                </a:rPr>
                <a:t>/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42133082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/>
          <p:cNvGrpSpPr/>
          <p:nvPr/>
        </p:nvGrpSpPr>
        <p:grpSpPr>
          <a:xfrm>
            <a:off x="250059" y="944488"/>
            <a:ext cx="3896815" cy="1833041"/>
            <a:chOff x="522219" y="921808"/>
            <a:chExt cx="3896815" cy="1833041"/>
          </a:xfrm>
        </p:grpSpPr>
        <p:pic>
          <p:nvPicPr>
            <p:cNvPr id="4" name="Imagen 3" descr="ee-qq-bw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219" y="921808"/>
              <a:ext cx="3896815" cy="1833041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3338074" y="1946636"/>
              <a:ext cx="3692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>
                  <a:solidFill>
                    <a:srgbClr val="FFFF00"/>
                  </a:solidFill>
                </a:rPr>
                <a:t>𝛼</a:t>
              </a:r>
              <a:endParaRPr lang="es-ES" dirty="0">
                <a:solidFill>
                  <a:srgbClr val="FFFF00"/>
                </a:solidFill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899312" y="1969316"/>
              <a:ext cx="3692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>
                  <a:solidFill>
                    <a:srgbClr val="FFFF00"/>
                  </a:solidFill>
                </a:rPr>
                <a:t>𝛼</a:t>
              </a:r>
              <a:endParaRPr lang="es-ES" dirty="0">
                <a:solidFill>
                  <a:srgbClr val="FFFF00"/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1711520" y="1649393"/>
              <a:ext cx="432530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3200" dirty="0">
                  <a:solidFill>
                    <a:srgbClr val="FFFF00"/>
                  </a:solidFill>
                </a:rPr>
                <a:t>●</a:t>
              </a:r>
              <a:endParaRPr lang="es-ES" sz="2400" dirty="0">
                <a:solidFill>
                  <a:srgbClr val="FFFF00"/>
                </a:solidFill>
              </a:endParaRPr>
            </a:p>
          </p:txBody>
        </p:sp>
        <p:sp>
          <p:nvSpPr>
            <p:cNvPr id="8" name="Rectángulo 7"/>
            <p:cNvSpPr/>
            <p:nvPr/>
          </p:nvSpPr>
          <p:spPr>
            <a:xfrm>
              <a:off x="3372094" y="1497941"/>
              <a:ext cx="432530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3200" dirty="0">
                  <a:solidFill>
                    <a:srgbClr val="FFFF00"/>
                  </a:solidFill>
                </a:rPr>
                <a:t>●</a:t>
              </a:r>
              <a:endParaRPr lang="es-ES" sz="2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9" name="CuadroTexto 8"/>
          <p:cNvSpPr txBox="1"/>
          <p:nvPr/>
        </p:nvSpPr>
        <p:spPr>
          <a:xfrm>
            <a:off x="1627152" y="2964694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CD12"/>
                </a:solidFill>
                <a:latin typeface="Chalkduster"/>
                <a:cs typeface="Chalkduster"/>
              </a:rPr>
              <a:t>¿ probabilidad ?</a:t>
            </a:r>
          </a:p>
        </p:txBody>
      </p:sp>
      <p:cxnSp>
        <p:nvCxnSpPr>
          <p:cNvPr id="11" name="Conector curvado 10"/>
          <p:cNvCxnSpPr>
            <a:stCxn id="9" idx="0"/>
          </p:cNvCxnSpPr>
          <p:nvPr/>
        </p:nvCxnSpPr>
        <p:spPr>
          <a:xfrm rot="16200000" flipV="1">
            <a:off x="2291785" y="2459776"/>
            <a:ext cx="707845" cy="301992"/>
          </a:xfrm>
          <a:prstGeom prst="curvedConnector3">
            <a:avLst/>
          </a:prstGeom>
          <a:ln>
            <a:solidFill>
              <a:srgbClr val="FFCD1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593898" y="4111425"/>
            <a:ext cx="39702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200" dirty="0">
                <a:solidFill>
                  <a:srgbClr val="FFFF00"/>
                </a:solidFill>
                <a:latin typeface="Chalkduster"/>
                <a:cs typeface="Chalkduster"/>
              </a:rPr>
              <a:t>Si E(</a:t>
            </a:r>
            <a:r>
              <a:rPr lang="es-ES" sz="2200" dirty="0" err="1">
                <a:solidFill>
                  <a:srgbClr val="FFFF00"/>
                </a:solidFill>
                <a:latin typeface="Chalkduster"/>
                <a:cs typeface="Chalkduster"/>
              </a:rPr>
              <a:t>e</a:t>
            </a:r>
            <a:r>
              <a:rPr lang="es-ES" sz="2200" baseline="30000" dirty="0" err="1">
                <a:solidFill>
                  <a:srgbClr val="FFFF00"/>
                </a:solidFill>
                <a:latin typeface="Chalkduster"/>
                <a:cs typeface="Chalkduster"/>
              </a:rPr>
              <a:t>+</a:t>
            </a:r>
            <a:r>
              <a:rPr lang="es-ES" sz="2200" dirty="0" err="1">
                <a:solidFill>
                  <a:srgbClr val="FFFF00"/>
                </a:solidFill>
                <a:latin typeface="Chalkduster"/>
                <a:cs typeface="Chalkduster"/>
              </a:rPr>
              <a:t>e</a:t>
            </a:r>
            <a:r>
              <a:rPr lang="es-ES" sz="2200" baseline="30000" dirty="0">
                <a:solidFill>
                  <a:srgbClr val="FFFF00"/>
                </a:solidFill>
                <a:latin typeface="Chalkduster"/>
                <a:cs typeface="Chalkduster"/>
              </a:rPr>
              <a:t>-</a:t>
            </a:r>
            <a:r>
              <a:rPr lang="es-ES" sz="2200" dirty="0">
                <a:solidFill>
                  <a:srgbClr val="FFFF00"/>
                </a:solidFill>
                <a:latin typeface="Chalkduster"/>
                <a:cs typeface="Chalkduster"/>
              </a:rPr>
              <a:t>) &lt;&lt; </a:t>
            </a:r>
            <a:r>
              <a:rPr lang="es-ES" sz="2200" dirty="0" err="1">
                <a:solidFill>
                  <a:srgbClr val="FFFF00"/>
                </a:solidFill>
                <a:latin typeface="Chalkduster"/>
                <a:cs typeface="Chalkduster"/>
              </a:rPr>
              <a:t>m</a:t>
            </a:r>
            <a:r>
              <a:rPr lang="es-ES" sz="2200" baseline="-25000" dirty="0" err="1">
                <a:solidFill>
                  <a:srgbClr val="FFFF00"/>
                </a:solidFill>
                <a:latin typeface="Chalkduster"/>
                <a:cs typeface="Chalkduster"/>
              </a:rPr>
              <a:t>Z</a:t>
            </a:r>
            <a:r>
              <a:rPr lang="es-ES" sz="2200" baseline="-25000" dirty="0">
                <a:solidFill>
                  <a:srgbClr val="FFFF00"/>
                </a:solidFill>
                <a:latin typeface="Chalkduster"/>
                <a:cs typeface="Chalkduster"/>
              </a:rPr>
              <a:t>  </a:t>
            </a:r>
            <a:r>
              <a:rPr lang="es-ES" sz="2200" dirty="0">
                <a:solidFill>
                  <a:srgbClr val="FFFF00"/>
                </a:solidFill>
                <a:latin typeface="Chalkduster"/>
                <a:cs typeface="Chalkduster"/>
              </a:rPr>
              <a:t>⇒  </a:t>
            </a:r>
            <a:r>
              <a:rPr lang="es-ES" sz="2200" dirty="0" err="1">
                <a:solidFill>
                  <a:srgbClr val="FFFF00"/>
                </a:solidFill>
                <a:latin typeface="Chalkduster"/>
                <a:cs typeface="Chalkduster"/>
              </a:rPr>
              <a:t>e.m</a:t>
            </a:r>
            <a:r>
              <a:rPr lang="es-ES" sz="2200" dirty="0">
                <a:solidFill>
                  <a:srgbClr val="FFFF00"/>
                </a:solidFill>
                <a:latin typeface="Chalkduster"/>
                <a:cs typeface="Chalkduster"/>
              </a:rPr>
              <a:t>.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593898" y="5740966"/>
            <a:ext cx="38060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200" dirty="0">
                <a:solidFill>
                  <a:srgbClr val="FFFF00"/>
                </a:solidFill>
                <a:latin typeface="Chalkduster"/>
                <a:cs typeface="Chalkduster"/>
              </a:rPr>
              <a:t>Si E(</a:t>
            </a:r>
            <a:r>
              <a:rPr lang="es-ES" sz="2200" dirty="0" err="1">
                <a:solidFill>
                  <a:srgbClr val="FFFF00"/>
                </a:solidFill>
                <a:latin typeface="Chalkduster"/>
                <a:cs typeface="Chalkduster"/>
              </a:rPr>
              <a:t>e</a:t>
            </a:r>
            <a:r>
              <a:rPr lang="es-ES" sz="2200" baseline="30000" dirty="0" err="1">
                <a:solidFill>
                  <a:srgbClr val="FFFF00"/>
                </a:solidFill>
                <a:latin typeface="Chalkduster"/>
                <a:cs typeface="Chalkduster"/>
              </a:rPr>
              <a:t>+</a:t>
            </a:r>
            <a:r>
              <a:rPr lang="es-ES" sz="2200" dirty="0" err="1">
                <a:solidFill>
                  <a:srgbClr val="FFFF00"/>
                </a:solidFill>
                <a:latin typeface="Chalkduster"/>
                <a:cs typeface="Chalkduster"/>
              </a:rPr>
              <a:t>e</a:t>
            </a:r>
            <a:r>
              <a:rPr lang="es-ES" sz="2200" baseline="30000" dirty="0">
                <a:solidFill>
                  <a:srgbClr val="FFFF00"/>
                </a:solidFill>
                <a:latin typeface="Chalkduster"/>
                <a:cs typeface="Chalkduster"/>
              </a:rPr>
              <a:t>-</a:t>
            </a:r>
            <a:r>
              <a:rPr lang="es-ES" sz="2200" dirty="0">
                <a:solidFill>
                  <a:srgbClr val="FFFF00"/>
                </a:solidFill>
                <a:latin typeface="Chalkduster"/>
                <a:cs typeface="Chalkduster"/>
              </a:rPr>
              <a:t>) ≳ </a:t>
            </a:r>
            <a:r>
              <a:rPr lang="es-ES" sz="2200" dirty="0" err="1">
                <a:solidFill>
                  <a:srgbClr val="FFFF00"/>
                </a:solidFill>
                <a:latin typeface="Chalkduster"/>
                <a:cs typeface="Chalkduster"/>
              </a:rPr>
              <a:t>m</a:t>
            </a:r>
            <a:r>
              <a:rPr lang="es-ES" sz="2200" baseline="-25000" dirty="0" err="1">
                <a:solidFill>
                  <a:srgbClr val="FFFF00"/>
                </a:solidFill>
                <a:latin typeface="Chalkduster"/>
                <a:cs typeface="Chalkduster"/>
              </a:rPr>
              <a:t>Z</a:t>
            </a:r>
            <a:r>
              <a:rPr lang="es-ES" sz="2200" baseline="-25000" dirty="0">
                <a:solidFill>
                  <a:srgbClr val="FFFF00"/>
                </a:solidFill>
                <a:latin typeface="Chalkduster"/>
                <a:cs typeface="Chalkduster"/>
              </a:rPr>
              <a:t>  </a:t>
            </a:r>
            <a:r>
              <a:rPr lang="es-ES" sz="2200" dirty="0">
                <a:solidFill>
                  <a:srgbClr val="FFFF00"/>
                </a:solidFill>
                <a:latin typeface="Chalkduster"/>
                <a:cs typeface="Chalkduster"/>
              </a:rPr>
              <a:t>⇒  E.W.</a:t>
            </a:r>
          </a:p>
        </p:txBody>
      </p:sp>
      <p:grpSp>
        <p:nvGrpSpPr>
          <p:cNvPr id="25" name="Agrupar 24"/>
          <p:cNvGrpSpPr/>
          <p:nvPr/>
        </p:nvGrpSpPr>
        <p:grpSpPr>
          <a:xfrm>
            <a:off x="5290227" y="5253035"/>
            <a:ext cx="2942351" cy="1395407"/>
            <a:chOff x="5290227" y="5253035"/>
            <a:chExt cx="2942351" cy="1395407"/>
          </a:xfrm>
        </p:grpSpPr>
        <p:grpSp>
          <p:nvGrpSpPr>
            <p:cNvPr id="20" name="Agrupar 19"/>
            <p:cNvGrpSpPr/>
            <p:nvPr/>
          </p:nvGrpSpPr>
          <p:grpSpPr>
            <a:xfrm>
              <a:off x="5290227" y="5253035"/>
              <a:ext cx="2942351" cy="1395407"/>
              <a:chOff x="5290227" y="5253035"/>
              <a:chExt cx="2942351" cy="1395407"/>
            </a:xfrm>
          </p:grpSpPr>
          <p:pic>
            <p:nvPicPr>
              <p:cNvPr id="18" name="Imagen 17" descr="ee-qq-bw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290227" y="5264376"/>
                <a:ext cx="2942351" cy="1384066"/>
              </a:xfrm>
              <a:prstGeom prst="rect">
                <a:avLst/>
              </a:prstGeom>
            </p:spPr>
          </p:pic>
          <p:sp>
            <p:nvSpPr>
              <p:cNvPr id="21" name="Rectángulo 20"/>
              <p:cNvSpPr/>
              <p:nvPr/>
            </p:nvSpPr>
            <p:spPr>
              <a:xfrm>
                <a:off x="6304837" y="5253035"/>
                <a:ext cx="1099945" cy="58372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pic>
          <p:nvPicPr>
            <p:cNvPr id="24" name="Imagen 23" descr="ee-qq-bw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65925" y="5356452"/>
              <a:ext cx="373137" cy="463324"/>
            </a:xfrm>
            <a:prstGeom prst="rect">
              <a:avLst/>
            </a:prstGeom>
          </p:spPr>
        </p:pic>
      </p:grpSp>
      <p:grpSp>
        <p:nvGrpSpPr>
          <p:cNvPr id="23" name="Agrupar 22"/>
          <p:cNvGrpSpPr/>
          <p:nvPr/>
        </p:nvGrpSpPr>
        <p:grpSpPr>
          <a:xfrm>
            <a:off x="5290227" y="3623494"/>
            <a:ext cx="2942351" cy="1395407"/>
            <a:chOff x="5290227" y="3464734"/>
            <a:chExt cx="2942351" cy="1395407"/>
          </a:xfrm>
        </p:grpSpPr>
        <p:grpSp>
          <p:nvGrpSpPr>
            <p:cNvPr id="22" name="Agrupar 21"/>
            <p:cNvGrpSpPr/>
            <p:nvPr/>
          </p:nvGrpSpPr>
          <p:grpSpPr>
            <a:xfrm>
              <a:off x="5290227" y="3464734"/>
              <a:ext cx="2942351" cy="1395407"/>
              <a:chOff x="5290227" y="3464734"/>
              <a:chExt cx="2942351" cy="1395407"/>
            </a:xfrm>
          </p:grpSpPr>
          <p:pic>
            <p:nvPicPr>
              <p:cNvPr id="17" name="Imagen 16" descr="ee-qq-bw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290227" y="3476075"/>
                <a:ext cx="2942351" cy="1384066"/>
              </a:xfrm>
              <a:prstGeom prst="rect">
                <a:avLst/>
              </a:prstGeom>
            </p:spPr>
          </p:pic>
          <p:sp>
            <p:nvSpPr>
              <p:cNvPr id="13" name="Rectángulo 12"/>
              <p:cNvSpPr/>
              <p:nvPr/>
            </p:nvSpPr>
            <p:spPr>
              <a:xfrm>
                <a:off x="6304837" y="3464734"/>
                <a:ext cx="1099945" cy="58372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pic>
          <p:nvPicPr>
            <p:cNvPr id="19" name="Imagen 18" descr="ee-qq-bw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9778" b="89778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69930" y="3664937"/>
              <a:ext cx="365126" cy="391594"/>
            </a:xfrm>
            <a:prstGeom prst="rect">
              <a:avLst/>
            </a:prstGeom>
          </p:spPr>
        </p:pic>
      </p:grpSp>
      <p:sp>
        <p:nvSpPr>
          <p:cNvPr id="26" name="Título 1"/>
          <p:cNvSpPr txBox="1">
            <a:spLocks/>
          </p:cNvSpPr>
          <p:nvPr/>
        </p:nvSpPr>
        <p:spPr>
          <a:xfrm>
            <a:off x="262900" y="65137"/>
            <a:ext cx="8618201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000" dirty="0">
                <a:solidFill>
                  <a:schemeClr val="bg1"/>
                </a:solidFill>
              </a:rPr>
              <a:t>Conservación de la energía: E = mc</a:t>
            </a:r>
            <a:r>
              <a:rPr lang="es-ES" sz="3000" baseline="30000" dirty="0">
                <a:solidFill>
                  <a:schemeClr val="bg1"/>
                </a:solidFill>
              </a:rPr>
              <a:t>2</a:t>
            </a:r>
            <a:endParaRPr lang="es-ES" sz="3000" u="sng" dirty="0">
              <a:solidFill>
                <a:schemeClr val="bg1"/>
              </a:solidFill>
            </a:endParaRPr>
          </a:p>
        </p:txBody>
      </p:sp>
      <p:grpSp>
        <p:nvGrpSpPr>
          <p:cNvPr id="27" name="Agrupar 26"/>
          <p:cNvGrpSpPr/>
          <p:nvPr/>
        </p:nvGrpSpPr>
        <p:grpSpPr>
          <a:xfrm>
            <a:off x="4598508" y="1228442"/>
            <a:ext cx="4420263" cy="1107996"/>
            <a:chOff x="4598508" y="1228442"/>
            <a:chExt cx="4420263" cy="1107996"/>
          </a:xfrm>
        </p:grpSpPr>
        <p:sp>
          <p:nvSpPr>
            <p:cNvPr id="28" name="CuadroTexto 27"/>
            <p:cNvSpPr txBox="1"/>
            <p:nvPr/>
          </p:nvSpPr>
          <p:spPr>
            <a:xfrm>
              <a:off x="4598508" y="1228442"/>
              <a:ext cx="442026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200" dirty="0">
                  <a:solidFill>
                    <a:srgbClr val="FFCD12"/>
                  </a:solidFill>
                  <a:latin typeface="Chalkduster"/>
                  <a:cs typeface="Chalkduster"/>
                </a:rPr>
                <a:t>E(Z) ≈ </a:t>
              </a:r>
              <a:r>
                <a:rPr lang="es-ES" sz="2200" dirty="0" err="1">
                  <a:solidFill>
                    <a:srgbClr val="FFCD12"/>
                  </a:solidFill>
                  <a:latin typeface="Chalkduster"/>
                  <a:cs typeface="Chalkduster"/>
                </a:rPr>
                <a:t>m</a:t>
              </a:r>
              <a:r>
                <a:rPr lang="es-ES" sz="2200" baseline="-25000" dirty="0" err="1">
                  <a:solidFill>
                    <a:srgbClr val="FFCD12"/>
                  </a:solidFill>
                  <a:latin typeface="Chalkduster"/>
                  <a:cs typeface="Chalkduster"/>
                </a:rPr>
                <a:t>Z</a:t>
              </a:r>
              <a:r>
                <a:rPr lang="es-ES" sz="2200" dirty="0">
                  <a:solidFill>
                    <a:srgbClr val="FFCD12"/>
                  </a:solidFill>
                  <a:latin typeface="Chalkduster"/>
                  <a:cs typeface="Chalkduster"/>
                </a:rPr>
                <a:t> &lt;&lt; 2</a:t>
              </a:r>
              <a:r>
                <a:rPr lang="es-ES" sz="1100" dirty="0">
                  <a:solidFill>
                    <a:srgbClr val="FFCD12"/>
                  </a:solidFill>
                  <a:latin typeface="Chalkduster"/>
                  <a:cs typeface="Chalkduster"/>
                </a:rPr>
                <a:t> </a:t>
              </a:r>
              <a:r>
                <a:rPr lang="es-ES" sz="2200" dirty="0" err="1">
                  <a:solidFill>
                    <a:srgbClr val="FFCD12"/>
                  </a:solidFill>
                  <a:latin typeface="Chalkduster"/>
                  <a:cs typeface="Chalkduster"/>
                </a:rPr>
                <a:t>m</a:t>
              </a:r>
              <a:r>
                <a:rPr lang="es-ES" sz="2200" baseline="-25000" dirty="0" err="1">
                  <a:solidFill>
                    <a:srgbClr val="FFCD12"/>
                  </a:solidFill>
                  <a:latin typeface="Chalkduster"/>
                  <a:cs typeface="Chalkduster"/>
                </a:rPr>
                <a:t>t</a:t>
              </a:r>
              <a:r>
                <a:rPr lang="es-ES" sz="2200" dirty="0">
                  <a:solidFill>
                    <a:srgbClr val="FFCD12"/>
                  </a:solidFill>
                  <a:latin typeface="Chalkduster"/>
                  <a:cs typeface="Chalkduster"/>
                </a:rPr>
                <a:t> ⇒ q ≠ t</a:t>
              </a:r>
            </a:p>
            <a:p>
              <a:pPr algn="ctr"/>
              <a:endParaRPr lang="es-ES" sz="2200" dirty="0">
                <a:solidFill>
                  <a:srgbClr val="FFCD12"/>
                </a:solidFill>
                <a:latin typeface="Chalkduster"/>
                <a:cs typeface="Chalkduster"/>
              </a:endParaRPr>
            </a:p>
            <a:p>
              <a:pPr algn="ctr"/>
              <a:r>
                <a:rPr lang="es-ES" sz="2200" dirty="0">
                  <a:solidFill>
                    <a:srgbClr val="FFCD12"/>
                  </a:solidFill>
                  <a:latin typeface="Chalkduster"/>
                  <a:cs typeface="Chalkduster"/>
                </a:rPr>
                <a:t>por tanto </a:t>
              </a:r>
              <a:r>
                <a:rPr lang="es-ES" sz="2200" dirty="0" err="1">
                  <a:solidFill>
                    <a:srgbClr val="FFCD12"/>
                  </a:solidFill>
                  <a:latin typeface="Chalkduster"/>
                  <a:cs typeface="Chalkduster"/>
                </a:rPr>
                <a:t>Z→t</a:t>
              </a:r>
              <a:r>
                <a:rPr lang="es-ES" sz="2200" u="sng" dirty="0" err="1">
                  <a:solidFill>
                    <a:srgbClr val="FFCD12"/>
                  </a:solidFill>
                  <a:latin typeface="Chalkduster"/>
                  <a:cs typeface="Chalkduster"/>
                </a:rPr>
                <a:t>t</a:t>
              </a:r>
              <a:r>
                <a:rPr lang="es-ES" sz="2200" dirty="0">
                  <a:solidFill>
                    <a:srgbClr val="FFCD12"/>
                  </a:solidFill>
                  <a:latin typeface="Chalkduster"/>
                  <a:cs typeface="Chalkduster"/>
                </a:rPr>
                <a:t> </a:t>
              </a:r>
            </a:p>
          </p:txBody>
        </p:sp>
        <p:sp>
          <p:nvSpPr>
            <p:cNvPr id="29" name="Rectángulo 28"/>
            <p:cNvSpPr/>
            <p:nvPr/>
          </p:nvSpPr>
          <p:spPr>
            <a:xfrm>
              <a:off x="7429601" y="1909591"/>
              <a:ext cx="3415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dirty="0">
                  <a:solidFill>
                    <a:srgbClr val="FFCD12"/>
                  </a:solidFill>
                  <a:latin typeface="Chalkduster"/>
                  <a:cs typeface="Chalkduster"/>
                </a:rPr>
                <a:t>/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11645379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745774" y="173692"/>
            <a:ext cx="7652452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000" dirty="0"/>
              <a:t>Medida del número de familias de fermiones a partir de la </a:t>
            </a:r>
            <a:r>
              <a:rPr lang="es-ES" sz="2000" b="1" u="sng" dirty="0"/>
              <a:t>sección eficaz</a:t>
            </a:r>
            <a:r>
              <a:rPr lang="es-ES" sz="2000" dirty="0"/>
              <a:t>, </a:t>
            </a:r>
            <a:r>
              <a:rPr lang="es-ES" sz="2000" dirty="0" err="1">
                <a:solidFill>
                  <a:srgbClr val="FF0000"/>
                </a:solidFill>
              </a:rPr>
              <a:t>σ</a:t>
            </a:r>
            <a:r>
              <a:rPr lang="es-ES" sz="2000" dirty="0">
                <a:solidFill>
                  <a:srgbClr val="FF0000"/>
                </a:solidFill>
              </a:rPr>
              <a:t>(</a:t>
            </a:r>
            <a:r>
              <a:rPr lang="es-ES" sz="2000" dirty="0" err="1">
                <a:solidFill>
                  <a:srgbClr val="FF0000"/>
                </a:solidFill>
              </a:rPr>
              <a:t>e</a:t>
            </a:r>
            <a:r>
              <a:rPr lang="es-ES" sz="2000" baseline="30000" dirty="0" err="1">
                <a:solidFill>
                  <a:srgbClr val="FF0000"/>
                </a:solidFill>
              </a:rPr>
              <a:t>+</a:t>
            </a:r>
            <a:r>
              <a:rPr lang="es-ES" sz="2000" dirty="0" err="1">
                <a:solidFill>
                  <a:srgbClr val="FF0000"/>
                </a:solidFill>
              </a:rPr>
              <a:t>e</a:t>
            </a:r>
            <a:r>
              <a:rPr lang="es-ES" sz="2000" baseline="30000" dirty="0">
                <a:solidFill>
                  <a:srgbClr val="FF0000"/>
                </a:solidFill>
              </a:rPr>
              <a:t>-</a:t>
            </a:r>
            <a:r>
              <a:rPr lang="es-ES" sz="2000" dirty="0">
                <a:solidFill>
                  <a:srgbClr val="FF0000"/>
                </a:solidFill>
              </a:rPr>
              <a:t>➝</a:t>
            </a:r>
            <a:r>
              <a:rPr lang="es-ES" sz="2000" dirty="0" err="1">
                <a:solidFill>
                  <a:srgbClr val="FF0000"/>
                </a:solidFill>
              </a:rPr>
              <a:t>q</a:t>
            </a:r>
            <a:r>
              <a:rPr lang="es-ES" sz="2000" u="sng" dirty="0" err="1">
                <a:solidFill>
                  <a:srgbClr val="FF0000"/>
                </a:solidFill>
              </a:rPr>
              <a:t>q</a:t>
            </a:r>
            <a:r>
              <a:rPr lang="es-ES" sz="2000" dirty="0">
                <a:solidFill>
                  <a:srgbClr val="FF0000"/>
                </a:solidFill>
              </a:rPr>
              <a:t>)</a:t>
            </a:r>
            <a:r>
              <a:rPr lang="es-ES" sz="2000" dirty="0"/>
              <a:t> (LEP).</a:t>
            </a:r>
            <a:endParaRPr lang="es-ES" sz="2000" b="1" baseline="-25000" dirty="0">
              <a:solidFill>
                <a:srgbClr val="FF0000"/>
              </a:solidFill>
            </a:endParaRPr>
          </a:p>
          <a:p>
            <a:pPr algn="l"/>
            <a:endParaRPr lang="es-ES" sz="2000" dirty="0">
              <a:solidFill>
                <a:srgbClr val="FF0000"/>
              </a:solidFill>
            </a:endParaRPr>
          </a:p>
        </p:txBody>
      </p:sp>
      <p:pic>
        <p:nvPicPr>
          <p:cNvPr id="3" name="Imagen 2" descr="threeneutrinos_hadronic_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080" y="1540234"/>
            <a:ext cx="4507920" cy="4458921"/>
          </a:xfrm>
          <a:prstGeom prst="rect">
            <a:avLst/>
          </a:prstGeom>
        </p:spPr>
      </p:pic>
      <p:pic>
        <p:nvPicPr>
          <p:cNvPr id="4" name="Imagen 3" descr="cernlep3_5-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487460"/>
            <a:ext cx="4604853" cy="3333913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1129262" y="6034979"/>
            <a:ext cx="6885477" cy="6513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000" dirty="0"/>
              <a:t>La sección eficaz, </a:t>
            </a:r>
            <a:r>
              <a:rPr lang="es-ES" sz="2000" dirty="0" err="1"/>
              <a:t>σ</a:t>
            </a:r>
            <a:r>
              <a:rPr lang="es-ES" sz="2000" dirty="0"/>
              <a:t> = N/ℒ ≈ nº de eventos, depende de la energía de la colisión.</a:t>
            </a:r>
            <a:endParaRPr lang="es-ES" sz="2000" b="1" baseline="-25000" dirty="0"/>
          </a:p>
          <a:p>
            <a:pPr algn="l"/>
            <a:endParaRPr lang="es-ES" sz="2000" dirty="0">
              <a:solidFill>
                <a:srgbClr val="FF0000"/>
              </a:solidFill>
            </a:endParaRPr>
          </a:p>
        </p:txBody>
      </p:sp>
      <p:pic>
        <p:nvPicPr>
          <p:cNvPr id="5" name="Imagen 4" descr="ee-qq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3231" y="1127742"/>
            <a:ext cx="2651566" cy="1239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5479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/>
              <a:t>Masa y virtualidad</a:t>
            </a:r>
            <a:endParaRPr lang="es-ES" sz="3200" u="sng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40188" y="908222"/>
            <a:ext cx="8528072" cy="5876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2400" dirty="0"/>
              <a:t>Masa ≠ valor fijo ⇒ </a:t>
            </a:r>
            <a:r>
              <a:rPr lang="es-ES" sz="2400" dirty="0" err="1"/>
              <a:t>ΔEΔt</a:t>
            </a:r>
            <a:r>
              <a:rPr lang="es-ES" sz="2400" dirty="0"/>
              <a:t> ≈ </a:t>
            </a:r>
            <a:r>
              <a:rPr lang="es-ES" sz="2400" dirty="0" err="1"/>
              <a:t>ℏ</a:t>
            </a:r>
            <a:r>
              <a:rPr lang="es-ES" sz="2400" dirty="0"/>
              <a:t> ⇒ </a:t>
            </a:r>
            <a:r>
              <a:rPr lang="es-ES" sz="2400" dirty="0" err="1"/>
              <a:t>ΔMΔt</a:t>
            </a:r>
            <a:r>
              <a:rPr lang="es-ES" sz="2400" dirty="0"/>
              <a:t> ≈ </a:t>
            </a:r>
            <a:r>
              <a:rPr lang="es-ES" sz="2400" dirty="0" err="1"/>
              <a:t>ℏ</a:t>
            </a:r>
            <a:r>
              <a:rPr lang="es-ES" sz="2400" dirty="0"/>
              <a:t>/</a:t>
            </a:r>
            <a:r>
              <a:rPr lang="es-ES" sz="2000" i="1" dirty="0"/>
              <a:t>c</a:t>
            </a:r>
            <a:r>
              <a:rPr lang="es-ES" sz="2000" baseline="30000" dirty="0"/>
              <a:t>2</a:t>
            </a:r>
            <a:endParaRPr lang="es-ES" sz="2400" u="sng" baseline="30000" dirty="0"/>
          </a:p>
        </p:txBody>
      </p:sp>
      <p:grpSp>
        <p:nvGrpSpPr>
          <p:cNvPr id="17" name="Agrupar 16"/>
          <p:cNvGrpSpPr/>
          <p:nvPr/>
        </p:nvGrpSpPr>
        <p:grpSpPr>
          <a:xfrm>
            <a:off x="748034" y="1428914"/>
            <a:ext cx="7722725" cy="996803"/>
            <a:chOff x="3404398" y="3214329"/>
            <a:chExt cx="7722725" cy="996803"/>
          </a:xfrm>
        </p:grpSpPr>
        <p:sp>
          <p:nvSpPr>
            <p:cNvPr id="9" name="Título 1"/>
            <p:cNvSpPr txBox="1">
              <a:spLocks/>
            </p:cNvSpPr>
            <p:nvPr/>
          </p:nvSpPr>
          <p:spPr>
            <a:xfrm>
              <a:off x="3404398" y="3373024"/>
              <a:ext cx="7722725" cy="587620"/>
            </a:xfrm>
            <a:prstGeom prst="rect">
              <a:avLst/>
            </a:prstGeom>
          </p:spPr>
          <p:txBody>
            <a:bodyPr/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Chalkduster"/>
                  <a:ea typeface="+mj-ea"/>
                  <a:cs typeface="Chalkduster"/>
                </a:defRPr>
              </a:lvl1pPr>
            </a:lstStyle>
            <a:p>
              <a:pPr algn="l"/>
              <a:r>
                <a:rPr lang="es-ES" sz="2400" dirty="0"/>
                <a:t>ΔM ≈       ⇒ </a:t>
              </a:r>
              <a:r>
                <a:rPr lang="es-ES" sz="2000" dirty="0">
                  <a:solidFill>
                    <a:srgbClr val="FF0000"/>
                  </a:solidFill>
                </a:rPr>
                <a:t>anchura natural de la partícula (</a:t>
              </a:r>
              <a:r>
                <a:rPr lang="es-ES" sz="2400" dirty="0">
                  <a:solidFill>
                    <a:srgbClr val="FF0000"/>
                  </a:solidFill>
                </a:rPr>
                <a:t>𝛤)</a:t>
              </a:r>
              <a:endParaRPr lang="es-ES" sz="2400" u="sng" dirty="0">
                <a:solidFill>
                  <a:srgbClr val="FF0000"/>
                </a:solidFill>
              </a:endParaRPr>
            </a:p>
          </p:txBody>
        </p:sp>
        <p:grpSp>
          <p:nvGrpSpPr>
            <p:cNvPr id="16" name="Agrupar 15"/>
            <p:cNvGrpSpPr/>
            <p:nvPr/>
          </p:nvGrpSpPr>
          <p:grpSpPr>
            <a:xfrm>
              <a:off x="4301307" y="3214329"/>
              <a:ext cx="959273" cy="996803"/>
              <a:chOff x="4301307" y="3214329"/>
              <a:chExt cx="959273" cy="996803"/>
            </a:xfrm>
          </p:grpSpPr>
          <p:sp>
            <p:nvSpPr>
              <p:cNvPr id="12" name="Título 1"/>
              <p:cNvSpPr txBox="1">
                <a:spLocks/>
              </p:cNvSpPr>
              <p:nvPr/>
            </p:nvSpPr>
            <p:spPr>
              <a:xfrm>
                <a:off x="4301307" y="3623512"/>
                <a:ext cx="959273" cy="587620"/>
              </a:xfrm>
              <a:prstGeom prst="rect">
                <a:avLst/>
              </a:prstGeom>
            </p:spPr>
            <p:txBody>
              <a:bodyPr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Chalkduster"/>
                    <a:ea typeface="+mj-ea"/>
                    <a:cs typeface="Chalkduster"/>
                  </a:defRPr>
                </a:lvl1pPr>
              </a:lstStyle>
              <a:p>
                <a:pPr algn="r"/>
                <a:r>
                  <a:rPr lang="es-ES" sz="2400" i="1" dirty="0"/>
                  <a:t>c</a:t>
                </a:r>
                <a:r>
                  <a:rPr lang="es-ES" sz="2400" baseline="30000" dirty="0"/>
                  <a:t>2</a:t>
                </a:r>
                <a:r>
                  <a:rPr lang="es-ES" sz="1200" baseline="30000" dirty="0"/>
                  <a:t> </a:t>
                </a:r>
                <a:r>
                  <a:rPr lang="es-ES" sz="2400" dirty="0" err="1"/>
                  <a:t>Δt</a:t>
                </a:r>
                <a:endParaRPr lang="es-ES" sz="2400" u="sng" dirty="0"/>
              </a:p>
            </p:txBody>
          </p:sp>
          <p:sp>
            <p:nvSpPr>
              <p:cNvPr id="13" name="Título 1"/>
              <p:cNvSpPr txBox="1">
                <a:spLocks/>
              </p:cNvSpPr>
              <p:nvPr/>
            </p:nvSpPr>
            <p:spPr>
              <a:xfrm>
                <a:off x="4610849" y="3214329"/>
                <a:ext cx="340189" cy="587620"/>
              </a:xfrm>
              <a:prstGeom prst="rect">
                <a:avLst/>
              </a:prstGeom>
            </p:spPr>
            <p:txBody>
              <a:bodyPr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Chalkduster"/>
                    <a:ea typeface="+mj-ea"/>
                    <a:cs typeface="Chalkduster"/>
                  </a:defRPr>
                </a:lvl1pPr>
              </a:lstStyle>
              <a:p>
                <a:pPr algn="r"/>
                <a:r>
                  <a:rPr lang="es-ES" sz="2400" dirty="0" err="1"/>
                  <a:t>ℏ</a:t>
                </a:r>
                <a:endParaRPr lang="es-ES" sz="2400" u="sng" dirty="0"/>
              </a:p>
            </p:txBody>
          </p:sp>
          <p:cxnSp>
            <p:nvCxnSpPr>
              <p:cNvPr id="15" name="Conector recto 14"/>
              <p:cNvCxnSpPr>
                <a:cxnSpLocks/>
              </p:cNvCxnSpPr>
              <p:nvPr/>
            </p:nvCxnSpPr>
            <p:spPr>
              <a:xfrm flipH="1">
                <a:off x="4453633" y="3648095"/>
                <a:ext cx="75670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Rectángulo 17"/>
          <p:cNvSpPr/>
          <p:nvPr/>
        </p:nvSpPr>
        <p:spPr>
          <a:xfrm>
            <a:off x="289027" y="2405974"/>
            <a:ext cx="856594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Chalkduster"/>
                <a:cs typeface="Chalkduster"/>
              </a:rPr>
              <a:t>La masa tiene una</a:t>
            </a:r>
            <a:r>
              <a:rPr lang="es-ES" dirty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s-ES" dirty="0">
                <a:latin typeface="Chalkduster"/>
                <a:cs typeface="Chalkduster"/>
              </a:rPr>
              <a:t> distribución de probabilidad (</a:t>
            </a:r>
            <a:r>
              <a:rPr lang="es-ES" dirty="0">
                <a:solidFill>
                  <a:srgbClr val="FF0000"/>
                </a:solidFill>
                <a:latin typeface="Chalkduster"/>
                <a:cs typeface="Chalkduster"/>
              </a:rPr>
              <a:t>resonancia</a:t>
            </a:r>
            <a:r>
              <a:rPr lang="es-ES" dirty="0">
                <a:solidFill>
                  <a:srgbClr val="000000"/>
                </a:solidFill>
                <a:latin typeface="Chalkduster"/>
                <a:cs typeface="Chalkduster"/>
              </a:rPr>
              <a:t>)</a:t>
            </a:r>
            <a:r>
              <a:rPr lang="es-ES" dirty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s-ES" dirty="0">
                <a:latin typeface="Chalkduster"/>
                <a:cs typeface="Chalkduster"/>
              </a:rPr>
              <a:t>con anchura </a:t>
            </a:r>
            <a:r>
              <a:rPr lang="es-ES" sz="2000" dirty="0">
                <a:solidFill>
                  <a:srgbClr val="FF0000"/>
                </a:solidFill>
                <a:latin typeface="Chalkduster"/>
                <a:cs typeface="Chalkduster"/>
              </a:rPr>
              <a:t>𝛤</a:t>
            </a:r>
            <a:r>
              <a:rPr lang="es-ES" dirty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s-ES" sz="2000" dirty="0">
                <a:solidFill>
                  <a:srgbClr val="FF0000"/>
                </a:solidFill>
                <a:latin typeface="Chalkduster"/>
                <a:cs typeface="Chalkduster"/>
              </a:rPr>
              <a:t>= </a:t>
            </a:r>
            <a:r>
              <a:rPr lang="es-ES" sz="2000" dirty="0" err="1">
                <a:solidFill>
                  <a:srgbClr val="FF0000"/>
                </a:solidFill>
                <a:latin typeface="Chalkduster"/>
                <a:cs typeface="Chalkduster"/>
              </a:rPr>
              <a:t>ℏ</a:t>
            </a:r>
            <a:r>
              <a:rPr lang="es-ES" sz="2000" dirty="0">
                <a:solidFill>
                  <a:srgbClr val="FF0000"/>
                </a:solidFill>
                <a:latin typeface="Chalkduster"/>
                <a:cs typeface="Chalkduster"/>
              </a:rPr>
              <a:t>/𝜏 </a:t>
            </a:r>
            <a:r>
              <a:rPr lang="es-ES" dirty="0">
                <a:latin typeface="Chalkduster"/>
                <a:cs typeface="Chalkduster"/>
              </a:rPr>
              <a:t>y valor medio </a:t>
            </a:r>
            <a:r>
              <a:rPr lang="es-ES" dirty="0">
                <a:solidFill>
                  <a:srgbClr val="FF0000"/>
                </a:solidFill>
                <a:latin typeface="Chalkduster"/>
                <a:cs typeface="Chalkduster"/>
              </a:rPr>
              <a:t>m</a:t>
            </a:r>
            <a:r>
              <a:rPr lang="es-ES" dirty="0">
                <a:latin typeface="Chalkduster"/>
                <a:cs typeface="Chalkduster"/>
              </a:rPr>
              <a:t>.</a:t>
            </a:r>
          </a:p>
          <a:p>
            <a:endParaRPr lang="es-ES" sz="1400" dirty="0">
              <a:latin typeface="Chalkduster"/>
              <a:cs typeface="Chalkduster"/>
            </a:endParaRPr>
          </a:p>
          <a:p>
            <a:pPr lvl="0"/>
            <a:r>
              <a:rPr lang="es-ES" dirty="0">
                <a:solidFill>
                  <a:srgbClr val="0000FF"/>
                </a:solidFill>
                <a:latin typeface="Chalkduster"/>
                <a:cs typeface="Chalkduster"/>
              </a:rPr>
              <a:t>Las partículas tienen una masa ≠ m y solo vive un tiempo </a:t>
            </a:r>
            <a:r>
              <a:rPr lang="es-ES" sz="2400" dirty="0" err="1">
                <a:solidFill>
                  <a:srgbClr val="0000FF"/>
                </a:solidFill>
              </a:rPr>
              <a:t>Δ</a:t>
            </a:r>
            <a:r>
              <a:rPr lang="es-ES" sz="2400" dirty="0" err="1">
                <a:solidFill>
                  <a:srgbClr val="0000FF"/>
                </a:solidFill>
                <a:latin typeface="Chalkduster"/>
                <a:cs typeface="Chalkduster"/>
              </a:rPr>
              <a:t>t</a:t>
            </a:r>
            <a:r>
              <a:rPr lang="es-ES" sz="2400" dirty="0">
                <a:solidFill>
                  <a:srgbClr val="0000FF"/>
                </a:solidFill>
                <a:latin typeface="Chalkduster"/>
                <a:cs typeface="Chalkduster"/>
              </a:rPr>
              <a:t>.</a:t>
            </a:r>
            <a:endParaRPr lang="es-ES" sz="2400" u="sng" dirty="0">
              <a:solidFill>
                <a:srgbClr val="0000FF"/>
              </a:solidFill>
            </a:endParaRPr>
          </a:p>
        </p:txBody>
      </p:sp>
      <p:grpSp>
        <p:nvGrpSpPr>
          <p:cNvPr id="10" name="Agrupar 9"/>
          <p:cNvGrpSpPr>
            <a:grpSpLocks noChangeAspect="1"/>
          </p:cNvGrpSpPr>
          <p:nvPr/>
        </p:nvGrpSpPr>
        <p:grpSpPr>
          <a:xfrm>
            <a:off x="1024057" y="3859309"/>
            <a:ext cx="7095887" cy="2955139"/>
            <a:chOff x="1073032" y="3837029"/>
            <a:chExt cx="6663672" cy="2775139"/>
          </a:xfrm>
        </p:grpSpPr>
        <p:grpSp>
          <p:nvGrpSpPr>
            <p:cNvPr id="36" name="Agrupar 35"/>
            <p:cNvGrpSpPr>
              <a:grpSpLocks noChangeAspect="1"/>
            </p:cNvGrpSpPr>
            <p:nvPr/>
          </p:nvGrpSpPr>
          <p:grpSpPr>
            <a:xfrm>
              <a:off x="4458828" y="3987000"/>
              <a:ext cx="3277876" cy="2625168"/>
              <a:chOff x="4498563" y="3706216"/>
              <a:chExt cx="3666396" cy="2936324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98563" y="3706216"/>
                <a:ext cx="3666396" cy="2784147"/>
              </a:xfrm>
              <a:prstGeom prst="rect">
                <a:avLst/>
              </a:prstGeom>
            </p:spPr>
          </p:pic>
          <p:cxnSp>
            <p:nvCxnSpPr>
              <p:cNvPr id="26" name="Conector recto 25"/>
              <p:cNvCxnSpPr/>
              <p:nvPr/>
            </p:nvCxnSpPr>
            <p:spPr>
              <a:xfrm>
                <a:off x="6602757" y="3901037"/>
                <a:ext cx="0" cy="2289649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arrow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CuadroTexto 26"/>
              <p:cNvSpPr txBox="1"/>
              <p:nvPr/>
            </p:nvSpPr>
            <p:spPr>
              <a:xfrm>
                <a:off x="6399276" y="6273208"/>
                <a:ext cx="4183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>
                    <a:solidFill>
                      <a:srgbClr val="FF0000"/>
                    </a:solidFill>
                    <a:latin typeface="Chalkduster"/>
                    <a:cs typeface="Chalkduster"/>
                  </a:rPr>
                  <a:t>m</a:t>
                </a:r>
              </a:p>
            </p:txBody>
          </p:sp>
          <p:cxnSp>
            <p:nvCxnSpPr>
              <p:cNvPr id="29" name="Conector recto 28"/>
              <p:cNvCxnSpPr/>
              <p:nvPr/>
            </p:nvCxnSpPr>
            <p:spPr>
              <a:xfrm flipH="1">
                <a:off x="6410615" y="4983257"/>
                <a:ext cx="396000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CuadroTexto 29"/>
              <p:cNvSpPr txBox="1"/>
              <p:nvPr/>
            </p:nvSpPr>
            <p:spPr>
              <a:xfrm>
                <a:off x="6852254" y="4798591"/>
                <a:ext cx="325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>
                    <a:solidFill>
                      <a:srgbClr val="FF0000"/>
                    </a:solidFill>
                    <a:latin typeface="Chalkduster"/>
                    <a:cs typeface="Chalkduster"/>
                  </a:rPr>
                  <a:t>𝛤</a:t>
                </a:r>
                <a:endParaRPr lang="es-ES" dirty="0"/>
              </a:p>
            </p:txBody>
          </p:sp>
        </p:grpSp>
        <p:grpSp>
          <p:nvGrpSpPr>
            <p:cNvPr id="37" name="Agrupar 36"/>
            <p:cNvGrpSpPr>
              <a:grpSpLocks noChangeAspect="1"/>
            </p:cNvGrpSpPr>
            <p:nvPr/>
          </p:nvGrpSpPr>
          <p:grpSpPr>
            <a:xfrm>
              <a:off x="1073032" y="3837029"/>
              <a:ext cx="2873462" cy="2772000"/>
              <a:chOff x="979042" y="3740236"/>
              <a:chExt cx="2952694" cy="2848435"/>
            </a:xfrm>
          </p:grpSpPr>
          <p:pic>
            <p:nvPicPr>
              <p:cNvPr id="7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9042" y="3740236"/>
                <a:ext cx="2952694" cy="2784147"/>
              </a:xfrm>
              <a:prstGeom prst="rect">
                <a:avLst/>
              </a:prstGeom>
            </p:spPr>
          </p:pic>
          <p:cxnSp>
            <p:nvCxnSpPr>
              <p:cNvPr id="23" name="Conector recto 22"/>
              <p:cNvCxnSpPr/>
              <p:nvPr/>
            </p:nvCxnSpPr>
            <p:spPr>
              <a:xfrm flipH="1">
                <a:off x="2662919" y="4139181"/>
                <a:ext cx="11340" cy="2012202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arrow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CuadroTexto 23"/>
              <p:cNvSpPr txBox="1"/>
              <p:nvPr/>
            </p:nvSpPr>
            <p:spPr>
              <a:xfrm>
                <a:off x="2356119" y="6219339"/>
                <a:ext cx="4183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>
                    <a:solidFill>
                      <a:srgbClr val="FF0000"/>
                    </a:solidFill>
                    <a:latin typeface="Chalkduster"/>
                    <a:cs typeface="Chalkduster"/>
                  </a:rPr>
                  <a:t>m</a:t>
                </a:r>
              </a:p>
            </p:txBody>
          </p:sp>
          <p:sp>
            <p:nvSpPr>
              <p:cNvPr id="32" name="CuadroTexto 31"/>
              <p:cNvSpPr txBox="1"/>
              <p:nvPr/>
            </p:nvSpPr>
            <p:spPr>
              <a:xfrm>
                <a:off x="2831658" y="5005937"/>
                <a:ext cx="325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>
                    <a:solidFill>
                      <a:srgbClr val="FF0000"/>
                    </a:solidFill>
                    <a:latin typeface="Chalkduster"/>
                    <a:cs typeface="Chalkduster"/>
                  </a:rPr>
                  <a:t>𝛤</a:t>
                </a:r>
                <a:endParaRPr lang="es-ES" dirty="0"/>
              </a:p>
            </p:txBody>
          </p:sp>
          <p:cxnSp>
            <p:nvCxnSpPr>
              <p:cNvPr id="33" name="Conector recto 32"/>
              <p:cNvCxnSpPr/>
              <p:nvPr/>
            </p:nvCxnSpPr>
            <p:spPr>
              <a:xfrm flipH="1">
                <a:off x="2540078" y="5190603"/>
                <a:ext cx="281592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98307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091EB60-E5D0-0A1F-0040-68D3C7DC986A}"/>
              </a:ext>
            </a:extLst>
          </p:cNvPr>
          <p:cNvSpPr txBox="1"/>
          <p:nvPr/>
        </p:nvSpPr>
        <p:spPr>
          <a:xfrm>
            <a:off x="2441028" y="1880865"/>
            <a:ext cx="4261944" cy="244682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“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It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doesn't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matter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how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beautiful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your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theory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is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,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it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doesn't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matter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how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smart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you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are.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If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it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doesn't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agree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with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experiment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,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it's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wrong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.”</a:t>
            </a:r>
            <a:b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</a:b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rriweather" panose="020F0502020204030204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rriweather" panose="020F0502020204030204" pitchFamily="34" charset="0"/>
                <a:ea typeface="+mn-ea"/>
                <a:cs typeface="+mn-cs"/>
              </a:rPr>
              <a:t>― 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4" pitchFamily="34" charset="0"/>
                <a:ea typeface="+mn-ea"/>
                <a:cs typeface="+mn-cs"/>
              </a:rPr>
              <a:t>Richard P. Feynman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00611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srgbClr val="FFCD12"/>
                </a:solidFill>
                <a:effectLst/>
                <a:uLnTx/>
                <a:uFillTx/>
                <a:latin typeface="Chalkduster"/>
                <a:ea typeface="+mj-ea"/>
              </a:rPr>
              <a:t>Identificación de sucesos</a:t>
            </a:r>
            <a:endParaRPr kumimoji="0" lang="es-ES" sz="3200" b="0" i="0" u="sng" strike="noStrike" kern="1200" cap="none" spc="0" normalizeH="0" baseline="0" noProof="0" dirty="0">
              <a:ln>
                <a:noFill/>
              </a:ln>
              <a:solidFill>
                <a:srgbClr val="FFCD12"/>
              </a:solidFill>
              <a:effectLst/>
              <a:uLnTx/>
              <a:uFillTx/>
              <a:latin typeface="Chalkduster"/>
              <a:ea typeface="+mj-ea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21892AF-073D-03E6-A41F-0F46EE5B895B}"/>
              </a:ext>
            </a:extLst>
          </p:cNvPr>
          <p:cNvSpPr txBox="1"/>
          <p:nvPr/>
        </p:nvSpPr>
        <p:spPr>
          <a:xfrm>
            <a:off x="5783580" y="1055016"/>
            <a:ext cx="1897380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>
                <a:ln>
                  <a:noFill/>
                </a:ln>
                <a:solidFill>
                  <a:srgbClr val="02F9F5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c = 1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DF8CC15-1BB0-BD7A-57CF-5EC6A8B5C0A7}"/>
              </a:ext>
            </a:extLst>
          </p:cNvPr>
          <p:cNvSpPr txBox="1"/>
          <p:nvPr/>
        </p:nvSpPr>
        <p:spPr>
          <a:xfrm>
            <a:off x="4834890" y="3417196"/>
            <a:ext cx="382905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E</a:t>
            </a:r>
            <a:r>
              <a:rPr kumimoji="0" lang="es-ES" sz="40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2</a:t>
            </a: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 = m</a:t>
            </a:r>
            <a:r>
              <a:rPr kumimoji="0" lang="es-ES" sz="40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2</a:t>
            </a: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 </a:t>
            </a: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+</a:t>
            </a: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 </a:t>
            </a: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p</a:t>
            </a:r>
            <a:r>
              <a:rPr kumimoji="0" lang="es-ES" sz="40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2</a:t>
            </a: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halkduster" panose="03050602040202020205" pitchFamily="66" charset="77"/>
              <a:ea typeface="+mn-ea"/>
              <a:cs typeface="+mn-c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83B0DC7B-06A8-3E8E-9F32-B8E271CD9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2" y="982874"/>
            <a:ext cx="4117339" cy="2777157"/>
          </a:xfrm>
          <a:prstGeom prst="rect">
            <a:avLst/>
          </a:prstGeom>
        </p:spPr>
      </p:pic>
      <p:grpSp>
        <p:nvGrpSpPr>
          <p:cNvPr id="14" name="Grupo 13">
            <a:extLst>
              <a:ext uri="{FF2B5EF4-FFF2-40B4-BE49-F238E27FC236}">
                <a16:creationId xmlns:a16="http://schemas.microsoft.com/office/drawing/2014/main" id="{E20DA33F-F004-8720-40B0-188517FF2072}"/>
              </a:ext>
            </a:extLst>
          </p:cNvPr>
          <p:cNvGrpSpPr/>
          <p:nvPr/>
        </p:nvGrpSpPr>
        <p:grpSpPr>
          <a:xfrm>
            <a:off x="4620258" y="1733842"/>
            <a:ext cx="4343400" cy="1385708"/>
            <a:chOff x="4800600" y="1401632"/>
            <a:chExt cx="4343400" cy="1385708"/>
          </a:xfrm>
        </p:grpSpPr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14C32E8A-DF87-C612-F933-AAB6B0C68538}"/>
                </a:ext>
              </a:extLst>
            </p:cNvPr>
            <p:cNvSpPr txBox="1"/>
            <p:nvPr/>
          </p:nvSpPr>
          <p:spPr>
            <a:xfrm>
              <a:off x="4800600" y="2079454"/>
              <a:ext cx="4343400" cy="70788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E</a:t>
              </a:r>
              <a:r>
                <a:rPr kumimoji="0" lang="es-ES" sz="40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B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= E</a:t>
              </a:r>
              <a:r>
                <a: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(f</a:t>
              </a:r>
              <a:r>
                <a:rPr kumimoji="0" lang="es-ES" sz="40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1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f</a:t>
              </a:r>
              <a:r>
                <a:rPr kumimoji="0" lang="es-ES" sz="40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2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D17B5521-D852-6B11-E826-E7E434BA07B8}"/>
                </a:ext>
              </a:extLst>
            </p:cNvPr>
            <p:cNvSpPr txBox="1"/>
            <p:nvPr/>
          </p:nvSpPr>
          <p:spPr>
            <a:xfrm>
              <a:off x="7886699" y="1401632"/>
              <a:ext cx="32004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4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3590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srgbClr val="FFCD12"/>
                </a:solidFill>
                <a:effectLst/>
                <a:uLnTx/>
                <a:uFillTx/>
                <a:latin typeface="Chalkduster"/>
                <a:ea typeface="+mj-ea"/>
              </a:rPr>
              <a:t>Identificación de sucesos</a:t>
            </a:r>
            <a:endParaRPr kumimoji="0" lang="es-ES" sz="3200" b="0" i="0" u="sng" strike="noStrike" kern="1200" cap="none" spc="0" normalizeH="0" baseline="0" noProof="0" dirty="0">
              <a:ln>
                <a:noFill/>
              </a:ln>
              <a:solidFill>
                <a:srgbClr val="FFCD12"/>
              </a:solidFill>
              <a:effectLst/>
              <a:uLnTx/>
              <a:uFillTx/>
              <a:latin typeface="Chalkduster"/>
              <a:ea typeface="+mj-ea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21892AF-073D-03E6-A41F-0F46EE5B895B}"/>
              </a:ext>
            </a:extLst>
          </p:cNvPr>
          <p:cNvSpPr txBox="1"/>
          <p:nvPr/>
        </p:nvSpPr>
        <p:spPr>
          <a:xfrm>
            <a:off x="5783580" y="1055016"/>
            <a:ext cx="1897380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>
                <a:ln>
                  <a:noFill/>
                </a:ln>
                <a:solidFill>
                  <a:srgbClr val="02F9F5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c = 1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DF8CC15-1BB0-BD7A-57CF-5EC6A8B5C0A7}"/>
              </a:ext>
            </a:extLst>
          </p:cNvPr>
          <p:cNvSpPr txBox="1"/>
          <p:nvPr/>
        </p:nvSpPr>
        <p:spPr>
          <a:xfrm>
            <a:off x="4834890" y="3417196"/>
            <a:ext cx="382905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E</a:t>
            </a:r>
            <a:r>
              <a:rPr kumimoji="0" lang="es-ES" sz="40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2</a:t>
            </a: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 = m</a:t>
            </a:r>
            <a:r>
              <a:rPr kumimoji="0" lang="es-ES" sz="40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2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 </a:t>
            </a: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+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 </a:t>
            </a: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p</a:t>
            </a:r>
            <a:r>
              <a:rPr kumimoji="0" lang="es-ES" sz="40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2</a:t>
            </a: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halkduster" panose="03050602040202020205" pitchFamily="66" charset="77"/>
              <a:ea typeface="+mn-ea"/>
              <a:cs typeface="+mn-cs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0D29D6A-9A48-0E1A-4030-B186C4004C43}"/>
              </a:ext>
            </a:extLst>
          </p:cNvPr>
          <p:cNvSpPr txBox="1"/>
          <p:nvPr/>
        </p:nvSpPr>
        <p:spPr>
          <a:xfrm>
            <a:off x="401955" y="5721811"/>
            <a:ext cx="8340090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Mido E y p </a:t>
            </a:r>
            <a:r>
              <a:rPr kumimoji="0" lang="es-ES" sz="4400" b="0" i="0" u="none" strike="noStrike" kern="1200" cap="none" spc="0" normalizeH="0" baseline="0" noProof="0" dirty="0">
                <a:ln>
                  <a:noFill/>
                </a:ln>
                <a:solidFill>
                  <a:srgbClr val="02F9F5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⇒</a:t>
            </a:r>
            <a:r>
              <a:rPr kumimoji="0" lang="es-E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 calculo </a:t>
            </a:r>
            <a:r>
              <a:rPr kumimoji="0" lang="es-E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m</a:t>
            </a:r>
            <a:r>
              <a:rPr kumimoji="0" lang="es-ES" sz="4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B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halkduster" panose="03050602040202020205" pitchFamily="66" charset="77"/>
              <a:ea typeface="+mn-ea"/>
              <a:cs typeface="+mn-c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83B0DC7B-06A8-3E8E-9F32-B8E271CD9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2" y="982874"/>
            <a:ext cx="4117339" cy="277715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8B53AF5-E195-9F16-3909-C7B98CEC9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337" y="3668165"/>
            <a:ext cx="2934553" cy="895984"/>
          </a:xfrm>
          <a:prstGeom prst="rect">
            <a:avLst/>
          </a:prstGeom>
        </p:spPr>
      </p:pic>
      <p:grpSp>
        <p:nvGrpSpPr>
          <p:cNvPr id="9" name="Grupo 8">
            <a:extLst>
              <a:ext uri="{FF2B5EF4-FFF2-40B4-BE49-F238E27FC236}">
                <a16:creationId xmlns:a16="http://schemas.microsoft.com/office/drawing/2014/main" id="{D98D103E-EDE4-B45B-9489-319AA0BF252C}"/>
              </a:ext>
            </a:extLst>
          </p:cNvPr>
          <p:cNvGrpSpPr/>
          <p:nvPr/>
        </p:nvGrpSpPr>
        <p:grpSpPr>
          <a:xfrm>
            <a:off x="544830" y="4610349"/>
            <a:ext cx="7536180" cy="807914"/>
            <a:chOff x="544830" y="4610349"/>
            <a:chExt cx="7536180" cy="807914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82376048-A5AA-DE60-25A0-4D0D0F6E4AC4}"/>
                </a:ext>
              </a:extLst>
            </p:cNvPr>
            <p:cNvSpPr txBox="1"/>
            <p:nvPr/>
          </p:nvSpPr>
          <p:spPr>
            <a:xfrm>
              <a:off x="544830" y="4710377"/>
              <a:ext cx="7536180" cy="70788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m</a:t>
              </a:r>
              <a:r>
                <a:rPr kumimoji="0" lang="es-ES" sz="40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B</a:t>
              </a:r>
              <a:r>
                <a:rPr kumimoji="0" lang="es-ES" sz="40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2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= (</a:t>
              </a:r>
              <a:r>
                <a: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E</a:t>
              </a:r>
              <a:r>
                <a:rPr kumimoji="0" lang="es-ES" sz="40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1</a:t>
              </a:r>
              <a:r>
                <a:rPr kumimoji="0" lang="es-ES" sz="1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+</a:t>
              </a:r>
              <a:r>
                <a: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E</a:t>
              </a:r>
              <a:r>
                <a:rPr kumimoji="0" lang="es-ES" sz="40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2</a:t>
              </a:r>
              <a:r>
                <a:rPr kumimoji="0" lang="es-ES" sz="1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)</a:t>
              </a:r>
              <a:r>
                <a:rPr kumimoji="0" lang="es-ES" sz="40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2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- |</a:t>
              </a:r>
              <a:r>
                <a: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p</a:t>
              </a:r>
              <a:r>
                <a: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+</a:t>
              </a:r>
              <a:r>
                <a: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q</a:t>
              </a:r>
              <a:r>
                <a: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|</a:t>
              </a:r>
              <a:r>
                <a:rPr kumimoji="0" lang="es-ES" sz="40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2</a:t>
              </a:r>
              <a:endPara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endParaRPr>
            </a:p>
          </p:txBody>
        </p:sp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BB82E06C-1D9A-4F3A-5874-EEDE6FA9AFB5}"/>
                </a:ext>
              </a:extLst>
            </p:cNvPr>
            <p:cNvSpPr txBox="1"/>
            <p:nvPr/>
          </p:nvSpPr>
          <p:spPr>
            <a:xfrm>
              <a:off x="6103620" y="4618713"/>
              <a:ext cx="4800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➝</a:t>
              </a: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278D8CFD-21ED-B905-5A34-A6BC97238D66}"/>
                </a:ext>
              </a:extLst>
            </p:cNvPr>
            <p:cNvSpPr txBox="1"/>
            <p:nvPr/>
          </p:nvSpPr>
          <p:spPr>
            <a:xfrm>
              <a:off x="6943725" y="4610349"/>
              <a:ext cx="4800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➝</a:t>
              </a:r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85082139-AB55-C780-E39F-3A45BDD893F8}"/>
              </a:ext>
            </a:extLst>
          </p:cNvPr>
          <p:cNvGrpSpPr/>
          <p:nvPr/>
        </p:nvGrpSpPr>
        <p:grpSpPr>
          <a:xfrm>
            <a:off x="4620258" y="1733842"/>
            <a:ext cx="4343400" cy="1385708"/>
            <a:chOff x="4800600" y="1401632"/>
            <a:chExt cx="4343400" cy="1385708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A83E720C-16AA-CEBA-1AE4-51CA62EAAEBE}"/>
                </a:ext>
              </a:extLst>
            </p:cNvPr>
            <p:cNvSpPr txBox="1"/>
            <p:nvPr/>
          </p:nvSpPr>
          <p:spPr>
            <a:xfrm>
              <a:off x="4800600" y="2079454"/>
              <a:ext cx="4343400" cy="70788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E</a:t>
              </a:r>
              <a:r>
                <a:rPr kumimoji="0" lang="es-ES" sz="40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B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= E</a:t>
              </a:r>
              <a:r>
                <a: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 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(f</a:t>
              </a:r>
              <a:r>
                <a:rPr kumimoji="0" lang="es-ES" sz="40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1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f</a:t>
              </a:r>
              <a:r>
                <a:rPr kumimoji="0" lang="es-ES" sz="40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2</a:t>
              </a:r>
              <a:r>
                <a:rPr kumimoji="0" lang="es-E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A26F090F-4756-B39B-9B6F-B0F362491C68}"/>
                </a:ext>
              </a:extLst>
            </p:cNvPr>
            <p:cNvSpPr txBox="1"/>
            <p:nvPr/>
          </p:nvSpPr>
          <p:spPr>
            <a:xfrm>
              <a:off x="7886699" y="1401632"/>
              <a:ext cx="32004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4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43571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/>
              <a:t>Espectro de masa de 𝜇</a:t>
            </a:r>
            <a:r>
              <a:rPr lang="es-ES" sz="3200" baseline="30000" dirty="0"/>
              <a:t>+</a:t>
            </a:r>
            <a:r>
              <a:rPr lang="es-ES" sz="3200" dirty="0"/>
              <a:t>𝜇</a:t>
            </a:r>
            <a:r>
              <a:rPr lang="es-ES" sz="3200" baseline="30000" dirty="0"/>
              <a:t>-</a:t>
            </a:r>
            <a:endParaRPr lang="es-ES" sz="3200" u="sng" dirty="0"/>
          </a:p>
        </p:txBody>
      </p:sp>
      <p:pic>
        <p:nvPicPr>
          <p:cNvPr id="2" name="Imagen 1" descr="pictures_samples_dimuonSpectrum_40pb-1_mod-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8769" y="781171"/>
            <a:ext cx="6826462" cy="470039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783044" y="5513954"/>
            <a:ext cx="75779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>
                <a:solidFill>
                  <a:srgbClr val="FF0000"/>
                </a:solidFill>
                <a:latin typeface="Chalkduster"/>
                <a:cs typeface="Chalkduster"/>
              </a:rPr>
              <a:t>A partir de la masa</a:t>
            </a:r>
            <a:r>
              <a:rPr lang="es-ES" sz="2200" dirty="0">
                <a:solidFill>
                  <a:srgbClr val="FF0000"/>
                </a:solidFill>
              </a:rPr>
              <a:t> </a:t>
            </a:r>
            <a:r>
              <a:rPr lang="es-ES" sz="2200" dirty="0">
                <a:solidFill>
                  <a:srgbClr val="FF0000"/>
                </a:solidFill>
                <a:latin typeface="Chalkduster"/>
                <a:cs typeface="Chalkduster"/>
              </a:rPr>
              <a:t>distinguimos partículas.</a:t>
            </a:r>
          </a:p>
          <a:p>
            <a:r>
              <a:rPr lang="es-ES" sz="2200" dirty="0">
                <a:solidFill>
                  <a:srgbClr val="FF0000"/>
                </a:solidFill>
                <a:latin typeface="Chalkduster"/>
                <a:cs typeface="Chalkduster"/>
              </a:rPr>
              <a:t>También usamos el </a:t>
            </a:r>
            <a:r>
              <a:rPr lang="es-ES" sz="2200" dirty="0" err="1">
                <a:solidFill>
                  <a:srgbClr val="FF0000"/>
                </a:solidFill>
                <a:latin typeface="Chalkduster"/>
                <a:cs typeface="Chalkduster"/>
              </a:rPr>
              <a:t>p</a:t>
            </a:r>
            <a:r>
              <a:rPr lang="es-ES" sz="2200" baseline="-25000" dirty="0" err="1">
                <a:solidFill>
                  <a:srgbClr val="FF0000"/>
                </a:solidFill>
                <a:latin typeface="Chalkduster"/>
                <a:cs typeface="Chalkduster"/>
              </a:rPr>
              <a:t>T</a:t>
            </a:r>
            <a:r>
              <a:rPr lang="es-ES" sz="2200" dirty="0">
                <a:solidFill>
                  <a:srgbClr val="FF0000"/>
                </a:solidFill>
                <a:latin typeface="Chalkduster"/>
                <a:cs typeface="Chalkduster"/>
              </a:rPr>
              <a:t> de las partículas hijas, su distancia al vértice de interacción, </a:t>
            </a:r>
            <a:r>
              <a:rPr lang="es-ES" sz="2200" dirty="0" err="1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s-ES" sz="2200" baseline="-25000" dirty="0" err="1">
                <a:solidFill>
                  <a:srgbClr val="FF0000"/>
                </a:solidFill>
                <a:latin typeface="Chalkduster"/>
                <a:cs typeface="Chalkduster"/>
              </a:rPr>
              <a:t>T</a:t>
            </a:r>
            <a:r>
              <a:rPr lang="es-ES" sz="2200" baseline="30000" dirty="0" err="1">
                <a:solidFill>
                  <a:srgbClr val="FF0000"/>
                </a:solidFill>
                <a:latin typeface="Chalkduster"/>
                <a:cs typeface="Chalkduster"/>
              </a:rPr>
              <a:t>mis</a:t>
            </a:r>
            <a:r>
              <a:rPr lang="es-ES" sz="2200" baseline="-25000" dirty="0">
                <a:solidFill>
                  <a:srgbClr val="FF0000"/>
                </a:solidFill>
                <a:latin typeface="Chalkduster"/>
                <a:cs typeface="Chalkduster"/>
              </a:rPr>
              <a:t>, …</a:t>
            </a:r>
            <a:r>
              <a:rPr lang="es-ES" sz="2200" dirty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endParaRPr lang="es-ES" sz="2200" u="sng" baseline="-250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8842150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>
            <a:grpSpLocks noChangeAspect="1"/>
          </p:cNvGrpSpPr>
          <p:nvPr/>
        </p:nvGrpSpPr>
        <p:grpSpPr>
          <a:xfrm>
            <a:off x="738594" y="4651855"/>
            <a:ext cx="7666813" cy="2150430"/>
            <a:chOff x="2018456" y="5269695"/>
            <a:chExt cx="5464061" cy="1532590"/>
          </a:xfrm>
        </p:grpSpPr>
        <p:pic>
          <p:nvPicPr>
            <p:cNvPr id="4" name="Shape 640"/>
            <p:cNvPicPr preferRelativeResize="0">
              <a:picLocks noChangeAspect="1"/>
            </p:cNvPicPr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4870148" y="5269695"/>
              <a:ext cx="2612369" cy="15325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Shape 641"/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018456" y="5270682"/>
              <a:ext cx="2579543" cy="153160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" name="Shape 628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0"/>
            <a:ext cx="7744972" cy="465185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Título 1"/>
          <p:cNvSpPr txBox="1">
            <a:spLocks/>
          </p:cNvSpPr>
          <p:nvPr/>
        </p:nvSpPr>
        <p:spPr>
          <a:xfrm>
            <a:off x="5238912" y="105267"/>
            <a:ext cx="3651364" cy="124421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r"/>
            <a:r>
              <a:rPr lang="es-ES" sz="3200" dirty="0"/>
              <a:t>Bosones W y Z</a:t>
            </a:r>
          </a:p>
        </p:txBody>
      </p:sp>
    </p:spTree>
    <p:extLst>
      <p:ext uri="{BB962C8B-B14F-4D97-AF65-F5344CB8AC3E}">
        <p14:creationId xmlns:p14="http://schemas.microsoft.com/office/powerpoint/2010/main" val="21814416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>
            <a:grpSpLocks noChangeAspect="1"/>
          </p:cNvGrpSpPr>
          <p:nvPr/>
        </p:nvGrpSpPr>
        <p:grpSpPr>
          <a:xfrm>
            <a:off x="129653" y="0"/>
            <a:ext cx="6249027" cy="5156561"/>
            <a:chOff x="-6423" y="1664602"/>
            <a:chExt cx="6249027" cy="5156561"/>
          </a:xfrm>
        </p:grpSpPr>
        <p:pic>
          <p:nvPicPr>
            <p:cNvPr id="646" name="Shape 646"/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6423" y="1772816"/>
              <a:ext cx="6249027" cy="50483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9" name="Shape 649"/>
            <p:cNvSpPr txBox="1"/>
            <p:nvPr/>
          </p:nvSpPr>
          <p:spPr>
            <a:xfrm>
              <a:off x="5144277" y="1664602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="0" i="0" u="none" strike="noStrike" cap="none" baseline="3000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-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Chalkduster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10" name="Shape 649"/>
            <p:cNvSpPr txBox="1"/>
            <p:nvPr/>
          </p:nvSpPr>
          <p:spPr>
            <a:xfrm>
              <a:off x="3584397" y="4130406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aseline="3000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+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Chalkduster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11" name="Shape 649"/>
            <p:cNvSpPr txBox="1"/>
            <p:nvPr/>
          </p:nvSpPr>
          <p:spPr>
            <a:xfrm>
              <a:off x="325842" y="3620098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="0" i="0" u="none" strike="noStrike" cap="none" baseline="3000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-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Chalkduster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13" name="Shape 649"/>
            <p:cNvSpPr txBox="1"/>
            <p:nvPr/>
          </p:nvSpPr>
          <p:spPr>
            <a:xfrm>
              <a:off x="1366816" y="6102931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aseline="3000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+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Chalkduster"/>
                <a:ea typeface="Calibri"/>
                <a:cs typeface="Chalkduster"/>
                <a:sym typeface="Calibri"/>
              </a:endParaRPr>
            </a:p>
          </p:txBody>
        </p:sp>
      </p:grpSp>
      <p:pic>
        <p:nvPicPr>
          <p:cNvPr id="9" name="Shape 672"/>
          <p:cNvPicPr preferRelativeResize="0">
            <a:picLocks noChangeAspect="1"/>
          </p:cNvPicPr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36"/>
          <a:stretch/>
        </p:blipFill>
        <p:spPr>
          <a:xfrm>
            <a:off x="5280353" y="3873432"/>
            <a:ext cx="3863647" cy="29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647" name="Shape 647"/>
          <p:cNvSpPr txBox="1">
            <a:spLocks noGrp="1"/>
          </p:cNvSpPr>
          <p:nvPr>
            <p:ph type="title"/>
          </p:nvPr>
        </p:nvSpPr>
        <p:spPr>
          <a:xfrm>
            <a:off x="353123" y="5457875"/>
            <a:ext cx="4384824" cy="9039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s-ES" b="0" i="0" u="none" strike="noStrike" cap="none" baseline="0" dirty="0" err="1">
                <a:solidFill>
                  <a:schemeClr val="dk1"/>
                </a:solidFill>
                <a:ea typeface="Calibri"/>
                <a:sym typeface="Calibri"/>
              </a:rPr>
              <a:t>pp</a:t>
            </a:r>
            <a:r>
              <a:rPr lang="es-ES" dirty="0">
                <a:solidFill>
                  <a:schemeClr val="dk1"/>
                </a:solidFill>
                <a:ea typeface="Calibri"/>
                <a:sym typeface="Calibri"/>
              </a:rPr>
              <a:t> </a:t>
            </a:r>
            <a:r>
              <a:rPr lang="es-ES" b="0" i="0" u="none" strike="noStrike" cap="none" baseline="0" dirty="0">
                <a:solidFill>
                  <a:schemeClr val="dk1"/>
                </a:solidFill>
                <a:ea typeface="Calibri"/>
                <a:sym typeface="Calibri"/>
              </a:rPr>
              <a:t>➝ Z+X </a:t>
            </a:r>
            <a:r>
              <a:rPr lang="es-ES" dirty="0">
                <a:solidFill>
                  <a:schemeClr val="dk1"/>
                </a:solidFill>
                <a:ea typeface="Calibri"/>
                <a:sym typeface="Calibri"/>
              </a:rPr>
              <a:t>➝ </a:t>
            </a:r>
            <a:r>
              <a:rPr lang="es-ES" b="0" i="0" u="none" strike="noStrike" cap="none" baseline="0" dirty="0" err="1">
                <a:solidFill>
                  <a:schemeClr val="dk1"/>
                </a:solidFill>
                <a:ea typeface="Calibri"/>
                <a:sym typeface="Calibri"/>
              </a:rPr>
              <a:t>e</a:t>
            </a:r>
            <a:r>
              <a:rPr lang="es-ES" b="0" i="0" u="none" strike="noStrike" cap="none" baseline="30000" dirty="0" err="1">
                <a:solidFill>
                  <a:schemeClr val="dk1"/>
                </a:solidFill>
                <a:ea typeface="Calibri"/>
                <a:sym typeface="Calibri"/>
              </a:rPr>
              <a:t>+</a:t>
            </a:r>
            <a:r>
              <a:rPr lang="es-ES" b="0" i="0" u="none" strike="noStrike" cap="none" baseline="0" dirty="0" err="1">
                <a:solidFill>
                  <a:schemeClr val="dk1"/>
                </a:solidFill>
                <a:ea typeface="Calibri"/>
                <a:sym typeface="Calibri"/>
              </a:rPr>
              <a:t>e</a:t>
            </a:r>
            <a:r>
              <a:rPr lang="es-ES" b="0" i="0" u="none" strike="noStrike" cap="none" baseline="30000" dirty="0">
                <a:solidFill>
                  <a:schemeClr val="dk1"/>
                </a:solidFill>
                <a:ea typeface="Calibri"/>
                <a:sym typeface="Calibri"/>
              </a:rPr>
              <a:t>−</a:t>
            </a:r>
            <a:r>
              <a:rPr lang="es-ES" b="0" i="0" u="none" strike="noStrike" cap="none" baseline="0" dirty="0">
                <a:solidFill>
                  <a:schemeClr val="dk1"/>
                </a:solidFill>
                <a:ea typeface="Calibri"/>
                <a:sym typeface="Calibri"/>
              </a:rPr>
              <a:t>+X</a:t>
            </a:r>
          </a:p>
        </p:txBody>
      </p:sp>
      <p:sp>
        <p:nvSpPr>
          <p:cNvPr id="652" name="Shape 652"/>
          <p:cNvSpPr txBox="1"/>
          <p:nvPr/>
        </p:nvSpPr>
        <p:spPr>
          <a:xfrm>
            <a:off x="6656360" y="481126"/>
            <a:ext cx="2294859" cy="294873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1" i="0" u="sng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Candidato a Z</a:t>
            </a:r>
            <a:r>
              <a:rPr lang="es-ES" b="1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:</a:t>
            </a:r>
            <a:r>
              <a:rPr lang="es-ES" b="1" i="0" u="none" strike="noStrike" cap="none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  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s-ES" b="1" dirty="0">
              <a:solidFill>
                <a:schemeClr val="dk1"/>
              </a:solidFill>
              <a:latin typeface="Chalkduster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2 </a:t>
            </a:r>
            <a:r>
              <a:rPr lang="es-ES" b="1" i="1" u="none" strike="noStrike" cap="none" baseline="0" dirty="0">
                <a:solidFill>
                  <a:schemeClr val="accent2"/>
                </a:solidFill>
                <a:latin typeface="Chalkduster"/>
                <a:ea typeface="Calibri"/>
                <a:cs typeface="Chalkduster"/>
                <a:sym typeface="Calibri"/>
              </a:rPr>
              <a:t>leptones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Chalkduster"/>
                <a:ea typeface="Calibri"/>
                <a:cs typeface="Chalkduster"/>
                <a:sym typeface="Calibri"/>
              </a:rPr>
              <a:t>cargados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 del 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Chalkduster"/>
                <a:ea typeface="Calibri"/>
                <a:cs typeface="Chalkduster"/>
                <a:sym typeface="Calibri"/>
              </a:rPr>
              <a:t>mismo sabor 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(e, μ) </a:t>
            </a:r>
            <a:r>
              <a:rPr lang="es-ES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y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 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Chalkduster"/>
                <a:ea typeface="Calibri"/>
                <a:cs typeface="Chalkduster"/>
                <a:sym typeface="Calibri"/>
              </a:rPr>
              <a:t>carga opuesta.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b="0" i="0" u="none" strike="noStrike" cap="none" baseline="0" dirty="0">
              <a:solidFill>
                <a:schemeClr val="dk1"/>
              </a:solidFill>
              <a:latin typeface="Chalkduster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0" i="0" u="none" strike="noStrike" cap="none" baseline="0" dirty="0">
                <a:solidFill>
                  <a:srgbClr val="0081A5"/>
                </a:solidFill>
                <a:latin typeface="Chalkduster"/>
                <a:ea typeface="Calibri"/>
                <a:cs typeface="Chalkduster"/>
                <a:sym typeface="Calibri"/>
              </a:rPr>
              <a:t>Balanceados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 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Chalkduster"/>
                <a:ea typeface="Calibri"/>
                <a:cs typeface="Chalkduster"/>
                <a:sym typeface="Calibri"/>
              </a:rPr>
              <a:t>en el plano transverso</a:t>
            </a:r>
            <a:r>
              <a:rPr lang="es-ES" sz="140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.</a:t>
            </a:r>
            <a:endParaRPr lang="es-ES" b="0" i="0" u="none" strike="noStrike" cap="none" baseline="0" dirty="0">
              <a:solidFill>
                <a:srgbClr val="0081A5"/>
              </a:solidFill>
              <a:latin typeface="Chalkduster"/>
              <a:ea typeface="Calibri"/>
              <a:cs typeface="Chalkduster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8514112"/>
      </p:ext>
    </p:extLst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>
            <a:grpSpLocks noChangeAspect="1"/>
          </p:cNvGrpSpPr>
          <p:nvPr/>
        </p:nvGrpSpPr>
        <p:grpSpPr>
          <a:xfrm>
            <a:off x="96221" y="103415"/>
            <a:ext cx="6503284" cy="5252400"/>
            <a:chOff x="251519" y="1267200"/>
            <a:chExt cx="6503284" cy="5252400"/>
          </a:xfrm>
        </p:grpSpPr>
        <p:pic>
          <p:nvPicPr>
            <p:cNvPr id="658" name="Shape 65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51519" y="1267200"/>
              <a:ext cx="6503284" cy="5252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0" name="Shape 660"/>
            <p:cNvSpPr txBox="1"/>
            <p:nvPr/>
          </p:nvSpPr>
          <p:spPr>
            <a:xfrm>
              <a:off x="2540069" y="4950127"/>
              <a:ext cx="719285" cy="64633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>
                <a:buSzPct val="25000"/>
              </a:pPr>
              <a:r>
                <a:rPr lang="es-ES" sz="280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𝜇</a:t>
              </a:r>
              <a:r>
                <a:rPr lang="es-ES" sz="2800" baseline="3000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+</a:t>
              </a:r>
              <a:endParaRPr lang="es-ES" sz="2800" b="1" baseline="30000" dirty="0">
                <a:solidFill>
                  <a:srgbClr val="FF0000"/>
                </a:solidFill>
                <a:latin typeface="Chalkduster"/>
                <a:ea typeface="Noto Symbol"/>
                <a:cs typeface="Chalkduster"/>
                <a:sym typeface="Noto Symbol"/>
              </a:endParaRPr>
            </a:p>
          </p:txBody>
        </p:sp>
        <p:sp>
          <p:nvSpPr>
            <p:cNvPr id="661" name="Shape 661"/>
            <p:cNvSpPr txBox="1"/>
            <p:nvPr/>
          </p:nvSpPr>
          <p:spPr>
            <a:xfrm>
              <a:off x="2248688" y="3768586"/>
              <a:ext cx="956401" cy="40314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>
                <a:buSzPct val="25000"/>
              </a:pPr>
              <a:r>
                <a:rPr lang="es-ES" sz="2000" dirty="0" err="1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000" baseline="-25000" dirty="0" err="1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T</a:t>
              </a:r>
              <a:r>
                <a:rPr lang="es-ES" sz="2000" baseline="30000" dirty="0" err="1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mis</a:t>
              </a:r>
              <a:endParaRPr lang="es-ES" sz="2000" baseline="30000" dirty="0">
                <a:solidFill>
                  <a:srgbClr val="FF0000"/>
                </a:solidFill>
                <a:latin typeface="Chalkduster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663" name="Shape 663"/>
            <p:cNvSpPr txBox="1"/>
            <p:nvPr/>
          </p:nvSpPr>
          <p:spPr>
            <a:xfrm>
              <a:off x="4181344" y="1365399"/>
              <a:ext cx="1031436" cy="43595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000" b="0" i="0" u="none" strike="noStrike" cap="none" baseline="0" dirty="0" err="1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000" b="0" i="0" u="none" strike="noStrike" cap="none" baseline="-25000" dirty="0" err="1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T</a:t>
              </a:r>
              <a:r>
                <a:rPr lang="es-ES" sz="2000" b="0" i="0" u="none" strike="noStrike" cap="none" baseline="30000" dirty="0" err="1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mis</a:t>
              </a:r>
              <a:endParaRPr lang="es-ES" sz="2000" b="0" i="0" u="none" strike="noStrike" cap="none" baseline="30000" dirty="0">
                <a:solidFill>
                  <a:srgbClr val="FF0000"/>
                </a:solidFill>
                <a:latin typeface="Chalkduster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664" name="Shape 664"/>
            <p:cNvSpPr txBox="1"/>
            <p:nvPr/>
          </p:nvSpPr>
          <p:spPr>
            <a:xfrm>
              <a:off x="5754741" y="3037648"/>
              <a:ext cx="702338" cy="56083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>
                <a:buSzPct val="25000"/>
              </a:pPr>
              <a:r>
                <a:rPr lang="es-ES" sz="280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𝜇</a:t>
              </a:r>
              <a:r>
                <a:rPr lang="es-ES" sz="2800" baseline="30000" dirty="0">
                  <a:solidFill>
                    <a:srgbClr val="FF0000"/>
                  </a:solidFill>
                  <a:latin typeface="Chalkduster"/>
                  <a:ea typeface="Calibri"/>
                  <a:cs typeface="Chalkduster"/>
                  <a:sym typeface="Calibri"/>
                </a:rPr>
                <a:t>+</a:t>
              </a:r>
              <a:endParaRPr lang="es-ES" sz="2800" b="1" i="0" u="none" strike="noStrike" cap="none" baseline="30000" dirty="0">
                <a:solidFill>
                  <a:srgbClr val="FF0000"/>
                </a:solidFill>
                <a:latin typeface="Chalkduster"/>
                <a:ea typeface="Noto Symbol"/>
                <a:cs typeface="Chalkduster"/>
                <a:sym typeface="Noto Symbol"/>
              </a:endParaRPr>
            </a:p>
          </p:txBody>
        </p:sp>
      </p:grpSp>
      <p:pic>
        <p:nvPicPr>
          <p:cNvPr id="10" name="Shape 681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35367" y="4230000"/>
            <a:ext cx="3308633" cy="262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647"/>
          <p:cNvSpPr txBox="1">
            <a:spLocks/>
          </p:cNvSpPr>
          <p:nvPr/>
        </p:nvSpPr>
        <p:spPr>
          <a:xfrm>
            <a:off x="96221" y="5537257"/>
            <a:ext cx="4885790" cy="90398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s-ES" dirty="0" err="1">
                <a:solidFill>
                  <a:schemeClr val="dk1"/>
                </a:solidFill>
                <a:ea typeface="Calibri"/>
                <a:sym typeface="Calibri"/>
              </a:rPr>
              <a:t>pp</a:t>
            </a:r>
            <a:r>
              <a:rPr lang="es-ES" dirty="0">
                <a:solidFill>
                  <a:schemeClr val="dk1"/>
                </a:solidFill>
                <a:ea typeface="Calibri"/>
                <a:sym typeface="Calibri"/>
              </a:rPr>
              <a:t> ➝ W+X ➝ 𝜇</a:t>
            </a:r>
            <a:r>
              <a:rPr lang="es-ES" baseline="30000" dirty="0">
                <a:solidFill>
                  <a:schemeClr val="dk1"/>
                </a:solidFill>
                <a:ea typeface="Calibri"/>
                <a:sym typeface="Calibri"/>
              </a:rPr>
              <a:t>+</a:t>
            </a:r>
            <a:r>
              <a:rPr lang="es-ES" dirty="0">
                <a:solidFill>
                  <a:schemeClr val="dk1"/>
                </a:solidFill>
                <a:ea typeface="Calibri"/>
                <a:sym typeface="Calibri"/>
              </a:rPr>
              <a:t>𝜈+X</a:t>
            </a:r>
          </a:p>
        </p:txBody>
      </p:sp>
      <p:sp>
        <p:nvSpPr>
          <p:cNvPr id="662" name="Shape 662"/>
          <p:cNvSpPr txBox="1"/>
          <p:nvPr/>
        </p:nvSpPr>
        <p:spPr>
          <a:xfrm>
            <a:off x="6599505" y="299871"/>
            <a:ext cx="2544495" cy="33857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1" i="0" u="sng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Candidato a W</a:t>
            </a:r>
            <a:r>
              <a:rPr lang="es-ES" b="1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s-ES" b="1" i="0" u="none" strike="noStrike" cap="none" baseline="0" dirty="0">
              <a:solidFill>
                <a:schemeClr val="dk1"/>
              </a:solidFill>
              <a:latin typeface="Chalkduster"/>
              <a:ea typeface="Calibri"/>
              <a:cs typeface="Chalkduster"/>
              <a:sym typeface="Calibri"/>
            </a:endParaRPr>
          </a:p>
          <a:p>
            <a:pPr>
              <a:buSzPct val="25000"/>
            </a:pP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1 </a:t>
            </a:r>
            <a:r>
              <a:rPr lang="es-ES" b="1" i="1" u="none" strike="noStrike" cap="none" baseline="0" dirty="0">
                <a:solidFill>
                  <a:schemeClr val="accent2"/>
                </a:solidFill>
                <a:latin typeface="Chalkduster"/>
                <a:ea typeface="Calibri"/>
                <a:cs typeface="Chalkduster"/>
                <a:sym typeface="Calibri"/>
              </a:rPr>
              <a:t>leptón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Chalkduster"/>
                <a:ea typeface="Calibri"/>
                <a:cs typeface="Chalkduster"/>
                <a:sym typeface="Calibri"/>
              </a:rPr>
              <a:t>cargado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 (e, μ) y </a:t>
            </a:r>
            <a:r>
              <a:rPr lang="es-ES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un </a:t>
            </a:r>
            <a:r>
              <a:rPr lang="es-ES" b="1" i="0" u="none" strike="noStrike" cap="none" baseline="0" dirty="0">
                <a:solidFill>
                  <a:schemeClr val="accent2"/>
                </a:solidFill>
                <a:latin typeface="Chalkduster"/>
                <a:ea typeface="Calibri"/>
                <a:cs typeface="Chalkduster"/>
                <a:sym typeface="Calibri"/>
              </a:rPr>
              <a:t>neutrino </a:t>
            </a:r>
            <a:r>
              <a:rPr lang="es-ES" b="1" i="0" u="none" strike="noStrike" cap="none" baseline="0" dirty="0">
                <a:latin typeface="Chalkduster"/>
                <a:ea typeface="Calibri"/>
                <a:cs typeface="Chalkduster"/>
                <a:sym typeface="Calibri"/>
              </a:rPr>
              <a:t>(</a:t>
            </a:r>
            <a:r>
              <a:rPr lang="es-ES" dirty="0" err="1">
                <a:latin typeface="Chalkduster"/>
                <a:ea typeface="Calibri"/>
                <a:cs typeface="Chalkduster"/>
                <a:sym typeface="Calibri"/>
              </a:rPr>
              <a:t>E</a:t>
            </a:r>
            <a:r>
              <a:rPr lang="es-ES" baseline="-25000" dirty="0" err="1">
                <a:latin typeface="Chalkduster"/>
                <a:ea typeface="Calibri"/>
                <a:cs typeface="Chalkduster"/>
                <a:sym typeface="Calibri"/>
              </a:rPr>
              <a:t>T</a:t>
            </a:r>
            <a:r>
              <a:rPr lang="es-ES" baseline="30000" dirty="0" err="1">
                <a:latin typeface="Chalkduster"/>
                <a:ea typeface="Calibri"/>
                <a:cs typeface="Chalkduster"/>
                <a:sym typeface="Calibri"/>
              </a:rPr>
              <a:t>mis</a:t>
            </a:r>
            <a:r>
              <a:rPr lang="es-ES" dirty="0">
                <a:latin typeface="Chalkduster"/>
                <a:ea typeface="Calibri"/>
                <a:cs typeface="Chalkduster"/>
                <a:sym typeface="Calibri"/>
              </a:rPr>
              <a:t>)</a:t>
            </a:r>
            <a:r>
              <a:rPr lang="es-ES" b="0" i="0" u="none" strike="noStrike" cap="none" baseline="0" dirty="0">
                <a:latin typeface="Chalkduster"/>
                <a:ea typeface="Calibri"/>
                <a:cs typeface="Chalkduster"/>
                <a:sym typeface="Calibri"/>
              </a:rPr>
              <a:t>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b="0" i="0" u="none" strike="noStrike" cap="none" baseline="0" dirty="0">
              <a:solidFill>
                <a:schemeClr val="dk1"/>
              </a:solidFill>
              <a:latin typeface="Chalkduster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El neutrino se manifiesta por </a:t>
            </a:r>
            <a:r>
              <a:rPr lang="es-ES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l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a </a:t>
            </a:r>
            <a:r>
              <a:rPr lang="es-ES" b="0" i="1" u="none" strike="noStrike" cap="none" baseline="0" dirty="0">
                <a:solidFill>
                  <a:srgbClr val="0081A5"/>
                </a:solidFill>
                <a:latin typeface="Chalkduster"/>
                <a:ea typeface="Calibri"/>
                <a:cs typeface="Chalkduster"/>
                <a:sym typeface="Calibri"/>
              </a:rPr>
              <a:t>falta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Chalkduster"/>
                <a:ea typeface="Calibri"/>
                <a:cs typeface="Chalkduster"/>
                <a:sym typeface="Calibri"/>
              </a:rPr>
              <a:t> </a:t>
            </a:r>
            <a:r>
              <a:rPr lang="es-ES" b="0" i="1" u="none" strike="noStrike" cap="none" baseline="0" dirty="0">
                <a:solidFill>
                  <a:srgbClr val="0081A5"/>
                </a:solidFill>
                <a:latin typeface="Chalkduster"/>
                <a:ea typeface="Calibri"/>
                <a:cs typeface="Chalkduster"/>
                <a:sym typeface="Calibri"/>
              </a:rPr>
              <a:t>aparente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Chalkduster"/>
                <a:ea typeface="Calibri"/>
                <a:cs typeface="Chalkduster"/>
                <a:sym typeface="Calibri"/>
              </a:rPr>
              <a:t> de conservación de energía-momento.</a:t>
            </a:r>
          </a:p>
        </p:txBody>
      </p:sp>
    </p:spTree>
    <p:extLst>
      <p:ext uri="{BB962C8B-B14F-4D97-AF65-F5344CB8AC3E}">
        <p14:creationId xmlns:p14="http://schemas.microsoft.com/office/powerpoint/2010/main" val="4044316470"/>
      </p:ext>
    </p:extLst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hape 735"/>
          <p:cNvPicPr preferRelativeResize="0"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22" b="5617"/>
          <a:stretch/>
        </p:blipFill>
        <p:spPr>
          <a:xfrm>
            <a:off x="446643" y="682451"/>
            <a:ext cx="7819794" cy="4544406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 err="1"/>
              <a:t>σ</a:t>
            </a:r>
            <a:r>
              <a:rPr lang="es-ES" sz="3200" dirty="0"/>
              <a:t>(W) y </a:t>
            </a:r>
            <a:r>
              <a:rPr lang="es-ES" sz="3200" dirty="0" err="1"/>
              <a:t>σ</a:t>
            </a:r>
            <a:r>
              <a:rPr lang="es-ES" sz="3200" dirty="0"/>
              <a:t>(Z)</a:t>
            </a:r>
            <a:endParaRPr lang="es-ES" sz="3200" u="sng" dirty="0"/>
          </a:p>
        </p:txBody>
      </p:sp>
      <p:sp>
        <p:nvSpPr>
          <p:cNvPr id="4" name="Shape 736"/>
          <p:cNvSpPr txBox="1"/>
          <p:nvPr/>
        </p:nvSpPr>
        <p:spPr>
          <a:xfrm>
            <a:off x="614477" y="5264659"/>
            <a:ext cx="7915046" cy="13684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Las predicciones teóricas de la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Chalkduster"/>
                <a:ea typeface="Calibri"/>
                <a:cs typeface="Chalkduster"/>
                <a:sym typeface="Calibri"/>
              </a:rPr>
              <a:t>evolución de la sección eficaz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con la energía están de acuerdo con las medidas experimentales.</a:t>
            </a:r>
          </a:p>
          <a:p>
            <a:pPr marR="0" lvl="0" algn="l" rtl="0">
              <a:spcBef>
                <a:spcPts val="0"/>
              </a:spcBef>
              <a:buClr>
                <a:schemeClr val="dk1"/>
              </a:buClr>
              <a:buSzPct val="100000"/>
            </a:pPr>
            <a:endParaRPr lang="es-ES" sz="1100" b="0" i="0" u="none" strike="noStrike" cap="none" baseline="0" dirty="0">
              <a:solidFill>
                <a:schemeClr val="dk1"/>
              </a:solidFill>
              <a:latin typeface="Chalkduster"/>
              <a:ea typeface="Calibri"/>
              <a:cs typeface="Chalkduster"/>
              <a:sym typeface="Calibri"/>
            </a:endParaRPr>
          </a:p>
          <a:p>
            <a:pPr marR="0" lvl="0" algn="l" rtl="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Los </a:t>
            </a:r>
            <a:r>
              <a:rPr lang="es-ES" b="0" i="0" u="none" strike="noStrike" cap="none" baseline="0" dirty="0">
                <a:solidFill>
                  <a:srgbClr val="425EA9"/>
                </a:solidFill>
                <a:latin typeface="Chalkduster"/>
                <a:ea typeface="Calibri"/>
                <a:cs typeface="Chalkduster"/>
                <a:sym typeface="Calibri"/>
              </a:rPr>
              <a:t>cocientes W</a:t>
            </a:r>
            <a:r>
              <a:rPr lang="es-ES" b="0" i="0" u="none" strike="noStrike" cap="none" baseline="30000" dirty="0">
                <a:solidFill>
                  <a:srgbClr val="425EA9"/>
                </a:solidFill>
                <a:latin typeface="Chalkduster"/>
                <a:ea typeface="Calibri"/>
                <a:cs typeface="Chalkduster"/>
                <a:sym typeface="Calibri"/>
              </a:rPr>
              <a:t>+</a:t>
            </a:r>
            <a:r>
              <a:rPr lang="es-ES" b="0" i="0" u="none" strike="noStrike" cap="none" baseline="0" dirty="0">
                <a:solidFill>
                  <a:srgbClr val="425EA9"/>
                </a:solidFill>
                <a:latin typeface="Chalkduster"/>
                <a:ea typeface="Calibri"/>
                <a:cs typeface="Chalkduster"/>
                <a:sym typeface="Calibri"/>
              </a:rPr>
              <a:t>/W</a:t>
            </a:r>
            <a:r>
              <a:rPr lang="es-ES" b="0" i="0" u="none" strike="noStrike" cap="none" baseline="30000" dirty="0">
                <a:solidFill>
                  <a:srgbClr val="425EA9"/>
                </a:solidFill>
                <a:latin typeface="Chalkduster"/>
                <a:ea typeface="Calibri"/>
                <a:cs typeface="Chalkduster"/>
                <a:sym typeface="Calibri"/>
              </a:rPr>
              <a:t>−</a:t>
            </a:r>
            <a:r>
              <a:rPr lang="es-ES" b="0" i="0" u="none" strike="noStrike" cap="none" baseline="0" dirty="0">
                <a:solidFill>
                  <a:srgbClr val="425EA9"/>
                </a:solidFill>
                <a:latin typeface="Chalkduster"/>
                <a:ea typeface="Calibri"/>
                <a:cs typeface="Chalkduster"/>
                <a:sym typeface="Calibri"/>
              </a:rPr>
              <a:t> y W/Z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se miden con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Chalkduster"/>
                <a:ea typeface="Calibri"/>
                <a:cs typeface="Chalkduster"/>
                <a:sym typeface="Calibri"/>
              </a:rPr>
              <a:t>mayor precisión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Chalkduster"/>
                <a:ea typeface="Calibri"/>
                <a:cs typeface="Chalkduster"/>
                <a:sym typeface="Calibri"/>
              </a:rPr>
              <a:t>.</a:t>
            </a:r>
          </a:p>
          <a:p>
            <a:pPr marL="342900" marR="0" lvl="0" indent="-19050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</a:pPr>
            <a:endParaRPr b="0" i="0" u="none" strike="noStrike" cap="none" baseline="0" dirty="0">
              <a:solidFill>
                <a:schemeClr val="dk1"/>
              </a:solidFill>
              <a:latin typeface="Chalkduster"/>
              <a:ea typeface="Calibri"/>
              <a:cs typeface="Chalkduster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68223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4muPlusGamma-3DTower_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8221237" cy="6856962"/>
          </a:xfrm>
          <a:prstGeom prst="rect">
            <a:avLst/>
          </a:prstGeom>
        </p:spPr>
      </p:pic>
      <p:sp>
        <p:nvSpPr>
          <p:cNvPr id="4" name="Título 6"/>
          <p:cNvSpPr>
            <a:spLocks noGrp="1"/>
          </p:cNvSpPr>
          <p:nvPr/>
        </p:nvSpPr>
        <p:spPr>
          <a:xfrm>
            <a:off x="4423502" y="0"/>
            <a:ext cx="4720498" cy="8418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es-ES" sz="6000" kern="1200" dirty="0"/>
              <a:t>H ➛ ZZ ➛ 4ℓ</a:t>
            </a:r>
            <a:endParaRPr lang="en-US" sz="6000" kern="1200" dirty="0"/>
          </a:p>
        </p:txBody>
      </p:sp>
    </p:spTree>
    <p:extLst>
      <p:ext uri="{BB962C8B-B14F-4D97-AF65-F5344CB8AC3E}">
        <p14:creationId xmlns:p14="http://schemas.microsoft.com/office/powerpoint/2010/main" val="36051591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837021" y="33196"/>
            <a:ext cx="7306980" cy="9744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dirty="0">
                <a:latin typeface="Chalkduster"/>
                <a:cs typeface="Chalkduster"/>
              </a:rPr>
              <a:t>Distribuciones de masa: H➛ZZ➛4ℓ </a:t>
            </a:r>
            <a:endParaRPr lang="es-ES" sz="3200" dirty="0"/>
          </a:p>
        </p:txBody>
      </p:sp>
      <p:sp>
        <p:nvSpPr>
          <p:cNvPr id="4" name="Rectángulo 3"/>
          <p:cNvSpPr/>
          <p:nvPr/>
        </p:nvSpPr>
        <p:spPr>
          <a:xfrm>
            <a:off x="1347031" y="5998495"/>
            <a:ext cx="64499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3366FF"/>
                </a:solidFill>
                <a:latin typeface="Chalkduster"/>
                <a:cs typeface="Chalkduster"/>
              </a:rPr>
              <a:t>Masa</a:t>
            </a:r>
            <a:r>
              <a:rPr lang="en-US" sz="2000" dirty="0">
                <a:solidFill>
                  <a:srgbClr val="3366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>
                <a:solidFill>
                  <a:srgbClr val="3366FF"/>
                </a:solidFill>
                <a:latin typeface="Chalkduster"/>
                <a:cs typeface="Chalkduster"/>
              </a:rPr>
              <a:t>reconstruida</a:t>
            </a:r>
            <a:r>
              <a:rPr lang="en-US" sz="2000" dirty="0">
                <a:solidFill>
                  <a:srgbClr val="3366FF"/>
                </a:solidFill>
                <a:latin typeface="Chalkduster"/>
                <a:cs typeface="Chalkduster"/>
              </a:rPr>
              <a:t> de los 4 </a:t>
            </a:r>
            <a:r>
              <a:rPr lang="en-US" sz="2000" dirty="0" err="1">
                <a:solidFill>
                  <a:srgbClr val="3366FF"/>
                </a:solidFill>
                <a:latin typeface="Chalkduster"/>
                <a:cs typeface="Chalkduster"/>
              </a:rPr>
              <a:t>leptones</a:t>
            </a:r>
            <a:r>
              <a:rPr lang="en-US" sz="2000" dirty="0">
                <a:solidFill>
                  <a:srgbClr val="3366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>
                <a:solidFill>
                  <a:srgbClr val="3366FF"/>
                </a:solidFill>
                <a:latin typeface="Chalkduster"/>
                <a:cs typeface="Chalkduster"/>
              </a:rPr>
              <a:t>para</a:t>
            </a:r>
            <a:r>
              <a:rPr lang="en-US" sz="2000" dirty="0">
                <a:solidFill>
                  <a:srgbClr val="3366FF"/>
                </a:solidFill>
                <a:latin typeface="Chalkduster"/>
                <a:cs typeface="Chalkduster"/>
              </a:rPr>
              <a:t> la </a:t>
            </a:r>
            <a:r>
              <a:rPr lang="en-US" sz="2000" dirty="0" err="1">
                <a:solidFill>
                  <a:srgbClr val="3366FF"/>
                </a:solidFill>
                <a:latin typeface="Chalkduster"/>
                <a:cs typeface="Chalkduster"/>
              </a:rPr>
              <a:t>suma</a:t>
            </a:r>
            <a:r>
              <a:rPr lang="en-US" sz="2000" dirty="0">
                <a:solidFill>
                  <a:srgbClr val="3366FF"/>
                </a:solidFill>
                <a:latin typeface="Chalkduster"/>
                <a:cs typeface="Chalkduster"/>
              </a:rPr>
              <a:t> de los </a:t>
            </a:r>
            <a:r>
              <a:rPr lang="en-US" sz="2000" dirty="0" err="1">
                <a:solidFill>
                  <a:srgbClr val="3366FF"/>
                </a:solidFill>
                <a:latin typeface="Chalkduster"/>
                <a:cs typeface="Chalkduster"/>
              </a:rPr>
              <a:t>canales</a:t>
            </a:r>
            <a:r>
              <a:rPr lang="en-US" sz="2000" dirty="0">
                <a:solidFill>
                  <a:srgbClr val="3366FF"/>
                </a:solidFill>
                <a:latin typeface="Chalkduster"/>
                <a:cs typeface="Chalkduster"/>
              </a:rPr>
              <a:t> 4e, 4μ y 2e2μ.</a:t>
            </a:r>
          </a:p>
        </p:txBody>
      </p:sp>
      <p:grpSp>
        <p:nvGrpSpPr>
          <p:cNvPr id="2" name="Agrupar 1"/>
          <p:cNvGrpSpPr>
            <a:grpSpLocks noChangeAspect="1"/>
          </p:cNvGrpSpPr>
          <p:nvPr/>
        </p:nvGrpSpPr>
        <p:grpSpPr>
          <a:xfrm>
            <a:off x="46335" y="520246"/>
            <a:ext cx="4758001" cy="5435985"/>
            <a:chOff x="-9612" y="1011900"/>
            <a:chExt cx="4575808" cy="5227831"/>
          </a:xfrm>
        </p:grpSpPr>
        <p:pic>
          <p:nvPicPr>
            <p:cNvPr id="5" name="Imagen 4" descr="ZZMass_7Plus8TeV_70-1000_3GeV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63" r="6100"/>
            <a:stretch/>
          </p:blipFill>
          <p:spPr>
            <a:xfrm>
              <a:off x="41069" y="2303615"/>
              <a:ext cx="4525127" cy="3936116"/>
            </a:xfrm>
            <a:prstGeom prst="rect">
              <a:avLst/>
            </a:prstGeom>
          </p:spPr>
        </p:pic>
        <p:cxnSp>
          <p:nvCxnSpPr>
            <p:cNvPr id="6" name="Conector recto de flecha 5"/>
            <p:cNvCxnSpPr>
              <a:stCxn id="7" idx="2"/>
            </p:cNvCxnSpPr>
            <p:nvPr/>
          </p:nvCxnSpPr>
          <p:spPr>
            <a:xfrm flipH="1">
              <a:off x="2589051" y="3727244"/>
              <a:ext cx="1034444" cy="8636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uadroTexto 6"/>
            <p:cNvSpPr txBox="1"/>
            <p:nvPr/>
          </p:nvSpPr>
          <p:spPr>
            <a:xfrm>
              <a:off x="3143489" y="3361347"/>
              <a:ext cx="960011" cy="365897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ZZ ➝ 4ℓ</a:t>
              </a:r>
            </a:p>
          </p:txBody>
        </p:sp>
        <p:cxnSp>
          <p:nvCxnSpPr>
            <p:cNvPr id="8" name="Conector recto de flecha 7"/>
            <p:cNvCxnSpPr>
              <a:stCxn id="9" idx="2"/>
            </p:cNvCxnSpPr>
            <p:nvPr/>
          </p:nvCxnSpPr>
          <p:spPr>
            <a:xfrm flipH="1">
              <a:off x="1561558" y="2475493"/>
              <a:ext cx="1517377" cy="170250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uadroTexto 8"/>
            <p:cNvSpPr txBox="1"/>
            <p:nvPr/>
          </p:nvSpPr>
          <p:spPr>
            <a:xfrm>
              <a:off x="2373538" y="2109595"/>
              <a:ext cx="1410794" cy="36589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X ➝ ZZ ➝ 4ℓ</a:t>
              </a:r>
            </a:p>
          </p:txBody>
        </p:sp>
        <p:grpSp>
          <p:nvGrpSpPr>
            <p:cNvPr id="10" name="Agrupar 9"/>
            <p:cNvGrpSpPr/>
            <p:nvPr/>
          </p:nvGrpSpPr>
          <p:grpSpPr>
            <a:xfrm>
              <a:off x="-9612" y="1011900"/>
              <a:ext cx="1657814" cy="1313060"/>
              <a:chOff x="-9612" y="21344"/>
              <a:chExt cx="1657814" cy="1313060"/>
            </a:xfrm>
          </p:grpSpPr>
          <p:pic>
            <p:nvPicPr>
              <p:cNvPr id="11" name="Imagen 10" descr="Captura de pantalla 2013-05-07 a la(s) 12.35.18.pn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612" y="21344"/>
                <a:ext cx="1657814" cy="1313060"/>
              </a:xfrm>
              <a:prstGeom prst="rect">
                <a:avLst/>
              </a:prstGeom>
              <a:ln>
                <a:solidFill>
                  <a:srgbClr val="467CBB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12" name="CuadroTexto 11"/>
              <p:cNvSpPr txBox="1"/>
              <p:nvPr/>
            </p:nvSpPr>
            <p:spPr>
              <a:xfrm>
                <a:off x="303088" y="876419"/>
                <a:ext cx="852926" cy="365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Z ➝ 4ℓ</a:t>
                </a:r>
              </a:p>
            </p:txBody>
          </p:sp>
        </p:grpSp>
        <p:cxnSp>
          <p:nvCxnSpPr>
            <p:cNvPr id="13" name="Conector recto de flecha 12"/>
            <p:cNvCxnSpPr/>
            <p:nvPr/>
          </p:nvCxnSpPr>
          <p:spPr>
            <a:xfrm>
              <a:off x="757776" y="2325613"/>
              <a:ext cx="136485" cy="7753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Imagen 13" descr="fig_13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0781" y="2042114"/>
            <a:ext cx="4079880" cy="391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0199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event-194108_564224000_575_3DTower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4207"/>
          <a:stretch/>
        </p:blipFill>
        <p:spPr>
          <a:xfrm>
            <a:off x="0" y="0"/>
            <a:ext cx="8910657" cy="6858000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5112676" y="0"/>
            <a:ext cx="4031324" cy="9744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6000" dirty="0"/>
              <a:t>H ➛ </a:t>
            </a:r>
            <a:r>
              <a:rPr lang="es-ES" sz="6000" dirty="0" err="1">
                <a:latin typeface="Symbol" charset="2"/>
                <a:cs typeface="Symbol" charset="2"/>
              </a:rPr>
              <a:t>gg</a:t>
            </a:r>
            <a:r>
              <a:rPr lang="es-ES" sz="6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888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/>
              <a:t>Modelo estándar, 2012</a:t>
            </a:r>
          </a:p>
        </p:txBody>
      </p:sp>
      <p:grpSp>
        <p:nvGrpSpPr>
          <p:cNvPr id="3" name="Agrupar 2"/>
          <p:cNvGrpSpPr/>
          <p:nvPr/>
        </p:nvGrpSpPr>
        <p:grpSpPr>
          <a:xfrm>
            <a:off x="912425" y="1726034"/>
            <a:ext cx="7319151" cy="5131966"/>
            <a:chOff x="912425" y="1726034"/>
            <a:chExt cx="7319151" cy="5131966"/>
          </a:xfrm>
        </p:grpSpPr>
        <p:pic>
          <p:nvPicPr>
            <p:cNvPr id="5" name="Imagen 4" descr="Standard_model_infographic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68" t="3008" r="2894" b="8984"/>
            <a:stretch/>
          </p:blipFill>
          <p:spPr>
            <a:xfrm>
              <a:off x="912425" y="1726034"/>
              <a:ext cx="7319151" cy="5131966"/>
            </a:xfrm>
            <a:prstGeom prst="rect">
              <a:avLst/>
            </a:prstGeom>
          </p:spPr>
        </p:pic>
        <p:sp>
          <p:nvSpPr>
            <p:cNvPr id="2" name="Rectángulo redondeado 1"/>
            <p:cNvSpPr/>
            <p:nvPr/>
          </p:nvSpPr>
          <p:spPr>
            <a:xfrm>
              <a:off x="2659482" y="2605334"/>
              <a:ext cx="1953904" cy="3745170"/>
            </a:xfrm>
            <a:prstGeom prst="roundRect">
              <a:avLst/>
            </a:prstGeom>
            <a:solidFill>
              <a:srgbClr val="FF0000">
                <a:alpha val="2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8" name="Marcador de contenido 3"/>
          <p:cNvSpPr>
            <a:spLocks noGrp="1"/>
          </p:cNvSpPr>
          <p:nvPr>
            <p:ph idx="1"/>
          </p:nvPr>
        </p:nvSpPr>
        <p:spPr>
          <a:xfrm>
            <a:off x="1213388" y="771039"/>
            <a:ext cx="6717224" cy="857296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600" dirty="0">
                <a:solidFill>
                  <a:srgbClr val="800000"/>
                </a:solidFill>
              </a:rPr>
              <a:t>Elegante, basado en las simetrías observadas en la naturaleza. Comprobado experimentalmente en base a predicciones muy precisas de fenómenos naturales.</a:t>
            </a:r>
          </a:p>
        </p:txBody>
      </p:sp>
      <p:sp>
        <p:nvSpPr>
          <p:cNvPr id="9" name="CuadroTexto 8"/>
          <p:cNvSpPr txBox="1"/>
          <p:nvPr/>
        </p:nvSpPr>
        <p:spPr>
          <a:xfrm rot="16200000">
            <a:off x="7343425" y="4029248"/>
            <a:ext cx="2927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  <a:latin typeface="Chalkduster"/>
                <a:cs typeface="Chalkduster"/>
              </a:rPr>
              <a:t>+ antipartículas</a:t>
            </a:r>
          </a:p>
        </p:txBody>
      </p:sp>
    </p:spTree>
    <p:extLst>
      <p:ext uri="{BB962C8B-B14F-4D97-AF65-F5344CB8AC3E}">
        <p14:creationId xmlns:p14="http://schemas.microsoft.com/office/powerpoint/2010/main" val="337039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/>
          <p:cNvGrpSpPr/>
          <p:nvPr/>
        </p:nvGrpSpPr>
        <p:grpSpPr>
          <a:xfrm>
            <a:off x="125096" y="1240454"/>
            <a:ext cx="4444778" cy="4209059"/>
            <a:chOff x="322872" y="2319742"/>
            <a:chExt cx="4140000" cy="3995429"/>
          </a:xfrm>
        </p:grpSpPr>
        <p:pic>
          <p:nvPicPr>
            <p:cNvPr id="4" name="Imagen 3" descr="mvamvasbweightedmass_1_5GeV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2872" y="2319742"/>
              <a:ext cx="4140000" cy="3995429"/>
            </a:xfrm>
            <a:prstGeom prst="rect">
              <a:avLst/>
            </a:prstGeom>
          </p:spPr>
        </p:pic>
        <p:sp>
          <p:nvSpPr>
            <p:cNvPr id="5" name="Rectángulo 4"/>
            <p:cNvSpPr/>
            <p:nvPr/>
          </p:nvSpPr>
          <p:spPr>
            <a:xfrm>
              <a:off x="1170701" y="5315288"/>
              <a:ext cx="114531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kern="1200" dirty="0"/>
                <a:t>MVA analysis</a:t>
              </a:r>
            </a:p>
          </p:txBody>
        </p:sp>
      </p:grpSp>
      <p:pic>
        <p:nvPicPr>
          <p:cNvPr id="6" name="Imagen 5" descr="fig_1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553" y="1199462"/>
            <a:ext cx="4342347" cy="4291042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688175" y="33196"/>
            <a:ext cx="7767651" cy="9744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dirty="0">
                <a:latin typeface="Chalkduster"/>
                <a:cs typeface="Chalkduster"/>
              </a:rPr>
              <a:t>Distribuciones de masa: H ➛ </a:t>
            </a:r>
            <a:r>
              <a:rPr lang="es-ES" sz="3200" dirty="0" err="1">
                <a:latin typeface="Symbol" charset="2"/>
                <a:cs typeface="Symbol" charset="2"/>
              </a:rPr>
              <a:t>gg</a:t>
            </a:r>
            <a:r>
              <a:rPr lang="es-ES" sz="3200" dirty="0"/>
              <a:t> 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443684" y="5516513"/>
            <a:ext cx="6256632" cy="9744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>
                <a:solidFill>
                  <a:schemeClr val="accent3">
                    <a:lumMod val="75000"/>
                  </a:schemeClr>
                </a:solidFill>
                <a:latin typeface="Chalkduster"/>
                <a:cs typeface="Chalkduster"/>
              </a:rPr>
              <a:t>La señal destaca sobre un fondo ingente de sucesos de QCD (e, 𝛾).</a:t>
            </a:r>
            <a:endParaRPr lang="es-E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3190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171536" y="144519"/>
            <a:ext cx="8832136" cy="114826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000" dirty="0"/>
              <a:t>Identificando los mecanismos de producción del </a:t>
            </a:r>
            <a:r>
              <a:rPr lang="es-ES" sz="2000" dirty="0">
                <a:solidFill>
                  <a:srgbClr val="0000FF"/>
                </a:solidFill>
              </a:rPr>
              <a:t>bosón de Higgs </a:t>
            </a:r>
            <a:r>
              <a:rPr lang="es-ES" sz="2000" dirty="0"/>
              <a:t>y sus canales de desintegración, medimos su acoplo a fermiones y bosones</a:t>
            </a:r>
            <a:endParaRPr lang="es-ES" sz="2000" u="sng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82677" y="4663321"/>
            <a:ext cx="2686053" cy="2039167"/>
          </a:xfrm>
          <a:prstGeom prst="rect">
            <a:avLst/>
          </a:prstGeom>
          <a:solidFill>
            <a:schemeClr val="accent4">
              <a:lumMod val="20000"/>
              <a:lumOff val="80000"/>
              <a:alpha val="22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000" dirty="0">
                <a:solidFill>
                  <a:srgbClr val="FF0000"/>
                </a:solidFill>
              </a:rPr>
              <a:t>La masa de las partículas elementales es proporcional a su acoplo con el campo de Higgs</a:t>
            </a:r>
            <a:endParaRPr lang="es-ES" sz="2000" u="sng" dirty="0">
              <a:solidFill>
                <a:srgbClr val="FF0000"/>
              </a:solidFill>
            </a:endParaRPr>
          </a:p>
        </p:txBody>
      </p:sp>
      <p:pic>
        <p:nvPicPr>
          <p:cNvPr id="5" name="Imagen 4" descr="Screen Shot 2013-12-05 at 10.35.4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942" y="1503911"/>
            <a:ext cx="2073018" cy="1319661"/>
          </a:xfrm>
          <a:prstGeom prst="rect">
            <a:avLst/>
          </a:prstGeom>
        </p:spPr>
      </p:pic>
      <p:pic>
        <p:nvPicPr>
          <p:cNvPr id="6" name="Imagen 5" descr="Screen Shot 2013-12-05 at 10.35.43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68" y="2919664"/>
            <a:ext cx="1838800" cy="1302356"/>
          </a:xfrm>
          <a:prstGeom prst="rect">
            <a:avLst/>
          </a:prstGeom>
        </p:spPr>
      </p:pic>
      <p:pic>
        <p:nvPicPr>
          <p:cNvPr id="7" name="Imagen 6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F3FE63FE-DAB1-70A5-8CEC-6CC776ADF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6110" y="1269776"/>
            <a:ext cx="5789388" cy="542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2635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Screen Shot 2015-06-19 at 21.13.48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84" r="2650"/>
          <a:stretch/>
        </p:blipFill>
        <p:spPr>
          <a:xfrm>
            <a:off x="0" y="0"/>
            <a:ext cx="9144000" cy="656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20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/>
              <a:t>Producción de </a:t>
            </a:r>
            <a:r>
              <a:rPr lang="es-ES" sz="3200" dirty="0" err="1"/>
              <a:t>t</a:t>
            </a:r>
            <a:r>
              <a:rPr lang="es-ES" sz="3200" u="sng" dirty="0" err="1"/>
              <a:t>t</a:t>
            </a:r>
            <a:endParaRPr lang="es-ES" sz="3200" u="sng" dirty="0"/>
          </a:p>
        </p:txBody>
      </p:sp>
      <p:pic>
        <p:nvPicPr>
          <p:cNvPr id="2" name="Imagen 1" descr="2000px-Top_antitop_quark_event.sv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788" y="811114"/>
            <a:ext cx="7960425" cy="587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87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TOP12035_Event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487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13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5983" y="1550"/>
            <a:ext cx="3458017" cy="25069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5872" y="2472728"/>
            <a:ext cx="5053022" cy="439230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25196" y="76990"/>
            <a:ext cx="4351737" cy="558063"/>
          </a:xfrm>
        </p:spPr>
        <p:txBody>
          <a:bodyPr>
            <a:noAutofit/>
          </a:bodyPr>
          <a:lstStyle/>
          <a:p>
            <a:pPr algn="l"/>
            <a:r>
              <a:rPr lang="en-US" sz="2400" dirty="0" err="1">
                <a:latin typeface="Chalkduster"/>
                <a:cs typeface="Chalkduster"/>
              </a:rPr>
              <a:t>vértices</a:t>
            </a:r>
            <a:r>
              <a:rPr lang="en-US" sz="2400" dirty="0">
                <a:latin typeface="Chalkduster"/>
                <a:cs typeface="Chalkduster"/>
              </a:rPr>
              <a:t> </a:t>
            </a:r>
            <a:r>
              <a:rPr lang="en-US" sz="2400" dirty="0" err="1">
                <a:latin typeface="Chalkduster"/>
                <a:cs typeface="Chalkduster"/>
              </a:rPr>
              <a:t>secundarios</a:t>
            </a:r>
            <a:endParaRPr lang="en-US" sz="2400" dirty="0">
              <a:latin typeface="Chalkduster"/>
              <a:cs typeface="Chalkduster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-1" y="3387456"/>
            <a:ext cx="3246783" cy="34775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46782" cy="328924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0" name="CuadroTexto 9"/>
          <p:cNvSpPr txBox="1"/>
          <p:nvPr/>
        </p:nvSpPr>
        <p:spPr>
          <a:xfrm>
            <a:off x="3246782" y="901566"/>
            <a:ext cx="2309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  <a:latin typeface="Chalkduster"/>
                <a:cs typeface="Chalkduster"/>
              </a:rPr>
              <a:t>la vida media del quark b es 10</a:t>
            </a:r>
            <a:r>
              <a:rPr lang="es-ES" baseline="30000" dirty="0">
                <a:solidFill>
                  <a:srgbClr val="FF0000"/>
                </a:solidFill>
                <a:latin typeface="Chalkduster"/>
                <a:cs typeface="Chalkduster"/>
              </a:rPr>
              <a:t>-12</a:t>
            </a:r>
            <a:r>
              <a:rPr lang="es-ES" dirty="0">
                <a:solidFill>
                  <a:srgbClr val="FF0000"/>
                </a:solidFill>
                <a:latin typeface="Chalkduster"/>
                <a:cs typeface="Chalkduster"/>
              </a:rPr>
              <a:t> s, es decir, </a:t>
            </a:r>
            <a:r>
              <a:rPr lang="es-ES" dirty="0" err="1">
                <a:solidFill>
                  <a:srgbClr val="FF0000"/>
                </a:solidFill>
                <a:latin typeface="Chalkduster"/>
                <a:cs typeface="Chalkduster"/>
              </a:rPr>
              <a:t>ct</a:t>
            </a:r>
            <a:r>
              <a:rPr lang="es-ES" dirty="0">
                <a:solidFill>
                  <a:srgbClr val="FF0000"/>
                </a:solidFill>
                <a:latin typeface="Chalkduster"/>
                <a:cs typeface="Chalkduster"/>
              </a:rPr>
              <a:t> ≈ 0.03 cm</a:t>
            </a:r>
          </a:p>
        </p:txBody>
      </p:sp>
    </p:spTree>
    <p:extLst>
      <p:ext uri="{BB962C8B-B14F-4D97-AF65-F5344CB8AC3E}">
        <p14:creationId xmlns:p14="http://schemas.microsoft.com/office/powerpoint/2010/main" val="42642335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2139329" y="99158"/>
            <a:ext cx="4865342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/>
              <a:t>masa del quark top</a:t>
            </a:r>
            <a:endParaRPr lang="es-ES" sz="3200" u="sng" dirty="0"/>
          </a:p>
        </p:txBody>
      </p:sp>
      <p:grpSp>
        <p:nvGrpSpPr>
          <p:cNvPr id="3" name="Agrupar 2"/>
          <p:cNvGrpSpPr>
            <a:grpSpLocks noChangeAspect="1"/>
          </p:cNvGrpSpPr>
          <p:nvPr/>
        </p:nvGrpSpPr>
        <p:grpSpPr>
          <a:xfrm>
            <a:off x="45361" y="966616"/>
            <a:ext cx="4354418" cy="4233462"/>
            <a:chOff x="101601" y="1071770"/>
            <a:chExt cx="2999388" cy="2916071"/>
          </a:xfrm>
        </p:grpSpPr>
        <p:pic>
          <p:nvPicPr>
            <p:cNvPr id="4" name="Imagen 3" descr="Screen Shot 2013-12-09 at 19.46.19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1" y="1071770"/>
              <a:ext cx="2999388" cy="2916071"/>
            </a:xfrm>
            <a:prstGeom prst="rect">
              <a:avLst/>
            </a:prstGeom>
          </p:spPr>
        </p:pic>
        <p:sp>
          <p:nvSpPr>
            <p:cNvPr id="5" name="CuadroTexto 4"/>
            <p:cNvSpPr txBox="1"/>
            <p:nvPr/>
          </p:nvSpPr>
          <p:spPr>
            <a:xfrm>
              <a:off x="1865610" y="2348745"/>
              <a:ext cx="85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ℓ + jets</a:t>
              </a:r>
            </a:p>
          </p:txBody>
        </p:sp>
      </p:grpSp>
      <p:pic>
        <p:nvPicPr>
          <p:cNvPr id="10" name="Imagen 9" descr="2000px-Top_antitop_quark_event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419" y="1333916"/>
            <a:ext cx="4744221" cy="3498863"/>
          </a:xfrm>
          <a:prstGeom prst="rect">
            <a:avLst/>
          </a:prstGeom>
        </p:spPr>
      </p:pic>
      <p:sp>
        <p:nvSpPr>
          <p:cNvPr id="13" name="Título 1"/>
          <p:cNvSpPr txBox="1">
            <a:spLocks/>
          </p:cNvSpPr>
          <p:nvPr/>
        </p:nvSpPr>
        <p:spPr>
          <a:xfrm>
            <a:off x="567336" y="5506284"/>
            <a:ext cx="8009328" cy="72158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000" u="sng" dirty="0"/>
              <a:t>Ajuste cinemático</a:t>
            </a:r>
            <a:r>
              <a:rPr lang="es-ES" sz="2000" dirty="0">
                <a:solidFill>
                  <a:srgbClr val="800000"/>
                </a:solidFill>
              </a:rPr>
              <a:t>: momento de leptones y jets, </a:t>
            </a:r>
            <a:r>
              <a:rPr lang="es-ES" sz="2000" dirty="0" err="1">
                <a:solidFill>
                  <a:srgbClr val="800000"/>
                </a:solidFill>
              </a:rPr>
              <a:t>E</a:t>
            </a:r>
            <a:r>
              <a:rPr lang="es-ES" sz="2000" baseline="-25000" dirty="0" err="1">
                <a:solidFill>
                  <a:srgbClr val="800000"/>
                </a:solidFill>
              </a:rPr>
              <a:t>T</a:t>
            </a:r>
            <a:r>
              <a:rPr lang="es-ES" sz="2000" baseline="30000" dirty="0" err="1">
                <a:solidFill>
                  <a:srgbClr val="800000"/>
                </a:solidFill>
              </a:rPr>
              <a:t>mis</a:t>
            </a:r>
            <a:r>
              <a:rPr lang="es-ES" sz="2000" dirty="0">
                <a:solidFill>
                  <a:srgbClr val="800000"/>
                </a:solidFill>
              </a:rPr>
              <a:t>, masa del W, neutrinos </a:t>
            </a:r>
            <a:r>
              <a:rPr lang="es-ES" sz="2000" i="1" dirty="0" err="1">
                <a:solidFill>
                  <a:srgbClr val="800000"/>
                </a:solidFill>
              </a:rPr>
              <a:t>colineales</a:t>
            </a:r>
            <a:r>
              <a:rPr lang="es-ES" sz="2000" dirty="0">
                <a:solidFill>
                  <a:srgbClr val="80000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3011366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2139329" y="99158"/>
            <a:ext cx="4865342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/>
              <a:t>masa del quark top</a:t>
            </a:r>
            <a:endParaRPr lang="es-ES" sz="3200" u="sng" dirty="0"/>
          </a:p>
        </p:txBody>
      </p:sp>
      <p:grpSp>
        <p:nvGrpSpPr>
          <p:cNvPr id="3" name="Agrupar 2"/>
          <p:cNvGrpSpPr>
            <a:grpSpLocks noChangeAspect="1"/>
          </p:cNvGrpSpPr>
          <p:nvPr/>
        </p:nvGrpSpPr>
        <p:grpSpPr>
          <a:xfrm>
            <a:off x="45361" y="966616"/>
            <a:ext cx="4354418" cy="4233462"/>
            <a:chOff x="101601" y="1071770"/>
            <a:chExt cx="2999388" cy="2916071"/>
          </a:xfrm>
        </p:grpSpPr>
        <p:pic>
          <p:nvPicPr>
            <p:cNvPr id="4" name="Imagen 3" descr="Screen Shot 2013-12-09 at 19.46.19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1" y="1071770"/>
              <a:ext cx="2999388" cy="2916071"/>
            </a:xfrm>
            <a:prstGeom prst="rect">
              <a:avLst/>
            </a:prstGeom>
          </p:spPr>
        </p:pic>
        <p:sp>
          <p:nvSpPr>
            <p:cNvPr id="5" name="CuadroTexto 4"/>
            <p:cNvSpPr txBox="1"/>
            <p:nvPr/>
          </p:nvSpPr>
          <p:spPr>
            <a:xfrm>
              <a:off x="1865610" y="2348745"/>
              <a:ext cx="85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ℓ + jets</a:t>
              </a:r>
            </a:p>
          </p:txBody>
        </p:sp>
      </p:grpSp>
      <p:pic>
        <p:nvPicPr>
          <p:cNvPr id="10" name="Imagen 9" descr="2000px-Top_antitop_quark_event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419" y="1333916"/>
            <a:ext cx="4744221" cy="3498863"/>
          </a:xfrm>
          <a:prstGeom prst="rect">
            <a:avLst/>
          </a:prstGeom>
        </p:spPr>
      </p:pic>
      <p:grpSp>
        <p:nvGrpSpPr>
          <p:cNvPr id="8" name="Agrupar 10"/>
          <p:cNvGrpSpPr/>
          <p:nvPr/>
        </p:nvGrpSpPr>
        <p:grpSpPr>
          <a:xfrm>
            <a:off x="313966" y="5294046"/>
            <a:ext cx="8516068" cy="1485126"/>
            <a:chOff x="0" y="5832766"/>
            <a:chExt cx="8935633" cy="1485126"/>
          </a:xfrm>
        </p:grpSpPr>
        <p:sp>
          <p:nvSpPr>
            <p:cNvPr id="9" name="Título 1"/>
            <p:cNvSpPr txBox="1">
              <a:spLocks/>
            </p:cNvSpPr>
            <p:nvPr/>
          </p:nvSpPr>
          <p:spPr>
            <a:xfrm>
              <a:off x="0" y="5832766"/>
              <a:ext cx="8935633" cy="1485126"/>
            </a:xfrm>
            <a:prstGeom prst="rect">
              <a:avLst/>
            </a:prstGeom>
          </p:spPr>
          <p:txBody>
            <a:bodyPr/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Chalkduster"/>
                  <a:ea typeface="+mj-ea"/>
                  <a:cs typeface="Chalkduster"/>
                </a:defRPr>
              </a:lvl1pPr>
            </a:lstStyle>
            <a:p>
              <a:pPr algn="l"/>
              <a:r>
                <a:rPr lang="es-ES" sz="2200" dirty="0">
                  <a:solidFill>
                    <a:srgbClr val="0000FF"/>
                  </a:solidFill>
                </a:rPr>
                <a:t>Medida con mucha precisión en </a:t>
              </a:r>
              <a:r>
                <a:rPr lang="es-ES" sz="2200" dirty="0" err="1">
                  <a:solidFill>
                    <a:srgbClr val="0000FF"/>
                  </a:solidFill>
                </a:rPr>
                <a:t>Tevatron</a:t>
              </a:r>
              <a:r>
                <a:rPr lang="es-ES" sz="2200" dirty="0">
                  <a:solidFill>
                    <a:srgbClr val="0000FF"/>
                  </a:solidFill>
                </a:rPr>
                <a:t> y LHC en todos los canales:</a:t>
              </a:r>
            </a:p>
            <a:p>
              <a:pPr algn="l"/>
              <a:endParaRPr lang="es-ES" sz="1600" dirty="0">
                <a:solidFill>
                  <a:srgbClr val="0000FF"/>
                </a:solidFill>
              </a:endParaRPr>
            </a:p>
            <a:p>
              <a:r>
                <a:rPr lang="es-ES" sz="2200" dirty="0">
                  <a:solidFill>
                    <a:schemeClr val="accent2"/>
                  </a:solidFill>
                </a:rPr>
                <a:t>¡¡ </a:t>
              </a:r>
              <a:r>
                <a:rPr lang="es-ES" sz="2200" dirty="0" err="1">
                  <a:solidFill>
                    <a:schemeClr val="accent2"/>
                  </a:solidFill>
                </a:rPr>
                <a:t>m</a:t>
              </a:r>
              <a:r>
                <a:rPr lang="es-ES" sz="2200" baseline="-25000" dirty="0" err="1">
                  <a:solidFill>
                    <a:schemeClr val="accent2"/>
                  </a:solidFill>
                </a:rPr>
                <a:t>top</a:t>
              </a:r>
              <a:r>
                <a:rPr lang="es-ES" sz="2200" dirty="0">
                  <a:solidFill>
                    <a:schemeClr val="accent2"/>
                  </a:solidFill>
                </a:rPr>
                <a:t> ≈ 185 </a:t>
              </a:r>
              <a:r>
                <a:rPr lang="es-ES" sz="2200" dirty="0" err="1">
                  <a:solidFill>
                    <a:schemeClr val="accent2"/>
                  </a:solidFill>
                </a:rPr>
                <a:t>m</a:t>
              </a:r>
              <a:r>
                <a:rPr lang="es-ES" sz="2200" baseline="-25000" dirty="0" err="1">
                  <a:solidFill>
                    <a:schemeClr val="accent2"/>
                  </a:solidFill>
                </a:rPr>
                <a:t>protón</a:t>
              </a:r>
              <a:r>
                <a:rPr lang="es-ES" sz="2200" dirty="0">
                  <a:solidFill>
                    <a:schemeClr val="accent2"/>
                  </a:solidFill>
                </a:rPr>
                <a:t> !!</a:t>
              </a:r>
            </a:p>
          </p:txBody>
        </p:sp>
        <p:grpSp>
          <p:nvGrpSpPr>
            <p:cNvPr id="11" name="Agrupar 8"/>
            <p:cNvGrpSpPr>
              <a:grpSpLocks noChangeAspect="1"/>
            </p:cNvGrpSpPr>
            <p:nvPr/>
          </p:nvGrpSpPr>
          <p:grpSpPr>
            <a:xfrm>
              <a:off x="3258973" y="6190395"/>
              <a:ext cx="5280751" cy="492443"/>
              <a:chOff x="838119" y="5915409"/>
              <a:chExt cx="7017418" cy="654413"/>
            </a:xfrm>
          </p:grpSpPr>
          <p:pic>
            <p:nvPicPr>
              <p:cNvPr id="12" name="Imagen 5" descr="Screen Shot 2015-06-19 at 20.37.43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38119" y="5991700"/>
                <a:ext cx="5504572" cy="531010"/>
              </a:xfrm>
              <a:prstGeom prst="rect">
                <a:avLst/>
              </a:prstGeom>
            </p:spPr>
          </p:pic>
          <p:sp>
            <p:nvSpPr>
              <p:cNvPr id="14" name="CuadroTexto 7"/>
              <p:cNvSpPr txBox="1"/>
              <p:nvPr/>
            </p:nvSpPr>
            <p:spPr>
              <a:xfrm>
                <a:off x="6353601" y="5915409"/>
                <a:ext cx="1501936" cy="654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600" dirty="0" err="1">
                    <a:solidFill>
                      <a:srgbClr val="FF0000"/>
                    </a:solidFill>
                  </a:rPr>
                  <a:t>GeV</a:t>
                </a:r>
                <a:r>
                  <a:rPr lang="es-ES" sz="2600" dirty="0">
                    <a:solidFill>
                      <a:srgbClr val="FF0000"/>
                    </a:solidFill>
                  </a:rPr>
                  <a:t>/</a:t>
                </a:r>
                <a:r>
                  <a:rPr lang="es-ES" sz="2600" i="1" dirty="0">
                    <a:solidFill>
                      <a:srgbClr val="FF0000"/>
                    </a:solidFill>
                  </a:rPr>
                  <a:t>c</a:t>
                </a:r>
                <a:r>
                  <a:rPr lang="es-ES" sz="2600" baseline="30000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81372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/>
              <a:t>Sección eficaz total de </a:t>
            </a:r>
            <a:r>
              <a:rPr lang="es-ES" sz="3200" dirty="0" err="1"/>
              <a:t>t</a:t>
            </a:r>
            <a:r>
              <a:rPr lang="es-ES" sz="3200" u="sng" dirty="0" err="1"/>
              <a:t>t</a:t>
            </a:r>
            <a:endParaRPr lang="es-ES" sz="3200" u="sng" dirty="0"/>
          </a:p>
        </p:txBody>
      </p:sp>
      <p:pic>
        <p:nvPicPr>
          <p:cNvPr id="2" name="Imagen 1" descr="tt_xsec_vsroot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192" y="897911"/>
            <a:ext cx="7353616" cy="4898507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211909" y="5867079"/>
            <a:ext cx="8720182" cy="72158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000" dirty="0">
                <a:solidFill>
                  <a:srgbClr val="008000"/>
                </a:solidFill>
              </a:rPr>
              <a:t>Medida con mucha precisión en todos los canales: muy buen acuerdo con las predicciones del Modelo Estándar.</a:t>
            </a:r>
          </a:p>
        </p:txBody>
      </p:sp>
    </p:spTree>
    <p:extLst>
      <p:ext uri="{BB962C8B-B14F-4D97-AF65-F5344CB8AC3E}">
        <p14:creationId xmlns:p14="http://schemas.microsoft.com/office/powerpoint/2010/main" val="22412583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/>
          <p:cNvGrpSpPr>
            <a:grpSpLocks noChangeAspect="1"/>
          </p:cNvGrpSpPr>
          <p:nvPr/>
        </p:nvGrpSpPr>
        <p:grpSpPr>
          <a:xfrm>
            <a:off x="861648" y="725772"/>
            <a:ext cx="7420704" cy="5143615"/>
            <a:chOff x="1007254" y="916284"/>
            <a:chExt cx="7129492" cy="4941763"/>
          </a:xfrm>
        </p:grpSpPr>
        <p:pic>
          <p:nvPicPr>
            <p:cNvPr id="4" name="Imagen 3" descr="SigmaNew_v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7254" y="916284"/>
              <a:ext cx="7129492" cy="4941763"/>
            </a:xfrm>
            <a:prstGeom prst="rect">
              <a:avLst/>
            </a:prstGeom>
          </p:spPr>
        </p:pic>
        <p:sp>
          <p:nvSpPr>
            <p:cNvPr id="5" name="CuadroTexto 4"/>
            <p:cNvSpPr txBox="1"/>
            <p:nvPr/>
          </p:nvSpPr>
          <p:spPr>
            <a:xfrm>
              <a:off x="2363198" y="4375785"/>
              <a:ext cx="696451" cy="30777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sz="1400" dirty="0" err="1">
                  <a:solidFill>
                    <a:srgbClr val="008000"/>
                  </a:solidFill>
                </a:rPr>
                <a:t>W+jets</a:t>
              </a:r>
              <a:endParaRPr lang="es-ES_tradnl" sz="1400" dirty="0">
                <a:solidFill>
                  <a:srgbClr val="008000"/>
                </a:solidFill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3414502" y="4380556"/>
              <a:ext cx="620795" cy="30777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sz="1400" dirty="0" err="1">
                  <a:solidFill>
                    <a:srgbClr val="008000"/>
                  </a:solidFill>
                </a:rPr>
                <a:t>Z+jets</a:t>
              </a:r>
              <a:endParaRPr lang="es-ES_tradnl" sz="1400" dirty="0">
                <a:solidFill>
                  <a:srgbClr val="008000"/>
                </a:solidFill>
              </a:endParaRP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5575179" y="4373883"/>
              <a:ext cx="433808" cy="30777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sz="1400" dirty="0">
                  <a:solidFill>
                    <a:srgbClr val="008000"/>
                  </a:solidFill>
                </a:rPr>
                <a:t>top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322671" y="4380556"/>
              <a:ext cx="415497" cy="30777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sz="1400" dirty="0">
                  <a:solidFill>
                    <a:srgbClr val="008000"/>
                  </a:solidFill>
                </a:rPr>
                <a:t>V</a:t>
              </a:r>
              <a:r>
                <a:rPr lang="es-ES_tradnl" sz="900" dirty="0">
                  <a:solidFill>
                    <a:srgbClr val="008000"/>
                  </a:solidFill>
                </a:rPr>
                <a:t> </a:t>
              </a:r>
              <a:r>
                <a:rPr lang="es-ES_tradnl" sz="1400" dirty="0">
                  <a:solidFill>
                    <a:srgbClr val="008000"/>
                  </a:solidFill>
                </a:rPr>
                <a:t>V</a:t>
              </a: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7079462" y="3086968"/>
              <a:ext cx="698630" cy="30777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err="1">
                  <a:solidFill>
                    <a:srgbClr val="008000"/>
                  </a:solidFill>
                </a:rPr>
                <a:t>Higgs</a:t>
              </a:r>
              <a:endParaRPr lang="es-ES_tradnl" sz="1400" dirty="0">
                <a:solidFill>
                  <a:srgbClr val="008000"/>
                </a:solidFill>
              </a:endParaRPr>
            </a:p>
          </p:txBody>
        </p:sp>
      </p:grpSp>
      <p:sp>
        <p:nvSpPr>
          <p:cNvPr id="31" name="Título 1"/>
          <p:cNvSpPr txBox="1">
            <a:spLocks/>
          </p:cNvSpPr>
          <p:nvPr/>
        </p:nvSpPr>
        <p:spPr>
          <a:xfrm>
            <a:off x="457200" y="65137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/>
              <a:t>Medidas del Modelo Estándar</a:t>
            </a:r>
            <a:endParaRPr lang="es-ES" sz="3200" u="sng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1463569" y="6001052"/>
            <a:ext cx="6216862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/>
            <a:r>
              <a:rPr lang="es-ES" sz="2000" dirty="0">
                <a:solidFill>
                  <a:srgbClr val="FF0000"/>
                </a:solidFill>
              </a:rPr>
              <a:t>Estas medidas precisas son la llave para realizar descubrimientos de nueva física.</a:t>
            </a:r>
            <a:endParaRPr lang="es-ES" sz="20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80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F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story-universe-08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379" y="18000"/>
            <a:ext cx="8113242" cy="6822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917024" y="829937"/>
            <a:ext cx="1156752" cy="1106586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941346" y="176045"/>
            <a:ext cx="694521" cy="779642"/>
            <a:chOff x="4941346" y="176045"/>
            <a:chExt cx="694521" cy="779642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5280825" y="465269"/>
              <a:ext cx="339482" cy="490418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941346" y="176045"/>
              <a:ext cx="6945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WMAP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23564" y="-11080"/>
            <a:ext cx="488864" cy="602092"/>
            <a:chOff x="5029357" y="213770"/>
            <a:chExt cx="488864" cy="602092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5280825" y="465269"/>
              <a:ext cx="237396" cy="350593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029357" y="213770"/>
              <a:ext cx="4667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24234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36B5E60-51DA-1648-BFF7-392E6C452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689" y="2029872"/>
            <a:ext cx="2975451" cy="3674140"/>
          </a:xfrm>
          <a:prstGeom prst="rect">
            <a:avLst/>
          </a:prstGeom>
        </p:spPr>
      </p:pic>
      <p:pic>
        <p:nvPicPr>
          <p:cNvPr id="7" name="Imagen 6" descr="barplot_blue_orange_SUSY2013.pdf">
            <a:extLst>
              <a:ext uri="{FF2B5EF4-FFF2-40B4-BE49-F238E27FC236}">
                <a16:creationId xmlns:a16="http://schemas.microsoft.com/office/drawing/2014/main" id="{3390392F-72D0-99C5-D03B-808E8BD4F9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52493" y="1150577"/>
            <a:ext cx="3674141" cy="5425099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CB517803-088B-5880-9866-A815BBF3CBAC}"/>
              </a:ext>
            </a:extLst>
          </p:cNvPr>
          <p:cNvSpPr txBox="1">
            <a:spLocks/>
          </p:cNvSpPr>
          <p:nvPr/>
        </p:nvSpPr>
        <p:spPr>
          <a:xfrm>
            <a:off x="457200" y="502654"/>
            <a:ext cx="8229600" cy="6513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r>
              <a:rPr lang="es-ES" sz="3200" dirty="0"/>
              <a:t>Supersimetría (SUSY)</a:t>
            </a:r>
            <a:endParaRPr lang="es-ES" sz="3200" u="sng" dirty="0"/>
          </a:p>
        </p:txBody>
      </p:sp>
    </p:spTree>
    <p:extLst>
      <p:ext uri="{BB962C8B-B14F-4D97-AF65-F5344CB8AC3E}">
        <p14:creationId xmlns:p14="http://schemas.microsoft.com/office/powerpoint/2010/main" val="224035969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4321" y="752969"/>
            <a:ext cx="8575357" cy="53520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ym typeface="Wingdings"/>
              </a:rPr>
              <a:t>Los </a:t>
            </a:r>
            <a:r>
              <a:rPr lang="en-US" sz="2000" dirty="0" err="1">
                <a:sym typeface="Wingdings"/>
              </a:rPr>
              <a:t>experimentos</a:t>
            </a:r>
            <a:r>
              <a:rPr lang="en-US" sz="2000" dirty="0">
                <a:sym typeface="Wingdings"/>
              </a:rPr>
              <a:t> de LHC </a:t>
            </a:r>
            <a:r>
              <a:rPr lang="en-US" sz="2000" dirty="0" err="1">
                <a:sym typeface="Wingdings"/>
              </a:rPr>
              <a:t>han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desarrollado</a:t>
            </a:r>
            <a:r>
              <a:rPr lang="en-US" sz="2000" dirty="0">
                <a:sym typeface="Wingdings"/>
              </a:rPr>
              <a:t> un </a:t>
            </a:r>
            <a:r>
              <a:rPr lang="en-US" sz="2000" dirty="0" err="1">
                <a:sym typeface="Wingdings"/>
              </a:rPr>
              <a:t>ambicioso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programa</a:t>
            </a:r>
            <a:r>
              <a:rPr lang="en-US" sz="2000" dirty="0">
                <a:sym typeface="Wingdings"/>
              </a:rPr>
              <a:t> de </a:t>
            </a:r>
            <a:r>
              <a:rPr lang="en-US" sz="2000" dirty="0" err="1">
                <a:sym typeface="Wingdings"/>
              </a:rPr>
              <a:t>física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en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los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Runs I y II</a:t>
            </a:r>
            <a:r>
              <a:rPr lang="en-US" sz="2000" dirty="0">
                <a:sym typeface="Wingdings"/>
              </a:rPr>
              <a:t>, tanto </a:t>
            </a:r>
            <a:r>
              <a:rPr lang="en-US" sz="2000" dirty="0" err="1">
                <a:sym typeface="Wingdings"/>
              </a:rPr>
              <a:t>en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el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Modelo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Estándar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como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descubriendo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el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olidFill>
                  <a:srgbClr val="FF0000"/>
                </a:solidFill>
                <a:sym typeface="Wingdings"/>
              </a:rPr>
              <a:t>bosón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 de Higgs</a:t>
            </a:r>
            <a:r>
              <a:rPr lang="en-US" sz="2000" dirty="0">
                <a:sym typeface="Wingdings"/>
              </a:rPr>
              <a:t>.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Ahora</a:t>
            </a:r>
            <a:r>
              <a:rPr lang="en-US" sz="2000" dirty="0"/>
              <a:t> </a:t>
            </a:r>
            <a:r>
              <a:rPr lang="en-US" sz="2000" dirty="0" err="1"/>
              <a:t>buscan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FF0D00"/>
                </a:solidFill>
              </a:rPr>
              <a:t>NUEVA F</a:t>
            </a:r>
            <a:r>
              <a:rPr lang="es-ES" sz="2000" dirty="0">
                <a:solidFill>
                  <a:srgbClr val="FF0D00"/>
                </a:solidFill>
              </a:rPr>
              <a:t>ÍSICA </a:t>
            </a:r>
            <a:r>
              <a:rPr lang="en-US" sz="2000" dirty="0"/>
              <a:t>para </a:t>
            </a:r>
            <a:r>
              <a:rPr lang="en-US" sz="2000" dirty="0" err="1"/>
              <a:t>arrojar</a:t>
            </a:r>
            <a:r>
              <a:rPr lang="en-US" sz="2000" dirty="0"/>
              <a:t> luz </a:t>
            </a:r>
            <a:r>
              <a:rPr lang="en-US" sz="2000" dirty="0" err="1"/>
              <a:t>sobre</a:t>
            </a:r>
            <a:r>
              <a:rPr lang="en-US" sz="2000" dirty="0"/>
              <a:t> </a:t>
            </a:r>
            <a:r>
              <a:rPr lang="is-IS" sz="2000" noProof="0" dirty="0">
                <a:solidFill>
                  <a:srgbClr val="FF0D00"/>
                </a:solidFill>
                <a:sym typeface="Wingdings"/>
              </a:rPr>
              <a:t>CUESTIONES ABIERTAS en FÍSICA FUNDAMENTAL</a:t>
            </a:r>
            <a:r>
              <a:rPr lang="es-ES" sz="2000" noProof="0" dirty="0">
                <a:sym typeface="Wingdings"/>
              </a:rPr>
              <a:t>:</a:t>
            </a:r>
            <a:endParaRPr lang="en-US" sz="2000" dirty="0"/>
          </a:p>
          <a:p>
            <a:endParaRPr lang="en-US" sz="400" dirty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>
                <a:solidFill>
                  <a:schemeClr val="accent1"/>
                </a:solidFill>
              </a:rPr>
              <a:t>materia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orcura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dirty="0" err="1">
                <a:solidFill>
                  <a:schemeClr val="accent1"/>
                </a:solidFill>
              </a:rPr>
              <a:t>gravitones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dirty="0" err="1">
                <a:solidFill>
                  <a:schemeClr val="accent1"/>
                </a:solidFill>
              </a:rPr>
              <a:t>dimensiones</a:t>
            </a:r>
            <a:r>
              <a:rPr lang="en-US" sz="2000" dirty="0">
                <a:solidFill>
                  <a:schemeClr val="accent1"/>
                </a:solidFill>
              </a:rPr>
              <a:t> extra, 	</a:t>
            </a:r>
            <a:r>
              <a:rPr lang="en-US" sz="2000" dirty="0" err="1">
                <a:solidFill>
                  <a:schemeClr val="accent1"/>
                </a:solidFill>
              </a:rPr>
              <a:t>agujeros</a:t>
            </a:r>
            <a:r>
              <a:rPr lang="en-US" sz="2000" dirty="0">
                <a:solidFill>
                  <a:schemeClr val="accent1"/>
                </a:solidFill>
              </a:rPr>
              <a:t> negros </a:t>
            </a:r>
            <a:r>
              <a:rPr lang="en-US" sz="2000" dirty="0" err="1">
                <a:solidFill>
                  <a:schemeClr val="accent1"/>
                </a:solidFill>
              </a:rPr>
              <a:t>cuánticos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dirty="0" err="1">
                <a:solidFill>
                  <a:schemeClr val="accent1"/>
                </a:solidFill>
              </a:rPr>
              <a:t>bosones</a:t>
            </a:r>
            <a:r>
              <a:rPr lang="en-US" sz="2000" dirty="0">
                <a:solidFill>
                  <a:schemeClr val="accent1"/>
                </a:solidFill>
              </a:rPr>
              <a:t> de Higgs 	</a:t>
            </a:r>
            <a:r>
              <a:rPr lang="en-US" sz="2000" dirty="0" err="1">
                <a:solidFill>
                  <a:schemeClr val="accent1"/>
                </a:solidFill>
              </a:rPr>
              <a:t>adicionales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dirty="0" err="1">
                <a:solidFill>
                  <a:schemeClr val="accent1"/>
                </a:solidFill>
              </a:rPr>
              <a:t>partículas</a:t>
            </a:r>
            <a:r>
              <a:rPr lang="en-US" sz="2000" dirty="0">
                <a:solidFill>
                  <a:schemeClr val="accent1"/>
                </a:solidFill>
              </a:rPr>
              <a:t> con </a:t>
            </a:r>
            <a:r>
              <a:rPr lang="en-US" sz="2000" dirty="0" err="1">
                <a:solidFill>
                  <a:schemeClr val="accent1"/>
                </a:solidFill>
              </a:rPr>
              <a:t>nuevas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simetrías</a:t>
            </a:r>
            <a:r>
              <a:rPr lang="en-US" sz="2000" dirty="0">
                <a:solidFill>
                  <a:schemeClr val="accent1"/>
                </a:solidFill>
              </a:rPr>
              <a:t>.</a:t>
            </a:r>
          </a:p>
          <a:p>
            <a:endParaRPr lang="en-US" sz="2000" dirty="0">
              <a:sym typeface="Wingdings"/>
            </a:endParaRPr>
          </a:p>
          <a:p>
            <a:pPr marL="0" indent="0">
              <a:buNone/>
            </a:pPr>
            <a:r>
              <a:rPr lang="en-US" sz="2000" dirty="0">
                <a:sym typeface="Wingdings"/>
              </a:rPr>
              <a:t>En 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2015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comenz</a:t>
            </a:r>
            <a:r>
              <a:rPr lang="es-ES" sz="2000" dirty="0" err="1">
                <a:sym typeface="Wingdings"/>
              </a:rPr>
              <a:t>ó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una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nueva</a:t>
            </a:r>
            <a:r>
              <a:rPr lang="en-US" sz="2000" dirty="0">
                <a:sym typeface="Wingdings"/>
              </a:rPr>
              <a:t> era con LHC operando a </a:t>
            </a:r>
            <a:r>
              <a:rPr lang="en-US" sz="2000" dirty="0" err="1">
                <a:sym typeface="Wingdings"/>
              </a:rPr>
              <a:t>energ</a:t>
            </a:r>
            <a:r>
              <a:rPr lang="es-ES" sz="2000" dirty="0" err="1">
                <a:sym typeface="Wingdings"/>
              </a:rPr>
              <a:t>ías</a:t>
            </a:r>
            <a:r>
              <a:rPr lang="es-ES" sz="2000" dirty="0">
                <a:sym typeface="Wingdings"/>
              </a:rPr>
              <a:t> nunca alcanzadas antes: </a:t>
            </a:r>
            <a:r>
              <a:rPr lang="es-ES" sz="2000" dirty="0">
                <a:solidFill>
                  <a:srgbClr val="FF0D00"/>
                </a:solidFill>
                <a:sym typeface="Wingdings"/>
              </a:rPr>
              <a:t>13 </a:t>
            </a:r>
            <a:r>
              <a:rPr lang="es-ES" sz="2000" dirty="0" err="1">
                <a:solidFill>
                  <a:srgbClr val="FF0D00"/>
                </a:solidFill>
                <a:sym typeface="Wingdings"/>
              </a:rPr>
              <a:t>TeV</a:t>
            </a:r>
            <a:r>
              <a:rPr lang="en-US" sz="2000" dirty="0">
                <a:sym typeface="Wingdings"/>
              </a:rPr>
              <a:t>. </a:t>
            </a:r>
            <a:r>
              <a:rPr lang="en-US" sz="2000" dirty="0" err="1">
                <a:sym typeface="Wingdings"/>
              </a:rPr>
              <a:t>En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2022</a:t>
            </a:r>
            <a:r>
              <a:rPr lang="en-US" sz="2000" dirty="0">
                <a:sym typeface="Wingdings"/>
              </a:rPr>
              <a:t> LHC ha </a:t>
            </a:r>
            <a:r>
              <a:rPr lang="en-US" sz="2000" dirty="0" err="1">
                <a:sym typeface="Wingdings"/>
              </a:rPr>
              <a:t>alcanzado</a:t>
            </a:r>
            <a:r>
              <a:rPr lang="en-US" sz="2000" dirty="0">
                <a:sym typeface="Wingdings"/>
              </a:rPr>
              <a:t> la </a:t>
            </a:r>
            <a:r>
              <a:rPr lang="en-US" sz="2000" dirty="0" err="1">
                <a:sym typeface="Wingdings"/>
              </a:rPr>
              <a:t>energ</a:t>
            </a:r>
            <a:r>
              <a:rPr lang="es-ES" sz="2000" dirty="0" err="1">
                <a:sym typeface="Wingdings"/>
              </a:rPr>
              <a:t>ía</a:t>
            </a:r>
            <a:r>
              <a:rPr lang="es-ES" sz="2000" dirty="0">
                <a:sym typeface="Wingdings"/>
              </a:rPr>
              <a:t> </a:t>
            </a:r>
            <a:r>
              <a:rPr lang="es-ES" sz="2000" dirty="0" err="1">
                <a:sym typeface="Wingdings"/>
              </a:rPr>
              <a:t>record</a:t>
            </a:r>
            <a:r>
              <a:rPr lang="es-ES" sz="2000" dirty="0">
                <a:sym typeface="Wingdings"/>
              </a:rPr>
              <a:t> de </a:t>
            </a:r>
            <a:r>
              <a:rPr lang="es-ES" sz="2000" dirty="0">
                <a:solidFill>
                  <a:srgbClr val="FF0D00"/>
                </a:solidFill>
                <a:sym typeface="Wingdings"/>
              </a:rPr>
              <a:t>13.6 </a:t>
            </a:r>
            <a:r>
              <a:rPr lang="es-ES" sz="2000" dirty="0" err="1">
                <a:solidFill>
                  <a:srgbClr val="FF0D00"/>
                </a:solidFill>
                <a:sym typeface="Wingdings"/>
              </a:rPr>
              <a:t>TeV</a:t>
            </a:r>
            <a:r>
              <a:rPr lang="en-US" sz="2000" dirty="0">
                <a:sym typeface="Wingdings"/>
              </a:rPr>
              <a:t>.</a:t>
            </a:r>
          </a:p>
          <a:p>
            <a:pPr marL="0" indent="0">
              <a:buNone/>
            </a:pPr>
            <a:endParaRPr lang="en-US" sz="2000" dirty="0">
              <a:sym typeface="Wingdings"/>
            </a:endParaRPr>
          </a:p>
          <a:p>
            <a:pPr marL="0" indent="0">
              <a:buNone/>
            </a:pPr>
            <a:r>
              <a:rPr lang="en-US" sz="2000" dirty="0">
                <a:sym typeface="Wingdings"/>
              </a:rPr>
              <a:t>¿</a:t>
            </a:r>
            <a:r>
              <a:rPr lang="en-US" sz="2000" dirty="0" err="1">
                <a:sym typeface="Wingdings"/>
              </a:rPr>
              <a:t>Qué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nos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depara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el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>
                <a:sym typeface="Wingdings"/>
              </a:rPr>
              <a:t>futuro</a:t>
            </a:r>
            <a:r>
              <a:rPr lang="en-US" sz="2000" dirty="0">
                <a:sym typeface="Wingdings"/>
              </a:rPr>
              <a:t> de </a:t>
            </a:r>
            <a:r>
              <a:rPr lang="en-US" sz="2000" dirty="0">
                <a:solidFill>
                  <a:srgbClr val="FF0D00"/>
                </a:solidFill>
                <a:sym typeface="Wingdings"/>
              </a:rPr>
              <a:t>LHC</a:t>
            </a:r>
            <a:r>
              <a:rPr lang="en-US" sz="2000" dirty="0">
                <a:sym typeface="Wingding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743675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03084" y="556057"/>
            <a:ext cx="8283716" cy="49511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is-IS" sz="2400" noProof="0" dirty="0">
                <a:sym typeface="Wingdings"/>
              </a:rPr>
              <a:t>CUESTIONES FUNDAMENTALES EN</a:t>
            </a:r>
          </a:p>
          <a:p>
            <a:pPr marL="0" indent="0" algn="ctr">
              <a:buNone/>
            </a:pPr>
            <a:r>
              <a:rPr lang="is-IS" sz="2400" noProof="0" dirty="0">
                <a:sym typeface="Wingdings"/>
              </a:rPr>
              <a:t>F</a:t>
            </a:r>
            <a:r>
              <a:rPr lang="es-ES" sz="2400" noProof="0" dirty="0">
                <a:sym typeface="Wingdings"/>
              </a:rPr>
              <a:t>ÍSICA DE PARTÍCULAS:</a:t>
            </a:r>
          </a:p>
          <a:p>
            <a:pPr marL="0" indent="0">
              <a:buNone/>
            </a:pPr>
            <a:endParaRPr lang="es-ES" sz="2400" dirty="0">
              <a:sym typeface="Wingdings"/>
            </a:endParaRPr>
          </a:p>
          <a:p>
            <a:r>
              <a:rPr lang="es-ES" sz="2400" dirty="0">
                <a:solidFill>
                  <a:srgbClr val="0070C0"/>
                </a:solidFill>
              </a:rPr>
              <a:t>jerarquía de masas (nº de familias y masa de los neutrinos),</a:t>
            </a:r>
          </a:p>
          <a:p>
            <a:r>
              <a:rPr lang="es-ES" sz="2400" dirty="0">
                <a:solidFill>
                  <a:srgbClr val="002060"/>
                </a:solidFill>
              </a:rPr>
              <a:t>asimetría materia-antimateria en el universo,</a:t>
            </a:r>
          </a:p>
          <a:p>
            <a:r>
              <a:rPr lang="en-US" sz="2400" dirty="0" err="1">
                <a:solidFill>
                  <a:srgbClr val="0070C0"/>
                </a:solidFill>
              </a:rPr>
              <a:t>materia</a:t>
            </a:r>
            <a:r>
              <a:rPr lang="en-US" sz="2400" dirty="0">
                <a:solidFill>
                  <a:srgbClr val="0070C0"/>
                </a:solidFill>
              </a:rPr>
              <a:t> y la </a:t>
            </a:r>
            <a:r>
              <a:rPr lang="en-US" sz="2400" dirty="0" err="1">
                <a:solidFill>
                  <a:srgbClr val="0070C0"/>
                </a:solidFill>
              </a:rPr>
              <a:t>energía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err="1">
                <a:solidFill>
                  <a:srgbClr val="0070C0"/>
                </a:solidFill>
              </a:rPr>
              <a:t>oscuras</a:t>
            </a:r>
            <a:r>
              <a:rPr lang="en-US" sz="2400" dirty="0">
                <a:solidFill>
                  <a:srgbClr val="0070C0"/>
                </a:solidFill>
              </a:rPr>
              <a:t>,</a:t>
            </a:r>
          </a:p>
          <a:p>
            <a:r>
              <a:rPr lang="en-US" sz="2400" dirty="0" err="1">
                <a:solidFill>
                  <a:srgbClr val="002060"/>
                </a:solidFill>
              </a:rPr>
              <a:t>estabilidad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cuántica</a:t>
            </a:r>
            <a:r>
              <a:rPr lang="en-US" sz="2400" dirty="0">
                <a:solidFill>
                  <a:srgbClr val="002060"/>
                </a:solidFill>
              </a:rPr>
              <a:t> de </a:t>
            </a:r>
            <a:r>
              <a:rPr lang="en-US" sz="2400" dirty="0" err="1">
                <a:solidFill>
                  <a:srgbClr val="002060"/>
                </a:solidFill>
              </a:rPr>
              <a:t>m</a:t>
            </a:r>
            <a:r>
              <a:rPr lang="en-US" sz="2400" baseline="-25000" dirty="0" err="1">
                <a:solidFill>
                  <a:srgbClr val="002060"/>
                </a:solidFill>
              </a:rPr>
              <a:t>H</a:t>
            </a:r>
            <a:r>
              <a:rPr lang="en-US" sz="2400" dirty="0">
                <a:solidFill>
                  <a:srgbClr val="002060"/>
                </a:solidFill>
              </a:rPr>
              <a:t>,</a:t>
            </a:r>
          </a:p>
          <a:p>
            <a:r>
              <a:rPr lang="en-US" sz="2400" dirty="0" err="1">
                <a:solidFill>
                  <a:srgbClr val="0070C0"/>
                </a:solidFill>
              </a:rPr>
              <a:t>inflación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err="1">
                <a:solidFill>
                  <a:srgbClr val="0070C0"/>
                </a:solidFill>
              </a:rPr>
              <a:t>cosmológica</a:t>
            </a:r>
            <a:r>
              <a:rPr lang="en-US" sz="2400" dirty="0">
                <a:solidFill>
                  <a:srgbClr val="0070C0"/>
                </a:solidFill>
              </a:rPr>
              <a:t>,</a:t>
            </a:r>
          </a:p>
          <a:p>
            <a:r>
              <a:rPr lang="en-US" sz="2400" dirty="0" err="1">
                <a:solidFill>
                  <a:srgbClr val="002060"/>
                </a:solidFill>
              </a:rPr>
              <a:t>formulación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cuántica</a:t>
            </a:r>
            <a:r>
              <a:rPr lang="en-US" sz="2400" dirty="0">
                <a:solidFill>
                  <a:srgbClr val="002060"/>
                </a:solidFill>
              </a:rPr>
              <a:t> de la </a:t>
            </a:r>
            <a:r>
              <a:rPr lang="en-US" sz="2400" dirty="0" err="1">
                <a:solidFill>
                  <a:srgbClr val="002060"/>
                </a:solidFill>
              </a:rPr>
              <a:t>gravedad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  <a:endParaRPr lang="en-US" sz="2400" noProof="0" dirty="0">
              <a:solidFill>
                <a:srgbClr val="00206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21106015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3455" y="597620"/>
            <a:ext cx="7897091" cy="55434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El panorama experimental y </a:t>
            </a:r>
            <a:r>
              <a:rPr lang="en-US" sz="2400" dirty="0" err="1">
                <a:solidFill>
                  <a:srgbClr val="0070C0"/>
                </a:solidFill>
              </a:rPr>
              <a:t>observacional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err="1">
                <a:solidFill>
                  <a:srgbClr val="0070C0"/>
                </a:solidFill>
              </a:rPr>
              <a:t>va</a:t>
            </a:r>
            <a:r>
              <a:rPr lang="en-US" sz="2400" dirty="0">
                <a:solidFill>
                  <a:srgbClr val="0070C0"/>
                </a:solidFill>
              </a:rPr>
              <a:t> mucho </a:t>
            </a:r>
            <a:r>
              <a:rPr lang="en-US" sz="2400" dirty="0" err="1">
                <a:solidFill>
                  <a:srgbClr val="0070C0"/>
                </a:solidFill>
              </a:rPr>
              <a:t>más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err="1">
                <a:solidFill>
                  <a:srgbClr val="0070C0"/>
                </a:solidFill>
              </a:rPr>
              <a:t>allá</a:t>
            </a:r>
            <a:r>
              <a:rPr lang="en-US" sz="2400" dirty="0">
                <a:solidFill>
                  <a:srgbClr val="0070C0"/>
                </a:solidFill>
              </a:rPr>
              <a:t> de LHC:</a:t>
            </a:r>
          </a:p>
          <a:p>
            <a:endParaRPr lang="en-US" sz="2400" dirty="0"/>
          </a:p>
          <a:p>
            <a:r>
              <a:rPr lang="en-US" sz="2000" dirty="0" err="1"/>
              <a:t>experimentos</a:t>
            </a:r>
            <a:r>
              <a:rPr lang="en-US" sz="2000" dirty="0"/>
              <a:t> de neutrinos (DUNE),</a:t>
            </a:r>
          </a:p>
          <a:p>
            <a:r>
              <a:rPr lang="en-US" sz="2000" dirty="0" err="1"/>
              <a:t>experimentos</a:t>
            </a:r>
            <a:r>
              <a:rPr lang="en-US" sz="2000" dirty="0"/>
              <a:t> de </a:t>
            </a:r>
            <a:r>
              <a:rPr lang="en-US" sz="2000" dirty="0" err="1"/>
              <a:t>rayos</a:t>
            </a:r>
            <a:r>
              <a:rPr lang="en-US" sz="2000" dirty="0"/>
              <a:t> </a:t>
            </a:r>
            <a:r>
              <a:rPr lang="en-US" sz="2000" dirty="0" err="1"/>
              <a:t>cósmicos</a:t>
            </a:r>
            <a:r>
              <a:rPr lang="en-US" sz="2000" dirty="0"/>
              <a:t> (AMS en la ISS)</a:t>
            </a:r>
          </a:p>
          <a:p>
            <a:r>
              <a:rPr lang="en-US" sz="2000" dirty="0" err="1"/>
              <a:t>experimentos</a:t>
            </a:r>
            <a:r>
              <a:rPr lang="en-US" sz="2000" dirty="0"/>
              <a:t> de </a:t>
            </a:r>
            <a:r>
              <a:rPr lang="en-US" sz="2000" dirty="0" err="1"/>
              <a:t>búsqueda</a:t>
            </a:r>
            <a:r>
              <a:rPr lang="en-US" sz="2000" dirty="0"/>
              <a:t> </a:t>
            </a:r>
            <a:r>
              <a:rPr lang="en-US" sz="2000" dirty="0" err="1"/>
              <a:t>directa</a:t>
            </a:r>
            <a:r>
              <a:rPr lang="en-US" sz="2000" dirty="0"/>
              <a:t> (DarkSide-20k) e </a:t>
            </a:r>
            <a:r>
              <a:rPr lang="en-US" sz="2000" dirty="0" err="1"/>
              <a:t>indirecta</a:t>
            </a:r>
            <a:r>
              <a:rPr lang="en-US" sz="2000" dirty="0"/>
              <a:t> (AMS) de </a:t>
            </a:r>
            <a:r>
              <a:rPr lang="en-US" sz="2000" dirty="0" err="1"/>
              <a:t>materia</a:t>
            </a:r>
            <a:r>
              <a:rPr lang="en-US" sz="2000" dirty="0"/>
              <a:t> </a:t>
            </a:r>
            <a:r>
              <a:rPr lang="en-US" sz="2000" dirty="0" err="1"/>
              <a:t>oscura</a:t>
            </a:r>
            <a:endParaRPr lang="en-US" sz="2000" dirty="0"/>
          </a:p>
          <a:p>
            <a:r>
              <a:rPr lang="en-US" sz="2000" dirty="0" err="1"/>
              <a:t>observatorios</a:t>
            </a:r>
            <a:r>
              <a:rPr lang="en-US" sz="2000" dirty="0"/>
              <a:t> de </a:t>
            </a:r>
            <a:r>
              <a:rPr lang="en-US" sz="2000" dirty="0" err="1"/>
              <a:t>energía</a:t>
            </a:r>
            <a:r>
              <a:rPr lang="en-US" sz="2000" dirty="0"/>
              <a:t> </a:t>
            </a:r>
            <a:r>
              <a:rPr lang="en-US" sz="2000" dirty="0" err="1"/>
              <a:t>oscura</a:t>
            </a:r>
            <a:r>
              <a:rPr lang="en-US" sz="2000" dirty="0"/>
              <a:t> (DES, PAU)</a:t>
            </a:r>
          </a:p>
          <a:p>
            <a:r>
              <a:rPr lang="en-US" sz="2000" dirty="0" err="1"/>
              <a:t>astronomía</a:t>
            </a:r>
            <a:r>
              <a:rPr lang="en-US" sz="2000" dirty="0"/>
              <a:t> de </a:t>
            </a:r>
            <a:r>
              <a:rPr lang="en-US" sz="2000" dirty="0" err="1"/>
              <a:t>rayos</a:t>
            </a:r>
            <a:r>
              <a:rPr lang="en-US" sz="2000" dirty="0"/>
              <a:t> 𝛾 (CTA)</a:t>
            </a:r>
          </a:p>
          <a:p>
            <a:r>
              <a:rPr lang="en-US" sz="2000" dirty="0" err="1"/>
              <a:t>astronomía</a:t>
            </a:r>
            <a:r>
              <a:rPr lang="en-US" sz="2000" dirty="0"/>
              <a:t> de </a:t>
            </a:r>
            <a:r>
              <a:rPr lang="en-US" sz="2000" dirty="0" err="1"/>
              <a:t>ondas</a:t>
            </a:r>
            <a:r>
              <a:rPr lang="en-US" sz="2000" dirty="0"/>
              <a:t> </a:t>
            </a:r>
            <a:r>
              <a:rPr lang="en-US" sz="2000" dirty="0" err="1"/>
              <a:t>gravitacionales</a:t>
            </a:r>
            <a:r>
              <a:rPr lang="en-US" sz="2000" dirty="0"/>
              <a:t> (Virgo)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Entre </a:t>
            </a:r>
            <a:r>
              <a:rPr lang="en-US" sz="1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paréntesis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aquellos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en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los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que </a:t>
            </a:r>
            <a:r>
              <a:rPr lang="en-US" sz="1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participa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el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CIEMAT.</a:t>
            </a:r>
          </a:p>
        </p:txBody>
      </p:sp>
    </p:spTree>
    <p:extLst>
      <p:ext uri="{BB962C8B-B14F-4D97-AF65-F5344CB8AC3E}">
        <p14:creationId xmlns:p14="http://schemas.microsoft.com/office/powerpoint/2010/main" val="19083576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166790" y="1175422"/>
            <a:ext cx="22894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8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alkduster"/>
                <a:ea typeface="+mn-ea"/>
                <a:cs typeface="Chalkduster"/>
              </a:rPr>
              <a:t>FIN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436" y="3670388"/>
            <a:ext cx="6176563" cy="31876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3486"/>
          <a:stretch/>
        </p:blipFill>
        <p:spPr>
          <a:xfrm>
            <a:off x="0" y="3896"/>
            <a:ext cx="5741549" cy="366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833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mc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1" cy="62247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7854" y="4105159"/>
            <a:ext cx="3328868" cy="180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val 3"/>
          <p:cNvSpPr/>
          <p:nvPr/>
        </p:nvSpPr>
        <p:spPr>
          <a:xfrm>
            <a:off x="5624464" y="3175265"/>
            <a:ext cx="2710174" cy="2483509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38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rn-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64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61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rn-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64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2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rn-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64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06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  <a:alpha val="71000"/>
          </a:schemeClr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6952</TotalTime>
  <Words>1545</Words>
  <Application>Microsoft Macintosh PowerPoint</Application>
  <PresentationFormat>Presentación en pantalla (4:3)</PresentationFormat>
  <Paragraphs>219</Paragraphs>
  <Slides>54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54</vt:i4>
      </vt:variant>
    </vt:vector>
  </HeadingPairs>
  <TitlesOfParts>
    <vt:vector size="65" baseType="lpstr">
      <vt:lpstr>Arial</vt:lpstr>
      <vt:lpstr>Calibri</vt:lpstr>
      <vt:lpstr>Chalkduster</vt:lpstr>
      <vt:lpstr>Lato</vt:lpstr>
      <vt:lpstr>Merriweather</vt:lpstr>
      <vt:lpstr>Symbol</vt:lpstr>
      <vt:lpstr>Office Theme</vt:lpstr>
      <vt:lpstr>1_Office Theme</vt:lpstr>
      <vt:lpstr>14_Office Theme</vt:lpstr>
      <vt:lpstr>8_Office Theme</vt:lpstr>
      <vt:lpstr>3_Office Theme</vt:lpstr>
      <vt:lpstr>Física de partículas experimental en LHC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LHC: gran colisionador de hadrones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pp ➝ Z+X ➝ e+e−+X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vértices secundarios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CIEMAT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</dc:creator>
  <cp:lastModifiedBy>Pablo GARCIA ABIA</cp:lastModifiedBy>
  <cp:revision>366</cp:revision>
  <dcterms:created xsi:type="dcterms:W3CDTF">2013-02-19T09:22:29Z</dcterms:created>
  <dcterms:modified xsi:type="dcterms:W3CDTF">2023-07-24T07:29:40Z</dcterms:modified>
</cp:coreProperties>
</file>