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391" r:id="rId3"/>
    <p:sldId id="411" r:id="rId4"/>
    <p:sldId id="394" r:id="rId5"/>
    <p:sldId id="412" r:id="rId6"/>
    <p:sldId id="410" r:id="rId7"/>
    <p:sldId id="408" r:id="rId8"/>
    <p:sldId id="409" r:id="rId9"/>
    <p:sldId id="413" r:id="rId10"/>
    <p:sldId id="407" r:id="rId11"/>
    <p:sldId id="396" r:id="rId12"/>
    <p:sldId id="397" r:id="rId13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89396-231F-4EF4-8F68-02EF353915D6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4BA91-006E-4862-978E-9B031D4BB2C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4654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11E93-333E-BDD9-D613-63A8CC722F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C2C236-91AF-5835-E4B0-0C936BCA15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DA7B9-D2CD-A327-3F97-2BA40BB28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2A372-0187-7AB4-DC5A-A85165763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94F47B-7059-96E3-0CD8-DAF2887FD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2041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7554A-754C-6522-0A6C-6FC70424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14EF2-D497-DDF7-61CD-9881BBD2B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45EA9-638E-5EAE-924D-0C910D087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F9DA1-E17F-D750-E594-AE189DF65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961B2-69B4-7940-AB86-756E462F4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36653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3AC119-AB47-7256-D5CA-39730A639D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55C30B-B33E-9FC2-6A00-65D634A128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BC85F-2DB2-7EA6-B3F4-F37821C96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71F25-C532-2A26-6D27-30A60B088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56DF1-435F-9C3D-1A52-4DE70D580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9023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930D1-2474-BE60-8317-597C54148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64BBB-6EBC-B5DB-68D8-C0B489361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63CBA-8918-D58F-609F-E97D0F2DA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9522E-DF67-23A8-20CB-B4F61E9A1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5B0B8-BE7C-CA3B-5257-78813B2E1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9298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9BD81-5762-1730-F00C-B0DF76515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E874E6-9389-914F-8B2F-5189C2FD0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2D4CA-ACE8-3700-15F7-F2586B5A7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159F1-0FA0-A064-91F6-31FF32D9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9E084-CB88-83B0-8013-63ACBE640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48196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4616E-FA47-1373-837F-A0A6C5A05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7AF47-F357-B21E-185D-25B69815C9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DEDEAE-DEDE-8F38-B092-EADB12573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230B13-F996-6B62-C828-69AB2DF20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503627-E20D-48C3-E157-224CE2A50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D8E28A-7506-E538-2720-DCD88E5DA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60891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72DB6-E4EE-A04A-0BB4-80C61D7EF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599167-F7DE-A46D-5DD8-FD511AAA4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6EF541-4413-0F27-2E3A-FDC1098094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210853-CD8A-AD10-AA9B-C32487E2FD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A64E5A-6CAE-D381-75E7-2C1223337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044D0D-A152-0AEF-822F-101BED1BA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594560-22DA-DD5C-4032-67A5E8506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1EF304-5D12-DD66-1410-8E7CC8AD6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91970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B43B7-D19B-1177-C614-B1190BC9D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8E8FB-4040-FB48-DDC6-D49BA85FE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A89DF7-5A99-5F68-4488-6969EC2F8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EDF3A-BD24-2A50-C57A-5F673275A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067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863F95-1822-69A3-5C32-4E0F23A3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18A018-87B9-BF81-A623-34C293AD2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E83EF5-6419-CCB9-FC9C-87F76F05D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8635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A11F8-76DE-F4F1-5AF5-659765591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303E7-4403-4DE0-12BB-BE33DF6EC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FA7650-8C86-D271-2B21-3CB4304A9B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E5D290-C600-F834-B8BD-AFA141B0E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37A21B-7147-6543-4E93-59838640B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808285-B703-C8B5-F588-87190A583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3146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9C9B0-C0D6-2689-6F6B-8E3D883A5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9AA1E6-FD6C-1EF9-3321-A50EDD184F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28C944-3D6B-3E79-D9D1-38E08E27F5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06B12B-CEED-6991-3FCE-F57F5B7AD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B92402-E164-C23C-7F62-5DC57AF76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138D3-CC62-6FE0-31E4-36B43E622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467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CC612B-1F23-EA2C-19A3-3024C737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76D9DA-95F1-3C24-7FEB-612DD39C0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44DBA-4CD0-F5C9-CB19-76BC6BA609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F6E8E-7C0A-4F28-A048-1725C0450E7E}" type="datetimeFigureOut">
              <a:rPr lang="sv-SE" smtClean="0"/>
              <a:t>2022-08-04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148F0-37E0-70BD-6952-18CCD65277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3DEC9-8748-A584-641C-0C503B4D4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21F5-4128-4FA9-9764-23629D7A57B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209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DB4DD-4E74-8086-9C57-C6AB3827EF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Status w31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92436C-A0E7-D0E7-A98E-1D4FCFFA65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Fredrik PG</a:t>
            </a:r>
          </a:p>
        </p:txBody>
      </p:sp>
    </p:spTree>
    <p:extLst>
      <p:ext uri="{BB962C8B-B14F-4D97-AF65-F5344CB8AC3E}">
        <p14:creationId xmlns:p14="http://schemas.microsoft.com/office/powerpoint/2010/main" val="699423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6B05A-D867-98FD-B99F-18A5DE03D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521" y="90237"/>
            <a:ext cx="9838539" cy="897397"/>
          </a:xfrm>
        </p:spPr>
        <p:txBody>
          <a:bodyPr>
            <a:normAutofit fontScale="90000"/>
          </a:bodyPr>
          <a:lstStyle/>
          <a:p>
            <a:r>
              <a:rPr lang="sv-SE" dirty="0" err="1"/>
              <a:t>Voltage</a:t>
            </a:r>
            <a:r>
              <a:rPr lang="sv-SE" dirty="0"/>
              <a:t> </a:t>
            </a:r>
            <a:r>
              <a:rPr lang="sv-SE" dirty="0" err="1"/>
              <a:t>applied</a:t>
            </a:r>
            <a:r>
              <a:rPr lang="sv-SE" dirty="0"/>
              <a:t> on Longitudinal FI </a:t>
            </a:r>
            <a:r>
              <a:rPr lang="sv-SE" dirty="0" err="1"/>
              <a:t>electrodes</a:t>
            </a:r>
            <a:endParaRPr lang="sv-SE" dirty="0"/>
          </a:p>
        </p:txBody>
      </p:sp>
      <p:pic>
        <p:nvPicPr>
          <p:cNvPr id="22" name="Bildobjekt 21">
            <a:extLst>
              <a:ext uri="{FF2B5EF4-FFF2-40B4-BE49-F238E27FC236}">
                <a16:creationId xmlns:a16="http://schemas.microsoft.com/office/drawing/2014/main" id="{417E2888-1F19-A751-EFB8-1372EB7865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5" t="10195" r="6559" b="3571"/>
          <a:stretch/>
        </p:blipFill>
        <p:spPr>
          <a:xfrm>
            <a:off x="2697737" y="987634"/>
            <a:ext cx="6527827" cy="5845123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D3A24977-FB51-F6C8-34AE-C387998C6541}"/>
              </a:ext>
            </a:extLst>
          </p:cNvPr>
          <p:cNvSpPr txBox="1"/>
          <p:nvPr/>
        </p:nvSpPr>
        <p:spPr>
          <a:xfrm>
            <a:off x="3580138" y="2098587"/>
            <a:ext cx="5311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Fast protons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filtered</a:t>
            </a:r>
            <a:r>
              <a:rPr lang="sv-SE" dirty="0"/>
              <a:t> </a:t>
            </a:r>
            <a:r>
              <a:rPr lang="sv-SE" dirty="0" err="1"/>
              <a:t>when</a:t>
            </a:r>
            <a:r>
              <a:rPr lang="sv-SE" dirty="0"/>
              <a:t> </a:t>
            </a:r>
            <a:r>
              <a:rPr lang="sv-SE" dirty="0" err="1"/>
              <a:t>increasing</a:t>
            </a:r>
            <a:r>
              <a:rPr lang="sv-SE" dirty="0"/>
              <a:t> </a:t>
            </a:r>
            <a:r>
              <a:rPr lang="sv-SE" dirty="0" err="1"/>
              <a:t>voltage</a:t>
            </a:r>
            <a:r>
              <a:rPr lang="sv-SE" dirty="0"/>
              <a:t> on FI</a:t>
            </a:r>
            <a:endParaRPr lang="en-US" dirty="0"/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F9B11B89-80FA-B76D-86C0-8F051CA5EAE1}"/>
              </a:ext>
            </a:extLst>
          </p:cNvPr>
          <p:cNvSpPr txBox="1"/>
          <p:nvPr/>
        </p:nvSpPr>
        <p:spPr>
          <a:xfrm>
            <a:off x="3580138" y="1077908"/>
            <a:ext cx="3982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0.3mbar plasma </a:t>
            </a:r>
            <a:r>
              <a:rPr lang="sv-SE" dirty="0" err="1"/>
              <a:t>pressure</a:t>
            </a:r>
            <a:r>
              <a:rPr lang="sv-SE" dirty="0"/>
              <a:t> </a:t>
            </a:r>
            <a:r>
              <a:rPr lang="sv-SE" dirty="0" err="1"/>
              <a:t>biased</a:t>
            </a:r>
            <a:r>
              <a:rPr lang="sv-SE" dirty="0"/>
              <a:t> at +3kV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094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B7B3C-50CA-2036-4A53-D642B0330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At 3kV voltge compared.</a:t>
            </a:r>
          </a:p>
        </p:txBody>
      </p:sp>
      <p:pic>
        <p:nvPicPr>
          <p:cNvPr id="5" name="Content Placeholder 4" descr="Chart, histogram&#10;&#10;Description automatically generated">
            <a:extLst>
              <a:ext uri="{FF2B5EF4-FFF2-40B4-BE49-F238E27FC236}">
                <a16:creationId xmlns:a16="http://schemas.microsoft.com/office/drawing/2014/main" id="{D52293E0-7EB2-DC98-743D-EF1CB3A276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515" y="1690688"/>
            <a:ext cx="7332070" cy="4351338"/>
          </a:xfrm>
        </p:spPr>
      </p:pic>
    </p:spTree>
    <p:extLst>
      <p:ext uri="{BB962C8B-B14F-4D97-AF65-F5344CB8AC3E}">
        <p14:creationId xmlns:p14="http://schemas.microsoft.com/office/powerpoint/2010/main" val="434768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0104C-5C93-0EBB-2175-4693D6BE2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Stability of source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8B0916A-3A1D-13A1-AF7D-AAC6734052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157" y="1544049"/>
            <a:ext cx="6805559" cy="4786400"/>
          </a:xfrm>
        </p:spPr>
      </p:pic>
    </p:spTree>
    <p:extLst>
      <p:ext uri="{BB962C8B-B14F-4D97-AF65-F5344CB8AC3E}">
        <p14:creationId xmlns:p14="http://schemas.microsoft.com/office/powerpoint/2010/main" val="903959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0C153-4C07-D739-BCB2-763226C15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795" y="-88833"/>
            <a:ext cx="10515600" cy="1325563"/>
          </a:xfrm>
        </p:spPr>
        <p:txBody>
          <a:bodyPr/>
          <a:lstStyle/>
          <a:p>
            <a:r>
              <a:rPr lang="en-US" dirty="0"/>
              <a:t>Timeline</a:t>
            </a:r>
            <a:endParaRPr lang="sv-SE" dirty="0"/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F4BF6B7-0070-F94A-12E0-820E9608BA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18" y="860981"/>
            <a:ext cx="12066128" cy="3725226"/>
          </a:xfrm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FBAF1738-E92F-5145-256A-ADC438F21C51}"/>
              </a:ext>
            </a:extLst>
          </p:cNvPr>
          <p:cNvSpPr/>
          <p:nvPr/>
        </p:nvSpPr>
        <p:spPr>
          <a:xfrm>
            <a:off x="5638800" y="1331739"/>
            <a:ext cx="914400" cy="99415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C8F999-E9DF-40DE-5FD2-433F53BE1EC2}"/>
              </a:ext>
            </a:extLst>
          </p:cNvPr>
          <p:cNvSpPr txBox="1"/>
          <p:nvPr/>
        </p:nvSpPr>
        <p:spPr>
          <a:xfrm>
            <a:off x="373032" y="4704357"/>
            <a:ext cx="3774431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>
                <a:solidFill>
                  <a:schemeClr val="accent6">
                    <a:lumMod val="75000"/>
                  </a:schemeClr>
                </a:solidFill>
              </a:rPr>
              <a:t>Milestones achieved: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TPX lens </a:t>
            </a:r>
            <a:r>
              <a:rPr lang="sv-SE" dirty="0" err="1"/>
              <a:t>arrived</a:t>
            </a: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/>
              <a:t>Pulsed</a:t>
            </a:r>
            <a:r>
              <a:rPr lang="sv-SE" dirty="0"/>
              <a:t> proton source </a:t>
            </a:r>
            <a:r>
              <a:rPr lang="sv-SE" dirty="0" err="1"/>
              <a:t>characterized</a:t>
            </a: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C </a:t>
            </a:r>
            <a:r>
              <a:rPr lang="sv-SE" dirty="0" err="1"/>
              <a:t>foil</a:t>
            </a:r>
            <a:r>
              <a:rPr lang="sv-SE" dirty="0"/>
              <a:t> </a:t>
            </a:r>
            <a:r>
              <a:rPr lang="sv-SE" dirty="0" err="1"/>
              <a:t>installed</a:t>
            </a:r>
            <a:r>
              <a:rPr lang="sv-SE" dirty="0"/>
              <a:t> in </a:t>
            </a:r>
            <a:r>
              <a:rPr lang="sv-SE" dirty="0" err="1"/>
              <a:t>chamber</a:t>
            </a:r>
            <a:endParaRPr lang="sv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27064D-2E04-F732-8F0A-F04E93D0E4CE}"/>
              </a:ext>
            </a:extLst>
          </p:cNvPr>
          <p:cNvSpPr txBox="1"/>
          <p:nvPr/>
        </p:nvSpPr>
        <p:spPr>
          <a:xfrm>
            <a:off x="7296890" y="4800215"/>
            <a:ext cx="3409075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>
                <a:solidFill>
                  <a:srgbClr val="FF0000"/>
                </a:solidFill>
              </a:rPr>
              <a:t>Milestones remaining: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/>
              <a:t>Hg,Cd,Na</a:t>
            </a:r>
            <a:r>
              <a:rPr lang="sv-SE" dirty="0"/>
              <a:t> </a:t>
            </a:r>
            <a:r>
              <a:rPr lang="sv-SE" dirty="0" err="1"/>
              <a:t>lamps</a:t>
            </a:r>
            <a:r>
              <a:rPr lang="sv-SE" dirty="0"/>
              <a:t> not </a:t>
            </a:r>
            <a:r>
              <a:rPr lang="sv-SE" dirty="0" err="1"/>
              <a:t>arrived</a:t>
            </a:r>
            <a:endParaRPr lang="sv-SE" dirty="0"/>
          </a:p>
          <a:p>
            <a:r>
              <a:rPr lang="sv-SE" dirty="0"/>
              <a:t> </a:t>
            </a:r>
            <a:r>
              <a:rPr lang="sv-SE" dirty="0" err="1"/>
              <a:t>but</a:t>
            </a:r>
            <a:r>
              <a:rPr lang="sv-SE" dirty="0"/>
              <a:t> </a:t>
            </a:r>
            <a:r>
              <a:rPr lang="sv-SE" dirty="0" err="1"/>
              <a:t>they</a:t>
            </a:r>
            <a:r>
              <a:rPr lang="sv-SE" dirty="0"/>
              <a:t> </a:t>
            </a:r>
            <a:r>
              <a:rPr lang="sv-SE" dirty="0" err="1"/>
              <a:t>have</a:t>
            </a:r>
            <a:r>
              <a:rPr lang="sv-SE" dirty="0"/>
              <a:t> </a:t>
            </a:r>
            <a:r>
              <a:rPr lang="sv-SE" dirty="0" err="1"/>
              <a:t>been</a:t>
            </a:r>
            <a:r>
              <a:rPr lang="sv-SE" dirty="0"/>
              <a:t> </a:t>
            </a:r>
            <a:r>
              <a:rPr lang="sv-SE" dirty="0" err="1"/>
              <a:t>shipped</a:t>
            </a: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MCP feedthroughs still missing.</a:t>
            </a:r>
          </a:p>
          <a:p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9818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5A114-E8E6-850C-EE27-7091190C9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4464" y="39667"/>
            <a:ext cx="5621061" cy="862625"/>
          </a:xfrm>
        </p:spPr>
        <p:txBody>
          <a:bodyPr/>
          <a:lstStyle/>
          <a:p>
            <a:r>
              <a:rPr lang="sv-SE" dirty="0"/>
              <a:t>A simple proton source</a:t>
            </a:r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E08DC167-3183-2233-85E4-CDC6EC37F5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257" y="3013369"/>
            <a:ext cx="2458276" cy="11071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2457F8-AADC-B30C-BB5E-1B06697E4C7C}"/>
              </a:ext>
            </a:extLst>
          </p:cNvPr>
          <p:cNvSpPr txBox="1"/>
          <p:nvPr/>
        </p:nvSpPr>
        <p:spPr>
          <a:xfrm>
            <a:off x="5626399" y="5873943"/>
            <a:ext cx="2827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Powersupply tripping at 300uA</a:t>
            </a:r>
          </a:p>
          <a:p>
            <a:endParaRPr lang="sv-SE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CEFD0A6-B402-62DB-7F5C-4C9B800A51B3}"/>
              </a:ext>
            </a:extLst>
          </p:cNvPr>
          <p:cNvGrpSpPr/>
          <p:nvPr/>
        </p:nvGrpSpPr>
        <p:grpSpPr>
          <a:xfrm>
            <a:off x="5424792" y="4303627"/>
            <a:ext cx="6301688" cy="1670620"/>
            <a:chOff x="2745854" y="746255"/>
            <a:chExt cx="9085720" cy="2413269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0A5F11D-FC41-43DD-53C1-F7032ECFAA49}"/>
                </a:ext>
              </a:extLst>
            </p:cNvPr>
            <p:cNvSpPr/>
            <p:nvPr/>
          </p:nvSpPr>
          <p:spPr>
            <a:xfrm>
              <a:off x="10314632" y="973193"/>
              <a:ext cx="81362" cy="218633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941866D-6EC6-80C0-F9B1-C0E338E53617}"/>
                </a:ext>
              </a:extLst>
            </p:cNvPr>
            <p:cNvSpPr/>
            <p:nvPr/>
          </p:nvSpPr>
          <p:spPr>
            <a:xfrm>
              <a:off x="10213417" y="1773712"/>
              <a:ext cx="231648" cy="5565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564E16C-F275-50A1-3240-35362EE8BEA3}"/>
                </a:ext>
              </a:extLst>
            </p:cNvPr>
            <p:cNvSpPr/>
            <p:nvPr/>
          </p:nvSpPr>
          <p:spPr>
            <a:xfrm>
              <a:off x="6082893" y="998843"/>
              <a:ext cx="76567" cy="214017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BB252E0-73DA-63F4-885F-13D8C91D2B09}"/>
                </a:ext>
              </a:extLst>
            </p:cNvPr>
            <p:cNvSpPr/>
            <p:nvPr/>
          </p:nvSpPr>
          <p:spPr>
            <a:xfrm>
              <a:off x="6043636" y="2007201"/>
              <a:ext cx="231648" cy="9753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9FA57F8-0686-A38F-FB42-E8D2FF42299F}"/>
                </a:ext>
              </a:extLst>
            </p:cNvPr>
            <p:cNvSpPr/>
            <p:nvPr/>
          </p:nvSpPr>
          <p:spPr>
            <a:xfrm>
              <a:off x="9183118" y="1455513"/>
              <a:ext cx="45719" cy="12984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4CFEE5B-1837-2B77-698C-352B4FA32118}"/>
                </a:ext>
              </a:extLst>
            </p:cNvPr>
            <p:cNvSpPr txBox="1"/>
            <p:nvPr/>
          </p:nvSpPr>
          <p:spPr>
            <a:xfrm>
              <a:off x="9066904" y="991947"/>
              <a:ext cx="401072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 </a:t>
              </a:r>
              <a:endParaRPr lang="sv-SE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D566A8C-D33F-758A-FA3F-3041F0D0D47B}"/>
                </a:ext>
              </a:extLst>
            </p:cNvPr>
            <p:cNvSpPr/>
            <p:nvPr/>
          </p:nvSpPr>
          <p:spPr>
            <a:xfrm>
              <a:off x="9394972" y="1455513"/>
              <a:ext cx="45719" cy="12984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2999C8F-5A6A-5C96-EE06-72AE661E8CF3}"/>
                </a:ext>
              </a:extLst>
            </p:cNvPr>
            <p:cNvSpPr/>
            <p:nvPr/>
          </p:nvSpPr>
          <p:spPr>
            <a:xfrm>
              <a:off x="11084707" y="1213389"/>
              <a:ext cx="623890" cy="8899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BDFDD0F-A84A-60E6-8D93-565D023CB241}"/>
                </a:ext>
              </a:extLst>
            </p:cNvPr>
            <p:cNvSpPr txBox="1"/>
            <p:nvPr/>
          </p:nvSpPr>
          <p:spPr>
            <a:xfrm>
              <a:off x="10957990" y="746255"/>
              <a:ext cx="623889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MCP</a:t>
              </a:r>
              <a:endParaRPr lang="sv-SE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99EB1F7-6AC7-8BA7-6EC0-B297FAD67D4B}"/>
                </a:ext>
              </a:extLst>
            </p:cNvPr>
            <p:cNvSpPr/>
            <p:nvPr/>
          </p:nvSpPr>
          <p:spPr>
            <a:xfrm flipV="1">
              <a:off x="10961731" y="2245382"/>
              <a:ext cx="869843" cy="4571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E30B7A0-C40A-D659-9FDB-4541B71EFB5F}"/>
                </a:ext>
              </a:extLst>
            </p:cNvPr>
            <p:cNvSpPr/>
            <p:nvPr/>
          </p:nvSpPr>
          <p:spPr>
            <a:xfrm>
              <a:off x="5887892" y="1994252"/>
              <a:ext cx="4886180" cy="126735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2560768-F31C-D292-25E2-96B6EBF6AF14}"/>
                </a:ext>
              </a:extLst>
            </p:cNvPr>
            <p:cNvSpPr/>
            <p:nvPr/>
          </p:nvSpPr>
          <p:spPr>
            <a:xfrm>
              <a:off x="3687928" y="1856212"/>
              <a:ext cx="2355708" cy="4740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551B517-4169-3213-F3C4-210A0A7C9C2B}"/>
                </a:ext>
              </a:extLst>
            </p:cNvPr>
            <p:cNvSpPr/>
            <p:nvPr/>
          </p:nvSpPr>
          <p:spPr>
            <a:xfrm>
              <a:off x="3687928" y="1903637"/>
              <a:ext cx="2279141" cy="3697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03CF876-C110-15DF-A6B7-E17AA63E969F}"/>
                </a:ext>
              </a:extLst>
            </p:cNvPr>
            <p:cNvSpPr/>
            <p:nvPr/>
          </p:nvSpPr>
          <p:spPr>
            <a:xfrm>
              <a:off x="4888134" y="1745826"/>
              <a:ext cx="535014" cy="685416"/>
            </a:xfrm>
            <a:prstGeom prst="rect">
              <a:avLst/>
            </a:prstGeom>
            <a:solidFill>
              <a:srgbClr val="D0CECE">
                <a:alpha val="36078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22B675C-FEA6-DA51-E4F0-1789F6DD980F}"/>
                </a:ext>
              </a:extLst>
            </p:cNvPr>
            <p:cNvSpPr/>
            <p:nvPr/>
          </p:nvSpPr>
          <p:spPr>
            <a:xfrm>
              <a:off x="5042348" y="1455513"/>
              <a:ext cx="226586" cy="290313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65A0B7EC-EC5C-9849-6CDE-8FA373341521}"/>
                </a:ext>
              </a:extLst>
            </p:cNvPr>
            <p:cNvSpPr/>
            <p:nvPr/>
          </p:nvSpPr>
          <p:spPr>
            <a:xfrm>
              <a:off x="4546571" y="1903637"/>
              <a:ext cx="1182787" cy="322138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tint val="66000"/>
                    <a:satMod val="160000"/>
                  </a:srgbClr>
                </a:gs>
                <a:gs pos="50000">
                  <a:srgbClr val="7030A0">
                    <a:tint val="44500"/>
                    <a:satMod val="160000"/>
                  </a:srgbClr>
                </a:gs>
                <a:gs pos="100000">
                  <a:srgbClr val="7030A0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C649CCF-7028-1FBF-A2A3-4E79E89E1C76}"/>
                </a:ext>
              </a:extLst>
            </p:cNvPr>
            <p:cNvSpPr/>
            <p:nvPr/>
          </p:nvSpPr>
          <p:spPr>
            <a:xfrm>
              <a:off x="2976493" y="2042815"/>
              <a:ext cx="1550449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943FD35-1150-D0CA-1910-20D219E03B73}"/>
                </a:ext>
              </a:extLst>
            </p:cNvPr>
            <p:cNvSpPr txBox="1"/>
            <p:nvPr/>
          </p:nvSpPr>
          <p:spPr>
            <a:xfrm>
              <a:off x="2745854" y="1520848"/>
              <a:ext cx="652744" cy="369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+5kV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27FDBCA-4C43-3750-0526-CC5917568D88}"/>
                </a:ext>
              </a:extLst>
            </p:cNvPr>
            <p:cNvSpPr txBox="1"/>
            <p:nvPr/>
          </p:nvSpPr>
          <p:spPr>
            <a:xfrm>
              <a:off x="6366565" y="1579612"/>
              <a:ext cx="9096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Protons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F09DC06-4E33-2EE9-CA39-8DCBF5D02E36}"/>
                </a:ext>
              </a:extLst>
            </p:cNvPr>
            <p:cNvSpPr/>
            <p:nvPr/>
          </p:nvSpPr>
          <p:spPr>
            <a:xfrm>
              <a:off x="7763661" y="1745826"/>
              <a:ext cx="567321" cy="7831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4C061C3-2FE1-930E-A147-243EA7652FF7}"/>
                </a:ext>
              </a:extLst>
            </p:cNvPr>
            <p:cNvSpPr/>
            <p:nvPr/>
          </p:nvSpPr>
          <p:spPr>
            <a:xfrm>
              <a:off x="7766206" y="2291101"/>
              <a:ext cx="567321" cy="7831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F424DA0-1690-348B-F0FD-677B8C400BFB}"/>
                </a:ext>
              </a:extLst>
            </p:cNvPr>
            <p:cNvSpPr/>
            <p:nvPr/>
          </p:nvSpPr>
          <p:spPr>
            <a:xfrm flipV="1">
              <a:off x="10961731" y="1867319"/>
              <a:ext cx="869843" cy="4571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F6D38C5-E5F5-1F46-A996-33E2EE09CAAE}"/>
              </a:ext>
            </a:extLst>
          </p:cNvPr>
          <p:cNvSpPr txBox="1">
            <a:spLocks/>
          </p:cNvSpPr>
          <p:nvPr/>
        </p:nvSpPr>
        <p:spPr>
          <a:xfrm>
            <a:off x="5561381" y="955124"/>
            <a:ext cx="5559197" cy="1750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Electrode placed near plasma and biased to +0 to +5kV.</a:t>
            </a:r>
          </a:p>
          <a:p>
            <a:r>
              <a:rPr lang="en-US" sz="2400" dirty="0"/>
              <a:t>5mA, 0-20kV </a:t>
            </a:r>
            <a:r>
              <a:rPr lang="en-US" sz="2400" dirty="0" err="1"/>
              <a:t>Heinzinger</a:t>
            </a:r>
            <a:r>
              <a:rPr lang="en-US" sz="2400" dirty="0"/>
              <a:t> power supply acquired</a:t>
            </a:r>
          </a:p>
          <a:p>
            <a:r>
              <a:rPr lang="en-US" sz="2400" dirty="0"/>
              <a:t>SHV feedthrough borrowed from MIRACLES</a:t>
            </a:r>
          </a:p>
          <a:p>
            <a:r>
              <a:rPr lang="en-US" sz="2400" dirty="0"/>
              <a:t>Stable proton beam observed from 200V to 5kV</a:t>
            </a:r>
          </a:p>
          <a:p>
            <a:endParaRPr lang="en-US" sz="2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BB4C5B7-1D4A-06AE-9AE3-B3CF65114205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6202766" y="4120568"/>
            <a:ext cx="1866629" cy="10407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95073BE6-4D1A-F803-B1D0-342D58BC2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44" y="1771994"/>
            <a:ext cx="4865273" cy="453048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72DF011-DA07-F000-DB39-52179BCFD40A}"/>
              </a:ext>
            </a:extLst>
          </p:cNvPr>
          <p:cNvSpPr txBox="1"/>
          <p:nvPr/>
        </p:nvSpPr>
        <p:spPr>
          <a:xfrm>
            <a:off x="525230" y="1771993"/>
            <a:ext cx="10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on</a:t>
            </a:r>
            <a:endParaRPr lang="sv-SE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481DB4C-B5AE-569B-77D7-E6C1A0C4D17A}"/>
              </a:ext>
            </a:extLst>
          </p:cNvPr>
          <p:cNvSpPr txBox="1"/>
          <p:nvPr/>
        </p:nvSpPr>
        <p:spPr>
          <a:xfrm>
            <a:off x="1494753" y="5243673"/>
            <a:ext cx="786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def on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7AA4EC1-41A6-043C-A99F-711B0720EE8F}"/>
              </a:ext>
            </a:extLst>
          </p:cNvPr>
          <p:cNvSpPr txBox="1"/>
          <p:nvPr/>
        </p:nvSpPr>
        <p:spPr>
          <a:xfrm>
            <a:off x="2735786" y="1975571"/>
            <a:ext cx="80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def off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3CB6CF9-30B3-F6A4-AA92-302B2BE0CA0F}"/>
              </a:ext>
            </a:extLst>
          </p:cNvPr>
          <p:cNvSpPr txBox="1"/>
          <p:nvPr/>
        </p:nvSpPr>
        <p:spPr>
          <a:xfrm>
            <a:off x="3018036" y="5701264"/>
            <a:ext cx="116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plasma off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18DC62-B050-53B3-3BA7-561E196674F9}"/>
              </a:ext>
            </a:extLst>
          </p:cNvPr>
          <p:cNvSpPr txBox="1"/>
          <p:nvPr/>
        </p:nvSpPr>
        <p:spPr>
          <a:xfrm>
            <a:off x="8643336" y="4591876"/>
            <a:ext cx="10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Deflector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700776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D820D-B551-761E-4969-ABD9C15A6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22008"/>
            <a:ext cx="10515600" cy="1325563"/>
          </a:xfrm>
        </p:spPr>
        <p:txBody>
          <a:bodyPr>
            <a:normAutofit/>
          </a:bodyPr>
          <a:lstStyle/>
          <a:p>
            <a:r>
              <a:rPr lang="sv-SE" sz="3600" dirty="0"/>
              <a:t>TOF </a:t>
            </a:r>
            <a:r>
              <a:rPr lang="sv-SE" sz="3600" dirty="0" err="1"/>
              <a:t>of</a:t>
            </a:r>
            <a:r>
              <a:rPr lang="sv-SE" sz="3600" dirty="0"/>
              <a:t> </a:t>
            </a:r>
            <a:r>
              <a:rPr lang="sv-SE" sz="3600" dirty="0" err="1"/>
              <a:t>pulsed</a:t>
            </a:r>
            <a:r>
              <a:rPr lang="sv-SE" sz="3600" dirty="0"/>
              <a:t> proton source, at different bias </a:t>
            </a:r>
            <a:r>
              <a:rPr lang="sv-SE" sz="3600" dirty="0" err="1"/>
              <a:t>voltages</a:t>
            </a:r>
            <a:endParaRPr lang="sv-SE" sz="3600" dirty="0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8763204A-F01F-4065-67A8-FA75649299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7" t="9788" r="8003" b="3922"/>
          <a:stretch/>
        </p:blipFill>
        <p:spPr>
          <a:xfrm>
            <a:off x="688848" y="1137998"/>
            <a:ext cx="9869424" cy="55906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0846A4-9E86-E727-CAEC-DC638E9098CA}"/>
              </a:ext>
            </a:extLst>
          </p:cNvPr>
          <p:cNvSpPr txBox="1"/>
          <p:nvPr/>
        </p:nvSpPr>
        <p:spPr>
          <a:xfrm>
            <a:off x="6609106" y="1302533"/>
            <a:ext cx="2610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0.3 </a:t>
            </a:r>
            <a:r>
              <a:rPr lang="sv-SE" dirty="0" err="1"/>
              <a:t>mbar</a:t>
            </a:r>
            <a:r>
              <a:rPr lang="sv-SE" dirty="0"/>
              <a:t> plasma </a:t>
            </a:r>
            <a:r>
              <a:rPr lang="sv-SE" dirty="0" err="1"/>
              <a:t>pressure</a:t>
            </a:r>
            <a:endParaRPr lang="sv-SE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696C17E-187D-A8B7-714B-BBEB8E253573}"/>
              </a:ext>
            </a:extLst>
          </p:cNvPr>
          <p:cNvCxnSpPr>
            <a:cxnSpLocks/>
          </p:cNvCxnSpPr>
          <p:nvPr/>
        </p:nvCxnSpPr>
        <p:spPr>
          <a:xfrm>
            <a:off x="5809488" y="5358384"/>
            <a:ext cx="31272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0D5283E-E7D6-20BC-26B5-17BB06487A26}"/>
              </a:ext>
            </a:extLst>
          </p:cNvPr>
          <p:cNvSpPr txBox="1"/>
          <p:nvPr/>
        </p:nvSpPr>
        <p:spPr>
          <a:xfrm>
            <a:off x="6662928" y="5053327"/>
            <a:ext cx="1666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Temp of plasma</a:t>
            </a:r>
          </a:p>
        </p:txBody>
      </p:sp>
    </p:spTree>
    <p:extLst>
      <p:ext uri="{BB962C8B-B14F-4D97-AF65-F5344CB8AC3E}">
        <p14:creationId xmlns:p14="http://schemas.microsoft.com/office/powerpoint/2010/main" val="3386163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1A21E93-1486-DF1E-3283-0A05D47FA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9222" y="144448"/>
            <a:ext cx="6140116" cy="1042570"/>
          </a:xfrm>
        </p:spPr>
        <p:txBody>
          <a:bodyPr/>
          <a:lstStyle/>
          <a:p>
            <a:r>
              <a:rPr lang="sv-SE" dirty="0" err="1"/>
              <a:t>What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these</a:t>
            </a:r>
            <a:r>
              <a:rPr lang="sv-SE" dirty="0"/>
              <a:t> </a:t>
            </a:r>
            <a:r>
              <a:rPr lang="sv-SE" dirty="0" err="1"/>
              <a:t>peaks</a:t>
            </a:r>
            <a:r>
              <a:rPr lang="sv-SE" dirty="0"/>
              <a:t>?</a:t>
            </a:r>
            <a:endParaRPr lang="en-US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98200B68-9BA8-B96D-2743-7EF2B7AFD0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1" t="9578" r="8679"/>
          <a:stretch/>
        </p:blipFill>
        <p:spPr>
          <a:xfrm>
            <a:off x="0" y="1412127"/>
            <a:ext cx="8421138" cy="5117834"/>
          </a:xfrm>
          <a:prstGeom prst="rect">
            <a:avLst/>
          </a:prstGeom>
        </p:spPr>
      </p:pic>
      <p:sp>
        <p:nvSpPr>
          <p:cNvPr id="10" name="Pil: nedåt 9">
            <a:extLst>
              <a:ext uri="{FF2B5EF4-FFF2-40B4-BE49-F238E27FC236}">
                <a16:creationId xmlns:a16="http://schemas.microsoft.com/office/drawing/2014/main" id="{96BBADE9-A6D2-42A4-C70D-5B490AB24A66}"/>
              </a:ext>
            </a:extLst>
          </p:cNvPr>
          <p:cNvSpPr/>
          <p:nvPr/>
        </p:nvSpPr>
        <p:spPr>
          <a:xfrm>
            <a:off x="1172266" y="2261829"/>
            <a:ext cx="309966" cy="6548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ED4F0445-8D9E-106E-DCC2-7010375E3CB2}"/>
              </a:ext>
            </a:extLst>
          </p:cNvPr>
          <p:cNvSpPr txBox="1"/>
          <p:nvPr/>
        </p:nvSpPr>
        <p:spPr>
          <a:xfrm>
            <a:off x="1070608" y="1892497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3us</a:t>
            </a:r>
            <a:endParaRPr lang="en-US" dirty="0"/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7B2E5F34-2591-8CD6-9AAA-8FEF64664F91}"/>
              </a:ext>
            </a:extLst>
          </p:cNvPr>
          <p:cNvSpPr txBox="1"/>
          <p:nvPr/>
        </p:nvSpPr>
        <p:spPr>
          <a:xfrm>
            <a:off x="1865548" y="4399440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10us</a:t>
            </a:r>
            <a:endParaRPr lang="en-US" dirty="0"/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E08DC343-6F96-2389-CE4E-B0DA6D2BD298}"/>
              </a:ext>
            </a:extLst>
          </p:cNvPr>
          <p:cNvSpPr txBox="1"/>
          <p:nvPr/>
        </p:nvSpPr>
        <p:spPr>
          <a:xfrm>
            <a:off x="2549991" y="2847909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16us</a:t>
            </a:r>
            <a:endParaRPr lang="en-US" dirty="0"/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08435C1A-5401-5360-974E-A93D316EE63D}"/>
              </a:ext>
            </a:extLst>
          </p:cNvPr>
          <p:cNvSpPr txBox="1"/>
          <p:nvPr/>
        </p:nvSpPr>
        <p:spPr>
          <a:xfrm>
            <a:off x="2949967" y="1733905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19us</a:t>
            </a:r>
            <a:endParaRPr lang="en-US" dirty="0"/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E6A4DEAD-371C-267F-A486-1C2038CAF34D}"/>
              </a:ext>
            </a:extLst>
          </p:cNvPr>
          <p:cNvSpPr txBox="1"/>
          <p:nvPr/>
        </p:nvSpPr>
        <p:spPr>
          <a:xfrm>
            <a:off x="3580268" y="1480683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23us</a:t>
            </a:r>
            <a:endParaRPr lang="en-US" dirty="0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D4B15223-E2B1-271C-D8D5-140F9E55B1DD}"/>
              </a:ext>
            </a:extLst>
          </p:cNvPr>
          <p:cNvSpPr txBox="1"/>
          <p:nvPr/>
        </p:nvSpPr>
        <p:spPr>
          <a:xfrm>
            <a:off x="9070511" y="1096515"/>
            <a:ext cx="2184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3us -&gt; 270eV protons</a:t>
            </a:r>
            <a:endParaRPr lang="en-US" dirty="0"/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21FA9226-422F-264B-3D82-B78E05E872E1}"/>
              </a:ext>
            </a:extLst>
          </p:cNvPr>
          <p:cNvSpPr txBox="1"/>
          <p:nvPr/>
        </p:nvSpPr>
        <p:spPr>
          <a:xfrm>
            <a:off x="9070511" y="1542981"/>
            <a:ext cx="209544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10us, 270eV 12 </a:t>
            </a:r>
            <a:r>
              <a:rPr lang="sv-SE" dirty="0" err="1"/>
              <a:t>amu</a:t>
            </a:r>
            <a:endParaRPr lang="sv-SE" dirty="0"/>
          </a:p>
          <a:p>
            <a:endParaRPr lang="sv-SE" dirty="0"/>
          </a:p>
          <a:p>
            <a:r>
              <a:rPr lang="sv-SE" dirty="0"/>
              <a:t>16us, 270eV 30 </a:t>
            </a:r>
            <a:r>
              <a:rPr lang="sv-SE" dirty="0" err="1"/>
              <a:t>amu</a:t>
            </a:r>
            <a:endParaRPr lang="sv-SE" dirty="0"/>
          </a:p>
          <a:p>
            <a:endParaRPr lang="en-US" dirty="0"/>
          </a:p>
          <a:p>
            <a:r>
              <a:rPr lang="sv-SE" dirty="0"/>
              <a:t>19us, 270eV 44 </a:t>
            </a:r>
            <a:r>
              <a:rPr lang="sv-SE" dirty="0" err="1"/>
              <a:t>amu</a:t>
            </a:r>
            <a:endParaRPr lang="sv-SE" dirty="0"/>
          </a:p>
          <a:p>
            <a:endParaRPr lang="en-US" dirty="0"/>
          </a:p>
          <a:p>
            <a:r>
              <a:rPr lang="sv-SE" dirty="0"/>
              <a:t>23us, 270eV 65 </a:t>
            </a:r>
            <a:r>
              <a:rPr lang="sv-SE" dirty="0" err="1"/>
              <a:t>amu</a:t>
            </a:r>
            <a:endParaRPr lang="sv-SE" dirty="0"/>
          </a:p>
          <a:p>
            <a:endParaRPr lang="en-US" dirty="0"/>
          </a:p>
        </p:txBody>
      </p:sp>
      <p:pic>
        <p:nvPicPr>
          <p:cNvPr id="20" name="Bildobjekt 19">
            <a:extLst>
              <a:ext uri="{FF2B5EF4-FFF2-40B4-BE49-F238E27FC236}">
                <a16:creationId xmlns:a16="http://schemas.microsoft.com/office/drawing/2014/main" id="{EB3894FD-0340-2C7B-E45F-CFE1FD84C7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4" t="2853" r="30671" b="8117"/>
          <a:stretch/>
        </p:blipFill>
        <p:spPr>
          <a:xfrm rot="5400000">
            <a:off x="8745265" y="4071848"/>
            <a:ext cx="2636425" cy="2640608"/>
          </a:xfrm>
          <a:prstGeom prst="rect">
            <a:avLst/>
          </a:prstGeom>
        </p:spPr>
      </p:pic>
      <p:sp>
        <p:nvSpPr>
          <p:cNvPr id="5" name="Pil: nedåt 4">
            <a:extLst>
              <a:ext uri="{FF2B5EF4-FFF2-40B4-BE49-F238E27FC236}">
                <a16:creationId xmlns:a16="http://schemas.microsoft.com/office/drawing/2014/main" id="{A3610F2D-1527-2CB9-AEBC-3285685A2AB9}"/>
              </a:ext>
            </a:extLst>
          </p:cNvPr>
          <p:cNvSpPr/>
          <p:nvPr/>
        </p:nvSpPr>
        <p:spPr>
          <a:xfrm rot="1384854">
            <a:off x="10238927" y="4807189"/>
            <a:ext cx="264160" cy="5554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5B34A8DD-7863-EB82-1CBB-E2477876D222}"/>
              </a:ext>
            </a:extLst>
          </p:cNvPr>
          <p:cNvSpPr txBox="1"/>
          <p:nvPr/>
        </p:nvSpPr>
        <p:spPr>
          <a:xfrm>
            <a:off x="8914701" y="4118271"/>
            <a:ext cx="229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Hole</a:t>
            </a:r>
            <a:r>
              <a:rPr lang="sv-SE" dirty="0"/>
              <a:t> </a:t>
            </a:r>
            <a:r>
              <a:rPr lang="sv-SE" dirty="0" err="1"/>
              <a:t>caused</a:t>
            </a:r>
            <a:r>
              <a:rPr lang="sv-SE" dirty="0"/>
              <a:t> by </a:t>
            </a:r>
            <a:r>
              <a:rPr lang="sv-SE" dirty="0" err="1"/>
              <a:t>beam</a:t>
            </a:r>
            <a:r>
              <a:rPr lang="sv-SE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182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56C57-7B53-B03D-26C7-8F06C4B37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409" y="122937"/>
            <a:ext cx="10515600" cy="1325563"/>
          </a:xfrm>
        </p:spPr>
        <p:txBody>
          <a:bodyPr/>
          <a:lstStyle/>
          <a:p>
            <a:r>
              <a:rPr lang="en-US" dirty="0"/>
              <a:t>Transmission through 12nm thick C-foil </a:t>
            </a:r>
            <a:endParaRPr lang="sv-SE" dirty="0"/>
          </a:p>
        </p:txBody>
      </p:sp>
      <p:pic>
        <p:nvPicPr>
          <p:cNvPr id="6" name="Content Placeholder 5" descr="Chart, scatter chart&#10;&#10;Description automatically generated">
            <a:extLst>
              <a:ext uri="{FF2B5EF4-FFF2-40B4-BE49-F238E27FC236}">
                <a16:creationId xmlns:a16="http://schemas.microsoft.com/office/drawing/2014/main" id="{5C30B329-3950-B7DF-0C0E-121B47896D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385" y="2036679"/>
            <a:ext cx="3918422" cy="3715443"/>
          </a:xfrm>
        </p:spPr>
      </p:pic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58424865-EBB6-670D-9210-80C58577AE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75" y="2098226"/>
            <a:ext cx="4026743" cy="3653896"/>
          </a:xfrm>
          <a:prstGeom prst="rect">
            <a:avLst/>
          </a:prstGeom>
        </p:spPr>
      </p:pic>
      <p:pic>
        <p:nvPicPr>
          <p:cNvPr id="7" name="Picture 6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F5BBD977-941D-6FB4-744D-4CC0036915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13" t="22696" r="36525" b="28767"/>
          <a:stretch/>
        </p:blipFill>
        <p:spPr>
          <a:xfrm>
            <a:off x="9535272" y="202241"/>
            <a:ext cx="2074261" cy="15711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E58071-DA47-2EA8-2A2D-8956FBB809BB}"/>
              </a:ext>
            </a:extLst>
          </p:cNvPr>
          <p:cNvSpPr txBox="1"/>
          <p:nvPr/>
        </p:nvSpPr>
        <p:spPr>
          <a:xfrm>
            <a:off x="648511" y="6172022"/>
            <a:ext cx="10441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Example: </a:t>
            </a:r>
            <a:r>
              <a:rPr lang="en-US" dirty="0"/>
              <a:t>With 200V we expect 85% transmission with a beam energy of 185(25) eV resulting in 5.5us/m TOF </a:t>
            </a:r>
            <a:endParaRPr lang="sv-SE" dirty="0"/>
          </a:p>
        </p:txBody>
      </p:sp>
      <p:pic>
        <p:nvPicPr>
          <p:cNvPr id="10" name="Picture 9" descr="A picture containing qr code&#10;&#10;Description automatically generated">
            <a:extLst>
              <a:ext uri="{FF2B5EF4-FFF2-40B4-BE49-F238E27FC236}">
                <a16:creationId xmlns:a16="http://schemas.microsoft.com/office/drawing/2014/main" id="{FCC96D8A-677F-67B6-6DBA-035F7CBC35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895" y="1952539"/>
            <a:ext cx="3729571" cy="37154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E43FAE-AE5E-34C3-8316-EB90DD3A5F37}"/>
              </a:ext>
            </a:extLst>
          </p:cNvPr>
          <p:cNvSpPr txBox="1"/>
          <p:nvPr/>
        </p:nvSpPr>
        <p:spPr>
          <a:xfrm>
            <a:off x="8412129" y="4862287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200 eV p+ beam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CE0B35-7607-74C0-78CB-7D4467B133F6}"/>
              </a:ext>
            </a:extLst>
          </p:cNvPr>
          <p:cNvSpPr txBox="1"/>
          <p:nvPr/>
        </p:nvSpPr>
        <p:spPr>
          <a:xfrm>
            <a:off x="1538129" y="1809906"/>
            <a:ext cx="1832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energy TOF</a:t>
            </a:r>
            <a:endParaRPr lang="sv-S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348B77-7997-1E1F-7FF1-E8F5F70D2C56}"/>
              </a:ext>
            </a:extLst>
          </p:cNvPr>
          <p:cNvSpPr txBox="1"/>
          <p:nvPr/>
        </p:nvSpPr>
        <p:spPr>
          <a:xfrm>
            <a:off x="4783925" y="1809906"/>
            <a:ext cx="3135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Transmission through 12nm foil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48038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D931D-2992-DCE4-B238-3B4F90EE8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9961" y="98629"/>
            <a:ext cx="7728626" cy="716466"/>
          </a:xfrm>
        </p:spPr>
        <p:txBody>
          <a:bodyPr/>
          <a:lstStyle/>
          <a:p>
            <a:r>
              <a:rPr lang="en-US" dirty="0"/>
              <a:t>H(2s) production using C-foil</a:t>
            </a:r>
            <a:endParaRPr lang="sv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8520BB-FDAF-C926-0F1B-B793C7E6758D}"/>
              </a:ext>
            </a:extLst>
          </p:cNvPr>
          <p:cNvSpPr txBox="1"/>
          <p:nvPr/>
        </p:nvSpPr>
        <p:spPr>
          <a:xfrm>
            <a:off x="9879012" y="3994522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+3000V</a:t>
            </a:r>
            <a:endParaRPr lang="sv-SE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885F936-9ECD-B480-5EBA-E746A96647B4}"/>
              </a:ext>
            </a:extLst>
          </p:cNvPr>
          <p:cNvSpPr txBox="1"/>
          <p:nvPr/>
        </p:nvSpPr>
        <p:spPr>
          <a:xfrm>
            <a:off x="4511496" y="2569577"/>
            <a:ext cx="841800" cy="473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C-foil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512192-418A-D7C6-3476-C7C86AB5E585}"/>
              </a:ext>
            </a:extLst>
          </p:cNvPr>
          <p:cNvSpPr/>
          <p:nvPr/>
        </p:nvSpPr>
        <p:spPr>
          <a:xfrm>
            <a:off x="9121378" y="2498423"/>
            <a:ext cx="85593" cy="248237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F12A57-240C-DE21-CCA5-0DC3CEFC1B59}"/>
              </a:ext>
            </a:extLst>
          </p:cNvPr>
          <p:cNvSpPr/>
          <p:nvPr/>
        </p:nvSpPr>
        <p:spPr>
          <a:xfrm>
            <a:off x="9014900" y="3407337"/>
            <a:ext cx="243692" cy="631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A7DEB0-A4EB-08AE-4AB7-3EBD01B1E118}"/>
              </a:ext>
            </a:extLst>
          </p:cNvPr>
          <p:cNvSpPr/>
          <p:nvPr/>
        </p:nvSpPr>
        <p:spPr>
          <a:xfrm>
            <a:off x="4110979" y="2529421"/>
            <a:ext cx="80547" cy="242996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66AEBD-8478-0A0B-198B-807A8C6ACD2E}"/>
              </a:ext>
            </a:extLst>
          </p:cNvPr>
          <p:cNvSpPr/>
          <p:nvPr/>
        </p:nvSpPr>
        <p:spPr>
          <a:xfrm>
            <a:off x="4069681" y="3674319"/>
            <a:ext cx="243692" cy="110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F83CFB-5522-67F7-20D5-5702D9089D6E}"/>
              </a:ext>
            </a:extLst>
          </p:cNvPr>
          <p:cNvSpPr/>
          <p:nvPr/>
        </p:nvSpPr>
        <p:spPr>
          <a:xfrm>
            <a:off x="4847956" y="3012995"/>
            <a:ext cx="48095" cy="14742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404A375-E239-FFDE-55FA-4F258D4A5FDF}"/>
              </a:ext>
            </a:extLst>
          </p:cNvPr>
          <p:cNvSpPr/>
          <p:nvPr/>
        </p:nvSpPr>
        <p:spPr>
          <a:xfrm>
            <a:off x="9837162" y="2419262"/>
            <a:ext cx="1010860" cy="169633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0B4F5B-F580-74E4-0B54-89CA009D1CCE}"/>
              </a:ext>
            </a:extLst>
          </p:cNvPr>
          <p:cNvSpPr txBox="1"/>
          <p:nvPr/>
        </p:nvSpPr>
        <p:spPr>
          <a:xfrm>
            <a:off x="10048350" y="2052630"/>
            <a:ext cx="656327" cy="419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MCP</a:t>
            </a:r>
            <a:endParaRPr lang="sv-S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68CE8D-8FA3-FA51-60EF-9F162AFE04BC}"/>
              </a:ext>
            </a:extLst>
          </p:cNvPr>
          <p:cNvSpPr/>
          <p:nvPr/>
        </p:nvSpPr>
        <p:spPr>
          <a:xfrm flipV="1">
            <a:off x="9729612" y="3906395"/>
            <a:ext cx="1064809" cy="4571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764A0C9-EB02-17C9-A376-39C65FA561F4}"/>
              </a:ext>
            </a:extLst>
          </p:cNvPr>
          <p:cNvSpPr/>
          <p:nvPr/>
        </p:nvSpPr>
        <p:spPr>
          <a:xfrm>
            <a:off x="3905839" y="3674319"/>
            <a:ext cx="941963" cy="129192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B0BF9F0-C222-556A-FEE0-65334E793B96}"/>
              </a:ext>
            </a:extLst>
          </p:cNvPr>
          <p:cNvSpPr/>
          <p:nvPr/>
        </p:nvSpPr>
        <p:spPr>
          <a:xfrm>
            <a:off x="1591496" y="3502884"/>
            <a:ext cx="2478186" cy="538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D40C1F-7BBC-F13E-F339-89C421B19358}"/>
              </a:ext>
            </a:extLst>
          </p:cNvPr>
          <p:cNvSpPr/>
          <p:nvPr/>
        </p:nvSpPr>
        <p:spPr>
          <a:xfrm>
            <a:off x="1591496" y="3556732"/>
            <a:ext cx="2397638" cy="41986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E95D3AE-AA93-72CA-512B-DE267A2973FE}"/>
              </a:ext>
            </a:extLst>
          </p:cNvPr>
          <p:cNvSpPr/>
          <p:nvPr/>
        </p:nvSpPr>
        <p:spPr>
          <a:xfrm>
            <a:off x="2854103" y="3377552"/>
            <a:ext cx="562831" cy="778225"/>
          </a:xfrm>
          <a:prstGeom prst="rect">
            <a:avLst/>
          </a:prstGeom>
          <a:solidFill>
            <a:srgbClr val="D0CECE">
              <a:alpha val="36078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C2AF28-1312-3383-123F-5886D66263ED}"/>
              </a:ext>
            </a:extLst>
          </p:cNvPr>
          <p:cNvSpPr/>
          <p:nvPr/>
        </p:nvSpPr>
        <p:spPr>
          <a:xfrm>
            <a:off x="3016334" y="3047928"/>
            <a:ext cx="238367" cy="329623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B08E21F-A723-BC98-5F62-B8D9105BA822}"/>
              </a:ext>
            </a:extLst>
          </p:cNvPr>
          <p:cNvSpPr/>
          <p:nvPr/>
        </p:nvSpPr>
        <p:spPr>
          <a:xfrm>
            <a:off x="2494782" y="3556732"/>
            <a:ext cx="1244282" cy="365757"/>
          </a:xfrm>
          <a:prstGeom prst="ellipse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3A2D79-1B3D-AD15-2B8C-D1485E30043C}"/>
              </a:ext>
            </a:extLst>
          </p:cNvPr>
          <p:cNvSpPr/>
          <p:nvPr/>
        </p:nvSpPr>
        <p:spPr>
          <a:xfrm>
            <a:off x="843072" y="3714755"/>
            <a:ext cx="1631059" cy="51909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CDA2A2-B8F5-7512-948C-4BD65B576256}"/>
              </a:ext>
            </a:extLst>
          </p:cNvPr>
          <p:cNvSpPr txBox="1"/>
          <p:nvPr/>
        </p:nvSpPr>
        <p:spPr>
          <a:xfrm>
            <a:off x="632997" y="3305825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+200 V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1179AF0-7FE9-00C2-1395-CD21BA94D78B}"/>
              </a:ext>
            </a:extLst>
          </p:cNvPr>
          <p:cNvSpPr/>
          <p:nvPr/>
        </p:nvSpPr>
        <p:spPr>
          <a:xfrm>
            <a:off x="6359570" y="3355295"/>
            <a:ext cx="954121" cy="6796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FF55AB9-E827-5EA2-2D00-C145CF294295}"/>
              </a:ext>
            </a:extLst>
          </p:cNvPr>
          <p:cNvSpPr/>
          <p:nvPr/>
        </p:nvSpPr>
        <p:spPr>
          <a:xfrm>
            <a:off x="6129353" y="3051843"/>
            <a:ext cx="48095" cy="14742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970443-8A6D-560C-3D74-2B51CD423D4A}"/>
              </a:ext>
            </a:extLst>
          </p:cNvPr>
          <p:cNvSpPr/>
          <p:nvPr/>
        </p:nvSpPr>
        <p:spPr>
          <a:xfrm>
            <a:off x="6359570" y="4134142"/>
            <a:ext cx="935569" cy="4571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309E19-661E-81B8-4680-4E99E5748531}"/>
              </a:ext>
            </a:extLst>
          </p:cNvPr>
          <p:cNvSpPr txBox="1"/>
          <p:nvPr/>
        </p:nvSpPr>
        <p:spPr>
          <a:xfrm>
            <a:off x="5521957" y="2682611"/>
            <a:ext cx="733433" cy="473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Grid</a:t>
            </a:r>
          </a:p>
        </p:txBody>
      </p:sp>
      <p:sp>
        <p:nvSpPr>
          <p:cNvPr id="35" name="Trapezoid 34">
            <a:extLst>
              <a:ext uri="{FF2B5EF4-FFF2-40B4-BE49-F238E27FC236}">
                <a16:creationId xmlns:a16="http://schemas.microsoft.com/office/drawing/2014/main" id="{454E3F52-F485-0FDA-6EB6-C2AA72B9EEF5}"/>
              </a:ext>
            </a:extLst>
          </p:cNvPr>
          <p:cNvSpPr/>
          <p:nvPr/>
        </p:nvSpPr>
        <p:spPr>
          <a:xfrm rot="16200000">
            <a:off x="8237868" y="3593914"/>
            <a:ext cx="1421521" cy="345499"/>
          </a:xfrm>
          <a:prstGeom prst="trapezoid">
            <a:avLst>
              <a:gd name="adj" fmla="val 170375"/>
            </a:avLst>
          </a:prstGeom>
          <a:gradFill flip="none" rotWithShape="1">
            <a:gsLst>
              <a:gs pos="0">
                <a:schemeClr val="bg2">
                  <a:lumMod val="90000"/>
                  <a:shade val="30000"/>
                  <a:satMod val="115000"/>
                </a:schemeClr>
              </a:gs>
              <a:gs pos="50000">
                <a:schemeClr val="bg2">
                  <a:lumMod val="90000"/>
                  <a:shade val="67500"/>
                  <a:satMod val="115000"/>
                </a:schemeClr>
              </a:gs>
              <a:gs pos="100000">
                <a:schemeClr val="bg2">
                  <a:lumMod val="9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A43835E-11AF-3BCC-CEE1-9326C5618762}"/>
              </a:ext>
            </a:extLst>
          </p:cNvPr>
          <p:cNvSpPr txBox="1"/>
          <p:nvPr/>
        </p:nvSpPr>
        <p:spPr>
          <a:xfrm>
            <a:off x="4664928" y="4482372"/>
            <a:ext cx="542644" cy="473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0V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6DE919-671A-F85A-9682-13724FC40CF3}"/>
              </a:ext>
            </a:extLst>
          </p:cNvPr>
          <p:cNvSpPr txBox="1"/>
          <p:nvPr/>
        </p:nvSpPr>
        <p:spPr>
          <a:xfrm>
            <a:off x="5596969" y="4472440"/>
            <a:ext cx="542644" cy="473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0V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072BDFA-4826-F276-E6F5-03BE28261BCE}"/>
              </a:ext>
            </a:extLst>
          </p:cNvPr>
          <p:cNvSpPr txBox="1"/>
          <p:nvPr/>
        </p:nvSpPr>
        <p:spPr>
          <a:xfrm>
            <a:off x="6545699" y="4235839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+50V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668341-343A-F1A4-904E-C3E3CD168FE3}"/>
              </a:ext>
            </a:extLst>
          </p:cNvPr>
          <p:cNvSpPr/>
          <p:nvPr/>
        </p:nvSpPr>
        <p:spPr>
          <a:xfrm>
            <a:off x="4906617" y="3705613"/>
            <a:ext cx="5738036" cy="46367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50D3E2-F9EB-08B3-94FE-CC9267A5096C}"/>
              </a:ext>
            </a:extLst>
          </p:cNvPr>
          <p:cNvSpPr/>
          <p:nvPr/>
        </p:nvSpPr>
        <p:spPr>
          <a:xfrm>
            <a:off x="4906617" y="3744872"/>
            <a:ext cx="2029053" cy="87514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3E2EEB3-8A60-B3B5-E695-BCDB05CD4113}"/>
              </a:ext>
            </a:extLst>
          </p:cNvPr>
          <p:cNvSpPr txBox="1"/>
          <p:nvPr/>
        </p:nvSpPr>
        <p:spPr>
          <a:xfrm>
            <a:off x="4854326" y="3434917"/>
            <a:ext cx="486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/>
              <a:t>H(2s)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10A1E1C-11CE-385F-0DF7-8D952DB905F8}"/>
              </a:ext>
            </a:extLst>
          </p:cNvPr>
          <p:cNvSpPr txBox="1"/>
          <p:nvPr/>
        </p:nvSpPr>
        <p:spPr>
          <a:xfrm>
            <a:off x="4305272" y="3457125"/>
            <a:ext cx="3433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/>
              <a:t>H+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7EF4AC8-BD6E-3246-AF51-9C52776F6131}"/>
              </a:ext>
            </a:extLst>
          </p:cNvPr>
          <p:cNvSpPr/>
          <p:nvPr/>
        </p:nvSpPr>
        <p:spPr>
          <a:xfrm rot="16200000">
            <a:off x="3272099" y="3970767"/>
            <a:ext cx="4132635" cy="136951"/>
          </a:xfrm>
          <a:prstGeom prst="rect">
            <a:avLst/>
          </a:prstGeom>
          <a:solidFill>
            <a:srgbClr val="7030A0">
              <a:alpha val="2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0265EAA-9A07-DBFF-67A0-4AECD1CDF31E}"/>
              </a:ext>
            </a:extLst>
          </p:cNvPr>
          <p:cNvSpPr txBox="1"/>
          <p:nvPr/>
        </p:nvSpPr>
        <p:spPr>
          <a:xfrm>
            <a:off x="5441026" y="3413732"/>
            <a:ext cx="3433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/>
              <a:t>H</a:t>
            </a:r>
            <a:r>
              <a:rPr lang="en-US" sz="1100" dirty="0"/>
              <a:t>*</a:t>
            </a:r>
            <a:endParaRPr lang="sv-SE" sz="11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6E75D36-F46F-46B1-BDC8-43C11D7E0D91}"/>
              </a:ext>
            </a:extLst>
          </p:cNvPr>
          <p:cNvSpPr txBox="1"/>
          <p:nvPr/>
        </p:nvSpPr>
        <p:spPr>
          <a:xfrm>
            <a:off x="10135583" y="3569929"/>
            <a:ext cx="3433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dirty="0"/>
              <a:t>H</a:t>
            </a:r>
            <a:r>
              <a:rPr lang="en-US" sz="1100" dirty="0"/>
              <a:t>*</a:t>
            </a:r>
            <a:endParaRPr lang="sv-SE" sz="11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1810B98-C1CA-0F5B-8111-73920EBCBDDA}"/>
              </a:ext>
            </a:extLst>
          </p:cNvPr>
          <p:cNvSpPr txBox="1"/>
          <p:nvPr/>
        </p:nvSpPr>
        <p:spPr>
          <a:xfrm>
            <a:off x="5049901" y="6130926"/>
            <a:ext cx="948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366 nm </a:t>
            </a:r>
            <a:endParaRPr lang="sv-SE" dirty="0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59EAF09-B135-0666-F303-7CEA4F1E8A1E}"/>
              </a:ext>
            </a:extLst>
          </p:cNvPr>
          <p:cNvCxnSpPr>
            <a:cxnSpLocks/>
          </p:cNvCxnSpPr>
          <p:nvPr/>
        </p:nvCxnSpPr>
        <p:spPr>
          <a:xfrm>
            <a:off x="5441026" y="5776375"/>
            <a:ext cx="495779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1D4885B-C334-D6BD-C491-D06984B6891E}"/>
              </a:ext>
            </a:extLst>
          </p:cNvPr>
          <p:cNvSpPr txBox="1"/>
          <p:nvPr/>
        </p:nvSpPr>
        <p:spPr>
          <a:xfrm>
            <a:off x="7717269" y="5831922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2.5us</a:t>
            </a:r>
            <a:endParaRPr lang="sv-SE" dirty="0"/>
          </a:p>
        </p:txBody>
      </p:sp>
      <p:pic>
        <p:nvPicPr>
          <p:cNvPr id="54" name="Picture 53" descr="Chart, box and whisker chart&#10;&#10;Description automatically generated">
            <a:extLst>
              <a:ext uri="{FF2B5EF4-FFF2-40B4-BE49-F238E27FC236}">
                <a16:creationId xmlns:a16="http://schemas.microsoft.com/office/drawing/2014/main" id="{973AA5D0-A816-6E27-ED39-2F741C8CB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265" y="1056012"/>
            <a:ext cx="990958" cy="1515420"/>
          </a:xfrm>
          <a:prstGeom prst="rect">
            <a:avLst/>
          </a:prstGeom>
        </p:spPr>
      </p:pic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6C9275EE-F0C6-44C9-D7C3-21F336A0A677}"/>
              </a:ext>
            </a:extLst>
          </p:cNvPr>
          <p:cNvSpPr/>
          <p:nvPr/>
        </p:nvSpPr>
        <p:spPr>
          <a:xfrm>
            <a:off x="5730427" y="873441"/>
            <a:ext cx="1280733" cy="1786545"/>
          </a:xfrm>
          <a:prstGeom prst="roundRect">
            <a:avLst/>
          </a:prstGeom>
          <a:solidFill>
            <a:srgbClr val="4472C4">
              <a:alpha val="392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FEF0D64-1DAB-BA6E-51BA-2D2E09BF524B}"/>
              </a:ext>
            </a:extLst>
          </p:cNvPr>
          <p:cNvSpPr txBox="1"/>
          <p:nvPr/>
        </p:nvSpPr>
        <p:spPr>
          <a:xfrm>
            <a:off x="6532515" y="2960818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-50V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313D37F-EB24-2C79-7222-48C64393A568}"/>
              </a:ext>
            </a:extLst>
          </p:cNvPr>
          <p:cNvSpPr txBox="1"/>
          <p:nvPr/>
        </p:nvSpPr>
        <p:spPr>
          <a:xfrm>
            <a:off x="10628952" y="253727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-10V</a:t>
            </a:r>
            <a:endParaRPr lang="sv-SE" dirty="0"/>
          </a:p>
        </p:txBody>
      </p:sp>
      <p:sp>
        <p:nvSpPr>
          <p:cNvPr id="61" name="Arrow: Down 60">
            <a:extLst>
              <a:ext uri="{FF2B5EF4-FFF2-40B4-BE49-F238E27FC236}">
                <a16:creationId xmlns:a16="http://schemas.microsoft.com/office/drawing/2014/main" id="{1578D0B0-1D25-58EB-99B5-78B12F1B44FB}"/>
              </a:ext>
            </a:extLst>
          </p:cNvPr>
          <p:cNvSpPr/>
          <p:nvPr/>
        </p:nvSpPr>
        <p:spPr>
          <a:xfrm rot="10800000">
            <a:off x="10246890" y="2665401"/>
            <a:ext cx="149274" cy="75086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F061A7B-EC08-6435-9809-D4EFCD73111C}"/>
              </a:ext>
            </a:extLst>
          </p:cNvPr>
          <p:cNvSpPr txBox="1"/>
          <p:nvPr/>
        </p:nvSpPr>
        <p:spPr>
          <a:xfrm>
            <a:off x="10939293" y="546259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sv-SE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366AF68-F91E-A3CA-0E15-25641475FBF3}"/>
              </a:ext>
            </a:extLst>
          </p:cNvPr>
          <p:cNvSpPr txBox="1"/>
          <p:nvPr/>
        </p:nvSpPr>
        <p:spPr>
          <a:xfrm>
            <a:off x="6723488" y="629834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Stable proton beam observed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8C0AF3-1797-752B-F130-911178EFC9FB}"/>
              </a:ext>
            </a:extLst>
          </p:cNvPr>
          <p:cNvSpPr txBox="1"/>
          <p:nvPr/>
        </p:nvSpPr>
        <p:spPr>
          <a:xfrm>
            <a:off x="632997" y="885965"/>
            <a:ext cx="35732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testing laser excitation to Rydberg states we can use the C foil with a 200eV proton beam.</a:t>
            </a:r>
          </a:p>
          <a:p>
            <a:r>
              <a:rPr lang="en-US" dirty="0"/>
              <a:t>Unfortunately the TOF will be too short for any Deexcitation studies..</a:t>
            </a:r>
            <a:endParaRPr lang="sv-SE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938F52DC-3A6F-2229-FD91-BFD9E7530062}"/>
              </a:ext>
            </a:extLst>
          </p:cNvPr>
          <p:cNvSpPr/>
          <p:nvPr/>
        </p:nvSpPr>
        <p:spPr>
          <a:xfrm>
            <a:off x="6617476" y="3844016"/>
            <a:ext cx="361160" cy="3158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9" name="Arrow: Down 48">
            <a:extLst>
              <a:ext uri="{FF2B5EF4-FFF2-40B4-BE49-F238E27FC236}">
                <a16:creationId xmlns:a16="http://schemas.microsoft.com/office/drawing/2014/main" id="{C65310FC-EA5F-A2A3-EF87-3A7870BA0921}"/>
              </a:ext>
            </a:extLst>
          </p:cNvPr>
          <p:cNvSpPr/>
          <p:nvPr/>
        </p:nvSpPr>
        <p:spPr>
          <a:xfrm rot="10800000">
            <a:off x="6620685" y="3398020"/>
            <a:ext cx="361160" cy="3158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0" name="Rectangle 28">
            <a:extLst>
              <a:ext uri="{FF2B5EF4-FFF2-40B4-BE49-F238E27FC236}">
                <a16:creationId xmlns:a16="http://schemas.microsoft.com/office/drawing/2014/main" id="{9AD79D03-4EA9-ABF4-3870-6EECBBBEEA72}"/>
              </a:ext>
            </a:extLst>
          </p:cNvPr>
          <p:cNvSpPr/>
          <p:nvPr/>
        </p:nvSpPr>
        <p:spPr>
          <a:xfrm>
            <a:off x="8399369" y="3035921"/>
            <a:ext cx="48095" cy="14742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3" name="Rectangle 28">
            <a:extLst>
              <a:ext uri="{FF2B5EF4-FFF2-40B4-BE49-F238E27FC236}">
                <a16:creationId xmlns:a16="http://schemas.microsoft.com/office/drawing/2014/main" id="{35E03B4B-BFEF-83EB-606D-2AAA4201B42D}"/>
              </a:ext>
            </a:extLst>
          </p:cNvPr>
          <p:cNvSpPr/>
          <p:nvPr/>
        </p:nvSpPr>
        <p:spPr>
          <a:xfrm>
            <a:off x="8550642" y="3029530"/>
            <a:ext cx="48095" cy="14742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67237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DC27C-DC7F-DE0E-9ABB-304588148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SIMION simulation </a:t>
            </a:r>
            <a:r>
              <a:rPr lang="sv-SE" dirty="0" err="1"/>
              <a:t>of</a:t>
            </a:r>
            <a:r>
              <a:rPr lang="sv-SE" dirty="0"/>
              <a:t> setup</a:t>
            </a:r>
          </a:p>
        </p:txBody>
      </p:sp>
      <p:pic>
        <p:nvPicPr>
          <p:cNvPr id="5" name="Content Placeholder 4" descr="Line chart&#10;&#10;Description automatically generated with medium confidence">
            <a:extLst>
              <a:ext uri="{FF2B5EF4-FFF2-40B4-BE49-F238E27FC236}">
                <a16:creationId xmlns:a16="http://schemas.microsoft.com/office/drawing/2014/main" id="{B8B7214E-CF41-26DE-82BF-8D3007467E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46444"/>
            <a:ext cx="10515600" cy="41097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960DF6-2D92-481D-D805-A16D58C6CD38}"/>
              </a:ext>
            </a:extLst>
          </p:cNvPr>
          <p:cNvSpPr/>
          <p:nvPr/>
        </p:nvSpPr>
        <p:spPr>
          <a:xfrm>
            <a:off x="9851720" y="4421688"/>
            <a:ext cx="933189" cy="751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3783DA-073D-AE65-E02A-2CFFC8AC765D}"/>
              </a:ext>
            </a:extLst>
          </p:cNvPr>
          <p:cNvSpPr/>
          <p:nvPr/>
        </p:nvSpPr>
        <p:spPr>
          <a:xfrm>
            <a:off x="9778652" y="3429000"/>
            <a:ext cx="1056362" cy="751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8BCDD9-7363-5B85-FE9E-5152499730D2}"/>
              </a:ext>
            </a:extLst>
          </p:cNvPr>
          <p:cNvSpPr/>
          <p:nvPr/>
        </p:nvSpPr>
        <p:spPr>
          <a:xfrm rot="5400000">
            <a:off x="3744237" y="4213965"/>
            <a:ext cx="1028177" cy="511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8D5898F-81E0-DE34-2C09-64149C4DC682}"/>
              </a:ext>
            </a:extLst>
          </p:cNvPr>
          <p:cNvSpPr/>
          <p:nvPr/>
        </p:nvSpPr>
        <p:spPr>
          <a:xfrm rot="5400000">
            <a:off x="3820436" y="4213965"/>
            <a:ext cx="1028177" cy="511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BE0EC8-4BB5-D386-35F3-0205364EFAC8}"/>
              </a:ext>
            </a:extLst>
          </p:cNvPr>
          <p:cNvSpPr/>
          <p:nvPr/>
        </p:nvSpPr>
        <p:spPr>
          <a:xfrm>
            <a:off x="2975610" y="3966210"/>
            <a:ext cx="510540" cy="5306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B03267-D32A-4AEB-B54C-6B8175F010F1}"/>
              </a:ext>
            </a:extLst>
          </p:cNvPr>
          <p:cNvSpPr/>
          <p:nvPr/>
        </p:nvSpPr>
        <p:spPr>
          <a:xfrm>
            <a:off x="2695290" y="3712322"/>
            <a:ext cx="51149" cy="1028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140979-1181-B828-3FFE-C9C09257C721}"/>
              </a:ext>
            </a:extLst>
          </p:cNvPr>
          <p:cNvSpPr/>
          <p:nvPr/>
        </p:nvSpPr>
        <p:spPr>
          <a:xfrm>
            <a:off x="2013300" y="3725451"/>
            <a:ext cx="51149" cy="1028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A2E0B8F9-357E-E241-30FC-9CAD5510F351}"/>
              </a:ext>
            </a:extLst>
          </p:cNvPr>
          <p:cNvSpPr/>
          <p:nvPr/>
        </p:nvSpPr>
        <p:spPr>
          <a:xfrm rot="5400000">
            <a:off x="3071873" y="2423566"/>
            <a:ext cx="127878" cy="219387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9290DC-0B39-9DEC-D3FA-4F8F249C3CAC}"/>
              </a:ext>
            </a:extLst>
          </p:cNvPr>
          <p:cNvSpPr txBox="1"/>
          <p:nvPr/>
        </p:nvSpPr>
        <p:spPr>
          <a:xfrm>
            <a:off x="2880463" y="3094385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12cm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045EA5-4253-2B9F-6D87-EF0DD7542D75}"/>
              </a:ext>
            </a:extLst>
          </p:cNvPr>
          <p:cNvSpPr txBox="1"/>
          <p:nvPr/>
        </p:nvSpPr>
        <p:spPr>
          <a:xfrm>
            <a:off x="3808522" y="4753628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+3000V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D895EB-C100-BE56-1990-B0DEAFD197F4}"/>
              </a:ext>
            </a:extLst>
          </p:cNvPr>
          <p:cNvSpPr txBox="1"/>
          <p:nvPr/>
        </p:nvSpPr>
        <p:spPr>
          <a:xfrm>
            <a:off x="2906765" y="4514901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+50V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9034F1-E203-FFE3-C74C-A40DC35A8E1D}"/>
              </a:ext>
            </a:extLst>
          </p:cNvPr>
          <p:cNvSpPr txBox="1"/>
          <p:nvPr/>
        </p:nvSpPr>
        <p:spPr>
          <a:xfrm>
            <a:off x="2529873" y="4717624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0V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38816D-B09C-A767-F298-72701DA663D3}"/>
              </a:ext>
            </a:extLst>
          </p:cNvPr>
          <p:cNvSpPr txBox="1"/>
          <p:nvPr/>
        </p:nvSpPr>
        <p:spPr>
          <a:xfrm>
            <a:off x="1824953" y="4740499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0V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A85E01-4B4B-C40F-F7B2-EFB062E77C64}"/>
              </a:ext>
            </a:extLst>
          </p:cNvPr>
          <p:cNvSpPr txBox="1"/>
          <p:nvPr/>
        </p:nvSpPr>
        <p:spPr>
          <a:xfrm>
            <a:off x="966770" y="371232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300eV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E9E899B0-57AF-F5AF-0C1E-BB0B90E07A03}"/>
              </a:ext>
            </a:extLst>
          </p:cNvPr>
          <p:cNvSpPr txBox="1"/>
          <p:nvPr/>
        </p:nvSpPr>
        <p:spPr>
          <a:xfrm>
            <a:off x="1851234" y="5630024"/>
            <a:ext cx="2643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Detector</a:t>
            </a:r>
            <a:r>
              <a:rPr lang="sv-SE" dirty="0"/>
              <a:t> for 2s </a:t>
            </a:r>
            <a:r>
              <a:rPr lang="sv-SE" dirty="0" err="1"/>
              <a:t>detection</a:t>
            </a:r>
            <a:r>
              <a:rPr lang="sv-SE" dirty="0"/>
              <a:t>?</a:t>
            </a:r>
            <a:endParaRPr lang="en-US" dirty="0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E7F93D14-861B-BF58-B708-D542779DC724}"/>
              </a:ext>
            </a:extLst>
          </p:cNvPr>
          <p:cNvSpPr txBox="1"/>
          <p:nvPr/>
        </p:nvSpPr>
        <p:spPr>
          <a:xfrm>
            <a:off x="5549459" y="5912464"/>
            <a:ext cx="54527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OBS: Ions </a:t>
            </a:r>
            <a:r>
              <a:rPr lang="sv-SE" b="1" dirty="0" err="1"/>
              <a:t>field</a:t>
            </a:r>
            <a:r>
              <a:rPr lang="sv-SE" b="1" dirty="0"/>
              <a:t> </a:t>
            </a:r>
            <a:r>
              <a:rPr lang="sv-SE" b="1" dirty="0" err="1"/>
              <a:t>ionized</a:t>
            </a:r>
            <a:r>
              <a:rPr lang="sv-SE" b="1" dirty="0"/>
              <a:t> </a:t>
            </a:r>
            <a:r>
              <a:rPr lang="sv-SE" b="1" dirty="0" err="1"/>
              <a:t>have</a:t>
            </a:r>
            <a:r>
              <a:rPr lang="sv-SE" b="1" dirty="0"/>
              <a:t> a TOF </a:t>
            </a:r>
            <a:r>
              <a:rPr lang="sv-SE" b="1" dirty="0" err="1"/>
              <a:t>of</a:t>
            </a:r>
            <a:r>
              <a:rPr lang="sv-SE" b="1" dirty="0"/>
              <a:t> </a:t>
            </a:r>
            <a:r>
              <a:rPr lang="sv-SE" b="1" dirty="0" err="1"/>
              <a:t>roughly</a:t>
            </a:r>
            <a:r>
              <a:rPr lang="sv-SE" b="1" dirty="0"/>
              <a:t> 1.2us</a:t>
            </a:r>
          </a:p>
          <a:p>
            <a:r>
              <a:rPr lang="sv-SE" b="1" dirty="0"/>
              <a:t> </a:t>
            </a:r>
            <a:r>
              <a:rPr lang="sv-SE" b="1" dirty="0" err="1"/>
              <a:t>while</a:t>
            </a:r>
            <a:r>
              <a:rPr lang="sv-SE" b="1" dirty="0"/>
              <a:t> </a:t>
            </a:r>
            <a:r>
              <a:rPr lang="sv-SE" b="1" dirty="0" err="1"/>
              <a:t>ions</a:t>
            </a:r>
            <a:r>
              <a:rPr lang="sv-SE" b="1" dirty="0"/>
              <a:t> not </a:t>
            </a:r>
            <a:r>
              <a:rPr lang="sv-SE" b="1" dirty="0" err="1"/>
              <a:t>produced</a:t>
            </a:r>
            <a:r>
              <a:rPr lang="sv-SE" b="1" dirty="0"/>
              <a:t> in FI region </a:t>
            </a:r>
            <a:r>
              <a:rPr lang="sv-SE" b="1" dirty="0" err="1"/>
              <a:t>have</a:t>
            </a:r>
            <a:r>
              <a:rPr lang="sv-SE" b="1" dirty="0"/>
              <a:t> a TOF </a:t>
            </a:r>
            <a:r>
              <a:rPr lang="sv-SE" b="1" dirty="0" err="1"/>
              <a:t>of</a:t>
            </a:r>
            <a:r>
              <a:rPr lang="sv-SE" b="1" dirty="0"/>
              <a:t> 3us.</a:t>
            </a:r>
          </a:p>
          <a:p>
            <a:r>
              <a:rPr lang="sv-SE" b="1" dirty="0" err="1"/>
              <a:t>This</a:t>
            </a:r>
            <a:r>
              <a:rPr lang="sv-SE" b="1" dirty="0"/>
              <a:t> </a:t>
            </a:r>
            <a:r>
              <a:rPr lang="sv-SE" b="1" dirty="0" err="1"/>
              <a:t>could</a:t>
            </a:r>
            <a:r>
              <a:rPr lang="sv-SE" b="1" dirty="0"/>
              <a:t> be </a:t>
            </a:r>
            <a:r>
              <a:rPr lang="sv-SE" b="1" dirty="0" err="1"/>
              <a:t>used</a:t>
            </a:r>
            <a:r>
              <a:rPr lang="sv-SE" b="1" dirty="0"/>
              <a:t> for </a:t>
            </a:r>
            <a:r>
              <a:rPr lang="sv-SE" b="1" dirty="0" err="1"/>
              <a:t>discrimination</a:t>
            </a:r>
            <a:r>
              <a:rPr lang="sv-SE" b="1" dirty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00470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BD5FF0F-86C9-10E9-366E-3FA1EAAC7843}"/>
              </a:ext>
            </a:extLst>
          </p:cNvPr>
          <p:cNvSpPr txBox="1">
            <a:spLocks/>
          </p:cNvSpPr>
          <p:nvPr/>
        </p:nvSpPr>
        <p:spPr>
          <a:xfrm>
            <a:off x="679027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dirty="0"/>
              <a:t>Installation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foil</a:t>
            </a:r>
            <a:r>
              <a:rPr lang="sv-SE" dirty="0"/>
              <a:t> (</a:t>
            </a:r>
            <a:r>
              <a:rPr lang="sv-SE" dirty="0" err="1"/>
              <a:t>ongoing</a:t>
            </a:r>
            <a:r>
              <a:rPr lang="sv-SE" dirty="0"/>
              <a:t>)</a:t>
            </a:r>
          </a:p>
        </p:txBody>
      </p:sp>
      <p:pic>
        <p:nvPicPr>
          <p:cNvPr id="6" name="Bildobjekt 5" descr="En bild som visar text&#10;&#10;Automatiskt genererad beskrivning">
            <a:extLst>
              <a:ext uri="{FF2B5EF4-FFF2-40B4-BE49-F238E27FC236}">
                <a16:creationId xmlns:a16="http://schemas.microsoft.com/office/drawing/2014/main" id="{E4C6FFD9-D587-641B-D047-577727A30E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33" t="14877" r="31889" b="23202"/>
          <a:stretch/>
        </p:blipFill>
        <p:spPr>
          <a:xfrm rot="10800000">
            <a:off x="7103237" y="938089"/>
            <a:ext cx="3783469" cy="2330431"/>
          </a:xfrm>
          <a:prstGeom prst="rect">
            <a:avLst/>
          </a:prstGeom>
        </p:spPr>
      </p:pic>
      <p:pic>
        <p:nvPicPr>
          <p:cNvPr id="8" name="Bildobjekt 7" descr="En bild som visar utrustning&#10;&#10;Automatiskt genererad beskrivning">
            <a:extLst>
              <a:ext uri="{FF2B5EF4-FFF2-40B4-BE49-F238E27FC236}">
                <a16:creationId xmlns:a16="http://schemas.microsoft.com/office/drawing/2014/main" id="{5591F5C9-61A9-A1F4-AC64-557205F77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177" y="3589480"/>
            <a:ext cx="5568615" cy="2508086"/>
          </a:xfrm>
          <a:prstGeom prst="rect">
            <a:avLst/>
          </a:prstGeom>
        </p:spPr>
      </p:pic>
      <p:pic>
        <p:nvPicPr>
          <p:cNvPr id="12" name="Bildobjekt 11" descr="En bild som visar text, inomhus&#10;&#10;Automatiskt genererad beskrivning">
            <a:extLst>
              <a:ext uri="{FF2B5EF4-FFF2-40B4-BE49-F238E27FC236}">
                <a16:creationId xmlns:a16="http://schemas.microsoft.com/office/drawing/2014/main" id="{69A482C3-6C0A-6BF8-8BA9-0F043922FC1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/>
          <a:stretch/>
        </p:blipFill>
        <p:spPr>
          <a:xfrm>
            <a:off x="483598" y="3036578"/>
            <a:ext cx="5683834" cy="3376840"/>
          </a:xfrm>
          <a:prstGeom prst="rect">
            <a:avLst/>
          </a:prstGeom>
        </p:spPr>
      </p:pic>
      <p:sp>
        <p:nvSpPr>
          <p:cNvPr id="13" name="Pil: nedåt 12">
            <a:extLst>
              <a:ext uri="{FF2B5EF4-FFF2-40B4-BE49-F238E27FC236}">
                <a16:creationId xmlns:a16="http://schemas.microsoft.com/office/drawing/2014/main" id="{61C6CD36-13BF-759C-C23F-4FB622C52F40}"/>
              </a:ext>
            </a:extLst>
          </p:cNvPr>
          <p:cNvSpPr/>
          <p:nvPr/>
        </p:nvSpPr>
        <p:spPr>
          <a:xfrm rot="10800000">
            <a:off x="1792704" y="4379495"/>
            <a:ext cx="150395" cy="4872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AEE3136C-DEA3-597C-D9E6-AD033F4CA104}"/>
              </a:ext>
            </a:extLst>
          </p:cNvPr>
          <p:cNvSpPr txBox="1"/>
          <p:nvPr/>
        </p:nvSpPr>
        <p:spPr>
          <a:xfrm>
            <a:off x="962204" y="2668480"/>
            <a:ext cx="1811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Excitation region:</a:t>
            </a:r>
            <a:endParaRPr lang="en-US" dirty="0"/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F8964ED9-93D2-4BE2-ECC2-F582ED545AD7}"/>
              </a:ext>
            </a:extLst>
          </p:cNvPr>
          <p:cNvSpPr txBox="1"/>
          <p:nvPr/>
        </p:nvSpPr>
        <p:spPr>
          <a:xfrm>
            <a:off x="2985515" y="4682108"/>
            <a:ext cx="1854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Ion </a:t>
            </a:r>
            <a:r>
              <a:rPr lang="sv-SE" dirty="0" err="1"/>
              <a:t>beam</a:t>
            </a:r>
            <a:r>
              <a:rPr lang="sv-SE" dirty="0"/>
              <a:t> </a:t>
            </a:r>
            <a:r>
              <a:rPr lang="sv-SE" dirty="0" err="1"/>
              <a:t>filtering</a:t>
            </a:r>
            <a:endParaRPr lang="en-US" dirty="0"/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2353EADA-6AB9-4856-CF55-657B0651D1A9}"/>
              </a:ext>
            </a:extLst>
          </p:cNvPr>
          <p:cNvSpPr txBox="1"/>
          <p:nvPr/>
        </p:nvSpPr>
        <p:spPr>
          <a:xfrm>
            <a:off x="5249499" y="4540332"/>
            <a:ext cx="99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FI region</a:t>
            </a:r>
            <a:endParaRPr lang="en-US" dirty="0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06857994-F7FB-4FF8-5F1B-A153A19CF521}"/>
              </a:ext>
            </a:extLst>
          </p:cNvPr>
          <p:cNvSpPr txBox="1"/>
          <p:nvPr/>
        </p:nvSpPr>
        <p:spPr>
          <a:xfrm>
            <a:off x="9673390" y="956231"/>
            <a:ext cx="654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C </a:t>
            </a:r>
            <a:r>
              <a:rPr lang="sv-SE" dirty="0" err="1"/>
              <a:t>foil</a:t>
            </a:r>
            <a:endParaRPr lang="en-US" dirty="0"/>
          </a:p>
        </p:txBody>
      </p:sp>
      <p:sp>
        <p:nvSpPr>
          <p:cNvPr id="18" name="TextBox 2">
            <a:extLst>
              <a:ext uri="{FF2B5EF4-FFF2-40B4-BE49-F238E27FC236}">
                <a16:creationId xmlns:a16="http://schemas.microsoft.com/office/drawing/2014/main" id="{7D364FF7-B0FC-FF21-C7CA-DDCD1B06678A}"/>
              </a:ext>
            </a:extLst>
          </p:cNvPr>
          <p:cNvSpPr txBox="1"/>
          <p:nvPr/>
        </p:nvSpPr>
        <p:spPr>
          <a:xfrm>
            <a:off x="997373" y="1211574"/>
            <a:ext cx="3573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Study TOF after installation of foil at different beam energies.</a:t>
            </a:r>
          </a:p>
        </p:txBody>
      </p:sp>
    </p:spTree>
    <p:extLst>
      <p:ext uri="{BB962C8B-B14F-4D97-AF65-F5344CB8AC3E}">
        <p14:creationId xmlns:p14="http://schemas.microsoft.com/office/powerpoint/2010/main" val="1439231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2299</TotalTime>
  <Words>372</Words>
  <Application>Microsoft Office PowerPoint</Application>
  <PresentationFormat>Widescreen</PresentationFormat>
  <Paragraphs>92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Status w31 2022</vt:lpstr>
      <vt:lpstr>Timeline</vt:lpstr>
      <vt:lpstr>A simple proton source</vt:lpstr>
      <vt:lpstr>TOF of pulsed proton source, at different bias voltages</vt:lpstr>
      <vt:lpstr>What are these peaks?</vt:lpstr>
      <vt:lpstr>Transmission through 12nm thick C-foil </vt:lpstr>
      <vt:lpstr>H(2s) production using C-foil</vt:lpstr>
      <vt:lpstr>SIMION simulation of setup</vt:lpstr>
      <vt:lpstr>PowerPoint Presentation</vt:lpstr>
      <vt:lpstr>Voltage applied on Longitudinal FI electrodes</vt:lpstr>
      <vt:lpstr>At 3kV voltge compared.</vt:lpstr>
      <vt:lpstr>Stability of source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w31 2022</dc:title>
  <dc:creator>Fredrik Olof Andre Parnefjord Gustafsson</dc:creator>
  <cp:lastModifiedBy>Fredrik Olof Andre Parnefjord Gustafsson</cp:lastModifiedBy>
  <cp:revision>9</cp:revision>
  <dcterms:created xsi:type="dcterms:W3CDTF">2022-08-01T09:16:44Z</dcterms:created>
  <dcterms:modified xsi:type="dcterms:W3CDTF">2022-08-04T11:47:25Z</dcterms:modified>
</cp:coreProperties>
</file>