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66" r:id="rId14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4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62" y="-78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843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1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96018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travail-temps-partiel-comme-mesure-de-pre-retraite-ptp" TargetMode="External"/><Relationship Id="rId2" Type="http://schemas.openxmlformats.org/officeDocument/2006/relationships/hyperlink" Target="https://admin-eguide.web.cern.ch/procedure/programme-de-retraite-progressive-prp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HR.Pre-retirement@cern.ch" TargetMode="External"/><Relationship Id="rId4" Type="http://schemas.openxmlformats.org/officeDocument/2006/relationships/hyperlink" Target="https://admin-eguide.web.cern.ch/procedure/systeme-de-conge-epargn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1989452/files/modele_demRetraiteAnticipee.doc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97177"/>
          </a:xfrm>
        </p:spPr>
        <p:txBody>
          <a:bodyPr>
            <a:noAutofit/>
          </a:bodyPr>
          <a:lstStyle/>
          <a:p>
            <a:pPr algn="l" rtl="0"/>
            <a:r>
              <a:rPr lang="en-gb" sz="3200" b="0" i="0" u="none" baseline="0" dirty="0"/>
              <a:t>Long-term saved leave scheme (LTSLS)</a:t>
            </a:r>
            <a:endParaRPr lang="en-gb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10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1001" y="891157"/>
            <a:ext cx="83058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Cost: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No reduction of other financial benefits: allowances, indemnities, contributions to the Pension Fund, etc.</a:t>
            </a:r>
            <a:endParaRPr lang="en-gb" dirty="0" smtClean="0"/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i="0" u="none" baseline="0" dirty="0"/>
              <a:t>Annual correction factor: balance divided by 1.008</a:t>
            </a:r>
            <a:r>
              <a:rPr lang="en-gb" dirty="0"/>
              <a:t/>
            </a:r>
            <a:br>
              <a:rPr lang="en-gb" dirty="0"/>
            </a:br>
            <a:r>
              <a:rPr lang="en-gb" b="0" i="0" u="none" baseline="0" dirty="0"/>
              <a:t>(e.g. 22 days/1.008 = 21.83)</a:t>
            </a:r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i="0" u="none" baseline="0" dirty="0"/>
              <a:t>Limit of 440 days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331773"/>
              </p:ext>
            </p:extLst>
          </p:nvPr>
        </p:nvGraphicFramePr>
        <p:xfrm>
          <a:off x="2086449" y="1123612"/>
          <a:ext cx="4309298" cy="1425931"/>
        </p:xfrm>
        <a:graphic>
          <a:graphicData uri="http://schemas.openxmlformats.org/drawingml/2006/table">
            <a:tbl>
              <a:tblPr/>
              <a:tblGrid>
                <a:gridCol w="661880">
                  <a:extLst>
                    <a:ext uri="{9D8B030D-6E8A-4147-A177-3AD203B41FA5}">
                      <a16:colId xmlns:a16="http://schemas.microsoft.com/office/drawing/2014/main" val="1873442462"/>
                    </a:ext>
                  </a:extLst>
                </a:gridCol>
                <a:gridCol w="1295052">
                  <a:extLst>
                    <a:ext uri="{9D8B030D-6E8A-4147-A177-3AD203B41FA5}">
                      <a16:colId xmlns:a16="http://schemas.microsoft.com/office/drawing/2014/main" val="4266287002"/>
                    </a:ext>
                  </a:extLst>
                </a:gridCol>
                <a:gridCol w="2352366">
                  <a:extLst>
                    <a:ext uri="{9D8B030D-6E8A-4147-A177-3AD203B41FA5}">
                      <a16:colId xmlns:a16="http://schemas.microsoft.com/office/drawing/2014/main" val="4138609028"/>
                    </a:ext>
                  </a:extLst>
                </a:gridCol>
              </a:tblGrid>
              <a:tr h="3586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Number of slices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Cost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Gives entitlement to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641107"/>
                  </a:ext>
                </a:extLst>
              </a:tr>
              <a:tr h="247544">
                <a:tc>
                  <a:txBody>
                    <a:bodyPr/>
                    <a:lstStyle/>
                    <a:p>
                      <a:pPr fontAlgn="base"/>
                      <a:r>
                        <a:rPr lang="en-GB" sz="1000" dirty="0">
                          <a:effectLst/>
                        </a:rPr>
                        <a:t>1 slice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1%</a:t>
                      </a:r>
                      <a:r>
                        <a:rPr lang="en-GB" sz="1000" dirty="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5.5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180203"/>
                  </a:ext>
                </a:extLst>
              </a:tr>
              <a:tr h="277857">
                <a:tc>
                  <a:txBody>
                    <a:bodyPr/>
                    <a:lstStyle/>
                    <a:p>
                      <a:pPr fontAlgn="base"/>
                      <a:r>
                        <a:rPr lang="en-GB" sz="1000" dirty="0">
                          <a:effectLst/>
                        </a:rPr>
                        <a:t>2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3%</a:t>
                      </a:r>
                      <a:r>
                        <a:rPr lang="en-GB" sz="1000" dirty="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11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726776"/>
                  </a:ext>
                </a:extLst>
              </a:tr>
              <a:tr h="260618">
                <a:tc>
                  <a:txBody>
                    <a:bodyPr/>
                    <a:lstStyle/>
                    <a:p>
                      <a:pPr fontAlgn="base"/>
                      <a:r>
                        <a:rPr lang="en-GB" sz="1000">
                          <a:effectLst/>
                        </a:rPr>
                        <a:t>3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>
                          <a:effectLst/>
                          <a:latin typeface="inherit"/>
                        </a:rPr>
                        <a:t>5.5%</a:t>
                      </a:r>
                      <a:r>
                        <a:rPr lang="en-GB" sz="100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16.5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983442"/>
                  </a:ext>
                </a:extLst>
              </a:tr>
              <a:tr h="277856">
                <a:tc>
                  <a:txBody>
                    <a:bodyPr/>
                    <a:lstStyle/>
                    <a:p>
                      <a:pPr fontAlgn="base"/>
                      <a:r>
                        <a:rPr lang="en-GB" sz="1000">
                          <a:effectLst/>
                        </a:rPr>
                        <a:t>4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>
                          <a:effectLst/>
                          <a:latin typeface="inherit"/>
                        </a:rPr>
                        <a:t>8%</a:t>
                      </a:r>
                      <a:r>
                        <a:rPr lang="en-GB" sz="100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22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446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69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09445"/>
            <a:ext cx="8226854" cy="705332"/>
          </a:xfrm>
        </p:spPr>
        <p:txBody>
          <a:bodyPr>
            <a:normAutofit/>
          </a:bodyPr>
          <a:lstStyle/>
          <a:p>
            <a:pPr algn="l" rtl="0"/>
            <a:r>
              <a:rPr lang="en-gb" sz="2800" b="0" i="1" u="none" baseline="0" dirty="0"/>
              <a:t>Salary calculation examples:</a:t>
            </a:r>
            <a:endParaRPr lang="en-gb" sz="2800" i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9271946"/>
              </p:ext>
            </p:extLst>
          </p:nvPr>
        </p:nvGraphicFramePr>
        <p:xfrm>
          <a:off x="454454" y="714779"/>
          <a:ext cx="8229600" cy="3678966"/>
        </p:xfrm>
        <a:graphic>
          <a:graphicData uri="http://schemas.openxmlformats.org/drawingml/2006/table">
            <a:tbl>
              <a:tblPr firstRow="1" lastRow="1">
                <a:tableStyleId>{073A0DAA-6AF3-43AB-8588-CEC1D06C72B9}</a:tableStyleId>
              </a:tblPr>
              <a:tblGrid>
                <a:gridCol w="2261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0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Salary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Staff member working 100%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PRP 50%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PTP 80%</a:t>
                      </a:r>
                    </a:p>
                    <a:p>
                      <a:pPr algn="ctr" rtl="0"/>
                      <a:r>
                        <a:rPr lang="en-gb" sz="900" b="1" i="0" u="none" baseline="0"/>
                        <a:t>(with 100%</a:t>
                      </a:r>
                    </a:p>
                    <a:p>
                      <a:pPr algn="ctr" rtl="0"/>
                      <a:r>
                        <a:rPr lang="en-gb" sz="900" b="1" i="0" u="none" baseline="0"/>
                        <a:t>contribution to pension)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LTSLS (4 slices)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9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Basic salary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10000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5000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8000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10000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PRP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2000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Non-resident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600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960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046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Family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385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193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308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385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622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Dependent child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461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231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369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461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3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baseline="0"/>
                        <a:t>CHIS </a:t>
                      </a:r>
                      <a:r>
                        <a:rPr lang="en-gb" sz="1000" b="1" i="0" u="none" baseline="0"/>
                        <a:t>(4.7%)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/>
                        <a:t>Pension</a:t>
                      </a:r>
                      <a:r>
                        <a:rPr lang="en-gb" sz="1000" b="0" i="0" u="none" baseline="0"/>
                        <a:t> (11.33% x C factor)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-1555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-1555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-1555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LTSLS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- 800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Total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10021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7554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7612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 smtClean="0"/>
                        <a:t>9221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2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5025"/>
            <a:ext cx="8229600" cy="3203145"/>
          </a:xfrm>
        </p:spPr>
        <p:txBody>
          <a:bodyPr>
            <a:normAutofit lnSpcReduction="10000"/>
          </a:bodyPr>
          <a:lstStyle/>
          <a:p>
            <a:pPr marL="36576" indent="0" algn="l" rtl="0">
              <a:buNone/>
            </a:pPr>
            <a:r>
              <a:rPr lang="en-gb" b="0" i="0" u="none" baseline="0" dirty="0"/>
              <a:t>Procedures:</a:t>
            </a:r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2"/>
              </a:rPr>
              <a:t>https://admin-eguide.web.cern.ch/en/procedure/progressive-retirement-programme-prp</a:t>
            </a:r>
            <a:endParaRPr lang="en-gb" sz="1200" dirty="0" smtClean="0"/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3"/>
              </a:rPr>
              <a:t>https://admin-eguide.web.cern.ch/en/procedure/part-time-work-pre-retirement-measure-ptp</a:t>
            </a:r>
            <a:endParaRPr lang="en-gb" sz="1200" dirty="0" smtClean="0"/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4"/>
              </a:rPr>
              <a:t>https://</a:t>
            </a:r>
            <a:r>
              <a:rPr lang="en-gb" sz="1200" b="0" i="0" u="none" baseline="0" dirty="0" smtClean="0">
                <a:hlinkClick r:id="rId4"/>
              </a:rPr>
              <a:t>admin-eguide.web.cern.ch/en/procedure/saved-leave-scheme</a:t>
            </a:r>
            <a:endParaRPr lang="en-gb" sz="1200" b="0" i="0" u="none" baseline="0" dirty="0" smtClean="0"/>
          </a:p>
          <a:p>
            <a:pPr marL="36576" indent="0" algn="l" rtl="0">
              <a:buNone/>
            </a:pPr>
            <a:endParaRPr lang="en-gb" sz="1200" dirty="0"/>
          </a:p>
          <a:p>
            <a:pPr marL="36576" indent="0" algn="l" rtl="0">
              <a:buNone/>
            </a:pPr>
            <a:r>
              <a:rPr lang="en-gb" b="0" i="0" u="none" baseline="0" dirty="0" smtClean="0"/>
              <a:t>Contact:</a:t>
            </a:r>
            <a:endParaRPr lang="en-gb" b="0" i="0" u="none" baseline="0" dirty="0"/>
          </a:p>
          <a:p>
            <a:pPr marL="36576" indent="0" algn="l" rtl="0">
              <a:buNone/>
            </a:pPr>
            <a:r>
              <a:rPr lang="en-gb" sz="1800" b="0" i="0" u="none" baseline="0" dirty="0"/>
              <a:t>HR Department </a:t>
            </a:r>
            <a:r>
              <a:rPr lang="en-GB" sz="1800" b="0" i="0" u="none" baseline="0" dirty="0" smtClean="0"/>
              <a:t>–</a:t>
            </a:r>
            <a:r>
              <a:rPr lang="en-gb" sz="1800" b="0" i="0" u="none" baseline="0" dirty="0" smtClean="0"/>
              <a:t> </a:t>
            </a:r>
            <a:r>
              <a:rPr lang="en-gb" sz="1800" b="0" i="0" u="none" baseline="0" smtClean="0"/>
              <a:t>Fann</a:t>
            </a:r>
            <a:r>
              <a:rPr lang="en-gb" sz="1800" smtClean="0"/>
              <a:t>y CANTIN &amp; </a:t>
            </a:r>
            <a:r>
              <a:rPr lang="en-gb" sz="1800" b="0" i="0" u="none" baseline="0" smtClean="0"/>
              <a:t>Sandrine</a:t>
            </a:r>
            <a:r>
              <a:rPr lang="en-gb" sz="1800" b="0" i="0" u="none" smtClean="0"/>
              <a:t> </a:t>
            </a:r>
            <a:r>
              <a:rPr lang="en-gb" sz="1800" b="0" i="0" u="none" dirty="0" smtClean="0"/>
              <a:t>MIGUEIS CORREIA</a:t>
            </a:r>
          </a:p>
          <a:p>
            <a:pPr marL="36576" indent="0">
              <a:buNone/>
            </a:pPr>
            <a:r>
              <a:rPr lang="en-GB" sz="1800" dirty="0" smtClean="0">
                <a:hlinkClick r:id="rId5"/>
              </a:rPr>
              <a:t>HR.Pre-retirement@cern.ch</a:t>
            </a:r>
            <a:r>
              <a:rPr lang="en-GB" sz="1800" dirty="0" smtClean="0"/>
              <a:t> </a:t>
            </a:r>
            <a:endParaRPr lang="en-gb" sz="1800" b="0" i="0" u="none" baseline="0" dirty="0"/>
          </a:p>
          <a:p>
            <a:pPr marL="36576" indent="0" algn="l" rtl="0">
              <a:buNone/>
            </a:pPr>
            <a:endParaRPr lang="en-gb" sz="1200" dirty="0" smtClean="0"/>
          </a:p>
          <a:p>
            <a:pPr marL="36576" indent="0" algn="l" rtl="0">
              <a:buNone/>
            </a:pPr>
            <a:r>
              <a:rPr lang="en-gb" b="0" i="0" u="none" baseline="0" dirty="0"/>
              <a:t>Questions?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35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6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3678"/>
            <a:ext cx="8226854" cy="1216476"/>
          </a:xfrm>
        </p:spPr>
        <p:txBody>
          <a:bodyPr>
            <a:normAutofit/>
          </a:bodyPr>
          <a:lstStyle/>
          <a:p>
            <a:pPr algn="l" rtl="0"/>
            <a:r>
              <a:rPr lang="en-gb" b="0" i="0" u="none" baseline="0"/>
              <a:t>Early Retirement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5915026" cy="790407"/>
          </a:xfrm>
        </p:spPr>
        <p:txBody>
          <a:bodyPr>
            <a:normAutofit/>
          </a:bodyPr>
          <a:lstStyle/>
          <a:p>
            <a:pPr algn="l" rtl="0">
              <a:spcBef>
                <a:spcPts val="1800"/>
              </a:spcBef>
            </a:pPr>
            <a:r>
              <a:rPr lang="en-gb" sz="1800" b="0" i="0" u="none" baseline="0" dirty="0" smtClean="0"/>
              <a:t>Sandrine MIGUEIS</a:t>
            </a:r>
            <a:r>
              <a:rPr lang="en-gb" sz="1800" b="0" i="0" u="none" dirty="0" smtClean="0"/>
              <a:t> CORREIA</a:t>
            </a:r>
            <a:r>
              <a:rPr lang="en-gb" sz="1800" b="0" i="0" u="none" baseline="0" dirty="0" smtClean="0"/>
              <a:t>, </a:t>
            </a:r>
            <a:r>
              <a:rPr lang="en-gb" sz="1800" b="0" i="0" u="none" baseline="0" dirty="0"/>
              <a:t>HR Department</a:t>
            </a:r>
          </a:p>
          <a:p>
            <a:pPr algn="l" rtl="0">
              <a:spcBef>
                <a:spcPts val="1800"/>
              </a:spcBef>
            </a:pPr>
            <a:r>
              <a:rPr lang="en-gb" b="0" i="0" u="none" baseline="0" dirty="0" smtClean="0"/>
              <a:t>18/10/2022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gb" b="0" i="1" u="none" baseline="0" dirty="0"/>
              <a:t>Contents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b="0" i="0" u="none" baseline="0" dirty="0"/>
              <a:t>Reaching the age limit</a:t>
            </a:r>
            <a:endParaRPr lang="en-gb" dirty="0"/>
          </a:p>
          <a:p>
            <a:pPr algn="l" rtl="0"/>
            <a:r>
              <a:rPr lang="en-gb" b="0" i="0" u="none" baseline="0" dirty="0"/>
              <a:t>Resignation for early retirement</a:t>
            </a:r>
          </a:p>
          <a:p>
            <a:pPr algn="l" rtl="0"/>
            <a:r>
              <a:rPr lang="en-gb" b="0" i="0" u="none" baseline="0" dirty="0"/>
              <a:t>Pre-retirement programmes</a:t>
            </a:r>
          </a:p>
          <a:p>
            <a:pPr algn="l" rtl="0"/>
            <a:r>
              <a:rPr lang="en-gb" b="0" i="0" u="none" baseline="0" dirty="0"/>
              <a:t>Long-term saved leave scheme (LTSLS)</a:t>
            </a:r>
          </a:p>
          <a:p>
            <a:pPr algn="l" rtl="0"/>
            <a:r>
              <a:rPr lang="en-gb" b="0" i="0" u="none" baseline="0" dirty="0"/>
              <a:t>Salary calculation examples</a:t>
            </a:r>
            <a:endParaRPr lang="en-gb" dirty="0"/>
          </a:p>
          <a:p>
            <a:pPr algn="l" rtl="0"/>
            <a:r>
              <a:rPr lang="en-gb" b="0" i="0" u="none" baseline="0" dirty="0"/>
              <a:t>Questions and answers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9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Reaching the age limit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12" y="994205"/>
            <a:ext cx="8868670" cy="3203145"/>
          </a:xfrm>
        </p:spPr>
        <p:txBody>
          <a:bodyPr>
            <a:normAutofit fontScale="70000" lnSpcReduction="20000"/>
          </a:bodyPr>
          <a:lstStyle/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Age Limit: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300" b="0" i="0" u="none" baseline="0" dirty="0"/>
              <a:t>65 years for staff members who took up their appointment before 1 January 2012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2300" b="0" i="0" u="none" baseline="0" dirty="0"/>
              <a:t>67 years for staff members who took up their employment on or after 1 January 2012</a:t>
            </a:r>
            <a:endParaRPr lang="en-gb" sz="2300" dirty="0"/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Contracts expire on the last day of the month in which the birthday falls</a:t>
            </a:r>
            <a:endParaRPr lang="en-gb" dirty="0" smtClean="0"/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A letter is sent by the HR Department about 1 year before the end of the contract</a:t>
            </a:r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Last day of work calculation </a:t>
            </a:r>
            <a:r>
              <a:rPr lang="en-gb" b="0" i="0" u="none" baseline="0" dirty="0">
                <a:sym typeface="Wingdings" panose="05000000000000000000" pitchFamily="2" charset="2"/>
              </a:rPr>
              <a:t> DAO/HR</a:t>
            </a:r>
          </a:p>
          <a:p>
            <a:pPr marL="36576" indent="0" algn="l" rtl="0">
              <a:spcBef>
                <a:spcPts val="1200"/>
              </a:spcBef>
              <a:buNone/>
            </a:pP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92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Resignation for early retirement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sz="2400" b="0" i="0" u="none" baseline="0" dirty="0"/>
              <a:t>Send a letter to the Director-General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1400" b="0" i="0" u="none" baseline="0" dirty="0"/>
              <a:t>(template </a:t>
            </a:r>
            <a:r>
              <a:rPr lang="en-gb" sz="1400" b="0" i="0" u="none" baseline="0" dirty="0" smtClean="0"/>
              <a:t>in French available </a:t>
            </a:r>
            <a:r>
              <a:rPr lang="en-gb" sz="1400" b="0" i="0" u="none" baseline="0" dirty="0"/>
              <a:t>at: </a:t>
            </a:r>
            <a:r>
              <a:rPr lang="en-gb" sz="1400" b="0" i="0" u="none" baseline="0" dirty="0">
                <a:hlinkClick r:id="rId2"/>
              </a:rPr>
              <a:t>https://cds.cern.ch/record/1989452/files/modele_demRetraiteAnticipee.doc</a:t>
            </a:r>
            <a:r>
              <a:rPr lang="en-gb" sz="1400" b="0" i="0" u="none" baseline="0" dirty="0"/>
              <a:t>)</a:t>
            </a:r>
            <a:endParaRPr lang="en-gb" sz="1400" dirty="0" smtClean="0"/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Notice period of 6 months</a:t>
            </a:r>
            <a:r>
              <a:rPr lang="en-gb" sz="2000" b="0" i="0" u="none" baseline="0" dirty="0"/>
              <a:t> (or, at the latest, before going on leave)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Last day of work calculation </a:t>
            </a:r>
            <a:r>
              <a:rPr lang="en-gb" sz="2400" b="0" i="0" u="none" baseline="0" dirty="0">
                <a:sym typeface="Wingdings" panose="05000000000000000000" pitchFamily="2" charset="2"/>
              </a:rPr>
              <a:t></a:t>
            </a:r>
            <a:r>
              <a:rPr lang="en-gb" sz="2400" b="0" i="0" u="none" baseline="0" dirty="0"/>
              <a:t> DAO/HR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 smtClean="0"/>
              <a:t>N.B. </a:t>
            </a:r>
            <a:r>
              <a:rPr lang="en-gb" sz="2400" b="0" i="0" u="none" baseline="0" dirty="0"/>
              <a:t>loss of entitlement to the reinstallation indemnity</a:t>
            </a:r>
          </a:p>
          <a:p>
            <a:pPr marL="36576" indent="0" algn="l" rtl="0">
              <a:buNone/>
            </a:pPr>
            <a:endParaRPr lang="en-gb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97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Pre-retirement programmes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957" y="1260388"/>
            <a:ext cx="8711513" cy="2804985"/>
          </a:xfrm>
        </p:spPr>
        <p:txBody>
          <a:bodyPr>
            <a:normAutofit lnSpcReduction="10000"/>
          </a:bodyPr>
          <a:lstStyle/>
          <a:p>
            <a:pPr marL="36576" indent="0" algn="l" rtl="0">
              <a:buNone/>
            </a:pPr>
            <a:r>
              <a:rPr lang="en-gb" sz="2400" b="0" i="0" u="none" baseline="0" dirty="0"/>
              <a:t>Part-time work programme as a pre-retirement measure (PTP)</a:t>
            </a:r>
          </a:p>
          <a:p>
            <a:pPr lvl="2"/>
            <a:r>
              <a:rPr lang="en-gb" sz="2000" b="0" i="0" u="none" baseline="0" dirty="0"/>
              <a:t>Introduced in 1993, renewable annually by the </a:t>
            </a:r>
            <a:r>
              <a:rPr lang="en-gb" sz="2000" b="0" i="0" u="none" baseline="0" dirty="0" smtClean="0"/>
              <a:t>DG</a:t>
            </a:r>
          </a:p>
          <a:p>
            <a:pPr lvl="2"/>
            <a:r>
              <a:rPr lang="en-GB" sz="2000" dirty="0" smtClean="0"/>
              <a:t>New</a:t>
            </a:r>
            <a:r>
              <a:rPr lang="en-gb" sz="2000" dirty="0" smtClean="0"/>
              <a:t> contractual </a:t>
            </a:r>
            <a:r>
              <a:rPr lang="en-gb" sz="2000" dirty="0"/>
              <a:t>hours </a:t>
            </a:r>
            <a:r>
              <a:rPr lang="en-gb" sz="2000" dirty="0" smtClean="0"/>
              <a:t>at </a:t>
            </a:r>
            <a:r>
              <a:rPr lang="fr-CH" sz="2000" dirty="0"/>
              <a:t>60, 70 </a:t>
            </a:r>
            <a:r>
              <a:rPr lang="fr-CH" sz="2000" dirty="0" smtClean="0"/>
              <a:t>or </a:t>
            </a:r>
            <a:r>
              <a:rPr lang="fr-CH" sz="2000" dirty="0"/>
              <a:t>80</a:t>
            </a:r>
            <a:r>
              <a:rPr lang="fr-CH" sz="2000" dirty="0" smtClean="0"/>
              <a:t>%</a:t>
            </a:r>
            <a:endParaRPr lang="en-gb" sz="2000" dirty="0"/>
          </a:p>
          <a:p>
            <a:pPr marL="749808" lvl="2" indent="0" algn="l" rtl="0">
              <a:buNone/>
            </a:pPr>
            <a:endParaRPr lang="en-gb" sz="2000" b="0" i="0" u="none" baseline="0" dirty="0"/>
          </a:p>
          <a:p>
            <a:pPr marL="36576" indent="0" algn="l" rtl="0">
              <a:spcBef>
                <a:spcPts val="1800"/>
              </a:spcBef>
              <a:buNone/>
            </a:pPr>
            <a:r>
              <a:rPr lang="en-gb" sz="2400" b="0" i="0" u="none" baseline="0" dirty="0"/>
              <a:t>Progressive Retirement Programme (PRP)</a:t>
            </a:r>
          </a:p>
          <a:p>
            <a:pPr lvl="2"/>
            <a:r>
              <a:rPr lang="en-gb" sz="2000" b="0" i="0" u="none" baseline="0" dirty="0"/>
              <a:t>Introduced in 1997, renewable annually by the </a:t>
            </a:r>
            <a:r>
              <a:rPr lang="en-gb" sz="2000" b="0" i="0" u="none" baseline="0" dirty="0" smtClean="0"/>
              <a:t>DG</a:t>
            </a:r>
          </a:p>
          <a:p>
            <a:pPr lvl="2"/>
            <a:r>
              <a:rPr lang="en-GB" sz="2000" dirty="0"/>
              <a:t>New</a:t>
            </a:r>
            <a:r>
              <a:rPr lang="en-gb" sz="2000" dirty="0"/>
              <a:t> contractual hours at </a:t>
            </a:r>
            <a:r>
              <a:rPr lang="fr-CH" sz="2000" dirty="0" smtClean="0"/>
              <a:t>50%</a:t>
            </a:r>
            <a:endParaRPr lang="en-gb" sz="2000" dirty="0"/>
          </a:p>
          <a:p>
            <a:pPr marL="749808" lvl="2" indent="0" algn="l" rtl="0">
              <a:buNone/>
            </a:pPr>
            <a:endParaRPr lang="en-gb" sz="2000" b="0" i="0" u="none" baseline="0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61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-3886"/>
            <a:ext cx="8229600" cy="4049069"/>
          </a:xfrm>
        </p:spPr>
        <p:txBody>
          <a:bodyPr/>
          <a:lstStyle/>
          <a:p>
            <a:pPr marL="36576" indent="0" algn="ctr" rtl="0">
              <a:buNone/>
            </a:pPr>
            <a:r>
              <a:rPr lang="en-gb" sz="2800" b="0" i="0" u="none" baseline="0" dirty="0"/>
              <a:t>PRP/PTP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7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989484"/>
              </p:ext>
            </p:extLst>
          </p:nvPr>
        </p:nvGraphicFramePr>
        <p:xfrm>
          <a:off x="383060" y="491084"/>
          <a:ext cx="8229600" cy="2424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5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Eligibility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Staff </a:t>
                      </a:r>
                      <a:r>
                        <a:rPr lang="en-gb" sz="1200" b="0" i="0" u="none" baseline="0" dirty="0" smtClean="0"/>
                        <a:t>members </a:t>
                      </a:r>
                      <a:r>
                        <a:rPr lang="en-gb" sz="1200" b="0" i="0" u="none" baseline="0" dirty="0"/>
                        <a:t>on indefinite contract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40-hour contractual working week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55 years minimum age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Minimum of 30 years of membership of the Pension </a:t>
                      </a:r>
                      <a:r>
                        <a:rPr lang="en-gb" sz="1200" b="0" i="0" u="none" baseline="0" dirty="0" smtClean="0"/>
                        <a:t>Fund </a:t>
                      </a:r>
                      <a:r>
                        <a:rPr kumimoji="0" lang="en-GB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(entitlements to benefits from other pension or insurance schemes will also be taken into account).</a:t>
                      </a:r>
                      <a:endParaRPr lang="en-gb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en-gb" sz="1200" b="0" i="0" u="non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Not </a:t>
                      </a:r>
                      <a:r>
                        <a:rPr lang="en-gb" sz="1200" b="0" i="0" u="none" baseline="0" dirty="0" smtClean="0"/>
                        <a:t>open to beneficiaries </a:t>
                      </a:r>
                      <a:r>
                        <a:rPr lang="en-gb" sz="1200" b="0" i="0" u="none" baseline="0" dirty="0"/>
                        <a:t>of AC 22A </a:t>
                      </a:r>
                      <a:r>
                        <a:rPr lang="en-gb" sz="1200" b="0" i="0" u="none" baseline="0" dirty="0" smtClean="0"/>
                        <a:t>or AC 22B (shift </a:t>
                      </a:r>
                      <a:r>
                        <a:rPr lang="en-gb" sz="1200" b="0" i="0" u="none" baseline="0" dirty="0"/>
                        <a:t>work)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604434"/>
              </p:ext>
            </p:extLst>
          </p:nvPr>
        </p:nvGraphicFramePr>
        <p:xfrm>
          <a:off x="383060" y="2909476"/>
          <a:ext cx="82296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1089">
                <a:tc rowSpan="5">
                  <a:txBody>
                    <a:bodyPr/>
                    <a:lstStyle/>
                    <a:p>
                      <a:pPr algn="l" rtl="0"/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 to join the programme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Notice period of 3 months before the desired start date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Maximum 24 months before the desired start date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N/A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articipation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a minimum of 12 months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Approval by the line management, programme coordinator and the 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Head of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HR Department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Admission onto the programme is irrevocable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230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089"/>
            <a:ext cx="8229600" cy="395416"/>
          </a:xfrm>
        </p:spPr>
        <p:txBody>
          <a:bodyPr>
            <a:normAutofit fontScale="25000" lnSpcReduction="20000"/>
          </a:bodyPr>
          <a:lstStyle/>
          <a:p>
            <a:pPr marL="36576" indent="0" algn="ctr" rtl="0">
              <a:buNone/>
            </a:pPr>
            <a:r>
              <a:rPr lang="en-gb" sz="11200" b="0" i="0" u="none" baseline="0" dirty="0"/>
              <a:t>PRP/PTP</a:t>
            </a:r>
            <a:r>
              <a:rPr lang="en-gb" sz="12800" b="0" i="0" u="none" baseline="0" dirty="0"/>
              <a:t>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8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195454"/>
              </p:ext>
            </p:extLst>
          </p:nvPr>
        </p:nvGraphicFramePr>
        <p:xfrm>
          <a:off x="383060" y="680546"/>
          <a:ext cx="8229600" cy="2228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5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6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Working hours and leave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Contractual hours reduced to 50%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Contractual hours reduced to 60-80%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Time not worked can be taken on a daily, weekly or seasonal (end of career) basis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/>
                        <a:t>Time worked beyond the contractual working hours (maximum 40 hours/week): </a:t>
                      </a:r>
                      <a:r>
                        <a:rPr lang="en-gb" sz="1200" b="0"/>
                        <a:t/>
                      </a:r>
                      <a:br>
                        <a:rPr lang="en-gb" sz="1200" b="0"/>
                      </a:br>
                      <a:r>
                        <a:rPr lang="en-gb" sz="1200" b="0" i="0" u="none" baseline="0"/>
                        <a:t>1 hour compensation for 1 hour worked, no remuneration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402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Overtime (more than 40 hours per week) not permitted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135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Annual leave proportional to contractual working hours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Termination of participation in the SLS scheme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989761"/>
              </p:ext>
            </p:extLst>
          </p:nvPr>
        </p:nvGraphicFramePr>
        <p:xfrm>
          <a:off x="383060" y="2908328"/>
          <a:ext cx="8229600" cy="1327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 rowSpan="4">
                  <a:txBody>
                    <a:bodyPr/>
                    <a:lstStyle/>
                    <a:p>
                      <a:pPr algn="l" rtl="0"/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Financial benefits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 rata reduction of contracted working 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hours: basic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salary, family allowances, international indemnity or non-residence allowance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PRP allowance: 20% of basic full-time salary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100% CHIS contribution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Education fees and home leave: no reduction of </a:t>
                      </a:r>
                      <a:r>
                        <a:rPr lang="en-gb" sz="1200" b="0" i="0" u="none" baseline="0" dirty="0" smtClean="0"/>
                        <a:t>ceilings </a:t>
                      </a:r>
                      <a:r>
                        <a:rPr lang="en-gb" sz="1200" b="0" i="0" u="none" baseline="0" dirty="0"/>
                        <a:t>and flat rates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05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832"/>
            <a:ext cx="8229600" cy="511326"/>
          </a:xfrm>
        </p:spPr>
        <p:txBody>
          <a:bodyPr>
            <a:normAutofit fontScale="92500" lnSpcReduction="20000"/>
          </a:bodyPr>
          <a:lstStyle/>
          <a:p>
            <a:pPr marL="36576" indent="0" algn="ctr" rtl="0">
              <a:buNone/>
            </a:pPr>
            <a:r>
              <a:rPr lang="en-gb" b="0" i="0" u="none" baseline="0" dirty="0"/>
              <a:t>PRP/PTP</a:t>
            </a:r>
            <a:r>
              <a:rPr lang="en-gb" sz="3500" b="0" i="0" u="none" baseline="0" dirty="0"/>
              <a:t>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9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358589"/>
              </p:ext>
            </p:extLst>
          </p:nvPr>
        </p:nvGraphicFramePr>
        <p:xfrm>
          <a:off x="383060" y="816781"/>
          <a:ext cx="822960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2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Pension Fund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Contribution: 0%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Contribution proportional to contractual working hours or kept at 100% (in the latter case, CERN also maintains its full contribution)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681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Pension calculated on the basis of the last salary </a:t>
                      </a:r>
                      <a:r>
                        <a:rPr lang="en-gb" sz="1200" b="1" i="0" u="none" baseline="0" dirty="0"/>
                        <a:t>before</a:t>
                      </a:r>
                      <a:r>
                        <a:rPr lang="en-gb" sz="1200" b="0" i="0" u="none" baseline="0" dirty="0"/>
                        <a:t> joining the programme</a:t>
                      </a:r>
                    </a:p>
                    <a:p>
                      <a:pPr algn="ctr" rtl="0"/>
                      <a:endParaRPr lang="en-gb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Pension calculated on the basis of the salary at the end of the contract, taking account of contributions during membership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076355"/>
              </p:ext>
            </p:extLst>
          </p:nvPr>
        </p:nvGraphicFramePr>
        <p:xfrm>
          <a:off x="383060" y="2451471"/>
          <a:ext cx="822960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6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914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 of the </a:t>
                      </a:r>
                      <a:r>
                        <a:rPr kumimoji="0" lang="en-gb" sz="1200" b="1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contract</a:t>
                      </a:r>
                      <a:endParaRPr kumimoji="0" lang="en-gb" sz="1200" b="1" i="0" u="non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Reaching the age limit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 resignation (in the interest of the Organization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0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Reinstallation indemnity, travel and removal expenses at 100% (if eligible)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26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13831</TotalTime>
  <Words>836</Words>
  <Application>Microsoft Office PowerPoint</Application>
  <PresentationFormat>On-screen Show (16:9)</PresentationFormat>
  <Paragraphs>172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Courier New</vt:lpstr>
      <vt:lpstr>inherit</vt:lpstr>
      <vt:lpstr>Wingdings</vt:lpstr>
      <vt:lpstr>CERNCorporate16-9</vt:lpstr>
      <vt:lpstr>PowerPoint Presentation</vt:lpstr>
      <vt:lpstr>Early Retirement</vt:lpstr>
      <vt:lpstr>Contents</vt:lpstr>
      <vt:lpstr>Reaching the age limit</vt:lpstr>
      <vt:lpstr>Resignation for early retirement</vt:lpstr>
      <vt:lpstr>Pre-retirement programmes</vt:lpstr>
      <vt:lpstr>PowerPoint Presentation</vt:lpstr>
      <vt:lpstr>PowerPoint Presentation</vt:lpstr>
      <vt:lpstr>PowerPoint Presentation</vt:lpstr>
      <vt:lpstr>Long-term saved leave scheme (LTSLS)</vt:lpstr>
      <vt:lpstr>Salary calculation examples: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Sandrine Migueis Correia</cp:lastModifiedBy>
  <cp:revision>154</cp:revision>
  <cp:lastPrinted>2015-11-03T13:57:25Z</cp:lastPrinted>
  <dcterms:created xsi:type="dcterms:W3CDTF">2015-07-27T13:39:36Z</dcterms:created>
  <dcterms:modified xsi:type="dcterms:W3CDTF">2022-10-14T15:45:20Z</dcterms:modified>
</cp:coreProperties>
</file>