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sldIdLst>
    <p:sldId id="256" r:id="rId2"/>
    <p:sldId id="373" r:id="rId3"/>
    <p:sldId id="374" r:id="rId4"/>
    <p:sldId id="287" r:id="rId5"/>
    <p:sldId id="354" r:id="rId6"/>
    <p:sldId id="356" r:id="rId7"/>
    <p:sldId id="307" r:id="rId8"/>
    <p:sldId id="318" r:id="rId9"/>
    <p:sldId id="309" r:id="rId10"/>
    <p:sldId id="314" r:id="rId11"/>
    <p:sldId id="315" r:id="rId12"/>
    <p:sldId id="288" r:id="rId13"/>
    <p:sldId id="327" r:id="rId14"/>
    <p:sldId id="328" r:id="rId15"/>
    <p:sldId id="329" r:id="rId16"/>
    <p:sldId id="332" r:id="rId17"/>
    <p:sldId id="333" r:id="rId18"/>
    <p:sldId id="260" r:id="rId19"/>
    <p:sldId id="258" r:id="rId20"/>
    <p:sldId id="303" r:id="rId21"/>
    <p:sldId id="375" r:id="rId22"/>
    <p:sldId id="377" r:id="rId23"/>
    <p:sldId id="376" r:id="rId24"/>
    <p:sldId id="381" r:id="rId25"/>
    <p:sldId id="378" r:id="rId26"/>
    <p:sldId id="379" r:id="rId27"/>
    <p:sldId id="380" r:id="rId28"/>
    <p:sldId id="382" r:id="rId29"/>
  </p:sldIdLst>
  <p:sldSz cx="917098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2"/>
    <p:restoredTop sz="95940"/>
  </p:normalViewPr>
  <p:slideViewPr>
    <p:cSldViewPr snapToGrid="0" snapToObjects="1">
      <p:cViewPr varScale="1">
        <p:scale>
          <a:sx n="115" d="100"/>
          <a:sy n="115" d="100"/>
        </p:scale>
        <p:origin x="14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992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CAB60-B0BA-744F-8F55-69F962B75832}" type="datetimeFigureOut">
              <a:rPr lang="en-US" smtClean="0"/>
              <a:t>3/21/23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65250" y="1143000"/>
            <a:ext cx="4127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6C582-39C1-8049-9951-97ECC938D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6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E06AD447-B284-FA40-B29E-899A583B84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1A34426-540D-4945-91B1-F286EAC737D8}" type="slidenum">
              <a:rPr lang="en-US" altLang="en-US" sz="1200">
                <a:latin typeface="Times New Roman" panose="02020603050405020304" pitchFamily="18" charset="0"/>
              </a:rPr>
              <a:pPr eaLnBrk="1" hangingPunct="1"/>
              <a:t>2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7E71F0D2-CDB0-E942-95B2-A3DC8F473AF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65250" y="1143000"/>
            <a:ext cx="4127500" cy="3086100"/>
          </a:xfrm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33FAB31F-7D98-1C47-A81C-19C2C4E01C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8542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BA28956F-C15A-6B41-B5B5-713F1734BB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501DC86-D2FE-A740-8386-60CCCB7ABFED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7954403D-8AD7-5342-BB4D-675DA571AD7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365250" y="1143000"/>
            <a:ext cx="4127500" cy="3086100"/>
          </a:xfrm>
          <a:solidFill>
            <a:srgbClr val="FFFFFF"/>
          </a:solidFill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1C7CF24A-3954-E043-A668-C3D19010C1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27" tIns="45713" rIns="91427" bIns="45713"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2496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2343F4CE-5C43-E44A-9BCD-84B20346E2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C8FFBBC-092B-6F4D-9382-6E9E046F7373}" type="slidenum">
              <a:rPr lang="en-US" altLang="en-US" sz="1200"/>
              <a:pPr eaLnBrk="1" hangingPunct="1"/>
              <a:t>18</a:t>
            </a:fld>
            <a:endParaRPr lang="en-US" altLang="en-US" sz="1200"/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1D81E30C-BDB7-F441-B685-5BE0A00656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6185B801-E317-684B-98B4-740597EFF2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8368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349450C9-4E7E-0B4B-9F6A-9FDD647103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25586D4-9D50-4046-9860-C33F317BC2DB}" type="slidenum">
              <a:rPr lang="en-US" altLang="en-US" sz="1200"/>
              <a:pPr eaLnBrk="1" hangingPunct="1"/>
              <a:t>19</a:t>
            </a:fld>
            <a:endParaRPr lang="en-US" altLang="en-US" sz="1200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EF375F01-B9AD-B041-B972-3681D0A951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A81FE967-0953-0041-B440-39D4C01380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0893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Dipole points to 9 h, where the Sun is around August</a:t>
            </a:r>
          </a:p>
          <a:p>
            <a:r>
              <a:rPr lang="en-US" dirty="0"/>
              <a:t>Excess would be anti-Sunward so around February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86C582-39C1-8049-9951-97ECC938D53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88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86C582-39C1-8049-9951-97ECC938D53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14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824" y="1122363"/>
            <a:ext cx="779534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374" y="3602038"/>
            <a:ext cx="687824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44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0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2989" y="365125"/>
            <a:ext cx="1977494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0506" y="365125"/>
            <a:ext cx="581784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71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75" y="76200"/>
            <a:ext cx="8712439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9275" y="990600"/>
            <a:ext cx="4279794" cy="5867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919" y="990600"/>
            <a:ext cx="4279794" cy="5867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240DC8-6B69-9847-B672-0F9F433E5E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7824" y="6248400"/>
            <a:ext cx="191062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E2158-B421-1C44-B265-109F870A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3421" y="6248400"/>
            <a:ext cx="2904146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1F7D73-9345-064D-A0A5-583458465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2541" y="6248400"/>
            <a:ext cx="1910623" cy="457200"/>
          </a:xfrm>
        </p:spPr>
        <p:txBody>
          <a:bodyPr/>
          <a:lstStyle>
            <a:lvl1pPr>
              <a:defRPr/>
            </a:lvl1pPr>
          </a:lstStyle>
          <a:p>
            <a:fld id="{525B6258-3A4F-094B-91F6-3C273C5BA4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612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729" y="1709740"/>
            <a:ext cx="790997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5729" y="4589465"/>
            <a:ext cx="790997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6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0505" y="1825625"/>
            <a:ext cx="389767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813" y="1825625"/>
            <a:ext cx="389767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99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700" y="365127"/>
            <a:ext cx="7909977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1701" y="1681163"/>
            <a:ext cx="387975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701" y="2505075"/>
            <a:ext cx="387975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2813" y="1681163"/>
            <a:ext cx="389886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813" y="2505075"/>
            <a:ext cx="389886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14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4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0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700" y="457200"/>
            <a:ext cx="295788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8864" y="987427"/>
            <a:ext cx="46428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700" y="2057400"/>
            <a:ext cx="295788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0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700" y="457200"/>
            <a:ext cx="295788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98864" y="987427"/>
            <a:ext cx="46428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700" y="2057400"/>
            <a:ext cx="2957882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24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0506" y="365127"/>
            <a:ext cx="79099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506" y="1825625"/>
            <a:ext cx="790997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506" y="6356352"/>
            <a:ext cx="20634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7F133-3EBA-2448-B41B-2EA9DF7F62AD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7890" y="6356352"/>
            <a:ext cx="3095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10" y="6356352"/>
            <a:ext cx="20634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21350-94E1-8944-8479-BAD5D1EC5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6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807A4-4A9A-DD4B-9161-70A5546A49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Cosmic Anomalies?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05F3EB-8ADB-9D47-9C10-565980FBA7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Ned Wright</a:t>
            </a:r>
          </a:p>
        </p:txBody>
      </p:sp>
    </p:spTree>
    <p:extLst>
      <p:ext uri="{BB962C8B-B14F-4D97-AF65-F5344CB8AC3E}">
        <p14:creationId xmlns:p14="http://schemas.microsoft.com/office/powerpoint/2010/main" val="1443544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64C98284-CD7E-6344-B558-065FFBE35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Gaussian models</a:t>
            </a: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117FFA35-7E0F-3C46-B452-594B9AB6D8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one point distribution function is Gaussian for all locations.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 two point distribution function is Gaussian.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 three point distribution function is Gaussian [and derivable from the two point function].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[…]</a:t>
            </a:r>
          </a:p>
        </p:txBody>
      </p:sp>
    </p:spTree>
    <p:extLst>
      <p:ext uri="{BB962C8B-B14F-4D97-AF65-F5344CB8AC3E}">
        <p14:creationId xmlns:p14="http://schemas.microsoft.com/office/powerpoint/2010/main" val="4048229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17BBA419-F0B9-8045-B8A2-A6653A7D9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Stationary Models</a:t>
            </a: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A5F78AD9-CF8D-8A4E-BECF-E660D2D5D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one point distribution function is independent of the location.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The two point distribution function depends only on the (vector) separation.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ISOTROPIC models: the distribution functions are invariant when the set of points is rotated.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Stationary &amp; isotropic models satisfy the Cosmological Principle.</a:t>
            </a:r>
          </a:p>
        </p:txBody>
      </p:sp>
    </p:spTree>
    <p:extLst>
      <p:ext uri="{BB962C8B-B14F-4D97-AF65-F5344CB8AC3E}">
        <p14:creationId xmlns:p14="http://schemas.microsoft.com/office/powerpoint/2010/main" val="3885466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6E39A76A-7F56-0640-A2C7-AE89D35DA3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Cosmological Principle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3F69511D-F8BA-8242-94E6-73361DACC63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99294" y="990600"/>
            <a:ext cx="7772400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The Universe is homogeneous and isotropic</a:t>
            </a:r>
          </a:p>
        </p:txBody>
      </p:sp>
      <p:pic>
        <p:nvPicPr>
          <p:cNvPr id="39940" name="Picture 4" descr="HOMO_ISO">
            <a:extLst>
              <a:ext uri="{FF2B5EF4-FFF2-40B4-BE49-F238E27FC236}">
                <a16:creationId xmlns:a16="http://schemas.microsoft.com/office/drawing/2014/main" id="{CB57DCF7-54B1-8D44-A1BA-6BF4336C583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9294" y="1905001"/>
            <a:ext cx="7620000" cy="3662363"/>
          </a:xfrm>
          <a:noFill/>
        </p:spPr>
      </p:pic>
      <p:sp>
        <p:nvSpPr>
          <p:cNvPr id="39941" name="Text Box 6">
            <a:extLst>
              <a:ext uri="{FF2B5EF4-FFF2-40B4-BE49-F238E27FC236}">
                <a16:creationId xmlns:a16="http://schemas.microsoft.com/office/drawing/2014/main" id="{343670ED-0AEE-D34F-A4BF-83C3D24E5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7494" y="59436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Not isotropic</a:t>
            </a:r>
          </a:p>
        </p:txBody>
      </p:sp>
      <p:sp>
        <p:nvSpPr>
          <p:cNvPr id="39942" name="Text Box 7">
            <a:extLst>
              <a:ext uri="{FF2B5EF4-FFF2-40B4-BE49-F238E27FC236}">
                <a16:creationId xmlns:a16="http://schemas.microsoft.com/office/drawing/2014/main" id="{9441682C-60D8-5842-A40E-0EABC8E7E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2694" y="5943600"/>
            <a:ext cx="281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/>
              <a:t>Not homogeneous</a:t>
            </a:r>
          </a:p>
        </p:txBody>
      </p:sp>
    </p:spTree>
    <p:extLst>
      <p:ext uri="{BB962C8B-B14F-4D97-AF65-F5344CB8AC3E}">
        <p14:creationId xmlns:p14="http://schemas.microsoft.com/office/powerpoint/2010/main" val="935491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6A023705-F01D-F74A-8680-2796F42AA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Large Scale Effects</a:t>
            </a:r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id="{B4C36016-0602-E04D-9DB2-C9182CE1E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CMB quadrupole is low compared to ΛCDM.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 octupole and quadrupole appear to be roughly aligned.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There is the infamous “dark spot”.</a:t>
            </a:r>
          </a:p>
        </p:txBody>
      </p:sp>
    </p:spTree>
    <p:extLst>
      <p:ext uri="{BB962C8B-B14F-4D97-AF65-F5344CB8AC3E}">
        <p14:creationId xmlns:p14="http://schemas.microsoft.com/office/powerpoint/2010/main" val="99278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1515381D-7AFC-4C48-A94C-E12ADD853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Look at the (W)MAP</a:t>
            </a:r>
          </a:p>
        </p:txBody>
      </p:sp>
      <p:sp>
        <p:nvSpPr>
          <p:cNvPr id="44035" name="Content Placeholder 2">
            <a:extLst>
              <a:ext uri="{FF2B5EF4-FFF2-40B4-BE49-F238E27FC236}">
                <a16:creationId xmlns:a16="http://schemas.microsoft.com/office/drawing/2014/main" id="{BF549771-1E6C-1B49-B3EA-2A5C794AF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94" y="1295400"/>
            <a:ext cx="2743200" cy="5257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Fig of Bennett </a:t>
            </a:r>
            <a:r>
              <a:rPr lang="en-US" altLang="en-US" dirty="0" err="1">
                <a:ea typeface="ＭＳ Ｐゴシック" panose="020B0600070205080204" pitchFamily="34" charset="-128"/>
              </a:rPr>
              <a:t>etal</a:t>
            </a:r>
            <a:r>
              <a:rPr lang="en-US" altLang="en-US" dirty="0">
                <a:ea typeface="ＭＳ Ｐゴシック" panose="020B0600070205080204" pitchFamily="34" charset="-128"/>
              </a:rPr>
              <a:t>, arXiv:1001:4758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This huge dark spot at the GC is not “the” dark spot.</a:t>
            </a:r>
          </a:p>
        </p:txBody>
      </p:sp>
      <p:pic>
        <p:nvPicPr>
          <p:cNvPr id="44036" name="Picture 3" descr="cb7_f01.jpg">
            <a:extLst>
              <a:ext uri="{FF2B5EF4-FFF2-40B4-BE49-F238E27FC236}">
                <a16:creationId xmlns:a16="http://schemas.microsoft.com/office/drawing/2014/main" id="{B985A4C1-502F-5641-9DD1-5094E5DDA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130" y="1356109"/>
            <a:ext cx="4983856" cy="518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947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88D3500C-7664-8848-BECA-2E5EE18EC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Cold Fingers of God</a:t>
            </a: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id="{A5DD8DD5-1F52-E544-9D4A-094202FF0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94" y="6005331"/>
            <a:ext cx="8229600" cy="762000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red line outlines “the” dark spot.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Better called the “dark fingernail” of God</a:t>
            </a:r>
          </a:p>
        </p:txBody>
      </p:sp>
      <p:pic>
        <p:nvPicPr>
          <p:cNvPr id="45060" name="Picture 3" descr="cb7_f02.jpg">
            <a:extLst>
              <a:ext uri="{FF2B5EF4-FFF2-40B4-BE49-F238E27FC236}">
                <a16:creationId xmlns:a16="http://schemas.microsoft.com/office/drawing/2014/main" id="{137C0554-D33B-2841-BC49-B42F015821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4" y="1435262"/>
            <a:ext cx="879633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720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C4546746-06F8-ED41-B251-477A8A14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Infamous “Dark Spot”</a:t>
            </a:r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2A322F82-BE8F-CA41-8CFE-EF463950E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Proposed by Cruz et al., </a:t>
            </a:r>
            <a:r>
              <a:rPr lang="en-US" altLang="en-US" dirty="0" err="1">
                <a:ea typeface="ＭＳ Ｐゴシック" panose="020B0600070205080204" pitchFamily="34" charset="-128"/>
              </a:rPr>
              <a:t>astro-ph</a:t>
            </a:r>
            <a:r>
              <a:rPr lang="en-US" altLang="en-US" dirty="0">
                <a:ea typeface="ＭＳ Ｐゴシック" panose="020B0600070205080204" pitchFamily="34" charset="-128"/>
              </a:rPr>
              <a:t>/0405341, “Detection of a non-Gaussian Spot in WMAP”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Of course it makes no sense to talk about “a non-Gaussian spot”: one has to show that the underlying random process is non-Gaussian.  If I choose a value from N(0,1), say 1.37, then the observed pdf is </a:t>
            </a:r>
            <a:r>
              <a:rPr lang="en-US" altLang="en-US" dirty="0" err="1">
                <a:ea typeface="ＭＳ Ｐゴシック" panose="020B0600070205080204" pitchFamily="34" charset="-128"/>
              </a:rPr>
              <a:t>δ</a:t>
            </a:r>
            <a:r>
              <a:rPr lang="en-US" altLang="en-US" dirty="0">
                <a:ea typeface="ＭＳ Ｐゴシック" panose="020B0600070205080204" pitchFamily="34" charset="-128"/>
              </a:rPr>
              <a:t>(T-1.37) which is non-Gaussian but the underlying process is Gaussian.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6049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31602E4D-05E1-E04F-B011-C96A4CC6A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Large Search Space</a:t>
            </a:r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820258FC-187E-8144-A73C-2691A06E8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15 different circular Mexican hat wavelet sizes were used.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For each size, the whole sky was searched for outliers.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 fair estimate for the number of cases searched has to be &gt; 10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5</a:t>
            </a:r>
            <a:r>
              <a:rPr lang="en-US" altLang="en-US" dirty="0">
                <a:ea typeface="ＭＳ Ｐゴシック" panose="020B0600070205080204" pitchFamily="34" charset="-128"/>
              </a:rPr>
              <a:t>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Claim that (</a:t>
            </a:r>
            <a:r>
              <a:rPr lang="en-US" altLang="en-US" dirty="0" err="1">
                <a:ea typeface="ＭＳ Ｐゴシック" panose="020B0600070205080204" pitchFamily="34" charset="-128"/>
              </a:rPr>
              <a:t>l,b</a:t>
            </a:r>
            <a:r>
              <a:rPr lang="en-US" altLang="en-US" dirty="0">
                <a:ea typeface="ＭＳ Ｐゴシック" panose="020B0600070205080204" pitchFamily="34" charset="-128"/>
              </a:rPr>
              <a:t>) = (209,-57) is a 4.7σ cold spot with a 5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o</a:t>
            </a:r>
            <a:r>
              <a:rPr lang="en-US" altLang="en-US" dirty="0">
                <a:ea typeface="ＭＳ Ｐゴシック" panose="020B0600070205080204" pitchFamily="34" charset="-128"/>
              </a:rPr>
              <a:t> scale (8.75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o</a:t>
            </a:r>
            <a:r>
              <a:rPr lang="en-US" altLang="en-US" dirty="0">
                <a:ea typeface="ＭＳ Ｐゴシック" panose="020B0600070205080204" pitchFamily="34" charset="-128"/>
              </a:rPr>
              <a:t> FWHM).</a:t>
            </a:r>
            <a:endParaRPr lang="en-US" altLang="en-US" baseline="300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But </a:t>
            </a:r>
            <a:r>
              <a:rPr lang="en-US" altLang="en-US" dirty="0" err="1">
                <a:ea typeface="ＭＳ Ｐゴシック" panose="020B0600070205080204" pitchFamily="34" charset="-128"/>
              </a:rPr>
              <a:t>exp</a:t>
            </a:r>
            <a:r>
              <a:rPr lang="en-US" altLang="en-US" dirty="0">
                <a:ea typeface="ＭＳ Ｐゴシック" panose="020B0600070205080204" pitchFamily="34" charset="-128"/>
              </a:rPr>
              <a:t>(-½×4.7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) is &gt; 10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-5</a:t>
            </a:r>
            <a:r>
              <a:rPr lang="en-US" altLang="en-US" dirty="0">
                <a:ea typeface="ＭＳ Ｐゴシック" panose="020B0600070205080204" pitchFamily="34" charset="-128"/>
              </a:rPr>
              <a:t>, so where’s the beef?</a:t>
            </a:r>
          </a:p>
        </p:txBody>
      </p:sp>
    </p:spTree>
    <p:extLst>
      <p:ext uri="{BB962C8B-B14F-4D97-AF65-F5344CB8AC3E}">
        <p14:creationId xmlns:p14="http://schemas.microsoft.com/office/powerpoint/2010/main" val="2603919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8C190E76-DD19-E844-9D57-D3A08D8427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A Real Anomaly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872C618C-7F7C-9B47-B40B-4353EC34F3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30506" y="1134319"/>
            <a:ext cx="7909977" cy="5042644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``Imprints of a Primordial Preferred Direction on the Microwave Background’’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Ackerman, Carroll &amp; Wise, </a:t>
            </a:r>
            <a:r>
              <a:rPr lang="en-US" altLang="en-US" dirty="0" err="1">
                <a:ea typeface="ＭＳ Ｐゴシック" panose="020B0600070205080204" pitchFamily="34" charset="-128"/>
              </a:rPr>
              <a:t>astro-ph</a:t>
            </a:r>
            <a:r>
              <a:rPr lang="en-US" altLang="en-US" dirty="0">
                <a:ea typeface="ＭＳ Ｐゴシック" panose="020B0600070205080204" pitchFamily="34" charset="-128"/>
              </a:rPr>
              <a:t>/0701357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Assumed that the 3D power spectrum is not isotropic: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Then assumed g(k) is a constant g*.  Estimated g*~10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-5 </a:t>
            </a:r>
            <a:r>
              <a:rPr lang="en-US" altLang="en-US" dirty="0">
                <a:ea typeface="ＭＳ Ｐゴシック" panose="020B0600070205080204" pitchFamily="34" charset="-128"/>
              </a:rPr>
              <a:t>might be possible.</a:t>
            </a:r>
          </a:p>
        </p:txBody>
      </p:sp>
      <p:pic>
        <p:nvPicPr>
          <p:cNvPr id="41988" name="Picture 4" descr="08072242_Eqn1">
            <a:extLst>
              <a:ext uri="{FF2B5EF4-FFF2-40B4-BE49-F238E27FC236}">
                <a16:creationId xmlns:a16="http://schemas.microsoft.com/office/drawing/2014/main" id="{45A4E2E2-041D-E045-B98C-A6CE8E658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258" y="3349808"/>
            <a:ext cx="6078537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924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C688AAE7-1C85-D946-92D1-6A4C994B4D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30506" y="365127"/>
            <a:ext cx="7909977" cy="919663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Search in WMAP data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C5373241-1779-F648-B131-C65A75995A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30506" y="1281613"/>
            <a:ext cx="7909977" cy="514233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``Bayesian analysis of sparse anisotropic universe models and application to the 5-yr WMAP data’’.</a:t>
            </a:r>
          </a:p>
          <a:p>
            <a:pPr lvl="1" eaLnBrk="1" hangingPunct="1"/>
            <a:r>
              <a:rPr lang="en-US" altLang="en-US" dirty="0" err="1">
                <a:ea typeface="ＭＳ Ｐゴシック" panose="020B0600070205080204" pitchFamily="34" charset="-128"/>
              </a:rPr>
              <a:t>Groeneboom</a:t>
            </a:r>
            <a:r>
              <a:rPr lang="en-US" altLang="en-US" dirty="0">
                <a:ea typeface="ＭＳ Ｐゴシック" panose="020B0600070205080204" pitchFamily="34" charset="-128"/>
              </a:rPr>
              <a:t> &amp; Eriksen, arXiv:0807.2242.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They found a significant effect with g* ~ 0.12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10,000 times too big but who’s counting.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Then with more data, </a:t>
            </a:r>
            <a:r>
              <a:rPr lang="en-US" altLang="en-US" dirty="0" err="1">
                <a:ea typeface="ＭＳ Ｐゴシック" panose="020B0600070205080204" pitchFamily="34" charset="-128"/>
              </a:rPr>
              <a:t>Groeneboom</a:t>
            </a:r>
            <a:r>
              <a:rPr lang="en-US" altLang="en-US" dirty="0">
                <a:ea typeface="ＭＳ Ｐゴシック" panose="020B0600070205080204" pitchFamily="34" charset="-128"/>
              </a:rPr>
              <a:t>, Ackerman, </a:t>
            </a:r>
            <a:r>
              <a:rPr lang="en-US" altLang="en-US" dirty="0" err="1">
                <a:ea typeface="ＭＳ Ｐゴシック" panose="020B0600070205080204" pitchFamily="34" charset="-128"/>
              </a:rPr>
              <a:t>Wehus</a:t>
            </a:r>
            <a:r>
              <a:rPr lang="en-US" altLang="en-US" dirty="0">
                <a:ea typeface="ＭＳ Ｐゴシック" panose="020B0600070205080204" pitchFamily="34" charset="-128"/>
              </a:rPr>
              <a:t> &amp; Eriksen (arXiv:0911.0150) found a 9σ effect!  But the preferred axis now very close to the ecliptic poles.</a:t>
            </a:r>
          </a:p>
          <a:p>
            <a:r>
              <a:rPr lang="en-US" dirty="0"/>
              <a:t>Conclusion: a systematic error in the WMAP maps due to ellipticity of the beams.</a:t>
            </a:r>
          </a:p>
          <a:p>
            <a:r>
              <a:rPr lang="en-US" dirty="0"/>
              <a:t>Remembering Shapley, always look for systematic errors.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146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C1913EBD-ACC3-524B-8A37-A21328B788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Two and a half Facts</a:t>
            </a:r>
          </a:p>
        </p:txBody>
      </p:sp>
      <p:pic>
        <p:nvPicPr>
          <p:cNvPr id="17412" name="Picture 4" descr="twoandahalfmen">
            <a:extLst>
              <a:ext uri="{FF2B5EF4-FFF2-40B4-BE49-F238E27FC236}">
                <a16:creationId xmlns:a16="http://schemas.microsoft.com/office/drawing/2014/main" id="{11C2FBD0-6E2D-D14C-A013-FD6707800A5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2" r="4387"/>
          <a:stretch>
            <a:fillRect/>
          </a:stretch>
        </p:blipFill>
        <p:spPr>
          <a:xfrm>
            <a:off x="5566263" y="1676400"/>
            <a:ext cx="3515033" cy="4654952"/>
          </a:xfrm>
          <a:noFill/>
        </p:spPr>
      </p:pic>
      <p:sp>
        <p:nvSpPr>
          <p:cNvPr id="43011" name="Text Box 3">
            <a:extLst>
              <a:ext uri="{FF2B5EF4-FFF2-40B4-BE49-F238E27FC236}">
                <a16:creationId xmlns:a16="http://schemas.microsoft.com/office/drawing/2014/main" id="{85EB19ED-4E98-7645-A847-BF392F1B8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791" y="1439730"/>
            <a:ext cx="5243333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dirty="0"/>
              <a:t>Peter Scheuer (1963)*: “There are only two &amp; a half facts in cosmology: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en-US" altLang="en-US" sz="2800" dirty="0"/>
              <a:t>The sky is dark at night.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en-US" altLang="en-US" sz="2800" dirty="0"/>
              <a:t>The galaxies are receding from each other as expected in a  uniform expansion.</a:t>
            </a:r>
          </a:p>
          <a:p>
            <a:pPr eaLnBrk="1" hangingPunct="1">
              <a:spcBef>
                <a:spcPct val="50000"/>
              </a:spcBef>
              <a:buFontTx/>
              <a:buAutoNum type="arabicParenR"/>
            </a:pPr>
            <a:r>
              <a:rPr lang="en-US" altLang="en-US" sz="2800" dirty="0">
                <a:solidFill>
                  <a:srgbClr val="A6A6A6"/>
                </a:solidFill>
              </a:rPr>
              <a:t>The contents of the Universe have probably changed as the Universe grows older.”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07840A-A4CB-5D48-A0DC-0A69399B4590}"/>
              </a:ext>
            </a:extLst>
          </p:cNvPr>
          <p:cNvSpPr txBox="1"/>
          <p:nvPr/>
        </p:nvSpPr>
        <p:spPr>
          <a:xfrm>
            <a:off x="356839" y="6554172"/>
            <a:ext cx="5586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In </a:t>
            </a:r>
            <a:r>
              <a:rPr lang="en-US" dirty="0" err="1"/>
              <a:t>Longair</a:t>
            </a:r>
            <a:r>
              <a:rPr lang="en-US" dirty="0"/>
              <a:t>, 1993, QJRAS, 34, 157</a:t>
            </a:r>
          </a:p>
        </p:txBody>
      </p:sp>
    </p:spTree>
    <p:extLst>
      <p:ext uri="{BB962C8B-B14F-4D97-AF65-F5344CB8AC3E}">
        <p14:creationId xmlns:p14="http://schemas.microsoft.com/office/powerpoint/2010/main" val="1461412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id="{1E520608-0C89-A84C-9702-789F9E26B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Bock Goodness</a:t>
            </a:r>
          </a:p>
        </p:txBody>
      </p:sp>
      <p:sp>
        <p:nvSpPr>
          <p:cNvPr id="69635" name="Content Placeholder 2">
            <a:extLst>
              <a:ext uri="{FF2B5EF4-FFF2-40B4-BE49-F238E27FC236}">
                <a16:creationId xmlns:a16="http://schemas.microsoft.com/office/drawing/2014/main" id="{680A172C-492C-4846-806E-B81764A4C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663" y="3962400"/>
            <a:ext cx="8887522" cy="2590800"/>
          </a:xfrm>
        </p:spPr>
        <p:txBody>
          <a:bodyPr>
            <a:normAutofit/>
          </a:bodyPr>
          <a:lstStyle/>
          <a:p>
            <a:r>
              <a:rPr lang="en-US" dirty="0"/>
              <a:t>It is best to observe the sky in all possible orientations.  COBE did this well, WMAP did OK but Planck used a very limited range of scan angles.</a:t>
            </a:r>
          </a:p>
          <a:p>
            <a:pPr marL="0" indent="0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  Quantify using  Bock Goodness:1-(&lt;sin(2θ)&gt;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+&lt;cos(2θ)&gt;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2</a:t>
            </a:r>
            <a:r>
              <a:rPr lang="en-US" altLang="en-US" dirty="0">
                <a:ea typeface="ＭＳ Ｐゴシック" panose="020B0600070205080204" pitchFamily="34" charset="-128"/>
              </a:rPr>
              <a:t>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Median: WMAP 0.65, Planck 0.047</a:t>
            </a:r>
          </a:p>
        </p:txBody>
      </p:sp>
      <p:pic>
        <p:nvPicPr>
          <p:cNvPr id="69636" name="Picture 3" descr="bock-goodness.jpg">
            <a:extLst>
              <a:ext uri="{FF2B5EF4-FFF2-40B4-BE49-F238E27FC236}">
                <a16:creationId xmlns:a16="http://schemas.microsoft.com/office/drawing/2014/main" id="{BFCA43D0-7460-B54B-A262-525F3CD7A0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270" y="838200"/>
            <a:ext cx="4594225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4" descr="WMAP_Bock_goodness.jpg">
            <a:extLst>
              <a:ext uri="{FF2B5EF4-FFF2-40B4-BE49-F238E27FC236}">
                <a16:creationId xmlns:a16="http://schemas.microsoft.com/office/drawing/2014/main" id="{75977816-697C-B547-BBC8-D94F035699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" y="815976"/>
            <a:ext cx="4567238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9189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74C4E-D990-5840-B503-F8652F8F0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506" y="-51562"/>
            <a:ext cx="7909977" cy="1325563"/>
          </a:xfrm>
        </p:spPr>
        <p:txBody>
          <a:bodyPr/>
          <a:lstStyle/>
          <a:p>
            <a:r>
              <a:rPr lang="en-US" dirty="0"/>
              <a:t>Quasar Number Count Dipole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D6E5A-7421-3D45-B179-594098206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06" y="1327915"/>
            <a:ext cx="7909977" cy="4351338"/>
          </a:xfrm>
        </p:spPr>
        <p:txBody>
          <a:bodyPr/>
          <a:lstStyle/>
          <a:p>
            <a:r>
              <a:rPr lang="en-US" dirty="0"/>
              <a:t>Large samples of “quasars” have been constructed using WISE colors: W1-W2 &gt; 0.8 and W2 &lt; 16.4 (Vega).  (</a:t>
            </a:r>
            <a:r>
              <a:rPr lang="en-US" dirty="0" err="1"/>
              <a:t>Secrest</a:t>
            </a:r>
            <a:r>
              <a:rPr lang="en-US" dirty="0"/>
              <a:t> </a:t>
            </a:r>
            <a:r>
              <a:rPr lang="en-US" dirty="0" err="1"/>
              <a:t>etal</a:t>
            </a:r>
            <a:r>
              <a:rPr lang="en-US" dirty="0"/>
              <a:t> arxiv:2009.14828)</a:t>
            </a:r>
          </a:p>
          <a:p>
            <a:r>
              <a:rPr lang="en-US" dirty="0"/>
              <a:t>|b| &gt; 30 and other masks for bright sources</a:t>
            </a:r>
          </a:p>
          <a:p>
            <a:r>
              <a:rPr lang="en-US" dirty="0"/>
              <a:t>Dipole of resulting map is too big for Compton-Getting effect.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8EB437-761C-314A-88F5-CBE15238E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298" y="3920223"/>
            <a:ext cx="4240173" cy="262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383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AB095-7EFA-1E49-AA56-A3EE1045E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506" y="52610"/>
            <a:ext cx="7909977" cy="1325563"/>
          </a:xfrm>
        </p:spPr>
        <p:txBody>
          <a:bodyPr/>
          <a:lstStyle/>
          <a:p>
            <a:r>
              <a:rPr lang="en-US" dirty="0"/>
              <a:t>I too have struggled to use WISE number counts for cosmology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C90A4C-68D3-2742-ACF1-92E3FA537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06" y="1408936"/>
            <a:ext cx="7909977" cy="4351338"/>
          </a:xfrm>
        </p:spPr>
        <p:txBody>
          <a:bodyPr/>
          <a:lstStyle/>
          <a:p>
            <a:r>
              <a:rPr lang="en-US" dirty="0"/>
              <a:t>Measurement of the Integrated Sachs-Wolfe Effect Using the </a:t>
            </a:r>
            <a:r>
              <a:rPr lang="en-US" dirty="0" err="1"/>
              <a:t>AllWISE</a:t>
            </a:r>
            <a:r>
              <a:rPr lang="en-US" dirty="0"/>
              <a:t> Data Release, </a:t>
            </a:r>
            <a:r>
              <a:rPr lang="en-US" dirty="0" err="1"/>
              <a:t>Shajib</a:t>
            </a:r>
            <a:r>
              <a:rPr lang="en-US" dirty="0"/>
              <a:t> &amp; Wright, arxiv:1604:03939</a:t>
            </a:r>
          </a:p>
          <a:p>
            <a:r>
              <a:rPr lang="en-US" dirty="0"/>
              <a:t>Luckily only needed intermediate angular scales</a:t>
            </a:r>
          </a:p>
          <a:p>
            <a:r>
              <a:rPr lang="en-US" dirty="0"/>
              <a:t>Consistent with 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dirty="0">
                <a:latin typeface="+mj-lt"/>
              </a:rPr>
              <a:t>CDM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1E3872-E8B5-3640-B6D2-3523B0FF3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94" y="3709770"/>
            <a:ext cx="8533146" cy="294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976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B4B4C-A36F-A847-B1A1-4CF358822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506" y="41036"/>
            <a:ext cx="7909977" cy="1325563"/>
          </a:xfrm>
        </p:spPr>
        <p:txBody>
          <a:bodyPr/>
          <a:lstStyle/>
          <a:p>
            <a:r>
              <a:rPr lang="en-US" dirty="0"/>
              <a:t>WISE Made NO Attempt at Uniform Sky Coverage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4ED54-9D67-8F48-A939-ABE288FF6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06" y="1420508"/>
            <a:ext cx="7909977" cy="4351338"/>
          </a:xfrm>
        </p:spPr>
        <p:txBody>
          <a:bodyPr/>
          <a:lstStyle/>
          <a:p>
            <a:r>
              <a:rPr lang="en-US" dirty="0"/>
              <a:t>What could make a confounding pattern in the counts?  Here are two effects:</a:t>
            </a:r>
          </a:p>
          <a:p>
            <a:pPr lvl="1"/>
            <a:r>
              <a:rPr lang="en-US" dirty="0"/>
              <a:t>The scan density is 7% larger around aphelion (July) than perihelion (Jan) due to the eccentricity of the Earth’s orbit.</a:t>
            </a:r>
          </a:p>
          <a:p>
            <a:pPr lvl="1"/>
            <a:r>
              <a:rPr lang="en-US" dirty="0"/>
              <a:t>There is a South Atlantic Anomaly but no North Atlantic Anomaly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13B6FA-9EB8-AB43-A73A-1D9A0562E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3888843"/>
            <a:ext cx="4173467" cy="26104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81CC94-C8AE-BC42-84AE-CC2BA94D1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342" y="4133133"/>
            <a:ext cx="2252552" cy="225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959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47AA-E7E2-9243-9AB3-2CC682492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506" y="-36315"/>
            <a:ext cx="7909977" cy="683088"/>
          </a:xfrm>
        </p:spPr>
        <p:txBody>
          <a:bodyPr>
            <a:normAutofit fontScale="90000"/>
          </a:bodyPr>
          <a:lstStyle/>
          <a:p>
            <a:r>
              <a:rPr lang="en-US" dirty="0"/>
              <a:t>Is Space Flat?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84377-FF3F-5A42-A116-2919FC0B5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420" y="4650055"/>
            <a:ext cx="8776009" cy="2240583"/>
          </a:xfrm>
        </p:spPr>
        <p:txBody>
          <a:bodyPr>
            <a:normAutofit/>
          </a:bodyPr>
          <a:lstStyle/>
          <a:p>
            <a:r>
              <a:rPr lang="en-US" dirty="0"/>
              <a:t>Planck slightly favors a closed space with a very low H</a:t>
            </a:r>
            <a:r>
              <a:rPr lang="en-US" baseline="-25000" dirty="0"/>
              <a:t>0</a:t>
            </a:r>
            <a:r>
              <a:rPr lang="en-US" dirty="0"/>
              <a:t>.</a:t>
            </a:r>
            <a:endParaRPr lang="en-US" baseline="-25000" dirty="0"/>
          </a:p>
          <a:p>
            <a:r>
              <a:rPr lang="en-US" dirty="0"/>
              <a:t>The South Pole Telescope is OK with flat space.</a:t>
            </a:r>
          </a:p>
          <a:p>
            <a:r>
              <a:rPr lang="en-US" dirty="0"/>
              <a:t>Combining CMB with BAO, flat space is good and H</a:t>
            </a:r>
            <a:r>
              <a:rPr lang="en-US" baseline="-25000" dirty="0"/>
              <a:t>0</a:t>
            </a:r>
            <a:r>
              <a:rPr lang="en-US" dirty="0"/>
              <a:t> is higher.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1E2A16-CB02-EE4A-8085-8EEC02C5F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796" y="534257"/>
            <a:ext cx="5725693" cy="41157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0C1665-E184-3543-B27F-195E5E0857F7}"/>
              </a:ext>
            </a:extLst>
          </p:cNvPr>
          <p:cNvSpPr txBox="1"/>
          <p:nvPr/>
        </p:nvSpPr>
        <p:spPr>
          <a:xfrm>
            <a:off x="4839629" y="642199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 5 from </a:t>
            </a:r>
            <a:r>
              <a:rPr lang="en-US" dirty="0" err="1"/>
              <a:t>Balkenhol</a:t>
            </a:r>
            <a:r>
              <a:rPr lang="en-US" dirty="0"/>
              <a:t> arxiv:2103.13618</a:t>
            </a:r>
          </a:p>
        </p:txBody>
      </p:sp>
    </p:spTree>
    <p:extLst>
      <p:ext uri="{BB962C8B-B14F-4D97-AF65-F5344CB8AC3E}">
        <p14:creationId xmlns:p14="http://schemas.microsoft.com/office/powerpoint/2010/main" val="28993672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48174-409E-F64F-9479-2B82DDBA8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Hubble “Constant” is H(t)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C0D9C-2248-674A-A56F-C505033FA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06" y="5926239"/>
            <a:ext cx="7909977" cy="8294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Looks like the Universe formed in 1920 and dark energy dominates after 1965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70ED06-5412-0A40-A830-E8A03355E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961" y="1403508"/>
            <a:ext cx="6079191" cy="42333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1106D7-A1C6-1F49-A1EE-F2B8375C78A6}"/>
              </a:ext>
            </a:extLst>
          </p:cNvPr>
          <p:cNvSpPr txBox="1"/>
          <p:nvPr/>
        </p:nvSpPr>
        <p:spPr>
          <a:xfrm>
            <a:off x="6366075" y="6400800"/>
            <a:ext cx="262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credit: John </a:t>
            </a:r>
            <a:r>
              <a:rPr lang="en-US" dirty="0" err="1"/>
              <a:t>Huchra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9570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B990B-0918-244A-ADBE-72F95EE27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 Hubble 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B1046-F414-9042-97CF-2715340E8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06" y="6157732"/>
            <a:ext cx="7909977" cy="4359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Remember H</a:t>
            </a:r>
            <a:r>
              <a:rPr lang="en-US" baseline="-25000" dirty="0"/>
              <a:t>0</a:t>
            </a:r>
            <a:r>
              <a:rPr lang="en-US" dirty="0"/>
              <a:t> = 100h? I do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687CB7-6037-434E-8F2E-49DE3E143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192" y="1351729"/>
            <a:ext cx="6412374" cy="460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5360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D9C71-19E7-4D49-AC88-6687AC573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Hubble Tension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9F7C6-4B84-CD46-9898-8FF86FD91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06" y="6157731"/>
            <a:ext cx="7909977" cy="493793"/>
          </a:xfrm>
        </p:spPr>
        <p:txBody>
          <a:bodyPr/>
          <a:lstStyle/>
          <a:p>
            <a:r>
              <a:rPr lang="en-US" dirty="0"/>
              <a:t>Old 50 vs 100, 5 sigma;         New 68 vs 73, 5 sigma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B19D4A-5B6D-144E-9542-3310D36A3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8770"/>
            <a:ext cx="9170988" cy="45854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87DCB3-4B52-F74F-B7BD-76EA471E7375}"/>
              </a:ext>
            </a:extLst>
          </p:cNvPr>
          <p:cNvSpPr txBox="1"/>
          <p:nvPr/>
        </p:nvSpPr>
        <p:spPr>
          <a:xfrm>
            <a:off x="4803494" y="6570499"/>
            <a:ext cx="4271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Credit: Wendy Freedman </a:t>
            </a:r>
            <a:r>
              <a:rPr lang="en-US" dirty="0" err="1"/>
              <a:t>arxiv</a:t>
            </a:r>
            <a:r>
              <a:rPr lang="en-US" dirty="0"/>
              <a:t>: 2106.15656</a:t>
            </a:r>
          </a:p>
        </p:txBody>
      </p:sp>
    </p:spTree>
    <p:extLst>
      <p:ext uri="{BB962C8B-B14F-4D97-AF65-F5344CB8AC3E}">
        <p14:creationId xmlns:p14="http://schemas.microsoft.com/office/powerpoint/2010/main" val="1130620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06EB7-D901-D440-968F-793786CFA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ED3BC-BFFF-ED48-813F-5C4715A1A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Cosmology is now data rich.</a:t>
            </a:r>
          </a:p>
          <a:p>
            <a:r>
              <a:rPr lang="en-US" dirty="0"/>
              <a:t>With lots of data, outliers are inevitable.</a:t>
            </a:r>
          </a:p>
          <a:p>
            <a:r>
              <a:rPr lang="en-US" dirty="0"/>
              <a:t>The 6 parameter Lambda-CDM model is still an adequate fit.</a:t>
            </a:r>
          </a:p>
          <a:p>
            <a:r>
              <a:rPr lang="en-US" dirty="0"/>
              <a:t>Tensions are to be expected with a large number of number of data sets.  They are worth tracking but hardly worth a </a:t>
            </a:r>
            <a:r>
              <a:rPr lang="en-US"/>
              <a:t>press release.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1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BCE0E49F-0F01-8C40-8D06-579D54EE9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B2F6431F-0277-D44E-A6D1-495381A06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94" y="3048000"/>
            <a:ext cx="8229600" cy="3200400"/>
          </a:xfrm>
        </p:spPr>
        <p:txBody>
          <a:bodyPr/>
          <a:lstStyle/>
          <a:p>
            <a:r>
              <a:rPr lang="en-US" altLang="en-US" dirty="0" err="1">
                <a:ea typeface="ＭＳ Ｐゴシック" panose="020B0600070205080204" pitchFamily="34" charset="-128"/>
              </a:rPr>
              <a:t>Sandage</a:t>
            </a:r>
            <a:r>
              <a:rPr lang="en-US" altLang="en-US" dirty="0">
                <a:ea typeface="ＭＳ Ｐゴシック" panose="020B0600070205080204" pitchFamily="34" charset="-128"/>
              </a:rPr>
              <a:t>, Feb 1970, Physics Today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H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o</a:t>
            </a:r>
            <a:r>
              <a:rPr lang="en-US" altLang="en-US" dirty="0">
                <a:ea typeface="ＭＳ Ｐゴシック" panose="020B0600070205080204" pitchFamily="34" charset="-128"/>
              </a:rPr>
              <a:t> = 49 to 130 km/sec/</a:t>
            </a:r>
            <a:r>
              <a:rPr lang="en-US" altLang="en-US" dirty="0" err="1">
                <a:ea typeface="ＭＳ Ｐゴシック" panose="020B0600070205080204" pitchFamily="34" charset="-128"/>
              </a:rPr>
              <a:t>Mpc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 err="1">
                <a:ea typeface="ＭＳ Ｐゴシック" panose="020B0600070205080204" pitchFamily="34" charset="-128"/>
              </a:rPr>
              <a:t>Sandage</a:t>
            </a:r>
            <a:r>
              <a:rPr lang="en-US" altLang="en-US" dirty="0">
                <a:ea typeface="ＭＳ Ｐゴシック" panose="020B0600070205080204" pitchFamily="34" charset="-128"/>
              </a:rPr>
              <a:t> not yet hard over on 50</a:t>
            </a:r>
          </a:p>
          <a:p>
            <a:r>
              <a:rPr lang="en-US" altLang="en-US" dirty="0" err="1">
                <a:ea typeface="ＭＳ Ｐゴシック" panose="020B0600070205080204" pitchFamily="34" charset="-128"/>
              </a:rPr>
              <a:t>q</a:t>
            </a:r>
            <a:r>
              <a:rPr lang="en-US" altLang="en-US" baseline="-25000" dirty="0" err="1">
                <a:ea typeface="ＭＳ Ｐゴシック" panose="020B0600070205080204" pitchFamily="34" charset="-128"/>
              </a:rPr>
              <a:t>o</a:t>
            </a:r>
            <a:r>
              <a:rPr lang="en-US" altLang="en-US" dirty="0">
                <a:ea typeface="ＭＳ Ｐゴシック" panose="020B0600070205080204" pitchFamily="34" charset="-128"/>
              </a:rPr>
              <a:t> = 1.2 ± 0.4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Notes not close to -1 for SS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Also not close to true -0.5 to -0.6</a:t>
            </a:r>
          </a:p>
        </p:txBody>
      </p:sp>
      <p:pic>
        <p:nvPicPr>
          <p:cNvPr id="19460" name="Picture 3" descr="Sandage-PT-1970-2numbers.jpg">
            <a:extLst>
              <a:ext uri="{FF2B5EF4-FFF2-40B4-BE49-F238E27FC236}">
                <a16:creationId xmlns:a16="http://schemas.microsoft.com/office/drawing/2014/main" id="{71DA0727-CFD4-4141-A59A-199A0A66D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50"/>
          <a:stretch>
            <a:fillRect/>
          </a:stretch>
        </p:blipFill>
        <p:spPr bwMode="auto">
          <a:xfrm>
            <a:off x="13494" y="152400"/>
            <a:ext cx="9144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01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5A11E6C2-51A6-9744-8AFD-2B3A66E78F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30506" y="6311"/>
            <a:ext cx="7909977" cy="1325563"/>
          </a:xfrm>
        </p:spPr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A Big Media Splash in 1992:</a:t>
            </a:r>
          </a:p>
        </p:txBody>
      </p:sp>
      <p:pic>
        <p:nvPicPr>
          <p:cNvPr id="20483" name="Picture 3" descr="The_Times_Banner">
            <a:extLst>
              <a:ext uri="{FF2B5EF4-FFF2-40B4-BE49-F238E27FC236}">
                <a16:creationId xmlns:a16="http://schemas.microsoft.com/office/drawing/2014/main" id="{22C3D52A-1504-FB40-91B5-15AD3342F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094" y="1169045"/>
            <a:ext cx="571500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SNDMR_MAX_1yr">
            <a:extLst>
              <a:ext uri="{FF2B5EF4-FFF2-40B4-BE49-F238E27FC236}">
                <a16:creationId xmlns:a16="http://schemas.microsoft.com/office/drawing/2014/main" id="{C0C64B94-3132-5E40-84E8-38231E917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894" y="3914173"/>
            <a:ext cx="5772150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5">
            <a:extLst>
              <a:ext uri="{FF2B5EF4-FFF2-40B4-BE49-F238E27FC236}">
                <a16:creationId xmlns:a16="http://schemas.microsoft.com/office/drawing/2014/main" id="{C0AB6683-A7AB-414B-9FE8-B70C641B9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894" y="2545811"/>
            <a:ext cx="81534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dirty="0"/>
              <a:t>Prof. Stephen Hawking of Cambridge University, not usually noted for overstatement, said: “It is the discovery of the century, if not of all time.”</a:t>
            </a:r>
          </a:p>
        </p:txBody>
      </p:sp>
      <p:sp>
        <p:nvSpPr>
          <p:cNvPr id="20486" name="Text Box 6">
            <a:extLst>
              <a:ext uri="{FF2B5EF4-FFF2-40B4-BE49-F238E27FC236}">
                <a16:creationId xmlns:a16="http://schemas.microsoft.com/office/drawing/2014/main" id="{56572EDB-6786-FF45-93DA-753D89015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7694" y="2157714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dirty="0"/>
              <a:t>25 April 1992</a:t>
            </a:r>
          </a:p>
        </p:txBody>
      </p:sp>
    </p:spTree>
    <p:extLst>
      <p:ext uri="{BB962C8B-B14F-4D97-AF65-F5344CB8AC3E}">
        <p14:creationId xmlns:p14="http://schemas.microsoft.com/office/powerpoint/2010/main" val="3666340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2">
            <a:extLst>
              <a:ext uri="{FF2B5EF4-FFF2-40B4-BE49-F238E27FC236}">
                <a16:creationId xmlns:a16="http://schemas.microsoft.com/office/drawing/2014/main" id="{71FFD152-D06E-654C-9EBD-4D666BFB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Harlow Shapley</a:t>
            </a:r>
          </a:p>
        </p:txBody>
      </p:sp>
      <p:sp>
        <p:nvSpPr>
          <p:cNvPr id="21507" name="Content Placeholder 3">
            <a:extLst>
              <a:ext uri="{FF2B5EF4-FFF2-40B4-BE49-F238E27FC236}">
                <a16:creationId xmlns:a16="http://schemas.microsoft.com/office/drawing/2014/main" id="{ADA584C2-BEA0-D749-AEAD-B9875DDB7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“A hypothesis or theory is clear,                        decisive, and positive, but it is                         believed by no one but the man                              who created it.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Experimental findings, on the other hand, are messy, inexact things, which are believed by everyone except the man who did the work.”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70E180-E522-4246-86B8-18E361C29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6262" y="568325"/>
            <a:ext cx="1905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295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MB-LCDM-5yWMAP-03Mar08-125">
            <a:extLst>
              <a:ext uri="{FF2B5EF4-FFF2-40B4-BE49-F238E27FC236}">
                <a16:creationId xmlns:a16="http://schemas.microsoft.com/office/drawing/2014/main" id="{549A9080-AD11-CA40-9BB2-BE14C7CE9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6" y="231777"/>
            <a:ext cx="8939213" cy="639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078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5DEC6ABE-5865-4D43-B87E-271FAC958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506" y="-281642"/>
            <a:ext cx="7909977" cy="1325563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Ockham’s Razor</a:t>
            </a:r>
          </a:p>
        </p:txBody>
      </p:sp>
      <p:pic>
        <p:nvPicPr>
          <p:cNvPr id="28675" name="Picture 2" descr="ockhams-razor-cartoon.gif">
            <a:extLst>
              <a:ext uri="{FF2B5EF4-FFF2-40B4-BE49-F238E27FC236}">
                <a16:creationId xmlns:a16="http://schemas.microsoft.com/office/drawing/2014/main" id="{53B285DB-B461-954D-ACEC-602302C189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4" y="838200"/>
            <a:ext cx="4178300" cy="596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3" descr="william_of_ockham.jpg">
            <a:extLst>
              <a:ext uri="{FF2B5EF4-FFF2-40B4-BE49-F238E27FC236}">
                <a16:creationId xmlns:a16="http://schemas.microsoft.com/office/drawing/2014/main" id="{9960A714-437A-BE41-B1E8-E3409B1EE7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694" y="838200"/>
            <a:ext cx="4495800" cy="598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9281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DDC6F80B-AF96-0347-898B-5D7CE3DDB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Set of All Random Processes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F30CDF37-91CE-C44B-A416-575CE3786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94" y="5562600"/>
            <a:ext cx="8229600" cy="1371600"/>
          </a:xfrm>
        </p:spPr>
        <p:txBody>
          <a:bodyPr/>
          <a:lstStyle/>
          <a:p>
            <a:r>
              <a:rPr lang="en-US" altLang="en-US" sz="2400">
                <a:ea typeface="ＭＳ Ｐゴシック" panose="020B0600070205080204" pitchFamily="34" charset="-128"/>
              </a:rPr>
              <a:t>A cosmological model is a prescription for generating an ensemble of Universes.  Each element of the ensemble describes a different realization of a random process.</a:t>
            </a:r>
          </a:p>
        </p:txBody>
      </p:sp>
      <p:pic>
        <p:nvPicPr>
          <p:cNvPr id="30724" name="Picture 3" descr="all.gif">
            <a:extLst>
              <a:ext uri="{FF2B5EF4-FFF2-40B4-BE49-F238E27FC236}">
                <a16:creationId xmlns:a16="http://schemas.microsoft.com/office/drawing/2014/main" id="{B127BB03-9018-F64D-81C5-CFCD05AF93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117" y="1412111"/>
            <a:ext cx="6101765" cy="4082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4" descr="multiverse-50.gif">
            <a:extLst>
              <a:ext uri="{FF2B5EF4-FFF2-40B4-BE49-F238E27FC236}">
                <a16:creationId xmlns:a16="http://schemas.microsoft.com/office/drawing/2014/main" id="{F5D9630A-A051-2F47-A0A6-0D7A8A35B27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03" y="3119375"/>
            <a:ext cx="30861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5" descr="multi-CMB.jpg">
            <a:extLst>
              <a:ext uri="{FF2B5EF4-FFF2-40B4-BE49-F238E27FC236}">
                <a16:creationId xmlns:a16="http://schemas.microsoft.com/office/drawing/2014/main" id="{D627C062-20DD-4C46-93C8-46C24ABE5FA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689" y="3265025"/>
            <a:ext cx="45720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040A23A-716B-8842-8386-C601170891ED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785394" y="2324100"/>
            <a:ext cx="990600" cy="9144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6E756F-3DD6-9041-B329-E51487AF213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985294" y="2362200"/>
            <a:ext cx="914400" cy="76200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48CB769E-390C-9E44-A4B0-EF64F380F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7294" y="225266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278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D9C97376-FE8D-3A45-B2EE-32FC7431D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Small Subsets of All Models</a:t>
            </a: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D4A52895-5900-0245-B078-EEB7A446C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94" y="6248400"/>
            <a:ext cx="8229600" cy="533400"/>
          </a:xfrm>
        </p:spPr>
        <p:txBody>
          <a:bodyPr/>
          <a:lstStyle/>
          <a:p>
            <a:r>
              <a:rPr lang="en-US" altLang="en-US" sz="2400">
                <a:ea typeface="ＭＳ Ｐゴシック" panose="020B0600070205080204" pitchFamily="34" charset="-128"/>
              </a:rPr>
              <a:t>Gaussian and/or stationary random processes</a:t>
            </a:r>
          </a:p>
        </p:txBody>
      </p:sp>
      <p:pic>
        <p:nvPicPr>
          <p:cNvPr id="31748" name="Picture 4" descr="all-gaussian-stationary.gif">
            <a:extLst>
              <a:ext uri="{FF2B5EF4-FFF2-40B4-BE49-F238E27FC236}">
                <a16:creationId xmlns:a16="http://schemas.microsoft.com/office/drawing/2014/main" id="{642646E0-F4FC-AC4D-9105-6F4ABCFFBC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90" y="1493135"/>
            <a:ext cx="6764586" cy="452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4754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20341</TotalTime>
  <Words>1173</Words>
  <Application>Microsoft Macintosh PowerPoint</Application>
  <PresentationFormat>Custom</PresentationFormat>
  <Paragraphs>115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ＭＳ Ｐゴシック</vt:lpstr>
      <vt:lpstr>Arial</vt:lpstr>
      <vt:lpstr>Calibri</vt:lpstr>
      <vt:lpstr>Calibri Light</vt:lpstr>
      <vt:lpstr>Symbol</vt:lpstr>
      <vt:lpstr>Times New Roman</vt:lpstr>
      <vt:lpstr>Office Theme</vt:lpstr>
      <vt:lpstr>Cosmic Anomalies?</vt:lpstr>
      <vt:lpstr>Two and a half Facts</vt:lpstr>
      <vt:lpstr>PowerPoint Presentation</vt:lpstr>
      <vt:lpstr>A Big Media Splash in 1992:</vt:lpstr>
      <vt:lpstr>Harlow Shapley</vt:lpstr>
      <vt:lpstr>PowerPoint Presentation</vt:lpstr>
      <vt:lpstr>Ockham’s Razor</vt:lpstr>
      <vt:lpstr>Set of All Random Processes</vt:lpstr>
      <vt:lpstr>Small Subsets of All Models</vt:lpstr>
      <vt:lpstr>Gaussian models</vt:lpstr>
      <vt:lpstr>Stationary Models</vt:lpstr>
      <vt:lpstr>The Cosmological Principle</vt:lpstr>
      <vt:lpstr>Large Scale Effects</vt:lpstr>
      <vt:lpstr>Look at the (W)MAP</vt:lpstr>
      <vt:lpstr>Cold Fingers of God</vt:lpstr>
      <vt:lpstr>The Infamous “Dark Spot”</vt:lpstr>
      <vt:lpstr>Large Search Space</vt:lpstr>
      <vt:lpstr>A Real Anomaly</vt:lpstr>
      <vt:lpstr>Search in WMAP data</vt:lpstr>
      <vt:lpstr>Bock Goodness</vt:lpstr>
      <vt:lpstr>Quasar Number Count Dipole</vt:lpstr>
      <vt:lpstr>I too have struggled to use WISE number counts for cosmology</vt:lpstr>
      <vt:lpstr>WISE Made NO Attempt at Uniform Sky Coverage</vt:lpstr>
      <vt:lpstr>Is Space Flat?</vt:lpstr>
      <vt:lpstr>Hubble “Constant” is H(t)</vt:lpstr>
      <vt:lpstr>Past Hubble Tension</vt:lpstr>
      <vt:lpstr>Current Hubble Tension</vt:lpstr>
      <vt:lpstr>My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Cosmic Anomalies</dc:title>
  <dc:creator>Microsoft Office User</dc:creator>
  <cp:lastModifiedBy>Microsoft Office User</cp:lastModifiedBy>
  <cp:revision>37</cp:revision>
  <dcterms:created xsi:type="dcterms:W3CDTF">2023-02-14T00:02:33Z</dcterms:created>
  <dcterms:modified xsi:type="dcterms:W3CDTF">2023-03-27T00:59:18Z</dcterms:modified>
</cp:coreProperties>
</file>