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4"/>
  </p:notesMasterIdLst>
  <p:sldIdLst>
    <p:sldId id="259" r:id="rId2"/>
    <p:sldId id="261" r:id="rId3"/>
    <p:sldId id="262" r:id="rId4"/>
    <p:sldId id="264" r:id="rId5"/>
    <p:sldId id="266" r:id="rId6"/>
    <p:sldId id="267" r:id="rId7"/>
    <p:sldId id="342" r:id="rId8"/>
    <p:sldId id="477" r:id="rId9"/>
    <p:sldId id="260" r:id="rId10"/>
    <p:sldId id="270" r:id="rId11"/>
    <p:sldId id="268" r:id="rId12"/>
    <p:sldId id="272" r:id="rId13"/>
    <p:sldId id="273" r:id="rId14"/>
    <p:sldId id="476" r:id="rId15"/>
    <p:sldId id="276" r:id="rId16"/>
    <p:sldId id="280" r:id="rId17"/>
    <p:sldId id="275" r:id="rId18"/>
    <p:sldId id="277" r:id="rId19"/>
    <p:sldId id="284" r:id="rId20"/>
    <p:sldId id="285" r:id="rId21"/>
    <p:sldId id="287" r:id="rId22"/>
    <p:sldId id="486" r:id="rId23"/>
    <p:sldId id="291" r:id="rId24"/>
    <p:sldId id="294" r:id="rId25"/>
    <p:sldId id="437" r:id="rId26"/>
    <p:sldId id="295" r:id="rId27"/>
    <p:sldId id="292" r:id="rId28"/>
    <p:sldId id="297" r:id="rId29"/>
    <p:sldId id="299" r:id="rId30"/>
    <p:sldId id="393" r:id="rId31"/>
    <p:sldId id="484" r:id="rId32"/>
    <p:sldId id="300" r:id="rId33"/>
    <p:sldId id="397" r:id="rId34"/>
    <p:sldId id="301" r:id="rId35"/>
    <p:sldId id="478" r:id="rId36"/>
    <p:sldId id="434" r:id="rId37"/>
    <p:sldId id="479" r:id="rId38"/>
    <p:sldId id="480" r:id="rId39"/>
    <p:sldId id="481" r:id="rId40"/>
    <p:sldId id="482" r:id="rId41"/>
    <p:sldId id="485" r:id="rId42"/>
    <p:sldId id="452" r:id="rId43"/>
    <p:sldId id="447" r:id="rId44"/>
    <p:sldId id="455" r:id="rId45"/>
    <p:sldId id="475" r:id="rId46"/>
    <p:sldId id="483" r:id="rId47"/>
    <p:sldId id="454" r:id="rId48"/>
    <p:sldId id="399" r:id="rId49"/>
    <p:sldId id="429" r:id="rId50"/>
    <p:sldId id="278" r:id="rId51"/>
    <p:sldId id="430" r:id="rId52"/>
    <p:sldId id="286"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49"/>
    <p:restoredTop sz="96250"/>
  </p:normalViewPr>
  <p:slideViewPr>
    <p:cSldViewPr snapToGrid="0" snapToObjects="1">
      <p:cViewPr varScale="1">
        <p:scale>
          <a:sx n="91" d="100"/>
          <a:sy n="91" d="100"/>
        </p:scale>
        <p:origin x="216" y="928"/>
      </p:cViewPr>
      <p:guideLst/>
    </p:cSldViewPr>
  </p:slideViewPr>
  <p:outlineViewPr>
    <p:cViewPr>
      <p:scale>
        <a:sx n="33" d="100"/>
        <a:sy n="33" d="100"/>
      </p:scale>
      <p:origin x="0" y="-16984"/>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BCF565-BE9E-2B40-91AF-EFE505ACBC7A}" type="datetimeFigureOut">
              <a:rPr lang="en-US" smtClean="0"/>
              <a:t>3/28/23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775BB5-BDEC-C147-A016-B7E5A1179317}" type="slidenum">
              <a:rPr lang="en-US" smtClean="0"/>
              <a:t>‹#›</a:t>
            </a:fld>
            <a:endParaRPr lang="en-US"/>
          </a:p>
        </p:txBody>
      </p:sp>
    </p:spTree>
    <p:extLst>
      <p:ext uri="{BB962C8B-B14F-4D97-AF65-F5344CB8AC3E}">
        <p14:creationId xmlns:p14="http://schemas.microsoft.com/office/powerpoint/2010/main" val="1110064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775BB5-BDEC-C147-A016-B7E5A1179317}" type="slidenum">
              <a:rPr lang="en-US" smtClean="0"/>
              <a:t>1</a:t>
            </a:fld>
            <a:endParaRPr lang="en-US"/>
          </a:p>
        </p:txBody>
      </p:sp>
    </p:spTree>
    <p:extLst>
      <p:ext uri="{BB962C8B-B14F-4D97-AF65-F5344CB8AC3E}">
        <p14:creationId xmlns:p14="http://schemas.microsoft.com/office/powerpoint/2010/main" val="5053615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775BB5-BDEC-C147-A016-B7E5A1179317}" type="slidenum">
              <a:rPr lang="en-US" smtClean="0"/>
              <a:t>43</a:t>
            </a:fld>
            <a:endParaRPr lang="en-US"/>
          </a:p>
        </p:txBody>
      </p:sp>
    </p:spTree>
    <p:extLst>
      <p:ext uri="{BB962C8B-B14F-4D97-AF65-F5344CB8AC3E}">
        <p14:creationId xmlns:p14="http://schemas.microsoft.com/office/powerpoint/2010/main" val="2396813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775BB5-BDEC-C147-A016-B7E5A1179317}" type="slidenum">
              <a:rPr lang="en-US" smtClean="0"/>
              <a:t>44</a:t>
            </a:fld>
            <a:endParaRPr lang="en-US"/>
          </a:p>
        </p:txBody>
      </p:sp>
    </p:spTree>
    <p:extLst>
      <p:ext uri="{BB962C8B-B14F-4D97-AF65-F5344CB8AC3E}">
        <p14:creationId xmlns:p14="http://schemas.microsoft.com/office/powerpoint/2010/main" val="380261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A775BB5-BDEC-C147-A016-B7E5A1179317}" type="slidenum">
              <a:rPr lang="en-US" smtClean="0"/>
              <a:t>52</a:t>
            </a:fld>
            <a:endParaRPr lang="en-US"/>
          </a:p>
        </p:txBody>
      </p:sp>
    </p:spTree>
    <p:extLst>
      <p:ext uri="{BB962C8B-B14F-4D97-AF65-F5344CB8AC3E}">
        <p14:creationId xmlns:p14="http://schemas.microsoft.com/office/powerpoint/2010/main" val="2973921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keV WDM</a:t>
            </a:r>
          </a:p>
        </p:txBody>
      </p:sp>
      <p:sp>
        <p:nvSpPr>
          <p:cNvPr id="4" name="Slide Number Placeholder 3"/>
          <p:cNvSpPr>
            <a:spLocks noGrp="1"/>
          </p:cNvSpPr>
          <p:nvPr>
            <p:ph type="sldNum" sz="quarter" idx="5"/>
          </p:nvPr>
        </p:nvSpPr>
        <p:spPr/>
        <p:txBody>
          <a:bodyPr/>
          <a:lstStyle/>
          <a:p>
            <a:fld id="{5A775BB5-BDEC-C147-A016-B7E5A1179317}" type="slidenum">
              <a:rPr lang="en-US" smtClean="0"/>
              <a:t>5</a:t>
            </a:fld>
            <a:endParaRPr lang="en-US"/>
          </a:p>
        </p:txBody>
      </p:sp>
    </p:spTree>
    <p:extLst>
      <p:ext uri="{BB962C8B-B14F-4D97-AF65-F5344CB8AC3E}">
        <p14:creationId xmlns:p14="http://schemas.microsoft.com/office/powerpoint/2010/main" val="941196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775BB5-BDEC-C147-A016-B7E5A1179317}" type="slidenum">
              <a:rPr lang="en-US" smtClean="0"/>
              <a:t>12</a:t>
            </a:fld>
            <a:endParaRPr lang="en-US"/>
          </a:p>
        </p:txBody>
      </p:sp>
    </p:spTree>
    <p:extLst>
      <p:ext uri="{BB962C8B-B14F-4D97-AF65-F5344CB8AC3E}">
        <p14:creationId xmlns:p14="http://schemas.microsoft.com/office/powerpoint/2010/main" val="1902441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775BB5-BDEC-C147-A016-B7E5A1179317}" type="slidenum">
              <a:rPr lang="en-US" smtClean="0"/>
              <a:t>13</a:t>
            </a:fld>
            <a:endParaRPr lang="en-US"/>
          </a:p>
        </p:txBody>
      </p:sp>
    </p:spTree>
    <p:extLst>
      <p:ext uri="{BB962C8B-B14F-4D97-AF65-F5344CB8AC3E}">
        <p14:creationId xmlns:p14="http://schemas.microsoft.com/office/powerpoint/2010/main" val="919320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our major uncertainties is the normalization of the </a:t>
            </a:r>
            <a:r>
              <a:rPr lang="en-US" dirty="0" err="1"/>
              <a:t>subhalo</a:t>
            </a:r>
            <a:r>
              <a:rPr lang="en-US" dirty="0"/>
              <a:t> mass function, scaling the MW satellite population provides one way to reduce that uncertainty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Combination better than either method individually</a:t>
            </a:r>
          </a:p>
          <a:p>
            <a:endParaRPr lang="en-US" dirty="0"/>
          </a:p>
        </p:txBody>
      </p:sp>
      <p:sp>
        <p:nvSpPr>
          <p:cNvPr id="4" name="Slide Number Placeholder 3"/>
          <p:cNvSpPr>
            <a:spLocks noGrp="1"/>
          </p:cNvSpPr>
          <p:nvPr>
            <p:ph type="sldNum" sz="quarter" idx="5"/>
          </p:nvPr>
        </p:nvSpPr>
        <p:spPr/>
        <p:txBody>
          <a:bodyPr/>
          <a:lstStyle/>
          <a:p>
            <a:fld id="{5A775BB5-BDEC-C147-A016-B7E5A1179317}" type="slidenum">
              <a:rPr lang="en-US" smtClean="0"/>
              <a:t>34</a:t>
            </a:fld>
            <a:endParaRPr lang="en-US"/>
          </a:p>
        </p:txBody>
      </p:sp>
    </p:spTree>
    <p:extLst>
      <p:ext uri="{BB962C8B-B14F-4D97-AF65-F5344CB8AC3E}">
        <p14:creationId xmlns:p14="http://schemas.microsoft.com/office/powerpoint/2010/main" val="2216350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GUT scale scenario (KTY) keV Miracle Model (KTY) Higgs Production Mechanism (PK) and the single particle neutrino oscillation production mechanism. Only lower limits are there, 2 sigma is 4.6, 2.1, 11, and 34 KeV respectively. Case 1 and case 2 assume either the average background density of the universe does or does not contain baryons. Some of the limits on the left depend on lepton asymmetry</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A775BB5-BDEC-C147-A016-B7E5A1179317}" type="slidenum">
              <a:rPr lang="en-US" smtClean="0"/>
              <a:t>37</a:t>
            </a:fld>
            <a:endParaRPr lang="en-US"/>
          </a:p>
        </p:txBody>
      </p:sp>
    </p:spTree>
    <p:extLst>
      <p:ext uri="{BB962C8B-B14F-4D97-AF65-F5344CB8AC3E}">
        <p14:creationId xmlns:p14="http://schemas.microsoft.com/office/powerpoint/2010/main" val="1101896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resonant SIDM, which have resonances at particular velocities.</a:t>
            </a:r>
          </a:p>
        </p:txBody>
      </p:sp>
      <p:sp>
        <p:nvSpPr>
          <p:cNvPr id="4" name="Slide Number Placeholder 3"/>
          <p:cNvSpPr>
            <a:spLocks noGrp="1"/>
          </p:cNvSpPr>
          <p:nvPr>
            <p:ph type="sldNum" sz="quarter" idx="5"/>
          </p:nvPr>
        </p:nvSpPr>
        <p:spPr/>
        <p:txBody>
          <a:bodyPr/>
          <a:lstStyle/>
          <a:p>
            <a:fld id="{5A775BB5-BDEC-C147-A016-B7E5A1179317}" type="slidenum">
              <a:rPr lang="en-US" smtClean="0"/>
              <a:t>39</a:t>
            </a:fld>
            <a:endParaRPr lang="en-US"/>
          </a:p>
        </p:txBody>
      </p:sp>
    </p:spTree>
    <p:extLst>
      <p:ext uri="{BB962C8B-B14F-4D97-AF65-F5344CB8AC3E}">
        <p14:creationId xmlns:p14="http://schemas.microsoft.com/office/powerpoint/2010/main" val="2428652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a:rPr>
              <a:t>We account for the suppression of the halo mass function and concentration–mass relation predicted by ULDM theories, and the wave-like fluctuations in the host halo density profile, calibrating the model for the wave interference against numerical simulations of galactic-scale haloes. We show that the granular structure of halo density profiles, in particular, the amplitude of the fluctuations, significantly impacts image flux ratios, and therefore inferences on the particle mass derived from these data. Repeating the analysis and omitting fluctuations associated with the wave interference effects, we obtain relative likelihoods of CDM to ULDM with a particle mass in the same ranges of 98:1, 48:1, 26:1, and 18:1, highlighting the significant perturbation to image flux ratio.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Time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a:rPr>
              <a:t>Constraints from 11 lenses on the particle mass </a:t>
            </a:r>
            <a:r>
              <a:rPr lang="en-US" sz="1800" i="1" dirty="0">
                <a:effectLst/>
                <a:latin typeface="Times"/>
              </a:rPr>
              <a:t>m</a:t>
            </a:r>
            <a:r>
              <a:rPr lang="el-GR" sz="1800" dirty="0">
                <a:effectLst/>
                <a:latin typeface="MTMI"/>
              </a:rPr>
              <a:t>ψ </a:t>
            </a:r>
            <a:r>
              <a:rPr lang="en-US" sz="1800" dirty="0">
                <a:effectLst/>
                <a:latin typeface="Times"/>
              </a:rPr>
              <a:t>and the </a:t>
            </a:r>
            <a:r>
              <a:rPr lang="en-US" sz="1800" dirty="0" err="1">
                <a:effectLst/>
                <a:latin typeface="Times"/>
              </a:rPr>
              <a:t>fluctu</a:t>
            </a:r>
            <a:r>
              <a:rPr lang="en-US" sz="1800" dirty="0">
                <a:effectLst/>
                <a:latin typeface="Times"/>
              </a:rPr>
              <a:t>- </a:t>
            </a:r>
            <a:r>
              <a:rPr lang="en-US" sz="1800" dirty="0" err="1">
                <a:effectLst/>
                <a:latin typeface="Times"/>
              </a:rPr>
              <a:t>ation</a:t>
            </a:r>
            <a:r>
              <a:rPr lang="en-US" sz="1800" dirty="0">
                <a:effectLst/>
                <a:latin typeface="Times"/>
              </a:rPr>
              <a:t> amplitude </a:t>
            </a:r>
            <a:r>
              <a:rPr lang="en-US" sz="1800" i="1" dirty="0" err="1">
                <a:effectLst/>
                <a:latin typeface="Times"/>
              </a:rPr>
              <a:t>A</a:t>
            </a:r>
            <a:r>
              <a:rPr lang="en-US" sz="1800" dirty="0" err="1">
                <a:effectLst/>
                <a:latin typeface="Times"/>
              </a:rPr>
              <a:t>fluc</a:t>
            </a:r>
            <a:r>
              <a:rPr lang="en-US" sz="1800" dirty="0">
                <a:effectLst/>
                <a:latin typeface="Times"/>
              </a:rPr>
              <a:t>, with no haloes included in the lens model. Fluctuation amplitudes log10(</a:t>
            </a:r>
            <a:r>
              <a:rPr lang="en-US" sz="1800" i="1" dirty="0" err="1">
                <a:effectLst/>
                <a:latin typeface="Times"/>
              </a:rPr>
              <a:t>A</a:t>
            </a:r>
            <a:r>
              <a:rPr lang="en-US" sz="1800" dirty="0" err="1">
                <a:effectLst/>
                <a:latin typeface="Times"/>
              </a:rPr>
              <a:t>fluc</a:t>
            </a:r>
            <a:r>
              <a:rPr lang="en-US" sz="1800" dirty="0">
                <a:effectLst/>
                <a:latin typeface="Times"/>
              </a:rPr>
              <a:t>)</a:t>
            </a:r>
            <a:r>
              <a:rPr lang="en-US" sz="1800" dirty="0">
                <a:effectLst/>
                <a:latin typeface="MTMI"/>
              </a:rPr>
              <a:t>&gt;</a:t>
            </a:r>
            <a:r>
              <a:rPr lang="en-US" sz="1800" dirty="0">
                <a:effectLst/>
                <a:latin typeface="MTSY"/>
              </a:rPr>
              <a:t>−</a:t>
            </a:r>
            <a:r>
              <a:rPr lang="en-US" sz="1800" dirty="0">
                <a:effectLst/>
                <a:latin typeface="Times"/>
              </a:rPr>
              <a:t>1.5andlightparticles</a:t>
            </a:r>
            <a:r>
              <a:rPr lang="en-US" sz="1800" dirty="0">
                <a:effectLst/>
                <a:latin typeface="MTMI"/>
              </a:rPr>
              <a:t>m</a:t>
            </a:r>
            <a:r>
              <a:rPr lang="el-GR" sz="1800" dirty="0">
                <a:effectLst/>
                <a:latin typeface="MTMI"/>
              </a:rPr>
              <a:t>ψ &lt;</a:t>
            </a:r>
            <a:r>
              <a:rPr lang="el-GR" sz="1800" dirty="0">
                <a:effectLst/>
                <a:latin typeface="Times"/>
              </a:rPr>
              <a:t>10</a:t>
            </a:r>
            <a:r>
              <a:rPr lang="el-GR" sz="1800" dirty="0">
                <a:effectLst/>
                <a:latin typeface="MTSY"/>
              </a:rPr>
              <a:t>−</a:t>
            </a:r>
            <a:r>
              <a:rPr lang="el-GR" sz="1800" dirty="0">
                <a:effectLst/>
                <a:latin typeface="Times"/>
              </a:rPr>
              <a:t>21</a:t>
            </a:r>
            <a:r>
              <a:rPr lang="el-GR" sz="1800" dirty="0">
                <a:effectLst/>
                <a:latin typeface="MTMI"/>
              </a:rPr>
              <a:t>.</a:t>
            </a:r>
            <a:r>
              <a:rPr lang="el-GR" sz="1800" dirty="0">
                <a:effectLst/>
                <a:latin typeface="Times"/>
              </a:rPr>
              <a:t>5</a:t>
            </a:r>
            <a:r>
              <a:rPr lang="en-US" sz="1800" dirty="0" err="1">
                <a:effectLst/>
                <a:latin typeface="Times"/>
              </a:rPr>
              <a:t>eVareruled</a:t>
            </a:r>
            <a:r>
              <a:rPr lang="en-US" sz="1800" dirty="0">
                <a:effectLst/>
                <a:latin typeface="Times"/>
              </a:rPr>
              <a:t> out because they impart too much perturbation to image flux ratios (see also Fig. </a:t>
            </a:r>
            <a:r>
              <a:rPr lang="en-US" sz="1800" dirty="0">
                <a:solidFill>
                  <a:srgbClr val="0000FF"/>
                </a:solidFill>
                <a:effectLst/>
                <a:latin typeface="Times"/>
              </a:rPr>
              <a:t>6</a:t>
            </a:r>
            <a:r>
              <a:rPr lang="en-US" sz="1800" dirty="0">
                <a:effectLst/>
                <a:latin typeface="Times"/>
              </a:rPr>
              <a:t>). On the other hand, fluctuation amplitudes log10(</a:t>
            </a:r>
            <a:r>
              <a:rPr lang="en-US" sz="1800" i="1" dirty="0" err="1">
                <a:effectLst/>
                <a:latin typeface="Times"/>
              </a:rPr>
              <a:t>A</a:t>
            </a:r>
            <a:r>
              <a:rPr lang="en-US" sz="1800" dirty="0" err="1">
                <a:effectLst/>
                <a:latin typeface="Times"/>
              </a:rPr>
              <a:t>fluc</a:t>
            </a:r>
            <a:r>
              <a:rPr lang="en-US" sz="1800" dirty="0">
                <a:effectLst/>
                <a:latin typeface="Times"/>
              </a:rPr>
              <a:t>) </a:t>
            </a:r>
            <a:r>
              <a:rPr lang="en-US" sz="1800" dirty="0">
                <a:effectLst/>
                <a:latin typeface="MTMI"/>
              </a:rPr>
              <a:t>&lt; </a:t>
            </a:r>
            <a:r>
              <a:rPr lang="en-US" sz="1800" dirty="0">
                <a:effectLst/>
                <a:latin typeface="MTSY"/>
              </a:rPr>
              <a:t>−</a:t>
            </a:r>
            <a:r>
              <a:rPr lang="en-US" sz="1800" dirty="0">
                <a:effectLst/>
                <a:latin typeface="Times"/>
              </a:rPr>
              <a:t>3.0 and </a:t>
            </a:r>
            <a:r>
              <a:rPr lang="en-US" sz="1800" dirty="0" err="1">
                <a:effectLst/>
                <a:latin typeface="Times"/>
              </a:rPr>
              <a:t>moremassive</a:t>
            </a:r>
            <a:r>
              <a:rPr lang="en-US" sz="1800" dirty="0">
                <a:effectLst/>
                <a:latin typeface="Times"/>
              </a:rPr>
              <a:t> particles </a:t>
            </a:r>
            <a:r>
              <a:rPr lang="en-US" sz="1800" dirty="0">
                <a:effectLst/>
                <a:latin typeface="MTMI"/>
              </a:rPr>
              <a:t>m</a:t>
            </a:r>
            <a:r>
              <a:rPr lang="el-GR" sz="1800" dirty="0">
                <a:effectLst/>
                <a:latin typeface="MTMI"/>
              </a:rPr>
              <a:t>ψ &gt;</a:t>
            </a:r>
            <a:r>
              <a:rPr lang="el-GR" sz="1800" dirty="0">
                <a:effectLst/>
                <a:latin typeface="Times"/>
              </a:rPr>
              <a:t>10</a:t>
            </a:r>
            <a:r>
              <a:rPr lang="el-GR" sz="1800" dirty="0">
                <a:effectLst/>
                <a:latin typeface="MTSY"/>
              </a:rPr>
              <a:t>−</a:t>
            </a:r>
            <a:r>
              <a:rPr lang="el-GR" sz="1800" dirty="0">
                <a:effectLst/>
                <a:latin typeface="Times"/>
              </a:rPr>
              <a:t>20</a:t>
            </a:r>
            <a:r>
              <a:rPr lang="en-US" sz="1800" dirty="0">
                <a:effectLst/>
                <a:latin typeface="Times"/>
              </a:rPr>
              <a:t>eV are ruled out because the fluctuations are strongly suppressed in this regime. </a:t>
            </a:r>
            <a:endParaRPr lang="en-US" sz="2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Time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Time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a:rPr>
              <a:t>Powell -&gt; not including line of sight </a:t>
            </a:r>
            <a:r>
              <a:rPr lang="en-US" sz="1800" dirty="0" err="1">
                <a:effectLst/>
                <a:latin typeface="Times"/>
              </a:rPr>
              <a:t>subhalos</a:t>
            </a:r>
            <a:r>
              <a:rPr lang="en-US" sz="1800" dirty="0">
                <a:effectLst/>
                <a:latin typeface="Times"/>
              </a:rPr>
              <a:t> rule out Psi less than  4*10^-21 at 20:1 odds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5A775BB5-BDEC-C147-A016-B7E5A1179317}" type="slidenum">
              <a:rPr lang="en-US" smtClean="0"/>
              <a:t>40</a:t>
            </a:fld>
            <a:endParaRPr lang="en-US"/>
          </a:p>
        </p:txBody>
      </p:sp>
    </p:spTree>
    <p:extLst>
      <p:ext uri="{BB962C8B-B14F-4D97-AF65-F5344CB8AC3E}">
        <p14:creationId xmlns:p14="http://schemas.microsoft.com/office/powerpoint/2010/main" val="2785795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The cold torus is a compact region emits in the rest-frame mid-IR (requires JWST)</a:t>
            </a:r>
          </a:p>
          <a:p>
            <a:pPr marL="0" indent="0">
              <a:buNone/>
            </a:pPr>
            <a:endParaRPr lang="en-US" dirty="0"/>
          </a:p>
          <a:p>
            <a:pPr marL="0" indent="0">
              <a:buNone/>
            </a:pPr>
            <a:r>
              <a:rPr lang="en-US" dirty="0"/>
              <a:t>Benefits relative to NL- very bright, and can be measured with just a few broad bands of JWST imaging (no spectroscopy required) – fewer systematics with deblending spectral features</a:t>
            </a:r>
          </a:p>
          <a:p>
            <a:pPr marL="0" indent="0">
              <a:buNone/>
            </a:pPr>
            <a:endParaRPr lang="en-US" dirty="0"/>
          </a:p>
          <a:p>
            <a:pPr marL="0" indent="0">
              <a:buNone/>
            </a:pPr>
            <a:r>
              <a:rPr lang="en-US" dirty="0"/>
              <a:t>Intrinsically smaller than NL, so sensitive to lower mass halos</a:t>
            </a:r>
          </a:p>
          <a:p>
            <a:endParaRPr lang="en-US" dirty="0"/>
          </a:p>
        </p:txBody>
      </p:sp>
      <p:sp>
        <p:nvSpPr>
          <p:cNvPr id="4" name="Slide Number Placeholder 3"/>
          <p:cNvSpPr>
            <a:spLocks noGrp="1"/>
          </p:cNvSpPr>
          <p:nvPr>
            <p:ph type="sldNum" sz="quarter" idx="5"/>
          </p:nvPr>
        </p:nvSpPr>
        <p:spPr/>
        <p:txBody>
          <a:bodyPr/>
          <a:lstStyle/>
          <a:p>
            <a:fld id="{5A775BB5-BDEC-C147-A016-B7E5A1179317}" type="slidenum">
              <a:rPr lang="en-US" smtClean="0"/>
              <a:t>42</a:t>
            </a:fld>
            <a:endParaRPr lang="en-US"/>
          </a:p>
        </p:txBody>
      </p:sp>
    </p:spTree>
    <p:extLst>
      <p:ext uri="{BB962C8B-B14F-4D97-AF65-F5344CB8AC3E}">
        <p14:creationId xmlns:p14="http://schemas.microsoft.com/office/powerpoint/2010/main" val="3963908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dirty="0"/>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302C1E0-BB4B-5242-A386-1C3643055F71}" type="datetime1">
              <a:rPr lang="en-US" smtClean="0"/>
              <a:t>3/28/23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0BF86ED-5CD1-8145-A02B-5FEA5CF5C684}" type="datetime1">
              <a:rPr lang="en-US" smtClean="0"/>
              <a:t>3/28/23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A1DF90A-7CDE-2348-993A-C9EEF4562B09}" type="datetime1">
              <a:rPr lang="en-US" smtClean="0"/>
              <a:t>3/28/23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Avenir Book" panose="02000503020000020003" pitchFamily="2" charset="0"/>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dirty="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CC6869D-F751-7A46-9C6D-0429237FE787}" type="datetime1">
              <a:rPr lang="en-US" smtClean="0"/>
              <a:t>3/28/23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5777CE4-0D6C-A345-9682-19383DD0E534}" type="datetime1">
              <a:rPr lang="en-US" smtClean="0"/>
              <a:t>3/28/23</a:t>
            </a:fld>
            <a:endParaRPr lang="en-US" dirty="0"/>
          </a:p>
        </p:txBody>
      </p:sp>
      <p:sp>
        <p:nvSpPr>
          <p:cNvPr id="5" name="Footer Placeholder 4"/>
          <p:cNvSpPr>
            <a:spLocks noGrp="1"/>
          </p:cNvSpPr>
          <p:nvPr>
            <p:ph type="ftr" sz="quarter" idx="11"/>
          </p:nvPr>
        </p:nvSpPr>
        <p:spPr/>
        <p:txBody>
          <a:bodyPr/>
          <a:lstStyle>
            <a:lvl1pPr>
              <a:defRPr b="0" i="0">
                <a:latin typeface="Avenir Book" panose="02000503020000020003" pitchFamily="2" charset="0"/>
              </a:defRPr>
            </a:lvl1p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7D7FDCA-4D96-614B-9605-9B8AE841351B}" type="datetime1">
              <a:rPr lang="en-US" smtClean="0"/>
              <a:t>3/28/23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3C1DD20-4F35-8541-84E3-0868269A9710}" type="datetime1">
              <a:rPr lang="en-US" smtClean="0"/>
              <a:t>3/28/23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AF0EE3-83F8-4545-A47D-C140FC5D0DB7}" type="datetime1">
              <a:rPr lang="en-US" smtClean="0"/>
              <a:t>3/28/23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5DDC08-AAE6-5F45-B809-A12A6347A346}" type="datetime1">
              <a:rPr lang="en-US" smtClean="0"/>
              <a:t>3/28/23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 y="452718"/>
            <a:ext cx="12192000" cy="1400530"/>
          </a:xfrm>
        </p:spPr>
        <p:txBody>
          <a:bodyPr/>
          <a:lstStyle/>
          <a:p>
            <a:r>
              <a:rPr lang="en-US" dirty="0"/>
              <a:t>Click to edit Master title style</a:t>
            </a:r>
          </a:p>
        </p:txBody>
      </p:sp>
      <p:sp>
        <p:nvSpPr>
          <p:cNvPr id="3" name="Content Placeholder 2"/>
          <p:cNvSpPr>
            <a:spLocks noGrp="1"/>
          </p:cNvSpPr>
          <p:nvPr>
            <p:ph idx="1"/>
          </p:nvPr>
        </p:nvSpPr>
        <p:spPr>
          <a:xfrm>
            <a:off x="1388662" y="2033055"/>
            <a:ext cx="8946541" cy="41954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321C7F3F-EE8F-9347-A24E-0564F9309EE0}" type="datetime1">
              <a:rPr lang="en-US" smtClean="0"/>
              <a:t>3/28/23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i="0" cap="none">
                <a:latin typeface="Avenir Book" panose="02000503020000020003" pitchFamily="2" charset="0"/>
                <a:ea typeface="Tsukushi A Round Gothic Regular" panose="02020400000000000000" pitchFamily="18" charset="-128"/>
                <a:cs typeface="Beirut" pitchFamily="2" charset="-78"/>
              </a:defRPr>
            </a:lvl1pPr>
          </a:lstStyle>
          <a:p>
            <a:r>
              <a:rPr lang="en-US" dirty="0"/>
              <a:t>Click to edit Master title style</a:t>
            </a:r>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b="0" i="0" cap="all">
                <a:solidFill>
                  <a:schemeClr val="bg2">
                    <a:lumMod val="40000"/>
                    <a:lumOff val="60000"/>
                  </a:schemeClr>
                </a:solidFill>
                <a:latin typeface="Avenir Book" panose="02000503020000020003" pitchFamily="2" charset="0"/>
                <a:ea typeface="Baskerville" panose="02020502070401020303"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B9FDFDC-3A93-AE4B-B061-1676210A1DE1}" type="datetime1">
              <a:rPr lang="en-US" smtClean="0"/>
              <a:t>3/28/23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Avenir Book" panose="02000503020000020003" pitchFamily="2" charset="0"/>
              </a:defRPr>
            </a:lvl1pPr>
          </a:lstStyle>
          <a:p>
            <a:r>
              <a:rPr lang="en-US" dirty="0"/>
              <a:t>Click to edit Master title style</a:t>
            </a:r>
          </a:p>
        </p:txBody>
      </p:sp>
      <p:sp>
        <p:nvSpPr>
          <p:cNvPr id="3" name="Content Placeholder 2"/>
          <p:cNvSpPr>
            <a:spLocks noGrp="1"/>
          </p:cNvSpPr>
          <p:nvPr>
            <p:ph sz="half" idx="1"/>
          </p:nvPr>
        </p:nvSpPr>
        <p:spPr>
          <a:xfrm>
            <a:off x="1103312" y="2060575"/>
            <a:ext cx="4396339" cy="4195763"/>
          </a:xfrm>
        </p:spPr>
        <p:txBody>
          <a:bodyPr>
            <a:normAutofit/>
          </a:bodyPr>
          <a:lstStyle>
            <a:lvl1pPr>
              <a:defRPr sz="1800" b="0" i="0">
                <a:latin typeface="Avenir Book" panose="02000503020000020003" pitchFamily="2" charset="0"/>
              </a:defRPr>
            </a:lvl1pPr>
            <a:lvl2pPr>
              <a:defRPr sz="1600" b="0" i="0">
                <a:latin typeface="Avenir Book" panose="02000503020000020003" pitchFamily="2" charset="0"/>
              </a:defRPr>
            </a:lvl2pPr>
            <a:lvl3pPr>
              <a:defRPr sz="1400" b="0" i="0">
                <a:latin typeface="Avenir Book" panose="02000503020000020003" pitchFamily="2" charset="0"/>
              </a:defRPr>
            </a:lvl3pPr>
            <a:lvl4pPr>
              <a:defRPr sz="1200" b="0" i="0">
                <a:latin typeface="Avenir Book" panose="02000503020000020003" pitchFamily="2" charset="0"/>
              </a:defRPr>
            </a:lvl4pPr>
            <a:lvl5pPr>
              <a:defRPr sz="1200" b="0" i="0">
                <a:latin typeface="Avenir Book" panose="02000503020000020003" pitchFamily="2" charset="0"/>
              </a:defRPr>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D7FE18-3E5B-954D-8589-FB7ED1D0FAB0}" type="datetime1">
              <a:rPr lang="en-US" smtClean="0"/>
              <a:t>3/28/23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BE9A1B-1302-EF44-A8A7-8EFA2867CB82}" type="datetime1">
              <a:rPr lang="en-US" smtClean="0"/>
              <a:t>3/28/23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51F62E81-6A35-9F4D-A985-B491D85665D3}" type="datetime1">
              <a:rPr lang="en-US" smtClean="0"/>
              <a:t>3/28/23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7E5A57B-B36D-A045-99C3-A2861452EE35}" type="datetime1">
              <a:rPr lang="en-US" smtClean="0"/>
              <a:t>3/28/23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dirty="0"/>
              <a:t>Click to edit Master title style</a:t>
            </a:r>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Date Placeholder 4"/>
          <p:cNvSpPr>
            <a:spLocks noGrp="1"/>
          </p:cNvSpPr>
          <p:nvPr>
            <p:ph type="dt" sz="half" idx="10"/>
          </p:nvPr>
        </p:nvSpPr>
        <p:spPr/>
        <p:txBody>
          <a:bodyPr/>
          <a:lstStyle/>
          <a:p>
            <a:fld id="{45DB18A1-7B90-5B48-AF14-998840C6E926}" type="datetime1">
              <a:rPr lang="en-US" smtClean="0"/>
              <a:t>3/28/23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C2EA1F-88BB-2347-898E-02843950D28C}" type="datetime1">
              <a:rPr lang="en-US" smtClean="0"/>
              <a:t>3/28/23</a:t>
            </a:fld>
            <a:endParaRPr lang="en-US" dirty="0"/>
          </a:p>
        </p:txBody>
      </p:sp>
      <p:sp>
        <p:nvSpPr>
          <p:cNvPr id="6" name="Footer Placeholder 5"/>
          <p:cNvSpPr>
            <a:spLocks noGrp="1"/>
          </p:cNvSpPr>
          <p:nvPr>
            <p:ph type="ftr" sz="quarter" idx="11"/>
          </p:nvPr>
        </p:nvSpPr>
        <p:spPr>
          <a:xfrm rot="5400000">
            <a:off x="8951573" y="3225297"/>
            <a:ext cx="3859795" cy="304801"/>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latin typeface="Avenir Book" panose="02000503020000020003" pitchFamily="2" charset="0"/>
              </a:defRPr>
            </a:lvl1pPr>
          </a:lstStyle>
          <a:p>
            <a:fld id="{4CAF7EB2-E6B7-204C-B42D-6787A0084B1B}" type="datetime1">
              <a:rPr lang="en-US" smtClean="0"/>
              <a:pPr/>
              <a:t>3/28/23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latin typeface="Avenir Book" panose="02000503020000020003" pitchFamily="2" charset="0"/>
              </a:defRPr>
            </a:lvl1pPr>
          </a:lstStyle>
          <a:p>
            <a:endParaRPr lang="en-US" dirty="0"/>
          </a:p>
        </p:txBody>
      </p:sp>
      <p:sp>
        <p:nvSpPr>
          <p:cNvPr id="6" name="Slide Number Placeholder 5"/>
          <p:cNvSpPr>
            <a:spLocks noGrp="1"/>
          </p:cNvSpPr>
          <p:nvPr>
            <p:ph type="sldNum" sz="quarter" idx="4"/>
          </p:nvPr>
        </p:nvSpPr>
        <p:spPr bwMode="gray">
          <a:xfrm>
            <a:off x="11428412" y="6066949"/>
            <a:ext cx="838199" cy="767687"/>
          </a:xfrm>
          <a:prstGeom prst="rect">
            <a:avLst/>
          </a:prstGeom>
        </p:spPr>
        <p:txBody>
          <a:bodyPr vert="horz" lIns="91440" tIns="45720" rIns="91440" bIns="45720" rtlCol="0" anchor="b"/>
          <a:lstStyle>
            <a:lvl1pPr algn="ctr">
              <a:defRPr sz="1400" b="0" i="0" baseline="0">
                <a:solidFill>
                  <a:schemeClr val="tx1">
                    <a:tint val="75000"/>
                  </a:schemeClr>
                </a:solidFill>
                <a:latin typeface="Avenir Book" panose="02000503020000020003" pitchFamily="2" charset="0"/>
              </a:defRPr>
            </a:lvl1pPr>
          </a:lstStyle>
          <a:p>
            <a:fld id="{D57F1E4F-1CFF-5643-939E-02111984F56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0" eaLnBrk="1" latinLnBrk="0" hangingPunct="1">
        <a:spcBef>
          <a:spcPct val="0"/>
        </a:spcBef>
        <a:buNone/>
        <a:defRPr sz="4200" b="0" i="0" kern="1200">
          <a:solidFill>
            <a:schemeClr val="tx2"/>
          </a:solidFill>
          <a:latin typeface="Avenir Book" panose="02000503020000020003" pitchFamily="2" charset="0"/>
          <a:ea typeface="Baskerville" panose="02020502070401020303" pitchFamily="18" charset="0"/>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Avenir Book" panose="02000503020000020003" pitchFamily="2" charset="0"/>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Avenir Book" panose="02000503020000020003" pitchFamily="2" charset="0"/>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Avenir Book" panose="02000503020000020003" pitchFamily="2" charset="0"/>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Avenir Book" panose="02000503020000020003" pitchFamily="2" charset="0"/>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Avenir Book" panose="02000503020000020003" pitchFamily="2" charset="0"/>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 Id="rId5" Type="http://schemas.openxmlformats.org/officeDocument/2006/relationships/image" Target="../media/image32.emf"/><Relationship Id="rId4" Type="http://schemas.openxmlformats.org/officeDocument/2006/relationships/image" Target="../media/image3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22.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 Id="rId4" Type="http://schemas.openxmlformats.org/officeDocument/2006/relationships/image" Target="../media/image42.emf"/></Relationships>
</file>

<file path=ppt/slides/_rels/slide2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 Id="rId4" Type="http://schemas.openxmlformats.org/officeDocument/2006/relationships/image" Target="../media/image42.emf"/></Relationships>
</file>

<file path=ppt/slides/_rels/slide26.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emf"/></Relationships>
</file>

<file path=ppt/slides/_rels/slide2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9.emf"/><Relationship Id="rId4" Type="http://schemas.openxmlformats.org/officeDocument/2006/relationships/image" Target="../media/image48.emf"/></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 Id="rId4" Type="http://schemas.openxmlformats.org/officeDocument/2006/relationships/image" Target="../media/image52.emf"/></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4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5.emf"/></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8.emf"/><Relationship Id="rId4" Type="http://schemas.openxmlformats.org/officeDocument/2006/relationships/image" Target="../media/image67.emf"/></Relationships>
</file>

<file path=ppt/slides/_rels/slide41.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1.emf"/></Relationships>
</file>

<file path=ppt/slides/_rels/slide4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3.emf"/></Relationships>
</file>

<file path=ppt/slides/_rels/slide4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3.emf"/></Relationships>
</file>

<file path=ppt/slides/_rels/slide4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8.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9.emf"/></Relationships>
</file>

<file path=ppt/slides/_rels/slide50.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4A0FF6D-4701-F141-BF77-F578C04F21A7}"/>
              </a:ext>
            </a:extLst>
          </p:cNvPr>
          <p:cNvPicPr>
            <a:picLocks noChangeAspect="1"/>
          </p:cNvPicPr>
          <p:nvPr/>
        </p:nvPicPr>
        <p:blipFill rotWithShape="1">
          <a:blip r:embed="rId3">
            <a:extLst>
              <a:ext uri="{28A0092B-C50C-407E-A947-70E740481C1C}">
                <a14:useLocalDpi xmlns:a14="http://schemas.microsoft.com/office/drawing/2010/main" val="0"/>
              </a:ext>
            </a:extLst>
          </a:blip>
          <a:srcRect l="36768" t="11874" r="22078"/>
          <a:stretch/>
        </p:blipFill>
        <p:spPr>
          <a:xfrm rot="16200000">
            <a:off x="2306647" y="-2538629"/>
            <a:ext cx="7676755" cy="12290051"/>
          </a:xfrm>
          <a:prstGeom prst="rect">
            <a:avLst/>
          </a:prstGeom>
        </p:spPr>
      </p:pic>
      <p:sp>
        <p:nvSpPr>
          <p:cNvPr id="2" name="Title 1">
            <a:extLst>
              <a:ext uri="{FF2B5EF4-FFF2-40B4-BE49-F238E27FC236}">
                <a16:creationId xmlns:a16="http://schemas.microsoft.com/office/drawing/2014/main" id="{B41E6CD1-CC7F-A342-9930-0C6735707F0D}"/>
              </a:ext>
            </a:extLst>
          </p:cNvPr>
          <p:cNvSpPr>
            <a:spLocks noGrp="1"/>
          </p:cNvSpPr>
          <p:nvPr>
            <p:ph type="ctrTitle"/>
          </p:nvPr>
        </p:nvSpPr>
        <p:spPr>
          <a:xfrm>
            <a:off x="-3" y="-249196"/>
            <a:ext cx="12290052" cy="1476306"/>
          </a:xfrm>
          <a:solidFill>
            <a:schemeClr val="bg2">
              <a:alpha val="77000"/>
            </a:schemeClr>
          </a:solidFill>
        </p:spPr>
        <p:txBody>
          <a:bodyPr/>
          <a:lstStyle/>
          <a:p>
            <a:r>
              <a:rPr lang="en-US" sz="3600" dirty="0"/>
              <a:t>Measuring the properties of dark matter with galaxy-scale strong gravitational lenses</a:t>
            </a:r>
          </a:p>
        </p:txBody>
      </p:sp>
      <p:sp>
        <p:nvSpPr>
          <p:cNvPr id="3" name="Subtitle 2">
            <a:extLst>
              <a:ext uri="{FF2B5EF4-FFF2-40B4-BE49-F238E27FC236}">
                <a16:creationId xmlns:a16="http://schemas.microsoft.com/office/drawing/2014/main" id="{1B2B7F02-BA94-0044-985D-D3BB0CC03CD3}"/>
              </a:ext>
            </a:extLst>
          </p:cNvPr>
          <p:cNvSpPr>
            <a:spLocks noGrp="1"/>
          </p:cNvSpPr>
          <p:nvPr>
            <p:ph type="subTitle" idx="1"/>
          </p:nvPr>
        </p:nvSpPr>
        <p:spPr>
          <a:xfrm>
            <a:off x="6927217" y="1296290"/>
            <a:ext cx="5362832" cy="861420"/>
          </a:xfrm>
          <a:solidFill>
            <a:schemeClr val="bg2"/>
          </a:solidFill>
        </p:spPr>
        <p:txBody>
          <a:bodyPr>
            <a:normAutofit/>
          </a:bodyPr>
          <a:lstStyle/>
          <a:p>
            <a:r>
              <a:rPr lang="en-US" dirty="0"/>
              <a:t>Anna Nierenberg </a:t>
            </a:r>
          </a:p>
          <a:p>
            <a:r>
              <a:rPr lang="en-US" dirty="0"/>
              <a:t>University of California, Merced</a:t>
            </a:r>
          </a:p>
        </p:txBody>
      </p:sp>
      <p:pic>
        <p:nvPicPr>
          <p:cNvPr id="4098" name="Picture 2">
            <a:extLst>
              <a:ext uri="{FF2B5EF4-FFF2-40B4-BE49-F238E27FC236}">
                <a16:creationId xmlns:a16="http://schemas.microsoft.com/office/drawing/2014/main" id="{2A7D4487-9673-A141-8D1F-A7BB48ADF5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53" y="5169718"/>
            <a:ext cx="1889760" cy="18424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University of California Merced · GitHub">
            <a:extLst>
              <a:ext uri="{FF2B5EF4-FFF2-40B4-BE49-F238E27FC236}">
                <a16:creationId xmlns:a16="http://schemas.microsoft.com/office/drawing/2014/main" id="{EB8EFC99-DDB4-2D4E-95D0-4F848486BC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49608" y="5169718"/>
            <a:ext cx="1823639" cy="1823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984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46FAA2A-CE17-2B66-ED7C-A4B39581D269}"/>
              </a:ext>
            </a:extLst>
          </p:cNvPr>
          <p:cNvSpPr>
            <a:spLocks noGrp="1"/>
          </p:cNvSpPr>
          <p:nvPr>
            <p:ph type="sldNum" sz="quarter" idx="12"/>
          </p:nvPr>
        </p:nvSpPr>
        <p:spPr/>
        <p:txBody>
          <a:bodyPr/>
          <a:lstStyle/>
          <a:p>
            <a:fld id="{D57F1E4F-1CFF-5643-939E-02111984F565}" type="slidenum">
              <a:rPr lang="en-US" smtClean="0"/>
              <a:t>10</a:t>
            </a:fld>
            <a:endParaRPr lang="en-US" dirty="0"/>
          </a:p>
        </p:txBody>
      </p:sp>
      <p:pic>
        <p:nvPicPr>
          <p:cNvPr id="5" name="Picture 4">
            <a:extLst>
              <a:ext uri="{FF2B5EF4-FFF2-40B4-BE49-F238E27FC236}">
                <a16:creationId xmlns:a16="http://schemas.microsoft.com/office/drawing/2014/main" id="{BB357B77-C9DA-8D0C-06D4-047B44A49C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5160" y="1119015"/>
            <a:ext cx="5201680" cy="5072285"/>
          </a:xfrm>
          <a:prstGeom prst="rect">
            <a:avLst/>
          </a:prstGeom>
        </p:spPr>
      </p:pic>
      <p:sp>
        <p:nvSpPr>
          <p:cNvPr id="2" name="Title 1">
            <a:extLst>
              <a:ext uri="{FF2B5EF4-FFF2-40B4-BE49-F238E27FC236}">
                <a16:creationId xmlns:a16="http://schemas.microsoft.com/office/drawing/2014/main" id="{E46DC34F-DE96-9CBB-2928-42723501958B}"/>
              </a:ext>
            </a:extLst>
          </p:cNvPr>
          <p:cNvSpPr>
            <a:spLocks noGrp="1"/>
          </p:cNvSpPr>
          <p:nvPr>
            <p:ph type="title"/>
          </p:nvPr>
        </p:nvSpPr>
        <p:spPr>
          <a:xfrm>
            <a:off x="0" y="143799"/>
            <a:ext cx="12192000" cy="1400530"/>
          </a:xfrm>
        </p:spPr>
        <p:txBody>
          <a:bodyPr/>
          <a:lstStyle/>
          <a:p>
            <a:r>
              <a:rPr lang="en-US" dirty="0"/>
              <a:t>Strong lenses have multiple images of the same background source</a:t>
            </a:r>
          </a:p>
        </p:txBody>
      </p:sp>
      <p:cxnSp>
        <p:nvCxnSpPr>
          <p:cNvPr id="6" name="Straight Arrow Connector 5">
            <a:extLst>
              <a:ext uri="{FF2B5EF4-FFF2-40B4-BE49-F238E27FC236}">
                <a16:creationId xmlns:a16="http://schemas.microsoft.com/office/drawing/2014/main" id="{826AC421-AFCB-66DF-9A35-8C6F0FF47EC4}"/>
              </a:ext>
            </a:extLst>
          </p:cNvPr>
          <p:cNvCxnSpPr>
            <a:cxnSpLocks/>
          </p:cNvCxnSpPr>
          <p:nvPr/>
        </p:nvCxnSpPr>
        <p:spPr>
          <a:xfrm flipH="1">
            <a:off x="7618047" y="2123996"/>
            <a:ext cx="1328245" cy="791098"/>
          </a:xfrm>
          <a:prstGeom prst="straightConnector1">
            <a:avLst/>
          </a:prstGeom>
          <a:ln w="698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C4AC9924-25F5-B614-F21D-920AADE136F1}"/>
              </a:ext>
            </a:extLst>
          </p:cNvPr>
          <p:cNvCxnSpPr>
            <a:cxnSpLocks/>
          </p:cNvCxnSpPr>
          <p:nvPr/>
        </p:nvCxnSpPr>
        <p:spPr>
          <a:xfrm flipV="1">
            <a:off x="2866768" y="3954163"/>
            <a:ext cx="1655805" cy="172995"/>
          </a:xfrm>
          <a:prstGeom prst="straightConnector1">
            <a:avLst/>
          </a:prstGeom>
          <a:ln w="698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9397BB7E-8B57-54CB-81C4-C5BE59CF501B}"/>
              </a:ext>
            </a:extLst>
          </p:cNvPr>
          <p:cNvSpPr txBox="1"/>
          <p:nvPr/>
        </p:nvSpPr>
        <p:spPr>
          <a:xfrm>
            <a:off x="3561908" y="6066949"/>
            <a:ext cx="5026038" cy="461665"/>
          </a:xfrm>
          <a:prstGeom prst="rect">
            <a:avLst/>
          </a:prstGeom>
          <a:solidFill>
            <a:schemeClr val="tx1"/>
          </a:solidFill>
        </p:spPr>
        <p:txBody>
          <a:bodyPr wrap="square" rtlCol="0">
            <a:spAutoFit/>
          </a:bodyPr>
          <a:lstStyle/>
          <a:p>
            <a:pPr algn="l"/>
            <a:r>
              <a:rPr lang="en-US" sz="2400" dirty="0" err="1">
                <a:solidFill>
                  <a:schemeClr val="bg1"/>
                </a:solidFill>
                <a:latin typeface="+mj-lt"/>
              </a:rPr>
              <a:t>Vegetti</a:t>
            </a:r>
            <a:r>
              <a:rPr lang="en-US" sz="2400" dirty="0">
                <a:solidFill>
                  <a:schemeClr val="bg1"/>
                </a:solidFill>
                <a:latin typeface="+mj-lt"/>
              </a:rPr>
              <a:t> et al. 2010</a:t>
            </a:r>
          </a:p>
        </p:txBody>
      </p:sp>
    </p:spTree>
    <p:extLst>
      <p:ext uri="{BB962C8B-B14F-4D97-AF65-F5344CB8AC3E}">
        <p14:creationId xmlns:p14="http://schemas.microsoft.com/office/powerpoint/2010/main" val="1057887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F65A3-FB3A-7679-C49F-6DE8A89171DA}"/>
              </a:ext>
            </a:extLst>
          </p:cNvPr>
          <p:cNvSpPr>
            <a:spLocks noGrp="1"/>
          </p:cNvSpPr>
          <p:nvPr>
            <p:ph type="title"/>
          </p:nvPr>
        </p:nvSpPr>
        <p:spPr>
          <a:xfrm>
            <a:off x="0" y="23364"/>
            <a:ext cx="12192000" cy="1400530"/>
          </a:xfrm>
        </p:spPr>
        <p:txBody>
          <a:bodyPr/>
          <a:lstStyle/>
          <a:p>
            <a:r>
              <a:rPr lang="en-US" dirty="0"/>
              <a:t>Gravitational lensing is sensitive to perturbations by dark matter halos</a:t>
            </a:r>
          </a:p>
        </p:txBody>
      </p:sp>
      <p:sp>
        <p:nvSpPr>
          <p:cNvPr id="4" name="Slide Number Placeholder 3">
            <a:extLst>
              <a:ext uri="{FF2B5EF4-FFF2-40B4-BE49-F238E27FC236}">
                <a16:creationId xmlns:a16="http://schemas.microsoft.com/office/drawing/2014/main" id="{6005F2A2-B6A7-B8FA-469F-B7549FF7AA90}"/>
              </a:ext>
            </a:extLst>
          </p:cNvPr>
          <p:cNvSpPr>
            <a:spLocks noGrp="1"/>
          </p:cNvSpPr>
          <p:nvPr>
            <p:ph type="sldNum" sz="quarter" idx="12"/>
          </p:nvPr>
        </p:nvSpPr>
        <p:spPr/>
        <p:txBody>
          <a:bodyPr/>
          <a:lstStyle/>
          <a:p>
            <a:fld id="{D57F1E4F-1CFF-5643-939E-02111984F565}" type="slidenum">
              <a:rPr lang="en-US" smtClean="0"/>
              <a:t>11</a:t>
            </a:fld>
            <a:endParaRPr lang="en-US" dirty="0"/>
          </a:p>
        </p:txBody>
      </p:sp>
      <p:pic>
        <p:nvPicPr>
          <p:cNvPr id="5" name="Picture 4">
            <a:extLst>
              <a:ext uri="{FF2B5EF4-FFF2-40B4-BE49-F238E27FC236}">
                <a16:creationId xmlns:a16="http://schemas.microsoft.com/office/drawing/2014/main" id="{397286A2-623B-E167-9636-6B00558557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3894"/>
            <a:ext cx="5201680" cy="5072285"/>
          </a:xfrm>
          <a:prstGeom prst="rect">
            <a:avLst/>
          </a:prstGeom>
        </p:spPr>
      </p:pic>
      <p:pic>
        <p:nvPicPr>
          <p:cNvPr id="6" name="Picture 5">
            <a:extLst>
              <a:ext uri="{FF2B5EF4-FFF2-40B4-BE49-F238E27FC236}">
                <a16:creationId xmlns:a16="http://schemas.microsoft.com/office/drawing/2014/main" id="{4585335B-3BEB-109C-67C6-2F46110D8A94}"/>
              </a:ext>
            </a:extLst>
          </p:cNvPr>
          <p:cNvPicPr>
            <a:picLocks noChangeAspect="1"/>
          </p:cNvPicPr>
          <p:nvPr/>
        </p:nvPicPr>
        <p:blipFill rotWithShape="1">
          <a:blip r:embed="rId2">
            <a:extLst>
              <a:ext uri="{28A0092B-C50C-407E-A947-70E740481C1C}">
                <a14:useLocalDpi xmlns:a14="http://schemas.microsoft.com/office/drawing/2010/main" val="0"/>
              </a:ext>
            </a:extLst>
          </a:blip>
          <a:srcRect l="59784" t="60522" r="11947" b="19014"/>
          <a:stretch/>
        </p:blipFill>
        <p:spPr>
          <a:xfrm>
            <a:off x="6586151" y="1379699"/>
            <a:ext cx="5387546" cy="3802972"/>
          </a:xfrm>
          <a:prstGeom prst="rect">
            <a:avLst/>
          </a:prstGeom>
        </p:spPr>
      </p:pic>
      <p:cxnSp>
        <p:nvCxnSpPr>
          <p:cNvPr id="10" name="Straight Arrow Connector 9">
            <a:extLst>
              <a:ext uri="{FF2B5EF4-FFF2-40B4-BE49-F238E27FC236}">
                <a16:creationId xmlns:a16="http://schemas.microsoft.com/office/drawing/2014/main" id="{9CA6FF6F-E628-D129-E19C-A97EEE8E6727}"/>
              </a:ext>
            </a:extLst>
          </p:cNvPr>
          <p:cNvCxnSpPr>
            <a:cxnSpLocks/>
          </p:cNvCxnSpPr>
          <p:nvPr/>
        </p:nvCxnSpPr>
        <p:spPr>
          <a:xfrm flipV="1">
            <a:off x="4150895" y="3281185"/>
            <a:ext cx="4325840" cy="1435194"/>
          </a:xfrm>
          <a:prstGeom prst="straightConnector1">
            <a:avLst/>
          </a:prstGeom>
          <a:ln w="1016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60ED169-C222-4242-33BC-D17BE744DB84}"/>
              </a:ext>
            </a:extLst>
          </p:cNvPr>
          <p:cNvCxnSpPr>
            <a:cxnSpLocks/>
          </p:cNvCxnSpPr>
          <p:nvPr/>
        </p:nvCxnSpPr>
        <p:spPr>
          <a:xfrm flipV="1">
            <a:off x="8342871" y="2396907"/>
            <a:ext cx="619896" cy="884278"/>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8883125-961D-5EDC-7B19-7621BDBF187D}"/>
              </a:ext>
            </a:extLst>
          </p:cNvPr>
          <p:cNvCxnSpPr>
            <a:cxnSpLocks/>
          </p:cNvCxnSpPr>
          <p:nvPr/>
        </p:nvCxnSpPr>
        <p:spPr>
          <a:xfrm flipV="1">
            <a:off x="8476735" y="3168399"/>
            <a:ext cx="939114" cy="112786"/>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043E45F-6FE1-57A9-5520-6BEDA184EB93}"/>
              </a:ext>
            </a:extLst>
          </p:cNvPr>
          <p:cNvSpPr txBox="1"/>
          <p:nvPr/>
        </p:nvSpPr>
        <p:spPr>
          <a:xfrm>
            <a:off x="2081311" y="1423894"/>
            <a:ext cx="7482818" cy="461665"/>
          </a:xfrm>
          <a:prstGeom prst="rect">
            <a:avLst/>
          </a:prstGeom>
          <a:solidFill>
            <a:schemeClr val="tx1"/>
          </a:solidFill>
        </p:spPr>
        <p:txBody>
          <a:bodyPr wrap="none" rtlCol="0">
            <a:spAutoFit/>
          </a:bodyPr>
          <a:lstStyle/>
          <a:p>
            <a:pPr algn="l"/>
            <a:r>
              <a:rPr lang="en-US" sz="2400" dirty="0">
                <a:solidFill>
                  <a:schemeClr val="bg1"/>
                </a:solidFill>
                <a:latin typeface="+mj-lt"/>
              </a:rPr>
              <a:t>Low-mass </a:t>
            </a:r>
            <a:r>
              <a:rPr lang="en-US" sz="2400" dirty="0" err="1">
                <a:solidFill>
                  <a:schemeClr val="bg1"/>
                </a:solidFill>
                <a:latin typeface="+mj-lt"/>
              </a:rPr>
              <a:t>perturbers</a:t>
            </a:r>
            <a:r>
              <a:rPr lang="en-US" sz="2400" dirty="0">
                <a:solidFill>
                  <a:schemeClr val="bg1"/>
                </a:solidFill>
                <a:latin typeface="+mj-lt"/>
              </a:rPr>
              <a:t> cause </a:t>
            </a:r>
            <a:r>
              <a:rPr lang="en-US" sz="2400" b="1" dirty="0">
                <a:solidFill>
                  <a:schemeClr val="bg1"/>
                </a:solidFill>
                <a:latin typeface="+mj-lt"/>
              </a:rPr>
              <a:t>deflections</a:t>
            </a:r>
            <a:r>
              <a:rPr lang="en-US" sz="2400" dirty="0">
                <a:solidFill>
                  <a:schemeClr val="bg1"/>
                </a:solidFill>
                <a:latin typeface="+mj-lt"/>
              </a:rPr>
              <a:t> and </a:t>
            </a:r>
            <a:r>
              <a:rPr lang="en-US" sz="2400" b="1" dirty="0">
                <a:solidFill>
                  <a:schemeClr val="bg1"/>
                </a:solidFill>
                <a:latin typeface="+mj-lt"/>
              </a:rPr>
              <a:t>magnifications</a:t>
            </a:r>
            <a:endParaRPr lang="en-US" sz="2400" dirty="0">
              <a:solidFill>
                <a:schemeClr val="bg1"/>
              </a:solidFill>
              <a:latin typeface="+mj-lt"/>
            </a:endParaRPr>
          </a:p>
        </p:txBody>
      </p:sp>
      <p:sp>
        <p:nvSpPr>
          <p:cNvPr id="26" name="TextBox 25">
            <a:extLst>
              <a:ext uri="{FF2B5EF4-FFF2-40B4-BE49-F238E27FC236}">
                <a16:creationId xmlns:a16="http://schemas.microsoft.com/office/drawing/2014/main" id="{498A0260-0473-2B30-A36B-A061201FAC81}"/>
              </a:ext>
            </a:extLst>
          </p:cNvPr>
          <p:cNvSpPr txBox="1"/>
          <p:nvPr/>
        </p:nvSpPr>
        <p:spPr>
          <a:xfrm>
            <a:off x="0" y="6370761"/>
            <a:ext cx="5090984" cy="461665"/>
          </a:xfrm>
          <a:prstGeom prst="rect">
            <a:avLst/>
          </a:prstGeom>
          <a:solidFill>
            <a:schemeClr val="tx1"/>
          </a:solidFill>
        </p:spPr>
        <p:txBody>
          <a:bodyPr wrap="square" rtlCol="0">
            <a:spAutoFit/>
          </a:bodyPr>
          <a:lstStyle/>
          <a:p>
            <a:pPr algn="l"/>
            <a:r>
              <a:rPr lang="en-US" sz="2400" dirty="0" err="1">
                <a:solidFill>
                  <a:schemeClr val="bg1"/>
                </a:solidFill>
                <a:latin typeface="+mj-lt"/>
              </a:rPr>
              <a:t>Vegetti</a:t>
            </a:r>
            <a:r>
              <a:rPr lang="en-US" sz="2400" dirty="0">
                <a:solidFill>
                  <a:schemeClr val="bg1"/>
                </a:solidFill>
                <a:latin typeface="+mj-lt"/>
              </a:rPr>
              <a:t> et al. 2010</a:t>
            </a:r>
          </a:p>
        </p:txBody>
      </p:sp>
    </p:spTree>
    <p:extLst>
      <p:ext uri="{BB962C8B-B14F-4D97-AF65-F5344CB8AC3E}">
        <p14:creationId xmlns:p14="http://schemas.microsoft.com/office/powerpoint/2010/main" val="1750394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F65A3-FB3A-7679-C49F-6DE8A89171DA}"/>
              </a:ext>
            </a:extLst>
          </p:cNvPr>
          <p:cNvSpPr>
            <a:spLocks noGrp="1"/>
          </p:cNvSpPr>
          <p:nvPr>
            <p:ph type="title"/>
          </p:nvPr>
        </p:nvSpPr>
        <p:spPr>
          <a:xfrm>
            <a:off x="0" y="23364"/>
            <a:ext cx="12192000" cy="1400530"/>
          </a:xfrm>
        </p:spPr>
        <p:txBody>
          <a:bodyPr/>
          <a:lstStyle/>
          <a:p>
            <a:r>
              <a:rPr lang="en-US" dirty="0"/>
              <a:t>Gravitational lensing is sensitive to perturbations by dark matter halos</a:t>
            </a:r>
          </a:p>
        </p:txBody>
      </p:sp>
      <p:sp>
        <p:nvSpPr>
          <p:cNvPr id="4" name="Slide Number Placeholder 3">
            <a:extLst>
              <a:ext uri="{FF2B5EF4-FFF2-40B4-BE49-F238E27FC236}">
                <a16:creationId xmlns:a16="http://schemas.microsoft.com/office/drawing/2014/main" id="{6005F2A2-B6A7-B8FA-469F-B7549FF7AA90}"/>
              </a:ext>
            </a:extLst>
          </p:cNvPr>
          <p:cNvSpPr>
            <a:spLocks noGrp="1"/>
          </p:cNvSpPr>
          <p:nvPr>
            <p:ph type="sldNum" sz="quarter" idx="12"/>
          </p:nvPr>
        </p:nvSpPr>
        <p:spPr/>
        <p:txBody>
          <a:bodyPr/>
          <a:lstStyle/>
          <a:p>
            <a:fld id="{D57F1E4F-1CFF-5643-939E-02111984F565}" type="slidenum">
              <a:rPr lang="en-US" smtClean="0"/>
              <a:t>12</a:t>
            </a:fld>
            <a:endParaRPr lang="en-US" dirty="0"/>
          </a:p>
        </p:txBody>
      </p:sp>
      <p:pic>
        <p:nvPicPr>
          <p:cNvPr id="6" name="Picture 5">
            <a:extLst>
              <a:ext uri="{FF2B5EF4-FFF2-40B4-BE49-F238E27FC236}">
                <a16:creationId xmlns:a16="http://schemas.microsoft.com/office/drawing/2014/main" id="{4585335B-3BEB-109C-67C6-2F46110D8A94}"/>
              </a:ext>
            </a:extLst>
          </p:cNvPr>
          <p:cNvPicPr>
            <a:picLocks noChangeAspect="1"/>
          </p:cNvPicPr>
          <p:nvPr/>
        </p:nvPicPr>
        <p:blipFill rotWithShape="1">
          <a:blip r:embed="rId3">
            <a:extLst>
              <a:ext uri="{28A0092B-C50C-407E-A947-70E740481C1C}">
                <a14:useLocalDpi xmlns:a14="http://schemas.microsoft.com/office/drawing/2010/main" val="0"/>
              </a:ext>
            </a:extLst>
          </a:blip>
          <a:srcRect l="59784" t="60522" r="11947" b="19014"/>
          <a:stretch/>
        </p:blipFill>
        <p:spPr>
          <a:xfrm>
            <a:off x="3491988" y="1971082"/>
            <a:ext cx="3905766" cy="2757010"/>
          </a:xfrm>
          <a:prstGeom prst="rect">
            <a:avLst/>
          </a:prstGeom>
        </p:spPr>
      </p:pic>
      <p:pic>
        <p:nvPicPr>
          <p:cNvPr id="12" name="Picture 11">
            <a:extLst>
              <a:ext uri="{FF2B5EF4-FFF2-40B4-BE49-F238E27FC236}">
                <a16:creationId xmlns:a16="http://schemas.microsoft.com/office/drawing/2014/main" id="{740AAB91-305B-9B7F-FC28-CE88C4514C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6643" y="5337323"/>
            <a:ext cx="4943560" cy="1124511"/>
          </a:xfrm>
          <a:prstGeom prst="rect">
            <a:avLst/>
          </a:prstGeom>
          <a:solidFill>
            <a:schemeClr val="tx1"/>
          </a:solidFill>
        </p:spPr>
      </p:pic>
      <p:sp>
        <p:nvSpPr>
          <p:cNvPr id="3" name="TextBox 2">
            <a:extLst>
              <a:ext uri="{FF2B5EF4-FFF2-40B4-BE49-F238E27FC236}">
                <a16:creationId xmlns:a16="http://schemas.microsoft.com/office/drawing/2014/main" id="{FF2290BE-7EDA-5B5A-5BC9-B20B9F87D0AE}"/>
              </a:ext>
            </a:extLst>
          </p:cNvPr>
          <p:cNvSpPr txBox="1"/>
          <p:nvPr/>
        </p:nvSpPr>
        <p:spPr>
          <a:xfrm>
            <a:off x="2986643" y="4875658"/>
            <a:ext cx="4953452" cy="461665"/>
          </a:xfrm>
          <a:prstGeom prst="rect">
            <a:avLst/>
          </a:prstGeom>
          <a:solidFill>
            <a:schemeClr val="tx1"/>
          </a:solidFill>
        </p:spPr>
        <p:txBody>
          <a:bodyPr wrap="square" rtlCol="0">
            <a:spAutoFit/>
          </a:bodyPr>
          <a:lstStyle/>
          <a:p>
            <a:pPr algn="ctr"/>
            <a:r>
              <a:rPr lang="en-US" sz="2400" dirty="0">
                <a:solidFill>
                  <a:schemeClr val="bg1"/>
                </a:solidFill>
                <a:latin typeface="+mj-lt"/>
              </a:rPr>
              <a:t>Gravitational Potential</a:t>
            </a:r>
          </a:p>
        </p:txBody>
      </p:sp>
      <p:sp>
        <p:nvSpPr>
          <p:cNvPr id="21" name="TextBox 20">
            <a:extLst>
              <a:ext uri="{FF2B5EF4-FFF2-40B4-BE49-F238E27FC236}">
                <a16:creationId xmlns:a16="http://schemas.microsoft.com/office/drawing/2014/main" id="{3043E45F-6FE1-57A9-5520-6BEDA184EB93}"/>
              </a:ext>
            </a:extLst>
          </p:cNvPr>
          <p:cNvSpPr txBox="1"/>
          <p:nvPr/>
        </p:nvSpPr>
        <p:spPr>
          <a:xfrm>
            <a:off x="2223815" y="1313383"/>
            <a:ext cx="7482818" cy="461665"/>
          </a:xfrm>
          <a:prstGeom prst="rect">
            <a:avLst/>
          </a:prstGeom>
          <a:solidFill>
            <a:schemeClr val="tx1"/>
          </a:solidFill>
        </p:spPr>
        <p:txBody>
          <a:bodyPr wrap="none" rtlCol="0">
            <a:spAutoFit/>
          </a:bodyPr>
          <a:lstStyle/>
          <a:p>
            <a:pPr algn="l"/>
            <a:r>
              <a:rPr lang="en-US" sz="2400" dirty="0">
                <a:solidFill>
                  <a:schemeClr val="bg1"/>
                </a:solidFill>
                <a:latin typeface="+mj-lt"/>
              </a:rPr>
              <a:t>Low-mass </a:t>
            </a:r>
            <a:r>
              <a:rPr lang="en-US" sz="2400" dirty="0" err="1">
                <a:solidFill>
                  <a:schemeClr val="bg1"/>
                </a:solidFill>
                <a:latin typeface="+mj-lt"/>
              </a:rPr>
              <a:t>perturbers</a:t>
            </a:r>
            <a:r>
              <a:rPr lang="en-US" sz="2400" dirty="0">
                <a:solidFill>
                  <a:schemeClr val="bg1"/>
                </a:solidFill>
                <a:latin typeface="+mj-lt"/>
              </a:rPr>
              <a:t> cause </a:t>
            </a:r>
            <a:r>
              <a:rPr lang="en-US" sz="2400" b="1" dirty="0">
                <a:solidFill>
                  <a:schemeClr val="bg1"/>
                </a:solidFill>
                <a:latin typeface="+mj-lt"/>
              </a:rPr>
              <a:t>deflections</a:t>
            </a:r>
            <a:r>
              <a:rPr lang="en-US" sz="2400" dirty="0">
                <a:solidFill>
                  <a:schemeClr val="bg1"/>
                </a:solidFill>
                <a:latin typeface="+mj-lt"/>
              </a:rPr>
              <a:t> and </a:t>
            </a:r>
            <a:r>
              <a:rPr lang="en-US" sz="2400" b="1" dirty="0">
                <a:solidFill>
                  <a:schemeClr val="bg1"/>
                </a:solidFill>
                <a:latin typeface="+mj-lt"/>
              </a:rPr>
              <a:t>magnifications</a:t>
            </a:r>
            <a:endParaRPr lang="en-US" sz="2400" dirty="0">
              <a:solidFill>
                <a:schemeClr val="bg1"/>
              </a:solidFill>
              <a:latin typeface="+mj-lt"/>
            </a:endParaRPr>
          </a:p>
        </p:txBody>
      </p:sp>
      <p:grpSp>
        <p:nvGrpSpPr>
          <p:cNvPr id="9" name="Group 8">
            <a:extLst>
              <a:ext uri="{FF2B5EF4-FFF2-40B4-BE49-F238E27FC236}">
                <a16:creationId xmlns:a16="http://schemas.microsoft.com/office/drawing/2014/main" id="{80084FFA-8B8E-4BBB-D29C-4B91A0CC5638}"/>
              </a:ext>
            </a:extLst>
          </p:cNvPr>
          <p:cNvGrpSpPr/>
          <p:nvPr/>
        </p:nvGrpSpPr>
        <p:grpSpPr>
          <a:xfrm>
            <a:off x="179822" y="2824424"/>
            <a:ext cx="2181323" cy="2350522"/>
            <a:chOff x="32884" y="2125277"/>
            <a:chExt cx="2181323" cy="2350522"/>
          </a:xfrm>
        </p:grpSpPr>
        <p:pic>
          <p:nvPicPr>
            <p:cNvPr id="7" name="Picture 6">
              <a:extLst>
                <a:ext uri="{FF2B5EF4-FFF2-40B4-BE49-F238E27FC236}">
                  <a16:creationId xmlns:a16="http://schemas.microsoft.com/office/drawing/2014/main" id="{770A15E6-002B-599F-4B8A-EE85012ED709}"/>
                </a:ext>
              </a:extLst>
            </p:cNvPr>
            <p:cNvPicPr>
              <a:picLocks noChangeAspect="1"/>
            </p:cNvPicPr>
            <p:nvPr/>
          </p:nvPicPr>
          <p:blipFill rotWithShape="1">
            <a:blip r:embed="rId5">
              <a:extLst>
                <a:ext uri="{28A0092B-C50C-407E-A947-70E740481C1C}">
                  <a14:useLocalDpi xmlns:a14="http://schemas.microsoft.com/office/drawing/2010/main" val="0"/>
                </a:ext>
              </a:extLst>
            </a:blip>
            <a:srcRect r="70486" b="10762"/>
            <a:stretch/>
          </p:blipFill>
          <p:spPr>
            <a:xfrm>
              <a:off x="32884" y="2915164"/>
              <a:ext cx="2177940" cy="1560635"/>
            </a:xfrm>
            <a:prstGeom prst="rect">
              <a:avLst/>
            </a:prstGeom>
            <a:solidFill>
              <a:schemeClr val="tx1"/>
            </a:solidFill>
          </p:spPr>
        </p:pic>
        <p:sp>
          <p:nvSpPr>
            <p:cNvPr id="14" name="TextBox 13">
              <a:extLst>
                <a:ext uri="{FF2B5EF4-FFF2-40B4-BE49-F238E27FC236}">
                  <a16:creationId xmlns:a16="http://schemas.microsoft.com/office/drawing/2014/main" id="{44F8A2AE-9E01-D3A0-1F91-E9781D2C7E2B}"/>
                </a:ext>
              </a:extLst>
            </p:cNvPr>
            <p:cNvSpPr txBox="1"/>
            <p:nvPr/>
          </p:nvSpPr>
          <p:spPr>
            <a:xfrm>
              <a:off x="32884" y="2125277"/>
              <a:ext cx="2181323" cy="830997"/>
            </a:xfrm>
            <a:prstGeom prst="rect">
              <a:avLst/>
            </a:prstGeom>
            <a:solidFill>
              <a:schemeClr val="tx1"/>
            </a:solidFill>
          </p:spPr>
          <p:txBody>
            <a:bodyPr wrap="square" rtlCol="0">
              <a:spAutoFit/>
            </a:bodyPr>
            <a:lstStyle/>
            <a:p>
              <a:pPr algn="l"/>
              <a:r>
                <a:rPr lang="en-US" sz="2400" b="1" dirty="0">
                  <a:solidFill>
                    <a:schemeClr val="bg1"/>
                  </a:solidFill>
                  <a:latin typeface="+mj-lt"/>
                </a:rPr>
                <a:t>Deflection</a:t>
              </a:r>
              <a:r>
                <a:rPr lang="en-US" sz="2400" dirty="0">
                  <a:solidFill>
                    <a:schemeClr val="bg1"/>
                  </a:solidFill>
                  <a:latin typeface="+mj-lt"/>
                </a:rPr>
                <a:t> ∝ </a:t>
              </a:r>
            </a:p>
            <a:p>
              <a:pPr algn="l"/>
              <a:r>
                <a:rPr lang="en-US" sz="2400" dirty="0">
                  <a:solidFill>
                    <a:schemeClr val="bg1"/>
                  </a:solidFill>
                  <a:latin typeface="+mj-lt"/>
                </a:rPr>
                <a:t>first derivative </a:t>
              </a:r>
            </a:p>
          </p:txBody>
        </p:sp>
      </p:grpSp>
      <p:grpSp>
        <p:nvGrpSpPr>
          <p:cNvPr id="8" name="Group 7">
            <a:extLst>
              <a:ext uri="{FF2B5EF4-FFF2-40B4-BE49-F238E27FC236}">
                <a16:creationId xmlns:a16="http://schemas.microsoft.com/office/drawing/2014/main" id="{920DC762-6684-4580-6904-245C55418C53}"/>
              </a:ext>
            </a:extLst>
          </p:cNvPr>
          <p:cNvGrpSpPr/>
          <p:nvPr/>
        </p:nvGrpSpPr>
        <p:grpSpPr>
          <a:xfrm>
            <a:off x="8378993" y="2881136"/>
            <a:ext cx="3623293" cy="2382404"/>
            <a:chOff x="6597744" y="3050352"/>
            <a:chExt cx="3298457" cy="1981401"/>
          </a:xfrm>
        </p:grpSpPr>
        <p:pic>
          <p:nvPicPr>
            <p:cNvPr id="11" name="Picture 10">
              <a:extLst>
                <a:ext uri="{FF2B5EF4-FFF2-40B4-BE49-F238E27FC236}">
                  <a16:creationId xmlns:a16="http://schemas.microsoft.com/office/drawing/2014/main" id="{D637C160-6814-C05E-E71A-165124F1EB67}"/>
                </a:ext>
              </a:extLst>
            </p:cNvPr>
            <p:cNvPicPr>
              <a:picLocks noChangeAspect="1"/>
            </p:cNvPicPr>
            <p:nvPr/>
          </p:nvPicPr>
          <p:blipFill rotWithShape="1">
            <a:blip r:embed="rId6">
              <a:extLst>
                <a:ext uri="{28A0092B-C50C-407E-A947-70E740481C1C}">
                  <a14:useLocalDpi xmlns:a14="http://schemas.microsoft.com/office/drawing/2010/main" val="0"/>
                </a:ext>
              </a:extLst>
            </a:blip>
            <a:srcRect l="53522" t="-1258" r="-254" b="1258"/>
            <a:stretch/>
          </p:blipFill>
          <p:spPr>
            <a:xfrm>
              <a:off x="6597744" y="3736616"/>
              <a:ext cx="3296652" cy="1295137"/>
            </a:xfrm>
            <a:prstGeom prst="rect">
              <a:avLst/>
            </a:prstGeom>
            <a:solidFill>
              <a:schemeClr val="tx1"/>
            </a:solidFill>
          </p:spPr>
        </p:pic>
        <p:sp>
          <p:nvSpPr>
            <p:cNvPr id="16" name="TextBox 15">
              <a:extLst>
                <a:ext uri="{FF2B5EF4-FFF2-40B4-BE49-F238E27FC236}">
                  <a16:creationId xmlns:a16="http://schemas.microsoft.com/office/drawing/2014/main" id="{BD32F59F-B477-4995-3E38-D71DB57D3103}"/>
                </a:ext>
              </a:extLst>
            </p:cNvPr>
            <p:cNvSpPr txBox="1"/>
            <p:nvPr/>
          </p:nvSpPr>
          <p:spPr>
            <a:xfrm>
              <a:off x="6599549" y="3050352"/>
              <a:ext cx="3296652" cy="691125"/>
            </a:xfrm>
            <a:prstGeom prst="rect">
              <a:avLst/>
            </a:prstGeom>
            <a:solidFill>
              <a:schemeClr val="tx1"/>
            </a:solidFill>
          </p:spPr>
          <p:txBody>
            <a:bodyPr wrap="square" rtlCol="0">
              <a:spAutoFit/>
            </a:bodyPr>
            <a:lstStyle/>
            <a:p>
              <a:r>
                <a:rPr lang="en-US" sz="2400" b="1" dirty="0">
                  <a:solidFill>
                    <a:schemeClr val="bg1"/>
                  </a:solidFill>
                  <a:latin typeface="+mj-lt"/>
                </a:rPr>
                <a:t>Magnification</a:t>
              </a:r>
              <a:r>
                <a:rPr lang="en-US" sz="2400" dirty="0">
                  <a:solidFill>
                    <a:schemeClr val="bg1"/>
                  </a:solidFill>
                  <a:latin typeface="+mj-lt"/>
                </a:rPr>
                <a:t> ∝ second derivative</a:t>
              </a:r>
            </a:p>
          </p:txBody>
        </p:sp>
      </p:grpSp>
      <p:cxnSp>
        <p:nvCxnSpPr>
          <p:cNvPr id="18" name="Straight Arrow Connector 17">
            <a:extLst>
              <a:ext uri="{FF2B5EF4-FFF2-40B4-BE49-F238E27FC236}">
                <a16:creationId xmlns:a16="http://schemas.microsoft.com/office/drawing/2014/main" id="{12415F35-6723-4DCB-AFFB-32F18F19D24A}"/>
              </a:ext>
            </a:extLst>
          </p:cNvPr>
          <p:cNvCxnSpPr>
            <a:cxnSpLocks/>
          </p:cNvCxnSpPr>
          <p:nvPr/>
        </p:nvCxnSpPr>
        <p:spPr>
          <a:xfrm>
            <a:off x="4678878" y="1718133"/>
            <a:ext cx="774599" cy="894438"/>
          </a:xfrm>
          <a:prstGeom prst="straightConnector1">
            <a:avLst/>
          </a:prstGeom>
          <a:ln w="698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5732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15E6A-0B79-02C9-8AC0-50E53A8FF501}"/>
              </a:ext>
            </a:extLst>
          </p:cNvPr>
          <p:cNvSpPr>
            <a:spLocks noGrp="1"/>
          </p:cNvSpPr>
          <p:nvPr>
            <p:ph type="title"/>
          </p:nvPr>
        </p:nvSpPr>
        <p:spPr>
          <a:xfrm>
            <a:off x="0" y="13664"/>
            <a:ext cx="12192000" cy="1400530"/>
          </a:xfrm>
        </p:spPr>
        <p:txBody>
          <a:bodyPr/>
          <a:lstStyle/>
          <a:p>
            <a:r>
              <a:rPr lang="en-US" dirty="0"/>
              <a:t>We detect perturbations as deviations from the single deflector model.</a:t>
            </a:r>
          </a:p>
        </p:txBody>
      </p:sp>
      <p:sp>
        <p:nvSpPr>
          <p:cNvPr id="3" name="Content Placeholder 2">
            <a:extLst>
              <a:ext uri="{FF2B5EF4-FFF2-40B4-BE49-F238E27FC236}">
                <a16:creationId xmlns:a16="http://schemas.microsoft.com/office/drawing/2014/main" id="{FEEC5A0E-5F6E-0DE1-6E5F-C3EFF6BF8DE0}"/>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CEB01F9D-055D-DD91-CB8C-207C9E7BE0F7}"/>
              </a:ext>
            </a:extLst>
          </p:cNvPr>
          <p:cNvSpPr>
            <a:spLocks noGrp="1"/>
          </p:cNvSpPr>
          <p:nvPr>
            <p:ph type="sldNum" sz="quarter" idx="12"/>
          </p:nvPr>
        </p:nvSpPr>
        <p:spPr/>
        <p:txBody>
          <a:bodyPr/>
          <a:lstStyle/>
          <a:p>
            <a:fld id="{D57F1E4F-1CFF-5643-939E-02111984F565}" type="slidenum">
              <a:rPr lang="en-US" smtClean="0"/>
              <a:t>13</a:t>
            </a:fld>
            <a:endParaRPr lang="en-US" dirty="0"/>
          </a:p>
        </p:txBody>
      </p:sp>
      <p:pic>
        <p:nvPicPr>
          <p:cNvPr id="5" name="Picture 4">
            <a:extLst>
              <a:ext uri="{FF2B5EF4-FFF2-40B4-BE49-F238E27FC236}">
                <a16:creationId xmlns:a16="http://schemas.microsoft.com/office/drawing/2014/main" id="{AFBEBC01-D265-D86A-6944-A6A4EDED02CA}"/>
              </a:ext>
            </a:extLst>
          </p:cNvPr>
          <p:cNvPicPr>
            <a:picLocks noChangeAspect="1"/>
          </p:cNvPicPr>
          <p:nvPr/>
        </p:nvPicPr>
        <p:blipFill rotWithShape="1">
          <a:blip r:embed="rId3">
            <a:extLst>
              <a:ext uri="{28A0092B-C50C-407E-A947-70E740481C1C}">
                <a14:useLocalDpi xmlns:a14="http://schemas.microsoft.com/office/drawing/2010/main" val="0"/>
              </a:ext>
            </a:extLst>
          </a:blip>
          <a:srcRect l="5204" t="1486" r="68513" b="48999"/>
          <a:stretch/>
        </p:blipFill>
        <p:spPr>
          <a:xfrm>
            <a:off x="295453" y="2416898"/>
            <a:ext cx="3842952" cy="4033894"/>
          </a:xfrm>
          <a:prstGeom prst="rect">
            <a:avLst/>
          </a:prstGeom>
          <a:solidFill>
            <a:schemeClr val="tx1"/>
          </a:solidFill>
        </p:spPr>
      </p:pic>
      <p:pic>
        <p:nvPicPr>
          <p:cNvPr id="6" name="Picture 5">
            <a:extLst>
              <a:ext uri="{FF2B5EF4-FFF2-40B4-BE49-F238E27FC236}">
                <a16:creationId xmlns:a16="http://schemas.microsoft.com/office/drawing/2014/main" id="{14AC7389-6198-B597-2D6D-C7A1F2B8236C}"/>
              </a:ext>
            </a:extLst>
          </p:cNvPr>
          <p:cNvPicPr>
            <a:picLocks noChangeAspect="1"/>
          </p:cNvPicPr>
          <p:nvPr/>
        </p:nvPicPr>
        <p:blipFill rotWithShape="1">
          <a:blip r:embed="rId4">
            <a:extLst>
              <a:ext uri="{28A0092B-C50C-407E-A947-70E740481C1C}">
                <a14:useLocalDpi xmlns:a14="http://schemas.microsoft.com/office/drawing/2010/main" val="0"/>
              </a:ext>
            </a:extLst>
          </a:blip>
          <a:srcRect l="66441" t="51064"/>
          <a:stretch/>
        </p:blipFill>
        <p:spPr>
          <a:xfrm>
            <a:off x="7370685" y="2289311"/>
            <a:ext cx="4226857" cy="4033894"/>
          </a:xfrm>
          <a:prstGeom prst="rect">
            <a:avLst/>
          </a:prstGeom>
          <a:solidFill>
            <a:schemeClr val="tx1"/>
          </a:solidFill>
        </p:spPr>
      </p:pic>
      <p:sp>
        <p:nvSpPr>
          <p:cNvPr id="11" name="TextBox 10">
            <a:extLst>
              <a:ext uri="{FF2B5EF4-FFF2-40B4-BE49-F238E27FC236}">
                <a16:creationId xmlns:a16="http://schemas.microsoft.com/office/drawing/2014/main" id="{E98821C4-51EA-70F0-5EC6-443B86B9CC06}"/>
              </a:ext>
            </a:extLst>
          </p:cNvPr>
          <p:cNvSpPr txBox="1"/>
          <p:nvPr/>
        </p:nvSpPr>
        <p:spPr>
          <a:xfrm>
            <a:off x="4203694" y="1620481"/>
            <a:ext cx="3399857" cy="1200329"/>
          </a:xfrm>
          <a:prstGeom prst="rect">
            <a:avLst/>
          </a:prstGeom>
          <a:solidFill>
            <a:schemeClr val="tx1"/>
          </a:solidFill>
        </p:spPr>
        <p:txBody>
          <a:bodyPr wrap="square" rtlCol="0">
            <a:spAutoFit/>
          </a:bodyPr>
          <a:lstStyle/>
          <a:p>
            <a:pPr algn="ctr"/>
            <a:r>
              <a:rPr lang="en-US" sz="2400" dirty="0">
                <a:solidFill>
                  <a:schemeClr val="bg1"/>
                </a:solidFill>
                <a:latin typeface="+mj-lt"/>
              </a:rPr>
              <a:t>~10</a:t>
            </a:r>
            <a:r>
              <a:rPr lang="en-US" sz="2400" baseline="30000" dirty="0">
                <a:solidFill>
                  <a:schemeClr val="bg1"/>
                </a:solidFill>
                <a:latin typeface="+mj-lt"/>
              </a:rPr>
              <a:t>9</a:t>
            </a:r>
            <a:r>
              <a:rPr lang="en-US" sz="2400" dirty="0">
                <a:solidFill>
                  <a:schemeClr val="bg1"/>
                </a:solidFill>
                <a:latin typeface="+mj-lt"/>
              </a:rPr>
              <a:t> </a:t>
            </a:r>
            <a:r>
              <a:rPr lang="en-US" sz="2400" dirty="0">
                <a:solidFill>
                  <a:schemeClr val="bg1"/>
                </a:solidFill>
                <a:latin typeface="Avenir Book" panose="02000503020000020003" pitchFamily="2" charset="0"/>
              </a:rPr>
              <a:t>(M</a:t>
            </a:r>
            <a:r>
              <a:rPr lang="en-US" sz="2400" baseline="-25000" dirty="0">
                <a:solidFill>
                  <a:schemeClr val="bg1"/>
                </a:solidFill>
                <a:latin typeface="Avenir Book" panose="02000503020000020003" pitchFamily="2" charset="0"/>
              </a:rPr>
              <a:t>☉</a:t>
            </a:r>
            <a:r>
              <a:rPr lang="en-US" sz="2400" dirty="0">
                <a:solidFill>
                  <a:schemeClr val="bg1"/>
                </a:solidFill>
                <a:latin typeface="Avenir Book" panose="02000503020000020003" pitchFamily="2" charset="0"/>
              </a:rPr>
              <a:t>) halo detected, not visible in imaging</a:t>
            </a:r>
            <a:endParaRPr lang="en-US" sz="2400" dirty="0">
              <a:solidFill>
                <a:schemeClr val="bg1"/>
              </a:solidFill>
              <a:latin typeface="+mj-lt"/>
            </a:endParaRPr>
          </a:p>
        </p:txBody>
      </p:sp>
      <p:cxnSp>
        <p:nvCxnSpPr>
          <p:cNvPr id="7" name="Straight Arrow Connector 6">
            <a:extLst>
              <a:ext uri="{FF2B5EF4-FFF2-40B4-BE49-F238E27FC236}">
                <a16:creationId xmlns:a16="http://schemas.microsoft.com/office/drawing/2014/main" id="{461169C4-A98A-0CF1-19C6-24133A5F01C9}"/>
              </a:ext>
            </a:extLst>
          </p:cNvPr>
          <p:cNvCxnSpPr>
            <a:cxnSpLocks/>
          </p:cNvCxnSpPr>
          <p:nvPr/>
        </p:nvCxnSpPr>
        <p:spPr>
          <a:xfrm>
            <a:off x="6567055" y="2648197"/>
            <a:ext cx="2501039" cy="416623"/>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89C5FA1-FB5C-A118-679F-41B8FD90E201}"/>
              </a:ext>
            </a:extLst>
          </p:cNvPr>
          <p:cNvSpPr txBox="1"/>
          <p:nvPr/>
        </p:nvSpPr>
        <p:spPr>
          <a:xfrm>
            <a:off x="9581231" y="5897826"/>
            <a:ext cx="1945533" cy="369332"/>
          </a:xfrm>
          <a:prstGeom prst="rect">
            <a:avLst/>
          </a:prstGeom>
          <a:solidFill>
            <a:srgbClr val="FFFFFF"/>
          </a:solidFill>
        </p:spPr>
        <p:txBody>
          <a:bodyPr wrap="none" rtlCol="0">
            <a:spAutoFit/>
          </a:bodyPr>
          <a:lstStyle/>
          <a:p>
            <a:r>
              <a:rPr lang="en-US" dirty="0" err="1">
                <a:solidFill>
                  <a:schemeClr val="bg1"/>
                </a:solidFill>
                <a:latin typeface="+mj-lt"/>
              </a:rPr>
              <a:t>Vegetti</a:t>
            </a:r>
            <a:r>
              <a:rPr lang="en-US" dirty="0">
                <a:solidFill>
                  <a:schemeClr val="bg1"/>
                </a:solidFill>
                <a:latin typeface="+mj-lt"/>
              </a:rPr>
              <a:t> et al. 2012</a:t>
            </a:r>
          </a:p>
        </p:txBody>
      </p:sp>
      <p:sp>
        <p:nvSpPr>
          <p:cNvPr id="8" name="TextBox 7">
            <a:extLst>
              <a:ext uri="{FF2B5EF4-FFF2-40B4-BE49-F238E27FC236}">
                <a16:creationId xmlns:a16="http://schemas.microsoft.com/office/drawing/2014/main" id="{FAE6990E-4D6C-7337-3973-C673BAD9F71C}"/>
              </a:ext>
            </a:extLst>
          </p:cNvPr>
          <p:cNvSpPr txBox="1"/>
          <p:nvPr/>
        </p:nvSpPr>
        <p:spPr>
          <a:xfrm>
            <a:off x="5480162" y="6350057"/>
            <a:ext cx="6187912" cy="400110"/>
          </a:xfrm>
          <a:prstGeom prst="rect">
            <a:avLst/>
          </a:prstGeom>
          <a:solidFill>
            <a:schemeClr val="tx1"/>
          </a:solidFill>
        </p:spPr>
        <p:txBody>
          <a:bodyPr wrap="none" rtlCol="0">
            <a:spAutoFit/>
          </a:bodyPr>
          <a:lstStyle/>
          <a:p>
            <a:pPr algn="l"/>
            <a:r>
              <a:rPr lang="en-US" sz="2000" dirty="0">
                <a:solidFill>
                  <a:schemeClr val="bg1"/>
                </a:solidFill>
                <a:latin typeface="+mj-lt"/>
              </a:rPr>
              <a:t>See also Minor et al. 2022 for an analysis of concentration</a:t>
            </a:r>
          </a:p>
        </p:txBody>
      </p:sp>
    </p:spTree>
    <p:extLst>
      <p:ext uri="{BB962C8B-B14F-4D97-AF65-F5344CB8AC3E}">
        <p14:creationId xmlns:p14="http://schemas.microsoft.com/office/powerpoint/2010/main" val="2666095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BF019-F7C3-5AB8-CEDA-83C0BC7E6F20}"/>
              </a:ext>
            </a:extLst>
          </p:cNvPr>
          <p:cNvSpPr>
            <a:spLocks noGrp="1"/>
          </p:cNvSpPr>
          <p:nvPr>
            <p:ph type="title"/>
          </p:nvPr>
        </p:nvSpPr>
        <p:spPr>
          <a:xfrm>
            <a:off x="0" y="23364"/>
            <a:ext cx="12192000" cy="1400530"/>
          </a:xfrm>
        </p:spPr>
        <p:txBody>
          <a:bodyPr/>
          <a:lstStyle/>
          <a:p>
            <a:r>
              <a:rPr lang="en-US" dirty="0"/>
              <a:t>Strength of using lensing to measure dark matter</a:t>
            </a:r>
          </a:p>
        </p:txBody>
      </p:sp>
      <p:sp>
        <p:nvSpPr>
          <p:cNvPr id="3" name="Content Placeholder 2">
            <a:extLst>
              <a:ext uri="{FF2B5EF4-FFF2-40B4-BE49-F238E27FC236}">
                <a16:creationId xmlns:a16="http://schemas.microsoft.com/office/drawing/2014/main" id="{A9DD561B-A782-3074-7E34-8434386DA801}"/>
              </a:ext>
            </a:extLst>
          </p:cNvPr>
          <p:cNvSpPr>
            <a:spLocks noGrp="1"/>
          </p:cNvSpPr>
          <p:nvPr>
            <p:ph idx="1"/>
          </p:nvPr>
        </p:nvSpPr>
        <p:spPr>
          <a:xfrm>
            <a:off x="0" y="1010370"/>
            <a:ext cx="12192000" cy="4195481"/>
          </a:xfrm>
        </p:spPr>
        <p:txBody>
          <a:bodyPr>
            <a:normAutofit/>
          </a:bodyPr>
          <a:lstStyle/>
          <a:p>
            <a:r>
              <a:rPr lang="en-US" sz="2400" dirty="0"/>
              <a:t>No dependence on halos containing baryons (could be completely dark)</a:t>
            </a:r>
          </a:p>
          <a:p>
            <a:r>
              <a:rPr lang="en-US" sz="2400" dirty="0"/>
              <a:t>Measure low-mass halo properties at a range of cosmological distances and environments</a:t>
            </a:r>
          </a:p>
        </p:txBody>
      </p:sp>
      <p:sp>
        <p:nvSpPr>
          <p:cNvPr id="4" name="Slide Number Placeholder 3">
            <a:extLst>
              <a:ext uri="{FF2B5EF4-FFF2-40B4-BE49-F238E27FC236}">
                <a16:creationId xmlns:a16="http://schemas.microsoft.com/office/drawing/2014/main" id="{4CF048C1-93F7-05BE-D7E7-8E9F1A4435FC}"/>
              </a:ext>
            </a:extLst>
          </p:cNvPr>
          <p:cNvSpPr>
            <a:spLocks noGrp="1"/>
          </p:cNvSpPr>
          <p:nvPr>
            <p:ph type="sldNum" sz="quarter" idx="12"/>
          </p:nvPr>
        </p:nvSpPr>
        <p:spPr/>
        <p:txBody>
          <a:bodyPr/>
          <a:lstStyle/>
          <a:p>
            <a:fld id="{D57F1E4F-1CFF-5643-939E-02111984F565}" type="slidenum">
              <a:rPr lang="en-US" smtClean="0"/>
              <a:t>14</a:t>
            </a:fld>
            <a:endParaRPr lang="en-US" dirty="0"/>
          </a:p>
        </p:txBody>
      </p:sp>
      <p:pic>
        <p:nvPicPr>
          <p:cNvPr id="5" name="Picture 2">
            <a:extLst>
              <a:ext uri="{FF2B5EF4-FFF2-40B4-BE49-F238E27FC236}">
                <a16:creationId xmlns:a16="http://schemas.microsoft.com/office/drawing/2014/main" id="{E148DC45-5869-8D57-5141-9881B658C89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120571" y="1967963"/>
            <a:ext cx="5492477" cy="397528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AA3A9B8-9047-3C14-0704-16A0F57D55F6}"/>
              </a:ext>
            </a:extLst>
          </p:cNvPr>
          <p:cNvSpPr txBox="1"/>
          <p:nvPr/>
        </p:nvSpPr>
        <p:spPr>
          <a:xfrm>
            <a:off x="3120571" y="5962024"/>
            <a:ext cx="5591595" cy="461665"/>
          </a:xfrm>
          <a:prstGeom prst="rect">
            <a:avLst/>
          </a:prstGeom>
          <a:solidFill>
            <a:schemeClr val="tx1"/>
          </a:solidFill>
        </p:spPr>
        <p:txBody>
          <a:bodyPr wrap="none" rtlCol="0">
            <a:spAutoFit/>
          </a:bodyPr>
          <a:lstStyle/>
          <a:p>
            <a:pPr algn="l"/>
            <a:r>
              <a:rPr lang="en-US" sz="2400" dirty="0">
                <a:solidFill>
                  <a:schemeClr val="bg1"/>
                </a:solidFill>
                <a:latin typeface="+mj-lt"/>
              </a:rPr>
              <a:t>Simulation from </a:t>
            </a:r>
            <a:r>
              <a:rPr lang="en-US" sz="2400" dirty="0" err="1">
                <a:solidFill>
                  <a:schemeClr val="bg1"/>
                </a:solidFill>
                <a:latin typeface="American Typewriter" panose="02090604020004020304" pitchFamily="18" charset="77"/>
              </a:rPr>
              <a:t>pyhalo</a:t>
            </a:r>
            <a:r>
              <a:rPr lang="en-US" sz="2400" dirty="0">
                <a:solidFill>
                  <a:schemeClr val="bg1"/>
                </a:solidFill>
                <a:latin typeface="American Typewriter" panose="02090604020004020304" pitchFamily="18" charset="77"/>
              </a:rPr>
              <a:t> </a:t>
            </a:r>
            <a:r>
              <a:rPr lang="en-US" sz="2400" dirty="0">
                <a:solidFill>
                  <a:schemeClr val="bg1"/>
                </a:solidFill>
                <a:latin typeface="+mj-lt"/>
              </a:rPr>
              <a:t>Gilman et al. 2022</a:t>
            </a:r>
          </a:p>
        </p:txBody>
      </p:sp>
    </p:spTree>
    <p:extLst>
      <p:ext uri="{BB962C8B-B14F-4D97-AF65-F5344CB8AC3E}">
        <p14:creationId xmlns:p14="http://schemas.microsoft.com/office/powerpoint/2010/main" val="3011209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955DFEC-F067-EEBD-82E3-2D1CD06D2B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5344" y="4070662"/>
            <a:ext cx="2162644" cy="1996287"/>
          </a:xfrm>
          <a:prstGeom prst="rect">
            <a:avLst/>
          </a:prstGeom>
        </p:spPr>
      </p:pic>
      <p:pic>
        <p:nvPicPr>
          <p:cNvPr id="6" name="Picture 5">
            <a:extLst>
              <a:ext uri="{FF2B5EF4-FFF2-40B4-BE49-F238E27FC236}">
                <a16:creationId xmlns:a16="http://schemas.microsoft.com/office/drawing/2014/main" id="{B8B5D39C-EB7D-28F8-46C5-66976A7517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4491" y="802044"/>
            <a:ext cx="2051230" cy="1996286"/>
          </a:xfrm>
          <a:prstGeom prst="rect">
            <a:avLst/>
          </a:prstGeom>
        </p:spPr>
      </p:pic>
      <p:sp>
        <p:nvSpPr>
          <p:cNvPr id="2" name="Title 1">
            <a:extLst>
              <a:ext uri="{FF2B5EF4-FFF2-40B4-BE49-F238E27FC236}">
                <a16:creationId xmlns:a16="http://schemas.microsoft.com/office/drawing/2014/main" id="{E1657735-239B-51FE-FE69-7B7FF9FBA00B}"/>
              </a:ext>
            </a:extLst>
          </p:cNvPr>
          <p:cNvSpPr>
            <a:spLocks noGrp="1"/>
          </p:cNvSpPr>
          <p:nvPr>
            <p:ph type="title"/>
          </p:nvPr>
        </p:nvSpPr>
        <p:spPr>
          <a:xfrm>
            <a:off x="0" y="23364"/>
            <a:ext cx="12192000" cy="1400530"/>
          </a:xfrm>
        </p:spPr>
        <p:txBody>
          <a:bodyPr/>
          <a:lstStyle/>
          <a:p>
            <a:r>
              <a:rPr lang="en-US" dirty="0"/>
              <a:t>Types of </a:t>
            </a:r>
            <a:r>
              <a:rPr lang="en-US" b="1" dirty="0"/>
              <a:t>Background Sources</a:t>
            </a:r>
          </a:p>
        </p:txBody>
      </p:sp>
      <p:sp>
        <p:nvSpPr>
          <p:cNvPr id="3" name="Content Placeholder 2">
            <a:extLst>
              <a:ext uri="{FF2B5EF4-FFF2-40B4-BE49-F238E27FC236}">
                <a16:creationId xmlns:a16="http://schemas.microsoft.com/office/drawing/2014/main" id="{42A8D03F-CFD1-9B96-5F1A-52B45DF1F455}"/>
              </a:ext>
            </a:extLst>
          </p:cNvPr>
          <p:cNvSpPr>
            <a:spLocks noGrp="1"/>
          </p:cNvSpPr>
          <p:nvPr>
            <p:ph idx="1"/>
          </p:nvPr>
        </p:nvSpPr>
        <p:spPr>
          <a:xfrm>
            <a:off x="301269" y="1479868"/>
            <a:ext cx="6968212" cy="5119052"/>
          </a:xfrm>
        </p:spPr>
        <p:txBody>
          <a:bodyPr>
            <a:normAutofit/>
          </a:bodyPr>
          <a:lstStyle/>
          <a:p>
            <a:r>
              <a:rPr lang="en-US" sz="2800" b="1" dirty="0">
                <a:solidFill>
                  <a:srgbClr val="FFC000"/>
                </a:solidFill>
              </a:rPr>
              <a:t>Resolved (Galaxies) </a:t>
            </a:r>
          </a:p>
          <a:p>
            <a:pPr marL="457200" lvl="1" indent="0">
              <a:buNone/>
            </a:pPr>
            <a:r>
              <a:rPr lang="en-US" sz="2400" dirty="0"/>
              <a:t>current sensitivities to ~10</a:t>
            </a:r>
            <a:r>
              <a:rPr lang="en-US" sz="2400" baseline="30000" dirty="0"/>
              <a:t>8</a:t>
            </a:r>
            <a:r>
              <a:rPr lang="en-US" sz="2400" dirty="0"/>
              <a:t> M</a:t>
            </a:r>
            <a:r>
              <a:rPr lang="en-US" sz="2400" baseline="-25000" dirty="0"/>
              <a:t>⦿</a:t>
            </a:r>
            <a:r>
              <a:rPr lang="en-US" sz="2400" dirty="0"/>
              <a:t> halos, main signal from deflections. (a.k.a. gravitational imaging)</a:t>
            </a:r>
          </a:p>
          <a:p>
            <a:pPr marL="0" indent="0">
              <a:buNone/>
            </a:pPr>
            <a:endParaRPr lang="en-US" dirty="0"/>
          </a:p>
          <a:p>
            <a:r>
              <a:rPr lang="en-US" sz="2800" dirty="0">
                <a:solidFill>
                  <a:srgbClr val="FFC000"/>
                </a:solidFill>
              </a:rPr>
              <a:t>Unresolved (narrow-line emission, some radio) </a:t>
            </a:r>
          </a:p>
          <a:p>
            <a:pPr marL="457200" lvl="1" indent="0">
              <a:buNone/>
            </a:pPr>
            <a:r>
              <a:rPr lang="en-US" sz="2400" dirty="0"/>
              <a:t>current sensitivities to ~10</a:t>
            </a:r>
            <a:r>
              <a:rPr lang="en-US" sz="2400" baseline="30000" dirty="0"/>
              <a:t>6.5</a:t>
            </a:r>
            <a:r>
              <a:rPr lang="en-US" sz="2400" dirty="0"/>
              <a:t> M</a:t>
            </a:r>
            <a:r>
              <a:rPr lang="en-US" sz="2400" baseline="-25000" dirty="0"/>
              <a:t>⦿</a:t>
            </a:r>
            <a:r>
              <a:rPr lang="en-US" sz="2400" dirty="0"/>
              <a:t> halos main signal from magnification (a.k.a. flux ratio anomalies)</a:t>
            </a:r>
          </a:p>
          <a:p>
            <a:pPr lvl="1"/>
            <a:endParaRPr lang="en-US" dirty="0"/>
          </a:p>
        </p:txBody>
      </p:sp>
      <p:sp>
        <p:nvSpPr>
          <p:cNvPr id="4" name="Slide Number Placeholder 3">
            <a:extLst>
              <a:ext uri="{FF2B5EF4-FFF2-40B4-BE49-F238E27FC236}">
                <a16:creationId xmlns:a16="http://schemas.microsoft.com/office/drawing/2014/main" id="{73FE941C-4AFA-C01D-6AAC-0D7952D2C780}"/>
              </a:ext>
            </a:extLst>
          </p:cNvPr>
          <p:cNvSpPr>
            <a:spLocks noGrp="1"/>
          </p:cNvSpPr>
          <p:nvPr>
            <p:ph type="sldNum" sz="quarter" idx="12"/>
          </p:nvPr>
        </p:nvSpPr>
        <p:spPr/>
        <p:txBody>
          <a:bodyPr/>
          <a:lstStyle/>
          <a:p>
            <a:fld id="{D57F1E4F-1CFF-5643-939E-02111984F565}" type="slidenum">
              <a:rPr lang="en-US" smtClean="0"/>
              <a:t>15</a:t>
            </a:fld>
            <a:endParaRPr lang="en-US" dirty="0"/>
          </a:p>
        </p:txBody>
      </p:sp>
      <p:sp>
        <p:nvSpPr>
          <p:cNvPr id="5" name="TextBox 4">
            <a:extLst>
              <a:ext uri="{FF2B5EF4-FFF2-40B4-BE49-F238E27FC236}">
                <a16:creationId xmlns:a16="http://schemas.microsoft.com/office/drawing/2014/main" id="{549618FB-3384-1642-483C-AC77386176E4}"/>
              </a:ext>
            </a:extLst>
          </p:cNvPr>
          <p:cNvSpPr txBox="1"/>
          <p:nvPr/>
        </p:nvSpPr>
        <p:spPr>
          <a:xfrm>
            <a:off x="6111271" y="2903422"/>
            <a:ext cx="5779460" cy="830997"/>
          </a:xfrm>
          <a:prstGeom prst="rect">
            <a:avLst/>
          </a:prstGeom>
          <a:solidFill>
            <a:schemeClr val="tx1"/>
          </a:solidFill>
        </p:spPr>
        <p:txBody>
          <a:bodyPr wrap="square" rtlCol="0">
            <a:spAutoFit/>
          </a:bodyPr>
          <a:lstStyle/>
          <a:p>
            <a:pPr algn="l"/>
            <a:r>
              <a:rPr lang="en-US" sz="2400" dirty="0">
                <a:solidFill>
                  <a:schemeClr val="bg1"/>
                </a:solidFill>
                <a:latin typeface="+mj-lt"/>
              </a:rPr>
              <a:t>Fundamentally the same process, different sensitivity regimes</a:t>
            </a:r>
          </a:p>
        </p:txBody>
      </p:sp>
    </p:spTree>
    <p:extLst>
      <p:ext uri="{BB962C8B-B14F-4D97-AF65-F5344CB8AC3E}">
        <p14:creationId xmlns:p14="http://schemas.microsoft.com/office/powerpoint/2010/main" val="399535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075C1-1BA4-5D07-018B-DC2B9FFB3D5B}"/>
              </a:ext>
            </a:extLst>
          </p:cNvPr>
          <p:cNvSpPr>
            <a:spLocks noGrp="1"/>
          </p:cNvSpPr>
          <p:nvPr>
            <p:ph type="title"/>
          </p:nvPr>
        </p:nvSpPr>
        <p:spPr>
          <a:xfrm>
            <a:off x="84222" y="226817"/>
            <a:ext cx="12107778" cy="1915647"/>
          </a:xfrm>
        </p:spPr>
        <p:txBody>
          <a:bodyPr/>
          <a:lstStyle/>
          <a:p>
            <a:r>
              <a:rPr lang="en-US" dirty="0"/>
              <a:t>Results from resolved source lensing – individual </a:t>
            </a:r>
            <a:r>
              <a:rPr lang="en-US" dirty="0" err="1"/>
              <a:t>subhalo</a:t>
            </a:r>
            <a:r>
              <a:rPr lang="en-US" dirty="0"/>
              <a:t> detection</a:t>
            </a:r>
          </a:p>
        </p:txBody>
      </p:sp>
      <p:sp>
        <p:nvSpPr>
          <p:cNvPr id="4" name="Slide Number Placeholder 3">
            <a:extLst>
              <a:ext uri="{FF2B5EF4-FFF2-40B4-BE49-F238E27FC236}">
                <a16:creationId xmlns:a16="http://schemas.microsoft.com/office/drawing/2014/main" id="{FF503FEE-FB50-0201-42AA-556FE474242B}"/>
              </a:ext>
            </a:extLst>
          </p:cNvPr>
          <p:cNvSpPr>
            <a:spLocks noGrp="1"/>
          </p:cNvSpPr>
          <p:nvPr>
            <p:ph type="sldNum" sz="quarter" idx="12"/>
          </p:nvPr>
        </p:nvSpPr>
        <p:spPr/>
        <p:txBody>
          <a:bodyPr/>
          <a:lstStyle/>
          <a:p>
            <a:fld id="{D57F1E4F-1CFF-5643-939E-02111984F565}" type="slidenum">
              <a:rPr lang="en-US" smtClean="0"/>
              <a:t>16</a:t>
            </a:fld>
            <a:endParaRPr lang="en-US" dirty="0"/>
          </a:p>
        </p:txBody>
      </p:sp>
    </p:spTree>
    <p:extLst>
      <p:ext uri="{BB962C8B-B14F-4D97-AF65-F5344CB8AC3E}">
        <p14:creationId xmlns:p14="http://schemas.microsoft.com/office/powerpoint/2010/main" val="3270533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67E2A-ADD0-4425-F4D0-3CDC8C913C14}"/>
              </a:ext>
            </a:extLst>
          </p:cNvPr>
          <p:cNvSpPr>
            <a:spLocks noGrp="1"/>
          </p:cNvSpPr>
          <p:nvPr>
            <p:ph type="title"/>
          </p:nvPr>
        </p:nvSpPr>
        <p:spPr>
          <a:xfrm>
            <a:off x="0" y="23364"/>
            <a:ext cx="12192000" cy="734720"/>
          </a:xfrm>
        </p:spPr>
        <p:txBody>
          <a:bodyPr/>
          <a:lstStyle/>
          <a:p>
            <a:r>
              <a:rPr lang="en-US" sz="3600" dirty="0"/>
              <a:t>Results from resolved galaxy sources – individual detection 34 lenses</a:t>
            </a:r>
          </a:p>
        </p:txBody>
      </p:sp>
      <p:sp>
        <p:nvSpPr>
          <p:cNvPr id="4" name="Slide Number Placeholder 3">
            <a:extLst>
              <a:ext uri="{FF2B5EF4-FFF2-40B4-BE49-F238E27FC236}">
                <a16:creationId xmlns:a16="http://schemas.microsoft.com/office/drawing/2014/main" id="{9C81D611-2BDB-F33B-6486-66C7C367AD6D}"/>
              </a:ext>
            </a:extLst>
          </p:cNvPr>
          <p:cNvSpPr>
            <a:spLocks noGrp="1"/>
          </p:cNvSpPr>
          <p:nvPr>
            <p:ph type="sldNum" sz="quarter" idx="12"/>
          </p:nvPr>
        </p:nvSpPr>
        <p:spPr/>
        <p:txBody>
          <a:bodyPr/>
          <a:lstStyle/>
          <a:p>
            <a:fld id="{D57F1E4F-1CFF-5643-939E-02111984F565}" type="slidenum">
              <a:rPr lang="en-US" smtClean="0"/>
              <a:t>17</a:t>
            </a:fld>
            <a:endParaRPr lang="en-US" dirty="0"/>
          </a:p>
        </p:txBody>
      </p:sp>
      <p:pic>
        <p:nvPicPr>
          <p:cNvPr id="5" name="Picture 4">
            <a:extLst>
              <a:ext uri="{FF2B5EF4-FFF2-40B4-BE49-F238E27FC236}">
                <a16:creationId xmlns:a16="http://schemas.microsoft.com/office/drawing/2014/main" id="{835B71EE-4323-C7B9-C072-4F8C682C254D}"/>
              </a:ext>
            </a:extLst>
          </p:cNvPr>
          <p:cNvPicPr>
            <a:picLocks noChangeAspect="1"/>
          </p:cNvPicPr>
          <p:nvPr/>
        </p:nvPicPr>
        <p:blipFill rotWithShape="1">
          <a:blip r:embed="rId2">
            <a:extLst>
              <a:ext uri="{28A0092B-C50C-407E-A947-70E740481C1C}">
                <a14:useLocalDpi xmlns:a14="http://schemas.microsoft.com/office/drawing/2010/main" val="0"/>
              </a:ext>
            </a:extLst>
          </a:blip>
          <a:srcRect r="-2384" b="32878"/>
          <a:stretch/>
        </p:blipFill>
        <p:spPr>
          <a:xfrm>
            <a:off x="69164" y="1356562"/>
            <a:ext cx="5047175" cy="4888412"/>
          </a:xfrm>
          <a:prstGeom prst="rect">
            <a:avLst/>
          </a:prstGeom>
          <a:solidFill>
            <a:schemeClr val="tx1"/>
          </a:solidFill>
        </p:spPr>
      </p:pic>
      <p:pic>
        <p:nvPicPr>
          <p:cNvPr id="8" name="Picture 7">
            <a:extLst>
              <a:ext uri="{FF2B5EF4-FFF2-40B4-BE49-F238E27FC236}">
                <a16:creationId xmlns:a16="http://schemas.microsoft.com/office/drawing/2014/main" id="{9E56AE69-AE73-3578-DE9C-F930CE0C58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5454" y="1242838"/>
            <a:ext cx="6797382" cy="5210445"/>
          </a:xfrm>
          <a:prstGeom prst="rect">
            <a:avLst/>
          </a:prstGeom>
        </p:spPr>
      </p:pic>
      <p:sp>
        <p:nvSpPr>
          <p:cNvPr id="7" name="TextBox 6">
            <a:extLst>
              <a:ext uri="{FF2B5EF4-FFF2-40B4-BE49-F238E27FC236}">
                <a16:creationId xmlns:a16="http://schemas.microsoft.com/office/drawing/2014/main" id="{564F7872-5E15-2F8A-26B4-D65EC44F8B5F}"/>
              </a:ext>
            </a:extLst>
          </p:cNvPr>
          <p:cNvSpPr txBox="1"/>
          <p:nvPr/>
        </p:nvSpPr>
        <p:spPr>
          <a:xfrm>
            <a:off x="7628174" y="6182294"/>
            <a:ext cx="4494661" cy="461665"/>
          </a:xfrm>
          <a:prstGeom prst="rect">
            <a:avLst/>
          </a:prstGeom>
          <a:solidFill>
            <a:schemeClr val="tx1"/>
          </a:solidFill>
        </p:spPr>
        <p:txBody>
          <a:bodyPr wrap="square" rtlCol="0">
            <a:spAutoFit/>
          </a:bodyPr>
          <a:lstStyle/>
          <a:p>
            <a:pPr algn="l"/>
            <a:r>
              <a:rPr lang="en-US" sz="2400" dirty="0" err="1">
                <a:solidFill>
                  <a:schemeClr val="bg1"/>
                </a:solidFill>
                <a:latin typeface="+mj-lt"/>
              </a:rPr>
              <a:t>Ritondale</a:t>
            </a:r>
            <a:r>
              <a:rPr lang="en-US" sz="2400" dirty="0">
                <a:solidFill>
                  <a:schemeClr val="bg1"/>
                </a:solidFill>
                <a:latin typeface="+mj-lt"/>
              </a:rPr>
              <a:t> et al. 2017</a:t>
            </a:r>
          </a:p>
        </p:txBody>
      </p:sp>
      <p:sp>
        <p:nvSpPr>
          <p:cNvPr id="9" name="TextBox 8">
            <a:extLst>
              <a:ext uri="{FF2B5EF4-FFF2-40B4-BE49-F238E27FC236}">
                <a16:creationId xmlns:a16="http://schemas.microsoft.com/office/drawing/2014/main" id="{211E38A3-0A30-768E-DCAD-EABFE3BB8516}"/>
              </a:ext>
            </a:extLst>
          </p:cNvPr>
          <p:cNvSpPr txBox="1"/>
          <p:nvPr/>
        </p:nvSpPr>
        <p:spPr>
          <a:xfrm>
            <a:off x="3745749" y="5963290"/>
            <a:ext cx="3882426" cy="830997"/>
          </a:xfrm>
          <a:prstGeom prst="rect">
            <a:avLst/>
          </a:prstGeom>
          <a:solidFill>
            <a:schemeClr val="tx1"/>
          </a:solidFill>
          <a:ln w="47625">
            <a:solidFill>
              <a:srgbClr val="FFC000"/>
            </a:solidFill>
          </a:ln>
        </p:spPr>
        <p:txBody>
          <a:bodyPr wrap="square" rtlCol="0">
            <a:spAutoFit/>
          </a:bodyPr>
          <a:lstStyle/>
          <a:p>
            <a:r>
              <a:rPr lang="en-US" sz="2400" dirty="0">
                <a:solidFill>
                  <a:schemeClr val="bg1"/>
                </a:solidFill>
                <a:latin typeface="+mj-lt"/>
              </a:rPr>
              <a:t>Half mode mass &lt; 10</a:t>
            </a:r>
            <a:r>
              <a:rPr lang="en-US" sz="2400" baseline="30000" dirty="0">
                <a:solidFill>
                  <a:schemeClr val="bg1"/>
                </a:solidFill>
                <a:latin typeface="+mj-lt"/>
              </a:rPr>
              <a:t>12</a:t>
            </a:r>
            <a:r>
              <a:rPr lang="en-US" sz="2400" dirty="0">
                <a:solidFill>
                  <a:schemeClr val="bg1"/>
                </a:solidFill>
                <a:latin typeface="+mj-lt"/>
              </a:rPr>
              <a:t> M</a:t>
            </a:r>
            <a:r>
              <a:rPr lang="en-US" sz="2400" baseline="-25000" dirty="0">
                <a:solidFill>
                  <a:schemeClr val="bg1"/>
                </a:solidFill>
                <a:latin typeface="+mj-lt"/>
              </a:rPr>
              <a:t>⦿</a:t>
            </a:r>
            <a:r>
              <a:rPr lang="en-US" sz="2400" dirty="0">
                <a:solidFill>
                  <a:schemeClr val="bg1"/>
                </a:solidFill>
                <a:latin typeface="+mj-lt"/>
              </a:rPr>
              <a:t> (2σ)</a:t>
            </a:r>
          </a:p>
        </p:txBody>
      </p:sp>
    </p:spTree>
    <p:extLst>
      <p:ext uri="{BB962C8B-B14F-4D97-AF65-F5344CB8AC3E}">
        <p14:creationId xmlns:p14="http://schemas.microsoft.com/office/powerpoint/2010/main" val="1316533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67E2A-ADD0-4425-F4D0-3CDC8C913C14}"/>
              </a:ext>
            </a:extLst>
          </p:cNvPr>
          <p:cNvSpPr>
            <a:spLocks noGrp="1"/>
          </p:cNvSpPr>
          <p:nvPr>
            <p:ph type="title"/>
          </p:nvPr>
        </p:nvSpPr>
        <p:spPr>
          <a:xfrm>
            <a:off x="0" y="23364"/>
            <a:ext cx="12192000" cy="734720"/>
          </a:xfrm>
        </p:spPr>
        <p:txBody>
          <a:bodyPr/>
          <a:lstStyle/>
          <a:p>
            <a:r>
              <a:rPr lang="en-US" sz="3600" dirty="0"/>
              <a:t>Results from combining with other probes</a:t>
            </a:r>
          </a:p>
        </p:txBody>
      </p:sp>
      <p:sp>
        <p:nvSpPr>
          <p:cNvPr id="4" name="Slide Number Placeholder 3">
            <a:extLst>
              <a:ext uri="{FF2B5EF4-FFF2-40B4-BE49-F238E27FC236}">
                <a16:creationId xmlns:a16="http://schemas.microsoft.com/office/drawing/2014/main" id="{9C81D611-2BDB-F33B-6486-66C7C367AD6D}"/>
              </a:ext>
            </a:extLst>
          </p:cNvPr>
          <p:cNvSpPr>
            <a:spLocks noGrp="1"/>
          </p:cNvSpPr>
          <p:nvPr>
            <p:ph type="sldNum" sz="quarter" idx="12"/>
          </p:nvPr>
        </p:nvSpPr>
        <p:spPr/>
        <p:txBody>
          <a:bodyPr/>
          <a:lstStyle/>
          <a:p>
            <a:fld id="{D57F1E4F-1CFF-5643-939E-02111984F565}" type="slidenum">
              <a:rPr lang="en-US" smtClean="0"/>
              <a:t>18</a:t>
            </a:fld>
            <a:endParaRPr lang="en-US" dirty="0"/>
          </a:p>
        </p:txBody>
      </p:sp>
      <p:pic>
        <p:nvPicPr>
          <p:cNvPr id="21" name="Picture 20">
            <a:extLst>
              <a:ext uri="{FF2B5EF4-FFF2-40B4-BE49-F238E27FC236}">
                <a16:creationId xmlns:a16="http://schemas.microsoft.com/office/drawing/2014/main" id="{D40E3396-385F-9645-F7FD-0147F75698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379" y="758084"/>
            <a:ext cx="6096000" cy="5658837"/>
          </a:xfrm>
          <a:prstGeom prst="rect">
            <a:avLst/>
          </a:prstGeom>
        </p:spPr>
      </p:pic>
      <p:pic>
        <p:nvPicPr>
          <p:cNvPr id="22" name="Picture 21">
            <a:extLst>
              <a:ext uri="{FF2B5EF4-FFF2-40B4-BE49-F238E27FC236}">
                <a16:creationId xmlns:a16="http://schemas.microsoft.com/office/drawing/2014/main" id="{58C726C7-00A2-7500-D911-106BDC52697A}"/>
              </a:ext>
            </a:extLst>
          </p:cNvPr>
          <p:cNvPicPr>
            <a:picLocks noChangeAspect="1"/>
          </p:cNvPicPr>
          <p:nvPr/>
        </p:nvPicPr>
        <p:blipFill rotWithShape="1">
          <a:blip r:embed="rId3">
            <a:extLst>
              <a:ext uri="{28A0092B-C50C-407E-A947-70E740481C1C}">
                <a14:useLocalDpi xmlns:a14="http://schemas.microsoft.com/office/drawing/2010/main" val="0"/>
              </a:ext>
            </a:extLst>
          </a:blip>
          <a:srcRect t="48086" r="-5210"/>
          <a:stretch/>
        </p:blipFill>
        <p:spPr>
          <a:xfrm>
            <a:off x="5778375" y="758084"/>
            <a:ext cx="6413625" cy="2937702"/>
          </a:xfrm>
          <a:prstGeom prst="rect">
            <a:avLst/>
          </a:prstGeom>
        </p:spPr>
      </p:pic>
      <p:sp>
        <p:nvSpPr>
          <p:cNvPr id="23" name="TextBox 22">
            <a:extLst>
              <a:ext uri="{FF2B5EF4-FFF2-40B4-BE49-F238E27FC236}">
                <a16:creationId xmlns:a16="http://schemas.microsoft.com/office/drawing/2014/main" id="{3B912292-DBC0-3FE5-250A-0F7D006922CE}"/>
              </a:ext>
            </a:extLst>
          </p:cNvPr>
          <p:cNvSpPr txBox="1"/>
          <p:nvPr/>
        </p:nvSpPr>
        <p:spPr>
          <a:xfrm>
            <a:off x="6164179" y="4540495"/>
            <a:ext cx="5815263" cy="830997"/>
          </a:xfrm>
          <a:prstGeom prst="rect">
            <a:avLst/>
          </a:prstGeom>
          <a:solidFill>
            <a:schemeClr val="tx1"/>
          </a:solidFill>
        </p:spPr>
        <p:txBody>
          <a:bodyPr wrap="square" rtlCol="0">
            <a:spAutoFit/>
          </a:bodyPr>
          <a:lstStyle/>
          <a:p>
            <a:pPr algn="l"/>
            <a:r>
              <a:rPr lang="en-US" sz="2400" dirty="0">
                <a:solidFill>
                  <a:schemeClr val="bg1"/>
                </a:solidFill>
                <a:latin typeface="+mj-lt"/>
              </a:rPr>
              <a:t>Combining results with Ly-alpha and MW satellites yields stronger constraints </a:t>
            </a:r>
          </a:p>
        </p:txBody>
      </p:sp>
      <p:sp>
        <p:nvSpPr>
          <p:cNvPr id="24" name="TextBox 23">
            <a:extLst>
              <a:ext uri="{FF2B5EF4-FFF2-40B4-BE49-F238E27FC236}">
                <a16:creationId xmlns:a16="http://schemas.microsoft.com/office/drawing/2014/main" id="{C46ADF69-D2FF-7A08-CA7B-6A1DE6B0CC16}"/>
              </a:ext>
            </a:extLst>
          </p:cNvPr>
          <p:cNvSpPr txBox="1"/>
          <p:nvPr/>
        </p:nvSpPr>
        <p:spPr>
          <a:xfrm>
            <a:off x="9715196" y="2538664"/>
            <a:ext cx="2132315" cy="461665"/>
          </a:xfrm>
          <a:prstGeom prst="rect">
            <a:avLst/>
          </a:prstGeom>
          <a:solidFill>
            <a:schemeClr val="tx1"/>
          </a:solidFill>
        </p:spPr>
        <p:txBody>
          <a:bodyPr wrap="none" rtlCol="0">
            <a:spAutoFit/>
          </a:bodyPr>
          <a:lstStyle/>
          <a:p>
            <a:pPr algn="l"/>
            <a:r>
              <a:rPr lang="en-US" sz="2400" dirty="0">
                <a:solidFill>
                  <a:schemeClr val="bg1"/>
                </a:solidFill>
                <a:latin typeface="+mj-lt"/>
              </a:rPr>
              <a:t>Enzi et al. 2021</a:t>
            </a:r>
          </a:p>
        </p:txBody>
      </p:sp>
      <p:sp>
        <p:nvSpPr>
          <p:cNvPr id="25" name="TextBox 24">
            <a:extLst>
              <a:ext uri="{FF2B5EF4-FFF2-40B4-BE49-F238E27FC236}">
                <a16:creationId xmlns:a16="http://schemas.microsoft.com/office/drawing/2014/main" id="{FAE434AF-74A7-6A22-019F-B37C8158CB34}"/>
              </a:ext>
            </a:extLst>
          </p:cNvPr>
          <p:cNvSpPr txBox="1"/>
          <p:nvPr/>
        </p:nvSpPr>
        <p:spPr>
          <a:xfrm>
            <a:off x="6164179" y="5371492"/>
            <a:ext cx="5815263" cy="461665"/>
          </a:xfrm>
          <a:prstGeom prst="rect">
            <a:avLst/>
          </a:prstGeom>
          <a:solidFill>
            <a:schemeClr val="tx1"/>
          </a:solidFill>
          <a:ln w="47625">
            <a:solidFill>
              <a:srgbClr val="FFC000"/>
            </a:solidFill>
          </a:ln>
        </p:spPr>
        <p:txBody>
          <a:bodyPr wrap="square" rtlCol="0">
            <a:spAutoFit/>
          </a:bodyPr>
          <a:lstStyle/>
          <a:p>
            <a:r>
              <a:rPr lang="en-US" sz="2400" dirty="0">
                <a:solidFill>
                  <a:schemeClr val="bg1"/>
                </a:solidFill>
                <a:latin typeface="+mj-lt"/>
              </a:rPr>
              <a:t>Half mode mass &lt; 3x10</a:t>
            </a:r>
            <a:r>
              <a:rPr lang="en-US" sz="2400" baseline="30000" dirty="0">
                <a:solidFill>
                  <a:schemeClr val="bg1"/>
                </a:solidFill>
                <a:latin typeface="+mj-lt"/>
              </a:rPr>
              <a:t>7</a:t>
            </a:r>
            <a:r>
              <a:rPr lang="en-US" sz="2400" dirty="0">
                <a:solidFill>
                  <a:schemeClr val="bg1"/>
                </a:solidFill>
                <a:latin typeface="+mj-lt"/>
              </a:rPr>
              <a:t> M</a:t>
            </a:r>
            <a:r>
              <a:rPr lang="en-US" sz="2400" baseline="-25000" dirty="0">
                <a:solidFill>
                  <a:schemeClr val="bg1"/>
                </a:solidFill>
                <a:latin typeface="+mj-lt"/>
              </a:rPr>
              <a:t>⦿</a:t>
            </a:r>
            <a:r>
              <a:rPr lang="en-US" sz="2400" dirty="0">
                <a:solidFill>
                  <a:schemeClr val="bg1"/>
                </a:solidFill>
                <a:latin typeface="+mj-lt"/>
              </a:rPr>
              <a:t> (2σ)</a:t>
            </a:r>
          </a:p>
        </p:txBody>
      </p:sp>
    </p:spTree>
    <p:extLst>
      <p:ext uri="{BB962C8B-B14F-4D97-AF65-F5344CB8AC3E}">
        <p14:creationId xmlns:p14="http://schemas.microsoft.com/office/powerpoint/2010/main" val="4038472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7F8DE-227C-8633-5F61-E60D13EA12EC}"/>
              </a:ext>
            </a:extLst>
          </p:cNvPr>
          <p:cNvSpPr>
            <a:spLocks noGrp="1"/>
          </p:cNvSpPr>
          <p:nvPr>
            <p:ph type="title"/>
          </p:nvPr>
        </p:nvSpPr>
        <p:spPr>
          <a:xfrm>
            <a:off x="72266" y="295766"/>
            <a:ext cx="12192000" cy="1400530"/>
          </a:xfrm>
        </p:spPr>
        <p:txBody>
          <a:bodyPr/>
          <a:lstStyle/>
          <a:p>
            <a:r>
              <a:rPr lang="en-US" sz="3600" dirty="0"/>
              <a:t>Resolved source-multiple detections (power spectrum)</a:t>
            </a:r>
          </a:p>
        </p:txBody>
      </p:sp>
      <p:sp>
        <p:nvSpPr>
          <p:cNvPr id="4" name="Slide Number Placeholder 3">
            <a:extLst>
              <a:ext uri="{FF2B5EF4-FFF2-40B4-BE49-F238E27FC236}">
                <a16:creationId xmlns:a16="http://schemas.microsoft.com/office/drawing/2014/main" id="{A9FCB37F-0687-5A54-C65B-F7B0DE1B340A}"/>
              </a:ext>
            </a:extLst>
          </p:cNvPr>
          <p:cNvSpPr>
            <a:spLocks noGrp="1"/>
          </p:cNvSpPr>
          <p:nvPr>
            <p:ph type="sldNum" sz="quarter" idx="12"/>
          </p:nvPr>
        </p:nvSpPr>
        <p:spPr>
          <a:xfrm>
            <a:off x="11523662" y="7286149"/>
            <a:ext cx="838199" cy="767687"/>
          </a:xfrm>
        </p:spPr>
        <p:txBody>
          <a:bodyPr/>
          <a:lstStyle/>
          <a:p>
            <a:fld id="{D57F1E4F-1CFF-5643-939E-02111984F565}" type="slidenum">
              <a:rPr lang="en-US" smtClean="0"/>
              <a:t>19</a:t>
            </a:fld>
            <a:endParaRPr lang="en-US" dirty="0"/>
          </a:p>
        </p:txBody>
      </p:sp>
      <p:pic>
        <p:nvPicPr>
          <p:cNvPr id="5" name="Picture 4">
            <a:extLst>
              <a:ext uri="{FF2B5EF4-FFF2-40B4-BE49-F238E27FC236}">
                <a16:creationId xmlns:a16="http://schemas.microsoft.com/office/drawing/2014/main" id="{89F8F1D7-3615-7646-6E6B-3BBE847BFF89}"/>
              </a:ext>
            </a:extLst>
          </p:cNvPr>
          <p:cNvPicPr>
            <a:picLocks noChangeAspect="1"/>
          </p:cNvPicPr>
          <p:nvPr/>
        </p:nvPicPr>
        <p:blipFill rotWithShape="1">
          <a:blip r:embed="rId2">
            <a:extLst>
              <a:ext uri="{28A0092B-C50C-407E-A947-70E740481C1C}">
                <a14:useLocalDpi xmlns:a14="http://schemas.microsoft.com/office/drawing/2010/main" val="0"/>
              </a:ext>
            </a:extLst>
          </a:blip>
          <a:srcRect r="440" b="47146"/>
          <a:stretch/>
        </p:blipFill>
        <p:spPr>
          <a:xfrm>
            <a:off x="-265698" y="2398924"/>
            <a:ext cx="5791491" cy="3085021"/>
          </a:xfrm>
          <a:prstGeom prst="rect">
            <a:avLst/>
          </a:prstGeom>
        </p:spPr>
      </p:pic>
      <p:sp>
        <p:nvSpPr>
          <p:cNvPr id="8" name="TextBox 7">
            <a:extLst>
              <a:ext uri="{FF2B5EF4-FFF2-40B4-BE49-F238E27FC236}">
                <a16:creationId xmlns:a16="http://schemas.microsoft.com/office/drawing/2014/main" id="{B287998F-EF8E-432A-0E16-6AF7B15E5401}"/>
              </a:ext>
            </a:extLst>
          </p:cNvPr>
          <p:cNvSpPr txBox="1"/>
          <p:nvPr/>
        </p:nvSpPr>
        <p:spPr>
          <a:xfrm>
            <a:off x="2227043" y="2216284"/>
            <a:ext cx="10037223" cy="461665"/>
          </a:xfrm>
          <a:prstGeom prst="rect">
            <a:avLst/>
          </a:prstGeom>
          <a:solidFill>
            <a:schemeClr val="tx1"/>
          </a:solidFill>
        </p:spPr>
        <p:txBody>
          <a:bodyPr wrap="square" rtlCol="0">
            <a:spAutoFit/>
          </a:bodyPr>
          <a:lstStyle/>
          <a:p>
            <a:pPr algn="l"/>
            <a:r>
              <a:rPr lang="en-US" sz="2400" dirty="0">
                <a:solidFill>
                  <a:schemeClr val="bg1"/>
                </a:solidFill>
                <a:latin typeface="+mj-lt"/>
              </a:rPr>
              <a:t>With higher resolution we expect multiple detections per lens</a:t>
            </a:r>
          </a:p>
        </p:txBody>
      </p:sp>
      <p:pic>
        <p:nvPicPr>
          <p:cNvPr id="9" name="Picture 8">
            <a:extLst>
              <a:ext uri="{FF2B5EF4-FFF2-40B4-BE49-F238E27FC236}">
                <a16:creationId xmlns:a16="http://schemas.microsoft.com/office/drawing/2014/main" id="{A35CDD29-2527-6315-D477-FFA2435FD7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3584" y="2581291"/>
            <a:ext cx="5868409" cy="2902654"/>
          </a:xfrm>
          <a:prstGeom prst="rect">
            <a:avLst/>
          </a:prstGeom>
        </p:spPr>
      </p:pic>
      <p:sp>
        <p:nvSpPr>
          <p:cNvPr id="11" name="TextBox 10">
            <a:extLst>
              <a:ext uri="{FF2B5EF4-FFF2-40B4-BE49-F238E27FC236}">
                <a16:creationId xmlns:a16="http://schemas.microsoft.com/office/drawing/2014/main" id="{4F9B4D3C-7725-7615-FFEB-DE2579893C1C}"/>
              </a:ext>
            </a:extLst>
          </p:cNvPr>
          <p:cNvSpPr txBox="1"/>
          <p:nvPr/>
        </p:nvSpPr>
        <p:spPr>
          <a:xfrm>
            <a:off x="0" y="2183553"/>
            <a:ext cx="2227043" cy="461665"/>
          </a:xfrm>
          <a:prstGeom prst="rect">
            <a:avLst/>
          </a:prstGeom>
          <a:solidFill>
            <a:schemeClr val="tx1"/>
          </a:solidFill>
        </p:spPr>
        <p:txBody>
          <a:bodyPr wrap="square" rtlCol="0">
            <a:spAutoFit/>
          </a:bodyPr>
          <a:lstStyle/>
          <a:p>
            <a:pPr algn="l"/>
            <a:r>
              <a:rPr lang="en-US" sz="2400" dirty="0">
                <a:solidFill>
                  <a:schemeClr val="bg1"/>
                </a:solidFill>
                <a:latin typeface="+mj-lt"/>
              </a:rPr>
              <a:t>He et al. 2022 </a:t>
            </a:r>
          </a:p>
        </p:txBody>
      </p:sp>
      <p:sp>
        <p:nvSpPr>
          <p:cNvPr id="12" name="TextBox 11">
            <a:extLst>
              <a:ext uri="{FF2B5EF4-FFF2-40B4-BE49-F238E27FC236}">
                <a16:creationId xmlns:a16="http://schemas.microsoft.com/office/drawing/2014/main" id="{D5A88735-0826-346E-A0FD-1AB555A3C289}"/>
              </a:ext>
            </a:extLst>
          </p:cNvPr>
          <p:cNvSpPr txBox="1"/>
          <p:nvPr/>
        </p:nvSpPr>
        <p:spPr>
          <a:xfrm>
            <a:off x="983290" y="4998599"/>
            <a:ext cx="3354060" cy="461665"/>
          </a:xfrm>
          <a:prstGeom prst="rect">
            <a:avLst/>
          </a:prstGeom>
          <a:solidFill>
            <a:schemeClr val="tx1"/>
          </a:solidFill>
        </p:spPr>
        <p:txBody>
          <a:bodyPr wrap="none" rtlCol="0">
            <a:spAutoFit/>
          </a:bodyPr>
          <a:lstStyle/>
          <a:p>
            <a:pPr algn="l"/>
            <a:r>
              <a:rPr lang="en-US" sz="2400" dirty="0">
                <a:solidFill>
                  <a:schemeClr val="bg1"/>
                </a:solidFill>
                <a:latin typeface="+mj-lt"/>
              </a:rPr>
              <a:t>Dark matter convergence </a:t>
            </a:r>
          </a:p>
        </p:txBody>
      </p:sp>
      <p:pic>
        <p:nvPicPr>
          <p:cNvPr id="13" name="Picture 12">
            <a:extLst>
              <a:ext uri="{FF2B5EF4-FFF2-40B4-BE49-F238E27FC236}">
                <a16:creationId xmlns:a16="http://schemas.microsoft.com/office/drawing/2014/main" id="{BD3453AB-ABEA-CE62-CE8C-FAF7C2B6B865}"/>
              </a:ext>
            </a:extLst>
          </p:cNvPr>
          <p:cNvPicPr>
            <a:picLocks noChangeAspect="1"/>
          </p:cNvPicPr>
          <p:nvPr/>
        </p:nvPicPr>
        <p:blipFill rotWithShape="1">
          <a:blip r:embed="rId4">
            <a:extLst>
              <a:ext uri="{28A0092B-C50C-407E-A947-70E740481C1C}">
                <a14:useLocalDpi xmlns:a14="http://schemas.microsoft.com/office/drawing/2010/main" val="0"/>
              </a:ext>
            </a:extLst>
          </a:blip>
          <a:srcRect r="23979"/>
          <a:stretch/>
        </p:blipFill>
        <p:spPr>
          <a:xfrm>
            <a:off x="5291944" y="2667274"/>
            <a:ext cx="594798" cy="2816671"/>
          </a:xfrm>
          <a:prstGeom prst="rect">
            <a:avLst/>
          </a:prstGeom>
        </p:spPr>
      </p:pic>
      <p:sp>
        <p:nvSpPr>
          <p:cNvPr id="14" name="TextBox 13">
            <a:extLst>
              <a:ext uri="{FF2B5EF4-FFF2-40B4-BE49-F238E27FC236}">
                <a16:creationId xmlns:a16="http://schemas.microsoft.com/office/drawing/2014/main" id="{F2A694CE-B965-9A53-16FA-8DDE96049E3D}"/>
              </a:ext>
            </a:extLst>
          </p:cNvPr>
          <p:cNvSpPr txBox="1"/>
          <p:nvPr/>
        </p:nvSpPr>
        <p:spPr>
          <a:xfrm>
            <a:off x="6863915" y="5039878"/>
            <a:ext cx="4424994" cy="461665"/>
          </a:xfrm>
          <a:prstGeom prst="rect">
            <a:avLst/>
          </a:prstGeom>
          <a:solidFill>
            <a:schemeClr val="tx1"/>
          </a:solidFill>
        </p:spPr>
        <p:txBody>
          <a:bodyPr wrap="none" rtlCol="0">
            <a:spAutoFit/>
          </a:bodyPr>
          <a:lstStyle/>
          <a:p>
            <a:pPr algn="l"/>
            <a:r>
              <a:rPr lang="en-US" sz="2400" dirty="0">
                <a:solidFill>
                  <a:schemeClr val="bg1"/>
                </a:solidFill>
                <a:latin typeface="+mj-lt"/>
              </a:rPr>
              <a:t>Image residuals </a:t>
            </a:r>
            <a:r>
              <a:rPr lang="en-US" sz="2400" dirty="0" err="1">
                <a:solidFill>
                  <a:schemeClr val="bg1"/>
                </a:solidFill>
                <a:latin typeface="+mj-lt"/>
              </a:rPr>
              <a:t>w.r.t</a:t>
            </a:r>
            <a:r>
              <a:rPr lang="en-US" sz="2400" dirty="0">
                <a:solidFill>
                  <a:schemeClr val="bg1"/>
                </a:solidFill>
                <a:latin typeface="+mj-lt"/>
              </a:rPr>
              <a:t> smooth model</a:t>
            </a:r>
          </a:p>
        </p:txBody>
      </p:sp>
      <p:pic>
        <p:nvPicPr>
          <p:cNvPr id="15" name="Picture 14">
            <a:extLst>
              <a:ext uri="{FF2B5EF4-FFF2-40B4-BE49-F238E27FC236}">
                <a16:creationId xmlns:a16="http://schemas.microsoft.com/office/drawing/2014/main" id="{C1C0D1A2-0917-E19C-33E1-3AA1298B2C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13638" y="2585744"/>
            <a:ext cx="774693" cy="2874520"/>
          </a:xfrm>
          <a:prstGeom prst="rect">
            <a:avLst/>
          </a:prstGeom>
        </p:spPr>
      </p:pic>
    </p:spTree>
    <p:extLst>
      <p:ext uri="{BB962C8B-B14F-4D97-AF65-F5344CB8AC3E}">
        <p14:creationId xmlns:p14="http://schemas.microsoft.com/office/powerpoint/2010/main" val="2153771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67337-3EF1-9FE2-6136-CFDADCFA2F48}"/>
              </a:ext>
            </a:extLst>
          </p:cNvPr>
          <p:cNvSpPr>
            <a:spLocks noGrp="1"/>
          </p:cNvSpPr>
          <p:nvPr>
            <p:ph type="title"/>
          </p:nvPr>
        </p:nvSpPr>
        <p:spPr>
          <a:xfrm>
            <a:off x="0" y="242653"/>
            <a:ext cx="12192000" cy="1400530"/>
          </a:xfrm>
        </p:spPr>
        <p:txBody>
          <a:bodyPr/>
          <a:lstStyle/>
          <a:p>
            <a:r>
              <a:rPr lang="en-US" dirty="0"/>
              <a:t>Overview</a:t>
            </a:r>
          </a:p>
        </p:txBody>
      </p:sp>
      <p:sp>
        <p:nvSpPr>
          <p:cNvPr id="3" name="Content Placeholder 2">
            <a:extLst>
              <a:ext uri="{FF2B5EF4-FFF2-40B4-BE49-F238E27FC236}">
                <a16:creationId xmlns:a16="http://schemas.microsoft.com/office/drawing/2014/main" id="{6BED293A-45ED-6C47-7763-6E545D849D77}"/>
              </a:ext>
            </a:extLst>
          </p:cNvPr>
          <p:cNvSpPr>
            <a:spLocks noGrp="1"/>
          </p:cNvSpPr>
          <p:nvPr>
            <p:ph idx="1"/>
          </p:nvPr>
        </p:nvSpPr>
        <p:spPr/>
        <p:txBody>
          <a:bodyPr>
            <a:normAutofit/>
          </a:bodyPr>
          <a:lstStyle/>
          <a:p>
            <a:r>
              <a:rPr lang="en-US" sz="2800" dirty="0"/>
              <a:t>Gravitational lensing-dark matter connection</a:t>
            </a:r>
          </a:p>
          <a:p>
            <a:r>
              <a:rPr lang="en-US" sz="2800" dirty="0"/>
              <a:t>Overview of techniques</a:t>
            </a:r>
          </a:p>
          <a:p>
            <a:r>
              <a:rPr lang="en-US" sz="2800" dirty="0"/>
              <a:t>Recent Results</a:t>
            </a:r>
          </a:p>
          <a:p>
            <a:r>
              <a:rPr lang="en-US" sz="2800" dirty="0"/>
              <a:t>Future Prospects</a:t>
            </a:r>
          </a:p>
        </p:txBody>
      </p:sp>
      <p:sp>
        <p:nvSpPr>
          <p:cNvPr id="4" name="Slide Number Placeholder 3">
            <a:extLst>
              <a:ext uri="{FF2B5EF4-FFF2-40B4-BE49-F238E27FC236}">
                <a16:creationId xmlns:a16="http://schemas.microsoft.com/office/drawing/2014/main" id="{F32F783D-6C90-203A-CB9F-BA3D502D39D6}"/>
              </a:ext>
            </a:extLst>
          </p:cNvPr>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19297402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FAE3A1A-3E10-C9EF-07DB-FECB953FA7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189" y="593596"/>
            <a:ext cx="4612031" cy="4632438"/>
          </a:xfrm>
          <a:prstGeom prst="rect">
            <a:avLst/>
          </a:prstGeom>
        </p:spPr>
      </p:pic>
      <p:sp>
        <p:nvSpPr>
          <p:cNvPr id="2" name="Title 1">
            <a:extLst>
              <a:ext uri="{FF2B5EF4-FFF2-40B4-BE49-F238E27FC236}">
                <a16:creationId xmlns:a16="http://schemas.microsoft.com/office/drawing/2014/main" id="{4DDBB06B-0632-0FE8-BFCF-5785C1AA433B}"/>
              </a:ext>
            </a:extLst>
          </p:cNvPr>
          <p:cNvSpPr>
            <a:spLocks noGrp="1"/>
          </p:cNvSpPr>
          <p:nvPr>
            <p:ph type="title"/>
          </p:nvPr>
        </p:nvSpPr>
        <p:spPr>
          <a:xfrm>
            <a:off x="0" y="23364"/>
            <a:ext cx="12192000" cy="1400530"/>
          </a:xfrm>
        </p:spPr>
        <p:txBody>
          <a:bodyPr/>
          <a:lstStyle/>
          <a:p>
            <a:r>
              <a:rPr lang="en-US" dirty="0"/>
              <a:t>Quantify via a residual power spectrum</a:t>
            </a:r>
          </a:p>
        </p:txBody>
      </p:sp>
      <p:sp>
        <p:nvSpPr>
          <p:cNvPr id="4" name="Slide Number Placeholder 3">
            <a:extLst>
              <a:ext uri="{FF2B5EF4-FFF2-40B4-BE49-F238E27FC236}">
                <a16:creationId xmlns:a16="http://schemas.microsoft.com/office/drawing/2014/main" id="{23584DFC-3E24-AA1F-D3CF-0D02B41C26E6}"/>
              </a:ext>
            </a:extLst>
          </p:cNvPr>
          <p:cNvSpPr>
            <a:spLocks noGrp="1"/>
          </p:cNvSpPr>
          <p:nvPr>
            <p:ph type="sldNum" sz="quarter" idx="12"/>
          </p:nvPr>
        </p:nvSpPr>
        <p:spPr/>
        <p:txBody>
          <a:bodyPr/>
          <a:lstStyle/>
          <a:p>
            <a:fld id="{D57F1E4F-1CFF-5643-939E-02111984F565}" type="slidenum">
              <a:rPr lang="en-US" smtClean="0"/>
              <a:t>20</a:t>
            </a:fld>
            <a:endParaRPr lang="en-US" dirty="0"/>
          </a:p>
        </p:txBody>
      </p:sp>
      <p:sp>
        <p:nvSpPr>
          <p:cNvPr id="6" name="TextBox 5">
            <a:extLst>
              <a:ext uri="{FF2B5EF4-FFF2-40B4-BE49-F238E27FC236}">
                <a16:creationId xmlns:a16="http://schemas.microsoft.com/office/drawing/2014/main" id="{2EE240DF-BA08-E2A9-8781-BBEDC7AD7628}"/>
              </a:ext>
            </a:extLst>
          </p:cNvPr>
          <p:cNvSpPr txBox="1"/>
          <p:nvPr/>
        </p:nvSpPr>
        <p:spPr>
          <a:xfrm>
            <a:off x="6475327" y="962229"/>
            <a:ext cx="4736592" cy="461665"/>
          </a:xfrm>
          <a:prstGeom prst="rect">
            <a:avLst/>
          </a:prstGeom>
          <a:solidFill>
            <a:schemeClr val="tx1"/>
          </a:solidFill>
        </p:spPr>
        <p:txBody>
          <a:bodyPr wrap="square" rtlCol="0">
            <a:spAutoFit/>
          </a:bodyPr>
          <a:lstStyle/>
          <a:p>
            <a:pPr algn="ctr"/>
            <a:r>
              <a:rPr lang="en-US" sz="2400" dirty="0" err="1">
                <a:solidFill>
                  <a:schemeClr val="bg1"/>
                </a:solidFill>
                <a:latin typeface="+mj-lt"/>
              </a:rPr>
              <a:t>Birrer</a:t>
            </a:r>
            <a:r>
              <a:rPr lang="en-US" sz="2400" dirty="0">
                <a:solidFill>
                  <a:schemeClr val="bg1"/>
                </a:solidFill>
                <a:latin typeface="+mj-lt"/>
              </a:rPr>
              <a:t> et al. 2017</a:t>
            </a:r>
          </a:p>
        </p:txBody>
      </p:sp>
      <p:sp>
        <p:nvSpPr>
          <p:cNvPr id="9" name="Content Placeholder 2">
            <a:extLst>
              <a:ext uri="{FF2B5EF4-FFF2-40B4-BE49-F238E27FC236}">
                <a16:creationId xmlns:a16="http://schemas.microsoft.com/office/drawing/2014/main" id="{D5761843-1F40-03FD-63E3-2D2E2EF9DA00}"/>
              </a:ext>
            </a:extLst>
          </p:cNvPr>
          <p:cNvSpPr>
            <a:spLocks noGrp="1"/>
          </p:cNvSpPr>
          <p:nvPr>
            <p:ph idx="1"/>
          </p:nvPr>
        </p:nvSpPr>
        <p:spPr>
          <a:xfrm>
            <a:off x="372429" y="5895771"/>
            <a:ext cx="11604828" cy="575929"/>
          </a:xfrm>
        </p:spPr>
        <p:txBody>
          <a:bodyPr>
            <a:normAutofit/>
          </a:bodyPr>
          <a:lstStyle/>
          <a:p>
            <a:pPr marL="0" indent="0">
              <a:buNone/>
            </a:pPr>
            <a:r>
              <a:rPr lang="en-US" sz="2400" dirty="0"/>
              <a:t>See also forecasting work by </a:t>
            </a:r>
            <a:r>
              <a:rPr lang="en-US" sz="2400" dirty="0" err="1"/>
              <a:t>Hezaveh</a:t>
            </a:r>
            <a:r>
              <a:rPr lang="en-US" sz="2400" dirty="0"/>
              <a:t> et al. (2014), Cyr-Racine et al. (2019)</a:t>
            </a:r>
          </a:p>
        </p:txBody>
      </p:sp>
      <p:pic>
        <p:nvPicPr>
          <p:cNvPr id="3" name="Picture 2">
            <a:extLst>
              <a:ext uri="{FF2B5EF4-FFF2-40B4-BE49-F238E27FC236}">
                <a16:creationId xmlns:a16="http://schemas.microsoft.com/office/drawing/2014/main" id="{9F165B6C-F5D2-806C-C71D-7767407E22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847" y="1362196"/>
            <a:ext cx="4762407" cy="3863838"/>
          </a:xfrm>
          <a:prstGeom prst="rect">
            <a:avLst/>
          </a:prstGeom>
        </p:spPr>
      </p:pic>
      <p:sp>
        <p:nvSpPr>
          <p:cNvPr id="8" name="TextBox 7">
            <a:extLst>
              <a:ext uri="{FF2B5EF4-FFF2-40B4-BE49-F238E27FC236}">
                <a16:creationId xmlns:a16="http://schemas.microsoft.com/office/drawing/2014/main" id="{627068F1-0CFB-1FCE-627E-33B41798BF4F}"/>
              </a:ext>
            </a:extLst>
          </p:cNvPr>
          <p:cNvSpPr txBox="1"/>
          <p:nvPr/>
        </p:nvSpPr>
        <p:spPr>
          <a:xfrm>
            <a:off x="4752109" y="2369421"/>
            <a:ext cx="2206133" cy="830997"/>
          </a:xfrm>
          <a:prstGeom prst="rect">
            <a:avLst/>
          </a:prstGeom>
          <a:solidFill>
            <a:schemeClr val="tx1"/>
          </a:solidFill>
          <a:ln w="47625">
            <a:solidFill>
              <a:srgbClr val="FFC000"/>
            </a:solidFill>
          </a:ln>
        </p:spPr>
        <p:txBody>
          <a:bodyPr wrap="square" rtlCol="0">
            <a:spAutoFit/>
          </a:bodyPr>
          <a:lstStyle/>
          <a:p>
            <a:r>
              <a:rPr lang="en-US" sz="2400" dirty="0">
                <a:solidFill>
                  <a:schemeClr val="bg1"/>
                </a:solidFill>
                <a:latin typeface="+mj-lt"/>
              </a:rPr>
              <a:t>Half mode mass &lt; 10</a:t>
            </a:r>
            <a:r>
              <a:rPr lang="en-US" sz="2400" baseline="30000" dirty="0">
                <a:solidFill>
                  <a:schemeClr val="bg1"/>
                </a:solidFill>
                <a:latin typeface="+mj-lt"/>
              </a:rPr>
              <a:t>9</a:t>
            </a:r>
            <a:r>
              <a:rPr lang="en-US" sz="2400" dirty="0">
                <a:solidFill>
                  <a:schemeClr val="bg1"/>
                </a:solidFill>
                <a:latin typeface="+mj-lt"/>
              </a:rPr>
              <a:t> (2σ) M</a:t>
            </a:r>
            <a:r>
              <a:rPr lang="en-US" sz="2400" baseline="-25000" dirty="0">
                <a:solidFill>
                  <a:schemeClr val="bg1"/>
                </a:solidFill>
                <a:latin typeface="+mj-lt"/>
              </a:rPr>
              <a:t>⦿</a:t>
            </a:r>
            <a:r>
              <a:rPr lang="en-US" sz="2400" dirty="0">
                <a:solidFill>
                  <a:schemeClr val="bg1"/>
                </a:solidFill>
                <a:latin typeface="+mj-lt"/>
              </a:rPr>
              <a:t> </a:t>
            </a:r>
          </a:p>
        </p:txBody>
      </p:sp>
      <p:sp>
        <p:nvSpPr>
          <p:cNvPr id="10" name="TextBox 9">
            <a:extLst>
              <a:ext uri="{FF2B5EF4-FFF2-40B4-BE49-F238E27FC236}">
                <a16:creationId xmlns:a16="http://schemas.microsoft.com/office/drawing/2014/main" id="{870D27CA-2D69-61EF-293C-A832D217C410}"/>
              </a:ext>
            </a:extLst>
          </p:cNvPr>
          <p:cNvSpPr txBox="1"/>
          <p:nvPr/>
        </p:nvSpPr>
        <p:spPr>
          <a:xfrm>
            <a:off x="2863634" y="5434106"/>
            <a:ext cx="6172200" cy="461665"/>
          </a:xfrm>
          <a:prstGeom prst="rect">
            <a:avLst/>
          </a:prstGeom>
          <a:solidFill>
            <a:schemeClr val="tx1"/>
          </a:solidFill>
          <a:ln w="47625">
            <a:solidFill>
              <a:srgbClr val="FFC000"/>
            </a:solidFill>
          </a:ln>
        </p:spPr>
        <p:txBody>
          <a:bodyPr wrap="square" rtlCol="0">
            <a:spAutoFit/>
          </a:bodyPr>
          <a:lstStyle/>
          <a:p>
            <a:r>
              <a:rPr lang="en-US" sz="2400" dirty="0">
                <a:solidFill>
                  <a:schemeClr val="bg1"/>
                </a:solidFill>
                <a:latin typeface="+mj-lt"/>
              </a:rPr>
              <a:t>Caveat: does not include line of sight structure</a:t>
            </a:r>
          </a:p>
        </p:txBody>
      </p:sp>
    </p:spTree>
    <p:extLst>
      <p:ext uri="{BB962C8B-B14F-4D97-AF65-F5344CB8AC3E}">
        <p14:creationId xmlns:p14="http://schemas.microsoft.com/office/powerpoint/2010/main" val="2045013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3CA30B2-BAC8-E882-774A-5883335AFAB2}"/>
              </a:ext>
            </a:extLst>
          </p:cNvPr>
          <p:cNvSpPr/>
          <p:nvPr/>
        </p:nvSpPr>
        <p:spPr>
          <a:xfrm>
            <a:off x="0" y="2097504"/>
            <a:ext cx="11979902" cy="387227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52BB94-1982-15CB-397F-31D987E09D12}"/>
              </a:ext>
            </a:extLst>
          </p:cNvPr>
          <p:cNvSpPr>
            <a:spLocks noGrp="1"/>
          </p:cNvSpPr>
          <p:nvPr>
            <p:ph type="title"/>
          </p:nvPr>
        </p:nvSpPr>
        <p:spPr>
          <a:xfrm>
            <a:off x="0" y="187959"/>
            <a:ext cx="12192000" cy="1400530"/>
          </a:xfrm>
        </p:spPr>
        <p:txBody>
          <a:bodyPr/>
          <a:lstStyle/>
          <a:p>
            <a:r>
              <a:rPr lang="en-US" sz="3600" dirty="0"/>
              <a:t>Forecast power spectrum forecast with line-of-sight structure- 50 lenses HST single orbit</a:t>
            </a:r>
          </a:p>
        </p:txBody>
      </p:sp>
      <p:pic>
        <p:nvPicPr>
          <p:cNvPr id="5" name="Content Placeholder 4">
            <a:extLst>
              <a:ext uri="{FF2B5EF4-FFF2-40B4-BE49-F238E27FC236}">
                <a16:creationId xmlns:a16="http://schemas.microsoft.com/office/drawing/2014/main" id="{2169D740-ACE7-A911-667C-2021957448E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04713" y="2097504"/>
            <a:ext cx="5675189" cy="3395412"/>
          </a:xfrm>
          <a:prstGeom prst="rect">
            <a:avLst/>
          </a:prstGeom>
        </p:spPr>
      </p:pic>
      <p:sp>
        <p:nvSpPr>
          <p:cNvPr id="4" name="Slide Number Placeholder 3">
            <a:extLst>
              <a:ext uri="{FF2B5EF4-FFF2-40B4-BE49-F238E27FC236}">
                <a16:creationId xmlns:a16="http://schemas.microsoft.com/office/drawing/2014/main" id="{EBAD9257-2C8B-B731-FA91-0E5D35554048}"/>
              </a:ext>
            </a:extLst>
          </p:cNvPr>
          <p:cNvSpPr>
            <a:spLocks noGrp="1"/>
          </p:cNvSpPr>
          <p:nvPr>
            <p:ph type="sldNum" sz="quarter" idx="12"/>
          </p:nvPr>
        </p:nvSpPr>
        <p:spPr>
          <a:xfrm>
            <a:off x="11428412" y="7057549"/>
            <a:ext cx="838199" cy="767687"/>
          </a:xfrm>
        </p:spPr>
        <p:txBody>
          <a:bodyPr/>
          <a:lstStyle/>
          <a:p>
            <a:fld id="{D57F1E4F-1CFF-5643-939E-02111984F565}" type="slidenum">
              <a:rPr lang="en-US" smtClean="0"/>
              <a:t>21</a:t>
            </a:fld>
            <a:endParaRPr lang="en-US" dirty="0"/>
          </a:p>
        </p:txBody>
      </p:sp>
      <p:pic>
        <p:nvPicPr>
          <p:cNvPr id="6" name="Picture 5">
            <a:extLst>
              <a:ext uri="{FF2B5EF4-FFF2-40B4-BE49-F238E27FC236}">
                <a16:creationId xmlns:a16="http://schemas.microsoft.com/office/drawing/2014/main" id="{95F5EE57-F28B-84BB-9D55-B78C5EE5B9E9}"/>
              </a:ext>
            </a:extLst>
          </p:cNvPr>
          <p:cNvPicPr>
            <a:picLocks noChangeAspect="1"/>
          </p:cNvPicPr>
          <p:nvPr/>
        </p:nvPicPr>
        <p:blipFill rotWithShape="1">
          <a:blip r:embed="rId3">
            <a:extLst>
              <a:ext uri="{28A0092B-C50C-407E-A947-70E740481C1C}">
                <a14:useLocalDpi xmlns:a14="http://schemas.microsoft.com/office/drawing/2010/main" val="0"/>
              </a:ext>
            </a:extLst>
          </a:blip>
          <a:srcRect t="12751"/>
          <a:stretch/>
        </p:blipFill>
        <p:spPr>
          <a:xfrm>
            <a:off x="6856451" y="5408692"/>
            <a:ext cx="5123451" cy="553452"/>
          </a:xfrm>
          <a:prstGeom prst="rect">
            <a:avLst/>
          </a:prstGeom>
        </p:spPr>
      </p:pic>
      <p:pic>
        <p:nvPicPr>
          <p:cNvPr id="8" name="Picture 7">
            <a:extLst>
              <a:ext uri="{FF2B5EF4-FFF2-40B4-BE49-F238E27FC236}">
                <a16:creationId xmlns:a16="http://schemas.microsoft.com/office/drawing/2014/main" id="{FEF7F514-BC05-F992-B4E8-CED8A2D6D8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249905"/>
            <a:ext cx="5675188" cy="3719871"/>
          </a:xfrm>
          <a:prstGeom prst="rect">
            <a:avLst/>
          </a:prstGeom>
        </p:spPr>
      </p:pic>
      <p:sp>
        <p:nvSpPr>
          <p:cNvPr id="9" name="TextBox 8">
            <a:extLst>
              <a:ext uri="{FF2B5EF4-FFF2-40B4-BE49-F238E27FC236}">
                <a16:creationId xmlns:a16="http://schemas.microsoft.com/office/drawing/2014/main" id="{24D38037-E5FF-71E5-2E78-4289A4307DF7}"/>
              </a:ext>
            </a:extLst>
          </p:cNvPr>
          <p:cNvSpPr txBox="1"/>
          <p:nvPr/>
        </p:nvSpPr>
        <p:spPr>
          <a:xfrm>
            <a:off x="3505993" y="3531780"/>
            <a:ext cx="2206133" cy="461665"/>
          </a:xfrm>
          <a:prstGeom prst="rect">
            <a:avLst/>
          </a:prstGeom>
          <a:solidFill>
            <a:schemeClr val="tx1"/>
          </a:solidFill>
          <a:ln w="47625">
            <a:solidFill>
              <a:srgbClr val="FFC000"/>
            </a:solidFill>
          </a:ln>
        </p:spPr>
        <p:txBody>
          <a:bodyPr wrap="square" rtlCol="0">
            <a:spAutoFit/>
          </a:bodyPr>
          <a:lstStyle/>
          <a:p>
            <a:r>
              <a:rPr lang="en-US" sz="2400" dirty="0">
                <a:solidFill>
                  <a:schemeClr val="bg1"/>
                </a:solidFill>
                <a:latin typeface="+mj-lt"/>
              </a:rPr>
              <a:t>Truth ~ 10</a:t>
            </a:r>
            <a:r>
              <a:rPr lang="en-US" sz="2400" baseline="30000" dirty="0">
                <a:solidFill>
                  <a:schemeClr val="bg1"/>
                </a:solidFill>
                <a:latin typeface="+mj-lt"/>
              </a:rPr>
              <a:t>9 </a:t>
            </a:r>
            <a:r>
              <a:rPr lang="en-US" sz="2400" dirty="0">
                <a:solidFill>
                  <a:prstClr val="black"/>
                </a:solidFill>
                <a:latin typeface="Tw Cen MT" panose="020B0602020104020603"/>
              </a:rPr>
              <a:t>M</a:t>
            </a:r>
            <a:r>
              <a:rPr lang="en-US" sz="2400" baseline="-25000" dirty="0">
                <a:solidFill>
                  <a:prstClr val="black"/>
                </a:solidFill>
                <a:latin typeface="Tw Cen MT" panose="020B0602020104020603"/>
              </a:rPr>
              <a:t>⦿</a:t>
            </a:r>
            <a:endParaRPr lang="en-US" sz="2400" dirty="0">
              <a:solidFill>
                <a:schemeClr val="bg1"/>
              </a:solidFill>
              <a:latin typeface="+mj-lt"/>
            </a:endParaRPr>
          </a:p>
        </p:txBody>
      </p:sp>
      <p:sp>
        <p:nvSpPr>
          <p:cNvPr id="10" name="TextBox 9">
            <a:extLst>
              <a:ext uri="{FF2B5EF4-FFF2-40B4-BE49-F238E27FC236}">
                <a16:creationId xmlns:a16="http://schemas.microsoft.com/office/drawing/2014/main" id="{D6C16C14-3BEF-6936-ACA0-E0891221BC32}"/>
              </a:ext>
            </a:extLst>
          </p:cNvPr>
          <p:cNvSpPr txBox="1"/>
          <p:nvPr/>
        </p:nvSpPr>
        <p:spPr>
          <a:xfrm>
            <a:off x="9724054" y="2097503"/>
            <a:ext cx="2206133" cy="461665"/>
          </a:xfrm>
          <a:prstGeom prst="rect">
            <a:avLst/>
          </a:prstGeom>
          <a:solidFill>
            <a:schemeClr val="tx1"/>
          </a:solidFill>
          <a:ln w="47625">
            <a:solidFill>
              <a:srgbClr val="FFC000"/>
            </a:solidFill>
          </a:ln>
        </p:spPr>
        <p:txBody>
          <a:bodyPr wrap="square" rtlCol="0">
            <a:spAutoFit/>
          </a:bodyPr>
          <a:lstStyle/>
          <a:p>
            <a:r>
              <a:rPr lang="en-US" sz="2400" dirty="0">
                <a:solidFill>
                  <a:schemeClr val="bg1"/>
                </a:solidFill>
                <a:latin typeface="+mj-lt"/>
              </a:rPr>
              <a:t>Truth ~ 10</a:t>
            </a:r>
            <a:r>
              <a:rPr lang="en-US" sz="2400" baseline="30000" dirty="0">
                <a:solidFill>
                  <a:schemeClr val="bg1"/>
                </a:solidFill>
                <a:latin typeface="+mj-lt"/>
              </a:rPr>
              <a:t>7 </a:t>
            </a:r>
            <a:r>
              <a:rPr lang="en-US" sz="2400" dirty="0">
                <a:solidFill>
                  <a:prstClr val="black"/>
                </a:solidFill>
                <a:latin typeface="Tw Cen MT" panose="020B0602020104020603"/>
              </a:rPr>
              <a:t>M</a:t>
            </a:r>
            <a:r>
              <a:rPr lang="en-US" sz="2400" baseline="-25000" dirty="0">
                <a:solidFill>
                  <a:prstClr val="black"/>
                </a:solidFill>
                <a:latin typeface="Tw Cen MT" panose="020B0602020104020603"/>
              </a:rPr>
              <a:t>⦿</a:t>
            </a:r>
            <a:endParaRPr lang="en-US" sz="2400" dirty="0">
              <a:solidFill>
                <a:schemeClr val="bg1"/>
              </a:solidFill>
              <a:latin typeface="+mj-lt"/>
            </a:endParaRPr>
          </a:p>
        </p:txBody>
      </p:sp>
      <p:sp>
        <p:nvSpPr>
          <p:cNvPr id="11" name="TextBox 10">
            <a:extLst>
              <a:ext uri="{FF2B5EF4-FFF2-40B4-BE49-F238E27FC236}">
                <a16:creationId xmlns:a16="http://schemas.microsoft.com/office/drawing/2014/main" id="{5EA4A7F7-CB05-208D-71FC-5D6E6293C31D}"/>
              </a:ext>
            </a:extLst>
          </p:cNvPr>
          <p:cNvSpPr txBox="1"/>
          <p:nvPr/>
        </p:nvSpPr>
        <p:spPr>
          <a:xfrm>
            <a:off x="9360248" y="3608198"/>
            <a:ext cx="2206133" cy="1200329"/>
          </a:xfrm>
          <a:prstGeom prst="rect">
            <a:avLst/>
          </a:prstGeom>
          <a:solidFill>
            <a:schemeClr val="tx1"/>
          </a:solidFill>
          <a:ln w="47625">
            <a:solidFill>
              <a:srgbClr val="FFC000"/>
            </a:solidFill>
          </a:ln>
        </p:spPr>
        <p:txBody>
          <a:bodyPr wrap="square" rtlCol="0">
            <a:spAutoFit/>
          </a:bodyPr>
          <a:lstStyle/>
          <a:p>
            <a:r>
              <a:rPr lang="en-US" sz="2400" dirty="0">
                <a:solidFill>
                  <a:prstClr val="black"/>
                </a:solidFill>
                <a:latin typeface="Tw Cen MT" panose="020B0602020104020603"/>
              </a:rPr>
              <a:t>Forecast sensitivity</a:t>
            </a:r>
          </a:p>
          <a:p>
            <a:r>
              <a:rPr lang="en-US" sz="2400" dirty="0">
                <a:solidFill>
                  <a:prstClr val="black"/>
                </a:solidFill>
                <a:latin typeface="Tw Cen MT" panose="020B0602020104020603"/>
              </a:rPr>
              <a:t>&lt; 10</a:t>
            </a:r>
            <a:r>
              <a:rPr lang="en-US" sz="2400" baseline="30000" dirty="0">
                <a:solidFill>
                  <a:prstClr val="black"/>
                </a:solidFill>
                <a:latin typeface="Tw Cen MT" panose="020B0602020104020603"/>
              </a:rPr>
              <a:t>8.2</a:t>
            </a:r>
            <a:r>
              <a:rPr lang="en-US" sz="2400" dirty="0">
                <a:solidFill>
                  <a:prstClr val="black"/>
                </a:solidFill>
                <a:latin typeface="Tw Cen MT" panose="020B0602020104020603"/>
              </a:rPr>
              <a:t> M</a:t>
            </a:r>
            <a:r>
              <a:rPr lang="en-US" sz="2400" baseline="-25000" dirty="0">
                <a:solidFill>
                  <a:prstClr val="black"/>
                </a:solidFill>
                <a:latin typeface="Tw Cen MT" panose="020B0602020104020603"/>
              </a:rPr>
              <a:t>⦿</a:t>
            </a:r>
            <a:r>
              <a:rPr lang="en-US" sz="2400" dirty="0">
                <a:solidFill>
                  <a:prstClr val="black"/>
                </a:solidFill>
                <a:latin typeface="Tw Cen MT" panose="020B0602020104020603"/>
              </a:rPr>
              <a:t> (2σ)</a:t>
            </a:r>
            <a:endParaRPr lang="en-US" sz="2400" dirty="0">
              <a:solidFill>
                <a:schemeClr val="bg1"/>
              </a:solidFill>
              <a:latin typeface="+mj-lt"/>
            </a:endParaRPr>
          </a:p>
        </p:txBody>
      </p:sp>
      <p:sp>
        <p:nvSpPr>
          <p:cNvPr id="7" name="TextBox 6">
            <a:extLst>
              <a:ext uri="{FF2B5EF4-FFF2-40B4-BE49-F238E27FC236}">
                <a16:creationId xmlns:a16="http://schemas.microsoft.com/office/drawing/2014/main" id="{44B3C277-89CF-2251-C031-4BE23FFAF6B9}"/>
              </a:ext>
            </a:extLst>
          </p:cNvPr>
          <p:cNvSpPr txBox="1"/>
          <p:nvPr/>
        </p:nvSpPr>
        <p:spPr>
          <a:xfrm>
            <a:off x="5184012" y="5517380"/>
            <a:ext cx="2085827" cy="461665"/>
          </a:xfrm>
          <a:prstGeom prst="rect">
            <a:avLst/>
          </a:prstGeom>
          <a:solidFill>
            <a:schemeClr val="tx1"/>
          </a:solidFill>
        </p:spPr>
        <p:txBody>
          <a:bodyPr wrap="none" rtlCol="0">
            <a:spAutoFit/>
          </a:bodyPr>
          <a:lstStyle/>
          <a:p>
            <a:pPr algn="l"/>
            <a:r>
              <a:rPr lang="en-US" sz="2400" dirty="0">
                <a:solidFill>
                  <a:schemeClr val="bg1"/>
                </a:solidFill>
                <a:latin typeface="+mj-lt"/>
              </a:rPr>
              <a:t>He et al. 2022 </a:t>
            </a:r>
          </a:p>
        </p:txBody>
      </p:sp>
    </p:spTree>
    <p:extLst>
      <p:ext uri="{BB962C8B-B14F-4D97-AF65-F5344CB8AC3E}">
        <p14:creationId xmlns:p14="http://schemas.microsoft.com/office/powerpoint/2010/main" val="672740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7DD2C-3B1D-74FF-ACA2-7CFFE592331B}"/>
              </a:ext>
            </a:extLst>
          </p:cNvPr>
          <p:cNvSpPr>
            <a:spLocks noGrp="1"/>
          </p:cNvSpPr>
          <p:nvPr>
            <p:ph type="title"/>
          </p:nvPr>
        </p:nvSpPr>
        <p:spPr>
          <a:xfrm>
            <a:off x="0" y="23364"/>
            <a:ext cx="12192000" cy="1400530"/>
          </a:xfrm>
        </p:spPr>
        <p:txBody>
          <a:bodyPr/>
          <a:lstStyle/>
          <a:p>
            <a:r>
              <a:rPr lang="en-US" dirty="0"/>
              <a:t>Forecast for varying lens samples, using ML</a:t>
            </a:r>
          </a:p>
        </p:txBody>
      </p:sp>
      <p:sp>
        <p:nvSpPr>
          <p:cNvPr id="4" name="Slide Number Placeholder 3">
            <a:extLst>
              <a:ext uri="{FF2B5EF4-FFF2-40B4-BE49-F238E27FC236}">
                <a16:creationId xmlns:a16="http://schemas.microsoft.com/office/drawing/2014/main" id="{D8B028B2-55AC-280A-BDE3-E45659A37825}"/>
              </a:ext>
            </a:extLst>
          </p:cNvPr>
          <p:cNvSpPr>
            <a:spLocks noGrp="1"/>
          </p:cNvSpPr>
          <p:nvPr>
            <p:ph type="sldNum" sz="quarter" idx="12"/>
          </p:nvPr>
        </p:nvSpPr>
        <p:spPr/>
        <p:txBody>
          <a:bodyPr/>
          <a:lstStyle/>
          <a:p>
            <a:fld id="{D57F1E4F-1CFF-5643-939E-02111984F565}" type="slidenum">
              <a:rPr lang="en-US" smtClean="0"/>
              <a:t>22</a:t>
            </a:fld>
            <a:endParaRPr lang="en-US" dirty="0"/>
          </a:p>
        </p:txBody>
      </p:sp>
      <p:pic>
        <p:nvPicPr>
          <p:cNvPr id="5" name="Picture 4">
            <a:extLst>
              <a:ext uri="{FF2B5EF4-FFF2-40B4-BE49-F238E27FC236}">
                <a16:creationId xmlns:a16="http://schemas.microsoft.com/office/drawing/2014/main" id="{80E0D125-C7ED-DAAF-32AF-4CC4FB7A44AF}"/>
              </a:ext>
            </a:extLst>
          </p:cNvPr>
          <p:cNvPicPr>
            <a:picLocks noChangeAspect="1"/>
          </p:cNvPicPr>
          <p:nvPr/>
        </p:nvPicPr>
        <p:blipFill>
          <a:blip r:embed="rId2"/>
          <a:stretch>
            <a:fillRect/>
          </a:stretch>
        </p:blipFill>
        <p:spPr>
          <a:xfrm>
            <a:off x="538088" y="723629"/>
            <a:ext cx="10890323" cy="5245948"/>
          </a:xfrm>
          <a:prstGeom prst="rect">
            <a:avLst/>
          </a:prstGeom>
          <a:solidFill>
            <a:schemeClr val="tx1"/>
          </a:solidFill>
        </p:spPr>
      </p:pic>
      <p:sp>
        <p:nvSpPr>
          <p:cNvPr id="6" name="TextBox 5">
            <a:extLst>
              <a:ext uri="{FF2B5EF4-FFF2-40B4-BE49-F238E27FC236}">
                <a16:creationId xmlns:a16="http://schemas.microsoft.com/office/drawing/2014/main" id="{E3C42BEB-74D9-E8A9-0967-F72A72AB85EE}"/>
              </a:ext>
            </a:extLst>
          </p:cNvPr>
          <p:cNvSpPr txBox="1"/>
          <p:nvPr/>
        </p:nvSpPr>
        <p:spPr>
          <a:xfrm>
            <a:off x="538087" y="5969577"/>
            <a:ext cx="10890323" cy="461665"/>
          </a:xfrm>
          <a:prstGeom prst="rect">
            <a:avLst/>
          </a:prstGeom>
          <a:solidFill>
            <a:schemeClr val="tx1"/>
          </a:solidFill>
        </p:spPr>
        <p:txBody>
          <a:bodyPr wrap="square" rtlCol="0">
            <a:spAutoFit/>
          </a:bodyPr>
          <a:lstStyle/>
          <a:p>
            <a:pPr algn="l"/>
            <a:r>
              <a:rPr lang="en-US" sz="2400" dirty="0">
                <a:solidFill>
                  <a:schemeClr val="bg1"/>
                </a:solidFill>
                <a:latin typeface="+mj-lt"/>
              </a:rPr>
              <a:t>Wagner-</a:t>
            </a:r>
            <a:r>
              <a:rPr lang="en-US" sz="2400" dirty="0" err="1">
                <a:solidFill>
                  <a:schemeClr val="bg1"/>
                </a:solidFill>
                <a:latin typeface="+mj-lt"/>
              </a:rPr>
              <a:t>Carena</a:t>
            </a:r>
            <a:r>
              <a:rPr lang="en-US" sz="2400" dirty="0">
                <a:solidFill>
                  <a:schemeClr val="bg1"/>
                </a:solidFill>
                <a:latin typeface="+mj-lt"/>
              </a:rPr>
              <a:t> 2023 (assume CDM, measure </a:t>
            </a:r>
            <a:r>
              <a:rPr lang="en-US" sz="2400" dirty="0" err="1">
                <a:solidFill>
                  <a:schemeClr val="bg1"/>
                </a:solidFill>
                <a:latin typeface="+mj-lt"/>
              </a:rPr>
              <a:t>subhalo</a:t>
            </a:r>
            <a:r>
              <a:rPr lang="en-US" sz="2400" dirty="0">
                <a:solidFill>
                  <a:schemeClr val="bg1"/>
                </a:solidFill>
                <a:latin typeface="+mj-lt"/>
              </a:rPr>
              <a:t> mass function normalization).</a:t>
            </a:r>
          </a:p>
        </p:txBody>
      </p:sp>
    </p:spTree>
    <p:extLst>
      <p:ext uri="{BB962C8B-B14F-4D97-AF65-F5344CB8AC3E}">
        <p14:creationId xmlns:p14="http://schemas.microsoft.com/office/powerpoint/2010/main" val="2665707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813CF-7A07-D947-2264-A161468FB911}"/>
              </a:ext>
            </a:extLst>
          </p:cNvPr>
          <p:cNvSpPr>
            <a:spLocks noGrp="1"/>
          </p:cNvSpPr>
          <p:nvPr>
            <p:ph type="title"/>
          </p:nvPr>
        </p:nvSpPr>
        <p:spPr>
          <a:xfrm>
            <a:off x="0" y="23364"/>
            <a:ext cx="12192000" cy="1400530"/>
          </a:xfrm>
        </p:spPr>
        <p:txBody>
          <a:bodyPr/>
          <a:lstStyle/>
          <a:p>
            <a:r>
              <a:rPr lang="en-US" dirty="0"/>
              <a:t>Unresolved sources</a:t>
            </a:r>
          </a:p>
        </p:txBody>
      </p:sp>
      <p:sp>
        <p:nvSpPr>
          <p:cNvPr id="4" name="Slide Number Placeholder 3">
            <a:extLst>
              <a:ext uri="{FF2B5EF4-FFF2-40B4-BE49-F238E27FC236}">
                <a16:creationId xmlns:a16="http://schemas.microsoft.com/office/drawing/2014/main" id="{D11F162F-2339-D5BF-A3F9-CB090EAC839F}"/>
              </a:ext>
            </a:extLst>
          </p:cNvPr>
          <p:cNvSpPr>
            <a:spLocks noGrp="1"/>
          </p:cNvSpPr>
          <p:nvPr>
            <p:ph type="sldNum" sz="quarter" idx="12"/>
          </p:nvPr>
        </p:nvSpPr>
        <p:spPr/>
        <p:txBody>
          <a:bodyPr/>
          <a:lstStyle/>
          <a:p>
            <a:fld id="{D57F1E4F-1CFF-5643-939E-02111984F565}" type="slidenum">
              <a:rPr lang="en-US" smtClean="0"/>
              <a:t>23</a:t>
            </a:fld>
            <a:endParaRPr lang="en-US" dirty="0"/>
          </a:p>
        </p:txBody>
      </p:sp>
      <p:pic>
        <p:nvPicPr>
          <p:cNvPr id="5" name="Picture 4">
            <a:extLst>
              <a:ext uri="{FF2B5EF4-FFF2-40B4-BE49-F238E27FC236}">
                <a16:creationId xmlns:a16="http://schemas.microsoft.com/office/drawing/2014/main" id="{7F404BA7-ECA9-99B2-86AF-D9D83C2089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4397" y="723629"/>
            <a:ext cx="8130988" cy="4573681"/>
          </a:xfrm>
          <a:prstGeom prst="rect">
            <a:avLst/>
          </a:prstGeom>
        </p:spPr>
      </p:pic>
      <p:sp>
        <p:nvSpPr>
          <p:cNvPr id="6" name="TextBox 5">
            <a:extLst>
              <a:ext uri="{FF2B5EF4-FFF2-40B4-BE49-F238E27FC236}">
                <a16:creationId xmlns:a16="http://schemas.microsoft.com/office/drawing/2014/main" id="{E1A8353B-267A-E5F5-45E3-B07692E0A58B}"/>
              </a:ext>
            </a:extLst>
          </p:cNvPr>
          <p:cNvSpPr txBox="1"/>
          <p:nvPr/>
        </p:nvSpPr>
        <p:spPr>
          <a:xfrm>
            <a:off x="2264397" y="5297310"/>
            <a:ext cx="8130988" cy="369332"/>
          </a:xfrm>
          <a:prstGeom prst="rect">
            <a:avLst/>
          </a:prstGeom>
          <a:solidFill>
            <a:schemeClr val="tx1"/>
          </a:solidFill>
        </p:spPr>
        <p:txBody>
          <a:bodyPr wrap="square" rtlCol="0">
            <a:spAutoFit/>
          </a:bodyPr>
          <a:lstStyle/>
          <a:p>
            <a:r>
              <a:rPr lang="en-US" dirty="0">
                <a:solidFill>
                  <a:schemeClr val="bg1"/>
                </a:solidFill>
                <a:latin typeface="Avenir Book" panose="02000503020000020003" pitchFamily="2" charset="0"/>
              </a:rPr>
              <a:t>Credit: STSCI, GO-15177, 13732 PI Nierenberg</a:t>
            </a:r>
          </a:p>
        </p:txBody>
      </p:sp>
    </p:spTree>
    <p:extLst>
      <p:ext uri="{BB962C8B-B14F-4D97-AF65-F5344CB8AC3E}">
        <p14:creationId xmlns:p14="http://schemas.microsoft.com/office/powerpoint/2010/main" val="3387374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216" y="-41342"/>
            <a:ext cx="12397595" cy="1400530"/>
          </a:xfrm>
        </p:spPr>
        <p:txBody>
          <a:bodyPr/>
          <a:lstStyle/>
          <a:p>
            <a:r>
              <a:rPr lang="en-US" dirty="0"/>
              <a:t>Signal of a perturbation in an unresolved source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845" y="1359188"/>
            <a:ext cx="4049929" cy="4049929"/>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4287" y="1108647"/>
            <a:ext cx="3201619" cy="4421283"/>
          </a:xfrm>
          <a:prstGeom prst="rect">
            <a:avLst/>
          </a:prstGeom>
        </p:spPr>
      </p:pic>
      <p:sp>
        <p:nvSpPr>
          <p:cNvPr id="10" name="TextBox 9"/>
          <p:cNvSpPr txBox="1"/>
          <p:nvPr/>
        </p:nvSpPr>
        <p:spPr>
          <a:xfrm>
            <a:off x="8254287" y="912216"/>
            <a:ext cx="3201618" cy="369332"/>
          </a:xfrm>
          <a:prstGeom prst="rect">
            <a:avLst/>
          </a:prstGeom>
          <a:solidFill>
            <a:schemeClr val="tx1"/>
          </a:solidFill>
        </p:spPr>
        <p:txBody>
          <a:bodyPr wrap="square" rtlCol="0">
            <a:spAutoFit/>
          </a:bodyPr>
          <a:lstStyle/>
          <a:p>
            <a:pPr algn="ctr"/>
            <a:r>
              <a:rPr lang="en-US" dirty="0">
                <a:solidFill>
                  <a:schemeClr val="bg1"/>
                </a:solidFill>
                <a:latin typeface="Avenir Book" panose="02000503020000020003" pitchFamily="2" charset="0"/>
              </a:rPr>
              <a:t>Best 1 halo model fit</a:t>
            </a:r>
          </a:p>
        </p:txBody>
      </p:sp>
      <p:cxnSp>
        <p:nvCxnSpPr>
          <p:cNvPr id="15" name="Straight Arrow Connector 14"/>
          <p:cNvCxnSpPr/>
          <p:nvPr/>
        </p:nvCxnSpPr>
        <p:spPr>
          <a:xfrm>
            <a:off x="928356" y="2526964"/>
            <a:ext cx="974198" cy="495665"/>
          </a:xfrm>
          <a:prstGeom prst="straightConnector1">
            <a:avLst/>
          </a:prstGeom>
          <a:ln w="57150" cmpd="sng">
            <a:solidFill>
              <a:srgbClr val="FFFFFF"/>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cxnSpLocks/>
          </p:cNvCxnSpPr>
          <p:nvPr/>
        </p:nvCxnSpPr>
        <p:spPr>
          <a:xfrm>
            <a:off x="7542823" y="1926132"/>
            <a:ext cx="1104520" cy="710167"/>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05DA06A-32BD-8346-B854-AAB3F86FDA53}"/>
              </a:ext>
            </a:extLst>
          </p:cNvPr>
          <p:cNvSpPr txBox="1"/>
          <p:nvPr/>
        </p:nvSpPr>
        <p:spPr>
          <a:xfrm>
            <a:off x="576890" y="955511"/>
            <a:ext cx="4030884" cy="369332"/>
          </a:xfrm>
          <a:prstGeom prst="rect">
            <a:avLst/>
          </a:prstGeom>
          <a:solidFill>
            <a:schemeClr val="tx1"/>
          </a:solidFill>
        </p:spPr>
        <p:txBody>
          <a:bodyPr wrap="square" rtlCol="0">
            <a:spAutoFit/>
          </a:bodyPr>
          <a:lstStyle/>
          <a:p>
            <a:pPr algn="ctr"/>
            <a:r>
              <a:rPr lang="en-US" dirty="0">
                <a:solidFill>
                  <a:schemeClr val="bg1"/>
                </a:solidFill>
                <a:latin typeface="Avenir Book" panose="02000503020000020003" pitchFamily="2" charset="0"/>
              </a:rPr>
              <a:t>Observed lens</a:t>
            </a:r>
          </a:p>
        </p:txBody>
      </p:sp>
      <p:sp>
        <p:nvSpPr>
          <p:cNvPr id="2" name="Slide Number Placeholder 1">
            <a:extLst>
              <a:ext uri="{FF2B5EF4-FFF2-40B4-BE49-F238E27FC236}">
                <a16:creationId xmlns:a16="http://schemas.microsoft.com/office/drawing/2014/main" id="{9C445DD7-4952-4540-8C16-BC7B9652BE59}"/>
              </a:ext>
            </a:extLst>
          </p:cNvPr>
          <p:cNvSpPr>
            <a:spLocks noGrp="1"/>
          </p:cNvSpPr>
          <p:nvPr>
            <p:ph type="sldNum" sz="quarter" idx="12"/>
          </p:nvPr>
        </p:nvSpPr>
        <p:spPr/>
        <p:txBody>
          <a:bodyPr/>
          <a:lstStyle/>
          <a:p>
            <a:fld id="{D57F1E4F-1CFF-5643-939E-02111984F565}" type="slidenum">
              <a:rPr lang="en-US" smtClean="0"/>
              <a:t>24</a:t>
            </a:fld>
            <a:endParaRPr lang="en-US" dirty="0"/>
          </a:p>
        </p:txBody>
      </p:sp>
      <p:pic>
        <p:nvPicPr>
          <p:cNvPr id="4" name="Picture 3">
            <a:extLst>
              <a:ext uri="{FF2B5EF4-FFF2-40B4-BE49-F238E27FC236}">
                <a16:creationId xmlns:a16="http://schemas.microsoft.com/office/drawing/2014/main" id="{D667ACEF-9469-0F49-A9E7-F32A1D29D0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3486" y="4137426"/>
            <a:ext cx="6343626" cy="2785007"/>
          </a:xfrm>
          <a:prstGeom prst="rect">
            <a:avLst/>
          </a:prstGeom>
        </p:spPr>
      </p:pic>
    </p:spTree>
    <p:extLst>
      <p:ext uri="{BB962C8B-B14F-4D97-AF65-F5344CB8AC3E}">
        <p14:creationId xmlns:p14="http://schemas.microsoft.com/office/powerpoint/2010/main" val="1003473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216" y="-41342"/>
            <a:ext cx="12397595" cy="1400530"/>
          </a:xfrm>
        </p:spPr>
        <p:txBody>
          <a:bodyPr/>
          <a:lstStyle/>
          <a:p>
            <a:r>
              <a:rPr lang="en-US" dirty="0"/>
              <a:t>Signal of a perturbation in an unresolved source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845" y="1359188"/>
            <a:ext cx="4049929" cy="4049929"/>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4287" y="1108647"/>
            <a:ext cx="3201619" cy="4421283"/>
          </a:xfrm>
          <a:prstGeom prst="rect">
            <a:avLst/>
          </a:prstGeom>
        </p:spPr>
      </p:pic>
      <p:sp>
        <p:nvSpPr>
          <p:cNvPr id="10" name="TextBox 9"/>
          <p:cNvSpPr txBox="1"/>
          <p:nvPr/>
        </p:nvSpPr>
        <p:spPr>
          <a:xfrm>
            <a:off x="8254287" y="912216"/>
            <a:ext cx="3201618" cy="369332"/>
          </a:xfrm>
          <a:prstGeom prst="rect">
            <a:avLst/>
          </a:prstGeom>
          <a:solidFill>
            <a:schemeClr val="tx1"/>
          </a:solidFill>
        </p:spPr>
        <p:txBody>
          <a:bodyPr wrap="square" rtlCol="0">
            <a:spAutoFit/>
          </a:bodyPr>
          <a:lstStyle/>
          <a:p>
            <a:pPr algn="ctr"/>
            <a:r>
              <a:rPr lang="en-US" dirty="0">
                <a:solidFill>
                  <a:schemeClr val="bg1"/>
                </a:solidFill>
                <a:latin typeface="Avenir Book" panose="02000503020000020003" pitchFamily="2" charset="0"/>
              </a:rPr>
              <a:t>Best 1 halo model fit</a:t>
            </a:r>
          </a:p>
        </p:txBody>
      </p:sp>
      <p:cxnSp>
        <p:nvCxnSpPr>
          <p:cNvPr id="15" name="Straight Arrow Connector 14"/>
          <p:cNvCxnSpPr/>
          <p:nvPr/>
        </p:nvCxnSpPr>
        <p:spPr>
          <a:xfrm>
            <a:off x="928356" y="2526964"/>
            <a:ext cx="974198" cy="495665"/>
          </a:xfrm>
          <a:prstGeom prst="straightConnector1">
            <a:avLst/>
          </a:prstGeom>
          <a:ln w="57150" cmpd="sng">
            <a:solidFill>
              <a:srgbClr val="FFFFFF"/>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cxnSpLocks/>
          </p:cNvCxnSpPr>
          <p:nvPr/>
        </p:nvCxnSpPr>
        <p:spPr>
          <a:xfrm>
            <a:off x="7542823" y="1926132"/>
            <a:ext cx="1104520" cy="710167"/>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05DA06A-32BD-8346-B854-AAB3F86FDA53}"/>
              </a:ext>
            </a:extLst>
          </p:cNvPr>
          <p:cNvSpPr txBox="1"/>
          <p:nvPr/>
        </p:nvSpPr>
        <p:spPr>
          <a:xfrm>
            <a:off x="576890" y="955511"/>
            <a:ext cx="4030884" cy="369332"/>
          </a:xfrm>
          <a:prstGeom prst="rect">
            <a:avLst/>
          </a:prstGeom>
          <a:solidFill>
            <a:schemeClr val="tx1"/>
          </a:solidFill>
        </p:spPr>
        <p:txBody>
          <a:bodyPr wrap="square" rtlCol="0">
            <a:spAutoFit/>
          </a:bodyPr>
          <a:lstStyle/>
          <a:p>
            <a:pPr algn="ctr"/>
            <a:r>
              <a:rPr lang="en-US" dirty="0">
                <a:solidFill>
                  <a:schemeClr val="bg1"/>
                </a:solidFill>
                <a:latin typeface="Avenir Book" panose="02000503020000020003" pitchFamily="2" charset="0"/>
              </a:rPr>
              <a:t>Observed lens</a:t>
            </a:r>
          </a:p>
        </p:txBody>
      </p:sp>
      <p:sp>
        <p:nvSpPr>
          <p:cNvPr id="2" name="Slide Number Placeholder 1">
            <a:extLst>
              <a:ext uri="{FF2B5EF4-FFF2-40B4-BE49-F238E27FC236}">
                <a16:creationId xmlns:a16="http://schemas.microsoft.com/office/drawing/2014/main" id="{9C445DD7-4952-4540-8C16-BC7B9652BE59}"/>
              </a:ext>
            </a:extLst>
          </p:cNvPr>
          <p:cNvSpPr>
            <a:spLocks noGrp="1"/>
          </p:cNvSpPr>
          <p:nvPr>
            <p:ph type="sldNum" sz="quarter" idx="12"/>
          </p:nvPr>
        </p:nvSpPr>
        <p:spPr/>
        <p:txBody>
          <a:bodyPr/>
          <a:lstStyle/>
          <a:p>
            <a:fld id="{D57F1E4F-1CFF-5643-939E-02111984F565}" type="slidenum">
              <a:rPr lang="en-US" smtClean="0"/>
              <a:t>25</a:t>
            </a:fld>
            <a:endParaRPr lang="en-US" dirty="0"/>
          </a:p>
        </p:txBody>
      </p:sp>
      <p:pic>
        <p:nvPicPr>
          <p:cNvPr id="4" name="Picture 3">
            <a:extLst>
              <a:ext uri="{FF2B5EF4-FFF2-40B4-BE49-F238E27FC236}">
                <a16:creationId xmlns:a16="http://schemas.microsoft.com/office/drawing/2014/main" id="{D667ACEF-9469-0F49-A9E7-F32A1D29D0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3486" y="4137426"/>
            <a:ext cx="6343626" cy="2785007"/>
          </a:xfrm>
          <a:prstGeom prst="rect">
            <a:avLst/>
          </a:prstGeom>
        </p:spPr>
      </p:pic>
      <p:sp>
        <p:nvSpPr>
          <p:cNvPr id="7" name="TextBox 6">
            <a:extLst>
              <a:ext uri="{FF2B5EF4-FFF2-40B4-BE49-F238E27FC236}">
                <a16:creationId xmlns:a16="http://schemas.microsoft.com/office/drawing/2014/main" id="{7D0FB0C1-4D9A-EEC7-0296-3BD8372AA27C}"/>
              </a:ext>
            </a:extLst>
          </p:cNvPr>
          <p:cNvSpPr txBox="1"/>
          <p:nvPr/>
        </p:nvSpPr>
        <p:spPr>
          <a:xfrm>
            <a:off x="5695270" y="1009184"/>
            <a:ext cx="1888958" cy="2308324"/>
          </a:xfrm>
          <a:prstGeom prst="rect">
            <a:avLst/>
          </a:prstGeom>
          <a:solidFill>
            <a:schemeClr val="tx1"/>
          </a:solidFill>
        </p:spPr>
        <p:txBody>
          <a:bodyPr wrap="square" rtlCol="0">
            <a:spAutoFit/>
          </a:bodyPr>
          <a:lstStyle/>
          <a:p>
            <a:pPr algn="l"/>
            <a:r>
              <a:rPr lang="en-US" sz="2400" dirty="0">
                <a:solidFill>
                  <a:schemeClr val="bg1"/>
                </a:solidFill>
                <a:latin typeface="+mj-lt"/>
              </a:rPr>
              <a:t>Perturbation needs to be localized and small scale – </a:t>
            </a:r>
            <a:r>
              <a:rPr lang="en-US" sz="2400" b="1" dirty="0">
                <a:solidFill>
                  <a:schemeClr val="bg1"/>
                </a:solidFill>
                <a:latin typeface="+mj-lt"/>
              </a:rPr>
              <a:t>positions unperturbed</a:t>
            </a:r>
          </a:p>
        </p:txBody>
      </p:sp>
    </p:spTree>
    <p:extLst>
      <p:ext uri="{BB962C8B-B14F-4D97-AF65-F5344CB8AC3E}">
        <p14:creationId xmlns:p14="http://schemas.microsoft.com/office/powerpoint/2010/main" val="22540361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216" y="-41342"/>
            <a:ext cx="12397595" cy="1400530"/>
          </a:xfrm>
        </p:spPr>
        <p:txBody>
          <a:bodyPr/>
          <a:lstStyle/>
          <a:p>
            <a:r>
              <a:rPr lang="en-US" dirty="0"/>
              <a:t>Signal of a perturbation in an unresolved source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845" y="1359188"/>
            <a:ext cx="4049929" cy="4049929"/>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4287" y="1108647"/>
            <a:ext cx="3201619" cy="4421283"/>
          </a:xfrm>
          <a:prstGeom prst="rect">
            <a:avLst/>
          </a:prstGeom>
        </p:spPr>
      </p:pic>
      <p:sp>
        <p:nvSpPr>
          <p:cNvPr id="10" name="TextBox 9"/>
          <p:cNvSpPr txBox="1"/>
          <p:nvPr/>
        </p:nvSpPr>
        <p:spPr>
          <a:xfrm>
            <a:off x="8254287" y="912216"/>
            <a:ext cx="3201618" cy="369332"/>
          </a:xfrm>
          <a:prstGeom prst="rect">
            <a:avLst/>
          </a:prstGeom>
          <a:solidFill>
            <a:schemeClr val="tx1"/>
          </a:solidFill>
        </p:spPr>
        <p:txBody>
          <a:bodyPr wrap="square" rtlCol="0">
            <a:spAutoFit/>
          </a:bodyPr>
          <a:lstStyle/>
          <a:p>
            <a:pPr algn="ctr"/>
            <a:r>
              <a:rPr lang="en-US" dirty="0">
                <a:solidFill>
                  <a:schemeClr val="bg1"/>
                </a:solidFill>
                <a:latin typeface="Avenir Book" panose="02000503020000020003" pitchFamily="2" charset="0"/>
              </a:rPr>
              <a:t>Best 1 halo model fit</a:t>
            </a:r>
          </a:p>
        </p:txBody>
      </p:sp>
      <p:cxnSp>
        <p:nvCxnSpPr>
          <p:cNvPr id="15" name="Straight Arrow Connector 14"/>
          <p:cNvCxnSpPr/>
          <p:nvPr/>
        </p:nvCxnSpPr>
        <p:spPr>
          <a:xfrm>
            <a:off x="928356" y="2526964"/>
            <a:ext cx="974198" cy="495665"/>
          </a:xfrm>
          <a:prstGeom prst="straightConnector1">
            <a:avLst/>
          </a:prstGeom>
          <a:ln w="57150" cmpd="sng">
            <a:solidFill>
              <a:srgbClr val="FFFFFF"/>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cxnSpLocks/>
          </p:cNvCxnSpPr>
          <p:nvPr/>
        </p:nvCxnSpPr>
        <p:spPr>
          <a:xfrm>
            <a:off x="7542823" y="1926132"/>
            <a:ext cx="1104520" cy="710167"/>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05DA06A-32BD-8346-B854-AAB3F86FDA53}"/>
              </a:ext>
            </a:extLst>
          </p:cNvPr>
          <p:cNvSpPr txBox="1"/>
          <p:nvPr/>
        </p:nvSpPr>
        <p:spPr>
          <a:xfrm>
            <a:off x="576890" y="955511"/>
            <a:ext cx="4030884" cy="369332"/>
          </a:xfrm>
          <a:prstGeom prst="rect">
            <a:avLst/>
          </a:prstGeom>
          <a:solidFill>
            <a:schemeClr val="tx1"/>
          </a:solidFill>
        </p:spPr>
        <p:txBody>
          <a:bodyPr wrap="square" rtlCol="0">
            <a:spAutoFit/>
          </a:bodyPr>
          <a:lstStyle/>
          <a:p>
            <a:pPr algn="ctr"/>
            <a:r>
              <a:rPr lang="en-US" dirty="0">
                <a:solidFill>
                  <a:schemeClr val="bg1"/>
                </a:solidFill>
                <a:latin typeface="Avenir Book" panose="02000503020000020003" pitchFamily="2" charset="0"/>
              </a:rPr>
              <a:t>Observed lens</a:t>
            </a:r>
          </a:p>
        </p:txBody>
      </p:sp>
      <p:sp>
        <p:nvSpPr>
          <p:cNvPr id="2" name="Slide Number Placeholder 1">
            <a:extLst>
              <a:ext uri="{FF2B5EF4-FFF2-40B4-BE49-F238E27FC236}">
                <a16:creationId xmlns:a16="http://schemas.microsoft.com/office/drawing/2014/main" id="{9C445DD7-4952-4540-8C16-BC7B9652BE59}"/>
              </a:ext>
            </a:extLst>
          </p:cNvPr>
          <p:cNvSpPr>
            <a:spLocks noGrp="1"/>
          </p:cNvSpPr>
          <p:nvPr>
            <p:ph type="sldNum" sz="quarter" idx="12"/>
          </p:nvPr>
        </p:nvSpPr>
        <p:spPr/>
        <p:txBody>
          <a:bodyPr/>
          <a:lstStyle/>
          <a:p>
            <a:fld id="{D57F1E4F-1CFF-5643-939E-02111984F565}" type="slidenum">
              <a:rPr lang="en-US" smtClean="0"/>
              <a:t>26</a:t>
            </a:fld>
            <a:endParaRPr lang="en-US" dirty="0"/>
          </a:p>
        </p:txBody>
      </p:sp>
      <p:pic>
        <p:nvPicPr>
          <p:cNvPr id="4" name="Picture 3">
            <a:extLst>
              <a:ext uri="{FF2B5EF4-FFF2-40B4-BE49-F238E27FC236}">
                <a16:creationId xmlns:a16="http://schemas.microsoft.com/office/drawing/2014/main" id="{D667ACEF-9469-0F49-A9E7-F32A1D29D0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3486" y="4137426"/>
            <a:ext cx="6343626" cy="2785007"/>
          </a:xfrm>
          <a:prstGeom prst="rect">
            <a:avLst/>
          </a:prstGeom>
        </p:spPr>
      </p:pic>
      <p:pic>
        <p:nvPicPr>
          <p:cNvPr id="11" name="Picture 2" descr="High-resolution gravitational imaging: The image on the left shows VLBI data for the lens system B1938+666. The long arc is a strongly lensed image of a distant background galaxy. The image on the right shows how different mass substructures in the lens galaxy would affect the gravitational arc of B1938+666.">
            <a:extLst>
              <a:ext uri="{FF2B5EF4-FFF2-40B4-BE49-F238E27FC236}">
                <a16:creationId xmlns:a16="http://schemas.microsoft.com/office/drawing/2014/main" id="{F855C377-B44C-34BC-FA32-F7DC166441A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3935272" y="875894"/>
            <a:ext cx="4299284" cy="328316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66EE4A7-E558-40AE-2DB0-AA48B61CE347}"/>
              </a:ext>
            </a:extLst>
          </p:cNvPr>
          <p:cNvSpPr txBox="1"/>
          <p:nvPr/>
        </p:nvSpPr>
        <p:spPr>
          <a:xfrm>
            <a:off x="5172381" y="3153320"/>
            <a:ext cx="1847237" cy="461665"/>
          </a:xfrm>
          <a:prstGeom prst="rect">
            <a:avLst/>
          </a:prstGeom>
          <a:solidFill>
            <a:schemeClr val="tx1"/>
          </a:solidFill>
        </p:spPr>
        <p:txBody>
          <a:bodyPr wrap="none" rtlCol="0">
            <a:spAutoFit/>
          </a:bodyPr>
          <a:lstStyle/>
          <a:p>
            <a:pPr algn="l"/>
            <a:r>
              <a:rPr lang="en-US" sz="2400" dirty="0">
                <a:solidFill>
                  <a:schemeClr val="bg1"/>
                </a:solidFill>
                <a:latin typeface="+mj-lt"/>
              </a:rPr>
              <a:t>Same Physics!</a:t>
            </a:r>
          </a:p>
        </p:txBody>
      </p:sp>
    </p:spTree>
    <p:extLst>
      <p:ext uri="{BB962C8B-B14F-4D97-AF65-F5344CB8AC3E}">
        <p14:creationId xmlns:p14="http://schemas.microsoft.com/office/powerpoint/2010/main" val="21700238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5FFD4-C9F6-F944-60C6-527714CE6F51}"/>
              </a:ext>
            </a:extLst>
          </p:cNvPr>
          <p:cNvSpPr>
            <a:spLocks noGrp="1"/>
          </p:cNvSpPr>
          <p:nvPr>
            <p:ph type="title"/>
          </p:nvPr>
        </p:nvSpPr>
        <p:spPr>
          <a:xfrm>
            <a:off x="261954" y="723887"/>
            <a:ext cx="12192000" cy="1400530"/>
          </a:xfrm>
        </p:spPr>
        <p:txBody>
          <a:bodyPr/>
          <a:lstStyle/>
          <a:p>
            <a:r>
              <a:rPr lang="en-US" dirty="0"/>
              <a:t>Unresolved source types</a:t>
            </a:r>
          </a:p>
        </p:txBody>
      </p:sp>
      <p:sp>
        <p:nvSpPr>
          <p:cNvPr id="3" name="Content Placeholder 2">
            <a:extLst>
              <a:ext uri="{FF2B5EF4-FFF2-40B4-BE49-F238E27FC236}">
                <a16:creationId xmlns:a16="http://schemas.microsoft.com/office/drawing/2014/main" id="{D558C7BF-B79E-895E-89F2-4AAF090AB520}"/>
              </a:ext>
            </a:extLst>
          </p:cNvPr>
          <p:cNvSpPr>
            <a:spLocks noGrp="1"/>
          </p:cNvSpPr>
          <p:nvPr>
            <p:ph idx="1"/>
          </p:nvPr>
        </p:nvSpPr>
        <p:spPr>
          <a:xfrm>
            <a:off x="316287" y="2255311"/>
            <a:ext cx="7435515" cy="4195481"/>
          </a:xfrm>
        </p:spPr>
        <p:txBody>
          <a:bodyPr/>
          <a:lstStyle/>
          <a:p>
            <a:r>
              <a:rPr lang="en-US" dirty="0"/>
              <a:t>Q</a:t>
            </a:r>
            <a:r>
              <a:rPr lang="en-US" sz="2400" dirty="0"/>
              <a:t>uasar </a:t>
            </a:r>
            <a:r>
              <a:rPr lang="en-US" sz="2400" b="1" dirty="0"/>
              <a:t>radio emission </a:t>
            </a:r>
            <a:r>
              <a:rPr lang="en-US" sz="2400" dirty="0"/>
              <a:t>(traditional, e.g. </a:t>
            </a:r>
            <a:r>
              <a:rPr lang="en-US" sz="2400" dirty="0" err="1"/>
              <a:t>Dalal</a:t>
            </a:r>
            <a:r>
              <a:rPr lang="en-US" sz="2400" dirty="0"/>
              <a:t> and </a:t>
            </a:r>
            <a:r>
              <a:rPr lang="en-US" sz="2400" dirty="0" err="1"/>
              <a:t>Kochanek</a:t>
            </a:r>
            <a:r>
              <a:rPr lang="en-US" sz="2400" dirty="0"/>
              <a:t> 2002), very rare</a:t>
            </a:r>
          </a:p>
          <a:p>
            <a:r>
              <a:rPr lang="en-US" sz="2400" dirty="0"/>
              <a:t>Quasar </a:t>
            </a:r>
            <a:r>
              <a:rPr lang="en-US" sz="2400" b="1" dirty="0"/>
              <a:t>narrow-line emission </a:t>
            </a:r>
            <a:r>
              <a:rPr lang="en-US" sz="2400" dirty="0"/>
              <a:t>detected in virtually all quasars</a:t>
            </a:r>
          </a:p>
          <a:p>
            <a:r>
              <a:rPr lang="en-US" sz="2400" dirty="0"/>
              <a:t>Quasar cold torus</a:t>
            </a:r>
          </a:p>
        </p:txBody>
      </p:sp>
      <p:sp>
        <p:nvSpPr>
          <p:cNvPr id="4" name="Slide Number Placeholder 3">
            <a:extLst>
              <a:ext uri="{FF2B5EF4-FFF2-40B4-BE49-F238E27FC236}">
                <a16:creationId xmlns:a16="http://schemas.microsoft.com/office/drawing/2014/main" id="{01A349CC-DC4A-A01B-DBEC-D709BCD1FFCF}"/>
              </a:ext>
            </a:extLst>
          </p:cNvPr>
          <p:cNvSpPr>
            <a:spLocks noGrp="1"/>
          </p:cNvSpPr>
          <p:nvPr>
            <p:ph type="sldNum" sz="quarter" idx="12"/>
          </p:nvPr>
        </p:nvSpPr>
        <p:spPr/>
        <p:txBody>
          <a:bodyPr/>
          <a:lstStyle/>
          <a:p>
            <a:fld id="{D57F1E4F-1CFF-5643-939E-02111984F565}" type="slidenum">
              <a:rPr lang="en-US" smtClean="0"/>
              <a:t>27</a:t>
            </a:fld>
            <a:endParaRPr lang="en-US" dirty="0"/>
          </a:p>
        </p:txBody>
      </p:sp>
      <p:pic>
        <p:nvPicPr>
          <p:cNvPr id="5" name="Picture 4">
            <a:extLst>
              <a:ext uri="{FF2B5EF4-FFF2-40B4-BE49-F238E27FC236}">
                <a16:creationId xmlns:a16="http://schemas.microsoft.com/office/drawing/2014/main" id="{90DC08ED-3694-4D02-E852-A749F49A6B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8847" y="1293129"/>
            <a:ext cx="3229565" cy="3725478"/>
          </a:xfrm>
          <a:prstGeom prst="rect">
            <a:avLst/>
          </a:prstGeom>
        </p:spPr>
      </p:pic>
      <p:sp>
        <p:nvSpPr>
          <p:cNvPr id="7" name="TextBox 6">
            <a:extLst>
              <a:ext uri="{FF2B5EF4-FFF2-40B4-BE49-F238E27FC236}">
                <a16:creationId xmlns:a16="http://schemas.microsoft.com/office/drawing/2014/main" id="{96DCA370-4265-A66C-CE38-6B3B3BDF347B}"/>
              </a:ext>
            </a:extLst>
          </p:cNvPr>
          <p:cNvSpPr txBox="1"/>
          <p:nvPr/>
        </p:nvSpPr>
        <p:spPr>
          <a:xfrm>
            <a:off x="261954" y="5018607"/>
            <a:ext cx="6911605" cy="830997"/>
          </a:xfrm>
          <a:prstGeom prst="rect">
            <a:avLst/>
          </a:prstGeom>
          <a:solidFill>
            <a:schemeClr val="tx1"/>
          </a:solidFill>
          <a:ln w="47625">
            <a:solidFill>
              <a:srgbClr val="FFC000"/>
            </a:solidFill>
          </a:ln>
        </p:spPr>
        <p:txBody>
          <a:bodyPr wrap="square" rtlCol="0">
            <a:spAutoFit/>
          </a:bodyPr>
          <a:lstStyle/>
          <a:p>
            <a:pPr algn="l"/>
            <a:r>
              <a:rPr lang="en-US" sz="2400" dirty="0">
                <a:solidFill>
                  <a:schemeClr val="bg1"/>
                </a:solidFill>
                <a:latin typeface="+mj-lt"/>
              </a:rPr>
              <a:t>Caveat: Cannot use quasar accretion disk, is affected by lensing by stars.</a:t>
            </a:r>
          </a:p>
        </p:txBody>
      </p:sp>
    </p:spTree>
    <p:extLst>
      <p:ext uri="{BB962C8B-B14F-4D97-AF65-F5344CB8AC3E}">
        <p14:creationId xmlns:p14="http://schemas.microsoft.com/office/powerpoint/2010/main" val="18821096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A304888-E1DA-EC88-8B3A-D06498DBE792}"/>
              </a:ext>
            </a:extLst>
          </p:cNvPr>
          <p:cNvPicPr>
            <a:picLocks noChangeAspect="1"/>
          </p:cNvPicPr>
          <p:nvPr/>
        </p:nvPicPr>
        <p:blipFill rotWithShape="1">
          <a:blip r:embed="rId2">
            <a:extLst>
              <a:ext uri="{28A0092B-C50C-407E-A947-70E740481C1C}">
                <a14:useLocalDpi xmlns:a14="http://schemas.microsoft.com/office/drawing/2010/main" val="0"/>
              </a:ext>
            </a:extLst>
          </a:blip>
          <a:srcRect l="49716"/>
          <a:stretch/>
        </p:blipFill>
        <p:spPr>
          <a:xfrm>
            <a:off x="5677262" y="2242470"/>
            <a:ext cx="5000935" cy="2948456"/>
          </a:xfrm>
          <a:prstGeom prst="rect">
            <a:avLst/>
          </a:prstGeom>
        </p:spPr>
      </p:pic>
      <p:sp>
        <p:nvSpPr>
          <p:cNvPr id="2" name="Title 1">
            <a:extLst>
              <a:ext uri="{FF2B5EF4-FFF2-40B4-BE49-F238E27FC236}">
                <a16:creationId xmlns:a16="http://schemas.microsoft.com/office/drawing/2014/main" id="{75F9B6FD-63C0-6DE2-4E91-E0FD5415D6EF}"/>
              </a:ext>
            </a:extLst>
          </p:cNvPr>
          <p:cNvSpPr>
            <a:spLocks noGrp="1"/>
          </p:cNvSpPr>
          <p:nvPr>
            <p:ph type="title"/>
          </p:nvPr>
        </p:nvSpPr>
        <p:spPr>
          <a:xfrm>
            <a:off x="0" y="585955"/>
            <a:ext cx="12192000" cy="1400530"/>
          </a:xfrm>
        </p:spPr>
        <p:txBody>
          <a:bodyPr/>
          <a:lstStyle/>
          <a:p>
            <a:r>
              <a:rPr lang="en-US" dirty="0"/>
              <a:t>Restrict to non-disk deflectors</a:t>
            </a:r>
          </a:p>
        </p:txBody>
      </p:sp>
      <p:sp>
        <p:nvSpPr>
          <p:cNvPr id="3" name="Content Placeholder 2">
            <a:extLst>
              <a:ext uri="{FF2B5EF4-FFF2-40B4-BE49-F238E27FC236}">
                <a16:creationId xmlns:a16="http://schemas.microsoft.com/office/drawing/2014/main" id="{D40600B6-43DD-8617-6760-163E5882D413}"/>
              </a:ext>
            </a:extLst>
          </p:cNvPr>
          <p:cNvSpPr>
            <a:spLocks noGrp="1"/>
          </p:cNvSpPr>
          <p:nvPr>
            <p:ph idx="1"/>
          </p:nvPr>
        </p:nvSpPr>
        <p:spPr>
          <a:xfrm>
            <a:off x="154138" y="2023626"/>
            <a:ext cx="4752473" cy="4195481"/>
          </a:xfrm>
        </p:spPr>
        <p:txBody>
          <a:bodyPr/>
          <a:lstStyle/>
          <a:p>
            <a:pPr marL="0" indent="0">
              <a:buNone/>
            </a:pPr>
            <a:r>
              <a:rPr lang="en-US" b="1" dirty="0"/>
              <a:t>Choose only lenses with elliptical deflectors</a:t>
            </a:r>
          </a:p>
          <a:p>
            <a:pPr marL="0" indent="0">
              <a:buNone/>
            </a:pPr>
            <a:endParaRPr lang="en-US" dirty="0"/>
          </a:p>
          <a:p>
            <a:pPr marL="0" indent="0">
              <a:buNone/>
            </a:pPr>
            <a:r>
              <a:rPr lang="en-US" dirty="0"/>
              <a:t>Marginalize over a broad range of </a:t>
            </a:r>
            <a:r>
              <a:rPr lang="en-US" dirty="0" err="1"/>
              <a:t>macromodel</a:t>
            </a:r>
            <a:r>
              <a:rPr lang="en-US" dirty="0"/>
              <a:t> parameters</a:t>
            </a:r>
          </a:p>
          <a:p>
            <a:pPr marL="0" indent="0">
              <a:buNone/>
            </a:pPr>
            <a:endParaRPr lang="en-US" dirty="0"/>
          </a:p>
          <a:p>
            <a:pPr marL="0" indent="0">
              <a:buNone/>
            </a:pPr>
            <a:r>
              <a:rPr lang="en-US" dirty="0"/>
              <a:t>Quantify effects of asymmetry in deep images of elliptical galaxies (Gilman et al. 2016, Hsueh et al. 2016)</a:t>
            </a:r>
          </a:p>
        </p:txBody>
      </p:sp>
      <p:sp>
        <p:nvSpPr>
          <p:cNvPr id="4" name="Slide Number Placeholder 3">
            <a:extLst>
              <a:ext uri="{FF2B5EF4-FFF2-40B4-BE49-F238E27FC236}">
                <a16:creationId xmlns:a16="http://schemas.microsoft.com/office/drawing/2014/main" id="{3E2D3CB4-F4DA-78AA-C7A9-7A9E1AF75B09}"/>
              </a:ext>
            </a:extLst>
          </p:cNvPr>
          <p:cNvSpPr>
            <a:spLocks noGrp="1"/>
          </p:cNvSpPr>
          <p:nvPr>
            <p:ph type="sldNum" sz="quarter" idx="12"/>
          </p:nvPr>
        </p:nvSpPr>
        <p:spPr/>
        <p:txBody>
          <a:bodyPr/>
          <a:lstStyle/>
          <a:p>
            <a:fld id="{D57F1E4F-1CFF-5643-939E-02111984F565}" type="slidenum">
              <a:rPr lang="en-US" smtClean="0"/>
              <a:t>28</a:t>
            </a:fld>
            <a:endParaRPr lang="en-US" dirty="0"/>
          </a:p>
        </p:txBody>
      </p:sp>
      <p:cxnSp>
        <p:nvCxnSpPr>
          <p:cNvPr id="7" name="Straight Connector 6">
            <a:extLst>
              <a:ext uri="{FF2B5EF4-FFF2-40B4-BE49-F238E27FC236}">
                <a16:creationId xmlns:a16="http://schemas.microsoft.com/office/drawing/2014/main" id="{10B7F24D-573A-E94D-9B2E-8D28508B3130}"/>
              </a:ext>
            </a:extLst>
          </p:cNvPr>
          <p:cNvCxnSpPr>
            <a:cxnSpLocks/>
          </p:cNvCxnSpPr>
          <p:nvPr/>
        </p:nvCxnSpPr>
        <p:spPr>
          <a:xfrm flipH="1">
            <a:off x="6734563" y="1928971"/>
            <a:ext cx="2678496" cy="3224814"/>
          </a:xfrm>
          <a:prstGeom prst="line">
            <a:avLst/>
          </a:prstGeom>
          <a:ln w="793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2437AD8-42E9-5C38-C740-CFB16854E454}"/>
              </a:ext>
            </a:extLst>
          </p:cNvPr>
          <p:cNvCxnSpPr>
            <a:cxnSpLocks/>
          </p:cNvCxnSpPr>
          <p:nvPr/>
        </p:nvCxnSpPr>
        <p:spPr>
          <a:xfrm>
            <a:off x="6734563" y="1908170"/>
            <a:ext cx="2967790" cy="3088866"/>
          </a:xfrm>
          <a:prstGeom prst="line">
            <a:avLst/>
          </a:prstGeom>
          <a:ln w="793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2137C50-3908-EB04-68B2-F48595AECF3A}"/>
              </a:ext>
            </a:extLst>
          </p:cNvPr>
          <p:cNvSpPr txBox="1"/>
          <p:nvPr/>
        </p:nvSpPr>
        <p:spPr>
          <a:xfrm>
            <a:off x="5775156" y="5153785"/>
            <a:ext cx="2372765" cy="461665"/>
          </a:xfrm>
          <a:prstGeom prst="rect">
            <a:avLst/>
          </a:prstGeom>
          <a:solidFill>
            <a:schemeClr val="tx1"/>
          </a:solidFill>
        </p:spPr>
        <p:txBody>
          <a:bodyPr wrap="none" rtlCol="0">
            <a:spAutoFit/>
          </a:bodyPr>
          <a:lstStyle/>
          <a:p>
            <a:pPr algn="l"/>
            <a:r>
              <a:rPr lang="en-US" sz="2400" dirty="0">
                <a:solidFill>
                  <a:schemeClr val="bg1"/>
                </a:solidFill>
                <a:latin typeface="+mj-lt"/>
              </a:rPr>
              <a:t>Hsueh et al. 2017</a:t>
            </a:r>
          </a:p>
        </p:txBody>
      </p:sp>
    </p:spTree>
    <p:extLst>
      <p:ext uri="{BB962C8B-B14F-4D97-AF65-F5344CB8AC3E}">
        <p14:creationId xmlns:p14="http://schemas.microsoft.com/office/powerpoint/2010/main" val="39516116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A45C5-85AD-C69B-BB94-E030F1DED459}"/>
              </a:ext>
            </a:extLst>
          </p:cNvPr>
          <p:cNvSpPr>
            <a:spLocks noGrp="1"/>
          </p:cNvSpPr>
          <p:nvPr>
            <p:ph type="title"/>
          </p:nvPr>
        </p:nvSpPr>
        <p:spPr>
          <a:xfrm>
            <a:off x="0" y="23364"/>
            <a:ext cx="12192000" cy="1400530"/>
          </a:xfrm>
        </p:spPr>
        <p:txBody>
          <a:bodyPr/>
          <a:lstStyle/>
          <a:p>
            <a:r>
              <a:rPr lang="en-US" dirty="0"/>
              <a:t>Narrow-line flux ratios measured with HST </a:t>
            </a:r>
            <a:r>
              <a:rPr lang="en-US" dirty="0" err="1"/>
              <a:t>grism</a:t>
            </a:r>
            <a:r>
              <a:rPr lang="en-US" dirty="0"/>
              <a:t> and Keck-OSIRIS</a:t>
            </a:r>
          </a:p>
        </p:txBody>
      </p:sp>
      <p:sp>
        <p:nvSpPr>
          <p:cNvPr id="4" name="Slide Number Placeholder 3">
            <a:extLst>
              <a:ext uri="{FF2B5EF4-FFF2-40B4-BE49-F238E27FC236}">
                <a16:creationId xmlns:a16="http://schemas.microsoft.com/office/drawing/2014/main" id="{653FF12D-582A-4581-45DE-0A6F061F7882}"/>
              </a:ext>
            </a:extLst>
          </p:cNvPr>
          <p:cNvSpPr>
            <a:spLocks noGrp="1"/>
          </p:cNvSpPr>
          <p:nvPr>
            <p:ph type="sldNum" sz="quarter" idx="12"/>
          </p:nvPr>
        </p:nvSpPr>
        <p:spPr/>
        <p:txBody>
          <a:bodyPr/>
          <a:lstStyle/>
          <a:p>
            <a:fld id="{D57F1E4F-1CFF-5643-939E-02111984F565}" type="slidenum">
              <a:rPr lang="en-US" smtClean="0"/>
              <a:t>29</a:t>
            </a:fld>
            <a:endParaRPr lang="en-US" dirty="0"/>
          </a:p>
        </p:txBody>
      </p:sp>
      <p:pic>
        <p:nvPicPr>
          <p:cNvPr id="5" name="Picture 4" descr="Screen Shot 2015-04-22 at 2.23.58 PM.png">
            <a:extLst>
              <a:ext uri="{FF2B5EF4-FFF2-40B4-BE49-F238E27FC236}">
                <a16:creationId xmlns:a16="http://schemas.microsoft.com/office/drawing/2014/main" id="{FE489B3E-1035-4F56-F08F-2A4FA512D0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 y="1263660"/>
            <a:ext cx="8674768" cy="1370254"/>
          </a:xfrm>
          <a:prstGeom prst="rect">
            <a:avLst/>
          </a:prstGeom>
        </p:spPr>
      </p:pic>
      <p:sp>
        <p:nvSpPr>
          <p:cNvPr id="6" name="TextBox 5">
            <a:extLst>
              <a:ext uri="{FF2B5EF4-FFF2-40B4-BE49-F238E27FC236}">
                <a16:creationId xmlns:a16="http://schemas.microsoft.com/office/drawing/2014/main" id="{E6EAFFB6-9C2D-FE6C-4DAD-EB88311D2843}"/>
              </a:ext>
            </a:extLst>
          </p:cNvPr>
          <p:cNvSpPr txBox="1"/>
          <p:nvPr/>
        </p:nvSpPr>
        <p:spPr>
          <a:xfrm>
            <a:off x="4215585" y="1226034"/>
            <a:ext cx="4458656" cy="369332"/>
          </a:xfrm>
          <a:prstGeom prst="rect">
            <a:avLst/>
          </a:prstGeom>
          <a:solidFill>
            <a:srgbClr val="FFFFFF"/>
          </a:solidFill>
        </p:spPr>
        <p:txBody>
          <a:bodyPr wrap="none" rtlCol="0">
            <a:spAutoFit/>
          </a:bodyPr>
          <a:lstStyle/>
          <a:p>
            <a:r>
              <a:rPr lang="en-US" dirty="0">
                <a:solidFill>
                  <a:schemeClr val="bg1"/>
                </a:solidFill>
                <a:latin typeface="Avenir Book" panose="02000503020000020003" pitchFamily="2" charset="0"/>
              </a:rPr>
              <a:t>HST-GO 13732 and 15177 PI: Nierenberg</a:t>
            </a:r>
          </a:p>
        </p:txBody>
      </p:sp>
      <p:pic>
        <p:nvPicPr>
          <p:cNvPr id="7" name="Picture 6">
            <a:extLst>
              <a:ext uri="{FF2B5EF4-FFF2-40B4-BE49-F238E27FC236}">
                <a16:creationId xmlns:a16="http://schemas.microsoft.com/office/drawing/2014/main" id="{F867B262-909E-6FB8-58DB-8A48D89F6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84" y="3349149"/>
            <a:ext cx="4139532" cy="2877479"/>
          </a:xfrm>
          <a:prstGeom prst="rect">
            <a:avLst/>
          </a:prstGeom>
        </p:spPr>
      </p:pic>
      <p:sp>
        <p:nvSpPr>
          <p:cNvPr id="8" name="TextBox 7">
            <a:extLst>
              <a:ext uri="{FF2B5EF4-FFF2-40B4-BE49-F238E27FC236}">
                <a16:creationId xmlns:a16="http://schemas.microsoft.com/office/drawing/2014/main" id="{FEEB8A63-76C8-82AD-0BB7-BEA4DDF22D8A}"/>
              </a:ext>
            </a:extLst>
          </p:cNvPr>
          <p:cNvSpPr txBox="1"/>
          <p:nvPr/>
        </p:nvSpPr>
        <p:spPr>
          <a:xfrm>
            <a:off x="127529" y="6303898"/>
            <a:ext cx="3906519" cy="369332"/>
          </a:xfrm>
          <a:prstGeom prst="rect">
            <a:avLst/>
          </a:prstGeom>
          <a:solidFill>
            <a:srgbClr val="FFFFFF"/>
          </a:solidFill>
        </p:spPr>
        <p:txBody>
          <a:bodyPr wrap="none" rtlCol="0">
            <a:spAutoFit/>
          </a:bodyPr>
          <a:lstStyle/>
          <a:p>
            <a:r>
              <a:rPr lang="en-US" dirty="0">
                <a:solidFill>
                  <a:schemeClr val="bg1"/>
                </a:solidFill>
                <a:latin typeface="Avenir Book" panose="02000503020000020003" pitchFamily="2" charset="0"/>
              </a:rPr>
              <a:t>Keck OSIRIS, Nierenberg et al. 2014</a:t>
            </a:r>
          </a:p>
        </p:txBody>
      </p:sp>
      <p:sp>
        <p:nvSpPr>
          <p:cNvPr id="9" name="TextBox 8">
            <a:extLst>
              <a:ext uri="{FF2B5EF4-FFF2-40B4-BE49-F238E27FC236}">
                <a16:creationId xmlns:a16="http://schemas.microsoft.com/office/drawing/2014/main" id="{810CE521-E883-7ABD-03D3-06E4DC7F7D93}"/>
              </a:ext>
            </a:extLst>
          </p:cNvPr>
          <p:cNvSpPr txBox="1"/>
          <p:nvPr/>
        </p:nvSpPr>
        <p:spPr>
          <a:xfrm>
            <a:off x="102362" y="2979817"/>
            <a:ext cx="4392228" cy="369332"/>
          </a:xfrm>
          <a:prstGeom prst="rect">
            <a:avLst/>
          </a:prstGeom>
          <a:solidFill>
            <a:srgbClr val="FFFFFF"/>
          </a:solidFill>
        </p:spPr>
        <p:txBody>
          <a:bodyPr wrap="none" rtlCol="0">
            <a:spAutoFit/>
          </a:bodyPr>
          <a:lstStyle/>
          <a:p>
            <a:r>
              <a:rPr lang="en-US" dirty="0">
                <a:solidFill>
                  <a:schemeClr val="bg1"/>
                </a:solidFill>
                <a:latin typeface="Avenir Book" panose="02000503020000020003" pitchFamily="2" charset="0"/>
              </a:rPr>
              <a:t>Flux Ratios: Nierenberg et al. 2017, 2020</a:t>
            </a:r>
          </a:p>
        </p:txBody>
      </p:sp>
      <p:pic>
        <p:nvPicPr>
          <p:cNvPr id="10" name="Picture 9">
            <a:extLst>
              <a:ext uri="{FF2B5EF4-FFF2-40B4-BE49-F238E27FC236}">
                <a16:creationId xmlns:a16="http://schemas.microsoft.com/office/drawing/2014/main" id="{8A357C4E-A9BF-7A31-7DD2-1B90F39338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118" y="2979817"/>
            <a:ext cx="3906518" cy="3483547"/>
          </a:xfrm>
          <a:prstGeom prst="rect">
            <a:avLst/>
          </a:prstGeom>
        </p:spPr>
      </p:pic>
      <p:pic>
        <p:nvPicPr>
          <p:cNvPr id="13" name="Picture 12">
            <a:extLst>
              <a:ext uri="{FF2B5EF4-FFF2-40B4-BE49-F238E27FC236}">
                <a16:creationId xmlns:a16="http://schemas.microsoft.com/office/drawing/2014/main" id="{98D39371-E2C1-C7B0-3AFA-C245E31AC7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02286" y="1010144"/>
            <a:ext cx="2461668" cy="2418856"/>
          </a:xfrm>
          <a:prstGeom prst="rect">
            <a:avLst/>
          </a:prstGeom>
        </p:spPr>
      </p:pic>
    </p:spTree>
    <p:extLst>
      <p:ext uri="{BB962C8B-B14F-4D97-AF65-F5344CB8AC3E}">
        <p14:creationId xmlns:p14="http://schemas.microsoft.com/office/powerpoint/2010/main" val="97651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4ECF4-CD6A-A9A1-0FF1-F05B6F5AD3FB}"/>
              </a:ext>
            </a:extLst>
          </p:cNvPr>
          <p:cNvSpPr>
            <a:spLocks noGrp="1"/>
          </p:cNvSpPr>
          <p:nvPr>
            <p:ph type="title"/>
          </p:nvPr>
        </p:nvSpPr>
        <p:spPr>
          <a:xfrm>
            <a:off x="0" y="40045"/>
            <a:ext cx="12192000" cy="1400530"/>
          </a:xfrm>
        </p:spPr>
        <p:txBody>
          <a:bodyPr/>
          <a:lstStyle/>
          <a:p>
            <a:pPr algn="ctr"/>
            <a:r>
              <a:rPr lang="en-US" sz="3200" dirty="0"/>
              <a:t>Different dark matter models &lt;-&gt; different dark matter halos</a:t>
            </a:r>
          </a:p>
        </p:txBody>
      </p:sp>
      <p:sp>
        <p:nvSpPr>
          <p:cNvPr id="4" name="Slide Number Placeholder 3">
            <a:extLst>
              <a:ext uri="{FF2B5EF4-FFF2-40B4-BE49-F238E27FC236}">
                <a16:creationId xmlns:a16="http://schemas.microsoft.com/office/drawing/2014/main" id="{5617E660-1DD2-CCF1-16AF-BC78DDDD1C35}"/>
              </a:ext>
            </a:extLst>
          </p:cNvPr>
          <p:cNvSpPr>
            <a:spLocks noGrp="1"/>
          </p:cNvSpPr>
          <p:nvPr>
            <p:ph type="sldNum" sz="quarter" idx="12"/>
          </p:nvPr>
        </p:nvSpPr>
        <p:spPr/>
        <p:txBody>
          <a:bodyPr/>
          <a:lstStyle/>
          <a:p>
            <a:fld id="{D57F1E4F-1CFF-5643-939E-02111984F565}" type="slidenum">
              <a:rPr lang="en-US" smtClean="0"/>
              <a:t>3</a:t>
            </a:fld>
            <a:endParaRPr lang="en-US" dirty="0"/>
          </a:p>
        </p:txBody>
      </p:sp>
      <p:grpSp>
        <p:nvGrpSpPr>
          <p:cNvPr id="9" name="Group 8">
            <a:extLst>
              <a:ext uri="{FF2B5EF4-FFF2-40B4-BE49-F238E27FC236}">
                <a16:creationId xmlns:a16="http://schemas.microsoft.com/office/drawing/2014/main" id="{BB93DB04-DDD7-B1DD-91DF-B923FEC32EB5}"/>
              </a:ext>
            </a:extLst>
          </p:cNvPr>
          <p:cNvGrpSpPr/>
          <p:nvPr/>
        </p:nvGrpSpPr>
        <p:grpSpPr>
          <a:xfrm>
            <a:off x="-146790" y="711104"/>
            <a:ext cx="11785267" cy="5355845"/>
            <a:chOff x="-455709" y="1233654"/>
            <a:chExt cx="11785267" cy="5355845"/>
          </a:xfrm>
        </p:grpSpPr>
        <p:pic>
          <p:nvPicPr>
            <p:cNvPr id="5" name="Picture 4">
              <a:extLst>
                <a:ext uri="{FF2B5EF4-FFF2-40B4-BE49-F238E27FC236}">
                  <a16:creationId xmlns:a16="http://schemas.microsoft.com/office/drawing/2014/main" id="{3C8F782A-B147-C124-8273-BC61CD459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709" y="1233654"/>
              <a:ext cx="5891345" cy="5174140"/>
            </a:xfrm>
            <a:prstGeom prst="rect">
              <a:avLst/>
            </a:prstGeom>
          </p:spPr>
        </p:pic>
        <p:pic>
          <p:nvPicPr>
            <p:cNvPr id="6" name="Picture 5">
              <a:extLst>
                <a:ext uri="{FF2B5EF4-FFF2-40B4-BE49-F238E27FC236}">
                  <a16:creationId xmlns:a16="http://schemas.microsoft.com/office/drawing/2014/main" id="{BEFC7F08-39C5-FE69-DD39-2708362A560E}"/>
                </a:ext>
              </a:extLst>
            </p:cNvPr>
            <p:cNvPicPr>
              <a:picLocks noChangeAspect="1"/>
            </p:cNvPicPr>
            <p:nvPr/>
          </p:nvPicPr>
          <p:blipFill rotWithShape="1">
            <a:blip r:embed="rId3">
              <a:extLst>
                <a:ext uri="{28A0092B-C50C-407E-A947-70E740481C1C}">
                  <a14:useLocalDpi xmlns:a14="http://schemas.microsoft.com/office/drawing/2010/main" val="0"/>
                </a:ext>
              </a:extLst>
            </a:blip>
            <a:srcRect l="2739" t="3003" r="2021"/>
            <a:stretch/>
          </p:blipFill>
          <p:spPr>
            <a:xfrm>
              <a:off x="6273836" y="1440575"/>
              <a:ext cx="5055722" cy="5148924"/>
            </a:xfrm>
            <a:prstGeom prst="rect">
              <a:avLst/>
            </a:prstGeom>
          </p:spPr>
        </p:pic>
        <p:sp>
          <p:nvSpPr>
            <p:cNvPr id="7" name="TextBox 6">
              <a:extLst>
                <a:ext uri="{FF2B5EF4-FFF2-40B4-BE49-F238E27FC236}">
                  <a16:creationId xmlns:a16="http://schemas.microsoft.com/office/drawing/2014/main" id="{EE8658A0-28AB-B080-9B57-C7BB968A1378}"/>
                </a:ext>
              </a:extLst>
            </p:cNvPr>
            <p:cNvSpPr txBox="1"/>
            <p:nvPr/>
          </p:nvSpPr>
          <p:spPr>
            <a:xfrm>
              <a:off x="358346" y="1441941"/>
              <a:ext cx="5040691" cy="400110"/>
            </a:xfrm>
            <a:prstGeom prst="rect">
              <a:avLst/>
            </a:prstGeom>
            <a:solidFill>
              <a:schemeClr val="tx1"/>
            </a:solidFill>
          </p:spPr>
          <p:txBody>
            <a:bodyPr wrap="square" rtlCol="0">
              <a:spAutoFit/>
            </a:bodyPr>
            <a:lstStyle/>
            <a:p>
              <a:r>
                <a:rPr lang="en-US" sz="2000" dirty="0">
                  <a:solidFill>
                    <a:schemeClr val="bg1"/>
                  </a:solidFill>
                  <a:latin typeface="Avenir Book" panose="02000503020000020003" pitchFamily="2" charset="0"/>
                </a:rPr>
                <a:t>Cold Dark Matter e.g. WIMP</a:t>
              </a:r>
            </a:p>
          </p:txBody>
        </p:sp>
        <p:sp>
          <p:nvSpPr>
            <p:cNvPr id="8" name="TextBox 7">
              <a:extLst>
                <a:ext uri="{FF2B5EF4-FFF2-40B4-BE49-F238E27FC236}">
                  <a16:creationId xmlns:a16="http://schemas.microsoft.com/office/drawing/2014/main" id="{92DB6C69-BE43-5054-0BFD-08F9D4CB59CF}"/>
                </a:ext>
              </a:extLst>
            </p:cNvPr>
            <p:cNvSpPr txBox="1"/>
            <p:nvPr/>
          </p:nvSpPr>
          <p:spPr>
            <a:xfrm>
              <a:off x="6273836" y="1440575"/>
              <a:ext cx="5055722" cy="369332"/>
            </a:xfrm>
            <a:prstGeom prst="rect">
              <a:avLst/>
            </a:prstGeom>
            <a:solidFill>
              <a:schemeClr val="tx1"/>
            </a:solidFill>
          </p:spPr>
          <p:txBody>
            <a:bodyPr wrap="square" rtlCol="0">
              <a:spAutoFit/>
            </a:bodyPr>
            <a:lstStyle/>
            <a:p>
              <a:r>
                <a:rPr lang="en-US" dirty="0">
                  <a:solidFill>
                    <a:schemeClr val="bg1"/>
                  </a:solidFill>
                  <a:latin typeface="Avenir Book" panose="02000503020000020003" pitchFamily="2" charset="0"/>
                </a:rPr>
                <a:t>Warm Dark Matter – e.g. Sterile Neutrino</a:t>
              </a:r>
            </a:p>
          </p:txBody>
        </p:sp>
      </p:grpSp>
      <p:sp>
        <p:nvSpPr>
          <p:cNvPr id="10" name="TextBox 9">
            <a:extLst>
              <a:ext uri="{FF2B5EF4-FFF2-40B4-BE49-F238E27FC236}">
                <a16:creationId xmlns:a16="http://schemas.microsoft.com/office/drawing/2014/main" id="{2514F00B-E9C8-4A0A-9008-A69B109BC46B}"/>
              </a:ext>
            </a:extLst>
          </p:cNvPr>
          <p:cNvSpPr txBox="1"/>
          <p:nvPr/>
        </p:nvSpPr>
        <p:spPr>
          <a:xfrm>
            <a:off x="4870847" y="5515912"/>
            <a:ext cx="2703625" cy="369332"/>
          </a:xfrm>
          <a:prstGeom prst="rect">
            <a:avLst/>
          </a:prstGeom>
          <a:solidFill>
            <a:schemeClr val="tx1"/>
          </a:solidFill>
        </p:spPr>
        <p:txBody>
          <a:bodyPr wrap="none" rtlCol="0">
            <a:spAutoFit/>
          </a:bodyPr>
          <a:lstStyle/>
          <a:p>
            <a:r>
              <a:rPr lang="en-US" dirty="0">
                <a:solidFill>
                  <a:schemeClr val="bg1"/>
                </a:solidFill>
                <a:latin typeface="Avenir Book" panose="02000503020000020003" pitchFamily="2" charset="0"/>
              </a:rPr>
              <a:t>Credit: Lovell et al. 2014</a:t>
            </a:r>
          </a:p>
        </p:txBody>
      </p:sp>
    </p:spTree>
    <p:extLst>
      <p:ext uri="{BB962C8B-B14F-4D97-AF65-F5344CB8AC3E}">
        <p14:creationId xmlns:p14="http://schemas.microsoft.com/office/powerpoint/2010/main" val="29819080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B6205-97F7-8343-9CC5-081ABA4A9976}"/>
              </a:ext>
            </a:extLst>
          </p:cNvPr>
          <p:cNvSpPr>
            <a:spLocks noGrp="1"/>
          </p:cNvSpPr>
          <p:nvPr>
            <p:ph type="title"/>
          </p:nvPr>
        </p:nvSpPr>
        <p:spPr>
          <a:xfrm>
            <a:off x="0" y="-80187"/>
            <a:ext cx="9404723" cy="1400530"/>
          </a:xfrm>
        </p:spPr>
        <p:txBody>
          <a:bodyPr/>
          <a:lstStyle/>
          <a:p>
            <a:r>
              <a:rPr lang="en-US" dirty="0"/>
              <a:t>Results from a sample of 8 lenses</a:t>
            </a:r>
          </a:p>
        </p:txBody>
      </p:sp>
      <p:sp>
        <p:nvSpPr>
          <p:cNvPr id="3" name="Content Placeholder 2">
            <a:extLst>
              <a:ext uri="{FF2B5EF4-FFF2-40B4-BE49-F238E27FC236}">
                <a16:creationId xmlns:a16="http://schemas.microsoft.com/office/drawing/2014/main" id="{7B24F908-E267-4E47-A504-1513B97271C9}"/>
              </a:ext>
            </a:extLst>
          </p:cNvPr>
          <p:cNvSpPr>
            <a:spLocks noGrp="1"/>
          </p:cNvSpPr>
          <p:nvPr>
            <p:ph idx="1"/>
          </p:nvPr>
        </p:nvSpPr>
        <p:spPr>
          <a:xfrm>
            <a:off x="146366" y="1866114"/>
            <a:ext cx="3897924" cy="4195481"/>
          </a:xfrm>
        </p:spPr>
        <p:txBody>
          <a:bodyPr>
            <a:normAutofit/>
          </a:bodyPr>
          <a:lstStyle/>
          <a:p>
            <a:r>
              <a:rPr lang="en-US" dirty="0"/>
              <a:t>The mass function of halos bound to the main lens</a:t>
            </a:r>
          </a:p>
          <a:p>
            <a:r>
              <a:rPr lang="en-US" dirty="0"/>
              <a:t>The spatial distribution of halos bound to the main lens</a:t>
            </a:r>
          </a:p>
          <a:p>
            <a:r>
              <a:rPr lang="en-US" dirty="0"/>
              <a:t>The mass function of halos outside of the main lens</a:t>
            </a:r>
          </a:p>
          <a:p>
            <a:r>
              <a:rPr lang="en-US" dirty="0"/>
              <a:t>The mass concentration relation of the </a:t>
            </a:r>
            <a:r>
              <a:rPr lang="en-US" dirty="0" err="1"/>
              <a:t>subhalos</a:t>
            </a:r>
            <a:endParaRPr lang="en-US" dirty="0"/>
          </a:p>
          <a:p>
            <a:r>
              <a:rPr lang="en-US" dirty="0"/>
              <a:t>Unknown finite source size’</a:t>
            </a:r>
          </a:p>
        </p:txBody>
      </p:sp>
      <p:pic>
        <p:nvPicPr>
          <p:cNvPr id="20" name="Picture 19">
            <a:extLst>
              <a:ext uri="{FF2B5EF4-FFF2-40B4-BE49-F238E27FC236}">
                <a16:creationId xmlns:a16="http://schemas.microsoft.com/office/drawing/2014/main" id="{93AA37E9-A1AA-4B4C-B7FB-C28FB4738130}"/>
              </a:ext>
            </a:extLst>
          </p:cNvPr>
          <p:cNvPicPr>
            <a:picLocks noChangeAspect="1"/>
          </p:cNvPicPr>
          <p:nvPr/>
        </p:nvPicPr>
        <p:blipFill rotWithShape="1">
          <a:blip r:embed="rId2">
            <a:extLst>
              <a:ext uri="{28A0092B-C50C-407E-A947-70E740481C1C}">
                <a14:useLocalDpi xmlns:a14="http://schemas.microsoft.com/office/drawing/2010/main" val="0"/>
              </a:ext>
            </a:extLst>
          </a:blip>
          <a:srcRect l="1" t="7289" r="27857" b="45906"/>
          <a:stretch/>
        </p:blipFill>
        <p:spPr>
          <a:xfrm>
            <a:off x="5035820" y="3429000"/>
            <a:ext cx="3358413" cy="3390672"/>
          </a:xfrm>
          <a:prstGeom prst="rect">
            <a:avLst/>
          </a:prstGeom>
        </p:spPr>
      </p:pic>
      <p:pic>
        <p:nvPicPr>
          <p:cNvPr id="21" name="Picture 20">
            <a:extLst>
              <a:ext uri="{FF2B5EF4-FFF2-40B4-BE49-F238E27FC236}">
                <a16:creationId xmlns:a16="http://schemas.microsoft.com/office/drawing/2014/main" id="{3C5D5559-0D57-1642-B68B-F9B1B31ECAAF}"/>
              </a:ext>
            </a:extLst>
          </p:cNvPr>
          <p:cNvPicPr>
            <a:picLocks noChangeAspect="1"/>
          </p:cNvPicPr>
          <p:nvPr/>
        </p:nvPicPr>
        <p:blipFill rotWithShape="1">
          <a:blip r:embed="rId3">
            <a:extLst>
              <a:ext uri="{28A0092B-C50C-407E-A947-70E740481C1C}">
                <a14:useLocalDpi xmlns:a14="http://schemas.microsoft.com/office/drawing/2010/main" val="0"/>
              </a:ext>
            </a:extLst>
          </a:blip>
          <a:srcRect l="-5466" t="54193" r="29168"/>
          <a:stretch/>
        </p:blipFill>
        <p:spPr>
          <a:xfrm>
            <a:off x="8570445" y="3499964"/>
            <a:ext cx="3568505" cy="3333973"/>
          </a:xfrm>
          <a:prstGeom prst="rect">
            <a:avLst/>
          </a:prstGeom>
        </p:spPr>
      </p:pic>
      <p:sp>
        <p:nvSpPr>
          <p:cNvPr id="22" name="TextBox 21">
            <a:extLst>
              <a:ext uri="{FF2B5EF4-FFF2-40B4-BE49-F238E27FC236}">
                <a16:creationId xmlns:a16="http://schemas.microsoft.com/office/drawing/2014/main" id="{D4111D73-3AEA-B647-9620-969CC5153612}"/>
              </a:ext>
            </a:extLst>
          </p:cNvPr>
          <p:cNvSpPr txBox="1"/>
          <p:nvPr/>
        </p:nvSpPr>
        <p:spPr>
          <a:xfrm>
            <a:off x="4711647" y="3144897"/>
            <a:ext cx="7427303" cy="369332"/>
          </a:xfrm>
          <a:prstGeom prst="rect">
            <a:avLst/>
          </a:prstGeom>
          <a:solidFill>
            <a:schemeClr val="tx1"/>
          </a:solidFill>
        </p:spPr>
        <p:txBody>
          <a:bodyPr wrap="square" rtlCol="0">
            <a:spAutoFit/>
          </a:bodyPr>
          <a:lstStyle/>
          <a:p>
            <a:pPr algn="ctr"/>
            <a:r>
              <a:rPr lang="en-US" dirty="0">
                <a:solidFill>
                  <a:schemeClr val="bg1"/>
                </a:solidFill>
                <a:latin typeface="Avenir Book" panose="02000503020000020003" pitchFamily="2" charset="0"/>
              </a:rPr>
              <a:t>Face on magnification view of all dark matter perturbations</a:t>
            </a:r>
          </a:p>
        </p:txBody>
      </p:sp>
      <p:sp>
        <p:nvSpPr>
          <p:cNvPr id="23" name="TextBox 22">
            <a:extLst>
              <a:ext uri="{FF2B5EF4-FFF2-40B4-BE49-F238E27FC236}">
                <a16:creationId xmlns:a16="http://schemas.microsoft.com/office/drawing/2014/main" id="{3BF328D5-7758-7D4B-A724-6FD69BBBB040}"/>
              </a:ext>
            </a:extLst>
          </p:cNvPr>
          <p:cNvSpPr txBox="1"/>
          <p:nvPr/>
        </p:nvSpPr>
        <p:spPr>
          <a:xfrm>
            <a:off x="5113096" y="6394128"/>
            <a:ext cx="723275" cy="369332"/>
          </a:xfrm>
          <a:prstGeom prst="rect">
            <a:avLst/>
          </a:prstGeom>
          <a:noFill/>
        </p:spPr>
        <p:txBody>
          <a:bodyPr wrap="none" rtlCol="0">
            <a:spAutoFit/>
          </a:bodyPr>
          <a:lstStyle/>
          <a:p>
            <a:r>
              <a:rPr lang="en-US" dirty="0">
                <a:solidFill>
                  <a:schemeClr val="bg1"/>
                </a:solidFill>
                <a:latin typeface="Avenir Book" panose="02000503020000020003" pitchFamily="2" charset="0"/>
              </a:rPr>
              <a:t>CDM</a:t>
            </a:r>
          </a:p>
        </p:txBody>
      </p:sp>
      <p:sp>
        <p:nvSpPr>
          <p:cNvPr id="24" name="TextBox 23">
            <a:extLst>
              <a:ext uri="{FF2B5EF4-FFF2-40B4-BE49-F238E27FC236}">
                <a16:creationId xmlns:a16="http://schemas.microsoft.com/office/drawing/2014/main" id="{A6EA12B2-49BD-0745-8A50-29BFBB51971A}"/>
              </a:ext>
            </a:extLst>
          </p:cNvPr>
          <p:cNvSpPr txBox="1"/>
          <p:nvPr/>
        </p:nvSpPr>
        <p:spPr>
          <a:xfrm>
            <a:off x="8940207" y="6394128"/>
            <a:ext cx="801823" cy="369332"/>
          </a:xfrm>
          <a:prstGeom prst="rect">
            <a:avLst/>
          </a:prstGeom>
          <a:noFill/>
        </p:spPr>
        <p:txBody>
          <a:bodyPr wrap="none" rtlCol="0">
            <a:spAutoFit/>
          </a:bodyPr>
          <a:lstStyle/>
          <a:p>
            <a:r>
              <a:rPr lang="en-US" dirty="0">
                <a:solidFill>
                  <a:schemeClr val="bg1"/>
                </a:solidFill>
                <a:latin typeface="Avenir Book" panose="02000503020000020003" pitchFamily="2" charset="0"/>
              </a:rPr>
              <a:t>WDM</a:t>
            </a:r>
          </a:p>
        </p:txBody>
      </p:sp>
      <p:sp>
        <p:nvSpPr>
          <p:cNvPr id="25" name="12-Point Star 24">
            <a:extLst>
              <a:ext uri="{FF2B5EF4-FFF2-40B4-BE49-F238E27FC236}">
                <a16:creationId xmlns:a16="http://schemas.microsoft.com/office/drawing/2014/main" id="{3B56FD2D-2545-F849-8025-1687D68C048B}"/>
              </a:ext>
            </a:extLst>
          </p:cNvPr>
          <p:cNvSpPr/>
          <p:nvPr/>
        </p:nvSpPr>
        <p:spPr>
          <a:xfrm>
            <a:off x="6538594" y="4024162"/>
            <a:ext cx="381000" cy="376948"/>
          </a:xfrm>
          <a:prstGeom prst="star12">
            <a:avLst>
              <a:gd name="adj" fmla="val 18056"/>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12-Point Star 25">
            <a:extLst>
              <a:ext uri="{FF2B5EF4-FFF2-40B4-BE49-F238E27FC236}">
                <a16:creationId xmlns:a16="http://schemas.microsoft.com/office/drawing/2014/main" id="{A0F8DBA1-9472-2140-8796-3C38A39C075D}"/>
              </a:ext>
            </a:extLst>
          </p:cNvPr>
          <p:cNvSpPr/>
          <p:nvPr/>
        </p:nvSpPr>
        <p:spPr>
          <a:xfrm>
            <a:off x="6538594" y="5846680"/>
            <a:ext cx="381000" cy="376948"/>
          </a:xfrm>
          <a:prstGeom prst="star12">
            <a:avLst>
              <a:gd name="adj" fmla="val 18056"/>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12-Point Star 26">
            <a:extLst>
              <a:ext uri="{FF2B5EF4-FFF2-40B4-BE49-F238E27FC236}">
                <a16:creationId xmlns:a16="http://schemas.microsoft.com/office/drawing/2014/main" id="{E061CB2A-BEA2-0B49-9B7A-4F76A5D628EB}"/>
              </a:ext>
            </a:extLst>
          </p:cNvPr>
          <p:cNvSpPr/>
          <p:nvPr/>
        </p:nvSpPr>
        <p:spPr>
          <a:xfrm>
            <a:off x="10355014" y="3835688"/>
            <a:ext cx="381000" cy="376948"/>
          </a:xfrm>
          <a:prstGeom prst="star12">
            <a:avLst>
              <a:gd name="adj" fmla="val 18056"/>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12-Point Star 27">
            <a:extLst>
              <a:ext uri="{FF2B5EF4-FFF2-40B4-BE49-F238E27FC236}">
                <a16:creationId xmlns:a16="http://schemas.microsoft.com/office/drawing/2014/main" id="{B57D5A2B-5168-2448-9A72-4A991BE9FC35}"/>
              </a:ext>
            </a:extLst>
          </p:cNvPr>
          <p:cNvSpPr/>
          <p:nvPr/>
        </p:nvSpPr>
        <p:spPr>
          <a:xfrm>
            <a:off x="10395515" y="6017180"/>
            <a:ext cx="381000" cy="376948"/>
          </a:xfrm>
          <a:prstGeom prst="star12">
            <a:avLst>
              <a:gd name="adj" fmla="val 18056"/>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C09FB686-6278-964A-AA54-FCE51382984B}"/>
              </a:ext>
            </a:extLst>
          </p:cNvPr>
          <p:cNvSpPr>
            <a:spLocks noGrp="1"/>
          </p:cNvSpPr>
          <p:nvPr>
            <p:ph type="sldNum" sz="quarter" idx="12"/>
          </p:nvPr>
        </p:nvSpPr>
        <p:spPr/>
        <p:txBody>
          <a:bodyPr/>
          <a:lstStyle/>
          <a:p>
            <a:fld id="{D57F1E4F-1CFF-5643-939E-02111984F565}" type="slidenum">
              <a:rPr lang="en-US" smtClean="0"/>
              <a:t>30</a:t>
            </a:fld>
            <a:endParaRPr lang="en-US" dirty="0"/>
          </a:p>
        </p:txBody>
      </p:sp>
      <p:pic>
        <p:nvPicPr>
          <p:cNvPr id="16" name="Picture 15">
            <a:extLst>
              <a:ext uri="{FF2B5EF4-FFF2-40B4-BE49-F238E27FC236}">
                <a16:creationId xmlns:a16="http://schemas.microsoft.com/office/drawing/2014/main" id="{D4C00589-4517-7743-8179-8F4FA736F188}"/>
              </a:ext>
            </a:extLst>
          </p:cNvPr>
          <p:cNvPicPr>
            <a:picLocks noChangeAspect="1"/>
          </p:cNvPicPr>
          <p:nvPr/>
        </p:nvPicPr>
        <p:blipFill rotWithShape="1">
          <a:blip r:embed="rId4">
            <a:extLst>
              <a:ext uri="{28A0092B-C50C-407E-A947-70E740481C1C}">
                <a14:useLocalDpi xmlns:a14="http://schemas.microsoft.com/office/drawing/2010/main" val="0"/>
              </a:ext>
            </a:extLst>
          </a:blip>
          <a:srcRect r="-247" b="14654"/>
          <a:stretch/>
        </p:blipFill>
        <p:spPr>
          <a:xfrm>
            <a:off x="5067238" y="641336"/>
            <a:ext cx="6716120" cy="2510263"/>
          </a:xfrm>
          <a:prstGeom prst="rect">
            <a:avLst/>
          </a:prstGeom>
        </p:spPr>
      </p:pic>
      <p:sp>
        <p:nvSpPr>
          <p:cNvPr id="19" name="TextBox 18">
            <a:extLst>
              <a:ext uri="{FF2B5EF4-FFF2-40B4-BE49-F238E27FC236}">
                <a16:creationId xmlns:a16="http://schemas.microsoft.com/office/drawing/2014/main" id="{61AF147A-C03C-EC42-9A2B-9C81C1EA679D}"/>
              </a:ext>
            </a:extLst>
          </p:cNvPr>
          <p:cNvSpPr txBox="1"/>
          <p:nvPr/>
        </p:nvSpPr>
        <p:spPr>
          <a:xfrm rot="16200000">
            <a:off x="1762897" y="3552971"/>
            <a:ext cx="6192601" cy="369332"/>
          </a:xfrm>
          <a:prstGeom prst="rect">
            <a:avLst/>
          </a:prstGeom>
          <a:solidFill>
            <a:schemeClr val="tx1"/>
          </a:solidFill>
        </p:spPr>
        <p:txBody>
          <a:bodyPr wrap="square" rtlCol="0">
            <a:spAutoFit/>
          </a:bodyPr>
          <a:lstStyle/>
          <a:p>
            <a:r>
              <a:rPr lang="en-US" dirty="0">
                <a:solidFill>
                  <a:schemeClr val="bg1"/>
                </a:solidFill>
                <a:latin typeface="Avenir Book" panose="02000503020000020003" pitchFamily="2" charset="0"/>
              </a:rPr>
              <a:t>Gilman, </a:t>
            </a:r>
            <a:r>
              <a:rPr lang="en-US" dirty="0" err="1">
                <a:solidFill>
                  <a:schemeClr val="bg1"/>
                </a:solidFill>
                <a:latin typeface="Avenir Book" panose="02000503020000020003" pitchFamily="2" charset="0"/>
              </a:rPr>
              <a:t>Birrer</a:t>
            </a:r>
            <a:r>
              <a:rPr lang="en-US" dirty="0">
                <a:solidFill>
                  <a:schemeClr val="bg1"/>
                </a:solidFill>
                <a:latin typeface="Avenir Book" panose="02000503020000020003" pitchFamily="2" charset="0"/>
              </a:rPr>
              <a:t>, Nierenberg et al., 2020 a</a:t>
            </a:r>
          </a:p>
        </p:txBody>
      </p:sp>
      <p:sp>
        <p:nvSpPr>
          <p:cNvPr id="5" name="TextBox 4">
            <a:extLst>
              <a:ext uri="{FF2B5EF4-FFF2-40B4-BE49-F238E27FC236}">
                <a16:creationId xmlns:a16="http://schemas.microsoft.com/office/drawing/2014/main" id="{0926B4CF-4F7B-1F5B-EE6A-96B3D22467E7}"/>
              </a:ext>
            </a:extLst>
          </p:cNvPr>
          <p:cNvSpPr txBox="1"/>
          <p:nvPr/>
        </p:nvSpPr>
        <p:spPr>
          <a:xfrm>
            <a:off x="150351" y="858678"/>
            <a:ext cx="3380873" cy="461665"/>
          </a:xfrm>
          <a:prstGeom prst="rect">
            <a:avLst/>
          </a:prstGeom>
          <a:solidFill>
            <a:schemeClr val="tx1"/>
          </a:solidFill>
        </p:spPr>
        <p:txBody>
          <a:bodyPr wrap="square" rtlCol="0">
            <a:spAutoFit/>
          </a:bodyPr>
          <a:lstStyle/>
          <a:p>
            <a:pPr algn="ctr"/>
            <a:r>
              <a:rPr lang="en-US" sz="2400" dirty="0">
                <a:solidFill>
                  <a:schemeClr val="bg1"/>
                </a:solidFill>
                <a:latin typeface="+mj-lt"/>
              </a:rPr>
              <a:t>The model</a:t>
            </a:r>
          </a:p>
        </p:txBody>
      </p:sp>
    </p:spTree>
    <p:extLst>
      <p:ext uri="{BB962C8B-B14F-4D97-AF65-F5344CB8AC3E}">
        <p14:creationId xmlns:p14="http://schemas.microsoft.com/office/powerpoint/2010/main" val="20930935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99783-F504-60AC-5F47-B5BBF76D1F97}"/>
              </a:ext>
            </a:extLst>
          </p:cNvPr>
          <p:cNvSpPr>
            <a:spLocks noGrp="1"/>
          </p:cNvSpPr>
          <p:nvPr>
            <p:ph type="title"/>
          </p:nvPr>
        </p:nvSpPr>
        <p:spPr>
          <a:xfrm>
            <a:off x="0" y="23364"/>
            <a:ext cx="12192000" cy="1400530"/>
          </a:xfrm>
        </p:spPr>
        <p:txBody>
          <a:bodyPr/>
          <a:lstStyle/>
          <a:p>
            <a:r>
              <a:rPr lang="en-US" dirty="0"/>
              <a:t>All software is open source and publicly available on </a:t>
            </a:r>
            <a:r>
              <a:rPr lang="en-US" dirty="0" err="1"/>
              <a:t>github</a:t>
            </a:r>
            <a:endParaRPr lang="en-US" dirty="0"/>
          </a:p>
        </p:txBody>
      </p:sp>
      <p:sp>
        <p:nvSpPr>
          <p:cNvPr id="3" name="Content Placeholder 2">
            <a:extLst>
              <a:ext uri="{FF2B5EF4-FFF2-40B4-BE49-F238E27FC236}">
                <a16:creationId xmlns:a16="http://schemas.microsoft.com/office/drawing/2014/main" id="{6E40217B-6224-14A4-9C2B-0AA605E1DD58}"/>
              </a:ext>
            </a:extLst>
          </p:cNvPr>
          <p:cNvSpPr>
            <a:spLocks noGrp="1"/>
          </p:cNvSpPr>
          <p:nvPr>
            <p:ph idx="1"/>
          </p:nvPr>
        </p:nvSpPr>
        <p:spPr>
          <a:xfrm>
            <a:off x="0" y="1751132"/>
            <a:ext cx="6096000" cy="4195481"/>
          </a:xfrm>
        </p:spPr>
        <p:txBody>
          <a:bodyPr/>
          <a:lstStyle/>
          <a:p>
            <a:r>
              <a:rPr lang="en-US" sz="2400" b="1" dirty="0" err="1"/>
              <a:t>Lenstronomy</a:t>
            </a:r>
            <a:r>
              <a:rPr lang="en-US" sz="2400" dirty="0"/>
              <a:t>: All data analysis and gravitational lensing calculations. (</a:t>
            </a:r>
            <a:r>
              <a:rPr lang="en-US" sz="2400" dirty="0" err="1"/>
              <a:t>Birrer</a:t>
            </a:r>
            <a:r>
              <a:rPr lang="en-US" sz="2400" dirty="0"/>
              <a:t> and Amara 2018, </a:t>
            </a:r>
            <a:r>
              <a:rPr lang="en-US" sz="2400" dirty="0" err="1"/>
              <a:t>Birrer</a:t>
            </a:r>
            <a:r>
              <a:rPr lang="en-US" sz="2400" dirty="0"/>
              <a:t> et al. 2021)</a:t>
            </a:r>
            <a:br>
              <a:rPr lang="en-US" sz="2400" dirty="0"/>
            </a:br>
            <a:endParaRPr lang="en-US" sz="2400" dirty="0"/>
          </a:p>
          <a:p>
            <a:endParaRPr lang="en-US" dirty="0"/>
          </a:p>
          <a:p>
            <a:pPr marL="0" indent="0">
              <a:buNone/>
            </a:pPr>
            <a:endParaRPr lang="en-US" dirty="0"/>
          </a:p>
          <a:p>
            <a:r>
              <a:rPr lang="en-US" sz="2400" b="1" dirty="0" err="1"/>
              <a:t>PyHalo</a:t>
            </a:r>
            <a:r>
              <a:rPr lang="en-US" sz="2400" dirty="0"/>
              <a:t>: Generates populations of dark matter halos and profiles along the line of sight and in the main lens. (Gilman et al. 2022)</a:t>
            </a:r>
          </a:p>
          <a:p>
            <a:endParaRPr lang="en-US" dirty="0"/>
          </a:p>
        </p:txBody>
      </p:sp>
      <p:sp>
        <p:nvSpPr>
          <p:cNvPr id="4" name="Slide Number Placeholder 3">
            <a:extLst>
              <a:ext uri="{FF2B5EF4-FFF2-40B4-BE49-F238E27FC236}">
                <a16:creationId xmlns:a16="http://schemas.microsoft.com/office/drawing/2014/main" id="{A882564C-E189-6F8C-50C4-2E4A6469BD4C}"/>
              </a:ext>
            </a:extLst>
          </p:cNvPr>
          <p:cNvSpPr>
            <a:spLocks noGrp="1"/>
          </p:cNvSpPr>
          <p:nvPr>
            <p:ph type="sldNum" sz="quarter" idx="12"/>
          </p:nvPr>
        </p:nvSpPr>
        <p:spPr/>
        <p:txBody>
          <a:bodyPr/>
          <a:lstStyle/>
          <a:p>
            <a:fld id="{D57F1E4F-1CFF-5643-939E-02111984F565}" type="slidenum">
              <a:rPr lang="en-US" smtClean="0"/>
              <a:t>31</a:t>
            </a:fld>
            <a:endParaRPr lang="en-US" dirty="0"/>
          </a:p>
        </p:txBody>
      </p:sp>
      <p:pic>
        <p:nvPicPr>
          <p:cNvPr id="5" name="Picture 4" descr="Qr code&#10;&#10;Description automatically generated">
            <a:extLst>
              <a:ext uri="{FF2B5EF4-FFF2-40B4-BE49-F238E27FC236}">
                <a16:creationId xmlns:a16="http://schemas.microsoft.com/office/drawing/2014/main" id="{5E93B07E-F6FD-BD90-D208-0D5B90117A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54712" y="4392203"/>
            <a:ext cx="1909348" cy="1846541"/>
          </a:xfrm>
          <a:prstGeom prst="rect">
            <a:avLst/>
          </a:prstGeom>
        </p:spPr>
      </p:pic>
      <p:pic>
        <p:nvPicPr>
          <p:cNvPr id="6" name="Picture 2">
            <a:extLst>
              <a:ext uri="{FF2B5EF4-FFF2-40B4-BE49-F238E27FC236}">
                <a16:creationId xmlns:a16="http://schemas.microsoft.com/office/drawing/2014/main" id="{8285D41B-31BB-7C09-CB00-EE38CEB30D1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6096000" y="3922794"/>
            <a:ext cx="3492825" cy="252799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lenstronomy">
            <a:extLst>
              <a:ext uri="{FF2B5EF4-FFF2-40B4-BE49-F238E27FC236}">
                <a16:creationId xmlns:a16="http://schemas.microsoft.com/office/drawing/2014/main" id="{3FDA435A-A5ED-EEBD-BE80-D2E6A498D1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8394" y="1176212"/>
            <a:ext cx="2288345" cy="228834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Qr code&#10;&#10;Description automatically generated">
            <a:extLst>
              <a:ext uri="{FF2B5EF4-FFF2-40B4-BE49-F238E27FC236}">
                <a16:creationId xmlns:a16="http://schemas.microsoft.com/office/drawing/2014/main" id="{08D15A35-5B08-80F2-6D6E-501F2B9B7255}"/>
              </a:ext>
            </a:extLst>
          </p:cNvPr>
          <p:cNvPicPr>
            <a:picLocks noChangeAspect="1"/>
          </p:cNvPicPr>
          <p:nvPr/>
        </p:nvPicPr>
        <p:blipFill>
          <a:blip r:embed="rId5"/>
          <a:stretch>
            <a:fillRect/>
          </a:stretch>
        </p:blipFill>
        <p:spPr>
          <a:xfrm>
            <a:off x="9754712" y="1215062"/>
            <a:ext cx="1911139" cy="2001813"/>
          </a:xfrm>
          <a:prstGeom prst="rect">
            <a:avLst/>
          </a:prstGeom>
        </p:spPr>
      </p:pic>
    </p:spTree>
    <p:extLst>
      <p:ext uri="{BB962C8B-B14F-4D97-AF65-F5344CB8AC3E}">
        <p14:creationId xmlns:p14="http://schemas.microsoft.com/office/powerpoint/2010/main" val="19809188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E9AF1-3B01-9D93-ACE6-7053099E6A76}"/>
              </a:ext>
            </a:extLst>
          </p:cNvPr>
          <p:cNvSpPr>
            <a:spLocks noGrp="1"/>
          </p:cNvSpPr>
          <p:nvPr>
            <p:ph type="title"/>
          </p:nvPr>
        </p:nvSpPr>
        <p:spPr>
          <a:xfrm>
            <a:off x="343300" y="468361"/>
            <a:ext cx="12192000" cy="1400530"/>
          </a:xfrm>
        </p:spPr>
        <p:txBody>
          <a:bodyPr/>
          <a:lstStyle/>
          <a:p>
            <a:r>
              <a:rPr lang="en-US" dirty="0"/>
              <a:t>NL Flux Ratios Results from 8 lenses</a:t>
            </a:r>
          </a:p>
        </p:txBody>
      </p:sp>
      <p:sp>
        <p:nvSpPr>
          <p:cNvPr id="4" name="Slide Number Placeholder 3">
            <a:extLst>
              <a:ext uri="{FF2B5EF4-FFF2-40B4-BE49-F238E27FC236}">
                <a16:creationId xmlns:a16="http://schemas.microsoft.com/office/drawing/2014/main" id="{5C1ABB35-322F-C7E9-0E2B-9F14B34F7785}"/>
              </a:ext>
            </a:extLst>
          </p:cNvPr>
          <p:cNvSpPr>
            <a:spLocks noGrp="1"/>
          </p:cNvSpPr>
          <p:nvPr>
            <p:ph type="sldNum" sz="quarter" idx="12"/>
          </p:nvPr>
        </p:nvSpPr>
        <p:spPr/>
        <p:txBody>
          <a:bodyPr/>
          <a:lstStyle/>
          <a:p>
            <a:fld id="{D57F1E4F-1CFF-5643-939E-02111984F565}" type="slidenum">
              <a:rPr lang="en-US" smtClean="0"/>
              <a:t>32</a:t>
            </a:fld>
            <a:endParaRPr lang="en-US" dirty="0"/>
          </a:p>
        </p:txBody>
      </p:sp>
      <p:sp>
        <p:nvSpPr>
          <p:cNvPr id="9" name="TextBox 8">
            <a:extLst>
              <a:ext uri="{FF2B5EF4-FFF2-40B4-BE49-F238E27FC236}">
                <a16:creationId xmlns:a16="http://schemas.microsoft.com/office/drawing/2014/main" id="{79A09219-0E59-607A-08B7-5E3FAED7903F}"/>
              </a:ext>
            </a:extLst>
          </p:cNvPr>
          <p:cNvSpPr txBox="1"/>
          <p:nvPr/>
        </p:nvSpPr>
        <p:spPr>
          <a:xfrm>
            <a:off x="343300" y="5689374"/>
            <a:ext cx="10539662" cy="369332"/>
          </a:xfrm>
          <a:prstGeom prst="rect">
            <a:avLst/>
          </a:prstGeom>
          <a:solidFill>
            <a:srgbClr val="FFFFFF"/>
          </a:solidFill>
        </p:spPr>
        <p:txBody>
          <a:bodyPr wrap="square" rtlCol="0">
            <a:spAutoFit/>
          </a:bodyPr>
          <a:lstStyle/>
          <a:p>
            <a:r>
              <a:rPr lang="en-US" dirty="0">
                <a:solidFill>
                  <a:schemeClr val="bg1"/>
                </a:solidFill>
                <a:latin typeface="Avenir Book" panose="02000503020000020003" pitchFamily="2" charset="0"/>
              </a:rPr>
              <a:t>Gilman, et al. 2020a</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FCFBFDF-FFFA-3571-1CDB-44CB307B5E65}"/>
                  </a:ext>
                </a:extLst>
              </p:cNvPr>
              <p:cNvSpPr txBox="1"/>
              <p:nvPr/>
            </p:nvSpPr>
            <p:spPr>
              <a:xfrm>
                <a:off x="343300" y="1739513"/>
                <a:ext cx="7261460" cy="461665"/>
              </a:xfrm>
              <a:prstGeom prst="rect">
                <a:avLst/>
              </a:prstGeom>
              <a:solidFill>
                <a:srgbClr val="FFFFFF"/>
              </a:solidFill>
              <a:ln w="85725">
                <a:solidFill>
                  <a:srgbClr val="FFC000"/>
                </a:solidFill>
              </a:ln>
            </p:spPr>
            <p:txBody>
              <a:bodyPr wrap="square" rtlCol="0">
                <a:spAutoFit/>
              </a:bodyPr>
              <a:lstStyle/>
              <a:p>
                <a:r>
                  <a:rPr lang="en-US" sz="2400" dirty="0">
                    <a:solidFill>
                      <a:schemeClr val="bg1"/>
                    </a:solidFill>
                    <a:latin typeface="Avenir Book" panose="02000503020000020003" pitchFamily="2" charset="0"/>
                  </a:rPr>
                  <a:t>2</a:t>
                </a:r>
                <a14:m>
                  <m:oMath xmlns:m="http://schemas.openxmlformats.org/officeDocument/2006/math">
                    <m:r>
                      <a:rPr lang="en-US" sz="2400" i="1" smtClean="0">
                        <a:solidFill>
                          <a:schemeClr val="bg1"/>
                        </a:solidFill>
                        <a:latin typeface="Cambria Math" panose="02040503050406030204" pitchFamily="18" charset="0"/>
                        <a:ea typeface="Cambria Math" panose="02040503050406030204" pitchFamily="18" charset="0"/>
                      </a:rPr>
                      <m:t>𝜎</m:t>
                    </m:r>
                  </m:oMath>
                </a14:m>
                <a:r>
                  <a:rPr lang="en-US" sz="2400" dirty="0">
                    <a:solidFill>
                      <a:schemeClr val="bg1"/>
                    </a:solidFill>
                    <a:latin typeface="Avenir Book" panose="02000503020000020003" pitchFamily="2" charset="0"/>
                  </a:rPr>
                  <a:t> </a:t>
                </a:r>
                <a:r>
                  <a:rPr lang="en-US" sz="2400" dirty="0" err="1">
                    <a:solidFill>
                      <a:schemeClr val="bg1"/>
                    </a:solidFill>
                    <a:latin typeface="Avenir Book" panose="02000503020000020003" pitchFamily="2" charset="0"/>
                  </a:rPr>
                  <a:t>m</a:t>
                </a:r>
                <a:r>
                  <a:rPr lang="en-US" sz="2400" baseline="-25000" dirty="0" err="1">
                    <a:solidFill>
                      <a:schemeClr val="bg1"/>
                    </a:solidFill>
                    <a:latin typeface="Avenir Book" panose="02000503020000020003" pitchFamily="2" charset="0"/>
                  </a:rPr>
                  <a:t>half</a:t>
                </a:r>
                <a:r>
                  <a:rPr lang="en-US" sz="2400" baseline="-25000" dirty="0">
                    <a:solidFill>
                      <a:schemeClr val="bg1"/>
                    </a:solidFill>
                    <a:latin typeface="Avenir Book" panose="02000503020000020003" pitchFamily="2" charset="0"/>
                  </a:rPr>
                  <a:t> mode</a:t>
                </a:r>
                <a:r>
                  <a:rPr lang="en-US" sz="2400" dirty="0">
                    <a:solidFill>
                      <a:schemeClr val="bg1"/>
                    </a:solidFill>
                    <a:latin typeface="Avenir Book" panose="02000503020000020003" pitchFamily="2" charset="0"/>
                  </a:rPr>
                  <a:t>&lt;10</a:t>
                </a:r>
                <a:r>
                  <a:rPr lang="en-US" sz="2400" baseline="30000" dirty="0">
                    <a:solidFill>
                      <a:schemeClr val="bg1"/>
                    </a:solidFill>
                    <a:latin typeface="Avenir Book" panose="02000503020000020003" pitchFamily="2" charset="0"/>
                  </a:rPr>
                  <a:t>7.8</a:t>
                </a:r>
                <a:r>
                  <a:rPr lang="en-US" sz="2400" dirty="0">
                    <a:solidFill>
                      <a:schemeClr val="bg1"/>
                    </a:solidFill>
                    <a:latin typeface="Avenir Book" panose="02000503020000020003" pitchFamily="2" charset="0"/>
                  </a:rPr>
                  <a:t>,    M</a:t>
                </a:r>
                <a:r>
                  <a:rPr lang="en-US" sz="2400" baseline="-25000" dirty="0">
                    <a:solidFill>
                      <a:schemeClr val="bg1"/>
                    </a:solidFill>
                    <a:latin typeface="Avenir Book" panose="02000503020000020003" pitchFamily="2" charset="0"/>
                  </a:rPr>
                  <a:t>DM</a:t>
                </a:r>
                <a:r>
                  <a:rPr lang="en-US" sz="2400" dirty="0">
                    <a:solidFill>
                      <a:schemeClr val="bg1"/>
                    </a:solidFill>
                    <a:latin typeface="Avenir Book" panose="02000503020000020003" pitchFamily="2" charset="0"/>
                  </a:rPr>
                  <a:t> &gt; 5.2 keV (thermal relic)</a:t>
                </a:r>
              </a:p>
            </p:txBody>
          </p:sp>
        </mc:Choice>
        <mc:Fallback xmlns="">
          <p:sp>
            <p:nvSpPr>
              <p:cNvPr id="6" name="TextBox 5">
                <a:extLst>
                  <a:ext uri="{FF2B5EF4-FFF2-40B4-BE49-F238E27FC236}">
                    <a16:creationId xmlns:a16="http://schemas.microsoft.com/office/drawing/2014/main" id="{DFCFBFDF-FFFA-3571-1CDB-44CB307B5E65}"/>
                  </a:ext>
                </a:extLst>
              </p:cNvPr>
              <p:cNvSpPr txBox="1">
                <a:spLocks noRot="1" noChangeAspect="1" noMove="1" noResize="1" noEditPoints="1" noAdjustHandles="1" noChangeArrowheads="1" noChangeShapeType="1" noTextEdit="1"/>
              </p:cNvSpPr>
              <p:nvPr/>
            </p:nvSpPr>
            <p:spPr>
              <a:xfrm>
                <a:off x="343300" y="1739513"/>
                <a:ext cx="7261460" cy="461665"/>
              </a:xfrm>
              <a:prstGeom prst="rect">
                <a:avLst/>
              </a:prstGeom>
              <a:blipFill>
                <a:blip r:embed="rId2"/>
                <a:stretch>
                  <a:fillRect l="-690" t="-2273" b="-18182"/>
                </a:stretch>
              </a:blipFill>
              <a:ln w="85725">
                <a:solidFill>
                  <a:srgbClr val="FFC000"/>
                </a:solidFill>
              </a:ln>
            </p:spPr>
            <p:txBody>
              <a:bodyPr/>
              <a:lstStyle/>
              <a:p>
                <a:r>
                  <a:rPr lang="en-US">
                    <a:noFill/>
                  </a:rPr>
                  <a:t> </a:t>
                </a:r>
              </a:p>
            </p:txBody>
          </p:sp>
        </mc:Fallback>
      </mc:AlternateContent>
      <p:sp>
        <p:nvSpPr>
          <p:cNvPr id="10" name="TextBox 9">
            <a:extLst>
              <a:ext uri="{FF2B5EF4-FFF2-40B4-BE49-F238E27FC236}">
                <a16:creationId xmlns:a16="http://schemas.microsoft.com/office/drawing/2014/main" id="{8E810C7E-65A4-3E60-9A3E-5C8C8236625F}"/>
              </a:ext>
            </a:extLst>
          </p:cNvPr>
          <p:cNvSpPr txBox="1"/>
          <p:nvPr/>
        </p:nvSpPr>
        <p:spPr>
          <a:xfrm>
            <a:off x="343300" y="6021350"/>
            <a:ext cx="10539661" cy="400110"/>
          </a:xfrm>
          <a:prstGeom prst="rect">
            <a:avLst/>
          </a:prstGeom>
          <a:solidFill>
            <a:schemeClr val="tx1"/>
          </a:solidFill>
        </p:spPr>
        <p:txBody>
          <a:bodyPr wrap="square" rtlCol="0">
            <a:spAutoFit/>
          </a:bodyPr>
          <a:lstStyle/>
          <a:p>
            <a:pPr algn="l"/>
            <a:r>
              <a:rPr lang="en-US" sz="2000" dirty="0">
                <a:solidFill>
                  <a:schemeClr val="bg1"/>
                </a:solidFill>
                <a:latin typeface="+mj-lt"/>
              </a:rPr>
              <a:t>C.f. consistent results also from Hsueh et al. 2020 with radio loud quads</a:t>
            </a:r>
          </a:p>
        </p:txBody>
      </p:sp>
      <p:pic>
        <p:nvPicPr>
          <p:cNvPr id="3" name="Picture 2">
            <a:extLst>
              <a:ext uri="{FF2B5EF4-FFF2-40B4-BE49-F238E27FC236}">
                <a16:creationId xmlns:a16="http://schemas.microsoft.com/office/drawing/2014/main" id="{AB764BE8-E2F0-75B3-FFED-2A249DE9EB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300" y="2260532"/>
            <a:ext cx="10539661" cy="3428842"/>
          </a:xfrm>
          <a:prstGeom prst="rect">
            <a:avLst/>
          </a:prstGeom>
        </p:spPr>
      </p:pic>
    </p:spTree>
    <p:extLst>
      <p:ext uri="{BB962C8B-B14F-4D97-AF65-F5344CB8AC3E}">
        <p14:creationId xmlns:p14="http://schemas.microsoft.com/office/powerpoint/2010/main" val="26970748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5848" y="94852"/>
            <a:ext cx="11920358" cy="1400530"/>
          </a:xfrm>
        </p:spPr>
        <p:txBody>
          <a:bodyPr/>
          <a:lstStyle/>
          <a:p>
            <a:r>
              <a:rPr lang="en-US" sz="3600" dirty="0"/>
              <a:t>Measuring the halo mass function where majority of halos are dark</a:t>
            </a:r>
          </a:p>
        </p:txBody>
      </p:sp>
      <p:pic>
        <p:nvPicPr>
          <p:cNvPr id="4" name="Picture 3" descr="wdmcdmconstrain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7777" y="1319143"/>
            <a:ext cx="7556500" cy="5208213"/>
          </a:xfrm>
          <a:prstGeom prst="rect">
            <a:avLst/>
          </a:prstGeom>
        </p:spPr>
      </p:pic>
      <p:sp>
        <p:nvSpPr>
          <p:cNvPr id="13" name="TextBox 12"/>
          <p:cNvSpPr txBox="1"/>
          <p:nvPr/>
        </p:nvSpPr>
        <p:spPr>
          <a:xfrm>
            <a:off x="4884420" y="4615527"/>
            <a:ext cx="2209800" cy="923330"/>
          </a:xfrm>
          <a:prstGeom prst="rect">
            <a:avLst/>
          </a:prstGeom>
          <a:solidFill>
            <a:srgbClr val="FFFFFF"/>
          </a:solidFill>
        </p:spPr>
        <p:txBody>
          <a:bodyPr wrap="square" rtlCol="0">
            <a:spAutoFit/>
          </a:bodyPr>
          <a:lstStyle/>
          <a:p>
            <a:r>
              <a:rPr lang="en-US" dirty="0">
                <a:solidFill>
                  <a:srgbClr val="3366FF"/>
                </a:solidFill>
                <a:latin typeface="Avenir Book" panose="02000503020000020003" pitchFamily="2" charset="0"/>
              </a:rPr>
              <a:t>Est. transition to majority of halos dark</a:t>
            </a:r>
          </a:p>
        </p:txBody>
      </p:sp>
      <p:sp>
        <p:nvSpPr>
          <p:cNvPr id="2" name="Slide Number Placeholder 1">
            <a:extLst>
              <a:ext uri="{FF2B5EF4-FFF2-40B4-BE49-F238E27FC236}">
                <a16:creationId xmlns:a16="http://schemas.microsoft.com/office/drawing/2014/main" id="{EBA2E87C-48CA-684B-BEB7-B036FBFBECD5}"/>
              </a:ext>
            </a:extLst>
          </p:cNvPr>
          <p:cNvSpPr>
            <a:spLocks noGrp="1"/>
          </p:cNvSpPr>
          <p:nvPr>
            <p:ph type="sldNum" sz="quarter" idx="12"/>
          </p:nvPr>
        </p:nvSpPr>
        <p:spPr/>
        <p:txBody>
          <a:bodyPr/>
          <a:lstStyle/>
          <a:p>
            <a:fld id="{D57F1E4F-1CFF-5643-939E-02111984F565}" type="slidenum">
              <a:rPr lang="en-US" smtClean="0"/>
              <a:t>33</a:t>
            </a:fld>
            <a:endParaRPr lang="en-US" dirty="0"/>
          </a:p>
        </p:txBody>
      </p:sp>
    </p:spTree>
    <p:extLst>
      <p:ext uri="{BB962C8B-B14F-4D97-AF65-F5344CB8AC3E}">
        <p14:creationId xmlns:p14="http://schemas.microsoft.com/office/powerpoint/2010/main" val="39480786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41E3A-53B4-0642-0C81-062B11EC60EF}"/>
              </a:ext>
            </a:extLst>
          </p:cNvPr>
          <p:cNvSpPr>
            <a:spLocks noGrp="1"/>
          </p:cNvSpPr>
          <p:nvPr>
            <p:ph type="title"/>
          </p:nvPr>
        </p:nvSpPr>
        <p:spPr>
          <a:xfrm>
            <a:off x="0" y="0"/>
            <a:ext cx="12192000" cy="1400530"/>
          </a:xfrm>
        </p:spPr>
        <p:txBody>
          <a:bodyPr/>
          <a:lstStyle/>
          <a:p>
            <a:r>
              <a:rPr lang="en-US" dirty="0"/>
              <a:t>Combining results with MW satellites</a:t>
            </a:r>
          </a:p>
        </p:txBody>
      </p:sp>
      <p:sp>
        <p:nvSpPr>
          <p:cNvPr id="4" name="Slide Number Placeholder 3">
            <a:extLst>
              <a:ext uri="{FF2B5EF4-FFF2-40B4-BE49-F238E27FC236}">
                <a16:creationId xmlns:a16="http://schemas.microsoft.com/office/drawing/2014/main" id="{8A17B41D-0CC6-808E-7DA2-E9025F76225C}"/>
              </a:ext>
            </a:extLst>
          </p:cNvPr>
          <p:cNvSpPr>
            <a:spLocks noGrp="1"/>
          </p:cNvSpPr>
          <p:nvPr>
            <p:ph type="sldNum" sz="quarter" idx="12"/>
          </p:nvPr>
        </p:nvSpPr>
        <p:spPr/>
        <p:txBody>
          <a:bodyPr/>
          <a:lstStyle/>
          <a:p>
            <a:fld id="{D57F1E4F-1CFF-5643-939E-02111984F565}" type="slidenum">
              <a:rPr lang="en-US" smtClean="0"/>
              <a:t>34</a:t>
            </a:fld>
            <a:endParaRPr lang="en-US" dirty="0"/>
          </a:p>
        </p:txBody>
      </p:sp>
      <p:pic>
        <p:nvPicPr>
          <p:cNvPr id="6" name="Picture 5">
            <a:extLst>
              <a:ext uri="{FF2B5EF4-FFF2-40B4-BE49-F238E27FC236}">
                <a16:creationId xmlns:a16="http://schemas.microsoft.com/office/drawing/2014/main" id="{FBE19850-DAF1-96C2-E45C-4D8A5DFCA482}"/>
              </a:ext>
            </a:extLst>
          </p:cNvPr>
          <p:cNvPicPr>
            <a:picLocks noChangeAspect="1"/>
          </p:cNvPicPr>
          <p:nvPr/>
        </p:nvPicPr>
        <p:blipFill rotWithShape="1">
          <a:blip r:embed="rId3">
            <a:extLst>
              <a:ext uri="{28A0092B-C50C-407E-A947-70E740481C1C}">
                <a14:useLocalDpi xmlns:a14="http://schemas.microsoft.com/office/drawing/2010/main" val="0"/>
              </a:ext>
            </a:extLst>
          </a:blip>
          <a:srcRect r="-92" b="3781"/>
          <a:stretch/>
        </p:blipFill>
        <p:spPr>
          <a:xfrm>
            <a:off x="0" y="1681015"/>
            <a:ext cx="11667422" cy="4341652"/>
          </a:xfrm>
          <a:prstGeom prst="rect">
            <a:avLst/>
          </a:prstGeom>
          <a:solidFill>
            <a:schemeClr val="tx1"/>
          </a:solidFill>
        </p:spPr>
      </p:pic>
      <p:sp>
        <p:nvSpPr>
          <p:cNvPr id="5" name="TextBox 4">
            <a:extLst>
              <a:ext uri="{FF2B5EF4-FFF2-40B4-BE49-F238E27FC236}">
                <a16:creationId xmlns:a16="http://schemas.microsoft.com/office/drawing/2014/main" id="{655D833C-FB35-0584-DBC7-80C222A4888B}"/>
              </a:ext>
            </a:extLst>
          </p:cNvPr>
          <p:cNvSpPr txBox="1"/>
          <p:nvPr/>
        </p:nvSpPr>
        <p:spPr>
          <a:xfrm>
            <a:off x="5347567" y="5697617"/>
            <a:ext cx="1941557" cy="369332"/>
          </a:xfrm>
          <a:prstGeom prst="rect">
            <a:avLst/>
          </a:prstGeom>
          <a:noFill/>
        </p:spPr>
        <p:txBody>
          <a:bodyPr wrap="none" rtlCol="0">
            <a:spAutoFit/>
          </a:bodyPr>
          <a:lstStyle/>
          <a:p>
            <a:pPr algn="l"/>
            <a:r>
              <a:rPr lang="en-US" dirty="0">
                <a:solidFill>
                  <a:schemeClr val="bg1"/>
                </a:solidFill>
                <a:latin typeface="+mj-lt"/>
              </a:rPr>
              <a:t>Nadler et al. 2021</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2AE9434-F7AC-1DCF-5A71-71F8CCB3758B}"/>
                  </a:ext>
                </a:extLst>
              </p:cNvPr>
              <p:cNvSpPr txBox="1"/>
              <p:nvPr/>
            </p:nvSpPr>
            <p:spPr>
              <a:xfrm>
                <a:off x="8891871" y="3667175"/>
                <a:ext cx="2105996" cy="369332"/>
              </a:xfrm>
              <a:prstGeom prst="rect">
                <a:avLst/>
              </a:prstGeom>
              <a:solidFill>
                <a:srgbClr val="FFFFFF"/>
              </a:solidFill>
              <a:ln w="85725">
                <a:solidFill>
                  <a:srgbClr val="FFC000"/>
                </a:solidFill>
              </a:ln>
            </p:spPr>
            <p:txBody>
              <a:bodyPr wrap="square" rtlCol="0">
                <a:spAutoFit/>
              </a:bodyPr>
              <a:lstStyle/>
              <a:p>
                <a:r>
                  <a:rPr lang="en-US" dirty="0">
                    <a:solidFill>
                      <a:schemeClr val="bg1"/>
                    </a:solidFill>
                    <a:latin typeface="Avenir Book" panose="02000503020000020003" pitchFamily="2" charset="0"/>
                  </a:rPr>
                  <a:t>2</a:t>
                </a:r>
                <a14:m>
                  <m:oMath xmlns:m="http://schemas.openxmlformats.org/officeDocument/2006/math">
                    <m:r>
                      <a:rPr lang="en-US" i="1" smtClean="0">
                        <a:solidFill>
                          <a:schemeClr val="bg1"/>
                        </a:solidFill>
                        <a:latin typeface="Cambria Math" panose="02040503050406030204" pitchFamily="18" charset="0"/>
                        <a:ea typeface="Cambria Math" panose="02040503050406030204" pitchFamily="18" charset="0"/>
                      </a:rPr>
                      <m:t>𝜎</m:t>
                    </m:r>
                  </m:oMath>
                </a14:m>
                <a:r>
                  <a:rPr lang="en-US" dirty="0">
                    <a:solidFill>
                      <a:schemeClr val="bg1"/>
                    </a:solidFill>
                    <a:latin typeface="Avenir Book" panose="02000503020000020003" pitchFamily="2" charset="0"/>
                  </a:rPr>
                  <a:t> </a:t>
                </a:r>
                <a:r>
                  <a:rPr lang="en-US" dirty="0" err="1">
                    <a:solidFill>
                      <a:schemeClr val="bg1"/>
                    </a:solidFill>
                    <a:latin typeface="Avenir Book" panose="02000503020000020003" pitchFamily="2" charset="0"/>
                  </a:rPr>
                  <a:t>m</a:t>
                </a:r>
                <a:r>
                  <a:rPr lang="en-US" baseline="-25000" dirty="0" err="1">
                    <a:solidFill>
                      <a:schemeClr val="bg1"/>
                    </a:solidFill>
                    <a:latin typeface="Avenir Book" panose="02000503020000020003" pitchFamily="2" charset="0"/>
                  </a:rPr>
                  <a:t>half</a:t>
                </a:r>
                <a:r>
                  <a:rPr lang="en-US" baseline="-25000" dirty="0">
                    <a:solidFill>
                      <a:schemeClr val="bg1"/>
                    </a:solidFill>
                    <a:latin typeface="Avenir Book" panose="02000503020000020003" pitchFamily="2" charset="0"/>
                  </a:rPr>
                  <a:t> mode</a:t>
                </a:r>
                <a:r>
                  <a:rPr lang="en-US" dirty="0">
                    <a:solidFill>
                      <a:schemeClr val="bg1"/>
                    </a:solidFill>
                    <a:latin typeface="Avenir Book" panose="02000503020000020003" pitchFamily="2" charset="0"/>
                  </a:rPr>
                  <a:t>&lt;10</a:t>
                </a:r>
                <a:r>
                  <a:rPr lang="en-US" baseline="30000" dirty="0">
                    <a:solidFill>
                      <a:schemeClr val="bg1"/>
                    </a:solidFill>
                    <a:latin typeface="Avenir Book" panose="02000503020000020003" pitchFamily="2" charset="0"/>
                  </a:rPr>
                  <a:t>7</a:t>
                </a:r>
                <a:endParaRPr lang="en-US" dirty="0">
                  <a:solidFill>
                    <a:schemeClr val="bg1"/>
                  </a:solidFill>
                  <a:latin typeface="Avenir Book" panose="02000503020000020003" pitchFamily="2" charset="0"/>
                </a:endParaRPr>
              </a:p>
            </p:txBody>
          </p:sp>
        </mc:Choice>
        <mc:Fallback xmlns="">
          <p:sp>
            <p:nvSpPr>
              <p:cNvPr id="7" name="TextBox 6">
                <a:extLst>
                  <a:ext uri="{FF2B5EF4-FFF2-40B4-BE49-F238E27FC236}">
                    <a16:creationId xmlns:a16="http://schemas.microsoft.com/office/drawing/2014/main" id="{72AE9434-F7AC-1DCF-5A71-71F8CCB3758B}"/>
                  </a:ext>
                </a:extLst>
              </p:cNvPr>
              <p:cNvSpPr txBox="1">
                <a:spLocks noRot="1" noChangeAspect="1" noMove="1" noResize="1" noEditPoints="1" noAdjustHandles="1" noChangeArrowheads="1" noChangeShapeType="1" noTextEdit="1"/>
              </p:cNvSpPr>
              <p:nvPr/>
            </p:nvSpPr>
            <p:spPr>
              <a:xfrm>
                <a:off x="8891871" y="3667175"/>
                <a:ext cx="2105996" cy="369332"/>
              </a:xfrm>
              <a:prstGeom prst="rect">
                <a:avLst/>
              </a:prstGeom>
              <a:blipFill>
                <a:blip r:embed="rId4"/>
                <a:stretch>
                  <a:fillRect b="-8108"/>
                </a:stretch>
              </a:blipFill>
              <a:ln w="85725">
                <a:solidFill>
                  <a:srgbClr val="FFC000"/>
                </a:solidFill>
              </a:ln>
            </p:spPr>
            <p:txBody>
              <a:bodyPr/>
              <a:lstStyle/>
              <a:p>
                <a:r>
                  <a:rPr lang="en-US">
                    <a:noFill/>
                  </a:rPr>
                  <a:t> </a:t>
                </a:r>
              </a:p>
            </p:txBody>
          </p:sp>
        </mc:Fallback>
      </mc:AlternateContent>
      <p:sp>
        <p:nvSpPr>
          <p:cNvPr id="8" name="TextBox 7">
            <a:extLst>
              <a:ext uri="{FF2B5EF4-FFF2-40B4-BE49-F238E27FC236}">
                <a16:creationId xmlns:a16="http://schemas.microsoft.com/office/drawing/2014/main" id="{B06F0F10-4B68-E4CE-EE01-769CE88BC7E2}"/>
              </a:ext>
            </a:extLst>
          </p:cNvPr>
          <p:cNvSpPr txBox="1"/>
          <p:nvPr/>
        </p:nvSpPr>
        <p:spPr>
          <a:xfrm>
            <a:off x="0" y="1699820"/>
            <a:ext cx="4872789" cy="369332"/>
          </a:xfrm>
          <a:prstGeom prst="rect">
            <a:avLst/>
          </a:prstGeom>
          <a:solidFill>
            <a:srgbClr val="FFFFFF"/>
          </a:solidFill>
          <a:ln w="85725">
            <a:solidFill>
              <a:srgbClr val="FFC000"/>
            </a:solidFill>
          </a:ln>
        </p:spPr>
        <p:txBody>
          <a:bodyPr wrap="square" rtlCol="0">
            <a:spAutoFit/>
          </a:bodyPr>
          <a:lstStyle/>
          <a:p>
            <a:r>
              <a:rPr lang="en-US" dirty="0">
                <a:solidFill>
                  <a:schemeClr val="bg1"/>
                </a:solidFill>
                <a:latin typeface="Avenir Book" panose="02000503020000020003" pitchFamily="2" charset="0"/>
              </a:rPr>
              <a:t>One of the strongest measurements to date</a:t>
            </a:r>
          </a:p>
        </p:txBody>
      </p:sp>
    </p:spTree>
    <p:extLst>
      <p:ext uri="{BB962C8B-B14F-4D97-AF65-F5344CB8AC3E}">
        <p14:creationId xmlns:p14="http://schemas.microsoft.com/office/powerpoint/2010/main" val="42741772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8BFF8-B82E-EF63-CD33-9663E0D8062B}"/>
              </a:ext>
            </a:extLst>
          </p:cNvPr>
          <p:cNvSpPr>
            <a:spLocks noGrp="1"/>
          </p:cNvSpPr>
          <p:nvPr>
            <p:ph type="title"/>
          </p:nvPr>
        </p:nvSpPr>
        <p:spPr>
          <a:xfrm>
            <a:off x="0" y="629464"/>
            <a:ext cx="12192000" cy="1400530"/>
          </a:xfrm>
        </p:spPr>
        <p:txBody>
          <a:bodyPr/>
          <a:lstStyle/>
          <a:p>
            <a:r>
              <a:rPr lang="en-US" dirty="0"/>
              <a:t>Many more aspects of dark matter are now being explored</a:t>
            </a:r>
          </a:p>
        </p:txBody>
      </p:sp>
      <p:sp>
        <p:nvSpPr>
          <p:cNvPr id="4" name="Slide Number Placeholder 3">
            <a:extLst>
              <a:ext uri="{FF2B5EF4-FFF2-40B4-BE49-F238E27FC236}">
                <a16:creationId xmlns:a16="http://schemas.microsoft.com/office/drawing/2014/main" id="{C1FB3477-DA2E-AC37-C21D-9882D34AA102}"/>
              </a:ext>
            </a:extLst>
          </p:cNvPr>
          <p:cNvSpPr>
            <a:spLocks noGrp="1"/>
          </p:cNvSpPr>
          <p:nvPr>
            <p:ph type="sldNum" sz="quarter" idx="12"/>
          </p:nvPr>
        </p:nvSpPr>
        <p:spPr/>
        <p:txBody>
          <a:bodyPr/>
          <a:lstStyle/>
          <a:p>
            <a:fld id="{D57F1E4F-1CFF-5643-939E-02111984F565}" type="slidenum">
              <a:rPr lang="en-US" smtClean="0"/>
              <a:t>35</a:t>
            </a:fld>
            <a:endParaRPr lang="en-US" dirty="0"/>
          </a:p>
        </p:txBody>
      </p:sp>
    </p:spTree>
    <p:extLst>
      <p:ext uri="{BB962C8B-B14F-4D97-AF65-F5344CB8AC3E}">
        <p14:creationId xmlns:p14="http://schemas.microsoft.com/office/powerpoint/2010/main" val="14719626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3F906-D501-1041-9597-56E3409F07E2}"/>
              </a:ext>
            </a:extLst>
          </p:cNvPr>
          <p:cNvSpPr>
            <a:spLocks noGrp="1"/>
          </p:cNvSpPr>
          <p:nvPr>
            <p:ph type="title"/>
          </p:nvPr>
        </p:nvSpPr>
        <p:spPr>
          <a:xfrm>
            <a:off x="-1" y="0"/>
            <a:ext cx="12192001" cy="1400530"/>
          </a:xfrm>
        </p:spPr>
        <p:txBody>
          <a:bodyPr/>
          <a:lstStyle/>
          <a:p>
            <a:r>
              <a:rPr lang="en-US" dirty="0"/>
              <a:t>Mass-concentration relation results with 11 lenses</a:t>
            </a:r>
          </a:p>
        </p:txBody>
      </p:sp>
      <p:sp>
        <p:nvSpPr>
          <p:cNvPr id="4" name="Slide Number Placeholder 3">
            <a:extLst>
              <a:ext uri="{FF2B5EF4-FFF2-40B4-BE49-F238E27FC236}">
                <a16:creationId xmlns:a16="http://schemas.microsoft.com/office/drawing/2014/main" id="{8D0C61BA-4727-3240-B5DA-A08EA98807FD}"/>
              </a:ext>
            </a:extLst>
          </p:cNvPr>
          <p:cNvSpPr>
            <a:spLocks noGrp="1"/>
          </p:cNvSpPr>
          <p:nvPr>
            <p:ph type="sldNum" sz="quarter" idx="12"/>
          </p:nvPr>
        </p:nvSpPr>
        <p:spPr/>
        <p:txBody>
          <a:bodyPr/>
          <a:lstStyle/>
          <a:p>
            <a:fld id="{D57F1E4F-1CFF-5643-939E-02111984F565}" type="slidenum">
              <a:rPr lang="en-US" smtClean="0"/>
              <a:t>36</a:t>
            </a:fld>
            <a:endParaRPr lang="en-US" dirty="0"/>
          </a:p>
        </p:txBody>
      </p:sp>
      <p:sp>
        <p:nvSpPr>
          <p:cNvPr id="6" name="TextBox 5">
            <a:extLst>
              <a:ext uri="{FF2B5EF4-FFF2-40B4-BE49-F238E27FC236}">
                <a16:creationId xmlns:a16="http://schemas.microsoft.com/office/drawing/2014/main" id="{4E34E490-F7F6-F147-A1D0-25B68E752612}"/>
              </a:ext>
            </a:extLst>
          </p:cNvPr>
          <p:cNvSpPr txBox="1"/>
          <p:nvPr/>
        </p:nvSpPr>
        <p:spPr>
          <a:xfrm>
            <a:off x="0" y="4830999"/>
            <a:ext cx="5577737"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latin typeface="Avenir Book" panose="02000503020000020003" pitchFamily="2" charset="0"/>
              </a:rPr>
              <a:t>Gilman et al. 2020b</a:t>
            </a:r>
          </a:p>
        </p:txBody>
      </p:sp>
      <p:pic>
        <p:nvPicPr>
          <p:cNvPr id="7" name="Picture 6">
            <a:extLst>
              <a:ext uri="{FF2B5EF4-FFF2-40B4-BE49-F238E27FC236}">
                <a16:creationId xmlns:a16="http://schemas.microsoft.com/office/drawing/2014/main" id="{11E5EC6F-3CB3-1244-87F3-7C142FC5BD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3770" y="876028"/>
            <a:ext cx="6927069" cy="4989838"/>
          </a:xfrm>
          <a:prstGeom prst="rect">
            <a:avLst/>
          </a:prstGeom>
        </p:spPr>
      </p:pic>
      <p:sp>
        <p:nvSpPr>
          <p:cNvPr id="8" name="TextBox 7">
            <a:extLst>
              <a:ext uri="{FF2B5EF4-FFF2-40B4-BE49-F238E27FC236}">
                <a16:creationId xmlns:a16="http://schemas.microsoft.com/office/drawing/2014/main" id="{DD10D2FB-0B10-4E4C-A990-6B0B2D9A9508}"/>
              </a:ext>
            </a:extLst>
          </p:cNvPr>
          <p:cNvSpPr txBox="1"/>
          <p:nvPr/>
        </p:nvSpPr>
        <p:spPr>
          <a:xfrm>
            <a:off x="5683692" y="5678784"/>
            <a:ext cx="6356675"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latin typeface="Avenir Book" panose="02000503020000020003" pitchFamily="2" charset="0"/>
              </a:rPr>
              <a:t>Coe 2010 </a:t>
            </a:r>
          </a:p>
        </p:txBody>
      </p:sp>
      <p:sp>
        <p:nvSpPr>
          <p:cNvPr id="9" name="TextBox 8">
            <a:extLst>
              <a:ext uri="{FF2B5EF4-FFF2-40B4-BE49-F238E27FC236}">
                <a16:creationId xmlns:a16="http://schemas.microsoft.com/office/drawing/2014/main" id="{98EB5C76-A0A1-1E49-950F-885F4EE04011}"/>
              </a:ext>
            </a:extLst>
          </p:cNvPr>
          <p:cNvSpPr txBox="1"/>
          <p:nvPr/>
        </p:nvSpPr>
        <p:spPr>
          <a:xfrm>
            <a:off x="5683692" y="700265"/>
            <a:ext cx="6381949"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a:latin typeface="Avenir Book" panose="02000503020000020003" pitchFamily="2" charset="0"/>
              </a:rPr>
              <a:t>Traditional measurements</a:t>
            </a:r>
          </a:p>
        </p:txBody>
      </p:sp>
      <p:sp>
        <p:nvSpPr>
          <p:cNvPr id="10" name="TextBox 9">
            <a:extLst>
              <a:ext uri="{FF2B5EF4-FFF2-40B4-BE49-F238E27FC236}">
                <a16:creationId xmlns:a16="http://schemas.microsoft.com/office/drawing/2014/main" id="{E2BBFF0A-68EB-8B6C-7FBA-7BDD0282510F}"/>
              </a:ext>
            </a:extLst>
          </p:cNvPr>
          <p:cNvSpPr txBox="1"/>
          <p:nvPr/>
        </p:nvSpPr>
        <p:spPr>
          <a:xfrm>
            <a:off x="2238526" y="4822096"/>
            <a:ext cx="3185244" cy="369332"/>
          </a:xfrm>
          <a:prstGeom prst="rect">
            <a:avLst/>
          </a:prstGeom>
          <a:solidFill>
            <a:srgbClr val="FFFFFF"/>
          </a:solidFill>
          <a:ln w="85725">
            <a:solidFill>
              <a:srgbClr val="FFC000"/>
            </a:solidFill>
          </a:ln>
        </p:spPr>
        <p:txBody>
          <a:bodyPr wrap="square" rtlCol="0">
            <a:spAutoFit/>
          </a:bodyPr>
          <a:lstStyle/>
          <a:p>
            <a:r>
              <a:rPr lang="en-US" dirty="0">
                <a:solidFill>
                  <a:schemeClr val="bg1"/>
                </a:solidFill>
                <a:latin typeface="Avenir Book" panose="02000503020000020003" pitchFamily="2" charset="0"/>
              </a:rPr>
              <a:t>Assuming CDM</a:t>
            </a:r>
          </a:p>
        </p:txBody>
      </p:sp>
      <p:pic>
        <p:nvPicPr>
          <p:cNvPr id="3" name="Picture 2">
            <a:extLst>
              <a:ext uri="{FF2B5EF4-FFF2-40B4-BE49-F238E27FC236}">
                <a16:creationId xmlns:a16="http://schemas.microsoft.com/office/drawing/2014/main" id="{2A8D9D3C-FA1D-3E9E-BC2E-89717CF1B5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1" y="496888"/>
            <a:ext cx="5683693" cy="4360765"/>
          </a:xfrm>
          <a:prstGeom prst="rect">
            <a:avLst/>
          </a:prstGeom>
        </p:spPr>
      </p:pic>
    </p:spTree>
    <p:extLst>
      <p:ext uri="{BB962C8B-B14F-4D97-AF65-F5344CB8AC3E}">
        <p14:creationId xmlns:p14="http://schemas.microsoft.com/office/powerpoint/2010/main" val="311000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95D15-D319-9E81-3964-7858521DFA23}"/>
              </a:ext>
            </a:extLst>
          </p:cNvPr>
          <p:cNvSpPr>
            <a:spLocks noGrp="1"/>
          </p:cNvSpPr>
          <p:nvPr>
            <p:ph type="title"/>
          </p:nvPr>
        </p:nvSpPr>
        <p:spPr>
          <a:xfrm>
            <a:off x="0" y="2028470"/>
            <a:ext cx="4177395" cy="1400530"/>
          </a:xfrm>
        </p:spPr>
        <p:txBody>
          <a:bodyPr/>
          <a:lstStyle/>
          <a:p>
            <a:r>
              <a:rPr lang="en-US" dirty="0"/>
              <a:t>4 Different sterile neutrino models</a:t>
            </a:r>
          </a:p>
        </p:txBody>
      </p:sp>
      <p:sp>
        <p:nvSpPr>
          <p:cNvPr id="4" name="Slide Number Placeholder 3">
            <a:extLst>
              <a:ext uri="{FF2B5EF4-FFF2-40B4-BE49-F238E27FC236}">
                <a16:creationId xmlns:a16="http://schemas.microsoft.com/office/drawing/2014/main" id="{8DD638CE-D777-CE79-23FC-ACE3A1ECDAB1}"/>
              </a:ext>
            </a:extLst>
          </p:cNvPr>
          <p:cNvSpPr>
            <a:spLocks noGrp="1"/>
          </p:cNvSpPr>
          <p:nvPr>
            <p:ph type="sldNum" sz="quarter" idx="12"/>
          </p:nvPr>
        </p:nvSpPr>
        <p:spPr/>
        <p:txBody>
          <a:bodyPr/>
          <a:lstStyle/>
          <a:p>
            <a:fld id="{D57F1E4F-1CFF-5643-939E-02111984F565}" type="slidenum">
              <a:rPr lang="en-US" smtClean="0"/>
              <a:t>37</a:t>
            </a:fld>
            <a:endParaRPr lang="en-US" dirty="0"/>
          </a:p>
        </p:txBody>
      </p:sp>
      <p:sp>
        <p:nvSpPr>
          <p:cNvPr id="7" name="TextBox 6">
            <a:extLst>
              <a:ext uri="{FF2B5EF4-FFF2-40B4-BE49-F238E27FC236}">
                <a16:creationId xmlns:a16="http://schemas.microsoft.com/office/drawing/2014/main" id="{90F44F15-6612-9974-3BAA-8DEF74BAED8A}"/>
              </a:ext>
            </a:extLst>
          </p:cNvPr>
          <p:cNvSpPr txBox="1"/>
          <p:nvPr/>
        </p:nvSpPr>
        <p:spPr>
          <a:xfrm>
            <a:off x="4275117" y="6439672"/>
            <a:ext cx="7695319" cy="37269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err="1">
                <a:latin typeface="Avenir Book" panose="02000503020000020003" pitchFamily="2" charset="0"/>
              </a:rPr>
              <a:t>Zelko</a:t>
            </a:r>
            <a:r>
              <a:rPr lang="en-US" dirty="0">
                <a:latin typeface="Avenir Book" panose="02000503020000020003" pitchFamily="2" charset="0"/>
              </a:rPr>
              <a:t> et al. 2022 different WDM scenarios</a:t>
            </a:r>
          </a:p>
        </p:txBody>
      </p:sp>
      <p:pic>
        <p:nvPicPr>
          <p:cNvPr id="10" name="Picture 9">
            <a:extLst>
              <a:ext uri="{FF2B5EF4-FFF2-40B4-BE49-F238E27FC236}">
                <a16:creationId xmlns:a16="http://schemas.microsoft.com/office/drawing/2014/main" id="{57056597-B6A4-8D38-47E3-A37F5E69B2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5117" y="671817"/>
            <a:ext cx="7695319" cy="5778975"/>
          </a:xfrm>
          <a:prstGeom prst="rect">
            <a:avLst/>
          </a:prstGeom>
          <a:solidFill>
            <a:schemeClr val="tx1"/>
          </a:solidFill>
        </p:spPr>
      </p:pic>
      <p:sp>
        <p:nvSpPr>
          <p:cNvPr id="15" name="TextBox 14">
            <a:extLst>
              <a:ext uri="{FF2B5EF4-FFF2-40B4-BE49-F238E27FC236}">
                <a16:creationId xmlns:a16="http://schemas.microsoft.com/office/drawing/2014/main" id="{66FF2F46-7BC5-A0EC-B5A6-5ACD72B462D0}"/>
              </a:ext>
            </a:extLst>
          </p:cNvPr>
          <p:cNvSpPr txBox="1"/>
          <p:nvPr/>
        </p:nvSpPr>
        <p:spPr>
          <a:xfrm>
            <a:off x="9791685" y="3874461"/>
            <a:ext cx="2178751" cy="923330"/>
          </a:xfrm>
          <a:prstGeom prst="rect">
            <a:avLst/>
          </a:prstGeom>
          <a:solidFill>
            <a:schemeClr val="tx1"/>
          </a:solidFill>
        </p:spPr>
        <p:txBody>
          <a:bodyPr wrap="square" rtlCol="0">
            <a:spAutoFit/>
          </a:bodyPr>
          <a:lstStyle/>
          <a:p>
            <a:pPr algn="l"/>
            <a:r>
              <a:rPr lang="en-US" dirty="0">
                <a:solidFill>
                  <a:schemeClr val="bg1"/>
                </a:solidFill>
                <a:latin typeface="+mj-lt"/>
              </a:rPr>
              <a:t>95% confidence interval to the left of dashed lines</a:t>
            </a:r>
          </a:p>
        </p:txBody>
      </p:sp>
    </p:spTree>
    <p:extLst>
      <p:ext uri="{BB962C8B-B14F-4D97-AF65-F5344CB8AC3E}">
        <p14:creationId xmlns:p14="http://schemas.microsoft.com/office/powerpoint/2010/main" val="1644052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86FB6-8A25-BDB3-1B1F-9F6CD100754A}"/>
              </a:ext>
            </a:extLst>
          </p:cNvPr>
          <p:cNvSpPr>
            <a:spLocks noGrp="1"/>
          </p:cNvSpPr>
          <p:nvPr>
            <p:ph type="title"/>
          </p:nvPr>
        </p:nvSpPr>
        <p:spPr>
          <a:xfrm>
            <a:off x="0" y="119661"/>
            <a:ext cx="12192000" cy="1400530"/>
          </a:xfrm>
        </p:spPr>
        <p:txBody>
          <a:bodyPr/>
          <a:lstStyle/>
          <a:p>
            <a:r>
              <a:rPr lang="en-US" dirty="0"/>
              <a:t>Primordial Black Holes</a:t>
            </a:r>
          </a:p>
        </p:txBody>
      </p:sp>
      <p:sp>
        <p:nvSpPr>
          <p:cNvPr id="4" name="Slide Number Placeholder 3">
            <a:extLst>
              <a:ext uri="{FF2B5EF4-FFF2-40B4-BE49-F238E27FC236}">
                <a16:creationId xmlns:a16="http://schemas.microsoft.com/office/drawing/2014/main" id="{7382B7D4-F6E6-3F6A-5F8B-3E10BAA971E1}"/>
              </a:ext>
            </a:extLst>
          </p:cNvPr>
          <p:cNvSpPr>
            <a:spLocks noGrp="1"/>
          </p:cNvSpPr>
          <p:nvPr>
            <p:ph type="sldNum" sz="quarter" idx="12"/>
          </p:nvPr>
        </p:nvSpPr>
        <p:spPr/>
        <p:txBody>
          <a:bodyPr/>
          <a:lstStyle/>
          <a:p>
            <a:fld id="{D57F1E4F-1CFF-5643-939E-02111984F565}" type="slidenum">
              <a:rPr lang="en-US" smtClean="0"/>
              <a:t>38</a:t>
            </a:fld>
            <a:endParaRPr lang="en-US" dirty="0"/>
          </a:p>
        </p:txBody>
      </p:sp>
      <p:pic>
        <p:nvPicPr>
          <p:cNvPr id="6" name="Picture 5">
            <a:extLst>
              <a:ext uri="{FF2B5EF4-FFF2-40B4-BE49-F238E27FC236}">
                <a16:creationId xmlns:a16="http://schemas.microsoft.com/office/drawing/2014/main" id="{AC780C70-EFC0-8B12-20C6-1EABDB7B0A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1352" y="1157120"/>
            <a:ext cx="6101541" cy="4340008"/>
          </a:xfrm>
          <a:prstGeom prst="rect">
            <a:avLst/>
          </a:prstGeom>
        </p:spPr>
      </p:pic>
      <p:pic>
        <p:nvPicPr>
          <p:cNvPr id="7" name="Picture 6">
            <a:extLst>
              <a:ext uri="{FF2B5EF4-FFF2-40B4-BE49-F238E27FC236}">
                <a16:creationId xmlns:a16="http://schemas.microsoft.com/office/drawing/2014/main" id="{0B53DCF3-B65C-9673-9070-E38764E2DCB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7151" y="1157120"/>
            <a:ext cx="6180245" cy="4638365"/>
          </a:xfrm>
          <a:prstGeom prst="rect">
            <a:avLst/>
          </a:prstGeom>
        </p:spPr>
      </p:pic>
      <p:sp>
        <p:nvSpPr>
          <p:cNvPr id="8" name="TextBox 7">
            <a:extLst>
              <a:ext uri="{FF2B5EF4-FFF2-40B4-BE49-F238E27FC236}">
                <a16:creationId xmlns:a16="http://schemas.microsoft.com/office/drawing/2014/main" id="{BBD84A8C-05A6-C96E-5A0E-59FCD79DCDB4}"/>
              </a:ext>
            </a:extLst>
          </p:cNvPr>
          <p:cNvSpPr txBox="1"/>
          <p:nvPr/>
        </p:nvSpPr>
        <p:spPr>
          <a:xfrm>
            <a:off x="6041353" y="5343559"/>
            <a:ext cx="6101541" cy="461665"/>
          </a:xfrm>
          <a:prstGeom prst="rect">
            <a:avLst/>
          </a:prstGeom>
          <a:solidFill>
            <a:schemeClr val="tx1"/>
          </a:solidFill>
        </p:spPr>
        <p:txBody>
          <a:bodyPr wrap="square" rtlCol="0">
            <a:spAutoFit/>
          </a:bodyPr>
          <a:lstStyle/>
          <a:p>
            <a:pPr algn="l"/>
            <a:r>
              <a:rPr lang="en-US" sz="2400" dirty="0">
                <a:solidFill>
                  <a:schemeClr val="bg1"/>
                </a:solidFill>
                <a:latin typeface="+mj-lt"/>
              </a:rPr>
              <a:t>Dike et al. 2022</a:t>
            </a:r>
          </a:p>
        </p:txBody>
      </p:sp>
    </p:spTree>
    <p:extLst>
      <p:ext uri="{BB962C8B-B14F-4D97-AF65-F5344CB8AC3E}">
        <p14:creationId xmlns:p14="http://schemas.microsoft.com/office/powerpoint/2010/main" val="39563727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4A6D6-FC85-CE10-491D-89C30A6FD338}"/>
              </a:ext>
            </a:extLst>
          </p:cNvPr>
          <p:cNvSpPr>
            <a:spLocks noGrp="1"/>
          </p:cNvSpPr>
          <p:nvPr>
            <p:ph type="title"/>
          </p:nvPr>
        </p:nvSpPr>
        <p:spPr>
          <a:xfrm>
            <a:off x="0" y="161570"/>
            <a:ext cx="12192000" cy="1400530"/>
          </a:xfrm>
        </p:spPr>
        <p:txBody>
          <a:bodyPr/>
          <a:lstStyle/>
          <a:p>
            <a:r>
              <a:rPr lang="en-US" dirty="0"/>
              <a:t>Self-interacting dark matter</a:t>
            </a:r>
          </a:p>
        </p:txBody>
      </p:sp>
      <p:sp>
        <p:nvSpPr>
          <p:cNvPr id="4" name="Slide Number Placeholder 3">
            <a:extLst>
              <a:ext uri="{FF2B5EF4-FFF2-40B4-BE49-F238E27FC236}">
                <a16:creationId xmlns:a16="http://schemas.microsoft.com/office/drawing/2014/main" id="{9B156FB0-A8B8-E8E5-03F3-099DDA4810C5}"/>
              </a:ext>
            </a:extLst>
          </p:cNvPr>
          <p:cNvSpPr>
            <a:spLocks noGrp="1"/>
          </p:cNvSpPr>
          <p:nvPr>
            <p:ph type="sldNum" sz="quarter" idx="12"/>
          </p:nvPr>
        </p:nvSpPr>
        <p:spPr/>
        <p:txBody>
          <a:bodyPr/>
          <a:lstStyle/>
          <a:p>
            <a:fld id="{D57F1E4F-1CFF-5643-939E-02111984F565}" type="slidenum">
              <a:rPr lang="en-US" smtClean="0"/>
              <a:t>39</a:t>
            </a:fld>
            <a:endParaRPr lang="en-US" dirty="0"/>
          </a:p>
        </p:txBody>
      </p:sp>
      <p:pic>
        <p:nvPicPr>
          <p:cNvPr id="5" name="Picture 4">
            <a:extLst>
              <a:ext uri="{FF2B5EF4-FFF2-40B4-BE49-F238E27FC236}">
                <a16:creationId xmlns:a16="http://schemas.microsoft.com/office/drawing/2014/main" id="{16DFA0F4-3C0D-4BBB-8D5F-471A2D359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52983"/>
            <a:ext cx="4354470" cy="4142917"/>
          </a:xfrm>
          <a:prstGeom prst="rect">
            <a:avLst/>
          </a:prstGeom>
        </p:spPr>
      </p:pic>
      <p:pic>
        <p:nvPicPr>
          <p:cNvPr id="6" name="Picture 5">
            <a:extLst>
              <a:ext uri="{FF2B5EF4-FFF2-40B4-BE49-F238E27FC236}">
                <a16:creationId xmlns:a16="http://schemas.microsoft.com/office/drawing/2014/main" id="{F02F34B2-9FB5-507F-67D5-A4B6119B15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0744" y="1102886"/>
            <a:ext cx="7785042" cy="4142917"/>
          </a:xfrm>
          <a:prstGeom prst="rect">
            <a:avLst/>
          </a:prstGeom>
        </p:spPr>
      </p:pic>
      <p:sp>
        <p:nvSpPr>
          <p:cNvPr id="7" name="TextBox 6">
            <a:extLst>
              <a:ext uri="{FF2B5EF4-FFF2-40B4-BE49-F238E27FC236}">
                <a16:creationId xmlns:a16="http://schemas.microsoft.com/office/drawing/2014/main" id="{9F5ED158-C5AF-802E-D0D8-2948679B246E}"/>
              </a:ext>
            </a:extLst>
          </p:cNvPr>
          <p:cNvSpPr txBox="1"/>
          <p:nvPr/>
        </p:nvSpPr>
        <p:spPr>
          <a:xfrm>
            <a:off x="733425" y="5619795"/>
            <a:ext cx="10725150" cy="830997"/>
          </a:xfrm>
          <a:prstGeom prst="rect">
            <a:avLst/>
          </a:prstGeom>
          <a:solidFill>
            <a:schemeClr val="tx1"/>
          </a:solidFill>
        </p:spPr>
        <p:txBody>
          <a:bodyPr wrap="square" rtlCol="0">
            <a:spAutoFit/>
          </a:bodyPr>
          <a:lstStyle/>
          <a:p>
            <a:pPr algn="l"/>
            <a:r>
              <a:rPr lang="en-US" sz="2400" dirty="0">
                <a:solidFill>
                  <a:schemeClr val="bg1"/>
                </a:solidFill>
                <a:latin typeface="+mj-lt"/>
              </a:rPr>
              <a:t>Tidal stripping leads to run-away collapse of dark matter </a:t>
            </a:r>
            <a:r>
              <a:rPr lang="en-US" sz="2400" dirty="0" err="1">
                <a:solidFill>
                  <a:schemeClr val="bg1"/>
                </a:solidFill>
                <a:latin typeface="+mj-lt"/>
              </a:rPr>
              <a:t>subhalos</a:t>
            </a:r>
            <a:r>
              <a:rPr lang="en-US" sz="2400" dirty="0">
                <a:solidFill>
                  <a:schemeClr val="bg1"/>
                </a:solidFill>
                <a:latin typeface="+mj-lt"/>
              </a:rPr>
              <a:t> 100 cm</a:t>
            </a:r>
            <a:r>
              <a:rPr lang="en-US" sz="2400" baseline="30000" dirty="0">
                <a:solidFill>
                  <a:schemeClr val="bg1"/>
                </a:solidFill>
                <a:latin typeface="+mj-lt"/>
              </a:rPr>
              <a:t>2</a:t>
            </a:r>
            <a:r>
              <a:rPr lang="en-US" sz="2400" dirty="0">
                <a:solidFill>
                  <a:schemeClr val="bg1"/>
                </a:solidFill>
                <a:latin typeface="+mj-lt"/>
              </a:rPr>
              <a:t>/g at velocities below 30 km/s strongly ruled out. (Gilman et al. 2022)</a:t>
            </a:r>
          </a:p>
        </p:txBody>
      </p:sp>
    </p:spTree>
    <p:extLst>
      <p:ext uri="{BB962C8B-B14F-4D97-AF65-F5344CB8AC3E}">
        <p14:creationId xmlns:p14="http://schemas.microsoft.com/office/powerpoint/2010/main" val="817616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4ECF4-CD6A-A9A1-0FF1-F05B6F5AD3FB}"/>
              </a:ext>
            </a:extLst>
          </p:cNvPr>
          <p:cNvSpPr>
            <a:spLocks noGrp="1"/>
          </p:cNvSpPr>
          <p:nvPr>
            <p:ph type="title"/>
          </p:nvPr>
        </p:nvSpPr>
        <p:spPr>
          <a:xfrm>
            <a:off x="0" y="40045"/>
            <a:ext cx="12192000" cy="1400530"/>
          </a:xfrm>
        </p:spPr>
        <p:txBody>
          <a:bodyPr/>
          <a:lstStyle/>
          <a:p>
            <a:pPr algn="ctr"/>
            <a:r>
              <a:rPr lang="en-US" sz="3200" dirty="0"/>
              <a:t>Different halo </a:t>
            </a:r>
            <a:r>
              <a:rPr lang="en-US" sz="3200" b="1" dirty="0"/>
              <a:t>Mass Functions</a:t>
            </a:r>
            <a:endParaRPr lang="en-US" sz="3200" dirty="0"/>
          </a:p>
        </p:txBody>
      </p:sp>
      <p:sp>
        <p:nvSpPr>
          <p:cNvPr id="4" name="Slide Number Placeholder 3">
            <a:extLst>
              <a:ext uri="{FF2B5EF4-FFF2-40B4-BE49-F238E27FC236}">
                <a16:creationId xmlns:a16="http://schemas.microsoft.com/office/drawing/2014/main" id="{5617E660-1DD2-CCF1-16AF-BC78DDDD1C35}"/>
              </a:ext>
            </a:extLst>
          </p:cNvPr>
          <p:cNvSpPr>
            <a:spLocks noGrp="1"/>
          </p:cNvSpPr>
          <p:nvPr>
            <p:ph type="sldNum" sz="quarter" idx="12"/>
          </p:nvPr>
        </p:nvSpPr>
        <p:spPr/>
        <p:txBody>
          <a:bodyPr/>
          <a:lstStyle/>
          <a:p>
            <a:fld id="{D57F1E4F-1CFF-5643-939E-02111984F565}" type="slidenum">
              <a:rPr lang="en-US" smtClean="0"/>
              <a:t>4</a:t>
            </a:fld>
            <a:endParaRPr lang="en-US" dirty="0"/>
          </a:p>
        </p:txBody>
      </p:sp>
      <p:grpSp>
        <p:nvGrpSpPr>
          <p:cNvPr id="9" name="Group 8">
            <a:extLst>
              <a:ext uri="{FF2B5EF4-FFF2-40B4-BE49-F238E27FC236}">
                <a16:creationId xmlns:a16="http://schemas.microsoft.com/office/drawing/2014/main" id="{BB93DB04-DDD7-B1DD-91DF-B923FEC32EB5}"/>
              </a:ext>
            </a:extLst>
          </p:cNvPr>
          <p:cNvGrpSpPr/>
          <p:nvPr/>
        </p:nvGrpSpPr>
        <p:grpSpPr>
          <a:xfrm>
            <a:off x="-146790" y="711104"/>
            <a:ext cx="11785267" cy="5355845"/>
            <a:chOff x="-455709" y="1233654"/>
            <a:chExt cx="11785267" cy="5355845"/>
          </a:xfrm>
        </p:grpSpPr>
        <p:pic>
          <p:nvPicPr>
            <p:cNvPr id="5" name="Picture 4">
              <a:extLst>
                <a:ext uri="{FF2B5EF4-FFF2-40B4-BE49-F238E27FC236}">
                  <a16:creationId xmlns:a16="http://schemas.microsoft.com/office/drawing/2014/main" id="{3C8F782A-B147-C124-8273-BC61CD459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709" y="1233654"/>
              <a:ext cx="5891345" cy="5174140"/>
            </a:xfrm>
            <a:prstGeom prst="rect">
              <a:avLst/>
            </a:prstGeom>
          </p:spPr>
        </p:pic>
        <p:pic>
          <p:nvPicPr>
            <p:cNvPr id="6" name="Picture 5">
              <a:extLst>
                <a:ext uri="{FF2B5EF4-FFF2-40B4-BE49-F238E27FC236}">
                  <a16:creationId xmlns:a16="http://schemas.microsoft.com/office/drawing/2014/main" id="{BEFC7F08-39C5-FE69-DD39-2708362A560E}"/>
                </a:ext>
              </a:extLst>
            </p:cNvPr>
            <p:cNvPicPr>
              <a:picLocks noChangeAspect="1"/>
            </p:cNvPicPr>
            <p:nvPr/>
          </p:nvPicPr>
          <p:blipFill rotWithShape="1">
            <a:blip r:embed="rId3">
              <a:extLst>
                <a:ext uri="{28A0092B-C50C-407E-A947-70E740481C1C}">
                  <a14:useLocalDpi xmlns:a14="http://schemas.microsoft.com/office/drawing/2010/main" val="0"/>
                </a:ext>
              </a:extLst>
            </a:blip>
            <a:srcRect l="2739" t="3003" r="2021"/>
            <a:stretch/>
          </p:blipFill>
          <p:spPr>
            <a:xfrm>
              <a:off x="6273836" y="1440575"/>
              <a:ext cx="5055722" cy="5148924"/>
            </a:xfrm>
            <a:prstGeom prst="rect">
              <a:avLst/>
            </a:prstGeom>
          </p:spPr>
        </p:pic>
        <p:sp>
          <p:nvSpPr>
            <p:cNvPr id="7" name="TextBox 6">
              <a:extLst>
                <a:ext uri="{FF2B5EF4-FFF2-40B4-BE49-F238E27FC236}">
                  <a16:creationId xmlns:a16="http://schemas.microsoft.com/office/drawing/2014/main" id="{EE8658A0-28AB-B080-9B57-C7BB968A1378}"/>
                </a:ext>
              </a:extLst>
            </p:cNvPr>
            <p:cNvSpPr txBox="1"/>
            <p:nvPr/>
          </p:nvSpPr>
          <p:spPr>
            <a:xfrm>
              <a:off x="358346" y="1441941"/>
              <a:ext cx="5040691" cy="400110"/>
            </a:xfrm>
            <a:prstGeom prst="rect">
              <a:avLst/>
            </a:prstGeom>
            <a:solidFill>
              <a:schemeClr val="tx1"/>
            </a:solidFill>
          </p:spPr>
          <p:txBody>
            <a:bodyPr wrap="square" rtlCol="0">
              <a:spAutoFit/>
            </a:bodyPr>
            <a:lstStyle/>
            <a:p>
              <a:r>
                <a:rPr lang="en-US" sz="2000" dirty="0">
                  <a:solidFill>
                    <a:schemeClr val="bg1"/>
                  </a:solidFill>
                  <a:latin typeface="Avenir Book" panose="02000503020000020003" pitchFamily="2" charset="0"/>
                </a:rPr>
                <a:t>Cold Dark Matter e.g. WIMP</a:t>
              </a:r>
            </a:p>
          </p:txBody>
        </p:sp>
        <p:sp>
          <p:nvSpPr>
            <p:cNvPr id="8" name="TextBox 7">
              <a:extLst>
                <a:ext uri="{FF2B5EF4-FFF2-40B4-BE49-F238E27FC236}">
                  <a16:creationId xmlns:a16="http://schemas.microsoft.com/office/drawing/2014/main" id="{92DB6C69-BE43-5054-0BFD-08F9D4CB59CF}"/>
                </a:ext>
              </a:extLst>
            </p:cNvPr>
            <p:cNvSpPr txBox="1"/>
            <p:nvPr/>
          </p:nvSpPr>
          <p:spPr>
            <a:xfrm>
              <a:off x="6273836" y="1440575"/>
              <a:ext cx="5055722" cy="369332"/>
            </a:xfrm>
            <a:prstGeom prst="rect">
              <a:avLst/>
            </a:prstGeom>
            <a:solidFill>
              <a:schemeClr val="tx1"/>
            </a:solidFill>
          </p:spPr>
          <p:txBody>
            <a:bodyPr wrap="square" rtlCol="0">
              <a:spAutoFit/>
            </a:bodyPr>
            <a:lstStyle/>
            <a:p>
              <a:r>
                <a:rPr lang="en-US" dirty="0">
                  <a:solidFill>
                    <a:schemeClr val="bg1"/>
                  </a:solidFill>
                  <a:latin typeface="Avenir Book" panose="02000503020000020003" pitchFamily="2" charset="0"/>
                </a:rPr>
                <a:t>Warm Dark Matter – e.g. Sterile Neutrino</a:t>
              </a:r>
            </a:p>
          </p:txBody>
        </p:sp>
      </p:grpSp>
      <p:sp>
        <p:nvSpPr>
          <p:cNvPr id="10" name="TextBox 9">
            <a:extLst>
              <a:ext uri="{FF2B5EF4-FFF2-40B4-BE49-F238E27FC236}">
                <a16:creationId xmlns:a16="http://schemas.microsoft.com/office/drawing/2014/main" id="{2514F00B-E9C8-4A0A-9008-A69B109BC46B}"/>
              </a:ext>
            </a:extLst>
          </p:cNvPr>
          <p:cNvSpPr txBox="1"/>
          <p:nvPr/>
        </p:nvSpPr>
        <p:spPr>
          <a:xfrm rot="16200000">
            <a:off x="4744188" y="3244333"/>
            <a:ext cx="2703625" cy="369332"/>
          </a:xfrm>
          <a:prstGeom prst="rect">
            <a:avLst/>
          </a:prstGeom>
          <a:solidFill>
            <a:schemeClr val="tx1"/>
          </a:solidFill>
        </p:spPr>
        <p:txBody>
          <a:bodyPr wrap="none" rtlCol="0">
            <a:spAutoFit/>
          </a:bodyPr>
          <a:lstStyle/>
          <a:p>
            <a:r>
              <a:rPr lang="en-US" dirty="0">
                <a:solidFill>
                  <a:schemeClr val="bg1"/>
                </a:solidFill>
                <a:latin typeface="Avenir Book" panose="02000503020000020003" pitchFamily="2" charset="0"/>
              </a:rPr>
              <a:t>Credit: Lovell et al. 2014</a:t>
            </a:r>
          </a:p>
        </p:txBody>
      </p:sp>
      <p:grpSp>
        <p:nvGrpSpPr>
          <p:cNvPr id="12" name="Group 11">
            <a:extLst>
              <a:ext uri="{FF2B5EF4-FFF2-40B4-BE49-F238E27FC236}">
                <a16:creationId xmlns:a16="http://schemas.microsoft.com/office/drawing/2014/main" id="{962A27F1-7EAB-74B3-3A8B-CCEA30DEF3D0}"/>
              </a:ext>
            </a:extLst>
          </p:cNvPr>
          <p:cNvGrpSpPr/>
          <p:nvPr/>
        </p:nvGrpSpPr>
        <p:grpSpPr>
          <a:xfrm>
            <a:off x="3544683" y="1478246"/>
            <a:ext cx="5055723" cy="3624505"/>
            <a:chOff x="-1027033" y="560313"/>
            <a:chExt cx="5320312" cy="3711886"/>
          </a:xfrm>
        </p:grpSpPr>
        <p:pic>
          <p:nvPicPr>
            <p:cNvPr id="13" name="Picture 12" descr="Screen Shot 2019-02-07 at 9.35.20 AM.png">
              <a:extLst>
                <a:ext uri="{FF2B5EF4-FFF2-40B4-BE49-F238E27FC236}">
                  <a16:creationId xmlns:a16="http://schemas.microsoft.com/office/drawing/2014/main" id="{2383C473-6E80-C311-E2F8-B754BADF8CA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731435" y="560313"/>
              <a:ext cx="5024714" cy="3711886"/>
            </a:xfrm>
            <a:prstGeom prst="rect">
              <a:avLst/>
            </a:prstGeom>
          </p:spPr>
        </p:pic>
        <p:sp>
          <p:nvSpPr>
            <p:cNvPr id="14" name="TextBox 13">
              <a:extLst>
                <a:ext uri="{FF2B5EF4-FFF2-40B4-BE49-F238E27FC236}">
                  <a16:creationId xmlns:a16="http://schemas.microsoft.com/office/drawing/2014/main" id="{B0C96437-A21B-C397-C1CD-96B8A0B85F8B}"/>
                </a:ext>
              </a:extLst>
            </p:cNvPr>
            <p:cNvSpPr txBox="1"/>
            <p:nvPr/>
          </p:nvSpPr>
          <p:spPr>
            <a:xfrm rot="16200000">
              <a:off x="-2681921" y="2215202"/>
              <a:ext cx="3698438" cy="388661"/>
            </a:xfrm>
            <a:prstGeom prst="rect">
              <a:avLst/>
            </a:prstGeom>
            <a:solidFill>
              <a:schemeClr val="tx1"/>
            </a:solidFill>
          </p:spPr>
          <p:txBody>
            <a:bodyPr wrap="square" rtlCol="0">
              <a:spAutoFit/>
            </a:bodyPr>
            <a:lstStyle/>
            <a:p>
              <a:pPr algn="ctr"/>
              <a:r>
                <a:rPr lang="en-US" dirty="0">
                  <a:solidFill>
                    <a:schemeClr val="bg1"/>
                  </a:solidFill>
                  <a:latin typeface="Avenir Book" panose="02000503020000020003" pitchFamily="2" charset="0"/>
                </a:rPr>
                <a:t>Projected Number/kpc</a:t>
              </a:r>
              <a:r>
                <a:rPr lang="en-US" baseline="30000" dirty="0">
                  <a:solidFill>
                    <a:schemeClr val="bg1"/>
                  </a:solidFill>
                  <a:latin typeface="Avenir Book" panose="02000503020000020003" pitchFamily="2" charset="0"/>
                </a:rPr>
                <a:t>2</a:t>
              </a:r>
              <a:endParaRPr lang="en-US" dirty="0">
                <a:solidFill>
                  <a:schemeClr val="bg1"/>
                </a:solidFill>
                <a:latin typeface="Avenir Book" panose="02000503020000020003" pitchFamily="2" charset="0"/>
              </a:endParaRPr>
            </a:p>
          </p:txBody>
        </p:sp>
        <p:sp>
          <p:nvSpPr>
            <p:cNvPr id="15" name="TextBox 14">
              <a:extLst>
                <a:ext uri="{FF2B5EF4-FFF2-40B4-BE49-F238E27FC236}">
                  <a16:creationId xmlns:a16="http://schemas.microsoft.com/office/drawing/2014/main" id="{FD109781-4FB4-144E-E374-09519CCCE4EA}"/>
                </a:ext>
              </a:extLst>
            </p:cNvPr>
            <p:cNvSpPr txBox="1"/>
            <p:nvPr/>
          </p:nvSpPr>
          <p:spPr>
            <a:xfrm>
              <a:off x="806632" y="3867861"/>
              <a:ext cx="1859296" cy="378236"/>
            </a:xfrm>
            <a:prstGeom prst="rect">
              <a:avLst/>
            </a:prstGeom>
            <a:solidFill>
              <a:schemeClr val="tx1"/>
            </a:solidFill>
          </p:spPr>
          <p:txBody>
            <a:bodyPr wrap="none" rtlCol="0">
              <a:spAutoFit/>
            </a:bodyPr>
            <a:lstStyle/>
            <a:p>
              <a:r>
                <a:rPr lang="en-US" dirty="0">
                  <a:solidFill>
                    <a:schemeClr val="bg1"/>
                  </a:solidFill>
                  <a:latin typeface="Avenir Book" panose="02000503020000020003" pitchFamily="2" charset="0"/>
                </a:rPr>
                <a:t>Halo Mass (M</a:t>
              </a:r>
              <a:r>
                <a:rPr lang="en-US" baseline="-25000" dirty="0">
                  <a:solidFill>
                    <a:schemeClr val="bg1"/>
                  </a:solidFill>
                  <a:latin typeface="Avenir Book" panose="02000503020000020003" pitchFamily="2" charset="0"/>
                </a:rPr>
                <a:t>☉</a:t>
              </a:r>
              <a:r>
                <a:rPr lang="en-US" dirty="0">
                  <a:solidFill>
                    <a:schemeClr val="bg1"/>
                  </a:solidFill>
                  <a:latin typeface="Avenir Book" panose="02000503020000020003" pitchFamily="2" charset="0"/>
                </a:rPr>
                <a:t>)</a:t>
              </a:r>
            </a:p>
          </p:txBody>
        </p:sp>
        <p:sp>
          <p:nvSpPr>
            <p:cNvPr id="16" name="TextBox 15">
              <a:extLst>
                <a:ext uri="{FF2B5EF4-FFF2-40B4-BE49-F238E27FC236}">
                  <a16:creationId xmlns:a16="http://schemas.microsoft.com/office/drawing/2014/main" id="{1AD9EFA3-190F-59F3-001E-72F3E1B98EBF}"/>
                </a:ext>
              </a:extLst>
            </p:cNvPr>
            <p:cNvSpPr txBox="1"/>
            <p:nvPr/>
          </p:nvSpPr>
          <p:spPr>
            <a:xfrm>
              <a:off x="67712" y="2329592"/>
              <a:ext cx="2693270" cy="1229267"/>
            </a:xfrm>
            <a:prstGeom prst="rect">
              <a:avLst/>
            </a:prstGeom>
            <a:solidFill>
              <a:schemeClr val="tx1">
                <a:alpha val="72938"/>
              </a:schemeClr>
            </a:solidFill>
          </p:spPr>
          <p:txBody>
            <a:bodyPr wrap="square" rtlCol="0">
              <a:spAutoFit/>
            </a:bodyPr>
            <a:lstStyle/>
            <a:p>
              <a:r>
                <a:rPr lang="en-US" sz="2400" b="1" dirty="0">
                  <a:solidFill>
                    <a:schemeClr val="accent6">
                      <a:lumMod val="75000"/>
                    </a:schemeClr>
                  </a:solidFill>
                  <a:latin typeface="Avenir Book" panose="02000503020000020003" pitchFamily="2" charset="0"/>
                </a:rPr>
                <a:t>Half mode mass </a:t>
              </a:r>
              <a:r>
                <a:rPr lang="en-US" sz="2400" dirty="0">
                  <a:solidFill>
                    <a:schemeClr val="accent6">
                      <a:lumMod val="75000"/>
                    </a:schemeClr>
                  </a:solidFill>
                  <a:latin typeface="Avenir Book" panose="02000503020000020003" pitchFamily="2" charset="0"/>
                </a:rPr>
                <a:t>characteristic cutoff scale</a:t>
              </a:r>
            </a:p>
          </p:txBody>
        </p:sp>
      </p:grpSp>
      <p:cxnSp>
        <p:nvCxnSpPr>
          <p:cNvPr id="18" name="Straight Arrow Connector 17">
            <a:extLst>
              <a:ext uri="{FF2B5EF4-FFF2-40B4-BE49-F238E27FC236}">
                <a16:creationId xmlns:a16="http://schemas.microsoft.com/office/drawing/2014/main" id="{B65A5C71-ECC0-23BD-432F-24B4D9E55318}"/>
              </a:ext>
            </a:extLst>
          </p:cNvPr>
          <p:cNvCxnSpPr>
            <a:cxnSpLocks/>
          </p:cNvCxnSpPr>
          <p:nvPr/>
        </p:nvCxnSpPr>
        <p:spPr>
          <a:xfrm flipV="1">
            <a:off x="5218463" y="2625108"/>
            <a:ext cx="0" cy="580767"/>
          </a:xfrm>
          <a:prstGeom prst="straightConnector1">
            <a:avLst/>
          </a:prstGeom>
          <a:ln w="444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33107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07395-3E3E-496C-5C87-4870DBCBF50D}"/>
              </a:ext>
            </a:extLst>
          </p:cNvPr>
          <p:cNvSpPr>
            <a:spLocks noGrp="1"/>
          </p:cNvSpPr>
          <p:nvPr>
            <p:ph type="title"/>
          </p:nvPr>
        </p:nvSpPr>
        <p:spPr>
          <a:xfrm>
            <a:off x="0" y="23364"/>
            <a:ext cx="12192000" cy="1400530"/>
          </a:xfrm>
        </p:spPr>
        <p:txBody>
          <a:bodyPr/>
          <a:lstStyle/>
          <a:p>
            <a:r>
              <a:rPr lang="en-US" dirty="0"/>
              <a:t>“Fuzzy” Dark Matter</a:t>
            </a:r>
          </a:p>
        </p:txBody>
      </p:sp>
      <p:sp>
        <p:nvSpPr>
          <p:cNvPr id="4" name="Slide Number Placeholder 3">
            <a:extLst>
              <a:ext uri="{FF2B5EF4-FFF2-40B4-BE49-F238E27FC236}">
                <a16:creationId xmlns:a16="http://schemas.microsoft.com/office/drawing/2014/main" id="{A513132C-2BF7-F12A-9D9E-2AFD1D7C6E67}"/>
              </a:ext>
            </a:extLst>
          </p:cNvPr>
          <p:cNvSpPr>
            <a:spLocks noGrp="1"/>
          </p:cNvSpPr>
          <p:nvPr>
            <p:ph type="sldNum" sz="quarter" idx="12"/>
          </p:nvPr>
        </p:nvSpPr>
        <p:spPr/>
        <p:txBody>
          <a:bodyPr/>
          <a:lstStyle/>
          <a:p>
            <a:fld id="{D57F1E4F-1CFF-5643-939E-02111984F565}" type="slidenum">
              <a:rPr lang="en-US" smtClean="0"/>
              <a:t>40</a:t>
            </a:fld>
            <a:endParaRPr lang="en-US" dirty="0"/>
          </a:p>
        </p:txBody>
      </p:sp>
      <p:pic>
        <p:nvPicPr>
          <p:cNvPr id="5" name="Picture 4">
            <a:extLst>
              <a:ext uri="{FF2B5EF4-FFF2-40B4-BE49-F238E27FC236}">
                <a16:creationId xmlns:a16="http://schemas.microsoft.com/office/drawing/2014/main" id="{C8A045EF-A2A0-0DCD-2AE3-8E8C0CCC4B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76588"/>
            <a:ext cx="7753350" cy="4609461"/>
          </a:xfrm>
          <a:prstGeom prst="rect">
            <a:avLst/>
          </a:prstGeom>
        </p:spPr>
      </p:pic>
      <p:pic>
        <p:nvPicPr>
          <p:cNvPr id="6" name="Picture 5">
            <a:extLst>
              <a:ext uri="{FF2B5EF4-FFF2-40B4-BE49-F238E27FC236}">
                <a16:creationId xmlns:a16="http://schemas.microsoft.com/office/drawing/2014/main" id="{EA31E88F-2618-57A7-27D4-5C9BBB04E9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5448" y="776588"/>
            <a:ext cx="4481103" cy="4069048"/>
          </a:xfrm>
          <a:prstGeom prst="rect">
            <a:avLst/>
          </a:prstGeom>
          <a:solidFill>
            <a:schemeClr val="tx1"/>
          </a:solidFill>
        </p:spPr>
      </p:pic>
      <p:sp>
        <p:nvSpPr>
          <p:cNvPr id="7" name="TextBox 6">
            <a:extLst>
              <a:ext uri="{FF2B5EF4-FFF2-40B4-BE49-F238E27FC236}">
                <a16:creationId xmlns:a16="http://schemas.microsoft.com/office/drawing/2014/main" id="{FE9DCB7F-2DA0-6022-A6AB-4377647EF7FA}"/>
              </a:ext>
            </a:extLst>
          </p:cNvPr>
          <p:cNvSpPr txBox="1"/>
          <p:nvPr/>
        </p:nvSpPr>
        <p:spPr>
          <a:xfrm>
            <a:off x="3942169" y="4826586"/>
            <a:ext cx="4394382" cy="461665"/>
          </a:xfrm>
          <a:prstGeom prst="rect">
            <a:avLst/>
          </a:prstGeom>
          <a:solidFill>
            <a:schemeClr val="tx1"/>
          </a:solidFill>
        </p:spPr>
        <p:txBody>
          <a:bodyPr wrap="square" rtlCol="0">
            <a:spAutoFit/>
          </a:bodyPr>
          <a:lstStyle/>
          <a:p>
            <a:pPr algn="l"/>
            <a:r>
              <a:rPr lang="en-US" sz="2400" dirty="0">
                <a:solidFill>
                  <a:schemeClr val="bg1"/>
                </a:solidFill>
                <a:latin typeface="+mj-lt"/>
              </a:rPr>
              <a:t>Laroche et al. 2022</a:t>
            </a:r>
          </a:p>
        </p:txBody>
      </p:sp>
      <p:pic>
        <p:nvPicPr>
          <p:cNvPr id="8" name="Picture 7">
            <a:extLst>
              <a:ext uri="{FF2B5EF4-FFF2-40B4-BE49-F238E27FC236}">
                <a16:creationId xmlns:a16="http://schemas.microsoft.com/office/drawing/2014/main" id="{8131F32D-189A-BB09-D6E6-AD254ECE00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66761" y="83290"/>
            <a:ext cx="3091451" cy="6102950"/>
          </a:xfrm>
          <a:prstGeom prst="rect">
            <a:avLst/>
          </a:prstGeom>
        </p:spPr>
      </p:pic>
      <p:sp>
        <p:nvSpPr>
          <p:cNvPr id="9" name="TextBox 8">
            <a:extLst>
              <a:ext uri="{FF2B5EF4-FFF2-40B4-BE49-F238E27FC236}">
                <a16:creationId xmlns:a16="http://schemas.microsoft.com/office/drawing/2014/main" id="{FC674BBD-273B-E4BE-7918-D2E296751DAC}"/>
              </a:ext>
            </a:extLst>
          </p:cNvPr>
          <p:cNvSpPr txBox="1"/>
          <p:nvPr/>
        </p:nvSpPr>
        <p:spPr>
          <a:xfrm>
            <a:off x="8566761" y="6066949"/>
            <a:ext cx="3259724" cy="461665"/>
          </a:xfrm>
          <a:prstGeom prst="rect">
            <a:avLst/>
          </a:prstGeom>
          <a:solidFill>
            <a:schemeClr val="tx1"/>
          </a:solidFill>
        </p:spPr>
        <p:txBody>
          <a:bodyPr wrap="square" rtlCol="0">
            <a:spAutoFit/>
          </a:bodyPr>
          <a:lstStyle/>
          <a:p>
            <a:pPr algn="l"/>
            <a:r>
              <a:rPr lang="en-US" sz="2400" dirty="0">
                <a:solidFill>
                  <a:schemeClr val="bg1"/>
                </a:solidFill>
                <a:latin typeface="+mj-lt"/>
              </a:rPr>
              <a:t>Powell et al. 2023</a:t>
            </a:r>
          </a:p>
        </p:txBody>
      </p:sp>
    </p:spTree>
    <p:extLst>
      <p:ext uri="{BB962C8B-B14F-4D97-AF65-F5344CB8AC3E}">
        <p14:creationId xmlns:p14="http://schemas.microsoft.com/office/powerpoint/2010/main" val="24643802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C63D2-3312-AB1E-3A7A-77C3E1F37CB8}"/>
              </a:ext>
            </a:extLst>
          </p:cNvPr>
          <p:cNvSpPr>
            <a:spLocks noGrp="1"/>
          </p:cNvSpPr>
          <p:nvPr>
            <p:ph type="title"/>
          </p:nvPr>
        </p:nvSpPr>
        <p:spPr>
          <a:xfrm>
            <a:off x="145143" y="833344"/>
            <a:ext cx="4598989" cy="1400530"/>
          </a:xfrm>
        </p:spPr>
        <p:txBody>
          <a:bodyPr/>
          <a:lstStyle/>
          <a:p>
            <a:r>
              <a:rPr lang="en-US" dirty="0"/>
              <a:t>Tying the measurement back to the primordial power spectrum</a:t>
            </a:r>
          </a:p>
        </p:txBody>
      </p:sp>
      <p:sp>
        <p:nvSpPr>
          <p:cNvPr id="4" name="Slide Number Placeholder 3">
            <a:extLst>
              <a:ext uri="{FF2B5EF4-FFF2-40B4-BE49-F238E27FC236}">
                <a16:creationId xmlns:a16="http://schemas.microsoft.com/office/drawing/2014/main" id="{0A9CA333-31FD-B05F-F105-729BBD3A0440}"/>
              </a:ext>
            </a:extLst>
          </p:cNvPr>
          <p:cNvSpPr>
            <a:spLocks noGrp="1"/>
          </p:cNvSpPr>
          <p:nvPr>
            <p:ph type="sldNum" sz="quarter" idx="12"/>
          </p:nvPr>
        </p:nvSpPr>
        <p:spPr/>
        <p:txBody>
          <a:bodyPr/>
          <a:lstStyle/>
          <a:p>
            <a:fld id="{D57F1E4F-1CFF-5643-939E-02111984F565}" type="slidenum">
              <a:rPr lang="en-US" smtClean="0"/>
              <a:t>41</a:t>
            </a:fld>
            <a:endParaRPr lang="en-US" dirty="0"/>
          </a:p>
        </p:txBody>
      </p:sp>
      <p:pic>
        <p:nvPicPr>
          <p:cNvPr id="5" name="Picture 4">
            <a:extLst>
              <a:ext uri="{FF2B5EF4-FFF2-40B4-BE49-F238E27FC236}">
                <a16:creationId xmlns:a16="http://schemas.microsoft.com/office/drawing/2014/main" id="{6A551E2B-827E-E0A3-4600-5DA1F0536546}"/>
              </a:ext>
            </a:extLst>
          </p:cNvPr>
          <p:cNvPicPr>
            <a:picLocks noChangeAspect="1"/>
          </p:cNvPicPr>
          <p:nvPr/>
        </p:nvPicPr>
        <p:blipFill>
          <a:blip r:embed="rId2"/>
          <a:stretch>
            <a:fillRect/>
          </a:stretch>
        </p:blipFill>
        <p:spPr>
          <a:xfrm>
            <a:off x="4364813" y="-1"/>
            <a:ext cx="7827187" cy="6309673"/>
          </a:xfrm>
          <a:prstGeom prst="rect">
            <a:avLst/>
          </a:prstGeom>
        </p:spPr>
      </p:pic>
      <p:sp>
        <p:nvSpPr>
          <p:cNvPr id="6" name="TextBox 5">
            <a:extLst>
              <a:ext uri="{FF2B5EF4-FFF2-40B4-BE49-F238E27FC236}">
                <a16:creationId xmlns:a16="http://schemas.microsoft.com/office/drawing/2014/main" id="{4D3CDDC9-99C0-A0D1-C97A-825952743177}"/>
              </a:ext>
            </a:extLst>
          </p:cNvPr>
          <p:cNvSpPr txBox="1"/>
          <p:nvPr/>
        </p:nvSpPr>
        <p:spPr>
          <a:xfrm>
            <a:off x="4540749" y="6219959"/>
            <a:ext cx="7725862" cy="461665"/>
          </a:xfrm>
          <a:prstGeom prst="rect">
            <a:avLst/>
          </a:prstGeom>
          <a:solidFill>
            <a:schemeClr val="tx1"/>
          </a:solidFill>
        </p:spPr>
        <p:txBody>
          <a:bodyPr wrap="square" rtlCol="0">
            <a:spAutoFit/>
          </a:bodyPr>
          <a:lstStyle/>
          <a:p>
            <a:pPr algn="l"/>
            <a:r>
              <a:rPr lang="en-US" sz="2400" dirty="0">
                <a:solidFill>
                  <a:schemeClr val="bg1"/>
                </a:solidFill>
                <a:latin typeface="+mj-lt"/>
              </a:rPr>
              <a:t>Gilman et al. 2022</a:t>
            </a:r>
          </a:p>
        </p:txBody>
      </p:sp>
    </p:spTree>
    <p:extLst>
      <p:ext uri="{BB962C8B-B14F-4D97-AF65-F5344CB8AC3E}">
        <p14:creationId xmlns:p14="http://schemas.microsoft.com/office/powerpoint/2010/main" val="42459078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BC047-7E65-704E-BB2B-0E25E6B7A1BD}"/>
              </a:ext>
            </a:extLst>
          </p:cNvPr>
          <p:cNvSpPr>
            <a:spLocks noGrp="1"/>
          </p:cNvSpPr>
          <p:nvPr>
            <p:ph type="title"/>
          </p:nvPr>
        </p:nvSpPr>
        <p:spPr>
          <a:xfrm>
            <a:off x="0" y="0"/>
            <a:ext cx="12088368" cy="1400530"/>
          </a:xfrm>
        </p:spPr>
        <p:txBody>
          <a:bodyPr/>
          <a:lstStyle/>
          <a:p>
            <a:r>
              <a:rPr lang="en-US" dirty="0"/>
              <a:t>Coming soon, the quasar cold torus flux with the James Webb Space Telescope</a:t>
            </a:r>
          </a:p>
        </p:txBody>
      </p:sp>
      <p:sp>
        <p:nvSpPr>
          <p:cNvPr id="3" name="Content Placeholder 2">
            <a:extLst>
              <a:ext uri="{FF2B5EF4-FFF2-40B4-BE49-F238E27FC236}">
                <a16:creationId xmlns:a16="http://schemas.microsoft.com/office/drawing/2014/main" id="{E00D82CC-AC4A-BA4A-A333-212A3C2D7D7A}"/>
              </a:ext>
            </a:extLst>
          </p:cNvPr>
          <p:cNvSpPr>
            <a:spLocks noGrp="1"/>
          </p:cNvSpPr>
          <p:nvPr>
            <p:ph idx="1"/>
          </p:nvPr>
        </p:nvSpPr>
        <p:spPr>
          <a:xfrm>
            <a:off x="103632" y="1572387"/>
            <a:ext cx="4937925" cy="3985266"/>
          </a:xfrm>
        </p:spPr>
        <p:txBody>
          <a:bodyPr>
            <a:normAutofit/>
          </a:bodyPr>
          <a:lstStyle/>
          <a:p>
            <a:pPr marL="0" indent="0">
              <a:buNone/>
            </a:pPr>
            <a:endParaRPr lang="en-US" dirty="0"/>
          </a:p>
        </p:txBody>
      </p:sp>
      <p:sp>
        <p:nvSpPr>
          <p:cNvPr id="4" name="Slide Number Placeholder 3">
            <a:extLst>
              <a:ext uri="{FF2B5EF4-FFF2-40B4-BE49-F238E27FC236}">
                <a16:creationId xmlns:a16="http://schemas.microsoft.com/office/drawing/2014/main" id="{BBB9CE6D-8E11-5E4A-9594-081534D5F4A7}"/>
              </a:ext>
            </a:extLst>
          </p:cNvPr>
          <p:cNvSpPr>
            <a:spLocks noGrp="1"/>
          </p:cNvSpPr>
          <p:nvPr>
            <p:ph type="sldNum" sz="quarter" idx="12"/>
          </p:nvPr>
        </p:nvSpPr>
        <p:spPr/>
        <p:txBody>
          <a:bodyPr/>
          <a:lstStyle/>
          <a:p>
            <a:fld id="{D57F1E4F-1CFF-5643-939E-02111984F565}" type="slidenum">
              <a:rPr lang="en-US" smtClean="0"/>
              <a:t>42</a:t>
            </a:fld>
            <a:endParaRPr lang="en-US" dirty="0"/>
          </a:p>
        </p:txBody>
      </p:sp>
      <p:pic>
        <p:nvPicPr>
          <p:cNvPr id="1026" name="Picture 2" descr="Echo Mapping in a Black Hole Accretion Disk and Torus">
            <a:extLst>
              <a:ext uri="{FF2B5EF4-FFF2-40B4-BE49-F238E27FC236}">
                <a16:creationId xmlns:a16="http://schemas.microsoft.com/office/drawing/2014/main" id="{3BF92C52-4133-7946-8DFD-040C0A11C4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47" y="1743804"/>
            <a:ext cx="6656316" cy="450501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087D830-7C96-734F-95FA-8ED27C834137}"/>
              </a:ext>
            </a:extLst>
          </p:cNvPr>
          <p:cNvSpPr txBox="1"/>
          <p:nvPr/>
        </p:nvSpPr>
        <p:spPr>
          <a:xfrm>
            <a:off x="26256" y="1548494"/>
            <a:ext cx="5378139" cy="369332"/>
          </a:xfrm>
          <a:prstGeom prst="rect">
            <a:avLst/>
          </a:prstGeom>
          <a:noFill/>
        </p:spPr>
        <p:txBody>
          <a:bodyPr wrap="none" rtlCol="0">
            <a:spAutoFit/>
          </a:bodyPr>
          <a:lstStyle/>
          <a:p>
            <a:pPr algn="l"/>
            <a:r>
              <a:rPr lang="en-US" dirty="0">
                <a:latin typeface="+mj-lt"/>
              </a:rPr>
              <a:t>Simulation from Caltech/JPL, based on Yang et al 2020 </a:t>
            </a:r>
          </a:p>
        </p:txBody>
      </p:sp>
      <p:pic>
        <p:nvPicPr>
          <p:cNvPr id="7" name="Picture 6">
            <a:extLst>
              <a:ext uri="{FF2B5EF4-FFF2-40B4-BE49-F238E27FC236}">
                <a16:creationId xmlns:a16="http://schemas.microsoft.com/office/drawing/2014/main" id="{F9D2960E-8931-CD48-BE77-8EEF6B69EFF8}"/>
              </a:ext>
            </a:extLst>
          </p:cNvPr>
          <p:cNvPicPr>
            <a:picLocks noChangeAspect="1"/>
          </p:cNvPicPr>
          <p:nvPr/>
        </p:nvPicPr>
        <p:blipFill rotWithShape="1">
          <a:blip r:embed="rId4">
            <a:extLst>
              <a:ext uri="{28A0092B-C50C-407E-A947-70E740481C1C}">
                <a14:useLocalDpi xmlns:a14="http://schemas.microsoft.com/office/drawing/2010/main" val="0"/>
              </a:ext>
            </a:extLst>
          </a:blip>
          <a:srcRect l="10029"/>
          <a:stretch/>
        </p:blipFill>
        <p:spPr>
          <a:xfrm>
            <a:off x="6603469" y="1311148"/>
            <a:ext cx="5250882" cy="5505831"/>
          </a:xfrm>
          <a:prstGeom prst="rect">
            <a:avLst/>
          </a:prstGeom>
          <a:solidFill>
            <a:schemeClr val="tx1"/>
          </a:solidFill>
        </p:spPr>
      </p:pic>
      <p:sp>
        <p:nvSpPr>
          <p:cNvPr id="8" name="TextBox 7">
            <a:extLst>
              <a:ext uri="{FF2B5EF4-FFF2-40B4-BE49-F238E27FC236}">
                <a16:creationId xmlns:a16="http://schemas.microsoft.com/office/drawing/2014/main" id="{531BDC77-3205-F04B-A0BE-175DB2839F35}"/>
              </a:ext>
            </a:extLst>
          </p:cNvPr>
          <p:cNvSpPr txBox="1"/>
          <p:nvPr/>
        </p:nvSpPr>
        <p:spPr>
          <a:xfrm>
            <a:off x="10256899" y="2934219"/>
            <a:ext cx="969710" cy="646331"/>
          </a:xfrm>
          <a:prstGeom prst="rect">
            <a:avLst/>
          </a:prstGeom>
          <a:solidFill>
            <a:schemeClr val="tx1"/>
          </a:solidFill>
        </p:spPr>
        <p:txBody>
          <a:bodyPr wrap="square" rtlCol="0">
            <a:spAutoFit/>
          </a:bodyPr>
          <a:lstStyle/>
          <a:p>
            <a:pPr algn="l"/>
            <a:r>
              <a:rPr lang="en-US" dirty="0">
                <a:solidFill>
                  <a:schemeClr val="bg1"/>
                </a:solidFill>
                <a:latin typeface="+mj-lt"/>
              </a:rPr>
              <a:t>~Cold Torus</a:t>
            </a:r>
          </a:p>
        </p:txBody>
      </p:sp>
      <p:sp>
        <p:nvSpPr>
          <p:cNvPr id="9" name="TextBox 8">
            <a:extLst>
              <a:ext uri="{FF2B5EF4-FFF2-40B4-BE49-F238E27FC236}">
                <a16:creationId xmlns:a16="http://schemas.microsoft.com/office/drawing/2014/main" id="{800BA99D-C5F0-534E-ABFD-7B2DC7E4325F}"/>
              </a:ext>
            </a:extLst>
          </p:cNvPr>
          <p:cNvSpPr txBox="1"/>
          <p:nvPr/>
        </p:nvSpPr>
        <p:spPr>
          <a:xfrm>
            <a:off x="10196224" y="3895643"/>
            <a:ext cx="1030385" cy="646331"/>
          </a:xfrm>
          <a:prstGeom prst="rect">
            <a:avLst/>
          </a:prstGeom>
          <a:solidFill>
            <a:schemeClr val="tx1"/>
          </a:solidFill>
        </p:spPr>
        <p:txBody>
          <a:bodyPr wrap="square" rtlCol="0">
            <a:spAutoFit/>
          </a:bodyPr>
          <a:lstStyle/>
          <a:p>
            <a:pPr algn="l"/>
            <a:r>
              <a:rPr lang="en-US" dirty="0">
                <a:solidFill>
                  <a:srgbClr val="FF0000"/>
                </a:solidFill>
                <a:latin typeface="+mj-lt"/>
              </a:rPr>
              <a:t>~Narrow line</a:t>
            </a:r>
          </a:p>
        </p:txBody>
      </p:sp>
      <p:sp>
        <p:nvSpPr>
          <p:cNvPr id="10" name="TextBox 9">
            <a:extLst>
              <a:ext uri="{FF2B5EF4-FFF2-40B4-BE49-F238E27FC236}">
                <a16:creationId xmlns:a16="http://schemas.microsoft.com/office/drawing/2014/main" id="{37C5AA78-DD42-0524-0606-1D22BF2A4CA0}"/>
              </a:ext>
            </a:extLst>
          </p:cNvPr>
          <p:cNvSpPr txBox="1"/>
          <p:nvPr/>
        </p:nvSpPr>
        <p:spPr>
          <a:xfrm>
            <a:off x="4351397" y="5581546"/>
            <a:ext cx="2105996" cy="1200329"/>
          </a:xfrm>
          <a:prstGeom prst="rect">
            <a:avLst/>
          </a:prstGeom>
          <a:solidFill>
            <a:srgbClr val="FFFFFF"/>
          </a:solidFill>
          <a:ln w="85725">
            <a:solidFill>
              <a:srgbClr val="FFC000"/>
            </a:solidFill>
          </a:ln>
        </p:spPr>
        <p:txBody>
          <a:bodyPr wrap="square" rtlCol="0">
            <a:spAutoFit/>
          </a:bodyPr>
          <a:lstStyle/>
          <a:p>
            <a:r>
              <a:rPr lang="en-US" dirty="0">
                <a:solidFill>
                  <a:schemeClr val="bg1"/>
                </a:solidFill>
                <a:latin typeface="Avenir Book" panose="02000503020000020003" pitchFamily="2" charset="0"/>
              </a:rPr>
              <a:t>Small source sensitive to INDIVIDUAL 10</a:t>
            </a:r>
            <a:r>
              <a:rPr lang="en-US" baseline="30000" dirty="0">
                <a:solidFill>
                  <a:schemeClr val="bg1"/>
                </a:solidFill>
                <a:latin typeface="Avenir Book" panose="02000503020000020003" pitchFamily="2" charset="0"/>
              </a:rPr>
              <a:t>7</a:t>
            </a:r>
            <a:r>
              <a:rPr lang="en-US" dirty="0">
                <a:solidFill>
                  <a:schemeClr val="bg1"/>
                </a:solidFill>
                <a:latin typeface="Avenir Book" panose="02000503020000020003" pitchFamily="2" charset="0"/>
              </a:rPr>
              <a:t> M</a:t>
            </a:r>
            <a:r>
              <a:rPr lang="en-US" baseline="-25000" dirty="0">
                <a:solidFill>
                  <a:schemeClr val="bg1"/>
                </a:solidFill>
                <a:latin typeface="Avenir Book" panose="02000503020000020003" pitchFamily="2" charset="0"/>
              </a:rPr>
              <a:t>⦿</a:t>
            </a:r>
            <a:r>
              <a:rPr lang="en-US" dirty="0">
                <a:solidFill>
                  <a:schemeClr val="bg1"/>
                </a:solidFill>
                <a:latin typeface="Avenir Book" panose="02000503020000020003" pitchFamily="2" charset="0"/>
              </a:rPr>
              <a:t> </a:t>
            </a:r>
            <a:r>
              <a:rPr lang="en-US" dirty="0" err="1">
                <a:solidFill>
                  <a:schemeClr val="bg1"/>
                </a:solidFill>
                <a:latin typeface="Avenir Book" panose="02000503020000020003" pitchFamily="2" charset="0"/>
              </a:rPr>
              <a:t>perturbers</a:t>
            </a:r>
            <a:endParaRPr lang="en-US" dirty="0">
              <a:solidFill>
                <a:schemeClr val="bg1"/>
              </a:solidFill>
              <a:latin typeface="Avenir Book" panose="02000503020000020003" pitchFamily="2" charset="0"/>
            </a:endParaRPr>
          </a:p>
        </p:txBody>
      </p:sp>
    </p:spTree>
    <p:extLst>
      <p:ext uri="{BB962C8B-B14F-4D97-AF65-F5344CB8AC3E}">
        <p14:creationId xmlns:p14="http://schemas.microsoft.com/office/powerpoint/2010/main" val="576531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B9C48-BDCA-254F-A1BB-DD4BAE86A921}"/>
              </a:ext>
            </a:extLst>
          </p:cNvPr>
          <p:cNvSpPr>
            <a:spLocks noGrp="1"/>
          </p:cNvSpPr>
          <p:nvPr>
            <p:ph type="title"/>
          </p:nvPr>
        </p:nvSpPr>
        <p:spPr>
          <a:xfrm>
            <a:off x="195587" y="160618"/>
            <a:ext cx="11406189" cy="1400530"/>
          </a:xfrm>
        </p:spPr>
        <p:txBody>
          <a:bodyPr/>
          <a:lstStyle/>
          <a:p>
            <a:r>
              <a:rPr lang="en-US" dirty="0"/>
              <a:t>Forecast constraints with JWST- 38.4 hours to observe 31 lenses in  Cycle 1</a:t>
            </a:r>
          </a:p>
        </p:txBody>
      </p:sp>
      <p:sp>
        <p:nvSpPr>
          <p:cNvPr id="4" name="Slide Number Placeholder 3">
            <a:extLst>
              <a:ext uri="{FF2B5EF4-FFF2-40B4-BE49-F238E27FC236}">
                <a16:creationId xmlns:a16="http://schemas.microsoft.com/office/drawing/2014/main" id="{AE8197C2-A84B-334B-9103-1AD5847A8D12}"/>
              </a:ext>
            </a:extLst>
          </p:cNvPr>
          <p:cNvSpPr>
            <a:spLocks noGrp="1"/>
          </p:cNvSpPr>
          <p:nvPr>
            <p:ph type="sldNum" sz="quarter" idx="12"/>
          </p:nvPr>
        </p:nvSpPr>
        <p:spPr/>
        <p:txBody>
          <a:bodyPr/>
          <a:lstStyle/>
          <a:p>
            <a:fld id="{D57F1E4F-1CFF-5643-939E-02111984F565}" type="slidenum">
              <a:rPr lang="en-US" smtClean="0"/>
              <a:t>43</a:t>
            </a:fld>
            <a:endParaRPr lang="en-US" dirty="0"/>
          </a:p>
        </p:txBody>
      </p:sp>
      <p:pic>
        <p:nvPicPr>
          <p:cNvPr id="8" name="Content Placeholder 7" descr="A picture containing diagram&#10;&#10;Description automatically generated">
            <a:extLst>
              <a:ext uri="{FF2B5EF4-FFF2-40B4-BE49-F238E27FC236}">
                <a16:creationId xmlns:a16="http://schemas.microsoft.com/office/drawing/2014/main" id="{0784421E-292B-6342-9142-CF0316F1070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2909" y="1560588"/>
            <a:ext cx="4004539" cy="4185740"/>
          </a:xfrm>
        </p:spPr>
      </p:pic>
      <p:sp>
        <p:nvSpPr>
          <p:cNvPr id="10" name="Content Placeholder 2">
            <a:extLst>
              <a:ext uri="{FF2B5EF4-FFF2-40B4-BE49-F238E27FC236}">
                <a16:creationId xmlns:a16="http://schemas.microsoft.com/office/drawing/2014/main" id="{54DFFCA3-1269-2740-ADED-E173AAAE09FB}"/>
              </a:ext>
            </a:extLst>
          </p:cNvPr>
          <p:cNvSpPr txBox="1">
            <a:spLocks/>
          </p:cNvSpPr>
          <p:nvPr/>
        </p:nvSpPr>
        <p:spPr>
          <a:xfrm>
            <a:off x="344489" y="5765063"/>
            <a:ext cx="4192959" cy="42753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Avenir Book" panose="02000503020000020003" pitchFamily="2" charset="0"/>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Avenir Book" panose="02000503020000020003" pitchFamily="2" charset="0"/>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Avenir Book" panose="02000503020000020003" pitchFamily="2" charset="0"/>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Avenir Book" panose="02000503020000020003" pitchFamily="2" charset="0"/>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Avenir Book" panose="02000503020000020003" pitchFamily="2" charset="0"/>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None/>
            </a:pPr>
            <a:r>
              <a:rPr lang="en-US" dirty="0"/>
              <a:t>Simulated JWST MIRI image</a:t>
            </a:r>
          </a:p>
        </p:txBody>
      </p:sp>
      <p:pic>
        <p:nvPicPr>
          <p:cNvPr id="9" name="Picture 8">
            <a:extLst>
              <a:ext uri="{FF2B5EF4-FFF2-40B4-BE49-F238E27FC236}">
                <a16:creationId xmlns:a16="http://schemas.microsoft.com/office/drawing/2014/main" id="{09DEC4E9-F933-1C4B-A39C-B359058A8C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7303" y="1311838"/>
            <a:ext cx="7510208" cy="4899495"/>
          </a:xfrm>
          <a:prstGeom prst="rect">
            <a:avLst/>
          </a:prstGeom>
        </p:spPr>
      </p:pic>
      <p:sp>
        <p:nvSpPr>
          <p:cNvPr id="3" name="TextBox 2">
            <a:extLst>
              <a:ext uri="{FF2B5EF4-FFF2-40B4-BE49-F238E27FC236}">
                <a16:creationId xmlns:a16="http://schemas.microsoft.com/office/drawing/2014/main" id="{B29945DC-F96B-8349-A4C3-2D6790945C8A}"/>
              </a:ext>
            </a:extLst>
          </p:cNvPr>
          <p:cNvSpPr txBox="1"/>
          <p:nvPr/>
        </p:nvSpPr>
        <p:spPr>
          <a:xfrm>
            <a:off x="344489" y="6211333"/>
            <a:ext cx="3252750" cy="369332"/>
          </a:xfrm>
          <a:prstGeom prst="rect">
            <a:avLst/>
          </a:prstGeom>
          <a:noFill/>
        </p:spPr>
        <p:txBody>
          <a:bodyPr wrap="none" rtlCol="0">
            <a:spAutoFit/>
          </a:bodyPr>
          <a:lstStyle/>
          <a:p>
            <a:pPr algn="l"/>
            <a:r>
              <a:rPr lang="en-US" dirty="0">
                <a:latin typeface="+mj-lt"/>
              </a:rPr>
              <a:t>JWST-GO-02046, PI Nierenberg</a:t>
            </a:r>
          </a:p>
        </p:txBody>
      </p:sp>
    </p:spTree>
    <p:extLst>
      <p:ext uri="{BB962C8B-B14F-4D97-AF65-F5344CB8AC3E}">
        <p14:creationId xmlns:p14="http://schemas.microsoft.com/office/powerpoint/2010/main" val="34682065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B9C48-BDCA-254F-A1BB-DD4BAE86A921}"/>
              </a:ext>
            </a:extLst>
          </p:cNvPr>
          <p:cNvSpPr>
            <a:spLocks noGrp="1"/>
          </p:cNvSpPr>
          <p:nvPr>
            <p:ph type="title"/>
          </p:nvPr>
        </p:nvSpPr>
        <p:spPr>
          <a:xfrm>
            <a:off x="195587" y="160618"/>
            <a:ext cx="11406189" cy="1400530"/>
          </a:xfrm>
        </p:spPr>
        <p:txBody>
          <a:bodyPr/>
          <a:lstStyle/>
          <a:p>
            <a:r>
              <a:rPr lang="en-US" dirty="0"/>
              <a:t>Forecast constraints with JWST- 38.4 hours to observe 31 lenses in  Cycle 1</a:t>
            </a:r>
          </a:p>
        </p:txBody>
      </p:sp>
      <p:sp>
        <p:nvSpPr>
          <p:cNvPr id="4" name="Slide Number Placeholder 3">
            <a:extLst>
              <a:ext uri="{FF2B5EF4-FFF2-40B4-BE49-F238E27FC236}">
                <a16:creationId xmlns:a16="http://schemas.microsoft.com/office/drawing/2014/main" id="{AE8197C2-A84B-334B-9103-1AD5847A8D12}"/>
              </a:ext>
            </a:extLst>
          </p:cNvPr>
          <p:cNvSpPr>
            <a:spLocks noGrp="1"/>
          </p:cNvSpPr>
          <p:nvPr>
            <p:ph type="sldNum" sz="quarter" idx="12"/>
          </p:nvPr>
        </p:nvSpPr>
        <p:spPr/>
        <p:txBody>
          <a:bodyPr/>
          <a:lstStyle/>
          <a:p>
            <a:fld id="{D57F1E4F-1CFF-5643-939E-02111984F565}" type="slidenum">
              <a:rPr lang="en-US" smtClean="0"/>
              <a:t>44</a:t>
            </a:fld>
            <a:endParaRPr lang="en-US" dirty="0"/>
          </a:p>
        </p:txBody>
      </p:sp>
      <p:pic>
        <p:nvPicPr>
          <p:cNvPr id="8" name="Content Placeholder 7" descr="A picture containing diagram&#10;&#10;Description automatically generated">
            <a:extLst>
              <a:ext uri="{FF2B5EF4-FFF2-40B4-BE49-F238E27FC236}">
                <a16:creationId xmlns:a16="http://schemas.microsoft.com/office/drawing/2014/main" id="{0784421E-292B-6342-9142-CF0316F1070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0070" y="1609105"/>
            <a:ext cx="3934201" cy="4112220"/>
          </a:xfrm>
        </p:spPr>
      </p:pic>
      <p:sp>
        <p:nvSpPr>
          <p:cNvPr id="10" name="Content Placeholder 2">
            <a:extLst>
              <a:ext uri="{FF2B5EF4-FFF2-40B4-BE49-F238E27FC236}">
                <a16:creationId xmlns:a16="http://schemas.microsoft.com/office/drawing/2014/main" id="{54DFFCA3-1269-2740-ADED-E173AAAE09FB}"/>
              </a:ext>
            </a:extLst>
          </p:cNvPr>
          <p:cNvSpPr txBox="1">
            <a:spLocks/>
          </p:cNvSpPr>
          <p:nvPr/>
        </p:nvSpPr>
        <p:spPr>
          <a:xfrm>
            <a:off x="640070" y="5769283"/>
            <a:ext cx="4192959" cy="42753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Avenir Book" panose="02000503020000020003" pitchFamily="2" charset="0"/>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Avenir Book" panose="02000503020000020003" pitchFamily="2" charset="0"/>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Avenir Book" panose="02000503020000020003" pitchFamily="2" charset="0"/>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Avenir Book" panose="02000503020000020003" pitchFamily="2" charset="0"/>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Avenir Book" panose="02000503020000020003" pitchFamily="2" charset="0"/>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None/>
            </a:pPr>
            <a:r>
              <a:rPr lang="en-US" dirty="0"/>
              <a:t>Simulated JWST MIRI image</a:t>
            </a:r>
          </a:p>
        </p:txBody>
      </p:sp>
      <p:pic>
        <p:nvPicPr>
          <p:cNvPr id="9" name="Picture 8">
            <a:extLst>
              <a:ext uri="{FF2B5EF4-FFF2-40B4-BE49-F238E27FC236}">
                <a16:creationId xmlns:a16="http://schemas.microsoft.com/office/drawing/2014/main" id="{09DEC4E9-F933-1C4B-A39C-B359058A8C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7303" y="1364301"/>
            <a:ext cx="7510208" cy="4899495"/>
          </a:xfrm>
          <a:prstGeom prst="rect">
            <a:avLst/>
          </a:prstGeom>
        </p:spPr>
      </p:pic>
      <p:sp>
        <p:nvSpPr>
          <p:cNvPr id="3" name="TextBox 2">
            <a:extLst>
              <a:ext uri="{FF2B5EF4-FFF2-40B4-BE49-F238E27FC236}">
                <a16:creationId xmlns:a16="http://schemas.microsoft.com/office/drawing/2014/main" id="{B29945DC-F96B-8349-A4C3-2D6790945C8A}"/>
              </a:ext>
            </a:extLst>
          </p:cNvPr>
          <p:cNvSpPr txBox="1"/>
          <p:nvPr/>
        </p:nvSpPr>
        <p:spPr>
          <a:xfrm>
            <a:off x="640070" y="6066949"/>
            <a:ext cx="3252750" cy="369332"/>
          </a:xfrm>
          <a:prstGeom prst="rect">
            <a:avLst/>
          </a:prstGeom>
          <a:noFill/>
        </p:spPr>
        <p:txBody>
          <a:bodyPr wrap="none" rtlCol="0">
            <a:spAutoFit/>
          </a:bodyPr>
          <a:lstStyle/>
          <a:p>
            <a:pPr algn="l"/>
            <a:r>
              <a:rPr lang="en-US" dirty="0">
                <a:latin typeface="+mj-lt"/>
              </a:rPr>
              <a:t>JWST-GO-02046, PI Nierenberg</a:t>
            </a:r>
          </a:p>
        </p:txBody>
      </p:sp>
      <p:sp>
        <p:nvSpPr>
          <p:cNvPr id="17" name="TextBox 16">
            <a:extLst>
              <a:ext uri="{FF2B5EF4-FFF2-40B4-BE49-F238E27FC236}">
                <a16:creationId xmlns:a16="http://schemas.microsoft.com/office/drawing/2014/main" id="{D3A7999F-53F8-9E16-0AF5-09E33E20CB8A}"/>
              </a:ext>
            </a:extLst>
          </p:cNvPr>
          <p:cNvSpPr txBox="1"/>
          <p:nvPr/>
        </p:nvSpPr>
        <p:spPr>
          <a:xfrm>
            <a:off x="2017864" y="3637303"/>
            <a:ext cx="4741363" cy="369332"/>
          </a:xfrm>
          <a:prstGeom prst="rect">
            <a:avLst/>
          </a:prstGeom>
          <a:solidFill>
            <a:schemeClr val="tx1"/>
          </a:solidFill>
          <a:ln w="63500">
            <a:solidFill>
              <a:srgbClr val="FFC000"/>
            </a:solidFill>
          </a:ln>
        </p:spPr>
        <p:txBody>
          <a:bodyPr wrap="none" rtlCol="0">
            <a:spAutoFit/>
          </a:bodyPr>
          <a:lstStyle/>
          <a:p>
            <a:pPr algn="l"/>
            <a:r>
              <a:rPr lang="en-US" dirty="0">
                <a:solidFill>
                  <a:schemeClr val="bg1"/>
                </a:solidFill>
                <a:latin typeface="+mj-lt"/>
              </a:rPr>
              <a:t>We will detect completely dark halos if they exist</a:t>
            </a:r>
          </a:p>
        </p:txBody>
      </p:sp>
    </p:spTree>
    <p:extLst>
      <p:ext uri="{BB962C8B-B14F-4D97-AF65-F5344CB8AC3E}">
        <p14:creationId xmlns:p14="http://schemas.microsoft.com/office/powerpoint/2010/main" val="36459242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47062-BA3F-544C-A642-E06BEC0F0AD9}"/>
              </a:ext>
            </a:extLst>
          </p:cNvPr>
          <p:cNvSpPr>
            <a:spLocks noGrp="1"/>
          </p:cNvSpPr>
          <p:nvPr>
            <p:ph type="title"/>
          </p:nvPr>
        </p:nvSpPr>
        <p:spPr>
          <a:xfrm>
            <a:off x="0" y="96423"/>
            <a:ext cx="11274033" cy="1400530"/>
          </a:xfrm>
        </p:spPr>
        <p:txBody>
          <a:bodyPr/>
          <a:lstStyle/>
          <a:p>
            <a:r>
              <a:rPr lang="en-US" sz="4000" dirty="0"/>
              <a:t>Some other forecasts with JWST:</a:t>
            </a:r>
          </a:p>
        </p:txBody>
      </p:sp>
      <p:sp>
        <p:nvSpPr>
          <p:cNvPr id="4" name="Slide Number Placeholder 3">
            <a:extLst>
              <a:ext uri="{FF2B5EF4-FFF2-40B4-BE49-F238E27FC236}">
                <a16:creationId xmlns:a16="http://schemas.microsoft.com/office/drawing/2014/main" id="{9E52ABEE-6B8D-3A4E-A5D8-BA4961D35BF9}"/>
              </a:ext>
            </a:extLst>
          </p:cNvPr>
          <p:cNvSpPr>
            <a:spLocks noGrp="1"/>
          </p:cNvSpPr>
          <p:nvPr>
            <p:ph type="sldNum" sz="quarter" idx="12"/>
          </p:nvPr>
        </p:nvSpPr>
        <p:spPr/>
        <p:txBody>
          <a:bodyPr/>
          <a:lstStyle/>
          <a:p>
            <a:fld id="{D57F1E4F-1CFF-5643-939E-02111984F565}" type="slidenum">
              <a:rPr lang="en-US" smtClean="0"/>
              <a:t>45</a:t>
            </a:fld>
            <a:endParaRPr lang="en-US" dirty="0"/>
          </a:p>
        </p:txBody>
      </p:sp>
      <p:pic>
        <p:nvPicPr>
          <p:cNvPr id="7" name="Picture 6">
            <a:extLst>
              <a:ext uri="{FF2B5EF4-FFF2-40B4-BE49-F238E27FC236}">
                <a16:creationId xmlns:a16="http://schemas.microsoft.com/office/drawing/2014/main" id="{0C6E14AC-E5D6-B24E-87FA-0F717DCC50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40" y="1246648"/>
            <a:ext cx="7713498" cy="3043216"/>
          </a:xfrm>
          <a:prstGeom prst="rect">
            <a:avLst/>
          </a:prstGeom>
        </p:spPr>
      </p:pic>
      <p:pic>
        <p:nvPicPr>
          <p:cNvPr id="5" name="Picture 4">
            <a:extLst>
              <a:ext uri="{FF2B5EF4-FFF2-40B4-BE49-F238E27FC236}">
                <a16:creationId xmlns:a16="http://schemas.microsoft.com/office/drawing/2014/main" id="{C1274C8E-4D5E-1D4C-9133-810510DCB3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4468" y="497118"/>
            <a:ext cx="4203153" cy="4254411"/>
          </a:xfrm>
          <a:prstGeom prst="rect">
            <a:avLst/>
          </a:prstGeom>
        </p:spPr>
      </p:pic>
      <p:sp>
        <p:nvSpPr>
          <p:cNvPr id="3" name="TextBox 2">
            <a:extLst>
              <a:ext uri="{FF2B5EF4-FFF2-40B4-BE49-F238E27FC236}">
                <a16:creationId xmlns:a16="http://schemas.microsoft.com/office/drawing/2014/main" id="{17136E5E-8A7A-3F82-360C-FFCF3A8CB37F}"/>
              </a:ext>
            </a:extLst>
          </p:cNvPr>
          <p:cNvSpPr txBox="1"/>
          <p:nvPr/>
        </p:nvSpPr>
        <p:spPr>
          <a:xfrm>
            <a:off x="154379" y="5651450"/>
            <a:ext cx="11220450" cy="830997"/>
          </a:xfrm>
          <a:prstGeom prst="rect">
            <a:avLst/>
          </a:prstGeom>
          <a:solidFill>
            <a:schemeClr val="tx1"/>
          </a:solidFill>
        </p:spPr>
        <p:txBody>
          <a:bodyPr wrap="square" rtlCol="0">
            <a:spAutoFit/>
          </a:bodyPr>
          <a:lstStyle/>
          <a:p>
            <a:pPr algn="l"/>
            <a:r>
              <a:rPr lang="en-US" sz="2400" dirty="0">
                <a:solidFill>
                  <a:schemeClr val="bg1"/>
                </a:solidFill>
                <a:latin typeface="+mj-lt"/>
              </a:rPr>
              <a:t>Also we will detect or rule out 50% mixed warm/dark matter (Keeley et al. 2022, see talk tomorrow!) </a:t>
            </a:r>
          </a:p>
        </p:txBody>
      </p:sp>
      <p:sp>
        <p:nvSpPr>
          <p:cNvPr id="8" name="TextBox 7">
            <a:extLst>
              <a:ext uri="{FF2B5EF4-FFF2-40B4-BE49-F238E27FC236}">
                <a16:creationId xmlns:a16="http://schemas.microsoft.com/office/drawing/2014/main" id="{4EEA73A6-1046-618B-75B7-50C156325FED}"/>
              </a:ext>
            </a:extLst>
          </p:cNvPr>
          <p:cNvSpPr txBox="1"/>
          <p:nvPr/>
        </p:nvSpPr>
        <p:spPr>
          <a:xfrm>
            <a:off x="154379" y="4289864"/>
            <a:ext cx="7261983" cy="461665"/>
          </a:xfrm>
          <a:prstGeom prst="rect">
            <a:avLst/>
          </a:prstGeom>
          <a:solidFill>
            <a:schemeClr val="tx1"/>
          </a:solidFill>
        </p:spPr>
        <p:txBody>
          <a:bodyPr wrap="square" rtlCol="0">
            <a:spAutoFit/>
          </a:bodyPr>
          <a:lstStyle/>
          <a:p>
            <a:pPr algn="l"/>
            <a:r>
              <a:rPr lang="en-US" sz="2400" dirty="0">
                <a:solidFill>
                  <a:schemeClr val="bg1"/>
                </a:solidFill>
                <a:latin typeface="+mj-lt"/>
              </a:rPr>
              <a:t>SIDM: Gilman et al. 2021</a:t>
            </a:r>
          </a:p>
        </p:txBody>
      </p:sp>
    </p:spTree>
    <p:extLst>
      <p:ext uri="{BB962C8B-B14F-4D97-AF65-F5344CB8AC3E}">
        <p14:creationId xmlns:p14="http://schemas.microsoft.com/office/powerpoint/2010/main" val="2630560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27D3E-F292-BB6E-EE57-42CDA9E94558}"/>
              </a:ext>
            </a:extLst>
          </p:cNvPr>
          <p:cNvSpPr>
            <a:spLocks noGrp="1"/>
          </p:cNvSpPr>
          <p:nvPr>
            <p:ph type="title"/>
          </p:nvPr>
        </p:nvSpPr>
        <p:spPr/>
        <p:txBody>
          <a:bodyPr/>
          <a:lstStyle/>
          <a:p>
            <a:r>
              <a:rPr lang="en-US" dirty="0"/>
              <a:t>The future…</a:t>
            </a:r>
          </a:p>
        </p:txBody>
      </p:sp>
      <p:sp>
        <p:nvSpPr>
          <p:cNvPr id="3" name="Content Placeholder 2">
            <a:extLst>
              <a:ext uri="{FF2B5EF4-FFF2-40B4-BE49-F238E27FC236}">
                <a16:creationId xmlns:a16="http://schemas.microsoft.com/office/drawing/2014/main" id="{D4E45983-3886-4403-0571-D6D966945371}"/>
              </a:ext>
            </a:extLst>
          </p:cNvPr>
          <p:cNvSpPr>
            <a:spLocks noGrp="1"/>
          </p:cNvSpPr>
          <p:nvPr>
            <p:ph idx="1"/>
          </p:nvPr>
        </p:nvSpPr>
        <p:spPr/>
        <p:txBody>
          <a:bodyPr>
            <a:normAutofit/>
          </a:bodyPr>
          <a:lstStyle/>
          <a:p>
            <a:r>
              <a:rPr lang="en-US" sz="3600" dirty="0"/>
              <a:t>Continuous improvement of lens models</a:t>
            </a:r>
          </a:p>
          <a:p>
            <a:r>
              <a:rPr lang="en-US" sz="3600" dirty="0"/>
              <a:t>New data</a:t>
            </a:r>
          </a:p>
          <a:p>
            <a:r>
              <a:rPr lang="en-US" sz="3600" dirty="0"/>
              <a:t>New lenses</a:t>
            </a:r>
          </a:p>
        </p:txBody>
      </p:sp>
      <p:sp>
        <p:nvSpPr>
          <p:cNvPr id="4" name="Slide Number Placeholder 3">
            <a:extLst>
              <a:ext uri="{FF2B5EF4-FFF2-40B4-BE49-F238E27FC236}">
                <a16:creationId xmlns:a16="http://schemas.microsoft.com/office/drawing/2014/main" id="{8FD44764-81D0-5FBC-1A0B-5F60578116AE}"/>
              </a:ext>
            </a:extLst>
          </p:cNvPr>
          <p:cNvSpPr>
            <a:spLocks noGrp="1"/>
          </p:cNvSpPr>
          <p:nvPr>
            <p:ph type="sldNum" sz="quarter" idx="12"/>
          </p:nvPr>
        </p:nvSpPr>
        <p:spPr/>
        <p:txBody>
          <a:bodyPr/>
          <a:lstStyle/>
          <a:p>
            <a:fld id="{D57F1E4F-1CFF-5643-939E-02111984F565}" type="slidenum">
              <a:rPr lang="en-US" smtClean="0"/>
              <a:t>46</a:t>
            </a:fld>
            <a:endParaRPr lang="en-US" dirty="0"/>
          </a:p>
        </p:txBody>
      </p:sp>
    </p:spTree>
    <p:extLst>
      <p:ext uri="{BB962C8B-B14F-4D97-AF65-F5344CB8AC3E}">
        <p14:creationId xmlns:p14="http://schemas.microsoft.com/office/powerpoint/2010/main" val="17071952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511AC-71AF-EF98-2A83-10F434012962}"/>
              </a:ext>
            </a:extLst>
          </p:cNvPr>
          <p:cNvSpPr>
            <a:spLocks noGrp="1"/>
          </p:cNvSpPr>
          <p:nvPr>
            <p:ph type="title"/>
          </p:nvPr>
        </p:nvSpPr>
        <p:spPr>
          <a:xfrm>
            <a:off x="0" y="23364"/>
            <a:ext cx="12192000" cy="1400530"/>
          </a:xfrm>
        </p:spPr>
        <p:txBody>
          <a:bodyPr/>
          <a:lstStyle/>
          <a:p>
            <a:r>
              <a:rPr lang="en-US" dirty="0"/>
              <a:t>Host galaxy modelling for stronger constraint on </a:t>
            </a:r>
            <a:r>
              <a:rPr lang="en-US" dirty="0" err="1"/>
              <a:t>macromodel</a:t>
            </a:r>
            <a:endParaRPr lang="en-US" dirty="0"/>
          </a:p>
        </p:txBody>
      </p:sp>
      <p:sp>
        <p:nvSpPr>
          <p:cNvPr id="4" name="Slide Number Placeholder 3">
            <a:extLst>
              <a:ext uri="{FF2B5EF4-FFF2-40B4-BE49-F238E27FC236}">
                <a16:creationId xmlns:a16="http://schemas.microsoft.com/office/drawing/2014/main" id="{9A39131C-AA2C-1A9C-112C-3AC3DC55A060}"/>
              </a:ext>
            </a:extLst>
          </p:cNvPr>
          <p:cNvSpPr>
            <a:spLocks noGrp="1"/>
          </p:cNvSpPr>
          <p:nvPr>
            <p:ph type="sldNum" sz="quarter" idx="12"/>
          </p:nvPr>
        </p:nvSpPr>
        <p:spPr/>
        <p:txBody>
          <a:bodyPr/>
          <a:lstStyle/>
          <a:p>
            <a:fld id="{D57F1E4F-1CFF-5643-939E-02111984F565}" type="slidenum">
              <a:rPr lang="en-US" smtClean="0"/>
              <a:t>47</a:t>
            </a:fld>
            <a:endParaRPr lang="en-US" dirty="0"/>
          </a:p>
        </p:txBody>
      </p:sp>
      <p:pic>
        <p:nvPicPr>
          <p:cNvPr id="5" name="Picture 4">
            <a:extLst>
              <a:ext uri="{FF2B5EF4-FFF2-40B4-BE49-F238E27FC236}">
                <a16:creationId xmlns:a16="http://schemas.microsoft.com/office/drawing/2014/main" id="{3E1599CE-76E8-547B-C051-AF1FD204B1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5665" y="1423894"/>
            <a:ext cx="5519820" cy="4666427"/>
          </a:xfrm>
          <a:prstGeom prst="rect">
            <a:avLst/>
          </a:prstGeom>
        </p:spPr>
      </p:pic>
      <p:sp>
        <p:nvSpPr>
          <p:cNvPr id="6" name="TextBox 5">
            <a:extLst>
              <a:ext uri="{FF2B5EF4-FFF2-40B4-BE49-F238E27FC236}">
                <a16:creationId xmlns:a16="http://schemas.microsoft.com/office/drawing/2014/main" id="{5D2F7090-6792-1CF5-8F5A-7CE92DEA6EA5}"/>
              </a:ext>
            </a:extLst>
          </p:cNvPr>
          <p:cNvSpPr txBox="1"/>
          <p:nvPr/>
        </p:nvSpPr>
        <p:spPr>
          <a:xfrm>
            <a:off x="6475665" y="5859488"/>
            <a:ext cx="5519819" cy="461665"/>
          </a:xfrm>
          <a:prstGeom prst="rect">
            <a:avLst/>
          </a:prstGeom>
          <a:solidFill>
            <a:schemeClr val="tx1"/>
          </a:solidFill>
        </p:spPr>
        <p:txBody>
          <a:bodyPr wrap="square" rtlCol="0">
            <a:spAutoFit/>
          </a:bodyPr>
          <a:lstStyle/>
          <a:p>
            <a:pPr algn="l"/>
            <a:r>
              <a:rPr lang="en-US" sz="2400" dirty="0" err="1">
                <a:solidFill>
                  <a:schemeClr val="bg1"/>
                </a:solidFill>
                <a:latin typeface="+mj-lt"/>
              </a:rPr>
              <a:t>Birrer</a:t>
            </a:r>
            <a:r>
              <a:rPr lang="en-US" sz="2400" dirty="0">
                <a:solidFill>
                  <a:schemeClr val="bg1"/>
                </a:solidFill>
                <a:latin typeface="+mj-lt"/>
              </a:rPr>
              <a:t> 2021</a:t>
            </a:r>
          </a:p>
        </p:txBody>
      </p:sp>
      <p:pic>
        <p:nvPicPr>
          <p:cNvPr id="7" name="Picture 6">
            <a:extLst>
              <a:ext uri="{FF2B5EF4-FFF2-40B4-BE49-F238E27FC236}">
                <a16:creationId xmlns:a16="http://schemas.microsoft.com/office/drawing/2014/main" id="{3C793A91-321C-3103-CB30-F93FBE254B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227" y="1625883"/>
            <a:ext cx="3489158" cy="3220762"/>
          </a:xfrm>
          <a:prstGeom prst="rect">
            <a:avLst/>
          </a:prstGeom>
        </p:spPr>
      </p:pic>
      <p:sp>
        <p:nvSpPr>
          <p:cNvPr id="8" name="TextBox 7">
            <a:extLst>
              <a:ext uri="{FF2B5EF4-FFF2-40B4-BE49-F238E27FC236}">
                <a16:creationId xmlns:a16="http://schemas.microsoft.com/office/drawing/2014/main" id="{3166ACF9-DDFC-596F-F2B3-C334500FB59D}"/>
              </a:ext>
            </a:extLst>
          </p:cNvPr>
          <p:cNvSpPr txBox="1"/>
          <p:nvPr/>
        </p:nvSpPr>
        <p:spPr>
          <a:xfrm>
            <a:off x="594227" y="4894615"/>
            <a:ext cx="3489158" cy="1569660"/>
          </a:xfrm>
          <a:prstGeom prst="rect">
            <a:avLst/>
          </a:prstGeom>
          <a:solidFill>
            <a:schemeClr val="tx1"/>
          </a:solidFill>
        </p:spPr>
        <p:txBody>
          <a:bodyPr wrap="square" rtlCol="0">
            <a:spAutoFit/>
          </a:bodyPr>
          <a:lstStyle/>
          <a:p>
            <a:pPr algn="l"/>
            <a:r>
              <a:rPr lang="en-US" sz="2400" dirty="0">
                <a:solidFill>
                  <a:schemeClr val="bg1"/>
                </a:solidFill>
                <a:latin typeface="+mj-lt"/>
              </a:rPr>
              <a:t>High sensitivity of narrow-line magnification with large-scale constraint from arcs</a:t>
            </a:r>
          </a:p>
        </p:txBody>
      </p:sp>
    </p:spTree>
    <p:extLst>
      <p:ext uri="{BB962C8B-B14F-4D97-AF65-F5344CB8AC3E}">
        <p14:creationId xmlns:p14="http://schemas.microsoft.com/office/powerpoint/2010/main" val="15443201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7EE0B-287C-1842-A8EA-2ECD23548AF2}"/>
              </a:ext>
            </a:extLst>
          </p:cNvPr>
          <p:cNvSpPr>
            <a:spLocks noGrp="1"/>
          </p:cNvSpPr>
          <p:nvPr>
            <p:ph type="title"/>
          </p:nvPr>
        </p:nvSpPr>
        <p:spPr>
          <a:xfrm>
            <a:off x="118671" y="31255"/>
            <a:ext cx="11848819" cy="1400530"/>
          </a:xfrm>
        </p:spPr>
        <p:txBody>
          <a:bodyPr/>
          <a:lstStyle/>
          <a:p>
            <a:r>
              <a:rPr lang="en-US" dirty="0"/>
              <a:t>Future prospects for unresolved source lensing</a:t>
            </a:r>
          </a:p>
        </p:txBody>
      </p:sp>
      <p:sp>
        <p:nvSpPr>
          <p:cNvPr id="3" name="Content Placeholder 2">
            <a:extLst>
              <a:ext uri="{FF2B5EF4-FFF2-40B4-BE49-F238E27FC236}">
                <a16:creationId xmlns:a16="http://schemas.microsoft.com/office/drawing/2014/main" id="{D9B8ED10-02C7-2844-9E6B-0C9EFD92C1A5}"/>
              </a:ext>
            </a:extLst>
          </p:cNvPr>
          <p:cNvSpPr>
            <a:spLocks noGrp="1"/>
          </p:cNvSpPr>
          <p:nvPr>
            <p:ph idx="1"/>
          </p:nvPr>
        </p:nvSpPr>
        <p:spPr>
          <a:xfrm>
            <a:off x="343989" y="1847001"/>
            <a:ext cx="5752011" cy="3804732"/>
          </a:xfrm>
        </p:spPr>
        <p:txBody>
          <a:bodyPr>
            <a:normAutofit/>
          </a:bodyPr>
          <a:lstStyle/>
          <a:p>
            <a:r>
              <a:rPr lang="en-US" sz="2800" b="1" dirty="0"/>
              <a:t>Hundreds of new lense</a:t>
            </a:r>
            <a:r>
              <a:rPr lang="en-US" sz="2800" dirty="0"/>
              <a:t>s will be discovered in upcoming surveys (LSST, Euclid, Roman~ mid 2020s)</a:t>
            </a:r>
          </a:p>
          <a:p>
            <a:endParaRPr lang="en-US" sz="2800" dirty="0"/>
          </a:p>
          <a:p>
            <a:r>
              <a:rPr lang="en-US" sz="2800" b="1" dirty="0"/>
              <a:t>Improved flux precision </a:t>
            </a:r>
            <a:r>
              <a:rPr lang="en-US" sz="2800" dirty="0"/>
              <a:t>with next generation instruments and observatories</a:t>
            </a:r>
          </a:p>
          <a:p>
            <a:endParaRPr lang="en-US" dirty="0"/>
          </a:p>
          <a:p>
            <a:endParaRPr lang="en-US" dirty="0"/>
          </a:p>
        </p:txBody>
      </p:sp>
      <p:pic>
        <p:nvPicPr>
          <p:cNvPr id="4" name="Picture 3">
            <a:extLst>
              <a:ext uri="{FF2B5EF4-FFF2-40B4-BE49-F238E27FC236}">
                <a16:creationId xmlns:a16="http://schemas.microsoft.com/office/drawing/2014/main" id="{B8A06586-908C-BE4A-8A67-CC75F45989B9}"/>
              </a:ext>
            </a:extLst>
          </p:cNvPr>
          <p:cNvPicPr>
            <a:picLocks noChangeAspect="1"/>
          </p:cNvPicPr>
          <p:nvPr/>
        </p:nvPicPr>
        <p:blipFill rotWithShape="1">
          <a:blip r:embed="rId2">
            <a:extLst>
              <a:ext uri="{28A0092B-C50C-407E-A947-70E740481C1C}">
                <a14:useLocalDpi xmlns:a14="http://schemas.microsoft.com/office/drawing/2010/main" val="0"/>
              </a:ext>
            </a:extLst>
          </a:blip>
          <a:srcRect t="1878"/>
          <a:stretch/>
        </p:blipFill>
        <p:spPr>
          <a:xfrm>
            <a:off x="6742346" y="827443"/>
            <a:ext cx="5225143" cy="5348034"/>
          </a:xfrm>
          <a:prstGeom prst="rect">
            <a:avLst/>
          </a:prstGeom>
          <a:solidFill>
            <a:schemeClr val="tx1"/>
          </a:solidFill>
        </p:spPr>
      </p:pic>
      <p:sp>
        <p:nvSpPr>
          <p:cNvPr id="5" name="TextBox 4">
            <a:extLst>
              <a:ext uri="{FF2B5EF4-FFF2-40B4-BE49-F238E27FC236}">
                <a16:creationId xmlns:a16="http://schemas.microsoft.com/office/drawing/2014/main" id="{71DD46F6-F67C-4C42-A739-3414CD04BC77}"/>
              </a:ext>
            </a:extLst>
          </p:cNvPr>
          <p:cNvSpPr txBox="1"/>
          <p:nvPr/>
        </p:nvSpPr>
        <p:spPr>
          <a:xfrm>
            <a:off x="6742346" y="6172761"/>
            <a:ext cx="5225143" cy="369332"/>
          </a:xfrm>
          <a:prstGeom prst="rect">
            <a:avLst/>
          </a:prstGeom>
          <a:solidFill>
            <a:srgbClr val="FFFFFF"/>
          </a:solidFill>
        </p:spPr>
        <p:txBody>
          <a:bodyPr wrap="square" rtlCol="0">
            <a:spAutoFit/>
          </a:bodyPr>
          <a:lstStyle/>
          <a:p>
            <a:r>
              <a:rPr lang="en-US" dirty="0" err="1">
                <a:solidFill>
                  <a:schemeClr val="bg1"/>
                </a:solidFill>
                <a:latin typeface="Avenir Book" panose="02000503020000020003" pitchFamily="2" charset="0"/>
              </a:rPr>
              <a:t>Oguri</a:t>
            </a:r>
            <a:r>
              <a:rPr lang="en-US" dirty="0">
                <a:solidFill>
                  <a:schemeClr val="bg1"/>
                </a:solidFill>
                <a:latin typeface="Avenir Book" panose="02000503020000020003" pitchFamily="2" charset="0"/>
              </a:rPr>
              <a:t> and Marshall 2010</a:t>
            </a:r>
          </a:p>
        </p:txBody>
      </p:sp>
      <p:sp>
        <p:nvSpPr>
          <p:cNvPr id="6" name="Rectangle 5">
            <a:extLst>
              <a:ext uri="{FF2B5EF4-FFF2-40B4-BE49-F238E27FC236}">
                <a16:creationId xmlns:a16="http://schemas.microsoft.com/office/drawing/2014/main" id="{C228554F-2F93-EB40-86E9-E4E173DB0030}"/>
              </a:ext>
            </a:extLst>
          </p:cNvPr>
          <p:cNvSpPr/>
          <p:nvPr/>
        </p:nvSpPr>
        <p:spPr>
          <a:xfrm>
            <a:off x="10860730" y="1344797"/>
            <a:ext cx="234560" cy="4469110"/>
          </a:xfrm>
          <a:prstGeom prst="rect">
            <a:avLst/>
          </a:prstGeom>
          <a:noFill/>
          <a:ln w="38100" cmpd="sng">
            <a:solidFill>
              <a:srgbClr val="FF66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00CABA88-4348-3642-8D44-533782061958}"/>
              </a:ext>
            </a:extLst>
          </p:cNvPr>
          <p:cNvSpPr txBox="1"/>
          <p:nvPr/>
        </p:nvSpPr>
        <p:spPr>
          <a:xfrm>
            <a:off x="9798660" y="1975167"/>
            <a:ext cx="689612" cy="369332"/>
          </a:xfrm>
          <a:prstGeom prst="rect">
            <a:avLst/>
          </a:prstGeom>
          <a:noFill/>
        </p:spPr>
        <p:txBody>
          <a:bodyPr wrap="none" rtlCol="0">
            <a:spAutoFit/>
          </a:bodyPr>
          <a:lstStyle/>
          <a:p>
            <a:r>
              <a:rPr lang="en-US" dirty="0">
                <a:solidFill>
                  <a:srgbClr val="FF7A00"/>
                </a:solidFill>
                <a:latin typeface="Avenir Book" panose="02000503020000020003" pitchFamily="2" charset="0"/>
              </a:rPr>
              <a:t>LSST</a:t>
            </a:r>
          </a:p>
        </p:txBody>
      </p:sp>
      <p:sp>
        <p:nvSpPr>
          <p:cNvPr id="8" name="Slide Number Placeholder 7">
            <a:extLst>
              <a:ext uri="{FF2B5EF4-FFF2-40B4-BE49-F238E27FC236}">
                <a16:creationId xmlns:a16="http://schemas.microsoft.com/office/drawing/2014/main" id="{DD35AC1C-EA09-F84D-A498-A7AB5463A3F5}"/>
              </a:ext>
            </a:extLst>
          </p:cNvPr>
          <p:cNvSpPr>
            <a:spLocks noGrp="1"/>
          </p:cNvSpPr>
          <p:nvPr>
            <p:ph type="sldNum" sz="quarter" idx="12"/>
          </p:nvPr>
        </p:nvSpPr>
        <p:spPr/>
        <p:txBody>
          <a:bodyPr/>
          <a:lstStyle/>
          <a:p>
            <a:fld id="{D57F1E4F-1CFF-5643-939E-02111984F565}" type="slidenum">
              <a:rPr lang="en-US" smtClean="0"/>
              <a:t>48</a:t>
            </a:fld>
            <a:endParaRPr lang="en-US" dirty="0"/>
          </a:p>
        </p:txBody>
      </p:sp>
    </p:spTree>
    <p:extLst>
      <p:ext uri="{BB962C8B-B14F-4D97-AF65-F5344CB8AC3E}">
        <p14:creationId xmlns:p14="http://schemas.microsoft.com/office/powerpoint/2010/main" val="39419771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052D4-A9AE-ED4F-AB24-1B0163A6C9F4}"/>
              </a:ext>
            </a:extLst>
          </p:cNvPr>
          <p:cNvSpPr>
            <a:spLocks noGrp="1"/>
          </p:cNvSpPr>
          <p:nvPr>
            <p:ph type="title"/>
          </p:nvPr>
        </p:nvSpPr>
        <p:spPr>
          <a:xfrm>
            <a:off x="0" y="0"/>
            <a:ext cx="12192000" cy="1400530"/>
          </a:xfrm>
        </p:spPr>
        <p:txBody>
          <a:bodyPr/>
          <a:lstStyle/>
          <a:p>
            <a:r>
              <a:rPr lang="en-US" dirty="0"/>
              <a:t>Development of next generation detectors</a:t>
            </a:r>
          </a:p>
        </p:txBody>
      </p:sp>
      <p:pic>
        <p:nvPicPr>
          <p:cNvPr id="4" name="Picture 3">
            <a:extLst>
              <a:ext uri="{FF2B5EF4-FFF2-40B4-BE49-F238E27FC236}">
                <a16:creationId xmlns:a16="http://schemas.microsoft.com/office/drawing/2014/main" id="{85977516-9524-B245-846B-E5F9BFA534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0245" y="952762"/>
            <a:ext cx="7885288" cy="5792349"/>
          </a:xfrm>
          <a:prstGeom prst="rect">
            <a:avLst/>
          </a:prstGeom>
        </p:spPr>
      </p:pic>
      <p:sp>
        <p:nvSpPr>
          <p:cNvPr id="5" name="Content Placeholder 2">
            <a:extLst>
              <a:ext uri="{FF2B5EF4-FFF2-40B4-BE49-F238E27FC236}">
                <a16:creationId xmlns:a16="http://schemas.microsoft.com/office/drawing/2014/main" id="{DE47AB70-F665-D346-BC51-6CF62F43E489}"/>
              </a:ext>
            </a:extLst>
          </p:cNvPr>
          <p:cNvSpPr>
            <a:spLocks noGrp="1"/>
          </p:cNvSpPr>
          <p:nvPr>
            <p:ph idx="1"/>
          </p:nvPr>
        </p:nvSpPr>
        <p:spPr>
          <a:xfrm>
            <a:off x="144105" y="1854934"/>
            <a:ext cx="3490918" cy="3770362"/>
          </a:xfrm>
        </p:spPr>
        <p:txBody>
          <a:bodyPr>
            <a:normAutofit/>
          </a:bodyPr>
          <a:lstStyle/>
          <a:p>
            <a:r>
              <a:rPr lang="en-US" dirty="0"/>
              <a:t>Liger is an upgrade to the current IFS on Keck </a:t>
            </a:r>
          </a:p>
          <a:p>
            <a:r>
              <a:rPr lang="en-US" dirty="0"/>
              <a:t>NL lensing was one of three main science goals highlighted in recent MSIP funding proposal</a:t>
            </a:r>
          </a:p>
          <a:p>
            <a:r>
              <a:rPr lang="en-US" dirty="0"/>
              <a:t>Status: Advanced to stage 3 NSF MSRI-2, now up to NSF site visit.</a:t>
            </a:r>
          </a:p>
        </p:txBody>
      </p:sp>
      <p:sp>
        <p:nvSpPr>
          <p:cNvPr id="3" name="Slide Number Placeholder 2">
            <a:extLst>
              <a:ext uri="{FF2B5EF4-FFF2-40B4-BE49-F238E27FC236}">
                <a16:creationId xmlns:a16="http://schemas.microsoft.com/office/drawing/2014/main" id="{AC0B588D-D5B8-BF4B-8C47-1C7C9F8B2D1A}"/>
              </a:ext>
            </a:extLst>
          </p:cNvPr>
          <p:cNvSpPr>
            <a:spLocks noGrp="1"/>
          </p:cNvSpPr>
          <p:nvPr>
            <p:ph type="sldNum" sz="quarter" idx="12"/>
          </p:nvPr>
        </p:nvSpPr>
        <p:spPr/>
        <p:txBody>
          <a:bodyPr/>
          <a:lstStyle/>
          <a:p>
            <a:fld id="{D57F1E4F-1CFF-5643-939E-02111984F565}" type="slidenum">
              <a:rPr lang="en-US" smtClean="0"/>
              <a:t>49</a:t>
            </a:fld>
            <a:endParaRPr lang="en-US" dirty="0"/>
          </a:p>
        </p:txBody>
      </p:sp>
    </p:spTree>
    <p:extLst>
      <p:ext uri="{BB962C8B-B14F-4D97-AF65-F5344CB8AC3E}">
        <p14:creationId xmlns:p14="http://schemas.microsoft.com/office/powerpoint/2010/main" val="1907256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4ECF4-CD6A-A9A1-0FF1-F05B6F5AD3FB}"/>
              </a:ext>
            </a:extLst>
          </p:cNvPr>
          <p:cNvSpPr>
            <a:spLocks noGrp="1"/>
          </p:cNvSpPr>
          <p:nvPr>
            <p:ph type="title"/>
          </p:nvPr>
        </p:nvSpPr>
        <p:spPr>
          <a:xfrm>
            <a:off x="0" y="40045"/>
            <a:ext cx="12192000" cy="1400530"/>
          </a:xfrm>
        </p:spPr>
        <p:txBody>
          <a:bodyPr/>
          <a:lstStyle/>
          <a:p>
            <a:pPr algn="ctr"/>
            <a:r>
              <a:rPr lang="en-US" sz="3200" dirty="0"/>
              <a:t>Different halo </a:t>
            </a:r>
            <a:r>
              <a:rPr lang="en-US" sz="3200" b="1" dirty="0"/>
              <a:t>Density Profiles</a:t>
            </a:r>
          </a:p>
        </p:txBody>
      </p:sp>
      <p:sp>
        <p:nvSpPr>
          <p:cNvPr id="4" name="Slide Number Placeholder 3">
            <a:extLst>
              <a:ext uri="{FF2B5EF4-FFF2-40B4-BE49-F238E27FC236}">
                <a16:creationId xmlns:a16="http://schemas.microsoft.com/office/drawing/2014/main" id="{5617E660-1DD2-CCF1-16AF-BC78DDDD1C35}"/>
              </a:ext>
            </a:extLst>
          </p:cNvPr>
          <p:cNvSpPr>
            <a:spLocks noGrp="1"/>
          </p:cNvSpPr>
          <p:nvPr>
            <p:ph type="sldNum" sz="quarter" idx="12"/>
          </p:nvPr>
        </p:nvSpPr>
        <p:spPr/>
        <p:txBody>
          <a:bodyPr/>
          <a:lstStyle/>
          <a:p>
            <a:fld id="{D57F1E4F-1CFF-5643-939E-02111984F565}" type="slidenum">
              <a:rPr lang="en-US" smtClean="0"/>
              <a:t>5</a:t>
            </a:fld>
            <a:endParaRPr lang="en-US" dirty="0"/>
          </a:p>
        </p:txBody>
      </p:sp>
      <p:grpSp>
        <p:nvGrpSpPr>
          <p:cNvPr id="9" name="Group 8">
            <a:extLst>
              <a:ext uri="{FF2B5EF4-FFF2-40B4-BE49-F238E27FC236}">
                <a16:creationId xmlns:a16="http://schemas.microsoft.com/office/drawing/2014/main" id="{BB93DB04-DDD7-B1DD-91DF-B923FEC32EB5}"/>
              </a:ext>
            </a:extLst>
          </p:cNvPr>
          <p:cNvGrpSpPr/>
          <p:nvPr/>
        </p:nvGrpSpPr>
        <p:grpSpPr>
          <a:xfrm>
            <a:off x="-146790" y="711104"/>
            <a:ext cx="11785267" cy="5355845"/>
            <a:chOff x="-455709" y="1233654"/>
            <a:chExt cx="11785267" cy="5355845"/>
          </a:xfrm>
        </p:grpSpPr>
        <p:pic>
          <p:nvPicPr>
            <p:cNvPr id="5" name="Picture 4">
              <a:extLst>
                <a:ext uri="{FF2B5EF4-FFF2-40B4-BE49-F238E27FC236}">
                  <a16:creationId xmlns:a16="http://schemas.microsoft.com/office/drawing/2014/main" id="{3C8F782A-B147-C124-8273-BC61CD4596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709" y="1233654"/>
              <a:ext cx="5891345" cy="5174140"/>
            </a:xfrm>
            <a:prstGeom prst="rect">
              <a:avLst/>
            </a:prstGeom>
          </p:spPr>
        </p:pic>
        <p:pic>
          <p:nvPicPr>
            <p:cNvPr id="6" name="Picture 5">
              <a:extLst>
                <a:ext uri="{FF2B5EF4-FFF2-40B4-BE49-F238E27FC236}">
                  <a16:creationId xmlns:a16="http://schemas.microsoft.com/office/drawing/2014/main" id="{BEFC7F08-39C5-FE69-DD39-2708362A560E}"/>
                </a:ext>
              </a:extLst>
            </p:cNvPr>
            <p:cNvPicPr>
              <a:picLocks noChangeAspect="1"/>
            </p:cNvPicPr>
            <p:nvPr/>
          </p:nvPicPr>
          <p:blipFill rotWithShape="1">
            <a:blip r:embed="rId4">
              <a:extLst>
                <a:ext uri="{28A0092B-C50C-407E-A947-70E740481C1C}">
                  <a14:useLocalDpi xmlns:a14="http://schemas.microsoft.com/office/drawing/2010/main" val="0"/>
                </a:ext>
              </a:extLst>
            </a:blip>
            <a:srcRect l="2739" t="3003" r="2021"/>
            <a:stretch/>
          </p:blipFill>
          <p:spPr>
            <a:xfrm>
              <a:off x="6273836" y="1440575"/>
              <a:ext cx="5055722" cy="5148924"/>
            </a:xfrm>
            <a:prstGeom prst="rect">
              <a:avLst/>
            </a:prstGeom>
          </p:spPr>
        </p:pic>
        <p:sp>
          <p:nvSpPr>
            <p:cNvPr id="7" name="TextBox 6">
              <a:extLst>
                <a:ext uri="{FF2B5EF4-FFF2-40B4-BE49-F238E27FC236}">
                  <a16:creationId xmlns:a16="http://schemas.microsoft.com/office/drawing/2014/main" id="{EE8658A0-28AB-B080-9B57-C7BB968A1378}"/>
                </a:ext>
              </a:extLst>
            </p:cNvPr>
            <p:cNvSpPr txBox="1"/>
            <p:nvPr/>
          </p:nvSpPr>
          <p:spPr>
            <a:xfrm>
              <a:off x="358346" y="1441941"/>
              <a:ext cx="5040691" cy="400110"/>
            </a:xfrm>
            <a:prstGeom prst="rect">
              <a:avLst/>
            </a:prstGeom>
            <a:solidFill>
              <a:schemeClr val="tx1"/>
            </a:solidFill>
          </p:spPr>
          <p:txBody>
            <a:bodyPr wrap="square" rtlCol="0">
              <a:spAutoFit/>
            </a:bodyPr>
            <a:lstStyle/>
            <a:p>
              <a:r>
                <a:rPr lang="en-US" sz="2000" dirty="0">
                  <a:solidFill>
                    <a:schemeClr val="bg1"/>
                  </a:solidFill>
                  <a:latin typeface="Avenir Book" panose="02000503020000020003" pitchFamily="2" charset="0"/>
                </a:rPr>
                <a:t>Cold Dark Matter e.g. WIMP</a:t>
              </a:r>
            </a:p>
          </p:txBody>
        </p:sp>
        <p:sp>
          <p:nvSpPr>
            <p:cNvPr id="8" name="TextBox 7">
              <a:extLst>
                <a:ext uri="{FF2B5EF4-FFF2-40B4-BE49-F238E27FC236}">
                  <a16:creationId xmlns:a16="http://schemas.microsoft.com/office/drawing/2014/main" id="{92DB6C69-BE43-5054-0BFD-08F9D4CB59CF}"/>
                </a:ext>
              </a:extLst>
            </p:cNvPr>
            <p:cNvSpPr txBox="1"/>
            <p:nvPr/>
          </p:nvSpPr>
          <p:spPr>
            <a:xfrm>
              <a:off x="6273836" y="1440575"/>
              <a:ext cx="5055722" cy="369332"/>
            </a:xfrm>
            <a:prstGeom prst="rect">
              <a:avLst/>
            </a:prstGeom>
            <a:solidFill>
              <a:schemeClr val="tx1"/>
            </a:solidFill>
          </p:spPr>
          <p:txBody>
            <a:bodyPr wrap="square" rtlCol="0">
              <a:spAutoFit/>
            </a:bodyPr>
            <a:lstStyle/>
            <a:p>
              <a:r>
                <a:rPr lang="en-US" dirty="0">
                  <a:solidFill>
                    <a:schemeClr val="bg1"/>
                  </a:solidFill>
                  <a:latin typeface="Avenir Book" panose="02000503020000020003" pitchFamily="2" charset="0"/>
                </a:rPr>
                <a:t>Warm Dark Matter – e.g. Sterile Neutrino</a:t>
              </a:r>
            </a:p>
          </p:txBody>
        </p:sp>
      </p:grpSp>
      <p:sp>
        <p:nvSpPr>
          <p:cNvPr id="10" name="TextBox 9">
            <a:extLst>
              <a:ext uri="{FF2B5EF4-FFF2-40B4-BE49-F238E27FC236}">
                <a16:creationId xmlns:a16="http://schemas.microsoft.com/office/drawing/2014/main" id="{2514F00B-E9C8-4A0A-9008-A69B109BC46B}"/>
              </a:ext>
            </a:extLst>
          </p:cNvPr>
          <p:cNvSpPr txBox="1"/>
          <p:nvPr/>
        </p:nvSpPr>
        <p:spPr>
          <a:xfrm rot="16200000">
            <a:off x="4744188" y="3244333"/>
            <a:ext cx="2703625" cy="369332"/>
          </a:xfrm>
          <a:prstGeom prst="rect">
            <a:avLst/>
          </a:prstGeom>
          <a:solidFill>
            <a:schemeClr val="tx1"/>
          </a:solidFill>
        </p:spPr>
        <p:txBody>
          <a:bodyPr wrap="none" rtlCol="0">
            <a:spAutoFit/>
          </a:bodyPr>
          <a:lstStyle/>
          <a:p>
            <a:r>
              <a:rPr lang="en-US" dirty="0">
                <a:solidFill>
                  <a:schemeClr val="bg1"/>
                </a:solidFill>
                <a:latin typeface="Avenir Book" panose="02000503020000020003" pitchFamily="2" charset="0"/>
              </a:rPr>
              <a:t>Credit: Lovell et al. 2014</a:t>
            </a:r>
          </a:p>
        </p:txBody>
      </p:sp>
      <p:pic>
        <p:nvPicPr>
          <p:cNvPr id="11" name="Picture 10">
            <a:extLst>
              <a:ext uri="{FF2B5EF4-FFF2-40B4-BE49-F238E27FC236}">
                <a16:creationId xmlns:a16="http://schemas.microsoft.com/office/drawing/2014/main" id="{D15F0886-C577-1CD8-EE22-05B29ED14E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69335" y="576421"/>
            <a:ext cx="5306254" cy="5216318"/>
          </a:xfrm>
          <a:prstGeom prst="rect">
            <a:avLst/>
          </a:prstGeom>
          <a:solidFill>
            <a:schemeClr val="tx1"/>
          </a:solidFill>
        </p:spPr>
      </p:pic>
      <p:sp>
        <p:nvSpPr>
          <p:cNvPr id="17" name="TextBox 16">
            <a:extLst>
              <a:ext uri="{FF2B5EF4-FFF2-40B4-BE49-F238E27FC236}">
                <a16:creationId xmlns:a16="http://schemas.microsoft.com/office/drawing/2014/main" id="{F1CB65B3-62B9-9035-55BC-D69EAFB38A8D}"/>
              </a:ext>
            </a:extLst>
          </p:cNvPr>
          <p:cNvSpPr txBox="1"/>
          <p:nvPr/>
        </p:nvSpPr>
        <p:spPr>
          <a:xfrm>
            <a:off x="4304567" y="4979989"/>
            <a:ext cx="3752038" cy="369332"/>
          </a:xfrm>
          <a:prstGeom prst="rect">
            <a:avLst/>
          </a:prstGeom>
          <a:solidFill>
            <a:schemeClr val="tx1"/>
          </a:solidFill>
        </p:spPr>
        <p:txBody>
          <a:bodyPr wrap="square" rtlCol="0">
            <a:spAutoFit/>
          </a:bodyPr>
          <a:lstStyle/>
          <a:p>
            <a:pPr algn="l"/>
            <a:r>
              <a:rPr lang="en-US" dirty="0">
                <a:solidFill>
                  <a:schemeClr val="bg1"/>
                </a:solidFill>
                <a:latin typeface="+mj-lt"/>
              </a:rPr>
              <a:t>      10                 12                   14</a:t>
            </a:r>
          </a:p>
        </p:txBody>
      </p:sp>
      <p:sp>
        <p:nvSpPr>
          <p:cNvPr id="19" name="TextBox 18">
            <a:extLst>
              <a:ext uri="{FF2B5EF4-FFF2-40B4-BE49-F238E27FC236}">
                <a16:creationId xmlns:a16="http://schemas.microsoft.com/office/drawing/2014/main" id="{D9E8169C-0DFF-B210-D83A-D339BB503678}"/>
              </a:ext>
            </a:extLst>
          </p:cNvPr>
          <p:cNvSpPr txBox="1"/>
          <p:nvPr/>
        </p:nvSpPr>
        <p:spPr>
          <a:xfrm rot="16200000">
            <a:off x="1643849" y="2221607"/>
            <a:ext cx="3752038" cy="461665"/>
          </a:xfrm>
          <a:prstGeom prst="rect">
            <a:avLst/>
          </a:prstGeom>
          <a:solidFill>
            <a:schemeClr val="tx1"/>
          </a:solidFill>
        </p:spPr>
        <p:txBody>
          <a:bodyPr wrap="square" rtlCol="0">
            <a:spAutoFit/>
          </a:bodyPr>
          <a:lstStyle/>
          <a:p>
            <a:r>
              <a:rPr lang="en-US" sz="2400" dirty="0">
                <a:solidFill>
                  <a:schemeClr val="bg1"/>
                </a:solidFill>
                <a:latin typeface="+mj-lt"/>
              </a:rPr>
              <a:t>Log [Concentration]</a:t>
            </a:r>
          </a:p>
        </p:txBody>
      </p:sp>
      <p:sp>
        <p:nvSpPr>
          <p:cNvPr id="21" name="TextBox 20">
            <a:extLst>
              <a:ext uri="{FF2B5EF4-FFF2-40B4-BE49-F238E27FC236}">
                <a16:creationId xmlns:a16="http://schemas.microsoft.com/office/drawing/2014/main" id="{1A244768-C871-C5C0-9B25-926F1B5B49B2}"/>
              </a:ext>
            </a:extLst>
          </p:cNvPr>
          <p:cNvSpPr txBox="1"/>
          <p:nvPr/>
        </p:nvSpPr>
        <p:spPr>
          <a:xfrm>
            <a:off x="4404648" y="4418735"/>
            <a:ext cx="2576920" cy="461665"/>
          </a:xfrm>
          <a:prstGeom prst="rect">
            <a:avLst/>
          </a:prstGeom>
          <a:solidFill>
            <a:schemeClr val="tx1"/>
          </a:solidFill>
        </p:spPr>
        <p:txBody>
          <a:bodyPr wrap="square" rtlCol="0">
            <a:spAutoFit/>
          </a:bodyPr>
          <a:lstStyle/>
          <a:p>
            <a:r>
              <a:rPr lang="en-US" sz="2400" dirty="0" err="1">
                <a:solidFill>
                  <a:schemeClr val="bg1"/>
                </a:solidFill>
                <a:latin typeface="+mj-lt"/>
              </a:rPr>
              <a:t>Macciò</a:t>
            </a:r>
            <a:r>
              <a:rPr lang="en-US" sz="2400" dirty="0">
                <a:solidFill>
                  <a:schemeClr val="bg1"/>
                </a:solidFill>
                <a:latin typeface="+mj-lt"/>
              </a:rPr>
              <a:t> et al. 2013</a:t>
            </a:r>
          </a:p>
        </p:txBody>
      </p:sp>
    </p:spTree>
    <p:extLst>
      <p:ext uri="{BB962C8B-B14F-4D97-AF65-F5344CB8AC3E}">
        <p14:creationId xmlns:p14="http://schemas.microsoft.com/office/powerpoint/2010/main" val="19466530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AF84C-1EDA-1212-FD2C-0809DA80BC5A}"/>
              </a:ext>
            </a:extLst>
          </p:cNvPr>
          <p:cNvSpPr>
            <a:spLocks noGrp="1"/>
          </p:cNvSpPr>
          <p:nvPr>
            <p:ph type="title"/>
          </p:nvPr>
        </p:nvSpPr>
        <p:spPr>
          <a:xfrm>
            <a:off x="0" y="23364"/>
            <a:ext cx="12192000" cy="1400530"/>
          </a:xfrm>
        </p:spPr>
        <p:txBody>
          <a:bodyPr/>
          <a:lstStyle/>
          <a:p>
            <a:r>
              <a:rPr lang="en-US" dirty="0"/>
              <a:t>Future prospects for gravitational imaging- single detection- higher spatial resolution </a:t>
            </a:r>
          </a:p>
        </p:txBody>
      </p:sp>
      <p:sp>
        <p:nvSpPr>
          <p:cNvPr id="4" name="Slide Number Placeholder 3">
            <a:extLst>
              <a:ext uri="{FF2B5EF4-FFF2-40B4-BE49-F238E27FC236}">
                <a16:creationId xmlns:a16="http://schemas.microsoft.com/office/drawing/2014/main" id="{6DA49DF6-8C91-F3C3-FB21-963287C5B6D8}"/>
              </a:ext>
            </a:extLst>
          </p:cNvPr>
          <p:cNvSpPr>
            <a:spLocks noGrp="1"/>
          </p:cNvSpPr>
          <p:nvPr>
            <p:ph type="sldNum" sz="quarter" idx="12"/>
          </p:nvPr>
        </p:nvSpPr>
        <p:spPr/>
        <p:txBody>
          <a:bodyPr/>
          <a:lstStyle/>
          <a:p>
            <a:fld id="{D57F1E4F-1CFF-5643-939E-02111984F565}" type="slidenum">
              <a:rPr lang="en-US" smtClean="0"/>
              <a:t>50</a:t>
            </a:fld>
            <a:endParaRPr lang="en-US" dirty="0"/>
          </a:p>
        </p:txBody>
      </p:sp>
      <p:pic>
        <p:nvPicPr>
          <p:cNvPr id="1026" name="Picture 2" descr="High-resolution gravitational imaging: The image on the left shows VLBI data for the lens system B1938+666. The long arc is a strongly lensed image of a distant background galaxy. The image on the right shows how different mass substructures in the lens galaxy would affect the gravitational arc of B1938+666.">
            <a:extLst>
              <a:ext uri="{FF2B5EF4-FFF2-40B4-BE49-F238E27FC236}">
                <a16:creationId xmlns:a16="http://schemas.microsoft.com/office/drawing/2014/main" id="{85AFBF7B-91D5-26B1-CCC2-E564598213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307" y="2088912"/>
            <a:ext cx="8438147" cy="361587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38F120D-E700-1CC0-D42D-E46A0FD86CCB}"/>
              </a:ext>
            </a:extLst>
          </p:cNvPr>
          <p:cNvSpPr txBox="1"/>
          <p:nvPr/>
        </p:nvSpPr>
        <p:spPr>
          <a:xfrm>
            <a:off x="3401929" y="5203273"/>
            <a:ext cx="5153525" cy="461665"/>
          </a:xfrm>
          <a:prstGeom prst="rect">
            <a:avLst/>
          </a:prstGeom>
          <a:solidFill>
            <a:schemeClr val="tx1"/>
          </a:solidFill>
        </p:spPr>
        <p:txBody>
          <a:bodyPr wrap="square" rtlCol="0">
            <a:spAutoFit/>
          </a:bodyPr>
          <a:lstStyle/>
          <a:p>
            <a:pPr algn="l"/>
            <a:r>
              <a:rPr lang="en-US" sz="2400" dirty="0" err="1">
                <a:solidFill>
                  <a:schemeClr val="bg1"/>
                </a:solidFill>
                <a:latin typeface="+mj-lt"/>
              </a:rPr>
              <a:t>Vegetti</a:t>
            </a:r>
            <a:endParaRPr lang="en-US" sz="2400" dirty="0">
              <a:solidFill>
                <a:schemeClr val="bg1"/>
              </a:solidFill>
              <a:latin typeface="+mj-lt"/>
            </a:endParaRPr>
          </a:p>
        </p:txBody>
      </p:sp>
      <p:sp>
        <p:nvSpPr>
          <p:cNvPr id="8" name="TextBox 7">
            <a:extLst>
              <a:ext uri="{FF2B5EF4-FFF2-40B4-BE49-F238E27FC236}">
                <a16:creationId xmlns:a16="http://schemas.microsoft.com/office/drawing/2014/main" id="{3A5B880B-74E3-473E-2C80-EBEE9058FEE3}"/>
              </a:ext>
            </a:extLst>
          </p:cNvPr>
          <p:cNvSpPr txBox="1"/>
          <p:nvPr/>
        </p:nvSpPr>
        <p:spPr>
          <a:xfrm>
            <a:off x="3401929" y="2088912"/>
            <a:ext cx="5153525" cy="461665"/>
          </a:xfrm>
          <a:prstGeom prst="rect">
            <a:avLst/>
          </a:prstGeom>
          <a:solidFill>
            <a:schemeClr val="tx1"/>
          </a:solidFill>
        </p:spPr>
        <p:txBody>
          <a:bodyPr wrap="square" rtlCol="0">
            <a:spAutoFit/>
          </a:bodyPr>
          <a:lstStyle/>
          <a:p>
            <a:pPr algn="l"/>
            <a:r>
              <a:rPr lang="en-US" sz="2400" dirty="0">
                <a:solidFill>
                  <a:schemeClr val="bg1"/>
                </a:solidFill>
                <a:latin typeface="+mj-lt"/>
              </a:rPr>
              <a:t>Simulated VLBI detection</a:t>
            </a:r>
          </a:p>
        </p:txBody>
      </p:sp>
      <p:sp>
        <p:nvSpPr>
          <p:cNvPr id="10" name="Content Placeholder 2">
            <a:extLst>
              <a:ext uri="{FF2B5EF4-FFF2-40B4-BE49-F238E27FC236}">
                <a16:creationId xmlns:a16="http://schemas.microsoft.com/office/drawing/2014/main" id="{8D7900DA-1FC0-E26D-156D-7B20078E1AAB}"/>
              </a:ext>
            </a:extLst>
          </p:cNvPr>
          <p:cNvSpPr>
            <a:spLocks noGrp="1"/>
          </p:cNvSpPr>
          <p:nvPr>
            <p:ph idx="1"/>
          </p:nvPr>
        </p:nvSpPr>
        <p:spPr>
          <a:xfrm>
            <a:off x="8693544" y="1871468"/>
            <a:ext cx="3284622" cy="4195481"/>
          </a:xfrm>
        </p:spPr>
        <p:txBody>
          <a:bodyPr>
            <a:normAutofit/>
          </a:bodyPr>
          <a:lstStyle/>
          <a:p>
            <a:r>
              <a:rPr lang="en-US" sz="2400" dirty="0"/>
              <a:t>VLBI imaging of radio jets</a:t>
            </a:r>
          </a:p>
          <a:p>
            <a:endParaRPr lang="en-US" sz="2400" dirty="0"/>
          </a:p>
          <a:p>
            <a:r>
              <a:rPr lang="en-US" sz="2400" dirty="0"/>
              <a:t>Next generation AO</a:t>
            </a:r>
          </a:p>
          <a:p>
            <a:endParaRPr lang="en-US" sz="2400" dirty="0"/>
          </a:p>
          <a:p>
            <a:r>
              <a:rPr lang="en-US" sz="2400" dirty="0"/>
              <a:t>EELTs</a:t>
            </a:r>
          </a:p>
        </p:txBody>
      </p:sp>
    </p:spTree>
    <p:extLst>
      <p:ext uri="{BB962C8B-B14F-4D97-AF65-F5344CB8AC3E}">
        <p14:creationId xmlns:p14="http://schemas.microsoft.com/office/powerpoint/2010/main" val="483966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052D4-A9AE-ED4F-AB24-1B0163A6C9F4}"/>
              </a:ext>
            </a:extLst>
          </p:cNvPr>
          <p:cNvSpPr>
            <a:spLocks noGrp="1"/>
          </p:cNvSpPr>
          <p:nvPr>
            <p:ph type="title"/>
          </p:nvPr>
        </p:nvSpPr>
        <p:spPr>
          <a:xfrm>
            <a:off x="0" y="0"/>
            <a:ext cx="12192000" cy="1400530"/>
          </a:xfrm>
        </p:spPr>
        <p:txBody>
          <a:bodyPr/>
          <a:lstStyle/>
          <a:p>
            <a:r>
              <a:rPr lang="en-US" dirty="0"/>
              <a:t>Development of next generation detectors</a:t>
            </a:r>
          </a:p>
        </p:txBody>
      </p:sp>
      <p:sp>
        <p:nvSpPr>
          <p:cNvPr id="5" name="Content Placeholder 2">
            <a:extLst>
              <a:ext uri="{FF2B5EF4-FFF2-40B4-BE49-F238E27FC236}">
                <a16:creationId xmlns:a16="http://schemas.microsoft.com/office/drawing/2014/main" id="{DE47AB70-F665-D346-BC51-6CF62F43E489}"/>
              </a:ext>
            </a:extLst>
          </p:cNvPr>
          <p:cNvSpPr>
            <a:spLocks noGrp="1"/>
          </p:cNvSpPr>
          <p:nvPr>
            <p:ph idx="1"/>
          </p:nvPr>
        </p:nvSpPr>
        <p:spPr>
          <a:xfrm>
            <a:off x="144105" y="941848"/>
            <a:ext cx="3490918" cy="2096176"/>
          </a:xfrm>
        </p:spPr>
        <p:txBody>
          <a:bodyPr>
            <a:normAutofit/>
          </a:bodyPr>
          <a:lstStyle/>
          <a:p>
            <a:r>
              <a:rPr lang="en-US" dirty="0"/>
              <a:t>IRIS is the OSIRIS analog in development for TMT</a:t>
            </a:r>
          </a:p>
        </p:txBody>
      </p:sp>
      <p:pic>
        <p:nvPicPr>
          <p:cNvPr id="6" name="Picture 5" descr="Screen Shot 2012-09-19 at 10.21.54 PM.png">
            <a:extLst>
              <a:ext uri="{FF2B5EF4-FFF2-40B4-BE49-F238E27FC236}">
                <a16:creationId xmlns:a16="http://schemas.microsoft.com/office/drawing/2014/main" id="{D5585EA9-72C9-D048-89D1-6F85868FE3D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rot="18034970">
            <a:off x="1602245" y="2028639"/>
            <a:ext cx="3122756" cy="4208983"/>
          </a:xfrm>
          <a:prstGeom prst="rect">
            <a:avLst/>
          </a:prstGeom>
        </p:spPr>
      </p:pic>
      <p:pic>
        <p:nvPicPr>
          <p:cNvPr id="7" name="Picture 6" descr="Screen Shot 2017-10-11 at 3.18.08 PM.png">
            <a:extLst>
              <a:ext uri="{FF2B5EF4-FFF2-40B4-BE49-F238E27FC236}">
                <a16:creationId xmlns:a16="http://schemas.microsoft.com/office/drawing/2014/main" id="{C12ED659-B77B-AB48-A93D-61ADA95D307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rot="1865133" flipH="1">
            <a:off x="5715468" y="1933617"/>
            <a:ext cx="6396980" cy="3688552"/>
          </a:xfrm>
          <a:prstGeom prst="rect">
            <a:avLst/>
          </a:prstGeom>
        </p:spPr>
      </p:pic>
      <p:sp>
        <p:nvSpPr>
          <p:cNvPr id="8" name="TextBox 7">
            <a:extLst>
              <a:ext uri="{FF2B5EF4-FFF2-40B4-BE49-F238E27FC236}">
                <a16:creationId xmlns:a16="http://schemas.microsoft.com/office/drawing/2014/main" id="{8A58C4D7-6AA2-1E4A-94D2-CBEE2761D90E}"/>
              </a:ext>
            </a:extLst>
          </p:cNvPr>
          <p:cNvSpPr txBox="1"/>
          <p:nvPr/>
        </p:nvSpPr>
        <p:spPr>
          <a:xfrm>
            <a:off x="4368800" y="6500444"/>
            <a:ext cx="7823200" cy="369332"/>
          </a:xfrm>
          <a:prstGeom prst="rect">
            <a:avLst/>
          </a:prstGeom>
          <a:solidFill>
            <a:srgbClr val="FFFFFF"/>
          </a:solidFill>
        </p:spPr>
        <p:txBody>
          <a:bodyPr wrap="square" rtlCol="0">
            <a:spAutoFit/>
          </a:bodyPr>
          <a:lstStyle/>
          <a:p>
            <a:r>
              <a:rPr lang="en-US" dirty="0">
                <a:solidFill>
                  <a:schemeClr val="bg1"/>
                </a:solidFill>
                <a:latin typeface="Avenir Book" panose="02000503020000020003" pitchFamily="2" charset="0"/>
              </a:rPr>
              <a:t>IRIS Simulation courtesy of  Nils-Erik </a:t>
            </a:r>
            <a:r>
              <a:rPr lang="en-US" dirty="0" err="1">
                <a:solidFill>
                  <a:schemeClr val="bg1"/>
                </a:solidFill>
                <a:latin typeface="Avenir Book" panose="02000503020000020003" pitchFamily="2" charset="0"/>
              </a:rPr>
              <a:t>Rundquist</a:t>
            </a:r>
            <a:r>
              <a:rPr lang="en-US" dirty="0">
                <a:solidFill>
                  <a:schemeClr val="bg1"/>
                </a:solidFill>
                <a:latin typeface="Avenir Book" panose="02000503020000020003" pitchFamily="2" charset="0"/>
              </a:rPr>
              <a:t> (UCSD)</a:t>
            </a:r>
          </a:p>
        </p:txBody>
      </p:sp>
      <p:sp>
        <p:nvSpPr>
          <p:cNvPr id="9" name="TextBox 8">
            <a:extLst>
              <a:ext uri="{FF2B5EF4-FFF2-40B4-BE49-F238E27FC236}">
                <a16:creationId xmlns:a16="http://schemas.microsoft.com/office/drawing/2014/main" id="{C70600C2-6764-4B45-9257-38EFD8F78A7C}"/>
              </a:ext>
            </a:extLst>
          </p:cNvPr>
          <p:cNvSpPr txBox="1"/>
          <p:nvPr/>
        </p:nvSpPr>
        <p:spPr>
          <a:xfrm>
            <a:off x="2145809" y="1665279"/>
            <a:ext cx="2922595" cy="369332"/>
          </a:xfrm>
          <a:prstGeom prst="rect">
            <a:avLst/>
          </a:prstGeom>
          <a:solidFill>
            <a:srgbClr val="FFFFFF"/>
          </a:solidFill>
        </p:spPr>
        <p:txBody>
          <a:bodyPr wrap="none" rtlCol="0">
            <a:spAutoFit/>
          </a:bodyPr>
          <a:lstStyle/>
          <a:p>
            <a:r>
              <a:rPr lang="en-US" dirty="0">
                <a:solidFill>
                  <a:schemeClr val="bg1"/>
                </a:solidFill>
                <a:latin typeface="Avenir Book" panose="02000503020000020003" pitchFamily="2" charset="0"/>
              </a:rPr>
              <a:t>OSIRIS </a:t>
            </a:r>
            <a:r>
              <a:rPr lang="en-US" dirty="0" err="1">
                <a:solidFill>
                  <a:schemeClr val="bg1"/>
                </a:solidFill>
                <a:latin typeface="Avenir Book" panose="02000503020000020003" pitchFamily="2" charset="0"/>
              </a:rPr>
              <a:t>Kbb</a:t>
            </a:r>
            <a:r>
              <a:rPr lang="en-US" dirty="0">
                <a:solidFill>
                  <a:schemeClr val="bg1"/>
                </a:solidFill>
                <a:latin typeface="Avenir Book" panose="02000503020000020003" pitchFamily="2" charset="0"/>
              </a:rPr>
              <a:t> 100 mas, 900s</a:t>
            </a:r>
          </a:p>
        </p:txBody>
      </p:sp>
      <p:sp>
        <p:nvSpPr>
          <p:cNvPr id="10" name="TextBox 9">
            <a:extLst>
              <a:ext uri="{FF2B5EF4-FFF2-40B4-BE49-F238E27FC236}">
                <a16:creationId xmlns:a16="http://schemas.microsoft.com/office/drawing/2014/main" id="{71D39434-0AA5-9A49-AF40-7E09AAEE2734}"/>
              </a:ext>
            </a:extLst>
          </p:cNvPr>
          <p:cNvSpPr txBox="1"/>
          <p:nvPr/>
        </p:nvSpPr>
        <p:spPr>
          <a:xfrm>
            <a:off x="9488782" y="1718218"/>
            <a:ext cx="2559113" cy="369332"/>
          </a:xfrm>
          <a:prstGeom prst="rect">
            <a:avLst/>
          </a:prstGeom>
          <a:solidFill>
            <a:srgbClr val="FFFFFF"/>
          </a:solidFill>
        </p:spPr>
        <p:txBody>
          <a:bodyPr wrap="square" rtlCol="0">
            <a:spAutoFit/>
          </a:bodyPr>
          <a:lstStyle/>
          <a:p>
            <a:r>
              <a:rPr lang="en-US" dirty="0">
                <a:solidFill>
                  <a:schemeClr val="bg1"/>
                </a:solidFill>
                <a:latin typeface="Avenir Book" panose="02000503020000020003" pitchFamily="2" charset="0"/>
              </a:rPr>
              <a:t>IRIS K 50 mas, 10s</a:t>
            </a:r>
          </a:p>
        </p:txBody>
      </p:sp>
      <p:sp>
        <p:nvSpPr>
          <p:cNvPr id="3" name="Slide Number Placeholder 2">
            <a:extLst>
              <a:ext uri="{FF2B5EF4-FFF2-40B4-BE49-F238E27FC236}">
                <a16:creationId xmlns:a16="http://schemas.microsoft.com/office/drawing/2014/main" id="{D3CEE86F-0D9D-9F44-94A0-0127AECBFBDA}"/>
              </a:ext>
            </a:extLst>
          </p:cNvPr>
          <p:cNvSpPr>
            <a:spLocks noGrp="1"/>
          </p:cNvSpPr>
          <p:nvPr>
            <p:ph type="sldNum" sz="quarter" idx="12"/>
          </p:nvPr>
        </p:nvSpPr>
        <p:spPr/>
        <p:txBody>
          <a:bodyPr/>
          <a:lstStyle/>
          <a:p>
            <a:fld id="{D57F1E4F-1CFF-5643-939E-02111984F565}" type="slidenum">
              <a:rPr lang="en-US" smtClean="0"/>
              <a:t>51</a:t>
            </a:fld>
            <a:endParaRPr lang="en-US" dirty="0"/>
          </a:p>
        </p:txBody>
      </p:sp>
    </p:spTree>
    <p:extLst>
      <p:ext uri="{BB962C8B-B14F-4D97-AF65-F5344CB8AC3E}">
        <p14:creationId xmlns:p14="http://schemas.microsoft.com/office/powerpoint/2010/main" val="25594309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60166" y="1829595"/>
            <a:ext cx="9224553" cy="4347087"/>
          </a:xfrm>
        </p:spPr>
        <p:txBody>
          <a:bodyPr>
            <a:normAutofit/>
          </a:bodyPr>
          <a:lstStyle/>
          <a:p>
            <a:pPr marL="45720" indent="0">
              <a:buNone/>
            </a:pPr>
            <a:endParaRPr lang="en-US" sz="2800" b="1" dirty="0"/>
          </a:p>
          <a:p>
            <a:r>
              <a:rPr lang="en-US" sz="2800" dirty="0"/>
              <a:t>Galaxy-scale strong gravitational lensing provides a rich variety of tests of dark matter models</a:t>
            </a:r>
          </a:p>
          <a:p>
            <a:r>
              <a:rPr lang="en-US" sz="2800" dirty="0"/>
              <a:t>Constraints on WDM models from galaxy-scale lenses are among the tightest we have </a:t>
            </a:r>
          </a:p>
          <a:p>
            <a:r>
              <a:rPr lang="en-US" sz="2800" dirty="0"/>
              <a:t>Future surveys will enable us to push these methods into new regimes</a:t>
            </a:r>
          </a:p>
        </p:txBody>
      </p:sp>
      <p:sp>
        <p:nvSpPr>
          <p:cNvPr id="3" name="Title 2"/>
          <p:cNvSpPr>
            <a:spLocks noGrp="1"/>
          </p:cNvSpPr>
          <p:nvPr>
            <p:ph type="title"/>
          </p:nvPr>
        </p:nvSpPr>
        <p:spPr>
          <a:xfrm>
            <a:off x="571501" y="681318"/>
            <a:ext cx="12192000" cy="1400530"/>
          </a:xfrm>
        </p:spPr>
        <p:txBody>
          <a:bodyPr/>
          <a:lstStyle/>
          <a:p>
            <a:r>
              <a:rPr lang="en-US" dirty="0"/>
              <a:t>Conclusions </a:t>
            </a:r>
          </a:p>
        </p:txBody>
      </p:sp>
      <p:sp>
        <p:nvSpPr>
          <p:cNvPr id="4" name="Slide Number Placeholder 3">
            <a:extLst>
              <a:ext uri="{FF2B5EF4-FFF2-40B4-BE49-F238E27FC236}">
                <a16:creationId xmlns:a16="http://schemas.microsoft.com/office/drawing/2014/main" id="{B69ECABC-6B5A-CF45-BF1D-15BEA08FFBE1}"/>
              </a:ext>
            </a:extLst>
          </p:cNvPr>
          <p:cNvSpPr>
            <a:spLocks noGrp="1"/>
          </p:cNvSpPr>
          <p:nvPr>
            <p:ph type="sldNum" sz="quarter" idx="12"/>
          </p:nvPr>
        </p:nvSpPr>
        <p:spPr/>
        <p:txBody>
          <a:bodyPr/>
          <a:lstStyle/>
          <a:p>
            <a:fld id="{D57F1E4F-1CFF-5643-939E-02111984F565}" type="slidenum">
              <a:rPr lang="en-US" smtClean="0"/>
              <a:t>52</a:t>
            </a:fld>
            <a:endParaRPr lang="en-US" dirty="0"/>
          </a:p>
        </p:txBody>
      </p:sp>
    </p:spTree>
    <p:extLst>
      <p:ext uri="{BB962C8B-B14F-4D97-AF65-F5344CB8AC3E}">
        <p14:creationId xmlns:p14="http://schemas.microsoft.com/office/powerpoint/2010/main" val="3069368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F4FD9-C80F-7323-19E4-A9A998EC5177}"/>
              </a:ext>
            </a:extLst>
          </p:cNvPr>
          <p:cNvSpPr>
            <a:spLocks noGrp="1"/>
          </p:cNvSpPr>
          <p:nvPr>
            <p:ph type="title"/>
          </p:nvPr>
        </p:nvSpPr>
        <p:spPr>
          <a:xfrm>
            <a:off x="0" y="23364"/>
            <a:ext cx="12192000" cy="1400530"/>
          </a:xfrm>
        </p:spPr>
        <p:txBody>
          <a:bodyPr/>
          <a:lstStyle/>
          <a:p>
            <a:r>
              <a:rPr lang="en-US" sz="3600" dirty="0"/>
              <a:t>A huge space of dark matter models to explore</a:t>
            </a:r>
          </a:p>
        </p:txBody>
      </p:sp>
      <p:sp>
        <p:nvSpPr>
          <p:cNvPr id="4" name="Slide Number Placeholder 3">
            <a:extLst>
              <a:ext uri="{FF2B5EF4-FFF2-40B4-BE49-F238E27FC236}">
                <a16:creationId xmlns:a16="http://schemas.microsoft.com/office/drawing/2014/main" id="{5D05C1A5-00E5-A329-E1D3-25372D306EFB}"/>
              </a:ext>
            </a:extLst>
          </p:cNvPr>
          <p:cNvSpPr>
            <a:spLocks noGrp="1"/>
          </p:cNvSpPr>
          <p:nvPr>
            <p:ph type="sldNum" sz="quarter" idx="12"/>
          </p:nvPr>
        </p:nvSpPr>
        <p:spPr/>
        <p:txBody>
          <a:bodyPr/>
          <a:lstStyle/>
          <a:p>
            <a:fld id="{D57F1E4F-1CFF-5643-939E-02111984F565}" type="slidenum">
              <a:rPr lang="en-US" smtClean="0"/>
              <a:t>6</a:t>
            </a:fld>
            <a:endParaRPr lang="en-US" dirty="0"/>
          </a:p>
        </p:txBody>
      </p:sp>
      <p:sp>
        <p:nvSpPr>
          <p:cNvPr id="6" name="Content Placeholder 2">
            <a:extLst>
              <a:ext uri="{FF2B5EF4-FFF2-40B4-BE49-F238E27FC236}">
                <a16:creationId xmlns:a16="http://schemas.microsoft.com/office/drawing/2014/main" id="{E8F7CFAC-8659-A7D1-19E2-A2DEA8D9523F}"/>
              </a:ext>
            </a:extLst>
          </p:cNvPr>
          <p:cNvSpPr txBox="1">
            <a:spLocks/>
          </p:cNvSpPr>
          <p:nvPr/>
        </p:nvSpPr>
        <p:spPr>
          <a:xfrm>
            <a:off x="35561" y="1572680"/>
            <a:ext cx="6290892" cy="400534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Bookman Old Style" panose="02050604050505020204" pitchFamily="18" charset="0"/>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Bookman Old Style" panose="02050604050505020204" pitchFamily="18" charset="0"/>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Bookman Old Style" panose="02050604050505020204" pitchFamily="18" charset="0"/>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Bookman Old Style" panose="02050604050505020204" pitchFamily="18" charset="0"/>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Bookman Old Style" panose="02050604050505020204" pitchFamily="18" charset="0"/>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r>
              <a:rPr lang="en-US" dirty="0">
                <a:latin typeface="Avenir Book" panose="02000503020000020003" pitchFamily="2" charset="0"/>
              </a:rPr>
              <a:t>Weakly Interacting Massive Particles (WIMPs)</a:t>
            </a:r>
          </a:p>
          <a:p>
            <a:r>
              <a:rPr lang="en-US" dirty="0">
                <a:latin typeface="Avenir Book" panose="02000503020000020003" pitchFamily="2" charset="0"/>
              </a:rPr>
              <a:t>Sterile Neutrinos</a:t>
            </a:r>
          </a:p>
          <a:p>
            <a:r>
              <a:rPr lang="en-US" dirty="0">
                <a:latin typeface="Avenir Book" panose="02000503020000020003" pitchFamily="2" charset="0"/>
              </a:rPr>
              <a:t>Axions </a:t>
            </a:r>
          </a:p>
          <a:p>
            <a:r>
              <a:rPr lang="en-US" b="1" dirty="0">
                <a:latin typeface="Avenir Book" panose="02000503020000020003" pitchFamily="2" charset="0"/>
              </a:rPr>
              <a:t>Primordial black holes </a:t>
            </a:r>
            <a:r>
              <a:rPr lang="en-US" dirty="0">
                <a:latin typeface="Avenir Book" panose="02000503020000020003" pitchFamily="2" charset="0"/>
              </a:rPr>
              <a:t>– (Massive Compact Halo Objects) explain LIGO detections, seeds for supermassive black holes.</a:t>
            </a:r>
          </a:p>
          <a:p>
            <a:r>
              <a:rPr lang="en-US" dirty="0">
                <a:latin typeface="Avenir Book" panose="02000503020000020003" pitchFamily="2" charset="0"/>
              </a:rPr>
              <a:t>Self-interacting dark matter</a:t>
            </a:r>
          </a:p>
          <a:p>
            <a:r>
              <a:rPr lang="en-US" dirty="0">
                <a:latin typeface="Avenir Book" panose="02000503020000020003" pitchFamily="2" charset="0"/>
              </a:rPr>
              <a:t>….</a:t>
            </a:r>
          </a:p>
          <a:p>
            <a:endParaRPr lang="en-US" dirty="0">
              <a:latin typeface="Avenir Book" panose="02000503020000020003" pitchFamily="2" charset="0"/>
            </a:endParaRPr>
          </a:p>
          <a:p>
            <a:endParaRPr lang="en-US" dirty="0">
              <a:latin typeface="Avenir Book" panose="02000503020000020003" pitchFamily="2" charset="0"/>
            </a:endParaRPr>
          </a:p>
          <a:p>
            <a:pPr marL="0" indent="0">
              <a:buNone/>
            </a:pPr>
            <a:endParaRPr lang="en-US" dirty="0">
              <a:latin typeface="Avenir Book" panose="02000503020000020003" pitchFamily="2" charset="0"/>
            </a:endParaRPr>
          </a:p>
        </p:txBody>
      </p:sp>
      <p:pic>
        <p:nvPicPr>
          <p:cNvPr id="7" name="Picture 6">
            <a:extLst>
              <a:ext uri="{FF2B5EF4-FFF2-40B4-BE49-F238E27FC236}">
                <a16:creationId xmlns:a16="http://schemas.microsoft.com/office/drawing/2014/main" id="{1766C0B2-4084-691C-E7C7-D0C2733A4B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1479" y="1499447"/>
            <a:ext cx="6326453" cy="3589658"/>
          </a:xfrm>
          <a:prstGeom prst="rect">
            <a:avLst/>
          </a:prstGeom>
        </p:spPr>
      </p:pic>
      <p:sp>
        <p:nvSpPr>
          <p:cNvPr id="8" name="TextBox 7">
            <a:extLst>
              <a:ext uri="{FF2B5EF4-FFF2-40B4-BE49-F238E27FC236}">
                <a16:creationId xmlns:a16="http://schemas.microsoft.com/office/drawing/2014/main" id="{529E007E-E623-50AA-68DF-52AE9E8C4285}"/>
              </a:ext>
            </a:extLst>
          </p:cNvPr>
          <p:cNvSpPr txBox="1"/>
          <p:nvPr/>
        </p:nvSpPr>
        <p:spPr>
          <a:xfrm>
            <a:off x="5985202" y="4989221"/>
            <a:ext cx="6171237" cy="369332"/>
          </a:xfrm>
          <a:prstGeom prst="rect">
            <a:avLst/>
          </a:prstGeom>
          <a:solidFill>
            <a:srgbClr val="FFFFFF"/>
          </a:solidFill>
        </p:spPr>
        <p:txBody>
          <a:bodyPr wrap="square" rtlCol="0">
            <a:spAutoFit/>
          </a:bodyPr>
          <a:lstStyle/>
          <a:p>
            <a:r>
              <a:rPr lang="en-US" dirty="0" err="1">
                <a:solidFill>
                  <a:schemeClr val="bg1"/>
                </a:solidFill>
                <a:latin typeface="Avenir Book" panose="02000503020000020003" pitchFamily="2" charset="0"/>
              </a:rPr>
              <a:t>Schive</a:t>
            </a:r>
            <a:r>
              <a:rPr lang="en-US" dirty="0">
                <a:solidFill>
                  <a:schemeClr val="bg1"/>
                </a:solidFill>
                <a:latin typeface="Avenir Book" panose="02000503020000020003" pitchFamily="2" charset="0"/>
              </a:rPr>
              <a:t> et al. 2014</a:t>
            </a:r>
          </a:p>
        </p:txBody>
      </p:sp>
    </p:spTree>
    <p:extLst>
      <p:ext uri="{BB962C8B-B14F-4D97-AF65-F5344CB8AC3E}">
        <p14:creationId xmlns:p14="http://schemas.microsoft.com/office/powerpoint/2010/main" val="3461985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111A4E8-96C9-1642-BAF2-5528C7C41346}"/>
              </a:ext>
            </a:extLst>
          </p:cNvPr>
          <p:cNvPicPr>
            <a:picLocks noChangeAspect="1"/>
          </p:cNvPicPr>
          <p:nvPr/>
        </p:nvPicPr>
        <p:blipFill rotWithShape="1">
          <a:blip r:embed="rId2">
            <a:extLst>
              <a:ext uri="{28A0092B-C50C-407E-A947-70E740481C1C}">
                <a14:useLocalDpi xmlns:a14="http://schemas.microsoft.com/office/drawing/2010/main" val="0"/>
              </a:ext>
            </a:extLst>
          </a:blip>
          <a:srcRect l="17472" t="11792" r="12709" b="13090"/>
          <a:stretch/>
        </p:blipFill>
        <p:spPr>
          <a:xfrm>
            <a:off x="580854" y="1330018"/>
            <a:ext cx="3879331" cy="3665593"/>
          </a:xfrm>
          <a:prstGeom prst="rect">
            <a:avLst/>
          </a:prstGeom>
        </p:spPr>
      </p:pic>
      <p:sp>
        <p:nvSpPr>
          <p:cNvPr id="2" name="Content Placeholder 1"/>
          <p:cNvSpPr>
            <a:spLocks noGrp="1"/>
          </p:cNvSpPr>
          <p:nvPr>
            <p:ph idx="1"/>
          </p:nvPr>
        </p:nvSpPr>
        <p:spPr>
          <a:xfrm>
            <a:off x="276892" y="4995608"/>
            <a:ext cx="11293434" cy="2266526"/>
          </a:xfrm>
        </p:spPr>
        <p:txBody>
          <a:bodyPr>
            <a:normAutofit/>
          </a:bodyPr>
          <a:lstStyle/>
          <a:p>
            <a:pPr marL="45720" indent="0">
              <a:buNone/>
            </a:pPr>
            <a:r>
              <a:rPr lang="en-US" dirty="0"/>
              <a:t>Galaxies are collections of stars, which we believe to be embedded in a dark matter halos, so there are two solutions:</a:t>
            </a:r>
          </a:p>
          <a:p>
            <a:pPr marL="502920" indent="-457200">
              <a:buAutoNum type="arabicParenR"/>
            </a:pPr>
            <a:r>
              <a:rPr lang="en-US" dirty="0"/>
              <a:t>There are a large number of halos below some mass scale which do not contain enough gas or stars for us to see (almost certainly true)</a:t>
            </a:r>
          </a:p>
          <a:p>
            <a:pPr marL="502920" indent="-457200">
              <a:buAutoNum type="arabicParenR"/>
            </a:pPr>
            <a:r>
              <a:rPr lang="en-US" dirty="0"/>
              <a:t>Dark matter doesn’t form structure on small scales</a:t>
            </a:r>
          </a:p>
          <a:p>
            <a:pPr marL="0" indent="0">
              <a:buNone/>
            </a:pPr>
            <a:endParaRPr lang="en-US" dirty="0"/>
          </a:p>
        </p:txBody>
      </p:sp>
      <p:sp>
        <p:nvSpPr>
          <p:cNvPr id="3" name="Title 2"/>
          <p:cNvSpPr>
            <a:spLocks noGrp="1"/>
          </p:cNvSpPr>
          <p:nvPr>
            <p:ph type="title"/>
          </p:nvPr>
        </p:nvSpPr>
        <p:spPr>
          <a:xfrm>
            <a:off x="27283" y="0"/>
            <a:ext cx="11408655" cy="1116280"/>
          </a:xfrm>
        </p:spPr>
        <p:txBody>
          <a:bodyPr/>
          <a:lstStyle/>
          <a:p>
            <a:r>
              <a:rPr lang="en-US" sz="2800" dirty="0"/>
              <a:t>Dark matter structure measurements traditionally rely on galaxies as tracers</a:t>
            </a:r>
          </a:p>
        </p:txBody>
      </p:sp>
      <p:sp>
        <p:nvSpPr>
          <p:cNvPr id="8" name="TextBox 7"/>
          <p:cNvSpPr txBox="1"/>
          <p:nvPr/>
        </p:nvSpPr>
        <p:spPr>
          <a:xfrm>
            <a:off x="580854" y="931614"/>
            <a:ext cx="3879331" cy="369332"/>
          </a:xfrm>
          <a:prstGeom prst="rect">
            <a:avLst/>
          </a:prstGeom>
          <a:solidFill>
            <a:schemeClr val="bg1"/>
          </a:solidFill>
        </p:spPr>
        <p:txBody>
          <a:bodyPr wrap="square" rtlCol="0">
            <a:spAutoFit/>
          </a:bodyPr>
          <a:lstStyle/>
          <a:p>
            <a:r>
              <a:rPr lang="en-US" dirty="0">
                <a:solidFill>
                  <a:srgbClr val="FFFFFF"/>
                </a:solidFill>
                <a:latin typeface="Avenir Book" panose="02000503020000020003" pitchFamily="2" charset="0"/>
              </a:rPr>
              <a:t>Cold Dark Matter Prediction</a:t>
            </a:r>
          </a:p>
        </p:txBody>
      </p:sp>
      <p:pic>
        <p:nvPicPr>
          <p:cNvPr id="12" name="Picture 11">
            <a:extLst>
              <a:ext uri="{FF2B5EF4-FFF2-40B4-BE49-F238E27FC236}">
                <a16:creationId xmlns:a16="http://schemas.microsoft.com/office/drawing/2014/main" id="{DC56AC76-1DC6-E54A-8ED7-9669583A32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8555" y="1330018"/>
            <a:ext cx="3731123" cy="3731123"/>
          </a:xfrm>
          <a:prstGeom prst="rect">
            <a:avLst/>
          </a:prstGeom>
        </p:spPr>
      </p:pic>
      <p:sp>
        <p:nvSpPr>
          <p:cNvPr id="13" name="TextBox 12">
            <a:extLst>
              <a:ext uri="{FF2B5EF4-FFF2-40B4-BE49-F238E27FC236}">
                <a16:creationId xmlns:a16="http://schemas.microsoft.com/office/drawing/2014/main" id="{C8C3F331-F7C2-7F4C-B6D8-0A6DE017DC9E}"/>
              </a:ext>
            </a:extLst>
          </p:cNvPr>
          <p:cNvSpPr txBox="1"/>
          <p:nvPr/>
        </p:nvSpPr>
        <p:spPr>
          <a:xfrm>
            <a:off x="7203746" y="931614"/>
            <a:ext cx="3299429" cy="369332"/>
          </a:xfrm>
          <a:prstGeom prst="rect">
            <a:avLst/>
          </a:prstGeom>
          <a:solidFill>
            <a:schemeClr val="bg1"/>
          </a:solidFill>
        </p:spPr>
        <p:txBody>
          <a:bodyPr wrap="none" rtlCol="0">
            <a:spAutoFit/>
          </a:bodyPr>
          <a:lstStyle/>
          <a:p>
            <a:r>
              <a:rPr lang="en-US" dirty="0">
                <a:latin typeface="Avenir Book" panose="02000503020000020003" pitchFamily="2" charset="0"/>
              </a:rPr>
              <a:t>Observed Milky Way Structure</a:t>
            </a:r>
          </a:p>
        </p:txBody>
      </p:sp>
      <p:sp>
        <p:nvSpPr>
          <p:cNvPr id="14" name="TextBox 13">
            <a:extLst>
              <a:ext uri="{FF2B5EF4-FFF2-40B4-BE49-F238E27FC236}">
                <a16:creationId xmlns:a16="http://schemas.microsoft.com/office/drawing/2014/main" id="{EA1593F1-19AD-A945-B45D-4615610EC967}"/>
              </a:ext>
            </a:extLst>
          </p:cNvPr>
          <p:cNvSpPr txBox="1"/>
          <p:nvPr/>
        </p:nvSpPr>
        <p:spPr>
          <a:xfrm rot="16200000">
            <a:off x="-1074920" y="2871278"/>
            <a:ext cx="2703625" cy="369332"/>
          </a:xfrm>
          <a:prstGeom prst="rect">
            <a:avLst/>
          </a:prstGeom>
          <a:solidFill>
            <a:schemeClr val="tx1"/>
          </a:solidFill>
        </p:spPr>
        <p:txBody>
          <a:bodyPr wrap="none" rtlCol="0">
            <a:spAutoFit/>
          </a:bodyPr>
          <a:lstStyle/>
          <a:p>
            <a:r>
              <a:rPr lang="en-US" dirty="0">
                <a:solidFill>
                  <a:schemeClr val="bg1"/>
                </a:solidFill>
                <a:latin typeface="Avenir Book" panose="02000503020000020003" pitchFamily="2" charset="0"/>
              </a:rPr>
              <a:t>Credit: Lovell et al. 2014</a:t>
            </a:r>
          </a:p>
        </p:txBody>
      </p:sp>
      <p:sp>
        <p:nvSpPr>
          <p:cNvPr id="15" name="TextBox 14">
            <a:extLst>
              <a:ext uri="{FF2B5EF4-FFF2-40B4-BE49-F238E27FC236}">
                <a16:creationId xmlns:a16="http://schemas.microsoft.com/office/drawing/2014/main" id="{420E8241-D55F-C14C-856B-EFC704C3426E}"/>
              </a:ext>
            </a:extLst>
          </p:cNvPr>
          <p:cNvSpPr txBox="1"/>
          <p:nvPr/>
        </p:nvSpPr>
        <p:spPr>
          <a:xfrm rot="16200000">
            <a:off x="5768742" y="2896131"/>
            <a:ext cx="2368597" cy="369332"/>
          </a:xfrm>
          <a:prstGeom prst="rect">
            <a:avLst/>
          </a:prstGeom>
          <a:solidFill>
            <a:schemeClr val="tx1"/>
          </a:solidFill>
        </p:spPr>
        <p:txBody>
          <a:bodyPr wrap="none" rtlCol="0">
            <a:spAutoFit/>
          </a:bodyPr>
          <a:lstStyle/>
          <a:p>
            <a:r>
              <a:rPr lang="en-US" dirty="0">
                <a:solidFill>
                  <a:schemeClr val="bg1"/>
                </a:solidFill>
                <a:latin typeface="Avenir Book" panose="02000503020000020003" pitchFamily="2" charset="0"/>
              </a:rPr>
              <a:t>Credit:</a:t>
            </a:r>
            <a:r>
              <a:rPr lang="en-US" dirty="0">
                <a:solidFill>
                  <a:schemeClr val="tx2"/>
                </a:solidFill>
                <a:latin typeface="Avenir Book" panose="02000503020000020003" pitchFamily="2" charset="0"/>
              </a:rPr>
              <a:t> </a:t>
            </a:r>
            <a:r>
              <a:rPr lang="en-US" dirty="0">
                <a:solidFill>
                  <a:schemeClr val="bg1"/>
                </a:solidFill>
                <a:latin typeface="Avenir Book" panose="02000503020000020003" pitchFamily="2" charset="0"/>
              </a:rPr>
              <a:t>J.T.A de Jong</a:t>
            </a:r>
          </a:p>
        </p:txBody>
      </p:sp>
      <p:sp>
        <p:nvSpPr>
          <p:cNvPr id="4" name="Slide Number Placeholder 3">
            <a:extLst>
              <a:ext uri="{FF2B5EF4-FFF2-40B4-BE49-F238E27FC236}">
                <a16:creationId xmlns:a16="http://schemas.microsoft.com/office/drawing/2014/main" id="{8E8528CD-53B3-AA4E-92BA-9ABE69B2D793}"/>
              </a:ext>
            </a:extLst>
          </p:cNvPr>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93673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DFA51-7B44-C2F3-49FE-EDC4C9AD2BA1}"/>
              </a:ext>
            </a:extLst>
          </p:cNvPr>
          <p:cNvSpPr>
            <a:spLocks noGrp="1"/>
          </p:cNvSpPr>
          <p:nvPr>
            <p:ph type="title"/>
          </p:nvPr>
        </p:nvSpPr>
        <p:spPr>
          <a:xfrm>
            <a:off x="653321" y="2224667"/>
            <a:ext cx="5113420" cy="1400530"/>
          </a:xfrm>
        </p:spPr>
        <p:txBody>
          <a:bodyPr/>
          <a:lstStyle/>
          <a:p>
            <a:r>
              <a:rPr lang="en-US" dirty="0"/>
              <a:t>Goal: Detecting halos in the dark regime</a:t>
            </a:r>
          </a:p>
        </p:txBody>
      </p:sp>
      <p:sp>
        <p:nvSpPr>
          <p:cNvPr id="4" name="Slide Number Placeholder 3">
            <a:extLst>
              <a:ext uri="{FF2B5EF4-FFF2-40B4-BE49-F238E27FC236}">
                <a16:creationId xmlns:a16="http://schemas.microsoft.com/office/drawing/2014/main" id="{DB5B322D-47CA-7F9A-5475-1DC5D49B7658}"/>
              </a:ext>
            </a:extLst>
          </p:cNvPr>
          <p:cNvSpPr>
            <a:spLocks noGrp="1"/>
          </p:cNvSpPr>
          <p:nvPr>
            <p:ph type="sldNum" sz="quarter" idx="12"/>
          </p:nvPr>
        </p:nvSpPr>
        <p:spPr/>
        <p:txBody>
          <a:bodyPr/>
          <a:lstStyle/>
          <a:p>
            <a:fld id="{D57F1E4F-1CFF-5643-939E-02111984F565}" type="slidenum">
              <a:rPr lang="en-US" smtClean="0"/>
              <a:t>8</a:t>
            </a:fld>
            <a:endParaRPr lang="en-US" dirty="0"/>
          </a:p>
        </p:txBody>
      </p:sp>
      <p:pic>
        <p:nvPicPr>
          <p:cNvPr id="5" name="Content Placeholder 3">
            <a:extLst>
              <a:ext uri="{FF2B5EF4-FFF2-40B4-BE49-F238E27FC236}">
                <a16:creationId xmlns:a16="http://schemas.microsoft.com/office/drawing/2014/main" id="{409CF63F-CCBF-6A0F-668A-55CFF7D17A82}"/>
              </a:ext>
            </a:extLst>
          </p:cNvPr>
          <p:cNvPicPr>
            <a:picLocks noChangeAspect="1"/>
          </p:cNvPicPr>
          <p:nvPr/>
        </p:nvPicPr>
        <p:blipFill>
          <a:blip r:embed="rId2">
            <a:extLst>
              <a:ext uri="{28A0092B-C50C-407E-A947-70E740481C1C}">
                <a14:useLocalDpi xmlns:a14="http://schemas.microsoft.com/office/drawing/2010/main" val="0"/>
              </a:ext>
            </a:extLst>
          </a:blip>
          <a:srcRect l="1955" r="1955"/>
          <a:stretch>
            <a:fillRect/>
          </a:stretch>
        </p:blipFill>
        <p:spPr>
          <a:xfrm>
            <a:off x="5633390" y="576679"/>
            <a:ext cx="4710759" cy="5874113"/>
          </a:xfrm>
          <a:prstGeom prst="rect">
            <a:avLst/>
          </a:prstGeom>
          <a:solidFill>
            <a:schemeClr val="tx1"/>
          </a:solidFill>
        </p:spPr>
      </p:pic>
      <p:sp>
        <p:nvSpPr>
          <p:cNvPr id="6" name="TextBox 5">
            <a:extLst>
              <a:ext uri="{FF2B5EF4-FFF2-40B4-BE49-F238E27FC236}">
                <a16:creationId xmlns:a16="http://schemas.microsoft.com/office/drawing/2014/main" id="{1885CE84-C2D0-0FA0-6B11-E5E7B2BC57DD}"/>
              </a:ext>
            </a:extLst>
          </p:cNvPr>
          <p:cNvSpPr txBox="1"/>
          <p:nvPr/>
        </p:nvSpPr>
        <p:spPr>
          <a:xfrm rot="16200000">
            <a:off x="5665375" y="2917839"/>
            <a:ext cx="2326919" cy="369332"/>
          </a:xfrm>
          <a:prstGeom prst="rect">
            <a:avLst/>
          </a:prstGeom>
          <a:noFill/>
        </p:spPr>
        <p:txBody>
          <a:bodyPr wrap="none" rtlCol="0">
            <a:spAutoFit/>
          </a:bodyPr>
          <a:lstStyle/>
          <a:p>
            <a:r>
              <a:rPr lang="en-US" dirty="0">
                <a:solidFill>
                  <a:schemeClr val="bg1"/>
                </a:solidFill>
                <a:latin typeface="+mj-lt"/>
              </a:rPr>
              <a:t>Credit: </a:t>
            </a:r>
            <a:r>
              <a:rPr lang="en-US" dirty="0" err="1">
                <a:solidFill>
                  <a:schemeClr val="bg1"/>
                </a:solidFill>
                <a:latin typeface="+mj-lt"/>
              </a:rPr>
              <a:t>Strigari</a:t>
            </a:r>
            <a:r>
              <a:rPr lang="en-US" dirty="0">
                <a:solidFill>
                  <a:schemeClr val="bg1"/>
                </a:solidFill>
                <a:latin typeface="+mj-lt"/>
              </a:rPr>
              <a:t> 2008</a:t>
            </a:r>
          </a:p>
        </p:txBody>
      </p:sp>
    </p:spTree>
    <p:extLst>
      <p:ext uri="{BB962C8B-B14F-4D97-AF65-F5344CB8AC3E}">
        <p14:creationId xmlns:p14="http://schemas.microsoft.com/office/powerpoint/2010/main" val="3411037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DC34F-DE96-9CBB-2928-42723501958B}"/>
              </a:ext>
            </a:extLst>
          </p:cNvPr>
          <p:cNvSpPr>
            <a:spLocks noGrp="1"/>
          </p:cNvSpPr>
          <p:nvPr>
            <p:ph type="title"/>
          </p:nvPr>
        </p:nvSpPr>
        <p:spPr>
          <a:xfrm>
            <a:off x="0" y="143799"/>
            <a:ext cx="12192000" cy="1400530"/>
          </a:xfrm>
        </p:spPr>
        <p:txBody>
          <a:bodyPr/>
          <a:lstStyle/>
          <a:p>
            <a:r>
              <a:rPr lang="en-US" dirty="0"/>
              <a:t>Gravitational lensing-dark matter connection</a:t>
            </a:r>
          </a:p>
        </p:txBody>
      </p:sp>
      <p:sp>
        <p:nvSpPr>
          <p:cNvPr id="4" name="Slide Number Placeholder 3">
            <a:extLst>
              <a:ext uri="{FF2B5EF4-FFF2-40B4-BE49-F238E27FC236}">
                <a16:creationId xmlns:a16="http://schemas.microsoft.com/office/drawing/2014/main" id="{146FAA2A-CE17-2B66-ED7C-A4B39581D269}"/>
              </a:ext>
            </a:extLst>
          </p:cNvPr>
          <p:cNvSpPr>
            <a:spLocks noGrp="1"/>
          </p:cNvSpPr>
          <p:nvPr>
            <p:ph type="sldNum" sz="quarter" idx="12"/>
          </p:nvPr>
        </p:nvSpPr>
        <p:spPr/>
        <p:txBody>
          <a:bodyPr/>
          <a:lstStyle/>
          <a:p>
            <a:fld id="{D57F1E4F-1CFF-5643-939E-02111984F565}" type="slidenum">
              <a:rPr lang="en-US" smtClean="0"/>
              <a:t>9</a:t>
            </a:fld>
            <a:endParaRPr lang="en-US" dirty="0"/>
          </a:p>
        </p:txBody>
      </p:sp>
      <p:pic>
        <p:nvPicPr>
          <p:cNvPr id="5" name="Picture 4">
            <a:extLst>
              <a:ext uri="{FF2B5EF4-FFF2-40B4-BE49-F238E27FC236}">
                <a16:creationId xmlns:a16="http://schemas.microsoft.com/office/drawing/2014/main" id="{BB357B77-C9DA-8D0C-06D4-047B44A49C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5160" y="1119015"/>
            <a:ext cx="5201680" cy="5072285"/>
          </a:xfrm>
          <a:prstGeom prst="rect">
            <a:avLst/>
          </a:prstGeom>
        </p:spPr>
      </p:pic>
      <p:sp>
        <p:nvSpPr>
          <p:cNvPr id="12" name="TextBox 11">
            <a:extLst>
              <a:ext uri="{FF2B5EF4-FFF2-40B4-BE49-F238E27FC236}">
                <a16:creationId xmlns:a16="http://schemas.microsoft.com/office/drawing/2014/main" id="{7F6F10EB-14CD-5241-F992-7D2D21AC3416}"/>
              </a:ext>
            </a:extLst>
          </p:cNvPr>
          <p:cNvSpPr txBox="1"/>
          <p:nvPr/>
        </p:nvSpPr>
        <p:spPr>
          <a:xfrm>
            <a:off x="3561908" y="6066949"/>
            <a:ext cx="5026038" cy="461665"/>
          </a:xfrm>
          <a:prstGeom prst="rect">
            <a:avLst/>
          </a:prstGeom>
          <a:solidFill>
            <a:schemeClr val="tx1"/>
          </a:solidFill>
        </p:spPr>
        <p:txBody>
          <a:bodyPr wrap="square" rtlCol="0">
            <a:spAutoFit/>
          </a:bodyPr>
          <a:lstStyle/>
          <a:p>
            <a:pPr algn="l"/>
            <a:r>
              <a:rPr lang="en-US" sz="2400" dirty="0" err="1">
                <a:solidFill>
                  <a:schemeClr val="bg1"/>
                </a:solidFill>
                <a:latin typeface="+mj-lt"/>
              </a:rPr>
              <a:t>Vegetti</a:t>
            </a:r>
            <a:r>
              <a:rPr lang="en-US" sz="2400" dirty="0">
                <a:solidFill>
                  <a:schemeClr val="bg1"/>
                </a:solidFill>
                <a:latin typeface="+mj-lt"/>
              </a:rPr>
              <a:t> et al. 2010</a:t>
            </a:r>
          </a:p>
        </p:txBody>
      </p:sp>
    </p:spTree>
    <p:extLst>
      <p:ext uri="{BB962C8B-B14F-4D97-AF65-F5344CB8AC3E}">
        <p14:creationId xmlns:p14="http://schemas.microsoft.com/office/powerpoint/2010/main" val="35208453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Tw Cen MT-Rockwell">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txDef>
      <a:spPr>
        <a:solidFill>
          <a:schemeClr val="tx1"/>
        </a:solidFill>
      </a:spPr>
      <a:bodyPr wrap="square" rtlCol="0">
        <a:spAutoFit/>
      </a:bodyPr>
      <a:lstStyle>
        <a:defPPr algn="l">
          <a:defRPr sz="2400" dirty="0">
            <a:solidFill>
              <a:schemeClr val="bg1"/>
            </a:solidFill>
            <a:latin typeface="+mj-lt"/>
          </a:defRPr>
        </a:defPPr>
      </a:lstStyle>
    </a:txDef>
  </a:objectDefaults>
  <a:extraClrSchemeLst/>
  <a:extLst>
    <a:ext uri="{05A4C25C-085E-4340-85A3-A5531E510DB2}">
      <thm15:themeFamily xmlns:thm15="http://schemas.microsoft.com/office/thememl/2012/main" name="Presentation2" id="{4EE5EAC3-947D-C444-9159-0063A23F5646}" vid="{F04491B9-84B1-FC43-A494-B182A29E9B5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16237</TotalTime>
  <Words>2108</Words>
  <Application>Microsoft Macintosh PowerPoint</Application>
  <PresentationFormat>Widescreen</PresentationFormat>
  <Paragraphs>305</Paragraphs>
  <Slides>52</Slides>
  <Notes>12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52</vt:i4>
      </vt:variant>
    </vt:vector>
  </HeadingPairs>
  <TitlesOfParts>
    <vt:vector size="64" baseType="lpstr">
      <vt:lpstr>American Typewriter</vt:lpstr>
      <vt:lpstr>Arial</vt:lpstr>
      <vt:lpstr>Avenir Book</vt:lpstr>
      <vt:lpstr>Calibri</vt:lpstr>
      <vt:lpstr>Cambria Math</vt:lpstr>
      <vt:lpstr>MTMI</vt:lpstr>
      <vt:lpstr>MTSY</vt:lpstr>
      <vt:lpstr>Rockwell</vt:lpstr>
      <vt:lpstr>Times</vt:lpstr>
      <vt:lpstr>Tw Cen MT</vt:lpstr>
      <vt:lpstr>Wingdings 3</vt:lpstr>
      <vt:lpstr>Ion</vt:lpstr>
      <vt:lpstr>Measuring the properties of dark matter with galaxy-scale strong gravitational lenses</vt:lpstr>
      <vt:lpstr>Overview</vt:lpstr>
      <vt:lpstr>Different dark matter models &lt;-&gt; different dark matter halos</vt:lpstr>
      <vt:lpstr>Different halo Mass Functions</vt:lpstr>
      <vt:lpstr>Different halo Density Profiles</vt:lpstr>
      <vt:lpstr>A huge space of dark matter models to explore</vt:lpstr>
      <vt:lpstr>Dark matter structure measurements traditionally rely on galaxies as tracers</vt:lpstr>
      <vt:lpstr>Goal: Detecting halos in the dark regime</vt:lpstr>
      <vt:lpstr>Gravitational lensing-dark matter connection</vt:lpstr>
      <vt:lpstr>Strong lenses have multiple images of the same background source</vt:lpstr>
      <vt:lpstr>Gravitational lensing is sensitive to perturbations by dark matter halos</vt:lpstr>
      <vt:lpstr>Gravitational lensing is sensitive to perturbations by dark matter halos</vt:lpstr>
      <vt:lpstr>We detect perturbations as deviations from the single deflector model.</vt:lpstr>
      <vt:lpstr>Strength of using lensing to measure dark matter</vt:lpstr>
      <vt:lpstr>Types of Background Sources</vt:lpstr>
      <vt:lpstr>Results from resolved source lensing – individual subhalo detection</vt:lpstr>
      <vt:lpstr>Results from resolved galaxy sources – individual detection 34 lenses</vt:lpstr>
      <vt:lpstr>Results from combining with other probes</vt:lpstr>
      <vt:lpstr>Resolved source-multiple detections (power spectrum)</vt:lpstr>
      <vt:lpstr>Quantify via a residual power spectrum</vt:lpstr>
      <vt:lpstr>Forecast power spectrum forecast with line-of-sight structure- 50 lenses HST single orbit</vt:lpstr>
      <vt:lpstr>Forecast for varying lens samples, using ML</vt:lpstr>
      <vt:lpstr>Unresolved sources</vt:lpstr>
      <vt:lpstr>Signal of a perturbation in an unresolved source</vt:lpstr>
      <vt:lpstr>Signal of a perturbation in an unresolved source</vt:lpstr>
      <vt:lpstr>Signal of a perturbation in an unresolved source</vt:lpstr>
      <vt:lpstr>Unresolved source types</vt:lpstr>
      <vt:lpstr>Restrict to non-disk deflectors</vt:lpstr>
      <vt:lpstr>Narrow-line flux ratios measured with HST grism and Keck-OSIRIS</vt:lpstr>
      <vt:lpstr>Results from a sample of 8 lenses</vt:lpstr>
      <vt:lpstr>All software is open source and publicly available on github</vt:lpstr>
      <vt:lpstr>NL Flux Ratios Results from 8 lenses</vt:lpstr>
      <vt:lpstr>Measuring the halo mass function where majority of halos are dark</vt:lpstr>
      <vt:lpstr>Combining results with MW satellites</vt:lpstr>
      <vt:lpstr>Many more aspects of dark matter are now being explored</vt:lpstr>
      <vt:lpstr>Mass-concentration relation results with 11 lenses</vt:lpstr>
      <vt:lpstr>4 Different sterile neutrino models</vt:lpstr>
      <vt:lpstr>Primordial Black Holes</vt:lpstr>
      <vt:lpstr>Self-interacting dark matter</vt:lpstr>
      <vt:lpstr>“Fuzzy” Dark Matter</vt:lpstr>
      <vt:lpstr>Tying the measurement back to the primordial power spectrum</vt:lpstr>
      <vt:lpstr>Coming soon, the quasar cold torus flux with the James Webb Space Telescope</vt:lpstr>
      <vt:lpstr>Forecast constraints with JWST- 38.4 hours to observe 31 lenses in  Cycle 1</vt:lpstr>
      <vt:lpstr>Forecast constraints with JWST- 38.4 hours to observe 31 lenses in  Cycle 1</vt:lpstr>
      <vt:lpstr>Some other forecasts with JWST:</vt:lpstr>
      <vt:lpstr>The future…</vt:lpstr>
      <vt:lpstr>Host galaxy modelling for stronger constraint on macromodel</vt:lpstr>
      <vt:lpstr>Future prospects for unresolved source lensing</vt:lpstr>
      <vt:lpstr>Development of next generation detectors</vt:lpstr>
      <vt:lpstr>Future prospects for gravitational imaging- single detection- higher spatial resolution </vt:lpstr>
      <vt:lpstr>Development of next generation detectors</vt:lpstr>
      <vt:lpstr>Conclusions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Nierenberg</dc:creator>
  <cp:lastModifiedBy>Anna Nierenberg</cp:lastModifiedBy>
  <cp:revision>494</cp:revision>
  <dcterms:created xsi:type="dcterms:W3CDTF">2020-02-13T06:20:53Z</dcterms:created>
  <dcterms:modified xsi:type="dcterms:W3CDTF">2023-03-29T14:18:57Z</dcterms:modified>
</cp:coreProperties>
</file>