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82" r:id="rId2"/>
  </p:sldMasterIdLst>
  <p:notesMasterIdLst>
    <p:notesMasterId r:id="rId61"/>
  </p:notesMasterIdLst>
  <p:sldIdLst>
    <p:sldId id="258" r:id="rId3"/>
    <p:sldId id="1393" r:id="rId4"/>
    <p:sldId id="1427" r:id="rId5"/>
    <p:sldId id="1442" r:id="rId6"/>
    <p:sldId id="1440" r:id="rId7"/>
    <p:sldId id="1441" r:id="rId8"/>
    <p:sldId id="1401" r:id="rId9"/>
    <p:sldId id="1456" r:id="rId10"/>
    <p:sldId id="1447" r:id="rId11"/>
    <p:sldId id="1438" r:id="rId12"/>
    <p:sldId id="1446" r:id="rId13"/>
    <p:sldId id="1448" r:id="rId14"/>
    <p:sldId id="1399" r:id="rId15"/>
    <p:sldId id="1452" r:id="rId16"/>
    <p:sldId id="1402" r:id="rId17"/>
    <p:sldId id="1403" r:id="rId18"/>
    <p:sldId id="1408" r:id="rId19"/>
    <p:sldId id="1407" r:id="rId20"/>
    <p:sldId id="1389" r:id="rId21"/>
    <p:sldId id="1358" r:id="rId22"/>
    <p:sldId id="1434" r:id="rId23"/>
    <p:sldId id="1360" r:id="rId24"/>
    <p:sldId id="1385" r:id="rId25"/>
    <p:sldId id="1413" r:id="rId26"/>
    <p:sldId id="1414" r:id="rId27"/>
    <p:sldId id="1409" r:id="rId28"/>
    <p:sldId id="1429" r:id="rId29"/>
    <p:sldId id="1453" r:id="rId30"/>
    <p:sldId id="1460" r:id="rId31"/>
    <p:sldId id="1461" r:id="rId32"/>
    <p:sldId id="1405" r:id="rId33"/>
    <p:sldId id="1292" r:id="rId34"/>
    <p:sldId id="1390" r:id="rId35"/>
    <p:sldId id="1457" r:id="rId36"/>
    <p:sldId id="1458" r:id="rId37"/>
    <p:sldId id="1459" r:id="rId38"/>
    <p:sldId id="1374" r:id="rId39"/>
    <p:sldId id="1410" r:id="rId40"/>
    <p:sldId id="1421" r:id="rId41"/>
    <p:sldId id="1681" r:id="rId42"/>
    <p:sldId id="1687" r:id="rId43"/>
    <p:sldId id="1691" r:id="rId44"/>
    <p:sldId id="1692" r:id="rId45"/>
    <p:sldId id="1693" r:id="rId46"/>
    <p:sldId id="1694" r:id="rId47"/>
    <p:sldId id="1684" r:id="rId48"/>
    <p:sldId id="1449" r:id="rId49"/>
    <p:sldId id="1424" r:id="rId50"/>
    <p:sldId id="1425" r:id="rId51"/>
    <p:sldId id="1372" r:id="rId52"/>
    <p:sldId id="1423" r:id="rId53"/>
    <p:sldId id="1386" r:id="rId54"/>
    <p:sldId id="1373" r:id="rId55"/>
    <p:sldId id="1462" r:id="rId56"/>
    <p:sldId id="1404" r:id="rId57"/>
    <p:sldId id="1426" r:id="rId58"/>
    <p:sldId id="1415" r:id="rId59"/>
    <p:sldId id="1454" r:id="rId6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3A1C"/>
    <a:srgbClr val="3A84A5"/>
    <a:srgbClr val="C9B985"/>
    <a:srgbClr val="EF8FFD"/>
    <a:srgbClr val="FBB6FF"/>
    <a:srgbClr val="FBDEDB"/>
    <a:srgbClr val="F2EFF4"/>
    <a:srgbClr val="00D0F0"/>
    <a:srgbClr val="00EFD9"/>
    <a:srgbClr val="B337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098"/>
    <p:restoredTop sz="95073"/>
  </p:normalViewPr>
  <p:slideViewPr>
    <p:cSldViewPr snapToGrid="0" snapToObjects="1">
      <p:cViewPr varScale="1">
        <p:scale>
          <a:sx n="106" d="100"/>
          <a:sy n="106" d="100"/>
        </p:scale>
        <p:origin x="19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0CECD-F907-A549-98B5-B80A61A03AE4}" type="datetimeFigureOut">
              <a:rPr lang="en-US" smtClean="0"/>
              <a:t>3/29/23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6C419-A91C-4B4C-A44C-A7A085B9B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27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306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DD40DB-3BA0-4A23-A9C3-00A53BF21E6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306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961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306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DD40DB-3BA0-4A23-A9C3-00A53BF21E6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306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064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306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DD40DB-3BA0-4A23-A9C3-00A53BF21E6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306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0551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306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DD40DB-3BA0-4A23-A9C3-00A53BF21E6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306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36953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306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DD40DB-3BA0-4A23-A9C3-00A53BF21E6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306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4821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306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DD40DB-3BA0-4A23-A9C3-00A53BF21E6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306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8981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306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DD40DB-3BA0-4A23-A9C3-00A53BF21E6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306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49853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306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DD40DB-3BA0-4A23-A9C3-00A53BF21E6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306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42442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DD40DB-3BA0-4A23-A9C3-00A53BF21E62}" type="slidenum">
              <a:rPr lang="en-US" smtClean="0"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100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2CFC894-D259-4742-93BA-02C873C6FF69}"/>
              </a:ext>
            </a:extLst>
          </p:cNvPr>
          <p:cNvSpPr/>
          <p:nvPr userDrawn="1"/>
        </p:nvSpPr>
        <p:spPr>
          <a:xfrm>
            <a:off x="0" y="0"/>
            <a:ext cx="12192000" cy="1074381"/>
          </a:xfrm>
          <a:prstGeom prst="rect">
            <a:avLst/>
          </a:prstGeom>
          <a:gradFill flip="none" rotWithShape="1">
            <a:gsLst>
              <a:gs pos="0">
                <a:srgbClr val="FFE8DE">
                  <a:alpha val="67000"/>
                  <a:lumMod val="15000"/>
                  <a:lumOff val="85000"/>
                </a:srgbClr>
              </a:gs>
              <a:gs pos="98000">
                <a:srgbClr val="FBE7D9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rgbClr val="A4001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400800"/>
            <a:ext cx="6899038" cy="457200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13FF25B-3544-F145-B68E-B8200CB789A9}"/>
              </a:ext>
            </a:extLst>
          </p:cNvPr>
          <p:cNvCxnSpPr/>
          <p:nvPr userDrawn="1"/>
        </p:nvCxnSpPr>
        <p:spPr>
          <a:xfrm>
            <a:off x="0" y="1074381"/>
            <a:ext cx="12192000" cy="0"/>
          </a:xfrm>
          <a:prstGeom prst="line">
            <a:avLst/>
          </a:prstGeom>
          <a:ln w="38100" cmpd="dbl">
            <a:solidFill>
              <a:srgbClr val="9A3A1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820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26, 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Highlights and Messages from the Snowmass Summer Study.    Prisca Cushman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0" y="762001"/>
            <a:ext cx="12232053" cy="1"/>
          </a:xfrm>
          <a:prstGeom prst="line">
            <a:avLst/>
          </a:prstGeom>
          <a:ln w="1587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1573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26, 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Highlights and Messages from the Snowmass Summer Study.    Prisca Cushman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620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26, 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Highlights and Messages from the Snowmass Summer Study.    Prisca Cushman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948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26,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Highlights and Messages from the Snowmass Summer Study.    Prisca Cushman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04285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26, 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Highlights and Messages from the Snowmass Summer Study.    Prisca Cushman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277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747622"/>
            <a:ext cx="10972800" cy="560872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26,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Highlights and Messages from the Snowmass Summer Study.    Prisca Cushman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361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26,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Highlights and Messages from the Snowmass Summer Study.    Prisca Cushman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0155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26, 2022</a:t>
            </a:r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Highlights and Messages from the Snowmass Summer Study.    Prisca Cushman</a:t>
            </a: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828800" y="4343401"/>
            <a:ext cx="10363200" cy="676835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828800" y="2834640"/>
            <a:ext cx="10363200" cy="1508760"/>
          </a:xfrm>
          <a:prstGeom prst="rect">
            <a:avLst/>
          </a:prstGeo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17616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26,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Highlights and Messages from the Snowmass Summer Study.    Prisca Cushman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894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FAB47CF-077D-B248-94EE-66D3B7B45A83}"/>
              </a:ext>
            </a:extLst>
          </p:cNvPr>
          <p:cNvSpPr/>
          <p:nvPr userDrawn="1"/>
        </p:nvSpPr>
        <p:spPr>
          <a:xfrm>
            <a:off x="0" y="0"/>
            <a:ext cx="12192000" cy="1074381"/>
          </a:xfrm>
          <a:prstGeom prst="rect">
            <a:avLst/>
          </a:prstGeom>
          <a:gradFill flip="none" rotWithShape="1">
            <a:gsLst>
              <a:gs pos="0">
                <a:srgbClr val="FFE8DE">
                  <a:alpha val="67000"/>
                  <a:lumMod val="15000"/>
                  <a:lumOff val="85000"/>
                </a:srgbClr>
              </a:gs>
              <a:gs pos="98000">
                <a:srgbClr val="FBF0D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6476FC3-19F5-4640-9AE3-0EEFADA0F84B}"/>
              </a:ext>
            </a:extLst>
          </p:cNvPr>
          <p:cNvCxnSpPr/>
          <p:nvPr userDrawn="1"/>
        </p:nvCxnSpPr>
        <p:spPr>
          <a:xfrm>
            <a:off x="0" y="1074381"/>
            <a:ext cx="12192000" cy="0"/>
          </a:xfrm>
          <a:prstGeom prst="line">
            <a:avLst/>
          </a:prstGeom>
          <a:ln w="38100" cmpd="dbl">
            <a:solidFill>
              <a:srgbClr val="9A3A1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rgbClr val="C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400800"/>
            <a:ext cx="550203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844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7815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222E10-5EE2-AC40-B3BA-872A8F81F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817D-415E-7C4E-A345-DB362D80ACD1}" type="datetimeFigureOut">
              <a:rPr lang="en-US" smtClean="0"/>
              <a:t>3/29/23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AF51C1-F304-7242-A432-2E62409A6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679547-13DD-2542-8A01-B8EFED200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C4EE-73C9-7943-A0B9-853019843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426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4001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400800"/>
            <a:ext cx="6899038" cy="457200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609600" y="1243584"/>
            <a:ext cx="10811933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9" y="1074381"/>
            <a:ext cx="11404572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62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4001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400800"/>
            <a:ext cx="6899038" cy="457200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609600" y="1243584"/>
            <a:ext cx="10811933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9" y="1074381"/>
            <a:ext cx="11404572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4879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727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26, 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Highlights and Messages from the Snowmass Summer Study.    Prisca Cushman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023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26,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36185" y="6482588"/>
            <a:ext cx="3342841" cy="365125"/>
          </a:xfrm>
        </p:spPr>
        <p:txBody>
          <a:bodyPr/>
          <a:lstStyle/>
          <a:p>
            <a:r>
              <a:rPr lang="en-GB"/>
              <a:t>Highlights and Messages from the Snowmass Summer Study.    Prisca Cushman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358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26,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Highlights and Messages from the Snowmass Summer Study.    Prisca Cushman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537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2429" y="129092"/>
            <a:ext cx="1080476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243584"/>
            <a:ext cx="10813225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1534" y="6318251"/>
            <a:ext cx="425243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D15884-A6DB-A844-9EFA-8E3E2E1B4F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865" y="6356615"/>
            <a:ext cx="4114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999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7" r:id="rId3"/>
    <p:sldLayoutId id="2147483679" r:id="rId4"/>
    <p:sldLayoutId id="2147483680" r:id="rId5"/>
    <p:sldLayoutId id="2147483681" r:id="rId6"/>
  </p:sldLayoutIdLst>
  <p:hf hdr="0" ftr="0" dt="0"/>
  <p:txStyles>
    <p:titleStyle>
      <a:lvl1pPr algn="l" defTabSz="914363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363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182" indent="-223829" algn="l" defTabSz="914363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36" indent="-233354" algn="l" defTabSz="914363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363" indent="-223829" algn="l" defTabSz="914363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17" indent="-233354" algn="l" defTabSz="914363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8649"/>
            <a:ext cx="12192000" cy="75666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8258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July 26, 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6186" y="6482588"/>
            <a:ext cx="39077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  <a:lvl2pPr algn="l"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r>
              <a:rPr lang="en-GB"/>
              <a:t>Highlights and Messages from the Snowmass Summer Study.    Prisca Cushman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44077" y="6492876"/>
            <a:ext cx="13358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E9676D24-1C10-7F46-81DA-8C959901AACB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609600" y="6466438"/>
            <a:ext cx="109728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9009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kumimoji="0" lang="en-US" sz="3800" b="0" kern="1200" cap="none" spc="-150" baseline="0" dirty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tiff"/><Relationship Id="rId4" Type="http://schemas.openxmlformats.org/officeDocument/2006/relationships/image" Target="../media/image24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2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2.tiff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f"/><Relationship Id="rId2" Type="http://schemas.openxmlformats.org/officeDocument/2006/relationships/image" Target="../media/image39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tif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6.tiff"/><Relationship Id="rId7" Type="http://schemas.microsoft.com/office/2007/relationships/hdphoto" Target="../media/hdphoto2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5" Type="http://schemas.openxmlformats.org/officeDocument/2006/relationships/image" Target="../media/image51.emf"/><Relationship Id="rId4" Type="http://schemas.microsoft.com/office/2007/relationships/hdphoto" Target="../media/hdphoto3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4.tiff"/><Relationship Id="rId4" Type="http://schemas.openxmlformats.org/officeDocument/2006/relationships/image" Target="../media/image6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tiff"/><Relationship Id="rId2" Type="http://schemas.openxmlformats.org/officeDocument/2006/relationships/image" Target="../media/image65.tif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tiff"/><Relationship Id="rId4" Type="http://schemas.openxmlformats.org/officeDocument/2006/relationships/image" Target="../media/image7.tif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7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hyperlink" Target="https://arxiv.org/abs/2203.02594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tiff"/><Relationship Id="rId5" Type="http://schemas.openxmlformats.org/officeDocument/2006/relationships/image" Target="../media/image74.tiff"/><Relationship Id="rId4" Type="http://schemas.openxmlformats.org/officeDocument/2006/relationships/image" Target="../media/image73.tif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tiff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tiff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4.wdp"/><Relationship Id="rId4" Type="http://schemas.openxmlformats.org/officeDocument/2006/relationships/image" Target="../media/image8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80.png"/><Relationship Id="rId4" Type="http://schemas.openxmlformats.org/officeDocument/2006/relationships/image" Target="../media/image79.tif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microsoft.com/office/2007/relationships/hdphoto" Target="../media/hdphoto4.wdp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0.png"/><Relationship Id="rId5" Type="http://schemas.openxmlformats.org/officeDocument/2006/relationships/image" Target="../media/image79.tiff"/><Relationship Id="rId4" Type="http://schemas.openxmlformats.org/officeDocument/2006/relationships/image" Target="../media/image8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tiff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tiff"/><Relationship Id="rId1" Type="http://schemas.openxmlformats.org/officeDocument/2006/relationships/slideLayout" Target="../slideLayouts/slideLayout1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tiff"/><Relationship Id="rId1" Type="http://schemas.openxmlformats.org/officeDocument/2006/relationships/slideLayout" Target="../slideLayouts/slideLayout1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tiff"/><Relationship Id="rId1" Type="http://schemas.openxmlformats.org/officeDocument/2006/relationships/slideLayout" Target="../slideLayouts/slideLayout1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tiff"/><Relationship Id="rId1" Type="http://schemas.openxmlformats.org/officeDocument/2006/relationships/slideLayout" Target="../slideLayouts/slideLayout1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tiff"/><Relationship Id="rId1" Type="http://schemas.openxmlformats.org/officeDocument/2006/relationships/slideLayout" Target="../slideLayouts/slideLayout1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tiff"/><Relationship Id="rId1" Type="http://schemas.openxmlformats.org/officeDocument/2006/relationships/slideLayout" Target="../slideLayouts/slideLayout1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tiff"/><Relationship Id="rId1" Type="http://schemas.openxmlformats.org/officeDocument/2006/relationships/slideLayout" Target="../slideLayouts/slideLayout1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tif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tiff"/><Relationship Id="rId2" Type="http://schemas.openxmlformats.org/officeDocument/2006/relationships/image" Target="../media/image92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5.tiff"/><Relationship Id="rId4" Type="http://schemas.openxmlformats.org/officeDocument/2006/relationships/image" Target="../media/image94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tiff"/><Relationship Id="rId5" Type="http://schemas.openxmlformats.org/officeDocument/2006/relationships/image" Target="../media/image11.tiff"/><Relationship Id="rId4" Type="http://schemas.openxmlformats.org/officeDocument/2006/relationships/image" Target="../media/image5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7.tiff"/><Relationship Id="rId4" Type="http://schemas.openxmlformats.org/officeDocument/2006/relationships/image" Target="../media/image82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tiff"/><Relationship Id="rId3" Type="http://schemas.openxmlformats.org/officeDocument/2006/relationships/image" Target="../media/image96.tiff"/><Relationship Id="rId7" Type="http://schemas.openxmlformats.org/officeDocument/2006/relationships/image" Target="../media/image99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8.tiff"/><Relationship Id="rId5" Type="http://schemas.openxmlformats.org/officeDocument/2006/relationships/image" Target="../media/image97.tiff"/><Relationship Id="rId4" Type="http://schemas.openxmlformats.org/officeDocument/2006/relationships/image" Target="../media/image8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2.tiff"/><Relationship Id="rId4" Type="http://schemas.openxmlformats.org/officeDocument/2006/relationships/image" Target="../media/image101.tiff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openxmlformats.org/officeDocument/2006/relationships/image" Target="../media/image103.png"/><Relationship Id="rId7" Type="http://schemas.openxmlformats.org/officeDocument/2006/relationships/image" Target="../media/image79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5.tiff"/><Relationship Id="rId11" Type="http://schemas.microsoft.com/office/2007/relationships/hdphoto" Target="../media/hdphoto1.wdp"/><Relationship Id="rId5" Type="http://schemas.openxmlformats.org/officeDocument/2006/relationships/image" Target="../media/image104.png"/><Relationship Id="rId10" Type="http://schemas.openxmlformats.org/officeDocument/2006/relationships/image" Target="../media/image43.jpeg"/><Relationship Id="rId4" Type="http://schemas.microsoft.com/office/2007/relationships/hdphoto" Target="../media/hdphoto5.wdp"/><Relationship Id="rId9" Type="http://schemas.microsoft.com/office/2007/relationships/hdphoto" Target="../media/hdphoto6.wdp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tiff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9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3" Type="http://schemas.openxmlformats.org/officeDocument/2006/relationships/image" Target="../media/image111.png"/><Relationship Id="rId7" Type="http://schemas.openxmlformats.org/officeDocument/2006/relationships/image" Target="../media/image115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112.tiff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tiff"/><Relationship Id="rId3" Type="http://schemas.microsoft.com/office/2007/relationships/hdphoto" Target="../media/hdphoto7.wdp"/><Relationship Id="rId7" Type="http://schemas.microsoft.com/office/2007/relationships/hdphoto" Target="../media/hdphoto8.wdp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png"/><Relationship Id="rId5" Type="http://schemas.openxmlformats.org/officeDocument/2006/relationships/image" Target="../media/image119.png"/><Relationship Id="rId4" Type="http://schemas.openxmlformats.org/officeDocument/2006/relationships/image" Target="../media/image118.tiff"/><Relationship Id="rId9" Type="http://schemas.openxmlformats.org/officeDocument/2006/relationships/image" Target="../media/image122.tif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hyperlink" Target="https://arxiv.org/abs/2203.08463" TargetMode="Externa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203.08463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tiff"/><Relationship Id="rId3" Type="http://schemas.openxmlformats.org/officeDocument/2006/relationships/image" Target="../media/image7.tiff"/><Relationship Id="rId7" Type="http://schemas.openxmlformats.org/officeDocument/2006/relationships/image" Target="../media/image11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tiff"/><Relationship Id="rId5" Type="http://schemas.openxmlformats.org/officeDocument/2006/relationships/image" Target="../media/image13.tiff"/><Relationship Id="rId4" Type="http://schemas.openxmlformats.org/officeDocument/2006/relationships/image" Target="../media/image5.jpeg"/><Relationship Id="rId9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16.png"/><Relationship Id="rId7" Type="http://schemas.openxmlformats.org/officeDocument/2006/relationships/image" Target="../media/image17.tif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tiff"/><Relationship Id="rId5" Type="http://schemas.openxmlformats.org/officeDocument/2006/relationships/image" Target="../media/image13.tiff"/><Relationship Id="rId4" Type="http://schemas.openxmlformats.org/officeDocument/2006/relationships/image" Target="../media/image11.tiff"/><Relationship Id="rId9" Type="http://schemas.openxmlformats.org/officeDocument/2006/relationships/image" Target="../media/image12.tif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16.png"/><Relationship Id="rId7" Type="http://schemas.openxmlformats.org/officeDocument/2006/relationships/image" Target="../media/image17.tif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tiff"/><Relationship Id="rId5" Type="http://schemas.openxmlformats.org/officeDocument/2006/relationships/image" Target="../media/image13.tiff"/><Relationship Id="rId4" Type="http://schemas.openxmlformats.org/officeDocument/2006/relationships/image" Target="../media/image11.tiff"/><Relationship Id="rId9" Type="http://schemas.openxmlformats.org/officeDocument/2006/relationships/image" Target="../media/image12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F523645-3AAF-F74B-BD9C-ACE1B27F7029}"/>
              </a:ext>
            </a:extLst>
          </p:cNvPr>
          <p:cNvSpPr/>
          <p:nvPr/>
        </p:nvSpPr>
        <p:spPr>
          <a:xfrm>
            <a:off x="141249" y="-14859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FFE8DE">
                  <a:alpha val="67000"/>
                  <a:lumMod val="15000"/>
                  <a:lumOff val="85000"/>
                </a:srgbClr>
              </a:gs>
              <a:gs pos="98000">
                <a:srgbClr val="FBE7D9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E3510661-CF3A-D24D-9907-313E9C368026}"/>
              </a:ext>
            </a:extLst>
          </p:cNvPr>
          <p:cNvSpPr txBox="1">
            <a:spLocks/>
          </p:cNvSpPr>
          <p:nvPr/>
        </p:nvSpPr>
        <p:spPr>
          <a:xfrm>
            <a:off x="503038" y="1083249"/>
            <a:ext cx="10804760" cy="2077395"/>
          </a:xfrm>
          <a:prstGeom prst="rect">
            <a:avLst/>
          </a:prstGeom>
        </p:spPr>
        <p:txBody>
          <a:bodyPr/>
          <a:lstStyle>
            <a:lvl1pPr algn="l" defTabSz="914363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US" sz="3600" dirty="0">
                <a:solidFill>
                  <a:srgbClr val="C00000"/>
                </a:solidFill>
              </a:rPr>
              <a:t>The Third Direct Detection Talk</a:t>
            </a:r>
          </a:p>
          <a:p>
            <a:pPr algn="ctr"/>
            <a:r>
              <a:rPr lang="en-US" sz="3200" i="1" dirty="0">
                <a:solidFill>
                  <a:srgbClr val="C00000"/>
                </a:solidFill>
              </a:rPr>
              <a:t>(title amended on Slide 7)</a:t>
            </a:r>
          </a:p>
          <a:p>
            <a:pPr algn="ctr"/>
            <a:br>
              <a:rPr lang="en-US" sz="3600" dirty="0">
                <a:solidFill>
                  <a:srgbClr val="C00000"/>
                </a:solidFill>
              </a:rPr>
            </a:b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CCFD6B-ECEB-CD4D-A11D-C8E3874BFEB1}"/>
              </a:ext>
            </a:extLst>
          </p:cNvPr>
          <p:cNvSpPr/>
          <p:nvPr/>
        </p:nvSpPr>
        <p:spPr>
          <a:xfrm>
            <a:off x="0" y="2402361"/>
            <a:ext cx="1233324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Prisca Cushman</a:t>
            </a:r>
          </a:p>
          <a:p>
            <a:pPr algn="ctr"/>
            <a:r>
              <a:rPr lang="en-US" sz="3200" dirty="0"/>
              <a:t>University of Minnesota</a:t>
            </a:r>
          </a:p>
          <a:p>
            <a:pPr algn="ctr"/>
            <a:endParaRPr lang="en-US" sz="3200" dirty="0"/>
          </a:p>
          <a:p>
            <a:pPr algn="ctr"/>
            <a:r>
              <a:rPr lang="en-US" sz="3200" dirty="0"/>
              <a:t>14</a:t>
            </a:r>
            <a:r>
              <a:rPr lang="en-US" sz="3200" baseline="30000" dirty="0"/>
              <a:t>th</a:t>
            </a:r>
            <a:r>
              <a:rPr lang="en-US" sz="3200" dirty="0"/>
              <a:t> UCLA Symposium on Dark Matter</a:t>
            </a:r>
          </a:p>
          <a:p>
            <a:pPr algn="ctr"/>
            <a:r>
              <a:rPr lang="en-US" sz="3200" dirty="0"/>
              <a:t>Los Angeles, CA    March 29 – April 1 2023</a:t>
            </a:r>
          </a:p>
          <a:p>
            <a:pPr algn="ctr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186540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CE3136-6ED6-2641-9ACC-B434398D55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10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15B1115-CC73-174F-908D-C9E2807F2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206" y="232747"/>
            <a:ext cx="11589571" cy="753033"/>
          </a:xfrm>
        </p:spPr>
        <p:txBody>
          <a:bodyPr/>
          <a:lstStyle/>
          <a:p>
            <a:pPr algn="ctr"/>
            <a:r>
              <a:rPr lang="en-US" sz="2800" dirty="0"/>
              <a:t>Snowmass gave us a new mantra: Delve deep and Search wide</a:t>
            </a:r>
            <a:br>
              <a:rPr lang="en-US" sz="2800" dirty="0"/>
            </a:br>
            <a:r>
              <a:rPr lang="en-US" sz="2800" dirty="0"/>
              <a:t>Experimental Strategy for the next 20 years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755A33-8032-7748-800C-48AD72A19AAD}"/>
              </a:ext>
            </a:extLst>
          </p:cNvPr>
          <p:cNvSpPr txBox="1"/>
          <p:nvPr/>
        </p:nvSpPr>
        <p:spPr>
          <a:xfrm>
            <a:off x="109951" y="1138571"/>
            <a:ext cx="12082049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Noble Liquids </a:t>
            </a:r>
            <a:r>
              <a:rPr lang="en-US" dirty="0"/>
              <a:t>continue to look for the prime suspect: Large exposure, good NR discrimination</a:t>
            </a:r>
          </a:p>
          <a:p>
            <a:r>
              <a:rPr lang="en-US" dirty="0"/>
              <a:t>	</a:t>
            </a:r>
          </a:p>
          <a:p>
            <a:r>
              <a:rPr lang="en-US" u="sng" dirty="0"/>
              <a:t>Solid State</a:t>
            </a:r>
          </a:p>
          <a:p>
            <a:r>
              <a:rPr lang="en-US" dirty="0">
                <a:solidFill>
                  <a:srgbClr val="C00000"/>
                </a:solidFill>
              </a:rPr>
              <a:t>Phonons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sz="2000" b="1" dirty="0">
                <a:solidFill>
                  <a:srgbClr val="C00000"/>
                </a:solidFill>
              </a:rPr>
              <a:t>+ </a:t>
            </a:r>
            <a:r>
              <a:rPr lang="en-US" dirty="0"/>
              <a:t> </a:t>
            </a:r>
            <a:r>
              <a:rPr lang="en-US" dirty="0" err="1"/>
              <a:t>SuperCDMS</a:t>
            </a:r>
            <a:r>
              <a:rPr lang="en-US" dirty="0"/>
              <a:t>, EDELWEISS, CRESST. Target lower mass DM with excellent NR discrimination.</a:t>
            </a:r>
          </a:p>
          <a:p>
            <a:r>
              <a:rPr lang="en-US" dirty="0"/>
              <a:t>           Tension: Max exposure + NR discrimination… or … Low threshold (small crystals, NTL amplification)</a:t>
            </a:r>
          </a:p>
          <a:p>
            <a:r>
              <a:rPr lang="en-US" dirty="0">
                <a:solidFill>
                  <a:srgbClr val="C00000"/>
                </a:solidFill>
              </a:rPr>
              <a:t>Phonon only</a:t>
            </a:r>
            <a:r>
              <a:rPr lang="en-US" dirty="0"/>
              <a:t>: Remove charge noise and expand your choice of target (TESSERACT)</a:t>
            </a:r>
          </a:p>
          <a:p>
            <a:r>
              <a:rPr lang="en-US" dirty="0">
                <a:solidFill>
                  <a:srgbClr val="C00000"/>
                </a:solidFill>
              </a:rPr>
              <a:t>Charge only</a:t>
            </a:r>
            <a:r>
              <a:rPr lang="en-US" dirty="0"/>
              <a:t>: DAMIC, SENSEI CCDs. Sub-GeV ER dark matter, single electron sensitivity</a:t>
            </a:r>
          </a:p>
          <a:p>
            <a:r>
              <a:rPr lang="en-US" dirty="0"/>
              <a:t>                     CDEX Point-contact Ge detectors. </a:t>
            </a:r>
            <a:br>
              <a:rPr lang="en-US" dirty="0"/>
            </a:br>
            <a:r>
              <a:rPr lang="en-US" dirty="0"/>
              <a:t>			Can you make a 0</a:t>
            </a:r>
            <a:r>
              <a:rPr lang="en-US" dirty="0">
                <a:latin typeface="Symbol" pitchFamily="2" charset="2"/>
              </a:rPr>
              <a:t>nbb</a:t>
            </a:r>
            <a:r>
              <a:rPr lang="en-US" dirty="0"/>
              <a:t> detector with low enough threshold to do a light DM search? </a:t>
            </a:r>
          </a:p>
          <a:p>
            <a:r>
              <a:rPr lang="en-US" dirty="0">
                <a:solidFill>
                  <a:srgbClr val="C00000"/>
                </a:solidFill>
              </a:rPr>
              <a:t>Annual Modulation Program</a:t>
            </a:r>
            <a:r>
              <a:rPr lang="en-US" dirty="0"/>
              <a:t> </a:t>
            </a:r>
            <a:r>
              <a:rPr lang="en-US" dirty="0" err="1"/>
              <a:t>NaI</a:t>
            </a:r>
            <a:r>
              <a:rPr lang="en-US" dirty="0"/>
              <a:t> crystal arrays with very low background and stable conditions</a:t>
            </a:r>
          </a:p>
          <a:p>
            <a:r>
              <a:rPr lang="en-US" dirty="0"/>
              <a:t> </a:t>
            </a:r>
          </a:p>
          <a:p>
            <a:r>
              <a:rPr lang="en-US" u="sng" dirty="0"/>
              <a:t>Bubble chambers</a:t>
            </a:r>
            <a:r>
              <a:rPr lang="en-US" dirty="0"/>
              <a:t>: </a:t>
            </a:r>
            <a:r>
              <a:rPr lang="en-US" i="1" dirty="0"/>
              <a:t>Insensitive</a:t>
            </a:r>
            <a:r>
              <a:rPr lang="en-US" dirty="0"/>
              <a:t> to electron-recoil DM </a:t>
            </a:r>
            <a:r>
              <a:rPr lang="en-US" dirty="0">
                <a:sym typeface="Wingdings" pitchFamily="2" charset="2"/>
              </a:rPr>
              <a:t> the best discrimination possible</a:t>
            </a:r>
            <a:br>
              <a:rPr lang="en-US" dirty="0">
                <a:sym typeface="Wingdings" pitchFamily="2" charset="2"/>
              </a:rPr>
            </a:br>
            <a:r>
              <a:rPr lang="en-US" dirty="0"/>
              <a:t>PICO program: Freon (and other fluorocarbons) gives access to spin-dependent NR interactions. </a:t>
            </a:r>
          </a:p>
          <a:p>
            <a:r>
              <a:rPr lang="en-US" dirty="0"/>
              <a:t>	Nucleation Threshold determined by T, P </a:t>
            </a:r>
            <a:r>
              <a:rPr lang="en-US" dirty="0">
                <a:sym typeface="Wingdings" pitchFamily="2" charset="2"/>
              </a:rPr>
              <a:t> no energy information except by tuning conditions</a:t>
            </a:r>
            <a:br>
              <a:rPr lang="en-US" dirty="0"/>
            </a:br>
            <a:r>
              <a:rPr lang="en-US" dirty="0"/>
              <a:t>SBC (Scintillating bubble chambers) Use scintillation of noble liquids to measure the energy event-by-event.   </a:t>
            </a:r>
          </a:p>
          <a:p>
            <a:r>
              <a:rPr lang="en-US" dirty="0"/>
              <a:t>         Current plan with </a:t>
            </a:r>
            <a:r>
              <a:rPr lang="en-US" dirty="0" err="1"/>
              <a:t>LAr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 go for the ~ 1GeV NR, no spin-dependence.  Target </a:t>
            </a:r>
            <a:r>
              <a:rPr lang="en-US" dirty="0" err="1">
                <a:sym typeface="Wingdings" pitchFamily="2" charset="2"/>
              </a:rPr>
              <a:t>CE</a:t>
            </a:r>
            <a:r>
              <a:rPr lang="en-US" dirty="0" err="1">
                <a:latin typeface="Symbol" pitchFamily="2" charset="2"/>
                <a:sym typeface="Wingdings" pitchFamily="2" charset="2"/>
              </a:rPr>
              <a:t>n</a:t>
            </a:r>
            <a:r>
              <a:rPr lang="en-US" dirty="0" err="1">
                <a:sym typeface="Wingdings" pitchFamily="2" charset="2"/>
              </a:rPr>
              <a:t>NS</a:t>
            </a:r>
            <a:r>
              <a:rPr lang="en-US" dirty="0">
                <a:sym typeface="Wingdings" pitchFamily="2" charset="2"/>
              </a:rPr>
              <a:t> as well as DM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u="sng" dirty="0">
                <a:sym typeface="Wingdings" pitchFamily="2" charset="2"/>
              </a:rPr>
              <a:t>Gas Detectors</a:t>
            </a:r>
            <a:r>
              <a:rPr lang="en-US" dirty="0">
                <a:sym typeface="Wingdings" pitchFamily="2" charset="2"/>
              </a:rPr>
              <a:t>: Light DM mass:  e.g. NEWS-G spherical proportional chamber with Ne + CH</a:t>
            </a:r>
            <a:r>
              <a:rPr lang="en-US" baseline="-25000" dirty="0">
                <a:sym typeface="Wingdings" pitchFamily="2" charset="2"/>
              </a:rPr>
              <a:t>4</a:t>
            </a:r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	           Probe below the neutrino fog with directional information  (e.g. CYGNUS) </a:t>
            </a:r>
          </a:p>
          <a:p>
            <a:r>
              <a:rPr lang="en-US" dirty="0">
                <a:sym typeface="Wingdings" pitchFamily="2" charset="2"/>
              </a:rPr>
              <a:t>			Technology is advanced, but exposure is challenging.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67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B96ADD-656F-7F42-87FF-15413197AA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11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EF4B232-32C0-4849-BC82-11757C55F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68" y="102074"/>
            <a:ext cx="11589571" cy="753033"/>
          </a:xfrm>
        </p:spPr>
        <p:txBody>
          <a:bodyPr/>
          <a:lstStyle/>
          <a:p>
            <a:r>
              <a:rPr lang="en-US" sz="2800" dirty="0"/>
              <a:t>Summary of Spin-dependent target opportunities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9EE116-3966-9244-97D2-9921AF0F38E1}"/>
              </a:ext>
            </a:extLst>
          </p:cNvPr>
          <p:cNvSpPr/>
          <p:nvPr/>
        </p:nvSpPr>
        <p:spPr>
          <a:xfrm>
            <a:off x="216797" y="2500300"/>
            <a:ext cx="318657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US" b="1" baseline="30000" dirty="0">
                <a:solidFill>
                  <a:srgbClr val="2C7C9F"/>
                </a:solidFill>
                <a:latin typeface="News Gothic MT"/>
              </a:rPr>
              <a:t>73</a:t>
            </a:r>
            <a:r>
              <a:rPr lang="en-US" b="1" dirty="0">
                <a:solidFill>
                  <a:srgbClr val="2C7C9F"/>
                </a:solidFill>
                <a:latin typeface="News Gothic MT"/>
              </a:rPr>
              <a:t>Ge (7.73%)   </a:t>
            </a:r>
            <a:r>
              <a:rPr lang="en-US" i="1" dirty="0">
                <a:solidFill>
                  <a:prstClr val="black"/>
                </a:solidFill>
                <a:latin typeface="News Gothic MT"/>
              </a:rPr>
              <a:t>&lt;S</a:t>
            </a:r>
            <a:r>
              <a:rPr lang="en-US" i="1" baseline="-25000" dirty="0">
                <a:solidFill>
                  <a:prstClr val="black"/>
                </a:solidFill>
                <a:latin typeface="News Gothic MT"/>
              </a:rPr>
              <a:t>n</a:t>
            </a:r>
            <a:r>
              <a:rPr lang="en-US" i="1" dirty="0">
                <a:solidFill>
                  <a:prstClr val="black"/>
                </a:solidFill>
                <a:latin typeface="News Gothic MT"/>
              </a:rPr>
              <a:t>&gt; =</a:t>
            </a:r>
            <a:r>
              <a:rPr lang="en-US" i="1" dirty="0">
                <a:solidFill>
                  <a:prstClr val="black"/>
                </a:solidFill>
                <a:latin typeface="Symbol" charset="2"/>
              </a:rPr>
              <a:t> .46</a:t>
            </a:r>
            <a:endParaRPr lang="en-US" i="1" dirty="0">
              <a:solidFill>
                <a:prstClr val="black"/>
              </a:solidFill>
              <a:latin typeface="News Gothic MT"/>
            </a:endParaRPr>
          </a:p>
          <a:p>
            <a:pPr defTabSz="457200"/>
            <a:endParaRPr lang="en-US" b="1" baseline="30000" dirty="0">
              <a:solidFill>
                <a:srgbClr val="2C7C9F"/>
              </a:solidFill>
              <a:latin typeface="News Gothic MT"/>
            </a:endParaRPr>
          </a:p>
          <a:p>
            <a:pPr defTabSz="457200"/>
            <a:r>
              <a:rPr lang="en-US" b="1" baseline="30000" dirty="0">
                <a:solidFill>
                  <a:srgbClr val="2C7C9F"/>
                </a:solidFill>
                <a:latin typeface="News Gothic MT"/>
              </a:rPr>
              <a:t>29</a:t>
            </a:r>
            <a:r>
              <a:rPr lang="en-US" b="1" dirty="0">
                <a:solidFill>
                  <a:srgbClr val="2C7C9F"/>
                </a:solidFill>
                <a:latin typeface="News Gothic MT"/>
              </a:rPr>
              <a:t>Si (4.68%)    </a:t>
            </a:r>
            <a:r>
              <a:rPr lang="en-US" i="1" dirty="0">
                <a:solidFill>
                  <a:prstClr val="black"/>
                </a:solidFill>
                <a:latin typeface="News Gothic MT"/>
              </a:rPr>
              <a:t>&lt;S</a:t>
            </a:r>
            <a:r>
              <a:rPr lang="en-US" i="1" baseline="-25000" dirty="0">
                <a:solidFill>
                  <a:prstClr val="black"/>
                </a:solidFill>
                <a:latin typeface="News Gothic MT"/>
              </a:rPr>
              <a:t>n</a:t>
            </a:r>
            <a:r>
              <a:rPr lang="en-US" i="1" dirty="0">
                <a:solidFill>
                  <a:prstClr val="black"/>
                </a:solidFill>
                <a:latin typeface="News Gothic MT"/>
              </a:rPr>
              <a:t>&gt; =</a:t>
            </a:r>
            <a:r>
              <a:rPr lang="en-US" i="1" dirty="0">
                <a:solidFill>
                  <a:prstClr val="black"/>
                </a:solidFill>
                <a:latin typeface="Symbol" charset="2"/>
              </a:rPr>
              <a:t> .13</a:t>
            </a:r>
          </a:p>
          <a:p>
            <a:pPr defTabSz="457200"/>
            <a:endParaRPr lang="en-US" b="1" dirty="0">
              <a:solidFill>
                <a:srgbClr val="2C7C9F"/>
              </a:solidFill>
              <a:latin typeface="News Gothic MT"/>
            </a:endParaRPr>
          </a:p>
          <a:p>
            <a:pPr defTabSz="457200"/>
            <a:r>
              <a:rPr lang="en-US" b="1" baseline="30000" dirty="0">
                <a:solidFill>
                  <a:srgbClr val="2C7C9F"/>
                </a:solidFill>
                <a:latin typeface="News Gothic MT"/>
              </a:rPr>
              <a:t>17</a:t>
            </a:r>
            <a:r>
              <a:rPr lang="en-US" b="1" dirty="0">
                <a:solidFill>
                  <a:srgbClr val="2C7C9F"/>
                </a:solidFill>
                <a:latin typeface="News Gothic MT"/>
              </a:rPr>
              <a:t>O (0.037%)   </a:t>
            </a:r>
            <a:r>
              <a:rPr lang="en-US" i="1" dirty="0">
                <a:solidFill>
                  <a:srgbClr val="000000"/>
                </a:solidFill>
                <a:latin typeface="News Gothic MT"/>
              </a:rPr>
              <a:t>&lt;S</a:t>
            </a:r>
            <a:r>
              <a:rPr lang="en-US" i="1" baseline="-25000" dirty="0">
                <a:solidFill>
                  <a:srgbClr val="000000"/>
                </a:solidFill>
                <a:latin typeface="News Gothic MT"/>
              </a:rPr>
              <a:t>n</a:t>
            </a:r>
            <a:r>
              <a:rPr lang="en-US" i="1" dirty="0">
                <a:solidFill>
                  <a:srgbClr val="000000"/>
                </a:solidFill>
                <a:latin typeface="News Gothic MT"/>
              </a:rPr>
              <a:t>&gt; =</a:t>
            </a:r>
            <a:r>
              <a:rPr lang="en-US" i="1" dirty="0">
                <a:solidFill>
                  <a:srgbClr val="000000"/>
                </a:solidFill>
                <a:latin typeface="Symbol" pitchFamily="2" charset="2"/>
              </a:rPr>
              <a:t>.5</a:t>
            </a:r>
            <a:endParaRPr lang="en-US" b="1" dirty="0">
              <a:solidFill>
                <a:srgbClr val="2C7C9F"/>
              </a:solidFill>
              <a:latin typeface="Symbol" pitchFamily="2" charset="2"/>
            </a:endParaRPr>
          </a:p>
          <a:p>
            <a:pPr defTabSz="457200"/>
            <a:endParaRPr lang="en-US" i="1" dirty="0">
              <a:solidFill>
                <a:prstClr val="black"/>
              </a:solidFill>
              <a:latin typeface="News Gothic M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F92DBD-3EC0-7944-B818-9D7E6E3B687E}"/>
              </a:ext>
            </a:extLst>
          </p:cNvPr>
          <p:cNvSpPr txBox="1"/>
          <p:nvPr/>
        </p:nvSpPr>
        <p:spPr>
          <a:xfrm>
            <a:off x="204621" y="4098567"/>
            <a:ext cx="3057208" cy="830997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457200"/>
            <a:r>
              <a:rPr lang="en-US" b="1" baseline="30000" dirty="0">
                <a:solidFill>
                  <a:srgbClr val="2C7C9F"/>
                </a:solidFill>
                <a:latin typeface="News Gothic MT"/>
              </a:rPr>
              <a:t>129</a:t>
            </a:r>
            <a:r>
              <a:rPr lang="en-US" b="1" dirty="0">
                <a:solidFill>
                  <a:srgbClr val="2C7C9F"/>
                </a:solidFill>
                <a:latin typeface="News Gothic MT"/>
              </a:rPr>
              <a:t>Xe (26%)     </a:t>
            </a:r>
            <a:r>
              <a:rPr lang="en-US" sz="1600" i="1" dirty="0">
                <a:solidFill>
                  <a:prstClr val="black"/>
                </a:solidFill>
                <a:latin typeface="News Gothic MT"/>
              </a:rPr>
              <a:t>&lt;S</a:t>
            </a:r>
            <a:r>
              <a:rPr lang="en-US" sz="1600" i="1" baseline="-25000" dirty="0">
                <a:solidFill>
                  <a:prstClr val="black"/>
                </a:solidFill>
                <a:latin typeface="News Gothic MT"/>
              </a:rPr>
              <a:t>n</a:t>
            </a:r>
            <a:r>
              <a:rPr lang="en-US" sz="1600" i="1" dirty="0">
                <a:solidFill>
                  <a:prstClr val="black"/>
                </a:solidFill>
                <a:latin typeface="News Gothic MT"/>
              </a:rPr>
              <a:t>&gt;= </a:t>
            </a:r>
            <a:r>
              <a:rPr lang="en-US" sz="1600" i="1" dirty="0">
                <a:solidFill>
                  <a:prstClr val="black"/>
                </a:solidFill>
                <a:latin typeface="Symbol" pitchFamily="2" charset="2"/>
              </a:rPr>
              <a:t>.33</a:t>
            </a:r>
          </a:p>
          <a:p>
            <a:pPr defTabSz="457200"/>
            <a:endParaRPr lang="en-US" b="1" baseline="30000" dirty="0">
              <a:solidFill>
                <a:srgbClr val="2C7C9F"/>
              </a:solidFill>
              <a:latin typeface="News Gothic MT"/>
            </a:endParaRPr>
          </a:p>
          <a:p>
            <a:pPr defTabSz="457200"/>
            <a:r>
              <a:rPr lang="en-US" b="1" baseline="30000" dirty="0">
                <a:solidFill>
                  <a:srgbClr val="2C7C9F"/>
                </a:solidFill>
                <a:latin typeface="News Gothic MT"/>
              </a:rPr>
              <a:t>131</a:t>
            </a:r>
            <a:r>
              <a:rPr lang="en-US" b="1" dirty="0">
                <a:solidFill>
                  <a:srgbClr val="2C7C9F"/>
                </a:solidFill>
                <a:latin typeface="News Gothic MT"/>
              </a:rPr>
              <a:t>Xe (21%)     </a:t>
            </a:r>
            <a:r>
              <a:rPr lang="en-US" sz="1600" i="1" dirty="0">
                <a:solidFill>
                  <a:prstClr val="black"/>
                </a:solidFill>
                <a:latin typeface="News Gothic MT"/>
              </a:rPr>
              <a:t>&lt;S</a:t>
            </a:r>
            <a:r>
              <a:rPr lang="en-US" sz="1600" i="1" baseline="-25000" dirty="0">
                <a:solidFill>
                  <a:prstClr val="black"/>
                </a:solidFill>
                <a:latin typeface="News Gothic MT"/>
              </a:rPr>
              <a:t>n</a:t>
            </a:r>
            <a:r>
              <a:rPr lang="en-US" sz="1600" i="1" dirty="0">
                <a:solidFill>
                  <a:prstClr val="black"/>
                </a:solidFill>
                <a:latin typeface="News Gothic MT"/>
              </a:rPr>
              <a:t>&gt;= </a:t>
            </a:r>
            <a:r>
              <a:rPr lang="en-US" sz="1600" i="1" dirty="0">
                <a:solidFill>
                  <a:prstClr val="black"/>
                </a:solidFill>
                <a:latin typeface="Symbol" pitchFamily="2" charset="2"/>
                <a:cs typeface="Symbol" charset="2"/>
              </a:rPr>
              <a:t>- </a:t>
            </a:r>
            <a:r>
              <a:rPr lang="en-US" sz="1600" i="1" dirty="0">
                <a:solidFill>
                  <a:prstClr val="black"/>
                </a:solidFill>
                <a:latin typeface="Symbol" pitchFamily="2" charset="2"/>
              </a:rPr>
              <a:t>.27</a:t>
            </a:r>
            <a:endParaRPr lang="en-US" sz="1600" i="1" dirty="0">
              <a:solidFill>
                <a:srgbClr val="000000"/>
              </a:solidFill>
              <a:latin typeface="Symbol" pitchFamily="2" charset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58EB63-7750-7444-B9AE-CB2273ADE804}"/>
              </a:ext>
            </a:extLst>
          </p:cNvPr>
          <p:cNvSpPr txBox="1"/>
          <p:nvPr/>
        </p:nvSpPr>
        <p:spPr>
          <a:xfrm>
            <a:off x="683863" y="1882848"/>
            <a:ext cx="2723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u="sng" dirty="0">
                <a:solidFill>
                  <a:srgbClr val="2C7C9F"/>
                </a:solidFill>
                <a:latin typeface="News Gothic MT"/>
              </a:rPr>
              <a:t>neutron coupling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B2EBDD-EEF2-9642-8750-19F20CC8FF90}"/>
              </a:ext>
            </a:extLst>
          </p:cNvPr>
          <p:cNvSpPr txBox="1"/>
          <p:nvPr/>
        </p:nvSpPr>
        <p:spPr>
          <a:xfrm>
            <a:off x="6108215" y="2559105"/>
            <a:ext cx="3282136" cy="36933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457200"/>
            <a:r>
              <a:rPr lang="en-US" b="1" baseline="30000" dirty="0">
                <a:solidFill>
                  <a:srgbClr val="2C7C9F"/>
                </a:solidFill>
                <a:latin typeface="News Gothic MT"/>
              </a:rPr>
              <a:t>7</a:t>
            </a:r>
            <a:r>
              <a:rPr lang="en-US" b="1" dirty="0">
                <a:solidFill>
                  <a:srgbClr val="2C7C9F"/>
                </a:solidFill>
                <a:latin typeface="News Gothic MT"/>
              </a:rPr>
              <a:t>Li (92.4%)    </a:t>
            </a:r>
            <a:r>
              <a:rPr lang="en-US" i="1" dirty="0">
                <a:solidFill>
                  <a:srgbClr val="000000"/>
                </a:solidFill>
                <a:latin typeface="News Gothic MT"/>
              </a:rPr>
              <a:t>&lt;</a:t>
            </a:r>
            <a:r>
              <a:rPr lang="en-US" i="1" dirty="0" err="1">
                <a:solidFill>
                  <a:srgbClr val="000000"/>
                </a:solidFill>
                <a:latin typeface="News Gothic MT"/>
              </a:rPr>
              <a:t>S</a:t>
            </a:r>
            <a:r>
              <a:rPr lang="en-US" i="1" baseline="-25000" dirty="0" err="1">
                <a:solidFill>
                  <a:srgbClr val="000000"/>
                </a:solidFill>
                <a:latin typeface="News Gothic MT"/>
              </a:rPr>
              <a:t>p</a:t>
            </a:r>
            <a:r>
              <a:rPr lang="en-US" i="1" dirty="0">
                <a:solidFill>
                  <a:srgbClr val="000000"/>
                </a:solidFill>
                <a:latin typeface="News Gothic MT"/>
              </a:rPr>
              <a:t>&gt;=</a:t>
            </a:r>
            <a:r>
              <a:rPr lang="en-US" i="1" dirty="0">
                <a:solidFill>
                  <a:srgbClr val="000000"/>
                </a:solidFill>
                <a:latin typeface="Symbol" pitchFamily="2" charset="2"/>
              </a:rPr>
              <a:t>.5</a:t>
            </a:r>
            <a:endParaRPr lang="en-US" dirty="0">
              <a:solidFill>
                <a:srgbClr val="006E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Symbol" pitchFamily="2" charset="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F9A231-F6BF-B346-9B8E-E93A4D3EAD5A}"/>
              </a:ext>
            </a:extLst>
          </p:cNvPr>
          <p:cNvSpPr/>
          <p:nvPr/>
        </p:nvSpPr>
        <p:spPr>
          <a:xfrm>
            <a:off x="5963098" y="3046125"/>
            <a:ext cx="3282136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US" b="1" baseline="30000" dirty="0">
                <a:solidFill>
                  <a:srgbClr val="2C7C9F"/>
                </a:solidFill>
                <a:latin typeface="News Gothic MT"/>
              </a:rPr>
              <a:t> 127</a:t>
            </a:r>
            <a:r>
              <a:rPr lang="en-US" b="1" dirty="0">
                <a:solidFill>
                  <a:srgbClr val="2C7C9F"/>
                </a:solidFill>
                <a:latin typeface="News Gothic MT"/>
              </a:rPr>
              <a:t>I (100%)</a:t>
            </a:r>
            <a:r>
              <a:rPr lang="en-US" b="1" dirty="0">
                <a:solidFill>
                  <a:srgbClr val="2C7C9F">
                    <a:lumMod val="75000"/>
                  </a:srgbClr>
                </a:solidFill>
                <a:latin typeface="News Gothic MT"/>
              </a:rPr>
              <a:t>  </a:t>
            </a:r>
            <a:r>
              <a:rPr lang="en-US" sz="1600" i="1" dirty="0">
                <a:solidFill>
                  <a:srgbClr val="D5EDF4">
                    <a:lumMod val="50000"/>
                  </a:srgbClr>
                </a:solidFill>
                <a:latin typeface="News Gothic MT"/>
              </a:rPr>
              <a:t> </a:t>
            </a:r>
            <a:r>
              <a:rPr lang="en-US" sz="1600" i="1" dirty="0">
                <a:solidFill>
                  <a:prstClr val="black"/>
                </a:solidFill>
                <a:latin typeface="News Gothic MT"/>
              </a:rPr>
              <a:t>  &lt;S</a:t>
            </a:r>
            <a:r>
              <a:rPr lang="en-US" sz="1600" i="1" baseline="-25000" dirty="0">
                <a:solidFill>
                  <a:prstClr val="black"/>
                </a:solidFill>
                <a:latin typeface="News Gothic MT"/>
              </a:rPr>
              <a:t>p</a:t>
            </a:r>
            <a:r>
              <a:rPr lang="en-US" sz="1600" i="1" dirty="0">
                <a:solidFill>
                  <a:prstClr val="black"/>
                </a:solidFill>
                <a:latin typeface="News Gothic MT"/>
              </a:rPr>
              <a:t>&gt;= </a:t>
            </a:r>
            <a:r>
              <a:rPr lang="en-US" sz="1600" i="1" dirty="0">
                <a:solidFill>
                  <a:prstClr val="black"/>
                </a:solidFill>
                <a:latin typeface="Symbol" pitchFamily="2" charset="2"/>
              </a:rPr>
              <a:t>.31 </a:t>
            </a:r>
          </a:p>
          <a:p>
            <a:pPr defTabSz="457200"/>
            <a:r>
              <a:rPr lang="en-US" sz="1600" i="1" dirty="0">
                <a:solidFill>
                  <a:prstClr val="black"/>
                </a:solidFill>
                <a:latin typeface="News Gothic MT"/>
              </a:rPr>
              <a:t>  </a:t>
            </a:r>
          </a:p>
          <a:p>
            <a:pPr defTabSz="457200"/>
            <a:r>
              <a:rPr lang="en-US" b="1" baseline="30000" dirty="0">
                <a:solidFill>
                  <a:srgbClr val="2C7C9F"/>
                </a:solidFill>
                <a:latin typeface="News Gothic MT"/>
              </a:rPr>
              <a:t> 23</a:t>
            </a:r>
            <a:r>
              <a:rPr lang="en-US" b="1" dirty="0">
                <a:solidFill>
                  <a:srgbClr val="2C7C9F"/>
                </a:solidFill>
                <a:latin typeface="News Gothic MT"/>
              </a:rPr>
              <a:t>Na</a:t>
            </a:r>
            <a:r>
              <a:rPr lang="en-US" b="1" dirty="0">
                <a:solidFill>
                  <a:srgbClr val="215D77"/>
                </a:solidFill>
                <a:latin typeface="News Gothic MT"/>
              </a:rPr>
              <a:t> </a:t>
            </a:r>
            <a:r>
              <a:rPr lang="en-US" sz="1600" b="1" dirty="0">
                <a:solidFill>
                  <a:srgbClr val="2C7C9F"/>
                </a:solidFill>
                <a:latin typeface="News Gothic MT"/>
              </a:rPr>
              <a:t>(100%)</a:t>
            </a:r>
            <a:r>
              <a:rPr lang="en-US" sz="1600" i="1" dirty="0">
                <a:solidFill>
                  <a:prstClr val="black"/>
                </a:solidFill>
                <a:latin typeface="News Gothic MT"/>
              </a:rPr>
              <a:t>     &lt;S</a:t>
            </a:r>
            <a:r>
              <a:rPr lang="en-US" sz="1600" i="1" baseline="-25000" dirty="0">
                <a:solidFill>
                  <a:prstClr val="black"/>
                </a:solidFill>
                <a:latin typeface="News Gothic MT"/>
              </a:rPr>
              <a:t>p</a:t>
            </a:r>
            <a:r>
              <a:rPr lang="en-US" sz="1600" i="1" dirty="0">
                <a:solidFill>
                  <a:prstClr val="black"/>
                </a:solidFill>
                <a:latin typeface="News Gothic MT"/>
              </a:rPr>
              <a:t>&gt;= </a:t>
            </a:r>
            <a:r>
              <a:rPr lang="en-US" sz="1600" i="1" dirty="0">
                <a:solidFill>
                  <a:prstClr val="black"/>
                </a:solidFill>
                <a:latin typeface="Symbol" pitchFamily="2" charset="2"/>
              </a:rPr>
              <a:t>.25</a:t>
            </a:r>
          </a:p>
          <a:p>
            <a:pPr defTabSz="457200"/>
            <a:r>
              <a:rPr lang="en-US" sz="1600" i="1" dirty="0">
                <a:solidFill>
                  <a:prstClr val="black"/>
                </a:solidFill>
                <a:latin typeface="News Gothic MT"/>
              </a:rPr>
              <a:t>  </a:t>
            </a:r>
          </a:p>
          <a:p>
            <a:pPr defTabSz="457200"/>
            <a:r>
              <a:rPr lang="en-US" b="1" baseline="30000" dirty="0">
                <a:solidFill>
                  <a:srgbClr val="2C7C9F"/>
                </a:solidFill>
                <a:latin typeface="News Gothic MT"/>
              </a:rPr>
              <a:t>133</a:t>
            </a:r>
            <a:r>
              <a:rPr lang="en-US" b="1" dirty="0">
                <a:solidFill>
                  <a:srgbClr val="2C7C9F"/>
                </a:solidFill>
                <a:latin typeface="News Gothic MT"/>
              </a:rPr>
              <a:t>Cs</a:t>
            </a:r>
            <a:r>
              <a:rPr lang="en-US" b="1" dirty="0">
                <a:solidFill>
                  <a:srgbClr val="215D77"/>
                </a:solidFill>
                <a:latin typeface="News Gothic MT"/>
              </a:rPr>
              <a:t> </a:t>
            </a:r>
            <a:r>
              <a:rPr lang="en-US" b="1" dirty="0">
                <a:solidFill>
                  <a:srgbClr val="2C7C9F"/>
                </a:solidFill>
                <a:latin typeface="News Gothic MT"/>
              </a:rPr>
              <a:t>(100%)</a:t>
            </a:r>
            <a:r>
              <a:rPr lang="en-US" i="1" dirty="0">
                <a:solidFill>
                  <a:prstClr val="black"/>
                </a:solidFill>
                <a:latin typeface="News Gothic MT"/>
              </a:rPr>
              <a:t> </a:t>
            </a:r>
            <a:r>
              <a:rPr lang="en-US" sz="1600" i="1" dirty="0">
                <a:solidFill>
                  <a:prstClr val="black"/>
                </a:solidFill>
                <a:latin typeface="News Gothic MT"/>
              </a:rPr>
              <a:t>  &lt;</a:t>
            </a:r>
            <a:r>
              <a:rPr lang="en-US" sz="1600" i="1" dirty="0" err="1">
                <a:solidFill>
                  <a:prstClr val="black"/>
                </a:solidFill>
                <a:latin typeface="News Gothic MT"/>
              </a:rPr>
              <a:t>S</a:t>
            </a:r>
            <a:r>
              <a:rPr lang="en-US" sz="1600" i="1" baseline="-25000" dirty="0" err="1">
                <a:solidFill>
                  <a:prstClr val="black"/>
                </a:solidFill>
                <a:latin typeface="News Gothic MT"/>
              </a:rPr>
              <a:t>p</a:t>
            </a:r>
            <a:r>
              <a:rPr lang="en-US" sz="1600" i="1" dirty="0">
                <a:solidFill>
                  <a:prstClr val="black"/>
                </a:solidFill>
                <a:latin typeface="News Gothic MT"/>
              </a:rPr>
              <a:t>&gt;= </a:t>
            </a:r>
            <a:r>
              <a:rPr lang="en-US" sz="1600" i="1" dirty="0">
                <a:solidFill>
                  <a:prstClr val="black"/>
                </a:solidFill>
                <a:latin typeface="Symbol" pitchFamily="2" charset="2"/>
                <a:cs typeface="Symbol" charset="2"/>
              </a:rPr>
              <a:t>- </a:t>
            </a:r>
            <a:r>
              <a:rPr lang="en-US" sz="1600" i="1" dirty="0">
                <a:solidFill>
                  <a:prstClr val="black"/>
                </a:solidFill>
                <a:latin typeface="Symbol" pitchFamily="2" charset="2"/>
              </a:rPr>
              <a:t>.37 </a:t>
            </a:r>
            <a:endParaRPr lang="en-US" sz="1600" dirty="0">
              <a:solidFill>
                <a:prstClr val="black"/>
              </a:solidFill>
              <a:latin typeface="Symbol" pitchFamily="2" charset="2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D6E15BD-A70B-A145-B572-E442ACF41F41}"/>
              </a:ext>
            </a:extLst>
          </p:cNvPr>
          <p:cNvSpPr txBox="1"/>
          <p:nvPr/>
        </p:nvSpPr>
        <p:spPr>
          <a:xfrm>
            <a:off x="6279063" y="1930937"/>
            <a:ext cx="2723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u="sng" dirty="0">
                <a:solidFill>
                  <a:srgbClr val="2C7C9F"/>
                </a:solidFill>
                <a:latin typeface="News Gothic MT"/>
              </a:rPr>
              <a:t>proton coupling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1BA46EA-62F4-1442-9327-22F542DD17F5}"/>
              </a:ext>
            </a:extLst>
          </p:cNvPr>
          <p:cNvSpPr/>
          <p:nvPr/>
        </p:nvSpPr>
        <p:spPr>
          <a:xfrm>
            <a:off x="4731265" y="5795963"/>
            <a:ext cx="23503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600" i="1" dirty="0">
                <a:solidFill>
                  <a:srgbClr val="000000"/>
                </a:solidFill>
                <a:latin typeface="News Gothic MT"/>
              </a:rPr>
              <a:t>&lt;S</a:t>
            </a:r>
            <a:r>
              <a:rPr lang="en-US" sz="1600" i="1" baseline="-25000" dirty="0">
                <a:solidFill>
                  <a:srgbClr val="000000"/>
                </a:solidFill>
                <a:latin typeface="News Gothic MT"/>
              </a:rPr>
              <a:t>n</a:t>
            </a:r>
            <a:r>
              <a:rPr lang="en-US" sz="1600" i="1" dirty="0">
                <a:solidFill>
                  <a:srgbClr val="000000"/>
                </a:solidFill>
                <a:latin typeface="News Gothic MT"/>
              </a:rPr>
              <a:t>&gt; = </a:t>
            </a:r>
            <a:r>
              <a:rPr lang="en-US" sz="1600" i="1" dirty="0">
                <a:solidFill>
                  <a:srgbClr val="000000"/>
                </a:solidFill>
                <a:latin typeface="Symbol" pitchFamily="2" charset="2"/>
                <a:cs typeface="Symbol" charset="2"/>
              </a:rPr>
              <a:t>-</a:t>
            </a:r>
            <a:r>
              <a:rPr lang="en-US" sz="1600" i="1" dirty="0">
                <a:solidFill>
                  <a:srgbClr val="000000"/>
                </a:solidFill>
                <a:latin typeface="Symbol" pitchFamily="2" charset="2"/>
              </a:rPr>
              <a:t>.11    </a:t>
            </a:r>
            <a:r>
              <a:rPr lang="en-US" sz="1600" i="1" dirty="0">
                <a:solidFill>
                  <a:srgbClr val="000000"/>
                </a:solidFill>
                <a:latin typeface="News Gothic MT"/>
              </a:rPr>
              <a:t>&lt;S</a:t>
            </a:r>
            <a:r>
              <a:rPr lang="en-US" sz="1600" i="1" baseline="-25000" dirty="0">
                <a:solidFill>
                  <a:srgbClr val="000000"/>
                </a:solidFill>
                <a:latin typeface="News Gothic MT"/>
              </a:rPr>
              <a:t>p</a:t>
            </a:r>
            <a:r>
              <a:rPr lang="en-US" sz="1600" i="1" dirty="0">
                <a:solidFill>
                  <a:srgbClr val="000000"/>
                </a:solidFill>
                <a:latin typeface="News Gothic MT"/>
              </a:rPr>
              <a:t>&gt;=.</a:t>
            </a:r>
            <a:r>
              <a:rPr lang="en-US" sz="1600" i="1" dirty="0">
                <a:solidFill>
                  <a:srgbClr val="000000"/>
                </a:solidFill>
                <a:latin typeface="Symbol" pitchFamily="2" charset="2"/>
              </a:rPr>
              <a:t>44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16604E-7AA3-8F46-9426-CFE9111F0A68}"/>
              </a:ext>
            </a:extLst>
          </p:cNvPr>
          <p:cNvSpPr txBox="1"/>
          <p:nvPr/>
        </p:nvSpPr>
        <p:spPr>
          <a:xfrm>
            <a:off x="2993682" y="5239783"/>
            <a:ext cx="3303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u="sng" dirty="0">
                <a:solidFill>
                  <a:srgbClr val="2C7C9F"/>
                </a:solidFill>
                <a:latin typeface="News Gothic MT"/>
              </a:rPr>
              <a:t>proton &amp; neutron  coupling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AE2EF12-959E-C84E-B1F3-59124F3FF12D}"/>
              </a:ext>
            </a:extLst>
          </p:cNvPr>
          <p:cNvSpPr/>
          <p:nvPr/>
        </p:nvSpPr>
        <p:spPr>
          <a:xfrm>
            <a:off x="7604166" y="5780574"/>
            <a:ext cx="2299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9A3A1C"/>
                </a:solidFill>
              </a:rPr>
              <a:t>PICO (</a:t>
            </a:r>
            <a:r>
              <a:rPr lang="en-US" dirty="0">
                <a:solidFill>
                  <a:srgbClr val="9A3A1C"/>
                </a:solidFill>
                <a:cs typeface="Times New Roman" panose="02020603050405020304" pitchFamily="18" charset="0"/>
              </a:rPr>
              <a:t>CF</a:t>
            </a:r>
            <a:r>
              <a:rPr lang="en-US" baseline="-25000" dirty="0">
                <a:solidFill>
                  <a:srgbClr val="9A3A1C"/>
                </a:solidFill>
                <a:cs typeface="Times New Roman" panose="02020603050405020304" pitchFamily="18" charset="0"/>
              </a:rPr>
              <a:t>3</a:t>
            </a:r>
            <a:r>
              <a:rPr lang="en-US" dirty="0">
                <a:solidFill>
                  <a:srgbClr val="9A3A1C"/>
                </a:solidFill>
                <a:cs typeface="Times New Roman" panose="02020603050405020304" pitchFamily="18" charset="0"/>
              </a:rPr>
              <a:t>I,</a:t>
            </a:r>
            <a:r>
              <a:rPr lang="en-US" dirty="0">
                <a:solidFill>
                  <a:srgbClr val="9A3A1C"/>
                </a:solidFill>
                <a:cs typeface="Times New Roman"/>
              </a:rPr>
              <a:t>  C</a:t>
            </a:r>
            <a:r>
              <a:rPr lang="en-US" baseline="-25000" dirty="0">
                <a:solidFill>
                  <a:srgbClr val="9A3A1C"/>
                </a:solidFill>
                <a:cs typeface="Times New Roman"/>
              </a:rPr>
              <a:t>3</a:t>
            </a:r>
            <a:r>
              <a:rPr lang="en-US" dirty="0">
                <a:solidFill>
                  <a:srgbClr val="9A3A1C"/>
                </a:solidFill>
                <a:cs typeface="Times New Roman"/>
              </a:rPr>
              <a:t>F</a:t>
            </a:r>
            <a:r>
              <a:rPr lang="en-US" baseline="-25000" dirty="0">
                <a:solidFill>
                  <a:srgbClr val="9A3A1C"/>
                </a:solidFill>
                <a:cs typeface="Times New Roman"/>
              </a:rPr>
              <a:t>8</a:t>
            </a:r>
            <a:r>
              <a:rPr lang="en-US" dirty="0">
                <a:solidFill>
                  <a:srgbClr val="9A3A1C"/>
                </a:solidFill>
                <a:cs typeface="Times New Roman"/>
              </a:rPr>
              <a:t> )</a:t>
            </a:r>
            <a:r>
              <a:rPr lang="en-US" dirty="0">
                <a:solidFill>
                  <a:srgbClr val="9A3A1C"/>
                </a:solidFill>
              </a:rPr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D250C19-9D81-9B4B-B44D-5F52B0097E7B}"/>
              </a:ext>
            </a:extLst>
          </p:cNvPr>
          <p:cNvSpPr txBox="1"/>
          <p:nvPr/>
        </p:nvSpPr>
        <p:spPr>
          <a:xfrm>
            <a:off x="1070920" y="1267672"/>
            <a:ext cx="883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>
                <a:solidFill>
                  <a:srgbClr val="2C7C9F">
                    <a:lumMod val="75000"/>
                  </a:srgbClr>
                </a:solidFill>
                <a:latin typeface="News Gothic MT"/>
                <a:sym typeface="Monotype Sorts" pitchFamily="-111" charset="2"/>
              </a:rPr>
              <a:t>Couples to net nuclear spin J</a:t>
            </a:r>
            <a:r>
              <a:rPr lang="en-US" baseline="-25000" dirty="0">
                <a:solidFill>
                  <a:srgbClr val="2C7C9F">
                    <a:lumMod val="75000"/>
                  </a:srgbClr>
                </a:solidFill>
                <a:latin typeface="News Gothic MT"/>
                <a:sym typeface="Monotype Sorts" pitchFamily="-111" charset="2"/>
              </a:rPr>
              <a:t>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F7D02B9-A45B-8A4E-9905-C8A6C12660F8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23000" contrast="35000"/>
          </a:blip>
          <a:srcRect t="12204" b="20675"/>
          <a:stretch>
            <a:fillRect/>
          </a:stretch>
        </p:blipFill>
        <p:spPr>
          <a:xfrm>
            <a:off x="4731265" y="1179137"/>
            <a:ext cx="4673600" cy="679422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71917A84-5EC9-3E41-8ECF-8411B25DC974}"/>
              </a:ext>
            </a:extLst>
          </p:cNvPr>
          <p:cNvSpPr/>
          <p:nvPr/>
        </p:nvSpPr>
        <p:spPr>
          <a:xfrm>
            <a:off x="6166271" y="4606524"/>
            <a:ext cx="40187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baseline="30000" dirty="0">
                <a:solidFill>
                  <a:srgbClr val="2C7C9F"/>
                </a:solidFill>
                <a:latin typeface="News Gothic MT"/>
              </a:rPr>
              <a:t>1</a:t>
            </a:r>
            <a:r>
              <a:rPr lang="en-US" b="1" dirty="0">
                <a:solidFill>
                  <a:srgbClr val="2C7C9F"/>
                </a:solidFill>
                <a:latin typeface="News Gothic MT"/>
              </a:rPr>
              <a:t>H (100%)     </a:t>
            </a:r>
            <a:r>
              <a:rPr lang="en-US" i="1" dirty="0">
                <a:solidFill>
                  <a:prstClr val="black"/>
                </a:solidFill>
                <a:latin typeface="News Gothic MT"/>
              </a:rPr>
              <a:t>&lt;</a:t>
            </a:r>
            <a:r>
              <a:rPr lang="en-US" i="1" dirty="0" err="1">
                <a:solidFill>
                  <a:prstClr val="black"/>
                </a:solidFill>
                <a:latin typeface="News Gothic MT"/>
              </a:rPr>
              <a:t>S</a:t>
            </a:r>
            <a:r>
              <a:rPr lang="en-US" i="1" baseline="-25000" dirty="0" err="1">
                <a:solidFill>
                  <a:prstClr val="black"/>
                </a:solidFill>
                <a:latin typeface="News Gothic MT"/>
              </a:rPr>
              <a:t>p</a:t>
            </a:r>
            <a:r>
              <a:rPr lang="en-US" i="1" dirty="0">
                <a:solidFill>
                  <a:prstClr val="black"/>
                </a:solidFill>
                <a:latin typeface="News Gothic MT"/>
              </a:rPr>
              <a:t>&gt; =</a:t>
            </a:r>
            <a:r>
              <a:rPr lang="en-US" i="1" dirty="0">
                <a:solidFill>
                  <a:prstClr val="black"/>
                </a:solidFill>
                <a:latin typeface="Symbol" charset="2"/>
              </a:rPr>
              <a:t> .5</a:t>
            </a:r>
            <a:endParaRPr lang="en-US" i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D152E4F-1A1D-6242-B4D9-50B26A730116}"/>
              </a:ext>
            </a:extLst>
          </p:cNvPr>
          <p:cNvSpPr txBox="1"/>
          <p:nvPr/>
        </p:nvSpPr>
        <p:spPr>
          <a:xfrm>
            <a:off x="700668" y="5780574"/>
            <a:ext cx="4030597" cy="36933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457200"/>
            <a:r>
              <a:rPr lang="en-US" b="1" baseline="30000" dirty="0">
                <a:solidFill>
                  <a:srgbClr val="2C7C9F"/>
                </a:solidFill>
                <a:latin typeface="News Gothic MT"/>
              </a:rPr>
              <a:t>19</a:t>
            </a:r>
            <a:r>
              <a:rPr lang="en-US" b="1" dirty="0">
                <a:solidFill>
                  <a:srgbClr val="2C7C9F"/>
                </a:solidFill>
                <a:latin typeface="News Gothic MT"/>
              </a:rPr>
              <a:t>F (% depends on fluorocarbon)</a:t>
            </a:r>
            <a:endParaRPr lang="en-US" sz="1600" i="1" dirty="0">
              <a:solidFill>
                <a:srgbClr val="000000"/>
              </a:solidFill>
              <a:latin typeface="News Gothic M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08DB940-93E5-2843-9830-998F2DAFD5DF}"/>
              </a:ext>
            </a:extLst>
          </p:cNvPr>
          <p:cNvSpPr/>
          <p:nvPr/>
        </p:nvSpPr>
        <p:spPr>
          <a:xfrm>
            <a:off x="3102107" y="6247048"/>
            <a:ext cx="1306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baseline="30000" dirty="0">
                <a:solidFill>
                  <a:srgbClr val="2C7C9F"/>
                </a:solidFill>
                <a:latin typeface="News Gothic MT"/>
              </a:rPr>
              <a:t>6</a:t>
            </a:r>
            <a:r>
              <a:rPr lang="en-US" b="1" dirty="0">
                <a:solidFill>
                  <a:srgbClr val="2C7C9F"/>
                </a:solidFill>
                <a:latin typeface="News Gothic MT"/>
              </a:rPr>
              <a:t>Li (7.6%)</a:t>
            </a:r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192662D-0296-3744-B603-168F7049E16B}"/>
              </a:ext>
            </a:extLst>
          </p:cNvPr>
          <p:cNvSpPr/>
          <p:nvPr/>
        </p:nvSpPr>
        <p:spPr>
          <a:xfrm>
            <a:off x="4699098" y="6269688"/>
            <a:ext cx="28921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600" i="1" dirty="0">
                <a:solidFill>
                  <a:srgbClr val="000000"/>
                </a:solidFill>
                <a:latin typeface="News Gothic MT"/>
              </a:rPr>
              <a:t>&lt;S</a:t>
            </a:r>
            <a:r>
              <a:rPr lang="en-US" sz="1600" i="1" baseline="-25000" dirty="0">
                <a:solidFill>
                  <a:srgbClr val="000000"/>
                </a:solidFill>
                <a:latin typeface="News Gothic MT"/>
              </a:rPr>
              <a:t>n</a:t>
            </a:r>
            <a:r>
              <a:rPr lang="en-US" sz="1600" i="1" dirty="0">
                <a:solidFill>
                  <a:srgbClr val="000000"/>
                </a:solidFill>
                <a:latin typeface="News Gothic MT"/>
              </a:rPr>
              <a:t>&gt; = </a:t>
            </a:r>
            <a:r>
              <a:rPr lang="en-US" sz="1600" i="1" dirty="0">
                <a:solidFill>
                  <a:srgbClr val="000000"/>
                </a:solidFill>
                <a:latin typeface="Symbol" charset="2"/>
              </a:rPr>
              <a:t>.472</a:t>
            </a:r>
            <a:r>
              <a:rPr lang="en-US" sz="1600" i="1" dirty="0">
                <a:solidFill>
                  <a:srgbClr val="000000"/>
                </a:solidFill>
                <a:latin typeface="News Gothic MT"/>
              </a:rPr>
              <a:t>        &lt;</a:t>
            </a:r>
            <a:r>
              <a:rPr lang="en-US" sz="1600" i="1" dirty="0" err="1">
                <a:solidFill>
                  <a:srgbClr val="000000"/>
                </a:solidFill>
                <a:latin typeface="News Gothic MT"/>
              </a:rPr>
              <a:t>S</a:t>
            </a:r>
            <a:r>
              <a:rPr lang="en-US" sz="1600" i="1" baseline="-25000" dirty="0" err="1">
                <a:solidFill>
                  <a:srgbClr val="000000"/>
                </a:solidFill>
                <a:latin typeface="News Gothic MT"/>
              </a:rPr>
              <a:t>p</a:t>
            </a:r>
            <a:r>
              <a:rPr lang="en-US" sz="1600" i="1" dirty="0">
                <a:solidFill>
                  <a:srgbClr val="000000"/>
                </a:solidFill>
                <a:latin typeface="News Gothic MT"/>
              </a:rPr>
              <a:t>&gt;= </a:t>
            </a:r>
            <a:r>
              <a:rPr lang="en-US" sz="1600" i="1" dirty="0">
                <a:solidFill>
                  <a:srgbClr val="000000"/>
                </a:solidFill>
                <a:latin typeface="Symbol" pitchFamily="2" charset="2"/>
              </a:rPr>
              <a:t>.472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EBDB618-F17C-4848-945E-235E28186A4B}"/>
              </a:ext>
            </a:extLst>
          </p:cNvPr>
          <p:cNvSpPr txBox="1"/>
          <p:nvPr/>
        </p:nvSpPr>
        <p:spPr>
          <a:xfrm>
            <a:off x="3261829" y="4199925"/>
            <a:ext cx="1245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9A3A1C"/>
                </a:solidFill>
              </a:rPr>
              <a:t>LXe</a:t>
            </a:r>
            <a:r>
              <a:rPr lang="en-US" dirty="0">
                <a:solidFill>
                  <a:srgbClr val="9A3A1C"/>
                </a:solidFill>
              </a:rPr>
              <a:t> TPCs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7DD0A30-C476-A448-A356-BD251DCA7177}"/>
              </a:ext>
            </a:extLst>
          </p:cNvPr>
          <p:cNvSpPr txBox="1"/>
          <p:nvPr/>
        </p:nvSpPr>
        <p:spPr>
          <a:xfrm>
            <a:off x="3226376" y="2511091"/>
            <a:ext cx="2516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9A3A1C"/>
                </a:solidFill>
              </a:rPr>
              <a:t>CDMS,EDELWEISS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478DFEB-FD37-E741-A093-7CD521C3D7AF}"/>
              </a:ext>
            </a:extLst>
          </p:cNvPr>
          <p:cNvSpPr txBox="1"/>
          <p:nvPr/>
        </p:nvSpPr>
        <p:spPr>
          <a:xfrm>
            <a:off x="3226375" y="3003895"/>
            <a:ext cx="2939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9A3A1C"/>
                </a:solidFill>
              </a:rPr>
              <a:t>DAMIC/SENSEI, CDMS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5BF234E-9937-B949-B3B3-15A7005F7AE0}"/>
              </a:ext>
            </a:extLst>
          </p:cNvPr>
          <p:cNvSpPr txBox="1"/>
          <p:nvPr/>
        </p:nvSpPr>
        <p:spPr>
          <a:xfrm>
            <a:off x="3225783" y="3511868"/>
            <a:ext cx="2320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9A3A1C"/>
                </a:solidFill>
              </a:rPr>
              <a:t>CRESST (CaWO</a:t>
            </a:r>
            <a:r>
              <a:rPr lang="en-US" baseline="-25000" dirty="0">
                <a:solidFill>
                  <a:srgbClr val="9A3A1C"/>
                </a:solidFill>
              </a:rPr>
              <a:t>4</a:t>
            </a:r>
            <a:r>
              <a:rPr lang="en-US" dirty="0">
                <a:solidFill>
                  <a:srgbClr val="9A3A1C"/>
                </a:solidFill>
              </a:rPr>
              <a:t>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5524C62-6AC5-054D-A227-4B1CE196DEFC}"/>
              </a:ext>
            </a:extLst>
          </p:cNvPr>
          <p:cNvSpPr txBox="1"/>
          <p:nvPr/>
        </p:nvSpPr>
        <p:spPr>
          <a:xfrm>
            <a:off x="8996534" y="2543553"/>
            <a:ext cx="3806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9A3A1C"/>
                </a:solidFill>
              </a:rPr>
              <a:t>CRESST(LiAlO</a:t>
            </a:r>
            <a:r>
              <a:rPr lang="en-US" baseline="-25000" dirty="0">
                <a:solidFill>
                  <a:srgbClr val="9A3A1C"/>
                </a:solidFill>
              </a:rPr>
              <a:t>2</a:t>
            </a:r>
            <a:r>
              <a:rPr lang="en-US" dirty="0">
                <a:solidFill>
                  <a:srgbClr val="9A3A1C"/>
                </a:solidFill>
              </a:rPr>
              <a:t> , Li</a:t>
            </a:r>
            <a:r>
              <a:rPr lang="en-US" baseline="-25000" dirty="0">
                <a:solidFill>
                  <a:srgbClr val="9A3A1C"/>
                </a:solidFill>
              </a:rPr>
              <a:t>2</a:t>
            </a:r>
            <a:r>
              <a:rPr lang="en-US" dirty="0">
                <a:solidFill>
                  <a:srgbClr val="9A3A1C"/>
                </a:solidFill>
              </a:rPr>
              <a:t>MoO</a:t>
            </a:r>
            <a:r>
              <a:rPr lang="en-US" baseline="-25000" dirty="0">
                <a:solidFill>
                  <a:srgbClr val="9A3A1C"/>
                </a:solidFill>
              </a:rPr>
              <a:t>4</a:t>
            </a:r>
            <a:r>
              <a:rPr lang="en-US" dirty="0">
                <a:solidFill>
                  <a:srgbClr val="9A3A1C"/>
                </a:solidFill>
              </a:rPr>
              <a:t>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33FE6FE-5303-EB40-8031-4EF715A37C71}"/>
              </a:ext>
            </a:extLst>
          </p:cNvPr>
          <p:cNvSpPr txBox="1"/>
          <p:nvPr/>
        </p:nvSpPr>
        <p:spPr>
          <a:xfrm>
            <a:off x="9020107" y="3356387"/>
            <a:ext cx="3053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9A3A1C"/>
                </a:solidFill>
              </a:rPr>
              <a:t>NaI</a:t>
            </a:r>
            <a:r>
              <a:rPr lang="en-US" dirty="0">
                <a:solidFill>
                  <a:srgbClr val="9A3A1C"/>
                </a:solidFill>
              </a:rPr>
              <a:t> (and </a:t>
            </a:r>
            <a:r>
              <a:rPr lang="en-US" dirty="0" err="1">
                <a:solidFill>
                  <a:srgbClr val="9A3A1C"/>
                </a:solidFill>
              </a:rPr>
              <a:t>CsI</a:t>
            </a:r>
            <a:r>
              <a:rPr lang="en-US" dirty="0">
                <a:solidFill>
                  <a:srgbClr val="9A3A1C"/>
                </a:solidFill>
              </a:rPr>
              <a:t>)</a:t>
            </a:r>
            <a:br>
              <a:rPr lang="en-US" dirty="0">
                <a:solidFill>
                  <a:srgbClr val="9A3A1C"/>
                </a:solidFill>
              </a:rPr>
            </a:br>
            <a:r>
              <a:rPr lang="en-US" dirty="0">
                <a:solidFill>
                  <a:srgbClr val="9A3A1C"/>
                </a:solidFill>
              </a:rPr>
              <a:t>DAMA, SABRE, ANAIS, </a:t>
            </a:r>
          </a:p>
          <a:p>
            <a:r>
              <a:rPr lang="en-US" dirty="0">
                <a:solidFill>
                  <a:srgbClr val="9A3A1C"/>
                </a:solidFill>
              </a:rPr>
              <a:t>COSINE-100, COSINUS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6DAE59E-0377-8647-B0E8-03C9AE28D6E7}"/>
              </a:ext>
            </a:extLst>
          </p:cNvPr>
          <p:cNvSpPr/>
          <p:nvPr/>
        </p:nvSpPr>
        <p:spPr>
          <a:xfrm>
            <a:off x="8996534" y="4614647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9A3A1C"/>
                </a:solidFill>
              </a:rPr>
              <a:t>Snowball (H</a:t>
            </a:r>
            <a:r>
              <a:rPr lang="en-US" baseline="-25000" dirty="0">
                <a:solidFill>
                  <a:srgbClr val="9A3A1C"/>
                </a:solidFill>
              </a:rPr>
              <a:t>2</a:t>
            </a:r>
            <a:r>
              <a:rPr lang="en-US" dirty="0">
                <a:solidFill>
                  <a:srgbClr val="9A3A1C"/>
                </a:solidFill>
              </a:rPr>
              <a:t>O)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8C8607A-5EC3-5F49-9331-0811F3BDCB3A}"/>
              </a:ext>
            </a:extLst>
          </p:cNvPr>
          <p:cNvSpPr txBox="1"/>
          <p:nvPr/>
        </p:nvSpPr>
        <p:spPr>
          <a:xfrm>
            <a:off x="7589652" y="6273480"/>
            <a:ext cx="3806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9A3A1C"/>
                </a:solidFill>
              </a:rPr>
              <a:t>CRESST (LiAlO</a:t>
            </a:r>
            <a:r>
              <a:rPr lang="en-US" baseline="-25000" dirty="0">
                <a:solidFill>
                  <a:srgbClr val="9A3A1C"/>
                </a:solidFill>
              </a:rPr>
              <a:t>2</a:t>
            </a:r>
            <a:r>
              <a:rPr lang="en-US" dirty="0">
                <a:solidFill>
                  <a:srgbClr val="9A3A1C"/>
                </a:solidFill>
              </a:rPr>
              <a:t> , Li</a:t>
            </a:r>
            <a:r>
              <a:rPr lang="en-US" baseline="-25000" dirty="0">
                <a:solidFill>
                  <a:srgbClr val="9A3A1C"/>
                </a:solidFill>
              </a:rPr>
              <a:t>2</a:t>
            </a:r>
            <a:r>
              <a:rPr lang="en-US" dirty="0">
                <a:solidFill>
                  <a:srgbClr val="9A3A1C"/>
                </a:solidFill>
              </a:rPr>
              <a:t>MoO</a:t>
            </a:r>
            <a:r>
              <a:rPr lang="en-US" baseline="-25000" dirty="0">
                <a:solidFill>
                  <a:srgbClr val="9A3A1C"/>
                </a:solidFill>
              </a:rPr>
              <a:t>4</a:t>
            </a:r>
            <a:r>
              <a:rPr lang="en-US" dirty="0">
                <a:solidFill>
                  <a:srgbClr val="9A3A1C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588370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FD7702-A1FD-9A4B-8AAE-7182ADA9C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329" y="-12709"/>
            <a:ext cx="11637311" cy="753033"/>
          </a:xfrm>
        </p:spPr>
        <p:txBody>
          <a:bodyPr/>
          <a:lstStyle/>
          <a:p>
            <a:r>
              <a:rPr lang="en-US" sz="2800" dirty="0"/>
              <a:t>Nuclear Recoiling Dark Matter:  SD targets &amp; technology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96D9F37-39E6-084D-AD02-A29F23B2D0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1316"/>
          <a:stretch/>
        </p:blipFill>
        <p:spPr>
          <a:xfrm>
            <a:off x="429472" y="2537266"/>
            <a:ext cx="5943872" cy="405086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ED29505-E850-414E-A279-5269515EC1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A3196E-AFF7-324C-BEFE-89B055CB6F0F}"/>
              </a:ext>
            </a:extLst>
          </p:cNvPr>
          <p:cNvSpPr/>
          <p:nvPr/>
        </p:nvSpPr>
        <p:spPr>
          <a:xfrm>
            <a:off x="209320" y="1241501"/>
            <a:ext cx="128236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But you still have to make a detector out of it. </a:t>
            </a:r>
          </a:p>
          <a:p>
            <a:r>
              <a:rPr lang="en-US" sz="2400" dirty="0"/>
              <a:t>And in the end, we do not have a spin-analyzing detector, </a:t>
            </a:r>
            <a:br>
              <a:rPr lang="en-US" sz="2400" dirty="0"/>
            </a:br>
            <a:r>
              <a:rPr lang="en-US" sz="2400" dirty="0"/>
              <a:t>       just relative signals in multiple targets.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DEECB74-5D5B-D646-BF2E-46F8D392D2F3}"/>
              </a:ext>
            </a:extLst>
          </p:cNvPr>
          <p:cNvSpPr/>
          <p:nvPr/>
        </p:nvSpPr>
        <p:spPr>
          <a:xfrm>
            <a:off x="6373344" y="253726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PICO superheated bubble chambers</a:t>
            </a:r>
          </a:p>
          <a:p>
            <a:r>
              <a:rPr lang="en-US" dirty="0"/>
              <a:t>Freon (C</a:t>
            </a:r>
            <a:r>
              <a:rPr lang="en-US" baseline="-25000" dirty="0"/>
              <a:t>3</a:t>
            </a:r>
            <a:r>
              <a:rPr lang="en-US" dirty="0"/>
              <a:t>F</a:t>
            </a:r>
            <a:r>
              <a:rPr lang="en-US" baseline="-25000" dirty="0"/>
              <a:t>8</a:t>
            </a:r>
            <a:r>
              <a:rPr lang="en-US" dirty="0"/>
              <a:t>), also CF</a:t>
            </a:r>
            <a:r>
              <a:rPr lang="en-US" baseline="-25000" dirty="0"/>
              <a:t>3</a:t>
            </a:r>
            <a:r>
              <a:rPr lang="en-US" dirty="0"/>
              <a:t>I earlier  </a:t>
            </a:r>
            <a:r>
              <a:rPr lang="en-US" dirty="0">
                <a:sym typeface="Wingdings" pitchFamily="2" charset="2"/>
              </a:rPr>
              <a:t> proton coupling </a:t>
            </a:r>
          </a:p>
          <a:p>
            <a:r>
              <a:rPr lang="en-US" dirty="0">
                <a:sym typeface="Wingdings" pitchFamily="2" charset="2"/>
              </a:rPr>
              <a:t>Will require new vessel materials to move into the blue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2D94688-23E2-934C-87AB-F7DD3EF7EBCA}"/>
              </a:ext>
            </a:extLst>
          </p:cNvPr>
          <p:cNvSpPr/>
          <p:nvPr/>
        </p:nvSpPr>
        <p:spPr>
          <a:xfrm>
            <a:off x="3203104" y="3550637"/>
            <a:ext cx="165083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PICO-2L      </a:t>
            </a:r>
          </a:p>
          <a:p>
            <a:r>
              <a:rPr lang="en-US" dirty="0"/>
              <a:t>PICO-60      </a:t>
            </a:r>
          </a:p>
          <a:p>
            <a:r>
              <a:rPr lang="en-US" dirty="0"/>
              <a:t>PICO-40L       </a:t>
            </a:r>
          </a:p>
          <a:p>
            <a:r>
              <a:rPr lang="en-US" dirty="0"/>
              <a:t>PICO-500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39B6330-6D13-A440-BEE7-008C36BE7292}"/>
              </a:ext>
            </a:extLst>
          </p:cNvPr>
          <p:cNvSpPr/>
          <p:nvPr/>
        </p:nvSpPr>
        <p:spPr>
          <a:xfrm>
            <a:off x="4381573" y="4150801"/>
            <a:ext cx="1232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LXe</a:t>
            </a:r>
            <a:r>
              <a:rPr lang="en-US" dirty="0"/>
              <a:t> TPCs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0210D9-6EA1-6843-B261-B0DCC0505EB0}"/>
              </a:ext>
            </a:extLst>
          </p:cNvPr>
          <p:cNvSpPr txBox="1"/>
          <p:nvPr/>
        </p:nvSpPr>
        <p:spPr>
          <a:xfrm>
            <a:off x="2256232" y="2997784"/>
            <a:ext cx="2161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Bolometers with SD crystals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AF1B20-3C76-D94F-8C3B-BFC3AED50789}"/>
              </a:ext>
            </a:extLst>
          </p:cNvPr>
          <p:cNvSpPr txBox="1"/>
          <p:nvPr/>
        </p:nvSpPr>
        <p:spPr>
          <a:xfrm>
            <a:off x="1041455" y="3712792"/>
            <a:ext cx="2161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Supercooled H</a:t>
            </a:r>
            <a:r>
              <a:rPr lang="en-US" baseline="-25000" dirty="0"/>
              <a:t>2</a:t>
            </a:r>
            <a:r>
              <a:rPr lang="en-US" dirty="0"/>
              <a:t>O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0B81DA0-AA0F-F749-A55A-619058BFB116}"/>
              </a:ext>
            </a:extLst>
          </p:cNvPr>
          <p:cNvSpPr/>
          <p:nvPr/>
        </p:nvSpPr>
        <p:spPr>
          <a:xfrm>
            <a:off x="6298713" y="5006367"/>
            <a:ext cx="58932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ym typeface="Wingdings" pitchFamily="2" charset="2"/>
              </a:rPr>
              <a:t>EDELWEISS, </a:t>
            </a:r>
            <a:r>
              <a:rPr lang="en-US" dirty="0" err="1">
                <a:sym typeface="Wingdings" pitchFamily="2" charset="2"/>
              </a:rPr>
              <a:t>SuperCDMS</a:t>
            </a:r>
            <a:r>
              <a:rPr lang="en-US" dirty="0">
                <a:sym typeface="Wingdings" pitchFamily="2" charset="2"/>
              </a:rPr>
              <a:t> n-coupling at lower masses</a:t>
            </a:r>
          </a:p>
          <a:p>
            <a:r>
              <a:rPr lang="en-US" dirty="0">
                <a:sym typeface="Wingdings" pitchFamily="2" charset="2"/>
              </a:rPr>
              <a:t>CRESST is exploring new SD crystals with Lithium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F80CE32-5EEF-8141-A7DC-C92B91CFA923}"/>
              </a:ext>
            </a:extLst>
          </p:cNvPr>
          <p:cNvSpPr/>
          <p:nvPr/>
        </p:nvSpPr>
        <p:spPr>
          <a:xfrm>
            <a:off x="6373344" y="396070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ym typeface="Wingdings" pitchFamily="2" charset="2"/>
              </a:rPr>
              <a:t>XENON, LZ, </a:t>
            </a:r>
            <a:r>
              <a:rPr lang="en-US" dirty="0" err="1">
                <a:sym typeface="Wingdings" pitchFamily="2" charset="2"/>
              </a:rPr>
              <a:t>PandaX</a:t>
            </a:r>
            <a:r>
              <a:rPr lang="en-US" dirty="0">
                <a:sym typeface="Wingdings" pitchFamily="2" charset="2"/>
              </a:rPr>
              <a:t>  DARWIN cover n-coupling,</a:t>
            </a:r>
          </a:p>
          <a:p>
            <a:r>
              <a:rPr lang="en-US" dirty="0">
                <a:sym typeface="Wingdings" pitchFamily="2" charset="2"/>
              </a:rPr>
              <a:t>but the xenon neutrino fog is decades higher than the fluorine neutrino fog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04A9B8-ACC2-3B42-A6FA-82FDD57C1BDA}"/>
              </a:ext>
            </a:extLst>
          </p:cNvPr>
          <p:cNvSpPr/>
          <p:nvPr/>
        </p:nvSpPr>
        <p:spPr>
          <a:xfrm>
            <a:off x="6845157" y="5775029"/>
            <a:ext cx="48003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ym typeface="Wingdings" pitchFamily="2" charset="2"/>
              </a:rPr>
              <a:t>New technology could be a liquid/solid 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ym typeface="Wingdings" pitchFamily="2" charset="2"/>
              </a:rPr>
              <a:t>phase change detector like Snowball</a:t>
            </a:r>
          </a:p>
        </p:txBody>
      </p:sp>
    </p:spTree>
    <p:extLst>
      <p:ext uri="{BB962C8B-B14F-4D97-AF65-F5344CB8AC3E}">
        <p14:creationId xmlns:p14="http://schemas.microsoft.com/office/powerpoint/2010/main" val="858454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7" grpId="0"/>
      <p:bldP spid="31" grpId="0"/>
      <p:bldP spid="11" grpId="0"/>
      <p:bldP spid="12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E4C029-C1A3-414B-AB6F-E9C02F52FE7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639897" y="6318251"/>
            <a:ext cx="425243" cy="539750"/>
          </a:xfrm>
        </p:spPr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4B832D-2BCF-864C-99E3-992DD7858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74" y="112700"/>
            <a:ext cx="3846375" cy="753033"/>
          </a:xfrm>
        </p:spPr>
        <p:txBody>
          <a:bodyPr/>
          <a:lstStyle/>
          <a:p>
            <a:r>
              <a:rPr lang="en-US" sz="2800" dirty="0"/>
              <a:t>SI Solid State Players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E3D042-1E76-4A45-A6F4-0BEA63D5394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133321"/>
            <a:ext cx="11505580" cy="56452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71E2A48-E077-0C4C-A783-2B20A4BABF13}"/>
              </a:ext>
            </a:extLst>
          </p:cNvPr>
          <p:cNvSpPr txBox="1"/>
          <p:nvPr/>
        </p:nvSpPr>
        <p:spPr>
          <a:xfrm>
            <a:off x="511352" y="1803677"/>
            <a:ext cx="2842289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SNOLAB: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</a:rPr>
              <a:t>SuperCDMS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DAMIC, SENSEI,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Oscura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BB59AC-05F7-D646-95B9-90D69A2FB50F}"/>
              </a:ext>
            </a:extLst>
          </p:cNvPr>
          <p:cNvSpPr txBox="1"/>
          <p:nvPr/>
        </p:nvSpPr>
        <p:spPr>
          <a:xfrm>
            <a:off x="3671697" y="1394717"/>
            <a:ext cx="1640123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Modane </a:t>
            </a:r>
            <a:br>
              <a:rPr lang="en-US" dirty="0"/>
            </a:b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EDELWEISS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DAMIC-M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E6D3EE-7605-FF47-84C8-EDAE41ABB295}"/>
              </a:ext>
            </a:extLst>
          </p:cNvPr>
          <p:cNvSpPr txBox="1"/>
          <p:nvPr/>
        </p:nvSpPr>
        <p:spPr>
          <a:xfrm>
            <a:off x="5941363" y="2126842"/>
            <a:ext cx="1607688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Gran </a:t>
            </a:r>
            <a:r>
              <a:rPr lang="en-US" dirty="0" err="1"/>
              <a:t>Sasso</a:t>
            </a:r>
            <a:endParaRPr lang="en-US" dirty="0"/>
          </a:p>
          <a:p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CRESST</a:t>
            </a:r>
          </a:p>
          <a:p>
            <a:r>
              <a:rPr lang="en-US" dirty="0">
                <a:solidFill>
                  <a:srgbClr val="7030A0"/>
                </a:solidFill>
              </a:rPr>
              <a:t>DAMA/LIBRASABRE North</a:t>
            </a:r>
          </a:p>
          <a:p>
            <a:r>
              <a:rPr lang="en-US" dirty="0">
                <a:solidFill>
                  <a:srgbClr val="7030A0"/>
                </a:solidFill>
              </a:rPr>
              <a:t>COSINUS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12184D-07E7-8A4C-B754-58D71734B1FB}"/>
              </a:ext>
            </a:extLst>
          </p:cNvPr>
          <p:cNvSpPr txBox="1"/>
          <p:nvPr/>
        </p:nvSpPr>
        <p:spPr>
          <a:xfrm>
            <a:off x="7867107" y="1913737"/>
            <a:ext cx="97067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JinPing</a:t>
            </a: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CDEX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49F859D-09EA-4B4F-B75C-9D60056D5AE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102" y="1952329"/>
            <a:ext cx="267111" cy="44518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4746E6A-696A-6C4F-AE1C-4EA2E405B04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6500" y="2004823"/>
            <a:ext cx="267111" cy="44518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B9735A1-FDC6-3940-AE02-67908688C67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3273" y="2056130"/>
            <a:ext cx="267111" cy="44518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7441FD1-1C1D-9848-B154-DC0C6488134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08522" y="7546615"/>
            <a:ext cx="267111" cy="44518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28D00FA-A8AD-8A42-8000-36C7F6166E4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9060" y="2610068"/>
            <a:ext cx="267111" cy="44518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0DB8ADF-B72C-CA47-9505-2D2FE64FBA7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02919" y="239595"/>
            <a:ext cx="1580029" cy="65708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D7CB1C1-CA48-1547-9882-D27062B9F32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5142" y="284230"/>
            <a:ext cx="1862974" cy="61552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15E8AB2E-7D4A-7D43-8334-3C04D1D39B6A}"/>
              </a:ext>
            </a:extLst>
          </p:cNvPr>
          <p:cNvSpPr txBox="1"/>
          <p:nvPr/>
        </p:nvSpPr>
        <p:spPr>
          <a:xfrm>
            <a:off x="9354988" y="112700"/>
            <a:ext cx="26216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CCD-based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Point Contact </a:t>
            </a:r>
            <a:r>
              <a:rPr lang="en-US" dirty="0" err="1">
                <a:solidFill>
                  <a:srgbClr val="FF0000"/>
                </a:solidFill>
              </a:rPr>
              <a:t>HPGe</a:t>
            </a:r>
            <a:r>
              <a:rPr lang="en-US" dirty="0">
                <a:solidFill>
                  <a:srgbClr val="FF0000"/>
                </a:solidFill>
              </a:rPr>
              <a:t>,</a:t>
            </a:r>
          </a:p>
          <a:p>
            <a:r>
              <a:rPr lang="en-US" dirty="0" err="1">
                <a:solidFill>
                  <a:srgbClr val="7030A0"/>
                </a:solidFill>
              </a:rPr>
              <a:t>NaI</a:t>
            </a:r>
            <a:r>
              <a:rPr lang="en-US" dirty="0">
                <a:solidFill>
                  <a:srgbClr val="7030A0"/>
                </a:solidFill>
              </a:rPr>
              <a:t> Annual Modulation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8465C0A-BEA2-BB46-8623-035A19A62C7A}"/>
              </a:ext>
            </a:extLst>
          </p:cNvPr>
          <p:cNvSpPr txBox="1"/>
          <p:nvPr/>
        </p:nvSpPr>
        <p:spPr>
          <a:xfrm>
            <a:off x="6070156" y="183417"/>
            <a:ext cx="15327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A3A1C"/>
                </a:solidFill>
              </a:rPr>
              <a:t>Cryogenic</a:t>
            </a:r>
            <a:r>
              <a:rPr lang="en-US" sz="2400" dirty="0">
                <a:solidFill>
                  <a:srgbClr val="9A3A1C"/>
                </a:solidFill>
              </a:rPr>
              <a:t> </a:t>
            </a:r>
            <a:r>
              <a:rPr lang="en-US" sz="2000" dirty="0">
                <a:solidFill>
                  <a:srgbClr val="9A3A1C"/>
                </a:solidFill>
              </a:rPr>
              <a:t>Bolometers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C119F33-69EE-774D-AD22-EDAED2D7DC4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6400" y="4644560"/>
            <a:ext cx="267111" cy="44518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96010E9-7F33-D546-8214-DDF9AD14ADE9}"/>
              </a:ext>
            </a:extLst>
          </p:cNvPr>
          <p:cNvSpPr txBox="1"/>
          <p:nvPr/>
        </p:nvSpPr>
        <p:spPr>
          <a:xfrm>
            <a:off x="8851988" y="5203768"/>
            <a:ext cx="1813834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Stawell</a:t>
            </a:r>
            <a:r>
              <a:rPr lang="en-US" dirty="0"/>
              <a:t> (SUPL) </a:t>
            </a:r>
            <a:r>
              <a:rPr lang="en-US" dirty="0">
                <a:solidFill>
                  <a:srgbClr val="7030A0"/>
                </a:solidFill>
              </a:rPr>
              <a:t>SABRE South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2889C46-7620-E64B-9A98-DF5AD296E160}"/>
              </a:ext>
            </a:extLst>
          </p:cNvPr>
          <p:cNvSpPr txBox="1"/>
          <p:nvPr/>
        </p:nvSpPr>
        <p:spPr>
          <a:xfrm>
            <a:off x="9162808" y="2345360"/>
            <a:ext cx="1542374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Yangyang</a:t>
            </a:r>
            <a:r>
              <a:rPr lang="en-US" dirty="0"/>
              <a:t> </a:t>
            </a:r>
          </a:p>
          <a:p>
            <a:r>
              <a:rPr lang="en-US" dirty="0">
                <a:solidFill>
                  <a:srgbClr val="7030A0"/>
                </a:solidFill>
              </a:rPr>
              <a:t>COSINE-100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C4D2B17-37C1-EC4C-953A-1BAF448CD75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5010" y="2331264"/>
            <a:ext cx="267111" cy="44518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F4ABBA2-B71B-6E4D-95AE-9EA4B8F4F970}"/>
              </a:ext>
            </a:extLst>
          </p:cNvPr>
          <p:cNvSpPr txBox="1"/>
          <p:nvPr/>
        </p:nvSpPr>
        <p:spPr>
          <a:xfrm>
            <a:off x="4050512" y="2526448"/>
            <a:ext cx="113195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Canfranc </a:t>
            </a:r>
          </a:p>
          <a:p>
            <a:r>
              <a:rPr lang="en-US" dirty="0">
                <a:solidFill>
                  <a:srgbClr val="7030A0"/>
                </a:solidFill>
              </a:rPr>
              <a:t>   Anais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6970B5E-DCCC-054C-8C3B-692AC676D0D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9696" y="2304430"/>
            <a:ext cx="267111" cy="445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2237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3E15BA-D355-2141-9381-4318AC022E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14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E3F272C-027B-1E44-9AA9-EE004C39F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Purity Germanium Detectors : CDEX at </a:t>
            </a:r>
            <a:r>
              <a:rPr lang="en-US" dirty="0" err="1"/>
              <a:t>JinPing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381039-D653-3A43-B45A-2068C339D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79" y="1113215"/>
            <a:ext cx="3887670" cy="360407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876E379-979F-1042-B025-ABF5D18832F7}"/>
              </a:ext>
            </a:extLst>
          </p:cNvPr>
          <p:cNvSpPr txBox="1"/>
          <p:nvPr/>
        </p:nvSpPr>
        <p:spPr>
          <a:xfrm>
            <a:off x="5838954" y="3424719"/>
            <a:ext cx="62208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CDEX-10 operating now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8B67F20-BF26-5745-AD89-90C09AE234AF}"/>
              </a:ext>
            </a:extLst>
          </p:cNvPr>
          <p:cNvSpPr/>
          <p:nvPr/>
        </p:nvSpPr>
        <p:spPr>
          <a:xfrm>
            <a:off x="4205447" y="1165769"/>
            <a:ext cx="779291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Runs at liquid nitrogen temperatures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Excellent energy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Doubles as a </a:t>
            </a:r>
            <a:r>
              <a:rPr lang="en-US" dirty="0" err="1"/>
              <a:t>neutrinoless</a:t>
            </a:r>
            <a:r>
              <a:rPr lang="en-US" dirty="0"/>
              <a:t> double beta decay detector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Get the threshold low enough </a:t>
            </a:r>
            <a:r>
              <a:rPr lang="en-US" dirty="0">
                <a:sym typeface="Wingdings" pitchFamily="2" charset="2"/>
              </a:rPr>
              <a:t> DM 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energy resolution to beat down background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</a:t>
            </a:r>
            <a:r>
              <a:rPr lang="en-US" dirty="0" err="1"/>
              <a:t>evt</a:t>
            </a:r>
            <a:r>
              <a:rPr lang="en-US" dirty="0"/>
              <a:t> by </a:t>
            </a:r>
            <a:r>
              <a:rPr lang="en-US" dirty="0" err="1"/>
              <a:t>evt</a:t>
            </a:r>
            <a:r>
              <a:rPr lang="en-US" dirty="0"/>
              <a:t> ER vs NR discrimination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Some pulse shape discrimination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12E964-340F-0E48-A093-6FB9F668A183}"/>
              </a:ext>
            </a:extLst>
          </p:cNvPr>
          <p:cNvSpPr txBox="1"/>
          <p:nvPr/>
        </p:nvSpPr>
        <p:spPr>
          <a:xfrm>
            <a:off x="4821937" y="3908854"/>
            <a:ext cx="5248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205 kg-d exposure with 10 kg array of 9 detectors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5CB7C46-18A9-F44B-8E5F-88486D9C0DA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0090" r="5850" b="51404"/>
          <a:stretch/>
        </p:blipFill>
        <p:spPr>
          <a:xfrm>
            <a:off x="184291" y="4942381"/>
            <a:ext cx="2262950" cy="191561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DA5EB85-B38E-DD48-AA47-39C71497CA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0090" t="50826" r="5850"/>
          <a:stretch/>
        </p:blipFill>
        <p:spPr>
          <a:xfrm>
            <a:off x="2558987" y="4805280"/>
            <a:ext cx="2262950" cy="193844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E61A6C9-B76D-B846-B737-44DAB1EA647A}"/>
              </a:ext>
            </a:extLst>
          </p:cNvPr>
          <p:cNvSpPr txBox="1"/>
          <p:nvPr/>
        </p:nvSpPr>
        <p:spPr>
          <a:xfrm>
            <a:off x="8277092" y="4809713"/>
            <a:ext cx="40835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C10B-Ge1</a:t>
            </a:r>
          </a:p>
          <a:p>
            <a:r>
              <a:rPr lang="en-US" dirty="0" err="1"/>
              <a:t>E</a:t>
            </a:r>
            <a:r>
              <a:rPr lang="en-US" baseline="-25000" dirty="0" err="1"/>
              <a:t>thresh</a:t>
            </a:r>
            <a:r>
              <a:rPr lang="en-US" dirty="0"/>
              <a:t> = 160 </a:t>
            </a:r>
            <a:r>
              <a:rPr lang="en-US" dirty="0" err="1"/>
              <a:t>eVee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 err="1">
                <a:latin typeface="Symbol" pitchFamily="2" charset="2"/>
              </a:rPr>
              <a:t>s</a:t>
            </a:r>
            <a:r>
              <a:rPr lang="en-US" baseline="-25000" dirty="0" err="1"/>
              <a:t>E</a:t>
            </a:r>
            <a:r>
              <a:rPr lang="en-US" dirty="0"/>
              <a:t> = 219 </a:t>
            </a:r>
            <a:r>
              <a:rPr lang="en-US" dirty="0" err="1"/>
              <a:t>eVee</a:t>
            </a:r>
            <a:r>
              <a:rPr lang="en-US" dirty="0"/>
              <a:t> FWHM at 10.37 keV</a:t>
            </a:r>
          </a:p>
          <a:p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75DDC4C-84EE-9C4A-9084-8772B4F6B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3683" y="4609465"/>
            <a:ext cx="3005745" cy="2134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285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3FB108E-BB21-6D42-86DC-3C32B65C8B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15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DF23E5-0A1F-AA42-A10B-16F3FA5C8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Principles of Cryogenic Solid State Phonon Detection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7F9143-C007-FC4D-9A22-FAF68D14C603}"/>
              </a:ext>
            </a:extLst>
          </p:cNvPr>
          <p:cNvSpPr txBox="1"/>
          <p:nvPr/>
        </p:nvSpPr>
        <p:spPr>
          <a:xfrm>
            <a:off x="6090056" y="1225353"/>
            <a:ext cx="64780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j-lt"/>
                <a:cs typeface="Symbol" charset="2"/>
              </a:rPr>
              <a:t>Small heat capacity is key!</a:t>
            </a:r>
          </a:p>
          <a:p>
            <a:r>
              <a:rPr lang="en-US" sz="2000" dirty="0">
                <a:latin typeface="+mj-lt"/>
                <a:cs typeface="Symbol" charset="2"/>
              </a:rPr>
              <a:t>Large sensitivity (big </a:t>
            </a:r>
            <a:r>
              <a:rPr lang="en-US" sz="2000" dirty="0">
                <a:latin typeface="Symbol" charset="2"/>
                <a:cs typeface="Symbol" charset="2"/>
              </a:rPr>
              <a:t>D</a:t>
            </a:r>
            <a:r>
              <a:rPr lang="en-US" sz="2000" dirty="0">
                <a:latin typeface="+mj-lt"/>
                <a:cs typeface="Symbol" charset="2"/>
              </a:rPr>
              <a:t>T)  for a tiny </a:t>
            </a:r>
            <a:r>
              <a:rPr lang="en-US" sz="2000" dirty="0">
                <a:latin typeface="Symbol" charset="2"/>
                <a:cs typeface="Symbol" charset="2"/>
              </a:rPr>
              <a:t>D</a:t>
            </a:r>
            <a:r>
              <a:rPr lang="en-US" sz="2000" dirty="0">
                <a:latin typeface="+mj-lt"/>
                <a:cs typeface="Symbol" charset="2"/>
              </a:rPr>
              <a:t>E deposition.</a:t>
            </a:r>
          </a:p>
          <a:p>
            <a:r>
              <a:rPr lang="en-US" sz="2000" dirty="0">
                <a:latin typeface="+mj-lt"/>
                <a:cs typeface="Symbol" charset="2"/>
              </a:rPr>
              <a:t>Tens of </a:t>
            </a:r>
            <a:r>
              <a:rPr lang="en-US" sz="2000" dirty="0" err="1">
                <a:latin typeface="+mj-lt"/>
                <a:cs typeface="Symbol" charset="2"/>
              </a:rPr>
              <a:t>mK</a:t>
            </a:r>
            <a:r>
              <a:rPr lang="en-US" sz="2000" dirty="0">
                <a:latin typeface="+mj-lt"/>
                <a:cs typeface="Symbol" charset="2"/>
              </a:rPr>
              <a:t> </a:t>
            </a:r>
            <a:r>
              <a:rPr lang="en-US" sz="2000" dirty="0">
                <a:latin typeface="+mj-lt"/>
                <a:cs typeface="Symbol" charset="2"/>
                <a:sym typeface="Wingdings" pitchFamily="2" charset="2"/>
              </a:rPr>
              <a:t>  </a:t>
            </a:r>
            <a:r>
              <a:rPr lang="en-US" sz="2000" dirty="0">
                <a:latin typeface="+mj-lt"/>
                <a:cs typeface="Symbol" charset="2"/>
              </a:rPr>
              <a:t>dilution fridge infrastructure.</a:t>
            </a:r>
            <a:endParaRPr lang="en-US" sz="2000" baseline="-25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748F3E-0064-7A41-8435-DFF4D9D26DB1}"/>
              </a:ext>
            </a:extLst>
          </p:cNvPr>
          <p:cNvSpPr txBox="1"/>
          <p:nvPr/>
        </p:nvSpPr>
        <p:spPr>
          <a:xfrm>
            <a:off x="150015" y="3371357"/>
            <a:ext cx="1180160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rgbClr val="B3370D"/>
                </a:solidFill>
              </a:rPr>
              <a:t>GeNTD</a:t>
            </a:r>
            <a:r>
              <a:rPr lang="en-US" sz="2000" b="1" dirty="0">
                <a:solidFill>
                  <a:srgbClr val="B3370D"/>
                </a:solidFill>
              </a:rPr>
              <a:t>: </a:t>
            </a:r>
            <a:r>
              <a:rPr lang="en-US" sz="2000" i="1" dirty="0"/>
              <a:t>Neutron-transmutation-doped sensors. </a:t>
            </a:r>
            <a:r>
              <a:rPr lang="en-US" sz="2000" dirty="0"/>
              <a:t>Ge wafer with T-dependent resistance</a:t>
            </a:r>
            <a:br>
              <a:rPr lang="en-US" sz="2000" dirty="0"/>
            </a:br>
            <a:r>
              <a:rPr lang="en-US" sz="2000" dirty="0"/>
              <a:t>induced by neutron irradiation doping.   Sensitive to thermal phonons.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b="1" dirty="0">
                <a:solidFill>
                  <a:srgbClr val="B3370D"/>
                </a:solidFill>
              </a:rPr>
              <a:t>TES: </a:t>
            </a:r>
            <a:r>
              <a:rPr lang="en-US" sz="2000" i="1" dirty="0"/>
              <a:t>Transition-edge sensors.  </a:t>
            </a:r>
            <a:r>
              <a:rPr lang="en-US" sz="2000" dirty="0"/>
              <a:t>Tungsten film operated near Tc and read out by </a:t>
            </a:r>
            <a:br>
              <a:rPr lang="en-US" sz="2000" dirty="0"/>
            </a:br>
            <a:r>
              <a:rPr lang="en-US" sz="2000" dirty="0"/>
              <a:t>SQUIDs. Dominated by </a:t>
            </a:r>
            <a:r>
              <a:rPr lang="en-US" sz="2000" dirty="0" err="1"/>
              <a:t>athermal</a:t>
            </a:r>
            <a:r>
              <a:rPr lang="en-US" sz="2000" dirty="0"/>
              <a:t> phonons. Sensitive to </a:t>
            </a:r>
            <a:r>
              <a:rPr lang="en-US" sz="2000" dirty="0">
                <a:latin typeface="Symbol" pitchFamily="2" charset="2"/>
              </a:rPr>
              <a:t>D</a:t>
            </a:r>
            <a:r>
              <a:rPr lang="en-US" sz="2000" dirty="0"/>
              <a:t>T ~0.1 </a:t>
            </a:r>
            <a:r>
              <a:rPr lang="en-US" sz="2000" dirty="0" err="1"/>
              <a:t>mK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b="1" dirty="0">
                <a:solidFill>
                  <a:srgbClr val="B3370D"/>
                </a:solidFill>
              </a:rPr>
              <a:t>QET: </a:t>
            </a:r>
            <a:r>
              <a:rPr lang="en-US" sz="2000" i="1" dirty="0"/>
              <a:t>Quasiparticle-trap-assisted Electrothermal-feedback TES</a:t>
            </a:r>
            <a:r>
              <a:rPr lang="en-US" sz="2000" dirty="0"/>
              <a:t>: Arrays of Al fins </a:t>
            </a:r>
            <a:br>
              <a:rPr lang="en-US" sz="2000" dirty="0"/>
            </a:br>
            <a:r>
              <a:rPr lang="en-US" sz="2000" dirty="0"/>
              <a:t>transmit quasiparticles to the TES. Increases collection area without increasing </a:t>
            </a:r>
            <a:br>
              <a:rPr lang="en-US" sz="2000" dirty="0"/>
            </a:br>
            <a:r>
              <a:rPr lang="en-US" sz="2000" dirty="0"/>
              <a:t>sensor capacitance and maintains </a:t>
            </a:r>
            <a:r>
              <a:rPr lang="en-US" sz="2000" dirty="0" err="1"/>
              <a:t>athermal</a:t>
            </a:r>
            <a:r>
              <a:rPr lang="en-US" sz="2000" dirty="0"/>
              <a:t> phonon properties.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410CFF5-190E-464F-A7FC-4EC216BF3E2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lum bright="-35000" contrast="4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8909" y="4897282"/>
            <a:ext cx="2464904" cy="1924406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DAC3A68F-D52C-1542-8660-E16A5A46B05D}"/>
              </a:ext>
            </a:extLst>
          </p:cNvPr>
          <p:cNvGrpSpPr/>
          <p:nvPr/>
        </p:nvGrpSpPr>
        <p:grpSpPr>
          <a:xfrm>
            <a:off x="40226" y="1143780"/>
            <a:ext cx="3697356" cy="2070826"/>
            <a:chOff x="424070" y="1121429"/>
            <a:chExt cx="3697356" cy="207082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839FBFC-C525-5140-921A-C3940C9203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lum bright="-25000" contrast="4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4070" y="1121429"/>
              <a:ext cx="3697356" cy="2070826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6EC3891-670A-C24A-9DCD-CEB553286A20}"/>
                </a:ext>
              </a:extLst>
            </p:cNvPr>
            <p:cNvSpPr txBox="1"/>
            <p:nvPr/>
          </p:nvSpPr>
          <p:spPr>
            <a:xfrm rot="16200000">
              <a:off x="246028" y="2061727"/>
              <a:ext cx="1524000" cy="369332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thermal bath</a:t>
              </a:r>
            </a:p>
          </p:txBody>
        </p: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63EDC90C-098C-804B-8AAD-8C3AD23EE6FB}"/>
                </a:ext>
              </a:extLst>
            </p:cNvPr>
            <p:cNvSpPr/>
            <p:nvPr/>
          </p:nvSpPr>
          <p:spPr>
            <a:xfrm>
              <a:off x="424070" y="1710834"/>
              <a:ext cx="291547" cy="67455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9FB177C-1DDF-3842-88FE-8F6C3750021E}"/>
              </a:ext>
            </a:extLst>
          </p:cNvPr>
          <p:cNvSpPr txBox="1"/>
          <p:nvPr/>
        </p:nvSpPr>
        <p:spPr>
          <a:xfrm>
            <a:off x="3938485" y="4229597"/>
            <a:ext cx="201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CRESST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AD59CCC-F18F-1846-BD35-3423A678EA0E}"/>
              </a:ext>
            </a:extLst>
          </p:cNvPr>
          <p:cNvSpPr txBox="1"/>
          <p:nvPr/>
        </p:nvSpPr>
        <p:spPr>
          <a:xfrm>
            <a:off x="3776869" y="3057854"/>
            <a:ext cx="201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EDELWEISS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FCC767C-8EF6-FE4B-8F5D-94F0210CEB48}"/>
              </a:ext>
            </a:extLst>
          </p:cNvPr>
          <p:cNvSpPr txBox="1"/>
          <p:nvPr/>
        </p:nvSpPr>
        <p:spPr>
          <a:xfrm>
            <a:off x="4038327" y="5463339"/>
            <a:ext cx="201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CDMS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1CD7701-5AFF-9E4F-B8E6-DE882CED12E5}"/>
              </a:ext>
            </a:extLst>
          </p:cNvPr>
          <p:cNvSpPr/>
          <p:nvPr/>
        </p:nvSpPr>
        <p:spPr>
          <a:xfrm>
            <a:off x="3845326" y="2407742"/>
            <a:ext cx="87227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B3370D"/>
                </a:solidFill>
              </a:rPr>
              <a:t>Energy deposition (</a:t>
            </a:r>
            <a:r>
              <a:rPr lang="en-US" sz="2400" b="1" i="1" dirty="0">
                <a:solidFill>
                  <a:srgbClr val="B3370D"/>
                </a:solidFill>
              </a:rPr>
              <a:t>temperature</a:t>
            </a:r>
            <a:r>
              <a:rPr lang="en-US" sz="2400" b="1" dirty="0">
                <a:solidFill>
                  <a:srgbClr val="B3370D"/>
                </a:solidFill>
              </a:rPr>
              <a:t>) is measured by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5CC270A-BCF3-7645-AB56-175F06EFA17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46112" y="2851510"/>
            <a:ext cx="2212176" cy="2032460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39EB8723-8B0F-B349-9986-0E564250C94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5436829"/>
              </p:ext>
            </p:extLst>
          </p:nvPr>
        </p:nvGraphicFramePr>
        <p:xfrm>
          <a:off x="3355537" y="1571873"/>
          <a:ext cx="210206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6" name="Equation" r:id="rId6" imgW="1016000" imgH="368300" progId="Equation.3">
                  <p:embed/>
                </p:oleObj>
              </mc:Choice>
              <mc:Fallback>
                <p:oleObj name="Equation" r:id="rId6" imgW="1016000" imgH="368300" progId="Equation.3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5537" y="1571873"/>
                        <a:ext cx="2102068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385119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84F083C-940A-5F48-B199-5BA7B88F21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16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57D4B3-183F-8D4F-ABCD-FAFB455FB31A}"/>
              </a:ext>
            </a:extLst>
          </p:cNvPr>
          <p:cNvSpPr txBox="1"/>
          <p:nvPr/>
        </p:nvSpPr>
        <p:spPr>
          <a:xfrm>
            <a:off x="2769704" y="1051449"/>
            <a:ext cx="28035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8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  Ionization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6DCE36E-5149-6C49-B8B6-DA06B169A086}"/>
              </a:ext>
            </a:extLst>
          </p:cNvPr>
          <p:cNvSpPr txBox="1"/>
          <p:nvPr/>
        </p:nvSpPr>
        <p:spPr>
          <a:xfrm>
            <a:off x="8298081" y="1127850"/>
            <a:ext cx="31091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8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  Scintillation</a:t>
            </a:r>
          </a:p>
        </p:txBody>
      </p:sp>
      <p:sp>
        <p:nvSpPr>
          <p:cNvPr id="60" name="Title 2">
            <a:extLst>
              <a:ext uri="{FF2B5EF4-FFF2-40B4-BE49-F238E27FC236}">
                <a16:creationId xmlns:a16="http://schemas.microsoft.com/office/drawing/2014/main" id="{21AE5F87-6DA3-5C47-B661-9887524D6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129092"/>
            <a:ext cx="10804760" cy="753033"/>
          </a:xfrm>
        </p:spPr>
        <p:txBody>
          <a:bodyPr/>
          <a:lstStyle/>
          <a:p>
            <a:r>
              <a:rPr lang="en-US" dirty="0"/>
              <a:t>Phonons supplemented by a second channel</a:t>
            </a:r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AD9F418B-91AF-8143-9960-78B624331D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516" y="2587128"/>
            <a:ext cx="5685037" cy="4038959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FFE78078-18C9-8647-AB1F-FB82EA913D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60974" y="1957721"/>
            <a:ext cx="4622156" cy="4900280"/>
          </a:xfrm>
          <a:prstGeom prst="rect">
            <a:avLst/>
          </a:prstGeom>
        </p:spPr>
      </p:pic>
      <p:sp>
        <p:nvSpPr>
          <p:cNvPr id="73" name="TextBox 72">
            <a:extLst>
              <a:ext uri="{FF2B5EF4-FFF2-40B4-BE49-F238E27FC236}">
                <a16:creationId xmlns:a16="http://schemas.microsoft.com/office/drawing/2014/main" id="{5C0C1992-AEDC-E247-A3AD-9C2AD955C052}"/>
              </a:ext>
            </a:extLst>
          </p:cNvPr>
          <p:cNvSpPr txBox="1"/>
          <p:nvPr/>
        </p:nvSpPr>
        <p:spPr>
          <a:xfrm>
            <a:off x="1159020" y="4496899"/>
            <a:ext cx="102041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/>
              <a:t>V</a:t>
            </a:r>
            <a:r>
              <a:rPr lang="en-US" sz="2800" baseline="-25000" dirty="0" err="1"/>
              <a:t>bias</a:t>
            </a:r>
            <a:endParaRPr lang="en-US" sz="2800" baseline="-25000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54469FBF-EF96-B04D-AC83-C6D2CD94E8B5}"/>
              </a:ext>
            </a:extLst>
          </p:cNvPr>
          <p:cNvSpPr/>
          <p:nvPr/>
        </p:nvSpPr>
        <p:spPr>
          <a:xfrm>
            <a:off x="2769704" y="2756452"/>
            <a:ext cx="1881809" cy="4108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0767DE2-503A-0344-A6AE-1D3DD6052021}"/>
              </a:ext>
            </a:extLst>
          </p:cNvPr>
          <p:cNvSpPr txBox="1"/>
          <p:nvPr/>
        </p:nvSpPr>
        <p:spPr>
          <a:xfrm>
            <a:off x="3801717" y="3270122"/>
            <a:ext cx="1699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Silicon or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23941A-AF7D-594E-97A1-7F73679F49E8}"/>
              </a:ext>
            </a:extLst>
          </p:cNvPr>
          <p:cNvSpPr txBox="1"/>
          <p:nvPr/>
        </p:nvSpPr>
        <p:spPr>
          <a:xfrm>
            <a:off x="2395674" y="1528543"/>
            <a:ext cx="4511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CDMS and EDELWEISS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108546D-66D4-0F46-8F83-D00AA002CCE6}"/>
              </a:ext>
            </a:extLst>
          </p:cNvPr>
          <p:cNvSpPr txBox="1"/>
          <p:nvPr/>
        </p:nvSpPr>
        <p:spPr>
          <a:xfrm>
            <a:off x="8760231" y="1573563"/>
            <a:ext cx="2023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CRESST</a:t>
            </a:r>
          </a:p>
        </p:txBody>
      </p:sp>
    </p:spTree>
    <p:extLst>
      <p:ext uri="{BB962C8B-B14F-4D97-AF65-F5344CB8AC3E}">
        <p14:creationId xmlns:p14="http://schemas.microsoft.com/office/powerpoint/2010/main" val="24681458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CA3B734D-6983-9545-AEA4-F72C9A20484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983841" y="2333846"/>
            <a:ext cx="2771759" cy="301761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8D7C62-3E2E-6140-A6E8-1825CA59C2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480342-4106-DD43-9350-D43E57492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576" y="141694"/>
            <a:ext cx="11775964" cy="753033"/>
          </a:xfrm>
        </p:spPr>
        <p:txBody>
          <a:bodyPr/>
          <a:lstStyle/>
          <a:p>
            <a:r>
              <a:rPr lang="en-US" sz="2800" dirty="0"/>
              <a:t>			Yield-based Discrimination  </a:t>
            </a:r>
            <a:br>
              <a:rPr lang="en-US" sz="2800" dirty="0"/>
            </a:br>
            <a:r>
              <a:rPr lang="en-US" sz="2400" dirty="0"/>
              <a:t>Nuclear Recoil (NR)events are “quenched” relative to Electron Recoils (ER)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B27824-46DE-BA44-A6BD-42F79ACEFA4F}"/>
              </a:ext>
            </a:extLst>
          </p:cNvPr>
          <p:cNvSpPr txBox="1"/>
          <p:nvPr/>
        </p:nvSpPr>
        <p:spPr>
          <a:xfrm>
            <a:off x="421478" y="5126895"/>
            <a:ext cx="6545011" cy="496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Q(Si) and Q(Ge): NR Quenched by factor ~ 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49C2E7-2573-F342-9C79-B1BFC4D3726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29216"/>
            <a:ext cx="2757948" cy="27196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C1F5B89-6506-4046-B6DA-F355CD45C883}"/>
              </a:ext>
            </a:extLst>
          </p:cNvPr>
          <p:cNvSpPr txBox="1"/>
          <p:nvPr/>
        </p:nvSpPr>
        <p:spPr>
          <a:xfrm>
            <a:off x="671075" y="1277843"/>
            <a:ext cx="417374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           Charge to Heat ratio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FCDD7A-DACD-9E4A-AEB9-17E0B20C6BB1}"/>
              </a:ext>
            </a:extLst>
          </p:cNvPr>
          <p:cNvSpPr txBox="1"/>
          <p:nvPr/>
        </p:nvSpPr>
        <p:spPr>
          <a:xfrm>
            <a:off x="7416748" y="1242882"/>
            <a:ext cx="416777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     Light to Heat ratio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6DEFFA-E64A-BE44-9982-D24FF6064620}"/>
              </a:ext>
            </a:extLst>
          </p:cNvPr>
          <p:cNvSpPr txBox="1"/>
          <p:nvPr/>
        </p:nvSpPr>
        <p:spPr>
          <a:xfrm>
            <a:off x="6207936" y="5228532"/>
            <a:ext cx="313267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Large quenching factors  </a:t>
            </a:r>
            <a:br>
              <a:rPr lang="en-US" sz="2000" dirty="0">
                <a:solidFill>
                  <a:srgbClr val="000000"/>
                </a:solidFill>
              </a:rPr>
            </a:br>
            <a:r>
              <a:rPr lang="en-US" sz="2000" dirty="0">
                <a:solidFill>
                  <a:srgbClr val="000000"/>
                </a:solidFill>
              </a:rPr>
              <a:t>Q(O) ~ 9;  Q(W) ~ 40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BAF2C7-CB69-E542-B61F-176C02C4E10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94899" y="2360945"/>
            <a:ext cx="2908427" cy="278787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918C3C3-E205-E14C-ADC5-77E561D684F0}"/>
              </a:ext>
            </a:extLst>
          </p:cNvPr>
          <p:cNvSpPr txBox="1"/>
          <p:nvPr/>
        </p:nvSpPr>
        <p:spPr>
          <a:xfrm>
            <a:off x="768244" y="1925860"/>
            <a:ext cx="25427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SuperCDMS</a:t>
            </a:r>
            <a:endParaRPr lang="en-US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B2CBF36-D98D-374C-9DED-C23661A16645}"/>
              </a:ext>
            </a:extLst>
          </p:cNvPr>
          <p:cNvSpPr txBox="1"/>
          <p:nvPr/>
        </p:nvSpPr>
        <p:spPr>
          <a:xfrm>
            <a:off x="7036121" y="1909386"/>
            <a:ext cx="25427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CRESST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25820E7-3173-A644-B5E7-6EC0EDF1CF80}"/>
              </a:ext>
            </a:extLst>
          </p:cNvPr>
          <p:cNvSpPr txBox="1"/>
          <p:nvPr/>
        </p:nvSpPr>
        <p:spPr>
          <a:xfrm>
            <a:off x="3397511" y="1912570"/>
            <a:ext cx="25427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EDELWEISS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013BC2-0AE7-B249-89DA-E3A0D2166959}"/>
              </a:ext>
            </a:extLst>
          </p:cNvPr>
          <p:cNvSpPr txBox="1"/>
          <p:nvPr/>
        </p:nvSpPr>
        <p:spPr>
          <a:xfrm>
            <a:off x="9518774" y="1660303"/>
            <a:ext cx="25427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    COSINUS </a:t>
            </a:r>
            <a:r>
              <a:rPr lang="en-US" dirty="0"/>
              <a:t>(welcome to the gang!)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50CCEA7-C4C3-F344-92FF-FB962A2845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58216" y="2343281"/>
            <a:ext cx="3103324" cy="297699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4CFB7AA-8C90-DB4D-8115-837A451239F6}"/>
              </a:ext>
            </a:extLst>
          </p:cNvPr>
          <p:cNvSpPr txBox="1"/>
          <p:nvPr/>
        </p:nvSpPr>
        <p:spPr>
          <a:xfrm>
            <a:off x="9824906" y="5251119"/>
            <a:ext cx="165530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Q(Na) ~ 3</a:t>
            </a:r>
          </a:p>
          <a:p>
            <a:r>
              <a:rPr lang="en-US" sz="2000" dirty="0">
                <a:solidFill>
                  <a:srgbClr val="000000"/>
                </a:solidFill>
              </a:rPr>
              <a:t>Q(I) ~ 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4E80F4-A803-4B4B-A0DA-6B7D07999D68}"/>
              </a:ext>
            </a:extLst>
          </p:cNvPr>
          <p:cNvSpPr txBox="1"/>
          <p:nvPr/>
        </p:nvSpPr>
        <p:spPr>
          <a:xfrm>
            <a:off x="5619135" y="6105832"/>
            <a:ext cx="6442405" cy="64633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Caution: Q is dependent on Energy.  Tend to lose NR signal when moving to low mass DM 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</a:t>
            </a:r>
            <a:r>
              <a:rPr lang="en-US" dirty="0">
                <a:solidFill>
                  <a:schemeClr val="bg1"/>
                </a:solidFill>
              </a:rPr>
              <a:t> Calibration required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476E12F-7488-CC47-A722-583ABFE3119A}"/>
              </a:ext>
            </a:extLst>
          </p:cNvPr>
          <p:cNvSpPr/>
          <p:nvPr/>
        </p:nvSpPr>
        <p:spPr>
          <a:xfrm>
            <a:off x="297512" y="5701501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/>
              <a:t>Small Q requires</a:t>
            </a:r>
            <a:r>
              <a:rPr lang="en-US" sz="2000" dirty="0">
                <a:sym typeface="Wingdings" pitchFamily="2" charset="2"/>
              </a:rPr>
              <a:t> a</a:t>
            </a:r>
            <a:r>
              <a:rPr lang="en-US" sz="2000" dirty="0"/>
              <a:t>dditional rejection of ER </a:t>
            </a:r>
            <a:br>
              <a:rPr lang="en-US" sz="2000" dirty="0"/>
            </a:br>
            <a:r>
              <a:rPr lang="en-US" sz="2000" dirty="0"/>
              <a:t>using E-field shaping, timing, veto channels</a:t>
            </a:r>
          </a:p>
        </p:txBody>
      </p:sp>
    </p:spTree>
    <p:extLst>
      <p:ext uri="{BB962C8B-B14F-4D97-AF65-F5344CB8AC3E}">
        <p14:creationId xmlns:p14="http://schemas.microsoft.com/office/powerpoint/2010/main" val="306223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7B345A-4F39-C24F-8D80-6DCFFCA233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18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A8EDC6-CEA8-B145-957B-7636701E6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8498" y="22967"/>
            <a:ext cx="9443648" cy="753033"/>
          </a:xfrm>
        </p:spPr>
        <p:txBody>
          <a:bodyPr/>
          <a:lstStyle/>
          <a:p>
            <a:r>
              <a:rPr lang="en-US" sz="2800" dirty="0"/>
              <a:t>electrodes provide field shaping and surface rejection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C08B411-4590-E346-B944-DF696FF084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116" y="1375560"/>
            <a:ext cx="4452731" cy="260619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A00F583-7FA6-874C-88B6-5D60097189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5135" y="4315524"/>
            <a:ext cx="5699021" cy="252591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0863937-0926-4B46-AB66-15E2658E359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1158" y="4397513"/>
            <a:ext cx="2869641" cy="236193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88E1107E-5A39-2346-918D-067677416777}"/>
              </a:ext>
            </a:extLst>
          </p:cNvPr>
          <p:cNvSpPr txBox="1"/>
          <p:nvPr/>
        </p:nvSpPr>
        <p:spPr>
          <a:xfrm>
            <a:off x="462289" y="1033722"/>
            <a:ext cx="2822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EDELWEISS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D800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6D42B66-744A-A046-8CAA-CB4AE89998EE}"/>
              </a:ext>
            </a:extLst>
          </p:cNvPr>
          <p:cNvSpPr txBox="1"/>
          <p:nvPr/>
        </p:nvSpPr>
        <p:spPr>
          <a:xfrm>
            <a:off x="164116" y="4028181"/>
            <a:ext cx="4103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SuperCDMS</a:t>
            </a:r>
            <a:r>
              <a:rPr lang="en-US" dirty="0"/>
              <a:t> SNOLAB 1.4 Kg Ge </a:t>
            </a:r>
            <a:r>
              <a:rPr lang="en-US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err="1"/>
              <a:t>ZIP</a:t>
            </a:r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1C2E9EA-6017-604F-B9B5-27A63BB2A40E}"/>
              </a:ext>
            </a:extLst>
          </p:cNvPr>
          <p:cNvSpPr/>
          <p:nvPr/>
        </p:nvSpPr>
        <p:spPr>
          <a:xfrm>
            <a:off x="284376" y="487287"/>
            <a:ext cx="21242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</a:t>
            </a:r>
            <a:r>
              <a:rPr lang="en-US" sz="2800" b="1" dirty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nterleaved</a:t>
            </a:r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E934C3A-F4A8-6944-B75D-962F84B0FF16}"/>
              </a:ext>
            </a:extLst>
          </p:cNvPr>
          <p:cNvSpPr/>
          <p:nvPr/>
        </p:nvSpPr>
        <p:spPr>
          <a:xfrm>
            <a:off x="57418" y="22967"/>
            <a:ext cx="24609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</a:t>
            </a:r>
            <a:r>
              <a:rPr lang="en-US" sz="2800" b="1" dirty="0" err="1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nterdigitized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F9DCE46-E2F8-FA45-BF6D-321B2567047D}"/>
              </a:ext>
            </a:extLst>
          </p:cNvPr>
          <p:cNvSpPr txBox="1"/>
          <p:nvPr/>
        </p:nvSpPr>
        <p:spPr>
          <a:xfrm>
            <a:off x="5539409" y="2678654"/>
            <a:ext cx="28264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EDELWEISS - III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22093682-1E6E-764A-B41B-103E6DB851D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6176" y="1191722"/>
            <a:ext cx="4025383" cy="2973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1508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4774E4E-4FA2-3E45-932F-424844154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2872" y="10692"/>
            <a:ext cx="10804760" cy="753033"/>
          </a:xfrm>
        </p:spPr>
        <p:txBody>
          <a:bodyPr/>
          <a:lstStyle/>
          <a:p>
            <a:r>
              <a:rPr lang="en-US" sz="2667" dirty="0"/>
              <a:t>High Voltage Mode  (</a:t>
            </a:r>
            <a:r>
              <a:rPr lang="en-US" sz="2667" dirty="0" err="1"/>
              <a:t>SuperCDMS</a:t>
            </a:r>
            <a:r>
              <a:rPr lang="en-US" sz="2667" dirty="0"/>
              <a:t> and EDELWEISS)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A1E689-3E34-424D-9B03-07CA6CD70837}"/>
              </a:ext>
            </a:extLst>
          </p:cNvPr>
          <p:cNvSpPr txBox="1"/>
          <p:nvPr/>
        </p:nvSpPr>
        <p:spPr>
          <a:xfrm>
            <a:off x="149225" y="4252774"/>
            <a:ext cx="1198332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80985"/>
            <a:r>
              <a:rPr lang="en-US" sz="2000" b="1" dirty="0" err="1">
                <a:solidFill>
                  <a:srgbClr val="800000"/>
                </a:solidFill>
                <a:latin typeface="Calibri"/>
              </a:rPr>
              <a:t>iZIP</a:t>
            </a:r>
            <a:r>
              <a:rPr lang="en-US" sz="2000" b="1" dirty="0">
                <a:solidFill>
                  <a:srgbClr val="800000"/>
                </a:solidFill>
                <a:latin typeface="Calibri"/>
              </a:rPr>
              <a:t> and FID:  Low bias voltage (2-5 V) gives background-free mode  </a:t>
            </a:r>
            <a:r>
              <a:rPr lang="en-US" sz="2000" dirty="0">
                <a:solidFill>
                  <a:srgbClr val="800000"/>
                </a:solidFill>
                <a:latin typeface="Calibri"/>
                <a:sym typeface="Wingdings"/>
              </a:rPr>
              <a:t> </a:t>
            </a:r>
            <a:r>
              <a:rPr lang="en-US" sz="2000" dirty="0">
                <a:solidFill>
                  <a:prstClr val="black"/>
                </a:solidFill>
                <a:latin typeface="Calibri"/>
                <a:sym typeface="Wingdings"/>
              </a:rPr>
              <a:t>NTL phonons negligible</a:t>
            </a:r>
            <a:br>
              <a:rPr lang="en-US" sz="2000" dirty="0">
                <a:solidFill>
                  <a:prstClr val="black"/>
                </a:solidFill>
                <a:latin typeface="Calibri"/>
                <a:sym typeface="Wingdings"/>
              </a:rPr>
            </a:br>
            <a:r>
              <a:rPr lang="en-US" sz="2000" dirty="0">
                <a:solidFill>
                  <a:prstClr val="black"/>
                </a:solidFill>
                <a:latin typeface="Calibri"/>
                <a:sym typeface="Wingdings"/>
              </a:rPr>
              <a:t>	   Ratio of ionization to primary phonon signal is unambiguous</a:t>
            </a:r>
          </a:p>
          <a:p>
            <a:pPr defTabSz="380985"/>
            <a:r>
              <a:rPr lang="en-US" sz="2000" dirty="0">
                <a:solidFill>
                  <a:prstClr val="black"/>
                </a:solidFill>
                <a:latin typeface="Calibri"/>
                <a:sym typeface="Wingdings"/>
              </a:rPr>
              <a:t>          Interleaved phonon and charge sensors on both sides </a:t>
            </a:r>
            <a:br>
              <a:rPr lang="en-US" sz="2000" dirty="0">
                <a:solidFill>
                  <a:prstClr val="black"/>
                </a:solidFill>
                <a:latin typeface="Calibri"/>
                <a:sym typeface="Wingdings"/>
              </a:rPr>
            </a:br>
            <a:r>
              <a:rPr lang="en-US" sz="2000" dirty="0">
                <a:solidFill>
                  <a:prstClr val="black"/>
                </a:solidFill>
                <a:latin typeface="Calibri"/>
                <a:sym typeface="Wingdings"/>
              </a:rPr>
              <a:t>	   Provides 10</a:t>
            </a:r>
            <a:r>
              <a:rPr lang="en-US" sz="2000" baseline="30000" dirty="0">
                <a:solidFill>
                  <a:prstClr val="black"/>
                </a:solidFill>
                <a:latin typeface="Calibri"/>
                <a:sym typeface="Wingdings"/>
              </a:rPr>
              <a:t>6</a:t>
            </a:r>
            <a:r>
              <a:rPr lang="en-US" sz="2000" dirty="0">
                <a:solidFill>
                  <a:prstClr val="black"/>
                </a:solidFill>
                <a:latin typeface="Calibri"/>
                <a:sym typeface="Wingdings"/>
              </a:rPr>
              <a:t> ER/NR discrimination and surface rejection </a:t>
            </a:r>
          </a:p>
          <a:p>
            <a:pPr defTabSz="380985"/>
            <a:endParaRPr lang="en-US" sz="2000" i="1" dirty="0">
              <a:solidFill>
                <a:prstClr val="black"/>
              </a:solidFill>
              <a:latin typeface="Calibri"/>
              <a:sym typeface="Wingdings"/>
            </a:endParaRPr>
          </a:p>
          <a:p>
            <a:pPr defTabSz="380985"/>
            <a:r>
              <a:rPr lang="en-US" sz="2000" b="1" dirty="0">
                <a:solidFill>
                  <a:srgbClr val="800000"/>
                </a:solidFill>
                <a:latin typeface="Calibri"/>
                <a:sym typeface="Wingdings"/>
              </a:rPr>
              <a:t>HV: High bias voltage (~ 100 V) pushes to lower thresholds </a:t>
            </a:r>
            <a:r>
              <a:rPr lang="en-US" sz="2000" dirty="0">
                <a:solidFill>
                  <a:srgbClr val="800000"/>
                </a:solidFill>
                <a:latin typeface="Calibri"/>
                <a:sym typeface="Wingdings"/>
              </a:rPr>
              <a:t></a:t>
            </a:r>
            <a:r>
              <a:rPr lang="en-US" sz="2000" dirty="0">
                <a:solidFill>
                  <a:prstClr val="black"/>
                </a:solidFill>
                <a:latin typeface="Calibri"/>
                <a:sym typeface="Wingdings"/>
              </a:rPr>
              <a:t> NTL phonons dominate.   </a:t>
            </a:r>
            <a:br>
              <a:rPr lang="en-US" sz="2000" dirty="0">
                <a:solidFill>
                  <a:prstClr val="black"/>
                </a:solidFill>
                <a:latin typeface="Calibri"/>
                <a:sym typeface="Wingdings"/>
              </a:rPr>
            </a:br>
            <a:r>
              <a:rPr lang="en-US" sz="2000" i="1" dirty="0">
                <a:solidFill>
                  <a:prstClr val="black"/>
                </a:solidFill>
                <a:latin typeface="Calibri"/>
                <a:sym typeface="Wingdings"/>
              </a:rPr>
              <a:t>       </a:t>
            </a:r>
            <a:r>
              <a:rPr lang="en-US" sz="2000" dirty="0">
                <a:solidFill>
                  <a:prstClr val="black"/>
                </a:solidFill>
                <a:latin typeface="Calibri"/>
                <a:sym typeface="Wingdings"/>
              </a:rPr>
              <a:t>The total phonon signal is larger (amplification means lower thresholds), </a:t>
            </a:r>
            <a:br>
              <a:rPr lang="en-US" sz="2000" dirty="0">
                <a:solidFill>
                  <a:prstClr val="black"/>
                </a:solidFill>
                <a:latin typeface="Calibri"/>
                <a:sym typeface="Wingdings"/>
              </a:rPr>
            </a:br>
            <a:r>
              <a:rPr lang="en-US" sz="2000" dirty="0">
                <a:solidFill>
                  <a:prstClr val="black"/>
                </a:solidFill>
                <a:latin typeface="Calibri"/>
                <a:sym typeface="Wingdings"/>
              </a:rPr>
              <a:t>       but it is essentially a measure of the charge signal read out through the phonon channel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74E5B66-BFEE-3F44-BF4A-8738C346A4E2}"/>
              </a:ext>
            </a:extLst>
          </p:cNvPr>
          <p:cNvSpPr/>
          <p:nvPr/>
        </p:nvSpPr>
        <p:spPr>
          <a:xfrm>
            <a:off x="5680682" y="3564239"/>
            <a:ext cx="5246031" cy="45134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defTabSz="380985"/>
            <a:r>
              <a:rPr lang="en-US" sz="2333" b="1" u="sng" dirty="0">
                <a:solidFill>
                  <a:srgbClr val="800000"/>
                </a:solidFill>
                <a:latin typeface="Calibri"/>
              </a:rPr>
              <a:t>Two different modes of operation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2A3B830-D11B-994D-8D19-F659025F21CA}"/>
              </a:ext>
            </a:extLst>
          </p:cNvPr>
          <p:cNvSpPr txBox="1"/>
          <p:nvPr/>
        </p:nvSpPr>
        <p:spPr>
          <a:xfrm>
            <a:off x="9525000" y="5715000"/>
            <a:ext cx="2272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88473"/>
            <a:r>
              <a:rPr lang="en-US" sz="20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000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</a:t>
            </a:r>
            <a:r>
              <a:rPr lang="en-US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~  </a:t>
            </a:r>
            <a:r>
              <a:rPr lang="en-US" sz="20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000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Y(</a:t>
            </a:r>
            <a:r>
              <a:rPr lang="en-US" sz="20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000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e </a:t>
            </a:r>
            <a:r>
              <a:rPr lang="en-US" sz="20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000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sz="2000" i="1" baseline="-25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088473"/>
            <a:r>
              <a:rPr lang="en-US" sz="2000" i="1" baseline="-25000" dirty="0">
                <a:solidFill>
                  <a:srgbClr val="000000"/>
                </a:solidFill>
                <a:latin typeface="Arial"/>
              </a:rPr>
              <a:t>         </a:t>
            </a:r>
            <a:r>
              <a:rPr lang="en-US" sz="2000" i="1" dirty="0">
                <a:solidFill>
                  <a:srgbClr val="000000"/>
                </a:solidFill>
                <a:latin typeface="Arial"/>
              </a:rPr>
              <a:t>            </a:t>
            </a:r>
            <a:r>
              <a:rPr lang="en-US" sz="2000" i="1" dirty="0">
                <a:solidFill>
                  <a:srgbClr val="000000"/>
                </a:solidFill>
                <a:latin typeface="Symbol" pitchFamily="2" charset="2"/>
              </a:rPr>
              <a:t>e 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91FCB63-B869-CC42-B484-8AF978E7DFF8}"/>
              </a:ext>
            </a:extLst>
          </p:cNvPr>
          <p:cNvCxnSpPr>
            <a:cxnSpLocks/>
          </p:cNvCxnSpPr>
          <p:nvPr/>
        </p:nvCxnSpPr>
        <p:spPr>
          <a:xfrm>
            <a:off x="10654633" y="6096000"/>
            <a:ext cx="381000" cy="0"/>
          </a:xfrm>
          <a:prstGeom prst="line">
            <a:avLst/>
          </a:prstGeom>
          <a:ln w="15875">
            <a:solidFill>
              <a:srgbClr val="3A4349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8DCFFB1-B3B8-2D45-A100-101C3E9CA418}"/>
              </a:ext>
            </a:extLst>
          </p:cNvPr>
          <p:cNvGrpSpPr/>
          <p:nvPr/>
        </p:nvGrpSpPr>
        <p:grpSpPr>
          <a:xfrm>
            <a:off x="0" y="1151108"/>
            <a:ext cx="5080000" cy="2912893"/>
            <a:chOff x="152401" y="1676699"/>
            <a:chExt cx="3914732" cy="2380544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773E45DE-97CE-734E-B9F5-C43E85A28F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52401" y="1676699"/>
              <a:ext cx="3914732" cy="2380544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4A277B8-C1B3-B84E-BBC1-C15ED1ACB945}"/>
                </a:ext>
              </a:extLst>
            </p:cNvPr>
            <p:cNvSpPr txBox="1"/>
            <p:nvPr/>
          </p:nvSpPr>
          <p:spPr>
            <a:xfrm>
              <a:off x="2009553" y="2636138"/>
              <a:ext cx="972722" cy="452751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/>
            <a:p>
              <a:pPr defTabSz="380985">
                <a:defRPr/>
              </a:pPr>
              <a:r>
                <a:rPr lang="en-US" sz="1500" kern="0" dirty="0">
                  <a:solidFill>
                    <a:prstClr val="black"/>
                  </a:solidFill>
                  <a:latin typeface="Cambria" panose="02040503050406030204" pitchFamily="18" charset="0"/>
                </a:rPr>
                <a:t>NTL</a:t>
              </a:r>
            </a:p>
            <a:p>
              <a:pPr defTabSz="380985">
                <a:defRPr/>
              </a:pPr>
              <a:r>
                <a:rPr lang="en-US" sz="1500" kern="0" dirty="0">
                  <a:solidFill>
                    <a:prstClr val="black"/>
                  </a:solidFill>
                  <a:latin typeface="Cambria" panose="02040503050406030204" pitchFamily="18" charset="0"/>
                </a:rPr>
                <a:t>phonons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D3620C5-E86E-E545-B902-6E856D1FC38D}"/>
                </a:ext>
              </a:extLst>
            </p:cNvPr>
            <p:cNvSpPr/>
            <p:nvPr/>
          </p:nvSpPr>
          <p:spPr>
            <a:xfrm>
              <a:off x="2009553" y="3403433"/>
              <a:ext cx="100214" cy="201004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380985">
                <a:defRPr/>
              </a:pPr>
              <a:endParaRPr lang="en-US" sz="1500" kern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BA34DCF8-FD1B-FA4D-9F27-1999CD32E7BE}"/>
              </a:ext>
            </a:extLst>
          </p:cNvPr>
          <p:cNvSpPr txBox="1"/>
          <p:nvPr/>
        </p:nvSpPr>
        <p:spPr>
          <a:xfrm>
            <a:off x="5080000" y="1589419"/>
            <a:ext cx="684891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1088473"/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 done by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en-US" sz="2400" baseline="-25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2400" baseline="-25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drifting electron-hole pairs </a:t>
            </a:r>
          </a:p>
          <a:p>
            <a:pPr algn="ctr" defTabSz="1088473"/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releases additional NTL phonons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6498E4B-F323-7342-99C3-6183EE0C5A46}"/>
              </a:ext>
            </a:extLst>
          </p:cNvPr>
          <p:cNvGrpSpPr/>
          <p:nvPr/>
        </p:nvGrpSpPr>
        <p:grpSpPr>
          <a:xfrm>
            <a:off x="5504971" y="2616845"/>
            <a:ext cx="5902218" cy="810350"/>
            <a:chOff x="6096000" y="7367859"/>
            <a:chExt cx="7082661" cy="972420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3B0E098-E465-3644-97C4-2D1A3F091CA5}"/>
                </a:ext>
              </a:extLst>
            </p:cNvPr>
            <p:cNvSpPr txBox="1"/>
            <p:nvPr/>
          </p:nvSpPr>
          <p:spPr>
            <a:xfrm>
              <a:off x="6096000" y="7367859"/>
              <a:ext cx="7082661" cy="9724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88473"/>
              <a:r>
                <a:rPr lang="en-US" sz="2333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sz="2333" i="1" baseline="-25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tot</a:t>
              </a:r>
              <a:r>
                <a:rPr lang="en-US" sz="2333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lang="en-US" sz="2333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sz="2333" i="1" baseline="-25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US" sz="2333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+ </a:t>
              </a:r>
              <a:r>
                <a:rPr lang="en-US" sz="2333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2333" i="1" baseline="-25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eh</a:t>
              </a:r>
              <a:r>
                <a:rPr lang="en-US" sz="2333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e </a:t>
              </a:r>
              <a:r>
                <a:rPr lang="en-US" sz="2333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sz="2333" i="1" baseline="-25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en-US" sz="2333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lang="en-US" sz="2333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sz="2333" i="1" baseline="-25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US" sz="2333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1 + Y(</a:t>
              </a:r>
              <a:r>
                <a:rPr lang="en-US" sz="2333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sz="2333" i="1" baseline="-25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US" sz="2333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 e </a:t>
              </a:r>
              <a:r>
                <a:rPr lang="en-US" sz="2333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sz="2333" i="1" baseline="-25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US" sz="2333" i="1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defTabSz="1088473"/>
              <a:r>
                <a:rPr lang="en-US" sz="2333" i="1" baseline="-25000" dirty="0">
                  <a:solidFill>
                    <a:srgbClr val="000000"/>
                  </a:solidFill>
                  <a:latin typeface="Arial"/>
                </a:rPr>
                <a:t>         </a:t>
              </a:r>
              <a:r>
                <a:rPr lang="en-US" sz="2333" i="1" dirty="0">
                  <a:solidFill>
                    <a:srgbClr val="000000"/>
                  </a:solidFill>
                  <a:latin typeface="Arial"/>
                </a:rPr>
                <a:t>                                         </a:t>
              </a:r>
              <a:r>
                <a:rPr lang="en-US" sz="2333" i="1" dirty="0">
                  <a:solidFill>
                    <a:srgbClr val="000000"/>
                  </a:solidFill>
                  <a:latin typeface="Symbol" pitchFamily="2" charset="2"/>
                </a:rPr>
                <a:t>e </a:t>
              </a: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A432048B-FCFC-214F-A2A1-1ED234474C25}"/>
                </a:ext>
              </a:extLst>
            </p:cNvPr>
            <p:cNvCxnSpPr>
              <a:cxnSpLocks/>
            </p:cNvCxnSpPr>
            <p:nvPr/>
          </p:nvCxnSpPr>
          <p:spPr>
            <a:xfrm>
              <a:off x="10507598" y="7864766"/>
              <a:ext cx="617223" cy="0"/>
            </a:xfrm>
            <a:prstGeom prst="line">
              <a:avLst/>
            </a:prstGeom>
            <a:ln w="15875">
              <a:solidFill>
                <a:srgbClr val="3A4349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Double Bracket 46">
              <a:extLst>
                <a:ext uri="{FF2B5EF4-FFF2-40B4-BE49-F238E27FC236}">
                  <a16:creationId xmlns:a16="http://schemas.microsoft.com/office/drawing/2014/main" id="{051A8CF6-E8FB-D04C-9F7B-08450B88CFC1}"/>
                </a:ext>
              </a:extLst>
            </p:cNvPr>
            <p:cNvSpPr/>
            <p:nvPr/>
          </p:nvSpPr>
          <p:spPr>
            <a:xfrm>
              <a:off x="9829421" y="7393938"/>
              <a:ext cx="2286000" cy="928027"/>
            </a:xfrm>
            <a:prstGeom prst="bracketPair">
              <a:avLst/>
            </a:prstGeom>
            <a:ln w="158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1088473"/>
              <a:endParaRPr lang="en-US" sz="2142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D8A468-BEBD-374D-B4E1-2F2B0AC021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1088473"/>
            <a:fld id="{5BD36294-2849-48A8-8531-5354CF3095D2}" type="slidenum">
              <a:rPr lang="en-US">
                <a:solidFill>
                  <a:srgbClr val="000000"/>
                </a:solidFill>
              </a:rPr>
              <a:pPr defTabSz="1088473"/>
              <a:t>19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317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862DFDA-BCE9-AD4E-BD88-47BDAD8D6A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6B1809-E53D-5D4F-8E7B-5B231DC9A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 Detection is like playing CLUE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F11CFE-6A4F-7649-B0E5-438A8EA62DC8}"/>
              </a:ext>
            </a:extLst>
          </p:cNvPr>
          <p:cNvSpPr txBox="1"/>
          <p:nvPr/>
        </p:nvSpPr>
        <p:spPr>
          <a:xfrm>
            <a:off x="159682" y="1213880"/>
            <a:ext cx="1124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We have a well-established crime scene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080535-11A7-974C-A8F5-2B326142AD7E}"/>
              </a:ext>
            </a:extLst>
          </p:cNvPr>
          <p:cNvSpPr txBox="1"/>
          <p:nvPr/>
        </p:nvSpPr>
        <p:spPr>
          <a:xfrm>
            <a:off x="162841" y="3934608"/>
            <a:ext cx="5480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But we don’t know who did it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7EC013-E45E-3B4B-92F1-446EFEE0DB84}"/>
              </a:ext>
            </a:extLst>
          </p:cNvPr>
          <p:cNvSpPr/>
          <p:nvPr/>
        </p:nvSpPr>
        <p:spPr>
          <a:xfrm>
            <a:off x="8459621" y="4076547"/>
            <a:ext cx="37323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dirty="0">
                <a:solidFill>
                  <a:srgbClr val="C00000"/>
                </a:solidFill>
              </a:rPr>
              <a:t>nor what weapons they have in their arsenal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A976D9E-3A63-764D-94F6-11990B002FDD}"/>
              </a:ext>
            </a:extLst>
          </p:cNvPr>
          <p:cNvGrpSpPr/>
          <p:nvPr/>
        </p:nvGrpSpPr>
        <p:grpSpPr>
          <a:xfrm>
            <a:off x="177186" y="1758463"/>
            <a:ext cx="11669591" cy="2069439"/>
            <a:chOff x="177186" y="1758463"/>
            <a:chExt cx="11669591" cy="2069439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CD34806-2FF1-EC4C-80DA-C91FF8C916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4905290" y="-2969641"/>
              <a:ext cx="1986520" cy="11442728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409F2A1-EF2C-924D-A17B-1883CF28BA2A}"/>
                </a:ext>
              </a:extLst>
            </p:cNvPr>
            <p:cNvSpPr/>
            <p:nvPr/>
          </p:nvSpPr>
          <p:spPr>
            <a:xfrm>
              <a:off x="10691446" y="3601329"/>
              <a:ext cx="1155331" cy="2265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0DFF3AFE-F1CC-734E-88B8-7595EBA53A9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5003" y="4953218"/>
            <a:ext cx="3606800" cy="1435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8A777DA-C6F0-8A41-BA2F-DB806133F90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96996"/>
            <a:ext cx="80518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93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E8156C6-4F85-4A4E-A222-DC3971E75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err="1"/>
              <a:t>SuperCDMS</a:t>
            </a:r>
            <a:r>
              <a:rPr lang="en-US" sz="2667" dirty="0"/>
              <a:t> SNOLAB Detectors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9F0C1136-2104-1E43-8250-8DD208C5064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73436" y="1273634"/>
            <a:ext cx="3018564" cy="255895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0E243B2-2443-5349-987F-3D479B701BB7}"/>
              </a:ext>
            </a:extLst>
          </p:cNvPr>
          <p:cNvSpPr txBox="1"/>
          <p:nvPr/>
        </p:nvSpPr>
        <p:spPr>
          <a:xfrm>
            <a:off x="6593488" y="1498320"/>
            <a:ext cx="2823228" cy="168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88473"/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333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iZIP</a:t>
            </a:r>
            <a:endParaRPr lang="en-US" sz="2333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1088473"/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Double-sided readout with E-field-shaping  provides z-dependence and surface rejection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7EE208D-6C56-F749-876D-CCE93602CE14}"/>
              </a:ext>
            </a:extLst>
          </p:cNvPr>
          <p:cNvSpPr txBox="1"/>
          <p:nvPr/>
        </p:nvSpPr>
        <p:spPr>
          <a:xfrm>
            <a:off x="6764830" y="4224093"/>
            <a:ext cx="5173170" cy="1990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88473"/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333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HV</a:t>
            </a:r>
          </a:p>
          <a:p>
            <a:pPr defTabSz="1088473"/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charge readout required. </a:t>
            </a:r>
            <a:b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Optimized for phonon energy resolution and collection efficiency (35% coverage)</a:t>
            </a:r>
            <a:b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Improved position resolution and double outer ring to sharpen fiducial cut.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999517-1F33-824B-B647-F6762BA331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1088473"/>
            <a:fld id="{5BD36294-2849-48A8-8531-5354CF3095D2}" type="slidenum">
              <a:rPr lang="en-US">
                <a:solidFill>
                  <a:srgbClr val="000000"/>
                </a:solidFill>
              </a:rPr>
              <a:pPr defTabSz="1088473"/>
              <a:t>20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23A25D9-BD12-8444-8FE9-26C66D59934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824" y="2284122"/>
            <a:ext cx="5515375" cy="450297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F3B8D160-F867-3B4E-A23C-7AA3B8C4D42C}"/>
              </a:ext>
            </a:extLst>
          </p:cNvPr>
          <p:cNvSpPr txBox="1"/>
          <p:nvPr/>
        </p:nvSpPr>
        <p:spPr>
          <a:xfrm>
            <a:off x="275825" y="1312004"/>
            <a:ext cx="64542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88473"/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 target materials Ge (1.4 kg) and Si (0.6 kg)</a:t>
            </a:r>
          </a:p>
          <a:p>
            <a:pPr defTabSz="1088473"/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10 cm diameter and 3.3 cm thick</a:t>
            </a:r>
          </a:p>
        </p:txBody>
      </p:sp>
    </p:spTree>
    <p:extLst>
      <p:ext uri="{BB962C8B-B14F-4D97-AF65-F5344CB8AC3E}">
        <p14:creationId xmlns:p14="http://schemas.microsoft.com/office/powerpoint/2010/main" val="9195068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2352F64-ADC3-544E-A1F2-66572227247F}"/>
              </a:ext>
            </a:extLst>
          </p:cNvPr>
          <p:cNvSpPr/>
          <p:nvPr/>
        </p:nvSpPr>
        <p:spPr>
          <a:xfrm>
            <a:off x="127000" y="3646366"/>
            <a:ext cx="6223001" cy="298303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88473"/>
            <a:endParaRPr lang="en-US" sz="2142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E8156C6-4F85-4A4E-A222-DC3971E75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err="1"/>
              <a:t>SuperCDMS</a:t>
            </a:r>
            <a:r>
              <a:rPr lang="en-US" sz="2667" dirty="0"/>
              <a:t> TES and collection fin design follows function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67B98C-94B7-C34D-B266-4B750F66EC1C}"/>
              </a:ext>
            </a:extLst>
          </p:cNvPr>
          <p:cNvSpPr/>
          <p:nvPr/>
        </p:nvSpPr>
        <p:spPr bwMode="auto">
          <a:xfrm>
            <a:off x="127000" y="1143001"/>
            <a:ext cx="6223001" cy="246723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defTabSz="761970" fontAlgn="base">
              <a:spcBef>
                <a:spcPct val="0"/>
              </a:spcBef>
              <a:spcAft>
                <a:spcPct val="0"/>
              </a:spcAft>
            </a:pPr>
            <a:endParaRPr lang="en-US" sz="1167" b="1">
              <a:solidFill>
                <a:srgbClr val="000000"/>
              </a:solidFill>
              <a:latin typeface="Comic Sans MS" charset="0"/>
              <a:ea typeface="ＭＳ Ｐゴシック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15863E-1A0F-6342-90E9-09F218B34D0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3999" y="1230376"/>
            <a:ext cx="2790150" cy="2296510"/>
          </a:xfrm>
          <a:prstGeom prst="rect">
            <a:avLst/>
          </a:prstGeom>
        </p:spPr>
      </p:pic>
      <p:pic>
        <p:nvPicPr>
          <p:cNvPr id="9" name="Picture 32">
            <a:extLst>
              <a:ext uri="{FF2B5EF4-FFF2-40B4-BE49-F238E27FC236}">
                <a16:creationId xmlns:a16="http://schemas.microsoft.com/office/drawing/2014/main" id="{AC9CF798-1D03-394D-ADC0-9CED6D47702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3910" y="1172285"/>
            <a:ext cx="2227805" cy="24040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8F3A445-08DE-DB4E-9C50-8449E56CAAC3}"/>
              </a:ext>
            </a:extLst>
          </p:cNvPr>
          <p:cNvCxnSpPr>
            <a:cxnSpLocks/>
          </p:cNvCxnSpPr>
          <p:nvPr/>
        </p:nvCxnSpPr>
        <p:spPr>
          <a:xfrm flipH="1">
            <a:off x="1795348" y="1197821"/>
            <a:ext cx="2132683" cy="1233745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BE32D83-7EEE-7948-87CA-459B3457238B}"/>
              </a:ext>
            </a:extLst>
          </p:cNvPr>
          <p:cNvCxnSpPr>
            <a:cxnSpLocks/>
          </p:cNvCxnSpPr>
          <p:nvPr/>
        </p:nvCxnSpPr>
        <p:spPr>
          <a:xfrm>
            <a:off x="1798189" y="2661719"/>
            <a:ext cx="2185720" cy="914603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0397E945-2607-0542-9EAC-B8575BE13E35}"/>
              </a:ext>
            </a:extLst>
          </p:cNvPr>
          <p:cNvSpPr/>
          <p:nvPr/>
        </p:nvSpPr>
        <p:spPr bwMode="auto">
          <a:xfrm>
            <a:off x="1551197" y="2401344"/>
            <a:ext cx="246993" cy="260375"/>
          </a:xfrm>
          <a:prstGeom prst="rect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defTabSz="761970" fontAlgn="base">
              <a:spcBef>
                <a:spcPct val="0"/>
              </a:spcBef>
              <a:spcAft>
                <a:spcPct val="0"/>
              </a:spcAft>
            </a:pPr>
            <a:endParaRPr lang="en-US" sz="1167" b="1">
              <a:solidFill>
                <a:srgbClr val="000000"/>
              </a:solidFill>
              <a:latin typeface="Comic Sans MS" charset="0"/>
              <a:ea typeface="ＭＳ Ｐゴシック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C665B5B-0064-6341-A1CC-ED89E3CE703E}"/>
              </a:ext>
            </a:extLst>
          </p:cNvPr>
          <p:cNvGrpSpPr/>
          <p:nvPr/>
        </p:nvGrpSpPr>
        <p:grpSpPr>
          <a:xfrm>
            <a:off x="4031731" y="1694610"/>
            <a:ext cx="2111834" cy="1060101"/>
            <a:chOff x="5618655" y="4203867"/>
            <a:chExt cx="3146517" cy="1353786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74DF5D7-D7C0-DA4E-ACDF-9B662F623C3E}"/>
                </a:ext>
              </a:extLst>
            </p:cNvPr>
            <p:cNvSpPr/>
            <p:nvPr/>
          </p:nvSpPr>
          <p:spPr bwMode="auto">
            <a:xfrm>
              <a:off x="7006441" y="5367647"/>
              <a:ext cx="261257" cy="190006"/>
            </a:xfrm>
            <a:prstGeom prst="rect">
              <a:avLst/>
            </a:prstGeom>
            <a:noFill/>
            <a:ln w="3810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76200" tIns="38100" rIns="76200" bIns="38100" numCol="1" rtlCol="0" anchor="t" anchorCtr="0" compatLnSpc="1">
              <a:prstTxWarp prst="textNoShape">
                <a:avLst/>
              </a:prstTxWarp>
            </a:bodyPr>
            <a:lstStyle/>
            <a:p>
              <a:pPr defTabSz="761970" fontAlgn="base">
                <a:spcBef>
                  <a:spcPct val="0"/>
                </a:spcBef>
                <a:spcAft>
                  <a:spcPct val="0"/>
                </a:spcAft>
              </a:pPr>
              <a:endParaRPr lang="en-US" sz="1167" b="1">
                <a:solidFill>
                  <a:srgbClr val="000000"/>
                </a:solidFill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36FCA18-231A-2E45-B280-879E2BD6AAB4}"/>
                </a:ext>
              </a:extLst>
            </p:cNvPr>
            <p:cNvSpPr/>
            <p:nvPr/>
          </p:nvSpPr>
          <p:spPr bwMode="auto">
            <a:xfrm>
              <a:off x="5618655" y="4203867"/>
              <a:ext cx="3146517" cy="961903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76200" tIns="38100" rIns="76200" bIns="38100" numCol="1" rtlCol="0" anchor="t" anchorCtr="0" compatLnSpc="1">
              <a:prstTxWarp prst="textNoShape">
                <a:avLst/>
              </a:prstTxWarp>
            </a:bodyPr>
            <a:lstStyle/>
            <a:p>
              <a:pPr defTabSz="761970" fontAlgn="base">
                <a:spcBef>
                  <a:spcPct val="0"/>
                </a:spcBef>
                <a:spcAft>
                  <a:spcPct val="0"/>
                </a:spcAft>
              </a:pPr>
              <a:endParaRPr lang="en-US" sz="1167" b="1">
                <a:solidFill>
                  <a:srgbClr val="000000"/>
                </a:solidFill>
                <a:latin typeface="Comic Sans MS" charset="0"/>
                <a:ea typeface="ＭＳ Ｐゴシック" charset="0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6E9191E-7D7E-D049-BB53-4A9255A84F8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267698" y="5165770"/>
              <a:ext cx="344609" cy="27313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2A8D377-8914-F14B-8CE8-370963E3492A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712014" y="5144987"/>
              <a:ext cx="306302" cy="270163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FF661959-6548-5A48-9EFC-20001C21D919}"/>
              </a:ext>
            </a:extLst>
          </p:cNvPr>
          <p:cNvSpPr txBox="1"/>
          <p:nvPr/>
        </p:nvSpPr>
        <p:spPr>
          <a:xfrm>
            <a:off x="3175282" y="1441549"/>
            <a:ext cx="959600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88473"/>
            <a:r>
              <a:rPr lang="en-US" sz="1167" dirty="0">
                <a:solidFill>
                  <a:prstClr val="white"/>
                </a:solidFill>
                <a:latin typeface="Arial"/>
              </a:rPr>
              <a:t>Aluminum fins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6F6A2EA-A1FB-9A4A-9146-C93A47BC8EF5}"/>
              </a:ext>
            </a:extLst>
          </p:cNvPr>
          <p:cNvSpPr txBox="1"/>
          <p:nvPr/>
        </p:nvSpPr>
        <p:spPr>
          <a:xfrm>
            <a:off x="3130725" y="2020764"/>
            <a:ext cx="471413" cy="27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88473"/>
            <a:r>
              <a:rPr lang="en-US" sz="1167" dirty="0">
                <a:solidFill>
                  <a:prstClr val="white"/>
                </a:solidFill>
                <a:latin typeface="Arial"/>
              </a:rPr>
              <a:t>TES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B1D4B24-C58A-EC4A-970C-41D77B2AE7F0}"/>
              </a:ext>
            </a:extLst>
          </p:cNvPr>
          <p:cNvSpPr txBox="1"/>
          <p:nvPr/>
        </p:nvSpPr>
        <p:spPr>
          <a:xfrm>
            <a:off x="3040246" y="2408659"/>
            <a:ext cx="923080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88473"/>
            <a:r>
              <a:rPr lang="en-US" sz="1167" dirty="0">
                <a:solidFill>
                  <a:prstClr val="white"/>
                </a:solidFill>
                <a:latin typeface="Arial"/>
              </a:rPr>
              <a:t>Charge collection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257D40C-20F4-B242-B9BD-E24F255EE29D}"/>
              </a:ext>
            </a:extLst>
          </p:cNvPr>
          <p:cNvCxnSpPr/>
          <p:nvPr/>
        </p:nvCxnSpPr>
        <p:spPr bwMode="auto">
          <a:xfrm>
            <a:off x="3597431" y="1798820"/>
            <a:ext cx="744051" cy="22194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ED80009-3357-8341-BA18-245AB8385924}"/>
              </a:ext>
            </a:extLst>
          </p:cNvPr>
          <p:cNvCxnSpPr>
            <a:cxnSpLocks/>
            <a:stCxn id="25" idx="3"/>
          </p:cNvCxnSpPr>
          <p:nvPr/>
        </p:nvCxnSpPr>
        <p:spPr bwMode="auto">
          <a:xfrm flipV="1">
            <a:off x="3602138" y="2148575"/>
            <a:ext cx="1485510" cy="8156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C4A6311-9A2D-EC4F-ABA0-AEE84C4FFF33}"/>
              </a:ext>
            </a:extLst>
          </p:cNvPr>
          <p:cNvCxnSpPr>
            <a:cxnSpLocks/>
          </p:cNvCxnSpPr>
          <p:nvPr/>
        </p:nvCxnSpPr>
        <p:spPr bwMode="auto">
          <a:xfrm>
            <a:off x="3737173" y="2599992"/>
            <a:ext cx="612996" cy="15471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131" name="Picture 130">
            <a:extLst>
              <a:ext uri="{FF2B5EF4-FFF2-40B4-BE49-F238E27FC236}">
                <a16:creationId xmlns:a16="http://schemas.microsoft.com/office/drawing/2014/main" id="{DCAB954C-6EFC-F447-8017-589F4FBB9E0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39805" y="3822209"/>
            <a:ext cx="2295686" cy="26227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9630C86-E7C0-F34B-8EB9-3386C290C29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4000" y="3746501"/>
            <a:ext cx="3343431" cy="279717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F0C1136-2104-1E43-8250-8DD208C5064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73436" y="1273634"/>
            <a:ext cx="3018564" cy="2558951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2487A12-6FD2-174F-96ED-B00AAC6DE196}"/>
              </a:ext>
            </a:extLst>
          </p:cNvPr>
          <p:cNvCxnSpPr>
            <a:cxnSpLocks/>
          </p:cNvCxnSpPr>
          <p:nvPr/>
        </p:nvCxnSpPr>
        <p:spPr>
          <a:xfrm flipH="1">
            <a:off x="1897992" y="3864567"/>
            <a:ext cx="2065334" cy="834930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E097E69-F140-104A-914B-E118701A8DB2}"/>
              </a:ext>
            </a:extLst>
          </p:cNvPr>
          <p:cNvCxnSpPr>
            <a:cxnSpLocks/>
          </p:cNvCxnSpPr>
          <p:nvPr/>
        </p:nvCxnSpPr>
        <p:spPr>
          <a:xfrm>
            <a:off x="1897992" y="4957576"/>
            <a:ext cx="2041813" cy="1487421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312FD950-4FF3-0D47-80EB-976DC88E54F3}"/>
              </a:ext>
            </a:extLst>
          </p:cNvPr>
          <p:cNvSpPr/>
          <p:nvPr/>
        </p:nvSpPr>
        <p:spPr bwMode="auto">
          <a:xfrm>
            <a:off x="1651000" y="4699497"/>
            <a:ext cx="246993" cy="260375"/>
          </a:xfrm>
          <a:prstGeom prst="rect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76200" tIns="38100" rIns="76200" bIns="38100" numCol="1" rtlCol="0" anchor="t" anchorCtr="0" compatLnSpc="1">
            <a:prstTxWarp prst="textNoShape">
              <a:avLst/>
            </a:prstTxWarp>
          </a:bodyPr>
          <a:lstStyle/>
          <a:p>
            <a:pPr defTabSz="761970" fontAlgn="base">
              <a:spcBef>
                <a:spcPct val="0"/>
              </a:spcBef>
              <a:spcAft>
                <a:spcPct val="0"/>
              </a:spcAft>
            </a:pPr>
            <a:endParaRPr lang="en-US" sz="1167" b="1">
              <a:solidFill>
                <a:srgbClr val="000000"/>
              </a:solidFill>
              <a:latin typeface="Comic Sans MS" charset="0"/>
              <a:ea typeface="ＭＳ Ｐゴシック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0E243B2-2443-5349-987F-3D479B701BB7}"/>
              </a:ext>
            </a:extLst>
          </p:cNvPr>
          <p:cNvSpPr txBox="1"/>
          <p:nvPr/>
        </p:nvSpPr>
        <p:spPr>
          <a:xfrm>
            <a:off x="6593487" y="1498320"/>
            <a:ext cx="2710933" cy="168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88473"/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333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iZIP</a:t>
            </a:r>
            <a:endParaRPr lang="en-US" sz="2333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1088473"/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Double-sided readout with E-field-shaping  provides z-dependence and surface rejection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7EE208D-6C56-F749-876D-CCE93602CE14}"/>
              </a:ext>
            </a:extLst>
          </p:cNvPr>
          <p:cNvSpPr txBox="1"/>
          <p:nvPr/>
        </p:nvSpPr>
        <p:spPr>
          <a:xfrm>
            <a:off x="6764830" y="4224093"/>
            <a:ext cx="5173170" cy="1990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88473"/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333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HV</a:t>
            </a:r>
          </a:p>
          <a:p>
            <a:pPr defTabSz="1088473"/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charge readout required. </a:t>
            </a:r>
            <a:b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Optimized for phonon energy resolution and collection efficiency (35% coverage)</a:t>
            </a:r>
            <a:b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Improved position resolution and double outer ring to sharpen fiducial cut.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999517-1F33-824B-B647-F6762BA331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1088473"/>
            <a:fld id="{5BD36294-2849-48A8-8531-5354CF3095D2}" type="slidenum">
              <a:rPr lang="en-US">
                <a:solidFill>
                  <a:srgbClr val="000000"/>
                </a:solidFill>
              </a:rPr>
              <a:pPr defTabSz="1088473"/>
              <a:t>21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7798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B9D3225-0846-B144-9E16-F3AD3014D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err="1"/>
              <a:t>SuperCDMS</a:t>
            </a:r>
            <a:r>
              <a:rPr lang="en-US" sz="2667" dirty="0"/>
              <a:t> Strategy</a:t>
            </a:r>
            <a:br>
              <a:rPr lang="en-US" sz="2667" dirty="0"/>
            </a:br>
            <a:r>
              <a:rPr lang="en-US" sz="2667" dirty="0"/>
              <a:t>Complementary Targets and Multiple Functionality</a:t>
            </a:r>
          </a:p>
        </p:txBody>
      </p:sp>
      <p:sp>
        <p:nvSpPr>
          <p:cNvPr id="46" name="Slide Number Placeholder 31">
            <a:extLst>
              <a:ext uri="{FF2B5EF4-FFF2-40B4-BE49-F238E27FC236}">
                <a16:creationId xmlns:a16="http://schemas.microsoft.com/office/drawing/2014/main" id="{E11AAD54-8A56-2F48-BA3B-32E0C76F544E}"/>
              </a:ext>
            </a:extLst>
          </p:cNvPr>
          <p:cNvSpPr txBox="1">
            <a:spLocks/>
          </p:cNvSpPr>
          <p:nvPr/>
        </p:nvSpPr>
        <p:spPr>
          <a:xfrm>
            <a:off x="4933201" y="4974353"/>
            <a:ext cx="834931" cy="304271"/>
          </a:xfrm>
          <a:prstGeom prst="rect">
            <a:avLst/>
          </a:prstGeom>
        </p:spPr>
        <p:txBody>
          <a:bodyPr vert="horz" lIns="76200" tIns="38100" rIns="76200" bIns="38100" rtlCol="0" anchor="ctr"/>
          <a:lstStyle>
            <a:defPPr>
              <a:defRPr lang="en-US"/>
            </a:defPPr>
            <a:lvl1pPr marL="0" algn="r" defTabSz="457200" rtl="0" eaLnBrk="1" latinLnBrk="0" hangingPunct="1"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80985"/>
            <a:fld id="{5BD36294-2849-48A8-8531-5354CF3095D2}" type="slidenum">
              <a:rPr lang="en-US" sz="2000">
                <a:solidFill>
                  <a:srgbClr val="000000"/>
                </a:solidFill>
                <a:latin typeface="Calibri"/>
              </a:rPr>
              <a:pPr defTabSz="380985"/>
              <a:t>22</a:t>
            </a:fld>
            <a:endParaRPr lang="en-US" sz="2000" dirty="0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88FC5A6-4E9D-E04E-B94F-41CF51F4B3B2}"/>
              </a:ext>
            </a:extLst>
          </p:cNvPr>
          <p:cNvGrpSpPr/>
          <p:nvPr/>
        </p:nvGrpSpPr>
        <p:grpSpPr>
          <a:xfrm>
            <a:off x="956703" y="3569211"/>
            <a:ext cx="546885" cy="1279086"/>
            <a:chOff x="337181" y="3558812"/>
            <a:chExt cx="992115" cy="2753094"/>
          </a:xfrm>
        </p:grpSpPr>
        <p:sp>
          <p:nvSpPr>
            <p:cNvPr id="53" name="Can 52">
              <a:extLst>
                <a:ext uri="{FF2B5EF4-FFF2-40B4-BE49-F238E27FC236}">
                  <a16:creationId xmlns:a16="http://schemas.microsoft.com/office/drawing/2014/main" id="{9B2C81FB-AE1E-0A43-8C45-12874DB0B1EF}"/>
                </a:ext>
              </a:extLst>
            </p:cNvPr>
            <p:cNvSpPr/>
            <p:nvPr/>
          </p:nvSpPr>
          <p:spPr>
            <a:xfrm>
              <a:off x="337181" y="3558812"/>
              <a:ext cx="992115" cy="410124"/>
            </a:xfrm>
            <a:prstGeom prst="can">
              <a:avLst/>
            </a:prstGeom>
            <a:solidFill>
              <a:srgbClr val="F1D6B7"/>
            </a:solidFill>
            <a:ln w="9525" cap="flat" cmpd="sng" algn="ctr">
              <a:solidFill>
                <a:srgbClr val="FF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80985">
                <a:defRPr/>
              </a:pPr>
              <a:endParaRPr lang="en-US" sz="1500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4" name="Can 53">
              <a:extLst>
                <a:ext uri="{FF2B5EF4-FFF2-40B4-BE49-F238E27FC236}">
                  <a16:creationId xmlns:a16="http://schemas.microsoft.com/office/drawing/2014/main" id="{87FB9B16-F6C9-E74D-B711-46E1F91AD842}"/>
                </a:ext>
              </a:extLst>
            </p:cNvPr>
            <p:cNvSpPr/>
            <p:nvPr/>
          </p:nvSpPr>
          <p:spPr>
            <a:xfrm>
              <a:off x="337181" y="4022114"/>
              <a:ext cx="992115" cy="410124"/>
            </a:xfrm>
            <a:prstGeom prst="can">
              <a:avLst/>
            </a:prstGeom>
            <a:solidFill>
              <a:srgbClr val="F1D6B7"/>
            </a:solidFill>
            <a:ln w="9525" cap="flat" cmpd="sng" algn="ctr">
              <a:solidFill>
                <a:srgbClr val="FF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80985">
                <a:defRPr/>
              </a:pPr>
              <a:endParaRPr lang="en-US" sz="1500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5" name="Can 54">
              <a:extLst>
                <a:ext uri="{FF2B5EF4-FFF2-40B4-BE49-F238E27FC236}">
                  <a16:creationId xmlns:a16="http://schemas.microsoft.com/office/drawing/2014/main" id="{73C01D4D-F486-D74B-85EB-BD357BFF5E18}"/>
                </a:ext>
              </a:extLst>
            </p:cNvPr>
            <p:cNvSpPr/>
            <p:nvPr/>
          </p:nvSpPr>
          <p:spPr>
            <a:xfrm>
              <a:off x="337181" y="4498646"/>
              <a:ext cx="992115" cy="410124"/>
            </a:xfrm>
            <a:prstGeom prst="can">
              <a:avLst/>
            </a:prstGeom>
            <a:solidFill>
              <a:srgbClr val="F1D6B7"/>
            </a:solidFill>
            <a:ln w="9525" cap="flat" cmpd="sng" algn="ctr">
              <a:solidFill>
                <a:srgbClr val="FF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80985">
                <a:defRPr/>
              </a:pPr>
              <a:endParaRPr lang="en-US" sz="1500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6" name="Can 55">
              <a:extLst>
                <a:ext uri="{FF2B5EF4-FFF2-40B4-BE49-F238E27FC236}">
                  <a16:creationId xmlns:a16="http://schemas.microsoft.com/office/drawing/2014/main" id="{0E2D0A5D-161B-1649-B727-46A3B9B181ED}"/>
                </a:ext>
              </a:extLst>
            </p:cNvPr>
            <p:cNvSpPr/>
            <p:nvPr/>
          </p:nvSpPr>
          <p:spPr>
            <a:xfrm>
              <a:off x="337181" y="4961948"/>
              <a:ext cx="992115" cy="410124"/>
            </a:xfrm>
            <a:prstGeom prst="can">
              <a:avLst/>
            </a:prstGeom>
            <a:solidFill>
              <a:srgbClr val="F1D6B7"/>
            </a:solidFill>
            <a:ln w="9525" cap="flat" cmpd="sng" algn="ctr">
              <a:solidFill>
                <a:srgbClr val="FF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80985">
                <a:defRPr/>
              </a:pPr>
              <a:endParaRPr lang="en-US" sz="1500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7" name="Can 56">
              <a:extLst>
                <a:ext uri="{FF2B5EF4-FFF2-40B4-BE49-F238E27FC236}">
                  <a16:creationId xmlns:a16="http://schemas.microsoft.com/office/drawing/2014/main" id="{4B75C606-BFFE-A145-B5B5-E15D884E08B7}"/>
                </a:ext>
              </a:extLst>
            </p:cNvPr>
            <p:cNvSpPr/>
            <p:nvPr/>
          </p:nvSpPr>
          <p:spPr>
            <a:xfrm>
              <a:off x="337181" y="5438480"/>
              <a:ext cx="992115" cy="410124"/>
            </a:xfrm>
            <a:prstGeom prst="can">
              <a:avLst/>
            </a:prstGeom>
            <a:solidFill>
              <a:srgbClr val="F1D6B7"/>
            </a:solidFill>
            <a:ln w="9525" cap="flat" cmpd="sng" algn="ctr">
              <a:solidFill>
                <a:srgbClr val="FF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80985">
                <a:defRPr/>
              </a:pPr>
              <a:endParaRPr lang="en-US" sz="1500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8" name="Can 57">
              <a:extLst>
                <a:ext uri="{FF2B5EF4-FFF2-40B4-BE49-F238E27FC236}">
                  <a16:creationId xmlns:a16="http://schemas.microsoft.com/office/drawing/2014/main" id="{0815400A-1B45-C746-9693-D4B3DE907826}"/>
                </a:ext>
              </a:extLst>
            </p:cNvPr>
            <p:cNvSpPr/>
            <p:nvPr/>
          </p:nvSpPr>
          <p:spPr>
            <a:xfrm>
              <a:off x="337181" y="5901782"/>
              <a:ext cx="992115" cy="410124"/>
            </a:xfrm>
            <a:prstGeom prst="can">
              <a:avLst/>
            </a:prstGeom>
            <a:solidFill>
              <a:srgbClr val="F1D6B7"/>
            </a:solidFill>
            <a:ln w="9525" cap="flat" cmpd="sng" algn="ctr">
              <a:solidFill>
                <a:srgbClr val="FF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80985">
                <a:defRPr/>
              </a:pPr>
              <a:endParaRPr lang="en-US" sz="1500" kern="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9365702-9726-DD4B-B820-7D34D8C74F0F}"/>
              </a:ext>
            </a:extLst>
          </p:cNvPr>
          <p:cNvGrpSpPr/>
          <p:nvPr/>
        </p:nvGrpSpPr>
        <p:grpSpPr>
          <a:xfrm>
            <a:off x="2388717" y="3569211"/>
            <a:ext cx="519412" cy="1250434"/>
            <a:chOff x="2012065" y="3558812"/>
            <a:chExt cx="1018887" cy="2718712"/>
          </a:xfrm>
        </p:grpSpPr>
        <p:sp>
          <p:nvSpPr>
            <p:cNvPr id="60" name="Can 59">
              <a:extLst>
                <a:ext uri="{FF2B5EF4-FFF2-40B4-BE49-F238E27FC236}">
                  <a16:creationId xmlns:a16="http://schemas.microsoft.com/office/drawing/2014/main" id="{8555245D-82EE-4B48-A41D-4F3ACD4FA003}"/>
                </a:ext>
              </a:extLst>
            </p:cNvPr>
            <p:cNvSpPr/>
            <p:nvPr/>
          </p:nvSpPr>
          <p:spPr>
            <a:xfrm>
              <a:off x="2024049" y="3558812"/>
              <a:ext cx="992115" cy="410124"/>
            </a:xfrm>
            <a:prstGeom prst="can">
              <a:avLst/>
            </a:prstGeom>
            <a:solidFill>
              <a:srgbClr val="D46807"/>
            </a:solidFill>
            <a:ln w="9525" cap="flat" cmpd="sng" algn="ctr">
              <a:solidFill>
                <a:sysClr val="windowText" lastClr="000000">
                  <a:lumMod val="95000"/>
                  <a:lumOff val="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80985">
                <a:defRPr/>
              </a:pPr>
              <a:endParaRPr lang="en-US" sz="1500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1" name="Can 60">
              <a:extLst>
                <a:ext uri="{FF2B5EF4-FFF2-40B4-BE49-F238E27FC236}">
                  <a16:creationId xmlns:a16="http://schemas.microsoft.com/office/drawing/2014/main" id="{3CE0C1AA-2497-D24E-A0FF-B40DA4308FE8}"/>
                </a:ext>
              </a:extLst>
            </p:cNvPr>
            <p:cNvSpPr/>
            <p:nvPr/>
          </p:nvSpPr>
          <p:spPr>
            <a:xfrm>
              <a:off x="2024049" y="4447344"/>
              <a:ext cx="992115" cy="410124"/>
            </a:xfrm>
            <a:prstGeom prst="can">
              <a:avLst/>
            </a:prstGeom>
            <a:solidFill>
              <a:srgbClr val="D46807"/>
            </a:solidFill>
            <a:ln w="9525" cap="flat" cmpd="sng" algn="ctr">
              <a:solidFill>
                <a:sysClr val="windowText" lastClr="000000">
                  <a:lumMod val="95000"/>
                  <a:lumOff val="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80985">
                <a:defRPr/>
              </a:pPr>
              <a:endParaRPr lang="en-US" sz="1500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2" name="Can 61">
              <a:extLst>
                <a:ext uri="{FF2B5EF4-FFF2-40B4-BE49-F238E27FC236}">
                  <a16:creationId xmlns:a16="http://schemas.microsoft.com/office/drawing/2014/main" id="{0E3048E6-ADB5-3C42-8713-33E2046A446A}"/>
                </a:ext>
              </a:extLst>
            </p:cNvPr>
            <p:cNvSpPr/>
            <p:nvPr/>
          </p:nvSpPr>
          <p:spPr>
            <a:xfrm>
              <a:off x="2024049" y="4923876"/>
              <a:ext cx="992115" cy="410124"/>
            </a:xfrm>
            <a:prstGeom prst="can">
              <a:avLst/>
            </a:prstGeom>
            <a:solidFill>
              <a:srgbClr val="D46807"/>
            </a:solidFill>
            <a:ln w="9525" cap="flat" cmpd="sng" algn="ctr">
              <a:solidFill>
                <a:sysClr val="windowText" lastClr="000000">
                  <a:lumMod val="95000"/>
                  <a:lumOff val="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80985">
                <a:defRPr/>
              </a:pPr>
              <a:endParaRPr lang="en-US" sz="1500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3" name="Can 62">
              <a:extLst>
                <a:ext uri="{FF2B5EF4-FFF2-40B4-BE49-F238E27FC236}">
                  <a16:creationId xmlns:a16="http://schemas.microsoft.com/office/drawing/2014/main" id="{26239330-7B10-6A43-B2DB-A12267E9DDED}"/>
                </a:ext>
              </a:extLst>
            </p:cNvPr>
            <p:cNvSpPr/>
            <p:nvPr/>
          </p:nvSpPr>
          <p:spPr>
            <a:xfrm>
              <a:off x="2012065" y="5867400"/>
              <a:ext cx="992115" cy="410124"/>
            </a:xfrm>
            <a:prstGeom prst="can">
              <a:avLst/>
            </a:prstGeom>
            <a:solidFill>
              <a:srgbClr val="D46807"/>
            </a:solidFill>
            <a:ln w="9525" cap="flat" cmpd="sng" algn="ctr">
              <a:solidFill>
                <a:sysClr val="windowText" lastClr="000000">
                  <a:lumMod val="95000"/>
                  <a:lumOff val="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80985">
                <a:defRPr/>
              </a:pPr>
              <a:endParaRPr lang="en-US" sz="1500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4" name="Can 63">
              <a:extLst>
                <a:ext uri="{FF2B5EF4-FFF2-40B4-BE49-F238E27FC236}">
                  <a16:creationId xmlns:a16="http://schemas.microsoft.com/office/drawing/2014/main" id="{695000AE-0021-5641-B87A-186D432D275A}"/>
                </a:ext>
              </a:extLst>
            </p:cNvPr>
            <p:cNvSpPr/>
            <p:nvPr/>
          </p:nvSpPr>
          <p:spPr>
            <a:xfrm>
              <a:off x="2038837" y="4009477"/>
              <a:ext cx="992115" cy="410124"/>
            </a:xfrm>
            <a:prstGeom prst="can">
              <a:avLst/>
            </a:prstGeom>
            <a:solidFill>
              <a:srgbClr val="7F6DBC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80985">
                <a:defRPr/>
              </a:pPr>
              <a:endParaRPr lang="en-US" sz="1500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5" name="Can 64">
              <a:extLst>
                <a:ext uri="{FF2B5EF4-FFF2-40B4-BE49-F238E27FC236}">
                  <a16:creationId xmlns:a16="http://schemas.microsoft.com/office/drawing/2014/main" id="{E3F4FAD1-ECFC-9B48-8B56-33795B0A0D88}"/>
                </a:ext>
              </a:extLst>
            </p:cNvPr>
            <p:cNvSpPr/>
            <p:nvPr/>
          </p:nvSpPr>
          <p:spPr>
            <a:xfrm>
              <a:off x="2012065" y="5410200"/>
              <a:ext cx="992115" cy="410124"/>
            </a:xfrm>
            <a:prstGeom prst="can">
              <a:avLst/>
            </a:prstGeom>
            <a:solidFill>
              <a:srgbClr val="7F6DBC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80985">
                <a:defRPr/>
              </a:pPr>
              <a:endParaRPr lang="en-US" sz="1500" kern="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4F8E1642-668B-8348-9337-C7A653C044F3}"/>
              </a:ext>
            </a:extLst>
          </p:cNvPr>
          <p:cNvGrpSpPr/>
          <p:nvPr/>
        </p:nvGrpSpPr>
        <p:grpSpPr>
          <a:xfrm>
            <a:off x="5368914" y="3569211"/>
            <a:ext cx="536673" cy="1225682"/>
            <a:chOff x="7517911" y="3558812"/>
            <a:chExt cx="1018004" cy="2718712"/>
          </a:xfrm>
        </p:grpSpPr>
        <p:sp>
          <p:nvSpPr>
            <p:cNvPr id="67" name="Can 66">
              <a:extLst>
                <a:ext uri="{FF2B5EF4-FFF2-40B4-BE49-F238E27FC236}">
                  <a16:creationId xmlns:a16="http://schemas.microsoft.com/office/drawing/2014/main" id="{B042F90C-9473-C447-84B9-29A7DB2000C7}"/>
                </a:ext>
              </a:extLst>
            </p:cNvPr>
            <p:cNvSpPr/>
            <p:nvPr/>
          </p:nvSpPr>
          <p:spPr>
            <a:xfrm>
              <a:off x="7518287" y="3558812"/>
              <a:ext cx="992115" cy="410124"/>
            </a:xfrm>
            <a:prstGeom prst="can">
              <a:avLst/>
            </a:prstGeom>
            <a:solidFill>
              <a:srgbClr val="F1D6B7"/>
            </a:solidFill>
            <a:ln w="9525" cap="flat" cmpd="sng" algn="ctr">
              <a:solidFill>
                <a:srgbClr val="FF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80985">
                <a:defRPr/>
              </a:pPr>
              <a:endParaRPr lang="en-US" sz="1500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8" name="Can 67">
              <a:extLst>
                <a:ext uri="{FF2B5EF4-FFF2-40B4-BE49-F238E27FC236}">
                  <a16:creationId xmlns:a16="http://schemas.microsoft.com/office/drawing/2014/main" id="{D6F0EAD0-F414-F848-A21F-914402506C65}"/>
                </a:ext>
              </a:extLst>
            </p:cNvPr>
            <p:cNvSpPr/>
            <p:nvPr/>
          </p:nvSpPr>
          <p:spPr>
            <a:xfrm>
              <a:off x="7543800" y="5867400"/>
              <a:ext cx="992115" cy="410124"/>
            </a:xfrm>
            <a:prstGeom prst="can">
              <a:avLst/>
            </a:prstGeom>
            <a:solidFill>
              <a:srgbClr val="F1D6B7"/>
            </a:solidFill>
            <a:ln w="9525" cap="flat" cmpd="sng" algn="ctr">
              <a:solidFill>
                <a:srgbClr val="FF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80985">
                <a:defRPr/>
              </a:pPr>
              <a:endParaRPr lang="en-US" sz="1500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9" name="Can 68">
              <a:extLst>
                <a:ext uri="{FF2B5EF4-FFF2-40B4-BE49-F238E27FC236}">
                  <a16:creationId xmlns:a16="http://schemas.microsoft.com/office/drawing/2014/main" id="{C02E3F57-44C8-8040-94CD-39B687FED5E6}"/>
                </a:ext>
              </a:extLst>
            </p:cNvPr>
            <p:cNvSpPr/>
            <p:nvPr/>
          </p:nvSpPr>
          <p:spPr>
            <a:xfrm>
              <a:off x="7518287" y="4498646"/>
              <a:ext cx="992115" cy="410124"/>
            </a:xfrm>
            <a:prstGeom prst="can">
              <a:avLst/>
            </a:prstGeom>
            <a:solidFill>
              <a:srgbClr val="F1D6B7"/>
            </a:solidFill>
            <a:ln w="9525" cap="flat" cmpd="sng" algn="ctr">
              <a:solidFill>
                <a:srgbClr val="FF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80985">
                <a:defRPr/>
              </a:pPr>
              <a:endParaRPr lang="en-US" sz="1500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0" name="Can 69">
              <a:extLst>
                <a:ext uri="{FF2B5EF4-FFF2-40B4-BE49-F238E27FC236}">
                  <a16:creationId xmlns:a16="http://schemas.microsoft.com/office/drawing/2014/main" id="{E333981B-E942-2E4F-886B-DE6C9F0D949D}"/>
                </a:ext>
              </a:extLst>
            </p:cNvPr>
            <p:cNvSpPr/>
            <p:nvPr/>
          </p:nvSpPr>
          <p:spPr>
            <a:xfrm>
              <a:off x="7518287" y="4961948"/>
              <a:ext cx="992115" cy="410124"/>
            </a:xfrm>
            <a:prstGeom prst="can">
              <a:avLst/>
            </a:prstGeom>
            <a:solidFill>
              <a:srgbClr val="F1D6B7"/>
            </a:solidFill>
            <a:ln w="9525" cap="flat" cmpd="sng" algn="ctr">
              <a:solidFill>
                <a:srgbClr val="FF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80985">
                <a:defRPr/>
              </a:pPr>
              <a:endParaRPr lang="en-US" sz="1500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1" name="Can 70">
              <a:extLst>
                <a:ext uri="{FF2B5EF4-FFF2-40B4-BE49-F238E27FC236}">
                  <a16:creationId xmlns:a16="http://schemas.microsoft.com/office/drawing/2014/main" id="{5E47C945-3EB7-4744-99C5-B7CBF2B39880}"/>
                </a:ext>
              </a:extLst>
            </p:cNvPr>
            <p:cNvSpPr/>
            <p:nvPr/>
          </p:nvSpPr>
          <p:spPr>
            <a:xfrm>
              <a:off x="7517911" y="4038601"/>
              <a:ext cx="992115" cy="410124"/>
            </a:xfrm>
            <a:prstGeom prst="can">
              <a:avLst/>
            </a:prstGeom>
            <a:solidFill>
              <a:srgbClr val="4BACC6">
                <a:lumMod val="60000"/>
                <a:lumOff val="40000"/>
              </a:srgbClr>
            </a:solidFill>
            <a:ln w="9525" cap="flat" cmpd="sng" algn="ctr">
              <a:solidFill>
                <a:srgbClr val="00009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80985">
                <a:defRPr/>
              </a:pPr>
              <a:endParaRPr lang="en-US" sz="1500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2" name="Can 71">
              <a:extLst>
                <a:ext uri="{FF2B5EF4-FFF2-40B4-BE49-F238E27FC236}">
                  <a16:creationId xmlns:a16="http://schemas.microsoft.com/office/drawing/2014/main" id="{7578154F-6668-8541-9C6E-380E7242C9D0}"/>
                </a:ext>
              </a:extLst>
            </p:cNvPr>
            <p:cNvSpPr/>
            <p:nvPr/>
          </p:nvSpPr>
          <p:spPr>
            <a:xfrm>
              <a:off x="7517911" y="5410201"/>
              <a:ext cx="992115" cy="410124"/>
            </a:xfrm>
            <a:prstGeom prst="can">
              <a:avLst/>
            </a:prstGeom>
            <a:solidFill>
              <a:srgbClr val="4BACC6">
                <a:lumMod val="60000"/>
                <a:lumOff val="40000"/>
              </a:srgbClr>
            </a:solidFill>
            <a:ln w="9525" cap="flat" cmpd="sng" algn="ctr">
              <a:solidFill>
                <a:srgbClr val="00009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80985">
                <a:defRPr/>
              </a:pPr>
              <a:endParaRPr lang="en-US" sz="1500" kern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A2BD6820-B15B-D84E-8048-2EE978AE6C6D}"/>
              </a:ext>
            </a:extLst>
          </p:cNvPr>
          <p:cNvSpPr txBox="1"/>
          <p:nvPr/>
        </p:nvSpPr>
        <p:spPr>
          <a:xfrm>
            <a:off x="751136" y="4922375"/>
            <a:ext cx="983427" cy="646331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algn="ctr" defTabSz="380985"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Tower 1 (</a:t>
            </a:r>
            <a:r>
              <a:rPr lang="en-US" kern="0" dirty="0" err="1">
                <a:solidFill>
                  <a:prstClr val="black"/>
                </a:solidFill>
                <a:latin typeface="Calibri"/>
              </a:rPr>
              <a:t>iZIP</a:t>
            </a:r>
            <a:r>
              <a:rPr lang="en-US" kern="0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35A412D-A091-3249-B47B-CC8C3E96D87D}"/>
              </a:ext>
            </a:extLst>
          </p:cNvPr>
          <p:cNvSpPr txBox="1"/>
          <p:nvPr/>
        </p:nvSpPr>
        <p:spPr>
          <a:xfrm>
            <a:off x="1947136" y="4922375"/>
            <a:ext cx="1487174" cy="646331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algn="ctr" defTabSz="380985"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Tower 2       (HV)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BCCADA3-F6B2-FE48-A167-6DD84DD20E62}"/>
              </a:ext>
            </a:extLst>
          </p:cNvPr>
          <p:cNvSpPr txBox="1"/>
          <p:nvPr/>
        </p:nvSpPr>
        <p:spPr>
          <a:xfrm>
            <a:off x="3567195" y="4897623"/>
            <a:ext cx="1487174" cy="646331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algn="ctr" defTabSz="380985"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Tower 3   (HV)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AE296F5-A20F-1B42-AD0E-9205618050E0}"/>
              </a:ext>
            </a:extLst>
          </p:cNvPr>
          <p:cNvSpPr txBox="1"/>
          <p:nvPr/>
        </p:nvSpPr>
        <p:spPr>
          <a:xfrm>
            <a:off x="4990868" y="4878800"/>
            <a:ext cx="1429507" cy="646331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algn="ctr" defTabSz="380985">
              <a:defRPr/>
            </a:pPr>
            <a:r>
              <a:rPr lang="en-US" kern="0" dirty="0">
                <a:solidFill>
                  <a:prstClr val="black"/>
                </a:solidFill>
                <a:latin typeface="Calibri"/>
              </a:rPr>
              <a:t>Tower 4 (</a:t>
            </a:r>
            <a:r>
              <a:rPr lang="en-US" kern="0" dirty="0" err="1">
                <a:solidFill>
                  <a:prstClr val="black"/>
                </a:solidFill>
                <a:latin typeface="Calibri"/>
              </a:rPr>
              <a:t>iZIP</a:t>
            </a:r>
            <a:r>
              <a:rPr lang="en-US" kern="0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1979A2B9-92E0-9548-8B7D-B4C696FE84CC}"/>
              </a:ext>
            </a:extLst>
          </p:cNvPr>
          <p:cNvGrpSpPr/>
          <p:nvPr/>
        </p:nvGrpSpPr>
        <p:grpSpPr>
          <a:xfrm>
            <a:off x="3978222" y="3569211"/>
            <a:ext cx="530367" cy="1244505"/>
            <a:chOff x="5823036" y="3581400"/>
            <a:chExt cx="1004106" cy="2718712"/>
          </a:xfrm>
        </p:grpSpPr>
        <p:sp>
          <p:nvSpPr>
            <p:cNvPr id="78" name="Can 77">
              <a:extLst>
                <a:ext uri="{FF2B5EF4-FFF2-40B4-BE49-F238E27FC236}">
                  <a16:creationId xmlns:a16="http://schemas.microsoft.com/office/drawing/2014/main" id="{43A13AFD-549C-D146-9AFA-29D73101C8DB}"/>
                </a:ext>
              </a:extLst>
            </p:cNvPr>
            <p:cNvSpPr/>
            <p:nvPr/>
          </p:nvSpPr>
          <p:spPr>
            <a:xfrm>
              <a:off x="5835020" y="3581400"/>
              <a:ext cx="992115" cy="410124"/>
            </a:xfrm>
            <a:prstGeom prst="can">
              <a:avLst/>
            </a:prstGeom>
            <a:solidFill>
              <a:srgbClr val="D46807"/>
            </a:solidFill>
            <a:ln w="9525" cap="flat" cmpd="sng" algn="ctr">
              <a:solidFill>
                <a:sysClr val="windowText" lastClr="000000">
                  <a:lumMod val="95000"/>
                  <a:lumOff val="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80985">
                <a:defRPr/>
              </a:pPr>
              <a:endParaRPr lang="en-US" sz="1500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" name="Can 78">
              <a:extLst>
                <a:ext uri="{FF2B5EF4-FFF2-40B4-BE49-F238E27FC236}">
                  <a16:creationId xmlns:a16="http://schemas.microsoft.com/office/drawing/2014/main" id="{B4D74FB4-4D51-3842-A473-CFEFDA82D1A3}"/>
                </a:ext>
              </a:extLst>
            </p:cNvPr>
            <p:cNvSpPr/>
            <p:nvPr/>
          </p:nvSpPr>
          <p:spPr>
            <a:xfrm>
              <a:off x="5835020" y="4469932"/>
              <a:ext cx="992115" cy="410124"/>
            </a:xfrm>
            <a:prstGeom prst="can">
              <a:avLst/>
            </a:prstGeom>
            <a:solidFill>
              <a:srgbClr val="D46807"/>
            </a:solidFill>
            <a:ln w="9525" cap="flat" cmpd="sng" algn="ctr">
              <a:solidFill>
                <a:sysClr val="windowText" lastClr="000000">
                  <a:lumMod val="95000"/>
                  <a:lumOff val="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80985">
                <a:defRPr/>
              </a:pPr>
              <a:endParaRPr lang="en-US" sz="1500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0" name="Can 79">
              <a:extLst>
                <a:ext uri="{FF2B5EF4-FFF2-40B4-BE49-F238E27FC236}">
                  <a16:creationId xmlns:a16="http://schemas.microsoft.com/office/drawing/2014/main" id="{1C289B46-5735-B647-AEC8-EDC3D9699C5D}"/>
                </a:ext>
              </a:extLst>
            </p:cNvPr>
            <p:cNvSpPr/>
            <p:nvPr/>
          </p:nvSpPr>
          <p:spPr>
            <a:xfrm>
              <a:off x="5835020" y="4946464"/>
              <a:ext cx="992115" cy="410124"/>
            </a:xfrm>
            <a:prstGeom prst="can">
              <a:avLst/>
            </a:prstGeom>
            <a:solidFill>
              <a:srgbClr val="D46807"/>
            </a:solidFill>
            <a:ln w="9525" cap="flat" cmpd="sng" algn="ctr">
              <a:solidFill>
                <a:sysClr val="windowText" lastClr="000000">
                  <a:lumMod val="95000"/>
                  <a:lumOff val="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80985">
                <a:defRPr/>
              </a:pPr>
              <a:endParaRPr lang="en-US" sz="1500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1" name="Can 80">
              <a:extLst>
                <a:ext uri="{FF2B5EF4-FFF2-40B4-BE49-F238E27FC236}">
                  <a16:creationId xmlns:a16="http://schemas.microsoft.com/office/drawing/2014/main" id="{9B4CEE6F-77FC-9D4E-A8FF-F22FF94E53B6}"/>
                </a:ext>
              </a:extLst>
            </p:cNvPr>
            <p:cNvSpPr/>
            <p:nvPr/>
          </p:nvSpPr>
          <p:spPr>
            <a:xfrm>
              <a:off x="5823036" y="5889988"/>
              <a:ext cx="992115" cy="410124"/>
            </a:xfrm>
            <a:prstGeom prst="can">
              <a:avLst/>
            </a:prstGeom>
            <a:solidFill>
              <a:srgbClr val="D46807"/>
            </a:solidFill>
            <a:ln w="9525" cap="flat" cmpd="sng" algn="ctr">
              <a:solidFill>
                <a:sysClr val="windowText" lastClr="000000">
                  <a:lumMod val="95000"/>
                  <a:lumOff val="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80985">
                <a:defRPr/>
              </a:pPr>
              <a:endParaRPr lang="en-US" sz="1500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2" name="Can 81">
              <a:extLst>
                <a:ext uri="{FF2B5EF4-FFF2-40B4-BE49-F238E27FC236}">
                  <a16:creationId xmlns:a16="http://schemas.microsoft.com/office/drawing/2014/main" id="{A260C53B-8115-4142-93A8-CBDE10A3924E}"/>
                </a:ext>
              </a:extLst>
            </p:cNvPr>
            <p:cNvSpPr/>
            <p:nvPr/>
          </p:nvSpPr>
          <p:spPr>
            <a:xfrm>
              <a:off x="5835027" y="4032065"/>
              <a:ext cx="992115" cy="410124"/>
            </a:xfrm>
            <a:prstGeom prst="can">
              <a:avLst/>
            </a:prstGeom>
            <a:solidFill>
              <a:srgbClr val="7F6DBC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80985">
                <a:defRPr/>
              </a:pPr>
              <a:endParaRPr lang="en-US" sz="1500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3" name="Can 82">
              <a:extLst>
                <a:ext uri="{FF2B5EF4-FFF2-40B4-BE49-F238E27FC236}">
                  <a16:creationId xmlns:a16="http://schemas.microsoft.com/office/drawing/2014/main" id="{8F18816C-904D-CE42-897E-FFE462C497AE}"/>
                </a:ext>
              </a:extLst>
            </p:cNvPr>
            <p:cNvSpPr/>
            <p:nvPr/>
          </p:nvSpPr>
          <p:spPr>
            <a:xfrm>
              <a:off x="5823036" y="5432788"/>
              <a:ext cx="992115" cy="410124"/>
            </a:xfrm>
            <a:prstGeom prst="can">
              <a:avLst/>
            </a:prstGeom>
            <a:solidFill>
              <a:srgbClr val="7F6DBC"/>
            </a:solidFill>
            <a:ln w="9525" cap="flat" cmpd="sng" algn="ctr">
              <a:solidFill>
                <a:srgbClr val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80985">
                <a:defRPr/>
              </a:pPr>
              <a:endParaRPr lang="en-US" sz="1500" kern="0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45" name="Picture 44">
            <a:extLst>
              <a:ext uri="{FF2B5EF4-FFF2-40B4-BE49-F238E27FC236}">
                <a16:creationId xmlns:a16="http://schemas.microsoft.com/office/drawing/2014/main" id="{D47EE196-F13F-6D42-AB0A-812719A04E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56970" y="3264518"/>
            <a:ext cx="4817836" cy="353865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28B9EF-62C8-9141-B06B-A54DA66FE5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1088473"/>
            <a:fld id="{5BD36294-2849-48A8-8531-5354CF3095D2}" type="slidenum">
              <a:rPr lang="en-US">
                <a:solidFill>
                  <a:srgbClr val="000000"/>
                </a:solidFill>
              </a:rPr>
              <a:pPr defTabSz="1088473"/>
              <a:t>22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3AAD44CD-3191-7D40-A4A5-AF9312D35FBF}"/>
              </a:ext>
            </a:extLst>
          </p:cNvPr>
          <p:cNvSpPr/>
          <p:nvPr/>
        </p:nvSpPr>
        <p:spPr>
          <a:xfrm>
            <a:off x="8097078" y="3458817"/>
            <a:ext cx="3313044" cy="2773658"/>
          </a:xfrm>
          <a:custGeom>
            <a:avLst/>
            <a:gdLst>
              <a:gd name="connsiteX0" fmla="*/ 0 w 3313044"/>
              <a:gd name="connsiteY0" fmla="*/ 0 h 2773658"/>
              <a:gd name="connsiteX1" fmla="*/ 39757 w 3313044"/>
              <a:gd name="connsiteY1" fmla="*/ 384313 h 2773658"/>
              <a:gd name="connsiteX2" fmla="*/ 106018 w 3313044"/>
              <a:gd name="connsiteY2" fmla="*/ 1113183 h 2773658"/>
              <a:gd name="connsiteX3" fmla="*/ 371061 w 3313044"/>
              <a:gd name="connsiteY3" fmla="*/ 1722783 h 2773658"/>
              <a:gd name="connsiteX4" fmla="*/ 715618 w 3313044"/>
              <a:gd name="connsiteY4" fmla="*/ 2173357 h 2773658"/>
              <a:gd name="connsiteX5" fmla="*/ 1457739 w 3313044"/>
              <a:gd name="connsiteY5" fmla="*/ 2398644 h 2773658"/>
              <a:gd name="connsiteX6" fmla="*/ 2213113 w 3313044"/>
              <a:gd name="connsiteY6" fmla="*/ 2451653 h 2773658"/>
              <a:gd name="connsiteX7" fmla="*/ 2809461 w 3313044"/>
              <a:gd name="connsiteY7" fmla="*/ 2464905 h 2773658"/>
              <a:gd name="connsiteX8" fmla="*/ 2915479 w 3313044"/>
              <a:gd name="connsiteY8" fmla="*/ 2544418 h 2773658"/>
              <a:gd name="connsiteX9" fmla="*/ 3220279 w 3313044"/>
              <a:gd name="connsiteY9" fmla="*/ 2743200 h 2773658"/>
              <a:gd name="connsiteX10" fmla="*/ 3313044 w 3313044"/>
              <a:gd name="connsiteY10" fmla="*/ 2769705 h 277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3044" h="2773658">
                <a:moveTo>
                  <a:pt x="0" y="0"/>
                </a:moveTo>
                <a:cubicBezTo>
                  <a:pt x="11043" y="99391"/>
                  <a:pt x="22087" y="198783"/>
                  <a:pt x="39757" y="384313"/>
                </a:cubicBezTo>
                <a:cubicBezTo>
                  <a:pt x="57427" y="569843"/>
                  <a:pt x="50801" y="890105"/>
                  <a:pt x="106018" y="1113183"/>
                </a:cubicBezTo>
                <a:cubicBezTo>
                  <a:pt x="161235" y="1336261"/>
                  <a:pt x="269461" y="1546087"/>
                  <a:pt x="371061" y="1722783"/>
                </a:cubicBezTo>
                <a:cubicBezTo>
                  <a:pt x="472661" y="1899479"/>
                  <a:pt x="534505" y="2060713"/>
                  <a:pt x="715618" y="2173357"/>
                </a:cubicBezTo>
                <a:cubicBezTo>
                  <a:pt x="896731" y="2286001"/>
                  <a:pt x="1208157" y="2352261"/>
                  <a:pt x="1457739" y="2398644"/>
                </a:cubicBezTo>
                <a:cubicBezTo>
                  <a:pt x="1707321" y="2445027"/>
                  <a:pt x="1987826" y="2440610"/>
                  <a:pt x="2213113" y="2451653"/>
                </a:cubicBezTo>
                <a:cubicBezTo>
                  <a:pt x="2438400" y="2462697"/>
                  <a:pt x="2692400" y="2449444"/>
                  <a:pt x="2809461" y="2464905"/>
                </a:cubicBezTo>
                <a:cubicBezTo>
                  <a:pt x="2926522" y="2480366"/>
                  <a:pt x="2847009" y="2498036"/>
                  <a:pt x="2915479" y="2544418"/>
                </a:cubicBezTo>
                <a:cubicBezTo>
                  <a:pt x="2983949" y="2590800"/>
                  <a:pt x="3154018" y="2705652"/>
                  <a:pt x="3220279" y="2743200"/>
                </a:cubicBezTo>
                <a:cubicBezTo>
                  <a:pt x="3286540" y="2780748"/>
                  <a:pt x="3299792" y="2775226"/>
                  <a:pt x="3313044" y="2769705"/>
                </a:cubicBezTo>
              </a:path>
            </a:pathLst>
          </a:cu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DCF7B5-117A-E14E-8353-95E227216562}"/>
              </a:ext>
            </a:extLst>
          </p:cNvPr>
          <p:cNvSpPr txBox="1"/>
          <p:nvPr/>
        </p:nvSpPr>
        <p:spPr>
          <a:xfrm rot="1703910">
            <a:off x="8027531" y="5390027"/>
            <a:ext cx="145850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profile likelihood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23D1CD-733A-0444-97E8-30421E0457C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423"/>
          <a:stretch/>
        </p:blipFill>
        <p:spPr>
          <a:xfrm>
            <a:off x="107245" y="1187580"/>
            <a:ext cx="6941820" cy="207617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E8FD9FF-C684-734E-976C-7999489BE921}"/>
              </a:ext>
            </a:extLst>
          </p:cNvPr>
          <p:cNvSpPr/>
          <p:nvPr/>
        </p:nvSpPr>
        <p:spPr>
          <a:xfrm>
            <a:off x="107246" y="1241476"/>
            <a:ext cx="723899" cy="3333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DB00F5-E919-3444-9D73-DC68C760F558}"/>
              </a:ext>
            </a:extLst>
          </p:cNvPr>
          <p:cNvSpPr txBox="1"/>
          <p:nvPr/>
        </p:nvSpPr>
        <p:spPr>
          <a:xfrm>
            <a:off x="131511" y="1224792"/>
            <a:ext cx="741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Mode</a:t>
            </a:r>
          </a:p>
        </p:txBody>
      </p:sp>
      <p:sp>
        <p:nvSpPr>
          <p:cNvPr id="85" name="Google Shape;267;p24">
            <a:extLst>
              <a:ext uri="{FF2B5EF4-FFF2-40B4-BE49-F238E27FC236}">
                <a16:creationId xmlns:a16="http://schemas.microsoft.com/office/drawing/2014/main" id="{60D0FA6F-FBEA-AC44-85C3-81241A0729F0}"/>
              </a:ext>
            </a:extLst>
          </p:cNvPr>
          <p:cNvSpPr txBox="1"/>
          <p:nvPr/>
        </p:nvSpPr>
        <p:spPr>
          <a:xfrm>
            <a:off x="107246" y="1636387"/>
            <a:ext cx="64389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2000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HV</a:t>
            </a:r>
            <a:endParaRPr sz="20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6" name="Google Shape;268;p24">
            <a:extLst>
              <a:ext uri="{FF2B5EF4-FFF2-40B4-BE49-F238E27FC236}">
                <a16:creationId xmlns:a16="http://schemas.microsoft.com/office/drawing/2014/main" id="{72C05D7E-EF30-B746-AC7C-719D7FC42F65}"/>
              </a:ext>
            </a:extLst>
          </p:cNvPr>
          <p:cNvSpPr txBox="1"/>
          <p:nvPr/>
        </p:nvSpPr>
        <p:spPr>
          <a:xfrm>
            <a:off x="131511" y="2550071"/>
            <a:ext cx="699635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2000" kern="0" dirty="0" err="1">
                <a:solidFill>
                  <a:srgbClr val="000000"/>
                </a:solidFill>
                <a:ea typeface="Arial"/>
                <a:cs typeface="Arial"/>
                <a:sym typeface="Arial"/>
              </a:rPr>
              <a:t>iZIP</a:t>
            </a:r>
            <a:endParaRPr sz="20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F7F41CE-D256-1148-8EAF-86F6E00DB686}"/>
              </a:ext>
            </a:extLst>
          </p:cNvPr>
          <p:cNvSpPr txBox="1"/>
          <p:nvPr/>
        </p:nvSpPr>
        <p:spPr>
          <a:xfrm>
            <a:off x="1" y="5841650"/>
            <a:ext cx="71569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Project Goals assume Optimum Interval, no prior knowledge of </a:t>
            </a:r>
            <a:br>
              <a:rPr lang="en-US" dirty="0"/>
            </a:br>
            <a:r>
              <a:rPr lang="en-US" dirty="0"/>
              <a:t>backgrounds. To reach full potential, a profile likelihood analysis </a:t>
            </a:r>
            <a:br>
              <a:rPr lang="en-US" dirty="0"/>
            </a:br>
            <a:r>
              <a:rPr lang="en-US" dirty="0"/>
              <a:t>will use </a:t>
            </a:r>
            <a:r>
              <a:rPr lang="en-US" dirty="0" err="1"/>
              <a:t>iZIP</a:t>
            </a:r>
            <a:r>
              <a:rPr lang="en-US" dirty="0"/>
              <a:t> background data in the fit.</a:t>
            </a:r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EF93162-CB2F-DA4D-84F1-F50EC294D74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73330" y="1224792"/>
            <a:ext cx="5025137" cy="1984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5500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0572BE8-E323-8646-8EE6-E01CAC53230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06"/>
          <a:stretch/>
        </p:blipFill>
        <p:spPr>
          <a:xfrm>
            <a:off x="-90557" y="1211414"/>
            <a:ext cx="7550110" cy="5646585"/>
          </a:xfrm>
          <a:prstGeom prst="rect">
            <a:avLst/>
          </a:prstGeom>
        </p:spPr>
      </p:pic>
      <p:sp>
        <p:nvSpPr>
          <p:cNvPr id="19" name="Freeform 18">
            <a:extLst>
              <a:ext uri="{FF2B5EF4-FFF2-40B4-BE49-F238E27FC236}">
                <a16:creationId xmlns:a16="http://schemas.microsoft.com/office/drawing/2014/main" id="{976910E0-8CD9-B042-92BF-CB0DA2B28749}"/>
              </a:ext>
            </a:extLst>
          </p:cNvPr>
          <p:cNvSpPr/>
          <p:nvPr/>
        </p:nvSpPr>
        <p:spPr>
          <a:xfrm>
            <a:off x="1928787" y="1729637"/>
            <a:ext cx="1188393" cy="829042"/>
          </a:xfrm>
          <a:custGeom>
            <a:avLst/>
            <a:gdLst>
              <a:gd name="connsiteX0" fmla="*/ 30393 w 3849358"/>
              <a:gd name="connsiteY0" fmla="*/ 0 h 1465729"/>
              <a:gd name="connsiteX1" fmla="*/ 285887 w 3849358"/>
              <a:gd name="connsiteY1" fmla="*/ 658905 h 1465729"/>
              <a:gd name="connsiteX2" fmla="*/ 2101240 w 3849358"/>
              <a:gd name="connsiteY2" fmla="*/ 1183341 h 1465729"/>
              <a:gd name="connsiteX3" fmla="*/ 3849358 w 3849358"/>
              <a:gd name="connsiteY3" fmla="*/ 1465729 h 146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49358" h="1465729">
                <a:moveTo>
                  <a:pt x="30393" y="0"/>
                </a:moveTo>
                <a:cubicBezTo>
                  <a:pt x="-14431" y="230841"/>
                  <a:pt x="-59254" y="461682"/>
                  <a:pt x="285887" y="658905"/>
                </a:cubicBezTo>
                <a:cubicBezTo>
                  <a:pt x="631028" y="856128"/>
                  <a:pt x="1507328" y="1048870"/>
                  <a:pt x="2101240" y="1183341"/>
                </a:cubicBezTo>
                <a:cubicBezTo>
                  <a:pt x="2695152" y="1317812"/>
                  <a:pt x="3272255" y="1391770"/>
                  <a:pt x="3849358" y="1465729"/>
                </a:cubicBezTo>
              </a:path>
            </a:pathLst>
          </a:custGeom>
          <a:noFill/>
          <a:ln w="127000">
            <a:gradFill flip="none" rotWithShape="1">
              <a:gsLst>
                <a:gs pos="0">
                  <a:srgbClr val="C00000"/>
                </a:gs>
                <a:gs pos="56000">
                  <a:schemeClr val="bg1"/>
                </a:gs>
                <a:gs pos="83000">
                  <a:schemeClr val="bg1"/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88473"/>
            <a:endParaRPr lang="en-US" sz="2142">
              <a:solidFill>
                <a:prstClr val="white"/>
              </a:solidFill>
              <a:latin typeface="Arial"/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3C8CA4A5-FC09-E548-93D3-8646B638A6BC}"/>
              </a:ext>
            </a:extLst>
          </p:cNvPr>
          <p:cNvSpPr/>
          <p:nvPr/>
        </p:nvSpPr>
        <p:spPr>
          <a:xfrm>
            <a:off x="2377988" y="2144157"/>
            <a:ext cx="1188393" cy="829042"/>
          </a:xfrm>
          <a:custGeom>
            <a:avLst/>
            <a:gdLst>
              <a:gd name="connsiteX0" fmla="*/ 30393 w 3849358"/>
              <a:gd name="connsiteY0" fmla="*/ 0 h 1465729"/>
              <a:gd name="connsiteX1" fmla="*/ 285887 w 3849358"/>
              <a:gd name="connsiteY1" fmla="*/ 658905 h 1465729"/>
              <a:gd name="connsiteX2" fmla="*/ 2101240 w 3849358"/>
              <a:gd name="connsiteY2" fmla="*/ 1183341 h 1465729"/>
              <a:gd name="connsiteX3" fmla="*/ 3849358 w 3849358"/>
              <a:gd name="connsiteY3" fmla="*/ 1465729 h 146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49358" h="1465729">
                <a:moveTo>
                  <a:pt x="30393" y="0"/>
                </a:moveTo>
                <a:cubicBezTo>
                  <a:pt x="-14431" y="230841"/>
                  <a:pt x="-59254" y="461682"/>
                  <a:pt x="285887" y="658905"/>
                </a:cubicBezTo>
                <a:cubicBezTo>
                  <a:pt x="631028" y="856128"/>
                  <a:pt x="1507328" y="1048870"/>
                  <a:pt x="2101240" y="1183341"/>
                </a:cubicBezTo>
                <a:cubicBezTo>
                  <a:pt x="2695152" y="1317812"/>
                  <a:pt x="3272255" y="1391770"/>
                  <a:pt x="3849358" y="1465729"/>
                </a:cubicBezTo>
              </a:path>
            </a:pathLst>
          </a:custGeom>
          <a:noFill/>
          <a:ln w="127000">
            <a:gradFill flip="none" rotWithShape="1">
              <a:gsLst>
                <a:gs pos="0">
                  <a:srgbClr val="C00000"/>
                </a:gs>
                <a:gs pos="56000">
                  <a:schemeClr val="bg1"/>
                </a:gs>
                <a:gs pos="83000">
                  <a:schemeClr val="bg1"/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88473"/>
            <a:endParaRPr lang="en-US" sz="2142">
              <a:solidFill>
                <a:prstClr val="white"/>
              </a:solidFill>
              <a:latin typeface="Arial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09DA5159-9340-F74E-99AA-BB6EA3570C74}"/>
              </a:ext>
            </a:extLst>
          </p:cNvPr>
          <p:cNvSpPr/>
          <p:nvPr/>
        </p:nvSpPr>
        <p:spPr>
          <a:xfrm>
            <a:off x="2827189" y="2558677"/>
            <a:ext cx="1188393" cy="829042"/>
          </a:xfrm>
          <a:custGeom>
            <a:avLst/>
            <a:gdLst>
              <a:gd name="connsiteX0" fmla="*/ 30393 w 3849358"/>
              <a:gd name="connsiteY0" fmla="*/ 0 h 1465729"/>
              <a:gd name="connsiteX1" fmla="*/ 285887 w 3849358"/>
              <a:gd name="connsiteY1" fmla="*/ 658905 h 1465729"/>
              <a:gd name="connsiteX2" fmla="*/ 2101240 w 3849358"/>
              <a:gd name="connsiteY2" fmla="*/ 1183341 h 1465729"/>
              <a:gd name="connsiteX3" fmla="*/ 3849358 w 3849358"/>
              <a:gd name="connsiteY3" fmla="*/ 1465729 h 146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49358" h="1465729">
                <a:moveTo>
                  <a:pt x="30393" y="0"/>
                </a:moveTo>
                <a:cubicBezTo>
                  <a:pt x="-14431" y="230841"/>
                  <a:pt x="-59254" y="461682"/>
                  <a:pt x="285887" y="658905"/>
                </a:cubicBezTo>
                <a:cubicBezTo>
                  <a:pt x="631028" y="856128"/>
                  <a:pt x="1507328" y="1048870"/>
                  <a:pt x="2101240" y="1183341"/>
                </a:cubicBezTo>
                <a:cubicBezTo>
                  <a:pt x="2695152" y="1317812"/>
                  <a:pt x="3272255" y="1391770"/>
                  <a:pt x="3849358" y="1465729"/>
                </a:cubicBezTo>
              </a:path>
            </a:pathLst>
          </a:custGeom>
          <a:noFill/>
          <a:ln w="127000">
            <a:gradFill flip="none" rotWithShape="1">
              <a:gsLst>
                <a:gs pos="0">
                  <a:srgbClr val="C00000"/>
                </a:gs>
                <a:gs pos="56000">
                  <a:schemeClr val="bg1"/>
                </a:gs>
                <a:gs pos="83000">
                  <a:schemeClr val="bg1"/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88473"/>
            <a:endParaRPr lang="en-US" sz="2142">
              <a:solidFill>
                <a:prstClr val="white"/>
              </a:solidFill>
              <a:latin typeface="Arial"/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9A2E4F56-69FF-D641-85D4-367807C20098}"/>
              </a:ext>
            </a:extLst>
          </p:cNvPr>
          <p:cNvSpPr/>
          <p:nvPr/>
        </p:nvSpPr>
        <p:spPr>
          <a:xfrm>
            <a:off x="3276390" y="2973198"/>
            <a:ext cx="1188393" cy="829042"/>
          </a:xfrm>
          <a:custGeom>
            <a:avLst/>
            <a:gdLst>
              <a:gd name="connsiteX0" fmla="*/ 30393 w 3849358"/>
              <a:gd name="connsiteY0" fmla="*/ 0 h 1465729"/>
              <a:gd name="connsiteX1" fmla="*/ 285887 w 3849358"/>
              <a:gd name="connsiteY1" fmla="*/ 658905 h 1465729"/>
              <a:gd name="connsiteX2" fmla="*/ 2101240 w 3849358"/>
              <a:gd name="connsiteY2" fmla="*/ 1183341 h 1465729"/>
              <a:gd name="connsiteX3" fmla="*/ 3849358 w 3849358"/>
              <a:gd name="connsiteY3" fmla="*/ 1465729 h 146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49358" h="1465729">
                <a:moveTo>
                  <a:pt x="30393" y="0"/>
                </a:moveTo>
                <a:cubicBezTo>
                  <a:pt x="-14431" y="230841"/>
                  <a:pt x="-59254" y="461682"/>
                  <a:pt x="285887" y="658905"/>
                </a:cubicBezTo>
                <a:cubicBezTo>
                  <a:pt x="631028" y="856128"/>
                  <a:pt x="1507328" y="1048870"/>
                  <a:pt x="2101240" y="1183341"/>
                </a:cubicBezTo>
                <a:cubicBezTo>
                  <a:pt x="2695152" y="1317812"/>
                  <a:pt x="3272255" y="1391770"/>
                  <a:pt x="3849358" y="1465729"/>
                </a:cubicBezTo>
              </a:path>
            </a:pathLst>
          </a:custGeom>
          <a:noFill/>
          <a:ln w="127000">
            <a:gradFill flip="none" rotWithShape="1">
              <a:gsLst>
                <a:gs pos="0">
                  <a:srgbClr val="C00000"/>
                </a:gs>
                <a:gs pos="56000">
                  <a:schemeClr val="bg1"/>
                </a:gs>
                <a:gs pos="83000">
                  <a:schemeClr val="bg1"/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88473"/>
            <a:endParaRPr lang="en-US" sz="2142">
              <a:solidFill>
                <a:prstClr val="white"/>
              </a:solidFill>
              <a:latin typeface="Arial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20B6603-3B6D-154B-BC88-3F3C8ABC880F}"/>
              </a:ext>
            </a:extLst>
          </p:cNvPr>
          <p:cNvSpPr txBox="1"/>
          <p:nvPr/>
        </p:nvSpPr>
        <p:spPr>
          <a:xfrm>
            <a:off x="1462427" y="1282791"/>
            <a:ext cx="2729524" cy="60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88473"/>
            <a:r>
              <a:rPr lang="en-US" sz="1667" dirty="0">
                <a:solidFill>
                  <a:srgbClr val="A4001D"/>
                </a:solidFill>
                <a:latin typeface="Arial"/>
              </a:rPr>
              <a:t>Arrays of small  0V</a:t>
            </a:r>
          </a:p>
          <a:p>
            <a:pPr defTabSz="1088473"/>
            <a:r>
              <a:rPr lang="en-US" sz="1667" dirty="0">
                <a:solidFill>
                  <a:srgbClr val="A4001D"/>
                </a:solidFill>
                <a:latin typeface="Arial"/>
              </a:rPr>
              <a:t>phonon-only detectors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70EA1C9-B340-5646-8F46-EA3AE40B63F4}"/>
              </a:ext>
            </a:extLst>
          </p:cNvPr>
          <p:cNvSpPr txBox="1"/>
          <p:nvPr/>
        </p:nvSpPr>
        <p:spPr>
          <a:xfrm>
            <a:off x="4002681" y="4344279"/>
            <a:ext cx="25359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88473"/>
            <a:r>
              <a:rPr lang="en-US" sz="1500" dirty="0">
                <a:solidFill>
                  <a:srgbClr val="00338E"/>
                </a:solidFill>
                <a:latin typeface="Arial"/>
              </a:rPr>
              <a:t>High Voltage</a:t>
            </a:r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3ED4E515-9DFE-8945-8322-02B1A70761A3}"/>
              </a:ext>
            </a:extLst>
          </p:cNvPr>
          <p:cNvSpPr/>
          <p:nvPr/>
        </p:nvSpPr>
        <p:spPr>
          <a:xfrm>
            <a:off x="4046413" y="1189807"/>
            <a:ext cx="2952735" cy="3378731"/>
          </a:xfrm>
          <a:custGeom>
            <a:avLst/>
            <a:gdLst>
              <a:gd name="connsiteX0" fmla="*/ 0 w 3106271"/>
              <a:gd name="connsiteY0" fmla="*/ 0 h 2902742"/>
              <a:gd name="connsiteX1" fmla="*/ 107576 w 3106271"/>
              <a:gd name="connsiteY1" fmla="*/ 1506071 h 2902742"/>
              <a:gd name="connsiteX2" fmla="*/ 524435 w 3106271"/>
              <a:gd name="connsiteY2" fmla="*/ 2299447 h 2902742"/>
              <a:gd name="connsiteX3" fmla="*/ 1694329 w 3106271"/>
              <a:gd name="connsiteY3" fmla="*/ 2823883 h 2902742"/>
              <a:gd name="connsiteX4" fmla="*/ 3106271 w 3106271"/>
              <a:gd name="connsiteY4" fmla="*/ 2891118 h 2902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271" h="2902742">
                <a:moveTo>
                  <a:pt x="0" y="0"/>
                </a:moveTo>
                <a:cubicBezTo>
                  <a:pt x="10085" y="561415"/>
                  <a:pt x="20170" y="1122830"/>
                  <a:pt x="107576" y="1506071"/>
                </a:cubicBezTo>
                <a:cubicBezTo>
                  <a:pt x="194982" y="1889312"/>
                  <a:pt x="259976" y="2079812"/>
                  <a:pt x="524435" y="2299447"/>
                </a:cubicBezTo>
                <a:cubicBezTo>
                  <a:pt x="788894" y="2519082"/>
                  <a:pt x="1264023" y="2725271"/>
                  <a:pt x="1694329" y="2823883"/>
                </a:cubicBezTo>
                <a:cubicBezTo>
                  <a:pt x="2124635" y="2922495"/>
                  <a:pt x="2615453" y="2906806"/>
                  <a:pt x="3106271" y="2891118"/>
                </a:cubicBezTo>
              </a:path>
            </a:pathLst>
          </a:custGeom>
          <a:noFill/>
          <a:ln w="241300" cap="flat" cmpd="sng" algn="ctr">
            <a:gradFill flip="none" rotWithShape="1">
              <a:gsLst>
                <a:gs pos="0">
                  <a:srgbClr val="4F81BD">
                    <a:lumMod val="75000"/>
                    <a:alpha val="61000"/>
                  </a:srgbClr>
                </a:gs>
                <a:gs pos="15000">
                  <a:srgbClr val="4F81BD">
                    <a:lumMod val="50000"/>
                    <a:alpha val="51000"/>
                  </a:srgbClr>
                </a:gs>
                <a:gs pos="34000">
                  <a:srgbClr val="4F81BD">
                    <a:lumMod val="45000"/>
                    <a:lumOff val="55000"/>
                    <a:alpha val="78000"/>
                  </a:srgbClr>
                </a:gs>
                <a:gs pos="100000">
                  <a:srgbClr val="4F81BD">
                    <a:lumMod val="30000"/>
                    <a:lumOff val="70000"/>
                  </a:srgbClr>
                </a:gs>
              </a:gsLst>
              <a:lin ang="18900000" scaled="1"/>
              <a:tileRect/>
            </a:gradFill>
            <a:prstDash val="solid"/>
          </a:ln>
          <a:effectLst/>
        </p:spPr>
        <p:txBody>
          <a:bodyPr rtlCol="0" anchor="ctr"/>
          <a:lstStyle/>
          <a:p>
            <a:pPr algn="ctr" defTabSz="380985">
              <a:defRPr/>
            </a:pPr>
            <a:endParaRPr lang="en-US" sz="1500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7EF33A8-49FC-4D4C-A52E-D4C5F30C62E0}"/>
              </a:ext>
            </a:extLst>
          </p:cNvPr>
          <p:cNvSpPr/>
          <p:nvPr/>
        </p:nvSpPr>
        <p:spPr>
          <a:xfrm>
            <a:off x="1377016" y="3588276"/>
            <a:ext cx="266939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88473"/>
            <a:r>
              <a:rPr lang="en-US" sz="15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driven by phonon resolution</a:t>
            </a:r>
          </a:p>
          <a:p>
            <a:pPr defTabSz="1088473"/>
            <a:r>
              <a:rPr lang="en-US" sz="1500" dirty="0" err="1">
                <a:solidFill>
                  <a:srgbClr val="000000"/>
                </a:solidFill>
                <a:latin typeface="Symbol" pitchFamily="2" charset="2"/>
              </a:rPr>
              <a:t>s</a:t>
            </a:r>
            <a:r>
              <a:rPr lang="en-US" sz="1500" baseline="-25000" dirty="0" err="1">
                <a:solidFill>
                  <a:srgbClr val="000000"/>
                </a:solidFill>
                <a:latin typeface="Arial"/>
              </a:rPr>
              <a:t>pt</a:t>
            </a:r>
            <a:r>
              <a:rPr lang="en-US" sz="1500" dirty="0">
                <a:solidFill>
                  <a:srgbClr val="000000"/>
                </a:solidFill>
                <a:latin typeface="Arial"/>
              </a:rPr>
              <a:t> ~ 30 </a:t>
            </a:r>
            <a:r>
              <a:rPr lang="en-US" sz="1500" dirty="0" err="1">
                <a:solidFill>
                  <a:srgbClr val="000000"/>
                </a:solidFill>
                <a:latin typeface="Arial"/>
              </a:rPr>
              <a:t>meV</a:t>
            </a:r>
            <a:r>
              <a:rPr lang="en-US" sz="15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Arial"/>
                <a:sym typeface="Wingdings" pitchFamily="2" charset="2"/>
              </a:rPr>
              <a:t> M ~ </a:t>
            </a:r>
            <a:r>
              <a:rPr lang="en-US" sz="1500" dirty="0">
                <a:solidFill>
                  <a:srgbClr val="000000"/>
                </a:solidFill>
                <a:latin typeface="Arial"/>
              </a:rPr>
              <a:t>50 MeV</a:t>
            </a:r>
          </a:p>
        </p:txBody>
      </p:sp>
      <p:sp>
        <p:nvSpPr>
          <p:cNvPr id="33" name="Left Arrow 32">
            <a:extLst>
              <a:ext uri="{FF2B5EF4-FFF2-40B4-BE49-F238E27FC236}">
                <a16:creationId xmlns:a16="http://schemas.microsoft.com/office/drawing/2014/main" id="{07AA538E-4822-3B4B-A0FE-6B33505F78FC}"/>
              </a:ext>
            </a:extLst>
          </p:cNvPr>
          <p:cNvSpPr/>
          <p:nvPr/>
        </p:nvSpPr>
        <p:spPr>
          <a:xfrm>
            <a:off x="2279919" y="3197705"/>
            <a:ext cx="576673" cy="27873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88473"/>
            <a:endParaRPr lang="en-US" sz="2142">
              <a:solidFill>
                <a:prstClr val="white"/>
              </a:solidFill>
              <a:latin typeface="Arial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51F101B-1D23-8744-AD58-87A8555972D1}"/>
              </a:ext>
            </a:extLst>
          </p:cNvPr>
          <p:cNvSpPr/>
          <p:nvPr/>
        </p:nvSpPr>
        <p:spPr>
          <a:xfrm>
            <a:off x="2068443" y="5097859"/>
            <a:ext cx="5381517" cy="861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88473"/>
            <a:r>
              <a:rPr lang="en-US" sz="1667" dirty="0">
                <a:solidFill>
                  <a:srgbClr val="000000"/>
                </a:solidFill>
                <a:latin typeface="Arial"/>
              </a:rPr>
              <a:t>driven by charge leakage and ionization resolution </a:t>
            </a:r>
          </a:p>
          <a:p>
            <a:pPr marL="285739" indent="-285739" defTabSz="1088473">
              <a:buFont typeface="Arial" panose="020B0604020202020204" pitchFamily="34" charset="0"/>
              <a:buChar char="•"/>
            </a:pPr>
            <a:r>
              <a:rPr lang="en-US" sz="1667" dirty="0">
                <a:solidFill>
                  <a:srgbClr val="000000"/>
                </a:solidFill>
                <a:latin typeface="Arial"/>
              </a:rPr>
              <a:t>Small HV detectors with e/h sensitivity </a:t>
            </a:r>
          </a:p>
          <a:p>
            <a:pPr marL="285739" indent="-285739" defTabSz="1088473">
              <a:buFont typeface="Arial" panose="020B0604020202020204" pitchFamily="34" charset="0"/>
              <a:buChar char="•"/>
            </a:pPr>
            <a:r>
              <a:rPr lang="en-US" sz="1667" dirty="0">
                <a:solidFill>
                  <a:srgbClr val="000000"/>
                </a:solidFill>
                <a:latin typeface="Arial"/>
              </a:rPr>
              <a:t>Plus new ideas in ER rejection</a:t>
            </a:r>
          </a:p>
        </p:txBody>
      </p:sp>
      <p:sp>
        <p:nvSpPr>
          <p:cNvPr id="37" name="Left Arrow 36">
            <a:extLst>
              <a:ext uri="{FF2B5EF4-FFF2-40B4-BE49-F238E27FC236}">
                <a16:creationId xmlns:a16="http://schemas.microsoft.com/office/drawing/2014/main" id="{E6E290B1-231B-5144-87A8-878571E243EF}"/>
              </a:ext>
            </a:extLst>
          </p:cNvPr>
          <p:cNvSpPr/>
          <p:nvPr/>
        </p:nvSpPr>
        <p:spPr>
          <a:xfrm rot="18081832">
            <a:off x="4486281" y="3886062"/>
            <a:ext cx="576673" cy="278733"/>
          </a:xfrm>
          <a:prstGeom prst="left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88473"/>
            <a:endParaRPr lang="en-US" sz="2142">
              <a:solidFill>
                <a:prstClr val="white"/>
              </a:solidFill>
              <a:latin typeface="Arial"/>
            </a:endParaRPr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72E5AE66-B98A-B14F-8FC9-7B69D1B4809A}"/>
              </a:ext>
            </a:extLst>
          </p:cNvPr>
          <p:cNvSpPr/>
          <p:nvPr/>
        </p:nvSpPr>
        <p:spPr>
          <a:xfrm>
            <a:off x="5316311" y="1282791"/>
            <a:ext cx="2111858" cy="3552233"/>
          </a:xfrm>
          <a:custGeom>
            <a:avLst/>
            <a:gdLst>
              <a:gd name="connsiteX0" fmla="*/ 0 w 3106271"/>
              <a:gd name="connsiteY0" fmla="*/ 0 h 2902742"/>
              <a:gd name="connsiteX1" fmla="*/ 107576 w 3106271"/>
              <a:gd name="connsiteY1" fmla="*/ 1506071 h 2902742"/>
              <a:gd name="connsiteX2" fmla="*/ 524435 w 3106271"/>
              <a:gd name="connsiteY2" fmla="*/ 2299447 h 2902742"/>
              <a:gd name="connsiteX3" fmla="*/ 1694329 w 3106271"/>
              <a:gd name="connsiteY3" fmla="*/ 2823883 h 2902742"/>
              <a:gd name="connsiteX4" fmla="*/ 3106271 w 3106271"/>
              <a:gd name="connsiteY4" fmla="*/ 2891118 h 2902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271" h="2902742">
                <a:moveTo>
                  <a:pt x="0" y="0"/>
                </a:moveTo>
                <a:cubicBezTo>
                  <a:pt x="10085" y="561415"/>
                  <a:pt x="20170" y="1122830"/>
                  <a:pt x="107576" y="1506071"/>
                </a:cubicBezTo>
                <a:cubicBezTo>
                  <a:pt x="194982" y="1889312"/>
                  <a:pt x="259976" y="2079812"/>
                  <a:pt x="524435" y="2299447"/>
                </a:cubicBezTo>
                <a:cubicBezTo>
                  <a:pt x="788894" y="2519082"/>
                  <a:pt x="1264023" y="2725271"/>
                  <a:pt x="1694329" y="2823883"/>
                </a:cubicBezTo>
                <a:cubicBezTo>
                  <a:pt x="2124635" y="2922495"/>
                  <a:pt x="2615453" y="2906806"/>
                  <a:pt x="3106271" y="2891118"/>
                </a:cubicBezTo>
              </a:path>
            </a:pathLst>
          </a:custGeom>
          <a:noFill/>
          <a:ln w="228600">
            <a:gradFill flip="none" rotWithShape="1">
              <a:gsLst>
                <a:gs pos="100000">
                  <a:srgbClr val="A6CBDD">
                    <a:alpha val="42000"/>
                  </a:srgbClr>
                </a:gs>
                <a:gs pos="24000">
                  <a:srgbClr val="92D050">
                    <a:alpha val="48000"/>
                  </a:srgbClr>
                </a:gs>
                <a:gs pos="0">
                  <a:srgbClr val="007836">
                    <a:alpha val="49000"/>
                  </a:srgbClr>
                </a:gs>
                <a:gs pos="100000">
                  <a:schemeClr val="accent6">
                    <a:lumMod val="20000"/>
                    <a:lumOff val="80000"/>
                  </a:schemeClr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6">
                    <a:alpha val="56000"/>
                  </a:schemeClr>
                </a:gs>
              </a:gsLst>
              <a:lin ang="189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88473"/>
            <a:endParaRPr lang="en-US" sz="2142">
              <a:solidFill>
                <a:prstClr val="white"/>
              </a:solidFill>
              <a:latin typeface="Arial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5363240-DD61-F54D-B88D-413E7F104FC7}"/>
              </a:ext>
            </a:extLst>
          </p:cNvPr>
          <p:cNvSpPr txBox="1"/>
          <p:nvPr/>
        </p:nvSpPr>
        <p:spPr>
          <a:xfrm>
            <a:off x="5198708" y="4865538"/>
            <a:ext cx="19103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88473"/>
            <a:r>
              <a:rPr lang="en-US" sz="1500" dirty="0">
                <a:solidFill>
                  <a:srgbClr val="007836"/>
                </a:solidFill>
                <a:latin typeface="Arial"/>
              </a:rPr>
              <a:t>Phonon + Ionization</a:t>
            </a:r>
          </a:p>
        </p:txBody>
      </p:sp>
      <p:sp>
        <p:nvSpPr>
          <p:cNvPr id="41" name="Left Arrow 40">
            <a:extLst>
              <a:ext uri="{FF2B5EF4-FFF2-40B4-BE49-F238E27FC236}">
                <a16:creationId xmlns:a16="http://schemas.microsoft.com/office/drawing/2014/main" id="{FC1772F0-F533-004C-A000-7CD1508D4E3B}"/>
              </a:ext>
            </a:extLst>
          </p:cNvPr>
          <p:cNvSpPr/>
          <p:nvPr/>
        </p:nvSpPr>
        <p:spPr>
          <a:xfrm rot="16200000">
            <a:off x="5987301" y="4459685"/>
            <a:ext cx="576673" cy="278733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88473"/>
            <a:endParaRPr lang="en-US" sz="2142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8FF0D0-98DA-E545-BE97-AFD1F249E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4931" y="332074"/>
            <a:ext cx="11462571" cy="753033"/>
          </a:xfrm>
        </p:spPr>
        <p:txBody>
          <a:bodyPr/>
          <a:lstStyle/>
          <a:p>
            <a:r>
              <a:rPr lang="en-US" sz="2667" dirty="0"/>
              <a:t>Pushing even deeper into the nucleon-coupled DM landscape</a:t>
            </a:r>
            <a:br>
              <a:rPr lang="en-US" sz="2667" dirty="0"/>
            </a:br>
            <a:r>
              <a:rPr lang="en-US" sz="2667" dirty="0"/>
              <a:t>  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8E26D7F-1D9C-864C-A6F3-81A5C64F8116}"/>
              </a:ext>
            </a:extLst>
          </p:cNvPr>
          <p:cNvSpPr/>
          <p:nvPr/>
        </p:nvSpPr>
        <p:spPr>
          <a:xfrm>
            <a:off x="6502512" y="1222993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Wide-open parameter space at low mass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Exposure is not the driving force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Smaller detectors achieve lower thresholds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Surface runs can provide world-leading results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D6494E-E104-0443-AF82-69745DEBBA93}"/>
              </a:ext>
            </a:extLst>
          </p:cNvPr>
          <p:cNvSpPr txBox="1"/>
          <p:nvPr/>
        </p:nvSpPr>
        <p:spPr>
          <a:xfrm>
            <a:off x="7697856" y="5188703"/>
            <a:ext cx="47004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All of this can happen in the existing SNOLAB cryostat and shielding. Improvements in detector performance can be used to circumvent backgrounds.  </a:t>
            </a:r>
            <a:endParaRPr lang="en-US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6EF851B-34EC-D64F-AF41-ADCD0639800A}"/>
              </a:ext>
            </a:extLst>
          </p:cNvPr>
          <p:cNvSpPr/>
          <p:nvPr/>
        </p:nvSpPr>
        <p:spPr>
          <a:xfrm>
            <a:off x="7549021" y="2851090"/>
            <a:ext cx="482313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Pushing down to the neutrino floor </a:t>
            </a:r>
            <a:r>
              <a:rPr lang="en-US" sz="2000" dirty="0">
                <a:solidFill>
                  <a:srgbClr val="C00000"/>
                </a:solidFill>
              </a:rPr>
              <a:t>requires exposure and reduced </a:t>
            </a:r>
            <a:r>
              <a:rPr lang="en-US" sz="2000" dirty="0" err="1">
                <a:solidFill>
                  <a:srgbClr val="C00000"/>
                </a:solidFill>
              </a:rPr>
              <a:t>bkgd</a:t>
            </a:r>
            <a:endParaRPr lang="en-US" sz="2000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Improve ionization resolution and reduce leakage currents 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HV with eh sensitivity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F294F9-93D1-ED4B-8CBA-49364DEFF1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4555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41F02A-9DB8-BA43-B70B-046E2F37A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8" y="129092"/>
            <a:ext cx="11079031" cy="753033"/>
          </a:xfrm>
        </p:spPr>
        <p:txBody>
          <a:bodyPr/>
          <a:lstStyle/>
          <a:p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SuperCDMS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is already using small 0 V and single eh-sensitive HV detectors </a:t>
            </a:r>
            <a:endParaRPr lang="en-US" sz="28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D961662-6782-4B4F-942C-DD8CA3CDF055}"/>
              </a:ext>
            </a:extLst>
          </p:cNvPr>
          <p:cNvSpPr txBox="1"/>
          <p:nvPr/>
        </p:nvSpPr>
        <p:spPr>
          <a:xfrm>
            <a:off x="34036" y="1216031"/>
            <a:ext cx="12215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HVeV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(Si or Ge, 1 cm</a:t>
            </a:r>
            <a:r>
              <a:rPr kumimoji="0" lang="en-US" sz="2400" b="1" i="0" u="none" strike="noStrike" kern="1200" cap="none" spc="0" normalizeH="0" baseline="3000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2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x 4 mm).  Like a small HV detector with single e-h resolution. 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40319FA-2DDC-1449-88ED-492785C9A7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558" y="1816524"/>
            <a:ext cx="2122851" cy="169080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CED050C-C8E6-F541-8245-9C5D79AEE8D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48" y="4404237"/>
            <a:ext cx="1980999" cy="2346539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1C262C06-F6B8-CD41-9391-F65D650012AF}"/>
              </a:ext>
            </a:extLst>
          </p:cNvPr>
          <p:cNvSpPr/>
          <p:nvPr/>
        </p:nvSpPr>
        <p:spPr>
          <a:xfrm>
            <a:off x="2084247" y="4413330"/>
            <a:ext cx="1010775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97280"/>
            <a:r>
              <a:rPr lang="en-US" sz="2400" dirty="0"/>
              <a:t>Improving </a:t>
            </a:r>
            <a:r>
              <a:rPr lang="en-US" sz="2400" i="1" dirty="0"/>
              <a:t>“environmental” </a:t>
            </a:r>
            <a:r>
              <a:rPr lang="en-US" sz="2400" dirty="0"/>
              <a:t>phonon-only backgrounds</a:t>
            </a:r>
          </a:p>
          <a:p>
            <a:pPr defTabSz="1097280"/>
            <a:r>
              <a:rPr lang="en-US" sz="2400" dirty="0"/>
              <a:t>Phonon resolution in the </a:t>
            </a:r>
            <a:r>
              <a:rPr lang="en-US" sz="2400" dirty="0" err="1">
                <a:latin typeface="Symbol" pitchFamily="2" charset="2"/>
              </a:rPr>
              <a:t>s</a:t>
            </a:r>
            <a:r>
              <a:rPr lang="en-US" sz="2400" baseline="-25000" dirty="0" err="1"/>
              <a:t>pt</a:t>
            </a:r>
            <a:r>
              <a:rPr lang="en-US" sz="2400" baseline="-25000" dirty="0"/>
              <a:t> </a:t>
            </a:r>
            <a:r>
              <a:rPr lang="en-US" sz="2400" dirty="0"/>
              <a:t>~ 1  eV range now.</a:t>
            </a:r>
          </a:p>
          <a:p>
            <a:r>
              <a:rPr lang="en-US" sz="2400" dirty="0"/>
              <a:t>Advances in stress-related </a:t>
            </a:r>
            <a:r>
              <a:rPr lang="en-US" sz="2400" dirty="0" err="1"/>
              <a:t>bkgds</a:t>
            </a:r>
            <a:r>
              <a:rPr lang="en-US" sz="2400" dirty="0"/>
              <a:t> will get to 100 </a:t>
            </a:r>
            <a:r>
              <a:rPr lang="en-US" sz="2400" dirty="0" err="1"/>
              <a:t>meV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A mosaic of sub-eV </a:t>
            </a:r>
            <a:r>
              <a:rPr lang="en-US" sz="2400" dirty="0" err="1">
                <a:latin typeface="Symbol" pitchFamily="2" charset="2"/>
              </a:rPr>
              <a:t>s</a:t>
            </a:r>
            <a:r>
              <a:rPr lang="en-US" sz="2400" baseline="-25000" dirty="0" err="1"/>
              <a:t>pt</a:t>
            </a:r>
            <a:r>
              <a:rPr lang="en-US" sz="2400" baseline="-25000" dirty="0"/>
              <a:t> </a:t>
            </a:r>
            <a:r>
              <a:rPr lang="en-US" sz="2400" dirty="0"/>
              <a:t> CPDs on 2 towers can get to masses of 50 MeV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A81211C-C18E-234E-AB14-07701563E7D6}"/>
              </a:ext>
            </a:extLst>
          </p:cNvPr>
          <p:cNvSpPr txBox="1"/>
          <p:nvPr/>
        </p:nvSpPr>
        <p:spPr>
          <a:xfrm>
            <a:off x="2411423" y="1983815"/>
            <a:ext cx="6826916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-US" sz="2400" i="1" kern="0" dirty="0">
                <a:solidFill>
                  <a:srgbClr val="000000"/>
                </a:solidFill>
                <a:cs typeface="Arial"/>
                <a:sym typeface="Arial"/>
              </a:rPr>
              <a:t>ER events are in the peaks, NR fills in gaps</a:t>
            </a:r>
            <a:br>
              <a:rPr lang="en-US" sz="2400" kern="0" dirty="0">
                <a:solidFill>
                  <a:srgbClr val="000000"/>
                </a:solidFill>
                <a:cs typeface="Arial"/>
                <a:sym typeface="Arial"/>
              </a:rPr>
            </a:br>
            <a:r>
              <a:rPr lang="en-US" sz="2400" kern="0" dirty="0">
                <a:solidFill>
                  <a:srgbClr val="000000"/>
                </a:solidFill>
                <a:cs typeface="Arial"/>
                <a:sym typeface="Arial"/>
              </a:rPr>
              <a:t>A mosaic of these on 2 </a:t>
            </a:r>
            <a:r>
              <a:rPr lang="en-US" sz="2400" kern="0" dirty="0" err="1">
                <a:solidFill>
                  <a:srgbClr val="000000"/>
                </a:solidFill>
                <a:cs typeface="Arial"/>
                <a:sym typeface="Arial"/>
              </a:rPr>
              <a:t>SuperCDMS</a:t>
            </a:r>
            <a:r>
              <a:rPr lang="en-US" sz="2400" kern="0" dirty="0">
                <a:solidFill>
                  <a:srgbClr val="000000"/>
                </a:solidFill>
                <a:cs typeface="Arial"/>
                <a:sym typeface="Arial"/>
              </a:rPr>
              <a:t> towers </a:t>
            </a:r>
            <a:br>
              <a:rPr lang="en-US" sz="2400" kern="0" dirty="0">
                <a:solidFill>
                  <a:srgbClr val="000000"/>
                </a:solidFill>
                <a:cs typeface="Arial"/>
                <a:sym typeface="Arial"/>
              </a:rPr>
            </a:br>
            <a:r>
              <a:rPr lang="en-US" sz="2400" kern="0" dirty="0">
                <a:solidFill>
                  <a:srgbClr val="000000"/>
                </a:solidFill>
                <a:cs typeface="Arial"/>
                <a:sym typeface="Arial"/>
              </a:rPr>
              <a:t>can get to the </a:t>
            </a:r>
            <a:r>
              <a:rPr lang="en-US" sz="2400" kern="0" dirty="0">
                <a:solidFill>
                  <a:srgbClr val="000000"/>
                </a:solidFill>
                <a:latin typeface="Symbol" pitchFamily="2" charset="2"/>
                <a:cs typeface="Arial"/>
                <a:sym typeface="Arial"/>
              </a:rPr>
              <a:t>n</a:t>
            </a:r>
            <a:r>
              <a:rPr lang="en-US" sz="2400" kern="0" dirty="0">
                <a:solidFill>
                  <a:srgbClr val="000000"/>
                </a:solidFill>
                <a:cs typeface="Arial"/>
                <a:sym typeface="Arial"/>
              </a:rPr>
              <a:t>-fog in 0.5 – 5 GeV range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C07EE405-557E-4746-9A3A-D063546FDB5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50040" y="4545237"/>
            <a:ext cx="1905000" cy="1574353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BA390054-05A1-5F4C-9936-0697193A428F}"/>
              </a:ext>
            </a:extLst>
          </p:cNvPr>
          <p:cNvGrpSpPr/>
          <p:nvPr/>
        </p:nvGrpSpPr>
        <p:grpSpPr>
          <a:xfrm>
            <a:off x="8530624" y="1640325"/>
            <a:ext cx="3624416" cy="2473562"/>
            <a:chOff x="3857932" y="1269403"/>
            <a:chExt cx="3624416" cy="247356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0043565-54B2-CF4A-B79C-E6254EFCA8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83842"/>
            <a:stretch/>
          </p:blipFill>
          <p:spPr>
            <a:xfrm>
              <a:off x="3857932" y="3184157"/>
              <a:ext cx="3624416" cy="55880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0ED63F5-5BD2-2A45-A29C-DA216D33F1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41430"/>
            <a:stretch/>
          </p:blipFill>
          <p:spPr>
            <a:xfrm>
              <a:off x="3857932" y="1269403"/>
              <a:ext cx="3624416" cy="2025617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08E4CD3-B398-DA4A-90F2-9A5E19ED88C2}"/>
                </a:ext>
              </a:extLst>
            </p:cNvPr>
            <p:cNvSpPr/>
            <p:nvPr/>
          </p:nvSpPr>
          <p:spPr>
            <a:xfrm>
              <a:off x="3960934" y="3259523"/>
              <a:ext cx="242355" cy="201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2E552A5E-0451-0143-922C-370298FEBBCC}"/>
              </a:ext>
            </a:extLst>
          </p:cNvPr>
          <p:cNvSpPr txBox="1"/>
          <p:nvPr/>
        </p:nvSpPr>
        <p:spPr>
          <a:xfrm>
            <a:off x="34036" y="3975998"/>
            <a:ext cx="11581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097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0V (</a:t>
            </a:r>
            <a:r>
              <a:rPr lang="en-US" sz="2400" b="1" dirty="0">
                <a:solidFill>
                  <a:srgbClr val="A4001D"/>
                </a:solidFill>
                <a:latin typeface="Arial"/>
                <a:cs typeface="Arial"/>
                <a:sym typeface="Arial"/>
              </a:rPr>
              <a:t>aka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CPD).    A thin, phonon-only device with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SuperCDMS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TES readout 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C34CE4E-9301-7B45-A379-F131C6B005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9915" y="3483587"/>
            <a:ext cx="17653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8540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F02DF5-B0D2-3349-A745-225076FD12F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25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12A6D6-99EB-494A-BCCA-70551D2D5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872" y="0"/>
            <a:ext cx="10804760" cy="753033"/>
          </a:xfrm>
        </p:spPr>
        <p:txBody>
          <a:bodyPr/>
          <a:lstStyle/>
          <a:p>
            <a:r>
              <a:rPr lang="en-US" sz="2800" dirty="0"/>
              <a:t>Will also push deep into Sub-GeV Electron Recoiling regime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5C2B5D-4215-404E-B29A-1F4612A88337}"/>
              </a:ext>
            </a:extLst>
          </p:cNvPr>
          <p:cNvSpPr txBox="1"/>
          <p:nvPr/>
        </p:nvSpPr>
        <p:spPr>
          <a:xfrm>
            <a:off x="602429" y="1177795"/>
            <a:ext cx="114276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306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latin typeface="Arial"/>
              </a:rPr>
              <a:t>cryogenic phonon detectors are well-suited for these searches</a:t>
            </a:r>
            <a:r>
              <a:rPr lang="en-US" sz="2400" dirty="0">
                <a:solidFill>
                  <a:srgbClr val="C00000"/>
                </a:solidFill>
                <a:latin typeface="Arial"/>
              </a:rPr>
              <a:t>.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</a:endParaRPr>
          </a:p>
          <a:p>
            <a:pPr marL="342900" marR="0" lvl="0" indent="-342900" algn="l" defTabSz="1306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sensitivity to 1–100 eV deposited energy</a:t>
            </a:r>
            <a:endParaRPr lang="en-US" sz="2400" dirty="0">
              <a:solidFill>
                <a:srgbClr val="000000"/>
              </a:solidFill>
              <a:latin typeface="Arial"/>
            </a:endParaRPr>
          </a:p>
          <a:p>
            <a:pPr marL="342900" marR="0" lvl="0" indent="-342900" algn="l" defTabSz="1306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enabled by small bandgaps ~1 eV</a:t>
            </a:r>
          </a:p>
          <a:p>
            <a:pPr marL="342900" marR="0" lvl="0" indent="-342900" algn="l" defTabSz="1306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 excellent energy resolution.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B79FCE-B607-B24C-B560-DE9C42643080}"/>
              </a:ext>
            </a:extLst>
          </p:cNvPr>
          <p:cNvSpPr txBox="1"/>
          <p:nvPr/>
        </p:nvSpPr>
        <p:spPr>
          <a:xfrm>
            <a:off x="344995" y="2941552"/>
            <a:ext cx="12039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1306220">
              <a:defRPr/>
            </a:pPr>
            <a:r>
              <a:rPr lang="en-US" sz="2400" dirty="0">
                <a:solidFill>
                  <a:srgbClr val="C00000"/>
                </a:solidFill>
                <a:sym typeface="Wingdings" pitchFamily="2" charset="2"/>
              </a:rPr>
              <a:t>Light DM in the 1-100 MeV range </a:t>
            </a:r>
          </a:p>
          <a:p>
            <a:pPr marL="342900" lvl="0" indent="-342900" defTabSz="130622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ym typeface="Wingdings" pitchFamily="2" charset="2"/>
              </a:rPr>
              <a:t>DM scattering off electrons or collective excitations</a:t>
            </a:r>
          </a:p>
          <a:p>
            <a:pPr marL="342900" lvl="0" indent="-342900" defTabSz="130622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sym typeface="Wingdings" pitchFamily="2" charset="2"/>
              </a:rPr>
              <a:t>Extend cross section by 4 - 5 orders of magnitude. </a:t>
            </a:r>
          </a:p>
          <a:p>
            <a:pPr lvl="0" defTabSz="1306220">
              <a:defRPr/>
            </a:pPr>
            <a:endParaRPr lang="en-US" sz="2400" dirty="0">
              <a:solidFill>
                <a:srgbClr val="000000"/>
              </a:solidFill>
              <a:sym typeface="Wingdings" pitchFamily="2" charset="2"/>
            </a:endParaRPr>
          </a:p>
          <a:p>
            <a:pPr lvl="0" defTabSz="1306220">
              <a:defRPr/>
            </a:pPr>
            <a:endParaRPr lang="en-US" sz="2400" dirty="0">
              <a:solidFill>
                <a:srgbClr val="000000"/>
              </a:solidFill>
              <a:sym typeface="Wingdings" pitchFamily="2" charset="2"/>
            </a:endParaRPr>
          </a:p>
          <a:p>
            <a:pPr marL="0" marR="0" lvl="0" indent="0" algn="l" defTabSz="1306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Dark photon and </a:t>
            </a:r>
            <a:r>
              <a:rPr lang="en-US" sz="2400" kern="1200" dirty="0">
                <a:solidFill>
                  <a:srgbClr val="C00000"/>
                </a:solidFill>
                <a:ea typeface="+mn-ea"/>
                <a:cs typeface="+mn-cs"/>
              </a:rPr>
              <a:t>ALP</a:t>
            </a:r>
            <a:r>
              <a:rPr lang="en-US" sz="2400" dirty="0">
                <a:solidFill>
                  <a:srgbClr val="C00000"/>
                </a:solidFill>
                <a:latin typeface="Arial"/>
              </a:rPr>
              <a:t>s </a:t>
            </a: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the 1-100 eV range. </a:t>
            </a:r>
          </a:p>
          <a:p>
            <a:pPr marL="342900" marR="0" lvl="0" indent="-342900" algn="l" defTabSz="1306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Absorption by electrons or collective excitations</a:t>
            </a:r>
          </a:p>
          <a:p>
            <a:pPr marL="342900" marR="0" lvl="0" indent="-342900" algn="l" defTabSz="1306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Improvements in leakage and resolution drives these limits.</a:t>
            </a:r>
          </a:p>
          <a:p>
            <a:pPr marL="800100" lvl="1" indent="-342900" defTabSz="1306220">
              <a:buFont typeface="Arial" panose="020B0604020202020204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100 times better reach in kinetic-mixing parameter 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ϵ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 </a:t>
            </a:r>
          </a:p>
          <a:p>
            <a:pPr marL="800100" lvl="1" indent="-342900" defTabSz="1306220">
              <a:buFont typeface="Arial" panose="020B0604020202020204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1000 times better reach in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g</a:t>
            </a:r>
            <a:r>
              <a:rPr kumimoji="0" lang="en-US" sz="2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ae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429C05-1AA8-2045-90B7-BE2AAC89ED2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62836" y="1800841"/>
            <a:ext cx="5083941" cy="1242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2880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B89320-AA4D-4247-898A-2B880E04487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26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B7212C3-5A77-B141-BA4E-AB4517D59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Same themes in the EDELWEISS program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AC9F225-ACB1-114D-8E89-96596E37D7BD}"/>
              </a:ext>
            </a:extLst>
          </p:cNvPr>
          <p:cNvSpPr/>
          <p:nvPr/>
        </p:nvSpPr>
        <p:spPr>
          <a:xfrm>
            <a:off x="101211" y="1213751"/>
            <a:ext cx="90644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EDELWEISS - III  Large exposure underground for 5 – 30 GeV WIMPs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870 g  Ge bolometers with  200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eV</a:t>
            </a:r>
            <a:r>
              <a:rPr lang="en-US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threshold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 detectors in low background cryostat operated at ~ 18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mK</a:t>
            </a:r>
            <a:endParaRPr lang="en-US" sz="20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4F83556-5E51-6C4E-9C2F-35F1BEB9602E}"/>
              </a:ext>
            </a:extLst>
          </p:cNvPr>
          <p:cNvSpPr/>
          <p:nvPr/>
        </p:nvSpPr>
        <p:spPr>
          <a:xfrm>
            <a:off x="101211" y="2893290"/>
            <a:ext cx="9223513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EDELWEISS – sub-GeV (surface and underground)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 g Ge bolometers exploring two modes: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LV detectors: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Maintain yield discrimination at low energy.  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 above ground, collaboration with RICOCHET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</a:t>
            </a:r>
            <a:r>
              <a:rPr lang="en-US" sz="2000" dirty="0" err="1">
                <a:latin typeface="Symbol" pitchFamily="2" charset="2"/>
                <a:cs typeface="Times New Roman" panose="02020603050405020304" pitchFamily="18" charset="0"/>
              </a:rPr>
              <a:t>n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RED20 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 eV (RMS) heat resolution  +  55 eV energy threshold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To get to 10 eV, need to move from FETs to HEMTs</a:t>
            </a:r>
          </a:p>
          <a:p>
            <a:endParaRPr lang="en-US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 detectors: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NTL phonon amplification </a:t>
            </a: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RED30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Add top and bottom electrodes and run underground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>
                <a:latin typeface="Symbol" pitchFamily="2" charset="2"/>
                <a:cs typeface="Times New Roman" panose="02020603050405020304" pitchFamily="18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1.8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eV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70 V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5DE16B4-767D-3644-90DB-DD6DF61646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6716" y="4344230"/>
            <a:ext cx="3090241" cy="234572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B4EEA48-1DB5-FB42-B011-61462311719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45123" y="3205380"/>
            <a:ext cx="1511413" cy="157445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C33642D-FDE5-2549-85DC-BE54A7D82F8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45123" y="5091921"/>
            <a:ext cx="1511413" cy="159803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8496450-CC24-9A41-88B7-53F30714E74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81956" y="177619"/>
            <a:ext cx="2687769" cy="344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952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BCCD85-7C3C-BC46-997C-BE80C6F228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27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4260DD-8D83-4E48-9F8E-BB69388E7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EDELWEISS goes </a:t>
            </a:r>
            <a:r>
              <a:rPr lang="en-US" i="1" dirty="0" err="1"/>
              <a:t>athermal</a:t>
            </a:r>
            <a:r>
              <a:rPr lang="en-US" i="1" dirty="0"/>
              <a:t>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75409F-134D-2449-9661-476C498B61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429" y="2440251"/>
            <a:ext cx="3099776" cy="41569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1AE6D21-101F-7248-A593-6F19A8A8C2EA}"/>
              </a:ext>
            </a:extLst>
          </p:cNvPr>
          <p:cNvSpPr txBox="1"/>
          <p:nvPr/>
        </p:nvSpPr>
        <p:spPr>
          <a:xfrm>
            <a:off x="133070" y="945975"/>
            <a:ext cx="616188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en-US" b="1" i="1" dirty="0"/>
            </a:br>
            <a:r>
              <a:rPr lang="en-US" b="1" i="1" dirty="0"/>
              <a:t>NOW: </a:t>
            </a:r>
            <a:r>
              <a:rPr lang="en-US" sz="2000" dirty="0"/>
              <a:t>new </a:t>
            </a:r>
            <a:r>
              <a:rPr lang="en-US" sz="2000" dirty="0">
                <a:latin typeface="Helvetica" pitchFamily="2" charset="0"/>
              </a:rPr>
              <a:t>100 nm thick, 20 mm diameter spiral </a:t>
            </a:r>
            <a:br>
              <a:rPr lang="en-US" sz="2000" dirty="0">
                <a:latin typeface="Helvetica" pitchFamily="2" charset="0"/>
              </a:rPr>
            </a:br>
            <a:r>
              <a:rPr lang="en-US" sz="2000" dirty="0" err="1">
                <a:latin typeface="Helvetica" pitchFamily="2" charset="0"/>
              </a:rPr>
              <a:t>NbSi</a:t>
            </a:r>
            <a:r>
              <a:rPr lang="en-US" sz="2000" dirty="0">
                <a:latin typeface="Helvetica" pitchFamily="2" charset="0"/>
              </a:rPr>
              <a:t> TES sensor lithographed on a 200 g Ge crystal</a:t>
            </a:r>
          </a:p>
          <a:p>
            <a:r>
              <a:rPr lang="en-US" sz="2000" dirty="0">
                <a:latin typeface="Helvetica" pitchFamily="2" charset="0"/>
              </a:rPr>
              <a:t>Run underground in NTL mode (data next </a:t>
            </a:r>
            <a:r>
              <a:rPr lang="en-US" sz="2000" dirty="0" err="1">
                <a:latin typeface="Helvetica" pitchFamily="2" charset="0"/>
              </a:rPr>
              <a:t>pg</a:t>
            </a:r>
            <a:r>
              <a:rPr lang="en-US" sz="2000" dirty="0">
                <a:latin typeface="Helvetica" pitchFamily="2" charset="0"/>
              </a:rPr>
              <a:t>)</a:t>
            </a:r>
            <a:endParaRPr lang="en-US" sz="2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B1A2C33-DD33-FC42-84ED-33E6C50B3E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2844" y="2906951"/>
            <a:ext cx="6887485" cy="368117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80F33C8-BEA6-E041-A11A-814EAC98B6B6}"/>
              </a:ext>
            </a:extLst>
          </p:cNvPr>
          <p:cNvSpPr txBox="1"/>
          <p:nvPr/>
        </p:nvSpPr>
        <p:spPr>
          <a:xfrm>
            <a:off x="6805465" y="1294373"/>
            <a:ext cx="53865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Future </a:t>
            </a:r>
            <a:r>
              <a:rPr lang="en-US" dirty="0"/>
              <a:t>Edelweiss sub-</a:t>
            </a:r>
            <a:r>
              <a:rPr lang="en-US" dirty="0" err="1"/>
              <a:t>GeVProgram</a:t>
            </a:r>
            <a:endParaRPr lang="en-US" dirty="0"/>
          </a:p>
          <a:p>
            <a:r>
              <a:rPr lang="en-US" dirty="0" err="1"/>
              <a:t>Cryosel</a:t>
            </a:r>
            <a:r>
              <a:rPr lang="en-US" dirty="0"/>
              <a:t> = Thermal Bolometer with NTD thermistor</a:t>
            </a:r>
          </a:p>
          <a:p>
            <a:r>
              <a:rPr lang="en-US" dirty="0"/>
              <a:t>      running at 200 V with 20 eV phonon resolution</a:t>
            </a:r>
          </a:p>
          <a:p>
            <a:r>
              <a:rPr lang="en-US" dirty="0"/>
              <a:t>Can identify </a:t>
            </a:r>
            <a:r>
              <a:rPr lang="en-US" dirty="0" err="1"/>
              <a:t>athermal</a:t>
            </a:r>
            <a:r>
              <a:rPr lang="en-US" dirty="0"/>
              <a:t> phonons from heat-only        </a:t>
            </a:r>
            <a:br>
              <a:rPr lang="en-US" dirty="0"/>
            </a:br>
            <a:r>
              <a:rPr lang="en-US" dirty="0"/>
              <a:t>       events using the </a:t>
            </a:r>
            <a:r>
              <a:rPr lang="en-US" dirty="0" err="1"/>
              <a:t>NbSi</a:t>
            </a:r>
            <a:r>
              <a:rPr lang="en-US" dirty="0"/>
              <a:t> TES</a:t>
            </a:r>
          </a:p>
          <a:p>
            <a:r>
              <a:rPr lang="en-US" dirty="0"/>
              <a:t>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9D4D02-2560-C140-B608-B37E09F10811}"/>
              </a:ext>
            </a:extLst>
          </p:cNvPr>
          <p:cNvSpPr/>
          <p:nvPr/>
        </p:nvSpPr>
        <p:spPr>
          <a:xfrm>
            <a:off x="5395964" y="3453638"/>
            <a:ext cx="43011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S</a:t>
            </a:r>
            <a:r>
              <a:rPr lang="en-US" dirty="0">
                <a:solidFill>
                  <a:schemeClr val="bg1"/>
                </a:solidFill>
              </a:rPr>
              <a:t>uperconducting </a:t>
            </a:r>
            <a:r>
              <a:rPr lang="en-US" dirty="0">
                <a:solidFill>
                  <a:srgbClr val="FFFF00"/>
                </a:solidFill>
              </a:rPr>
              <a:t>S</a:t>
            </a:r>
            <a:r>
              <a:rPr lang="en-US" dirty="0">
                <a:solidFill>
                  <a:schemeClr val="bg1"/>
                </a:solidFill>
              </a:rPr>
              <a:t>ingle </a:t>
            </a:r>
            <a:r>
              <a:rPr lang="en-US" dirty="0">
                <a:solidFill>
                  <a:srgbClr val="FFFF00"/>
                </a:solidFill>
              </a:rPr>
              <a:t>E</a:t>
            </a:r>
            <a:r>
              <a:rPr lang="en-US" dirty="0">
                <a:solidFill>
                  <a:schemeClr val="bg1"/>
                </a:solidFill>
              </a:rPr>
              <a:t>lectron </a:t>
            </a:r>
            <a:r>
              <a:rPr lang="en-US" dirty="0">
                <a:solidFill>
                  <a:srgbClr val="FFFF00"/>
                </a:solidFill>
              </a:rPr>
              <a:t>D</a:t>
            </a:r>
            <a:r>
              <a:rPr lang="en-US" dirty="0">
                <a:solidFill>
                  <a:schemeClr val="bg1"/>
                </a:solidFill>
              </a:rPr>
              <a:t>evice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5C055F-8324-2149-9733-632109135B1A}"/>
              </a:ext>
            </a:extLst>
          </p:cNvPr>
          <p:cNvSpPr txBox="1"/>
          <p:nvPr/>
        </p:nvSpPr>
        <p:spPr>
          <a:xfrm>
            <a:off x="10503463" y="3499804"/>
            <a:ext cx="903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NbSi</a:t>
            </a:r>
            <a:r>
              <a:rPr lang="en-US" dirty="0">
                <a:solidFill>
                  <a:schemeClr val="bg1"/>
                </a:solidFill>
              </a:rPr>
              <a:t> TES</a:t>
            </a:r>
          </a:p>
        </p:txBody>
      </p:sp>
    </p:spTree>
    <p:extLst>
      <p:ext uri="{BB962C8B-B14F-4D97-AF65-F5344CB8AC3E}">
        <p14:creationId xmlns:p14="http://schemas.microsoft.com/office/powerpoint/2010/main" val="27881146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80266B4B-7C1C-A948-B109-58678B3F29A8}"/>
              </a:ext>
            </a:extLst>
          </p:cNvPr>
          <p:cNvGrpSpPr/>
          <p:nvPr/>
        </p:nvGrpSpPr>
        <p:grpSpPr>
          <a:xfrm>
            <a:off x="707317" y="2816304"/>
            <a:ext cx="5043260" cy="4044944"/>
            <a:chOff x="5492591" y="1430012"/>
            <a:chExt cx="6603874" cy="4855185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68BB8372-6E35-154B-A877-7290E51A92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92591" y="1430012"/>
              <a:ext cx="6603874" cy="4855185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0DF5ED8-16FE-EA4D-80DC-99E8D81195CC}"/>
                </a:ext>
              </a:extLst>
            </p:cNvPr>
            <p:cNvSpPr/>
            <p:nvPr/>
          </p:nvSpPr>
          <p:spPr>
            <a:xfrm>
              <a:off x="11634155" y="5813946"/>
              <a:ext cx="403170" cy="3138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F64260DD-8D83-4E48-9F8E-BB69388E7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884" y="217801"/>
            <a:ext cx="10804760" cy="753033"/>
          </a:xfrm>
        </p:spPr>
        <p:txBody>
          <a:bodyPr/>
          <a:lstStyle/>
          <a:p>
            <a:pPr algn="ctr"/>
            <a:r>
              <a:rPr lang="en-US" dirty="0"/>
              <a:t>Inelastic scattering extends access to lower mass NR</a:t>
            </a:r>
            <a:br>
              <a:rPr lang="en-US" dirty="0"/>
            </a:br>
            <a:r>
              <a:rPr lang="en-US" sz="2800" b="0" i="1" dirty="0"/>
              <a:t>An NR below threshold can be seen in the ER channel.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7EA6D4E-B69E-4246-A00D-A374E97CF9BD}"/>
              </a:ext>
            </a:extLst>
          </p:cNvPr>
          <p:cNvSpPr txBox="1"/>
          <p:nvPr/>
        </p:nvSpPr>
        <p:spPr>
          <a:xfrm>
            <a:off x="354933" y="1159551"/>
            <a:ext cx="52041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	        </a:t>
            </a:r>
            <a:r>
              <a:rPr lang="en-US" sz="2000" u="sng" dirty="0"/>
              <a:t>Migdal Effect</a:t>
            </a:r>
            <a:endParaRPr lang="en-US" sz="2000" dirty="0"/>
          </a:p>
          <a:p>
            <a:r>
              <a:rPr lang="en-US" sz="2000" dirty="0"/>
              <a:t>Readjustment of the electron cloud after NR</a:t>
            </a:r>
          </a:p>
          <a:p>
            <a:r>
              <a:rPr lang="en-US" sz="2000" dirty="0"/>
              <a:t>can spit out an electron </a:t>
            </a:r>
            <a:br>
              <a:rPr lang="en-US" sz="2000" dirty="0"/>
            </a:br>
            <a:r>
              <a:rPr lang="en-US" sz="2000" dirty="0"/>
              <a:t>of a few hundred eV.  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0BA9C48-49F1-E148-B835-EC2F65A90473}"/>
              </a:ext>
            </a:extLst>
          </p:cNvPr>
          <p:cNvGrpSpPr/>
          <p:nvPr/>
        </p:nvGrpSpPr>
        <p:grpSpPr>
          <a:xfrm>
            <a:off x="1987186" y="3110850"/>
            <a:ext cx="3564108" cy="2868109"/>
            <a:chOff x="1656736" y="3249307"/>
            <a:chExt cx="3886088" cy="3292317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3146603-2088-E84A-9707-9C7300777EF5}"/>
                </a:ext>
              </a:extLst>
            </p:cNvPr>
            <p:cNvSpPr txBox="1"/>
            <p:nvPr/>
          </p:nvSpPr>
          <p:spPr>
            <a:xfrm>
              <a:off x="1656737" y="3249307"/>
              <a:ext cx="1192192" cy="388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RED20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50B2346-FC21-B648-984C-DC5B2AC779F4}"/>
                </a:ext>
              </a:extLst>
            </p:cNvPr>
            <p:cNvSpPr txBox="1"/>
            <p:nvPr/>
          </p:nvSpPr>
          <p:spPr>
            <a:xfrm>
              <a:off x="1656736" y="3986075"/>
              <a:ext cx="1192192" cy="388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/>
                <a:t>NbSi</a:t>
              </a:r>
              <a:r>
                <a:rPr lang="en-US" sz="1600" dirty="0"/>
                <a:t> 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0A5C214-CC3E-3E44-B62F-B15B779EB8EF}"/>
                </a:ext>
              </a:extLst>
            </p:cNvPr>
            <p:cNvSpPr txBox="1"/>
            <p:nvPr/>
          </p:nvSpPr>
          <p:spPr>
            <a:xfrm>
              <a:off x="3540741" y="3408464"/>
              <a:ext cx="1882141" cy="388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CRESST-III 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CA459F2-D5BB-8941-B329-1AC96D8B619B}"/>
                </a:ext>
              </a:extLst>
            </p:cNvPr>
            <p:cNvSpPr txBox="1"/>
            <p:nvPr/>
          </p:nvSpPr>
          <p:spPr>
            <a:xfrm>
              <a:off x="3899219" y="6152996"/>
              <a:ext cx="1643605" cy="388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Xenon-1T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09444738-1F8C-3545-A053-262484133E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100000"/>
                    </a14:imgEffect>
                    <a14:imgEffect>
                      <a14:brightnessContrast bright="18000" contrast="93000"/>
                    </a14:imgEffect>
                  </a14:imgLayer>
                </a14:imgProps>
              </a:ext>
            </a:extLst>
          </a:blip>
          <a:srcRect l="-46711" t="49091" r="-11050"/>
          <a:stretch/>
        </p:blipFill>
        <p:spPr>
          <a:xfrm rot="5400000">
            <a:off x="1120701" y="5889534"/>
            <a:ext cx="497501" cy="139147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3302EE1C-535D-394C-9698-70801D54683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1462"/>
          <a:stretch/>
        </p:blipFill>
        <p:spPr>
          <a:xfrm>
            <a:off x="3384957" y="1821272"/>
            <a:ext cx="1687923" cy="949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2185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80266B4B-7C1C-A948-B109-58678B3F29A8}"/>
              </a:ext>
            </a:extLst>
          </p:cNvPr>
          <p:cNvGrpSpPr/>
          <p:nvPr/>
        </p:nvGrpSpPr>
        <p:grpSpPr>
          <a:xfrm>
            <a:off x="707317" y="2816304"/>
            <a:ext cx="5043260" cy="4044944"/>
            <a:chOff x="5492591" y="1430012"/>
            <a:chExt cx="6603874" cy="4855185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68BB8372-6E35-154B-A877-7290E51A92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92591" y="1430012"/>
              <a:ext cx="6603874" cy="4855185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0DF5ED8-16FE-EA4D-80DC-99E8D81195CC}"/>
                </a:ext>
              </a:extLst>
            </p:cNvPr>
            <p:cNvSpPr/>
            <p:nvPr/>
          </p:nvSpPr>
          <p:spPr>
            <a:xfrm>
              <a:off x="11634155" y="5813946"/>
              <a:ext cx="403170" cy="3138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F64260DD-8D83-4E48-9F8E-BB69388E7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884" y="217801"/>
            <a:ext cx="10804760" cy="753033"/>
          </a:xfrm>
        </p:spPr>
        <p:txBody>
          <a:bodyPr/>
          <a:lstStyle/>
          <a:p>
            <a:pPr algn="ctr"/>
            <a:r>
              <a:rPr lang="en-US" dirty="0"/>
              <a:t>Inelastic scattering extends access to lower mass NR</a:t>
            </a:r>
            <a:br>
              <a:rPr lang="en-US" dirty="0"/>
            </a:br>
            <a:r>
              <a:rPr lang="en-US" sz="2800" b="0" i="1" dirty="0"/>
              <a:t>An NR below threshold can be seen in the ER channel.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7EA6D4E-B69E-4246-A00D-A374E97CF9BD}"/>
              </a:ext>
            </a:extLst>
          </p:cNvPr>
          <p:cNvSpPr txBox="1"/>
          <p:nvPr/>
        </p:nvSpPr>
        <p:spPr>
          <a:xfrm>
            <a:off x="354933" y="1159551"/>
            <a:ext cx="52041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	        </a:t>
            </a:r>
            <a:r>
              <a:rPr lang="en-US" sz="2000" u="sng" dirty="0"/>
              <a:t>Migdal Effect</a:t>
            </a:r>
            <a:endParaRPr lang="en-US" sz="2000" dirty="0"/>
          </a:p>
          <a:p>
            <a:r>
              <a:rPr lang="en-US" sz="2000" dirty="0"/>
              <a:t>Readjustment of the electron cloud after NR</a:t>
            </a:r>
          </a:p>
          <a:p>
            <a:r>
              <a:rPr lang="en-US" sz="2000" dirty="0"/>
              <a:t>can spit out an electron </a:t>
            </a:r>
            <a:br>
              <a:rPr lang="en-US" sz="2000" dirty="0"/>
            </a:br>
            <a:r>
              <a:rPr lang="en-US" sz="2000" dirty="0"/>
              <a:t>of a few hundred eV.  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0BA9C48-49F1-E148-B835-EC2F65A90473}"/>
              </a:ext>
            </a:extLst>
          </p:cNvPr>
          <p:cNvGrpSpPr/>
          <p:nvPr/>
        </p:nvGrpSpPr>
        <p:grpSpPr>
          <a:xfrm>
            <a:off x="1987186" y="3110850"/>
            <a:ext cx="3564108" cy="2868109"/>
            <a:chOff x="1656736" y="3249307"/>
            <a:chExt cx="3886088" cy="3292317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3146603-2088-E84A-9707-9C7300777EF5}"/>
                </a:ext>
              </a:extLst>
            </p:cNvPr>
            <p:cNvSpPr txBox="1"/>
            <p:nvPr/>
          </p:nvSpPr>
          <p:spPr>
            <a:xfrm>
              <a:off x="1656737" y="3249307"/>
              <a:ext cx="1192192" cy="388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RED20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50B2346-FC21-B648-984C-DC5B2AC779F4}"/>
                </a:ext>
              </a:extLst>
            </p:cNvPr>
            <p:cNvSpPr txBox="1"/>
            <p:nvPr/>
          </p:nvSpPr>
          <p:spPr>
            <a:xfrm>
              <a:off x="1656736" y="3986075"/>
              <a:ext cx="1192192" cy="388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/>
                <a:t>NbSi</a:t>
              </a:r>
              <a:r>
                <a:rPr lang="en-US" sz="1600" dirty="0"/>
                <a:t> 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0A5C214-CC3E-3E44-B62F-B15B779EB8EF}"/>
                </a:ext>
              </a:extLst>
            </p:cNvPr>
            <p:cNvSpPr txBox="1"/>
            <p:nvPr/>
          </p:nvSpPr>
          <p:spPr>
            <a:xfrm>
              <a:off x="3540741" y="3408464"/>
              <a:ext cx="1882141" cy="388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CRESST-III 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CA459F2-D5BB-8941-B329-1AC96D8B619B}"/>
                </a:ext>
              </a:extLst>
            </p:cNvPr>
            <p:cNvSpPr txBox="1"/>
            <p:nvPr/>
          </p:nvSpPr>
          <p:spPr>
            <a:xfrm>
              <a:off x="3899219" y="6152996"/>
              <a:ext cx="1643605" cy="388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Xenon-1T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09444738-1F8C-3545-A053-262484133E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100000"/>
                    </a14:imgEffect>
                    <a14:imgEffect>
                      <a14:brightnessContrast bright="18000" contrast="93000"/>
                    </a14:imgEffect>
                  </a14:imgLayer>
                </a14:imgProps>
              </a:ext>
            </a:extLst>
          </a:blip>
          <a:srcRect l="-46711" t="49091" r="-11050"/>
          <a:stretch/>
        </p:blipFill>
        <p:spPr>
          <a:xfrm rot="5400000">
            <a:off x="1120701" y="5889534"/>
            <a:ext cx="497501" cy="139147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3302EE1C-535D-394C-9698-70801D54683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1462"/>
          <a:stretch/>
        </p:blipFill>
        <p:spPr>
          <a:xfrm>
            <a:off x="3384957" y="1821272"/>
            <a:ext cx="1687923" cy="949145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74D65853-38A7-2A48-AE7B-77F16D4E6E84}"/>
              </a:ext>
            </a:extLst>
          </p:cNvPr>
          <p:cNvSpPr/>
          <p:nvPr/>
        </p:nvSpPr>
        <p:spPr>
          <a:xfrm>
            <a:off x="1467255" y="3449405"/>
            <a:ext cx="4175923" cy="2383926"/>
          </a:xfrm>
          <a:custGeom>
            <a:avLst/>
            <a:gdLst>
              <a:gd name="connsiteX0" fmla="*/ 2406316 w 2425566"/>
              <a:gd name="connsiteY0" fmla="*/ 1703672 h 1703672"/>
              <a:gd name="connsiteX1" fmla="*/ 2425566 w 2425566"/>
              <a:gd name="connsiteY1" fmla="*/ 279133 h 1703672"/>
              <a:gd name="connsiteX2" fmla="*/ 2002055 w 2425566"/>
              <a:gd name="connsiteY2" fmla="*/ 192505 h 1703672"/>
              <a:gd name="connsiteX3" fmla="*/ 1443789 w 2425566"/>
              <a:gd name="connsiteY3" fmla="*/ 105878 h 1703672"/>
              <a:gd name="connsiteX4" fmla="*/ 933650 w 2425566"/>
              <a:gd name="connsiteY4" fmla="*/ 38501 h 1703672"/>
              <a:gd name="connsiteX5" fmla="*/ 500513 w 2425566"/>
              <a:gd name="connsiteY5" fmla="*/ 19251 h 1703672"/>
              <a:gd name="connsiteX6" fmla="*/ 96252 w 2425566"/>
              <a:gd name="connsiteY6" fmla="*/ 0 h 1703672"/>
              <a:gd name="connsiteX7" fmla="*/ 0 w 2425566"/>
              <a:gd name="connsiteY7" fmla="*/ 57752 h 1703672"/>
              <a:gd name="connsiteX8" fmla="*/ 0 w 2425566"/>
              <a:gd name="connsiteY8" fmla="*/ 279133 h 1703672"/>
              <a:gd name="connsiteX9" fmla="*/ 38501 w 2425566"/>
              <a:gd name="connsiteY9" fmla="*/ 490888 h 1703672"/>
              <a:gd name="connsiteX10" fmla="*/ 144379 w 2425566"/>
              <a:gd name="connsiteY10" fmla="*/ 798897 h 1703672"/>
              <a:gd name="connsiteX11" fmla="*/ 298383 w 2425566"/>
              <a:gd name="connsiteY11" fmla="*/ 972152 h 1703672"/>
              <a:gd name="connsiteX12" fmla="*/ 529389 w 2425566"/>
              <a:gd name="connsiteY12" fmla="*/ 1155032 h 1703672"/>
              <a:gd name="connsiteX13" fmla="*/ 914400 w 2425566"/>
              <a:gd name="connsiteY13" fmla="*/ 1260910 h 1703672"/>
              <a:gd name="connsiteX14" fmla="*/ 1896177 w 2425566"/>
              <a:gd name="connsiteY14" fmla="*/ 1559293 h 1703672"/>
              <a:gd name="connsiteX15" fmla="*/ 2348564 w 2425566"/>
              <a:gd name="connsiteY15" fmla="*/ 1674796 h 1703672"/>
              <a:gd name="connsiteX16" fmla="*/ 2406316 w 2425566"/>
              <a:gd name="connsiteY16" fmla="*/ 1703672 h 1703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425566" h="1703672">
                <a:moveTo>
                  <a:pt x="2406316" y="1703672"/>
                </a:moveTo>
                <a:lnTo>
                  <a:pt x="2425566" y="279133"/>
                </a:lnTo>
                <a:lnTo>
                  <a:pt x="2002055" y="192505"/>
                </a:lnTo>
                <a:lnTo>
                  <a:pt x="1443789" y="105878"/>
                </a:lnTo>
                <a:lnTo>
                  <a:pt x="933650" y="38501"/>
                </a:lnTo>
                <a:lnTo>
                  <a:pt x="500513" y="19251"/>
                </a:lnTo>
                <a:lnTo>
                  <a:pt x="96252" y="0"/>
                </a:lnTo>
                <a:lnTo>
                  <a:pt x="0" y="57752"/>
                </a:lnTo>
                <a:lnTo>
                  <a:pt x="0" y="279133"/>
                </a:lnTo>
                <a:lnTo>
                  <a:pt x="38501" y="490888"/>
                </a:lnTo>
                <a:lnTo>
                  <a:pt x="144379" y="798897"/>
                </a:lnTo>
                <a:lnTo>
                  <a:pt x="298383" y="972152"/>
                </a:lnTo>
                <a:lnTo>
                  <a:pt x="529389" y="1155032"/>
                </a:lnTo>
                <a:lnTo>
                  <a:pt x="914400" y="1260910"/>
                </a:lnTo>
                <a:lnTo>
                  <a:pt x="1896177" y="1559293"/>
                </a:lnTo>
                <a:lnTo>
                  <a:pt x="2348564" y="1674796"/>
                </a:lnTo>
                <a:lnTo>
                  <a:pt x="2406316" y="1703672"/>
                </a:lnTo>
                <a:close/>
              </a:path>
            </a:pathLst>
          </a:cu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E920E844-5552-B74B-880B-46F489D35939}"/>
              </a:ext>
            </a:extLst>
          </p:cNvPr>
          <p:cNvSpPr/>
          <p:nvPr/>
        </p:nvSpPr>
        <p:spPr>
          <a:xfrm>
            <a:off x="1448004" y="3791187"/>
            <a:ext cx="4195173" cy="2056995"/>
          </a:xfrm>
          <a:custGeom>
            <a:avLst/>
            <a:gdLst>
              <a:gd name="connsiteX0" fmla="*/ 2483318 w 2492943"/>
              <a:gd name="connsiteY0" fmla="*/ 182880 h 1453415"/>
              <a:gd name="connsiteX1" fmla="*/ 2021306 w 2492943"/>
              <a:gd name="connsiteY1" fmla="*/ 96253 h 1453415"/>
              <a:gd name="connsiteX2" fmla="*/ 1434164 w 2492943"/>
              <a:gd name="connsiteY2" fmla="*/ 19251 h 1453415"/>
              <a:gd name="connsiteX3" fmla="*/ 1106906 w 2492943"/>
              <a:gd name="connsiteY3" fmla="*/ 9626 h 1453415"/>
              <a:gd name="connsiteX4" fmla="*/ 625642 w 2492943"/>
              <a:gd name="connsiteY4" fmla="*/ 0 h 1453415"/>
              <a:gd name="connsiteX5" fmla="*/ 259882 w 2492943"/>
              <a:gd name="connsiteY5" fmla="*/ 19251 h 1453415"/>
              <a:gd name="connsiteX6" fmla="*/ 67377 w 2492943"/>
              <a:gd name="connsiteY6" fmla="*/ 48127 h 1453415"/>
              <a:gd name="connsiteX7" fmla="*/ 0 w 2492943"/>
              <a:gd name="connsiteY7" fmla="*/ 115504 h 1453415"/>
              <a:gd name="connsiteX8" fmla="*/ 0 w 2492943"/>
              <a:gd name="connsiteY8" fmla="*/ 115504 h 1453415"/>
              <a:gd name="connsiteX9" fmla="*/ 38501 w 2492943"/>
              <a:gd name="connsiteY9" fmla="*/ 221381 h 1453415"/>
              <a:gd name="connsiteX10" fmla="*/ 115503 w 2492943"/>
              <a:gd name="connsiteY10" fmla="*/ 365760 h 1453415"/>
              <a:gd name="connsiteX11" fmla="*/ 240632 w 2492943"/>
              <a:gd name="connsiteY11" fmla="*/ 471638 h 1453415"/>
              <a:gd name="connsiteX12" fmla="*/ 404261 w 2492943"/>
              <a:gd name="connsiteY12" fmla="*/ 654518 h 1453415"/>
              <a:gd name="connsiteX13" fmla="*/ 644893 w 2492943"/>
              <a:gd name="connsiteY13" fmla="*/ 798897 h 1453415"/>
              <a:gd name="connsiteX14" fmla="*/ 837398 w 2492943"/>
              <a:gd name="connsiteY14" fmla="*/ 914400 h 1453415"/>
              <a:gd name="connsiteX15" fmla="*/ 1280160 w 2492943"/>
              <a:gd name="connsiteY15" fmla="*/ 1058779 h 1453415"/>
              <a:gd name="connsiteX16" fmla="*/ 2107933 w 2492943"/>
              <a:gd name="connsiteY16" fmla="*/ 1357162 h 1453415"/>
              <a:gd name="connsiteX17" fmla="*/ 2492943 w 2492943"/>
              <a:gd name="connsiteY17" fmla="*/ 1453415 h 1453415"/>
              <a:gd name="connsiteX18" fmla="*/ 2483318 w 2492943"/>
              <a:gd name="connsiteY18" fmla="*/ 182880 h 1453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492943" h="1453415">
                <a:moveTo>
                  <a:pt x="2483318" y="182880"/>
                </a:moveTo>
                <a:lnTo>
                  <a:pt x="2021306" y="96253"/>
                </a:lnTo>
                <a:lnTo>
                  <a:pt x="1434164" y="19251"/>
                </a:lnTo>
                <a:lnTo>
                  <a:pt x="1106906" y="9626"/>
                </a:lnTo>
                <a:lnTo>
                  <a:pt x="625642" y="0"/>
                </a:lnTo>
                <a:lnTo>
                  <a:pt x="259882" y="19251"/>
                </a:lnTo>
                <a:lnTo>
                  <a:pt x="67377" y="48127"/>
                </a:lnTo>
                <a:lnTo>
                  <a:pt x="0" y="115504"/>
                </a:lnTo>
                <a:lnTo>
                  <a:pt x="0" y="115504"/>
                </a:lnTo>
                <a:lnTo>
                  <a:pt x="38501" y="221381"/>
                </a:lnTo>
                <a:lnTo>
                  <a:pt x="115503" y="365760"/>
                </a:lnTo>
                <a:lnTo>
                  <a:pt x="240632" y="471638"/>
                </a:lnTo>
                <a:lnTo>
                  <a:pt x="404261" y="654518"/>
                </a:lnTo>
                <a:lnTo>
                  <a:pt x="644893" y="798897"/>
                </a:lnTo>
                <a:lnTo>
                  <a:pt x="837398" y="914400"/>
                </a:lnTo>
                <a:lnTo>
                  <a:pt x="1280160" y="1058779"/>
                </a:lnTo>
                <a:lnTo>
                  <a:pt x="2107933" y="1357162"/>
                </a:lnTo>
                <a:lnTo>
                  <a:pt x="2492943" y="1453415"/>
                </a:lnTo>
                <a:cubicBezTo>
                  <a:pt x="2489735" y="1029903"/>
                  <a:pt x="2486526" y="606392"/>
                  <a:pt x="2483318" y="18288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29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C407B6-53BF-1A4A-B98D-C7E0BACA7F6F}"/>
              </a:ext>
            </a:extLst>
          </p:cNvPr>
          <p:cNvSpPr txBox="1"/>
          <p:nvPr/>
        </p:nvSpPr>
        <p:spPr>
          <a:xfrm>
            <a:off x="1312393" y="4539676"/>
            <a:ext cx="1443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rgbClr val="0070C0"/>
                </a:solidFill>
              </a:rPr>
              <a:t>CDMSLite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DE6F88D-E2E8-6D41-8E1B-2699871CE5A6}"/>
              </a:ext>
            </a:extLst>
          </p:cNvPr>
          <p:cNvSpPr txBox="1"/>
          <p:nvPr/>
        </p:nvSpPr>
        <p:spPr>
          <a:xfrm>
            <a:off x="1598166" y="4129027"/>
            <a:ext cx="1375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CDEX-10</a:t>
            </a:r>
          </a:p>
        </p:txBody>
      </p:sp>
    </p:spTree>
    <p:extLst>
      <p:ext uri="{BB962C8B-B14F-4D97-AF65-F5344CB8AC3E}">
        <p14:creationId xmlns:p14="http://schemas.microsoft.com/office/powerpoint/2010/main" val="386494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983" y="20120"/>
            <a:ext cx="72237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American Typewriter" panose="02090604020004020304" pitchFamily="18" charset="77"/>
              </a:rPr>
              <a:t>Prime Suspect: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8872" y="1627716"/>
            <a:ext cx="2154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merican Typewriter" panose="02090604020004020304" pitchFamily="18" charset="77"/>
              </a:rPr>
              <a:t>The WIMP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586B4A-4C2E-564B-A485-51FEFF45FD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024" y="2404400"/>
            <a:ext cx="2679997" cy="428799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890AF83-FA02-9A49-985E-26D380C184EF}"/>
              </a:ext>
            </a:extLst>
          </p:cNvPr>
          <p:cNvSpPr txBox="1"/>
          <p:nvPr/>
        </p:nvSpPr>
        <p:spPr>
          <a:xfrm>
            <a:off x="3195450" y="1615366"/>
            <a:ext cx="59855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merican Typewriter" panose="02090604020004020304" pitchFamily="18" charset="77"/>
              </a:rPr>
              <a:t>in the Cosmos with the …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587AB11-8C6C-C947-9B1E-FCEF5AC06418}"/>
              </a:ext>
            </a:extLst>
          </p:cNvPr>
          <p:cNvSpPr/>
          <p:nvPr/>
        </p:nvSpPr>
        <p:spPr>
          <a:xfrm>
            <a:off x="2349815" y="789477"/>
            <a:ext cx="72778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merican Typewriter" panose="02090604020004020304" pitchFamily="18" charset="77"/>
              </a:rPr>
              <a:t>W</a:t>
            </a:r>
            <a:r>
              <a:rPr lang="en-US" sz="3200" dirty="0">
                <a:solidFill>
                  <a:srgbClr val="000000"/>
                </a:solidFill>
                <a:latin typeface="American Typewriter" panose="02090604020004020304" pitchFamily="18" charset="77"/>
              </a:rPr>
              <a:t>eakly </a:t>
            </a:r>
            <a:r>
              <a:rPr lang="en-US" sz="3200" dirty="0">
                <a:solidFill>
                  <a:srgbClr val="FF0000"/>
                </a:solidFill>
                <a:latin typeface="American Typewriter" panose="02090604020004020304" pitchFamily="18" charset="77"/>
              </a:rPr>
              <a:t>I</a:t>
            </a:r>
            <a:r>
              <a:rPr lang="en-US" sz="3200" dirty="0">
                <a:solidFill>
                  <a:srgbClr val="000000"/>
                </a:solidFill>
                <a:latin typeface="American Typewriter" panose="02090604020004020304" pitchFamily="18" charset="77"/>
              </a:rPr>
              <a:t>nteracting </a:t>
            </a:r>
            <a:r>
              <a:rPr lang="en-US" sz="3200" dirty="0">
                <a:solidFill>
                  <a:srgbClr val="FF0000"/>
                </a:solidFill>
                <a:latin typeface="American Typewriter" panose="02090604020004020304" pitchFamily="18" charset="77"/>
              </a:rPr>
              <a:t>M</a:t>
            </a:r>
            <a:r>
              <a:rPr lang="en-US" sz="3200" dirty="0">
                <a:solidFill>
                  <a:srgbClr val="000000"/>
                </a:solidFill>
                <a:latin typeface="American Typewriter" panose="02090604020004020304" pitchFamily="18" charset="77"/>
              </a:rPr>
              <a:t>assive </a:t>
            </a:r>
            <a:r>
              <a:rPr lang="en-US" sz="3200" dirty="0">
                <a:solidFill>
                  <a:srgbClr val="FF0000"/>
                </a:solidFill>
                <a:latin typeface="American Typewriter" panose="02090604020004020304" pitchFamily="18" charset="77"/>
              </a:rPr>
              <a:t>P</a:t>
            </a:r>
            <a:r>
              <a:rPr lang="en-US" sz="3200" dirty="0">
                <a:solidFill>
                  <a:srgbClr val="000000"/>
                </a:solidFill>
                <a:latin typeface="American Typewriter" panose="02090604020004020304" pitchFamily="18" charset="77"/>
              </a:rPr>
              <a:t>article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65D5CB6-8933-4B4C-9FBA-49BC28C6C85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95621" y="2484584"/>
            <a:ext cx="2652667" cy="210412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CD34F72-F04D-BB4E-82E0-B530DA61FFA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366441" y="2469611"/>
            <a:ext cx="1305370" cy="207878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5404B5D-93FB-EB4E-AFCD-251FF0EBD7C6}"/>
              </a:ext>
            </a:extLst>
          </p:cNvPr>
          <p:cNvSpPr txBox="1"/>
          <p:nvPr/>
        </p:nvSpPr>
        <p:spPr>
          <a:xfrm>
            <a:off x="3370359" y="2515826"/>
            <a:ext cx="1166191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Snell Roundhand" panose="02000603080000090004" pitchFamily="2" charset="77"/>
              </a:rPr>
              <a:t>  Gravity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B9B922-0408-5141-8B5C-4778D90599F3}"/>
              </a:ext>
            </a:extLst>
          </p:cNvPr>
          <p:cNvSpPr txBox="1"/>
          <p:nvPr/>
        </p:nvSpPr>
        <p:spPr>
          <a:xfrm>
            <a:off x="4699079" y="2515826"/>
            <a:ext cx="1166191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Snell Roundhand" panose="02000603080000090004" pitchFamily="2" charset="77"/>
              </a:rPr>
              <a:t>   E&amp;M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C501667-86EE-CE4B-B52B-BCB30B7CEA2F}"/>
              </a:ext>
            </a:extLst>
          </p:cNvPr>
          <p:cNvSpPr txBox="1"/>
          <p:nvPr/>
        </p:nvSpPr>
        <p:spPr>
          <a:xfrm>
            <a:off x="7436031" y="2515826"/>
            <a:ext cx="1166191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Snell Roundhand" panose="02000603080000090004" pitchFamily="2" charset="77"/>
              </a:rPr>
              <a:t>   Weak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9054DFF-50A0-4F4A-9DFF-48007DCB73EC}"/>
              </a:ext>
            </a:extLst>
          </p:cNvPr>
          <p:cNvSpPr/>
          <p:nvPr/>
        </p:nvSpPr>
        <p:spPr bwMode="auto">
          <a:xfrm>
            <a:off x="3016969" y="2356803"/>
            <a:ext cx="1682109" cy="2253630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charset="0"/>
              <a:ea typeface="ＭＳ Ｐゴシック" charset="0"/>
            </a:endParaRPr>
          </a:p>
        </p:txBody>
      </p:sp>
      <p:sp>
        <p:nvSpPr>
          <p:cNvPr id="25" name="Cross 24">
            <a:extLst>
              <a:ext uri="{FF2B5EF4-FFF2-40B4-BE49-F238E27FC236}">
                <a16:creationId xmlns:a16="http://schemas.microsoft.com/office/drawing/2014/main" id="{3ABB148F-4B22-AC43-83C3-92F39735F698}"/>
              </a:ext>
            </a:extLst>
          </p:cNvPr>
          <p:cNvSpPr/>
          <p:nvPr/>
        </p:nvSpPr>
        <p:spPr bwMode="auto">
          <a:xfrm rot="2636976">
            <a:off x="4761971" y="3139651"/>
            <a:ext cx="1083176" cy="1086679"/>
          </a:xfrm>
          <a:prstGeom prst="plus">
            <a:avLst>
              <a:gd name="adj" fmla="val 44490"/>
            </a:avLst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charset="0"/>
              <a:ea typeface="ＭＳ Ｐゴシック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8BF6AD5-AE13-EE42-9E66-753E2C944BB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53221" y="2469611"/>
            <a:ext cx="1313220" cy="2078786"/>
          </a:xfrm>
          <a:prstGeom prst="rect">
            <a:avLst/>
          </a:prstGeom>
        </p:spPr>
      </p:pic>
      <p:sp>
        <p:nvSpPr>
          <p:cNvPr id="26" name="Cross 25">
            <a:extLst>
              <a:ext uri="{FF2B5EF4-FFF2-40B4-BE49-F238E27FC236}">
                <a16:creationId xmlns:a16="http://schemas.microsoft.com/office/drawing/2014/main" id="{CBF510C0-D073-DD41-8128-DDFA6846223B}"/>
              </a:ext>
            </a:extLst>
          </p:cNvPr>
          <p:cNvSpPr/>
          <p:nvPr/>
        </p:nvSpPr>
        <p:spPr bwMode="auto">
          <a:xfrm rot="2636976">
            <a:off x="6173707" y="3150512"/>
            <a:ext cx="1083176" cy="1086679"/>
          </a:xfrm>
          <a:prstGeom prst="plus">
            <a:avLst>
              <a:gd name="adj" fmla="val 44490"/>
            </a:avLst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charset="0"/>
              <a:ea typeface="ＭＳ Ｐゴシック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34B30F8-9917-D84F-BB26-83C4607AE6BD}"/>
              </a:ext>
            </a:extLst>
          </p:cNvPr>
          <p:cNvSpPr txBox="1"/>
          <p:nvPr/>
        </p:nvSpPr>
        <p:spPr>
          <a:xfrm>
            <a:off x="6080807" y="2515826"/>
            <a:ext cx="1166191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Snell Roundhand" panose="02000603080000090004" pitchFamily="2" charset="77"/>
              </a:rPr>
              <a:t>   Strong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1A61DF3C-252F-1446-9162-FCDA09264783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50000"/>
          </a:blip>
          <a:stretch>
            <a:fillRect/>
          </a:stretch>
        </p:blipFill>
        <p:spPr>
          <a:xfrm rot="18773229" flipV="1">
            <a:off x="8165704" y="944454"/>
            <a:ext cx="4989282" cy="174073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FA67E6C-259E-3144-9196-98A6736439D4}"/>
              </a:ext>
            </a:extLst>
          </p:cNvPr>
          <p:cNvSpPr txBox="1"/>
          <p:nvPr/>
        </p:nvSpPr>
        <p:spPr>
          <a:xfrm>
            <a:off x="3370359" y="4753403"/>
            <a:ext cx="80310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Weak Interaction is allowed and provides the right relic density with a simple thermal equilibrium model in the early Universe.  But no smoking gun yet.</a:t>
            </a:r>
          </a:p>
        </p:txBody>
      </p:sp>
    </p:spTree>
    <p:extLst>
      <p:ext uri="{BB962C8B-B14F-4D97-AF65-F5344CB8AC3E}">
        <p14:creationId xmlns:p14="http://schemas.microsoft.com/office/powerpoint/2010/main" val="2405690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80266B4B-7C1C-A948-B109-58678B3F29A8}"/>
              </a:ext>
            </a:extLst>
          </p:cNvPr>
          <p:cNvGrpSpPr/>
          <p:nvPr/>
        </p:nvGrpSpPr>
        <p:grpSpPr>
          <a:xfrm>
            <a:off x="707317" y="2816304"/>
            <a:ext cx="5043260" cy="4044944"/>
            <a:chOff x="5492591" y="1430012"/>
            <a:chExt cx="6603874" cy="4855185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68BB8372-6E35-154B-A877-7290E51A92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92591" y="1430012"/>
              <a:ext cx="6603874" cy="4855185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0DF5ED8-16FE-EA4D-80DC-99E8D81195CC}"/>
                </a:ext>
              </a:extLst>
            </p:cNvPr>
            <p:cNvSpPr/>
            <p:nvPr/>
          </p:nvSpPr>
          <p:spPr>
            <a:xfrm>
              <a:off x="11634155" y="5813946"/>
              <a:ext cx="403170" cy="3138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BCCD85-7C3C-BC46-997C-BE80C6F228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30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4260DD-8D83-4E48-9F8E-BB69388E7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884" y="217801"/>
            <a:ext cx="10804760" cy="753033"/>
          </a:xfrm>
        </p:spPr>
        <p:txBody>
          <a:bodyPr/>
          <a:lstStyle/>
          <a:p>
            <a:pPr algn="ctr"/>
            <a:r>
              <a:rPr lang="en-US" dirty="0"/>
              <a:t>Inelastic scattering extends access to lower mass NR</a:t>
            </a:r>
            <a:br>
              <a:rPr lang="en-US" dirty="0"/>
            </a:br>
            <a:r>
              <a:rPr lang="en-US" sz="2800" b="0" i="1" dirty="0"/>
              <a:t>An NR below threshold can be seen in the ER channel.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7EA6D4E-B69E-4246-A00D-A374E97CF9BD}"/>
              </a:ext>
            </a:extLst>
          </p:cNvPr>
          <p:cNvSpPr txBox="1"/>
          <p:nvPr/>
        </p:nvSpPr>
        <p:spPr>
          <a:xfrm>
            <a:off x="354933" y="1159551"/>
            <a:ext cx="52041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	        </a:t>
            </a:r>
            <a:r>
              <a:rPr lang="en-US" sz="2000" u="sng" dirty="0"/>
              <a:t>Migdal Effect</a:t>
            </a:r>
            <a:endParaRPr lang="en-US" sz="2000" dirty="0"/>
          </a:p>
          <a:p>
            <a:r>
              <a:rPr lang="en-US" sz="2000" dirty="0"/>
              <a:t>Readjustment of the electron cloud after NR</a:t>
            </a:r>
          </a:p>
          <a:p>
            <a:r>
              <a:rPr lang="en-US" sz="2000" dirty="0"/>
              <a:t>can spit out an electron </a:t>
            </a:r>
            <a:br>
              <a:rPr lang="en-US" sz="2000" dirty="0"/>
            </a:br>
            <a:r>
              <a:rPr lang="en-US" sz="2000" dirty="0"/>
              <a:t>of a few hundred eV.  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0BA9C48-49F1-E148-B835-EC2F65A90473}"/>
              </a:ext>
            </a:extLst>
          </p:cNvPr>
          <p:cNvGrpSpPr/>
          <p:nvPr/>
        </p:nvGrpSpPr>
        <p:grpSpPr>
          <a:xfrm>
            <a:off x="1987186" y="3110850"/>
            <a:ext cx="3564108" cy="2868109"/>
            <a:chOff x="1656736" y="3249307"/>
            <a:chExt cx="3886088" cy="3292317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3146603-2088-E84A-9707-9C7300777EF5}"/>
                </a:ext>
              </a:extLst>
            </p:cNvPr>
            <p:cNvSpPr txBox="1"/>
            <p:nvPr/>
          </p:nvSpPr>
          <p:spPr>
            <a:xfrm>
              <a:off x="1656737" y="3249307"/>
              <a:ext cx="1192192" cy="388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RED20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50B2346-FC21-B648-984C-DC5B2AC779F4}"/>
                </a:ext>
              </a:extLst>
            </p:cNvPr>
            <p:cNvSpPr txBox="1"/>
            <p:nvPr/>
          </p:nvSpPr>
          <p:spPr>
            <a:xfrm>
              <a:off x="1656736" y="3986075"/>
              <a:ext cx="1192192" cy="388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/>
                <a:t>NbSi</a:t>
              </a:r>
              <a:r>
                <a:rPr lang="en-US" sz="1600" dirty="0"/>
                <a:t> 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0A5C214-CC3E-3E44-B62F-B15B779EB8EF}"/>
                </a:ext>
              </a:extLst>
            </p:cNvPr>
            <p:cNvSpPr txBox="1"/>
            <p:nvPr/>
          </p:nvSpPr>
          <p:spPr>
            <a:xfrm>
              <a:off x="3540741" y="3408464"/>
              <a:ext cx="1882141" cy="388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CRESST-III 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CA459F2-D5BB-8941-B329-1AC96D8B619B}"/>
                </a:ext>
              </a:extLst>
            </p:cNvPr>
            <p:cNvSpPr txBox="1"/>
            <p:nvPr/>
          </p:nvSpPr>
          <p:spPr>
            <a:xfrm>
              <a:off x="3899219" y="6152996"/>
              <a:ext cx="1643605" cy="388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Xenon-1T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8DB58E5-C539-3544-9409-B7BBC19CB7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79130" y="2829089"/>
            <a:ext cx="5385566" cy="4032199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0D9B9484-EACC-7840-BD22-21A8BC08C6E0}"/>
              </a:ext>
            </a:extLst>
          </p:cNvPr>
          <p:cNvSpPr txBox="1"/>
          <p:nvPr/>
        </p:nvSpPr>
        <p:spPr>
          <a:xfrm>
            <a:off x="6987852" y="1185683"/>
            <a:ext cx="5204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	     </a:t>
            </a:r>
            <a:r>
              <a:rPr lang="en-US" sz="2000" u="sng" dirty="0"/>
              <a:t>Bremsstrahlung</a:t>
            </a:r>
            <a:br>
              <a:rPr lang="en-US" sz="2000" dirty="0"/>
            </a:br>
            <a:r>
              <a:rPr lang="en-US" sz="2000" dirty="0"/>
              <a:t>Probability is 3-4 orders of magnitude less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C73C093-34F4-5042-ACF8-C7B463B9735F}"/>
              </a:ext>
            </a:extLst>
          </p:cNvPr>
          <p:cNvSpPr/>
          <p:nvPr/>
        </p:nvSpPr>
        <p:spPr>
          <a:xfrm>
            <a:off x="8199593" y="5778632"/>
            <a:ext cx="18582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-apple-system"/>
              </a:rPr>
              <a:t> 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-apple-system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arxiv:2203.02594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444738-1F8C-3545-A053-262484133E4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100000"/>
                    </a14:imgEffect>
                    <a14:imgEffect>
                      <a14:brightnessContrast bright="18000" contrast="93000"/>
                    </a14:imgEffect>
                  </a14:imgLayer>
                </a14:imgProps>
              </a:ext>
            </a:extLst>
          </a:blip>
          <a:srcRect l="-46711" t="49091" r="-11050"/>
          <a:stretch/>
        </p:blipFill>
        <p:spPr>
          <a:xfrm rot="5400000">
            <a:off x="1120701" y="5889534"/>
            <a:ext cx="497501" cy="139147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C8A7A99-0CE1-0843-8947-33E7F2430069}"/>
              </a:ext>
            </a:extLst>
          </p:cNvPr>
          <p:cNvSpPr txBox="1"/>
          <p:nvPr/>
        </p:nvSpPr>
        <p:spPr>
          <a:xfrm>
            <a:off x="10890020" y="2829089"/>
            <a:ext cx="1245643" cy="646331"/>
          </a:xfrm>
          <a:prstGeom prst="rect">
            <a:avLst/>
          </a:prstGeom>
          <a:solidFill>
            <a:schemeClr val="bg1"/>
          </a:solidFill>
          <a:ln>
            <a:solidFill>
              <a:srgbClr val="9A3A1C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CDMSLiteBrem</a:t>
            </a:r>
            <a:endParaRPr lang="en-US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E22DEE7-B33F-2E4D-B874-039FB1B38FEC}"/>
              </a:ext>
            </a:extLst>
          </p:cNvPr>
          <p:cNvCxnSpPr>
            <a:cxnSpLocks/>
          </p:cNvCxnSpPr>
          <p:nvPr/>
        </p:nvCxnSpPr>
        <p:spPr>
          <a:xfrm flipH="1">
            <a:off x="10373213" y="3475420"/>
            <a:ext cx="823908" cy="499669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0A0AA0D4-48E6-2242-8979-4A57D35DB176}"/>
              </a:ext>
            </a:extLst>
          </p:cNvPr>
          <p:cNvSpPr txBox="1"/>
          <p:nvPr/>
        </p:nvSpPr>
        <p:spPr>
          <a:xfrm>
            <a:off x="8597908" y="2138614"/>
            <a:ext cx="3524900" cy="646331"/>
          </a:xfrm>
          <a:prstGeom prst="rect">
            <a:avLst/>
          </a:prstGeom>
          <a:solidFill>
            <a:schemeClr val="bg1"/>
          </a:solidFill>
          <a:ln>
            <a:solidFill>
              <a:srgbClr val="9A3A1C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Surface runs (MIGDAL) </a:t>
            </a:r>
            <a:br>
              <a:rPr lang="en-US" dirty="0"/>
            </a:br>
            <a:r>
              <a:rPr lang="en-US" dirty="0"/>
              <a:t>CPD (Si with TES readout)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B9A0733-82A2-3F44-922D-041DBF4031A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4103"/>
          <a:stretch/>
        </p:blipFill>
        <p:spPr>
          <a:xfrm>
            <a:off x="6965163" y="1950285"/>
            <a:ext cx="1632745" cy="970945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3302EE1C-535D-394C-9698-70801D54683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1462"/>
          <a:stretch/>
        </p:blipFill>
        <p:spPr>
          <a:xfrm>
            <a:off x="3384957" y="1821272"/>
            <a:ext cx="1687923" cy="949145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74D65853-38A7-2A48-AE7B-77F16D4E6E84}"/>
              </a:ext>
            </a:extLst>
          </p:cNvPr>
          <p:cNvSpPr/>
          <p:nvPr/>
        </p:nvSpPr>
        <p:spPr>
          <a:xfrm>
            <a:off x="1467255" y="3449405"/>
            <a:ext cx="4175923" cy="2383926"/>
          </a:xfrm>
          <a:custGeom>
            <a:avLst/>
            <a:gdLst>
              <a:gd name="connsiteX0" fmla="*/ 2406316 w 2425566"/>
              <a:gd name="connsiteY0" fmla="*/ 1703672 h 1703672"/>
              <a:gd name="connsiteX1" fmla="*/ 2425566 w 2425566"/>
              <a:gd name="connsiteY1" fmla="*/ 279133 h 1703672"/>
              <a:gd name="connsiteX2" fmla="*/ 2002055 w 2425566"/>
              <a:gd name="connsiteY2" fmla="*/ 192505 h 1703672"/>
              <a:gd name="connsiteX3" fmla="*/ 1443789 w 2425566"/>
              <a:gd name="connsiteY3" fmla="*/ 105878 h 1703672"/>
              <a:gd name="connsiteX4" fmla="*/ 933650 w 2425566"/>
              <a:gd name="connsiteY4" fmla="*/ 38501 h 1703672"/>
              <a:gd name="connsiteX5" fmla="*/ 500513 w 2425566"/>
              <a:gd name="connsiteY5" fmla="*/ 19251 h 1703672"/>
              <a:gd name="connsiteX6" fmla="*/ 96252 w 2425566"/>
              <a:gd name="connsiteY6" fmla="*/ 0 h 1703672"/>
              <a:gd name="connsiteX7" fmla="*/ 0 w 2425566"/>
              <a:gd name="connsiteY7" fmla="*/ 57752 h 1703672"/>
              <a:gd name="connsiteX8" fmla="*/ 0 w 2425566"/>
              <a:gd name="connsiteY8" fmla="*/ 279133 h 1703672"/>
              <a:gd name="connsiteX9" fmla="*/ 38501 w 2425566"/>
              <a:gd name="connsiteY9" fmla="*/ 490888 h 1703672"/>
              <a:gd name="connsiteX10" fmla="*/ 144379 w 2425566"/>
              <a:gd name="connsiteY10" fmla="*/ 798897 h 1703672"/>
              <a:gd name="connsiteX11" fmla="*/ 298383 w 2425566"/>
              <a:gd name="connsiteY11" fmla="*/ 972152 h 1703672"/>
              <a:gd name="connsiteX12" fmla="*/ 529389 w 2425566"/>
              <a:gd name="connsiteY12" fmla="*/ 1155032 h 1703672"/>
              <a:gd name="connsiteX13" fmla="*/ 914400 w 2425566"/>
              <a:gd name="connsiteY13" fmla="*/ 1260910 h 1703672"/>
              <a:gd name="connsiteX14" fmla="*/ 1896177 w 2425566"/>
              <a:gd name="connsiteY14" fmla="*/ 1559293 h 1703672"/>
              <a:gd name="connsiteX15" fmla="*/ 2348564 w 2425566"/>
              <a:gd name="connsiteY15" fmla="*/ 1674796 h 1703672"/>
              <a:gd name="connsiteX16" fmla="*/ 2406316 w 2425566"/>
              <a:gd name="connsiteY16" fmla="*/ 1703672 h 1703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425566" h="1703672">
                <a:moveTo>
                  <a:pt x="2406316" y="1703672"/>
                </a:moveTo>
                <a:lnTo>
                  <a:pt x="2425566" y="279133"/>
                </a:lnTo>
                <a:lnTo>
                  <a:pt x="2002055" y="192505"/>
                </a:lnTo>
                <a:lnTo>
                  <a:pt x="1443789" y="105878"/>
                </a:lnTo>
                <a:lnTo>
                  <a:pt x="933650" y="38501"/>
                </a:lnTo>
                <a:lnTo>
                  <a:pt x="500513" y="19251"/>
                </a:lnTo>
                <a:lnTo>
                  <a:pt x="96252" y="0"/>
                </a:lnTo>
                <a:lnTo>
                  <a:pt x="0" y="57752"/>
                </a:lnTo>
                <a:lnTo>
                  <a:pt x="0" y="279133"/>
                </a:lnTo>
                <a:lnTo>
                  <a:pt x="38501" y="490888"/>
                </a:lnTo>
                <a:lnTo>
                  <a:pt x="144379" y="798897"/>
                </a:lnTo>
                <a:lnTo>
                  <a:pt x="298383" y="972152"/>
                </a:lnTo>
                <a:lnTo>
                  <a:pt x="529389" y="1155032"/>
                </a:lnTo>
                <a:lnTo>
                  <a:pt x="914400" y="1260910"/>
                </a:lnTo>
                <a:lnTo>
                  <a:pt x="1896177" y="1559293"/>
                </a:lnTo>
                <a:lnTo>
                  <a:pt x="2348564" y="1674796"/>
                </a:lnTo>
                <a:lnTo>
                  <a:pt x="2406316" y="1703672"/>
                </a:lnTo>
                <a:close/>
              </a:path>
            </a:pathLst>
          </a:cu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E920E844-5552-B74B-880B-46F489D35939}"/>
              </a:ext>
            </a:extLst>
          </p:cNvPr>
          <p:cNvSpPr/>
          <p:nvPr/>
        </p:nvSpPr>
        <p:spPr>
          <a:xfrm>
            <a:off x="1448004" y="3791187"/>
            <a:ext cx="4195173" cy="2056995"/>
          </a:xfrm>
          <a:custGeom>
            <a:avLst/>
            <a:gdLst>
              <a:gd name="connsiteX0" fmla="*/ 2483318 w 2492943"/>
              <a:gd name="connsiteY0" fmla="*/ 182880 h 1453415"/>
              <a:gd name="connsiteX1" fmla="*/ 2021306 w 2492943"/>
              <a:gd name="connsiteY1" fmla="*/ 96253 h 1453415"/>
              <a:gd name="connsiteX2" fmla="*/ 1434164 w 2492943"/>
              <a:gd name="connsiteY2" fmla="*/ 19251 h 1453415"/>
              <a:gd name="connsiteX3" fmla="*/ 1106906 w 2492943"/>
              <a:gd name="connsiteY3" fmla="*/ 9626 h 1453415"/>
              <a:gd name="connsiteX4" fmla="*/ 625642 w 2492943"/>
              <a:gd name="connsiteY4" fmla="*/ 0 h 1453415"/>
              <a:gd name="connsiteX5" fmla="*/ 259882 w 2492943"/>
              <a:gd name="connsiteY5" fmla="*/ 19251 h 1453415"/>
              <a:gd name="connsiteX6" fmla="*/ 67377 w 2492943"/>
              <a:gd name="connsiteY6" fmla="*/ 48127 h 1453415"/>
              <a:gd name="connsiteX7" fmla="*/ 0 w 2492943"/>
              <a:gd name="connsiteY7" fmla="*/ 115504 h 1453415"/>
              <a:gd name="connsiteX8" fmla="*/ 0 w 2492943"/>
              <a:gd name="connsiteY8" fmla="*/ 115504 h 1453415"/>
              <a:gd name="connsiteX9" fmla="*/ 38501 w 2492943"/>
              <a:gd name="connsiteY9" fmla="*/ 221381 h 1453415"/>
              <a:gd name="connsiteX10" fmla="*/ 115503 w 2492943"/>
              <a:gd name="connsiteY10" fmla="*/ 365760 h 1453415"/>
              <a:gd name="connsiteX11" fmla="*/ 240632 w 2492943"/>
              <a:gd name="connsiteY11" fmla="*/ 471638 h 1453415"/>
              <a:gd name="connsiteX12" fmla="*/ 404261 w 2492943"/>
              <a:gd name="connsiteY12" fmla="*/ 654518 h 1453415"/>
              <a:gd name="connsiteX13" fmla="*/ 644893 w 2492943"/>
              <a:gd name="connsiteY13" fmla="*/ 798897 h 1453415"/>
              <a:gd name="connsiteX14" fmla="*/ 837398 w 2492943"/>
              <a:gd name="connsiteY14" fmla="*/ 914400 h 1453415"/>
              <a:gd name="connsiteX15" fmla="*/ 1280160 w 2492943"/>
              <a:gd name="connsiteY15" fmla="*/ 1058779 h 1453415"/>
              <a:gd name="connsiteX16" fmla="*/ 2107933 w 2492943"/>
              <a:gd name="connsiteY16" fmla="*/ 1357162 h 1453415"/>
              <a:gd name="connsiteX17" fmla="*/ 2492943 w 2492943"/>
              <a:gd name="connsiteY17" fmla="*/ 1453415 h 1453415"/>
              <a:gd name="connsiteX18" fmla="*/ 2483318 w 2492943"/>
              <a:gd name="connsiteY18" fmla="*/ 182880 h 1453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492943" h="1453415">
                <a:moveTo>
                  <a:pt x="2483318" y="182880"/>
                </a:moveTo>
                <a:lnTo>
                  <a:pt x="2021306" y="96253"/>
                </a:lnTo>
                <a:lnTo>
                  <a:pt x="1434164" y="19251"/>
                </a:lnTo>
                <a:lnTo>
                  <a:pt x="1106906" y="9626"/>
                </a:lnTo>
                <a:lnTo>
                  <a:pt x="625642" y="0"/>
                </a:lnTo>
                <a:lnTo>
                  <a:pt x="259882" y="19251"/>
                </a:lnTo>
                <a:lnTo>
                  <a:pt x="67377" y="48127"/>
                </a:lnTo>
                <a:lnTo>
                  <a:pt x="0" y="115504"/>
                </a:lnTo>
                <a:lnTo>
                  <a:pt x="0" y="115504"/>
                </a:lnTo>
                <a:lnTo>
                  <a:pt x="38501" y="221381"/>
                </a:lnTo>
                <a:lnTo>
                  <a:pt x="115503" y="365760"/>
                </a:lnTo>
                <a:lnTo>
                  <a:pt x="240632" y="471638"/>
                </a:lnTo>
                <a:lnTo>
                  <a:pt x="404261" y="654518"/>
                </a:lnTo>
                <a:lnTo>
                  <a:pt x="644893" y="798897"/>
                </a:lnTo>
                <a:lnTo>
                  <a:pt x="837398" y="914400"/>
                </a:lnTo>
                <a:lnTo>
                  <a:pt x="1280160" y="1058779"/>
                </a:lnTo>
                <a:lnTo>
                  <a:pt x="2107933" y="1357162"/>
                </a:lnTo>
                <a:lnTo>
                  <a:pt x="2492943" y="1453415"/>
                </a:lnTo>
                <a:cubicBezTo>
                  <a:pt x="2489735" y="1029903"/>
                  <a:pt x="2486526" y="606392"/>
                  <a:pt x="2483318" y="18288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29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C407B6-53BF-1A4A-B98D-C7E0BACA7F6F}"/>
              </a:ext>
            </a:extLst>
          </p:cNvPr>
          <p:cNvSpPr txBox="1"/>
          <p:nvPr/>
        </p:nvSpPr>
        <p:spPr>
          <a:xfrm>
            <a:off x="1312393" y="4539676"/>
            <a:ext cx="1443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rgbClr val="0070C0"/>
                </a:solidFill>
              </a:rPr>
              <a:t>CDMSLite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DE6F88D-E2E8-6D41-8E1B-2699871CE5A6}"/>
              </a:ext>
            </a:extLst>
          </p:cNvPr>
          <p:cNvSpPr txBox="1"/>
          <p:nvPr/>
        </p:nvSpPr>
        <p:spPr>
          <a:xfrm>
            <a:off x="1598166" y="4129027"/>
            <a:ext cx="1375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>CDEX-10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F9DEA69-6061-154D-B7D1-65F69EDAAAA6}"/>
              </a:ext>
            </a:extLst>
          </p:cNvPr>
          <p:cNvCxnSpPr>
            <a:cxnSpLocks/>
            <a:stCxn id="30" idx="2"/>
          </p:cNvCxnSpPr>
          <p:nvPr/>
        </p:nvCxnSpPr>
        <p:spPr>
          <a:xfrm flipH="1">
            <a:off x="10219664" y="2784945"/>
            <a:ext cx="140694" cy="359503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0708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EDB84A-5618-7C43-836E-D19D35DDC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31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49EABA-986B-794C-BFB5-60835CF78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129092"/>
            <a:ext cx="11582874" cy="753033"/>
          </a:xfrm>
        </p:spPr>
        <p:txBody>
          <a:bodyPr/>
          <a:lstStyle/>
          <a:p>
            <a:r>
              <a:rPr lang="en-US" dirty="0"/>
              <a:t>CRESST – III Program</a:t>
            </a:r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D63F2B-2A8A-F545-B319-48D442639D6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65113" y="1804046"/>
            <a:ext cx="2007341" cy="24072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B2CCE1B-17BA-2A4C-8160-CA21729C52B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402082" y="2104982"/>
            <a:ext cx="2179175" cy="18043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F030868-96C0-254C-AB3B-775A16376C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6141" y="1563482"/>
            <a:ext cx="4569161" cy="149838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E895191-21F7-FF43-87A7-FB8DB7C9A9C7}"/>
              </a:ext>
            </a:extLst>
          </p:cNvPr>
          <p:cNvSpPr txBox="1"/>
          <p:nvPr/>
        </p:nvSpPr>
        <p:spPr>
          <a:xfrm>
            <a:off x="7683869" y="1117510"/>
            <a:ext cx="43299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+mj-lt"/>
                <a:cs typeface="Calibri" panose="020F0502020204030204" pitchFamily="34" charset="0"/>
              </a:rPr>
              <a:t>Recent Spin Independent Limits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97F976-7D50-604B-B971-A12834EA6DAF}"/>
              </a:ext>
            </a:extLst>
          </p:cNvPr>
          <p:cNvSpPr txBox="1"/>
          <p:nvPr/>
        </p:nvSpPr>
        <p:spPr>
          <a:xfrm>
            <a:off x="7192409" y="3197850"/>
            <a:ext cx="570199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2000" b="1" dirty="0">
                <a:solidFill>
                  <a:srgbClr val="C00000"/>
                </a:solidFill>
                <a:cs typeface="Times New Roman" panose="02020603050405020304" pitchFamily="18" charset="0"/>
              </a:rPr>
              <a:t>New Spin Dependent Limits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Two 10g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LiAlOs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crystals in LNGS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Lithium: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92.4% </a:t>
            </a:r>
            <a:r>
              <a:rPr lang="en-US" sz="20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 (p),  7.6% </a:t>
            </a:r>
            <a:r>
              <a:rPr lang="en-US" sz="20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 (</a:t>
            </a:r>
            <a:r>
              <a:rPr 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p,n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864D9AB-4747-4144-90A7-14D7BEF2E6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5164" y="4306960"/>
            <a:ext cx="3114232" cy="2380305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DF08DE61-BFAA-794A-A100-1D69CC463730}"/>
              </a:ext>
            </a:extLst>
          </p:cNvPr>
          <p:cNvSpPr/>
          <p:nvPr/>
        </p:nvSpPr>
        <p:spPr>
          <a:xfrm>
            <a:off x="4482180" y="5264687"/>
            <a:ext cx="717018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Planning for a 100 detector underground exposure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upgrade LNGS cryogenic infrastructure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 TES mass production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Continue to improve crystal purity</a:t>
            </a:r>
            <a:endParaRPr lang="en-US" sz="20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481261C-8767-0C47-97E1-DF94164430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10674" y="4210317"/>
            <a:ext cx="2485474" cy="53260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B47B887-25FA-4843-B48E-260CB750383F}"/>
              </a:ext>
            </a:extLst>
          </p:cNvPr>
          <p:cNvSpPr txBox="1"/>
          <p:nvPr/>
        </p:nvSpPr>
        <p:spPr>
          <a:xfrm>
            <a:off x="192699" y="1148701"/>
            <a:ext cx="48885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CRESST has already moved to smaller </a:t>
            </a:r>
            <a:br>
              <a:rPr lang="en-US" sz="2000" b="1" dirty="0">
                <a:solidFill>
                  <a:srgbClr val="0070C0"/>
                </a:solidFill>
              </a:rPr>
            </a:br>
            <a:r>
              <a:rPr lang="en-US" sz="2000" b="1" dirty="0">
                <a:solidFill>
                  <a:srgbClr val="0070C0"/>
                </a:solidFill>
              </a:rPr>
              <a:t>detectors for improved resolution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8C9B584-0F76-D84A-9F32-E1CC0F230927}"/>
              </a:ext>
            </a:extLst>
          </p:cNvPr>
          <p:cNvSpPr/>
          <p:nvPr/>
        </p:nvSpPr>
        <p:spPr>
          <a:xfrm>
            <a:off x="5745116" y="1133571"/>
            <a:ext cx="18710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" panose="02020603050405020304" pitchFamily="18" charset="0"/>
              </a:rPr>
              <a:t>arXiv:1904.00498</a:t>
            </a:r>
            <a:endParaRPr lang="en-US" dirty="0">
              <a:effectLst/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5624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111899E-8DCC-D04A-814C-BAFB6EF84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/>
              <a:t>A Common challenge:</a:t>
            </a:r>
            <a:br>
              <a:rPr lang="en-US" sz="2667" dirty="0"/>
            </a:br>
            <a:r>
              <a:rPr lang="en-US" sz="2667" dirty="0"/>
              <a:t>	Understanding the Nuclear Recoil Scale at lower energies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6C6BCD-CA7E-984B-8916-D0E93473DF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4001" y="1321974"/>
            <a:ext cx="5137509" cy="32675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082676C-CC27-EB40-BE0C-9560AD9DAF2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031" y="1294444"/>
            <a:ext cx="5270500" cy="32584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A80DD10-4DF9-AB4A-ACA2-0E099E01FF98}"/>
              </a:ext>
            </a:extLst>
          </p:cNvPr>
          <p:cNvSpPr txBox="1"/>
          <p:nvPr/>
        </p:nvSpPr>
        <p:spPr>
          <a:xfrm>
            <a:off x="1079500" y="3238500"/>
            <a:ext cx="762000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88473"/>
            <a:r>
              <a:rPr lang="en-US" sz="2667" b="1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F052FC-A1BB-354B-8BD2-38D8A2CCD57F}"/>
              </a:ext>
            </a:extLst>
          </p:cNvPr>
          <p:cNvSpPr txBox="1"/>
          <p:nvPr/>
        </p:nvSpPr>
        <p:spPr>
          <a:xfrm>
            <a:off x="7335748" y="3238500"/>
            <a:ext cx="762000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88473"/>
            <a:r>
              <a:rPr lang="en-US" sz="2667" b="1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F07485-0B5F-7C4E-832C-7B580946B883}"/>
              </a:ext>
            </a:extLst>
          </p:cNvPr>
          <p:cNvSpPr txBox="1"/>
          <p:nvPr/>
        </p:nvSpPr>
        <p:spPr>
          <a:xfrm>
            <a:off x="190500" y="5352600"/>
            <a:ext cx="5389847" cy="751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88473"/>
            <a:r>
              <a:rPr lang="en-US" sz="2142" dirty="0" err="1">
                <a:solidFill>
                  <a:srgbClr val="000000"/>
                </a:solidFill>
                <a:latin typeface="Arial"/>
              </a:rPr>
              <a:t>LXe</a:t>
            </a:r>
            <a:r>
              <a:rPr lang="en-US" sz="2142" dirty="0">
                <a:solidFill>
                  <a:srgbClr val="000000"/>
                </a:solidFill>
                <a:latin typeface="Arial"/>
              </a:rPr>
              <a:t> TPC style in-situ neutron scattering </a:t>
            </a:r>
            <a:br>
              <a:rPr lang="en-US" sz="2142" dirty="0">
                <a:solidFill>
                  <a:srgbClr val="000000"/>
                </a:solidFill>
                <a:latin typeface="Arial"/>
              </a:rPr>
            </a:br>
            <a:r>
              <a:rPr lang="en-US" sz="2142" dirty="0">
                <a:solidFill>
                  <a:srgbClr val="000000"/>
                </a:solidFill>
                <a:latin typeface="Arial"/>
              </a:rPr>
              <a:t>is not an option for </a:t>
            </a:r>
            <a:r>
              <a:rPr lang="en-US" sz="2142" dirty="0" err="1">
                <a:solidFill>
                  <a:srgbClr val="000000"/>
                </a:solidFill>
                <a:latin typeface="Arial"/>
              </a:rPr>
              <a:t>cryo</a:t>
            </a:r>
            <a:r>
              <a:rPr lang="en-US" sz="2142" dirty="0">
                <a:solidFill>
                  <a:srgbClr val="000000"/>
                </a:solidFill>
                <a:latin typeface="Arial"/>
              </a:rPr>
              <a:t> bolometers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AC91DBB-8834-FB4F-9B80-4E5CAB32986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8153" y="4525497"/>
            <a:ext cx="2984500" cy="223368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EE4F7AD-9E2C-FD47-A9A0-575EED60D1DA}"/>
              </a:ext>
            </a:extLst>
          </p:cNvPr>
          <p:cNvSpPr txBox="1"/>
          <p:nvPr/>
        </p:nvSpPr>
        <p:spPr>
          <a:xfrm>
            <a:off x="8953500" y="1493660"/>
            <a:ext cx="1968500" cy="421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88473"/>
            <a:r>
              <a:rPr lang="en-US" sz="2142" dirty="0">
                <a:solidFill>
                  <a:srgbClr val="000000"/>
                </a:solidFill>
                <a:latin typeface="Arial"/>
              </a:rPr>
              <a:t>Silicon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7D14EF-AEDB-DC49-A8E4-6891B588E3D0}"/>
              </a:ext>
            </a:extLst>
          </p:cNvPr>
          <p:cNvSpPr txBox="1"/>
          <p:nvPr/>
        </p:nvSpPr>
        <p:spPr>
          <a:xfrm>
            <a:off x="2679281" y="1464196"/>
            <a:ext cx="1968500" cy="421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88473"/>
            <a:r>
              <a:rPr lang="en-US" sz="2142" dirty="0">
                <a:solidFill>
                  <a:srgbClr val="000000"/>
                </a:solidFill>
                <a:latin typeface="Arial"/>
              </a:rPr>
              <a:t>Germanium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BCC18C-56F7-1640-B965-7DE5ACF9A51E}"/>
              </a:ext>
            </a:extLst>
          </p:cNvPr>
          <p:cNvSpPr txBox="1"/>
          <p:nvPr/>
        </p:nvSpPr>
        <p:spPr>
          <a:xfrm>
            <a:off x="7723391" y="5720756"/>
            <a:ext cx="1968500" cy="4219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1088473"/>
            <a:r>
              <a:rPr lang="en-US" sz="2142" dirty="0">
                <a:solidFill>
                  <a:srgbClr val="000000"/>
                </a:solidFill>
                <a:latin typeface="Arial"/>
              </a:rPr>
              <a:t>DD generator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383723-308C-9A42-A4C2-C6FC29C39EE7}"/>
              </a:ext>
            </a:extLst>
          </p:cNvPr>
          <p:cNvSpPr txBox="1"/>
          <p:nvPr/>
        </p:nvSpPr>
        <p:spPr>
          <a:xfrm>
            <a:off x="7753273" y="5185858"/>
            <a:ext cx="1968500" cy="4219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1088473"/>
            <a:r>
              <a:rPr lang="en-US" sz="2142" dirty="0">
                <a:solidFill>
                  <a:srgbClr val="A4001D"/>
                </a:solidFill>
                <a:latin typeface="Arial"/>
              </a:rPr>
              <a:t>D</a:t>
            </a:r>
            <a:r>
              <a:rPr lang="en-US" sz="2142" baseline="-25000" dirty="0">
                <a:solidFill>
                  <a:srgbClr val="A4001D"/>
                </a:solidFill>
                <a:latin typeface="Arial"/>
              </a:rPr>
              <a:t>2</a:t>
            </a:r>
            <a:r>
              <a:rPr lang="en-US" sz="2142" dirty="0">
                <a:solidFill>
                  <a:srgbClr val="A4001D"/>
                </a:solidFill>
                <a:latin typeface="Arial"/>
              </a:rPr>
              <a:t> reflector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C89CB744-5D7E-5F44-AC97-1B5F2F20BA2C}"/>
              </a:ext>
            </a:extLst>
          </p:cNvPr>
          <p:cNvSpPr/>
          <p:nvPr/>
        </p:nvSpPr>
        <p:spPr>
          <a:xfrm>
            <a:off x="5651501" y="5875126"/>
            <a:ext cx="1778000" cy="380529"/>
          </a:xfrm>
          <a:prstGeom prst="roundRect">
            <a:avLst/>
          </a:prstGeom>
          <a:solidFill>
            <a:srgbClr val="CFE2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88473"/>
            <a:endParaRPr lang="en-US" sz="2142">
              <a:solidFill>
                <a:prstClr val="white"/>
              </a:solidFill>
              <a:latin typeface="Arial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7D61C32C-6AC0-C342-9049-7475DC82D7B8}"/>
              </a:ext>
            </a:extLst>
          </p:cNvPr>
          <p:cNvSpPr/>
          <p:nvPr/>
        </p:nvSpPr>
        <p:spPr>
          <a:xfrm>
            <a:off x="5905500" y="6032971"/>
            <a:ext cx="1265926" cy="380529"/>
          </a:xfrm>
          <a:prstGeom prst="roundRect">
            <a:avLst/>
          </a:prstGeom>
          <a:solidFill>
            <a:srgbClr val="CFE2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88473"/>
            <a:endParaRPr lang="en-US" sz="2142">
              <a:solidFill>
                <a:prstClr val="white"/>
              </a:solidFill>
              <a:latin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E2CE049-1FD0-074A-B284-03AF1C6BBBE4}"/>
              </a:ext>
            </a:extLst>
          </p:cNvPr>
          <p:cNvSpPr txBox="1"/>
          <p:nvPr/>
        </p:nvSpPr>
        <p:spPr>
          <a:xfrm>
            <a:off x="5905500" y="5820699"/>
            <a:ext cx="2032000" cy="751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88473"/>
            <a:r>
              <a:rPr lang="en-US" sz="2142" dirty="0">
                <a:solidFill>
                  <a:srgbClr val="000000"/>
                </a:solidFill>
                <a:latin typeface="Arial"/>
              </a:rPr>
              <a:t>LUX in-situ </a:t>
            </a:r>
          </a:p>
          <a:p>
            <a:pPr defTabSz="1088473"/>
            <a:r>
              <a:rPr lang="en-US" sz="2142" dirty="0">
                <a:solidFill>
                  <a:srgbClr val="000000"/>
                </a:solidFill>
                <a:latin typeface="Arial"/>
              </a:rPr>
              <a:t>Calibration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68D8126-8D3B-8346-A8EE-E9F2FE81179C}"/>
              </a:ext>
            </a:extLst>
          </p:cNvPr>
          <p:cNvCxnSpPr/>
          <p:nvPr/>
        </p:nvCxnSpPr>
        <p:spPr>
          <a:xfrm>
            <a:off x="4980517" y="4620633"/>
            <a:ext cx="3881966" cy="2289062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4F6C0CD-3A74-4643-9613-DD5F3A1EC499}"/>
              </a:ext>
            </a:extLst>
          </p:cNvPr>
          <p:cNvCxnSpPr>
            <a:cxnSpLocks/>
          </p:cNvCxnSpPr>
          <p:nvPr/>
        </p:nvCxnSpPr>
        <p:spPr>
          <a:xfrm flipV="1">
            <a:off x="5176476" y="4552916"/>
            <a:ext cx="3086178" cy="2111733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3469B6FE-BF3E-074F-BBB7-A8EA25CA34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1088473"/>
            <a:fld id="{5BD36294-2849-48A8-8531-5354CF3095D2}" type="slidenum">
              <a:rPr lang="en-US">
                <a:solidFill>
                  <a:srgbClr val="000000"/>
                </a:solidFill>
              </a:rPr>
              <a:pPr defTabSz="1088473"/>
              <a:t>32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577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 animBg="1"/>
      <p:bldP spid="18" grpId="0" animBg="1"/>
      <p:bldP spid="20" grpId="0" animBg="1"/>
      <p:bldP spid="21" grpId="0" animBg="1"/>
      <p:bldP spid="1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111899E-8DCC-D04A-814C-BAFB6EF84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err="1"/>
              <a:t>SuperCDMS</a:t>
            </a:r>
            <a:r>
              <a:rPr lang="en-US" sz="2667" dirty="0"/>
              <a:t> Nuclear Recoil Scale Measurements at low energy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AF2132-AF00-9E42-B892-39654919D523}"/>
              </a:ext>
            </a:extLst>
          </p:cNvPr>
          <p:cNvSpPr/>
          <p:nvPr/>
        </p:nvSpPr>
        <p:spPr>
          <a:xfrm>
            <a:off x="67559" y="1206500"/>
            <a:ext cx="118745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3352" lvl="1" defTabSz="1088473"/>
            <a:r>
              <a:rPr lang="en-US" sz="2400" b="1" dirty="0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Neutron beam at the TUNL facility </a:t>
            </a:r>
          </a:p>
          <a:p>
            <a:pPr marL="576252" lvl="1" indent="-342900" defTabSz="108847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Used a “portable” ADR fridge and a Silicon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HVeV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576252" lvl="1" indent="-342900" defTabSz="108847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Next campaign in 2024 with a Germanium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HVeV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4663" defTabSz="1088473">
              <a:buSzPct val="82000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A035BCF-B841-F845-A20A-C616A7C58D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429"/>
          <a:stretch/>
        </p:blipFill>
        <p:spPr>
          <a:xfrm>
            <a:off x="6915141" y="1145870"/>
            <a:ext cx="2689641" cy="16250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94A1B6E-65FA-9348-86A8-CB972295A9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5885"/>
          <a:stretch/>
        </p:blipFill>
        <p:spPr>
          <a:xfrm>
            <a:off x="8344239" y="1165578"/>
            <a:ext cx="1245796" cy="32733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90476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2C3B08A-88D4-4844-A89A-95ADA1F19F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0129" y="1968068"/>
            <a:ext cx="3641871" cy="213326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111899E-8DCC-D04A-814C-BAFB6EF84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err="1"/>
              <a:t>SuperCDMS</a:t>
            </a:r>
            <a:r>
              <a:rPr lang="en-US" sz="2667" dirty="0"/>
              <a:t> Nuclear Recoil Scale Measurements at low energy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AF2132-AF00-9E42-B892-39654919D523}"/>
              </a:ext>
            </a:extLst>
          </p:cNvPr>
          <p:cNvSpPr/>
          <p:nvPr/>
        </p:nvSpPr>
        <p:spPr>
          <a:xfrm>
            <a:off x="67559" y="1206500"/>
            <a:ext cx="118745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3352" lvl="1" defTabSz="1088473"/>
            <a:r>
              <a:rPr lang="en-US" sz="2400" b="1" dirty="0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Neutron beam at the TUNL facility </a:t>
            </a:r>
          </a:p>
          <a:p>
            <a:pPr marL="576252" lvl="1" indent="-342900" defTabSz="108847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Used a “portable” ADR fridge and a Silicon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HVeV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576252" lvl="1" indent="-342900" defTabSz="108847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Next campaign in 2024 with a Germanium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HVeV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4663" defTabSz="1088473">
              <a:buSzPct val="82000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  <a:p>
            <a:pPr marL="84663" defTabSz="1088473">
              <a:buSzPct val="82000"/>
            </a:pPr>
            <a:r>
              <a:rPr lang="en-US" sz="2400" b="1" dirty="0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DD generator at FNAL NUMI hall (~300 </a:t>
            </a:r>
            <a:r>
              <a:rPr lang="en-US" sz="2400" b="1" dirty="0" err="1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mwe</a:t>
            </a:r>
            <a:r>
              <a:rPr lang="en-US" sz="2400" b="1" dirty="0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475944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Use the NEXUS fridge and backing array</a:t>
            </a:r>
          </a:p>
          <a:p>
            <a:pPr marL="475944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Run </a:t>
            </a:r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both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HVeV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with full-scale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SuperCDMS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HV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974886-F3EE-1848-BFAC-1E18BE921B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1088473"/>
            <a:fld id="{5BD36294-2849-48A8-8531-5354CF3095D2}" type="slidenum">
              <a:rPr lang="en-US">
                <a:solidFill>
                  <a:srgbClr val="000000"/>
                </a:solidFill>
              </a:rPr>
              <a:pPr defTabSz="1088473"/>
              <a:t>34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A035BCF-B841-F845-A20A-C616A7C58D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1429"/>
          <a:stretch/>
        </p:blipFill>
        <p:spPr>
          <a:xfrm>
            <a:off x="6915141" y="1145870"/>
            <a:ext cx="2689641" cy="16250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94A1B6E-65FA-9348-86A8-CB972295A97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5885"/>
          <a:stretch/>
        </p:blipFill>
        <p:spPr>
          <a:xfrm>
            <a:off x="8344239" y="1165578"/>
            <a:ext cx="1245796" cy="32733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34930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2C3B08A-88D4-4844-A89A-95ADA1F19F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0129" y="1968068"/>
            <a:ext cx="3641871" cy="213326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111899E-8DCC-D04A-814C-BAFB6EF84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err="1"/>
              <a:t>SuperCDMS</a:t>
            </a:r>
            <a:r>
              <a:rPr lang="en-US" sz="2667" dirty="0"/>
              <a:t> Nuclear Recoil Scale Measurements at low energy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AF2132-AF00-9E42-B892-39654919D523}"/>
              </a:ext>
            </a:extLst>
          </p:cNvPr>
          <p:cNvSpPr/>
          <p:nvPr/>
        </p:nvSpPr>
        <p:spPr>
          <a:xfrm>
            <a:off x="67559" y="1206500"/>
            <a:ext cx="118745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3352" lvl="1" defTabSz="1088473"/>
            <a:r>
              <a:rPr lang="en-US" sz="2400" b="1" dirty="0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Neutron beam at the TUNL facility </a:t>
            </a:r>
          </a:p>
          <a:p>
            <a:pPr marL="576252" lvl="1" indent="-342900" defTabSz="108847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Used a “portable” ADR fridge and a Silicon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HVeV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576252" lvl="1" indent="-342900" defTabSz="108847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Next campaign in 2024 with a Germanium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HVeV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4663" defTabSz="1088473">
              <a:buSzPct val="82000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  <a:p>
            <a:pPr marL="84663" defTabSz="1088473">
              <a:buSzPct val="82000"/>
            </a:pPr>
            <a:r>
              <a:rPr lang="en-US" sz="2400" b="1" dirty="0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DD generator at FNAL NUMI hall (~300 </a:t>
            </a:r>
            <a:r>
              <a:rPr lang="en-US" sz="2400" b="1" dirty="0" err="1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mwe</a:t>
            </a:r>
            <a:r>
              <a:rPr lang="en-US" sz="2400" b="1" dirty="0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475944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Use the NEXUS fridge and backing array</a:t>
            </a:r>
          </a:p>
          <a:p>
            <a:pPr marL="475944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Run </a:t>
            </a:r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both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HVeV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with full-scale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SuperCDMS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HV</a:t>
            </a:r>
          </a:p>
          <a:p>
            <a:pPr marL="933144" lvl="2"/>
            <a:endParaRPr lang="en-US" sz="2400" b="1" dirty="0">
              <a:solidFill>
                <a:srgbClr val="A4001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4663" defTabSz="1088473">
              <a:buSzPct val="82000"/>
            </a:pPr>
            <a:r>
              <a:rPr lang="en-US" sz="2400" b="1" dirty="0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Photo-neutron Source:  (</a:t>
            </a:r>
            <a:r>
              <a:rPr lang="en-US" sz="2400" b="1" baseline="30000" dirty="0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88</a:t>
            </a:r>
            <a:r>
              <a:rPr lang="en-US" sz="2400" b="1" dirty="0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 or </a:t>
            </a:r>
            <a:r>
              <a:rPr lang="en-US" sz="2400" b="1" baseline="30000" dirty="0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124</a:t>
            </a:r>
            <a:r>
              <a:rPr lang="en-US" sz="2400" b="1" dirty="0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Sb) gammas on </a:t>
            </a:r>
            <a:r>
              <a:rPr lang="en-US" sz="2400" b="1" baseline="30000" dirty="0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r>
              <a:rPr lang="en-US" sz="2400" b="1" dirty="0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</a:p>
          <a:p>
            <a:pPr marL="552685" indent="-380985" defTabSz="1088473">
              <a:buSzPct val="820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Soudan Lab, Ge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iZIP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run in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CDMSlite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mode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974886-F3EE-1848-BFAC-1E18BE921B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1088473"/>
            <a:fld id="{5BD36294-2849-48A8-8531-5354CF3095D2}" type="slidenum">
              <a:rPr lang="en-US">
                <a:solidFill>
                  <a:srgbClr val="000000"/>
                </a:solidFill>
              </a:rPr>
              <a:pPr defTabSz="1088473"/>
              <a:t>35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D7E857-FB94-B640-A6A1-897B32D0E4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779"/>
          <a:stretch/>
        </p:blipFill>
        <p:spPr>
          <a:xfrm>
            <a:off x="6996879" y="3701096"/>
            <a:ext cx="1910176" cy="22581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A035BCF-B841-F845-A20A-C616A7C58D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1429"/>
          <a:stretch/>
        </p:blipFill>
        <p:spPr>
          <a:xfrm>
            <a:off x="6915141" y="1145870"/>
            <a:ext cx="2689641" cy="16250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94A1B6E-65FA-9348-86A8-CB972295A97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5885"/>
          <a:stretch/>
        </p:blipFill>
        <p:spPr>
          <a:xfrm>
            <a:off x="8344239" y="1165578"/>
            <a:ext cx="1245796" cy="327331"/>
          </a:xfrm>
          <a:prstGeom prst="rect">
            <a:avLst/>
          </a:prstGeom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77F8623-F5AA-0645-9BC7-8C584E62175C}"/>
              </a:ext>
            </a:extLst>
          </p:cNvPr>
          <p:cNvSpPr txBox="1"/>
          <p:nvPr/>
        </p:nvSpPr>
        <p:spPr>
          <a:xfrm>
            <a:off x="7722312" y="5599521"/>
            <a:ext cx="107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Soudan</a:t>
            </a:r>
          </a:p>
        </p:txBody>
      </p:sp>
    </p:spTree>
    <p:extLst>
      <p:ext uri="{BB962C8B-B14F-4D97-AF65-F5344CB8AC3E}">
        <p14:creationId xmlns:p14="http://schemas.microsoft.com/office/powerpoint/2010/main" val="21211381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2C3B08A-88D4-4844-A89A-95ADA1F19F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0129" y="1968068"/>
            <a:ext cx="3641871" cy="213326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111899E-8DCC-D04A-814C-BAFB6EF84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67" dirty="0" err="1"/>
              <a:t>SuperCDMS</a:t>
            </a:r>
            <a:r>
              <a:rPr lang="en-US" sz="2667" dirty="0"/>
              <a:t> Nuclear Recoil Scale Measurements at low energy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AF2132-AF00-9E42-B892-39654919D523}"/>
              </a:ext>
            </a:extLst>
          </p:cNvPr>
          <p:cNvSpPr/>
          <p:nvPr/>
        </p:nvSpPr>
        <p:spPr>
          <a:xfrm>
            <a:off x="67559" y="1206500"/>
            <a:ext cx="118745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3352" lvl="1" defTabSz="1088473"/>
            <a:r>
              <a:rPr lang="en-US" sz="2400" b="1" dirty="0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Neutron beam at the TUNL facility </a:t>
            </a:r>
          </a:p>
          <a:p>
            <a:pPr marL="576252" lvl="1" indent="-342900" defTabSz="108847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Used a “portable” ADR fridge and a Silicon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HVeV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576252" lvl="1" indent="-342900" defTabSz="108847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Next campaign in 2024 with a Germanium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HVeV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4663" defTabSz="1088473">
              <a:buSzPct val="82000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  <a:p>
            <a:pPr marL="84663" defTabSz="1088473">
              <a:buSzPct val="82000"/>
            </a:pPr>
            <a:r>
              <a:rPr lang="en-US" sz="2400" b="1" dirty="0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DD generator at FNAL NUMI hall (~300 </a:t>
            </a:r>
            <a:r>
              <a:rPr lang="en-US" sz="2400" b="1" dirty="0" err="1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mwe</a:t>
            </a:r>
            <a:r>
              <a:rPr lang="en-US" sz="2400" b="1" dirty="0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475944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Use the NEXUS fridge and backing array</a:t>
            </a:r>
          </a:p>
          <a:p>
            <a:pPr marL="475944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Run </a:t>
            </a:r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both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HVeV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with full-scale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SuperCDMS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HV</a:t>
            </a:r>
          </a:p>
          <a:p>
            <a:pPr marL="933144" lvl="2"/>
            <a:endParaRPr lang="en-US" sz="2400" b="1" dirty="0">
              <a:solidFill>
                <a:srgbClr val="A4001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4663" defTabSz="1088473">
              <a:buSzPct val="82000"/>
            </a:pPr>
            <a:r>
              <a:rPr lang="en-US" sz="2400" b="1" dirty="0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Photo-neutron Source:  (</a:t>
            </a:r>
            <a:r>
              <a:rPr lang="en-US" sz="2400" b="1" baseline="30000" dirty="0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88</a:t>
            </a:r>
            <a:r>
              <a:rPr lang="en-US" sz="2400" b="1" dirty="0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 or </a:t>
            </a:r>
            <a:r>
              <a:rPr lang="en-US" sz="2400" b="1" baseline="30000" dirty="0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124</a:t>
            </a:r>
            <a:r>
              <a:rPr lang="en-US" sz="2400" b="1" dirty="0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Sb) gammas on </a:t>
            </a:r>
            <a:r>
              <a:rPr lang="en-US" sz="2400" b="1" baseline="30000" dirty="0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r>
              <a:rPr lang="en-US" sz="2400" b="1" dirty="0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</a:p>
          <a:p>
            <a:pPr marL="552685" indent="-380985" defTabSz="1088473">
              <a:buSzPct val="820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Soudan Lab, Ge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iZIP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run in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CDMSlite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mode  </a:t>
            </a:r>
          </a:p>
          <a:p>
            <a:pPr marL="84663" defTabSz="1088473">
              <a:buSzPts val="2000"/>
            </a:pPr>
            <a:endParaRPr lang="en-US" sz="2400" b="1" dirty="0">
              <a:solidFill>
                <a:srgbClr val="A4001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4663" defTabSz="1088473">
              <a:buSzPts val="2000"/>
            </a:pPr>
            <a:endParaRPr lang="en-US" sz="2400" b="1" dirty="0">
              <a:solidFill>
                <a:srgbClr val="A4001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4663" defTabSz="1088473">
              <a:buSzPts val="2000"/>
            </a:pPr>
            <a:r>
              <a:rPr lang="en-US" sz="2400" b="1" dirty="0">
                <a:solidFill>
                  <a:srgbClr val="A400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Developing new neutron capture technique  </a:t>
            </a:r>
          </a:p>
          <a:p>
            <a:pPr marL="552685" indent="-380985" defTabSz="1088473">
              <a:buSzPts val="20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SNOLAB Si HV in UMN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cryo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lab exposed to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PuBe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source of thermal neutrons</a:t>
            </a:r>
          </a:p>
          <a:p>
            <a:pPr marL="552685" indent="-380985" defTabSz="1088473">
              <a:buSzPts val="20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 nuclear recoil after neutron capture, tag de-excitation </a:t>
            </a:r>
            <a:r>
              <a:rPr lang="en-US" sz="2400" dirty="0">
                <a:solidFill>
                  <a:srgbClr val="000000"/>
                </a:solidFill>
                <a:latin typeface="Symbol" pitchFamily="2" charset="2"/>
                <a:cs typeface="Calibri" panose="020F0502020204030204" pitchFamily="34" charset="0"/>
              </a:rPr>
              <a:t>g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974886-F3EE-1848-BFAC-1E18BE921B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1088473"/>
            <a:fld id="{5BD36294-2849-48A8-8531-5354CF3095D2}" type="slidenum">
              <a:rPr lang="en-US">
                <a:solidFill>
                  <a:srgbClr val="000000"/>
                </a:solidFill>
              </a:rPr>
              <a:pPr defTabSz="1088473"/>
              <a:t>36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F18A79-ABFF-C640-9DFE-A3E826C8D1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1033" y="5149458"/>
            <a:ext cx="3166936" cy="16369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D7E857-FB94-B640-A6A1-897B32D0E4D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779"/>
          <a:stretch/>
        </p:blipFill>
        <p:spPr>
          <a:xfrm>
            <a:off x="6996879" y="3701096"/>
            <a:ext cx="1910176" cy="22581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A035BCF-B841-F845-A20A-C616A7C58D8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1429"/>
          <a:stretch/>
        </p:blipFill>
        <p:spPr>
          <a:xfrm>
            <a:off x="6915141" y="1145870"/>
            <a:ext cx="2689641" cy="16250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94A1B6E-65FA-9348-86A8-CB972295A97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5885"/>
          <a:stretch/>
        </p:blipFill>
        <p:spPr>
          <a:xfrm>
            <a:off x="8344239" y="1165578"/>
            <a:ext cx="1245796" cy="327331"/>
          </a:xfrm>
          <a:prstGeom prst="rect">
            <a:avLst/>
          </a:prstGeom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77F8623-F5AA-0645-9BC7-8C584E62175C}"/>
              </a:ext>
            </a:extLst>
          </p:cNvPr>
          <p:cNvSpPr txBox="1"/>
          <p:nvPr/>
        </p:nvSpPr>
        <p:spPr>
          <a:xfrm>
            <a:off x="7722312" y="5599521"/>
            <a:ext cx="107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Soudan</a:t>
            </a:r>
          </a:p>
        </p:txBody>
      </p:sp>
    </p:spTree>
    <p:extLst>
      <p:ext uri="{BB962C8B-B14F-4D97-AF65-F5344CB8AC3E}">
        <p14:creationId xmlns:p14="http://schemas.microsoft.com/office/powerpoint/2010/main" val="15542593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DFDDE-1574-1248-9055-8EC032E01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320" y="235102"/>
            <a:ext cx="10687049" cy="753033"/>
          </a:xfrm>
        </p:spPr>
        <p:txBody>
          <a:bodyPr/>
          <a:lstStyle/>
          <a:p>
            <a:r>
              <a:rPr lang="en-US" sz="2800" dirty="0"/>
              <a:t>Good Progress, but further work is required to establish confident interpretation of low mass DM limits from Ge and Si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BFE5AA-AD3F-D74C-A1DD-23FF342A14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421534" y="6175374"/>
            <a:ext cx="425243" cy="539750"/>
          </a:xfrm>
        </p:spPr>
        <p:txBody>
          <a:bodyPr/>
          <a:lstStyle/>
          <a:p>
            <a:pPr defTabSz="1088473"/>
            <a:fld id="{5BD36294-2849-48A8-8531-5354CF3095D2}" type="slidenum">
              <a:rPr lang="en-US">
                <a:solidFill>
                  <a:srgbClr val="000000"/>
                </a:solidFill>
              </a:rPr>
              <a:pPr defTabSz="1088473"/>
              <a:t>37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7FFD114-4DF2-DB49-8252-F4711A6D3B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2377447"/>
            <a:ext cx="5987845" cy="4251949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432C60F9-FB96-8E45-8629-24B9A8F81C11}"/>
              </a:ext>
            </a:extLst>
          </p:cNvPr>
          <p:cNvGrpSpPr/>
          <p:nvPr/>
        </p:nvGrpSpPr>
        <p:grpSpPr>
          <a:xfrm>
            <a:off x="6600825" y="2357436"/>
            <a:ext cx="5591174" cy="4230351"/>
            <a:chOff x="5612643" y="3607636"/>
            <a:chExt cx="3731007" cy="342900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90FCC64-DA61-1F45-9C7C-F8E2FA4DC7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12643" y="3607636"/>
              <a:ext cx="3731007" cy="3429000"/>
            </a:xfrm>
            <a:prstGeom prst="rect">
              <a:avLst/>
            </a:prstGeom>
          </p:spPr>
        </p:pic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FA853FD3-8F97-104D-95AB-8ACF5502FB4B}"/>
                </a:ext>
              </a:extLst>
            </p:cNvPr>
            <p:cNvSpPr/>
            <p:nvPr/>
          </p:nvSpPr>
          <p:spPr>
            <a:xfrm>
              <a:off x="6100549" y="5861713"/>
              <a:ext cx="545911" cy="484496"/>
            </a:xfrm>
            <a:custGeom>
              <a:avLst/>
              <a:gdLst>
                <a:gd name="connsiteX0" fmla="*/ 0 w 545911"/>
                <a:gd name="connsiteY0" fmla="*/ 484496 h 484496"/>
                <a:gd name="connsiteX1" fmla="*/ 545911 w 545911"/>
                <a:gd name="connsiteY1" fmla="*/ 0 h 484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45911" h="484496">
                  <a:moveTo>
                    <a:pt x="0" y="484496"/>
                  </a:moveTo>
                  <a:lnTo>
                    <a:pt x="545911" y="0"/>
                  </a:lnTo>
                </a:path>
              </a:pathLst>
            </a:cu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88473"/>
              <a:endParaRPr lang="en-US" sz="2142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0310D048-279E-F64A-8344-1C18A74FFE6D}"/>
              </a:ext>
            </a:extLst>
          </p:cNvPr>
          <p:cNvSpPr txBox="1"/>
          <p:nvPr/>
        </p:nvSpPr>
        <p:spPr>
          <a:xfrm>
            <a:off x="6112584" y="6119474"/>
            <a:ext cx="1816986" cy="60542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defTabSz="1088473"/>
            <a:r>
              <a:rPr lang="en-US" sz="1667" b="1" dirty="0">
                <a:solidFill>
                  <a:prstClr val="white"/>
                </a:solidFill>
                <a:latin typeface="Arial"/>
              </a:rPr>
              <a:t>Ge </a:t>
            </a:r>
            <a:r>
              <a:rPr lang="en-US" sz="1667" b="1" dirty="0" err="1">
                <a:solidFill>
                  <a:prstClr val="white"/>
                </a:solidFill>
                <a:latin typeface="Arial"/>
              </a:rPr>
              <a:t>CDMSlite</a:t>
            </a:r>
            <a:r>
              <a:rPr lang="en-US" sz="1667" b="1" dirty="0">
                <a:solidFill>
                  <a:prstClr val="white"/>
                </a:solidFill>
                <a:latin typeface="Arial"/>
              </a:rPr>
              <a:t> </a:t>
            </a:r>
            <a:r>
              <a:rPr lang="en-US" sz="1667" b="1" dirty="0" err="1">
                <a:solidFill>
                  <a:prstClr val="white"/>
                </a:solidFill>
                <a:latin typeface="Arial"/>
              </a:rPr>
              <a:t>photoneutron</a:t>
            </a:r>
            <a:endParaRPr lang="en-US" sz="1667" b="1" dirty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3B1D5D5-2002-4641-828F-7244C095B863}"/>
              </a:ext>
            </a:extLst>
          </p:cNvPr>
          <p:cNvCxnSpPr/>
          <p:nvPr/>
        </p:nvCxnSpPr>
        <p:spPr>
          <a:xfrm flipV="1">
            <a:off x="7543796" y="5629275"/>
            <a:ext cx="0" cy="588963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8D39FA4-2B7A-964B-8A19-E84BC8BC7FED}"/>
              </a:ext>
            </a:extLst>
          </p:cNvPr>
          <p:cNvSpPr txBox="1"/>
          <p:nvPr/>
        </p:nvSpPr>
        <p:spPr>
          <a:xfrm>
            <a:off x="1172791" y="1267292"/>
            <a:ext cx="3642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Silicon NR response </a:t>
            </a:r>
            <a:br>
              <a:rPr lang="en-US" sz="2400" dirty="0"/>
            </a:br>
            <a:r>
              <a:rPr lang="en-US" sz="2400" dirty="0"/>
              <a:t>falls faster than </a:t>
            </a:r>
            <a:r>
              <a:rPr lang="en-US" sz="2400" dirty="0" err="1"/>
              <a:t>Lindhard</a:t>
            </a:r>
            <a:endParaRPr lang="en-US" sz="2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8DCD39-FDC7-3F4C-95B3-9E1CDB3ACCE1}"/>
              </a:ext>
            </a:extLst>
          </p:cNvPr>
          <p:cNvSpPr txBox="1"/>
          <p:nvPr/>
        </p:nvSpPr>
        <p:spPr>
          <a:xfrm>
            <a:off x="5676899" y="1267292"/>
            <a:ext cx="6515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Quenching in Germanium may depend on</a:t>
            </a:r>
            <a:br>
              <a:rPr lang="en-US" sz="2400" dirty="0"/>
            </a:br>
            <a:r>
              <a:rPr lang="en-US" sz="2400" dirty="0"/>
              <a:t>temperature or internal electric field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8DC7A2-5A20-7A41-BE22-9CBF3FC62AB3}"/>
              </a:ext>
            </a:extLst>
          </p:cNvPr>
          <p:cNvSpPr txBox="1"/>
          <p:nvPr/>
        </p:nvSpPr>
        <p:spPr>
          <a:xfrm>
            <a:off x="1176161" y="6260584"/>
            <a:ext cx="1059764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IMPACT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DD8BEB0-8973-1A40-89E0-75488A9236B2}"/>
              </a:ext>
            </a:extLst>
          </p:cNvPr>
          <p:cNvSpPr txBox="1"/>
          <p:nvPr/>
        </p:nvSpPr>
        <p:spPr>
          <a:xfrm>
            <a:off x="3410542" y="5509809"/>
            <a:ext cx="1200333" cy="369332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n-capture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EC31A90-9D1D-E044-8C57-4FD5BD6119B7}"/>
              </a:ext>
            </a:extLst>
          </p:cNvPr>
          <p:cNvCxnSpPr>
            <a:cxnSpLocks/>
          </p:cNvCxnSpPr>
          <p:nvPr/>
        </p:nvCxnSpPr>
        <p:spPr>
          <a:xfrm flipV="1">
            <a:off x="1706043" y="5637326"/>
            <a:ext cx="0" cy="631308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C07E46E-F2C9-1348-AF58-98C8D6544C78}"/>
              </a:ext>
            </a:extLst>
          </p:cNvPr>
          <p:cNvCxnSpPr>
            <a:cxnSpLocks/>
          </p:cNvCxnSpPr>
          <p:nvPr/>
        </p:nvCxnSpPr>
        <p:spPr>
          <a:xfrm flipH="1">
            <a:off x="2590114" y="5797737"/>
            <a:ext cx="807615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269705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CE8D60-4498-BB4A-A171-4D74A4A4E2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38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84F799-95E4-944B-BE43-B143F24F6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A743D2-6200-854F-BB9B-8F7EB11F6F1C}"/>
              </a:ext>
            </a:extLst>
          </p:cNvPr>
          <p:cNvSpPr txBox="1"/>
          <p:nvPr/>
        </p:nvSpPr>
        <p:spPr>
          <a:xfrm>
            <a:off x="343890" y="4094701"/>
            <a:ext cx="11502887" cy="2734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 b="1" dirty="0"/>
              <a:t>The role of cryogenic bolometer experiments in this strategy</a:t>
            </a:r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Near term, large exposure searches which probe NR DM at lower masses</a:t>
            </a:r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Good sensitivity to inelastic NR (Migdal) and ER dark matter</a:t>
            </a:r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Active R&amp;D on small detectors which can push deep into ER dark matter </a:t>
            </a:r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Improvements in the ionization yield discrimination  (HEMTs, leakage current, charge resolution)</a:t>
            </a:r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itchFamily="2" charset="2"/>
              </a:rPr>
              <a:t>Coordinated effort to measure NR quenching in Ge, Si</a:t>
            </a:r>
            <a:endParaRPr lang="en-US" sz="2000" dirty="0"/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Development of HV alternatives to access lowest energies down to single eh charge sensitivity</a:t>
            </a:r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Improve phonon resolution without the complication of charge</a:t>
            </a:r>
            <a:endParaRPr lang="en-US" sz="2000" dirty="0">
              <a:sym typeface="Wingdings" pitchFamily="2" charset="2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410D55-4A00-C94F-9008-FA1ADB3CCF72}"/>
              </a:ext>
            </a:extLst>
          </p:cNvPr>
          <p:cNvSpPr txBox="1"/>
          <p:nvPr/>
        </p:nvSpPr>
        <p:spPr>
          <a:xfrm>
            <a:off x="343890" y="1232436"/>
            <a:ext cx="11848110" cy="2734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 b="1" dirty="0"/>
              <a:t>A multi-experiment Strategy for the future based on “Delve Deep and Search Wide”</a:t>
            </a:r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The strategy requires development of multiple targets and their readout technology in parallel 	</a:t>
            </a:r>
          </a:p>
          <a:p>
            <a:pPr>
              <a:lnSpc>
                <a:spcPts val="2600"/>
              </a:lnSpc>
            </a:pPr>
            <a:r>
              <a:rPr lang="en-US" sz="2000" dirty="0"/>
              <a:t>              Not only because we don’t know where the DM is, but also</a:t>
            </a:r>
          </a:p>
          <a:p>
            <a:pPr>
              <a:lnSpc>
                <a:spcPts val="2600"/>
              </a:lnSpc>
            </a:pPr>
            <a:r>
              <a:rPr lang="en-US" sz="2000" dirty="0"/>
              <a:t>	          because understanding the </a:t>
            </a:r>
            <a:r>
              <a:rPr lang="en-US" sz="2000" b="1" i="1" dirty="0"/>
              <a:t>nature </a:t>
            </a:r>
            <a:r>
              <a:rPr lang="en-US" sz="2000" dirty="0"/>
              <a:t>of the interaction will require multiple targets</a:t>
            </a:r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We have a program that can explore down to the neutrino fog in most scenarios</a:t>
            </a:r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Not finding a signal (in a particular section of phase space) is as important as finding it.</a:t>
            </a:r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There is no guarantee that there is only one type of dark matter</a:t>
            </a:r>
            <a:br>
              <a:rPr lang="en-US" sz="2000" dirty="0"/>
            </a:br>
            <a:r>
              <a:rPr lang="en-US" sz="2000" dirty="0"/>
              <a:t>        This decade has produced a wealth of candidates with arguments as compelling as the WIMP</a:t>
            </a:r>
          </a:p>
        </p:txBody>
      </p:sp>
    </p:spTree>
    <p:extLst>
      <p:ext uri="{BB962C8B-B14F-4D97-AF65-F5344CB8AC3E}">
        <p14:creationId xmlns:p14="http://schemas.microsoft.com/office/powerpoint/2010/main" val="145085326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455252-6914-6E41-8622-434DD6E6CB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39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477961-C8EC-1F45-A1DD-31FF65527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3655573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19A814-124B-2348-878D-EEA6AF6EA7D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B900DF-6D2F-404E-B1EA-715D6E4D9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Prime Suspect is still on the loose!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39E34F-0714-9642-8E5A-A785308B0D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711" b="64716"/>
          <a:stretch/>
        </p:blipFill>
        <p:spPr>
          <a:xfrm>
            <a:off x="5983336" y="1147343"/>
            <a:ext cx="6032191" cy="55587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9CC3B4C-B909-9F47-B1F0-14E53DBD91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77080">
            <a:off x="9743758" y="3398767"/>
            <a:ext cx="1294311" cy="2061174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F1C3DC3-AA6C-2140-AF57-EC5B7BD49F3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42819">
            <a:off x="7015841" y="3120264"/>
            <a:ext cx="1262498" cy="2019997"/>
          </a:xfrm>
          <a:prstGeom prst="rect">
            <a:avLst/>
          </a:prstGeom>
          <a:ln w="5715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F4542E2-5BDD-2C4A-9739-052B75D42540}"/>
              </a:ext>
            </a:extLst>
          </p:cNvPr>
          <p:cNvSpPr txBox="1"/>
          <p:nvPr/>
        </p:nvSpPr>
        <p:spPr>
          <a:xfrm rot="983837">
            <a:off x="9961578" y="3466438"/>
            <a:ext cx="1260849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nell Roundhand" panose="02000603080000090004" pitchFamily="2" charset="77"/>
              </a:rPr>
              <a:t> Weak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FA13EF-18E1-204C-B3B3-8D5488204A15}"/>
              </a:ext>
            </a:extLst>
          </p:cNvPr>
          <p:cNvSpPr txBox="1"/>
          <p:nvPr/>
        </p:nvSpPr>
        <p:spPr>
          <a:xfrm>
            <a:off x="31320" y="1551643"/>
            <a:ext cx="5950651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cs typeface="Apple Chancery" panose="03020702040506060504" pitchFamily="66" charset="-79"/>
              </a:rPr>
              <a:t>But his hideout is well-known</a:t>
            </a:r>
          </a:p>
          <a:p>
            <a:r>
              <a:rPr lang="en-US" sz="3200" dirty="0">
                <a:cs typeface="Apple Chancery" panose="03020702040506060504" pitchFamily="66" charset="-79"/>
              </a:rPr>
              <a:t>  and currently staked out.</a:t>
            </a:r>
          </a:p>
          <a:p>
            <a:endParaRPr lang="en-US" sz="3600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 here is where I am 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having some trouble 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the title assigned by the </a:t>
            </a:r>
          </a:p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conference organizers:</a:t>
            </a:r>
          </a:p>
          <a:p>
            <a:pPr algn="ctr"/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“Direct Detection without Noble Gases”</a:t>
            </a:r>
          </a:p>
        </p:txBody>
      </p:sp>
    </p:spTree>
    <p:extLst>
      <p:ext uri="{BB962C8B-B14F-4D97-AF65-F5344CB8AC3E}">
        <p14:creationId xmlns:p14="http://schemas.microsoft.com/office/powerpoint/2010/main" val="1509356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97FD7-7F24-B949-A4BF-AFF3EE1BA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There are a lot of solutions consistent with the gravitational evidence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6BB478-B8E0-354B-81AF-E398709A6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July 26, 2022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A8B818-3820-8D4F-9289-1277BD013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Highlights and Messages from the Snowmass Summer Study.    Prisca Cushman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881A4A-CEB9-114E-9A14-4F3E86FAA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676D24-1C10-7F46-81DA-8C959901AAC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2D2C13-45D2-D349-9000-FB4324CDF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5786" y="814342"/>
            <a:ext cx="9424877" cy="5608928"/>
          </a:xfrm>
          <a:prstGeom prst="rect">
            <a:avLst/>
          </a:prstGeom>
        </p:spPr>
      </p:pic>
      <p:sp>
        <p:nvSpPr>
          <p:cNvPr id="7" name="Frame 6">
            <a:extLst>
              <a:ext uri="{FF2B5EF4-FFF2-40B4-BE49-F238E27FC236}">
                <a16:creationId xmlns:a16="http://schemas.microsoft.com/office/drawing/2014/main" id="{A4CBE764-42E9-F048-924D-6DC995468BBD}"/>
              </a:ext>
            </a:extLst>
          </p:cNvPr>
          <p:cNvSpPr/>
          <p:nvPr/>
        </p:nvSpPr>
        <p:spPr>
          <a:xfrm>
            <a:off x="2950286" y="4787900"/>
            <a:ext cx="643814" cy="55880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rame 8">
            <a:extLst>
              <a:ext uri="{FF2B5EF4-FFF2-40B4-BE49-F238E27FC236}">
                <a16:creationId xmlns:a16="http://schemas.microsoft.com/office/drawing/2014/main" id="{686971FB-7842-0449-87C6-FE4E50D2D26A}"/>
              </a:ext>
            </a:extLst>
          </p:cNvPr>
          <p:cNvSpPr/>
          <p:nvPr/>
        </p:nvSpPr>
        <p:spPr>
          <a:xfrm>
            <a:off x="4622800" y="4635500"/>
            <a:ext cx="736600" cy="43180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rame 9">
            <a:extLst>
              <a:ext uri="{FF2B5EF4-FFF2-40B4-BE49-F238E27FC236}">
                <a16:creationId xmlns:a16="http://schemas.microsoft.com/office/drawing/2014/main" id="{D41A07B6-B370-E44D-A0DB-C645E5272640}"/>
              </a:ext>
            </a:extLst>
          </p:cNvPr>
          <p:cNvSpPr/>
          <p:nvPr/>
        </p:nvSpPr>
        <p:spPr>
          <a:xfrm>
            <a:off x="7607300" y="2400300"/>
            <a:ext cx="736600" cy="43180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Frame 10">
            <a:extLst>
              <a:ext uri="{FF2B5EF4-FFF2-40B4-BE49-F238E27FC236}">
                <a16:creationId xmlns:a16="http://schemas.microsoft.com/office/drawing/2014/main" id="{9959BAE8-EDA0-BD4A-828A-B31117C2AE1A}"/>
              </a:ext>
            </a:extLst>
          </p:cNvPr>
          <p:cNvSpPr/>
          <p:nvPr/>
        </p:nvSpPr>
        <p:spPr>
          <a:xfrm>
            <a:off x="10142165" y="4191000"/>
            <a:ext cx="518498" cy="91440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8FA82A-037F-A142-AE5B-BA624869951E}"/>
              </a:ext>
            </a:extLst>
          </p:cNvPr>
          <p:cNvSpPr/>
          <p:nvPr/>
        </p:nvSpPr>
        <p:spPr>
          <a:xfrm>
            <a:off x="1235786" y="765313"/>
            <a:ext cx="6371512" cy="3870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DF26EFA-2FFA-B349-8C09-F9CDB676A121}"/>
              </a:ext>
            </a:extLst>
          </p:cNvPr>
          <p:cNvSpPr/>
          <p:nvPr/>
        </p:nvSpPr>
        <p:spPr>
          <a:xfrm>
            <a:off x="7480301" y="765313"/>
            <a:ext cx="3276600" cy="1634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BF0A84C-F509-184B-A642-0F273A3580D7}"/>
              </a:ext>
            </a:extLst>
          </p:cNvPr>
          <p:cNvSpPr/>
          <p:nvPr/>
        </p:nvSpPr>
        <p:spPr>
          <a:xfrm>
            <a:off x="8357547" y="917713"/>
            <a:ext cx="2565401" cy="3273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4DE211C-6499-EE4D-A192-8E98063B6CBA}"/>
              </a:ext>
            </a:extLst>
          </p:cNvPr>
          <p:cNvSpPr/>
          <p:nvPr/>
        </p:nvSpPr>
        <p:spPr>
          <a:xfrm>
            <a:off x="5373047" y="2881129"/>
            <a:ext cx="4769118" cy="35421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2888B-6152-A145-A4D3-9487C2DCD07B}"/>
              </a:ext>
            </a:extLst>
          </p:cNvPr>
          <p:cNvSpPr/>
          <p:nvPr/>
        </p:nvSpPr>
        <p:spPr>
          <a:xfrm>
            <a:off x="1231711" y="4462819"/>
            <a:ext cx="1718573" cy="199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C3D709B-306D-DE4B-AD11-50BFBAF4C2F0}"/>
              </a:ext>
            </a:extLst>
          </p:cNvPr>
          <p:cNvSpPr/>
          <p:nvPr/>
        </p:nvSpPr>
        <p:spPr>
          <a:xfrm>
            <a:off x="2912683" y="4413790"/>
            <a:ext cx="1718573" cy="374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E442A7C-23A8-C049-89F0-2B368696F3E1}"/>
              </a:ext>
            </a:extLst>
          </p:cNvPr>
          <p:cNvSpPr/>
          <p:nvPr/>
        </p:nvSpPr>
        <p:spPr>
          <a:xfrm>
            <a:off x="2904227" y="5371988"/>
            <a:ext cx="2841480" cy="105128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2134B8C-DDA0-704F-90D5-986A19A1A440}"/>
              </a:ext>
            </a:extLst>
          </p:cNvPr>
          <p:cNvSpPr/>
          <p:nvPr/>
        </p:nvSpPr>
        <p:spPr>
          <a:xfrm>
            <a:off x="3621396" y="5092588"/>
            <a:ext cx="1891051" cy="3352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5397536-1448-CC41-9FED-FD98CDE99B37}"/>
              </a:ext>
            </a:extLst>
          </p:cNvPr>
          <p:cNvSpPr/>
          <p:nvPr/>
        </p:nvSpPr>
        <p:spPr>
          <a:xfrm>
            <a:off x="3602618" y="4757312"/>
            <a:ext cx="1020182" cy="3352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1CC187C-4FB6-3843-8B65-B87E9C2A7B1E}"/>
              </a:ext>
            </a:extLst>
          </p:cNvPr>
          <p:cNvSpPr/>
          <p:nvPr/>
        </p:nvSpPr>
        <p:spPr>
          <a:xfrm>
            <a:off x="8788040" y="5105400"/>
            <a:ext cx="2841480" cy="13098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32F845-39B4-F842-9F6B-5F67023F4A3A}"/>
              </a:ext>
            </a:extLst>
          </p:cNvPr>
          <p:cNvSpPr txBox="1"/>
          <p:nvPr/>
        </p:nvSpPr>
        <p:spPr>
          <a:xfrm>
            <a:off x="764275" y="1187355"/>
            <a:ext cx="6856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Search Wide</a:t>
            </a:r>
          </a:p>
        </p:txBody>
      </p:sp>
    </p:spTree>
    <p:extLst>
      <p:ext uri="{BB962C8B-B14F-4D97-AF65-F5344CB8AC3E}">
        <p14:creationId xmlns:p14="http://schemas.microsoft.com/office/powerpoint/2010/main" val="4188907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97FD7-7F24-B949-A4BF-AFF3EE1BA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Not finding a vanilla WIMP is an incredible scientific accomplishment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6BB478-B8E0-354B-81AF-E398709A6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July 26, 2022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A8B818-3820-8D4F-9289-1277BD013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Highlights and Messages from the Snowmass Summer Study.    Prisca Cushman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881A4A-CEB9-114E-9A14-4F3E86FAA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676D24-1C10-7F46-81DA-8C959901AAC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2D2C13-45D2-D349-9000-FB4324CDF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5786" y="814342"/>
            <a:ext cx="9424877" cy="5608928"/>
          </a:xfrm>
          <a:prstGeom prst="rect">
            <a:avLst/>
          </a:prstGeom>
        </p:spPr>
      </p:pic>
      <p:sp>
        <p:nvSpPr>
          <p:cNvPr id="9" name="Frame 8">
            <a:extLst>
              <a:ext uri="{FF2B5EF4-FFF2-40B4-BE49-F238E27FC236}">
                <a16:creationId xmlns:a16="http://schemas.microsoft.com/office/drawing/2014/main" id="{686971FB-7842-0449-87C6-FE4E50D2D26A}"/>
              </a:ext>
            </a:extLst>
          </p:cNvPr>
          <p:cNvSpPr/>
          <p:nvPr/>
        </p:nvSpPr>
        <p:spPr>
          <a:xfrm>
            <a:off x="4622800" y="4382497"/>
            <a:ext cx="736600" cy="68480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rame 9">
            <a:extLst>
              <a:ext uri="{FF2B5EF4-FFF2-40B4-BE49-F238E27FC236}">
                <a16:creationId xmlns:a16="http://schemas.microsoft.com/office/drawing/2014/main" id="{D41A07B6-B370-E44D-A0DB-C645E5272640}"/>
              </a:ext>
            </a:extLst>
          </p:cNvPr>
          <p:cNvSpPr/>
          <p:nvPr/>
        </p:nvSpPr>
        <p:spPr>
          <a:xfrm>
            <a:off x="6922448" y="2400300"/>
            <a:ext cx="1421452" cy="43180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Frame 10">
            <a:extLst>
              <a:ext uri="{FF2B5EF4-FFF2-40B4-BE49-F238E27FC236}">
                <a16:creationId xmlns:a16="http://schemas.microsoft.com/office/drawing/2014/main" id="{9959BAE8-EDA0-BD4A-828A-B31117C2AE1A}"/>
              </a:ext>
            </a:extLst>
          </p:cNvPr>
          <p:cNvSpPr/>
          <p:nvPr/>
        </p:nvSpPr>
        <p:spPr>
          <a:xfrm>
            <a:off x="10142165" y="4190999"/>
            <a:ext cx="518498" cy="195049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8FA82A-037F-A142-AE5B-BA624869951E}"/>
              </a:ext>
            </a:extLst>
          </p:cNvPr>
          <p:cNvSpPr/>
          <p:nvPr/>
        </p:nvSpPr>
        <p:spPr>
          <a:xfrm>
            <a:off x="3690670" y="778250"/>
            <a:ext cx="3231778" cy="3637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DF26EFA-2FFA-B349-8C09-F9CDB676A121}"/>
              </a:ext>
            </a:extLst>
          </p:cNvPr>
          <p:cNvSpPr/>
          <p:nvPr/>
        </p:nvSpPr>
        <p:spPr>
          <a:xfrm>
            <a:off x="6908801" y="765313"/>
            <a:ext cx="3848100" cy="1634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BF0A84C-F509-184B-A642-0F273A3580D7}"/>
              </a:ext>
            </a:extLst>
          </p:cNvPr>
          <p:cNvSpPr/>
          <p:nvPr/>
        </p:nvSpPr>
        <p:spPr>
          <a:xfrm>
            <a:off x="8357547" y="917713"/>
            <a:ext cx="2565401" cy="3273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4DE211C-6499-EE4D-A192-8E98063B6CBA}"/>
              </a:ext>
            </a:extLst>
          </p:cNvPr>
          <p:cNvSpPr/>
          <p:nvPr/>
        </p:nvSpPr>
        <p:spPr>
          <a:xfrm>
            <a:off x="5373046" y="2881129"/>
            <a:ext cx="4760661" cy="35421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C3D709B-306D-DE4B-AD11-50BFBAF4C2F0}"/>
              </a:ext>
            </a:extLst>
          </p:cNvPr>
          <p:cNvSpPr/>
          <p:nvPr/>
        </p:nvSpPr>
        <p:spPr>
          <a:xfrm>
            <a:off x="4421585" y="3130165"/>
            <a:ext cx="2199468" cy="880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E442A7C-23A8-C049-89F0-2B368696F3E1}"/>
              </a:ext>
            </a:extLst>
          </p:cNvPr>
          <p:cNvSpPr/>
          <p:nvPr/>
        </p:nvSpPr>
        <p:spPr>
          <a:xfrm>
            <a:off x="3707288" y="5598705"/>
            <a:ext cx="1777862" cy="8245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2134B8C-DDA0-704F-90D5-986A19A1A440}"/>
              </a:ext>
            </a:extLst>
          </p:cNvPr>
          <p:cNvSpPr/>
          <p:nvPr/>
        </p:nvSpPr>
        <p:spPr>
          <a:xfrm>
            <a:off x="3690670" y="5092587"/>
            <a:ext cx="1794481" cy="506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5397536-1448-CC41-9FED-FD98CDE99B37}"/>
              </a:ext>
            </a:extLst>
          </p:cNvPr>
          <p:cNvSpPr/>
          <p:nvPr/>
        </p:nvSpPr>
        <p:spPr>
          <a:xfrm>
            <a:off x="3707288" y="4276016"/>
            <a:ext cx="915511" cy="8165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1CC187C-4FB6-3843-8B65-B87E9C2A7B1E}"/>
              </a:ext>
            </a:extLst>
          </p:cNvPr>
          <p:cNvSpPr/>
          <p:nvPr/>
        </p:nvSpPr>
        <p:spPr>
          <a:xfrm>
            <a:off x="8788040" y="6190521"/>
            <a:ext cx="2841480" cy="224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Frame 23">
            <a:extLst>
              <a:ext uri="{FF2B5EF4-FFF2-40B4-BE49-F238E27FC236}">
                <a16:creationId xmlns:a16="http://schemas.microsoft.com/office/drawing/2014/main" id="{E4F3B649-9AC1-3B4D-88A8-349E8FF092BC}"/>
              </a:ext>
            </a:extLst>
          </p:cNvPr>
          <p:cNvSpPr/>
          <p:nvPr/>
        </p:nvSpPr>
        <p:spPr>
          <a:xfrm>
            <a:off x="1219168" y="749959"/>
            <a:ext cx="2471502" cy="5665312"/>
          </a:xfrm>
          <a:prstGeom prst="frame">
            <a:avLst>
              <a:gd name="adj1" fmla="val 69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99DD5A4-B483-7F47-8F36-FFFB915E60C6}"/>
              </a:ext>
            </a:extLst>
          </p:cNvPr>
          <p:cNvSpPr txBox="1"/>
          <p:nvPr/>
        </p:nvSpPr>
        <p:spPr>
          <a:xfrm>
            <a:off x="3852112" y="1064272"/>
            <a:ext cx="6856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Delve Deep</a:t>
            </a:r>
          </a:p>
        </p:txBody>
      </p:sp>
    </p:spTree>
    <p:extLst>
      <p:ext uri="{BB962C8B-B14F-4D97-AF65-F5344CB8AC3E}">
        <p14:creationId xmlns:p14="http://schemas.microsoft.com/office/powerpoint/2010/main" val="41810738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97FD7-7F24-B949-A4BF-AFF3EE1BA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puts any new signal in context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6BB478-B8E0-354B-81AF-E398709A6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July 26, 2022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A8B818-3820-8D4F-9289-1277BD013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Highlights and Messages from the Snowmass Summer Study.    Prisca Cushman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881A4A-CEB9-114E-9A14-4F3E86FAA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676D24-1C10-7F46-81DA-8C959901AAC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2D2C13-45D2-D349-9000-FB4324CDF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5786" y="814342"/>
            <a:ext cx="9424877" cy="5608928"/>
          </a:xfrm>
          <a:prstGeom prst="rect">
            <a:avLst/>
          </a:prstGeom>
        </p:spPr>
      </p:pic>
      <p:sp>
        <p:nvSpPr>
          <p:cNvPr id="9" name="Frame 8">
            <a:extLst>
              <a:ext uri="{FF2B5EF4-FFF2-40B4-BE49-F238E27FC236}">
                <a16:creationId xmlns:a16="http://schemas.microsoft.com/office/drawing/2014/main" id="{686971FB-7842-0449-87C6-FE4E50D2D26A}"/>
              </a:ext>
            </a:extLst>
          </p:cNvPr>
          <p:cNvSpPr/>
          <p:nvPr/>
        </p:nvSpPr>
        <p:spPr>
          <a:xfrm>
            <a:off x="4622800" y="4382497"/>
            <a:ext cx="736600" cy="68480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rame 9">
            <a:extLst>
              <a:ext uri="{FF2B5EF4-FFF2-40B4-BE49-F238E27FC236}">
                <a16:creationId xmlns:a16="http://schemas.microsoft.com/office/drawing/2014/main" id="{D41A07B6-B370-E44D-A0DB-C645E5272640}"/>
              </a:ext>
            </a:extLst>
          </p:cNvPr>
          <p:cNvSpPr/>
          <p:nvPr/>
        </p:nvSpPr>
        <p:spPr>
          <a:xfrm>
            <a:off x="6922448" y="2400300"/>
            <a:ext cx="1421452" cy="43180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Frame 10">
            <a:extLst>
              <a:ext uri="{FF2B5EF4-FFF2-40B4-BE49-F238E27FC236}">
                <a16:creationId xmlns:a16="http://schemas.microsoft.com/office/drawing/2014/main" id="{9959BAE8-EDA0-BD4A-828A-B31117C2AE1A}"/>
              </a:ext>
            </a:extLst>
          </p:cNvPr>
          <p:cNvSpPr/>
          <p:nvPr/>
        </p:nvSpPr>
        <p:spPr>
          <a:xfrm>
            <a:off x="10142165" y="4190999"/>
            <a:ext cx="518498" cy="195049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8FA82A-037F-A142-AE5B-BA624869951E}"/>
              </a:ext>
            </a:extLst>
          </p:cNvPr>
          <p:cNvSpPr/>
          <p:nvPr/>
        </p:nvSpPr>
        <p:spPr>
          <a:xfrm>
            <a:off x="7473825" y="2891418"/>
            <a:ext cx="2668340" cy="35238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DF26EFA-2FFA-B349-8C09-F9CDB676A121}"/>
              </a:ext>
            </a:extLst>
          </p:cNvPr>
          <p:cNvSpPr/>
          <p:nvPr/>
        </p:nvSpPr>
        <p:spPr>
          <a:xfrm>
            <a:off x="6908801" y="765313"/>
            <a:ext cx="3848100" cy="1634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BF0A84C-F509-184B-A642-0F273A3580D7}"/>
              </a:ext>
            </a:extLst>
          </p:cNvPr>
          <p:cNvSpPr/>
          <p:nvPr/>
        </p:nvSpPr>
        <p:spPr>
          <a:xfrm>
            <a:off x="8357548" y="909713"/>
            <a:ext cx="3633936" cy="3273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4DE211C-6499-EE4D-A192-8E98063B6CBA}"/>
              </a:ext>
            </a:extLst>
          </p:cNvPr>
          <p:cNvSpPr/>
          <p:nvPr/>
        </p:nvSpPr>
        <p:spPr>
          <a:xfrm>
            <a:off x="3650814" y="781038"/>
            <a:ext cx="4760661" cy="1593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C3D709B-306D-DE4B-AD11-50BFBAF4C2F0}"/>
              </a:ext>
            </a:extLst>
          </p:cNvPr>
          <p:cNvSpPr/>
          <p:nvPr/>
        </p:nvSpPr>
        <p:spPr>
          <a:xfrm>
            <a:off x="5373047" y="2897813"/>
            <a:ext cx="2199468" cy="35254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E442A7C-23A8-C049-89F0-2B368696F3E1}"/>
              </a:ext>
            </a:extLst>
          </p:cNvPr>
          <p:cNvSpPr/>
          <p:nvPr/>
        </p:nvSpPr>
        <p:spPr>
          <a:xfrm>
            <a:off x="3707288" y="5598705"/>
            <a:ext cx="1777862" cy="8245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2134B8C-DDA0-704F-90D5-986A19A1A440}"/>
              </a:ext>
            </a:extLst>
          </p:cNvPr>
          <p:cNvSpPr/>
          <p:nvPr/>
        </p:nvSpPr>
        <p:spPr>
          <a:xfrm>
            <a:off x="3690670" y="5092587"/>
            <a:ext cx="1794481" cy="506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5397536-1448-CC41-9FED-FD98CDE99B37}"/>
              </a:ext>
            </a:extLst>
          </p:cNvPr>
          <p:cNvSpPr/>
          <p:nvPr/>
        </p:nvSpPr>
        <p:spPr>
          <a:xfrm>
            <a:off x="3707288" y="4276016"/>
            <a:ext cx="915511" cy="8165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1CC187C-4FB6-3843-8B65-B87E9C2A7B1E}"/>
              </a:ext>
            </a:extLst>
          </p:cNvPr>
          <p:cNvSpPr/>
          <p:nvPr/>
        </p:nvSpPr>
        <p:spPr>
          <a:xfrm>
            <a:off x="8788040" y="6190521"/>
            <a:ext cx="2841480" cy="224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Frame 23">
            <a:extLst>
              <a:ext uri="{FF2B5EF4-FFF2-40B4-BE49-F238E27FC236}">
                <a16:creationId xmlns:a16="http://schemas.microsoft.com/office/drawing/2014/main" id="{E4F3B649-9AC1-3B4D-88A8-349E8FF092BC}"/>
              </a:ext>
            </a:extLst>
          </p:cNvPr>
          <p:cNvSpPr/>
          <p:nvPr/>
        </p:nvSpPr>
        <p:spPr>
          <a:xfrm>
            <a:off x="1219168" y="749959"/>
            <a:ext cx="2471502" cy="5665312"/>
          </a:xfrm>
          <a:prstGeom prst="frame">
            <a:avLst>
              <a:gd name="adj1" fmla="val 69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Frame 24">
            <a:extLst>
              <a:ext uri="{FF2B5EF4-FFF2-40B4-BE49-F238E27FC236}">
                <a16:creationId xmlns:a16="http://schemas.microsoft.com/office/drawing/2014/main" id="{C77E58D5-82B1-1F49-809A-2D08976B1CB6}"/>
              </a:ext>
            </a:extLst>
          </p:cNvPr>
          <p:cNvSpPr/>
          <p:nvPr/>
        </p:nvSpPr>
        <p:spPr>
          <a:xfrm>
            <a:off x="4201658" y="2897812"/>
            <a:ext cx="890511" cy="74332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C09BEB3-7CB8-8043-A4C8-59352F80F0CC}"/>
              </a:ext>
            </a:extLst>
          </p:cNvPr>
          <p:cNvSpPr/>
          <p:nvPr/>
        </p:nvSpPr>
        <p:spPr>
          <a:xfrm>
            <a:off x="3690670" y="2163012"/>
            <a:ext cx="3209822" cy="766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74E8958-41CE-A24D-B932-0A56E2593B04}"/>
              </a:ext>
            </a:extLst>
          </p:cNvPr>
          <p:cNvSpPr/>
          <p:nvPr/>
        </p:nvSpPr>
        <p:spPr>
          <a:xfrm>
            <a:off x="3712626" y="3666419"/>
            <a:ext cx="3209822" cy="6812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49E7757-8ABE-8D46-B24A-2BC5B20D40AE}"/>
              </a:ext>
            </a:extLst>
          </p:cNvPr>
          <p:cNvSpPr/>
          <p:nvPr/>
        </p:nvSpPr>
        <p:spPr>
          <a:xfrm>
            <a:off x="3693158" y="2896076"/>
            <a:ext cx="529421" cy="8738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0B78AD9-1C90-264A-81AE-12FE550DD5A2}"/>
              </a:ext>
            </a:extLst>
          </p:cNvPr>
          <p:cNvSpPr/>
          <p:nvPr/>
        </p:nvSpPr>
        <p:spPr>
          <a:xfrm>
            <a:off x="5105816" y="2864140"/>
            <a:ext cx="529421" cy="8738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5C8EF47-B6DE-4D4F-8684-91AEBEF938CF}"/>
              </a:ext>
            </a:extLst>
          </p:cNvPr>
          <p:cNvSpPr txBox="1"/>
          <p:nvPr/>
        </p:nvSpPr>
        <p:spPr>
          <a:xfrm>
            <a:off x="3973319" y="889214"/>
            <a:ext cx="64530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signal!  An eye fits into the theory of an animal.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Use its size and what you know about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animals to look for where the tail should be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6870381-2664-8145-9C4C-E85BBEE90739}"/>
              </a:ext>
            </a:extLst>
          </p:cNvPr>
          <p:cNvSpPr txBox="1"/>
          <p:nvPr/>
        </p:nvSpPr>
        <p:spPr>
          <a:xfrm>
            <a:off x="4681387" y="5055564"/>
            <a:ext cx="47344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region without an animal now tells you which direction it is facing and its environment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AA57A6-50FC-4C41-87F9-3F98B8C112C8}"/>
              </a:ext>
            </a:extLst>
          </p:cNvPr>
          <p:cNvSpPr txBox="1"/>
          <p:nvPr/>
        </p:nvSpPr>
        <p:spPr>
          <a:xfrm>
            <a:off x="9624557" y="3536939"/>
            <a:ext cx="1195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check here!</a:t>
            </a:r>
          </a:p>
        </p:txBody>
      </p:sp>
      <p:sp>
        <p:nvSpPr>
          <p:cNvPr id="33" name="Frame 32">
            <a:extLst>
              <a:ext uri="{FF2B5EF4-FFF2-40B4-BE49-F238E27FC236}">
                <a16:creationId xmlns:a16="http://schemas.microsoft.com/office/drawing/2014/main" id="{9ACE3E01-728B-FB49-9265-D5481EF431E6}"/>
              </a:ext>
            </a:extLst>
          </p:cNvPr>
          <p:cNvSpPr/>
          <p:nvPr/>
        </p:nvSpPr>
        <p:spPr>
          <a:xfrm>
            <a:off x="9535821" y="3251849"/>
            <a:ext cx="890511" cy="2382276"/>
          </a:xfrm>
          <a:prstGeom prst="fram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Down Arrow 11">
            <a:extLst>
              <a:ext uri="{FF2B5EF4-FFF2-40B4-BE49-F238E27FC236}">
                <a16:creationId xmlns:a16="http://schemas.microsoft.com/office/drawing/2014/main" id="{34FA9051-0ED6-A641-A8B2-141E77DEE6F5}"/>
              </a:ext>
            </a:extLst>
          </p:cNvPr>
          <p:cNvSpPr/>
          <p:nvPr/>
        </p:nvSpPr>
        <p:spPr>
          <a:xfrm>
            <a:off x="4436186" y="2163012"/>
            <a:ext cx="477008" cy="66908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1240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97FD7-7F24-B949-A4BF-AFF3EE1BA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model may require you to look with a different sort of detector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6BB478-B8E0-354B-81AF-E398709A6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July 26, 2022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A8B818-3820-8D4F-9289-1277BD013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Highlights and Messages from the Snowmass Summer Study.    Prisca Cushman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881A4A-CEB9-114E-9A14-4F3E86FAA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676D24-1C10-7F46-81DA-8C959901AAC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2D2C13-45D2-D349-9000-FB4324CDF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5786" y="814342"/>
            <a:ext cx="9424877" cy="5608928"/>
          </a:xfrm>
          <a:prstGeom prst="rect">
            <a:avLst/>
          </a:prstGeom>
        </p:spPr>
      </p:pic>
      <p:sp>
        <p:nvSpPr>
          <p:cNvPr id="9" name="Frame 8">
            <a:extLst>
              <a:ext uri="{FF2B5EF4-FFF2-40B4-BE49-F238E27FC236}">
                <a16:creationId xmlns:a16="http://schemas.microsoft.com/office/drawing/2014/main" id="{686971FB-7842-0449-87C6-FE4E50D2D26A}"/>
              </a:ext>
            </a:extLst>
          </p:cNvPr>
          <p:cNvSpPr/>
          <p:nvPr/>
        </p:nvSpPr>
        <p:spPr>
          <a:xfrm>
            <a:off x="4622800" y="4382497"/>
            <a:ext cx="736600" cy="68480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rame 9">
            <a:extLst>
              <a:ext uri="{FF2B5EF4-FFF2-40B4-BE49-F238E27FC236}">
                <a16:creationId xmlns:a16="http://schemas.microsoft.com/office/drawing/2014/main" id="{D41A07B6-B370-E44D-A0DB-C645E5272640}"/>
              </a:ext>
            </a:extLst>
          </p:cNvPr>
          <p:cNvSpPr/>
          <p:nvPr/>
        </p:nvSpPr>
        <p:spPr>
          <a:xfrm>
            <a:off x="6922448" y="2400300"/>
            <a:ext cx="1421452" cy="43180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Frame 10">
            <a:extLst>
              <a:ext uri="{FF2B5EF4-FFF2-40B4-BE49-F238E27FC236}">
                <a16:creationId xmlns:a16="http://schemas.microsoft.com/office/drawing/2014/main" id="{9959BAE8-EDA0-BD4A-828A-B31117C2AE1A}"/>
              </a:ext>
            </a:extLst>
          </p:cNvPr>
          <p:cNvSpPr/>
          <p:nvPr/>
        </p:nvSpPr>
        <p:spPr>
          <a:xfrm>
            <a:off x="10142165" y="4190999"/>
            <a:ext cx="518498" cy="195049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8FA82A-037F-A142-AE5B-BA624869951E}"/>
              </a:ext>
            </a:extLst>
          </p:cNvPr>
          <p:cNvSpPr/>
          <p:nvPr/>
        </p:nvSpPr>
        <p:spPr>
          <a:xfrm>
            <a:off x="6856690" y="2908798"/>
            <a:ext cx="2668340" cy="35238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DF26EFA-2FFA-B349-8C09-F9CDB676A121}"/>
              </a:ext>
            </a:extLst>
          </p:cNvPr>
          <p:cNvSpPr/>
          <p:nvPr/>
        </p:nvSpPr>
        <p:spPr>
          <a:xfrm>
            <a:off x="6908801" y="765313"/>
            <a:ext cx="3848100" cy="1634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BF0A84C-F509-184B-A642-0F273A3580D7}"/>
              </a:ext>
            </a:extLst>
          </p:cNvPr>
          <p:cNvSpPr/>
          <p:nvPr/>
        </p:nvSpPr>
        <p:spPr>
          <a:xfrm>
            <a:off x="8322763" y="856204"/>
            <a:ext cx="2503740" cy="238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4DE211C-6499-EE4D-A192-8E98063B6CBA}"/>
              </a:ext>
            </a:extLst>
          </p:cNvPr>
          <p:cNvSpPr/>
          <p:nvPr/>
        </p:nvSpPr>
        <p:spPr>
          <a:xfrm>
            <a:off x="3650814" y="781038"/>
            <a:ext cx="4760661" cy="1593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C3D709B-306D-DE4B-AD11-50BFBAF4C2F0}"/>
              </a:ext>
            </a:extLst>
          </p:cNvPr>
          <p:cNvSpPr/>
          <p:nvPr/>
        </p:nvSpPr>
        <p:spPr>
          <a:xfrm>
            <a:off x="5370191" y="2897812"/>
            <a:ext cx="2363518" cy="35254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E442A7C-23A8-C049-89F0-2B368696F3E1}"/>
              </a:ext>
            </a:extLst>
          </p:cNvPr>
          <p:cNvSpPr/>
          <p:nvPr/>
        </p:nvSpPr>
        <p:spPr>
          <a:xfrm>
            <a:off x="3707288" y="5598705"/>
            <a:ext cx="1777862" cy="8245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2134B8C-DDA0-704F-90D5-986A19A1A440}"/>
              </a:ext>
            </a:extLst>
          </p:cNvPr>
          <p:cNvSpPr/>
          <p:nvPr/>
        </p:nvSpPr>
        <p:spPr>
          <a:xfrm>
            <a:off x="3690670" y="5092587"/>
            <a:ext cx="1794481" cy="506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5397536-1448-CC41-9FED-FD98CDE99B37}"/>
              </a:ext>
            </a:extLst>
          </p:cNvPr>
          <p:cNvSpPr/>
          <p:nvPr/>
        </p:nvSpPr>
        <p:spPr>
          <a:xfrm>
            <a:off x="3707288" y="4276016"/>
            <a:ext cx="915511" cy="8165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1CC187C-4FB6-3843-8B65-B87E9C2A7B1E}"/>
              </a:ext>
            </a:extLst>
          </p:cNvPr>
          <p:cNvSpPr/>
          <p:nvPr/>
        </p:nvSpPr>
        <p:spPr>
          <a:xfrm>
            <a:off x="8788040" y="6190521"/>
            <a:ext cx="2841480" cy="224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Frame 23">
            <a:extLst>
              <a:ext uri="{FF2B5EF4-FFF2-40B4-BE49-F238E27FC236}">
                <a16:creationId xmlns:a16="http://schemas.microsoft.com/office/drawing/2014/main" id="{E4F3B649-9AC1-3B4D-88A8-349E8FF092BC}"/>
              </a:ext>
            </a:extLst>
          </p:cNvPr>
          <p:cNvSpPr/>
          <p:nvPr/>
        </p:nvSpPr>
        <p:spPr>
          <a:xfrm>
            <a:off x="1219168" y="749959"/>
            <a:ext cx="2471502" cy="5665312"/>
          </a:xfrm>
          <a:prstGeom prst="frame">
            <a:avLst>
              <a:gd name="adj1" fmla="val 69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Frame 24">
            <a:extLst>
              <a:ext uri="{FF2B5EF4-FFF2-40B4-BE49-F238E27FC236}">
                <a16:creationId xmlns:a16="http://schemas.microsoft.com/office/drawing/2014/main" id="{C77E58D5-82B1-1F49-809A-2D08976B1CB6}"/>
              </a:ext>
            </a:extLst>
          </p:cNvPr>
          <p:cNvSpPr/>
          <p:nvPr/>
        </p:nvSpPr>
        <p:spPr>
          <a:xfrm>
            <a:off x="4201658" y="2897812"/>
            <a:ext cx="890511" cy="74332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C09BEB3-7CB8-8043-A4C8-59352F80F0CC}"/>
              </a:ext>
            </a:extLst>
          </p:cNvPr>
          <p:cNvSpPr/>
          <p:nvPr/>
        </p:nvSpPr>
        <p:spPr>
          <a:xfrm>
            <a:off x="3690670" y="2163012"/>
            <a:ext cx="3209822" cy="766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74E8958-41CE-A24D-B932-0A56E2593B04}"/>
              </a:ext>
            </a:extLst>
          </p:cNvPr>
          <p:cNvSpPr/>
          <p:nvPr/>
        </p:nvSpPr>
        <p:spPr>
          <a:xfrm>
            <a:off x="3712626" y="3666419"/>
            <a:ext cx="3209822" cy="6812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49E7757-8ABE-8D46-B24A-2BC5B20D40AE}"/>
              </a:ext>
            </a:extLst>
          </p:cNvPr>
          <p:cNvSpPr/>
          <p:nvPr/>
        </p:nvSpPr>
        <p:spPr>
          <a:xfrm>
            <a:off x="3693158" y="2896076"/>
            <a:ext cx="529421" cy="8738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0B78AD9-1C90-264A-81AE-12FE550DD5A2}"/>
              </a:ext>
            </a:extLst>
          </p:cNvPr>
          <p:cNvSpPr/>
          <p:nvPr/>
        </p:nvSpPr>
        <p:spPr>
          <a:xfrm>
            <a:off x="5105816" y="2864140"/>
            <a:ext cx="529421" cy="8738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Frame 31">
            <a:extLst>
              <a:ext uri="{FF2B5EF4-FFF2-40B4-BE49-F238E27FC236}">
                <a16:creationId xmlns:a16="http://schemas.microsoft.com/office/drawing/2014/main" id="{7E59BBCB-10B0-B845-8ED1-5F5022962F66}"/>
              </a:ext>
            </a:extLst>
          </p:cNvPr>
          <p:cNvSpPr/>
          <p:nvPr/>
        </p:nvSpPr>
        <p:spPr>
          <a:xfrm>
            <a:off x="9535821" y="3251849"/>
            <a:ext cx="890511" cy="2382276"/>
          </a:xfrm>
          <a:prstGeom prst="fram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AA57A6-50FC-4C41-87F9-3F98B8C112C8}"/>
              </a:ext>
            </a:extLst>
          </p:cNvPr>
          <p:cNvSpPr txBox="1"/>
          <p:nvPr/>
        </p:nvSpPr>
        <p:spPr>
          <a:xfrm>
            <a:off x="9511932" y="2720578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tail!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2C91088-D8A3-934A-8869-EFBF3D33814A}"/>
              </a:ext>
            </a:extLst>
          </p:cNvPr>
          <p:cNvSpPr/>
          <p:nvPr/>
        </p:nvSpPr>
        <p:spPr>
          <a:xfrm>
            <a:off x="10438062" y="1804736"/>
            <a:ext cx="334826" cy="238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50C2772-4029-6541-A1EF-A4BBF34357B6}"/>
              </a:ext>
            </a:extLst>
          </p:cNvPr>
          <p:cNvSpPr/>
          <p:nvPr/>
        </p:nvSpPr>
        <p:spPr>
          <a:xfrm>
            <a:off x="9478539" y="5629362"/>
            <a:ext cx="663626" cy="6765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535779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97FD7-7F24-B949-A4BF-AFF3EE1BA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Iterate with a new round of active model-building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6BB478-B8E0-354B-81AF-E398709A6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July 26, 2022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A8B818-3820-8D4F-9289-1277BD013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Highlights and Messages from the Snowmass Summer Study.    Prisca Cushman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881A4A-CEB9-114E-9A14-4F3E86FAA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676D24-1C10-7F46-81DA-8C959901AAC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2D2C13-45D2-D349-9000-FB4324CDF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5786" y="814342"/>
            <a:ext cx="9424877" cy="5608928"/>
          </a:xfrm>
          <a:prstGeom prst="rect">
            <a:avLst/>
          </a:prstGeom>
        </p:spPr>
      </p:pic>
      <p:sp>
        <p:nvSpPr>
          <p:cNvPr id="9" name="Frame 8">
            <a:extLst>
              <a:ext uri="{FF2B5EF4-FFF2-40B4-BE49-F238E27FC236}">
                <a16:creationId xmlns:a16="http://schemas.microsoft.com/office/drawing/2014/main" id="{686971FB-7842-0449-87C6-FE4E50D2D26A}"/>
              </a:ext>
            </a:extLst>
          </p:cNvPr>
          <p:cNvSpPr/>
          <p:nvPr/>
        </p:nvSpPr>
        <p:spPr>
          <a:xfrm>
            <a:off x="4622800" y="4382497"/>
            <a:ext cx="736600" cy="68480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rame 9">
            <a:extLst>
              <a:ext uri="{FF2B5EF4-FFF2-40B4-BE49-F238E27FC236}">
                <a16:creationId xmlns:a16="http://schemas.microsoft.com/office/drawing/2014/main" id="{D41A07B6-B370-E44D-A0DB-C645E5272640}"/>
              </a:ext>
            </a:extLst>
          </p:cNvPr>
          <p:cNvSpPr/>
          <p:nvPr/>
        </p:nvSpPr>
        <p:spPr>
          <a:xfrm>
            <a:off x="6922448" y="2400300"/>
            <a:ext cx="1421452" cy="43180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Frame 10">
            <a:extLst>
              <a:ext uri="{FF2B5EF4-FFF2-40B4-BE49-F238E27FC236}">
                <a16:creationId xmlns:a16="http://schemas.microsoft.com/office/drawing/2014/main" id="{9959BAE8-EDA0-BD4A-828A-B31117C2AE1A}"/>
              </a:ext>
            </a:extLst>
          </p:cNvPr>
          <p:cNvSpPr/>
          <p:nvPr/>
        </p:nvSpPr>
        <p:spPr>
          <a:xfrm>
            <a:off x="10142165" y="4190999"/>
            <a:ext cx="518498" cy="195049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8FA82A-037F-A142-AE5B-BA624869951E}"/>
              </a:ext>
            </a:extLst>
          </p:cNvPr>
          <p:cNvSpPr/>
          <p:nvPr/>
        </p:nvSpPr>
        <p:spPr>
          <a:xfrm>
            <a:off x="6856690" y="2908798"/>
            <a:ext cx="2668340" cy="35238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DF26EFA-2FFA-B349-8C09-F9CDB676A121}"/>
              </a:ext>
            </a:extLst>
          </p:cNvPr>
          <p:cNvSpPr/>
          <p:nvPr/>
        </p:nvSpPr>
        <p:spPr>
          <a:xfrm>
            <a:off x="6908801" y="765313"/>
            <a:ext cx="3848100" cy="1634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BF0A84C-F509-184B-A642-0F273A3580D7}"/>
              </a:ext>
            </a:extLst>
          </p:cNvPr>
          <p:cNvSpPr/>
          <p:nvPr/>
        </p:nvSpPr>
        <p:spPr>
          <a:xfrm>
            <a:off x="8322763" y="856204"/>
            <a:ext cx="2503740" cy="238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4DE211C-6499-EE4D-A192-8E98063B6CBA}"/>
              </a:ext>
            </a:extLst>
          </p:cNvPr>
          <p:cNvSpPr/>
          <p:nvPr/>
        </p:nvSpPr>
        <p:spPr>
          <a:xfrm>
            <a:off x="3650814" y="781038"/>
            <a:ext cx="4760661" cy="1593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C3D709B-306D-DE4B-AD11-50BFBAF4C2F0}"/>
              </a:ext>
            </a:extLst>
          </p:cNvPr>
          <p:cNvSpPr/>
          <p:nvPr/>
        </p:nvSpPr>
        <p:spPr>
          <a:xfrm>
            <a:off x="5370191" y="2897812"/>
            <a:ext cx="2363518" cy="35254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E442A7C-23A8-C049-89F0-2B368696F3E1}"/>
              </a:ext>
            </a:extLst>
          </p:cNvPr>
          <p:cNvSpPr/>
          <p:nvPr/>
        </p:nvSpPr>
        <p:spPr>
          <a:xfrm>
            <a:off x="3707288" y="5598705"/>
            <a:ext cx="1777862" cy="8245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2134B8C-DDA0-704F-90D5-986A19A1A440}"/>
              </a:ext>
            </a:extLst>
          </p:cNvPr>
          <p:cNvSpPr/>
          <p:nvPr/>
        </p:nvSpPr>
        <p:spPr>
          <a:xfrm>
            <a:off x="3690670" y="5092587"/>
            <a:ext cx="1794481" cy="506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5397536-1448-CC41-9FED-FD98CDE99B37}"/>
              </a:ext>
            </a:extLst>
          </p:cNvPr>
          <p:cNvSpPr/>
          <p:nvPr/>
        </p:nvSpPr>
        <p:spPr>
          <a:xfrm>
            <a:off x="3707288" y="4276016"/>
            <a:ext cx="915511" cy="8165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1CC187C-4FB6-3843-8B65-B87E9C2A7B1E}"/>
              </a:ext>
            </a:extLst>
          </p:cNvPr>
          <p:cNvSpPr/>
          <p:nvPr/>
        </p:nvSpPr>
        <p:spPr>
          <a:xfrm>
            <a:off x="8788040" y="6190521"/>
            <a:ext cx="2841480" cy="224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Frame 23">
            <a:extLst>
              <a:ext uri="{FF2B5EF4-FFF2-40B4-BE49-F238E27FC236}">
                <a16:creationId xmlns:a16="http://schemas.microsoft.com/office/drawing/2014/main" id="{E4F3B649-9AC1-3B4D-88A8-349E8FF092BC}"/>
              </a:ext>
            </a:extLst>
          </p:cNvPr>
          <p:cNvSpPr/>
          <p:nvPr/>
        </p:nvSpPr>
        <p:spPr>
          <a:xfrm>
            <a:off x="1219168" y="749959"/>
            <a:ext cx="2471502" cy="5665312"/>
          </a:xfrm>
          <a:prstGeom prst="frame">
            <a:avLst>
              <a:gd name="adj1" fmla="val 69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Frame 24">
            <a:extLst>
              <a:ext uri="{FF2B5EF4-FFF2-40B4-BE49-F238E27FC236}">
                <a16:creationId xmlns:a16="http://schemas.microsoft.com/office/drawing/2014/main" id="{C77E58D5-82B1-1F49-809A-2D08976B1CB6}"/>
              </a:ext>
            </a:extLst>
          </p:cNvPr>
          <p:cNvSpPr/>
          <p:nvPr/>
        </p:nvSpPr>
        <p:spPr>
          <a:xfrm>
            <a:off x="4201658" y="2897812"/>
            <a:ext cx="890511" cy="74332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C09BEB3-7CB8-8043-A4C8-59352F80F0CC}"/>
              </a:ext>
            </a:extLst>
          </p:cNvPr>
          <p:cNvSpPr/>
          <p:nvPr/>
        </p:nvSpPr>
        <p:spPr>
          <a:xfrm>
            <a:off x="3690670" y="2163012"/>
            <a:ext cx="3209822" cy="766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74E8958-41CE-A24D-B932-0A56E2593B04}"/>
              </a:ext>
            </a:extLst>
          </p:cNvPr>
          <p:cNvSpPr/>
          <p:nvPr/>
        </p:nvSpPr>
        <p:spPr>
          <a:xfrm>
            <a:off x="3712626" y="3666419"/>
            <a:ext cx="3209822" cy="6812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49E7757-8ABE-8D46-B24A-2BC5B20D40AE}"/>
              </a:ext>
            </a:extLst>
          </p:cNvPr>
          <p:cNvSpPr/>
          <p:nvPr/>
        </p:nvSpPr>
        <p:spPr>
          <a:xfrm>
            <a:off x="3693158" y="2896076"/>
            <a:ext cx="529421" cy="8738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0B78AD9-1C90-264A-81AE-12FE550DD5A2}"/>
              </a:ext>
            </a:extLst>
          </p:cNvPr>
          <p:cNvSpPr/>
          <p:nvPr/>
        </p:nvSpPr>
        <p:spPr>
          <a:xfrm>
            <a:off x="5105816" y="2864140"/>
            <a:ext cx="529421" cy="8738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5C8EF47-B6DE-4D4F-8684-91AEBEF938CF}"/>
              </a:ext>
            </a:extLst>
          </p:cNvPr>
          <p:cNvSpPr txBox="1"/>
          <p:nvPr/>
        </p:nvSpPr>
        <p:spPr>
          <a:xfrm>
            <a:off x="3957868" y="1323381"/>
            <a:ext cx="64530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signal!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 eye fits into the theory of an animal.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Use its size and what you know about animals to look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where the tail should be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6870381-2664-8145-9C4C-E85BBEE90739}"/>
              </a:ext>
            </a:extLst>
          </p:cNvPr>
          <p:cNvSpPr txBox="1"/>
          <p:nvPr/>
        </p:nvSpPr>
        <p:spPr>
          <a:xfrm>
            <a:off x="3957868" y="5256965"/>
            <a:ext cx="6453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And the region without an animal now tells you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which direction it is facing.</a:t>
            </a:r>
          </a:p>
        </p:txBody>
      </p:sp>
      <p:sp>
        <p:nvSpPr>
          <p:cNvPr id="32" name="Frame 31">
            <a:extLst>
              <a:ext uri="{FF2B5EF4-FFF2-40B4-BE49-F238E27FC236}">
                <a16:creationId xmlns:a16="http://schemas.microsoft.com/office/drawing/2014/main" id="{7E59BBCB-10B0-B845-8ED1-5F5022962F66}"/>
              </a:ext>
            </a:extLst>
          </p:cNvPr>
          <p:cNvSpPr/>
          <p:nvPr/>
        </p:nvSpPr>
        <p:spPr>
          <a:xfrm>
            <a:off x="9535821" y="3251849"/>
            <a:ext cx="890511" cy="2382276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AA57A6-50FC-4C41-87F9-3F98B8C112C8}"/>
              </a:ext>
            </a:extLst>
          </p:cNvPr>
          <p:cNvSpPr txBox="1"/>
          <p:nvPr/>
        </p:nvSpPr>
        <p:spPr>
          <a:xfrm>
            <a:off x="9073568" y="2817907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check here!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2C91088-D8A3-934A-8869-EFBF3D33814A}"/>
              </a:ext>
            </a:extLst>
          </p:cNvPr>
          <p:cNvSpPr/>
          <p:nvPr/>
        </p:nvSpPr>
        <p:spPr>
          <a:xfrm>
            <a:off x="10438062" y="1804736"/>
            <a:ext cx="334826" cy="238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50C2772-4029-6541-A1EF-A4BBF34357B6}"/>
              </a:ext>
            </a:extLst>
          </p:cNvPr>
          <p:cNvSpPr/>
          <p:nvPr/>
        </p:nvSpPr>
        <p:spPr>
          <a:xfrm>
            <a:off x="9478539" y="5629362"/>
            <a:ext cx="663626" cy="6765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6DC4367C-3F0F-6B44-B463-D4F496089EE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46240" y="811349"/>
            <a:ext cx="7256128" cy="526977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8031DE-835B-A146-9FC6-29E05BF133E6}"/>
              </a:ext>
            </a:extLst>
          </p:cNvPr>
          <p:cNvSpPr txBox="1"/>
          <p:nvPr/>
        </p:nvSpPr>
        <p:spPr>
          <a:xfrm>
            <a:off x="7082187" y="2777995"/>
            <a:ext cx="32902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?</a:t>
            </a:r>
          </a:p>
        </p:txBody>
      </p:sp>
      <p:sp>
        <p:nvSpPr>
          <p:cNvPr id="12" name="Frame 11">
            <a:extLst>
              <a:ext uri="{FF2B5EF4-FFF2-40B4-BE49-F238E27FC236}">
                <a16:creationId xmlns:a16="http://schemas.microsoft.com/office/drawing/2014/main" id="{A28A7549-48D6-CB42-A4D7-AC4E4B3062E9}"/>
              </a:ext>
            </a:extLst>
          </p:cNvPr>
          <p:cNvSpPr/>
          <p:nvPr/>
        </p:nvSpPr>
        <p:spPr>
          <a:xfrm>
            <a:off x="4477060" y="1977900"/>
            <a:ext cx="1645256" cy="1463079"/>
          </a:xfrm>
          <a:prstGeom prst="frame">
            <a:avLst>
              <a:gd name="adj1" fmla="val 618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16AC8F1-4C30-244C-B6A7-A7D499321C9D}"/>
              </a:ext>
            </a:extLst>
          </p:cNvPr>
          <p:cNvSpPr txBox="1"/>
          <p:nvPr/>
        </p:nvSpPr>
        <p:spPr>
          <a:xfrm>
            <a:off x="4066207" y="1516012"/>
            <a:ext cx="4612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Check a distinguishing feature</a:t>
            </a:r>
          </a:p>
        </p:txBody>
      </p:sp>
    </p:spTree>
    <p:extLst>
      <p:ext uri="{BB962C8B-B14F-4D97-AF65-F5344CB8AC3E}">
        <p14:creationId xmlns:p14="http://schemas.microsoft.com/office/powerpoint/2010/main" val="974669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97FD7-7F24-B949-A4BF-AFF3EE1BA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And hope there is a technology available to look there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6BB478-B8E0-354B-81AF-E398709A6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July 26, 2022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A8B818-3820-8D4F-9289-1277BD013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Highlights and Messages from the Snowmass Summer Study.    Prisca Cushman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881A4A-CEB9-114E-9A14-4F3E86FAA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676D24-1C10-7F46-81DA-8C959901AAC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2D2C13-45D2-D349-9000-FB4324CDF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5786" y="814342"/>
            <a:ext cx="9424877" cy="5608928"/>
          </a:xfrm>
          <a:prstGeom prst="rect">
            <a:avLst/>
          </a:prstGeom>
        </p:spPr>
      </p:pic>
      <p:sp>
        <p:nvSpPr>
          <p:cNvPr id="9" name="Frame 8">
            <a:extLst>
              <a:ext uri="{FF2B5EF4-FFF2-40B4-BE49-F238E27FC236}">
                <a16:creationId xmlns:a16="http://schemas.microsoft.com/office/drawing/2014/main" id="{686971FB-7842-0449-87C6-FE4E50D2D26A}"/>
              </a:ext>
            </a:extLst>
          </p:cNvPr>
          <p:cNvSpPr/>
          <p:nvPr/>
        </p:nvSpPr>
        <p:spPr>
          <a:xfrm>
            <a:off x="4622800" y="4382497"/>
            <a:ext cx="736600" cy="68480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rame 9">
            <a:extLst>
              <a:ext uri="{FF2B5EF4-FFF2-40B4-BE49-F238E27FC236}">
                <a16:creationId xmlns:a16="http://schemas.microsoft.com/office/drawing/2014/main" id="{D41A07B6-B370-E44D-A0DB-C645E5272640}"/>
              </a:ext>
            </a:extLst>
          </p:cNvPr>
          <p:cNvSpPr/>
          <p:nvPr/>
        </p:nvSpPr>
        <p:spPr>
          <a:xfrm>
            <a:off x="6828726" y="2416026"/>
            <a:ext cx="1421452" cy="43180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Frame 10">
            <a:extLst>
              <a:ext uri="{FF2B5EF4-FFF2-40B4-BE49-F238E27FC236}">
                <a16:creationId xmlns:a16="http://schemas.microsoft.com/office/drawing/2014/main" id="{9959BAE8-EDA0-BD4A-828A-B31117C2AE1A}"/>
              </a:ext>
            </a:extLst>
          </p:cNvPr>
          <p:cNvSpPr/>
          <p:nvPr/>
        </p:nvSpPr>
        <p:spPr>
          <a:xfrm>
            <a:off x="10142165" y="4190999"/>
            <a:ext cx="518498" cy="1950493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8FA82A-037F-A142-AE5B-BA624869951E}"/>
              </a:ext>
            </a:extLst>
          </p:cNvPr>
          <p:cNvSpPr/>
          <p:nvPr/>
        </p:nvSpPr>
        <p:spPr>
          <a:xfrm>
            <a:off x="6856690" y="2908798"/>
            <a:ext cx="2668340" cy="35238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DF26EFA-2FFA-B349-8C09-F9CDB676A121}"/>
              </a:ext>
            </a:extLst>
          </p:cNvPr>
          <p:cNvSpPr/>
          <p:nvPr/>
        </p:nvSpPr>
        <p:spPr>
          <a:xfrm>
            <a:off x="6908801" y="765313"/>
            <a:ext cx="3848100" cy="1634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BF0A84C-F509-184B-A642-0F273A3580D7}"/>
              </a:ext>
            </a:extLst>
          </p:cNvPr>
          <p:cNvSpPr/>
          <p:nvPr/>
        </p:nvSpPr>
        <p:spPr>
          <a:xfrm>
            <a:off x="8322763" y="856204"/>
            <a:ext cx="2503740" cy="238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4DE211C-6499-EE4D-A192-8E98063B6CBA}"/>
              </a:ext>
            </a:extLst>
          </p:cNvPr>
          <p:cNvSpPr/>
          <p:nvPr/>
        </p:nvSpPr>
        <p:spPr>
          <a:xfrm>
            <a:off x="3650814" y="781039"/>
            <a:ext cx="4760661" cy="14293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C3D709B-306D-DE4B-AD11-50BFBAF4C2F0}"/>
              </a:ext>
            </a:extLst>
          </p:cNvPr>
          <p:cNvSpPr/>
          <p:nvPr/>
        </p:nvSpPr>
        <p:spPr>
          <a:xfrm>
            <a:off x="8365856" y="2408317"/>
            <a:ext cx="1100954" cy="35254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E442A7C-23A8-C049-89F0-2B368696F3E1}"/>
              </a:ext>
            </a:extLst>
          </p:cNvPr>
          <p:cNvSpPr/>
          <p:nvPr/>
        </p:nvSpPr>
        <p:spPr>
          <a:xfrm>
            <a:off x="3707288" y="5598705"/>
            <a:ext cx="1777862" cy="8245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2134B8C-DDA0-704F-90D5-986A19A1A440}"/>
              </a:ext>
            </a:extLst>
          </p:cNvPr>
          <p:cNvSpPr/>
          <p:nvPr/>
        </p:nvSpPr>
        <p:spPr>
          <a:xfrm>
            <a:off x="3690670" y="5092587"/>
            <a:ext cx="1794481" cy="506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5397536-1448-CC41-9FED-FD98CDE99B37}"/>
              </a:ext>
            </a:extLst>
          </p:cNvPr>
          <p:cNvSpPr/>
          <p:nvPr/>
        </p:nvSpPr>
        <p:spPr>
          <a:xfrm>
            <a:off x="3707288" y="4276016"/>
            <a:ext cx="915511" cy="8165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1CC187C-4FB6-3843-8B65-B87E9C2A7B1E}"/>
              </a:ext>
            </a:extLst>
          </p:cNvPr>
          <p:cNvSpPr/>
          <p:nvPr/>
        </p:nvSpPr>
        <p:spPr>
          <a:xfrm>
            <a:off x="8788040" y="6190521"/>
            <a:ext cx="2841480" cy="224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Frame 23">
            <a:extLst>
              <a:ext uri="{FF2B5EF4-FFF2-40B4-BE49-F238E27FC236}">
                <a16:creationId xmlns:a16="http://schemas.microsoft.com/office/drawing/2014/main" id="{E4F3B649-9AC1-3B4D-88A8-349E8FF092BC}"/>
              </a:ext>
            </a:extLst>
          </p:cNvPr>
          <p:cNvSpPr/>
          <p:nvPr/>
        </p:nvSpPr>
        <p:spPr>
          <a:xfrm>
            <a:off x="1219168" y="749959"/>
            <a:ext cx="2471502" cy="5665312"/>
          </a:xfrm>
          <a:prstGeom prst="frame">
            <a:avLst>
              <a:gd name="adj1" fmla="val 69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Frame 24">
            <a:extLst>
              <a:ext uri="{FF2B5EF4-FFF2-40B4-BE49-F238E27FC236}">
                <a16:creationId xmlns:a16="http://schemas.microsoft.com/office/drawing/2014/main" id="{C77E58D5-82B1-1F49-809A-2D08976B1CB6}"/>
              </a:ext>
            </a:extLst>
          </p:cNvPr>
          <p:cNvSpPr/>
          <p:nvPr/>
        </p:nvSpPr>
        <p:spPr>
          <a:xfrm>
            <a:off x="4201658" y="2897812"/>
            <a:ext cx="890511" cy="74332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C09BEB3-7CB8-8043-A4C8-59352F80F0CC}"/>
              </a:ext>
            </a:extLst>
          </p:cNvPr>
          <p:cNvSpPr/>
          <p:nvPr/>
        </p:nvSpPr>
        <p:spPr>
          <a:xfrm>
            <a:off x="3702400" y="1972228"/>
            <a:ext cx="1454343" cy="567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74E8958-41CE-A24D-B932-0A56E2593B04}"/>
              </a:ext>
            </a:extLst>
          </p:cNvPr>
          <p:cNvSpPr/>
          <p:nvPr/>
        </p:nvSpPr>
        <p:spPr>
          <a:xfrm>
            <a:off x="3712626" y="3666419"/>
            <a:ext cx="3209822" cy="6812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49E7757-8ABE-8D46-B24A-2BC5B20D40AE}"/>
              </a:ext>
            </a:extLst>
          </p:cNvPr>
          <p:cNvSpPr/>
          <p:nvPr/>
        </p:nvSpPr>
        <p:spPr>
          <a:xfrm>
            <a:off x="3693158" y="2896076"/>
            <a:ext cx="529421" cy="8738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0B78AD9-1C90-264A-81AE-12FE550DD5A2}"/>
              </a:ext>
            </a:extLst>
          </p:cNvPr>
          <p:cNvSpPr/>
          <p:nvPr/>
        </p:nvSpPr>
        <p:spPr>
          <a:xfrm>
            <a:off x="5105817" y="2864140"/>
            <a:ext cx="82144" cy="8738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5C8EF47-B6DE-4D4F-8684-91AEBEF938CF}"/>
              </a:ext>
            </a:extLst>
          </p:cNvPr>
          <p:cNvSpPr txBox="1"/>
          <p:nvPr/>
        </p:nvSpPr>
        <p:spPr>
          <a:xfrm>
            <a:off x="4165044" y="1022921"/>
            <a:ext cx="66780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 ear fits the elephant model </a:t>
            </a:r>
            <a:b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better than the rhino model</a:t>
            </a:r>
          </a:p>
        </p:txBody>
      </p:sp>
      <p:sp>
        <p:nvSpPr>
          <p:cNvPr id="32" name="Frame 31">
            <a:extLst>
              <a:ext uri="{FF2B5EF4-FFF2-40B4-BE49-F238E27FC236}">
                <a16:creationId xmlns:a16="http://schemas.microsoft.com/office/drawing/2014/main" id="{7E59BBCB-10B0-B845-8ED1-5F5022962F66}"/>
              </a:ext>
            </a:extLst>
          </p:cNvPr>
          <p:cNvSpPr/>
          <p:nvPr/>
        </p:nvSpPr>
        <p:spPr>
          <a:xfrm>
            <a:off x="9535821" y="3251849"/>
            <a:ext cx="890511" cy="2382276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2C91088-D8A3-934A-8869-EFBF3D33814A}"/>
              </a:ext>
            </a:extLst>
          </p:cNvPr>
          <p:cNvSpPr/>
          <p:nvPr/>
        </p:nvSpPr>
        <p:spPr>
          <a:xfrm>
            <a:off x="10438062" y="1804736"/>
            <a:ext cx="334826" cy="2386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50C2772-4029-6541-A1EF-A4BBF34357B6}"/>
              </a:ext>
            </a:extLst>
          </p:cNvPr>
          <p:cNvSpPr/>
          <p:nvPr/>
        </p:nvSpPr>
        <p:spPr>
          <a:xfrm>
            <a:off x="9478539" y="5629362"/>
            <a:ext cx="663626" cy="6765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AE7C2F7-0567-254C-ACED-1C018C7D3BE8}"/>
              </a:ext>
            </a:extLst>
          </p:cNvPr>
          <p:cNvSpPr/>
          <p:nvPr/>
        </p:nvSpPr>
        <p:spPr>
          <a:xfrm>
            <a:off x="3679078" y="2506209"/>
            <a:ext cx="1508882" cy="4097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Frame 35">
            <a:extLst>
              <a:ext uri="{FF2B5EF4-FFF2-40B4-BE49-F238E27FC236}">
                <a16:creationId xmlns:a16="http://schemas.microsoft.com/office/drawing/2014/main" id="{138C55D2-01BF-EA4F-AA38-FC949CB3B1B6}"/>
              </a:ext>
            </a:extLst>
          </p:cNvPr>
          <p:cNvSpPr/>
          <p:nvPr/>
        </p:nvSpPr>
        <p:spPr>
          <a:xfrm>
            <a:off x="5146573" y="2210424"/>
            <a:ext cx="1786665" cy="1463079"/>
          </a:xfrm>
          <a:prstGeom prst="frame">
            <a:avLst>
              <a:gd name="adj1" fmla="val 618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5C1DA67-9235-FA49-9658-98DADA438628}"/>
              </a:ext>
            </a:extLst>
          </p:cNvPr>
          <p:cNvSpPr/>
          <p:nvPr/>
        </p:nvSpPr>
        <p:spPr>
          <a:xfrm>
            <a:off x="5371055" y="4303821"/>
            <a:ext cx="1919695" cy="21114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301155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97FD7-7F24-B949-A4BF-AFF3EE1BA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this is still just one part of the jungle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6BB478-B8E0-354B-81AF-E398709A6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July 26, 2022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A8B818-3820-8D4F-9289-1277BD013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Highlights and Messages from the Snowmass Summer Study.    Prisca Cushman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881A4A-CEB9-114E-9A14-4F3E86FAA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676D24-1C10-7F46-81DA-8C959901AAC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2D2C13-45D2-D349-9000-FB4324CDF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5786" y="814342"/>
            <a:ext cx="9424877" cy="5608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77925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A602B3-FC17-EC44-A7DD-50CDD68739A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47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6C652C-D359-4A40-B487-3433D47EB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395" y="21979"/>
            <a:ext cx="10804760" cy="753033"/>
          </a:xfrm>
        </p:spPr>
        <p:txBody>
          <a:bodyPr/>
          <a:lstStyle/>
          <a:p>
            <a:r>
              <a:rPr lang="en-US" dirty="0"/>
              <a:t>Multiple SD targets are necessary for best constraints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30F453-2460-354D-99F8-CD5F118750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89179" y="2688771"/>
            <a:ext cx="6102821" cy="41523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B54B99-0AB1-E049-B3D6-7BB168C9B43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407" t="4439" r="9683"/>
          <a:stretch>
            <a:fillRect/>
          </a:stretch>
        </p:blipFill>
        <p:spPr>
          <a:xfrm>
            <a:off x="0" y="2586698"/>
            <a:ext cx="5257952" cy="42713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B2D910F-CB3F-B145-8FD9-27D76AAE4614}"/>
              </a:ext>
            </a:extLst>
          </p:cNvPr>
          <p:cNvSpPr txBox="1"/>
          <p:nvPr/>
        </p:nvSpPr>
        <p:spPr>
          <a:xfrm>
            <a:off x="102823" y="1099840"/>
            <a:ext cx="66174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>
                <a:solidFill>
                  <a:prstClr val="black"/>
                </a:solidFill>
              </a:rPr>
              <a:t>Example from 2010</a:t>
            </a:r>
            <a:r>
              <a:rPr lang="en-US" dirty="0">
                <a:solidFill>
                  <a:prstClr val="black"/>
                </a:solidFill>
              </a:rPr>
              <a:t>.  Superheated droplet detectors</a:t>
            </a:r>
            <a:endParaRPr lang="en-US" dirty="0">
              <a:solidFill>
                <a:prstClr val="black"/>
              </a:solidFill>
              <a:latin typeface="News Gothic MT"/>
            </a:endParaRPr>
          </a:p>
          <a:p>
            <a:pPr defTabSz="457200"/>
            <a:r>
              <a:rPr lang="en-US" dirty="0">
                <a:solidFill>
                  <a:prstClr val="black"/>
                </a:solidFill>
                <a:latin typeface="News Gothic MT"/>
              </a:rPr>
              <a:t>Using the n-coupled Xenon10 results improved </a:t>
            </a:r>
            <a:br>
              <a:rPr lang="en-US" dirty="0">
                <a:solidFill>
                  <a:prstClr val="black"/>
                </a:solidFill>
                <a:latin typeface="News Gothic MT"/>
              </a:rPr>
            </a:br>
            <a:r>
              <a:rPr lang="en-US" dirty="0">
                <a:solidFill>
                  <a:prstClr val="black"/>
                </a:solidFill>
                <a:latin typeface="News Gothic MT"/>
              </a:rPr>
              <a:t>the SIMPLE (</a:t>
            </a:r>
            <a:r>
              <a:rPr lang="en-US" dirty="0"/>
              <a:t>C</a:t>
            </a:r>
            <a:r>
              <a:rPr lang="en-US" baseline="-25000" dirty="0"/>
              <a:t>2</a:t>
            </a:r>
            <a:r>
              <a:rPr lang="en-US" dirty="0"/>
              <a:t>ClF</a:t>
            </a:r>
            <a:r>
              <a:rPr lang="en-US" baseline="-25000" dirty="0"/>
              <a:t>5</a:t>
            </a:r>
            <a:r>
              <a:rPr lang="en-US" dirty="0"/>
              <a:t>)</a:t>
            </a:r>
            <a:r>
              <a:rPr lang="en-US" baseline="-25000" dirty="0"/>
              <a:t>  </a:t>
            </a:r>
            <a:r>
              <a:rPr lang="en-US" dirty="0">
                <a:solidFill>
                  <a:prstClr val="black"/>
                </a:solidFill>
                <a:latin typeface="News Gothic MT"/>
              </a:rPr>
              <a:t>p-coupled results.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88B8B5-9DCB-C844-8FFF-106F79D4CCFA}"/>
              </a:ext>
            </a:extLst>
          </p:cNvPr>
          <p:cNvSpPr txBox="1"/>
          <p:nvPr/>
        </p:nvSpPr>
        <p:spPr>
          <a:xfrm>
            <a:off x="2959865" y="2023170"/>
            <a:ext cx="2905850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i="1" dirty="0">
                <a:solidFill>
                  <a:prstClr val="black"/>
                </a:solidFill>
                <a:latin typeface="News Gothic MT"/>
              </a:rPr>
              <a:t>| </a:t>
            </a:r>
            <a:r>
              <a:rPr lang="en-US" i="1" dirty="0" err="1">
                <a:solidFill>
                  <a:prstClr val="black"/>
                </a:solidFill>
                <a:latin typeface="News Gothic MT"/>
              </a:rPr>
              <a:t>a</a:t>
            </a:r>
            <a:r>
              <a:rPr lang="en-US" i="1" baseline="-25000" dirty="0" err="1">
                <a:solidFill>
                  <a:prstClr val="black"/>
                </a:solidFill>
                <a:latin typeface="News Gothic MT"/>
              </a:rPr>
              <a:t>p</a:t>
            </a:r>
            <a:r>
              <a:rPr lang="en-US" i="1" dirty="0">
                <a:solidFill>
                  <a:prstClr val="black"/>
                </a:solidFill>
                <a:latin typeface="News Gothic MT"/>
              </a:rPr>
              <a:t>| &lt; 0.32, |a</a:t>
            </a:r>
            <a:r>
              <a:rPr lang="en-US" i="1" baseline="-25000" dirty="0">
                <a:solidFill>
                  <a:prstClr val="black"/>
                </a:solidFill>
                <a:latin typeface="News Gothic MT"/>
              </a:rPr>
              <a:t>n</a:t>
            </a:r>
            <a:r>
              <a:rPr lang="en-US" i="1" dirty="0">
                <a:solidFill>
                  <a:prstClr val="black"/>
                </a:solidFill>
                <a:latin typeface="News Gothic MT"/>
              </a:rPr>
              <a:t>| &lt; 0.17  </a:t>
            </a:r>
          </a:p>
          <a:p>
            <a:pPr defTabSz="457200"/>
            <a:r>
              <a:rPr lang="en-US" i="1" dirty="0">
                <a:solidFill>
                  <a:prstClr val="black"/>
                </a:solidFill>
                <a:latin typeface="News Gothic MT"/>
              </a:rPr>
              <a:t>for 50 GeV/c</a:t>
            </a:r>
            <a:r>
              <a:rPr lang="en-US" i="1" baseline="30000" dirty="0">
                <a:solidFill>
                  <a:prstClr val="black"/>
                </a:solidFill>
                <a:latin typeface="News Gothic MT"/>
              </a:rPr>
              <a:t>2</a:t>
            </a:r>
            <a:r>
              <a:rPr lang="en-US" i="1" dirty="0">
                <a:solidFill>
                  <a:prstClr val="black"/>
                </a:solidFill>
                <a:latin typeface="News Gothic MT"/>
              </a:rPr>
              <a:t> WIMP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7076065-4670-2E49-AB40-319059F444D3}"/>
              </a:ext>
            </a:extLst>
          </p:cNvPr>
          <p:cNvSpPr txBox="1"/>
          <p:nvPr/>
        </p:nvSpPr>
        <p:spPr>
          <a:xfrm>
            <a:off x="6896560" y="1433817"/>
            <a:ext cx="50570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Current constraints are an order of magnitude better.  Note that the players are </a:t>
            </a:r>
            <a:r>
              <a:rPr lang="en-US" sz="2000" dirty="0" err="1"/>
              <a:t>LXe</a:t>
            </a:r>
            <a:r>
              <a:rPr lang="en-US" sz="2000" dirty="0"/>
              <a:t> TPCs and Freon bubble chambers</a:t>
            </a:r>
          </a:p>
        </p:txBody>
      </p:sp>
    </p:spTree>
    <p:extLst>
      <p:ext uri="{BB962C8B-B14F-4D97-AF65-F5344CB8AC3E}">
        <p14:creationId xmlns:p14="http://schemas.microsoft.com/office/powerpoint/2010/main" val="3134061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9C8D97-0DB5-604D-B699-C5618B1FA9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48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2825265-92FE-9546-8943-C0AEA996C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390" y="257680"/>
            <a:ext cx="11119143" cy="753033"/>
          </a:xfrm>
        </p:spPr>
        <p:txBody>
          <a:bodyPr/>
          <a:lstStyle/>
          <a:p>
            <a:r>
              <a:rPr lang="en-US" sz="2800" dirty="0">
                <a:solidFill>
                  <a:srgbClr val="A4001D"/>
                </a:solidFill>
              </a:rPr>
              <a:t>Develop new in situ technique</a:t>
            </a:r>
            <a:br>
              <a:rPr lang="en-US" sz="2800" dirty="0">
                <a:solidFill>
                  <a:srgbClr val="A4001D"/>
                </a:solidFill>
              </a:rPr>
            </a:br>
            <a:r>
              <a:rPr lang="en-US" sz="2400" b="0" i="1" dirty="0">
                <a:solidFill>
                  <a:srgbClr val="A4001D"/>
                </a:solidFill>
              </a:rPr>
              <a:t>	 Nuclear Recoils induced by neutron capture (</a:t>
            </a:r>
            <a:r>
              <a:rPr lang="en-US" sz="2400" b="0" i="1" dirty="0" err="1">
                <a:solidFill>
                  <a:srgbClr val="A4001D"/>
                </a:solidFill>
              </a:rPr>
              <a:t>n,</a:t>
            </a:r>
            <a:r>
              <a:rPr lang="en-US" sz="2400" b="0" i="1" dirty="0" err="1">
                <a:solidFill>
                  <a:srgbClr val="A4001D"/>
                </a:solidFill>
                <a:latin typeface="Symbol" pitchFamily="2" charset="2"/>
              </a:rPr>
              <a:t>g</a:t>
            </a:r>
            <a:r>
              <a:rPr lang="en-US" sz="2400" b="0" i="1" dirty="0">
                <a:solidFill>
                  <a:srgbClr val="A4001D"/>
                </a:solidFill>
              </a:rPr>
              <a:t>) of thermal neutrons</a:t>
            </a:r>
            <a:endParaRPr lang="en-US" sz="2400" b="0" i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4F7A80-7473-914D-9877-F09FA71FFA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919" y="1320925"/>
            <a:ext cx="4721023" cy="24402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897FF2-3A08-5C4B-822E-03D0F7688F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9795" y="3960023"/>
            <a:ext cx="1816995" cy="282960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6849E7D-BF7E-714F-8A7A-799A914399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6098" y="1320925"/>
            <a:ext cx="4477775" cy="322249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6DA8B7C-2B3C-314C-A5C9-FDE0B99D2C42}"/>
              </a:ext>
            </a:extLst>
          </p:cNvPr>
          <p:cNvSpPr txBox="1"/>
          <p:nvPr/>
        </p:nvSpPr>
        <p:spPr>
          <a:xfrm>
            <a:off x="7123235" y="5049152"/>
            <a:ext cx="5143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Capture spectrum depends on yield model and detector resolution.   Here shown for </a:t>
            </a:r>
          </a:p>
          <a:p>
            <a:r>
              <a:rPr lang="en-US" sz="2000" dirty="0"/>
              <a:t>two yield models and two resolutions 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BB4707-F309-A14E-9E23-DD8C2A2A3298}"/>
              </a:ext>
            </a:extLst>
          </p:cNvPr>
          <p:cNvSpPr txBox="1"/>
          <p:nvPr/>
        </p:nvSpPr>
        <p:spPr>
          <a:xfrm>
            <a:off x="302390" y="4235083"/>
            <a:ext cx="76609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Use </a:t>
            </a:r>
            <a:r>
              <a:rPr lang="en-US" sz="2000" dirty="0" err="1"/>
              <a:t>NaI</a:t>
            </a:r>
            <a:r>
              <a:rPr lang="en-US" sz="2000" dirty="0"/>
              <a:t> to tag events </a:t>
            </a:r>
          </a:p>
          <a:p>
            <a:r>
              <a:rPr lang="en-US" sz="2000" dirty="0"/>
              <a:t>with escaped gammas: </a:t>
            </a:r>
          </a:p>
          <a:p>
            <a:r>
              <a:rPr lang="en-US" sz="2000" dirty="0"/>
              <a:t>these represent “pure” NR.</a:t>
            </a:r>
          </a:p>
          <a:p>
            <a:endParaRPr lang="en-US" sz="2000" dirty="0"/>
          </a:p>
          <a:p>
            <a:r>
              <a:rPr lang="en-US" sz="2000" dirty="0"/>
              <a:t>Running now with </a:t>
            </a:r>
            <a:br>
              <a:rPr lang="en-US" sz="2000" dirty="0"/>
            </a:br>
            <a:r>
              <a:rPr lang="en-US" sz="2000" dirty="0"/>
              <a:t>large </a:t>
            </a:r>
            <a:r>
              <a:rPr lang="en-US" sz="2000" dirty="0" err="1"/>
              <a:t>NaI</a:t>
            </a:r>
            <a:r>
              <a:rPr lang="en-US" sz="2000" dirty="0"/>
              <a:t> array and new</a:t>
            </a:r>
          </a:p>
          <a:p>
            <a:r>
              <a:rPr lang="en-US" sz="2000" dirty="0"/>
              <a:t>Si HV detector with</a:t>
            </a:r>
          </a:p>
          <a:p>
            <a:r>
              <a:rPr lang="en-US" sz="2000" dirty="0"/>
              <a:t>better resolution</a:t>
            </a:r>
          </a:p>
        </p:txBody>
      </p:sp>
    </p:spTree>
    <p:extLst>
      <p:ext uri="{BB962C8B-B14F-4D97-AF65-F5344CB8AC3E}">
        <p14:creationId xmlns:p14="http://schemas.microsoft.com/office/powerpoint/2010/main" val="329283241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9C8D97-0DB5-604D-B699-C5618B1FA9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49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2825265-92FE-9546-8943-C0AEA996C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540" y="143045"/>
            <a:ext cx="11797050" cy="753033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rgbClr val="A4001D"/>
                </a:solidFill>
              </a:rPr>
              <a:t>Neutron capture observed</a:t>
            </a:r>
            <a:br>
              <a:rPr lang="en-US" sz="2800" dirty="0">
                <a:solidFill>
                  <a:srgbClr val="A4001D"/>
                </a:solidFill>
              </a:rPr>
            </a:br>
            <a:r>
              <a:rPr lang="en-US" sz="2800" dirty="0">
                <a:solidFill>
                  <a:srgbClr val="A4001D"/>
                </a:solidFill>
              </a:rPr>
              <a:t>Yield again shows low energy suppression in silicon. </a:t>
            </a:r>
            <a:endParaRPr lang="en-US" sz="2800" b="0" i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6061123-F52D-8741-9F2A-EE79DE1591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40" y="3214541"/>
            <a:ext cx="4431040" cy="343000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B35FDF-9DD1-8340-A14E-3E707C59C75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74857" y="2457643"/>
            <a:ext cx="3724583" cy="40757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C9C27CB-3B6C-7E46-9817-5953547D126E}"/>
              </a:ext>
            </a:extLst>
          </p:cNvPr>
          <p:cNvSpPr txBox="1"/>
          <p:nvPr/>
        </p:nvSpPr>
        <p:spPr>
          <a:xfrm>
            <a:off x="159540" y="1330345"/>
            <a:ext cx="4183860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Fit data to simulated ER + NR</a:t>
            </a:r>
          </a:p>
          <a:p>
            <a:r>
              <a:rPr lang="en-US" sz="2000" dirty="0"/>
              <a:t>For NR, choose a yield model.</a:t>
            </a:r>
          </a:p>
          <a:p>
            <a:endParaRPr lang="en-US" sz="2000" dirty="0"/>
          </a:p>
          <a:p>
            <a:r>
              <a:rPr lang="en-US" sz="2000" dirty="0"/>
              <a:t>Data shows a clear (n</a:t>
            </a:r>
            <a:r>
              <a:rPr lang="en-US" sz="2000" dirty="0">
                <a:latin typeface="Symbol" pitchFamily="2" charset="2"/>
              </a:rPr>
              <a:t>g</a:t>
            </a:r>
            <a:r>
              <a:rPr lang="en-US" sz="2000" dirty="0"/>
              <a:t>) feature </a:t>
            </a:r>
            <a:endParaRPr lang="en-US" sz="2000" dirty="0">
              <a:latin typeface="Symbol" pitchFamily="2" charset="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86207C-1D58-4E4B-82F6-0017608CC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4731" y="3080109"/>
            <a:ext cx="5360252" cy="369887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C0FFEA5-313E-9743-8D9A-9C45B037C1F1}"/>
              </a:ext>
            </a:extLst>
          </p:cNvPr>
          <p:cNvSpPr txBox="1"/>
          <p:nvPr/>
        </p:nvSpPr>
        <p:spPr>
          <a:xfrm>
            <a:off x="4590580" y="1330345"/>
            <a:ext cx="7289063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Yield models all require a neutron capture component </a:t>
            </a:r>
            <a:r>
              <a:rPr lang="en-US" sz="2000" dirty="0">
                <a:latin typeface="Symbol" pitchFamily="2" charset="2"/>
              </a:rPr>
              <a:t>(</a:t>
            </a:r>
            <a:r>
              <a:rPr lang="en-US" sz="2000" dirty="0"/>
              <a:t>by</a:t>
            </a:r>
            <a:r>
              <a:rPr lang="en-US" sz="2000" dirty="0">
                <a:latin typeface="Symbol" pitchFamily="2" charset="2"/>
              </a:rPr>
              <a:t> 25s) </a:t>
            </a:r>
          </a:p>
          <a:p>
            <a:r>
              <a:rPr lang="en-US" sz="2000" dirty="0"/>
              <a:t>Best fit using the Sorenson yield model clearly indicates suppression and possible threshold.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0683738-208E-9D4D-8B2D-0C4B473EDF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94666" y="2468716"/>
            <a:ext cx="3724583" cy="396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996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500952-ED1B-0E48-B1A4-3FF705541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C4EE-73C9-7943-A0B9-853019843841}" type="slidenum">
              <a:rPr lang="en-US" smtClean="0"/>
              <a:t>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1EE261-8F84-1748-B446-64FEB90B0B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301" y="0"/>
            <a:ext cx="6858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7A365A8-0E74-7A44-97BE-4C0D84E0E4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77080">
            <a:off x="11238918" y="730409"/>
            <a:ext cx="445383" cy="709267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62AFF6A-9693-FC48-A121-023360192F12}"/>
              </a:ext>
            </a:extLst>
          </p:cNvPr>
          <p:cNvSpPr/>
          <p:nvPr/>
        </p:nvSpPr>
        <p:spPr>
          <a:xfrm>
            <a:off x="806707" y="205137"/>
            <a:ext cx="322235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That covers all the </a:t>
            </a:r>
            <a:br>
              <a:rPr lang="en-US" sz="2800" dirty="0"/>
            </a:br>
            <a:r>
              <a:rPr lang="en-US" sz="2800" dirty="0"/>
              <a:t>rest of the rooms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2EFCA6-E0F9-954C-9DAB-E6DD50125B6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42819">
            <a:off x="10381099" y="952854"/>
            <a:ext cx="486510" cy="778416"/>
          </a:xfrm>
          <a:prstGeom prst="rect">
            <a:avLst/>
          </a:prstGeom>
          <a:ln w="5715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B92EFE0-EBBE-FD47-8379-AC9D4830E06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078"/>
          <a:stretch/>
        </p:blipFill>
        <p:spPr>
          <a:xfrm rot="20321130">
            <a:off x="6406933" y="5397078"/>
            <a:ext cx="556445" cy="853443"/>
          </a:xfrm>
          <a:prstGeom prst="rect">
            <a:avLst/>
          </a:prstGeom>
          <a:ln w="38100">
            <a:solidFill>
              <a:srgbClr val="FFFF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8B9A36-2458-AA49-881C-6B3FB0ACDEA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885" r="32648"/>
          <a:stretch/>
        </p:blipFill>
        <p:spPr>
          <a:xfrm rot="20095880">
            <a:off x="8061584" y="1060918"/>
            <a:ext cx="532904" cy="853953"/>
          </a:xfrm>
          <a:prstGeom prst="rect">
            <a:avLst/>
          </a:prstGeom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CFC207D-C809-664F-8F4F-A3648EA3A93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6742"/>
          <a:stretch/>
        </p:blipFill>
        <p:spPr>
          <a:xfrm rot="1768834">
            <a:off x="5844411" y="3138862"/>
            <a:ext cx="533300" cy="834281"/>
          </a:xfrm>
          <a:prstGeom prst="rect">
            <a:avLst/>
          </a:prstGeom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85652B4-43C1-DC4C-AC3B-BEB854ADAC6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316"/>
          <a:stretch/>
        </p:blipFill>
        <p:spPr>
          <a:xfrm rot="664917">
            <a:off x="10925665" y="3283372"/>
            <a:ext cx="639361" cy="973522"/>
          </a:xfrm>
          <a:prstGeom prst="rect">
            <a:avLst/>
          </a:prstGeom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6E46887-AE1F-B84B-9A1D-344DC5038B8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7954"/>
          <a:stretch/>
        </p:blipFill>
        <p:spPr>
          <a:xfrm rot="681453">
            <a:off x="6832612" y="1838685"/>
            <a:ext cx="596432" cy="919279"/>
          </a:xfrm>
          <a:prstGeom prst="rect">
            <a:avLst/>
          </a:prstGeom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FF5B0735-474C-C94E-9ECD-14522591CD53}"/>
              </a:ext>
            </a:extLst>
          </p:cNvPr>
          <p:cNvSpPr/>
          <p:nvPr/>
        </p:nvSpPr>
        <p:spPr>
          <a:xfrm>
            <a:off x="1351836" y="2249029"/>
            <a:ext cx="33233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and other suspects </a:t>
            </a:r>
          </a:p>
        </p:txBody>
      </p:sp>
    </p:spTree>
    <p:extLst>
      <p:ext uri="{BB962C8B-B14F-4D97-AF65-F5344CB8AC3E}">
        <p14:creationId xmlns:p14="http://schemas.microsoft.com/office/powerpoint/2010/main" val="218856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CA25E-C0E5-8040-BE9F-12926583D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583" y="-236150"/>
            <a:ext cx="10446572" cy="753033"/>
          </a:xfrm>
        </p:spPr>
        <p:txBody>
          <a:bodyPr/>
          <a:lstStyle/>
          <a:p>
            <a:r>
              <a:rPr lang="en-US" sz="2800" dirty="0"/>
              <a:t>Measure Y(</a:t>
            </a:r>
            <a:r>
              <a:rPr lang="en-US" sz="2800" dirty="0" err="1"/>
              <a:t>E</a:t>
            </a:r>
            <a:r>
              <a:rPr lang="en-US" sz="2800" baseline="-25000" dirty="0" err="1"/>
              <a:t>r</a:t>
            </a:r>
            <a:r>
              <a:rPr lang="en-US" sz="2800" dirty="0"/>
              <a:t>) in Germanium using a photo-neutron source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C0F0AF-44AA-2341-ABCC-57C0DB53F5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976" y="4543424"/>
            <a:ext cx="6576627" cy="2136959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0E4CE71-58F2-3C46-A760-6DB70ABC76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5226" y="1206500"/>
            <a:ext cx="2896774" cy="54167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6E21C25-7827-BC41-9E81-22EE9E705C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75215" y="649562"/>
            <a:ext cx="2042583" cy="28904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F60147-6A67-B047-BACB-787B11223E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1088473"/>
            <a:fld id="{5BD36294-2849-48A8-8531-5354CF3095D2}" type="slidenum">
              <a:rPr lang="en-US">
                <a:solidFill>
                  <a:srgbClr val="000000"/>
                </a:solidFill>
              </a:rPr>
              <a:pPr defTabSz="1088473"/>
              <a:t>50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60BD9D-AD88-6C48-A340-C7150852810A}"/>
              </a:ext>
            </a:extLst>
          </p:cNvPr>
          <p:cNvSpPr txBox="1"/>
          <p:nvPr/>
        </p:nvSpPr>
        <p:spPr>
          <a:xfrm>
            <a:off x="776287" y="1811337"/>
            <a:ext cx="7857740" cy="1887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88473"/>
            <a:r>
              <a:rPr lang="en-US" sz="2333" dirty="0">
                <a:solidFill>
                  <a:srgbClr val="000000"/>
                </a:solidFill>
                <a:latin typeface="Arial"/>
              </a:rPr>
              <a:t>Last set of runs before disassembling Soudan Facility</a:t>
            </a:r>
          </a:p>
          <a:p>
            <a:pPr defTabSz="1088473"/>
            <a:endParaRPr lang="en-US" sz="2333" dirty="0">
              <a:solidFill>
                <a:srgbClr val="000000"/>
              </a:solidFill>
              <a:latin typeface="Arial"/>
            </a:endParaRPr>
          </a:p>
          <a:p>
            <a:pPr defTabSz="1088473"/>
            <a:r>
              <a:rPr lang="en-US" sz="2333" dirty="0">
                <a:solidFill>
                  <a:srgbClr val="000000"/>
                </a:solidFill>
                <a:latin typeface="Arial"/>
              </a:rPr>
              <a:t>Illuminated the </a:t>
            </a:r>
            <a:r>
              <a:rPr lang="en-US" sz="2333" dirty="0" err="1">
                <a:solidFill>
                  <a:srgbClr val="000000"/>
                </a:solidFill>
                <a:latin typeface="Arial"/>
              </a:rPr>
              <a:t>SuperCDMS</a:t>
            </a:r>
            <a:r>
              <a:rPr lang="en-US" sz="2333" dirty="0">
                <a:solidFill>
                  <a:srgbClr val="000000"/>
                </a:solidFill>
                <a:latin typeface="Arial"/>
              </a:rPr>
              <a:t> array of germanium </a:t>
            </a:r>
            <a:r>
              <a:rPr lang="en-US" sz="2333" dirty="0" err="1">
                <a:solidFill>
                  <a:srgbClr val="000000"/>
                </a:solidFill>
                <a:latin typeface="Arial"/>
              </a:rPr>
              <a:t>iZIPs</a:t>
            </a:r>
            <a:endParaRPr lang="en-US" sz="2333" dirty="0">
              <a:solidFill>
                <a:srgbClr val="000000"/>
              </a:solidFill>
              <a:latin typeface="Arial"/>
            </a:endParaRPr>
          </a:p>
          <a:p>
            <a:pPr defTabSz="1088473"/>
            <a:endParaRPr lang="en-US" sz="2333" dirty="0">
              <a:solidFill>
                <a:srgbClr val="000000"/>
              </a:solidFill>
              <a:latin typeface="Arial"/>
            </a:endParaRPr>
          </a:p>
          <a:p>
            <a:pPr defTabSz="1088473"/>
            <a:r>
              <a:rPr lang="en-US" sz="2333" dirty="0">
                <a:solidFill>
                  <a:srgbClr val="000000"/>
                </a:solidFill>
                <a:latin typeface="Arial"/>
              </a:rPr>
              <a:t>For each run, one </a:t>
            </a:r>
            <a:r>
              <a:rPr lang="en-US" sz="2333" dirty="0" err="1">
                <a:solidFill>
                  <a:srgbClr val="000000"/>
                </a:solidFill>
                <a:latin typeface="Arial"/>
              </a:rPr>
              <a:t>iZIP</a:t>
            </a:r>
            <a:r>
              <a:rPr lang="en-US" sz="2333" dirty="0">
                <a:solidFill>
                  <a:srgbClr val="000000"/>
                </a:solidFill>
                <a:latin typeface="Arial"/>
              </a:rPr>
              <a:t> was in </a:t>
            </a:r>
            <a:r>
              <a:rPr lang="en-US" sz="2333" dirty="0" err="1">
                <a:solidFill>
                  <a:srgbClr val="000000"/>
                </a:solidFill>
                <a:latin typeface="Arial"/>
              </a:rPr>
              <a:t>CDMSlite</a:t>
            </a:r>
            <a:r>
              <a:rPr lang="en-US" sz="2333" dirty="0">
                <a:solidFill>
                  <a:srgbClr val="000000"/>
                </a:solidFill>
                <a:latin typeface="Arial"/>
              </a:rPr>
              <a:t> HV mode.</a:t>
            </a:r>
          </a:p>
        </p:txBody>
      </p:sp>
    </p:spTree>
    <p:extLst>
      <p:ext uri="{BB962C8B-B14F-4D97-AF65-F5344CB8AC3E}">
        <p14:creationId xmlns:p14="http://schemas.microsoft.com/office/powerpoint/2010/main" val="252152830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CA25E-C0E5-8040-BE9F-12926583D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583" y="-236150"/>
            <a:ext cx="10446572" cy="753033"/>
          </a:xfrm>
        </p:spPr>
        <p:txBody>
          <a:bodyPr/>
          <a:lstStyle/>
          <a:p>
            <a:r>
              <a:rPr lang="en-US" sz="2800" dirty="0"/>
              <a:t>Measure Y(</a:t>
            </a:r>
            <a:r>
              <a:rPr lang="en-US" sz="2800" dirty="0" err="1"/>
              <a:t>E</a:t>
            </a:r>
            <a:r>
              <a:rPr lang="en-US" sz="2800" baseline="-25000" dirty="0" err="1"/>
              <a:t>r</a:t>
            </a:r>
            <a:r>
              <a:rPr lang="en-US" sz="2800" dirty="0"/>
              <a:t>) in Germanium using a photo-neutron source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C0F0AF-44AA-2341-ABCC-57C0DB53F5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976" y="4543424"/>
            <a:ext cx="6576627" cy="2136959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0E4CE71-58F2-3C46-A760-6DB70ABC76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5226" y="1206500"/>
            <a:ext cx="2896774" cy="54167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6E21C25-7827-BC41-9E81-22EE9E705C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75215" y="649562"/>
            <a:ext cx="2042583" cy="28904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F60147-6A67-B047-BACB-787B11223E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1088473"/>
            <a:fld id="{5BD36294-2849-48A8-8531-5354CF3095D2}" type="slidenum">
              <a:rPr lang="en-US">
                <a:solidFill>
                  <a:srgbClr val="000000"/>
                </a:solidFill>
              </a:rPr>
              <a:pPr defTabSz="1088473"/>
              <a:t>51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19D17F8-E559-4944-8534-EC604D2BB4F9}"/>
              </a:ext>
            </a:extLst>
          </p:cNvPr>
          <p:cNvSpPr/>
          <p:nvPr/>
        </p:nvSpPr>
        <p:spPr>
          <a:xfrm>
            <a:off x="374061" y="5583327"/>
            <a:ext cx="8112714" cy="66040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88473"/>
            <a:endParaRPr lang="en-US" sz="2142">
              <a:solidFill>
                <a:prstClr val="white"/>
              </a:solidFill>
              <a:latin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9BAD92-1020-554A-B092-B577E5A0F0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99043" y="1345242"/>
            <a:ext cx="3135213" cy="295652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584CEE4-16DE-384C-AED5-3DBCBDCF5D8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5852" y="1341953"/>
            <a:ext cx="2921000" cy="29935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CDE940C-E10A-A94C-B03A-9DBC6E9B1B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49996" y="1364372"/>
            <a:ext cx="2897451" cy="29487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DE212F4-54E6-1D49-8427-0E6C78C770D1}"/>
              </a:ext>
            </a:extLst>
          </p:cNvPr>
          <p:cNvSpPr txBox="1"/>
          <p:nvPr/>
        </p:nvSpPr>
        <p:spPr>
          <a:xfrm>
            <a:off x="516899" y="873555"/>
            <a:ext cx="258043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1088473"/>
            <a:r>
              <a:rPr lang="en-US" sz="2000" dirty="0">
                <a:solidFill>
                  <a:srgbClr val="000000"/>
                </a:solidFill>
                <a:latin typeface="Arial"/>
              </a:rPr>
              <a:t>Data without Be disk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695A64-256D-B841-93E1-04E2738F0E8B}"/>
              </a:ext>
            </a:extLst>
          </p:cNvPr>
          <p:cNvSpPr txBox="1"/>
          <p:nvPr/>
        </p:nvSpPr>
        <p:spPr>
          <a:xfrm>
            <a:off x="3501565" y="858229"/>
            <a:ext cx="2270586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1088473"/>
            <a:r>
              <a:rPr lang="en-US" sz="2000" dirty="0">
                <a:solidFill>
                  <a:srgbClr val="000000"/>
                </a:solidFill>
                <a:latin typeface="Arial"/>
              </a:rPr>
              <a:t>Data with Be disk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5F93F2-4D78-0143-B016-6482B874FA96}"/>
              </a:ext>
            </a:extLst>
          </p:cNvPr>
          <p:cNvSpPr txBox="1"/>
          <p:nvPr/>
        </p:nvSpPr>
        <p:spPr>
          <a:xfrm>
            <a:off x="6979215" y="873555"/>
            <a:ext cx="1607573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1088473"/>
            <a:r>
              <a:rPr lang="en-US" sz="2000" dirty="0">
                <a:solidFill>
                  <a:srgbClr val="000000"/>
                </a:solidFill>
                <a:latin typeface="Arial"/>
              </a:rPr>
              <a:t>Geant4 MC</a:t>
            </a:r>
          </a:p>
        </p:txBody>
      </p:sp>
    </p:spTree>
    <p:extLst>
      <p:ext uri="{BB962C8B-B14F-4D97-AF65-F5344CB8AC3E}">
        <p14:creationId xmlns:p14="http://schemas.microsoft.com/office/powerpoint/2010/main" val="81354870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CBC292B9-6DBE-254B-9F3F-F8A1B33BFAB8}"/>
              </a:ext>
            </a:extLst>
          </p:cNvPr>
          <p:cNvGrpSpPr/>
          <p:nvPr/>
        </p:nvGrpSpPr>
        <p:grpSpPr>
          <a:xfrm>
            <a:off x="7419701" y="2454410"/>
            <a:ext cx="4772299" cy="3810000"/>
            <a:chOff x="5612643" y="3607636"/>
            <a:chExt cx="3731007" cy="342900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13421247-781A-E447-9C17-5773A6FBEE7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12643" y="3607636"/>
              <a:ext cx="3731007" cy="3429000"/>
            </a:xfrm>
            <a:prstGeom prst="rect">
              <a:avLst/>
            </a:prstGeom>
          </p:spPr>
        </p:pic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D57DC965-B7B9-1049-9162-31C4DBD7B115}"/>
                </a:ext>
              </a:extLst>
            </p:cNvPr>
            <p:cNvSpPr/>
            <p:nvPr/>
          </p:nvSpPr>
          <p:spPr>
            <a:xfrm>
              <a:off x="6100549" y="5861713"/>
              <a:ext cx="545911" cy="484496"/>
            </a:xfrm>
            <a:custGeom>
              <a:avLst/>
              <a:gdLst>
                <a:gd name="connsiteX0" fmla="*/ 0 w 545911"/>
                <a:gd name="connsiteY0" fmla="*/ 484496 h 484496"/>
                <a:gd name="connsiteX1" fmla="*/ 545911 w 545911"/>
                <a:gd name="connsiteY1" fmla="*/ 0 h 484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45911" h="484496">
                  <a:moveTo>
                    <a:pt x="0" y="484496"/>
                  </a:moveTo>
                  <a:lnTo>
                    <a:pt x="545911" y="0"/>
                  </a:lnTo>
                </a:path>
              </a:pathLst>
            </a:cu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88473"/>
              <a:endParaRPr lang="en-US" sz="2142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810A6378-BBF2-3046-B4DD-9D0DA639B6DB}"/>
              </a:ext>
            </a:extLst>
          </p:cNvPr>
          <p:cNvSpPr txBox="1"/>
          <p:nvPr/>
        </p:nvSpPr>
        <p:spPr>
          <a:xfrm>
            <a:off x="8287219" y="6270575"/>
            <a:ext cx="1986197" cy="348878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defTabSz="1088473"/>
            <a:r>
              <a:rPr lang="en-US" sz="1667" b="1" dirty="0" err="1">
                <a:solidFill>
                  <a:prstClr val="white"/>
                </a:solidFill>
                <a:latin typeface="Arial"/>
              </a:rPr>
              <a:t>CDMSlite</a:t>
            </a:r>
            <a:r>
              <a:rPr lang="en-US" sz="1667" b="1" dirty="0">
                <a:solidFill>
                  <a:prstClr val="white"/>
                </a:solidFill>
                <a:latin typeface="Arial"/>
              </a:rPr>
              <a:t> result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2759C1C-1342-954B-A5A3-6D39B1DFA95A}"/>
              </a:ext>
            </a:extLst>
          </p:cNvPr>
          <p:cNvCxnSpPr>
            <a:cxnSpLocks/>
          </p:cNvCxnSpPr>
          <p:nvPr/>
        </p:nvCxnSpPr>
        <p:spPr>
          <a:xfrm flipV="1">
            <a:off x="8301597" y="5414582"/>
            <a:ext cx="0" cy="8999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id="{305A3D9D-B853-9C4F-873B-85876E38538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01251" y="1521329"/>
            <a:ext cx="4118450" cy="50112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D363B71-5F05-574A-9E5B-1974BDE9365F}"/>
              </a:ext>
            </a:extLst>
          </p:cNvPr>
          <p:cNvSpPr txBox="1"/>
          <p:nvPr/>
        </p:nvSpPr>
        <p:spPr>
          <a:xfrm>
            <a:off x="7683500" y="1521710"/>
            <a:ext cx="4508500" cy="861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88473"/>
            <a:r>
              <a:rPr lang="en-US" sz="1667" dirty="0">
                <a:solidFill>
                  <a:srgbClr val="000000"/>
                </a:solidFill>
                <a:latin typeface="Arial"/>
              </a:rPr>
              <a:t>Inconsistent with recent Collar measurement.  </a:t>
            </a:r>
          </a:p>
          <a:p>
            <a:pPr algn="ctr" defTabSz="1088473"/>
            <a:r>
              <a:rPr lang="en-US" sz="1667" dirty="0">
                <a:solidFill>
                  <a:srgbClr val="000000"/>
                </a:solidFill>
                <a:latin typeface="Arial"/>
              </a:rPr>
              <a:t>Is Yield T-dependent? </a:t>
            </a:r>
          </a:p>
          <a:p>
            <a:pPr algn="ctr" defTabSz="1088473"/>
            <a:r>
              <a:rPr lang="en-US" sz="1667" dirty="0">
                <a:solidFill>
                  <a:srgbClr val="000000"/>
                </a:solidFill>
                <a:latin typeface="Arial"/>
              </a:rPr>
              <a:t>Or modified by internal field?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1E6F8E-1205-2444-8515-CCB62C5ACF3C}"/>
              </a:ext>
            </a:extLst>
          </p:cNvPr>
          <p:cNvSpPr txBox="1"/>
          <p:nvPr/>
        </p:nvSpPr>
        <p:spPr>
          <a:xfrm>
            <a:off x="0" y="5610483"/>
            <a:ext cx="39130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88473"/>
            <a:r>
              <a:rPr lang="en-US" sz="2000" dirty="0">
                <a:solidFill>
                  <a:srgbClr val="000000"/>
                </a:solidFill>
                <a:latin typeface="Arial"/>
              </a:rPr>
              <a:t>Uncertainty dominated by statistics and precision of neutron scattering cross sections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1D7D67-3233-B442-8ED1-28AFD056D5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1088473"/>
            <a:fld id="{5BD36294-2849-48A8-8531-5354CF3095D2}" type="slidenum">
              <a:rPr lang="en-US">
                <a:solidFill>
                  <a:srgbClr val="000000"/>
                </a:solidFill>
              </a:rPr>
              <a:pPr defTabSz="1088473"/>
              <a:t>52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E287E7C-4065-1643-A1A4-0BD6890F069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076" y="2788360"/>
            <a:ext cx="3080850" cy="123858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1EC2823-727C-6847-B45D-75694499D602}"/>
              </a:ext>
            </a:extLst>
          </p:cNvPr>
          <p:cNvSpPr txBox="1"/>
          <p:nvPr/>
        </p:nvSpPr>
        <p:spPr>
          <a:xfrm>
            <a:off x="254001" y="1365205"/>
            <a:ext cx="2778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306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Likelihood fit to 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modified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Lindhard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C9F90C0F-4DA2-6245-A003-9F94E270B50E}"/>
              </a:ext>
            </a:extLst>
          </p:cNvPr>
          <p:cNvSpPr txBox="1">
            <a:spLocks/>
          </p:cNvSpPr>
          <p:nvPr/>
        </p:nvSpPr>
        <p:spPr>
          <a:xfrm>
            <a:off x="676807" y="-9250"/>
            <a:ext cx="10744727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363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A4001D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2667" dirty="0"/>
              <a:t>Soudan </a:t>
            </a:r>
            <a:r>
              <a:rPr lang="en-US" sz="2667" dirty="0" err="1"/>
              <a:t>CDMSlite</a:t>
            </a:r>
            <a:r>
              <a:rPr lang="en-US" sz="2667" dirty="0"/>
              <a:t> photo-neutron source results for germanium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94D7EE-30E9-804A-A80E-76D1EF54EA6D}"/>
              </a:ext>
            </a:extLst>
          </p:cNvPr>
          <p:cNvSpPr/>
          <p:nvPr/>
        </p:nvSpPr>
        <p:spPr>
          <a:xfrm>
            <a:off x="3913054" y="1180539"/>
            <a:ext cx="3463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arxiv.org</a:t>
            </a:r>
            <a:r>
              <a:rPr lang="en-US" dirty="0"/>
              <a:t>/abs/2202.07043</a:t>
            </a:r>
          </a:p>
        </p:txBody>
      </p:sp>
    </p:spTree>
    <p:extLst>
      <p:ext uri="{BB962C8B-B14F-4D97-AF65-F5344CB8AC3E}">
        <p14:creationId xmlns:p14="http://schemas.microsoft.com/office/powerpoint/2010/main" val="254747003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09320-C9D4-EF45-9FA0-8F077108B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7665" y="16200"/>
            <a:ext cx="6477336" cy="753033"/>
          </a:xfrm>
        </p:spPr>
        <p:txBody>
          <a:bodyPr/>
          <a:lstStyle/>
          <a:p>
            <a:r>
              <a:rPr lang="en-US" sz="2667" b="0" dirty="0"/>
              <a:t> Measure Y(</a:t>
            </a:r>
            <a:r>
              <a:rPr lang="en-US" sz="2667" b="0" dirty="0" err="1"/>
              <a:t>E</a:t>
            </a:r>
            <a:r>
              <a:rPr lang="en-US" sz="2667" b="0" baseline="-25000" dirty="0" err="1"/>
              <a:t>r</a:t>
            </a:r>
            <a:r>
              <a:rPr lang="en-US" sz="2667" b="0" dirty="0"/>
              <a:t>) in Silicon</a:t>
            </a:r>
            <a:endParaRPr lang="en-US" sz="2667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4BE7D8-E8CD-BB4A-B77C-251917A617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2640" y="2934811"/>
            <a:ext cx="6243785" cy="7963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16066C2-8524-5945-8A35-4BD20C393F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31317" y="4102579"/>
            <a:ext cx="6243785" cy="26080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056508C-B0DA-F442-934B-75CD11C12DBE}"/>
              </a:ext>
            </a:extLst>
          </p:cNvPr>
          <p:cNvSpPr txBox="1"/>
          <p:nvPr/>
        </p:nvSpPr>
        <p:spPr>
          <a:xfrm>
            <a:off x="8175620" y="6171970"/>
            <a:ext cx="12065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Liq. </a:t>
            </a:r>
            <a:r>
              <a:rPr lang="en-US" sz="1500" dirty="0" err="1"/>
              <a:t>Scint</a:t>
            </a:r>
            <a:r>
              <a:rPr lang="en-US" sz="1500" dirty="0"/>
              <a:t>. </a:t>
            </a:r>
            <a:br>
              <a:rPr lang="en-US" sz="1500" dirty="0"/>
            </a:br>
            <a:r>
              <a:rPr lang="en-US" sz="1500" dirty="0"/>
              <a:t>EJ-301/309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8ABAEC-B5E0-4C44-97AC-C3B552449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500" y="129804"/>
            <a:ext cx="4021667" cy="78316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0F37E61-0735-A149-867A-DB6BB7674D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19462" y="60470"/>
            <a:ext cx="4072538" cy="277815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E6B4750-CB55-9142-BFE2-5659FE006B0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95000" y="176140"/>
            <a:ext cx="1190620" cy="39356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00372D9-204C-E442-BCB8-27C70C864956}"/>
              </a:ext>
            </a:extLst>
          </p:cNvPr>
          <p:cNvSpPr txBox="1"/>
          <p:nvPr/>
        </p:nvSpPr>
        <p:spPr>
          <a:xfrm>
            <a:off x="154658" y="1300570"/>
            <a:ext cx="7292548" cy="4247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33" b="1" dirty="0">
                <a:solidFill>
                  <a:schemeClr val="bg2"/>
                </a:solidFill>
              </a:rPr>
              <a:t>Neutron Beam Energy </a:t>
            </a:r>
            <a:r>
              <a:rPr lang="en-US" sz="2333" b="1" dirty="0">
                <a:solidFill>
                  <a:schemeClr val="bg2"/>
                </a:solidFill>
                <a:sym typeface="Wingdings" pitchFamily="2" charset="2"/>
              </a:rPr>
              <a:t> </a:t>
            </a:r>
            <a:r>
              <a:rPr lang="en-US" sz="2333" b="1" dirty="0">
                <a:solidFill>
                  <a:schemeClr val="bg2"/>
                </a:solidFill>
              </a:rPr>
              <a:t> </a:t>
            </a:r>
            <a:r>
              <a:rPr lang="en-US" sz="2333" b="1" dirty="0" err="1">
                <a:solidFill>
                  <a:schemeClr val="bg2"/>
                </a:solidFill>
              </a:rPr>
              <a:t>E</a:t>
            </a:r>
            <a:r>
              <a:rPr lang="en-US" sz="2333" b="1" baseline="-25000" dirty="0" err="1">
                <a:solidFill>
                  <a:schemeClr val="bg2"/>
                </a:solidFill>
              </a:rPr>
              <a:t>n</a:t>
            </a:r>
            <a:endParaRPr lang="en-US" sz="2333" b="1" baseline="-25000" dirty="0">
              <a:solidFill>
                <a:schemeClr val="bg2"/>
              </a:solidFill>
            </a:endParaRPr>
          </a:p>
          <a:p>
            <a:pPr marL="380985" indent="-380985">
              <a:buFont typeface="Arial" panose="020B0604020202020204" pitchFamily="34" charset="0"/>
              <a:buChar char="•"/>
            </a:pPr>
            <a:r>
              <a:rPr lang="en-US" sz="2000" dirty="0"/>
              <a:t>1.9 MeV pulsed (2.5 MHz) protons on </a:t>
            </a:r>
            <a:r>
              <a:rPr lang="en-US" sz="2000" dirty="0" err="1"/>
              <a:t>LiF</a:t>
            </a:r>
            <a:r>
              <a:rPr lang="en-US" sz="2000" dirty="0"/>
              <a:t> target</a:t>
            </a:r>
          </a:p>
          <a:p>
            <a:pPr marL="380985" indent="-380985">
              <a:buFont typeface="Arial" panose="020B0604020202020204" pitchFamily="34" charset="0"/>
              <a:buChar char="•"/>
            </a:pPr>
            <a:r>
              <a:rPr lang="en-US" sz="2000" dirty="0"/>
              <a:t>Tune to the </a:t>
            </a:r>
            <a:r>
              <a:rPr lang="en-US" sz="2000" baseline="30000" dirty="0"/>
              <a:t>28</a:t>
            </a:r>
            <a:r>
              <a:rPr lang="en-US" sz="2000" dirty="0"/>
              <a:t>Si elastic scattering resonance (56 keV)</a:t>
            </a:r>
          </a:p>
          <a:p>
            <a:endParaRPr lang="en-US" sz="2000" dirty="0"/>
          </a:p>
          <a:p>
            <a:r>
              <a:rPr lang="en-US" sz="2333" b="1" dirty="0">
                <a:solidFill>
                  <a:schemeClr val="bg2"/>
                </a:solidFill>
              </a:rPr>
              <a:t>Neutron scattering angle </a:t>
            </a:r>
            <a:r>
              <a:rPr lang="en-US" sz="2333" b="1" dirty="0">
                <a:solidFill>
                  <a:schemeClr val="bg2"/>
                </a:solidFill>
                <a:sym typeface="Wingdings" pitchFamily="2" charset="2"/>
              </a:rPr>
              <a:t> </a:t>
            </a:r>
            <a:r>
              <a:rPr lang="en-US" sz="2333" b="1" dirty="0" err="1">
                <a:solidFill>
                  <a:schemeClr val="bg2"/>
                </a:solidFill>
                <a:sym typeface="Wingdings" pitchFamily="2" charset="2"/>
              </a:rPr>
              <a:t>E</a:t>
            </a:r>
            <a:r>
              <a:rPr lang="en-US" sz="2333" b="1" baseline="-25000" dirty="0" err="1">
                <a:solidFill>
                  <a:schemeClr val="bg2"/>
                </a:solidFill>
                <a:sym typeface="Wingdings" pitchFamily="2" charset="2"/>
              </a:rPr>
              <a:t>r</a:t>
            </a:r>
            <a:endParaRPr lang="en-US" sz="2333" b="1" baseline="-25000" dirty="0">
              <a:solidFill>
                <a:schemeClr val="bg2"/>
              </a:solidFill>
              <a:sym typeface="Wingdings" pitchFamily="2" charset="2"/>
            </a:endParaRPr>
          </a:p>
          <a:p>
            <a:pPr marL="285739" indent="-285739">
              <a:buFont typeface="Arial" panose="020B0604020202020204" pitchFamily="34" charset="0"/>
              <a:buChar char="•"/>
            </a:pPr>
            <a:r>
              <a:rPr lang="en-US" sz="2000" dirty="0"/>
              <a:t>Backing Array (26 PMTs) at 2 distances</a:t>
            </a:r>
          </a:p>
          <a:p>
            <a:pPr marL="285739" indent="-285739">
              <a:buFont typeface="Arial" panose="020B0604020202020204" pitchFamily="34" charset="0"/>
              <a:buChar char="•"/>
            </a:pPr>
            <a:r>
              <a:rPr lang="en-US" sz="2000" dirty="0"/>
              <a:t>3 “lone wolf” to reference large angles</a:t>
            </a:r>
          </a:p>
          <a:p>
            <a:pPr marL="285739" indent="-285739">
              <a:buFont typeface="Arial" panose="020B0604020202020204" pitchFamily="34" charset="0"/>
              <a:buChar char="•"/>
            </a:pPr>
            <a:r>
              <a:rPr lang="en-US" sz="2000" dirty="0"/>
              <a:t>Also measure TOF and </a:t>
            </a:r>
            <a:r>
              <a:rPr lang="en-US" sz="2000" dirty="0">
                <a:latin typeface="Symbol" pitchFamily="2" charset="2"/>
              </a:rPr>
              <a:t>g</a:t>
            </a:r>
            <a:r>
              <a:rPr lang="en-US" sz="2000" dirty="0"/>
              <a:t> backgrounds</a:t>
            </a:r>
          </a:p>
          <a:p>
            <a:endParaRPr lang="en-US" sz="2000" dirty="0">
              <a:solidFill>
                <a:schemeClr val="bg2"/>
              </a:solidFill>
            </a:endParaRPr>
          </a:p>
          <a:p>
            <a:r>
              <a:rPr lang="en-US" sz="2333" b="1" dirty="0">
                <a:solidFill>
                  <a:schemeClr val="bg2"/>
                </a:solidFill>
              </a:rPr>
              <a:t>Silicon Detector </a:t>
            </a:r>
            <a:r>
              <a:rPr lang="en-US" sz="2333" b="1" dirty="0">
                <a:solidFill>
                  <a:schemeClr val="bg2"/>
                </a:solidFill>
                <a:sym typeface="Wingdings" pitchFamily="2" charset="2"/>
              </a:rPr>
              <a:t> </a:t>
            </a:r>
            <a:r>
              <a:rPr lang="en-US" sz="2333" b="1" dirty="0">
                <a:solidFill>
                  <a:schemeClr val="bg2"/>
                </a:solidFill>
              </a:rPr>
              <a:t>total phonon energy</a:t>
            </a:r>
          </a:p>
          <a:p>
            <a:pPr marL="380985" indent="-380985">
              <a:buFont typeface="Arial" panose="020B0604020202020204" pitchFamily="34" charset="0"/>
              <a:buChar char="•"/>
            </a:pPr>
            <a:r>
              <a:rPr lang="en-US" sz="2000" dirty="0" err="1"/>
              <a:t>HVeV</a:t>
            </a:r>
            <a:r>
              <a:rPr lang="en-US" sz="2000" dirty="0"/>
              <a:t>  (0.93 g) with 2 TES channels</a:t>
            </a:r>
          </a:p>
          <a:p>
            <a:pPr marL="380985" indent="-380985">
              <a:buFont typeface="Arial" panose="020B0604020202020204" pitchFamily="34" charset="0"/>
              <a:buChar char="•"/>
            </a:pPr>
            <a:r>
              <a:rPr lang="en-US" sz="2000" dirty="0"/>
              <a:t>Energy Resolution: </a:t>
            </a:r>
            <a:r>
              <a:rPr lang="en-US" sz="2000" dirty="0" err="1">
                <a:latin typeface="Symbol" pitchFamily="2" charset="2"/>
              </a:rPr>
              <a:t>s</a:t>
            </a:r>
            <a:r>
              <a:rPr lang="en-US" sz="2000" baseline="-25000" dirty="0" err="1"/>
              <a:t>p</a:t>
            </a:r>
            <a:r>
              <a:rPr lang="en-US" sz="2000" dirty="0"/>
              <a:t> ~ 3 eV  </a:t>
            </a:r>
          </a:p>
          <a:p>
            <a:pPr marL="380985" indent="-380985">
              <a:buFont typeface="Arial" panose="020B0604020202020204" pitchFamily="34" charset="0"/>
              <a:buChar char="•"/>
            </a:pPr>
            <a:r>
              <a:rPr lang="en-US" sz="2000" dirty="0"/>
              <a:t>Charge Resolution: </a:t>
            </a:r>
            <a:r>
              <a:rPr lang="en-US" sz="2000" dirty="0" err="1">
                <a:latin typeface="Symbol" pitchFamily="2" charset="2"/>
              </a:rPr>
              <a:t>s</a:t>
            </a:r>
            <a:r>
              <a:rPr lang="en-US" sz="2000" baseline="-25000" dirty="0" err="1"/>
              <a:t>eh</a:t>
            </a:r>
            <a:r>
              <a:rPr lang="en-US" sz="2000" dirty="0"/>
              <a:t> ~ 0.03 e/h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672E759-9C93-8446-B807-F6A799A1E1C9}"/>
              </a:ext>
            </a:extLst>
          </p:cNvPr>
          <p:cNvGrpSpPr/>
          <p:nvPr/>
        </p:nvGrpSpPr>
        <p:grpSpPr>
          <a:xfrm>
            <a:off x="26900" y="5407101"/>
            <a:ext cx="5576486" cy="1384355"/>
            <a:chOff x="-42107" y="1487541"/>
            <a:chExt cx="6691783" cy="1661226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CCEA19B-FFBF-F146-B228-A1156F00298D}"/>
                </a:ext>
              </a:extLst>
            </p:cNvPr>
            <p:cNvSpPr txBox="1"/>
            <p:nvPr/>
          </p:nvSpPr>
          <p:spPr>
            <a:xfrm>
              <a:off x="2899539" y="1873273"/>
              <a:ext cx="3750137" cy="603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67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sz="2667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tot</a:t>
              </a:r>
              <a:r>
                <a:rPr lang="en-US" sz="2667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667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</a:t>
              </a:r>
              <a:r>
                <a:rPr lang="en-US" sz="2667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sz="2667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US" sz="2667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+ E</a:t>
              </a:r>
              <a:r>
                <a:rPr lang="en-US" sz="2667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NTL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43EDB1C-22F5-8445-9A65-FC307531A3D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42107" y="1487541"/>
              <a:ext cx="2709107" cy="1661226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632D3C4-C751-2E4B-A8C5-ED004E687BF0}"/>
                </a:ext>
              </a:extLst>
            </p:cNvPr>
            <p:cNvSpPr txBox="1"/>
            <p:nvPr/>
          </p:nvSpPr>
          <p:spPr>
            <a:xfrm>
              <a:off x="1219200" y="2083713"/>
              <a:ext cx="762000" cy="449508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/>
            <a:p>
              <a:pPr defTabSz="380985">
                <a:defRPr/>
              </a:pPr>
              <a:r>
                <a:rPr lang="en-US" sz="917" kern="0" dirty="0">
                  <a:solidFill>
                    <a:prstClr val="black"/>
                  </a:solidFill>
                  <a:latin typeface="Cambria" panose="02040503050406030204" pitchFamily="18" charset="0"/>
                </a:rPr>
                <a:t>NTL</a:t>
              </a:r>
            </a:p>
            <a:p>
              <a:pPr defTabSz="380985">
                <a:defRPr/>
              </a:pPr>
              <a:r>
                <a:rPr lang="en-US" sz="917" kern="0" dirty="0">
                  <a:solidFill>
                    <a:prstClr val="black"/>
                  </a:solidFill>
                  <a:latin typeface="Cambria" panose="02040503050406030204" pitchFamily="18" charset="0"/>
                </a:rPr>
                <a:t>phonons</a:t>
              </a:r>
            </a:p>
          </p:txBody>
        </p:sp>
      </p:grp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7E2483F-3919-964D-9D25-AEFF2298CF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53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05232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DFDDE-1574-1248-9055-8EC032E01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" y="129092"/>
            <a:ext cx="12128500" cy="753033"/>
          </a:xfrm>
        </p:spPr>
        <p:txBody>
          <a:bodyPr/>
          <a:lstStyle/>
          <a:p>
            <a:r>
              <a:rPr lang="en-US" sz="2667" dirty="0"/>
              <a:t>Yield has significant consequences to our low mass reach in Silicon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1BFFCD8-599D-7E4A-87D9-5B24597C8578}"/>
              </a:ext>
            </a:extLst>
          </p:cNvPr>
          <p:cNvGrpSpPr/>
          <p:nvPr/>
        </p:nvGrpSpPr>
        <p:grpSpPr>
          <a:xfrm>
            <a:off x="6714777" y="1198293"/>
            <a:ext cx="5383147" cy="4390146"/>
            <a:chOff x="9470719" y="1524000"/>
            <a:chExt cx="5159681" cy="431846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2DF8605-2E1E-A04F-BEF4-BAB3F9E645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73"/>
            <a:stretch/>
          </p:blipFill>
          <p:spPr>
            <a:xfrm>
              <a:off x="9470719" y="1524000"/>
              <a:ext cx="5159681" cy="4318461"/>
            </a:xfrm>
            <a:prstGeom prst="rect">
              <a:avLst/>
            </a:prstGeom>
          </p:spPr>
        </p:pic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90AD6829-5D6B-5746-88BC-5406790D951C}"/>
                </a:ext>
              </a:extLst>
            </p:cNvPr>
            <p:cNvGrpSpPr/>
            <p:nvPr/>
          </p:nvGrpSpPr>
          <p:grpSpPr>
            <a:xfrm>
              <a:off x="10629319" y="1954564"/>
              <a:ext cx="3626489" cy="3030154"/>
              <a:chOff x="10629319" y="1954564"/>
              <a:chExt cx="3626489" cy="3030154"/>
            </a:xfrm>
          </p:grpSpPr>
          <p:sp>
            <p:nvSpPr>
              <p:cNvPr id="13" name="Up Arrow 12">
                <a:extLst>
                  <a:ext uri="{FF2B5EF4-FFF2-40B4-BE49-F238E27FC236}">
                    <a16:creationId xmlns:a16="http://schemas.microsoft.com/office/drawing/2014/main" id="{DC6636A5-627C-9C48-895D-3426CFB06164}"/>
                  </a:ext>
                </a:extLst>
              </p:cNvPr>
              <p:cNvSpPr/>
              <p:nvPr/>
            </p:nvSpPr>
            <p:spPr>
              <a:xfrm rot="16200000">
                <a:off x="10565215" y="2472414"/>
                <a:ext cx="336144" cy="207935"/>
              </a:xfrm>
              <a:prstGeom prst="upArrow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A710CB03-62FD-A144-963B-EF1CD6765944}"/>
                  </a:ext>
                </a:extLst>
              </p:cNvPr>
              <p:cNvSpPr/>
              <p:nvPr/>
            </p:nvSpPr>
            <p:spPr>
              <a:xfrm>
                <a:off x="10855128" y="1954564"/>
                <a:ext cx="3400680" cy="3030154"/>
              </a:xfrm>
              <a:custGeom>
                <a:avLst/>
                <a:gdLst>
                  <a:gd name="connsiteX0" fmla="*/ 2367280 w 2367280"/>
                  <a:gd name="connsiteY0" fmla="*/ 2011680 h 2011680"/>
                  <a:gd name="connsiteX1" fmla="*/ 2153920 w 2367280"/>
                  <a:gd name="connsiteY1" fmla="*/ 1849120 h 2011680"/>
                  <a:gd name="connsiteX2" fmla="*/ 1981200 w 2367280"/>
                  <a:gd name="connsiteY2" fmla="*/ 1727200 h 2011680"/>
                  <a:gd name="connsiteX3" fmla="*/ 1747520 w 2367280"/>
                  <a:gd name="connsiteY3" fmla="*/ 1747520 h 2011680"/>
                  <a:gd name="connsiteX4" fmla="*/ 1351280 w 2367280"/>
                  <a:gd name="connsiteY4" fmla="*/ 1767840 h 2011680"/>
                  <a:gd name="connsiteX5" fmla="*/ 833120 w 2367280"/>
                  <a:gd name="connsiteY5" fmla="*/ 1696720 h 2011680"/>
                  <a:gd name="connsiteX6" fmla="*/ 589280 w 2367280"/>
                  <a:gd name="connsiteY6" fmla="*/ 1554480 h 2011680"/>
                  <a:gd name="connsiteX7" fmla="*/ 396240 w 2367280"/>
                  <a:gd name="connsiteY7" fmla="*/ 1381760 h 2011680"/>
                  <a:gd name="connsiteX8" fmla="*/ 304800 w 2367280"/>
                  <a:gd name="connsiteY8" fmla="*/ 1209040 h 2011680"/>
                  <a:gd name="connsiteX9" fmla="*/ 162560 w 2367280"/>
                  <a:gd name="connsiteY9" fmla="*/ 1066800 h 2011680"/>
                  <a:gd name="connsiteX10" fmla="*/ 40640 w 2367280"/>
                  <a:gd name="connsiteY10" fmla="*/ 772160 h 2011680"/>
                  <a:gd name="connsiteX11" fmla="*/ 10160 w 2367280"/>
                  <a:gd name="connsiteY11" fmla="*/ 538480 h 2011680"/>
                  <a:gd name="connsiteX12" fmla="*/ 10160 w 2367280"/>
                  <a:gd name="connsiteY12" fmla="*/ 355600 h 2011680"/>
                  <a:gd name="connsiteX13" fmla="*/ 0 w 2367280"/>
                  <a:gd name="connsiteY13" fmla="*/ 0 h 201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67280" h="2011680">
                    <a:moveTo>
                      <a:pt x="2367280" y="2011680"/>
                    </a:moveTo>
                    <a:cubicBezTo>
                      <a:pt x="2292773" y="1954106"/>
                      <a:pt x="2218267" y="1896533"/>
                      <a:pt x="2153920" y="1849120"/>
                    </a:cubicBezTo>
                    <a:cubicBezTo>
                      <a:pt x="2089573" y="1801707"/>
                      <a:pt x="2048933" y="1744133"/>
                      <a:pt x="1981200" y="1727200"/>
                    </a:cubicBezTo>
                    <a:cubicBezTo>
                      <a:pt x="1913467" y="1710267"/>
                      <a:pt x="1852507" y="1740747"/>
                      <a:pt x="1747520" y="1747520"/>
                    </a:cubicBezTo>
                    <a:cubicBezTo>
                      <a:pt x="1642533" y="1754293"/>
                      <a:pt x="1503680" y="1776307"/>
                      <a:pt x="1351280" y="1767840"/>
                    </a:cubicBezTo>
                    <a:cubicBezTo>
                      <a:pt x="1198880" y="1759373"/>
                      <a:pt x="960120" y="1732280"/>
                      <a:pt x="833120" y="1696720"/>
                    </a:cubicBezTo>
                    <a:cubicBezTo>
                      <a:pt x="706120" y="1661160"/>
                      <a:pt x="662093" y="1606973"/>
                      <a:pt x="589280" y="1554480"/>
                    </a:cubicBezTo>
                    <a:cubicBezTo>
                      <a:pt x="516467" y="1501987"/>
                      <a:pt x="443653" y="1439333"/>
                      <a:pt x="396240" y="1381760"/>
                    </a:cubicBezTo>
                    <a:cubicBezTo>
                      <a:pt x="348827" y="1324187"/>
                      <a:pt x="343747" y="1261533"/>
                      <a:pt x="304800" y="1209040"/>
                    </a:cubicBezTo>
                    <a:cubicBezTo>
                      <a:pt x="265853" y="1156547"/>
                      <a:pt x="206587" y="1139613"/>
                      <a:pt x="162560" y="1066800"/>
                    </a:cubicBezTo>
                    <a:cubicBezTo>
                      <a:pt x="118533" y="993987"/>
                      <a:pt x="66040" y="860213"/>
                      <a:pt x="40640" y="772160"/>
                    </a:cubicBezTo>
                    <a:cubicBezTo>
                      <a:pt x="15240" y="684107"/>
                      <a:pt x="15240" y="607907"/>
                      <a:pt x="10160" y="538480"/>
                    </a:cubicBezTo>
                    <a:cubicBezTo>
                      <a:pt x="5080" y="469053"/>
                      <a:pt x="11853" y="445347"/>
                      <a:pt x="10160" y="355600"/>
                    </a:cubicBezTo>
                    <a:cubicBezTo>
                      <a:pt x="8467" y="265853"/>
                      <a:pt x="4233" y="132926"/>
                      <a:pt x="0" y="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16" name="Up Arrow 15">
                <a:extLst>
                  <a:ext uri="{FF2B5EF4-FFF2-40B4-BE49-F238E27FC236}">
                    <a16:creationId xmlns:a16="http://schemas.microsoft.com/office/drawing/2014/main" id="{9537AAC6-29EB-8B4D-B3C5-58CC4099AAD3}"/>
                  </a:ext>
                </a:extLst>
              </p:cNvPr>
              <p:cNvSpPr/>
              <p:nvPr/>
            </p:nvSpPr>
            <p:spPr>
              <a:xfrm rot="13337240">
                <a:off x="10848019" y="3542933"/>
                <a:ext cx="317082" cy="202326"/>
              </a:xfrm>
              <a:prstGeom prst="upArrow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..</a:t>
                </a:r>
              </a:p>
              <a:p>
                <a:pPr algn="ctr"/>
                <a:endParaRPr lang="en-US" sz="1400" dirty="0"/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8737B70-32CD-EA45-88A1-B517DFBF0017}"/>
              </a:ext>
            </a:extLst>
          </p:cNvPr>
          <p:cNvGrpSpPr/>
          <p:nvPr/>
        </p:nvGrpSpPr>
        <p:grpSpPr>
          <a:xfrm>
            <a:off x="491776" y="5163517"/>
            <a:ext cx="5035028" cy="1631556"/>
            <a:chOff x="724353" y="6477000"/>
            <a:chExt cx="5066847" cy="1460395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7F64B696-8F1B-5A49-B6B4-9F210E66C4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4353" y="6699145"/>
              <a:ext cx="4867603" cy="1238250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43293EE-4BFA-224B-9A58-9D11558B6E5E}"/>
                </a:ext>
              </a:extLst>
            </p:cNvPr>
            <p:cNvSpPr/>
            <p:nvPr/>
          </p:nvSpPr>
          <p:spPr>
            <a:xfrm>
              <a:off x="4876800" y="6477000"/>
              <a:ext cx="9144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1278272-8FCB-6E46-A115-41BFF359EDA8}"/>
                </a:ext>
              </a:extLst>
            </p:cNvPr>
            <p:cNvSpPr/>
            <p:nvPr/>
          </p:nvSpPr>
          <p:spPr>
            <a:xfrm>
              <a:off x="4533782" y="6629400"/>
              <a:ext cx="190618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A971C84-A7B8-7348-A454-CD3F7E07D8B0}"/>
              </a:ext>
            </a:extLst>
          </p:cNvPr>
          <p:cNvGrpSpPr/>
          <p:nvPr/>
        </p:nvGrpSpPr>
        <p:grpSpPr>
          <a:xfrm>
            <a:off x="190500" y="1270000"/>
            <a:ext cx="5637580" cy="3921152"/>
            <a:chOff x="228600" y="1524000"/>
            <a:chExt cx="6765096" cy="4705382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B4C88A2-E388-CF45-9DAD-6FA5FC76F1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28600" y="1524000"/>
              <a:ext cx="6765096" cy="4705382"/>
            </a:xfrm>
            <a:prstGeom prst="rect">
              <a:avLst/>
            </a:prstGeom>
          </p:spPr>
        </p:pic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30C7D5A3-D8B1-7B4A-BE35-94B31A672057}"/>
                </a:ext>
              </a:extLst>
            </p:cNvPr>
            <p:cNvSpPr/>
            <p:nvPr/>
          </p:nvSpPr>
          <p:spPr>
            <a:xfrm>
              <a:off x="1086928" y="2725947"/>
              <a:ext cx="4917057" cy="2692184"/>
            </a:xfrm>
            <a:custGeom>
              <a:avLst/>
              <a:gdLst>
                <a:gd name="connsiteX0" fmla="*/ 4917057 w 4917057"/>
                <a:gd name="connsiteY0" fmla="*/ 0 h 2692184"/>
                <a:gd name="connsiteX1" fmla="*/ 4589253 w 4917057"/>
                <a:gd name="connsiteY1" fmla="*/ 276045 h 2692184"/>
                <a:gd name="connsiteX2" fmla="*/ 4002657 w 4917057"/>
                <a:gd name="connsiteY2" fmla="*/ 793630 h 2692184"/>
                <a:gd name="connsiteX3" fmla="*/ 3157268 w 4917057"/>
                <a:gd name="connsiteY3" fmla="*/ 1345721 h 2692184"/>
                <a:gd name="connsiteX4" fmla="*/ 2225615 w 4917057"/>
                <a:gd name="connsiteY4" fmla="*/ 1915064 h 2692184"/>
                <a:gd name="connsiteX5" fmla="*/ 1449238 w 4917057"/>
                <a:gd name="connsiteY5" fmla="*/ 2311879 h 2692184"/>
                <a:gd name="connsiteX6" fmla="*/ 621102 w 4917057"/>
                <a:gd name="connsiteY6" fmla="*/ 2570672 h 2692184"/>
                <a:gd name="connsiteX7" fmla="*/ 103517 w 4917057"/>
                <a:gd name="connsiteY7" fmla="*/ 2674189 h 2692184"/>
                <a:gd name="connsiteX8" fmla="*/ 0 w 4917057"/>
                <a:gd name="connsiteY8" fmla="*/ 2691442 h 2692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17057" h="2692184">
                  <a:moveTo>
                    <a:pt x="4917057" y="0"/>
                  </a:moveTo>
                  <a:cubicBezTo>
                    <a:pt x="4829355" y="71886"/>
                    <a:pt x="4741653" y="143773"/>
                    <a:pt x="4589253" y="276045"/>
                  </a:cubicBezTo>
                  <a:cubicBezTo>
                    <a:pt x="4436853" y="408317"/>
                    <a:pt x="4241321" y="615351"/>
                    <a:pt x="4002657" y="793630"/>
                  </a:cubicBezTo>
                  <a:cubicBezTo>
                    <a:pt x="3763993" y="971909"/>
                    <a:pt x="3453442" y="1158815"/>
                    <a:pt x="3157268" y="1345721"/>
                  </a:cubicBezTo>
                  <a:cubicBezTo>
                    <a:pt x="2861094" y="1532627"/>
                    <a:pt x="2510287" y="1754038"/>
                    <a:pt x="2225615" y="1915064"/>
                  </a:cubicBezTo>
                  <a:cubicBezTo>
                    <a:pt x="1940943" y="2076090"/>
                    <a:pt x="1716657" y="2202611"/>
                    <a:pt x="1449238" y="2311879"/>
                  </a:cubicBezTo>
                  <a:cubicBezTo>
                    <a:pt x="1181819" y="2421147"/>
                    <a:pt x="845389" y="2510287"/>
                    <a:pt x="621102" y="2570672"/>
                  </a:cubicBezTo>
                  <a:cubicBezTo>
                    <a:pt x="396815" y="2631057"/>
                    <a:pt x="207034" y="2654061"/>
                    <a:pt x="103517" y="2674189"/>
                  </a:cubicBezTo>
                  <a:cubicBezTo>
                    <a:pt x="0" y="2694317"/>
                    <a:pt x="0" y="2692879"/>
                    <a:pt x="0" y="2691442"/>
                  </a:cubicBezTo>
                </a:path>
              </a:pathLst>
            </a:custGeom>
            <a:noFill/>
            <a:ln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5B9AD0F-B8DD-B640-AAC0-880BF5A0E69E}"/>
                </a:ext>
              </a:extLst>
            </p:cNvPr>
            <p:cNvSpPr txBox="1"/>
            <p:nvPr/>
          </p:nvSpPr>
          <p:spPr>
            <a:xfrm rot="19973417">
              <a:off x="2584781" y="4203450"/>
              <a:ext cx="3626366" cy="726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67" dirty="0">
                  <a:solidFill>
                    <a:srgbClr val="00B050"/>
                  </a:solidFill>
                </a:rPr>
                <a:t>Yield model previously used for </a:t>
              </a:r>
              <a:r>
                <a:rPr lang="en-US" sz="1667" dirty="0" err="1">
                  <a:solidFill>
                    <a:srgbClr val="00B050"/>
                  </a:solidFill>
                </a:rPr>
                <a:t>SuperCDMS</a:t>
              </a:r>
              <a:r>
                <a:rPr lang="en-US" sz="1667" dirty="0">
                  <a:solidFill>
                    <a:srgbClr val="00B050"/>
                  </a:solidFill>
                </a:rPr>
                <a:t> project limits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D316F3EC-32CF-0E42-89BA-C76C7DFB7BF6}"/>
              </a:ext>
            </a:extLst>
          </p:cNvPr>
          <p:cNvSpPr txBox="1"/>
          <p:nvPr/>
        </p:nvSpPr>
        <p:spPr>
          <a:xfrm>
            <a:off x="6096000" y="5794929"/>
            <a:ext cx="60270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All our Si project limits were based on a modified </a:t>
            </a:r>
            <a:r>
              <a:rPr lang="en-US" sz="2000" dirty="0" err="1"/>
              <a:t>Lindhard</a:t>
            </a:r>
            <a:r>
              <a:rPr lang="en-US" sz="2000" dirty="0"/>
              <a:t> (green)that passes through Chavarria ‘16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BFE5AA-AD3F-D74C-A1DD-23FF342A14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54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00443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74D94B1-704E-624C-A709-D926D8D563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55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17A8CB-2D5F-6A42-A330-0E013EE92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CE</a:t>
            </a:r>
            <a:r>
              <a:rPr lang="en-US" dirty="0" err="1">
                <a:solidFill>
                  <a:schemeClr val="accent5">
                    <a:lumMod val="75000"/>
                  </a:schemeClr>
                </a:solidFill>
                <a:latin typeface="Symbol" pitchFamily="2" charset="2"/>
              </a:rPr>
              <a:t>n</a:t>
            </a:r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NS</a:t>
            </a:r>
            <a:r>
              <a:rPr lang="en-US" dirty="0"/>
              <a:t> Connection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C8E574-E065-3246-B141-CD6FB9068A2F}"/>
              </a:ext>
            </a:extLst>
          </p:cNvPr>
          <p:cNvSpPr txBox="1"/>
          <p:nvPr/>
        </p:nvSpPr>
        <p:spPr>
          <a:xfrm>
            <a:off x="4001934" y="1260503"/>
            <a:ext cx="2919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B3370D"/>
                </a:solidFill>
              </a:rPr>
              <a:t>SuperCDMS</a:t>
            </a:r>
            <a:r>
              <a:rPr lang="en-US" sz="2800" b="1" dirty="0">
                <a:solidFill>
                  <a:srgbClr val="B3370D"/>
                </a:solidFill>
                <a:sym typeface="Wingdings" pitchFamily="2" charset="2"/>
              </a:rPr>
              <a:t></a:t>
            </a:r>
            <a:endParaRPr lang="en-US" sz="2800" b="1" dirty="0">
              <a:solidFill>
                <a:srgbClr val="B3370D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5DA87F-F592-E445-90B4-C5098BD1E659}"/>
              </a:ext>
            </a:extLst>
          </p:cNvPr>
          <p:cNvSpPr txBox="1"/>
          <p:nvPr/>
        </p:nvSpPr>
        <p:spPr>
          <a:xfrm>
            <a:off x="46493" y="1257542"/>
            <a:ext cx="2340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B3370D"/>
                </a:solidFill>
              </a:rPr>
              <a:t>CRESST</a:t>
            </a:r>
            <a:r>
              <a:rPr lang="en-US" sz="2800" b="1" dirty="0">
                <a:solidFill>
                  <a:srgbClr val="B3370D"/>
                </a:solidFill>
                <a:sym typeface="Wingdings" pitchFamily="2" charset="2"/>
              </a:rPr>
              <a:t></a:t>
            </a:r>
            <a:endParaRPr lang="en-US" sz="2800" b="1" dirty="0">
              <a:solidFill>
                <a:srgbClr val="B3370D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CE7737-78EC-C345-8D8C-ABE63F2D2354}"/>
              </a:ext>
            </a:extLst>
          </p:cNvPr>
          <p:cNvSpPr txBox="1"/>
          <p:nvPr/>
        </p:nvSpPr>
        <p:spPr>
          <a:xfrm>
            <a:off x="8066208" y="1260821"/>
            <a:ext cx="2728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B3370D"/>
                </a:solidFill>
              </a:rPr>
              <a:t>EDELWEISS</a:t>
            </a:r>
            <a:r>
              <a:rPr lang="en-US" sz="2800" b="1" dirty="0">
                <a:solidFill>
                  <a:srgbClr val="B3370D"/>
                </a:solidFill>
                <a:sym typeface="Wingdings" pitchFamily="2" charset="2"/>
              </a:rPr>
              <a:t></a:t>
            </a:r>
            <a:endParaRPr lang="en-US" sz="2800" b="1" dirty="0">
              <a:solidFill>
                <a:srgbClr val="B3370D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46FBF7C-4223-B642-A14F-31C3B05238B6}"/>
              </a:ext>
            </a:extLst>
          </p:cNvPr>
          <p:cNvSpPr txBox="1"/>
          <p:nvPr/>
        </p:nvSpPr>
        <p:spPr>
          <a:xfrm>
            <a:off x="6500050" y="1254264"/>
            <a:ext cx="2340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chemeClr val="accent5">
                    <a:lumMod val="75000"/>
                  </a:schemeClr>
                </a:solidFill>
              </a:rPr>
              <a:t>MI</a:t>
            </a:r>
            <a:r>
              <a:rPr lang="en-US" sz="2800" b="1" dirty="0" err="1">
                <a:solidFill>
                  <a:schemeClr val="accent5">
                    <a:lumMod val="75000"/>
                  </a:schemeClr>
                </a:solidFill>
                <a:latin typeface="Symbol" pitchFamily="2" charset="2"/>
              </a:rPr>
              <a:t>n</a:t>
            </a:r>
            <a:r>
              <a:rPr lang="en-US" sz="2800" b="1" dirty="0" err="1">
                <a:solidFill>
                  <a:schemeClr val="accent5">
                    <a:lumMod val="75000"/>
                  </a:schemeClr>
                </a:solidFill>
              </a:rPr>
              <a:t>ER</a:t>
            </a:r>
            <a:endParaRPr lang="en-US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590392B-AC95-8345-BC37-01B986C21AF8}"/>
              </a:ext>
            </a:extLst>
          </p:cNvPr>
          <p:cNvSpPr txBox="1"/>
          <p:nvPr/>
        </p:nvSpPr>
        <p:spPr>
          <a:xfrm>
            <a:off x="1908741" y="1254264"/>
            <a:ext cx="2340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5">
                    <a:lumMod val="75000"/>
                  </a:schemeClr>
                </a:solidFill>
              </a:rPr>
              <a:t>nu-</a:t>
            </a:r>
            <a:r>
              <a:rPr lang="en-US" sz="2800" b="1" dirty="0" err="1">
                <a:solidFill>
                  <a:schemeClr val="accent5">
                    <a:lumMod val="75000"/>
                  </a:schemeClr>
                </a:solidFill>
              </a:rPr>
              <a:t>cleus</a:t>
            </a:r>
            <a:endParaRPr lang="en-US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8ED8C61D-8A8B-D84D-AB5E-7F99C82C8FF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1196" y="3127994"/>
            <a:ext cx="1964245" cy="1488264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F1A951EC-6E30-4142-8A3F-DC5298652B1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96" y="4961704"/>
            <a:ext cx="3634290" cy="1731357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12C5654F-31FC-2747-BC66-2B070BAB1D8A}"/>
              </a:ext>
            </a:extLst>
          </p:cNvPr>
          <p:cNvSpPr txBox="1"/>
          <p:nvPr/>
        </p:nvSpPr>
        <p:spPr>
          <a:xfrm>
            <a:off x="743972" y="2139578"/>
            <a:ext cx="24885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Two 3x3 arrays of </a:t>
            </a:r>
            <a:br>
              <a:rPr lang="en-US" dirty="0"/>
            </a:br>
            <a:r>
              <a:rPr lang="en-US" dirty="0"/>
              <a:t>6g CaWO</a:t>
            </a:r>
            <a:r>
              <a:rPr lang="en-US" baseline="-25000" dirty="0"/>
              <a:t>4</a:t>
            </a:r>
            <a:r>
              <a:rPr lang="en-US" dirty="0"/>
              <a:t> + 4g 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</a:p>
          <a:p>
            <a:r>
              <a:rPr lang="en-US" dirty="0"/>
              <a:t>read out by W TES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BDB8DF78-2803-3742-9A6A-23CB80CB54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5939" y="2041351"/>
            <a:ext cx="1646981" cy="1760009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495F202B-BA01-9945-B461-42C5C2B0237B}"/>
              </a:ext>
            </a:extLst>
          </p:cNvPr>
          <p:cNvSpPr txBox="1"/>
          <p:nvPr/>
        </p:nvSpPr>
        <p:spPr>
          <a:xfrm>
            <a:off x="5711699" y="2921355"/>
            <a:ext cx="17252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HV, </a:t>
            </a:r>
            <a:r>
              <a:rPr lang="en-US" dirty="0" err="1"/>
              <a:t>iZIP</a:t>
            </a:r>
            <a:r>
              <a:rPr lang="en-US" dirty="0"/>
              <a:t> </a:t>
            </a:r>
          </a:p>
          <a:p>
            <a:r>
              <a:rPr lang="en-US" dirty="0"/>
              <a:t>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+ QET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3C8EB08-7EF5-874D-BE9B-7E13B9A4BCBD}"/>
              </a:ext>
            </a:extLst>
          </p:cNvPr>
          <p:cNvSpPr/>
          <p:nvPr/>
        </p:nvSpPr>
        <p:spPr>
          <a:xfrm>
            <a:off x="4196828" y="4276017"/>
            <a:ext cx="3476016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TRIGA research nuclear reactor at TAMU with moveable core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8108468C-E149-6F42-A31B-0EECA00B7E9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8230" y="5317477"/>
            <a:ext cx="2405928" cy="1371735"/>
          </a:xfrm>
          <a:prstGeom prst="rect">
            <a:avLst/>
          </a:prstGeom>
        </p:spPr>
      </p:pic>
      <p:sp>
        <p:nvSpPr>
          <p:cNvPr id="50" name="Down Arrow 49">
            <a:extLst>
              <a:ext uri="{FF2B5EF4-FFF2-40B4-BE49-F238E27FC236}">
                <a16:creationId xmlns:a16="http://schemas.microsoft.com/office/drawing/2014/main" id="{63734205-CA43-674D-9807-5E5D1BD38CE4}"/>
              </a:ext>
            </a:extLst>
          </p:cNvPr>
          <p:cNvSpPr/>
          <p:nvPr/>
        </p:nvSpPr>
        <p:spPr>
          <a:xfrm>
            <a:off x="5646300" y="4925227"/>
            <a:ext cx="451413" cy="3064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21D293AF-45A4-F843-98EF-1792AFAA8FB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9702" y="4532389"/>
            <a:ext cx="2129475" cy="2325611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9BA38ABE-8D2A-EF4A-A8D8-70042123E8E8}"/>
              </a:ext>
            </a:extLst>
          </p:cNvPr>
          <p:cNvSpPr txBox="1"/>
          <p:nvPr/>
        </p:nvSpPr>
        <p:spPr>
          <a:xfrm>
            <a:off x="10553751" y="1257542"/>
            <a:ext cx="2340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5">
                    <a:lumMod val="75000"/>
                  </a:schemeClr>
                </a:solidFill>
              </a:rPr>
              <a:t>Ricochet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C6AD4ED9-B088-C940-B021-F397C176F6ED}"/>
              </a:ext>
            </a:extLst>
          </p:cNvPr>
          <p:cNvCxnSpPr/>
          <p:nvPr/>
        </p:nvCxnSpPr>
        <p:spPr>
          <a:xfrm>
            <a:off x="3965334" y="1088020"/>
            <a:ext cx="0" cy="5769981"/>
          </a:xfrm>
          <a:prstGeom prst="line">
            <a:avLst/>
          </a:prstGeom>
          <a:ln w="15875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C4A57A30-122A-4D49-B547-733DA1DF1256}"/>
              </a:ext>
            </a:extLst>
          </p:cNvPr>
          <p:cNvCxnSpPr/>
          <p:nvPr/>
        </p:nvCxnSpPr>
        <p:spPr>
          <a:xfrm>
            <a:off x="7936403" y="1088020"/>
            <a:ext cx="0" cy="5769981"/>
          </a:xfrm>
          <a:prstGeom prst="line">
            <a:avLst/>
          </a:prstGeom>
          <a:ln w="15875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Picture 56">
            <a:extLst>
              <a:ext uri="{FF2B5EF4-FFF2-40B4-BE49-F238E27FC236}">
                <a16:creationId xmlns:a16="http://schemas.microsoft.com/office/drawing/2014/main" id="{FC29B1E8-FA84-844D-9861-FFCD3B9FA50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2247" y="1858314"/>
            <a:ext cx="2499750" cy="2875888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CC2093AB-A8AF-D544-981C-C9C90BB6739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7428" y="1858314"/>
            <a:ext cx="1665964" cy="1262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21953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0E616C-6300-EB40-BEDC-F8F5DC4395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56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87EDB10-ACA9-E641-97BA-7F6AC9CEB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07838"/>
            <a:ext cx="11405555" cy="753033"/>
          </a:xfrm>
        </p:spPr>
        <p:txBody>
          <a:bodyPr/>
          <a:lstStyle/>
          <a:p>
            <a:r>
              <a:rPr lang="en-US" sz="2800" b="0" i="1" dirty="0"/>
              <a:t>Recent Excess workshop identifies further clues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49A8DD-AD81-C143-8EF7-6907DB3BB4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153" y="1160929"/>
            <a:ext cx="3517177" cy="23955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2077A23-05F7-834D-BA0B-1FFBEB9BD79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70756" y="1168508"/>
            <a:ext cx="4121241" cy="217390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CC62203-D9E1-B74D-B79E-247573C6E766}"/>
              </a:ext>
            </a:extLst>
          </p:cNvPr>
          <p:cNvSpPr txBox="1"/>
          <p:nvPr/>
        </p:nvSpPr>
        <p:spPr>
          <a:xfrm>
            <a:off x="285749" y="3802691"/>
            <a:ext cx="3402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Rate differs by x 10 in ”identical” 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detectors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0167BF-BCE1-B34B-85A2-236CBEA8166A}"/>
              </a:ext>
            </a:extLst>
          </p:cNvPr>
          <p:cNvSpPr txBox="1"/>
          <p:nvPr/>
        </p:nvSpPr>
        <p:spPr>
          <a:xfrm>
            <a:off x="3882943" y="3418692"/>
            <a:ext cx="4411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CPD (both underground and at surface)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9B47656-F998-2543-81AB-3133FC4A70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771351" y="1147300"/>
            <a:ext cx="2980569" cy="221632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847347F-EB63-2B45-95BC-EC1470A72434}"/>
              </a:ext>
            </a:extLst>
          </p:cNvPr>
          <p:cNvSpPr txBox="1"/>
          <p:nvPr/>
        </p:nvSpPr>
        <p:spPr>
          <a:xfrm>
            <a:off x="8542957" y="3357315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EDELWEISS “heat only” events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7E4015D-5F2B-374C-989B-4582B6228DE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749" y="4684008"/>
            <a:ext cx="2861841" cy="189717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94F2E49-122C-8A4E-A783-9081E56EEA8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7106" y="4137008"/>
            <a:ext cx="3197456" cy="18818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1FB4A26-7292-354B-99E4-F57EF1A9FB4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7102" y="4094113"/>
            <a:ext cx="3777632" cy="18691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6D983B0-5546-7B4F-BF15-590D05CC091A}"/>
              </a:ext>
            </a:extLst>
          </p:cNvPr>
          <p:cNvSpPr/>
          <p:nvPr/>
        </p:nvSpPr>
        <p:spPr>
          <a:xfrm>
            <a:off x="3634330" y="6033475"/>
            <a:ext cx="7763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Relaxing after cooldown is a feature consistent with microfracture stresses</a:t>
            </a:r>
          </a:p>
        </p:txBody>
      </p:sp>
    </p:spTree>
    <p:extLst>
      <p:ext uri="{BB962C8B-B14F-4D97-AF65-F5344CB8AC3E}">
        <p14:creationId xmlns:p14="http://schemas.microsoft.com/office/powerpoint/2010/main" val="275973101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73ADC0-F3FB-344F-AC00-499BCCC77F5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57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05DEC6A8-14BC-444A-84F2-AC973DC3E4FD}"/>
              </a:ext>
            </a:extLst>
          </p:cNvPr>
          <p:cNvSpPr txBox="1">
            <a:spLocks/>
          </p:cNvSpPr>
          <p:nvPr/>
        </p:nvSpPr>
        <p:spPr>
          <a:xfrm>
            <a:off x="48684" y="0"/>
            <a:ext cx="12044364" cy="90364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1097280" rtl="0" eaLnBrk="1" latinLnBrk="0" hangingPunct="1">
              <a:spcBef>
                <a:spcPct val="0"/>
              </a:spcBef>
              <a:buNone/>
              <a:defRPr sz="2880" b="1" kern="1200">
                <a:solidFill>
                  <a:srgbClr val="A4001D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A Strategy for Low-Mass Dark Matter Searches with Cryogenic Detectors 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in the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SuperCDMS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SNOLAB Facility.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  <a:hlinkClick r:id="rId2"/>
              </a:rPr>
              <a:t>https://arxiv.org/abs/2203.08463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DE4F85-AE40-534A-A545-CC9D09AC9BD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54" y="1689906"/>
            <a:ext cx="9146268" cy="335042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D929626-6B13-1A41-ABE0-3E97FEB0F1C9}"/>
              </a:ext>
            </a:extLst>
          </p:cNvPr>
          <p:cNvSpPr txBox="1"/>
          <p:nvPr/>
        </p:nvSpPr>
        <p:spPr>
          <a:xfrm>
            <a:off x="1017355" y="2820417"/>
            <a:ext cx="1160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small 0V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0C74FB-ACA1-A347-B927-10B775E16BAA}"/>
              </a:ext>
            </a:extLst>
          </p:cNvPr>
          <p:cNvSpPr txBox="1"/>
          <p:nvPr/>
        </p:nvSpPr>
        <p:spPr>
          <a:xfrm>
            <a:off x="6433212" y="3899490"/>
            <a:ext cx="2432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Large  HV,</a:t>
            </a:r>
          </a:p>
          <a:p>
            <a:r>
              <a:rPr lang="en-US" dirty="0"/>
              <a:t>medium </a:t>
            </a:r>
            <a:r>
              <a:rPr lang="en-US" dirty="0" err="1"/>
              <a:t>iZIP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2B76AA-2079-234B-80BD-E6E5C6A18592}"/>
              </a:ext>
            </a:extLst>
          </p:cNvPr>
          <p:cNvSpPr txBox="1"/>
          <p:nvPr/>
        </p:nvSpPr>
        <p:spPr>
          <a:xfrm>
            <a:off x="636605" y="1195562"/>
            <a:ext cx="8229600" cy="40011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Nucleon-coupled dark matter  (50 MeV – 5 GeV)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F4148D-7513-6E4A-8A5B-9D00008D4D62}"/>
              </a:ext>
            </a:extLst>
          </p:cNvPr>
          <p:cNvSpPr txBox="1"/>
          <p:nvPr/>
        </p:nvSpPr>
        <p:spPr>
          <a:xfrm>
            <a:off x="902135" y="4718936"/>
            <a:ext cx="321776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dark matter mass (GeV/c</a:t>
            </a:r>
            <a:r>
              <a:rPr lang="en-US" baseline="30000" dirty="0"/>
              <a:t>2</a:t>
            </a:r>
            <a:r>
              <a:rPr lang="en-US" dirty="0"/>
              <a:t>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87F13B-CE95-EB4E-B2BB-A589CF2DFE74}"/>
              </a:ext>
            </a:extLst>
          </p:cNvPr>
          <p:cNvSpPr txBox="1"/>
          <p:nvPr/>
        </p:nvSpPr>
        <p:spPr>
          <a:xfrm>
            <a:off x="5666638" y="4718936"/>
            <a:ext cx="321776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dark matter mass (GeV/c</a:t>
            </a:r>
            <a:r>
              <a:rPr lang="en-US" baseline="30000" dirty="0"/>
              <a:t>2</a:t>
            </a:r>
            <a:r>
              <a:rPr lang="en-US" dirty="0"/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F41C19-FA0B-9641-B3E5-FBDBAACE0A0B}"/>
              </a:ext>
            </a:extLst>
          </p:cNvPr>
          <p:cNvSpPr txBox="1"/>
          <p:nvPr/>
        </p:nvSpPr>
        <p:spPr>
          <a:xfrm>
            <a:off x="9178722" y="1256792"/>
            <a:ext cx="30132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Large = SNOLAB (260 cm</a:t>
            </a:r>
            <a:r>
              <a:rPr lang="en-US" baseline="30000" dirty="0"/>
              <a:t>3</a:t>
            </a:r>
            <a:r>
              <a:rPr lang="en-US" dirty="0"/>
              <a:t>)</a:t>
            </a:r>
          </a:p>
          <a:p>
            <a:r>
              <a:rPr lang="en-US" dirty="0"/>
              <a:t>Medium = 10 cm</a:t>
            </a:r>
            <a:r>
              <a:rPr lang="en-US" baseline="30000" dirty="0"/>
              <a:t>3</a:t>
            </a:r>
          </a:p>
          <a:p>
            <a:r>
              <a:rPr lang="en-US" dirty="0"/>
              <a:t>Small = 1 cm</a:t>
            </a:r>
            <a:r>
              <a:rPr lang="en-US" baseline="30000" dirty="0"/>
              <a:t>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25D8B2C-2551-3645-9211-53E05F999B79}"/>
              </a:ext>
            </a:extLst>
          </p:cNvPr>
          <p:cNvSpPr txBox="1"/>
          <p:nvPr/>
        </p:nvSpPr>
        <p:spPr>
          <a:xfrm>
            <a:off x="172940" y="5503434"/>
            <a:ext cx="11563789" cy="12003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Dark blue = SNOLAB limits with 4 Towers (in our 7-tower cryostat).</a:t>
            </a:r>
          </a:p>
          <a:p>
            <a:r>
              <a:rPr lang="en-US" dirty="0"/>
              <a:t>Light blue = In-hand small detector mosaics filling two towers running at 80% duty cycle for 4 yrs.  </a:t>
            </a:r>
          </a:p>
          <a:p>
            <a:r>
              <a:rPr lang="en-US" dirty="0"/>
              <a:t>Dark Grey = Mosaics of upgraded detectors (see next slide) in two towers. </a:t>
            </a:r>
          </a:p>
          <a:p>
            <a:r>
              <a:rPr lang="en-US" dirty="0"/>
              <a:t>		Three two-tower scenarios can fit in the the cryostat and run in parallel. </a:t>
            </a:r>
          </a:p>
        </p:txBody>
      </p:sp>
      <p:sp>
        <p:nvSpPr>
          <p:cNvPr id="15" name="Left Arrow 14">
            <a:extLst>
              <a:ext uri="{FF2B5EF4-FFF2-40B4-BE49-F238E27FC236}">
                <a16:creationId xmlns:a16="http://schemas.microsoft.com/office/drawing/2014/main" id="{3F5C760D-5C6B-0B41-92F4-78E588D1AA50}"/>
              </a:ext>
            </a:extLst>
          </p:cNvPr>
          <p:cNvSpPr/>
          <p:nvPr/>
        </p:nvSpPr>
        <p:spPr>
          <a:xfrm>
            <a:off x="1309311" y="2464023"/>
            <a:ext cx="576673" cy="278733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88473"/>
            <a:endParaRPr lang="en-US" sz="2142">
              <a:solidFill>
                <a:prstClr val="white"/>
              </a:solidFill>
              <a:latin typeface="Arial"/>
            </a:endParaRPr>
          </a:p>
        </p:txBody>
      </p:sp>
      <p:sp>
        <p:nvSpPr>
          <p:cNvPr id="16" name="Left Arrow 15">
            <a:extLst>
              <a:ext uri="{FF2B5EF4-FFF2-40B4-BE49-F238E27FC236}">
                <a16:creationId xmlns:a16="http://schemas.microsoft.com/office/drawing/2014/main" id="{6FC7A8E5-D783-9940-9F2C-881A36ED54D3}"/>
              </a:ext>
            </a:extLst>
          </p:cNvPr>
          <p:cNvSpPr/>
          <p:nvPr/>
        </p:nvSpPr>
        <p:spPr>
          <a:xfrm rot="17909787">
            <a:off x="7126549" y="3328107"/>
            <a:ext cx="576673" cy="278733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88473"/>
            <a:endParaRPr lang="en-US" sz="2142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633382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73ADC0-F3FB-344F-AC00-499BCCC77F5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58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DE4F85-AE40-534A-A545-CC9D09AC9BD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33834"/>
            <a:ext cx="6175506" cy="18818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7ACAA3-261B-A445-B450-457C416ABC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4190" y="1607832"/>
            <a:ext cx="5877535" cy="190170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C9A20EF-E643-294E-B550-AFA022DFCE27}"/>
              </a:ext>
            </a:extLst>
          </p:cNvPr>
          <p:cNvSpPr txBox="1"/>
          <p:nvPr/>
        </p:nvSpPr>
        <p:spPr>
          <a:xfrm>
            <a:off x="164384" y="6229181"/>
            <a:ext cx="5073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yellow line: parameter space consistent with the hint from white dwarf cooling.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4BECC0-54BC-FC49-A471-3A5336D64A94}"/>
              </a:ext>
            </a:extLst>
          </p:cNvPr>
          <p:cNvSpPr txBox="1"/>
          <p:nvPr/>
        </p:nvSpPr>
        <p:spPr>
          <a:xfrm>
            <a:off x="7719890" y="1596008"/>
            <a:ext cx="1160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heavy mediator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7E7B32-C85A-2146-9B45-C4DAA0D61476}"/>
              </a:ext>
            </a:extLst>
          </p:cNvPr>
          <p:cNvSpPr txBox="1"/>
          <p:nvPr/>
        </p:nvSpPr>
        <p:spPr>
          <a:xfrm>
            <a:off x="10237429" y="1650947"/>
            <a:ext cx="16093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light mediator</a:t>
            </a:r>
            <a:endParaRPr lang="en-US" sz="1600" baseline="30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2D98A82-C63E-8444-8E00-D2B95C96FB86}"/>
              </a:ext>
            </a:extLst>
          </p:cNvPr>
          <p:cNvSpPr txBox="1"/>
          <p:nvPr/>
        </p:nvSpPr>
        <p:spPr>
          <a:xfrm>
            <a:off x="6480978" y="3587338"/>
            <a:ext cx="31486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dark matter mass (MeV/c</a:t>
            </a:r>
            <a:r>
              <a:rPr lang="en-US" sz="1600" baseline="30000" dirty="0"/>
              <a:t>2</a:t>
            </a:r>
            <a:r>
              <a:rPr lang="en-US" sz="1600" dirty="0"/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D01810-63BD-C848-A1A2-B4FE6877F384}"/>
              </a:ext>
            </a:extLst>
          </p:cNvPr>
          <p:cNvSpPr txBox="1"/>
          <p:nvPr/>
        </p:nvSpPr>
        <p:spPr>
          <a:xfrm>
            <a:off x="9467764" y="3618466"/>
            <a:ext cx="31486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dark matter mass (MeV/c</a:t>
            </a:r>
            <a:r>
              <a:rPr lang="en-US" sz="1600" baseline="30000" dirty="0"/>
              <a:t>2</a:t>
            </a:r>
            <a:r>
              <a:rPr lang="en-US" sz="1600" dirty="0"/>
              <a:t>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EB1057A-E0FC-9A4D-A1C8-CCD98742927D}"/>
              </a:ext>
            </a:extLst>
          </p:cNvPr>
          <p:cNvSpPr txBox="1"/>
          <p:nvPr/>
        </p:nvSpPr>
        <p:spPr>
          <a:xfrm>
            <a:off x="522227" y="3605429"/>
            <a:ext cx="31486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dark photon mass (keV/c</a:t>
            </a:r>
            <a:r>
              <a:rPr lang="en-US" sz="1600" baseline="30000" dirty="0"/>
              <a:t>2</a:t>
            </a:r>
            <a:r>
              <a:rPr lang="en-US" sz="1600" dirty="0"/>
              <a:t>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E2FDD81-492F-9941-9C4D-3FBB0337AB35}"/>
              </a:ext>
            </a:extLst>
          </p:cNvPr>
          <p:cNvSpPr txBox="1"/>
          <p:nvPr/>
        </p:nvSpPr>
        <p:spPr>
          <a:xfrm>
            <a:off x="3610566" y="3605429"/>
            <a:ext cx="1972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ALP mass (keV/c</a:t>
            </a:r>
            <a:r>
              <a:rPr lang="en-US" sz="1600" baseline="30000" dirty="0"/>
              <a:t>2</a:t>
            </a:r>
            <a:r>
              <a:rPr lang="en-US" sz="1600" dirty="0"/>
              <a:t>)</a:t>
            </a:r>
          </a:p>
        </p:txBody>
      </p:sp>
      <p:sp>
        <p:nvSpPr>
          <p:cNvPr id="22" name="Title 2">
            <a:extLst>
              <a:ext uri="{FF2B5EF4-FFF2-40B4-BE49-F238E27FC236}">
                <a16:creationId xmlns:a16="http://schemas.microsoft.com/office/drawing/2014/main" id="{5E1DF001-B4B9-2E41-BA5A-5A5CE4BCACB3}"/>
              </a:ext>
            </a:extLst>
          </p:cNvPr>
          <p:cNvSpPr txBox="1">
            <a:spLocks/>
          </p:cNvSpPr>
          <p:nvPr/>
        </p:nvSpPr>
        <p:spPr>
          <a:xfrm>
            <a:off x="48684" y="0"/>
            <a:ext cx="12044364" cy="90364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1097280" rtl="0" eaLnBrk="1" latinLnBrk="0" hangingPunct="1">
              <a:spcBef>
                <a:spcPct val="0"/>
              </a:spcBef>
              <a:buNone/>
              <a:defRPr sz="2880" b="1" kern="1200">
                <a:solidFill>
                  <a:srgbClr val="A4001D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marR="0" lvl="0" indent="0" algn="ctr" defTabSz="109728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A Strategy for Low-Mass Dark Matter Searches with Cryogenic Detectors 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in the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SuperCDMS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SNOLAB Facility.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  <a:hlinkClick r:id="rId4"/>
              </a:rPr>
              <a:t>https://arxiv.org/abs/2203.08463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ED9B805-6D96-A843-BB08-D1231B48D53F}"/>
              </a:ext>
            </a:extLst>
          </p:cNvPr>
          <p:cNvSpPr txBox="1"/>
          <p:nvPr/>
        </p:nvSpPr>
        <p:spPr>
          <a:xfrm>
            <a:off x="147484" y="1084071"/>
            <a:ext cx="5847705" cy="36933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Dark photon kinetic mixing           ALP effective coupling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6B8CE43-AFA8-BD47-8145-D06EC68E8FD0}"/>
              </a:ext>
            </a:extLst>
          </p:cNvPr>
          <p:cNvSpPr/>
          <p:nvPr/>
        </p:nvSpPr>
        <p:spPr>
          <a:xfrm>
            <a:off x="3071336" y="6488191"/>
            <a:ext cx="32335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+mj-lt"/>
              </a:rPr>
              <a:t>J. Cosmo. Astro. Phys. 2016, 057</a:t>
            </a:r>
            <a:endParaRPr lang="en-US" sz="1600" dirty="0">
              <a:effectLst/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492EAA5-61C6-074A-88D9-9823856BBD35}"/>
              </a:ext>
            </a:extLst>
          </p:cNvPr>
          <p:cNvSpPr/>
          <p:nvPr/>
        </p:nvSpPr>
        <p:spPr>
          <a:xfrm>
            <a:off x="6482232" y="1107259"/>
            <a:ext cx="5684198" cy="36933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Light DM coupled to dark photon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156986F-CFDB-6B42-8DB7-BC4669AA6F57}"/>
              </a:ext>
            </a:extLst>
          </p:cNvPr>
          <p:cNvSpPr txBox="1"/>
          <p:nvPr/>
        </p:nvSpPr>
        <p:spPr>
          <a:xfrm>
            <a:off x="7542891" y="6195803"/>
            <a:ext cx="5073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pink lines are sharp targets for M</a:t>
            </a:r>
            <a:r>
              <a:rPr lang="en-US" sz="1600" baseline="-25000" dirty="0"/>
              <a:t>A’ </a:t>
            </a:r>
            <a:r>
              <a:rPr lang="en-US" sz="1600" dirty="0"/>
              <a:t>= 3 M</a:t>
            </a:r>
            <a:r>
              <a:rPr lang="en-US" sz="1600" baseline="-25000" dirty="0">
                <a:latin typeface="Symbol" pitchFamily="2" charset="2"/>
              </a:rPr>
              <a:t>c</a:t>
            </a:r>
            <a:br>
              <a:rPr lang="en-US" sz="1600" dirty="0"/>
            </a:br>
            <a:r>
              <a:rPr lang="en-US" sz="1600" dirty="0"/>
              <a:t>from 2017 cosmic visions workshop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D25E2B-ADEC-DD40-B42C-30A062FB06FC}"/>
              </a:ext>
            </a:extLst>
          </p:cNvPr>
          <p:cNvSpPr txBox="1"/>
          <p:nvPr/>
        </p:nvSpPr>
        <p:spPr>
          <a:xfrm>
            <a:off x="862195" y="4155192"/>
            <a:ext cx="10682428" cy="134710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2460"/>
              </a:lnSpc>
            </a:pPr>
            <a:r>
              <a:rPr lang="en-US" dirty="0"/>
              <a:t>Dark blue: SNOLAB limits with 4 Towers (in our 7-Tower cryostat) </a:t>
            </a:r>
          </a:p>
          <a:p>
            <a:pPr>
              <a:lnSpc>
                <a:spcPts val="2460"/>
              </a:lnSpc>
            </a:pPr>
            <a:r>
              <a:rPr lang="en-US" dirty="0"/>
              <a:t>Light blue: In-hand small detector mosaics filling two towers running at 80% duty cycle for 4 yrs.  </a:t>
            </a:r>
          </a:p>
          <a:p>
            <a:pPr>
              <a:lnSpc>
                <a:spcPts val="2460"/>
              </a:lnSpc>
            </a:pPr>
            <a:r>
              <a:rPr lang="en-US" dirty="0"/>
              <a:t>Dark Grey: Mosaics of upgraded detectors in two towers. </a:t>
            </a:r>
          </a:p>
          <a:p>
            <a:pPr>
              <a:lnSpc>
                <a:spcPts val="2460"/>
              </a:lnSpc>
            </a:pPr>
            <a:r>
              <a:rPr lang="en-US" dirty="0"/>
              <a:t>Three two-tower scenarios can fit in the the cryostat and run in parallel. </a:t>
            </a:r>
          </a:p>
        </p:txBody>
      </p:sp>
    </p:spTree>
    <p:extLst>
      <p:ext uri="{BB962C8B-B14F-4D97-AF65-F5344CB8AC3E}">
        <p14:creationId xmlns:p14="http://schemas.microsoft.com/office/powerpoint/2010/main" val="1537558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500952-ED1B-0E48-B1A4-3FF705541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C4EE-73C9-7943-A0B9-853019843841}" type="slidenum">
              <a:rPr lang="en-US" smtClean="0"/>
              <a:t>6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1EE261-8F84-1748-B446-64FEB90B0B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300" y="-58718"/>
            <a:ext cx="6858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7A365A8-0E74-7A44-97BE-4C0D84E0E4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77080">
            <a:off x="11238918" y="730409"/>
            <a:ext cx="445383" cy="709267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B85031D-F317-F347-955F-86A59F5F98BF}"/>
              </a:ext>
            </a:extLst>
          </p:cNvPr>
          <p:cNvSpPr/>
          <p:nvPr/>
        </p:nvSpPr>
        <p:spPr>
          <a:xfrm>
            <a:off x="229905" y="3408199"/>
            <a:ext cx="50433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and plenty of new interactions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2EFCA6-E0F9-954C-9DAB-E6DD50125B6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42819">
            <a:off x="10381099" y="952854"/>
            <a:ext cx="486510" cy="778416"/>
          </a:xfrm>
          <a:prstGeom prst="rect">
            <a:avLst/>
          </a:prstGeom>
          <a:ln w="5715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F058DC-D7D1-0C41-B54D-A9F628F5A7C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55088">
            <a:off x="6361775" y="3744931"/>
            <a:ext cx="547025" cy="815640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C7E53F1-BC03-5D42-8A10-A328DF7C44E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88156">
            <a:off x="6431680" y="477541"/>
            <a:ext cx="555868" cy="811980"/>
          </a:xfrm>
          <a:prstGeom prst="rect">
            <a:avLst/>
          </a:prstGeom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B92EFE0-EBBE-FD47-8379-AC9D4830E06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078"/>
          <a:stretch/>
        </p:blipFill>
        <p:spPr>
          <a:xfrm rot="20321130">
            <a:off x="6406933" y="5397078"/>
            <a:ext cx="556445" cy="853443"/>
          </a:xfrm>
          <a:prstGeom prst="rect">
            <a:avLst/>
          </a:prstGeom>
          <a:ln w="38100">
            <a:solidFill>
              <a:srgbClr val="FFFF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8B9A36-2458-AA49-881C-6B3FB0ACDEA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885" r="32648"/>
          <a:stretch/>
        </p:blipFill>
        <p:spPr>
          <a:xfrm rot="20095880">
            <a:off x="8061584" y="1060918"/>
            <a:ext cx="532904" cy="853953"/>
          </a:xfrm>
          <a:prstGeom prst="rect">
            <a:avLst/>
          </a:prstGeom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CFC207D-C809-664F-8F4F-A3648EA3A93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6742"/>
          <a:stretch/>
        </p:blipFill>
        <p:spPr>
          <a:xfrm rot="1768834">
            <a:off x="5844411" y="3138862"/>
            <a:ext cx="533300" cy="834281"/>
          </a:xfrm>
          <a:prstGeom prst="rect">
            <a:avLst/>
          </a:prstGeom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85652B4-43C1-DC4C-AC3B-BEB854ADAC6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316"/>
          <a:stretch/>
        </p:blipFill>
        <p:spPr>
          <a:xfrm rot="664917">
            <a:off x="10925665" y="3283372"/>
            <a:ext cx="639361" cy="973522"/>
          </a:xfrm>
          <a:prstGeom prst="rect">
            <a:avLst/>
          </a:prstGeom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6E46887-AE1F-B84B-9A1D-344DC5038B8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7954"/>
          <a:stretch/>
        </p:blipFill>
        <p:spPr>
          <a:xfrm rot="681453">
            <a:off x="6832612" y="1838685"/>
            <a:ext cx="596432" cy="919279"/>
          </a:xfrm>
          <a:prstGeom prst="rect">
            <a:avLst/>
          </a:prstGeom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2AF02B96-39BB-3742-A6E0-43A45CF39C82}"/>
              </a:ext>
            </a:extLst>
          </p:cNvPr>
          <p:cNvGrpSpPr/>
          <p:nvPr/>
        </p:nvGrpSpPr>
        <p:grpSpPr>
          <a:xfrm rot="1577155">
            <a:off x="10794093" y="4752717"/>
            <a:ext cx="874644" cy="1446662"/>
            <a:chOff x="9484006" y="5004327"/>
            <a:chExt cx="1193781" cy="2226116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BEA2987E-0E8B-974E-ADFD-A85FA00EF3CC}"/>
                </a:ext>
              </a:extLst>
            </p:cNvPr>
            <p:cNvSpPr/>
            <p:nvPr/>
          </p:nvSpPr>
          <p:spPr>
            <a:xfrm>
              <a:off x="9484006" y="5759027"/>
              <a:ext cx="1193781" cy="1471413"/>
            </a:xfrm>
            <a:prstGeom prst="roundRect">
              <a:avLst/>
            </a:prstGeom>
            <a:solidFill>
              <a:srgbClr val="C9B9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D30ED3C-77D9-3745-A68E-01737777BE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7755" t="22663" r="5584" b="5341"/>
            <a:stretch/>
          </p:blipFill>
          <p:spPr>
            <a:xfrm>
              <a:off x="10139777" y="5768767"/>
              <a:ext cx="341618" cy="532142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7A099AA-5503-9047-9DAB-47C9E05542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0372" t="24196" r="13620" b="5580"/>
            <a:stretch/>
          </p:blipFill>
          <p:spPr>
            <a:xfrm rot="17230686">
              <a:off x="9903523" y="6468698"/>
              <a:ext cx="527336" cy="869341"/>
            </a:xfrm>
            <a:prstGeom prst="ellipse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AAE66794-BE3D-6646-862B-DDA416D3F5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536" t="22663" r="53942" b="5341"/>
            <a:stretch/>
          </p:blipFill>
          <p:spPr>
            <a:xfrm rot="15326136">
              <a:off x="9571645" y="5753064"/>
              <a:ext cx="284773" cy="401336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B272C94-1A0E-9049-B170-58B646443CA5}"/>
                </a:ext>
              </a:extLst>
            </p:cNvPr>
            <p:cNvSpPr txBox="1"/>
            <p:nvPr/>
          </p:nvSpPr>
          <p:spPr>
            <a:xfrm>
              <a:off x="9892644" y="6258109"/>
              <a:ext cx="4593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?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6F55858-555F-7347-9938-E6599032545C}"/>
                </a:ext>
              </a:extLst>
            </p:cNvPr>
            <p:cNvSpPr/>
            <p:nvPr/>
          </p:nvSpPr>
          <p:spPr>
            <a:xfrm>
              <a:off x="9484006" y="5004327"/>
              <a:ext cx="1193781" cy="2226116"/>
            </a:xfrm>
            <a:prstGeom prst="rect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D7716EF-4CF1-0347-8E50-95E7413FB68D}"/>
                </a:ext>
              </a:extLst>
            </p:cNvPr>
            <p:cNvSpPr txBox="1"/>
            <p:nvPr/>
          </p:nvSpPr>
          <p:spPr>
            <a:xfrm>
              <a:off x="9511597" y="5049472"/>
              <a:ext cx="1148750" cy="6897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Snell Roundhand" panose="02000603080000090004" pitchFamily="2" charset="77"/>
                </a:rPr>
                <a:t>Light Mediator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B7FD8EB-6A5B-DF4F-943D-2B9E240912DF}"/>
              </a:ext>
            </a:extLst>
          </p:cNvPr>
          <p:cNvGrpSpPr/>
          <p:nvPr/>
        </p:nvGrpSpPr>
        <p:grpSpPr>
          <a:xfrm rot="20185026">
            <a:off x="7839424" y="4748104"/>
            <a:ext cx="857206" cy="1391209"/>
            <a:chOff x="6242250" y="5986045"/>
            <a:chExt cx="1193781" cy="2410665"/>
          </a:xfrm>
        </p:grpSpPr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7CD8D2C8-2C7A-074C-AD6C-D82FEEC69D5F}"/>
                </a:ext>
              </a:extLst>
            </p:cNvPr>
            <p:cNvSpPr/>
            <p:nvPr/>
          </p:nvSpPr>
          <p:spPr>
            <a:xfrm>
              <a:off x="6242250" y="6812269"/>
              <a:ext cx="1193781" cy="1584439"/>
            </a:xfrm>
            <a:prstGeom prst="roundRect">
              <a:avLst/>
            </a:prstGeom>
            <a:solidFill>
              <a:srgbClr val="C9B9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F52FD4D-F2BE-0744-B9C9-25814099DD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7755" t="22663" r="5584" b="5341"/>
            <a:stretch/>
          </p:blipFill>
          <p:spPr>
            <a:xfrm>
              <a:off x="6898021" y="6935034"/>
              <a:ext cx="341618" cy="532142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E6038010-EC27-9149-ACE7-7229440C33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0372" t="24196" r="13620" b="5580"/>
            <a:stretch/>
          </p:blipFill>
          <p:spPr>
            <a:xfrm rot="17230686">
              <a:off x="6661767" y="7634965"/>
              <a:ext cx="527336" cy="869341"/>
            </a:xfrm>
            <a:prstGeom prst="ellipse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32EF5C51-13F8-364D-A0A8-F7E661BE10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536" t="22663" r="53942" b="5341"/>
            <a:stretch/>
          </p:blipFill>
          <p:spPr>
            <a:xfrm rot="15326136">
              <a:off x="6329889" y="6919331"/>
              <a:ext cx="284773" cy="401336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D8B84FA-6819-5F44-9DE7-176D5ED58864}"/>
                </a:ext>
              </a:extLst>
            </p:cNvPr>
            <p:cNvSpPr txBox="1"/>
            <p:nvPr/>
          </p:nvSpPr>
          <p:spPr>
            <a:xfrm>
              <a:off x="6462069" y="7013015"/>
              <a:ext cx="459380" cy="906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?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526EDC9-808B-5E41-98F0-92EAFB94597C}"/>
                </a:ext>
              </a:extLst>
            </p:cNvPr>
            <p:cNvSpPr/>
            <p:nvPr/>
          </p:nvSpPr>
          <p:spPr>
            <a:xfrm>
              <a:off x="6242250" y="5986045"/>
              <a:ext cx="1193781" cy="2410665"/>
            </a:xfrm>
            <a:prstGeom prst="rect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AD39DEA-33FC-E34F-89B6-59B1F07ABB94}"/>
                </a:ext>
              </a:extLst>
            </p:cNvPr>
            <p:cNvSpPr txBox="1"/>
            <p:nvPr/>
          </p:nvSpPr>
          <p:spPr>
            <a:xfrm>
              <a:off x="6282085" y="6005011"/>
              <a:ext cx="1148749" cy="9066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Snell Roundhand" panose="02000603080000090004" pitchFamily="2" charset="77"/>
                </a:rPr>
                <a:t>Heavy Mediator</a:t>
              </a: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03A7D50D-8BCA-C341-92BE-E5917B088284}"/>
              </a:ext>
            </a:extLst>
          </p:cNvPr>
          <p:cNvSpPr/>
          <p:nvPr/>
        </p:nvSpPr>
        <p:spPr>
          <a:xfrm>
            <a:off x="806707" y="205137"/>
            <a:ext cx="322235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That covers all the </a:t>
            </a:r>
            <a:br>
              <a:rPr lang="en-US" sz="2800" dirty="0"/>
            </a:br>
            <a:r>
              <a:rPr lang="en-US" sz="2800" dirty="0"/>
              <a:t>rest of the rooms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DA5FF0C-BD19-404D-B15A-58E50DA5FB59}"/>
              </a:ext>
            </a:extLst>
          </p:cNvPr>
          <p:cNvSpPr/>
          <p:nvPr/>
        </p:nvSpPr>
        <p:spPr>
          <a:xfrm>
            <a:off x="1351836" y="2249029"/>
            <a:ext cx="33233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and other suspects </a:t>
            </a:r>
          </a:p>
        </p:txBody>
      </p:sp>
    </p:spTree>
    <p:extLst>
      <p:ext uri="{BB962C8B-B14F-4D97-AF65-F5344CB8AC3E}">
        <p14:creationId xmlns:p14="http://schemas.microsoft.com/office/powerpoint/2010/main" val="3054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198D02-1B41-ED4E-B794-CEAB709B857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421534" y="5746741"/>
            <a:ext cx="425243" cy="539750"/>
          </a:xfrm>
        </p:spPr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FEADA5-09BF-B24E-B8F2-76229B2ABC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388" t="10145" b="68375"/>
          <a:stretch/>
        </p:blipFill>
        <p:spPr>
          <a:xfrm>
            <a:off x="10124071" y="3182272"/>
            <a:ext cx="1510084" cy="7501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F92E0C-CB18-BD46-875C-0460F07F93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0508" b="60037"/>
          <a:stretch/>
        </p:blipFill>
        <p:spPr>
          <a:xfrm>
            <a:off x="0" y="2839337"/>
            <a:ext cx="3810769" cy="13956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C68C4C-D8E9-5546-B69C-4F3303AD26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36079" y="2654606"/>
            <a:ext cx="7792774" cy="1904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33B709-8345-464C-AEF2-9B45CB5EDF0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92242" y="1168885"/>
            <a:ext cx="3236592" cy="16839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FCBEAC4-3B09-9145-9A24-639D7205A80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3535" y="4618117"/>
            <a:ext cx="1118927" cy="166837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869BEB5-6266-C74B-AB1E-68C27E97E85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68587" y="4566836"/>
            <a:ext cx="1155465" cy="168783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68A7E3F-C875-454E-B2A7-82B5AAC15C8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48282" y="1134050"/>
            <a:ext cx="1094056" cy="175359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3FD4CE6-A403-E84D-81D0-F8490CFF85E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77537" y="4631011"/>
            <a:ext cx="990060" cy="1576659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A7BB763-5DD3-344D-BB3B-2229811C524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49086" y="1160093"/>
            <a:ext cx="1846598" cy="1667704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2EDF0A0-1A21-AB4F-A34B-99DA18C4614E}"/>
              </a:ext>
            </a:extLst>
          </p:cNvPr>
          <p:cNvCxnSpPr/>
          <p:nvPr/>
        </p:nvCxnSpPr>
        <p:spPr>
          <a:xfrm>
            <a:off x="7271658" y="3477976"/>
            <a:ext cx="3004456" cy="0"/>
          </a:xfrm>
          <a:prstGeom prst="straightConnector1">
            <a:avLst/>
          </a:prstGeom>
          <a:ln w="38100">
            <a:solidFill>
              <a:srgbClr val="9A3A1C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393FA81-AEAC-8F44-A262-DA5EBFE6844E}"/>
              </a:ext>
            </a:extLst>
          </p:cNvPr>
          <p:cNvSpPr txBox="1"/>
          <p:nvPr/>
        </p:nvSpPr>
        <p:spPr>
          <a:xfrm>
            <a:off x="8359581" y="4585989"/>
            <a:ext cx="98216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Snell Roundhand" panose="02000603080000090004" pitchFamily="2" charset="77"/>
              </a:rPr>
              <a:t>   Weak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43D8A72-DA66-CD40-A445-46EB48711DFE}"/>
              </a:ext>
            </a:extLst>
          </p:cNvPr>
          <p:cNvSpPr txBox="1"/>
          <p:nvPr/>
        </p:nvSpPr>
        <p:spPr>
          <a:xfrm>
            <a:off x="6541917" y="4635589"/>
            <a:ext cx="98216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      ?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2478F8D-2887-554B-81A8-210567635E64}"/>
              </a:ext>
            </a:extLst>
          </p:cNvPr>
          <p:cNvSpPr txBox="1"/>
          <p:nvPr/>
        </p:nvSpPr>
        <p:spPr>
          <a:xfrm>
            <a:off x="4355238" y="4602435"/>
            <a:ext cx="98216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      ?</a:t>
            </a: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55C6DEF1-92FB-0446-B9FC-A91359439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206" y="43685"/>
            <a:ext cx="11589571" cy="792953"/>
          </a:xfrm>
        </p:spPr>
        <p:txBody>
          <a:bodyPr/>
          <a:lstStyle/>
          <a:p>
            <a:r>
              <a:rPr lang="en-US" dirty="0"/>
              <a:t>2017 Cosmic Visions mapped DM mass to generic coupling</a:t>
            </a:r>
          </a:p>
        </p:txBody>
      </p:sp>
    </p:spTree>
    <p:extLst>
      <p:ext uri="{BB962C8B-B14F-4D97-AF65-F5344CB8AC3E}">
        <p14:creationId xmlns:p14="http://schemas.microsoft.com/office/powerpoint/2010/main" val="3513503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198D02-1B41-ED4E-B794-CEAB709B857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421534" y="5746741"/>
            <a:ext cx="425243" cy="539750"/>
          </a:xfrm>
        </p:spPr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8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FEADA5-09BF-B24E-B8F2-76229B2ABC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388" t="10145" b="68375"/>
          <a:stretch/>
        </p:blipFill>
        <p:spPr>
          <a:xfrm>
            <a:off x="10124071" y="3182272"/>
            <a:ext cx="1510084" cy="7501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F92E0C-CB18-BD46-875C-0460F07F93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0508" b="60037"/>
          <a:stretch/>
        </p:blipFill>
        <p:spPr>
          <a:xfrm>
            <a:off x="0" y="2839337"/>
            <a:ext cx="3810769" cy="13956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C68C4C-D8E9-5546-B69C-4F3303AD26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36079" y="2654606"/>
            <a:ext cx="7792774" cy="1904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33B709-8345-464C-AEF2-9B45CB5EDF0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92242" y="1168885"/>
            <a:ext cx="3236592" cy="16839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FCBEAC4-3B09-9145-9A24-639D7205A80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3535" y="4618117"/>
            <a:ext cx="1118927" cy="166837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869BEB5-6266-C74B-AB1E-68C27E97E85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68587" y="4566836"/>
            <a:ext cx="1155465" cy="168783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68A7E3F-C875-454E-B2A7-82B5AAC15C8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48282" y="1134050"/>
            <a:ext cx="1094056" cy="175359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3FD4CE6-A403-E84D-81D0-F8490CFF85E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77537" y="4631011"/>
            <a:ext cx="990060" cy="1576659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A7BB763-5DD3-344D-BB3B-2229811C524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49086" y="1160093"/>
            <a:ext cx="1846598" cy="1667704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2EDF0A0-1A21-AB4F-A34B-99DA18C4614E}"/>
              </a:ext>
            </a:extLst>
          </p:cNvPr>
          <p:cNvCxnSpPr/>
          <p:nvPr/>
        </p:nvCxnSpPr>
        <p:spPr>
          <a:xfrm>
            <a:off x="7271658" y="3477976"/>
            <a:ext cx="3004456" cy="0"/>
          </a:xfrm>
          <a:prstGeom prst="straightConnector1">
            <a:avLst/>
          </a:prstGeom>
          <a:ln w="38100">
            <a:solidFill>
              <a:srgbClr val="9A3A1C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393FA81-AEAC-8F44-A262-DA5EBFE6844E}"/>
              </a:ext>
            </a:extLst>
          </p:cNvPr>
          <p:cNvSpPr txBox="1"/>
          <p:nvPr/>
        </p:nvSpPr>
        <p:spPr>
          <a:xfrm>
            <a:off x="8359581" y="4585989"/>
            <a:ext cx="98216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Snell Roundhand" panose="02000603080000090004" pitchFamily="2" charset="77"/>
              </a:rPr>
              <a:t>   Weak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43D8A72-DA66-CD40-A445-46EB48711DFE}"/>
              </a:ext>
            </a:extLst>
          </p:cNvPr>
          <p:cNvSpPr txBox="1"/>
          <p:nvPr/>
        </p:nvSpPr>
        <p:spPr>
          <a:xfrm>
            <a:off x="6541917" y="4635589"/>
            <a:ext cx="98216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      ?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2478F8D-2887-554B-81A8-210567635E64}"/>
              </a:ext>
            </a:extLst>
          </p:cNvPr>
          <p:cNvSpPr txBox="1"/>
          <p:nvPr/>
        </p:nvSpPr>
        <p:spPr>
          <a:xfrm>
            <a:off x="4355238" y="4602435"/>
            <a:ext cx="98216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      ?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CE64FF2-9AE2-C24D-A3C4-25B8A317F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2968" y="204767"/>
            <a:ext cx="10804760" cy="753033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Direct Detection without Noble Gases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682A108-36F6-624C-81D9-F22D33B5CE2D}"/>
              </a:ext>
            </a:extLst>
          </p:cNvPr>
          <p:cNvSpPr txBox="1"/>
          <p:nvPr/>
        </p:nvSpPr>
        <p:spPr>
          <a:xfrm>
            <a:off x="3304998" y="76212"/>
            <a:ext cx="29427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of Particle DM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FB836E-3217-4044-A65B-F69EB89DD5D5}"/>
              </a:ext>
            </a:extLst>
          </p:cNvPr>
          <p:cNvSpPr txBox="1"/>
          <p:nvPr/>
        </p:nvSpPr>
        <p:spPr>
          <a:xfrm rot="16200000">
            <a:off x="4392186" y="594390"/>
            <a:ext cx="5363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&gt;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576DBA4-1371-B647-9DD5-C889B5B5BAA8}"/>
              </a:ext>
            </a:extLst>
          </p:cNvPr>
          <p:cNvSpPr txBox="1"/>
          <p:nvPr/>
        </p:nvSpPr>
        <p:spPr>
          <a:xfrm>
            <a:off x="7271658" y="-25449"/>
            <a:ext cx="1823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Liquids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2540F26-FB6E-F742-B1C9-5925D9FDF37C}"/>
              </a:ext>
            </a:extLst>
          </p:cNvPr>
          <p:cNvCxnSpPr>
            <a:cxnSpLocks/>
          </p:cNvCxnSpPr>
          <p:nvPr/>
        </p:nvCxnSpPr>
        <p:spPr>
          <a:xfrm>
            <a:off x="7397087" y="706233"/>
            <a:ext cx="1419367" cy="0"/>
          </a:xfrm>
          <a:prstGeom prst="line">
            <a:avLst/>
          </a:prstGeom>
          <a:ln w="381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250FAF6-49B5-494E-AC29-6A7410F8F403}"/>
              </a:ext>
            </a:extLst>
          </p:cNvPr>
          <p:cNvSpPr txBox="1"/>
          <p:nvPr/>
        </p:nvSpPr>
        <p:spPr>
          <a:xfrm>
            <a:off x="9192564" y="461129"/>
            <a:ext cx="2672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below a </a:t>
            </a:r>
            <a:r>
              <a:rPr lang="en-US" sz="3200" b="1" dirty="0" err="1">
                <a:solidFill>
                  <a:schemeClr val="accent1">
                    <a:lumMod val="75000"/>
                  </a:schemeClr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TeV</a:t>
            </a:r>
            <a:endParaRPr lang="en-US" sz="3200" b="1" dirty="0">
              <a:solidFill>
                <a:schemeClr val="accent1">
                  <a:lumMod val="75000"/>
                </a:schemeClr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1304F23-A5B8-1449-9932-B10DFDFEB4F3}"/>
              </a:ext>
            </a:extLst>
          </p:cNvPr>
          <p:cNvSpPr txBox="1"/>
          <p:nvPr/>
        </p:nvSpPr>
        <p:spPr>
          <a:xfrm>
            <a:off x="425234" y="4659598"/>
            <a:ext cx="3530484" cy="156966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And I will cede CCDs and (most) sub-GeV dark matter to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Rouven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who speaks next</a:t>
            </a:r>
          </a:p>
        </p:txBody>
      </p:sp>
    </p:spTree>
    <p:extLst>
      <p:ext uri="{BB962C8B-B14F-4D97-AF65-F5344CB8AC3E}">
        <p14:creationId xmlns:p14="http://schemas.microsoft.com/office/powerpoint/2010/main" val="3886025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3" grpId="0"/>
      <p:bldP spid="28" grpId="0"/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FD7702-A1FD-9A4B-8AAE-7182ADA9C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Nuclear Recoiling Dark Matter Future – Snowmass View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96D9F37-39E6-084D-AD02-A29F23B2D0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16"/>
          <a:stretch/>
        </p:blipFill>
        <p:spPr>
          <a:xfrm>
            <a:off x="82408" y="3972078"/>
            <a:ext cx="4234546" cy="288592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43569C6-BE53-4D43-A1F7-C5B11D75A8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66"/>
          <a:stretch/>
        </p:blipFill>
        <p:spPr>
          <a:xfrm>
            <a:off x="122729" y="1100724"/>
            <a:ext cx="4227275" cy="294759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ED29505-E850-414E-A279-5269515EC1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9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D2351C8-45F7-7947-8F58-BAE4AB6FC4A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5833" y="1563538"/>
            <a:ext cx="1237622" cy="1688196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EEC42062-31C6-CF4A-BE49-3E53A0883979}"/>
              </a:ext>
            </a:extLst>
          </p:cNvPr>
          <p:cNvSpPr txBox="1"/>
          <p:nvPr/>
        </p:nvSpPr>
        <p:spPr>
          <a:xfrm>
            <a:off x="4642802" y="5467857"/>
            <a:ext cx="7387617" cy="1323439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One</a:t>
            </a:r>
            <a:r>
              <a:rPr lang="en-US" sz="2000" dirty="0">
                <a:solidFill>
                  <a:schemeClr val="bg1"/>
                </a:solidFill>
              </a:rPr>
              <a:t> experiment proves dark matter interacts with SM particles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			with force(s) other than gravity</a:t>
            </a:r>
          </a:p>
          <a:p>
            <a:r>
              <a:rPr lang="en-US" sz="2000" b="1" dirty="0">
                <a:solidFill>
                  <a:schemeClr val="bg1"/>
                </a:solidFill>
              </a:rPr>
              <a:t>Multiple</a:t>
            </a:r>
            <a:r>
              <a:rPr lang="en-US" sz="2000" dirty="0">
                <a:solidFill>
                  <a:schemeClr val="bg1"/>
                </a:solidFill>
              </a:rPr>
              <a:t> experiments not only confirm the detection,</a:t>
            </a:r>
          </a:p>
          <a:p>
            <a:r>
              <a:rPr lang="en-US" sz="2000" dirty="0">
                <a:solidFill>
                  <a:schemeClr val="bg1"/>
                </a:solidFill>
              </a:rPr>
              <a:t>       They are essential to probing the nature of the interaction. 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DD1620B-EDD2-6148-ACB8-72C1D8FB578F}"/>
              </a:ext>
            </a:extLst>
          </p:cNvPr>
          <p:cNvSpPr txBox="1"/>
          <p:nvPr/>
        </p:nvSpPr>
        <p:spPr>
          <a:xfrm>
            <a:off x="4336896" y="1301438"/>
            <a:ext cx="7693523" cy="262950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2460"/>
              </a:lnSpc>
            </a:pPr>
            <a:r>
              <a:rPr lang="en-US" dirty="0"/>
              <a:t>Spin-independent searches will reach the neutrino fog by mid-century</a:t>
            </a:r>
          </a:p>
          <a:p>
            <a:pPr marL="285750" indent="-285750">
              <a:lnSpc>
                <a:spcPts val="2460"/>
              </a:lnSpc>
              <a:buFont typeface="Arial" panose="020B0604020202020204" pitchFamily="34" charset="0"/>
              <a:buChar char="•"/>
            </a:pPr>
            <a:r>
              <a:rPr lang="en-US" dirty="0" err="1"/>
              <a:t>LXe</a:t>
            </a:r>
            <a:r>
              <a:rPr lang="en-US" dirty="0"/>
              <a:t> TPCs will then probe atmospheric neutrinos</a:t>
            </a:r>
          </a:p>
          <a:p>
            <a:pPr marL="285750" indent="-285750">
              <a:lnSpc>
                <a:spcPts val="2460"/>
              </a:lnSpc>
              <a:buFont typeface="Arial" panose="020B0604020202020204" pitchFamily="34" charset="0"/>
              <a:buChar char="•"/>
            </a:pPr>
            <a:r>
              <a:rPr lang="en-US" dirty="0" err="1"/>
              <a:t>LAr</a:t>
            </a:r>
            <a:r>
              <a:rPr lang="en-US" dirty="0"/>
              <a:t> (TPCs and Scintillating bubble chambers) probe solar </a:t>
            </a:r>
            <a:r>
              <a:rPr lang="en-US" dirty="0">
                <a:latin typeface="Symbol" pitchFamily="2" charset="2"/>
              </a:rPr>
              <a:t>n</a:t>
            </a:r>
          </a:p>
          <a:p>
            <a:pPr marL="285750" indent="-285750">
              <a:lnSpc>
                <a:spcPts val="246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Solid state bolometers spawn </a:t>
            </a:r>
          </a:p>
          <a:p>
            <a:pPr marL="742950" lvl="1" indent="-285750">
              <a:lnSpc>
                <a:spcPts val="246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small phonon-only (TES readout of </a:t>
            </a:r>
            <a:r>
              <a:rPr lang="en-US" dirty="0" err="1">
                <a:latin typeface="+mj-lt"/>
              </a:rPr>
              <a:t>LHe</a:t>
            </a:r>
            <a:r>
              <a:rPr lang="en-US" dirty="0">
                <a:latin typeface="+mj-lt"/>
              </a:rPr>
              <a:t>, Al</a:t>
            </a:r>
            <a:r>
              <a:rPr lang="en-US" baseline="-25000" dirty="0">
                <a:latin typeface="+mj-lt"/>
              </a:rPr>
              <a:t>2</a:t>
            </a:r>
            <a:r>
              <a:rPr lang="en-US" dirty="0">
                <a:latin typeface="+mj-lt"/>
              </a:rPr>
              <a:t>O</a:t>
            </a:r>
            <a:r>
              <a:rPr lang="en-US" baseline="-25000" dirty="0">
                <a:latin typeface="+mj-lt"/>
              </a:rPr>
              <a:t>3</a:t>
            </a:r>
            <a:r>
              <a:rPr lang="en-US" dirty="0">
                <a:latin typeface="+mj-lt"/>
              </a:rPr>
              <a:t>, Ga As, Si) </a:t>
            </a:r>
          </a:p>
          <a:p>
            <a:pPr marL="742950" lvl="1" indent="-285750">
              <a:lnSpc>
                <a:spcPts val="246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and voltage-assisted phonon amplification (Ge, Si…)</a:t>
            </a:r>
          </a:p>
          <a:p>
            <a:pPr marL="285750" indent="-285750">
              <a:lnSpc>
                <a:spcPts val="246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Charge-only devices (CCDs and </a:t>
            </a:r>
            <a:r>
              <a:rPr lang="en-US" dirty="0" err="1">
                <a:latin typeface="+mj-lt"/>
              </a:rPr>
              <a:t>HPGe</a:t>
            </a:r>
            <a:r>
              <a:rPr lang="en-US" dirty="0">
                <a:latin typeface="+mj-lt"/>
              </a:rPr>
              <a:t>) cut a swath</a:t>
            </a:r>
          </a:p>
          <a:p>
            <a:pPr marL="285750" indent="-285750">
              <a:lnSpc>
                <a:spcPts val="246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Along with gas proportional chambers with light noble gas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3B69E7-0386-C543-911B-A87194E41518}"/>
              </a:ext>
            </a:extLst>
          </p:cNvPr>
          <p:cNvSpPr txBox="1"/>
          <p:nvPr/>
        </p:nvSpPr>
        <p:spPr>
          <a:xfrm>
            <a:off x="10823454" y="1695580"/>
            <a:ext cx="1323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with large overlap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592658B-9309-D248-ACD3-15FBD85DE6B5}"/>
              </a:ext>
            </a:extLst>
          </p:cNvPr>
          <p:cNvSpPr txBox="1"/>
          <p:nvPr/>
        </p:nvSpPr>
        <p:spPr>
          <a:xfrm>
            <a:off x="2780897" y="2724820"/>
            <a:ext cx="1301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Xenon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C19CD4-67E2-4445-947B-3A44A9219B87}"/>
              </a:ext>
            </a:extLst>
          </p:cNvPr>
          <p:cNvSpPr txBox="1"/>
          <p:nvPr/>
        </p:nvSpPr>
        <p:spPr>
          <a:xfrm>
            <a:off x="1862585" y="2468548"/>
            <a:ext cx="1301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Argon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5293791-657A-2846-AC77-FE69B3902792}"/>
              </a:ext>
            </a:extLst>
          </p:cNvPr>
          <p:cNvSpPr txBox="1"/>
          <p:nvPr/>
        </p:nvSpPr>
        <p:spPr>
          <a:xfrm>
            <a:off x="1345796" y="1554338"/>
            <a:ext cx="16152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Ge,CaWO</a:t>
            </a:r>
            <a:r>
              <a:rPr lang="en-US" sz="1600" baseline="-25000" dirty="0"/>
              <a:t>4</a:t>
            </a:r>
          </a:p>
        </p:txBody>
      </p:sp>
      <p:sp>
        <p:nvSpPr>
          <p:cNvPr id="39" name="Right Brace 38">
            <a:extLst>
              <a:ext uri="{FF2B5EF4-FFF2-40B4-BE49-F238E27FC236}">
                <a16:creationId xmlns:a16="http://schemas.microsoft.com/office/drawing/2014/main" id="{234BE0ED-7093-4140-8E3E-4914AB8D4F5F}"/>
              </a:ext>
            </a:extLst>
          </p:cNvPr>
          <p:cNvSpPr/>
          <p:nvPr/>
        </p:nvSpPr>
        <p:spPr>
          <a:xfrm>
            <a:off x="10729909" y="1662228"/>
            <a:ext cx="93545" cy="646331"/>
          </a:xfrm>
          <a:prstGeom prst="rightBrace">
            <a:avLst/>
          </a:prstGeom>
          <a:ln w="15875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6F7FCAC-A744-1E46-BCDF-835030DC3446}"/>
              </a:ext>
            </a:extLst>
          </p:cNvPr>
          <p:cNvSpPr txBox="1"/>
          <p:nvPr/>
        </p:nvSpPr>
        <p:spPr>
          <a:xfrm>
            <a:off x="4489848" y="4144711"/>
            <a:ext cx="7387617" cy="1200329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Spin-dependent phase space is wide-open at lower masses</a:t>
            </a:r>
          </a:p>
          <a:p>
            <a:r>
              <a:rPr lang="en-US" dirty="0"/>
              <a:t>    but technology to probe deep at 10 – 100 GeV/c</a:t>
            </a:r>
            <a:r>
              <a:rPr lang="en-US" baseline="30000" dirty="0"/>
              <a:t>2 </a:t>
            </a:r>
            <a:r>
              <a:rPr lang="en-US" dirty="0"/>
              <a:t>is well-developed</a:t>
            </a:r>
          </a:p>
          <a:p>
            <a:endParaRPr lang="en-US" dirty="0">
              <a:latin typeface="Symbol" pitchFamily="2" charset="2"/>
            </a:endParaRPr>
          </a:p>
          <a:p>
            <a:r>
              <a:rPr lang="en-US" dirty="0" err="1">
                <a:latin typeface="Symbol" pitchFamily="2" charset="2"/>
              </a:rPr>
              <a:t>s</a:t>
            </a:r>
            <a:r>
              <a:rPr lang="en-US" baseline="-25000" dirty="0" err="1"/>
              <a:t>SD</a:t>
            </a:r>
            <a:r>
              <a:rPr lang="en-US" dirty="0"/>
              <a:t> reach can’t take advantage of the coherent A</a:t>
            </a:r>
            <a:r>
              <a:rPr lang="en-US" baseline="30000" dirty="0"/>
              <a:t>2 </a:t>
            </a:r>
            <a:r>
              <a:rPr lang="en-US" dirty="0"/>
              <a:t>enhancement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6574779-159B-9F4A-9673-311663165FCD}"/>
              </a:ext>
            </a:extLst>
          </p:cNvPr>
          <p:cNvSpPr/>
          <p:nvPr/>
        </p:nvSpPr>
        <p:spPr>
          <a:xfrm>
            <a:off x="660050" y="1354283"/>
            <a:ext cx="94838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Si, </a:t>
            </a:r>
            <a:r>
              <a:rPr lang="en-US" sz="1400" dirty="0" err="1"/>
              <a:t>LHe</a:t>
            </a:r>
            <a:r>
              <a:rPr lang="en-US" sz="1400" dirty="0"/>
              <a:t>, </a:t>
            </a:r>
            <a:br>
              <a:rPr lang="en-US" sz="1400" dirty="0"/>
            </a:br>
            <a:r>
              <a:rPr lang="en-US" sz="1400" dirty="0"/>
              <a:t>Al</a:t>
            </a:r>
            <a:r>
              <a:rPr lang="en-US" sz="1400" baseline="-25000" dirty="0"/>
              <a:t>2</a:t>
            </a:r>
            <a:r>
              <a:rPr lang="en-US" sz="1400" dirty="0"/>
              <a:t>O</a:t>
            </a:r>
            <a:r>
              <a:rPr lang="en-US" sz="1400" baseline="-25000" dirty="0"/>
              <a:t>3</a:t>
            </a:r>
            <a:r>
              <a:rPr lang="en-US" sz="1400" dirty="0"/>
              <a:t>, </a:t>
            </a:r>
          </a:p>
          <a:p>
            <a:r>
              <a:rPr lang="en-US" sz="1400" dirty="0"/>
              <a:t>Ga As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F393346-46FE-504A-BE14-8F630ADA1697}"/>
              </a:ext>
            </a:extLst>
          </p:cNvPr>
          <p:cNvSpPr txBox="1"/>
          <p:nvPr/>
        </p:nvSpPr>
        <p:spPr>
          <a:xfrm>
            <a:off x="1337072" y="1215784"/>
            <a:ext cx="1036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Neon</a:t>
            </a:r>
          </a:p>
        </p:txBody>
      </p:sp>
    </p:spTree>
    <p:extLst>
      <p:ext uri="{BB962C8B-B14F-4D97-AF65-F5344CB8AC3E}">
        <p14:creationId xmlns:p14="http://schemas.microsoft.com/office/powerpoint/2010/main" val="687521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7" grpId="0" animBg="1"/>
      <p:bldP spid="21" grpId="0"/>
      <p:bldP spid="35" grpId="0"/>
      <p:bldP spid="36" grpId="0"/>
      <p:bldP spid="37" grpId="0"/>
      <p:bldP spid="39" grpId="0" animBg="1"/>
      <p:bldP spid="40" grpId="0" animBg="1"/>
      <p:bldP spid="43" grpId="0"/>
      <p:bldP spid="44" grpId="0"/>
    </p:bldLst>
  </p:timing>
</p:sld>
</file>

<file path=ppt/theme/theme1.xml><?xml version="1.0" encoding="utf-8"?>
<a:theme xmlns:a="http://schemas.openxmlformats.org/drawingml/2006/main" name="2_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MS-201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2" id="{7B535EF3-6E25-DC4E-BFF3-8CD2A0980FBC}" vid="{2D9D393C-213D-AD44-B99F-AEAC1C91728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28845</TotalTime>
  <Words>4397</Words>
  <Application>Microsoft Macintosh PowerPoint</Application>
  <PresentationFormat>Widescreen</PresentationFormat>
  <Paragraphs>649</Paragraphs>
  <Slides>58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17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78" baseType="lpstr">
      <vt:lpstr>ＭＳ Ｐゴシック</vt:lpstr>
      <vt:lpstr>-apple-system</vt:lpstr>
      <vt:lpstr>American Typewriter</vt:lpstr>
      <vt:lpstr>Apple Chancery</vt:lpstr>
      <vt:lpstr>Arial</vt:lpstr>
      <vt:lpstr>Calibri</vt:lpstr>
      <vt:lpstr>Cambria</vt:lpstr>
      <vt:lpstr>Comic Sans MS</vt:lpstr>
      <vt:lpstr>Courier New</vt:lpstr>
      <vt:lpstr>Helvetica</vt:lpstr>
      <vt:lpstr>Monotype Sorts</vt:lpstr>
      <vt:lpstr>News Gothic MT</vt:lpstr>
      <vt:lpstr>Snell Roundhand</vt:lpstr>
      <vt:lpstr>Symbol</vt:lpstr>
      <vt:lpstr>Times</vt:lpstr>
      <vt:lpstr>Times New Roman</vt:lpstr>
      <vt:lpstr>Wingdings</vt:lpstr>
      <vt:lpstr>2_Blank</vt:lpstr>
      <vt:lpstr>CMS-2016</vt:lpstr>
      <vt:lpstr>Equation</vt:lpstr>
      <vt:lpstr>PowerPoint Presentation</vt:lpstr>
      <vt:lpstr>Direct Detection is like playing CLUE</vt:lpstr>
      <vt:lpstr>PowerPoint Presentation</vt:lpstr>
      <vt:lpstr>The Prime Suspect is still on the loose!</vt:lpstr>
      <vt:lpstr>PowerPoint Presentation</vt:lpstr>
      <vt:lpstr>PowerPoint Presentation</vt:lpstr>
      <vt:lpstr>2017 Cosmic Visions mapped DM mass to generic coupling</vt:lpstr>
      <vt:lpstr>Direct Detection without Noble Gases</vt:lpstr>
      <vt:lpstr>Nuclear Recoiling Dark Matter Future – Snowmass View</vt:lpstr>
      <vt:lpstr>Snowmass gave us a new mantra: Delve deep and Search wide Experimental Strategy for the next 20 years</vt:lpstr>
      <vt:lpstr>Summary of Spin-dependent target opportunities </vt:lpstr>
      <vt:lpstr>Nuclear Recoiling Dark Matter:  SD targets &amp; technology</vt:lpstr>
      <vt:lpstr>SI Solid State Players</vt:lpstr>
      <vt:lpstr>High Purity Germanium Detectors : CDEX at JinPing</vt:lpstr>
      <vt:lpstr>Principles of Cryogenic Solid State Phonon Detection</vt:lpstr>
      <vt:lpstr>Phonons supplemented by a second channel</vt:lpstr>
      <vt:lpstr>   Yield-based Discrimination   Nuclear Recoil (NR)events are “quenched” relative to Electron Recoils (ER)</vt:lpstr>
      <vt:lpstr>electrodes provide field shaping and surface rejection</vt:lpstr>
      <vt:lpstr>High Voltage Mode  (SuperCDMS and EDELWEISS)</vt:lpstr>
      <vt:lpstr>SuperCDMS SNOLAB Detectors</vt:lpstr>
      <vt:lpstr>SuperCDMS TES and collection fin design follows function </vt:lpstr>
      <vt:lpstr>SuperCDMS Strategy Complementary Targets and Multiple Functionality</vt:lpstr>
      <vt:lpstr>Pushing even deeper into the nucleon-coupled DM landscape    </vt:lpstr>
      <vt:lpstr>SuperCDMS is already using small 0 V and single eh-sensitive HV detectors </vt:lpstr>
      <vt:lpstr>Will also push deep into Sub-GeV Electron Recoiling regime</vt:lpstr>
      <vt:lpstr>Same themes in the EDELWEISS program</vt:lpstr>
      <vt:lpstr>EDELWEISS goes athermal </vt:lpstr>
      <vt:lpstr>Inelastic scattering extends access to lower mass NR An NR below threshold can be seen in the ER channel.</vt:lpstr>
      <vt:lpstr>Inelastic scattering extends access to lower mass NR An NR below threshold can be seen in the ER channel.</vt:lpstr>
      <vt:lpstr>Inelastic scattering extends access to lower mass NR An NR below threshold can be seen in the ER channel.</vt:lpstr>
      <vt:lpstr>CRESST – III Program</vt:lpstr>
      <vt:lpstr>A Common challenge:  Understanding the Nuclear Recoil Scale at lower energies</vt:lpstr>
      <vt:lpstr>SuperCDMS Nuclear Recoil Scale Measurements at low energy</vt:lpstr>
      <vt:lpstr>SuperCDMS Nuclear Recoil Scale Measurements at low energy</vt:lpstr>
      <vt:lpstr>SuperCDMS Nuclear Recoil Scale Measurements at low energy</vt:lpstr>
      <vt:lpstr>SuperCDMS Nuclear Recoil Scale Measurements at low energy</vt:lpstr>
      <vt:lpstr>Good Progress, but further work is required to establish confident interpretation of low mass DM limits from Ge and Si </vt:lpstr>
      <vt:lpstr>Summary</vt:lpstr>
      <vt:lpstr>Backup Slides</vt:lpstr>
      <vt:lpstr>There are a lot of solutions consistent with the gravitational evidence</vt:lpstr>
      <vt:lpstr>Not finding a vanilla WIMP is an incredible scientific accomplishment </vt:lpstr>
      <vt:lpstr>It puts any new signal in context</vt:lpstr>
      <vt:lpstr>The model may require you to look with a different sort of detector</vt:lpstr>
      <vt:lpstr>Iterate with a new round of active model-building</vt:lpstr>
      <vt:lpstr>And hope there is a technology available to look there</vt:lpstr>
      <vt:lpstr>And this is still just one part of the jungle</vt:lpstr>
      <vt:lpstr>Multiple SD targets are necessary for best constraints </vt:lpstr>
      <vt:lpstr>Develop new in situ technique   Nuclear Recoils induced by neutron capture (n,g) of thermal neutrons</vt:lpstr>
      <vt:lpstr>Neutron capture observed Yield again shows low energy suppression in silicon. </vt:lpstr>
      <vt:lpstr>Measure Y(Er) in Germanium using a photo-neutron source</vt:lpstr>
      <vt:lpstr>Measure Y(Er) in Germanium using a photo-neutron source</vt:lpstr>
      <vt:lpstr>PowerPoint Presentation</vt:lpstr>
      <vt:lpstr> Measure Y(Er) in Silicon</vt:lpstr>
      <vt:lpstr>Yield has significant consequences to our low mass reach in Silicon</vt:lpstr>
      <vt:lpstr>The CEnNS Connection </vt:lpstr>
      <vt:lpstr>Recent Excess workshop identifies further clues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Priscilla B Cushman</dc:creator>
  <cp:lastModifiedBy>Priscilla B Cushman</cp:lastModifiedBy>
  <cp:revision>375</cp:revision>
  <cp:lastPrinted>2022-05-18T02:58:29Z</cp:lastPrinted>
  <dcterms:created xsi:type="dcterms:W3CDTF">2022-04-28T14:49:59Z</dcterms:created>
  <dcterms:modified xsi:type="dcterms:W3CDTF">2023-03-29T22:08:38Z</dcterms:modified>
</cp:coreProperties>
</file>