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269" r:id="rId3"/>
    <p:sldId id="270" r:id="rId4"/>
    <p:sldId id="271" r:id="rId5"/>
    <p:sldId id="261" r:id="rId6"/>
    <p:sldId id="302" r:id="rId7"/>
    <p:sldId id="272" r:id="rId8"/>
    <p:sldId id="273" r:id="rId9"/>
    <p:sldId id="280" r:id="rId10"/>
    <p:sldId id="293" r:id="rId11"/>
    <p:sldId id="294" r:id="rId12"/>
    <p:sldId id="303" r:id="rId13"/>
    <p:sldId id="259" r:id="rId14"/>
    <p:sldId id="281" r:id="rId15"/>
    <p:sldId id="263" r:id="rId16"/>
    <p:sldId id="265" r:id="rId17"/>
    <p:sldId id="297" r:id="rId18"/>
    <p:sldId id="298" r:id="rId19"/>
    <p:sldId id="296" r:id="rId20"/>
    <p:sldId id="266" r:id="rId21"/>
    <p:sldId id="299" r:id="rId22"/>
    <p:sldId id="300" r:id="rId23"/>
    <p:sldId id="295" r:id="rId24"/>
    <p:sldId id="304" r:id="rId25"/>
  </p:sldIdLst>
  <p:sldSz cx="12192000" cy="6858000"/>
  <p:notesSz cx="6858000" cy="9144000"/>
  <p:defaultTextStyle>
    <a:defPPr>
      <a:defRPr lang="it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Stile chiaro 3 - Color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320"/>
    <p:restoredTop sz="95897"/>
  </p:normalViewPr>
  <p:slideViewPr>
    <p:cSldViewPr snapToGrid="0" snapToObjects="1">
      <p:cViewPr varScale="1">
        <p:scale>
          <a:sx n="67" d="100"/>
          <a:sy n="67" d="100"/>
        </p:scale>
        <p:origin x="200" y="5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96FF93-7B32-8D4B-9233-289D63ED9485}" type="datetimeFigureOut">
              <a:rPr lang="it-US" smtClean="0"/>
              <a:t>3/21/23</a:t>
            </a:fld>
            <a:endParaRPr lang="it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E181EC-8EA9-6944-91E9-C699F665435B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1872046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3aac567251_2_8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1" name="Google Shape;241;g13aac567251_2_8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ge29e81c986_15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8" name="Google Shape;408;ge29e81c986_15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29e81c986_2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e29e81c986_2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055446d60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055446d60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20E8A94-E677-3842-B3AA-2F2432B739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6B118080-FB41-D140-8B3B-B70B1B240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F2A6A0B-0D6D-394D-AED6-ED4D59B37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8E7506F7-317C-F240-BF27-513E586AAD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415C88D-8435-9F4F-B348-708C7FAC3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148153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F0EBFA9-A463-004E-98EE-B734C037A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18885AD2-4775-994A-9E76-1533FB04DF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BE3FD83-3417-1246-B78E-535E60130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AE176E3-7F44-244B-8392-8207E911C8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2BDE558-B5D4-B343-8AF4-C730C14FB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1804951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9BE082C-A803-D547-BF73-6F6E4806E8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23FEC7A-BDD5-6041-87DB-763E279275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9319A3E-D6FC-E84A-9BD9-849AE2DFF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4C19856-46E1-C14D-8559-8070DE6D6D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0824CDE-F327-9744-A86A-7B952A7D76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7181806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6727600"/>
            <a:ext cx="12192000" cy="13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0" name="Google Shape;20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2229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33E043E-294E-714C-8CBD-D79E803BD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CB9A61C-7EC9-5B4E-9D1B-CF04B6B533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BCE1C7-AC4D-9647-BBF1-A6772A17E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774A273-090D-6147-B988-C0438F9AB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E8B45E5-0069-0446-8471-B9B6B1866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96593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EB2A2CE-2FA9-6146-B51B-56C34D5820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EC3E8E-123B-CE41-ACA9-CE5B190441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C942EB-F123-8849-BD79-6701DF864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79B818-E263-5845-B7C6-DE9891FEE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F46F304-5534-214B-8323-8608F4815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748242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CF4E61A-6A12-804F-A96A-2BED2D50D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C1384A7-BDE2-0542-BBC8-3989CD68B6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A9BC3E2-1586-5148-AB4E-66A9DCB735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F49B045-700A-AE4F-968A-2CA9BED3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D27ACE8-CDA1-C54C-91D3-621FADD73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9C865AAE-F648-D64D-BCBC-6A7E5C641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81603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4DE115E-109F-4144-9DBC-C01966003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DA6290F-3607-F34C-B107-5D95B9197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99C2A5D-5367-4842-B72B-0403A86A36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B217D03-CE12-DD4B-A2B6-004F4966D3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61C91AC5-7C40-004F-925B-1082771D24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4BD5A51-A553-4348-9F45-7CB6979B5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6490AEC9-40A2-8541-8555-F30F76BFF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254F8768-8929-4640-B882-2EA1172C5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628539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D1612C-01CA-5446-9CE7-BBFF2A3BB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A42D0BA-7E4D-ED41-A6C3-6AEFB73E3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E7AAB58-CF94-F345-B8D9-2C26FCB7A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DA5D53B-A1C4-704C-A0CE-94A06F262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1716508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3320E1E-5B2A-5440-B96A-7D1474246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63F2377-9E5C-214B-8C12-570C6F16A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A76A671-B0D6-4145-95BC-55A091905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541469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1281C89-10CF-E241-9CCF-6A4D5585AF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EE370C9-591B-4F43-9750-86D637C3B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43554D0-A744-574B-94F6-F535B8D934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4E46BE1-87AC-A248-8B20-2E2E9CC77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4DD89EC-0769-0F46-8438-5FFC755F7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21E41C2-CC66-8746-A062-6C4052052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208598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36CDFA-CFF2-2941-9A4C-F73CC80D1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C29059F-08F6-6746-A36D-7CE4FC76B6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94039C6-1BAC-C648-82C7-E2CDA4C116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2A747139-F9F4-BC4D-BF42-828DCC230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CCB5CDA-C882-514D-B060-F238B1D9EA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2587346-404B-FF4C-AB00-4C1742F40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40080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E4550C6-5F04-9E4F-B37F-6D1E4CDA8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595CEBA-6950-684C-9652-471DBC6F61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87543B7-B38F-A04A-A0FE-B057F4D24F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78D93-08DC-4142-BA6F-C208DF9E0372}" type="datetimeFigureOut">
              <a:rPr lang="it-US" smtClean="0"/>
              <a:t>3/21/23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07BFB2E-13E7-BC49-9A91-15C1F92179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839C998-E510-D14F-BD76-10DD75273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F4EB5F-5198-2B4A-B771-67722C4757D6}" type="slidenum">
              <a:rPr lang="it-US" smtClean="0"/>
              <a:t>‹N›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3547307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14.jp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7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2617798" TargetMode="External"/><Relationship Id="rId3" Type="http://schemas.openxmlformats.org/officeDocument/2006/relationships/hyperlink" Target="https://inspirehep.net/literature/1679395" TargetMode="External"/><Relationship Id="rId7" Type="http://schemas.openxmlformats.org/officeDocument/2006/relationships/hyperlink" Target="https://inspirehep.net/literature/1864124" TargetMode="External"/><Relationship Id="rId2" Type="http://schemas.openxmlformats.org/officeDocument/2006/relationships/hyperlink" Target="https://inspirehep.net/literature/167940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1863207" TargetMode="External"/><Relationship Id="rId5" Type="http://schemas.openxmlformats.org/officeDocument/2006/relationships/hyperlink" Target="https://inspirehep.net/literature/1835125" TargetMode="External"/><Relationship Id="rId4" Type="http://schemas.openxmlformats.org/officeDocument/2006/relationships/hyperlink" Target="https://inspirehep.net/literature/1758275" TargetMode="External"/><Relationship Id="rId9" Type="http://schemas.openxmlformats.org/officeDocument/2006/relationships/hyperlink" Target="https://arxiv.org/abs/2205.13849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E94276-664A-0F42-A445-B7B88F2257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77687" y="2557197"/>
            <a:ext cx="7874808" cy="1684285"/>
          </a:xfrm>
          <a:solidFill>
            <a:schemeClr val="bg2"/>
          </a:solidFill>
          <a:ln>
            <a:solidFill>
              <a:srgbClr val="C00000"/>
            </a:solidFill>
          </a:ln>
        </p:spPr>
        <p:txBody>
          <a:bodyPr>
            <a:normAutofit fontScale="90000"/>
          </a:bodyPr>
          <a:lstStyle/>
          <a:p>
            <a:r>
              <a:rPr lang="it-US" b="1" dirty="0">
                <a:solidFill>
                  <a:srgbClr val="C00000"/>
                </a:solidFill>
              </a:rPr>
              <a:t>Status of the SABRE </a:t>
            </a:r>
            <a:br>
              <a:rPr lang="it-US" b="1" dirty="0">
                <a:solidFill>
                  <a:srgbClr val="C00000"/>
                </a:solidFill>
              </a:rPr>
            </a:br>
            <a:r>
              <a:rPr lang="it-US" b="1" dirty="0">
                <a:solidFill>
                  <a:srgbClr val="C00000"/>
                </a:solidFill>
              </a:rPr>
              <a:t>Dark Matter experiment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FD92A6F5-EB51-4147-97AF-A4CA03CD4C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350181"/>
            <a:ext cx="9144000" cy="2033994"/>
          </a:xfrm>
        </p:spPr>
        <p:txBody>
          <a:bodyPr>
            <a:normAutofit fontScale="77500" lnSpcReduction="20000"/>
          </a:bodyPr>
          <a:lstStyle/>
          <a:p>
            <a:r>
              <a:rPr lang="it-US" sz="2900" dirty="0"/>
              <a:t>Aldo Ianni </a:t>
            </a:r>
          </a:p>
          <a:p>
            <a:r>
              <a:rPr lang="it-US" sz="2900" dirty="0"/>
              <a:t>INFN – LNGS</a:t>
            </a:r>
          </a:p>
          <a:p>
            <a:r>
              <a:rPr lang="it-IT" sz="2900" dirty="0"/>
              <a:t>o</a:t>
            </a:r>
            <a:r>
              <a:rPr lang="it-US" sz="2900" dirty="0"/>
              <a:t>n behalf of the SABRE Collaboration</a:t>
            </a:r>
          </a:p>
          <a:p>
            <a:endParaRPr lang="it-US" dirty="0"/>
          </a:p>
          <a:p>
            <a:r>
              <a:rPr lang="it-US" sz="4600" b="1" dirty="0"/>
              <a:t>UCLA Dark Matter, 2023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9AAF53CE-61B6-B040-BFE1-FE18ABD57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7345" y="231257"/>
            <a:ext cx="2438400" cy="1174980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32C150C1-5F23-E74F-A96D-29158535F7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55" y="314672"/>
            <a:ext cx="2216727" cy="133307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9106BC2E-5BFE-FA48-8F92-A759609D9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7782" y="264022"/>
            <a:ext cx="2585480" cy="788923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9380787-9D8F-7B43-874D-A8E8C6230C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3262" y="231257"/>
            <a:ext cx="2810288" cy="790113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D1AB7C7-3BBB-2448-A067-BE5F953845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46560" y="4455250"/>
            <a:ext cx="2660616" cy="942435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54560065-74DE-EE4B-8C93-7583DAF48C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83550" y="193488"/>
            <a:ext cx="1503795" cy="1335961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93BC2AD6-4722-5B4E-821F-2EF5BCD14A7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58895" y="1464684"/>
            <a:ext cx="1366850" cy="129655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637F82AD-C267-894B-AD75-7421B2F2917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152495" y="2848893"/>
            <a:ext cx="1873250" cy="927100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4D7628DC-0CBB-164E-98CD-B0936D12F1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9341" y="1672705"/>
            <a:ext cx="2585480" cy="792991"/>
          </a:xfrm>
          <a:prstGeom prst="rect">
            <a:avLst/>
          </a:prstGeom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7229CB38-97EE-2C47-9EEC-242EFC76816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022445" y="3736304"/>
            <a:ext cx="1003300" cy="1809750"/>
          </a:xfrm>
          <a:prstGeom prst="rect">
            <a:avLst/>
          </a:prstGeom>
        </p:spPr>
      </p:pic>
      <p:pic>
        <p:nvPicPr>
          <p:cNvPr id="18" name="Immagine 17" descr="Immagine che contiene logo&#10;&#10;Descrizione generata automaticamente">
            <a:extLst>
              <a:ext uri="{FF2B5EF4-FFF2-40B4-BE49-F238E27FC236}">
                <a16:creationId xmlns:a16="http://schemas.microsoft.com/office/drawing/2014/main" id="{EBEF57F7-6257-AF4C-B8A5-CAC99742A3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385245" y="5559892"/>
            <a:ext cx="1638300" cy="1231900"/>
          </a:xfrm>
          <a:prstGeom prst="rect">
            <a:avLst/>
          </a:prstGeom>
        </p:spPr>
      </p:pic>
      <p:pic>
        <p:nvPicPr>
          <p:cNvPr id="16" name="Immagine 15" descr="Immagine che contiene testo, cartello&#10;&#10;Descrizione generata automaticamente">
            <a:extLst>
              <a:ext uri="{FF2B5EF4-FFF2-40B4-BE49-F238E27FC236}">
                <a16:creationId xmlns:a16="http://schemas.microsoft.com/office/drawing/2014/main" id="{47BF0AFC-F6F1-6D4C-9F99-916DCCF077B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70645" y="1451781"/>
            <a:ext cx="2501900" cy="870226"/>
          </a:xfrm>
          <a:prstGeom prst="rect">
            <a:avLst/>
          </a:prstGeom>
        </p:spPr>
      </p:pic>
      <p:pic>
        <p:nvPicPr>
          <p:cNvPr id="19" name="Picture 11">
            <a:extLst>
              <a:ext uri="{FF2B5EF4-FFF2-40B4-BE49-F238E27FC236}">
                <a16:creationId xmlns:a16="http://schemas.microsoft.com/office/drawing/2014/main" id="{B56A8916-FCFA-F042-8E44-8A772D1CA176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55" y="5673348"/>
            <a:ext cx="2311243" cy="100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Immagine 19">
            <a:extLst>
              <a:ext uri="{FF2B5EF4-FFF2-40B4-BE49-F238E27FC236}">
                <a16:creationId xmlns:a16="http://schemas.microsoft.com/office/drawing/2014/main" id="{F45F5652-29C8-604E-BA5C-D6368F64E328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18933" y="4057195"/>
            <a:ext cx="2151120" cy="1561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788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26FF42C2-EA15-4154-B242-E98E88CED9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0" name="Rectangle 29">
            <a:extLst>
              <a:ext uri="{FF2B5EF4-FFF2-40B4-BE49-F238E27FC236}">
                <a16:creationId xmlns:a16="http://schemas.microsoft.com/office/drawing/2014/main" id="{D79DE9F7-28C4-4856-BA57-D696E124C1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9575" y="633619"/>
            <a:ext cx="4927413" cy="5495925"/>
          </a:xfrm>
          <a:prstGeom prst="rect">
            <a:avLst/>
          </a:prstGeom>
          <a:ln w="9525">
            <a:solidFill>
              <a:srgbClr val="DEDEDE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E068BD0C-E809-FB4A-825A-468A0F67F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978408"/>
            <a:ext cx="4056530" cy="1106424"/>
          </a:xfrm>
        </p:spPr>
        <p:txBody>
          <a:bodyPr>
            <a:normAutofit/>
          </a:bodyPr>
          <a:lstStyle/>
          <a:p>
            <a:r>
              <a:rPr lang="it-US" sz="2800" b="1" dirty="0">
                <a:solidFill>
                  <a:srgbClr val="C00000"/>
                </a:solidFill>
              </a:rPr>
              <a:t>PoP-dry background breakdown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F9ED9C-121B-44C6-A308-5824769C40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567" y="117043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A5F8185-F27B-4E99-A06C-007336FE3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7459" y="2121408"/>
            <a:ext cx="395865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1F960DD0-AF89-D259-9B5B-B6FFA093DA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49" y="2359152"/>
            <a:ext cx="4056530" cy="3429000"/>
          </a:xfrm>
        </p:spPr>
        <p:txBody>
          <a:bodyPr>
            <a:normAutofit/>
          </a:bodyPr>
          <a:lstStyle/>
          <a:p>
            <a:r>
              <a:rPr lang="en-US" sz="1700" baseline="30000" dirty="0"/>
              <a:t>3</a:t>
            </a:r>
            <a:r>
              <a:rPr lang="en-US" sz="1700" dirty="0"/>
              <a:t>H expected </a:t>
            </a:r>
            <a:r>
              <a:rPr lang="en-US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37±10 </a:t>
            </a:r>
            <a:r>
              <a:rPr lang="en-US" sz="1700" dirty="0" err="1">
                <a:effectLst/>
                <a:latin typeface="Symbol" pitchFamily="2" charset="2"/>
                <a:ea typeface="Calibri" panose="020F0502020204030204" pitchFamily="34" charset="0"/>
                <a:cs typeface="Times New Roman" panose="02020603050405020304" pitchFamily="18" charset="0"/>
              </a:rPr>
              <a:t>m</a:t>
            </a:r>
            <a:r>
              <a:rPr lang="en-US" sz="1700" dirty="0" err="1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Bq</a:t>
            </a:r>
            <a:r>
              <a:rPr lang="en-US" sz="17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/kg for 10 months surface exposure and 24 months underground</a:t>
            </a:r>
          </a:p>
          <a:p>
            <a:pPr lvl="1">
              <a:buFont typeface="Wingdings" pitchFamily="2" charset="2"/>
              <a:buChar char="ü"/>
            </a:pPr>
            <a:r>
              <a:rPr lang="en-US" sz="1700" dirty="0">
                <a:latin typeface="Calibri" panose="020F0502020204030204" pitchFamily="34" charset="0"/>
              </a:rPr>
              <a:t>Possible reduction due to storage in B level below ground at Princeton</a:t>
            </a:r>
          </a:p>
          <a:p>
            <a:pPr lvl="1">
              <a:buFont typeface="Wingdings" pitchFamily="2" charset="2"/>
              <a:buChar char="ü"/>
            </a:pPr>
            <a:endParaRPr lang="en-US" sz="1700" dirty="0">
              <a:latin typeface="Calibri" panose="020F0502020204030204" pitchFamily="34" charset="0"/>
            </a:endParaRPr>
          </a:p>
          <a:p>
            <a:r>
              <a:rPr lang="en-US" sz="1700" baseline="30000" dirty="0">
                <a:latin typeface="Calibri" panose="020F0502020204030204" pitchFamily="34" charset="0"/>
              </a:rPr>
              <a:t>210</a:t>
            </a:r>
            <a:r>
              <a:rPr lang="en-US" sz="1700" dirty="0">
                <a:latin typeface="Calibri" panose="020F0502020204030204" pitchFamily="34" charset="0"/>
              </a:rPr>
              <a:t>Pb in PTFE reflector within upper limits by </a:t>
            </a:r>
            <a:r>
              <a:rPr lang="en-US" sz="1700" dirty="0">
                <a:latin typeface="Symbol" pitchFamily="2" charset="2"/>
              </a:rPr>
              <a:t>a</a:t>
            </a:r>
            <a:r>
              <a:rPr lang="en-US" sz="1700" dirty="0">
                <a:latin typeface="Calibri" panose="020F0502020204030204" pitchFamily="34" charset="0"/>
              </a:rPr>
              <a:t> spectroscopy</a:t>
            </a:r>
          </a:p>
          <a:p>
            <a:endParaRPr lang="en-US" sz="1700" dirty="0">
              <a:latin typeface="Calibri" panose="020F0502020204030204" pitchFamily="34" charset="0"/>
            </a:endParaRPr>
          </a:p>
          <a:p>
            <a:r>
              <a:rPr lang="en-US" sz="1700" baseline="30000" dirty="0">
                <a:latin typeface="Calibri" panose="020F0502020204030204" pitchFamily="34" charset="0"/>
              </a:rPr>
              <a:t>210</a:t>
            </a:r>
            <a:r>
              <a:rPr lang="en-US" sz="1700" dirty="0">
                <a:latin typeface="Calibri" panose="020F0502020204030204" pitchFamily="34" charset="0"/>
              </a:rPr>
              <a:t>Pb in bulk consisted with </a:t>
            </a:r>
            <a:r>
              <a:rPr lang="en-US" sz="1700" dirty="0">
                <a:latin typeface="Symbol" pitchFamily="2" charset="2"/>
              </a:rPr>
              <a:t>a </a:t>
            </a:r>
            <a:r>
              <a:rPr lang="en-US" sz="1700" dirty="0"/>
              <a:t>tagging by PSD based on amplitude-weighed mean time</a:t>
            </a:r>
            <a:endParaRPr lang="en-US" sz="1700" baseline="30000" dirty="0"/>
          </a:p>
        </p:txBody>
      </p:sp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4D941979-BB70-1E44-A15A-457AD42F94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6534" y="650273"/>
            <a:ext cx="3345314" cy="2632950"/>
          </a:xfrm>
          <a:prstGeom prst="rect">
            <a:avLst/>
          </a:prstGeom>
        </p:spPr>
      </p:pic>
      <p:pic>
        <p:nvPicPr>
          <p:cNvPr id="13" name="Immagine 12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1EDCCA49-0DFB-164E-AC60-10B100880F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884" y="790726"/>
            <a:ext cx="3580079" cy="2436299"/>
          </a:xfrm>
          <a:prstGeom prst="rect">
            <a:avLst/>
          </a:prstGeom>
        </p:spPr>
      </p:pic>
      <p:pic>
        <p:nvPicPr>
          <p:cNvPr id="5" name="Google Shape;215;p28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099787C4-188D-634F-B930-B69677E79923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6276162" y="3542040"/>
            <a:ext cx="4991254" cy="3057143"/>
          </a:xfrm>
          <a:prstGeom prst="rect">
            <a:avLst/>
          </a:prstGeom>
          <a:noFill/>
        </p:spPr>
      </p:pic>
      <p:pic>
        <p:nvPicPr>
          <p:cNvPr id="17" name="Google Shape;250;p44">
            <a:extLst>
              <a:ext uri="{FF2B5EF4-FFF2-40B4-BE49-F238E27FC236}">
                <a16:creationId xmlns:a16="http://schemas.microsoft.com/office/drawing/2014/main" id="{F60EEF65-4778-A74D-AF0A-EE8E37EC076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875933" y="258817"/>
            <a:ext cx="1960100" cy="59833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A198B74-0A70-0047-9687-2F474EBC0160}"/>
              </a:ext>
            </a:extLst>
          </p:cNvPr>
          <p:cNvSpPr txBox="1"/>
          <p:nvPr/>
        </p:nvSpPr>
        <p:spPr>
          <a:xfrm>
            <a:off x="10077450" y="4629150"/>
            <a:ext cx="924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dirty="0"/>
              <a:t>G. Zuzel</a:t>
            </a:r>
          </a:p>
        </p:txBody>
      </p:sp>
    </p:spTree>
    <p:extLst>
      <p:ext uri="{BB962C8B-B14F-4D97-AF65-F5344CB8AC3E}">
        <p14:creationId xmlns:p14="http://schemas.microsoft.com/office/powerpoint/2010/main" val="4231734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8A8EAB8-D2FF-444D-B34B-7D32F106AD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8A3EA31-358F-854B-B572-BCD84853E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8721"/>
            <a:ext cx="4707671" cy="1225650"/>
          </a:xfrm>
        </p:spPr>
        <p:txBody>
          <a:bodyPr anchor="b">
            <a:normAutofit/>
          </a:bodyPr>
          <a:lstStyle/>
          <a:p>
            <a:r>
              <a:rPr lang="it-US" sz="3800" b="1">
                <a:solidFill>
                  <a:schemeClr val="bg1"/>
                </a:solidFill>
              </a:rPr>
              <a:t>Zone refining purification in SABRE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EA38897-7BA3-4408-8083-3235339C4A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1873" y="1749756"/>
            <a:ext cx="471830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C3ED80F-0ECB-D44C-BA3D-876330125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7769" y="1909192"/>
            <a:ext cx="4586513" cy="3647710"/>
          </a:xfrm>
        </p:spPr>
        <p:txBody>
          <a:bodyPr>
            <a:normAutofit/>
          </a:bodyPr>
          <a:lstStyle/>
          <a:p>
            <a:r>
              <a:rPr lang="it-US" sz="2000">
                <a:solidFill>
                  <a:schemeClr val="bg1"/>
                </a:solidFill>
              </a:rPr>
              <a:t>Strategic and unique to the SABRE project is the idea to zone refine the powder prior to growth</a:t>
            </a:r>
          </a:p>
          <a:p>
            <a:r>
              <a:rPr lang="it-US" sz="2000">
                <a:solidFill>
                  <a:schemeClr val="bg1"/>
                </a:solidFill>
              </a:rPr>
              <a:t>A zone refiner suitable for order of 100 kg crystal production has been built in collaboration with MELLEN</a:t>
            </a:r>
          </a:p>
          <a:p>
            <a:r>
              <a:rPr lang="it-US" sz="2000">
                <a:solidFill>
                  <a:schemeClr val="bg1"/>
                </a:solidFill>
              </a:rPr>
              <a:t>The zone refiner is being moved to RMD for growing a test crystal by the end of the summer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F11AD06B-AB20-4097-8606-5DA00DBACE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4027" y="5707672"/>
            <a:ext cx="4713997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ZoneRefinerVideo.mov" descr="ZoneRefinerVideo.mov">
            <a:hlinkClick r:id="" action="ppaction://media"/>
            <a:extLst>
              <a:ext uri="{FF2B5EF4-FFF2-40B4-BE49-F238E27FC236}">
                <a16:creationId xmlns:a16="http://schemas.microsoft.com/office/drawing/2014/main" id="{3121A3B4-5C81-DA43-9AB2-73C4D368E06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096000" y="1909192"/>
            <a:ext cx="5666547" cy="3187431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1CC81280-682A-7E42-902D-ABD27BD672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9577" y="332752"/>
            <a:ext cx="1712970" cy="1243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867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93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9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-GB"/>
              <a:pPr/>
              <a:t>12</a:t>
            </a:fld>
            <a:endParaRPr/>
          </a:p>
        </p:txBody>
      </p:sp>
      <p:pic>
        <p:nvPicPr>
          <p:cNvPr id="413" name="Google Shape;413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5185" y="1768666"/>
            <a:ext cx="5524500" cy="2920767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49"/>
          <p:cNvSpPr txBox="1">
            <a:spLocks noGrp="1"/>
          </p:cNvSpPr>
          <p:nvPr>
            <p:ph type="title"/>
          </p:nvPr>
        </p:nvSpPr>
        <p:spPr>
          <a:xfrm>
            <a:off x="170800" y="309633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buClr>
                <a:schemeClr val="dk1"/>
              </a:buClr>
              <a:buSzPct val="39285"/>
            </a:pPr>
            <a:r>
              <a:rPr lang="en-GB" dirty="0">
                <a:solidFill>
                  <a:srgbClr val="C00000"/>
                </a:solidFill>
                <a:latin typeface="Proxima Nova"/>
                <a:ea typeface="Proxima Nova"/>
                <a:cs typeface="Proxima Nova"/>
                <a:sym typeface="Proxima Nova"/>
              </a:rPr>
              <a:t>Performance of ZR purification</a:t>
            </a:r>
            <a:endParaRPr dirty="0">
              <a:solidFill>
                <a:srgbClr val="C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5" name="Google Shape;415;p49"/>
          <p:cNvCxnSpPr/>
          <p:nvPr/>
        </p:nvCxnSpPr>
        <p:spPr>
          <a:xfrm>
            <a:off x="541800" y="6478533"/>
            <a:ext cx="11108400" cy="1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16" name="Google Shape;416;p49"/>
          <p:cNvSpPr txBox="1"/>
          <p:nvPr/>
        </p:nvSpPr>
        <p:spPr>
          <a:xfrm>
            <a:off x="433850" y="5381267"/>
            <a:ext cx="5068400" cy="984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400" dirty="0"/>
              <a:t>Different segregation coefficients (k&lt;1) of impurities in molten vs solid phase </a:t>
            </a:r>
            <a:endParaRPr sz="2400" dirty="0"/>
          </a:p>
        </p:txBody>
      </p:sp>
      <p:sp>
        <p:nvSpPr>
          <p:cNvPr id="417" name="Google Shape;417;p49"/>
          <p:cNvSpPr txBox="1"/>
          <p:nvPr/>
        </p:nvSpPr>
        <p:spPr>
          <a:xfrm>
            <a:off x="6376649" y="4837296"/>
            <a:ext cx="5524501" cy="17235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2400" dirty="0"/>
              <a:t>impurities are pushed to the end of the refining tube at different level and eliminated from the material selection before the growth</a:t>
            </a:r>
            <a:endParaRPr sz="2400" dirty="0"/>
          </a:p>
        </p:txBody>
      </p:sp>
      <p:sp>
        <p:nvSpPr>
          <p:cNvPr id="418" name="Google Shape;418;p49"/>
          <p:cNvSpPr/>
          <p:nvPr/>
        </p:nvSpPr>
        <p:spPr>
          <a:xfrm>
            <a:off x="5585500" y="5615900"/>
            <a:ext cx="660800" cy="3568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C5D6CEDA-554A-4C46-AD60-08AFD59709B6}"/>
              </a:ext>
            </a:extLst>
          </p:cNvPr>
          <p:cNvSpPr txBox="1"/>
          <p:nvPr/>
        </p:nvSpPr>
        <p:spPr>
          <a:xfrm>
            <a:off x="6155185" y="1331083"/>
            <a:ext cx="4536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dirty="0"/>
              <a:t>744 g of AG powder and 53 passes at ~ 6 cm/h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A7BDC04-0173-8A45-BF80-AE8950BE68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15" y="1378162"/>
            <a:ext cx="5056468" cy="393280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2">
            <a:extLst>
              <a:ext uri="{FF2B5EF4-FFF2-40B4-BE49-F238E27FC236}">
                <a16:creationId xmlns:a16="http://schemas.microsoft.com/office/drawing/2014/main" id="{1022CA72-2A63-428F-B586-37BA5AB6D2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3BADC25-8A7A-6C44-A9B5-58F17C5A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b="1" dirty="0">
                <a:solidFill>
                  <a:srgbClr val="C00000"/>
                </a:solidFill>
              </a:rPr>
              <a:t>Data from tested crystals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24D6E03-AF05-7442-AA5A-F616EF893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188" y="364143"/>
            <a:ext cx="4999918" cy="342646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D01F314-904B-F342-A405-969CC41CBC8C}"/>
              </a:ext>
            </a:extLst>
          </p:cNvPr>
          <p:cNvSpPr txBox="1"/>
          <p:nvPr/>
        </p:nvSpPr>
        <p:spPr>
          <a:xfrm>
            <a:off x="5162719" y="4495568"/>
            <a:ext cx="6586915" cy="1905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aseline="30000" dirty="0">
                <a:effectLst/>
              </a:rPr>
              <a:t>*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PoP</a:t>
            </a:r>
            <a:r>
              <a:rPr lang="en-US" dirty="0">
                <a:effectLst/>
              </a:rPr>
              <a:t> ru</a:t>
            </a:r>
            <a:r>
              <a:rPr lang="en-US" dirty="0"/>
              <a:t>n</a:t>
            </a:r>
            <a:endParaRPr lang="en-US" baseline="30000" dirty="0">
              <a:effectLst/>
            </a:endParaRP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aseline="30000" dirty="0">
                <a:effectLst/>
              </a:rPr>
              <a:t>**</a:t>
            </a:r>
            <a:r>
              <a:rPr lang="en-US" dirty="0">
                <a:effectLst/>
              </a:rPr>
              <a:t> </a:t>
            </a:r>
            <a:r>
              <a:rPr lang="en-US" dirty="0" err="1">
                <a:effectLst/>
              </a:rPr>
              <a:t>PoP</a:t>
            </a:r>
            <a:r>
              <a:rPr lang="en-US" dirty="0">
                <a:effectLst/>
              </a:rPr>
              <a:t>-dry run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aseline="30000" dirty="0">
                <a:effectLst/>
              </a:rPr>
              <a:t>***</a:t>
            </a:r>
            <a:r>
              <a:rPr lang="en-US" dirty="0">
                <a:effectLst/>
              </a:rPr>
              <a:t> NaI-33 in </a:t>
            </a:r>
            <a:r>
              <a:rPr lang="en-US" dirty="0"/>
              <a:t>30cm</a:t>
            </a:r>
            <a:r>
              <a:rPr lang="en-US" dirty="0">
                <a:effectLst/>
              </a:rPr>
              <a:t> Cu shielding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aseline="30000" dirty="0">
                <a:effectLst/>
              </a:rPr>
              <a:t>****</a:t>
            </a:r>
            <a:r>
              <a:rPr lang="en-US" dirty="0">
                <a:effectLst/>
              </a:rPr>
              <a:t> from </a:t>
            </a:r>
            <a:r>
              <a:rPr lang="en-US" baseline="30000" dirty="0">
                <a:effectLst/>
              </a:rPr>
              <a:t>241</a:t>
            </a:r>
            <a:r>
              <a:rPr lang="en-US" dirty="0">
                <a:effectLst/>
              </a:rPr>
              <a:t>Am (59.5 keV)</a:t>
            </a:r>
          </a:p>
        </p:txBody>
      </p:sp>
      <p:graphicFrame>
        <p:nvGraphicFramePr>
          <p:cNvPr id="3" name="Tabella 2">
            <a:extLst>
              <a:ext uri="{FF2B5EF4-FFF2-40B4-BE49-F238E27FC236}">
                <a16:creationId xmlns:a16="http://schemas.microsoft.com/office/drawing/2014/main" id="{B2C2C629-8BA1-624F-AF7D-C4FD027D22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132773"/>
              </p:ext>
            </p:extLst>
          </p:nvPr>
        </p:nvGraphicFramePr>
        <p:xfrm>
          <a:off x="6001541" y="747814"/>
          <a:ext cx="5672571" cy="268118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1749">
                  <a:extLst>
                    <a:ext uri="{9D8B030D-6E8A-4147-A177-3AD203B41FA5}">
                      <a16:colId xmlns:a16="http://schemas.microsoft.com/office/drawing/2014/main" val="1281071790"/>
                    </a:ext>
                  </a:extLst>
                </a:gridCol>
                <a:gridCol w="699424">
                  <a:extLst>
                    <a:ext uri="{9D8B030D-6E8A-4147-A177-3AD203B41FA5}">
                      <a16:colId xmlns:a16="http://schemas.microsoft.com/office/drawing/2014/main" val="3839090825"/>
                    </a:ext>
                  </a:extLst>
                </a:gridCol>
                <a:gridCol w="1059165">
                  <a:extLst>
                    <a:ext uri="{9D8B030D-6E8A-4147-A177-3AD203B41FA5}">
                      <a16:colId xmlns:a16="http://schemas.microsoft.com/office/drawing/2014/main" val="2082148972"/>
                    </a:ext>
                  </a:extLst>
                </a:gridCol>
                <a:gridCol w="926169">
                  <a:extLst>
                    <a:ext uri="{9D8B030D-6E8A-4147-A177-3AD203B41FA5}">
                      <a16:colId xmlns:a16="http://schemas.microsoft.com/office/drawing/2014/main" val="2876309370"/>
                    </a:ext>
                  </a:extLst>
                </a:gridCol>
                <a:gridCol w="1118032">
                  <a:extLst>
                    <a:ext uri="{9D8B030D-6E8A-4147-A177-3AD203B41FA5}">
                      <a16:colId xmlns:a16="http://schemas.microsoft.com/office/drawing/2014/main" val="2475635769"/>
                    </a:ext>
                  </a:extLst>
                </a:gridCol>
                <a:gridCol w="1118032">
                  <a:extLst>
                    <a:ext uri="{9D8B030D-6E8A-4147-A177-3AD203B41FA5}">
                      <a16:colId xmlns:a16="http://schemas.microsoft.com/office/drawing/2014/main" val="3973564780"/>
                    </a:ext>
                  </a:extLst>
                </a:gridCol>
              </a:tblGrid>
              <a:tr h="526214"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 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Mass [kg]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LY</a:t>
                      </a:r>
                      <a:r>
                        <a:rPr lang="it-IT" sz="1500" baseline="30000" dirty="0">
                          <a:effectLst/>
                        </a:rPr>
                        <a:t>****</a:t>
                      </a:r>
                      <a:r>
                        <a:rPr lang="it-IT" sz="1500" dirty="0">
                          <a:effectLst/>
                        </a:rPr>
                        <a:t> [pe/</a:t>
                      </a:r>
                      <a:r>
                        <a:rPr lang="it-IT" sz="1500" dirty="0" err="1">
                          <a:effectLst/>
                        </a:rPr>
                        <a:t>keV</a:t>
                      </a:r>
                      <a:r>
                        <a:rPr lang="it-IT" sz="1500" dirty="0">
                          <a:effectLst/>
                        </a:rPr>
                        <a:t>]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aseline="30000">
                          <a:effectLst/>
                        </a:rPr>
                        <a:t>39</a:t>
                      </a:r>
                      <a:r>
                        <a:rPr lang="it-IT" sz="1500">
                          <a:effectLst/>
                        </a:rPr>
                        <a:t>K [ppb]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baseline="30000" dirty="0">
                          <a:effectLst/>
                        </a:rPr>
                        <a:t>210</a:t>
                      </a:r>
                      <a:r>
                        <a:rPr lang="it-IT" sz="1500" dirty="0">
                          <a:effectLst/>
                        </a:rPr>
                        <a:t>Pb [</a:t>
                      </a:r>
                      <a:r>
                        <a:rPr lang="it-IT" sz="1500" dirty="0" err="1">
                          <a:effectLst/>
                        </a:rPr>
                        <a:t>mBq</a:t>
                      </a:r>
                      <a:r>
                        <a:rPr lang="it-IT" sz="1500" dirty="0">
                          <a:effectLst/>
                        </a:rPr>
                        <a:t>/kg]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Rate ROI [1,6]</a:t>
                      </a:r>
                      <a:r>
                        <a:rPr lang="it-IT" sz="1500" dirty="0" err="1">
                          <a:effectLst/>
                        </a:rPr>
                        <a:t>keV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3348649316"/>
                  </a:ext>
                </a:extLst>
              </a:tr>
              <a:tr h="275636"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NaI-31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3.00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9.1±0.1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16.5±1.1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1.02±0.07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2.74±0.03</a:t>
                      </a: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167515271"/>
                  </a:ext>
                </a:extLst>
              </a:tr>
              <a:tr h="275636"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NaI-33</a:t>
                      </a:r>
                      <a:r>
                        <a:rPr lang="it-US" sz="1500" baseline="300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3.40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12.1±0.2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4.3±0.6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0.51±0.02</a:t>
                      </a: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US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1.20±0.05</a:t>
                      </a: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1507502651"/>
                  </a:ext>
                </a:extLst>
              </a:tr>
              <a:tr h="526214"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NaI-33</a:t>
                      </a:r>
                      <a:r>
                        <a:rPr lang="it-IT" sz="1500" baseline="30000">
                          <a:effectLst/>
                        </a:rPr>
                        <a:t>**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3.40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 11.1±0.2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4.3±0.6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0.51±0.02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1.39±0.03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2558968601"/>
                  </a:ext>
                </a:extLst>
              </a:tr>
              <a:tr h="526214"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NaI-33</a:t>
                      </a:r>
                      <a:r>
                        <a:rPr lang="it-IT" sz="1500" baseline="30000">
                          <a:effectLst/>
                        </a:rPr>
                        <a:t>***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3.40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11.1±0.2 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4.3±0.6 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0.51±0.02 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0.95±0.05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31225419"/>
                  </a:ext>
                </a:extLst>
              </a:tr>
              <a:tr h="275636"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NaI-35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4.36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~9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8.3±0.6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0.49±0.2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- 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3241641440"/>
                  </a:ext>
                </a:extLst>
              </a:tr>
              <a:tr h="275636"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NaI-37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4.35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~8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8.0±0.6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>
                          <a:effectLst/>
                        </a:rPr>
                        <a:t>0.80±0.01</a:t>
                      </a:r>
                      <a:endParaRPr lang="it-US" sz="15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500" dirty="0">
                          <a:effectLst/>
                        </a:rPr>
                        <a:t> -</a:t>
                      </a:r>
                      <a:endParaRPr lang="it-US" sz="15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2645" marR="42645" marT="0" marB="0"/>
                </a:tc>
                <a:extLst>
                  <a:ext uri="{0D108BD9-81ED-4DB2-BD59-A6C34878D82A}">
                    <a16:rowId xmlns:a16="http://schemas.microsoft.com/office/drawing/2014/main" val="813642511"/>
                  </a:ext>
                </a:extLst>
              </a:tr>
            </a:tbl>
          </a:graphicData>
        </a:graphic>
      </p:graphicFrame>
      <p:sp>
        <p:nvSpPr>
          <p:cNvPr id="4" name="CasellaDiTesto 3">
            <a:extLst>
              <a:ext uri="{FF2B5EF4-FFF2-40B4-BE49-F238E27FC236}">
                <a16:creationId xmlns:a16="http://schemas.microsoft.com/office/drawing/2014/main" id="{E835F8BD-7B81-ED48-AEAF-0D4D391E37FF}"/>
              </a:ext>
            </a:extLst>
          </p:cNvPr>
          <p:cNvSpPr txBox="1"/>
          <p:nvPr/>
        </p:nvSpPr>
        <p:spPr>
          <a:xfrm>
            <a:off x="9315450" y="272534"/>
            <a:ext cx="1260025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US" dirty="0">
                <a:solidFill>
                  <a:srgbClr val="FF0000"/>
                </a:solidFill>
              </a:rPr>
              <a:t>preliminary</a:t>
            </a:r>
          </a:p>
        </p:txBody>
      </p:sp>
    </p:spTree>
    <p:extLst>
      <p:ext uri="{BB962C8B-B14F-4D97-AF65-F5344CB8AC3E}">
        <p14:creationId xmlns:p14="http://schemas.microsoft.com/office/powerpoint/2010/main" val="3109521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2"/>
          <p:cNvSpPr txBox="1">
            <a:spLocks noGrp="1"/>
          </p:cNvSpPr>
          <p:nvPr>
            <p:ph type="title"/>
          </p:nvPr>
        </p:nvSpPr>
        <p:spPr>
          <a:xfrm>
            <a:off x="342716" y="136180"/>
            <a:ext cx="6899600" cy="125575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en-GB" dirty="0">
                <a:solidFill>
                  <a:srgbClr val="C00000"/>
                </a:solidFill>
                <a:latin typeface="Proxima Nova"/>
                <a:ea typeface="Proxima Nova"/>
                <a:cs typeface="Proxima Nova"/>
                <a:sym typeface="Proxima Nova"/>
              </a:rPr>
              <a:t>Preliminary design of </a:t>
            </a:r>
            <a:br>
              <a:rPr lang="en-GB" dirty="0">
                <a:solidFill>
                  <a:srgbClr val="C00000"/>
                </a:solidFill>
                <a:latin typeface="Proxima Nova"/>
                <a:ea typeface="Proxima Nova"/>
                <a:cs typeface="Proxima Nova"/>
                <a:sym typeface="Proxima Nova"/>
              </a:rPr>
            </a:br>
            <a:r>
              <a:rPr lang="en-GB" dirty="0">
                <a:solidFill>
                  <a:srgbClr val="C00000"/>
                </a:solidFill>
                <a:latin typeface="Proxima Nova"/>
                <a:ea typeface="Proxima Nova"/>
                <a:cs typeface="Proxima Nova"/>
                <a:sym typeface="Proxima Nova"/>
              </a:rPr>
              <a:t>SABRE-North</a:t>
            </a:r>
            <a:endParaRPr dirty="0">
              <a:solidFill>
                <a:srgbClr val="C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67" name="Google Shape;167;p2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en-GB"/>
              <a:pPr/>
              <a:t>14</a:t>
            </a:fld>
            <a:endParaRPr/>
          </a:p>
        </p:txBody>
      </p:sp>
      <p:cxnSp>
        <p:nvCxnSpPr>
          <p:cNvPr id="168" name="Google Shape;168;p22"/>
          <p:cNvCxnSpPr/>
          <p:nvPr/>
        </p:nvCxnSpPr>
        <p:spPr>
          <a:xfrm>
            <a:off x="541800" y="6478533"/>
            <a:ext cx="11108400" cy="1600"/>
          </a:xfrm>
          <a:prstGeom prst="straightConnector1">
            <a:avLst/>
          </a:prstGeom>
          <a:noFill/>
          <a:ln w="28575" cap="flat" cmpd="sng">
            <a:solidFill>
              <a:srgbClr val="6FA8DC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69" name="Google Shape;169;p22"/>
          <p:cNvSpPr txBox="1"/>
          <p:nvPr/>
        </p:nvSpPr>
        <p:spPr>
          <a:xfrm>
            <a:off x="0" y="1652843"/>
            <a:ext cx="8637200" cy="3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 x 3 matrix of ≈ 5 kg </a:t>
            </a:r>
            <a:r>
              <a:rPr lang="en-GB" sz="2400" dirty="0" err="1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NaI</a:t>
            </a: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detectors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Inner 5 mm thick Cu box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Vertical crystal deployment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15 cm Cu and 80 cm PE shielding structure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10 cm Cu basement </a:t>
            </a: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MC predicted background from environmental </a:t>
            </a:r>
          </a:p>
          <a:p>
            <a:pPr marL="186262">
              <a:buClr>
                <a:schemeClr val="dk1"/>
              </a:buClr>
              <a:buSzPts val="1400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gamma and neutrons ~0.01dru in the ROI</a:t>
            </a:r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marL="609585" indent="-423323">
              <a:buClr>
                <a:schemeClr val="dk1"/>
              </a:buClr>
              <a:buSzPts val="1400"/>
              <a:buFont typeface="Proxima Nova"/>
              <a:buChar char="●"/>
            </a:pPr>
            <a:r>
              <a:rPr lang="en-GB" sz="24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Overall shielding dimensions and mass: </a:t>
            </a:r>
          </a:p>
          <a:p>
            <a:pPr marL="186262">
              <a:buClr>
                <a:schemeClr val="dk1"/>
              </a:buClr>
              <a:buSzPts val="1400"/>
            </a:pPr>
            <a:r>
              <a:rPr lang="en-GB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    3 x 3 x 3 m</a:t>
            </a:r>
            <a:r>
              <a:rPr lang="en-GB" sz="2400" b="1" baseline="300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</a:t>
            </a:r>
            <a:r>
              <a:rPr lang="en-GB" sz="24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, ≈30 t</a:t>
            </a:r>
            <a:endParaRPr sz="24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endParaRPr sz="24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170" name="Google Shape;17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47765" y="-7861"/>
            <a:ext cx="4402435" cy="392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86207459-92BE-8A42-A18D-D58AE0144F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2316" y="3815889"/>
            <a:ext cx="4054295" cy="2650031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6F8512F-6F8F-B643-8797-009FBEC9CE14}"/>
              </a:ext>
            </a:extLst>
          </p:cNvPr>
          <p:cNvSpPr txBox="1"/>
          <p:nvPr/>
        </p:nvSpPr>
        <p:spPr>
          <a:xfrm>
            <a:off x="2825105" y="5538822"/>
            <a:ext cx="33462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FF0000"/>
                </a:solidFill>
              </a:rPr>
              <a:t>S</a:t>
            </a:r>
            <a:r>
              <a:rPr lang="it-US" b="1" dirty="0">
                <a:solidFill>
                  <a:srgbClr val="FF0000"/>
                </a:solidFill>
              </a:rPr>
              <a:t>ensitivity to annual modulation </a:t>
            </a:r>
          </a:p>
        </p:txBody>
      </p:sp>
      <p:cxnSp>
        <p:nvCxnSpPr>
          <p:cNvPr id="4" name="Connettore 2 3">
            <a:extLst>
              <a:ext uri="{FF2B5EF4-FFF2-40B4-BE49-F238E27FC236}">
                <a16:creationId xmlns:a16="http://schemas.microsoft.com/office/drawing/2014/main" id="{B0E78A00-C2F5-2B46-A428-BA4DB24A34CE}"/>
              </a:ext>
            </a:extLst>
          </p:cNvPr>
          <p:cNvCxnSpPr>
            <a:cxnSpLocks/>
          </p:cNvCxnSpPr>
          <p:nvPr/>
        </p:nvCxnSpPr>
        <p:spPr>
          <a:xfrm flipV="1">
            <a:off x="6183373" y="5205157"/>
            <a:ext cx="707537" cy="51833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5CB593EA-2F98-479F-B4C4-F366571FA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oogle Shape;176;p25">
            <a:extLst>
              <a:ext uri="{FF2B5EF4-FFF2-40B4-BE49-F238E27FC236}">
                <a16:creationId xmlns:a16="http://schemas.microsoft.com/office/drawing/2014/main" id="{C89A5B97-D2A2-6F49-830F-7D16985DE592}"/>
              </a:ext>
            </a:extLst>
          </p:cNvPr>
          <p:cNvPicPr preferRelativeResize="0"/>
          <p:nvPr/>
        </p:nvPicPr>
        <p:blipFill rotWithShape="1">
          <a:blip r:embed="rId2"/>
          <a:srcRect l="25553" r="34938"/>
          <a:stretch/>
        </p:blipFill>
        <p:spPr>
          <a:xfrm>
            <a:off x="9272799" y="9"/>
            <a:ext cx="2970445" cy="3383269"/>
          </a:xfrm>
          <a:prstGeom prst="rect">
            <a:avLst/>
          </a:prstGeom>
          <a:noFill/>
        </p:spPr>
      </p:pic>
      <p:pic>
        <p:nvPicPr>
          <p:cNvPr id="4" name="Google Shape;167;p24">
            <a:extLst>
              <a:ext uri="{FF2B5EF4-FFF2-40B4-BE49-F238E27FC236}">
                <a16:creationId xmlns:a16="http://schemas.microsoft.com/office/drawing/2014/main" id="{D4DE0943-0BFB-434A-82A7-29ED8FFB74F4}"/>
              </a:ext>
            </a:extLst>
          </p:cNvPr>
          <p:cNvPicPr preferRelativeResize="0"/>
          <p:nvPr/>
        </p:nvPicPr>
        <p:blipFill rotWithShape="1">
          <a:blip r:embed="rId3"/>
          <a:srcRect l="28260" r="32231"/>
          <a:stretch/>
        </p:blipFill>
        <p:spPr>
          <a:xfrm>
            <a:off x="3072956" y="10"/>
            <a:ext cx="2970465" cy="3383268"/>
          </a:xfrm>
          <a:prstGeom prst="rect">
            <a:avLst/>
          </a:prstGeom>
          <a:noFill/>
        </p:spPr>
      </p:pic>
      <p:pic>
        <p:nvPicPr>
          <p:cNvPr id="5" name="Google Shape;166;p24">
            <a:extLst>
              <a:ext uri="{FF2B5EF4-FFF2-40B4-BE49-F238E27FC236}">
                <a16:creationId xmlns:a16="http://schemas.microsoft.com/office/drawing/2014/main" id="{9505B089-AAFD-9F4E-BC61-D8CCCAB085F9}"/>
              </a:ext>
            </a:extLst>
          </p:cNvPr>
          <p:cNvPicPr preferRelativeResize="0"/>
          <p:nvPr/>
        </p:nvPicPr>
        <p:blipFill rotWithShape="1">
          <a:blip r:embed="rId4"/>
          <a:srcRect l="23734" r="36739"/>
          <a:stretch/>
        </p:blipFill>
        <p:spPr>
          <a:xfrm>
            <a:off x="6145909" y="10"/>
            <a:ext cx="2971800" cy="3383268"/>
          </a:xfrm>
          <a:prstGeom prst="rect">
            <a:avLst/>
          </a:prstGeom>
          <a:noFill/>
        </p:spPr>
      </p:pic>
      <p:pic>
        <p:nvPicPr>
          <p:cNvPr id="6" name="Google Shape;174;p25">
            <a:extLst>
              <a:ext uri="{FF2B5EF4-FFF2-40B4-BE49-F238E27FC236}">
                <a16:creationId xmlns:a16="http://schemas.microsoft.com/office/drawing/2014/main" id="{B3B63BA5-BF82-EE42-B6F0-570DE0462BCA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/>
          <a:srcRect l="27536" r="32937"/>
          <a:stretch/>
        </p:blipFill>
        <p:spPr>
          <a:xfrm>
            <a:off x="73520" y="32041"/>
            <a:ext cx="2971800" cy="3383268"/>
          </a:xfrm>
          <a:prstGeom prst="rect">
            <a:avLst/>
          </a:prstGeom>
          <a:noFill/>
        </p:spPr>
      </p:pic>
      <p:pic>
        <p:nvPicPr>
          <p:cNvPr id="8" name="Google Shape;174;p25">
            <a:extLst>
              <a:ext uri="{FF2B5EF4-FFF2-40B4-BE49-F238E27FC236}">
                <a16:creationId xmlns:a16="http://schemas.microsoft.com/office/drawing/2014/main" id="{4F3B620E-1584-A849-B9BD-596B3F151BD3}"/>
              </a:ext>
            </a:extLst>
          </p:cNvPr>
          <p:cNvPicPr preferRelativeResize="0"/>
          <p:nvPr/>
        </p:nvPicPr>
        <p:blipFill rotWithShape="1">
          <a:blip r:embed="rId5"/>
          <a:srcRect l="7102" r="12503"/>
          <a:stretch/>
        </p:blipFill>
        <p:spPr>
          <a:xfrm>
            <a:off x="-1018" y="3474720"/>
            <a:ext cx="6044438" cy="3383280"/>
          </a:xfrm>
          <a:prstGeom prst="rect">
            <a:avLst/>
          </a:prstGeom>
          <a:noFill/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39BEB6D0-9E4E-4221-93D1-74ABECEE9E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45910" y="3474720"/>
            <a:ext cx="6046090" cy="3383281"/>
          </a:xfrm>
          <a:prstGeom prst="rect">
            <a:avLst/>
          </a:prstGeom>
          <a:solidFill>
            <a:srgbClr val="6856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739377F2-5CC4-5347-A870-70F327CAE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91652" y="3799271"/>
            <a:ext cx="5578427" cy="2584903"/>
          </a:xfrm>
        </p:spPr>
        <p:txBody>
          <a:bodyPr>
            <a:normAutofit/>
          </a:bodyPr>
          <a:lstStyle/>
          <a:p>
            <a:r>
              <a:rPr lang="it-US" sz="3200" dirty="0">
                <a:solidFill>
                  <a:srgbClr val="FFFFFF"/>
                </a:solidFill>
              </a:rPr>
              <a:t>Operation for NaI-37 in underground Radon-free clear room (400mBq/m</a:t>
            </a:r>
            <a:r>
              <a:rPr lang="it-US" sz="3200" baseline="30000" dirty="0">
                <a:solidFill>
                  <a:srgbClr val="FFFFFF"/>
                </a:solidFill>
              </a:rPr>
              <a:t>3</a:t>
            </a:r>
            <a:r>
              <a:rPr lang="it-US" sz="3200" dirty="0">
                <a:solidFill>
                  <a:srgbClr val="FFFFFF"/>
                </a:solidFill>
              </a:rPr>
              <a:t>) previously built for DarkSide-50</a:t>
            </a:r>
          </a:p>
        </p:txBody>
      </p:sp>
    </p:spTree>
    <p:extLst>
      <p:ext uri="{BB962C8B-B14F-4D97-AF65-F5344CB8AC3E}">
        <p14:creationId xmlns:p14="http://schemas.microsoft.com/office/powerpoint/2010/main" val="551372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fld id="{00000000-1234-1234-1234-123412341234}" type="slidenum">
              <a:rPr lang="it"/>
              <a:pPr/>
              <a:t>16</a:t>
            </a:fld>
            <a:endParaRPr/>
          </a:p>
        </p:txBody>
      </p:sp>
      <p:pic>
        <p:nvPicPr>
          <p:cNvPr id="152" name="Google Shape;15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63367" y="3178367"/>
            <a:ext cx="7920635" cy="35640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8233" y="11467"/>
            <a:ext cx="7263768" cy="3268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636800" y="11467"/>
            <a:ext cx="2385368" cy="318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5254" y="3268501"/>
            <a:ext cx="2603313" cy="34739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9D8BB20F-C956-9D48-A54A-8B4B8DE1B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3400" b="1">
                <a:latin typeface="+mn-lt"/>
              </a:rPr>
              <a:t>Stawell Underground Physics Laboratory (SUPL) and </a:t>
            </a:r>
            <a:br>
              <a:rPr lang="en-US" sz="3400" b="1">
                <a:latin typeface="+mn-lt"/>
              </a:rPr>
            </a:br>
            <a:r>
              <a:rPr lang="en-US" sz="3400" b="1">
                <a:latin typeface="+mn-lt"/>
              </a:rPr>
              <a:t>SABRE-South</a:t>
            </a:r>
            <a:endParaRPr lang="it-US" sz="3400" b="1"/>
          </a:p>
        </p:txBody>
      </p:sp>
      <p:sp>
        <p:nvSpPr>
          <p:cNvPr id="26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20FD7AB-39DD-13CB-67C2-4CB9FF80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r>
              <a:rPr lang="en-US" sz="1700"/>
              <a:t>SUPL is in an advanced outfitting phase with 2900 m.w.e. overburden</a:t>
            </a:r>
          </a:p>
          <a:p>
            <a:r>
              <a:rPr lang="en-US" sz="1700"/>
              <a:t>SABRE-South</a:t>
            </a:r>
          </a:p>
          <a:p>
            <a:pPr lvl="1">
              <a:buFont typeface="Wingdings" pitchFamily="2" charset="2"/>
              <a:buChar char="ü"/>
            </a:pPr>
            <a:r>
              <a:rPr lang="en-US" sz="1700"/>
              <a:t>Same detector module concept</a:t>
            </a:r>
          </a:p>
          <a:p>
            <a:pPr lvl="1">
              <a:buFont typeface="Wingdings" pitchFamily="2" charset="2"/>
              <a:buChar char="ü"/>
            </a:pPr>
            <a:r>
              <a:rPr lang="en-US" sz="1700"/>
              <a:t>Common DAQ and simulations</a:t>
            </a:r>
          </a:p>
          <a:p>
            <a:pPr lvl="1">
              <a:buFont typeface="Wingdings" pitchFamily="2" charset="2"/>
              <a:buChar char="ü"/>
            </a:pPr>
            <a:r>
              <a:rPr lang="en-US" sz="1700"/>
              <a:t>Same crystals</a:t>
            </a:r>
          </a:p>
          <a:p>
            <a:pPr lvl="1">
              <a:buFont typeface="Wingdings" pitchFamily="2" charset="2"/>
              <a:buChar char="ü"/>
            </a:pPr>
            <a:r>
              <a:rPr lang="en-US" sz="1700"/>
              <a:t>Active veto with LAB from JUNO</a:t>
            </a:r>
          </a:p>
          <a:p>
            <a:pPr lvl="2"/>
            <a:r>
              <a:rPr lang="en-US" sz="1700"/>
              <a:t>From MC simulations efficiency to reject </a:t>
            </a:r>
            <a:r>
              <a:rPr lang="en-US" sz="1700" baseline="30000"/>
              <a:t>40</a:t>
            </a:r>
            <a:r>
              <a:rPr lang="en-US" sz="1700"/>
              <a:t>K is 85.4%</a:t>
            </a:r>
          </a:p>
          <a:p>
            <a:pPr lvl="2"/>
            <a:r>
              <a:rPr lang="en-US" sz="1700"/>
              <a:t>&lt;10% background from non-crystal sources in ROI</a:t>
            </a:r>
          </a:p>
        </p:txBody>
      </p:sp>
      <p:pic>
        <p:nvPicPr>
          <p:cNvPr id="4" name="Immagine 3" descr="Immagine che contiene edificio, interno, pavimento, arancione&#10;&#10;Descrizione generata automaticamente">
            <a:extLst>
              <a:ext uri="{FF2B5EF4-FFF2-40B4-BE49-F238E27FC236}">
                <a16:creationId xmlns:a16="http://schemas.microsoft.com/office/drawing/2014/main" id="{D4FCD178-817D-2142-8E69-B3045FBFD3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14" r="20930" b="1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053112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Segnaposto contenuto 4" descr="Immagine che contiene diagramma&#10;&#10;Descrizione generata automaticamente">
            <a:extLst>
              <a:ext uri="{FF2B5EF4-FFF2-40B4-BE49-F238E27FC236}">
                <a16:creationId xmlns:a16="http://schemas.microsoft.com/office/drawing/2014/main" id="{C3863F1E-8DEB-564D-88EA-A9C4F40909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960" r="1" b="17039"/>
          <a:stretch/>
        </p:blipFill>
        <p:spPr>
          <a:xfrm>
            <a:off x="196850" y="173518"/>
            <a:ext cx="11798300" cy="6512763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C1895338-BAC2-6240-AFAB-5BBB82DB6F3F}"/>
              </a:ext>
            </a:extLst>
          </p:cNvPr>
          <p:cNvSpPr txBox="1"/>
          <p:nvPr/>
        </p:nvSpPr>
        <p:spPr>
          <a:xfrm>
            <a:off x="342900" y="457200"/>
            <a:ext cx="13356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4400" dirty="0">
                <a:solidFill>
                  <a:srgbClr val="C00000"/>
                </a:solidFill>
              </a:rPr>
              <a:t>SUPL</a:t>
            </a:r>
          </a:p>
        </p:txBody>
      </p:sp>
      <p:pic>
        <p:nvPicPr>
          <p:cNvPr id="4" name="Immagine 3" descr="Immagine che contiene interno, soffitto&#10;&#10;Descrizione generata automaticamente">
            <a:extLst>
              <a:ext uri="{FF2B5EF4-FFF2-40B4-BE49-F238E27FC236}">
                <a16:creationId xmlns:a16="http://schemas.microsoft.com/office/drawing/2014/main" id="{A8C1730A-F357-5D46-8021-C54A46E43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9576" y="3362325"/>
            <a:ext cx="4660900" cy="349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96675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27BDFED6-6E33-4606-AFE2-886ADB1C01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Immagine 3" descr="Immagine che contiene interno, legno&#10;&#10;Descrizione generata automaticamente">
            <a:extLst>
              <a:ext uri="{FF2B5EF4-FFF2-40B4-BE49-F238E27FC236}">
                <a16:creationId xmlns:a16="http://schemas.microsoft.com/office/drawing/2014/main" id="{983396AB-110A-254D-BF23-7D132B3906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449" r="-1" b="14703"/>
          <a:stretch/>
        </p:blipFill>
        <p:spPr>
          <a:xfrm>
            <a:off x="4547938" y="3681409"/>
            <a:ext cx="7644062" cy="3176595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90DEF05-784E-4B61-89E4-04C4ECF4E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6000">
                <a:schemeClr val="tx1">
                  <a:lumMod val="95000"/>
                  <a:lumOff val="5000"/>
                </a:schemeClr>
              </a:gs>
              <a:gs pos="81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Segnaposto contenuto 8" descr="Immagine che contiene testo&#10;&#10;Descrizione generata automaticamente">
            <a:extLst>
              <a:ext uri="{FF2B5EF4-FFF2-40B4-BE49-F238E27FC236}">
                <a16:creationId xmlns:a16="http://schemas.microsoft.com/office/drawing/2014/main" id="{77EE3EBE-0E68-9645-93D6-C810FB6677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alphaModFix/>
          </a:blip>
          <a:srcRect t="3667" r="-1" b="10713"/>
          <a:stretch/>
        </p:blipFill>
        <p:spPr>
          <a:xfrm>
            <a:off x="4547937" y="-5"/>
            <a:ext cx="7644062" cy="3681406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302A9754-C502-7643-B3C4-0241CA278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5219"/>
            <a:ext cx="5395912" cy="23876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b="1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SABRE-South detector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C41BAEC7-F7B0-4224-8B18-8F74B7D87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3681408"/>
            <a:ext cx="113537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magine 14">
            <a:extLst>
              <a:ext uri="{FF2B5EF4-FFF2-40B4-BE49-F238E27FC236}">
                <a16:creationId xmlns:a16="http://schemas.microsoft.com/office/drawing/2014/main" id="{8B9F51C0-E174-5348-B2D4-5A485A9B2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4156838"/>
            <a:ext cx="3709737" cy="2415019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E888F5E7-0754-784A-9B0B-5314FEF25429}"/>
              </a:ext>
            </a:extLst>
          </p:cNvPr>
          <p:cNvSpPr txBox="1"/>
          <p:nvPr/>
        </p:nvSpPr>
        <p:spPr>
          <a:xfrm>
            <a:off x="2343150" y="5905500"/>
            <a:ext cx="1244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dirty="0"/>
              <a:t>50 kg x 3 yr</a:t>
            </a:r>
          </a:p>
        </p:txBody>
      </p:sp>
    </p:spTree>
    <p:extLst>
      <p:ext uri="{BB962C8B-B14F-4D97-AF65-F5344CB8AC3E}">
        <p14:creationId xmlns:p14="http://schemas.microsoft.com/office/powerpoint/2010/main" val="3408977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E743C88-F8B0-DF44-A161-575676B93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250" y="36512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it-US" b="1" dirty="0">
                <a:solidFill>
                  <a:srgbClr val="C00000"/>
                </a:solidFill>
              </a:rPr>
              <a:t>Motivation of SABRE</a:t>
            </a:r>
            <a:br>
              <a:rPr lang="it-US" b="1" dirty="0"/>
            </a:br>
            <a:r>
              <a:rPr lang="it-US" b="1" u="sng" dirty="0"/>
              <a:t>S</a:t>
            </a:r>
            <a:r>
              <a:rPr lang="it-US" b="1" dirty="0"/>
              <a:t>odium-iodide with </a:t>
            </a:r>
            <a:r>
              <a:rPr lang="it-US" b="1" u="sng" dirty="0"/>
              <a:t>A</a:t>
            </a:r>
            <a:r>
              <a:rPr lang="it-US" b="1" dirty="0"/>
              <a:t>ctive </a:t>
            </a:r>
            <a:r>
              <a:rPr lang="it-US" b="1" u="sng" dirty="0"/>
              <a:t>B</a:t>
            </a:r>
            <a:r>
              <a:rPr lang="it-US" b="1" dirty="0"/>
              <a:t>ackground </a:t>
            </a:r>
            <a:r>
              <a:rPr lang="it-US" b="1" u="sng" dirty="0"/>
              <a:t>R</a:t>
            </a:r>
            <a:r>
              <a:rPr lang="it-US" b="1" dirty="0"/>
              <a:t>ej</a:t>
            </a:r>
            <a:r>
              <a:rPr lang="it-US" b="1" u="sng" dirty="0"/>
              <a:t>E</a:t>
            </a:r>
            <a:r>
              <a:rPr lang="it-US" b="1" dirty="0"/>
              <a:t>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00C9CE7-658F-CC49-A91C-BF6CEC7F5C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250" y="1908751"/>
            <a:ext cx="11277599" cy="4584123"/>
          </a:xfrm>
        </p:spPr>
        <p:txBody>
          <a:bodyPr>
            <a:normAutofit lnSpcReduction="10000"/>
          </a:bodyPr>
          <a:lstStyle/>
          <a:p>
            <a:r>
              <a:rPr lang="it-US" dirty="0"/>
              <a:t>Probe DAMA/LIBRA </a:t>
            </a:r>
            <a:r>
              <a:rPr lang="it-US" b="1" dirty="0"/>
              <a:t>model-independent</a:t>
            </a:r>
            <a:r>
              <a:rPr lang="it-US" dirty="0"/>
              <a:t> finding with same target material and lower background</a:t>
            </a:r>
          </a:p>
          <a:p>
            <a:r>
              <a:rPr lang="it-IT" dirty="0"/>
              <a:t>O</a:t>
            </a:r>
            <a:r>
              <a:rPr lang="it-US" dirty="0"/>
              <a:t>bserved annual modulation  ~ 0.01 cpd/kg/keV (dru) in ROI [1,6]keV</a:t>
            </a:r>
          </a:p>
          <a:p>
            <a:r>
              <a:rPr lang="it-US" dirty="0"/>
              <a:t>Background ~ 1 dru in ROI</a:t>
            </a:r>
          </a:p>
          <a:p>
            <a:r>
              <a:rPr lang="it-US" b="1" dirty="0"/>
              <a:t> </a:t>
            </a:r>
            <a:r>
              <a:rPr lang="it-US" b="1" dirty="0">
                <a:solidFill>
                  <a:srgbClr val="0070C0"/>
                </a:solidFill>
              </a:rPr>
              <a:t>STRATEGY in SABRE</a:t>
            </a:r>
          </a:p>
          <a:p>
            <a:pPr lvl="1"/>
            <a:r>
              <a:rPr lang="it-IT" dirty="0"/>
              <a:t>H</a:t>
            </a:r>
            <a:r>
              <a:rPr lang="it-US" dirty="0"/>
              <a:t>igher signal-to-background ratio by </a:t>
            </a:r>
            <a:r>
              <a:rPr lang="it-US" b="1" dirty="0"/>
              <a:t>ultra-high purity NaI(Tl) crystals</a:t>
            </a:r>
          </a:p>
          <a:p>
            <a:pPr lvl="2">
              <a:buFont typeface="Wingdings" pitchFamily="2" charset="2"/>
              <a:buChar char="ü"/>
            </a:pPr>
            <a:r>
              <a:rPr lang="it-US" dirty="0"/>
              <a:t> aim to 0.1 dru in ROI</a:t>
            </a:r>
          </a:p>
          <a:p>
            <a:pPr lvl="1"/>
            <a:r>
              <a:rPr lang="it-US" b="1" dirty="0"/>
              <a:t>North-South «twin» experiments </a:t>
            </a:r>
            <a:r>
              <a:rPr lang="it-US" dirty="0"/>
              <a:t>at LNGS(Italy) and SUPL(Australia)</a:t>
            </a:r>
          </a:p>
          <a:p>
            <a:pPr lvl="2">
              <a:buFont typeface="Wingdings" pitchFamily="2" charset="2"/>
              <a:buChar char="ü"/>
            </a:pPr>
            <a:r>
              <a:rPr lang="it-IT" dirty="0" err="1"/>
              <a:t>R</a:t>
            </a:r>
            <a:r>
              <a:rPr lang="it-US" dirty="0"/>
              <a:t>ule out seasonal effects</a:t>
            </a:r>
          </a:p>
          <a:p>
            <a:pPr lvl="1"/>
            <a:r>
              <a:rPr lang="it-US" b="1" dirty="0"/>
              <a:t>Proof-of-Principle</a:t>
            </a:r>
            <a:r>
              <a:rPr lang="it-US" dirty="0"/>
              <a:t> (PoP) at LNGS</a:t>
            </a:r>
          </a:p>
          <a:p>
            <a:pPr lvl="2">
              <a:buFont typeface="Wingdings" pitchFamily="2" charset="2"/>
              <a:buChar char="ü"/>
            </a:pPr>
            <a:r>
              <a:rPr lang="it-IT" dirty="0"/>
              <a:t>E</a:t>
            </a:r>
            <a:r>
              <a:rPr lang="it-US" dirty="0"/>
              <a:t>xploit active background rejection with a liquid scintillator</a:t>
            </a:r>
          </a:p>
          <a:p>
            <a:pPr lvl="2">
              <a:buFont typeface="Wingdings" pitchFamily="2" charset="2"/>
              <a:buChar char="ü"/>
            </a:pPr>
            <a:r>
              <a:rPr lang="it-IT" dirty="0"/>
              <a:t>T</a:t>
            </a:r>
            <a:r>
              <a:rPr lang="it-US" dirty="0"/>
              <a:t>est crystals radio-purity</a:t>
            </a:r>
          </a:p>
          <a:p>
            <a:pPr lvl="2"/>
            <a:endParaRPr lang="it-US" dirty="0"/>
          </a:p>
        </p:txBody>
      </p:sp>
    </p:spTree>
    <p:extLst>
      <p:ext uri="{BB962C8B-B14F-4D97-AF65-F5344CB8AC3E}">
        <p14:creationId xmlns:p14="http://schemas.microsoft.com/office/powerpoint/2010/main" val="4288381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DF93CAA-0563-194B-8DBF-06D6E4299E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</p:spPr>
        <p:txBody>
          <a:bodyPr/>
          <a:lstStyle/>
          <a:p>
            <a:r>
              <a:rPr lang="it-US" b="1" dirty="0">
                <a:solidFill>
                  <a:srgbClr val="C00000"/>
                </a:solidFill>
              </a:rPr>
              <a:t>Conclusions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129543-BEF3-DA4A-ACF9-AAE158FDA4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3050"/>
            <a:ext cx="10515600" cy="4498976"/>
          </a:xfrm>
        </p:spPr>
        <p:txBody>
          <a:bodyPr>
            <a:normAutofit fontScale="70000" lnSpcReduction="20000"/>
          </a:bodyPr>
          <a:lstStyle/>
          <a:p>
            <a:r>
              <a:rPr lang="it-US" dirty="0"/>
              <a:t>The main goal of SABRE is to deploy two nearly identical detectors in the Northern and Southern Hemispheres</a:t>
            </a:r>
          </a:p>
          <a:p>
            <a:endParaRPr lang="it-US" dirty="0"/>
          </a:p>
          <a:p>
            <a:r>
              <a:rPr lang="it-US" dirty="0"/>
              <a:t>SABRE aims to focus on ultra-high purity NaI(Tl) detectors (0.1-0.3 dru in the ROI)</a:t>
            </a:r>
          </a:p>
          <a:p>
            <a:pPr lvl="1">
              <a:buFont typeface="Wingdings" pitchFamily="2" charset="2"/>
              <a:buChar char="ü"/>
            </a:pPr>
            <a:r>
              <a:rPr lang="it-US" dirty="0"/>
              <a:t> Currently, four crystals underground at LNGS</a:t>
            </a:r>
          </a:p>
          <a:p>
            <a:pPr lvl="1">
              <a:buFont typeface="Wingdings" pitchFamily="2" charset="2"/>
              <a:buChar char="ü"/>
            </a:pPr>
            <a:r>
              <a:rPr lang="it-US" dirty="0"/>
              <a:t> Two more crystals foreseen by 2023 to complete crystal characterization prior to production</a:t>
            </a:r>
          </a:p>
          <a:p>
            <a:pPr marL="0" indent="0">
              <a:buNone/>
            </a:pPr>
            <a:endParaRPr lang="it-US" dirty="0"/>
          </a:p>
          <a:p>
            <a:r>
              <a:rPr lang="it-IT" dirty="0"/>
              <a:t>B</a:t>
            </a:r>
            <a:r>
              <a:rPr lang="it-US" dirty="0"/>
              <a:t>y 2023 finalize the strategy for crystals mass production for both SABRE-N</a:t>
            </a:r>
            <a:r>
              <a:rPr lang="it-IT" dirty="0"/>
              <a:t>o</a:t>
            </a:r>
            <a:r>
              <a:rPr lang="it-US" dirty="0"/>
              <a:t>rth and SABRE-South</a:t>
            </a:r>
          </a:p>
          <a:p>
            <a:pPr lvl="1">
              <a:buFont typeface="Wingdings" pitchFamily="2" charset="2"/>
              <a:buChar char="ü"/>
            </a:pPr>
            <a:r>
              <a:rPr lang="it-IT" dirty="0" err="1"/>
              <a:t>W</a:t>
            </a:r>
            <a:r>
              <a:rPr lang="it-US" dirty="0"/>
              <a:t>e aim to demonstrate that ZR is a key technique for ultra-high radio-purity NaI-based detectors</a:t>
            </a:r>
          </a:p>
          <a:p>
            <a:endParaRPr lang="it-US" dirty="0"/>
          </a:p>
          <a:p>
            <a:r>
              <a:rPr lang="it-US" dirty="0"/>
              <a:t>SABRE-South full detector deployment by mid 2024</a:t>
            </a:r>
          </a:p>
          <a:p>
            <a:endParaRPr lang="it-US" dirty="0"/>
          </a:p>
          <a:p>
            <a:r>
              <a:rPr lang="it-US" dirty="0"/>
              <a:t>SABRE-North new underground site outfitting by 2024</a:t>
            </a:r>
          </a:p>
        </p:txBody>
      </p:sp>
    </p:spTree>
    <p:extLst>
      <p:ext uri="{BB962C8B-B14F-4D97-AF65-F5344CB8AC3E}">
        <p14:creationId xmlns:p14="http://schemas.microsoft.com/office/powerpoint/2010/main" val="22470279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25CA975-47ED-4247-8542-C11673546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1950" y="404812"/>
            <a:ext cx="10515600" cy="1325563"/>
          </a:xfrm>
        </p:spPr>
        <p:txBody>
          <a:bodyPr/>
          <a:lstStyle/>
          <a:p>
            <a:r>
              <a:rPr lang="it-US" b="1" dirty="0">
                <a:solidFill>
                  <a:srgbClr val="C00000"/>
                </a:solidFill>
              </a:rPr>
              <a:t>Publications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DF0E171-F5B3-8644-899F-730D9F7CEA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50" y="1825625"/>
            <a:ext cx="1167765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it-IT" b="0" i="0" strike="noStrike" dirty="0">
                <a:effectLst/>
                <a:hlinkClick r:id="rId2"/>
              </a:rPr>
              <a:t>SABRE: A new NaI(Tl) dark matter direct detection experiment, </a:t>
            </a:r>
            <a:r>
              <a:rPr lang="it-IT" dirty="0" err="1">
                <a:effectLst/>
                <a:latin typeface="Times" pitchFamily="2" charset="0"/>
              </a:rPr>
              <a:t>Physics</a:t>
            </a:r>
            <a:r>
              <a:rPr lang="it-IT" dirty="0">
                <a:effectLst/>
                <a:latin typeface="Times" pitchFamily="2" charset="0"/>
              </a:rPr>
              <a:t> </a:t>
            </a:r>
            <a:r>
              <a:rPr lang="it-IT" dirty="0" err="1">
                <a:effectLst/>
                <a:latin typeface="Times" pitchFamily="2" charset="0"/>
              </a:rPr>
              <a:t>Procedia</a:t>
            </a:r>
            <a:r>
              <a:rPr lang="it-IT" dirty="0">
                <a:effectLst/>
                <a:latin typeface="Times" pitchFamily="2" charset="0"/>
              </a:rPr>
              <a:t> 61 ( 2015) 169 – 178</a:t>
            </a:r>
            <a:endParaRPr lang="it-IT" b="0" i="0" strike="noStrike" dirty="0">
              <a:effectLst/>
              <a:hlinkClick r:id="rId2"/>
            </a:endParaRPr>
          </a:p>
          <a:p>
            <a:pPr>
              <a:lnSpc>
                <a:spcPct val="120000"/>
              </a:lnSpc>
            </a:pPr>
            <a:r>
              <a:rPr lang="it-IT" b="0" i="0" strike="noStrike" dirty="0">
                <a:effectLst/>
                <a:hlinkClick r:id="rId2"/>
              </a:rPr>
              <a:t>The SABRE project and the SABRE Proof-of-Principle</a:t>
            </a:r>
            <a:r>
              <a:rPr lang="it-IT" b="0" i="0" u="none" strike="noStrike" dirty="0">
                <a:effectLst/>
                <a:latin typeface="-apple-system"/>
              </a:rPr>
              <a:t>, </a:t>
            </a:r>
            <a:r>
              <a:rPr lang="it-IT" b="0" i="1" u="none" strike="noStrike" dirty="0" err="1">
                <a:effectLst/>
                <a:latin typeface="-apple-system"/>
              </a:rPr>
              <a:t>Eur.Phys.J.C</a:t>
            </a:r>
            <a:r>
              <a:rPr lang="it-IT" b="0" i="0" u="none" strike="noStrike" dirty="0">
                <a:effectLst/>
                <a:latin typeface="-apple-system"/>
              </a:rPr>
              <a:t> 79 (2019) 4, 363</a:t>
            </a:r>
          </a:p>
          <a:p>
            <a:pPr algn="l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it-IT" b="0" i="0" u="none" strike="noStrike" dirty="0">
                <a:effectLst/>
                <a:latin typeface="-apple-system"/>
                <a:hlinkClick r:id="rId3"/>
              </a:rPr>
              <a:t>Monte Carlo simulation of the SABRE PoP background</a:t>
            </a:r>
            <a:r>
              <a:rPr lang="it-IT" b="0" i="0" u="none" strike="noStrike" dirty="0">
                <a:effectLst/>
                <a:latin typeface="-apple-system"/>
              </a:rPr>
              <a:t>, </a:t>
            </a:r>
            <a:r>
              <a:rPr lang="it-IT" b="0" i="1" u="none" strike="noStrike" dirty="0" err="1">
                <a:effectLst/>
                <a:latin typeface="-apple-system"/>
              </a:rPr>
              <a:t>Astropart.Phys</a:t>
            </a:r>
            <a:r>
              <a:rPr lang="it-IT" b="0" i="1" u="none" strike="noStrike" dirty="0">
                <a:effectLst/>
                <a:latin typeface="-apple-system"/>
              </a:rPr>
              <a:t>.</a:t>
            </a:r>
            <a:r>
              <a:rPr lang="it-IT" b="0" i="0" u="none" strike="noStrike" dirty="0">
                <a:effectLst/>
                <a:latin typeface="-apple-system"/>
              </a:rPr>
              <a:t> 106 (2019) 1-9</a:t>
            </a:r>
          </a:p>
          <a:p>
            <a:pPr>
              <a:lnSpc>
                <a:spcPct val="120000"/>
              </a:lnSpc>
            </a:pPr>
            <a:r>
              <a:rPr lang="it-IT" b="0" i="0" u="none" strike="noStrike" dirty="0">
                <a:effectLst/>
                <a:latin typeface="-apple-system"/>
                <a:hlinkClick r:id="rId4"/>
              </a:rPr>
              <a:t>Growth of ultra-high purity NaI(Tl) crystals for dark matter searches</a:t>
            </a:r>
            <a:r>
              <a:rPr lang="it-IT" b="0" i="0" u="none" strike="noStrike" dirty="0">
                <a:effectLst/>
                <a:latin typeface="-apple-system"/>
              </a:rPr>
              <a:t>, </a:t>
            </a:r>
            <a:r>
              <a:rPr lang="it-IT" b="0" i="1" u="none" strike="noStrike" dirty="0" err="1">
                <a:effectLst/>
                <a:latin typeface="-apple-system"/>
              </a:rPr>
              <a:t>Phys.Rev.Res</a:t>
            </a:r>
            <a:r>
              <a:rPr lang="it-IT" b="0" i="1" u="none" strike="noStrike" dirty="0">
                <a:effectLst/>
                <a:latin typeface="-apple-system"/>
              </a:rPr>
              <a:t>.</a:t>
            </a:r>
            <a:r>
              <a:rPr lang="it-IT" b="0" i="0" u="none" strike="noStrike" dirty="0">
                <a:effectLst/>
                <a:latin typeface="-apple-system"/>
              </a:rPr>
              <a:t> 2 (2020) 1, 013223</a:t>
            </a:r>
          </a:p>
          <a:p>
            <a:pPr>
              <a:lnSpc>
                <a:spcPct val="120000"/>
              </a:lnSpc>
            </a:pPr>
            <a:r>
              <a:rPr lang="it-IT" b="0" i="0" u="none" strike="noStrike" dirty="0">
                <a:effectLst/>
                <a:latin typeface="-apple-system"/>
              </a:rPr>
              <a:t> </a:t>
            </a:r>
            <a:r>
              <a:rPr lang="it-IT" b="0" i="0" u="none" strike="noStrike" dirty="0">
                <a:effectLst/>
                <a:latin typeface="-apple-system"/>
                <a:hlinkClick r:id="rId5"/>
              </a:rPr>
              <a:t>Characterization of SABRE crystal NaI-33 with direct underground counting</a:t>
            </a:r>
            <a:r>
              <a:rPr lang="it-IT" b="0" i="0" u="none" strike="noStrike" dirty="0">
                <a:effectLst/>
                <a:latin typeface="-apple-system"/>
              </a:rPr>
              <a:t>, </a:t>
            </a:r>
            <a:r>
              <a:rPr lang="it-IT" b="0" i="1" u="none" strike="noStrike" dirty="0" err="1">
                <a:effectLst/>
                <a:latin typeface="-apple-system"/>
              </a:rPr>
              <a:t>Eur.Phys.J.C</a:t>
            </a:r>
            <a:r>
              <a:rPr lang="it-IT" b="0" i="0" u="none" strike="noStrike" dirty="0">
                <a:effectLst/>
                <a:latin typeface="-apple-system"/>
              </a:rPr>
              <a:t> 81 (2021) 4, 299</a:t>
            </a:r>
          </a:p>
          <a:p>
            <a:pPr>
              <a:lnSpc>
                <a:spcPct val="120000"/>
              </a:lnSpc>
            </a:pPr>
            <a:r>
              <a:rPr lang="it-IT" b="0" i="0" u="none" strike="noStrike" dirty="0">
                <a:effectLst/>
                <a:latin typeface="-apple-system"/>
                <a:hlinkClick r:id="rId6"/>
              </a:rPr>
              <a:t>Zone Refining of Ultrahigh-Purity Sodium Iodide for Low-Background Detectors</a:t>
            </a:r>
            <a:r>
              <a:rPr lang="it-IT" dirty="0">
                <a:latin typeface="-apple-system"/>
              </a:rPr>
              <a:t>, </a:t>
            </a:r>
            <a:r>
              <a:rPr lang="it-IT" b="0" i="0" u="none" strike="noStrike" dirty="0">
                <a:effectLst/>
                <a:latin typeface="-apple-system"/>
              </a:rPr>
              <a:t> </a:t>
            </a:r>
            <a:r>
              <a:rPr lang="it-IT" b="0" i="1" u="none" strike="noStrike" dirty="0" err="1">
                <a:effectLst/>
                <a:latin typeface="-apple-system"/>
              </a:rPr>
              <a:t>Phys.Rev.Applied</a:t>
            </a:r>
            <a:r>
              <a:rPr lang="it-IT" b="0" i="0" u="none" strike="noStrike" dirty="0">
                <a:effectLst/>
                <a:latin typeface="-apple-system"/>
              </a:rPr>
              <a:t> 16 (2021) 1, 014060</a:t>
            </a:r>
          </a:p>
          <a:p>
            <a:pPr>
              <a:lnSpc>
                <a:spcPct val="120000"/>
              </a:lnSpc>
            </a:pPr>
            <a:r>
              <a:rPr lang="it-IT" b="0" i="0" u="none" strike="noStrike" dirty="0">
                <a:effectLst/>
                <a:latin typeface="-apple-system"/>
                <a:hlinkClick r:id="rId7"/>
              </a:rPr>
              <a:t>High sensitivity characterization of an ultrahigh purity NaI(Tl) crystal scintillator with the SABRE proof-of-principle detector</a:t>
            </a:r>
            <a:r>
              <a:rPr lang="it-IT" b="0" i="0" u="none" strike="noStrike" dirty="0">
                <a:effectLst/>
                <a:latin typeface="-apple-system"/>
              </a:rPr>
              <a:t>,  </a:t>
            </a:r>
            <a:r>
              <a:rPr lang="it-IT" b="0" i="1" u="none" strike="noStrike" dirty="0" err="1">
                <a:effectLst/>
                <a:latin typeface="-apple-system"/>
              </a:rPr>
              <a:t>Phys.Rev.D</a:t>
            </a:r>
            <a:r>
              <a:rPr lang="it-IT" b="0" i="0" u="none" strike="noStrike" dirty="0">
                <a:effectLst/>
                <a:latin typeface="-apple-system"/>
              </a:rPr>
              <a:t> 104 (2021) 2, L021302</a:t>
            </a:r>
          </a:p>
          <a:p>
            <a:pPr>
              <a:lnSpc>
                <a:spcPct val="120000"/>
              </a:lnSpc>
            </a:pPr>
            <a:r>
              <a:rPr lang="it-IT" b="0" i="0" u="none" strike="noStrike" dirty="0">
                <a:effectLst/>
                <a:latin typeface="-apple-system"/>
                <a:hlinkClick r:id="rId8"/>
              </a:rPr>
              <a:t>Performance of the SABRE detector module in a purely passive shielding</a:t>
            </a:r>
            <a:r>
              <a:rPr lang="it-IT" b="0" i="0" u="none" strike="noStrike" dirty="0">
                <a:effectLst/>
                <a:latin typeface="-apple-system"/>
              </a:rPr>
              <a:t>, </a:t>
            </a:r>
            <a:r>
              <a:rPr lang="it-IT" b="0" i="1" u="none" strike="noStrike" dirty="0" err="1">
                <a:effectLst/>
                <a:latin typeface="-apple-system"/>
              </a:rPr>
              <a:t>Eur.Phys.J.C</a:t>
            </a:r>
            <a:r>
              <a:rPr lang="it-IT" b="0" i="0" u="none" strike="noStrike" dirty="0">
                <a:effectLst/>
                <a:latin typeface="-apple-system"/>
              </a:rPr>
              <a:t> 82 (2022) 12, 1158</a:t>
            </a:r>
          </a:p>
          <a:p>
            <a:pPr algn="l"/>
            <a:r>
              <a:rPr lang="it-IT" b="0" i="0" u="none" strike="noStrike" dirty="0">
                <a:solidFill>
                  <a:srgbClr val="000000"/>
                </a:solidFill>
                <a:effectLst/>
                <a:latin typeface="ArialMT"/>
              </a:rPr>
              <a:t>SABRE-South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rialMT"/>
              </a:rPr>
              <a:t>simulation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rialMT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rialMT"/>
              </a:rPr>
              <a:t>paper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rialMT"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  <a:latin typeface="ArialMT"/>
              </a:rPr>
              <a:t>submitted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rialMT"/>
              </a:rPr>
              <a:t> to EPJC. </a:t>
            </a:r>
            <a:r>
              <a:rPr lang="it-IT" b="0" i="0" u="none" strike="noStrike" dirty="0">
                <a:solidFill>
                  <a:srgbClr val="000000"/>
                </a:solidFill>
                <a:effectLst/>
                <a:latin typeface="ArialMT"/>
                <a:hlinkClick r:id="rId9"/>
              </a:rPr>
              <a:t>https://arxiv.org/abs/2205.13849</a:t>
            </a:r>
            <a:endParaRPr lang="it-IT" b="0" i="0" u="none" strike="noStrike" dirty="0">
              <a:solidFill>
                <a:srgbClr val="000000"/>
              </a:solidFill>
              <a:effectLst/>
              <a:latin typeface="ArialMT"/>
            </a:endParaRPr>
          </a:p>
          <a:p>
            <a:pPr>
              <a:lnSpc>
                <a:spcPct val="120000"/>
              </a:lnSpc>
            </a:pPr>
            <a:endParaRPr lang="it-IT" b="0" i="0" u="none" strike="noStrike" dirty="0">
              <a:effectLst/>
              <a:latin typeface="-apple-system"/>
            </a:endParaRPr>
          </a:p>
          <a:p>
            <a:endParaRPr lang="it-US" dirty="0"/>
          </a:p>
        </p:txBody>
      </p:sp>
    </p:spTree>
    <p:extLst>
      <p:ext uri="{BB962C8B-B14F-4D97-AF65-F5344CB8AC3E}">
        <p14:creationId xmlns:p14="http://schemas.microsoft.com/office/powerpoint/2010/main" val="1661201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42DDF06-989E-934F-A601-92AA7B32A3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03475"/>
            <a:ext cx="10515600" cy="1325563"/>
          </a:xfrm>
        </p:spPr>
        <p:txBody>
          <a:bodyPr/>
          <a:lstStyle/>
          <a:p>
            <a:pPr algn="ctr"/>
            <a:r>
              <a:rPr lang="it-US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3876816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A7846F1-8385-F342-ADDA-7169FF7E9B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600" y="135917"/>
            <a:ext cx="11360800" cy="763600"/>
          </a:xfrm>
        </p:spPr>
        <p:txBody>
          <a:bodyPr>
            <a:normAutofit fontScale="90000"/>
          </a:bodyPr>
          <a:lstStyle/>
          <a:p>
            <a:r>
              <a:rPr lang="it-US" b="1" dirty="0">
                <a:solidFill>
                  <a:srgbClr val="C00000"/>
                </a:solidFill>
              </a:rPr>
              <a:t>Ongoing activities for 2023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8B3773BD-F9DD-1F43-B3B4-ED9B219F3F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1170527"/>
            <a:ext cx="11223950" cy="5169756"/>
          </a:xfrm>
        </p:spPr>
        <p:txBody>
          <a:bodyPr>
            <a:normAutofit fontScale="92500" lnSpcReduction="20000"/>
          </a:bodyPr>
          <a:lstStyle/>
          <a:p>
            <a:r>
              <a:rPr lang="it-US" dirty="0"/>
              <a:t>Characterization of NaI-35 and NaI-37 at LNGS</a:t>
            </a:r>
          </a:p>
          <a:p>
            <a:endParaRPr lang="it-US" dirty="0"/>
          </a:p>
          <a:p>
            <a:r>
              <a:rPr lang="it-US" dirty="0"/>
              <a:t>Performed several assembly activities to test different PTFE reflectors</a:t>
            </a:r>
          </a:p>
          <a:p>
            <a:pPr marL="152396" indent="0">
              <a:buNone/>
            </a:pPr>
            <a:r>
              <a:rPr lang="it-US" dirty="0"/>
              <a:t>      and enclosure design in an underground Radon-free clean room</a:t>
            </a:r>
          </a:p>
          <a:p>
            <a:pPr marL="152396" indent="0">
              <a:buNone/>
            </a:pPr>
            <a:endParaRPr lang="it-US" dirty="0"/>
          </a:p>
          <a:p>
            <a:r>
              <a:rPr lang="it-IT" dirty="0"/>
              <a:t>U</a:t>
            </a:r>
            <a:r>
              <a:rPr lang="it-US" dirty="0"/>
              <a:t>grade of zone refiner at MELLEN</a:t>
            </a:r>
          </a:p>
          <a:p>
            <a:pPr marL="152396" indent="0">
              <a:buNone/>
            </a:pPr>
            <a:endParaRPr lang="it-US" dirty="0"/>
          </a:p>
          <a:p>
            <a:r>
              <a:rPr lang="it-US" dirty="0"/>
              <a:t>Outfitting laboratory space at RMD for zone refining and tests for growth after zone refining</a:t>
            </a:r>
          </a:p>
          <a:p>
            <a:endParaRPr lang="it-US" dirty="0"/>
          </a:p>
          <a:p>
            <a:r>
              <a:rPr lang="it-US" dirty="0"/>
              <a:t>Start feasibility study with APL Engineered Materials, Inc. for high-purity powder production</a:t>
            </a:r>
          </a:p>
          <a:p>
            <a:endParaRPr lang="it-US" dirty="0"/>
          </a:p>
          <a:p>
            <a:r>
              <a:rPr lang="it-US" dirty="0"/>
              <a:t>Outfitting of SUPL and deployment of SABRE-South detector, almost completed</a:t>
            </a:r>
          </a:p>
          <a:p>
            <a:endParaRPr lang="it-US" dirty="0"/>
          </a:p>
          <a:p>
            <a:r>
              <a:rPr lang="it-US" dirty="0"/>
              <a:t>Fluid handling and shielding construction for SABRE-South</a:t>
            </a:r>
          </a:p>
        </p:txBody>
      </p:sp>
    </p:spTree>
    <p:extLst>
      <p:ext uri="{BB962C8B-B14F-4D97-AF65-F5344CB8AC3E}">
        <p14:creationId xmlns:p14="http://schemas.microsoft.com/office/powerpoint/2010/main" val="13382762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58AE1DD4-FEF7-554C-992F-748DA2D9C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" y="0"/>
            <a:ext cx="105346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0408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7DBF748-B338-CC4C-9D0D-149AB60AFA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516" y="215497"/>
            <a:ext cx="10515600" cy="1325563"/>
          </a:xfrm>
        </p:spPr>
        <p:txBody>
          <a:bodyPr/>
          <a:lstStyle/>
          <a:p>
            <a:r>
              <a:rPr lang="it-US" b="1" dirty="0">
                <a:solidFill>
                  <a:srgbClr val="C00000"/>
                </a:solidFill>
              </a:rPr>
              <a:t>Ultra-high radio-purity NaI(Tl) detectors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915FE7A-D76A-A346-86BE-DF8184A8C5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516" y="1541060"/>
            <a:ext cx="10774334" cy="4802590"/>
          </a:xfrm>
        </p:spPr>
        <p:txBody>
          <a:bodyPr anchor="t">
            <a:normAutofit fontScale="77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it-US" dirty="0"/>
              <a:t>At the time SABRE was conceived by </a:t>
            </a:r>
            <a:r>
              <a:rPr lang="it-US" b="1" dirty="0"/>
              <a:t>Frank Calaprice </a:t>
            </a:r>
            <a:r>
              <a:rPr lang="it-US" dirty="0"/>
              <a:t>(Princeton Univ)</a:t>
            </a:r>
            <a:r>
              <a:rPr lang="it-US" b="1" dirty="0"/>
              <a:t> </a:t>
            </a:r>
            <a:r>
              <a:rPr lang="it-US" dirty="0"/>
              <a:t>(~2010) the main background sources under consideration were mainly </a:t>
            </a:r>
            <a:r>
              <a:rPr lang="it-US" b="1" baseline="30000" dirty="0"/>
              <a:t>40</a:t>
            </a:r>
            <a:r>
              <a:rPr lang="it-US" b="1" dirty="0"/>
              <a:t>K </a:t>
            </a:r>
            <a:r>
              <a:rPr lang="it-US" dirty="0"/>
              <a:t>at DAMA/LIBRA level ~10-20ppb and </a:t>
            </a:r>
            <a:r>
              <a:rPr lang="it-US" baseline="30000" dirty="0"/>
              <a:t>238</a:t>
            </a:r>
            <a:r>
              <a:rPr lang="it-US" dirty="0"/>
              <a:t>U, </a:t>
            </a:r>
            <a:r>
              <a:rPr lang="it-US" baseline="30000" dirty="0"/>
              <a:t>232</a:t>
            </a:r>
            <a:r>
              <a:rPr lang="it-US" dirty="0"/>
              <a:t>Th, and </a:t>
            </a:r>
            <a:r>
              <a:rPr lang="it-US" baseline="30000" dirty="0"/>
              <a:t>87</a:t>
            </a:r>
            <a:r>
              <a:rPr lang="it-US" dirty="0"/>
              <a:t>Rb</a:t>
            </a:r>
          </a:p>
          <a:p>
            <a:pPr algn="just"/>
            <a:endParaRPr lang="it-US" dirty="0"/>
          </a:p>
          <a:p>
            <a:pPr algn="just"/>
            <a:r>
              <a:rPr lang="it-US" dirty="0"/>
              <a:t>Two considerations were driving the project</a:t>
            </a:r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it-IT" dirty="0"/>
              <a:t>G</a:t>
            </a:r>
            <a:r>
              <a:rPr lang="it-US" dirty="0"/>
              <a:t>row crystals from a low potassium powder</a:t>
            </a:r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it-IT" dirty="0"/>
              <a:t>I</a:t>
            </a:r>
            <a:r>
              <a:rPr lang="it-US" dirty="0"/>
              <a:t>mprove </a:t>
            </a:r>
            <a:r>
              <a:rPr lang="it-US" baseline="30000" dirty="0"/>
              <a:t>40</a:t>
            </a:r>
            <a:r>
              <a:rPr lang="it-US" dirty="0"/>
              <a:t>K rejection by a high radio-purity liquid scintillator veto</a:t>
            </a:r>
          </a:p>
          <a:p>
            <a:pPr lvl="1" algn="just">
              <a:buFont typeface="Wingdings" pitchFamily="2" charset="2"/>
              <a:buChar char="ü"/>
            </a:pPr>
            <a:endParaRPr lang="it-US" dirty="0"/>
          </a:p>
          <a:p>
            <a:pPr algn="just"/>
            <a:r>
              <a:rPr lang="it-US" dirty="0"/>
              <a:t>The effort made </a:t>
            </a:r>
            <a:r>
              <a:rPr lang="it-IT" dirty="0"/>
              <a:t>led to the </a:t>
            </a:r>
            <a:r>
              <a:rPr lang="it-IT" dirty="0" err="1"/>
              <a:t>following</a:t>
            </a:r>
            <a:r>
              <a:rPr lang="it-IT" dirty="0"/>
              <a:t> </a:t>
            </a:r>
            <a:r>
              <a:rPr lang="it-IT" dirty="0" err="1"/>
              <a:t>results</a:t>
            </a:r>
            <a:endParaRPr lang="it-IT" dirty="0"/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it-IT" dirty="0"/>
              <a:t> the Astro Grade </a:t>
            </a:r>
            <a:r>
              <a:rPr lang="it-IT" dirty="0" err="1"/>
              <a:t>NaI</a:t>
            </a:r>
            <a:r>
              <a:rPr lang="it-IT" dirty="0"/>
              <a:t> </a:t>
            </a:r>
            <a:r>
              <a:rPr lang="it-IT" dirty="0" err="1"/>
              <a:t>powder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developed</a:t>
            </a:r>
            <a:r>
              <a:rPr lang="it-IT" dirty="0"/>
              <a:t> in </a:t>
            </a:r>
            <a:r>
              <a:rPr lang="it-IT" dirty="0" err="1"/>
              <a:t>collaboration</a:t>
            </a:r>
            <a:r>
              <a:rPr lang="it-IT" dirty="0"/>
              <a:t> </a:t>
            </a:r>
            <a:r>
              <a:rPr lang="it-IT" dirty="0" err="1"/>
              <a:t>between</a:t>
            </a:r>
            <a:r>
              <a:rPr lang="it-IT" dirty="0"/>
              <a:t> Princeton </a:t>
            </a:r>
            <a:r>
              <a:rPr lang="it-IT" dirty="0" err="1"/>
              <a:t>University</a:t>
            </a:r>
            <a:r>
              <a:rPr lang="it-IT" dirty="0"/>
              <a:t> and  Sigma-Aldrich with </a:t>
            </a:r>
            <a:r>
              <a:rPr lang="it-IT" dirty="0" err="1"/>
              <a:t>potassium</a:t>
            </a:r>
            <a:r>
              <a:rPr lang="it-IT" dirty="0"/>
              <a:t> &lt; 10ppb 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</a:rPr>
              <a:t>fractional</a:t>
            </a:r>
            <a:r>
              <a:rPr lang="it-IT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</a:rPr>
              <a:t>crystallization</a:t>
            </a:r>
            <a:r>
              <a:rPr lang="it-IT" b="0" i="0" u="none" strike="noStrike" dirty="0">
                <a:solidFill>
                  <a:srgbClr val="000000"/>
                </a:solidFill>
                <a:effectLst/>
              </a:rPr>
              <a:t> </a:t>
            </a:r>
            <a:r>
              <a:rPr lang="it-IT" b="0" i="0" u="none" strike="noStrike" dirty="0" err="1">
                <a:solidFill>
                  <a:srgbClr val="000000"/>
                </a:solidFill>
                <a:effectLst/>
              </a:rPr>
              <a:t>purification</a:t>
            </a:r>
            <a:endParaRPr lang="it-IT" dirty="0"/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it-IT" dirty="0"/>
              <a:t> test </a:t>
            </a:r>
            <a:r>
              <a:rPr lang="it-IT" dirty="0" err="1"/>
              <a:t>crystals</a:t>
            </a:r>
            <a:r>
              <a:rPr lang="it-IT" dirty="0"/>
              <a:t> with </a:t>
            </a:r>
            <a:r>
              <a:rPr lang="it-IT" dirty="0" err="1"/>
              <a:t>potassium</a:t>
            </a:r>
            <a:r>
              <a:rPr lang="it-IT" dirty="0"/>
              <a:t> &lt; 10ppb </a:t>
            </a:r>
            <a:r>
              <a:rPr lang="it-IT" dirty="0" err="1"/>
              <a:t>were</a:t>
            </a:r>
            <a:r>
              <a:rPr lang="it-IT" dirty="0"/>
              <a:t> </a:t>
            </a:r>
            <a:r>
              <a:rPr lang="it-IT" dirty="0" err="1"/>
              <a:t>grown</a:t>
            </a:r>
            <a:endParaRPr lang="it-IT" dirty="0"/>
          </a:p>
          <a:p>
            <a:pPr lvl="1" algn="just">
              <a:lnSpc>
                <a:spcPct val="120000"/>
              </a:lnSpc>
              <a:buFont typeface="Wingdings" pitchFamily="2" charset="2"/>
              <a:buChar char="ü"/>
            </a:pPr>
            <a:r>
              <a:rPr lang="it-IT" dirty="0"/>
              <a:t>a </a:t>
            </a:r>
            <a:r>
              <a:rPr lang="it-IT" dirty="0" err="1"/>
              <a:t>PoP</a:t>
            </a:r>
            <a:r>
              <a:rPr lang="it-IT" dirty="0"/>
              <a:t> with the </a:t>
            </a:r>
            <a:r>
              <a:rPr lang="it-IT" dirty="0" err="1"/>
              <a:t>Borexino</a:t>
            </a:r>
            <a:r>
              <a:rPr lang="it-IT" dirty="0"/>
              <a:t> </a:t>
            </a:r>
            <a:r>
              <a:rPr lang="it-IT" dirty="0" err="1"/>
              <a:t>liquid</a:t>
            </a:r>
            <a:r>
              <a:rPr lang="it-IT" dirty="0"/>
              <a:t> </a:t>
            </a:r>
            <a:r>
              <a:rPr lang="it-IT" dirty="0" err="1"/>
              <a:t>scintillator</a:t>
            </a:r>
            <a:r>
              <a:rPr lang="it-IT" dirty="0"/>
              <a:t> </a:t>
            </a:r>
            <a:r>
              <a:rPr lang="it-IT" dirty="0" err="1"/>
              <a:t>was</a:t>
            </a:r>
            <a:r>
              <a:rPr lang="it-IT" dirty="0"/>
              <a:t> </a:t>
            </a:r>
            <a:r>
              <a:rPr lang="it-IT" dirty="0" err="1"/>
              <a:t>designed</a:t>
            </a:r>
            <a:r>
              <a:rPr lang="it-IT" dirty="0"/>
              <a:t> and </a:t>
            </a:r>
            <a:r>
              <a:rPr lang="it-IT" dirty="0" err="1"/>
              <a:t>built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LNGS </a:t>
            </a:r>
            <a:r>
              <a:rPr lang="it-IT" dirty="0" err="1"/>
              <a:t>showing</a:t>
            </a:r>
            <a:r>
              <a:rPr lang="it-IT" dirty="0"/>
              <a:t> 84% </a:t>
            </a:r>
            <a:r>
              <a:rPr lang="it-IT" dirty="0" err="1"/>
              <a:t>efficiency</a:t>
            </a:r>
            <a:r>
              <a:rPr lang="it-IT" dirty="0"/>
              <a:t> in </a:t>
            </a:r>
            <a:r>
              <a:rPr lang="it-IT" dirty="0" err="1"/>
              <a:t>rejection</a:t>
            </a:r>
            <a:r>
              <a:rPr lang="it-IT" dirty="0"/>
              <a:t> of </a:t>
            </a:r>
            <a:r>
              <a:rPr lang="it-IT" baseline="30000" dirty="0"/>
              <a:t>40</a:t>
            </a:r>
            <a:r>
              <a:rPr lang="it-IT" dirty="0"/>
              <a:t>K</a:t>
            </a:r>
          </a:p>
          <a:p>
            <a:pPr marL="457200" lvl="1" indent="0" algn="just">
              <a:buNone/>
            </a:pPr>
            <a:endParaRPr lang="it-US" dirty="0"/>
          </a:p>
        </p:txBody>
      </p:sp>
    </p:spTree>
    <p:extLst>
      <p:ext uri="{BB962C8B-B14F-4D97-AF65-F5344CB8AC3E}">
        <p14:creationId xmlns:p14="http://schemas.microsoft.com/office/powerpoint/2010/main" val="23867081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F62BB2-110F-554F-95D2-AFC09E8D67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5375"/>
            <a:ext cx="10515600" cy="1325563"/>
          </a:xfrm>
        </p:spPr>
        <p:txBody>
          <a:bodyPr/>
          <a:lstStyle/>
          <a:p>
            <a:r>
              <a:rPr lang="it-US" b="1" dirty="0">
                <a:solidFill>
                  <a:srgbClr val="C00000"/>
                </a:solidFill>
              </a:rPr>
              <a:t>NaI(Tl) crystal production for SABRE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7CC47E4-FFBE-4142-8F15-BD7FD76BC2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709250"/>
            <a:ext cx="10515600" cy="4351338"/>
          </a:xfrm>
        </p:spPr>
        <p:txBody>
          <a:bodyPr/>
          <a:lstStyle/>
          <a:p>
            <a:r>
              <a:rPr lang="it-US" dirty="0"/>
              <a:t>Crystals are grown from Astro Grade</a:t>
            </a:r>
          </a:p>
          <a:p>
            <a:pPr lvl="1">
              <a:buFont typeface="Wingdings" pitchFamily="2" charset="2"/>
              <a:buChar char="ü"/>
            </a:pPr>
            <a:r>
              <a:rPr lang="it-US" dirty="0"/>
              <a:t> a few ppt in U, Th and a few ppb in K and Rb</a:t>
            </a:r>
          </a:p>
          <a:p>
            <a:pPr lvl="1">
              <a:buFont typeface="Wingdings" pitchFamily="2" charset="2"/>
              <a:buChar char="ü"/>
            </a:pPr>
            <a:endParaRPr lang="it-US" dirty="0"/>
          </a:p>
          <a:p>
            <a:r>
              <a:rPr lang="it-US" dirty="0"/>
              <a:t>The Bridgman method has been selected to mitigate the risk of contamination during growth</a:t>
            </a:r>
          </a:p>
          <a:p>
            <a:pPr lvl="1">
              <a:buFont typeface="Wingdings" pitchFamily="2" charset="2"/>
              <a:buChar char="ü"/>
            </a:pPr>
            <a:r>
              <a:rPr lang="it-US" dirty="0"/>
              <a:t> molten material is sealed inside a cleaned crucible</a:t>
            </a:r>
          </a:p>
          <a:p>
            <a:pPr lvl="1">
              <a:buFont typeface="Wingdings" pitchFamily="2" charset="2"/>
              <a:buChar char="ü"/>
            </a:pPr>
            <a:endParaRPr lang="it-US" dirty="0"/>
          </a:p>
          <a:p>
            <a:r>
              <a:rPr lang="it-IT" dirty="0"/>
              <a:t>C</a:t>
            </a:r>
            <a:r>
              <a:rPr lang="it-US" dirty="0"/>
              <a:t>rystal growth is performed by the industrial partner Radiation Monitoring Devices (RMD)</a:t>
            </a:r>
          </a:p>
          <a:p>
            <a:pPr lvl="1">
              <a:buFont typeface="Wingdings" pitchFamily="2" charset="2"/>
              <a:buChar char="ü"/>
            </a:pPr>
            <a:r>
              <a:rPr lang="it-US" dirty="0"/>
              <a:t> some quality controls are performed prior to underground counting</a:t>
            </a:r>
          </a:p>
          <a:p>
            <a:endParaRPr lang="it-US" dirty="0"/>
          </a:p>
          <a:p>
            <a:endParaRPr lang="it-US" dirty="0"/>
          </a:p>
        </p:txBody>
      </p:sp>
    </p:spTree>
    <p:extLst>
      <p:ext uri="{BB962C8B-B14F-4D97-AF65-F5344CB8AC3E}">
        <p14:creationId xmlns:p14="http://schemas.microsoft.com/office/powerpoint/2010/main" val="2943045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D75A5B51-0925-4835-8511-A0DD17EAA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D7956D61-2F54-2241-91C8-F784531E03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295015" cy="2063808"/>
          </a:xfrm>
        </p:spPr>
        <p:txBody>
          <a:bodyPr anchor="b">
            <a:normAutofit fontScale="90000"/>
          </a:bodyPr>
          <a:lstStyle/>
          <a:p>
            <a:r>
              <a:rPr lang="it-US" sz="5000" b="1" dirty="0">
                <a:solidFill>
                  <a:srgbClr val="C00000"/>
                </a:solidFill>
              </a:rPr>
              <a:t>ICP-MS screening of tip and tail samples after growth</a:t>
            </a:r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5CDFD20D-8E4F-4E3A-AF87-93F23E0D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CFC4184-EFEE-B243-B16F-3D6060922385}"/>
              </a:ext>
            </a:extLst>
          </p:cNvPr>
          <p:cNvSpPr txBox="1"/>
          <p:nvPr/>
        </p:nvSpPr>
        <p:spPr>
          <a:xfrm>
            <a:off x="8285989" y="1196974"/>
            <a:ext cx="217784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2000" b="1" dirty="0"/>
              <a:t>NaI-33</a:t>
            </a:r>
          </a:p>
          <a:p>
            <a:endParaRPr lang="it-US" sz="2000" b="1" dirty="0"/>
          </a:p>
          <a:p>
            <a:r>
              <a:rPr lang="it-IT" sz="2000" dirty="0" err="1"/>
              <a:t>black</a:t>
            </a:r>
            <a:r>
              <a:rPr lang="it-IT" sz="2000" dirty="0"/>
              <a:t> marker: data</a:t>
            </a:r>
          </a:p>
          <a:p>
            <a:r>
              <a:rPr lang="it-IT" sz="2000" dirty="0"/>
              <a:t>blue marker: </a:t>
            </a:r>
            <a:r>
              <a:rPr lang="it-IT" sz="2000" dirty="0" err="1"/>
              <a:t>fit</a:t>
            </a:r>
            <a:r>
              <a:rPr lang="it-IT" sz="2000" dirty="0"/>
              <a:t>  </a:t>
            </a:r>
            <a:endParaRPr lang="it-US" sz="20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FC767A21-1F6B-4047-8EA4-F9E8CDCDF6CA}"/>
              </a:ext>
            </a:extLst>
          </p:cNvPr>
          <p:cNvSpPr txBox="1"/>
          <p:nvPr/>
        </p:nvSpPr>
        <p:spPr>
          <a:xfrm>
            <a:off x="9062123" y="4226476"/>
            <a:ext cx="886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2000" b="1" dirty="0"/>
              <a:t>NaI-35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9D6436A9-2370-C642-880A-4F5F86AF3FCB}"/>
              </a:ext>
            </a:extLst>
          </p:cNvPr>
          <p:cNvSpPr txBox="1"/>
          <p:nvPr/>
        </p:nvSpPr>
        <p:spPr>
          <a:xfrm>
            <a:off x="311669" y="3103092"/>
            <a:ext cx="712438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r</a:t>
            </a:r>
            <a:r>
              <a:rPr lang="it-US" sz="2000" dirty="0"/>
              <a:t>adio-purity characterization is performed after growth </a:t>
            </a:r>
          </a:p>
          <a:p>
            <a:r>
              <a:rPr lang="it-US" sz="2000" dirty="0"/>
              <a:t>     on tip and tail samples to make a first assessment of the crystal </a:t>
            </a:r>
          </a:p>
          <a:p>
            <a:r>
              <a:rPr lang="it-US" sz="2000" dirty="0"/>
              <a:t>     quality</a:t>
            </a:r>
          </a:p>
          <a:p>
            <a:endParaRPr lang="it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US" sz="2000" baseline="30000" dirty="0"/>
              <a:t>39</a:t>
            </a:r>
            <a:r>
              <a:rPr lang="it-US" sz="2000" dirty="0"/>
              <a:t>K &lt; 10ppb, </a:t>
            </a:r>
            <a:r>
              <a:rPr lang="it-US" sz="2000" baseline="30000" dirty="0"/>
              <a:t>85</a:t>
            </a:r>
            <a:r>
              <a:rPr lang="it-US" sz="2000" dirty="0"/>
              <a:t>Rb ~ 1ppb, U/Th &lt; 0.1ppb </a:t>
            </a:r>
            <a:endParaRPr lang="it-US" sz="2000" baseline="30000" dirty="0"/>
          </a:p>
          <a:p>
            <a:endParaRPr lang="it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T</a:t>
            </a:r>
            <a:r>
              <a:rPr lang="it-US" sz="2000" dirty="0"/>
              <a:t>hese results to be compared with direct counting underground</a:t>
            </a:r>
          </a:p>
        </p:txBody>
      </p:sp>
      <p:pic>
        <p:nvPicPr>
          <p:cNvPr id="22" name="Immagine 21">
            <a:extLst>
              <a:ext uri="{FF2B5EF4-FFF2-40B4-BE49-F238E27FC236}">
                <a16:creationId xmlns:a16="http://schemas.microsoft.com/office/drawing/2014/main" id="{F553D1E5-03E4-0444-B409-69BC11FB4D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7438" y="643213"/>
            <a:ext cx="4652893" cy="3008008"/>
          </a:xfrm>
          <a:prstGeom prst="rect">
            <a:avLst/>
          </a:prstGeom>
        </p:spPr>
      </p:pic>
      <p:pic>
        <p:nvPicPr>
          <p:cNvPr id="23" name="Immagine 22">
            <a:extLst>
              <a:ext uri="{FF2B5EF4-FFF2-40B4-BE49-F238E27FC236}">
                <a16:creationId xmlns:a16="http://schemas.microsoft.com/office/drawing/2014/main" id="{163EA6B4-BD22-4348-843A-C6B7093C4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9452" y="3983777"/>
            <a:ext cx="3931329" cy="254166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8E8771C-79A0-8345-8A5A-C315F7585863}"/>
              </a:ext>
            </a:extLst>
          </p:cNvPr>
          <p:cNvSpPr txBox="1"/>
          <p:nvPr/>
        </p:nvSpPr>
        <p:spPr>
          <a:xfrm>
            <a:off x="9705116" y="2733760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k</a:t>
            </a:r>
            <a:r>
              <a:rPr lang="it-US" dirty="0"/>
              <a:t> = 0.59</a:t>
            </a:r>
            <a:r>
              <a:rPr lang="it-US" baseline="-25000" dirty="0"/>
              <a:t>-0.06</a:t>
            </a:r>
            <a:r>
              <a:rPr lang="it-US" baseline="30000" dirty="0"/>
              <a:t>+0.05</a:t>
            </a:r>
            <a:r>
              <a:rPr lang="it-US" dirty="0"/>
              <a:t> 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87E0D9A6-D6C7-2242-8B20-C236D364919B}"/>
              </a:ext>
            </a:extLst>
          </p:cNvPr>
          <p:cNvSpPr txBox="1"/>
          <p:nvPr/>
        </p:nvSpPr>
        <p:spPr>
          <a:xfrm>
            <a:off x="10113876" y="5759906"/>
            <a:ext cx="133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/>
              <a:t>k</a:t>
            </a:r>
            <a:r>
              <a:rPr lang="it-US" dirty="0"/>
              <a:t>=0.52±0.04</a:t>
            </a:r>
          </a:p>
        </p:txBody>
      </p:sp>
    </p:spTree>
    <p:extLst>
      <p:ext uri="{BB962C8B-B14F-4D97-AF65-F5344CB8AC3E}">
        <p14:creationId xmlns:p14="http://schemas.microsoft.com/office/powerpoint/2010/main" val="35784495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B543DBBB-FEEB-BC47-9821-AAA632C09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733" y="345810"/>
            <a:ext cx="5120561" cy="1325563"/>
          </a:xfrm>
        </p:spPr>
        <p:txBody>
          <a:bodyPr>
            <a:normAutofit/>
          </a:bodyPr>
          <a:lstStyle/>
          <a:p>
            <a:r>
              <a:rPr lang="it-US" b="1" dirty="0">
                <a:solidFill>
                  <a:srgbClr val="C00000"/>
                </a:solidFill>
              </a:rPr>
              <a:t>Grown crystals and underground at LNGS</a:t>
            </a:r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E5AB05E4-AE22-E752-38AC-764F351FC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442" y="1856038"/>
            <a:ext cx="5092194" cy="4351338"/>
          </a:xfrm>
        </p:spPr>
        <p:txBody>
          <a:bodyPr>
            <a:normAutofit/>
          </a:bodyPr>
          <a:lstStyle/>
          <a:p>
            <a:r>
              <a:rPr lang="en-US" b="1" dirty="0"/>
              <a:t>NaI-31</a:t>
            </a:r>
            <a:r>
              <a:rPr lang="en-US" dirty="0"/>
              <a:t> at LNGS since April 2019</a:t>
            </a:r>
          </a:p>
          <a:p>
            <a:r>
              <a:rPr lang="en-US" b="1" dirty="0"/>
              <a:t>NaI-33</a:t>
            </a:r>
            <a:r>
              <a:rPr lang="en-US" dirty="0"/>
              <a:t> since August 2019, assembled in Princeton</a:t>
            </a:r>
          </a:p>
          <a:p>
            <a:r>
              <a:rPr lang="en-US" b="1" dirty="0"/>
              <a:t>NaI-35</a:t>
            </a:r>
            <a:r>
              <a:rPr lang="en-US" dirty="0"/>
              <a:t> since May 2022, assembled at RMD</a:t>
            </a:r>
          </a:p>
          <a:p>
            <a:r>
              <a:rPr lang="en-US" b="1" dirty="0"/>
              <a:t>NaI-37</a:t>
            </a:r>
            <a:r>
              <a:rPr lang="en-US" dirty="0"/>
              <a:t> since March 2022, naked and encapsulated at LNGS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Google Shape;334;p53" descr="Immagine che contiene testo&#10;&#10;Descrizione generata automaticamente">
            <a:extLst>
              <a:ext uri="{FF2B5EF4-FFF2-40B4-BE49-F238E27FC236}">
                <a16:creationId xmlns:a16="http://schemas.microsoft.com/office/drawing/2014/main" id="{5036B50C-8133-8241-B620-F2C876129DF9}"/>
              </a:ext>
            </a:extLst>
          </p:cNvPr>
          <p:cNvPicPr preferRelativeResize="0"/>
          <p:nvPr/>
        </p:nvPicPr>
        <p:blipFill rotWithShape="1">
          <a:blip r:embed="rId2"/>
          <a:srcRect l="10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  <a:noFill/>
        </p:spPr>
      </p:pic>
      <p:sp>
        <p:nvSpPr>
          <p:cNvPr id="24" name="Arc 23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Segnaposto contenuto 5" descr="Immagine che contiene tazza, caffè, arancione, bevanda&#10;&#10;Descrizione generata automaticamente">
            <a:extLst>
              <a:ext uri="{FF2B5EF4-FFF2-40B4-BE49-F238E27FC236}">
                <a16:creationId xmlns:a16="http://schemas.microsoft.com/office/drawing/2014/main" id="{724F7ADE-CC8C-4949-93E3-A9B2E0D973E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3" b="37393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50164093-190D-0F41-B473-A816FAD8AA32}"/>
              </a:ext>
            </a:extLst>
          </p:cNvPr>
          <p:cNvSpPr txBox="1"/>
          <p:nvPr/>
        </p:nvSpPr>
        <p:spPr>
          <a:xfrm>
            <a:off x="8746491" y="4324350"/>
            <a:ext cx="1026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2400" b="1" dirty="0"/>
              <a:t>NaI-37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A81C3350-274E-6D4C-BF36-7FCDCBB3E951}"/>
              </a:ext>
            </a:extLst>
          </p:cNvPr>
          <p:cNvSpPr txBox="1"/>
          <p:nvPr/>
        </p:nvSpPr>
        <p:spPr>
          <a:xfrm>
            <a:off x="10451507" y="3962019"/>
            <a:ext cx="1026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2400" b="1" dirty="0"/>
              <a:t>NaI-35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5707F7AD-42DF-2745-9193-8C1838981D84}"/>
              </a:ext>
            </a:extLst>
          </p:cNvPr>
          <p:cNvSpPr txBox="1"/>
          <p:nvPr/>
        </p:nvSpPr>
        <p:spPr>
          <a:xfrm>
            <a:off x="7102168" y="1706462"/>
            <a:ext cx="18851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2400" b="1" dirty="0"/>
              <a:t>NaI-35</a:t>
            </a:r>
          </a:p>
          <a:p>
            <a:r>
              <a:rPr lang="it-US" sz="2400" b="1" dirty="0"/>
              <a:t>encapsulated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267B87BE-D3FD-3E47-8372-A73BB66F4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6078" y="5085278"/>
            <a:ext cx="5054600" cy="15875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A59CABC5-0E84-284F-A7C4-8F53111B4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06578" y="0"/>
            <a:ext cx="1926249" cy="2972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78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4DF55BE-B4AB-4BA1-BDE1-E9F7FB3F11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1D36BF7-DFE5-D84C-83F2-5EF9ADAA8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669" y="131000"/>
            <a:ext cx="5981278" cy="1684638"/>
          </a:xfrm>
        </p:spPr>
        <p:txBody>
          <a:bodyPr>
            <a:normAutofit/>
          </a:bodyPr>
          <a:lstStyle/>
          <a:p>
            <a:r>
              <a:rPr lang="it-US" sz="5400" b="1" dirty="0">
                <a:solidFill>
                  <a:srgbClr val="C00000"/>
                </a:solidFill>
              </a:rPr>
              <a:t>PoP at LNGS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B6BD2F5-63CF-D9BA-868F-9F12A0A82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819" y="1679780"/>
            <a:ext cx="6359881" cy="4697809"/>
          </a:xfrm>
        </p:spPr>
        <p:txBody>
          <a:bodyPr>
            <a:normAutofit fontScale="92500"/>
          </a:bodyPr>
          <a:lstStyle/>
          <a:p>
            <a:r>
              <a:rPr lang="en-US" sz="2200" dirty="0"/>
              <a:t>Run in 2020 with </a:t>
            </a:r>
            <a:r>
              <a:rPr lang="en-US" sz="2200" dirty="0" err="1"/>
              <a:t>Borexino</a:t>
            </a:r>
            <a:r>
              <a:rPr lang="en-US" sz="2200" dirty="0"/>
              <a:t> liquid scintillator and NaI-33</a:t>
            </a:r>
          </a:p>
          <a:p>
            <a:pPr lvl="1">
              <a:buFont typeface="Wingdings" pitchFamily="2" charset="2"/>
              <a:buChar char="ü"/>
            </a:pPr>
            <a:r>
              <a:rPr lang="en-US" sz="1800" dirty="0"/>
              <a:t>2 tons LS active veto with 10 8-inch PMTs + H</a:t>
            </a:r>
            <a:r>
              <a:rPr lang="en-US" sz="1800" baseline="-25000" dirty="0"/>
              <a:t>2</a:t>
            </a:r>
            <a:r>
              <a:rPr lang="en-US" sz="1800" dirty="0"/>
              <a:t>O shielding</a:t>
            </a:r>
          </a:p>
          <a:p>
            <a:endParaRPr lang="en-US" sz="2200" dirty="0"/>
          </a:p>
          <a:p>
            <a:r>
              <a:rPr lang="en-US" sz="2200" dirty="0"/>
              <a:t>Exploited successfully </a:t>
            </a:r>
            <a:r>
              <a:rPr lang="en-US" sz="2200" baseline="30000" dirty="0"/>
              <a:t>40</a:t>
            </a:r>
            <a:r>
              <a:rPr lang="en-US" sz="2200" dirty="0"/>
              <a:t>K tagging with sensitivity at the level of 1ppb</a:t>
            </a:r>
          </a:p>
          <a:p>
            <a:endParaRPr lang="en-US" sz="2200" dirty="0"/>
          </a:p>
          <a:p>
            <a:r>
              <a:rPr lang="en-US" sz="2200" b="1" dirty="0"/>
              <a:t> </a:t>
            </a:r>
            <a:r>
              <a:rPr lang="en-US" sz="2200" b="1" dirty="0">
                <a:solidFill>
                  <a:srgbClr val="0070C0"/>
                </a:solidFill>
              </a:rPr>
              <a:t>Demonstration by direct counting of first crystal production after DAMA/LIBRA with background in [1,6]keV of order 1dru</a:t>
            </a:r>
          </a:p>
          <a:p>
            <a:endParaRPr lang="en-US" sz="2200" dirty="0"/>
          </a:p>
          <a:p>
            <a:r>
              <a:rPr lang="en-US" sz="2200" dirty="0"/>
              <a:t>Identified main background sources: </a:t>
            </a:r>
          </a:p>
          <a:p>
            <a:pPr lvl="1">
              <a:buFont typeface="Wingdings" pitchFamily="2" charset="2"/>
              <a:buChar char="ü"/>
            </a:pPr>
            <a:r>
              <a:rPr lang="en-US" sz="2200" baseline="30000" dirty="0"/>
              <a:t>210</a:t>
            </a:r>
            <a:r>
              <a:rPr lang="en-US" sz="2200" dirty="0"/>
              <a:t>Pb in crystal bulk equal to 0.51±0.02 </a:t>
            </a:r>
            <a:r>
              <a:rPr lang="en-US" sz="2200" dirty="0" err="1"/>
              <a:t>mBq</a:t>
            </a:r>
            <a:r>
              <a:rPr lang="en-US" sz="2200" dirty="0"/>
              <a:t>/kg</a:t>
            </a:r>
          </a:p>
          <a:p>
            <a:pPr lvl="1">
              <a:buFont typeface="Wingdings" pitchFamily="2" charset="2"/>
              <a:buChar char="ü"/>
            </a:pPr>
            <a:r>
              <a:rPr lang="en-US" sz="2200" dirty="0"/>
              <a:t>Confirmed ICP-MS estimation for  </a:t>
            </a:r>
            <a:r>
              <a:rPr lang="en-US" sz="2200" baseline="30000" dirty="0"/>
              <a:t>40</a:t>
            </a:r>
            <a:r>
              <a:rPr lang="en-US" sz="2200" dirty="0"/>
              <a:t>K contamination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06DE296A-5783-C146-92C2-E6B124858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773" y="168876"/>
            <a:ext cx="3948482" cy="3217997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149DF4F4-5399-8D4A-93D8-9C06DAADAD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203" y="3486623"/>
            <a:ext cx="3693928" cy="313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67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94842B0-684D-44CC-B4BC-D13331CFD2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5A6FAFDD-BCB6-9845-84D4-228872A6E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76784"/>
            <a:ext cx="6894576" cy="1245370"/>
          </a:xfrm>
        </p:spPr>
        <p:txBody>
          <a:bodyPr anchor="b">
            <a:normAutofit/>
          </a:bodyPr>
          <a:lstStyle/>
          <a:p>
            <a:r>
              <a:rPr lang="it-US" sz="6600" b="1" dirty="0">
                <a:solidFill>
                  <a:srgbClr val="C00000"/>
                </a:solidFill>
              </a:rPr>
              <a:t>Beyond the PoP run</a:t>
            </a:r>
          </a:p>
        </p:txBody>
      </p:sp>
      <p:sp>
        <p:nvSpPr>
          <p:cNvPr id="20" name="sketch line">
            <a:extLst>
              <a:ext uri="{FF2B5EF4-FFF2-40B4-BE49-F238E27FC236}">
                <a16:creationId xmlns:a16="http://schemas.microsoft.com/office/drawing/2014/main" id="{4C2A3DC3-F495-4B99-9FF3-3FB30D6323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C3441D2-170F-6A4E-84EE-AB5442D8C8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3642114"/>
            <a:ext cx="7549902" cy="2886702"/>
          </a:xfrm>
        </p:spPr>
        <p:txBody>
          <a:bodyPr>
            <a:normAutofit/>
          </a:bodyPr>
          <a:lstStyle/>
          <a:p>
            <a:pPr algn="just"/>
            <a:r>
              <a:rPr lang="it-US" sz="2200" dirty="0"/>
              <a:t>The low potassium level wrt to the original 10-20ppb assumed and </a:t>
            </a:r>
            <a:r>
              <a:rPr lang="it-US" sz="2200" u="sng" dirty="0"/>
              <a:t>restrictions</a:t>
            </a:r>
            <a:r>
              <a:rPr lang="it-US" sz="2200" dirty="0"/>
              <a:t> at LNGS for LS use, led us to consider a </a:t>
            </a:r>
            <a:r>
              <a:rPr lang="it-US" sz="2200" dirty="0">
                <a:solidFill>
                  <a:srgbClr val="0070C0"/>
                </a:solidFill>
              </a:rPr>
              <a:t>passive shielding design for SABRE-North</a:t>
            </a:r>
          </a:p>
          <a:p>
            <a:pPr algn="just"/>
            <a:r>
              <a:rPr lang="it-US" sz="2200" dirty="0"/>
              <a:t>To elaborate this idea we have taken data with NaI-33 inside the PoP w/o LS with an improved Cu shielding (</a:t>
            </a:r>
            <a:r>
              <a:rPr lang="it-US" sz="2200" b="1" dirty="0"/>
              <a:t>PoP-dry run</a:t>
            </a:r>
            <a:r>
              <a:rPr lang="it-US" sz="2200" dirty="0"/>
              <a:t>) </a:t>
            </a:r>
          </a:p>
          <a:p>
            <a:pPr algn="just"/>
            <a:r>
              <a:rPr lang="it-US" sz="2200" dirty="0"/>
              <a:t>After PoP set-up desommissiong we have built a full low   </a:t>
            </a:r>
            <a:r>
              <a:rPr lang="it-US" sz="2200" baseline="30000" dirty="0"/>
              <a:t>210</a:t>
            </a:r>
            <a:r>
              <a:rPr lang="it-US" sz="2200" dirty="0"/>
              <a:t>Pb Cu shielding (30cm) set-up for crystal characterization</a:t>
            </a:r>
          </a:p>
        </p:txBody>
      </p:sp>
      <p:pic>
        <p:nvPicPr>
          <p:cNvPr id="4" name="Google Shape;110;p18" descr="Immagine che contiene interno, muro&#10;&#10;Descrizione generata automaticamente">
            <a:extLst>
              <a:ext uri="{FF2B5EF4-FFF2-40B4-BE49-F238E27FC236}">
                <a16:creationId xmlns:a16="http://schemas.microsoft.com/office/drawing/2014/main" id="{0FAEC3A5-4902-3547-AC59-B6926DC652ED}"/>
              </a:ext>
            </a:extLst>
          </p:cNvPr>
          <p:cNvPicPr preferRelativeResize="0"/>
          <p:nvPr/>
        </p:nvPicPr>
        <p:blipFill rotWithShape="1">
          <a:blip r:embed="rId2"/>
          <a:srcRect t="20505" r="1" b="1834"/>
          <a:stretch/>
        </p:blipFill>
        <p:spPr>
          <a:xfrm>
            <a:off x="8156454" y="-7"/>
            <a:ext cx="4035547" cy="4178808"/>
          </a:xfrm>
          <a:custGeom>
            <a:avLst/>
            <a:gdLst/>
            <a:ahLst/>
            <a:cxnLst/>
            <a:rect l="l" t="t" r="r" b="b"/>
            <a:pathLst>
              <a:path w="4035547" h="4178808">
                <a:moveTo>
                  <a:pt x="14988" y="0"/>
                </a:moveTo>
                <a:lnTo>
                  <a:pt x="4035547" y="0"/>
                </a:lnTo>
                <a:lnTo>
                  <a:pt x="4035547" y="4161794"/>
                </a:lnTo>
                <a:lnTo>
                  <a:pt x="3918602" y="4164199"/>
                </a:lnTo>
                <a:cubicBezTo>
                  <a:pt x="3673497" y="4178956"/>
                  <a:pt x="3428120" y="4172295"/>
                  <a:pt x="3183014" y="4175560"/>
                </a:cubicBezTo>
                <a:cubicBezTo>
                  <a:pt x="2855121" y="4180001"/>
                  <a:pt x="2527499" y="4168639"/>
                  <a:pt x="2199742" y="4167595"/>
                </a:cubicBezTo>
                <a:cubicBezTo>
                  <a:pt x="2132562" y="4167334"/>
                  <a:pt x="2065110" y="4170729"/>
                  <a:pt x="1998202" y="4175952"/>
                </a:cubicBezTo>
                <a:cubicBezTo>
                  <a:pt x="1905507" y="4183005"/>
                  <a:pt x="1814033" y="4174124"/>
                  <a:pt x="1722153" y="4165766"/>
                </a:cubicBezTo>
                <a:cubicBezTo>
                  <a:pt x="1611407" y="4155711"/>
                  <a:pt x="1500933" y="4164591"/>
                  <a:pt x="1390867" y="4176214"/>
                </a:cubicBezTo>
                <a:lnTo>
                  <a:pt x="1348076" y="4178808"/>
                </a:lnTo>
                <a:lnTo>
                  <a:pt x="597587" y="4178808"/>
                </a:lnTo>
                <a:lnTo>
                  <a:pt x="507890" y="4175773"/>
                </a:lnTo>
                <a:cubicBezTo>
                  <a:pt x="403218" y="4174810"/>
                  <a:pt x="298546" y="4175691"/>
                  <a:pt x="193840" y="4176214"/>
                </a:cubicBezTo>
                <a:lnTo>
                  <a:pt x="2757" y="4175742"/>
                </a:lnTo>
                <a:lnTo>
                  <a:pt x="2810" y="4034870"/>
                </a:lnTo>
                <a:cubicBezTo>
                  <a:pt x="5629" y="3979851"/>
                  <a:pt x="10539" y="3924896"/>
                  <a:pt x="15416" y="3870068"/>
                </a:cubicBezTo>
                <a:cubicBezTo>
                  <a:pt x="23018" y="3799731"/>
                  <a:pt x="25045" y="3728899"/>
                  <a:pt x="21498" y="3658244"/>
                </a:cubicBezTo>
                <a:cubicBezTo>
                  <a:pt x="17063" y="3602147"/>
                  <a:pt x="10095" y="3546050"/>
                  <a:pt x="8828" y="3489953"/>
                </a:cubicBezTo>
                <a:cubicBezTo>
                  <a:pt x="6548" y="3389688"/>
                  <a:pt x="7434" y="3289424"/>
                  <a:pt x="13262" y="3189160"/>
                </a:cubicBezTo>
                <a:cubicBezTo>
                  <a:pt x="16176" y="3138901"/>
                  <a:pt x="20864" y="3089150"/>
                  <a:pt x="22891" y="3038510"/>
                </a:cubicBezTo>
                <a:cubicBezTo>
                  <a:pt x="24918" y="2987870"/>
                  <a:pt x="28973" y="2936723"/>
                  <a:pt x="17444" y="2887098"/>
                </a:cubicBezTo>
                <a:cubicBezTo>
                  <a:pt x="-2068" y="2802699"/>
                  <a:pt x="12249" y="2718680"/>
                  <a:pt x="16430" y="2634534"/>
                </a:cubicBezTo>
                <a:cubicBezTo>
                  <a:pt x="18964" y="2582244"/>
                  <a:pt x="34168" y="2528685"/>
                  <a:pt x="20738" y="2477919"/>
                </a:cubicBezTo>
                <a:cubicBezTo>
                  <a:pt x="-421" y="2398342"/>
                  <a:pt x="13389" y="2320415"/>
                  <a:pt x="20738" y="2242107"/>
                </a:cubicBezTo>
                <a:cubicBezTo>
                  <a:pt x="29213" y="2168001"/>
                  <a:pt x="27718" y="2093082"/>
                  <a:pt x="16303" y="2019369"/>
                </a:cubicBezTo>
                <a:cubicBezTo>
                  <a:pt x="1986" y="1946239"/>
                  <a:pt x="1986" y="1871028"/>
                  <a:pt x="16303" y="1797899"/>
                </a:cubicBezTo>
                <a:cubicBezTo>
                  <a:pt x="28162" y="1737537"/>
                  <a:pt x="29530" y="1675589"/>
                  <a:pt x="20357" y="1614758"/>
                </a:cubicBezTo>
                <a:cubicBezTo>
                  <a:pt x="14149" y="1571226"/>
                  <a:pt x="3000" y="1527947"/>
                  <a:pt x="1480" y="1484415"/>
                </a:cubicBezTo>
                <a:cubicBezTo>
                  <a:pt x="-1662" y="1393377"/>
                  <a:pt x="200" y="1302238"/>
                  <a:pt x="7055" y="1211417"/>
                </a:cubicBezTo>
                <a:cubicBezTo>
                  <a:pt x="15036" y="1107980"/>
                  <a:pt x="30366" y="1004923"/>
                  <a:pt x="19724" y="900725"/>
                </a:cubicBezTo>
                <a:cubicBezTo>
                  <a:pt x="16050" y="864934"/>
                  <a:pt x="8575" y="829270"/>
                  <a:pt x="7815" y="793353"/>
                </a:cubicBezTo>
                <a:cubicBezTo>
                  <a:pt x="6168" y="726087"/>
                  <a:pt x="5407" y="659710"/>
                  <a:pt x="9208" y="590286"/>
                </a:cubicBezTo>
                <a:cubicBezTo>
                  <a:pt x="13009" y="520863"/>
                  <a:pt x="27452" y="450424"/>
                  <a:pt x="17697" y="382270"/>
                </a:cubicBezTo>
                <a:cubicBezTo>
                  <a:pt x="7941" y="314115"/>
                  <a:pt x="14276" y="247103"/>
                  <a:pt x="20611" y="180218"/>
                </a:cubicBezTo>
                <a:cubicBezTo>
                  <a:pt x="23652" y="148426"/>
                  <a:pt x="25711" y="116982"/>
                  <a:pt x="25156" y="85665"/>
                </a:cubicBezTo>
                <a:close/>
              </a:path>
            </a:pathLst>
          </a:custGeom>
          <a:noFill/>
        </p:spPr>
      </p:pic>
      <p:pic>
        <p:nvPicPr>
          <p:cNvPr id="8" name="image19.jpg" descr="Immagine che contiene testo, interni, parete, pavimento&#10;&#10;Descrizione generata automaticamente">
            <a:extLst>
              <a:ext uri="{FF2B5EF4-FFF2-40B4-BE49-F238E27FC236}">
                <a16:creationId xmlns:a16="http://schemas.microsoft.com/office/drawing/2014/main" id="{D513C267-AE61-584A-B98C-59FFFD8BD743}"/>
              </a:ext>
            </a:extLst>
          </p:cNvPr>
          <p:cNvPicPr>
            <a:picLocks/>
          </p:cNvPicPr>
          <p:nvPr/>
        </p:nvPicPr>
        <p:blipFill rotWithShape="1">
          <a:blip r:embed="rId3"/>
          <a:srcRect t="14656" r="-1" b="-1"/>
          <a:stretch/>
        </p:blipFill>
        <p:spPr>
          <a:xfrm>
            <a:off x="8144356" y="4267201"/>
            <a:ext cx="4047645" cy="2590808"/>
          </a:xfrm>
          <a:custGeom>
            <a:avLst/>
            <a:gdLst/>
            <a:ahLst/>
            <a:cxnLst/>
            <a:rect l="l" t="t" r="r" b="b"/>
            <a:pathLst>
              <a:path w="4047645" h="2495811">
                <a:moveTo>
                  <a:pt x="2441891" y="4"/>
                </a:moveTo>
                <a:cubicBezTo>
                  <a:pt x="2489381" y="-78"/>
                  <a:pt x="2536882" y="1163"/>
                  <a:pt x="2584383" y="4428"/>
                </a:cubicBezTo>
                <a:cubicBezTo>
                  <a:pt x="2744314" y="17813"/>
                  <a:pt x="2904989" y="21079"/>
                  <a:pt x="3065367" y="14222"/>
                </a:cubicBezTo>
                <a:cubicBezTo>
                  <a:pt x="3194244" y="5694"/>
                  <a:pt x="3323514" y="4206"/>
                  <a:pt x="3452568" y="9782"/>
                </a:cubicBezTo>
                <a:cubicBezTo>
                  <a:pt x="3572813" y="16442"/>
                  <a:pt x="3693059" y="23233"/>
                  <a:pt x="3813712" y="19315"/>
                </a:cubicBezTo>
                <a:cubicBezTo>
                  <a:pt x="3861755" y="17748"/>
                  <a:pt x="3909121" y="15789"/>
                  <a:pt x="3956758" y="13177"/>
                </a:cubicBezTo>
                <a:lnTo>
                  <a:pt x="4047645" y="9696"/>
                </a:lnTo>
                <a:lnTo>
                  <a:pt x="4047645" y="2495811"/>
                </a:lnTo>
                <a:lnTo>
                  <a:pt x="28177" y="2495811"/>
                </a:lnTo>
                <a:lnTo>
                  <a:pt x="28782" y="2485852"/>
                </a:lnTo>
                <a:cubicBezTo>
                  <a:pt x="31911" y="2365446"/>
                  <a:pt x="35027" y="2245002"/>
                  <a:pt x="38157" y="2124521"/>
                </a:cubicBezTo>
                <a:cubicBezTo>
                  <a:pt x="38284" y="2119444"/>
                  <a:pt x="39171" y="2114494"/>
                  <a:pt x="39171" y="2109417"/>
                </a:cubicBezTo>
                <a:cubicBezTo>
                  <a:pt x="48166" y="1995573"/>
                  <a:pt x="53107" y="1881729"/>
                  <a:pt x="18899" y="1770550"/>
                </a:cubicBezTo>
                <a:cubicBezTo>
                  <a:pt x="15871" y="1760104"/>
                  <a:pt x="14262" y="1749304"/>
                  <a:pt x="14084" y="1738440"/>
                </a:cubicBezTo>
                <a:cubicBezTo>
                  <a:pt x="12413" y="1641514"/>
                  <a:pt x="16644" y="1544587"/>
                  <a:pt x="26754" y="1448181"/>
                </a:cubicBezTo>
                <a:cubicBezTo>
                  <a:pt x="31949" y="1389038"/>
                  <a:pt x="26754" y="1329006"/>
                  <a:pt x="43478" y="1270498"/>
                </a:cubicBezTo>
                <a:cubicBezTo>
                  <a:pt x="50864" y="1241421"/>
                  <a:pt x="55109" y="1211634"/>
                  <a:pt x="56147" y="1181656"/>
                </a:cubicBezTo>
                <a:cubicBezTo>
                  <a:pt x="59948" y="1109060"/>
                  <a:pt x="38537" y="1040779"/>
                  <a:pt x="18139" y="972244"/>
                </a:cubicBezTo>
                <a:cubicBezTo>
                  <a:pt x="7370" y="935945"/>
                  <a:pt x="-5426" y="898886"/>
                  <a:pt x="2429" y="860811"/>
                </a:cubicBezTo>
                <a:cubicBezTo>
                  <a:pt x="16707" y="802251"/>
                  <a:pt x="24854" y="742359"/>
                  <a:pt x="26754" y="682112"/>
                </a:cubicBezTo>
                <a:cubicBezTo>
                  <a:pt x="26754" y="639468"/>
                  <a:pt x="16365" y="597712"/>
                  <a:pt x="20039" y="555195"/>
                </a:cubicBezTo>
                <a:cubicBezTo>
                  <a:pt x="28211" y="472712"/>
                  <a:pt x="30238" y="389734"/>
                  <a:pt x="26121" y="306946"/>
                </a:cubicBezTo>
                <a:cubicBezTo>
                  <a:pt x="26095" y="273846"/>
                  <a:pt x="29846" y="240848"/>
                  <a:pt x="37270" y="208585"/>
                </a:cubicBezTo>
                <a:cubicBezTo>
                  <a:pt x="46506" y="151651"/>
                  <a:pt x="48419" y="93777"/>
                  <a:pt x="42971" y="36360"/>
                </a:cubicBezTo>
                <a:lnTo>
                  <a:pt x="38853" y="8429"/>
                </a:lnTo>
                <a:lnTo>
                  <a:pt x="56649" y="7824"/>
                </a:lnTo>
                <a:cubicBezTo>
                  <a:pt x="210497" y="-156"/>
                  <a:pt x="364754" y="3162"/>
                  <a:pt x="518087" y="17748"/>
                </a:cubicBezTo>
                <a:cubicBezTo>
                  <a:pt x="626567" y="25440"/>
                  <a:pt x="735534" y="24213"/>
                  <a:pt x="843809" y="14092"/>
                </a:cubicBezTo>
                <a:cubicBezTo>
                  <a:pt x="1042499" y="-1711"/>
                  <a:pt x="1240782" y="10958"/>
                  <a:pt x="1439065" y="21666"/>
                </a:cubicBezTo>
                <a:cubicBezTo>
                  <a:pt x="1631105" y="32113"/>
                  <a:pt x="1823010" y="24408"/>
                  <a:pt x="2015050" y="17487"/>
                </a:cubicBezTo>
                <a:cubicBezTo>
                  <a:pt x="2157045" y="12394"/>
                  <a:pt x="2299420" y="249"/>
                  <a:pt x="2441891" y="4"/>
                </a:cubicBezTo>
                <a:close/>
              </a:path>
            </a:pathLst>
          </a:cu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15FA3D01-F195-D646-8BFC-2020143B1137}"/>
              </a:ext>
            </a:extLst>
          </p:cNvPr>
          <p:cNvSpPr txBox="1"/>
          <p:nvPr/>
        </p:nvSpPr>
        <p:spPr>
          <a:xfrm>
            <a:off x="10804944" y="144518"/>
            <a:ext cx="1313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US" sz="1800" b="1" dirty="0"/>
              <a:t>PoP-dry run</a:t>
            </a:r>
            <a:endParaRPr lang="it-US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B629028-6730-454E-B5C2-6F2F497B0EA7}"/>
              </a:ext>
            </a:extLst>
          </p:cNvPr>
          <p:cNvSpPr txBox="1"/>
          <p:nvPr/>
        </p:nvSpPr>
        <p:spPr>
          <a:xfrm>
            <a:off x="9393382" y="4323319"/>
            <a:ext cx="24938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US" sz="1800" b="1" dirty="0"/>
              <a:t>New Cu shielding for crystal characterizaion</a:t>
            </a:r>
            <a:endParaRPr lang="it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832C86EF-0B39-6D47-B98E-FB934A2181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3728" y="1574554"/>
            <a:ext cx="5054600" cy="1587500"/>
          </a:xfrm>
          <a:prstGeom prst="rect">
            <a:avLst/>
          </a:prstGeom>
        </p:spPr>
      </p:pic>
      <p:sp>
        <p:nvSpPr>
          <p:cNvPr id="10" name="Freccia destra 9">
            <a:extLst>
              <a:ext uri="{FF2B5EF4-FFF2-40B4-BE49-F238E27FC236}">
                <a16:creationId xmlns:a16="http://schemas.microsoft.com/office/drawing/2014/main" id="{D7B8F04B-10F6-4D4E-9FFF-649D8959B180}"/>
              </a:ext>
            </a:extLst>
          </p:cNvPr>
          <p:cNvSpPr/>
          <p:nvPr/>
        </p:nvSpPr>
        <p:spPr>
          <a:xfrm rot="20286380">
            <a:off x="7793212" y="1873974"/>
            <a:ext cx="2128766" cy="251597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US" dirty="0"/>
          </a:p>
        </p:txBody>
      </p:sp>
    </p:spTree>
    <p:extLst>
      <p:ext uri="{BB962C8B-B14F-4D97-AF65-F5344CB8AC3E}">
        <p14:creationId xmlns:p14="http://schemas.microsoft.com/office/powerpoint/2010/main" val="4203736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44"/>
          <p:cNvSpPr txBox="1">
            <a:spLocks noGrp="1"/>
          </p:cNvSpPr>
          <p:nvPr>
            <p:ph type="title"/>
          </p:nvPr>
        </p:nvSpPr>
        <p:spPr>
          <a:xfrm>
            <a:off x="101108" y="498111"/>
            <a:ext cx="4160535" cy="1188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rmAutofit/>
          </a:bodyPr>
          <a:lstStyle/>
          <a:p>
            <a:pPr>
              <a:spcBef>
                <a:spcPts val="0"/>
              </a:spcBef>
              <a:buClr>
                <a:schemeClr val="dk1"/>
              </a:buClr>
              <a:buSzPts val="3300"/>
            </a:pPr>
            <a:r>
              <a:rPr lang="it" sz="5400" b="1" dirty="0">
                <a:solidFill>
                  <a:srgbClr val="C00000"/>
                </a:solidFill>
              </a:rPr>
              <a:t>PoP-dry run</a:t>
            </a:r>
            <a:endParaRPr sz="5400" dirty="0">
              <a:solidFill>
                <a:srgbClr val="C00000"/>
              </a:solidFill>
            </a:endParaRPr>
          </a:p>
        </p:txBody>
      </p:sp>
      <p:sp>
        <p:nvSpPr>
          <p:cNvPr id="244" name="Google Shape;244;p44"/>
          <p:cNvSpPr txBox="1">
            <a:spLocks noGrp="1"/>
          </p:cNvSpPr>
          <p:nvPr>
            <p:ph type="sldNum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33" tIns="45700" rIns="91433" bIns="45700" rtlCol="0" anchor="ctr" anchorCtr="0">
            <a:noAutofit/>
          </a:bodyPr>
          <a:lstStyle/>
          <a:p>
            <a:fld id="{00000000-1234-1234-1234-123412341234}" type="slidenum">
              <a:rPr lang="it"/>
              <a:pPr/>
              <a:t>9</a:t>
            </a:fld>
            <a:endParaRPr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7F5FE2FF-DC1F-4546-9E9B-DD14B94BF2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8741" y="373016"/>
            <a:ext cx="3745331" cy="257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E35B3841-81CA-E945-9905-0E4ECE4DF504}"/>
              </a:ext>
            </a:extLst>
          </p:cNvPr>
          <p:cNvSpPr txBox="1"/>
          <p:nvPr/>
        </p:nvSpPr>
        <p:spPr>
          <a:xfrm>
            <a:off x="257907" y="3310969"/>
            <a:ext cx="604043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US" sz="2000" dirty="0"/>
              <a:t>891 kg x day exposure with NaI-33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/>
              <a:t>N</a:t>
            </a:r>
            <a:r>
              <a:rPr lang="it-US" sz="2000" dirty="0"/>
              <a:t>oise reduction by BDT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US" sz="2000" dirty="0"/>
              <a:t>Rate in ROI dominated (60%) by external background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US" sz="2000" baseline="30000" dirty="0"/>
              <a:t>40</a:t>
            </a:r>
            <a:r>
              <a:rPr lang="it-US" sz="2000" dirty="0"/>
              <a:t>K in ROI only 10% of total rate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US" sz="2000" dirty="0"/>
              <a:t>Rate in ROI = 1.39±0.03 dru</a:t>
            </a:r>
          </a:p>
        </p:txBody>
      </p:sp>
      <p:pic>
        <p:nvPicPr>
          <p:cNvPr id="6" name="Immagine 5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6EB5D569-68D1-464C-A1B9-0BB148E219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2588" y="376815"/>
            <a:ext cx="3910025" cy="2682083"/>
          </a:xfrm>
          <a:prstGeom prst="rect">
            <a:avLst/>
          </a:prstGeom>
        </p:spPr>
      </p:pic>
      <p:cxnSp>
        <p:nvCxnSpPr>
          <p:cNvPr id="16" name="Google Shape;247;p44">
            <a:extLst>
              <a:ext uri="{FF2B5EF4-FFF2-40B4-BE49-F238E27FC236}">
                <a16:creationId xmlns:a16="http://schemas.microsoft.com/office/drawing/2014/main" id="{25C0506A-3698-2641-B863-1054FF0AFDD0}"/>
              </a:ext>
            </a:extLst>
          </p:cNvPr>
          <p:cNvCxnSpPr>
            <a:cxnSpLocks/>
          </p:cNvCxnSpPr>
          <p:nvPr/>
        </p:nvCxnSpPr>
        <p:spPr>
          <a:xfrm flipV="1">
            <a:off x="3773978" y="1344582"/>
            <a:ext cx="1371922" cy="884632"/>
          </a:xfrm>
          <a:prstGeom prst="straightConnector1">
            <a:avLst/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6AF5F28C-1E3A-DB4D-8C31-52C6046DA1B9}"/>
              </a:ext>
            </a:extLst>
          </p:cNvPr>
          <p:cNvSpPr txBox="1"/>
          <p:nvPr/>
        </p:nvSpPr>
        <p:spPr>
          <a:xfrm>
            <a:off x="3131081" y="2197679"/>
            <a:ext cx="1371922" cy="3687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BDT cut </a:t>
            </a:r>
            <a:endParaRPr lang="it-US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E22449D-2BFB-384E-91D0-4BE185E9F7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5400" y="3236913"/>
            <a:ext cx="4978400" cy="330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20011</TotalTime>
  <Words>1500</Words>
  <Application>Microsoft Macintosh PowerPoint</Application>
  <PresentationFormat>Widescreen</PresentationFormat>
  <Paragraphs>221</Paragraphs>
  <Slides>24</Slides>
  <Notes>4</Notes>
  <HiddenSlides>0</HiddenSlides>
  <MMClips>1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24</vt:i4>
      </vt:variant>
    </vt:vector>
  </HeadingPairs>
  <TitlesOfParts>
    <vt:vector size="34" baseType="lpstr">
      <vt:lpstr>-apple-system</vt:lpstr>
      <vt:lpstr>Arial</vt:lpstr>
      <vt:lpstr>ArialMT</vt:lpstr>
      <vt:lpstr>Calibri</vt:lpstr>
      <vt:lpstr>Calibri Light</vt:lpstr>
      <vt:lpstr>Proxima Nova</vt:lpstr>
      <vt:lpstr>Symbol</vt:lpstr>
      <vt:lpstr>Times</vt:lpstr>
      <vt:lpstr>Wingdings</vt:lpstr>
      <vt:lpstr>Tema di Office</vt:lpstr>
      <vt:lpstr>Status of the SABRE  Dark Matter experiment</vt:lpstr>
      <vt:lpstr>Motivation of SABRE Sodium-iodide with Active Background RejEction</vt:lpstr>
      <vt:lpstr>Ultra-high radio-purity NaI(Tl) detectors</vt:lpstr>
      <vt:lpstr>NaI(Tl) crystal production for SABRE</vt:lpstr>
      <vt:lpstr>ICP-MS screening of tip and tail samples after growth</vt:lpstr>
      <vt:lpstr>Grown crystals and underground at LNGS</vt:lpstr>
      <vt:lpstr>PoP at LNGS</vt:lpstr>
      <vt:lpstr>Beyond the PoP run</vt:lpstr>
      <vt:lpstr>PoP-dry run</vt:lpstr>
      <vt:lpstr>PoP-dry background breakdown</vt:lpstr>
      <vt:lpstr>Zone refining purification in SABRE</vt:lpstr>
      <vt:lpstr>Performance of ZR purification</vt:lpstr>
      <vt:lpstr>Data from tested crystals</vt:lpstr>
      <vt:lpstr>Preliminary design of  SABRE-North</vt:lpstr>
      <vt:lpstr>Operation for NaI-37 in underground Radon-free clear room (400mBq/m3) previously built for DarkSide-50</vt:lpstr>
      <vt:lpstr>Presentazione standard di PowerPoint</vt:lpstr>
      <vt:lpstr>Stawell Underground Physics Laboratory (SUPL) and  SABRE-South</vt:lpstr>
      <vt:lpstr>Presentazione standard di PowerPoint</vt:lpstr>
      <vt:lpstr>SABRE-South detector</vt:lpstr>
      <vt:lpstr>Conclusions</vt:lpstr>
      <vt:lpstr>Publications</vt:lpstr>
      <vt:lpstr>Thank you!</vt:lpstr>
      <vt:lpstr>Ongoing activities for 2023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Aldo Ianni</dc:creator>
  <cp:lastModifiedBy>Aldo Ianni</cp:lastModifiedBy>
  <cp:revision>102</cp:revision>
  <dcterms:created xsi:type="dcterms:W3CDTF">2023-02-06T22:38:27Z</dcterms:created>
  <dcterms:modified xsi:type="dcterms:W3CDTF">2023-03-31T18:42:20Z</dcterms:modified>
</cp:coreProperties>
</file>