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bookmarkIdSeed="2">
  <p:sldMasterIdLst>
    <p:sldMasterId id="2147483754" r:id="rId1"/>
    <p:sldMasterId id="2147483848" r:id="rId2"/>
    <p:sldMasterId id="2147483860" r:id="rId3"/>
  </p:sldMasterIdLst>
  <p:notesMasterIdLst>
    <p:notesMasterId r:id="rId32"/>
  </p:notesMasterIdLst>
  <p:handoutMasterIdLst>
    <p:handoutMasterId r:id="rId33"/>
  </p:handoutMasterIdLst>
  <p:sldIdLst>
    <p:sldId id="1395" r:id="rId4"/>
    <p:sldId id="1718" r:id="rId5"/>
    <p:sldId id="1589" r:id="rId6"/>
    <p:sldId id="1711" r:id="rId7"/>
    <p:sldId id="258" r:id="rId8"/>
    <p:sldId id="1719" r:id="rId9"/>
    <p:sldId id="1720" r:id="rId10"/>
    <p:sldId id="1712" r:id="rId11"/>
    <p:sldId id="1699" r:id="rId12"/>
    <p:sldId id="1658" r:id="rId13"/>
    <p:sldId id="1700" r:id="rId14"/>
    <p:sldId id="1705" r:id="rId15"/>
    <p:sldId id="1727" r:id="rId16"/>
    <p:sldId id="1728" r:id="rId17"/>
    <p:sldId id="1697" r:id="rId18"/>
    <p:sldId id="1698" r:id="rId19"/>
    <p:sldId id="1724" r:id="rId20"/>
    <p:sldId id="1714" r:id="rId21"/>
    <p:sldId id="1726" r:id="rId22"/>
    <p:sldId id="1725" r:id="rId23"/>
    <p:sldId id="284" r:id="rId24"/>
    <p:sldId id="1716" r:id="rId25"/>
    <p:sldId id="1723" r:id="rId26"/>
    <p:sldId id="1722" r:id="rId27"/>
    <p:sldId id="1721" r:id="rId28"/>
    <p:sldId id="1715" r:id="rId29"/>
    <p:sldId id="1659" r:id="rId30"/>
    <p:sldId id="282" r:id="rId3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Calibri Light" panose="020F0302020204030204" pitchFamily="34" charset="0"/>
      <p:regular r:id="rId38"/>
      <p:italic r:id="rId39"/>
    </p:embeddedFont>
    <p:embeddedFont>
      <p:font typeface="Cambria" panose="02040503050406030204" pitchFamily="18" charset="0"/>
      <p:regular r:id="rId40"/>
      <p:bold r:id="rId41"/>
      <p:italic r:id="rId42"/>
      <p:boldItalic r:id="rId43"/>
    </p:embeddedFont>
    <p:embeddedFont>
      <p:font typeface="Cambria Math" panose="02040503050406030204" pitchFamily="18" charset="0"/>
      <p:regular r:id="rId44"/>
    </p:embeddedFont>
    <p:embeddedFont>
      <p:font typeface="Comic Sans MS" panose="030F0702030302020204" pitchFamily="66" charset="0"/>
      <p:regular r:id="rId45"/>
      <p:bold r:id="rId46"/>
      <p:italic r:id="rId47"/>
      <p:boldItalic r:id="rId48"/>
    </p:embeddedFont>
    <p:embeddedFont>
      <p:font typeface="Palatino Linotype" panose="02040502050505030304" pitchFamily="18" charset="0"/>
      <p:regular r:id="rId49"/>
      <p:bold r:id="rId50"/>
      <p:italic r:id="rId51"/>
      <p:boldItalic r:id="rId52"/>
    </p:embeddedFont>
    <p:embeddedFont>
      <p:font typeface="Verdana" panose="020B0604030504040204" pitchFamily="34" charset="0"/>
      <p:regular r:id="rId53"/>
      <p:bold r:id="rId54"/>
      <p:italic r:id="rId55"/>
      <p:boldItalic r:id="rId5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FFCC00"/>
    <a:srgbClr val="2F85BF"/>
    <a:srgbClr val="00CC00"/>
    <a:srgbClr val="FF00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16" autoAdjust="0"/>
    <p:restoredTop sz="95552" autoAdjust="0"/>
  </p:normalViewPr>
  <p:slideViewPr>
    <p:cSldViewPr>
      <p:cViewPr varScale="1">
        <p:scale>
          <a:sx n="86" d="100"/>
          <a:sy n="86" d="100"/>
        </p:scale>
        <p:origin x="429" y="72"/>
      </p:cViewPr>
      <p:guideLst>
        <p:guide orient="horz" pos="576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4098"/>
    </p:cViewPr>
  </p:sorterViewPr>
  <p:notesViewPr>
    <p:cSldViewPr>
      <p:cViewPr varScale="1">
        <p:scale>
          <a:sx n="51" d="100"/>
          <a:sy n="51" d="100"/>
        </p:scale>
        <p:origin x="-131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6.fntdata"/><Relationship Id="rId21" Type="http://schemas.openxmlformats.org/officeDocument/2006/relationships/slide" Target="slides/slide18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font" Target="fonts/font14.fntdata"/><Relationship Id="rId50" Type="http://schemas.openxmlformats.org/officeDocument/2006/relationships/font" Target="fonts/font17.fntdata"/><Relationship Id="rId55" Type="http://schemas.openxmlformats.org/officeDocument/2006/relationships/font" Target="fonts/font22.fntdata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3" Type="http://schemas.openxmlformats.org/officeDocument/2006/relationships/font" Target="fonts/font20.fntdata"/><Relationship Id="rId58" Type="http://schemas.openxmlformats.org/officeDocument/2006/relationships/viewProps" Target="viewProp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font" Target="fonts/font15.fntdata"/><Relationship Id="rId56" Type="http://schemas.openxmlformats.org/officeDocument/2006/relationships/font" Target="fonts/font23.fntdata"/><Relationship Id="rId8" Type="http://schemas.openxmlformats.org/officeDocument/2006/relationships/slide" Target="slides/slide5.xml"/><Relationship Id="rId51" Type="http://schemas.openxmlformats.org/officeDocument/2006/relationships/font" Target="fonts/font18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font" Target="fonts/font13.fntdata"/><Relationship Id="rId59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font" Target="fonts/font8.fntdata"/><Relationship Id="rId54" Type="http://schemas.openxmlformats.org/officeDocument/2006/relationships/font" Target="fonts/font2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3.fntdata"/><Relationship Id="rId49" Type="http://schemas.openxmlformats.org/officeDocument/2006/relationships/font" Target="fonts/font16.fntdata"/><Relationship Id="rId57" Type="http://schemas.openxmlformats.org/officeDocument/2006/relationships/presProps" Target="pres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font" Target="fonts/font11.fntdata"/><Relationship Id="rId52" Type="http://schemas.openxmlformats.org/officeDocument/2006/relationships/font" Target="fonts/font19.fntdata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91B20D6-356E-4CF1-B21B-76E6BC60F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715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Palatino Linotype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Palatino Linotype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4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Palatino Linotype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4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Palatino Linotype" pitchFamily="18" charset="0"/>
              </a:defRPr>
            </a:lvl1pPr>
          </a:lstStyle>
          <a:p>
            <a:pPr>
              <a:defRPr/>
            </a:pPr>
            <a:fld id="{44BF20B2-E1C1-4965-A111-81335E6483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97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2D3E53-EEF9-4B5A-ABF2-5565588AFAF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911D2EF9-A29D-4303-9902-0831C72ACA16}" type="slidenum">
              <a:t>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525CCC-6F56-4878-ABF9-C0003E37194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329621-CD79-46CA-9225-488755B7765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54063"/>
            <a:ext cx="5029200" cy="377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Three main challenges. First two have been solved by others,</a:t>
            </a:r>
            <a:r>
              <a:rPr lang="en-US" baseline="0" dirty="0"/>
              <a:t> the last one we know how to use. Hudson’s group has been working with thorium-229 and barium-133. (In fact, three weeks ago we demonstrated the first-ever laser cooling of Ba-133, 10 yr half life).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DC611AD8-A402-4DFB-BF53-37D59C3020CE}" type="slidenum">
              <a:rPr lang="en-US" sz="1400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18</a:t>
            </a:fld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5899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78D6A-E0FC-4FE3-997F-9FF90790A96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21DE1-0849-4554-AA2E-C7C5396A36B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8E874-8318-479B-AC71-D40726F3C9C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8447F-8166-42AA-A2C5-836088A9546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B8C50-0A1E-48A7-8748-2567BD6692E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14412-42EB-48DF-B2E4-56C2C6B149B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762079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543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217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90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433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79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03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159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07FB7-6FEE-4DEF-8B40-3AD76FFA374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0D878-5F3E-4D30-A675-64798E43469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18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00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3420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012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72F30-D932-475E-8D34-A59194F236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2968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9E4F0-3B93-4612-A430-07CF22B34D5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471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2BA99E-913C-47EC-A518-623E5AF453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5132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9D36B-9854-4164-A47B-1815199FC30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8395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908AB-E9E8-4A9E-9840-AA8FDF494A1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451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4DC558-CF4F-48B8-B4A0-3F0A3C2A19C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70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A53B9-6F12-400D-A67B-49C7DBE04F3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68A48-3764-4A66-B8DE-E152CAECE32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A4B8E-F05D-4EC5-A54D-09EF9560BA2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1792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E6D68E-DE87-4C8D-A046-472E5380108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3909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99CA2-C510-4FAA-9D70-43B5016F5C1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1388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87CCA-8C6F-46EC-8A38-E89B3169CD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4202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A0B243-F108-4DA3-AD91-27354710988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65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968FA-A5D4-4CD6-AE5D-FE70D946BBF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38154-A703-4D31-A309-B442E778E58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F5CF3-950C-41F1-8D17-0989E1A434F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16A66-AD6B-4B83-B7C2-7A4513B6969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3CF7C-EE47-4C47-9140-F5659EC1E51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06814-AD34-4D65-85E9-AA024C4B959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5AC23-8A92-41BD-842B-B3AFAFE65F0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1C8D6-4FBB-4E2F-B6BD-D34A3F6B744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AB48F-8696-4601-B51D-747AE6A36AA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114FF-EE80-452A-BCB6-C5967EAA59B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39ABD-491B-4F6B-93A6-4628F27F61F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0B278-0799-4418-8A7D-1A35E5A3525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89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fld id="{4171EF71-FD4A-4157-8F92-37E8F54462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fld id="{A0A2DEF6-E692-42EB-94BB-D9CD4C570B5F}" type="slidenum">
              <a:rPr lang="en-US">
                <a:solidFill>
                  <a:prstClr val="black">
                    <a:tint val="75000"/>
                  </a:prstClr>
                </a:solidFill>
              </a:rPr>
              <a:pPr eaLnBrk="1" hangingPunct="1"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8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BD16F94-7C1F-4A45-BF13-BC02F23758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3/30/2023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FD53D932-9F13-AF45-8A39-5DECE0EEF8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50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450A1C-7E06-48AD-82DC-1F3B6B70B99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809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5.tiff"/><Relationship Id="rId5" Type="http://schemas.openxmlformats.org/officeDocument/2006/relationships/image" Target="../media/image26.png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7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2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7.png"/><Relationship Id="rId7" Type="http://schemas.openxmlformats.org/officeDocument/2006/relationships/image" Target="../media/image36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5.jpg"/><Relationship Id="rId5" Type="http://schemas.openxmlformats.org/officeDocument/2006/relationships/image" Target="../media/image34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8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7.png"/><Relationship Id="rId7" Type="http://schemas.openxmlformats.org/officeDocument/2006/relationships/image" Target="../media/image4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3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1.tiff"/><Relationship Id="rId7" Type="http://schemas.openxmlformats.org/officeDocument/2006/relationships/image" Target="../media/image12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Relationship Id="rId9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5.tiff"/><Relationship Id="rId5" Type="http://schemas.openxmlformats.org/officeDocument/2006/relationships/image" Target="../media/image24.tiff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814955"/>
            <a:ext cx="4419600" cy="2000933"/>
          </a:xfrm>
        </p:spPr>
        <p:txBody>
          <a:bodyPr>
            <a:normAutofit/>
          </a:bodyPr>
          <a:lstStyle/>
          <a:p>
            <a:r>
              <a:rPr lang="en-US" sz="4000" dirty="0"/>
              <a:t>The HUNTER Sterile Neutrino Search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-7"/>
            <a:ext cx="9144000" cy="802484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endParaRPr lang="en-US" sz="36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4800" y="138394"/>
            <a:ext cx="1787602" cy="53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02112" y="18875"/>
            <a:ext cx="1039359" cy="78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BA6689-F968-409B-8892-E6BFF96A7B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2"/>
          <a:stretch/>
        </p:blipFill>
        <p:spPr>
          <a:xfrm>
            <a:off x="374828" y="1283010"/>
            <a:ext cx="3354036" cy="3733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DA7860-4505-4DF1-A722-2CDA105AFDC9}"/>
              </a:ext>
            </a:extLst>
          </p:cNvPr>
          <p:cNvSpPr txBox="1"/>
          <p:nvPr/>
        </p:nvSpPr>
        <p:spPr>
          <a:xfrm>
            <a:off x="3879761" y="2861263"/>
            <a:ext cx="4502239" cy="215554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Temple University: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  </a:t>
            </a:r>
            <a:r>
              <a:rPr lang="en-US" sz="1400" b="1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C.J. </a:t>
            </a:r>
            <a:r>
              <a:rPr lang="en-US" sz="1400" b="1" i="0" u="none" strike="noStrike" kern="1200" cap="none" dirty="0" err="1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Martoff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, V. 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Palmaccio</a:t>
            </a:r>
            <a:endParaRPr lang="en-US" sz="1400" b="0" i="0" u="none" strike="noStrike" kern="1200" cap="none" dirty="0">
              <a:ln>
                <a:noFill/>
              </a:ln>
              <a:latin typeface="Liberation Sans" pitchFamily="18"/>
              <a:ea typeface="WenQuanYi Micro Hei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UCLA: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 </a:t>
            </a:r>
            <a:r>
              <a:rPr lang="en-US" sz="1400" b="1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P. Hamilton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, E. Hudson, P.F. Smith, E. Chang, 	S. Khamis, C. Schneider (now JPL)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Princeton U.: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 P. Meyers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Hebrew Univ. of Jerusalem: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 G. Ron, A. 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Prosnyakov</a:t>
            </a:r>
            <a:endParaRPr lang="en-US" sz="1400" b="0" i="0" u="none" strike="noStrike" kern="1200" cap="none" dirty="0">
              <a:ln>
                <a:noFill/>
              </a:ln>
              <a:latin typeface="Liberation Sans" pitchFamily="18"/>
              <a:ea typeface="WenQuanYi Micro Hei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U. Houston: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 A. Renshaw, F. 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Malatino</a:t>
            </a:r>
            <a:endParaRPr lang="en-US" sz="1400" b="0" i="0" u="none" strike="noStrike" kern="1200" cap="none" dirty="0">
              <a:ln>
                <a:noFill/>
              </a:ln>
              <a:latin typeface="Liberation Sans" pitchFamily="18"/>
              <a:ea typeface="WenQuanYi Micro Hei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0" i="0" u="none" strike="noStrike" kern="1200" cap="none" dirty="0">
              <a:ln>
                <a:noFill/>
              </a:ln>
              <a:latin typeface="Liberation Sans" pitchFamily="18"/>
              <a:ea typeface="WenQuanYi Micro Hei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Theory Collaborators: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dirty="0">
                <a:uFillTx/>
                <a:latin typeface="Liberation Sans" pitchFamily="18"/>
                <a:ea typeface="WenQuanYi Micro Hei" pitchFamily="2"/>
                <a:cs typeface="FreeSans" pitchFamily="2"/>
              </a:rPr>
              <a:t>	</a:t>
            </a: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UCLA: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 G. 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Gelmini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, A. 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Kusenko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;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dirty="0">
                <a:uFillTx/>
                <a:latin typeface="Liberation Sans" pitchFamily="18"/>
                <a:ea typeface="WenQuanYi Micro Hei" pitchFamily="2"/>
                <a:cs typeface="FreeSans" pitchFamily="2"/>
              </a:rPr>
              <a:t>	</a:t>
            </a: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UCI: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 K. 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Abazajian</a:t>
            </a:r>
            <a:endParaRPr lang="en-US" sz="1400" b="0" i="0" u="none" strike="noStrike" kern="1200" cap="none" dirty="0">
              <a:ln>
                <a:noFill/>
              </a:ln>
              <a:latin typeface="Liberation Sans" pitchFamily="18"/>
              <a:ea typeface="WenQuanYi Micro Hei" pitchFamily="2"/>
              <a:cs typeface="FreeSans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97397F-7B6A-481A-AD57-D334D4CD2541}"/>
              </a:ext>
            </a:extLst>
          </p:cNvPr>
          <p:cNvSpPr txBox="1"/>
          <p:nvPr/>
        </p:nvSpPr>
        <p:spPr>
          <a:xfrm>
            <a:off x="1447800" y="5276105"/>
            <a:ext cx="6002775" cy="29734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u="sng" dirty="0">
                <a:latin typeface="Liberation Sans" pitchFamily="18"/>
                <a:ea typeface="WenQuanYi Micro Hei" pitchFamily="2"/>
                <a:cs typeface="FreeSans" pitchFamily="2"/>
              </a:rPr>
              <a:t>See details in </a:t>
            </a: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C. J. </a:t>
            </a:r>
            <a:r>
              <a:rPr lang="en-US" sz="1400" b="0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Martoff</a:t>
            </a:r>
            <a:r>
              <a:rPr lang="en-US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WenQuanYi Micro Hei" pitchFamily="2"/>
                <a:cs typeface="FreeSans" pitchFamily="2"/>
              </a:rPr>
              <a:t> et al, Quantum Sci. Technol. 6, 024008 (2021)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1E16BD7-41FB-4000-BCEE-8DAD3F0DCB9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888257" y="5791200"/>
            <a:ext cx="75888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3132C6D-7E57-4686-9EE7-A685D814378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138236" y="5960400"/>
            <a:ext cx="1490400" cy="57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8322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8500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28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does a sterile neutrino look like?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514600" y="3918212"/>
            <a:ext cx="3352799" cy="371512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14" kern="0" dirty="0">
                <a:solidFill>
                  <a:prstClr val="black"/>
                </a:solidFill>
                <a:latin typeface="Symbol" charset="2"/>
                <a:ea typeface=""/>
                <a:cs typeface="Symbol" charset="2"/>
              </a:rPr>
              <a:t>n</a:t>
            </a:r>
            <a:r>
              <a:rPr lang="en-US" sz="1814" kern="0" baseline="-250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e</a:t>
            </a:r>
            <a:r>
              <a:rPr lang="en-US" sz="1814" kern="0" baseline="-25000" dirty="0">
                <a:solidFill>
                  <a:prstClr val="black"/>
                </a:solidFill>
                <a:latin typeface="Symbol" charset="2"/>
                <a:ea typeface=""/>
                <a:cs typeface="Symbol" charset="2"/>
              </a:rPr>
              <a:t> </a:t>
            </a:r>
            <a:r>
              <a:rPr lang="en-US" sz="1814" kern="0" dirty="0">
                <a:solidFill>
                  <a:prstClr val="black"/>
                </a:solidFill>
                <a:latin typeface="Symbol" charset="2"/>
                <a:ea typeface=""/>
                <a:cs typeface="Symbol" charset="2"/>
              </a:rPr>
              <a:t>=  </a:t>
            </a:r>
            <a:r>
              <a:rPr lang="en-US" sz="1814" kern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c</a:t>
            </a:r>
            <a:r>
              <a:rPr lang="en-US" sz="1814" kern="0" baseline="-250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e1</a:t>
            </a:r>
            <a:r>
              <a:rPr lang="en-US" sz="1814" kern="0" dirty="0">
                <a:solidFill>
                  <a:prstClr val="black"/>
                </a:solidFill>
                <a:latin typeface="Symbol" charset="2"/>
                <a:ea typeface=""/>
                <a:cs typeface="Symbol" charset="2"/>
              </a:rPr>
              <a:t>n</a:t>
            </a:r>
            <a:r>
              <a:rPr lang="en-US" sz="1814" kern="0" baseline="-250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1</a:t>
            </a:r>
            <a:r>
              <a:rPr lang="en-US" sz="1814" kern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+ c</a:t>
            </a:r>
            <a:r>
              <a:rPr lang="en-US" sz="1814" kern="0" baseline="-250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e2</a:t>
            </a:r>
            <a:r>
              <a:rPr lang="en-US" sz="1814" kern="0" dirty="0">
                <a:solidFill>
                  <a:prstClr val="black"/>
                </a:solidFill>
                <a:latin typeface="Symbol" charset="2"/>
                <a:ea typeface=""/>
                <a:cs typeface="Symbol" charset="2"/>
              </a:rPr>
              <a:t>n</a:t>
            </a:r>
            <a:r>
              <a:rPr lang="en-US" sz="1814" kern="0" baseline="-250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2</a:t>
            </a:r>
            <a:r>
              <a:rPr lang="en-US" sz="1814" kern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 + c</a:t>
            </a:r>
            <a:r>
              <a:rPr lang="en-US" sz="1814" kern="0" baseline="-250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e3</a:t>
            </a:r>
            <a:r>
              <a:rPr lang="en-US" sz="1814" kern="0" dirty="0">
                <a:solidFill>
                  <a:prstClr val="black"/>
                </a:solidFill>
                <a:latin typeface="Symbol" charset="2"/>
                <a:ea typeface=""/>
                <a:cs typeface="Symbol" charset="2"/>
              </a:rPr>
              <a:t>n</a:t>
            </a:r>
            <a:r>
              <a:rPr lang="en-US" sz="1814" kern="0" baseline="-250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3   </a:t>
            </a:r>
            <a:r>
              <a:rPr lang="en-US" sz="1814" kern="0" dirty="0">
                <a:solidFill>
                  <a:srgbClr val="C00000"/>
                </a:solidFill>
                <a:latin typeface="Calibri" panose="020F0502020204030204"/>
                <a:ea typeface=""/>
                <a:cs typeface=""/>
              </a:rPr>
              <a:t>+ c</a:t>
            </a:r>
            <a:r>
              <a:rPr lang="en-US" sz="1814" kern="0" baseline="-25000" dirty="0">
                <a:solidFill>
                  <a:srgbClr val="C00000"/>
                </a:solidFill>
                <a:latin typeface="Calibri" panose="020F0502020204030204"/>
                <a:ea typeface=""/>
                <a:cs typeface=""/>
              </a:rPr>
              <a:t>e4</a:t>
            </a:r>
            <a:r>
              <a:rPr lang="en-US" sz="1814" kern="0" dirty="0">
                <a:solidFill>
                  <a:srgbClr val="C00000"/>
                </a:solidFill>
                <a:latin typeface="Symbol" charset="2"/>
                <a:ea typeface=""/>
                <a:cs typeface="Symbol" charset="2"/>
              </a:rPr>
              <a:t>n</a:t>
            </a:r>
            <a:r>
              <a:rPr lang="en-US" sz="1814" kern="0" baseline="-25000" dirty="0">
                <a:solidFill>
                  <a:srgbClr val="C00000"/>
                </a:solidFill>
                <a:latin typeface="Calibri" panose="020F0502020204030204"/>
                <a:ea typeface=""/>
                <a:cs typeface="Symbol" charset="2"/>
              </a:rPr>
              <a:t>4</a:t>
            </a:r>
            <a:endParaRPr lang="en-US" sz="1814" kern="0" baseline="-25000" dirty="0">
              <a:solidFill>
                <a:srgbClr val="C00000"/>
              </a:solidFill>
              <a:latin typeface="Symbol" charset="2"/>
              <a:ea typeface=""/>
              <a:cs typeface="Symbol" charset="2"/>
            </a:endParaRPr>
          </a:p>
        </p:txBody>
      </p:sp>
      <p:cxnSp>
        <p:nvCxnSpPr>
          <p:cNvPr id="27" name="Straight Arrow Connector 26"/>
          <p:cNvCxnSpPr>
            <a:cxnSpLocks/>
          </p:cNvCxnSpPr>
          <p:nvPr/>
        </p:nvCxnSpPr>
        <p:spPr>
          <a:xfrm>
            <a:off x="2653184" y="3310569"/>
            <a:ext cx="0" cy="575631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8" name="Straight Connector 27"/>
          <p:cNvCxnSpPr/>
          <p:nvPr/>
        </p:nvCxnSpPr>
        <p:spPr>
          <a:xfrm rot="10800000">
            <a:off x="824479" y="2882390"/>
            <a:ext cx="629320" cy="1316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solid"/>
            <a:miter lim="800000"/>
            <a:headEnd type="none"/>
            <a:tailEnd type="triangle" w="lg" len="lg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>
            <a:off x="1560534" y="2890355"/>
            <a:ext cx="1369979" cy="0"/>
          </a:xfrm>
          <a:prstGeom prst="line">
            <a:avLst/>
          </a:prstGeom>
          <a:noFill/>
          <a:ln w="28575" cap="flat" cmpd="sng" algn="ctr">
            <a:solidFill>
              <a:srgbClr val="5B9BD5"/>
            </a:solidFill>
            <a:prstDash val="dash"/>
            <a:miter lim="800000"/>
            <a:tailEnd type="triangle" w="lg" len="lg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1925172" y="2972015"/>
            <a:ext cx="1966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‘electron neutrino’ </a:t>
            </a:r>
          </a:p>
        </p:txBody>
      </p:sp>
      <p:cxnSp>
        <p:nvCxnSpPr>
          <p:cNvPr id="33" name="Straight Arrow Connector 32"/>
          <p:cNvCxnSpPr>
            <a:cxnSpLocks/>
          </p:cNvCxnSpPr>
          <p:nvPr/>
        </p:nvCxnSpPr>
        <p:spPr>
          <a:xfrm flipV="1">
            <a:off x="2777865" y="4383156"/>
            <a:ext cx="955935" cy="536814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arrow" w="lg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345616" y="5039774"/>
                <a:ext cx="5264984" cy="846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33" kern="0" dirty="0">
                    <a:solidFill>
                      <a:srgbClr val="C00000"/>
                    </a:solidFill>
                    <a:latin typeface="Calibri" panose="020F0502020204030204"/>
                    <a:ea typeface=""/>
                    <a:cs typeface=""/>
                  </a:rPr>
                  <a:t>      ‘sterile’ neutrino component –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33" i="1" ker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"/>
                            <a:cs typeface=""/>
                          </a:rPr>
                        </m:ctrlPr>
                      </m:sSubPr>
                      <m:e>
                        <m:r>
                          <a:rPr lang="en-US" sz="1633" i="1" ker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"/>
                            <a:cs typeface=""/>
                          </a:rPr>
                          <m:t>𝑐</m:t>
                        </m:r>
                      </m:e>
                      <m:sub>
                        <m:r>
                          <a:rPr lang="en-US" sz="1633" b="0" i="1" kern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"/>
                            <a:cs typeface=""/>
                          </a:rPr>
                          <m:t>𝑒</m:t>
                        </m:r>
                        <m:r>
                          <a:rPr lang="en-US" sz="1633" b="0" i="1" kern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"/>
                            <a:cs typeface=""/>
                          </a:rPr>
                          <m:t>4</m:t>
                        </m:r>
                      </m:sub>
                    </m:sSub>
                    <m:r>
                      <a:rPr lang="en-US" sz="1633" i="1" ker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"/>
                        <a:cs typeface=""/>
                      </a:rPr>
                      <m:t>≪1</m:t>
                    </m:r>
                  </m:oMath>
                </a14:m>
                <a:endParaRPr lang="en-US" sz="1633" kern="0" dirty="0">
                  <a:solidFill>
                    <a:srgbClr val="C00000"/>
                  </a:solidFill>
                  <a:latin typeface="Calibri" panose="020F0502020204030204"/>
                  <a:ea typeface=""/>
                  <a:cs typeface=""/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33" kern="0" dirty="0">
                    <a:solidFill>
                      <a:srgbClr val="C00000"/>
                    </a:solidFill>
                    <a:latin typeface="Calibri" panose="020F0502020204030204"/>
                    <a:ea typeface=""/>
                    <a:cs typeface=""/>
                  </a:rPr>
                  <a:t>       </a:t>
                </a:r>
                <a:r>
                  <a:rPr lang="en-US" sz="1633" kern="0" dirty="0">
                    <a:latin typeface="Calibri" panose="020F0502020204030204"/>
                    <a:ea typeface=""/>
                    <a:cs typeface=""/>
                  </a:rPr>
                  <a:t>The amplitude squared is the “coupling strength.”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33" b="1" kern="0" dirty="0">
                    <a:solidFill>
                      <a:srgbClr val="7030A0"/>
                    </a:solidFill>
                    <a:latin typeface="Calibri" panose="020F0502020204030204"/>
                    <a:ea typeface=""/>
                    <a:cs typeface=""/>
                  </a:rPr>
                  <a:t>     </a:t>
                </a:r>
                <a:endParaRPr lang="en-US" sz="1814" kern="0" dirty="0">
                  <a:solidFill>
                    <a:srgbClr val="7030A0"/>
                  </a:solidFill>
                  <a:latin typeface="Calibri" panose="020F0502020204030204"/>
                  <a:ea typeface=""/>
                  <a:cs typeface="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16" y="5039774"/>
                <a:ext cx="5264984" cy="846194"/>
              </a:xfrm>
              <a:prstGeom prst="rect">
                <a:avLst/>
              </a:prstGeom>
              <a:blipFill>
                <a:blip r:embed="rId4"/>
                <a:stretch>
                  <a:fillRect t="-2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401804" y="4919971"/>
            <a:ext cx="2768707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33" kern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standard neutrino mass states</a:t>
            </a:r>
          </a:p>
        </p:txBody>
      </p:sp>
      <p:cxnSp>
        <p:nvCxnSpPr>
          <p:cNvPr id="37" name="Straight Arrow Connector 36"/>
          <p:cNvCxnSpPr>
            <a:cxnSpLocks/>
          </p:cNvCxnSpPr>
          <p:nvPr/>
        </p:nvCxnSpPr>
        <p:spPr>
          <a:xfrm flipV="1">
            <a:off x="5410202" y="4362288"/>
            <a:ext cx="0" cy="55768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tailEnd type="arrow" w="lg" len="med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218217" y="5852101"/>
            <a:ext cx="89257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The “normal” electron neutrino is a superposition of mass states including components of possible sterile neutrinos.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6D4F24-1916-42AB-A048-0F4B78510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0821" y="1486098"/>
            <a:ext cx="3733800" cy="203922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DDEEBD9-B6C2-42F8-867F-686865B476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1313439" y="2581517"/>
            <a:ext cx="650404" cy="579145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54FCDE9-9AEB-4100-9F19-DCFF06AEB631}"/>
              </a:ext>
            </a:extLst>
          </p:cNvPr>
          <p:cNvSpPr txBox="1"/>
          <p:nvPr/>
        </p:nvSpPr>
        <p:spPr>
          <a:xfrm>
            <a:off x="709071" y="2980188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</a:rPr>
              <a:t>recoil</a:t>
            </a:r>
          </a:p>
        </p:txBody>
      </p:sp>
    </p:spTree>
    <p:extLst>
      <p:ext uri="{BB962C8B-B14F-4D97-AF65-F5344CB8AC3E}">
        <p14:creationId xmlns:p14="http://schemas.microsoft.com/office/powerpoint/2010/main" val="195127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4" descr="Image result for eric hudson uc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32" name="Straight Connector 131"/>
          <p:cNvCxnSpPr/>
          <p:nvPr/>
        </p:nvCxnSpPr>
        <p:spPr>
          <a:xfrm rot="16200000" flipH="1">
            <a:off x="6858126" y="3917202"/>
            <a:ext cx="109245" cy="484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16200000" flipH="1">
            <a:off x="5407850" y="3915250"/>
            <a:ext cx="108639" cy="1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6200000" flipH="1">
            <a:off x="6119840" y="3917141"/>
            <a:ext cx="108639" cy="1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5337342" y="3938995"/>
            <a:ext cx="31513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0                  50               100                                200                          </a:t>
            </a:r>
          </a:p>
        </p:txBody>
      </p:sp>
      <p:grpSp>
        <p:nvGrpSpPr>
          <p:cNvPr id="136" name="Group 42"/>
          <p:cNvGrpSpPr/>
          <p:nvPr/>
        </p:nvGrpSpPr>
        <p:grpSpPr>
          <a:xfrm>
            <a:off x="6042673" y="3573358"/>
            <a:ext cx="254548" cy="284702"/>
            <a:chOff x="6508160" y="4627603"/>
            <a:chExt cx="478928" cy="866802"/>
          </a:xfrm>
        </p:grpSpPr>
        <p:cxnSp>
          <p:nvCxnSpPr>
            <p:cNvPr id="137" name="Curved Connector 136"/>
            <p:cNvCxnSpPr/>
            <p:nvPr/>
          </p:nvCxnSpPr>
          <p:spPr>
            <a:xfrm>
              <a:off x="6747624" y="4627603"/>
              <a:ext cx="239464" cy="865501"/>
            </a:xfrm>
            <a:prstGeom prst="curvedConnector3">
              <a:avLst/>
            </a:prstGeom>
            <a:ln w="158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urved Connector 137"/>
            <p:cNvCxnSpPr/>
            <p:nvPr/>
          </p:nvCxnSpPr>
          <p:spPr>
            <a:xfrm flipH="1">
              <a:off x="6508160" y="4628904"/>
              <a:ext cx="239464" cy="865501"/>
            </a:xfrm>
            <a:prstGeom prst="curvedConnector3">
              <a:avLst/>
            </a:prstGeom>
            <a:ln w="158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9" name="Straight Connector 138"/>
          <p:cNvCxnSpPr/>
          <p:nvPr/>
        </p:nvCxnSpPr>
        <p:spPr>
          <a:xfrm flipV="1">
            <a:off x="5460966" y="1840803"/>
            <a:ext cx="0" cy="2021217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D286D86E-2E1C-4DCC-970A-25C34BEC4E06}"/>
              </a:ext>
            </a:extLst>
          </p:cNvPr>
          <p:cNvGrpSpPr/>
          <p:nvPr/>
        </p:nvGrpSpPr>
        <p:grpSpPr>
          <a:xfrm>
            <a:off x="533402" y="990600"/>
            <a:ext cx="4761342" cy="2076552"/>
            <a:chOff x="533402" y="990600"/>
            <a:chExt cx="4761342" cy="2076552"/>
          </a:xfrm>
        </p:grpSpPr>
        <p:cxnSp>
          <p:nvCxnSpPr>
            <p:cNvPr id="117" name="Straight Arrow Connector 116"/>
            <p:cNvCxnSpPr/>
            <p:nvPr/>
          </p:nvCxnSpPr>
          <p:spPr>
            <a:xfrm flipH="1" flipV="1">
              <a:off x="1970378" y="1514647"/>
              <a:ext cx="327358" cy="827641"/>
            </a:xfrm>
            <a:prstGeom prst="straightConnector1">
              <a:avLst/>
            </a:prstGeom>
            <a:ln w="15875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rot="10800000" flipV="1">
              <a:off x="870450" y="2352681"/>
              <a:ext cx="1319701" cy="1"/>
            </a:xfrm>
            <a:prstGeom prst="line">
              <a:avLst/>
            </a:prstGeom>
            <a:ln w="15875"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2342359" y="2361446"/>
              <a:ext cx="1530570" cy="213726"/>
            </a:xfrm>
            <a:prstGeom prst="line">
              <a:avLst/>
            </a:prstGeom>
            <a:ln w="19050"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Connector 53"/>
            <p:cNvSpPr/>
            <p:nvPr/>
          </p:nvSpPr>
          <p:spPr>
            <a:xfrm>
              <a:off x="2163171" y="2220856"/>
              <a:ext cx="298646" cy="281183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598789" y="2405939"/>
              <a:ext cx="12212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ion p</a:t>
              </a:r>
              <a:r>
                <a:rPr lang="en-US" sz="1400" baseline="-25000" dirty="0"/>
                <a:t>N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093692" y="2564794"/>
              <a:ext cx="8323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neutrino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56096" y="1419570"/>
              <a:ext cx="14425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trigger X-ray p</a:t>
              </a:r>
              <a:r>
                <a:rPr lang="en-US" sz="1600" baseline="-25000" dirty="0">
                  <a:latin typeface="Symbol" charset="2"/>
                  <a:cs typeface="Symbol" charset="2"/>
                </a:rPr>
                <a:t>g</a:t>
              </a:r>
            </a:p>
          </p:txBody>
        </p:sp>
        <p:cxnSp>
          <p:nvCxnSpPr>
            <p:cNvPr id="127" name="Straight Arrow Connector 126"/>
            <p:cNvCxnSpPr/>
            <p:nvPr/>
          </p:nvCxnSpPr>
          <p:spPr>
            <a:xfrm flipV="1">
              <a:off x="2391717" y="1782525"/>
              <a:ext cx="182402" cy="365773"/>
            </a:xfrm>
            <a:prstGeom prst="straightConnector1">
              <a:avLst/>
            </a:prstGeom>
            <a:ln w="1587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 flipV="1">
              <a:off x="2482791" y="1924390"/>
              <a:ext cx="185310" cy="234607"/>
            </a:xfrm>
            <a:prstGeom prst="straightConnector1">
              <a:avLst/>
            </a:prstGeom>
            <a:ln w="1587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2341342" y="1430478"/>
              <a:ext cx="19810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electrons p</a:t>
              </a:r>
              <a:r>
                <a:rPr lang="en-US" sz="1400" baseline="-25000" dirty="0"/>
                <a:t>e</a:t>
              </a: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533402" y="990600"/>
              <a:ext cx="3907559" cy="20765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0" name="TextBox 139"/>
            <p:cNvSpPr txBox="1"/>
            <p:nvPr/>
          </p:nvSpPr>
          <p:spPr>
            <a:xfrm rot="16200000">
              <a:off x="4745755" y="2518163"/>
              <a:ext cx="6670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No of events</a:t>
              </a:r>
            </a:p>
          </p:txBody>
        </p:sp>
      </p:grpSp>
      <p:cxnSp>
        <p:nvCxnSpPr>
          <p:cNvPr id="141" name="Straight Connector 140"/>
          <p:cNvCxnSpPr/>
          <p:nvPr/>
        </p:nvCxnSpPr>
        <p:spPr>
          <a:xfrm flipV="1">
            <a:off x="5009247" y="3865397"/>
            <a:ext cx="3217425" cy="602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2" name="Group 44"/>
          <p:cNvGrpSpPr/>
          <p:nvPr/>
        </p:nvGrpSpPr>
        <p:grpSpPr>
          <a:xfrm>
            <a:off x="5208811" y="1959565"/>
            <a:ext cx="514118" cy="1907201"/>
            <a:chOff x="6508160" y="4627603"/>
            <a:chExt cx="478928" cy="866802"/>
          </a:xfrm>
        </p:grpSpPr>
        <p:cxnSp>
          <p:nvCxnSpPr>
            <p:cNvPr id="143" name="Curved Connector 142"/>
            <p:cNvCxnSpPr/>
            <p:nvPr/>
          </p:nvCxnSpPr>
          <p:spPr>
            <a:xfrm>
              <a:off x="6747624" y="4627603"/>
              <a:ext cx="239464" cy="865501"/>
            </a:xfrm>
            <a:prstGeom prst="curvedConnector3">
              <a:avLst/>
            </a:prstGeom>
            <a:ln w="12700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urved Connector 143"/>
            <p:cNvCxnSpPr/>
            <p:nvPr/>
          </p:nvCxnSpPr>
          <p:spPr>
            <a:xfrm flipH="1">
              <a:off x="6508160" y="4628904"/>
              <a:ext cx="239464" cy="865501"/>
            </a:xfrm>
            <a:prstGeom prst="curvedConnector3">
              <a:avLst>
                <a:gd name="adj1" fmla="val 52332"/>
              </a:avLst>
            </a:prstGeom>
            <a:ln w="12700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Box 144"/>
          <p:cNvSpPr txBox="1"/>
          <p:nvPr/>
        </p:nvSpPr>
        <p:spPr>
          <a:xfrm>
            <a:off x="6264557" y="2935221"/>
            <a:ext cx="2209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504D"/>
                </a:solidFill>
              </a:rPr>
              <a:t>keV sterile </a:t>
            </a:r>
            <a:r>
              <a:rPr lang="en-US" sz="1400" b="1" dirty="0">
                <a:solidFill>
                  <a:srgbClr val="C0504D"/>
                </a:solidFill>
                <a:latin typeface="Symbol" charset="2"/>
                <a:cs typeface="Symbol" charset="2"/>
              </a:rPr>
              <a:t>n</a:t>
            </a:r>
            <a:r>
              <a:rPr lang="en-US" sz="1400" b="1" baseline="-25000" dirty="0">
                <a:solidFill>
                  <a:srgbClr val="C0504D"/>
                </a:solidFill>
                <a:latin typeface="Cambria"/>
                <a:cs typeface="Cambria"/>
              </a:rPr>
              <a:t>s</a:t>
            </a:r>
            <a:r>
              <a:rPr lang="en-US" sz="1400" b="1" dirty="0">
                <a:solidFill>
                  <a:srgbClr val="C0504D"/>
                </a:solidFill>
              </a:rPr>
              <a:t> seen as</a:t>
            </a:r>
          </a:p>
          <a:p>
            <a:r>
              <a:rPr lang="en-US" sz="1400" b="1" dirty="0">
                <a:solidFill>
                  <a:srgbClr val="C0504D"/>
                </a:solidFill>
              </a:rPr>
              <a:t>separated population(s)</a:t>
            </a:r>
          </a:p>
        </p:txBody>
      </p:sp>
      <p:cxnSp>
        <p:nvCxnSpPr>
          <p:cNvPr id="146" name="Straight Arrow Connector 145"/>
          <p:cNvCxnSpPr/>
          <p:nvPr/>
        </p:nvCxnSpPr>
        <p:spPr>
          <a:xfrm rot="5400000">
            <a:off x="6233118" y="3418423"/>
            <a:ext cx="200991" cy="173632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5937146" y="1964275"/>
            <a:ext cx="2319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504D"/>
                </a:solidFill>
              </a:rPr>
              <a:t>standard neutrino events</a:t>
            </a:r>
          </a:p>
          <a:p>
            <a:r>
              <a:rPr lang="en-US" sz="1400" b="1" dirty="0">
                <a:solidFill>
                  <a:srgbClr val="C0504D"/>
                </a:solidFill>
              </a:rPr>
              <a:t>at zero mass</a:t>
            </a:r>
          </a:p>
        </p:txBody>
      </p:sp>
      <p:cxnSp>
        <p:nvCxnSpPr>
          <p:cNvPr id="148" name="Straight Arrow Connector 147"/>
          <p:cNvCxnSpPr/>
          <p:nvPr/>
        </p:nvCxnSpPr>
        <p:spPr>
          <a:xfrm flipH="1">
            <a:off x="5721303" y="2413824"/>
            <a:ext cx="240640" cy="265157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5856619" y="4154622"/>
            <a:ext cx="1983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reconstructed</a:t>
            </a:r>
            <a:r>
              <a:rPr lang="en-US" sz="1100" dirty="0"/>
              <a:t> mass</a:t>
            </a:r>
            <a:r>
              <a:rPr lang="en-US" sz="1100" baseline="30000" dirty="0"/>
              <a:t>2  </a:t>
            </a:r>
            <a:r>
              <a:rPr lang="en-US" sz="1100" dirty="0"/>
              <a:t>(keV</a:t>
            </a:r>
            <a:r>
              <a:rPr lang="en-US" sz="1100" baseline="30000" dirty="0"/>
              <a:t>2</a:t>
            </a:r>
            <a:r>
              <a:rPr lang="en-US" sz="1100" dirty="0"/>
              <a:t>)</a:t>
            </a:r>
            <a:endParaRPr lang="en-US" sz="1100" baseline="30000" dirty="0"/>
          </a:p>
        </p:txBody>
      </p:sp>
      <p:cxnSp>
        <p:nvCxnSpPr>
          <p:cNvPr id="150" name="Straight Connector 149"/>
          <p:cNvCxnSpPr/>
          <p:nvPr/>
        </p:nvCxnSpPr>
        <p:spPr>
          <a:xfrm>
            <a:off x="8195768" y="3867368"/>
            <a:ext cx="0" cy="1123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7569137" y="3870272"/>
            <a:ext cx="0" cy="1123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42"/>
          <p:cNvGrpSpPr/>
          <p:nvPr/>
        </p:nvGrpSpPr>
        <p:grpSpPr>
          <a:xfrm>
            <a:off x="7801307" y="3585570"/>
            <a:ext cx="254548" cy="284702"/>
            <a:chOff x="6508160" y="4627603"/>
            <a:chExt cx="478928" cy="866802"/>
          </a:xfrm>
        </p:grpSpPr>
        <p:cxnSp>
          <p:nvCxnSpPr>
            <p:cNvPr id="153" name="Curved Connector 152"/>
            <p:cNvCxnSpPr/>
            <p:nvPr/>
          </p:nvCxnSpPr>
          <p:spPr>
            <a:xfrm>
              <a:off x="6747624" y="4627603"/>
              <a:ext cx="239464" cy="865501"/>
            </a:xfrm>
            <a:prstGeom prst="curvedConnector3">
              <a:avLst/>
            </a:prstGeom>
            <a:ln w="15875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urved Connector 153"/>
            <p:cNvCxnSpPr/>
            <p:nvPr/>
          </p:nvCxnSpPr>
          <p:spPr>
            <a:xfrm flipH="1">
              <a:off x="6508160" y="4628904"/>
              <a:ext cx="239464" cy="865501"/>
            </a:xfrm>
            <a:prstGeom prst="curvedConnector3">
              <a:avLst/>
            </a:prstGeom>
            <a:ln w="15875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5" name="Straight Arrow Connector 154"/>
          <p:cNvCxnSpPr/>
          <p:nvPr/>
        </p:nvCxnSpPr>
        <p:spPr>
          <a:xfrm>
            <a:off x="7722020" y="3426280"/>
            <a:ext cx="111874" cy="190408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4858285" y="1208083"/>
            <a:ext cx="2844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Reconstructed mass spectra: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4810760" y="1177088"/>
            <a:ext cx="3831885" cy="33486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158" name="Group 157"/>
          <p:cNvGrpSpPr/>
          <p:nvPr/>
        </p:nvGrpSpPr>
        <p:grpSpPr>
          <a:xfrm>
            <a:off x="531227" y="3604081"/>
            <a:ext cx="3917624" cy="1130802"/>
            <a:chOff x="1039777" y="3813953"/>
            <a:chExt cx="3438605" cy="920361"/>
          </a:xfrm>
        </p:grpSpPr>
        <p:grpSp>
          <p:nvGrpSpPr>
            <p:cNvPr id="159" name="Group 158"/>
            <p:cNvGrpSpPr/>
            <p:nvPr/>
          </p:nvGrpSpPr>
          <p:grpSpPr>
            <a:xfrm>
              <a:off x="1039777" y="3813953"/>
              <a:ext cx="3438605" cy="920361"/>
              <a:chOff x="1153324" y="4540736"/>
              <a:chExt cx="4584807" cy="1227148"/>
            </a:xfrm>
          </p:grpSpPr>
          <p:sp>
            <p:nvSpPr>
              <p:cNvPr id="161" name="Rectangle 160"/>
              <p:cNvSpPr/>
              <p:nvPr/>
            </p:nvSpPr>
            <p:spPr>
              <a:xfrm>
                <a:off x="1383977" y="4924559"/>
                <a:ext cx="4206098" cy="3340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/>
                  <a:t>m</a:t>
                </a:r>
                <a:r>
                  <a:rPr lang="en-US" sz="1400" baseline="-25000" dirty="0">
                    <a:latin typeface="Symbol" charset="2"/>
                    <a:cs typeface="Symbol" charset="2"/>
                  </a:rPr>
                  <a:t>n</a:t>
                </a:r>
                <a:r>
                  <a:rPr lang="en-US" sz="1400" baseline="30000" dirty="0"/>
                  <a:t>2</a:t>
                </a:r>
                <a:r>
                  <a:rPr lang="en-US" sz="1400" dirty="0"/>
                  <a:t> = [Q - E</a:t>
                </a:r>
                <a:r>
                  <a:rPr lang="en-US" sz="1400" baseline="-25000" dirty="0"/>
                  <a:t>e</a:t>
                </a:r>
                <a:r>
                  <a:rPr lang="en-US" sz="1400" dirty="0"/>
                  <a:t> - E</a:t>
                </a:r>
                <a:r>
                  <a:rPr lang="en-US" sz="1400" baseline="-25000" dirty="0">
                    <a:latin typeface="Symbol" charset="2"/>
                    <a:cs typeface="Symbol" charset="2"/>
                  </a:rPr>
                  <a:t>g</a:t>
                </a:r>
                <a:r>
                  <a:rPr lang="en-US" sz="1400" dirty="0"/>
                  <a:t> - E</a:t>
                </a:r>
                <a:r>
                  <a:rPr lang="en-US" sz="1400" baseline="-25000" dirty="0"/>
                  <a:t>N</a:t>
                </a:r>
                <a:r>
                  <a:rPr lang="en-US" sz="1400" dirty="0"/>
                  <a:t>]</a:t>
                </a:r>
                <a:r>
                  <a:rPr lang="en-US" sz="1400" baseline="30000" dirty="0"/>
                  <a:t>2</a:t>
                </a:r>
                <a:r>
                  <a:rPr lang="en-US" sz="1400" dirty="0"/>
                  <a:t>   -   [ </a:t>
                </a:r>
                <a:r>
                  <a:rPr lang="en-US" sz="1400" b="1" dirty="0"/>
                  <a:t>p</a:t>
                </a:r>
                <a:r>
                  <a:rPr lang="en-US" sz="1400" b="1" baseline="-25000" dirty="0">
                    <a:latin typeface="Symbol" charset="2"/>
                    <a:cs typeface="Symbol" charset="2"/>
                  </a:rPr>
                  <a:t>g</a:t>
                </a:r>
                <a:r>
                  <a:rPr lang="en-US" sz="1400" b="1" dirty="0"/>
                  <a:t> + p</a:t>
                </a:r>
                <a:r>
                  <a:rPr lang="en-US" sz="1400" b="1" baseline="-25000" dirty="0"/>
                  <a:t>e</a:t>
                </a:r>
                <a:r>
                  <a:rPr lang="en-US" sz="1400" b="1" dirty="0"/>
                  <a:t> + p</a:t>
                </a:r>
                <a:r>
                  <a:rPr lang="en-US" sz="1400" b="1" baseline="-25000" dirty="0"/>
                  <a:t>N</a:t>
                </a:r>
                <a:r>
                  <a:rPr lang="en-US" sz="1400" dirty="0"/>
                  <a:t>]</a:t>
                </a:r>
                <a:r>
                  <a:rPr lang="en-US" sz="1400" baseline="30000" dirty="0"/>
                  <a:t>2</a:t>
                </a:r>
                <a:endParaRPr lang="en-US" sz="1400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1153324" y="4557449"/>
                <a:ext cx="3302134" cy="3673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Mass reconstruction formula:</a:t>
                </a:r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1153324" y="4540736"/>
                <a:ext cx="4584807" cy="122714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  <p:sp>
          <p:nvSpPr>
            <p:cNvPr id="160" name="TextBox 159"/>
            <p:cNvSpPr txBox="1"/>
            <p:nvPr/>
          </p:nvSpPr>
          <p:spPr>
            <a:xfrm>
              <a:off x="1635042" y="4350960"/>
              <a:ext cx="2842420" cy="250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missing energy      missing momentum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HUNTER concept</a:t>
            </a:r>
          </a:p>
        </p:txBody>
      </p:sp>
      <p:pic>
        <p:nvPicPr>
          <p:cNvPr id="52" name="Picture 51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7613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400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2036038" y="5098696"/>
            <a:ext cx="5644494" cy="70788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/>
              </a:rPr>
              <a:t>• Separated population of sterile neutrino events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Arial"/>
              </a:rPr>
              <a:t>• Model independent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304A6A-3B18-4709-8819-0248B276CEB0}"/>
              </a:ext>
            </a:extLst>
          </p:cNvPr>
          <p:cNvSpPr txBox="1"/>
          <p:nvPr/>
        </p:nvSpPr>
        <p:spPr>
          <a:xfrm>
            <a:off x="173997" y="6177501"/>
            <a:ext cx="3940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Kinematic reconstruction idea:</a:t>
            </a:r>
          </a:p>
          <a:p>
            <a:r>
              <a:rPr lang="en-US" sz="1200" dirty="0"/>
              <a:t>S. Cook et al., PRD 46 R6 (1992)</a:t>
            </a:r>
          </a:p>
          <a:p>
            <a:r>
              <a:rPr lang="en-US" sz="1200" dirty="0"/>
              <a:t>G. Finocchario and R.E. Schrock, PRD 46 R888 (1992)</a:t>
            </a:r>
          </a:p>
        </p:txBody>
      </p:sp>
    </p:spTree>
    <p:extLst>
      <p:ext uri="{BB962C8B-B14F-4D97-AF65-F5344CB8AC3E}">
        <p14:creationId xmlns:p14="http://schemas.microsoft.com/office/powerpoint/2010/main" val="4183340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HUNTER spectrometer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569AF07-4A4C-4540-BC6B-CA73439BADED}"/>
              </a:ext>
            </a:extLst>
          </p:cNvPr>
          <p:cNvSpPr txBox="1"/>
          <p:nvPr/>
        </p:nvSpPr>
        <p:spPr>
          <a:xfrm>
            <a:off x="62947" y="3513511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C467F2-10D4-40BF-8F4E-FC8362DFDC6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04491" y="1688386"/>
            <a:ext cx="4114800" cy="444843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D9FEB63-B6B0-4E90-8DA6-7FFFABDA92B1}"/>
              </a:ext>
            </a:extLst>
          </p:cNvPr>
          <p:cNvSpPr/>
          <p:nvPr/>
        </p:nvSpPr>
        <p:spPr>
          <a:xfrm>
            <a:off x="4648200" y="1766261"/>
            <a:ext cx="4114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Kinematic reconstruction of “2-body” EC decay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Measure all decay product momenta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Reconstruct missing neutrino mass event-by-event</a:t>
            </a:r>
          </a:p>
          <a:p>
            <a:pPr lvl="1"/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aseline="30000" dirty="0"/>
              <a:t>131</a:t>
            </a:r>
            <a:r>
              <a:rPr lang="en-US" sz="1800" dirty="0"/>
              <a:t>Cs is held in a magneto-optical trap and laser cooled to 20 µK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Reaction Ion Microscopes measure recoil nucleus and Auger electron momenta with high efficiency &amp; resolution 0.1-1%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B2D734-45C4-4880-93BE-B0FDED419129}"/>
              </a:ext>
            </a:extLst>
          </p:cNvPr>
          <p:cNvSpPr/>
          <p:nvPr/>
        </p:nvSpPr>
        <p:spPr>
          <a:xfrm>
            <a:off x="504491" y="989777"/>
            <a:ext cx="82585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H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eavy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U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nseen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N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eutrinos by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T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otal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E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nergy-momentum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R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econstruction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15A820B-1F22-41F4-9577-0B3617CD4155}"/>
              </a:ext>
            </a:extLst>
          </p:cNvPr>
          <p:cNvCxnSpPr>
            <a:cxnSpLocks/>
          </p:cNvCxnSpPr>
          <p:nvPr/>
        </p:nvCxnSpPr>
        <p:spPr>
          <a:xfrm>
            <a:off x="609600" y="1688386"/>
            <a:ext cx="0" cy="43314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722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Spectrometer simulation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43AAA0-88C6-4870-8209-F54DE75D680E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32200" y="3509453"/>
            <a:ext cx="3024418" cy="2939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813634-3AD2-427B-827B-C9C56381FA3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25006" y="1059471"/>
            <a:ext cx="3964657" cy="22287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2A703B7-E474-486F-A7DE-454015B6EE98}"/>
              </a:ext>
            </a:extLst>
          </p:cNvPr>
          <p:cNvSpPr/>
          <p:nvPr/>
        </p:nvSpPr>
        <p:spPr>
          <a:xfrm>
            <a:off x="4754339" y="167640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To satisfy resolution requirements,</a:t>
            </a:r>
          </a:p>
          <a:p>
            <a:r>
              <a:rPr lang="en-US" dirty="0"/>
              <a:t>HUNTER double-focusing RIMs</a:t>
            </a:r>
          </a:p>
          <a:p>
            <a:r>
              <a:rPr lang="en-US" dirty="0"/>
              <a:t>are perhaps the world’s largest.  </a:t>
            </a:r>
          </a:p>
          <a:p>
            <a:endParaRPr lang="en-US" dirty="0"/>
          </a:p>
          <a:p>
            <a:r>
              <a:rPr lang="en-US" dirty="0"/>
              <a:t>Design process based on full 3-D</a:t>
            </a:r>
          </a:p>
          <a:p>
            <a:r>
              <a:rPr lang="en-US" dirty="0"/>
              <a:t>simulations done at Temple: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3-D E maps from SIMION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3-D B maps from COMSOL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Particle tracking by GEANT4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Analysis with ROOT</a:t>
            </a:r>
          </a:p>
        </p:txBody>
      </p:sp>
    </p:spTree>
    <p:extLst>
      <p:ext uri="{BB962C8B-B14F-4D97-AF65-F5344CB8AC3E}">
        <p14:creationId xmlns:p14="http://schemas.microsoft.com/office/powerpoint/2010/main" val="929706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Example:  Transverse focusing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479021-F3BF-425C-8FFC-EE46EB9E94AE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001816" y="990600"/>
            <a:ext cx="7140368" cy="377166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333EFFC-53CE-4BF5-AC80-2A8B88C7C849}"/>
                  </a:ext>
                </a:extLst>
              </p:cNvPr>
              <p:cNvSpPr/>
              <p:nvPr/>
            </p:nvSpPr>
            <p:spPr>
              <a:xfrm>
                <a:off x="514189" y="5181600"/>
                <a:ext cx="8207168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Groups of ions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denoted by color</a:t>
                </a:r>
              </a:p>
              <a:p>
                <a:endParaRPr lang="en-US" dirty="0"/>
              </a:p>
              <a:p>
                <a:r>
                  <a:rPr lang="en-US" dirty="0"/>
                  <a:t>Source locations separated by 10 mm focus to same detector position.</a:t>
                </a: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333EFFC-53CE-4BF5-AC80-2A8B88C7C8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89" y="5181600"/>
                <a:ext cx="8207168" cy="1015663"/>
              </a:xfrm>
              <a:prstGeom prst="rect">
                <a:avLst/>
              </a:prstGeom>
              <a:blipFill>
                <a:blip r:embed="rId6"/>
                <a:stretch>
                  <a:fillRect l="-742" t="-2395" b="-10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019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isotope choice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hape 120"/>
          <p:cNvSpPr txBox="1"/>
          <p:nvPr/>
        </p:nvSpPr>
        <p:spPr>
          <a:xfrm>
            <a:off x="532200" y="1325820"/>
            <a:ext cx="7515327" cy="5209082"/>
          </a:xfrm>
          <a:prstGeom prst="rect">
            <a:avLst/>
          </a:prstGeom>
          <a:noFill/>
          <a:ln>
            <a:noFill/>
          </a:ln>
        </p:spPr>
        <p:txBody>
          <a:bodyPr lIns="89986" tIns="44993" rIns="89986" bIns="44993" anchor="ctr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Desired properties of nuclear isotope:</a:t>
            </a:r>
          </a:p>
          <a:p>
            <a:pPr>
              <a:buSzPct val="25000"/>
            </a:pPr>
            <a:endParaRPr lang="en-US" sz="2400" dirty="0">
              <a:solidFill>
                <a:srgbClr val="000000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673157" lvl="1" indent="-215957">
              <a:lnSpc>
                <a:spcPct val="150000"/>
              </a:lnSpc>
              <a:buClr>
                <a:srgbClr val="000000"/>
              </a:buClr>
              <a:buSzPct val="45000"/>
              <a:buFont typeface="Noto Sans Symbols"/>
              <a:buChar char="●"/>
            </a:pPr>
            <a:r>
              <a:rPr lang="en-US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Electron capture:  Simple kinematics allow reconstruction</a:t>
            </a:r>
          </a:p>
          <a:p>
            <a:pPr marL="673157" lvl="1" indent="-215957">
              <a:lnSpc>
                <a:spcPct val="150000"/>
              </a:lnSpc>
              <a:buClr>
                <a:srgbClr val="000000"/>
              </a:buClr>
              <a:buSzPct val="45000"/>
              <a:buFont typeface="Noto Sans Symbols"/>
              <a:buChar char="●"/>
            </a:pPr>
            <a:r>
              <a:rPr lang="en-US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Laser coolable species:  Low initial kinetic energy</a:t>
            </a:r>
          </a:p>
          <a:p>
            <a:pPr marL="673157" lvl="1" indent="-215957">
              <a:lnSpc>
                <a:spcPct val="150000"/>
              </a:lnSpc>
              <a:buClr>
                <a:srgbClr val="000000"/>
              </a:buClr>
              <a:buSzPct val="45000"/>
              <a:buFont typeface="Noto Sans Symbols"/>
              <a:buChar char="●"/>
            </a:pPr>
            <a:r>
              <a:rPr lang="en-US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1/2</a:t>
            </a:r>
            <a:r>
              <a:rPr lang="en-US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&gt; 1 day (no accelerator beam – for now)</a:t>
            </a:r>
          </a:p>
          <a:p>
            <a:pPr marL="673157" lvl="1" indent="-215957">
              <a:lnSpc>
                <a:spcPct val="150000"/>
              </a:lnSpc>
              <a:buClr>
                <a:srgbClr val="000000"/>
              </a:buClr>
              <a:buSzPct val="45000"/>
              <a:buFont typeface="Noto Sans Symbols"/>
              <a:buChar char="●"/>
            </a:pPr>
            <a:r>
              <a:rPr lang="en-US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Isotope availability (medical – for now)</a:t>
            </a:r>
          </a:p>
          <a:p>
            <a:pPr>
              <a:lnSpc>
                <a:spcPct val="150000"/>
              </a:lnSpc>
            </a:pP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From &gt;60 possible nuclides to essentially only one meets requirements:</a:t>
            </a: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    </a:t>
            </a:r>
          </a:p>
          <a:p>
            <a:pPr algn="ctr">
              <a:buSzPct val="25000"/>
            </a:pPr>
            <a:r>
              <a:rPr lang="en-US" sz="3200" baseline="300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131</a:t>
            </a:r>
            <a:r>
              <a:rPr lang="en-US" sz="32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Cs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B5A2A5-8B38-4015-B6E8-509A494B6721}"/>
              </a:ext>
            </a:extLst>
          </p:cNvPr>
          <p:cNvSpPr/>
          <p:nvPr/>
        </p:nvSpPr>
        <p:spPr>
          <a:xfrm>
            <a:off x="5410200" y="6498895"/>
            <a:ext cx="3733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Ref: Peter F Smith 2019 New J. Phys. 21 053022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48419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131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 Decay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hape 127"/>
          <p:cNvSpPr txBox="1"/>
          <p:nvPr/>
        </p:nvSpPr>
        <p:spPr>
          <a:xfrm>
            <a:off x="2931381" y="1377740"/>
            <a:ext cx="5450620" cy="5547445"/>
          </a:xfrm>
          <a:prstGeom prst="rect">
            <a:avLst/>
          </a:prstGeom>
          <a:noFill/>
          <a:ln>
            <a:noFill/>
          </a:ln>
        </p:spPr>
        <p:txBody>
          <a:bodyPr lIns="89986" tIns="44993" rIns="89986" bIns="44993" anchor="t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t</a:t>
            </a:r>
            <a:r>
              <a:rPr lang="en-US" sz="3102" baseline="-250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1/2</a:t>
            </a: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=9.7 days,  100% electron capture,  </a:t>
            </a: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Q</a:t>
            </a:r>
            <a:r>
              <a:rPr lang="en-US" sz="3102" baseline="-250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EC</a:t>
            </a: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=355 keV</a:t>
            </a:r>
          </a:p>
          <a:p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131-Cs -&gt; 131-Xe (stable)</a:t>
            </a: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           + </a:t>
            </a:r>
            <a:r>
              <a:rPr lang="el-GR" sz="2400" dirty="0">
                <a:solidFill>
                  <a:srgbClr val="000000"/>
                </a:solidFill>
                <a:latin typeface="Times New Roman"/>
                <a:ea typeface="Cantarell"/>
                <a:cs typeface="Times New Roman"/>
                <a:sym typeface="Cantarell"/>
              </a:rPr>
              <a:t>ν</a:t>
            </a: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 </a:t>
            </a: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           + x-rays (4-35 keV)</a:t>
            </a: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           + Auger e</a:t>
            </a:r>
            <a:r>
              <a:rPr lang="en-US" sz="2400" baseline="300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-</a:t>
            </a: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's (3-150 eV)</a:t>
            </a:r>
          </a:p>
          <a:p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No penetrating radiation, no radioactive daughter.</a:t>
            </a:r>
          </a:p>
          <a:p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Commercially available </a:t>
            </a:r>
          </a:p>
          <a:p>
            <a:pPr>
              <a:buSzPct val="25000"/>
            </a:pPr>
            <a:endParaRPr lang="en-US" sz="2400" dirty="0">
              <a:solidFill>
                <a:srgbClr val="000000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>
              <a:buSzPct val="25000"/>
            </a:pPr>
            <a:r>
              <a:rPr lang="en-US" sz="2400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$10K/order + $1K/Ci </a:t>
            </a:r>
          </a:p>
        </p:txBody>
      </p:sp>
      <p:pic>
        <p:nvPicPr>
          <p:cNvPr id="12" name="Shape 1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9621" y="2804465"/>
            <a:ext cx="1892581" cy="19199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1293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Outline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600202"/>
            <a:ext cx="8839200" cy="289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Why heavy neutrinos?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HUNTER concept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b="1" dirty="0"/>
              <a:t>Current status / future reach</a:t>
            </a:r>
          </a:p>
        </p:txBody>
      </p:sp>
    </p:spTree>
    <p:extLst>
      <p:ext uri="{BB962C8B-B14F-4D97-AF65-F5344CB8AC3E}">
        <p14:creationId xmlns:p14="http://schemas.microsoft.com/office/powerpoint/2010/main" val="1516564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21" name="Picture 20" descr="ucseal_540_139.eps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aseline="30000" dirty="0">
                <a:solidFill>
                  <a:srgbClr val="FFFFFF"/>
                </a:solidFill>
                <a:latin typeface="Calibri"/>
              </a:rPr>
              <a:t>131,133</a:t>
            </a:r>
            <a:r>
              <a:rPr lang="en-US" sz="3200" dirty="0">
                <a:solidFill>
                  <a:srgbClr val="FFFFFF"/>
                </a:solidFill>
                <a:latin typeface="Calibri"/>
              </a:rPr>
              <a:t>Cs magneto-optical trapping</a:t>
            </a:r>
            <a:endParaRPr lang="en-US" sz="3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593568D-D49F-48AA-A39A-8E90A3779C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69" y="1304379"/>
            <a:ext cx="9022862" cy="379204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F41B46C-6534-43DB-B734-0D138AD6BFC3}"/>
              </a:ext>
            </a:extLst>
          </p:cNvPr>
          <p:cNvSpPr txBox="1"/>
          <p:nvPr/>
        </p:nvSpPr>
        <p:spPr>
          <a:xfrm>
            <a:off x="1600200" y="5410200"/>
            <a:ext cx="6409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Modular oven design complete for easy reloading.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Ultrastable laser system with complete amplitude / polarization control for MOT control.</a:t>
            </a:r>
          </a:p>
        </p:txBody>
      </p:sp>
    </p:spTree>
    <p:extLst>
      <p:ext uri="{BB962C8B-B14F-4D97-AF65-F5344CB8AC3E}">
        <p14:creationId xmlns:p14="http://schemas.microsoft.com/office/powerpoint/2010/main" val="2033771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HUNTER assembly at UCLA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C6DF329-2EF0-4723-98FC-8F5751EB9567}"/>
              </a:ext>
            </a:extLst>
          </p:cNvPr>
          <p:cNvSpPr txBox="1"/>
          <p:nvPr/>
        </p:nvSpPr>
        <p:spPr>
          <a:xfrm>
            <a:off x="395127" y="5326993"/>
            <a:ext cx="3566123" cy="404062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Comic Sans MS" pitchFamily="66"/>
                <a:ea typeface="WenQuanYi Micro Hei" pitchFamily="2"/>
                <a:cs typeface="FreeSans" pitchFamily="2"/>
              </a:rPr>
              <a:t>Vacuum vessel- now &lt; 1e-8 mbar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949003-F9D9-468A-958F-1A4DC0FF37F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45743" y="1542918"/>
            <a:ext cx="2983697" cy="3771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93F332-58DD-4682-A2A0-3DF7ABFBB4D4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300100" y="1144629"/>
            <a:ext cx="2943656" cy="220817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7D9D4A0-87F8-418D-9B2B-C8C8AE9517B8}"/>
                  </a:ext>
                </a:extLst>
              </p:cNvPr>
              <p:cNvSpPr txBox="1"/>
              <p:nvPr/>
            </p:nvSpPr>
            <p:spPr>
              <a:xfrm>
                <a:off x="5300100" y="3619941"/>
                <a:ext cx="3815101" cy="4398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38" tIns="40819" rIns="81638" bIns="40819" anchorCtr="0" compatLnSpc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latin typeface="Comic Sans MS" pitchFamily="66"/>
                    <a:ea typeface="WenQuanYi Micro Hei" pitchFamily="2"/>
                    <a:cs typeface="FreeSans" pitchFamily="2"/>
                  </a:rPr>
                  <a:t>Loading MOT w/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WenQuanYi Micro Hei" pitchFamily="2"/>
                        <a:cs typeface="FreeSans" pitchFamily="2"/>
                      </a:rPr>
                      <m:t>10 </m:t>
                    </m:r>
                    <m:r>
                      <a:rPr lang="en-US" i="1">
                        <a:latin typeface="Cambria Math" panose="02040503050406030204" pitchFamily="18" charset="0"/>
                        <a:ea typeface="WenQuanYi Micro Hei" pitchFamily="2"/>
                        <a:cs typeface="FreeSans" pitchFamily="2"/>
                      </a:rPr>
                      <m:t>𝜇</m:t>
                    </m:r>
                  </m:oMath>
                </a14:m>
                <a:r>
                  <a:rPr lang="en-US" dirty="0">
                    <a:latin typeface="Comic Sans MS" pitchFamily="66"/>
                    <a:ea typeface="WenQuanYi Micro Hei" pitchFamily="2"/>
                    <a:cs typeface="FreeSans" pitchFamily="2"/>
                  </a:rPr>
                  <a:t>g of </a:t>
                </a:r>
                <a:r>
                  <a:rPr lang="en-US" baseline="33000" dirty="0">
                    <a:latin typeface="Comic Sans MS" pitchFamily="66"/>
                    <a:ea typeface="WenQuanYi Micro Hei" pitchFamily="2"/>
                    <a:cs typeface="FreeSans" pitchFamily="2"/>
                  </a:rPr>
                  <a:t>133</a:t>
                </a:r>
                <a:r>
                  <a:rPr lang="en-US" dirty="0">
                    <a:latin typeface="Comic Sans MS" pitchFamily="66"/>
                    <a:ea typeface="WenQuanYi Micro Hei" pitchFamily="2"/>
                    <a:cs typeface="FreeSans" pitchFamily="2"/>
                  </a:rPr>
                  <a:t>Cs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7D9D4A0-87F8-418D-9B2B-C8C8AE951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0100" y="3619941"/>
                <a:ext cx="3815101" cy="439841"/>
              </a:xfrm>
              <a:prstGeom prst="rect">
                <a:avLst/>
              </a:prstGeom>
              <a:blipFill>
                <a:blip r:embed="rId7"/>
                <a:stretch>
                  <a:fillRect l="-2556" t="-30556" r="-1597" b="-3055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FCB58FE0-661F-4A76-9FE6-67572C03E52C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4184096" y="4226309"/>
            <a:ext cx="1607104" cy="241008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702164-6D44-4D93-856C-AF9BD5EB23B6}"/>
              </a:ext>
            </a:extLst>
          </p:cNvPr>
          <p:cNvSpPr txBox="1"/>
          <p:nvPr/>
        </p:nvSpPr>
        <p:spPr>
          <a:xfrm>
            <a:off x="5974872" y="5023132"/>
            <a:ext cx="2724354" cy="404062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Comic Sans MS" pitchFamily="66"/>
                <a:ea typeface="WenQuanYi Micro Hei" pitchFamily="2"/>
                <a:cs typeface="FreeSans" pitchFamily="2"/>
              </a:rPr>
              <a:t>Spectrometer assembly</a:t>
            </a:r>
          </a:p>
        </p:txBody>
      </p:sp>
    </p:spTree>
    <p:extLst>
      <p:ext uri="{BB962C8B-B14F-4D97-AF65-F5344CB8AC3E}">
        <p14:creationId xmlns:p14="http://schemas.microsoft.com/office/powerpoint/2010/main" val="3492317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CC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HUNTER</a:t>
            </a:r>
            <a:endParaRPr lang="en-US" sz="36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A944636A-57C0-4126-A19E-2948A32CB9C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37880" y="1676400"/>
            <a:ext cx="4286519" cy="4401634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TextBox 117">
            <a:extLst>
              <a:ext uri="{FF2B5EF4-FFF2-40B4-BE49-F238E27FC236}">
                <a16:creationId xmlns:a16="http://schemas.microsoft.com/office/drawing/2014/main" id="{43AF1626-6F25-4D68-8995-D6D7023B9220}"/>
              </a:ext>
            </a:extLst>
          </p:cNvPr>
          <p:cNvSpPr txBox="1"/>
          <p:nvPr/>
        </p:nvSpPr>
        <p:spPr>
          <a:xfrm>
            <a:off x="4876800" y="2590800"/>
            <a:ext cx="3898670" cy="24396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noAutofit/>
          </a:bodyPr>
          <a:lstStyle/>
          <a:p>
            <a:pPr marL="0" marR="0" lvl="0" indent="0" algn="just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“... many astrophysical observatories, however,... will not be able to determine the particle origin of this signal. Thus, </a:t>
            </a:r>
            <a:r>
              <a:rPr lang="en-US" sz="1400" b="0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FreeSans" pitchFamily="2"/>
              </a:rPr>
              <a:t>complementary laboratory searches are needed. 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One experimental proposal that claims a sufficient sensitivity to enter into the cosmologically relevant region is </a:t>
            </a:r>
            <a:r>
              <a:rPr lang="en-US" sz="1400" b="1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HUNTER</a:t>
            </a: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rPr>
              <a:t>, based on radioactive atom trapping and high-resolution decay-product spectrometry.”</a:t>
            </a:r>
          </a:p>
        </p:txBody>
      </p:sp>
    </p:spTree>
    <p:extLst>
      <p:ext uri="{BB962C8B-B14F-4D97-AF65-F5344CB8AC3E}">
        <p14:creationId xmlns:p14="http://schemas.microsoft.com/office/powerpoint/2010/main" val="1352653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FFFF"/>
                </a:solidFill>
                <a:latin typeface="Calibri"/>
              </a:rPr>
              <a:t>    Projected </a:t>
            </a:r>
            <a:r>
              <a:rPr lang="en-US" sz="28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131</a:t>
            </a:r>
            <a:r>
              <a:rPr lang="en-US" sz="28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 rates &amp; efficiency</a:t>
            </a:r>
            <a:endParaRPr lang="en-US" sz="28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407211-F898-4F56-8848-7F015C143FC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121758" y="1839675"/>
            <a:ext cx="6353380" cy="29030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3728B1-1B3F-49C7-A25B-27F1FA82F305}"/>
              </a:ext>
            </a:extLst>
          </p:cNvPr>
          <p:cNvSpPr txBox="1"/>
          <p:nvPr/>
        </p:nvSpPr>
        <p:spPr>
          <a:xfrm>
            <a:off x="914400" y="1394587"/>
            <a:ext cx="6897226" cy="297238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51" dirty="0">
                <a:latin typeface="Liberation Sans" pitchFamily="34"/>
                <a:ea typeface="WenQuanYi Micro Hei" pitchFamily="2"/>
                <a:cs typeface="FreeSans" pitchFamily="2"/>
              </a:rPr>
              <a:t>10</a:t>
            </a:r>
            <a:r>
              <a:rPr lang="en-US" sz="1451" baseline="30000" dirty="0">
                <a:latin typeface="Liberation Sans" pitchFamily="34"/>
                <a:ea typeface="WenQuanYi Micro Hei" pitchFamily="2"/>
                <a:cs typeface="FreeSans" pitchFamily="2"/>
              </a:rPr>
              <a:t>8</a:t>
            </a:r>
            <a:r>
              <a:rPr lang="en-US" sz="1451" dirty="0">
                <a:latin typeface="Liberation Sans" pitchFamily="34"/>
                <a:ea typeface="WenQuanYi Micro Hei" pitchFamily="2"/>
                <a:cs typeface="FreeSans" pitchFamily="2"/>
              </a:rPr>
              <a:t> trapped atoms, </a:t>
            </a:r>
            <a:r>
              <a:rPr lang="en-US" sz="1451" dirty="0">
                <a:latin typeface="Times New Roman" pitchFamily="18"/>
                <a:ea typeface="Times New Roman" pitchFamily="18"/>
                <a:cs typeface="Times New Roman" pitchFamily="18"/>
              </a:rPr>
              <a:t>τ</a:t>
            </a:r>
            <a:r>
              <a:rPr lang="en-US" sz="1451" dirty="0">
                <a:latin typeface="Liberation Sans" pitchFamily="34"/>
                <a:ea typeface="WenQuanYi Micro Hei" pitchFamily="2"/>
                <a:cs typeface="FreeSans" pitchFamily="2"/>
              </a:rPr>
              <a:t> = 14 d </a:t>
            </a:r>
            <a:r>
              <a:rPr lang="en-US" sz="1451" dirty="0">
                <a:latin typeface="Liberation Sans" pitchFamily="34"/>
                <a:ea typeface="Comic Sans MS" pitchFamily="66"/>
                <a:cs typeface="Comic Sans MS" pitchFamily="66"/>
              </a:rPr>
              <a:t>→ 80 Hz of decays =&gt;</a:t>
            </a:r>
            <a:r>
              <a:rPr lang="en-US" sz="1451" dirty="0">
                <a:solidFill>
                  <a:srgbClr val="000000"/>
                </a:solidFill>
                <a:latin typeface="Liberation Sans" pitchFamily="34"/>
                <a:ea typeface="Comic Sans MS" pitchFamily="66"/>
                <a:cs typeface="Arial" pitchFamily="2"/>
              </a:rPr>
              <a:t> 0.85x80 = 68 Hz of K-captures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6AC3F8-834B-47E0-9199-71201E13938F}"/>
              </a:ext>
            </a:extLst>
          </p:cNvPr>
          <p:cNvSpPr txBox="1"/>
          <p:nvPr/>
        </p:nvSpPr>
        <p:spPr>
          <a:xfrm>
            <a:off x="1951199" y="4742716"/>
            <a:ext cx="5158529" cy="466641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177">
                <a:solidFill>
                  <a:srgbClr val="000000"/>
                </a:solidFill>
                <a:latin typeface="Comic Sans MS" pitchFamily="66"/>
                <a:ea typeface="WenQuanYi Micro Hei" pitchFamily="2"/>
                <a:cs typeface="CambriaMath" pitchFamily="2"/>
              </a:rPr>
              <a:t>⟹ ~150,000</a:t>
            </a:r>
            <a:r>
              <a:rPr lang="en-US" sz="2177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 events per year of livetime</a:t>
            </a:r>
          </a:p>
        </p:txBody>
      </p:sp>
    </p:spTree>
    <p:extLst>
      <p:ext uri="{BB962C8B-B14F-4D97-AF65-F5344CB8AC3E}">
        <p14:creationId xmlns:p14="http://schemas.microsoft.com/office/powerpoint/2010/main" val="20643895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4254" y="1673219"/>
            <a:ext cx="4342455" cy="3980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9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57400" y="2209800"/>
            <a:ext cx="2243435" cy="186426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899BAB-5C82-4197-987B-C0284256A548}"/>
              </a:ext>
            </a:extLst>
          </p:cNvPr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12" name="Picture 11" descr="ucseal_540_139.eps">
            <a:extLst>
              <a:ext uri="{FF2B5EF4-FFF2-40B4-BE49-F238E27FC236}">
                <a16:creationId xmlns:a16="http://schemas.microsoft.com/office/drawing/2014/main" id="{73DD835F-7E71-44FE-825D-78C516216D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30C920-2CB8-4C42-B4B2-7DFA3A112374}"/>
              </a:ext>
            </a:extLst>
          </p:cNvPr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5400" baseline="30000" dirty="0">
                <a:solidFill>
                  <a:srgbClr val="FFFFFF"/>
                </a:solidFill>
                <a:latin typeface="Calibri"/>
              </a:rPr>
              <a:t>Projected HUNTER Reach</a:t>
            </a:r>
            <a:endParaRPr lang="en-US" sz="54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4D685EF7-B286-409C-B47F-7BA5F7CC92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CBCDA8A0-BDB4-4C5A-8E30-7D2AC69177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8CB6B1E-F42B-46FE-ACC1-62D28673262B}"/>
              </a:ext>
            </a:extLst>
          </p:cNvPr>
          <p:cNvSpPr/>
          <p:nvPr/>
        </p:nvSpPr>
        <p:spPr>
          <a:xfrm>
            <a:off x="635880" y="992909"/>
            <a:ext cx="46219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Phase 1: Cost-limited Proof-of-principle and Science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73C0067-9717-43BB-8F58-9DE9B8061A50}"/>
              </a:ext>
            </a:extLst>
          </p:cNvPr>
          <p:cNvGrpSpPr/>
          <p:nvPr/>
        </p:nvGrpSpPr>
        <p:grpSpPr>
          <a:xfrm>
            <a:off x="4736708" y="3685549"/>
            <a:ext cx="4235047" cy="1833472"/>
            <a:chOff x="3337509" y="2756404"/>
            <a:chExt cx="4235047" cy="183347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DE7715C-80EC-49B7-A840-7BBFE03336B8}"/>
                    </a:ext>
                  </a:extLst>
                </p:cNvPr>
                <p:cNvSpPr txBox="1"/>
                <p:nvPr/>
              </p:nvSpPr>
              <p:spPr>
                <a:xfrm>
                  <a:off x="3337509" y="2756404"/>
                  <a:ext cx="4235047" cy="1833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90000" tIns="45000" rIns="90000" bIns="45000" anchorCtr="0" compatLnSpc="0">
                  <a:spAutoFit/>
                </a:bodyPr>
                <a:lstStyle/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2400" b="0" i="0" u="none" strike="noStrike" kern="1200" cap="none" dirty="0">
                      <a:ln>
                        <a:noFill/>
                      </a:ln>
                      <a:latin typeface="Liberation Sans" pitchFamily="34"/>
                      <a:ea typeface="WenQuanYi Micro Hei" pitchFamily="2"/>
                      <a:cs typeface="FreeSans" pitchFamily="2"/>
                    </a:rPr>
                    <a:t>HUNTER mass range:</a:t>
                  </a:r>
                </a:p>
                <a:p>
                  <a:pPr lvl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400" b="0" i="0" u="none" strike="noStrike" kern="1200" cap="none" dirty="0">
                      <a:ln>
                        <a:noFill/>
                      </a:ln>
                      <a:latin typeface="Comic Sans MS" pitchFamily="66"/>
                      <a:ea typeface="WenQuanYi Micro Hei" pitchFamily="2"/>
                      <a:cs typeface="FreeSans" pitchFamily="2"/>
                    </a:rPr>
                    <a:t>            </a:t>
                  </a:r>
                  <a:r>
                    <a:rPr lang="en-US" sz="1800" dirty="0">
                      <a:solidFill>
                        <a:srgbClr val="FF0000"/>
                      </a:solidFill>
                      <a:latin typeface="Liberation Sans" pitchFamily="34"/>
                      <a:ea typeface="WenQuanYi Micro Hei" pitchFamily="2"/>
                      <a:cs typeface="FreeSans" pitchFamily="2"/>
                    </a:rPr>
                    <a:t>3</a:t>
                  </a:r>
                  <a:r>
                    <a:rPr lang="en-US" sz="1800" b="0" i="0" u="none" strike="noStrike" kern="1200" cap="none" dirty="0">
                      <a:ln>
                        <a:noFill/>
                      </a:ln>
                      <a:solidFill>
                        <a:srgbClr val="FF0000"/>
                      </a:solidFill>
                      <a:latin typeface="Liberation Sans" pitchFamily="34"/>
                      <a:ea typeface="WenQuanYi Micro Hei" pitchFamily="2"/>
                      <a:cs typeface="FreeSans" pitchFamily="2"/>
                    </a:rPr>
                    <a:t>0 </a:t>
                  </a:r>
                  <a14:m>
                    <m:oMath xmlns:m="http://schemas.openxmlformats.org/officeDocument/2006/math">
                      <m:r>
                        <a:rPr lang="en-US" sz="1800" b="0" i="1" u="none" strike="noStrike" kern="1200" cap="none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FreeSans" pitchFamily="2"/>
                        </a:rPr>
                        <m:t>≼</m:t>
                      </m:r>
                    </m:oMath>
                  </a14:m>
                  <a:r>
                    <a:rPr lang="en-US" sz="1800" b="0" i="0" u="none" strike="noStrike" kern="1200" cap="none" dirty="0">
                      <a:ln>
                        <a:noFill/>
                      </a:ln>
                      <a:solidFill>
                        <a:srgbClr val="FF0000"/>
                      </a:solidFill>
                      <a:latin typeface="Liberation Sans" pitchFamily="34"/>
                      <a:ea typeface="WenQuanYi Micro Hei" pitchFamily="2"/>
                      <a:cs typeface="FreeSans" pitchFamily="2"/>
                    </a:rPr>
                    <a:t>  </a:t>
                  </a:r>
                  <a:r>
                    <a:rPr lang="en-US" sz="1800" b="0" i="0" u="none" strike="noStrike" kern="1200" cap="none" dirty="0" err="1">
                      <a:ln>
                        <a:noFill/>
                      </a:ln>
                      <a:solidFill>
                        <a:srgbClr val="FF0000"/>
                      </a:solidFill>
                      <a:latin typeface="Liberation Sans" pitchFamily="34"/>
                      <a:ea typeface="WenQuanYi Micro Hei" pitchFamily="2"/>
                      <a:cs typeface="FreeSans" pitchFamily="2"/>
                    </a:rPr>
                    <a:t>m</a:t>
                  </a:r>
                  <a:r>
                    <a:rPr lang="en-US" sz="1800" b="0" i="0" u="none" strike="noStrike" kern="1200" cap="none" baseline="-25000" dirty="0" err="1">
                      <a:ln>
                        <a:noFill/>
                      </a:ln>
                      <a:solidFill>
                        <a:srgbClr val="FF0000"/>
                      </a:solidFill>
                      <a:latin typeface="Liberation Sans" pitchFamily="34"/>
                      <a:ea typeface="Comic Sans MS" pitchFamily="66"/>
                      <a:cs typeface="Comic Sans MS" pitchFamily="66"/>
                    </a:rPr>
                    <a:t>ν</a:t>
                  </a:r>
                  <a:r>
                    <a:rPr lang="en-US" sz="1800" b="0" i="0" u="none" strike="noStrike" kern="1200" cap="none" baseline="-25000" dirty="0">
                      <a:ln>
                        <a:noFill/>
                      </a:ln>
                      <a:solidFill>
                        <a:srgbClr val="FF0000"/>
                      </a:solidFill>
                      <a:latin typeface="Liberation Sans" pitchFamily="34"/>
                      <a:ea typeface="Comic Sans MS" pitchFamily="66"/>
                      <a:cs typeface="Comic Sans MS" pitchFamily="66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FreeSans" pitchFamily="2"/>
                        </a:rPr>
                        <m:t>≼</m:t>
                      </m:r>
                    </m:oMath>
                  </a14:m>
                  <a:r>
                    <a:rPr lang="en-US" sz="1800" b="0" i="0" u="none" strike="noStrike" kern="1200" cap="none" baseline="0" dirty="0">
                      <a:ln>
                        <a:noFill/>
                      </a:ln>
                      <a:solidFill>
                        <a:srgbClr val="FF0000"/>
                      </a:solidFill>
                      <a:latin typeface="Liberation Sans" pitchFamily="34"/>
                      <a:ea typeface="Comic Sans MS" pitchFamily="66"/>
                      <a:cs typeface="Comic Sans MS" pitchFamily="66"/>
                    </a:rPr>
                    <a:t> 300 keV/c</a:t>
                  </a:r>
                  <a:r>
                    <a:rPr lang="en-US" sz="1800" b="0" i="0" u="none" strike="noStrike" kern="1200" cap="none" baseline="30000" dirty="0">
                      <a:ln>
                        <a:noFill/>
                      </a:ln>
                      <a:solidFill>
                        <a:srgbClr val="FF0000"/>
                      </a:solidFill>
                      <a:latin typeface="Liberation Sans" pitchFamily="34"/>
                      <a:ea typeface="Comic Sans MS" pitchFamily="66"/>
                      <a:cs typeface="Comic Sans MS" pitchFamily="66"/>
                    </a:rPr>
                    <a:t>2</a:t>
                  </a:r>
                </a:p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en-US" sz="1800" b="0" i="0" u="none" strike="noStrike" kern="1200" cap="none" baseline="0" dirty="0">
                    <a:ln>
                      <a:noFill/>
                    </a:ln>
                    <a:solidFill>
                      <a:srgbClr val="FF0000"/>
                    </a:solidFill>
                    <a:latin typeface="Liberation Sans" pitchFamily="34"/>
                    <a:ea typeface="Comic Sans MS" pitchFamily="66"/>
                    <a:cs typeface="Comic Sans MS" pitchFamily="66"/>
                  </a:endParaRPr>
                </a:p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1800" b="0" i="0" u="none" strike="noStrike" kern="1200" cap="none" baseline="0" dirty="0">
                      <a:ln>
                        <a:noFill/>
                      </a:ln>
                      <a:solidFill>
                        <a:srgbClr val="FF0000"/>
                      </a:solidFill>
                      <a:latin typeface="Liberation Sans" pitchFamily="34"/>
                      <a:ea typeface="Comic Sans MS" pitchFamily="66"/>
                      <a:cs typeface="Comic Sans MS" pitchFamily="66"/>
                    </a:rPr>
                    <a:t>   resolution                                Q-value</a:t>
                  </a:r>
                </a:p>
                <a:p>
                  <a:pPr marL="0" marR="0" lvl="0" indent="0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en-US" sz="2400" b="0" i="0" u="none" strike="noStrike" kern="1200" cap="none" dirty="0">
                      <a:ln>
                        <a:noFill/>
                      </a:ln>
                      <a:solidFill>
                        <a:srgbClr val="FF0000"/>
                      </a:solidFill>
                      <a:latin typeface="Comic Sans MS" pitchFamily="66"/>
                      <a:ea typeface="WenQuanYi Micro Hei" pitchFamily="2"/>
                      <a:cs typeface="FreeSans" pitchFamily="2"/>
                    </a:rPr>
                    <a:t>                       </a:t>
                  </a:r>
                </a:p>
              </p:txBody>
            </p:sp>
          </mc:Choice>
          <mc:Fallback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DE7715C-80EC-49B7-A840-7BBFE03336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7509" y="2756404"/>
                  <a:ext cx="4235047" cy="1833472"/>
                </a:xfrm>
                <a:prstGeom prst="rect">
                  <a:avLst/>
                </a:prstGeom>
                <a:blipFill>
                  <a:blip r:embed="rId7"/>
                  <a:stretch>
                    <a:fillRect l="-2158" t="-2667" r="-43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Straight Connector 17">
              <a:extLst>
                <a:ext uri="{FF2B5EF4-FFF2-40B4-BE49-F238E27FC236}">
                  <a16:creationId xmlns:a16="http://schemas.microsoft.com/office/drawing/2014/main" id="{55DCAB09-28BC-42AA-8FE8-A1DB9015DC5E}"/>
                </a:ext>
              </a:extLst>
            </p:cNvPr>
            <p:cNvSpPr/>
            <p:nvPr/>
          </p:nvSpPr>
          <p:spPr>
            <a:xfrm flipV="1">
              <a:off x="3934801" y="3518028"/>
              <a:ext cx="609600" cy="365126"/>
            </a:xfrm>
            <a:prstGeom prst="line">
              <a:avLst/>
            </a:prstGeom>
            <a:noFill/>
            <a:ln w="0">
              <a:solidFill>
                <a:srgbClr val="3465A4"/>
              </a:solidFill>
              <a:prstDash val="solid"/>
              <a:tailEnd type="arrow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endParaRPr>
            </a:p>
          </p:txBody>
        </p:sp>
        <p:sp>
          <p:nvSpPr>
            <p:cNvPr id="19" name="Straight Connector 18">
              <a:extLst>
                <a:ext uri="{FF2B5EF4-FFF2-40B4-BE49-F238E27FC236}">
                  <a16:creationId xmlns:a16="http://schemas.microsoft.com/office/drawing/2014/main" id="{2014C462-B4D8-48BF-AC29-B129BFDA4CF3}"/>
                </a:ext>
              </a:extLst>
            </p:cNvPr>
            <p:cNvSpPr/>
            <p:nvPr/>
          </p:nvSpPr>
          <p:spPr>
            <a:xfrm flipH="1" flipV="1">
              <a:off x="6220801" y="3559545"/>
              <a:ext cx="533400" cy="282092"/>
            </a:xfrm>
            <a:prstGeom prst="line">
              <a:avLst/>
            </a:prstGeom>
            <a:noFill/>
            <a:ln w="0">
              <a:solidFill>
                <a:srgbClr val="3465A4"/>
              </a:solidFill>
              <a:prstDash val="solid"/>
              <a:tailEnd type="arrow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FreeSans" pitchFamily="2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77112D2-9C66-41FA-8768-F57E2A4FB05C}"/>
              </a:ext>
            </a:extLst>
          </p:cNvPr>
          <p:cNvSpPr/>
          <p:nvPr/>
        </p:nvSpPr>
        <p:spPr>
          <a:xfrm>
            <a:off x="4818859" y="1616610"/>
            <a:ext cx="38679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40 sterile neutrino events gives 5σ peak 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Using best estimates of backgrounds and a 1-year sample.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F506E6-0B04-4C3E-9AB8-C9DA9E95BBB5}"/>
              </a:ext>
            </a:extLst>
          </p:cNvPr>
          <p:cNvSpPr/>
          <p:nvPr/>
        </p:nvSpPr>
        <p:spPr>
          <a:xfrm>
            <a:off x="199023" y="5685800"/>
            <a:ext cx="90753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Backgrounds discussed in Quantum Sci. Tech. 6, 024008 (2021)</a:t>
            </a:r>
            <a:br>
              <a:rPr lang="en-US" dirty="0"/>
            </a:br>
            <a:r>
              <a:rPr lang="en-US" dirty="0"/>
              <a:t>Leading background:  </a:t>
            </a:r>
            <a:r>
              <a:rPr lang="en-US" dirty="0">
                <a:latin typeface="Arial" panose="020B0604020202020204" pitchFamily="34" charset="0"/>
              </a:rPr>
              <a:t>Scattering of </a:t>
            </a:r>
            <a:r>
              <a:rPr lang="en-US" dirty="0" err="1">
                <a:latin typeface="Arial" panose="020B0604020202020204" pitchFamily="34" charset="0"/>
              </a:rPr>
              <a:t>Xe</a:t>
            </a:r>
            <a:r>
              <a:rPr lang="en-US" dirty="0">
                <a:latin typeface="Arial" panose="020B0604020202020204" pitchFamily="34" charset="0"/>
              </a:rPr>
              <a:t>+ by Cs broadens zero-mass peak and contributes flat-</a:t>
            </a:r>
            <a:r>
              <a:rPr lang="en-US" dirty="0" err="1">
                <a:latin typeface="Arial" panose="020B0604020202020204" pitchFamily="34" charset="0"/>
              </a:rPr>
              <a:t>ish</a:t>
            </a:r>
            <a:r>
              <a:rPr lang="en-US" dirty="0">
                <a:latin typeface="Arial" panose="020B0604020202020204" pitchFamily="34" charset="0"/>
              </a:rPr>
              <a:t> background shown in green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dissolv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Projected sensitivity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40B624C-EE18-408B-9AC9-2B7B70AC6B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189" y="1184495"/>
            <a:ext cx="7579588" cy="37612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6233338-18BE-4152-8E27-23941E50CF0F}"/>
              </a:ext>
            </a:extLst>
          </p:cNvPr>
          <p:cNvSpPr txBox="1"/>
          <p:nvPr/>
        </p:nvSpPr>
        <p:spPr>
          <a:xfrm>
            <a:off x="1178187" y="6248400"/>
            <a:ext cx="7007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See: </a:t>
            </a:r>
            <a:r>
              <a:rPr lang="fr-FR" dirty="0"/>
              <a:t>C J Martoff </a:t>
            </a:r>
            <a:r>
              <a:rPr lang="fr-FR" i="1" dirty="0"/>
              <a:t>et al</a:t>
            </a:r>
            <a:r>
              <a:rPr lang="fr-FR" dirty="0"/>
              <a:t> 2021 </a:t>
            </a:r>
            <a:r>
              <a:rPr lang="fr-FR" i="1" dirty="0"/>
              <a:t>Quantum Sci. Technol.</a:t>
            </a:r>
            <a:r>
              <a:rPr lang="fr-FR" dirty="0"/>
              <a:t> 6 024008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4FC569-8F80-4B1A-AB1D-76DDB6A99724}"/>
              </a:ext>
            </a:extLst>
          </p:cNvPr>
          <p:cNvSpPr/>
          <p:nvPr/>
        </p:nvSpPr>
        <p:spPr>
          <a:xfrm>
            <a:off x="990600" y="5319562"/>
            <a:ext cx="76638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n-US" dirty="0">
                <a:solidFill>
                  <a:srgbClr val="000000"/>
                </a:solidFill>
                <a:latin typeface="Cantarell"/>
                <a:ea typeface="Cantarell"/>
                <a:cs typeface="Cantarell"/>
                <a:sym typeface="Cantarell"/>
              </a:rPr>
              <a:t>Later phases increase acceptance with more detector coverage and progressive increases in trap population.</a:t>
            </a:r>
          </a:p>
        </p:txBody>
      </p:sp>
    </p:spTree>
    <p:extLst>
      <p:ext uri="{BB962C8B-B14F-4D97-AF65-F5344CB8AC3E}">
        <p14:creationId xmlns:p14="http://schemas.microsoft.com/office/powerpoint/2010/main" val="2879169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Other physics with HUNTER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CD84BF5-D266-4456-A317-3C2B5A6AFD9B}"/>
              </a:ext>
            </a:extLst>
          </p:cNvPr>
          <p:cNvSpPr/>
          <p:nvPr/>
        </p:nvSpPr>
        <p:spPr>
          <a:xfrm>
            <a:off x="266700" y="1428753"/>
            <a:ext cx="8610600" cy="4190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HUNTER allows: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 resolution nuclear recoil detection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4π solid angle for angle-resolved detection of recoil ions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Large solid angle for low energy electrons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Nuclear polarization in the trap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Angle-resolved measurement of x-rays and electrons up to several hundred keV (energy range is upgradable) 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285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 spin asymmetry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908D64-4FF7-41A2-AD6B-2C789C592E32}"/>
              </a:ext>
            </a:extLst>
          </p:cNvPr>
          <p:cNvSpPr txBox="1"/>
          <p:nvPr/>
        </p:nvSpPr>
        <p:spPr>
          <a:xfrm>
            <a:off x="555766" y="1156469"/>
            <a:ext cx="3830233" cy="281785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352" dirty="0">
                <a:latin typeface="Liberation Sans" pitchFamily="18"/>
                <a:ea typeface="WenQuanYi Micro Hei" pitchFamily="2"/>
                <a:cs typeface="FreeSans" pitchFamily="2"/>
              </a:rPr>
              <a:t>EC decay of polarized nuclei (</a:t>
            </a:r>
            <a:r>
              <a:rPr lang="en-US" sz="1352" dirty="0" err="1">
                <a:latin typeface="Liberation Sans" pitchFamily="18"/>
                <a:ea typeface="WenQuanYi Micro Hei" pitchFamily="2"/>
                <a:cs typeface="FreeSans" pitchFamily="2"/>
              </a:rPr>
              <a:t>Triemann</a:t>
            </a:r>
            <a:r>
              <a:rPr lang="en-US" sz="1352" dirty="0">
                <a:latin typeface="Liberation Sans" pitchFamily="18"/>
                <a:ea typeface="WenQuanYi Micro Hei" pitchFamily="2"/>
                <a:cs typeface="FreeSans" pitchFamily="2"/>
              </a:rPr>
              <a:t> 1958):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298775-2970-4009-ADB5-AC98E6F2C126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58835" y="1496902"/>
            <a:ext cx="4777793" cy="6635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9DFB98E-B85E-4921-9CCE-7F963564BAB8}"/>
              </a:ext>
            </a:extLst>
          </p:cNvPr>
          <p:cNvSpPr txBox="1"/>
          <p:nvPr/>
        </p:nvSpPr>
        <p:spPr>
          <a:xfrm>
            <a:off x="5136628" y="1486511"/>
            <a:ext cx="3530472" cy="564106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33" dirty="0">
                <a:latin typeface="Liberation Sans" pitchFamily="34"/>
                <a:ea typeface="WenQuanYi Micro Hei" pitchFamily="2"/>
                <a:cs typeface="FreeSans" pitchFamily="2"/>
              </a:rPr>
              <a:t>B</a:t>
            </a:r>
            <a:r>
              <a:rPr lang="en-US" sz="1633" baseline="-25000" dirty="0">
                <a:latin typeface="Liberation Sans" pitchFamily="34"/>
                <a:ea typeface="WenQuanYi Micro Hei" pitchFamily="2"/>
                <a:cs typeface="FreeSans" pitchFamily="2"/>
              </a:rPr>
              <a:t>+</a:t>
            </a:r>
            <a:r>
              <a:rPr lang="en-US" sz="1633" dirty="0">
                <a:latin typeface="Liberation Sans" pitchFamily="34"/>
                <a:ea typeface="WenQuanYi Micro Hei" pitchFamily="2"/>
                <a:cs typeface="FreeSans" pitchFamily="2"/>
              </a:rPr>
              <a:t> = beta decay spin </a:t>
            </a:r>
            <a:r>
              <a:rPr lang="en-US" sz="1633" dirty="0" err="1">
                <a:latin typeface="Liberation Sans" pitchFamily="34"/>
                <a:ea typeface="WenQuanYi Micro Hei" pitchFamily="2"/>
                <a:cs typeface="FreeSans" pitchFamily="2"/>
              </a:rPr>
              <a:t>asy</a:t>
            </a:r>
            <a:r>
              <a:rPr lang="en-US" sz="1633" dirty="0">
                <a:latin typeface="Liberation Sans" pitchFamily="34"/>
                <a:ea typeface="WenQuanYi Micro Hei" pitchFamily="2"/>
                <a:cs typeface="FreeSans" pitchFamily="2"/>
              </a:rPr>
              <a:t>. parameter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33" dirty="0">
                <a:latin typeface="Liberation Sans" pitchFamily="34"/>
                <a:ea typeface="WenQuanYi Micro Hei" pitchFamily="2"/>
                <a:cs typeface="FreeSans" pitchFamily="2"/>
              </a:rPr>
              <a:t>b = beta decay </a:t>
            </a:r>
            <a:r>
              <a:rPr lang="en-US" sz="1633" dirty="0" err="1">
                <a:latin typeface="Liberation Sans" pitchFamily="34"/>
                <a:ea typeface="WenQuanYi Micro Hei" pitchFamily="2"/>
                <a:cs typeface="FreeSans" pitchFamily="2"/>
              </a:rPr>
              <a:t>Fierz</a:t>
            </a:r>
            <a:r>
              <a:rPr lang="en-US" sz="1633" dirty="0">
                <a:latin typeface="Liberation Sans" pitchFamily="34"/>
                <a:ea typeface="WenQuanYi Micro Hei" pitchFamily="2"/>
                <a:cs typeface="FreeSans" pitchFamily="2"/>
              </a:rPr>
              <a:t> term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B6DA45A-F48F-4E1E-9154-10FE407811E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752600" y="2304520"/>
            <a:ext cx="1824072" cy="16953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D9F725D-0ECD-4398-9914-1B21ABEAA81C}"/>
              </a:ext>
            </a:extLst>
          </p:cNvPr>
          <p:cNvSpPr/>
          <p:nvPr/>
        </p:nvSpPr>
        <p:spPr>
          <a:xfrm>
            <a:off x="461731" y="439160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Polarize by optical pumping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Measure polarization optically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Shake-off e- trigger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Measure recoil nuclei 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Asymmetry by TOF or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Alternate polarization axis/sense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E498927-18F7-49C0-AA8C-9C8D86A7F846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5596425" y="2133600"/>
            <a:ext cx="2893689" cy="2411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A5E125-5E27-45A1-9262-D486B585A127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5548420" y="4633533"/>
            <a:ext cx="3118680" cy="12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4613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Lorentz violation in EC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84037B6-DDE4-4949-8BFF-4AD16B066BAD}"/>
              </a:ext>
            </a:extLst>
          </p:cNvPr>
          <p:cNvSpPr txBox="1"/>
          <p:nvPr/>
        </p:nvSpPr>
        <p:spPr>
          <a:xfrm>
            <a:off x="5638800" y="3505200"/>
            <a:ext cx="2370346" cy="809622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33" dirty="0">
                <a:latin typeface="Liberation Sans" pitchFamily="34"/>
                <a:ea typeface="WenQuanYi Micro Hei" pitchFamily="2"/>
                <a:cs typeface="FreeSans" pitchFamily="2"/>
              </a:rPr>
              <a:t>k = neutrino momentum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33" dirty="0">
                <a:latin typeface="Liberation Sans" pitchFamily="34"/>
                <a:ea typeface="WenQuanYi Micro Hei" pitchFamily="2"/>
                <a:cs typeface="FreeSans" pitchFamily="2"/>
              </a:rPr>
              <a:t>I = nuclear spin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33" dirty="0">
                <a:latin typeface="Liberation Sans" pitchFamily="34"/>
                <a:ea typeface="WenQuanYi Micro Hei" pitchFamily="2"/>
                <a:cs typeface="FreeSans" pitchFamily="2"/>
              </a:rPr>
              <a:t>P </a:t>
            </a:r>
            <a:r>
              <a:rPr lang="en-US" sz="1633" dirty="0">
                <a:latin typeface="Liberation Sans" pitchFamily="34"/>
                <a:ea typeface="OpenSymbol" pitchFamily="2"/>
                <a:cs typeface="OpenSymbol" pitchFamily="2"/>
              </a:rPr>
              <a:t>∝ polarization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A71450-0079-45D0-8289-52AC02B48C52}"/>
              </a:ext>
            </a:extLst>
          </p:cNvPr>
          <p:cNvSpPr txBox="1"/>
          <p:nvPr/>
        </p:nvSpPr>
        <p:spPr>
          <a:xfrm>
            <a:off x="1461059" y="4800600"/>
            <a:ext cx="5867585" cy="323270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33" dirty="0">
                <a:latin typeface="Liberation Sans" pitchFamily="34"/>
                <a:ea typeface="WenQuanYi Micro Hei" pitchFamily="2"/>
                <a:cs typeface="FreeSans" pitchFamily="2"/>
              </a:rPr>
              <a:t>Leads to an azimuthal asymmetry that rotates at sidereal rate!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CA14C64-77FB-4257-A866-C7BA2A16C1CC}"/>
              </a:ext>
            </a:extLst>
          </p:cNvPr>
          <p:cNvGrpSpPr/>
          <p:nvPr/>
        </p:nvGrpSpPr>
        <p:grpSpPr>
          <a:xfrm>
            <a:off x="1295400" y="3632233"/>
            <a:ext cx="3573450" cy="607848"/>
            <a:chOff x="1313063" y="3494903"/>
            <a:chExt cx="3573450" cy="6078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C068F80-9194-4DCB-B2DE-2C6445747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1313063" y="3540430"/>
              <a:ext cx="3573450" cy="5623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F55BDCD-1F22-4A09-A54A-1388D8BC77F1}"/>
                </a:ext>
              </a:extLst>
            </p:cNvPr>
            <p:cNvSpPr txBox="1"/>
            <p:nvPr/>
          </p:nvSpPr>
          <p:spPr>
            <a:xfrm>
              <a:off x="4284895" y="3494903"/>
              <a:ext cx="255240" cy="3024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Comic Sans MS" pitchFamily="66"/>
                  <a:ea typeface="WenQuanYi Micro Hei" pitchFamily="2"/>
                  <a:cs typeface="FreeSans" pitchFamily="2"/>
                </a:rPr>
                <a:t>s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EAAD3B99-4819-4C34-BF11-D9CD85F51A80}"/>
              </a:ext>
            </a:extLst>
          </p:cNvPr>
          <p:cNvSpPr/>
          <p:nvPr/>
        </p:nvSpPr>
        <p:spPr>
          <a:xfrm>
            <a:off x="532200" y="898492"/>
            <a:ext cx="815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(K. K. Vos, H. W. </a:t>
            </a:r>
            <a:r>
              <a:rPr lang="en-US" sz="1600" dirty="0" err="1"/>
              <a:t>Wilschut</a:t>
            </a:r>
            <a:r>
              <a:rPr lang="en-US" sz="1600" dirty="0"/>
              <a:t>, and R. G. E. Timmermans, Phys. </a:t>
            </a:r>
            <a:r>
              <a:rPr lang="en-US" sz="1600" dirty="0" err="1"/>
              <a:t>Rev.C</a:t>
            </a:r>
            <a:r>
              <a:rPr lang="en-US" sz="1600" dirty="0"/>
              <a:t> 91, 038501 (2015))</a:t>
            </a:r>
          </a:p>
          <a:p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B3F40D4-EF07-4653-8C6B-C9969D41F0DF}"/>
                  </a:ext>
                </a:extLst>
              </p:cNvPr>
              <p:cNvSpPr/>
              <p:nvPr/>
            </p:nvSpPr>
            <p:spPr>
              <a:xfrm>
                <a:off x="425006" y="1758538"/>
                <a:ext cx="7864169" cy="17989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Parametrize Lorentz violation by adding a complex tensor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n-US" sz="1800" dirty="0"/>
                  <a:t>to the metric.</a:t>
                </a:r>
              </a:p>
              <a:p>
                <a:endParaRPr lang="en-US" sz="1800" dirty="0"/>
              </a:p>
              <a:p>
                <a:r>
                  <a:rPr lang="en-US" sz="1800" dirty="0"/>
                  <a:t>Some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n-US" sz="1800" dirty="0"/>
                  <a:t>are experimentally unconstrained.</a:t>
                </a:r>
              </a:p>
              <a:p>
                <a:endParaRPr lang="en-US" sz="1800" dirty="0"/>
              </a:p>
              <a:p>
                <a:endParaRPr lang="en-US" sz="1800" dirty="0"/>
              </a:p>
              <a:p>
                <a:r>
                  <a:rPr lang="en-US" sz="1800" dirty="0"/>
                  <a:t>Decay rate w/ Lorentz violation:</a:t>
                </a: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B3F40D4-EF07-4653-8C6B-C9969D41F0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006" y="1758538"/>
                <a:ext cx="7864169" cy="1798954"/>
              </a:xfrm>
              <a:prstGeom prst="rect">
                <a:avLst/>
              </a:prstGeom>
              <a:blipFill>
                <a:blip r:embed="rId6"/>
                <a:stretch>
                  <a:fillRect l="-698" t="-1689" b="-4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6636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88630111-4A35-4DAA-B7D0-B33B177D8E24}"/>
              </a:ext>
            </a:extLst>
          </p:cNvPr>
          <p:cNvSpPr txBox="1"/>
          <p:nvPr/>
        </p:nvSpPr>
        <p:spPr>
          <a:xfrm>
            <a:off x="0" y="-8"/>
            <a:ext cx="9144000" cy="10668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endParaRPr lang="en-US" sz="36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0852" y="118559"/>
            <a:ext cx="6095998" cy="821359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Current Plan: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9" name="AutoShape 4" descr="Image result for eric hudson uc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44F070-6AC7-4F72-8AEA-6CEE58302032}"/>
              </a:ext>
            </a:extLst>
          </p:cNvPr>
          <p:cNvSpPr txBox="1"/>
          <p:nvPr/>
        </p:nvSpPr>
        <p:spPr>
          <a:xfrm>
            <a:off x="228600" y="1356823"/>
            <a:ext cx="5082829" cy="486911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latin typeface="Liberation Sans" pitchFamily="34"/>
                <a:ea typeface="WenQuanYi Micro Hei" pitchFamily="2"/>
                <a:cs typeface="FreeSans" pitchFamily="2"/>
              </a:rPr>
              <a:t>Source chamber:</a:t>
            </a:r>
            <a:endParaRPr lang="en-US" sz="1800" dirty="0">
              <a:latin typeface="Liberation Sans" pitchFamily="34"/>
              <a:ea typeface="WenQuanYi Micro Hei" pitchFamily="2"/>
              <a:cs typeface="FreeSans" pitchFamily="2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Liberation Sans" pitchFamily="34"/>
                <a:ea typeface="WenQuanYi Micro Hei" pitchFamily="2"/>
                <a:cs typeface="FreeSans" pitchFamily="2"/>
              </a:rPr>
              <a:t>Summer:  MOT &amp; precision hyperfine measurements of </a:t>
            </a:r>
            <a:r>
              <a:rPr lang="en-US" sz="1800" baseline="33000" dirty="0">
                <a:latin typeface="Liberation Sans" pitchFamily="34"/>
                <a:ea typeface="WenQuanYi Micro Hei" pitchFamily="2"/>
                <a:cs typeface="FreeSans" pitchFamily="2"/>
              </a:rPr>
              <a:t>131</a:t>
            </a:r>
            <a:r>
              <a:rPr lang="en-US" sz="1800" dirty="0">
                <a:latin typeface="Liberation Sans" pitchFamily="34"/>
                <a:ea typeface="WenQuanYi Micro Hei" pitchFamily="2"/>
                <a:cs typeface="FreeSans" pitchFamily="2"/>
              </a:rPr>
              <a:t>Cs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Liberation Sans" pitchFamily="34"/>
                <a:ea typeface="WenQuanYi Micro Hei" pitchFamily="2"/>
                <a:cs typeface="FreeSans" pitchFamily="2"/>
              </a:rPr>
              <a:t>Fall: Decay asymmetry measurement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34"/>
              <a:ea typeface="WenQuanYi Micro Hei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dirty="0">
                <a:latin typeface="Liberation Sans" pitchFamily="34"/>
                <a:ea typeface="WenQuanYi Micro Hei" pitchFamily="2"/>
                <a:cs typeface="FreeSans" pitchFamily="2"/>
              </a:rPr>
              <a:t>Main chamber:</a:t>
            </a:r>
            <a:endParaRPr lang="en-US" sz="1800" dirty="0">
              <a:latin typeface="Liberation Sans" pitchFamily="34"/>
              <a:ea typeface="WenQuanYi Micro Hei" pitchFamily="2"/>
              <a:cs typeface="FreeSans" pitchFamily="2"/>
            </a:endParaRPr>
          </a:p>
          <a:p>
            <a:pPr marL="285750" marR="0" lvl="0" indent="-28575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en-US" sz="1800" dirty="0">
                <a:latin typeface="Liberation Sans" pitchFamily="34"/>
                <a:ea typeface="WenQuanYi Micro Hei" pitchFamily="2"/>
                <a:cs typeface="FreeSans" pitchFamily="2"/>
              </a:rPr>
              <a:t>L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34"/>
                <a:ea typeface="WenQuanYi Micro Hei" pitchFamily="2"/>
                <a:cs typeface="FreeSans" pitchFamily="2"/>
              </a:rPr>
              <a:t>eak-check &amp; pump-down complete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en-US" sz="1800" dirty="0">
                <a:latin typeface="Liberation Sans" pitchFamily="34"/>
                <a:ea typeface="WenQuanYi Micro Hei" pitchFamily="2"/>
                <a:cs typeface="FreeSans" pitchFamily="2"/>
              </a:rPr>
              <a:t>Summer:  Mounting of spectrometers, x=ray detectors, 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34"/>
                <a:ea typeface="WenQuanYi Micro Hei" pitchFamily="2"/>
                <a:cs typeface="FreeSans" pitchFamily="2"/>
              </a:rPr>
              <a:t>coils &amp; magnetic shield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34"/>
              <a:ea typeface="WenQuanYi Micro Hei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34"/>
                <a:ea typeface="WenQuanYi Micro Hei" pitchFamily="2"/>
                <a:cs typeface="FreeSans" pitchFamily="2"/>
              </a:rPr>
              <a:t>End of year: first stable </a:t>
            </a:r>
            <a:r>
              <a:rPr lang="en-US" sz="1800" b="0" i="0" u="none" strike="noStrike" kern="1200" cap="none" baseline="33000" dirty="0">
                <a:ln>
                  <a:noFill/>
                </a:ln>
                <a:latin typeface="Liberation Sans" pitchFamily="34"/>
                <a:ea typeface="WenQuanYi Micro Hei" pitchFamily="2"/>
                <a:cs typeface="FreeSans" pitchFamily="2"/>
              </a:rPr>
              <a:t>133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34"/>
                <a:ea typeface="WenQuanYi Micro Hei" pitchFamily="2"/>
                <a:cs typeface="FreeSans" pitchFamily="2"/>
              </a:rPr>
              <a:t>Cs fill &amp; calibration,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34"/>
                <a:ea typeface="WenQuanYi Micro Hei" pitchFamily="2"/>
                <a:cs typeface="FreeSans" pitchFamily="2"/>
              </a:rPr>
              <a:t>	then </a:t>
            </a:r>
            <a:r>
              <a:rPr lang="en-US" sz="1800" b="0" i="0" u="none" strike="noStrike" kern="1200" cap="none" baseline="33000" dirty="0">
                <a:ln>
                  <a:noFill/>
                </a:ln>
                <a:latin typeface="Liberation Sans" pitchFamily="34"/>
                <a:ea typeface="WenQuanYi Micro Hei" pitchFamily="2"/>
                <a:cs typeface="FreeSans" pitchFamily="2"/>
              </a:rPr>
              <a:t>131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34"/>
                <a:ea typeface="WenQuanYi Micro Hei" pitchFamily="2"/>
                <a:cs typeface="FreeSans" pitchFamily="2"/>
              </a:rPr>
              <a:t>Cs fill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34"/>
              <a:ea typeface="WenQuanYi Micro Hei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34"/>
                <a:ea typeface="WenQuanYi Micro Hei" pitchFamily="2"/>
                <a:cs typeface="FreeSans" pitchFamily="2"/>
              </a:rPr>
              <a:t>This mounting &amp; integration time is an exciting time for HUNTER.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34"/>
              <a:ea typeface="WenQuanYi Micro Hei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sng" strike="noStrike" kern="1200" cap="none" dirty="0">
                <a:ln>
                  <a:noFill/>
                </a:ln>
                <a:uFillTx/>
                <a:latin typeface="Liberation Sans" pitchFamily="34"/>
                <a:ea typeface="WenQuanYi Micro Hei" pitchFamily="2"/>
                <a:cs typeface="FreeSans" pitchFamily="2"/>
              </a:rPr>
              <a:t>We are always seeking additional collaborators with expertise and new ideas!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BA00A71-5B0A-43BF-A37A-4D652B9DEA5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345846" y="1524000"/>
            <a:ext cx="1451378" cy="2176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551B643-2A9E-4344-97C3-8FDC12CB0BA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73637" y="1390074"/>
            <a:ext cx="1933720" cy="244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B37A32A-DFDE-4C16-AF10-D05002C7B8F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56607" y="4245725"/>
            <a:ext cx="2901499" cy="2176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0058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Improving Sensitivity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352427" y="1419228"/>
            <a:ext cx="8562975" cy="52612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09" indent="-457109" fontAlgn="auto"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Increase detection efficiency (rate and coupling)</a:t>
            </a:r>
          </a:p>
          <a:p>
            <a:pPr marL="285693" lvl="8" indent="-285693">
              <a:buFont typeface="Arial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Scale the number of detectors </a:t>
            </a:r>
            <a:r>
              <a:rPr lang="en-US" sz="1600" kern="0" dirty="0">
                <a:solidFill>
                  <a:sysClr val="windowText" lastClr="000000"/>
                </a:solidFill>
                <a:sym typeface="Wingdings"/>
              </a:rPr>
              <a:t>to increase surface coverage</a:t>
            </a:r>
          </a:p>
          <a:p>
            <a:pPr marL="285693" lvl="4" indent="-285693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  <a:sym typeface="Wingdings"/>
              </a:rPr>
              <a:t>New detector technology to detect X-ray and Auger e</a:t>
            </a:r>
            <a:r>
              <a:rPr lang="en-US" sz="1600" kern="0" baseline="30000" dirty="0">
                <a:solidFill>
                  <a:sysClr val="windowText" lastClr="000000"/>
                </a:solidFill>
                <a:sym typeface="Wingdings"/>
              </a:rPr>
              <a:t>-</a:t>
            </a:r>
            <a:r>
              <a:rPr lang="en-US" sz="1600" kern="0" dirty="0">
                <a:solidFill>
                  <a:sysClr val="windowText" lastClr="000000"/>
                </a:solidFill>
                <a:sym typeface="Wingdings"/>
              </a:rPr>
              <a:t> in same device</a:t>
            </a:r>
          </a:p>
          <a:p>
            <a:pPr marL="285693" lvl="4" indent="-285693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  <a:sym typeface="Wingdings"/>
              </a:rPr>
              <a:t>Increase number of atoms in MOT (higher radioactivity limits)</a:t>
            </a:r>
            <a:endParaRPr lang="en-US" sz="1600" kern="0" dirty="0">
              <a:solidFill>
                <a:sysClr val="windowText" lastClr="000000"/>
              </a:solidFill>
            </a:endParaRPr>
          </a:p>
          <a:p>
            <a:pPr marL="914217" lvl="1" indent="-457109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kern="0" dirty="0">
              <a:solidFill>
                <a:sysClr val="windowText" lastClr="000000"/>
              </a:solidFill>
            </a:endParaRPr>
          </a:p>
          <a:p>
            <a:pPr marL="457109" indent="-457109" fontAlgn="auto"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Improve timing resolution (mass resolution)</a:t>
            </a:r>
          </a:p>
          <a:p>
            <a:pPr marL="285693" lvl="2" indent="-285693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Faster electronics: Digitize all channels with sub-nanosecond resolution, commercial device ($1,000s per channel)</a:t>
            </a:r>
          </a:p>
          <a:p>
            <a:pPr marL="285693" lvl="2" indent="-285693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Or home-built DAQ system from UH, spin-off from ongoing PET scanner project (~$50 per channel!)</a:t>
            </a:r>
          </a:p>
          <a:p>
            <a:pPr marL="457108" lvl="1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600" kern="0" dirty="0">
              <a:solidFill>
                <a:sysClr val="windowText" lastClr="000000"/>
              </a:solidFill>
            </a:endParaRPr>
          </a:p>
          <a:p>
            <a:pPr marL="457109" indent="-457109" fontAlgn="auto"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Improve position resolution (mass resolution)</a:t>
            </a:r>
          </a:p>
          <a:p>
            <a:pPr marL="285693" lvl="2" indent="-285693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SiPM arrays with smaller individual SiPM sizes available</a:t>
            </a:r>
          </a:p>
          <a:p>
            <a:pPr marL="285693" lvl="2" indent="-285693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Readout individual SiPMs instead of rows and channels</a:t>
            </a:r>
          </a:p>
          <a:p>
            <a:pPr marL="285693" lvl="2" indent="-285693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ysClr val="windowText" lastClr="000000"/>
                </a:solidFill>
              </a:rPr>
              <a:t>Less effective than above, since limited by source size</a:t>
            </a:r>
          </a:p>
        </p:txBody>
      </p:sp>
    </p:spTree>
    <p:extLst>
      <p:ext uri="{BB962C8B-B14F-4D97-AF65-F5344CB8AC3E}">
        <p14:creationId xmlns:p14="http://schemas.microsoft.com/office/powerpoint/2010/main" val="32720369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D390018B-572C-474C-B146-7EC320B75D79}"/>
              </a:ext>
            </a:extLst>
          </p:cNvPr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 dirty="0"/>
          </a:p>
        </p:txBody>
      </p:sp>
      <p:pic>
        <p:nvPicPr>
          <p:cNvPr id="46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61462" y="3188139"/>
            <a:ext cx="5680061" cy="32853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6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2172" y="1338617"/>
            <a:ext cx="3058418" cy="152921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83" name="Group"/>
          <p:cNvGrpSpPr/>
          <p:nvPr/>
        </p:nvGrpSpPr>
        <p:grpSpPr>
          <a:xfrm>
            <a:off x="4829010" y="740127"/>
            <a:ext cx="3239390" cy="2127700"/>
            <a:chOff x="0" y="0"/>
            <a:chExt cx="4607131" cy="3026060"/>
          </a:xfrm>
        </p:grpSpPr>
        <p:grpSp>
          <p:nvGrpSpPr>
            <p:cNvPr id="481" name="Group"/>
            <p:cNvGrpSpPr/>
            <p:nvPr/>
          </p:nvGrpSpPr>
          <p:grpSpPr>
            <a:xfrm>
              <a:off x="0" y="-1"/>
              <a:ext cx="4607132" cy="3026062"/>
              <a:chOff x="0" y="0"/>
              <a:chExt cx="4607131" cy="3026060"/>
            </a:xfrm>
          </p:grpSpPr>
          <p:grpSp>
            <p:nvGrpSpPr>
              <p:cNvPr id="475" name="Group"/>
              <p:cNvGrpSpPr/>
              <p:nvPr/>
            </p:nvGrpSpPr>
            <p:grpSpPr>
              <a:xfrm>
                <a:off x="184932" y="1028495"/>
                <a:ext cx="4422200" cy="1997566"/>
                <a:chOff x="0" y="0"/>
                <a:chExt cx="4422199" cy="1997565"/>
              </a:xfrm>
            </p:grpSpPr>
            <p:grpSp>
              <p:nvGrpSpPr>
                <p:cNvPr id="473" name="Group"/>
                <p:cNvGrpSpPr/>
                <p:nvPr/>
              </p:nvGrpSpPr>
              <p:grpSpPr>
                <a:xfrm>
                  <a:off x="126331" y="0"/>
                  <a:ext cx="4295869" cy="1997566"/>
                  <a:chOff x="0" y="0"/>
                  <a:chExt cx="4295867" cy="1997565"/>
                </a:xfrm>
              </p:grpSpPr>
              <p:sp>
                <p:nvSpPr>
                  <p:cNvPr id="468" name="Line"/>
                  <p:cNvSpPr/>
                  <p:nvPr/>
                </p:nvSpPr>
                <p:spPr>
                  <a:xfrm>
                    <a:off x="0" y="60381"/>
                    <a:ext cx="4261605" cy="1"/>
                  </a:xfrm>
                  <a:prstGeom prst="line">
                    <a:avLst/>
                  </a:prstGeom>
                  <a:noFill/>
                  <a:ln w="114300" cap="flat">
                    <a:solidFill>
                      <a:srgbClr val="CBD5D6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4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  <a:endParaRPr sz="2812" dirty="0"/>
                  </a:p>
                </p:txBody>
              </p:sp>
              <p:sp>
                <p:nvSpPr>
                  <p:cNvPr id="469" name="Line"/>
                  <p:cNvSpPr/>
                  <p:nvPr/>
                </p:nvSpPr>
                <p:spPr>
                  <a:xfrm>
                    <a:off x="0" y="1935233"/>
                    <a:ext cx="4261605" cy="1"/>
                  </a:xfrm>
                  <a:prstGeom prst="line">
                    <a:avLst/>
                  </a:prstGeom>
                  <a:noFill/>
                  <a:ln w="114300" cap="flat">
                    <a:solidFill>
                      <a:srgbClr val="CBD5D6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4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  <a:endParaRPr sz="2812" dirty="0"/>
                  </a:p>
                </p:txBody>
              </p:sp>
              <p:sp>
                <p:nvSpPr>
                  <p:cNvPr id="470" name="Line"/>
                  <p:cNvSpPr/>
                  <p:nvPr/>
                </p:nvSpPr>
                <p:spPr>
                  <a:xfrm>
                    <a:off x="4295867" y="0"/>
                    <a:ext cx="1" cy="835955"/>
                  </a:xfrm>
                  <a:prstGeom prst="line">
                    <a:avLst/>
                  </a:prstGeom>
                  <a:noFill/>
                  <a:ln w="114300" cap="flat">
                    <a:solidFill>
                      <a:srgbClr val="CBD5D6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4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  <a:endParaRPr sz="2812" dirty="0"/>
                  </a:p>
                </p:txBody>
              </p:sp>
              <p:sp>
                <p:nvSpPr>
                  <p:cNvPr id="471" name="Line"/>
                  <p:cNvSpPr/>
                  <p:nvPr/>
                </p:nvSpPr>
                <p:spPr>
                  <a:xfrm flipH="1">
                    <a:off x="55213" y="34141"/>
                    <a:ext cx="1" cy="1908799"/>
                  </a:xfrm>
                  <a:prstGeom prst="line">
                    <a:avLst/>
                  </a:prstGeom>
                  <a:noFill/>
                  <a:ln w="114300" cap="flat">
                    <a:solidFill>
                      <a:srgbClr val="CBD5D6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4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  <a:endParaRPr sz="2812" dirty="0"/>
                  </a:p>
                </p:txBody>
              </p:sp>
              <p:sp>
                <p:nvSpPr>
                  <p:cNvPr id="472" name="Line"/>
                  <p:cNvSpPr/>
                  <p:nvPr/>
                </p:nvSpPr>
                <p:spPr>
                  <a:xfrm>
                    <a:off x="4295867" y="1161610"/>
                    <a:ext cx="1" cy="835956"/>
                  </a:xfrm>
                  <a:prstGeom prst="line">
                    <a:avLst/>
                  </a:prstGeom>
                  <a:noFill/>
                  <a:ln w="114300" cap="flat">
                    <a:solidFill>
                      <a:srgbClr val="CBD5D6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>
                      <a:defRPr sz="4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  <a:endParaRPr sz="2812" dirty="0"/>
                  </a:p>
                </p:txBody>
              </p:sp>
            </p:grpSp>
            <p:sp>
              <p:nvSpPr>
                <p:cNvPr id="474" name="Rectangle"/>
                <p:cNvSpPr/>
                <p:nvPr/>
              </p:nvSpPr>
              <p:spPr>
                <a:xfrm>
                  <a:off x="0" y="762991"/>
                  <a:ext cx="724984" cy="471583"/>
                </a:xfrm>
                <a:prstGeom prst="rect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812" dirty="0"/>
                </a:p>
              </p:txBody>
            </p:sp>
          </p:grpSp>
          <p:grpSp>
            <p:nvGrpSpPr>
              <p:cNvPr id="480" name="Group"/>
              <p:cNvGrpSpPr/>
              <p:nvPr/>
            </p:nvGrpSpPr>
            <p:grpSpPr>
              <a:xfrm>
                <a:off x="-1" y="-1"/>
                <a:ext cx="3333172" cy="1844630"/>
                <a:chOff x="0" y="0"/>
                <a:chExt cx="3333170" cy="1844628"/>
              </a:xfrm>
            </p:grpSpPr>
            <p:sp>
              <p:nvSpPr>
                <p:cNvPr id="476" name="Line"/>
                <p:cNvSpPr/>
                <p:nvPr/>
              </p:nvSpPr>
              <p:spPr>
                <a:xfrm flipV="1">
                  <a:off x="2095995" y="244766"/>
                  <a:ext cx="1" cy="546712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812" dirty="0"/>
                </a:p>
              </p:txBody>
            </p:sp>
            <p:sp>
              <p:nvSpPr>
                <p:cNvPr id="477" name="Line"/>
                <p:cNvSpPr/>
                <p:nvPr/>
              </p:nvSpPr>
              <p:spPr>
                <a:xfrm flipV="1">
                  <a:off x="2253226" y="-1"/>
                  <a:ext cx="1" cy="941497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algn="ctr" defTabSz="410751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812" dirty="0"/>
                </a:p>
              </p:txBody>
            </p:sp>
            <p:sp>
              <p:nvSpPr>
                <p:cNvPr id="486" name="Connection Line"/>
                <p:cNvSpPr/>
                <p:nvPr/>
              </p:nvSpPr>
              <p:spPr>
                <a:xfrm>
                  <a:off x="-1" y="525773"/>
                  <a:ext cx="2118766" cy="13188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8466" h="20663" extrusionOk="0">
                      <a:moveTo>
                        <a:pt x="1654" y="20663"/>
                      </a:moveTo>
                      <a:cubicBezTo>
                        <a:pt x="-3134" y="5916"/>
                        <a:pt x="2470" y="-937"/>
                        <a:pt x="18466" y="103"/>
                      </a:cubicBez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endParaRPr sz="1406" dirty="0"/>
                </a:p>
              </p:txBody>
            </p:sp>
            <p:sp>
              <p:nvSpPr>
                <p:cNvPr id="487" name="Connection Line"/>
                <p:cNvSpPr/>
                <p:nvPr/>
              </p:nvSpPr>
              <p:spPr>
                <a:xfrm>
                  <a:off x="2255471" y="508451"/>
                  <a:ext cx="1077700" cy="5537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11572" y="18"/>
                        <a:pt x="18772" y="7218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endParaRPr sz="1406" dirty="0"/>
                </a:p>
              </p:txBody>
            </p:sp>
          </p:grpSp>
        </p:grpSp>
        <p:sp>
          <p:nvSpPr>
            <p:cNvPr id="482" name="CsCl in H2O"/>
            <p:cNvSpPr/>
            <p:nvPr/>
          </p:nvSpPr>
          <p:spPr>
            <a:xfrm>
              <a:off x="1025077" y="2228617"/>
              <a:ext cx="3007392" cy="590142"/>
            </a:xfrm>
            <a:prstGeom prst="roundRect">
              <a:avLst>
                <a:gd name="adj" fmla="val 30103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>
                <a:defRPr sz="2900">
                  <a:solidFill>
                    <a:srgbClr val="FEC826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Bank Gothic Light"/>
                  <a:ea typeface="Bank Gothic Light"/>
                  <a:cs typeface="Bank Gothic Light"/>
                  <a:sym typeface="Bank Gothic Light"/>
                </a:defRPr>
              </a:pPr>
              <a:r>
                <a:rPr sz="2039" dirty="0"/>
                <a:t>CsCl in H</a:t>
              </a:r>
              <a:r>
                <a:rPr sz="2039" baseline="-5999" dirty="0"/>
                <a:t>2</a:t>
              </a:r>
              <a:r>
                <a:rPr sz="2039" dirty="0"/>
                <a:t>O</a:t>
              </a:r>
            </a:p>
          </p:txBody>
        </p:sp>
      </p:grpSp>
      <p:sp>
        <p:nvSpPr>
          <p:cNvPr id="484" name="Cs-131 MOT: High Efficiency source"/>
          <p:cNvSpPr txBox="1"/>
          <p:nvPr/>
        </p:nvSpPr>
        <p:spPr>
          <a:xfrm>
            <a:off x="717362" y="113466"/>
            <a:ext cx="8045636" cy="616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>
            <a:spAutoFit/>
          </a:bodyPr>
          <a:lstStyle>
            <a:lvl1pPr algn="ctr" defTabSz="1295400">
              <a:buClr>
                <a:srgbClr val="000000"/>
              </a:buClr>
              <a:buFont typeface="Calibri"/>
              <a:defRPr sz="5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ank Gothic Medium"/>
                <a:ea typeface="Bank Gothic Medium"/>
                <a:cs typeface="Bank Gothic Medium"/>
                <a:sym typeface="Bank Gothic Medium"/>
              </a:defRPr>
            </a:lvl1pPr>
          </a:lstStyle>
          <a:p>
            <a:r>
              <a:rPr sz="3656" dirty="0"/>
              <a:t>Cs-131 MOT: High Efficiency source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956D6DB3-ECFD-4098-82BC-CC87BB790F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E4CE6CC7-7300-45D9-AA07-FE6FFDD618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909B28-3728-40DF-BB3F-199C44BA50C2}"/>
              </a:ext>
            </a:extLst>
          </p:cNvPr>
          <p:cNvSpPr/>
          <p:nvPr/>
        </p:nvSpPr>
        <p:spPr>
          <a:xfrm>
            <a:off x="457200" y="3188139"/>
            <a:ext cx="273671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Prototype oven:</a:t>
            </a:r>
          </a:p>
          <a:p>
            <a:endParaRPr lang="en-US" dirty="0"/>
          </a:p>
          <a:p>
            <a:r>
              <a:rPr lang="en-US" dirty="0"/>
              <a:t>Loaded with “Fake” radioactive solution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Atomic Cs flux measured w/RGA</a:t>
            </a:r>
          </a:p>
          <a:p>
            <a:endParaRPr lang="en-US" dirty="0"/>
          </a:p>
          <a:p>
            <a:r>
              <a:rPr lang="en-US" dirty="0"/>
              <a:t>Bias controls flux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Outline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600202"/>
            <a:ext cx="8839200" cy="289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b="1" dirty="0"/>
              <a:t>Why heavy neutrinos?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HUNTER concept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Current status / future reach</a:t>
            </a:r>
          </a:p>
        </p:txBody>
      </p:sp>
    </p:spTree>
    <p:extLst>
      <p:ext uri="{BB962C8B-B14F-4D97-AF65-F5344CB8AC3E}">
        <p14:creationId xmlns:p14="http://schemas.microsoft.com/office/powerpoint/2010/main" val="575233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ADCE9B8C-36B9-4522-8FEF-F06A48526DB9}"/>
              </a:ext>
            </a:extLst>
          </p:cNvPr>
          <p:cNvGrpSpPr/>
          <p:nvPr/>
        </p:nvGrpSpPr>
        <p:grpSpPr>
          <a:xfrm>
            <a:off x="290660" y="1311585"/>
            <a:ext cx="4249880" cy="5088670"/>
            <a:chOff x="4698828" y="1132377"/>
            <a:chExt cx="4249880" cy="5088670"/>
          </a:xfrm>
        </p:grpSpPr>
        <p:sp>
          <p:nvSpPr>
            <p:cNvPr id="3" name="TextBox 2"/>
            <p:cNvSpPr txBox="1"/>
            <p:nvPr/>
          </p:nvSpPr>
          <p:spPr>
            <a:xfrm>
              <a:off x="4977762" y="1132377"/>
              <a:ext cx="375573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/>
                <a:t>Where art thou right-handed neutrinos?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698828" y="2036378"/>
              <a:ext cx="4249880" cy="4184669"/>
              <a:chOff x="5752348" y="1327932"/>
              <a:chExt cx="5078666" cy="457921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752348" y="1327932"/>
                <a:ext cx="4843934" cy="4192075"/>
                <a:chOff x="5483407" y="1014812"/>
                <a:chExt cx="5672498" cy="4691858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7807182" y="1583254"/>
                  <a:ext cx="3348723" cy="3770119"/>
                  <a:chOff x="7899780" y="826586"/>
                  <a:chExt cx="3348723" cy="4567933"/>
                </a:xfrm>
              </p:grpSpPr>
              <p:pic>
                <p:nvPicPr>
                  <p:cNvPr id="29" name="Picture 28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918656" y="3155509"/>
                    <a:ext cx="3310969" cy="2239010"/>
                  </a:xfrm>
                  <a:prstGeom prst="rect">
                    <a:avLst/>
                  </a:prstGeom>
                </p:spPr>
              </p:pic>
              <p:pic>
                <p:nvPicPr>
                  <p:cNvPr id="30" name="Picture 29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7899780" y="826586"/>
                    <a:ext cx="3348723" cy="22479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5483407" y="1014812"/>
                  <a:ext cx="2202395" cy="4338561"/>
                  <a:chOff x="5483407" y="537214"/>
                  <a:chExt cx="2202395" cy="5088082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5509549" y="537215"/>
                    <a:ext cx="2083443" cy="5088081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25" dirty="0"/>
                  </a:p>
                </p:txBody>
              </p: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5509549" y="1214588"/>
                    <a:ext cx="2083443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5515184" y="537215"/>
                    <a:ext cx="1025629" cy="6940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270" dirty="0"/>
                      <a:t>Left </a:t>
                    </a:r>
                  </a:p>
                  <a:p>
                    <a:pPr algn="ctr"/>
                    <a:r>
                      <a:rPr lang="en-US" sz="1270" dirty="0">
                        <a:ea typeface="Symbol" charset="2"/>
                        <a:cs typeface="Symbol" charset="2"/>
                      </a:rPr>
                      <a:t>handed</a:t>
                    </a: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6523097" y="537214"/>
                    <a:ext cx="1025629" cy="6940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270" dirty="0"/>
                      <a:t>right </a:t>
                    </a:r>
                  </a:p>
                  <a:p>
                    <a:pPr algn="ctr"/>
                    <a:r>
                      <a:rPr lang="en-US" sz="1270" dirty="0"/>
                      <a:t>handed</a:t>
                    </a:r>
                  </a:p>
                </p:txBody>
              </p: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5509549" y="2254832"/>
                    <a:ext cx="2083443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5496478" y="3412328"/>
                    <a:ext cx="2083443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5483407" y="4569824"/>
                    <a:ext cx="2083443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>
                    <a:stCxn id="25" idx="0"/>
                    <a:endCxn id="25" idx="2"/>
                  </p:cNvCxnSpPr>
                  <p:nvPr/>
                </p:nvCxnSpPr>
                <p:spPr>
                  <a:xfrm>
                    <a:off x="6551271" y="537215"/>
                    <a:ext cx="0" cy="508808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" name="Freeform 20"/>
                  <p:cNvSpPr/>
                  <p:nvPr/>
                </p:nvSpPr>
                <p:spPr>
                  <a:xfrm>
                    <a:off x="5873753" y="1639740"/>
                    <a:ext cx="411302" cy="285953"/>
                  </a:xfrm>
                  <a:custGeom>
                    <a:avLst/>
                    <a:gdLst>
                      <a:gd name="connsiteX0" fmla="*/ 0 w 486136"/>
                      <a:gd name="connsiteY0" fmla="*/ 254643 h 381965"/>
                      <a:gd name="connsiteX1" fmla="*/ 0 w 486136"/>
                      <a:gd name="connsiteY1" fmla="*/ 254643 h 381965"/>
                      <a:gd name="connsiteX2" fmla="*/ 69448 w 486136"/>
                      <a:gd name="connsiteY2" fmla="*/ 381965 h 381965"/>
                      <a:gd name="connsiteX3" fmla="*/ 69448 w 486136"/>
                      <a:gd name="connsiteY3" fmla="*/ 381965 h 381965"/>
                      <a:gd name="connsiteX4" fmla="*/ 173620 w 486136"/>
                      <a:gd name="connsiteY4" fmla="*/ 324091 h 381965"/>
                      <a:gd name="connsiteX5" fmla="*/ 219919 w 486136"/>
                      <a:gd name="connsiteY5" fmla="*/ 254643 h 381965"/>
                      <a:gd name="connsiteX6" fmla="*/ 324091 w 486136"/>
                      <a:gd name="connsiteY6" fmla="*/ 150471 h 381965"/>
                      <a:gd name="connsiteX7" fmla="*/ 393539 w 486136"/>
                      <a:gd name="connsiteY7" fmla="*/ 81023 h 381965"/>
                      <a:gd name="connsiteX8" fmla="*/ 428263 w 486136"/>
                      <a:gd name="connsiteY8" fmla="*/ 46299 h 381965"/>
                      <a:gd name="connsiteX9" fmla="*/ 462987 w 486136"/>
                      <a:gd name="connsiteY9" fmla="*/ 23150 h 381965"/>
                      <a:gd name="connsiteX10" fmla="*/ 486136 w 486136"/>
                      <a:gd name="connsiteY10" fmla="*/ 0 h 381965"/>
                      <a:gd name="connsiteX11" fmla="*/ 486136 w 486136"/>
                      <a:gd name="connsiteY11" fmla="*/ 0 h 381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86136" h="381965">
                        <a:moveTo>
                          <a:pt x="0" y="254643"/>
                        </a:moveTo>
                        <a:lnTo>
                          <a:pt x="0" y="254643"/>
                        </a:lnTo>
                        <a:lnTo>
                          <a:pt x="69448" y="381965"/>
                        </a:lnTo>
                        <a:lnTo>
                          <a:pt x="69448" y="381965"/>
                        </a:lnTo>
                        <a:cubicBezTo>
                          <a:pt x="104172" y="362674"/>
                          <a:pt x="143296" y="349750"/>
                          <a:pt x="173620" y="324091"/>
                        </a:cubicBezTo>
                        <a:cubicBezTo>
                          <a:pt x="194859" y="306120"/>
                          <a:pt x="200246" y="274316"/>
                          <a:pt x="219919" y="254643"/>
                        </a:cubicBezTo>
                        <a:lnTo>
                          <a:pt x="324091" y="150471"/>
                        </a:lnTo>
                        <a:lnTo>
                          <a:pt x="393539" y="81023"/>
                        </a:lnTo>
                        <a:cubicBezTo>
                          <a:pt x="405114" y="69448"/>
                          <a:pt x="414643" y="55379"/>
                          <a:pt x="428263" y="46299"/>
                        </a:cubicBezTo>
                        <a:cubicBezTo>
                          <a:pt x="439838" y="38583"/>
                          <a:pt x="452124" y="31840"/>
                          <a:pt x="462987" y="23150"/>
                        </a:cubicBezTo>
                        <a:cubicBezTo>
                          <a:pt x="471508" y="16333"/>
                          <a:pt x="486136" y="0"/>
                          <a:pt x="486136" y="0"/>
                        </a:cubicBezTo>
                        <a:lnTo>
                          <a:pt x="486136" y="0"/>
                        </a:lnTo>
                      </a:path>
                    </a:pathLst>
                  </a:cu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25" dirty="0"/>
                  </a:p>
                </p:txBody>
              </p:sp>
              <p:sp>
                <p:nvSpPr>
                  <p:cNvPr id="22" name="Freeform 21"/>
                  <p:cNvSpPr/>
                  <p:nvPr/>
                </p:nvSpPr>
                <p:spPr>
                  <a:xfrm>
                    <a:off x="6859945" y="1639740"/>
                    <a:ext cx="411302" cy="285953"/>
                  </a:xfrm>
                  <a:custGeom>
                    <a:avLst/>
                    <a:gdLst>
                      <a:gd name="connsiteX0" fmla="*/ 0 w 486136"/>
                      <a:gd name="connsiteY0" fmla="*/ 254643 h 381965"/>
                      <a:gd name="connsiteX1" fmla="*/ 0 w 486136"/>
                      <a:gd name="connsiteY1" fmla="*/ 254643 h 381965"/>
                      <a:gd name="connsiteX2" fmla="*/ 69448 w 486136"/>
                      <a:gd name="connsiteY2" fmla="*/ 381965 h 381965"/>
                      <a:gd name="connsiteX3" fmla="*/ 69448 w 486136"/>
                      <a:gd name="connsiteY3" fmla="*/ 381965 h 381965"/>
                      <a:gd name="connsiteX4" fmla="*/ 173620 w 486136"/>
                      <a:gd name="connsiteY4" fmla="*/ 324091 h 381965"/>
                      <a:gd name="connsiteX5" fmla="*/ 219919 w 486136"/>
                      <a:gd name="connsiteY5" fmla="*/ 254643 h 381965"/>
                      <a:gd name="connsiteX6" fmla="*/ 324091 w 486136"/>
                      <a:gd name="connsiteY6" fmla="*/ 150471 h 381965"/>
                      <a:gd name="connsiteX7" fmla="*/ 393539 w 486136"/>
                      <a:gd name="connsiteY7" fmla="*/ 81023 h 381965"/>
                      <a:gd name="connsiteX8" fmla="*/ 428263 w 486136"/>
                      <a:gd name="connsiteY8" fmla="*/ 46299 h 381965"/>
                      <a:gd name="connsiteX9" fmla="*/ 462987 w 486136"/>
                      <a:gd name="connsiteY9" fmla="*/ 23150 h 381965"/>
                      <a:gd name="connsiteX10" fmla="*/ 486136 w 486136"/>
                      <a:gd name="connsiteY10" fmla="*/ 0 h 381965"/>
                      <a:gd name="connsiteX11" fmla="*/ 486136 w 486136"/>
                      <a:gd name="connsiteY11" fmla="*/ 0 h 381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86136" h="381965">
                        <a:moveTo>
                          <a:pt x="0" y="254643"/>
                        </a:moveTo>
                        <a:lnTo>
                          <a:pt x="0" y="254643"/>
                        </a:lnTo>
                        <a:lnTo>
                          <a:pt x="69448" y="381965"/>
                        </a:lnTo>
                        <a:lnTo>
                          <a:pt x="69448" y="381965"/>
                        </a:lnTo>
                        <a:cubicBezTo>
                          <a:pt x="104172" y="362674"/>
                          <a:pt x="143296" y="349750"/>
                          <a:pt x="173620" y="324091"/>
                        </a:cubicBezTo>
                        <a:cubicBezTo>
                          <a:pt x="194859" y="306120"/>
                          <a:pt x="200246" y="274316"/>
                          <a:pt x="219919" y="254643"/>
                        </a:cubicBezTo>
                        <a:lnTo>
                          <a:pt x="324091" y="150471"/>
                        </a:lnTo>
                        <a:lnTo>
                          <a:pt x="393539" y="81023"/>
                        </a:lnTo>
                        <a:cubicBezTo>
                          <a:pt x="405114" y="69448"/>
                          <a:pt x="414643" y="55379"/>
                          <a:pt x="428263" y="46299"/>
                        </a:cubicBezTo>
                        <a:cubicBezTo>
                          <a:pt x="439838" y="38583"/>
                          <a:pt x="452124" y="31840"/>
                          <a:pt x="462987" y="23150"/>
                        </a:cubicBezTo>
                        <a:cubicBezTo>
                          <a:pt x="471508" y="16333"/>
                          <a:pt x="486136" y="0"/>
                          <a:pt x="486136" y="0"/>
                        </a:cubicBezTo>
                        <a:lnTo>
                          <a:pt x="486136" y="0"/>
                        </a:lnTo>
                      </a:path>
                    </a:pathLst>
                  </a:cu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25" dirty="0"/>
                  </a:p>
                </p:txBody>
              </p:sp>
              <p:sp>
                <p:nvSpPr>
                  <p:cNvPr id="23" name="Freeform 22"/>
                  <p:cNvSpPr/>
                  <p:nvPr/>
                </p:nvSpPr>
                <p:spPr>
                  <a:xfrm>
                    <a:off x="6890780" y="2668354"/>
                    <a:ext cx="411302" cy="285953"/>
                  </a:xfrm>
                  <a:custGeom>
                    <a:avLst/>
                    <a:gdLst>
                      <a:gd name="connsiteX0" fmla="*/ 0 w 486136"/>
                      <a:gd name="connsiteY0" fmla="*/ 254643 h 381965"/>
                      <a:gd name="connsiteX1" fmla="*/ 0 w 486136"/>
                      <a:gd name="connsiteY1" fmla="*/ 254643 h 381965"/>
                      <a:gd name="connsiteX2" fmla="*/ 69448 w 486136"/>
                      <a:gd name="connsiteY2" fmla="*/ 381965 h 381965"/>
                      <a:gd name="connsiteX3" fmla="*/ 69448 w 486136"/>
                      <a:gd name="connsiteY3" fmla="*/ 381965 h 381965"/>
                      <a:gd name="connsiteX4" fmla="*/ 173620 w 486136"/>
                      <a:gd name="connsiteY4" fmla="*/ 324091 h 381965"/>
                      <a:gd name="connsiteX5" fmla="*/ 219919 w 486136"/>
                      <a:gd name="connsiteY5" fmla="*/ 254643 h 381965"/>
                      <a:gd name="connsiteX6" fmla="*/ 324091 w 486136"/>
                      <a:gd name="connsiteY6" fmla="*/ 150471 h 381965"/>
                      <a:gd name="connsiteX7" fmla="*/ 393539 w 486136"/>
                      <a:gd name="connsiteY7" fmla="*/ 81023 h 381965"/>
                      <a:gd name="connsiteX8" fmla="*/ 428263 w 486136"/>
                      <a:gd name="connsiteY8" fmla="*/ 46299 h 381965"/>
                      <a:gd name="connsiteX9" fmla="*/ 462987 w 486136"/>
                      <a:gd name="connsiteY9" fmla="*/ 23150 h 381965"/>
                      <a:gd name="connsiteX10" fmla="*/ 486136 w 486136"/>
                      <a:gd name="connsiteY10" fmla="*/ 0 h 381965"/>
                      <a:gd name="connsiteX11" fmla="*/ 486136 w 486136"/>
                      <a:gd name="connsiteY11" fmla="*/ 0 h 381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86136" h="381965">
                        <a:moveTo>
                          <a:pt x="0" y="254643"/>
                        </a:moveTo>
                        <a:lnTo>
                          <a:pt x="0" y="254643"/>
                        </a:lnTo>
                        <a:lnTo>
                          <a:pt x="69448" y="381965"/>
                        </a:lnTo>
                        <a:lnTo>
                          <a:pt x="69448" y="381965"/>
                        </a:lnTo>
                        <a:cubicBezTo>
                          <a:pt x="104172" y="362674"/>
                          <a:pt x="143296" y="349750"/>
                          <a:pt x="173620" y="324091"/>
                        </a:cubicBezTo>
                        <a:cubicBezTo>
                          <a:pt x="194859" y="306120"/>
                          <a:pt x="200246" y="274316"/>
                          <a:pt x="219919" y="254643"/>
                        </a:cubicBezTo>
                        <a:lnTo>
                          <a:pt x="324091" y="150471"/>
                        </a:lnTo>
                        <a:lnTo>
                          <a:pt x="393539" y="81023"/>
                        </a:lnTo>
                        <a:cubicBezTo>
                          <a:pt x="405114" y="69448"/>
                          <a:pt x="414643" y="55379"/>
                          <a:pt x="428263" y="46299"/>
                        </a:cubicBezTo>
                        <a:cubicBezTo>
                          <a:pt x="439838" y="38583"/>
                          <a:pt x="452124" y="31840"/>
                          <a:pt x="462987" y="23150"/>
                        </a:cubicBezTo>
                        <a:cubicBezTo>
                          <a:pt x="471508" y="16333"/>
                          <a:pt x="486136" y="0"/>
                          <a:pt x="486136" y="0"/>
                        </a:cubicBezTo>
                        <a:lnTo>
                          <a:pt x="486136" y="0"/>
                        </a:lnTo>
                      </a:path>
                    </a:pathLst>
                  </a:cu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25" dirty="0"/>
                  </a:p>
                </p:txBody>
              </p:sp>
              <p:sp>
                <p:nvSpPr>
                  <p:cNvPr id="24" name="Freeform 23"/>
                  <p:cNvSpPr/>
                  <p:nvPr/>
                </p:nvSpPr>
                <p:spPr>
                  <a:xfrm>
                    <a:off x="6890780" y="3825583"/>
                    <a:ext cx="411302" cy="285953"/>
                  </a:xfrm>
                  <a:custGeom>
                    <a:avLst/>
                    <a:gdLst>
                      <a:gd name="connsiteX0" fmla="*/ 0 w 486136"/>
                      <a:gd name="connsiteY0" fmla="*/ 254643 h 381965"/>
                      <a:gd name="connsiteX1" fmla="*/ 0 w 486136"/>
                      <a:gd name="connsiteY1" fmla="*/ 254643 h 381965"/>
                      <a:gd name="connsiteX2" fmla="*/ 69448 w 486136"/>
                      <a:gd name="connsiteY2" fmla="*/ 381965 h 381965"/>
                      <a:gd name="connsiteX3" fmla="*/ 69448 w 486136"/>
                      <a:gd name="connsiteY3" fmla="*/ 381965 h 381965"/>
                      <a:gd name="connsiteX4" fmla="*/ 173620 w 486136"/>
                      <a:gd name="connsiteY4" fmla="*/ 324091 h 381965"/>
                      <a:gd name="connsiteX5" fmla="*/ 219919 w 486136"/>
                      <a:gd name="connsiteY5" fmla="*/ 254643 h 381965"/>
                      <a:gd name="connsiteX6" fmla="*/ 324091 w 486136"/>
                      <a:gd name="connsiteY6" fmla="*/ 150471 h 381965"/>
                      <a:gd name="connsiteX7" fmla="*/ 393539 w 486136"/>
                      <a:gd name="connsiteY7" fmla="*/ 81023 h 381965"/>
                      <a:gd name="connsiteX8" fmla="*/ 428263 w 486136"/>
                      <a:gd name="connsiteY8" fmla="*/ 46299 h 381965"/>
                      <a:gd name="connsiteX9" fmla="*/ 462987 w 486136"/>
                      <a:gd name="connsiteY9" fmla="*/ 23150 h 381965"/>
                      <a:gd name="connsiteX10" fmla="*/ 486136 w 486136"/>
                      <a:gd name="connsiteY10" fmla="*/ 0 h 381965"/>
                      <a:gd name="connsiteX11" fmla="*/ 486136 w 486136"/>
                      <a:gd name="connsiteY11" fmla="*/ 0 h 381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86136" h="381965">
                        <a:moveTo>
                          <a:pt x="0" y="254643"/>
                        </a:moveTo>
                        <a:lnTo>
                          <a:pt x="0" y="254643"/>
                        </a:lnTo>
                        <a:lnTo>
                          <a:pt x="69448" y="381965"/>
                        </a:lnTo>
                        <a:lnTo>
                          <a:pt x="69448" y="381965"/>
                        </a:lnTo>
                        <a:cubicBezTo>
                          <a:pt x="104172" y="362674"/>
                          <a:pt x="143296" y="349750"/>
                          <a:pt x="173620" y="324091"/>
                        </a:cubicBezTo>
                        <a:cubicBezTo>
                          <a:pt x="194859" y="306120"/>
                          <a:pt x="200246" y="274316"/>
                          <a:pt x="219919" y="254643"/>
                        </a:cubicBezTo>
                        <a:lnTo>
                          <a:pt x="324091" y="150471"/>
                        </a:lnTo>
                        <a:lnTo>
                          <a:pt x="393539" y="81023"/>
                        </a:lnTo>
                        <a:cubicBezTo>
                          <a:pt x="405114" y="69448"/>
                          <a:pt x="414643" y="55379"/>
                          <a:pt x="428263" y="46299"/>
                        </a:cubicBezTo>
                        <a:cubicBezTo>
                          <a:pt x="439838" y="38583"/>
                          <a:pt x="452124" y="31840"/>
                          <a:pt x="462987" y="23150"/>
                        </a:cubicBezTo>
                        <a:cubicBezTo>
                          <a:pt x="471508" y="16333"/>
                          <a:pt x="486136" y="0"/>
                          <a:pt x="486136" y="0"/>
                        </a:cubicBezTo>
                        <a:lnTo>
                          <a:pt x="486136" y="0"/>
                        </a:lnTo>
                      </a:path>
                    </a:pathLst>
                  </a:cu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25" dirty="0"/>
                  </a:p>
                </p:txBody>
              </p:sp>
              <p:sp>
                <p:nvSpPr>
                  <p:cNvPr id="25" name="Freeform 24"/>
                  <p:cNvSpPr/>
                  <p:nvPr/>
                </p:nvSpPr>
                <p:spPr>
                  <a:xfrm>
                    <a:off x="5869911" y="2667672"/>
                    <a:ext cx="411302" cy="285953"/>
                  </a:xfrm>
                  <a:custGeom>
                    <a:avLst/>
                    <a:gdLst>
                      <a:gd name="connsiteX0" fmla="*/ 0 w 486136"/>
                      <a:gd name="connsiteY0" fmla="*/ 254643 h 381965"/>
                      <a:gd name="connsiteX1" fmla="*/ 0 w 486136"/>
                      <a:gd name="connsiteY1" fmla="*/ 254643 h 381965"/>
                      <a:gd name="connsiteX2" fmla="*/ 69448 w 486136"/>
                      <a:gd name="connsiteY2" fmla="*/ 381965 h 381965"/>
                      <a:gd name="connsiteX3" fmla="*/ 69448 w 486136"/>
                      <a:gd name="connsiteY3" fmla="*/ 381965 h 381965"/>
                      <a:gd name="connsiteX4" fmla="*/ 173620 w 486136"/>
                      <a:gd name="connsiteY4" fmla="*/ 324091 h 381965"/>
                      <a:gd name="connsiteX5" fmla="*/ 219919 w 486136"/>
                      <a:gd name="connsiteY5" fmla="*/ 254643 h 381965"/>
                      <a:gd name="connsiteX6" fmla="*/ 324091 w 486136"/>
                      <a:gd name="connsiteY6" fmla="*/ 150471 h 381965"/>
                      <a:gd name="connsiteX7" fmla="*/ 393539 w 486136"/>
                      <a:gd name="connsiteY7" fmla="*/ 81023 h 381965"/>
                      <a:gd name="connsiteX8" fmla="*/ 428263 w 486136"/>
                      <a:gd name="connsiteY8" fmla="*/ 46299 h 381965"/>
                      <a:gd name="connsiteX9" fmla="*/ 462987 w 486136"/>
                      <a:gd name="connsiteY9" fmla="*/ 23150 h 381965"/>
                      <a:gd name="connsiteX10" fmla="*/ 486136 w 486136"/>
                      <a:gd name="connsiteY10" fmla="*/ 0 h 381965"/>
                      <a:gd name="connsiteX11" fmla="*/ 486136 w 486136"/>
                      <a:gd name="connsiteY11" fmla="*/ 0 h 381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86136" h="381965">
                        <a:moveTo>
                          <a:pt x="0" y="254643"/>
                        </a:moveTo>
                        <a:lnTo>
                          <a:pt x="0" y="254643"/>
                        </a:lnTo>
                        <a:lnTo>
                          <a:pt x="69448" y="381965"/>
                        </a:lnTo>
                        <a:lnTo>
                          <a:pt x="69448" y="381965"/>
                        </a:lnTo>
                        <a:cubicBezTo>
                          <a:pt x="104172" y="362674"/>
                          <a:pt x="143296" y="349750"/>
                          <a:pt x="173620" y="324091"/>
                        </a:cubicBezTo>
                        <a:cubicBezTo>
                          <a:pt x="194859" y="306120"/>
                          <a:pt x="200246" y="274316"/>
                          <a:pt x="219919" y="254643"/>
                        </a:cubicBezTo>
                        <a:lnTo>
                          <a:pt x="324091" y="150471"/>
                        </a:lnTo>
                        <a:lnTo>
                          <a:pt x="393539" y="81023"/>
                        </a:lnTo>
                        <a:cubicBezTo>
                          <a:pt x="405114" y="69448"/>
                          <a:pt x="414643" y="55379"/>
                          <a:pt x="428263" y="46299"/>
                        </a:cubicBezTo>
                        <a:cubicBezTo>
                          <a:pt x="439838" y="38583"/>
                          <a:pt x="452124" y="31840"/>
                          <a:pt x="462987" y="23150"/>
                        </a:cubicBezTo>
                        <a:cubicBezTo>
                          <a:pt x="471508" y="16333"/>
                          <a:pt x="486136" y="0"/>
                          <a:pt x="486136" y="0"/>
                        </a:cubicBezTo>
                        <a:lnTo>
                          <a:pt x="486136" y="0"/>
                        </a:lnTo>
                      </a:path>
                    </a:pathLst>
                  </a:cu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25" dirty="0"/>
                  </a:p>
                </p:txBody>
              </p:sp>
              <p:sp>
                <p:nvSpPr>
                  <p:cNvPr id="26" name="Freeform 25"/>
                  <p:cNvSpPr/>
                  <p:nvPr/>
                </p:nvSpPr>
                <p:spPr>
                  <a:xfrm>
                    <a:off x="5866069" y="3788204"/>
                    <a:ext cx="411302" cy="285953"/>
                  </a:xfrm>
                  <a:custGeom>
                    <a:avLst/>
                    <a:gdLst>
                      <a:gd name="connsiteX0" fmla="*/ 0 w 486136"/>
                      <a:gd name="connsiteY0" fmla="*/ 254643 h 381965"/>
                      <a:gd name="connsiteX1" fmla="*/ 0 w 486136"/>
                      <a:gd name="connsiteY1" fmla="*/ 254643 h 381965"/>
                      <a:gd name="connsiteX2" fmla="*/ 69448 w 486136"/>
                      <a:gd name="connsiteY2" fmla="*/ 381965 h 381965"/>
                      <a:gd name="connsiteX3" fmla="*/ 69448 w 486136"/>
                      <a:gd name="connsiteY3" fmla="*/ 381965 h 381965"/>
                      <a:gd name="connsiteX4" fmla="*/ 173620 w 486136"/>
                      <a:gd name="connsiteY4" fmla="*/ 324091 h 381965"/>
                      <a:gd name="connsiteX5" fmla="*/ 219919 w 486136"/>
                      <a:gd name="connsiteY5" fmla="*/ 254643 h 381965"/>
                      <a:gd name="connsiteX6" fmla="*/ 324091 w 486136"/>
                      <a:gd name="connsiteY6" fmla="*/ 150471 h 381965"/>
                      <a:gd name="connsiteX7" fmla="*/ 393539 w 486136"/>
                      <a:gd name="connsiteY7" fmla="*/ 81023 h 381965"/>
                      <a:gd name="connsiteX8" fmla="*/ 428263 w 486136"/>
                      <a:gd name="connsiteY8" fmla="*/ 46299 h 381965"/>
                      <a:gd name="connsiteX9" fmla="*/ 462987 w 486136"/>
                      <a:gd name="connsiteY9" fmla="*/ 23150 h 381965"/>
                      <a:gd name="connsiteX10" fmla="*/ 486136 w 486136"/>
                      <a:gd name="connsiteY10" fmla="*/ 0 h 381965"/>
                      <a:gd name="connsiteX11" fmla="*/ 486136 w 486136"/>
                      <a:gd name="connsiteY11" fmla="*/ 0 h 381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86136" h="381965">
                        <a:moveTo>
                          <a:pt x="0" y="254643"/>
                        </a:moveTo>
                        <a:lnTo>
                          <a:pt x="0" y="254643"/>
                        </a:lnTo>
                        <a:lnTo>
                          <a:pt x="69448" y="381965"/>
                        </a:lnTo>
                        <a:lnTo>
                          <a:pt x="69448" y="381965"/>
                        </a:lnTo>
                        <a:cubicBezTo>
                          <a:pt x="104172" y="362674"/>
                          <a:pt x="143296" y="349750"/>
                          <a:pt x="173620" y="324091"/>
                        </a:cubicBezTo>
                        <a:cubicBezTo>
                          <a:pt x="194859" y="306120"/>
                          <a:pt x="200246" y="274316"/>
                          <a:pt x="219919" y="254643"/>
                        </a:cubicBezTo>
                        <a:lnTo>
                          <a:pt x="324091" y="150471"/>
                        </a:lnTo>
                        <a:lnTo>
                          <a:pt x="393539" y="81023"/>
                        </a:lnTo>
                        <a:cubicBezTo>
                          <a:pt x="405114" y="69448"/>
                          <a:pt x="414643" y="55379"/>
                          <a:pt x="428263" y="46299"/>
                        </a:cubicBezTo>
                        <a:cubicBezTo>
                          <a:pt x="439838" y="38583"/>
                          <a:pt x="452124" y="31840"/>
                          <a:pt x="462987" y="23150"/>
                        </a:cubicBezTo>
                        <a:cubicBezTo>
                          <a:pt x="471508" y="16333"/>
                          <a:pt x="486136" y="0"/>
                          <a:pt x="486136" y="0"/>
                        </a:cubicBezTo>
                        <a:lnTo>
                          <a:pt x="486136" y="0"/>
                        </a:lnTo>
                      </a:path>
                    </a:pathLst>
                  </a:cu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25" dirty="0"/>
                  </a:p>
                </p:txBody>
              </p:sp>
              <p:sp>
                <p:nvSpPr>
                  <p:cNvPr id="27" name="Freeform 26"/>
                  <p:cNvSpPr/>
                  <p:nvPr/>
                </p:nvSpPr>
                <p:spPr>
                  <a:xfrm>
                    <a:off x="5862227" y="4931886"/>
                    <a:ext cx="411302" cy="285953"/>
                  </a:xfrm>
                  <a:custGeom>
                    <a:avLst/>
                    <a:gdLst>
                      <a:gd name="connsiteX0" fmla="*/ 0 w 486136"/>
                      <a:gd name="connsiteY0" fmla="*/ 254643 h 381965"/>
                      <a:gd name="connsiteX1" fmla="*/ 0 w 486136"/>
                      <a:gd name="connsiteY1" fmla="*/ 254643 h 381965"/>
                      <a:gd name="connsiteX2" fmla="*/ 69448 w 486136"/>
                      <a:gd name="connsiteY2" fmla="*/ 381965 h 381965"/>
                      <a:gd name="connsiteX3" fmla="*/ 69448 w 486136"/>
                      <a:gd name="connsiteY3" fmla="*/ 381965 h 381965"/>
                      <a:gd name="connsiteX4" fmla="*/ 173620 w 486136"/>
                      <a:gd name="connsiteY4" fmla="*/ 324091 h 381965"/>
                      <a:gd name="connsiteX5" fmla="*/ 219919 w 486136"/>
                      <a:gd name="connsiteY5" fmla="*/ 254643 h 381965"/>
                      <a:gd name="connsiteX6" fmla="*/ 324091 w 486136"/>
                      <a:gd name="connsiteY6" fmla="*/ 150471 h 381965"/>
                      <a:gd name="connsiteX7" fmla="*/ 393539 w 486136"/>
                      <a:gd name="connsiteY7" fmla="*/ 81023 h 381965"/>
                      <a:gd name="connsiteX8" fmla="*/ 428263 w 486136"/>
                      <a:gd name="connsiteY8" fmla="*/ 46299 h 381965"/>
                      <a:gd name="connsiteX9" fmla="*/ 462987 w 486136"/>
                      <a:gd name="connsiteY9" fmla="*/ 23150 h 381965"/>
                      <a:gd name="connsiteX10" fmla="*/ 486136 w 486136"/>
                      <a:gd name="connsiteY10" fmla="*/ 0 h 381965"/>
                      <a:gd name="connsiteX11" fmla="*/ 486136 w 486136"/>
                      <a:gd name="connsiteY11" fmla="*/ 0 h 381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86136" h="381965">
                        <a:moveTo>
                          <a:pt x="0" y="254643"/>
                        </a:moveTo>
                        <a:lnTo>
                          <a:pt x="0" y="254643"/>
                        </a:lnTo>
                        <a:lnTo>
                          <a:pt x="69448" y="381965"/>
                        </a:lnTo>
                        <a:lnTo>
                          <a:pt x="69448" y="381965"/>
                        </a:lnTo>
                        <a:cubicBezTo>
                          <a:pt x="104172" y="362674"/>
                          <a:pt x="143296" y="349750"/>
                          <a:pt x="173620" y="324091"/>
                        </a:cubicBezTo>
                        <a:cubicBezTo>
                          <a:pt x="194859" y="306120"/>
                          <a:pt x="200246" y="274316"/>
                          <a:pt x="219919" y="254643"/>
                        </a:cubicBezTo>
                        <a:lnTo>
                          <a:pt x="324091" y="150471"/>
                        </a:lnTo>
                        <a:lnTo>
                          <a:pt x="393539" y="81023"/>
                        </a:lnTo>
                        <a:cubicBezTo>
                          <a:pt x="405114" y="69448"/>
                          <a:pt x="414643" y="55379"/>
                          <a:pt x="428263" y="46299"/>
                        </a:cubicBezTo>
                        <a:cubicBezTo>
                          <a:pt x="439838" y="38583"/>
                          <a:pt x="452124" y="31840"/>
                          <a:pt x="462987" y="23150"/>
                        </a:cubicBezTo>
                        <a:cubicBezTo>
                          <a:pt x="471508" y="16333"/>
                          <a:pt x="486136" y="0"/>
                          <a:pt x="486136" y="0"/>
                        </a:cubicBezTo>
                        <a:lnTo>
                          <a:pt x="486136" y="0"/>
                        </a:lnTo>
                      </a:path>
                    </a:pathLst>
                  </a:cu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25" dirty="0"/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6500901" y="4899699"/>
                    <a:ext cx="1184901" cy="4033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25" b="1" dirty="0">
                        <a:solidFill>
                          <a:srgbClr val="C00000"/>
                        </a:solidFill>
                      </a:rPr>
                      <a:t>MISSING</a:t>
                    </a:r>
                  </a:p>
                </p:txBody>
              </p:sp>
            </p:grpSp>
            <p:cxnSp>
              <p:nvCxnSpPr>
                <p:cNvPr id="12" name="Straight Arrow Connector 11"/>
                <p:cNvCxnSpPr/>
                <p:nvPr/>
              </p:nvCxnSpPr>
              <p:spPr>
                <a:xfrm flipH="1" flipV="1">
                  <a:off x="7096431" y="5111228"/>
                  <a:ext cx="386044" cy="595442"/>
                </a:xfrm>
                <a:prstGeom prst="straightConnector1">
                  <a:avLst/>
                </a:prstGeom>
                <a:ln w="38100"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TextBox 8"/>
              <p:cNvSpPr txBox="1"/>
              <p:nvPr/>
            </p:nvSpPr>
            <p:spPr>
              <a:xfrm>
                <a:off x="5752348" y="5500603"/>
                <a:ext cx="5078666" cy="406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14" dirty="0"/>
                  <a:t>Unseen in existing neutrino interactions</a:t>
                </a:r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34" name="Picture 33" descr="ucseal_540_139.eps"/>
          <p:cNvPicPr>
            <a:picLocks noChangeAspect="1"/>
          </p:cNvPicPr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weird facts about neutrinos</a:t>
            </a: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7611A51B-7516-4A55-8B0F-B8CA072E34B9}"/>
              </a:ext>
            </a:extLst>
          </p:cNvPr>
          <p:cNvGrpSpPr/>
          <p:nvPr/>
        </p:nvGrpSpPr>
        <p:grpSpPr>
          <a:xfrm>
            <a:off x="4837348" y="1275720"/>
            <a:ext cx="4410636" cy="5032308"/>
            <a:chOff x="42675" y="1151746"/>
            <a:chExt cx="4410636" cy="503230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30F290B-7A39-45A2-8090-CF126E405112}"/>
                </a:ext>
              </a:extLst>
            </p:cNvPr>
            <p:cNvSpPr/>
            <p:nvPr/>
          </p:nvSpPr>
          <p:spPr>
            <a:xfrm>
              <a:off x="508341" y="1151746"/>
              <a:ext cx="3385456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200" dirty="0"/>
                <a:t>Flavor eigenstates aren’t mass eigenstates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4C9674CA-B18C-49C5-8BC1-5E8321AD5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675" y="2038097"/>
              <a:ext cx="3988359" cy="232983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544886E-D3FF-4DB4-956A-266214C861CD}"/>
                    </a:ext>
                  </a:extLst>
                </p:cNvPr>
                <p:cNvSpPr txBox="1"/>
                <p:nvPr/>
              </p:nvSpPr>
              <p:spPr>
                <a:xfrm>
                  <a:off x="817866" y="4167875"/>
                  <a:ext cx="123953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en-US" b="0" i="1" smtClean="0">
                            <a:solidFill>
                              <a:srgbClr val="66FF66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US" i="1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544886E-D3FF-4DB4-956A-266214C861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7866" y="4167875"/>
                  <a:ext cx="1239534" cy="400110"/>
                </a:xfrm>
                <a:prstGeom prst="rect">
                  <a:avLst/>
                </a:prstGeom>
                <a:blipFill>
                  <a:blip r:embed="rId8"/>
                  <a:stretch>
                    <a:fillRect b="-75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91DFF0AA-F4BA-4AA2-92E6-84DA2D56F85E}"/>
                    </a:ext>
                  </a:extLst>
                </p:cNvPr>
                <p:cNvSpPr/>
                <p:nvPr/>
              </p:nvSpPr>
              <p:spPr>
                <a:xfrm>
                  <a:off x="91268" y="5195578"/>
                  <a:ext cx="4362043" cy="98847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  <m:r>
                                      <m:rPr>
                                        <m:brk m:alnAt="7"/>
                                      </m:r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  <m:r>
                                      <m:rPr>
                                        <m:brk m:alnAt="7"/>
                                      </m:r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  <m:r>
                                      <m:rPr>
                                        <m:brk m:alnAt="7"/>
                                      </m:r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  <m:r>
                                      <m:rPr>
                                        <m:brk m:alnAt="7"/>
                                      </m:r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a14:m>
                  <a:r>
                    <a:rPr lang="en-US" sz="2200" dirty="0"/>
                    <a:t>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91DFF0AA-F4BA-4AA2-92E6-84DA2D56F85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268" y="5195578"/>
                  <a:ext cx="4362043" cy="98847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8374E66-5D98-4E5B-AED3-B95050BA8D9D}"/>
                </a:ext>
              </a:extLst>
            </p:cNvPr>
            <p:cNvSpPr/>
            <p:nvPr/>
          </p:nvSpPr>
          <p:spPr>
            <a:xfrm>
              <a:off x="970135" y="4777139"/>
              <a:ext cx="22302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“Mixing” matrix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2357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62CFCE57-43F8-4BF8-88A9-1752C859661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45376" y="1754787"/>
            <a:ext cx="3657699" cy="1675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DF0ACDA-B406-4C9E-AE66-89B80B2EF3A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065616" y="1751379"/>
            <a:ext cx="2679025" cy="167553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B48280-B80B-459D-B4A9-6CFBAD65E391}"/>
              </a:ext>
            </a:extLst>
          </p:cNvPr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8" name="Picture 7" descr="ucseal_540_139.eps">
            <a:extLst>
              <a:ext uri="{FF2B5EF4-FFF2-40B4-BE49-F238E27FC236}">
                <a16:creationId xmlns:a16="http://schemas.microsoft.com/office/drawing/2014/main" id="{63D0BCB6-13FA-45E9-891D-A0BFC5B50B2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CAB336-6EBB-4EFD-837E-26FB038D5C01}"/>
              </a:ext>
            </a:extLst>
          </p:cNvPr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problem of non-zero mass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E35DFEA3-9E24-4392-A22D-8D40708AFA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CE8AF3BD-BF49-4B04-A46F-6593AD0F9C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64F5CD5-B3BA-492E-8DCB-D9EBA9AF1730}"/>
              </a:ext>
            </a:extLst>
          </p:cNvPr>
          <p:cNvSpPr/>
          <p:nvPr/>
        </p:nvSpPr>
        <p:spPr>
          <a:xfrm>
            <a:off x="1048923" y="3583587"/>
            <a:ext cx="33890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5983B0"/>
                </a:solidFill>
                <a:latin typeface="Arial" pitchFamily="34"/>
                <a:ea typeface="WenQuanYi Micro Hei" pitchFamily="2"/>
                <a:cs typeface="FreeSans" pitchFamily="2"/>
              </a:rPr>
              <a:t>amplitudes </a:t>
            </a:r>
            <a:r>
              <a:rPr lang="en-US" dirty="0">
                <a:solidFill>
                  <a:srgbClr val="5983B0"/>
                </a:solidFill>
                <a:latin typeface="Arial" pitchFamily="34"/>
                <a:ea typeface="WenQuanYi Micro Hei" pitchFamily="2"/>
                <a:cs typeface="FreeSans" pitchFamily="2"/>
                <a:sym typeface="Symbol" panose="05050102010706020507" pitchFamily="18" charset="2"/>
              </a:rPr>
              <a:t></a:t>
            </a:r>
            <a:r>
              <a:rPr lang="en-US" dirty="0">
                <a:solidFill>
                  <a:srgbClr val="5983B0"/>
                </a:solidFill>
                <a:latin typeface="Arial" pitchFamily="34"/>
                <a:ea typeface="WenQuanYi Micro Hei" pitchFamily="2"/>
                <a:cs typeface="FreeSans" pitchFamily="2"/>
              </a:rPr>
              <a:t> mixing angles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8DA07A-CB3B-4769-A99B-7CFCCB01537A}"/>
              </a:ext>
            </a:extLst>
          </p:cNvPr>
          <p:cNvSpPr/>
          <p:nvPr/>
        </p:nvSpPr>
        <p:spPr>
          <a:xfrm>
            <a:off x="5011231" y="3592449"/>
            <a:ext cx="34469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5983B0"/>
                </a:solidFill>
                <a:latin typeface="Arial" pitchFamily="34"/>
                <a:ea typeface="WenQuanYi Micro Hei" pitchFamily="2"/>
                <a:cs typeface="FreeSans" pitchFamily="2"/>
              </a:rPr>
              <a:t>periods </a:t>
            </a:r>
            <a:r>
              <a:rPr lang="en-US" dirty="0">
                <a:solidFill>
                  <a:srgbClr val="5983B0"/>
                </a:solidFill>
                <a:latin typeface="Arial" pitchFamily="34"/>
                <a:ea typeface="WenQuanYi Micro Hei" pitchFamily="2"/>
                <a:cs typeface="FreeSans" pitchFamily="2"/>
                <a:sym typeface="Symbol" panose="05050102010706020507" pitchFamily="18" charset="2"/>
              </a:rPr>
              <a:t></a:t>
            </a:r>
            <a:r>
              <a:rPr lang="en-US" dirty="0">
                <a:solidFill>
                  <a:srgbClr val="5983B0"/>
                </a:solidFill>
                <a:latin typeface="Arial" pitchFamily="34"/>
                <a:ea typeface="WenQuanYi Micro Hei" pitchFamily="2"/>
                <a:cs typeface="FreeSans" pitchFamily="2"/>
              </a:rPr>
              <a:t> mass</a:t>
            </a:r>
            <a:r>
              <a:rPr lang="en-US" baseline="30000" dirty="0">
                <a:solidFill>
                  <a:srgbClr val="5983B0"/>
                </a:solidFill>
                <a:latin typeface="Arial" pitchFamily="34"/>
                <a:ea typeface="WenQuanYi Micro Hei" pitchFamily="2"/>
                <a:cs typeface="FreeSans" pitchFamily="2"/>
              </a:rPr>
              <a:t>2</a:t>
            </a:r>
            <a:r>
              <a:rPr lang="en-US" dirty="0">
                <a:solidFill>
                  <a:srgbClr val="5983B0"/>
                </a:solidFill>
                <a:latin typeface="Arial" pitchFamily="34"/>
                <a:ea typeface="WenQuanYi Micro Hei" pitchFamily="2"/>
                <a:cs typeface="FreeSans" pitchFamily="2"/>
              </a:rPr>
              <a:t> differences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EE30B9-2045-43E0-A2E7-36851A3375E2}"/>
              </a:ext>
            </a:extLst>
          </p:cNvPr>
          <p:cNvSpPr/>
          <p:nvPr/>
        </p:nvSpPr>
        <p:spPr>
          <a:xfrm>
            <a:off x="1066800" y="4150344"/>
            <a:ext cx="701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dirty="0">
                <a:latin typeface="Arial" pitchFamily="34"/>
                <a:ea typeface="WenQuanYi Micro Hei" pitchFamily="2"/>
                <a:cs typeface="FreeSans" pitchFamily="2"/>
              </a:rPr>
              <a:t>Known for 30 years, but the origin is still not explained.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42FC03-CF9A-4871-AA1F-B99BAD7665EB}"/>
              </a:ext>
            </a:extLst>
          </p:cNvPr>
          <p:cNvSpPr/>
          <p:nvPr/>
        </p:nvSpPr>
        <p:spPr>
          <a:xfrm>
            <a:off x="1201231" y="914400"/>
            <a:ext cx="6934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dirty="0">
                <a:latin typeface="Arial" pitchFamily="34"/>
                <a:ea typeface="WenQuanYi Micro Hei" pitchFamily="2"/>
                <a:cs typeface="FreeSans" pitchFamily="2"/>
              </a:rPr>
              <a:t>Neutrino oscillation (flavor changing via mixing)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34"/>
                <a:ea typeface="WenQuanYi Micro Hei" pitchFamily="2"/>
                <a:cs typeface="FreeSans" pitchFamily="2"/>
              </a:rPr>
              <a:t>is the only firm laboratory observation of BSM physics.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 pitchFamily="34"/>
              <a:ea typeface="WenQuanYi Micro Hei" pitchFamily="2"/>
              <a:cs typeface="FreeSans" pitchFamily="2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 pitchFamily="34"/>
              <a:ea typeface="WenQuanYi Micro Hei" pitchFamily="2"/>
              <a:cs typeface="FreeSans" pitchFamily="2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C5F0C5-21A5-44E1-A53F-4DD0004C8DE0}"/>
              </a:ext>
            </a:extLst>
          </p:cNvPr>
          <p:cNvSpPr/>
          <p:nvPr/>
        </p:nvSpPr>
        <p:spPr>
          <a:xfrm>
            <a:off x="434361" y="5053208"/>
            <a:ext cx="8305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600" u="sng" dirty="0">
                <a:solidFill>
                  <a:srgbClr val="000000"/>
                </a:solidFill>
                <a:latin typeface="Arial" pitchFamily="34"/>
                <a:ea typeface="WenQuanYi Micro Hei" pitchFamily="2"/>
                <a:cs typeface="Arial" pitchFamily="2"/>
              </a:rPr>
              <a:t>PDG “Neutrino Masses, Mixing, and Oscillations”...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600" u="sng" dirty="0">
                <a:solidFill>
                  <a:srgbClr val="000000"/>
                </a:solidFill>
                <a:latin typeface="Arial" pitchFamily="34"/>
                <a:ea typeface="WenQuanYi Micro Hei" pitchFamily="2"/>
                <a:cs typeface="TimesNewRomanPS" pitchFamily="2"/>
              </a:rPr>
              <a:t>14.2 Extending the Standard Model to Introduce Massive Neutrinos;</a:t>
            </a:r>
            <a:r>
              <a:rPr lang="en-US" sz="1600" dirty="0">
                <a:solidFill>
                  <a:srgbClr val="000000"/>
                </a:solidFill>
                <a:latin typeface="Arial" pitchFamily="34"/>
                <a:ea typeface="WenQuanYi Micro Hei" pitchFamily="2"/>
                <a:cs typeface="TimesNewRomanPS" pitchFamily="2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pitchFamily="34"/>
                <a:ea typeface="WenQuanYi Micro Hei" pitchFamily="2"/>
                <a:cs typeface="TimesNewRoman" pitchFamily="2"/>
              </a:rPr>
              <a:t>From the above discussion we conclude that </a:t>
            </a:r>
            <a:r>
              <a:rPr lang="en-US" sz="16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34"/>
                <a:ea typeface="WenQuanYi Micro Hei" pitchFamily="2"/>
                <a:cs typeface="TimesNewRoman" pitchFamily="2"/>
              </a:rPr>
              <a:t>it is not possible to construct a renormalizable mass term for the neutrinos with the fermionic content and gauge symmetry of the SM. </a:t>
            </a:r>
            <a:r>
              <a:rPr lang="en-US" sz="1600" dirty="0">
                <a:latin typeface="Liberation Sans" pitchFamily="18"/>
                <a:ea typeface="WenQuanYi Micro Hei" pitchFamily="2"/>
                <a:cs typeface="FreeSans" pitchFamily="2"/>
              </a:rPr>
              <a:t>The obvious consequence is that </a:t>
            </a:r>
            <a:r>
              <a:rPr lang="en-US" sz="1600" dirty="0">
                <a:solidFill>
                  <a:srgbClr val="000000"/>
                </a:solidFill>
                <a:highlight>
                  <a:srgbClr val="FFFF00"/>
                </a:highlight>
                <a:latin typeface="Arial" pitchFamily="34"/>
                <a:ea typeface="WenQuanYi Micro Hei" pitchFamily="2"/>
                <a:cs typeface="TimesNewRoman" pitchFamily="2"/>
              </a:rPr>
              <a:t>in order to introduce a neutrino mass in the theory one must extend the particle content of the model, depart from gauge invariance and/or do both.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CCDFA2-3574-4C67-B07A-1D240E2FCC6C}"/>
              </a:ext>
            </a:extLst>
          </p:cNvPr>
          <p:cNvSpPr/>
          <p:nvPr/>
        </p:nvSpPr>
        <p:spPr>
          <a:xfrm>
            <a:off x="228600" y="4635087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u="sng" dirty="0">
                <a:latin typeface="Liberation Sans" pitchFamily="18"/>
                <a:ea typeface="WenQuanYi Micro Hei" pitchFamily="2"/>
                <a:cs typeface="FreeSans" pitchFamily="2"/>
              </a:rPr>
              <a:t>HOWEVER...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Sterile Neutrino Interactions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0FA7A2B-B23C-4691-BDED-499E3E28F44F}"/>
              </a:ext>
            </a:extLst>
          </p:cNvPr>
          <p:cNvGrpSpPr/>
          <p:nvPr/>
        </p:nvGrpSpPr>
        <p:grpSpPr>
          <a:xfrm>
            <a:off x="685800" y="949999"/>
            <a:ext cx="7467600" cy="1815882"/>
            <a:chOff x="685800" y="949999"/>
            <a:chExt cx="7467600" cy="181588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D6A0827-E495-46B6-AB23-C9912209BE88}"/>
                    </a:ext>
                  </a:extLst>
                </p:cNvPr>
                <p:cNvSpPr/>
                <p:nvPr/>
              </p:nvSpPr>
              <p:spPr>
                <a:xfrm>
                  <a:off x="3048000" y="949999"/>
                  <a:ext cx="5105400" cy="18158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Main decay is invisible but determines lifetime:</a:t>
                  </a:r>
                </a:p>
                <a:p>
                  <a:endParaRPr lang="en-US" sz="1600" dirty="0"/>
                </a:p>
                <a:p>
                  <a:endParaRPr lang="en-US" sz="1600" dirty="0"/>
                </a:p>
                <a:p>
                  <a:endParaRPr lang="en-US" sz="1600" dirty="0"/>
                </a:p>
                <a:p>
                  <a:endParaRPr lang="en-US" sz="1600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 To be a dark matter candidate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a14:m>
                  <a:r>
                    <a:rPr lang="en-US" sz="1600" dirty="0"/>
                    <a:t> can’t be too heavy, or mix too strongly</a:t>
                  </a:r>
                </a:p>
              </p:txBody>
            </p:sp>
          </mc:Choice>
          <mc:Fallback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D6A0827-E495-46B6-AB23-C9912209BE8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0" y="949999"/>
                  <a:ext cx="5105400" cy="1815882"/>
                </a:xfrm>
                <a:prstGeom prst="rect">
                  <a:avLst/>
                </a:prstGeom>
                <a:blipFill>
                  <a:blip r:embed="rId5"/>
                  <a:stretch>
                    <a:fillRect l="-477" t="-1007" b="-33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C0189FD-A91B-43F1-823F-79975B330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685800" y="1066800"/>
              <a:ext cx="2057400" cy="1475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E94A092-84F4-4EC4-833E-FF31A520D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886200" y="1356359"/>
              <a:ext cx="3675959" cy="64008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48ACBD-930A-445D-8831-FF9BB1F3552A}"/>
              </a:ext>
            </a:extLst>
          </p:cNvPr>
          <p:cNvGrpSpPr/>
          <p:nvPr/>
        </p:nvGrpSpPr>
        <p:grpSpPr>
          <a:xfrm>
            <a:off x="123308" y="3154199"/>
            <a:ext cx="8487292" cy="1161215"/>
            <a:chOff x="123308" y="3048000"/>
            <a:chExt cx="8487292" cy="11612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D255014-A0BF-4758-9634-5F900307F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123308" y="3048000"/>
              <a:ext cx="3077092" cy="1161215"/>
            </a:xfrm>
            <a:prstGeom prst="rect">
              <a:avLst/>
            </a:prstGeom>
            <a:noFill/>
            <a:ln>
              <a:noFill/>
            </a:ln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4BA49CC8-2662-4C26-B39F-BE226AC41965}"/>
                    </a:ext>
                  </a:extLst>
                </p:cNvPr>
                <p:cNvSpPr/>
                <p:nvPr/>
              </p:nvSpPr>
              <p:spPr>
                <a:xfrm>
                  <a:off x="3581400" y="3048000"/>
                  <a:ext cx="5029200" cy="107721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Gives monoenergetic photons at energy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a14:m>
                  <a:endParaRPr lang="en-US" sz="1600" dirty="0"/>
                </a:p>
                <a:p>
                  <a:endParaRPr lang="en-US" sz="1600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 Astrophysical searches for x-ray lines give strong limits (in minimal models)  </a:t>
                  </a:r>
                </a:p>
              </p:txBody>
            </p:sp>
          </mc:Choice>
          <mc:Fallback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4BA49CC8-2662-4C26-B39F-BE226AC4196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1400" y="3048000"/>
                  <a:ext cx="5029200" cy="1077218"/>
                </a:xfrm>
                <a:prstGeom prst="rect">
                  <a:avLst/>
                </a:prstGeom>
                <a:blipFill>
                  <a:blip r:embed="rId9"/>
                  <a:stretch>
                    <a:fillRect l="-485" t="-1695" b="-62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C9AF4A2-3FE4-40ED-9157-38FE96A3D15E}"/>
              </a:ext>
            </a:extLst>
          </p:cNvPr>
          <p:cNvGrpSpPr/>
          <p:nvPr/>
        </p:nvGrpSpPr>
        <p:grpSpPr>
          <a:xfrm>
            <a:off x="425006" y="4752387"/>
            <a:ext cx="8185594" cy="1708516"/>
            <a:chOff x="425006" y="4752387"/>
            <a:chExt cx="8185594" cy="170851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D164D8E-4AF3-496B-8884-AB0503FBDC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lum/>
              <a:alphaModFix/>
            </a:blip>
            <a:srcRect/>
            <a:stretch>
              <a:fillRect/>
            </a:stretch>
          </p:blipFill>
          <p:spPr>
            <a:xfrm>
              <a:off x="425006" y="4752387"/>
              <a:ext cx="2994148" cy="1708516"/>
            </a:xfrm>
            <a:prstGeom prst="rect">
              <a:avLst/>
            </a:prstGeom>
            <a:noFill/>
            <a:ln>
              <a:noFill/>
            </a:ln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B3A291DE-F093-4499-971F-6BDA47DAFF42}"/>
                    </a:ext>
                  </a:extLst>
                </p:cNvPr>
                <p:cNvSpPr/>
                <p:nvPr/>
              </p:nvSpPr>
              <p:spPr>
                <a:xfrm>
                  <a:off x="4038600" y="5057886"/>
                  <a:ext cx="4572000" cy="830997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Even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𝛽</m:t>
                      </m:r>
                    </m:oMath>
                  </a14:m>
                  <a:r>
                    <a:rPr lang="en-US" sz="1600" dirty="0"/>
                    <a:t> decay can be affected.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Gives a kink in spectrum with amplitude ~ sin</a:t>
                  </a:r>
                  <a:r>
                    <a:rPr lang="en-US" sz="1600" baseline="30000" dirty="0"/>
                    <a:t>2</a:t>
                  </a:r>
                  <a:r>
                    <a:rPr lang="en-US" sz="1600" dirty="0"/>
                    <a:t>(θ).    (see other talks)</a:t>
                  </a:r>
                </a:p>
              </p:txBody>
            </p:sp>
          </mc:Choice>
          <mc:Fallback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B3A291DE-F093-4499-971F-6BDA47DAFF4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8600" y="5057886"/>
                  <a:ext cx="4572000" cy="830997"/>
                </a:xfrm>
                <a:prstGeom prst="rect">
                  <a:avLst/>
                </a:prstGeom>
                <a:blipFill>
                  <a:blip r:embed="rId11"/>
                  <a:stretch>
                    <a:fillRect l="-533" t="-2206" b="-88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3930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Summary of existing lab limits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4FA0CC-046C-4A12-993E-4F2A515CA67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90600" y="914400"/>
            <a:ext cx="6116275" cy="40386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5746D11-D91C-4110-8074-AAA64ED762A9}"/>
                  </a:ext>
                </a:extLst>
              </p:cNvPr>
              <p:cNvSpPr/>
              <p:nvPr/>
            </p:nvSpPr>
            <p:spPr>
              <a:xfrm>
                <a:off x="381002" y="5041669"/>
                <a:ext cx="6725873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HUNTER is agnostic about:</a:t>
                </a:r>
              </a:p>
              <a:p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Theory: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just needs to mix and have a mass in our range of ~30-300 keV/c</a:t>
                </a:r>
                <a:r>
                  <a:rPr lang="en-US" baseline="30000" dirty="0"/>
                  <a:t>2</a:t>
                </a: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Whether or not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is part of dark matter</a:t>
                </a: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5746D11-D91C-4110-8074-AAA64ED762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2" y="5041669"/>
                <a:ext cx="6725873" cy="1631216"/>
              </a:xfrm>
              <a:prstGeom prst="rect">
                <a:avLst/>
              </a:prstGeom>
              <a:blipFill>
                <a:blip r:embed="rId6"/>
                <a:stretch>
                  <a:fillRect l="-997" t="-1493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8597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Outline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600202"/>
            <a:ext cx="8839200" cy="289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Why heavy neutrinos?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b="1" dirty="0"/>
              <a:t>HUNTER concept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Current status / future reach</a:t>
            </a:r>
          </a:p>
        </p:txBody>
      </p:sp>
    </p:spTree>
    <p:extLst>
      <p:ext uri="{BB962C8B-B14F-4D97-AF65-F5344CB8AC3E}">
        <p14:creationId xmlns:p14="http://schemas.microsoft.com/office/powerpoint/2010/main" val="4016350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"/>
            <a:ext cx="9144000" cy="769441"/>
          </a:xfrm>
          <a:prstGeom prst="rect">
            <a:avLst/>
          </a:prstGeom>
          <a:solidFill>
            <a:srgbClr val="17375E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FFFFFF"/>
                </a:solidFill>
                <a:latin typeface="Calibri"/>
              </a:rPr>
              <a:t>Outline</a:t>
            </a:r>
          </a:p>
        </p:txBody>
      </p:sp>
      <p:pic>
        <p:nvPicPr>
          <p:cNvPr id="6" name="Picture 5" descr="ucseal_540_139.eps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0" y="34168"/>
            <a:ext cx="719399" cy="719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8"/>
            <a:ext cx="9144000" cy="838208"/>
          </a:xfrm>
          <a:prstGeom prst="rect">
            <a:avLst/>
          </a:prstGeom>
          <a:solidFill>
            <a:srgbClr val="2F85BF"/>
          </a:solidFill>
        </p:spPr>
        <p:txBody>
          <a:bodyPr wrap="square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Calibri"/>
              </a:rPr>
              <a:t>    </a:t>
            </a:r>
            <a:r>
              <a:rPr lang="en-US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HUNTER concept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002" y="2"/>
            <a:ext cx="777789" cy="5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06" y="590555"/>
            <a:ext cx="71188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538815" y="4852551"/>
            <a:ext cx="2075841" cy="1721024"/>
            <a:chOff x="945680" y="4041746"/>
            <a:chExt cx="2203789" cy="181992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05416" y="4456223"/>
              <a:ext cx="997064" cy="974010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flipV="1">
              <a:off x="2630910" y="4666779"/>
              <a:ext cx="518559" cy="115747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>
            <a:xfrm>
              <a:off x="2592245" y="5235217"/>
              <a:ext cx="557224" cy="276514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>
            <a:xfrm flipV="1">
              <a:off x="2175730" y="4041746"/>
              <a:ext cx="92598" cy="393509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>
            <a:xfrm flipH="1">
              <a:off x="1168733" y="5245513"/>
              <a:ext cx="458950" cy="348093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>
            <a:xfrm flipH="1">
              <a:off x="945680" y="4887537"/>
              <a:ext cx="450778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>
            <a:xfrm>
              <a:off x="1853607" y="5484073"/>
              <a:ext cx="381965" cy="11575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1713408" y="5536205"/>
              <a:ext cx="670852" cy="325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/>
                </a:rPr>
                <a:t>1 mm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3777" y="4730623"/>
            <a:ext cx="2771913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      Cloud of </a:t>
            </a:r>
            <a:r>
              <a:rPr lang="en-US" sz="1600" baseline="30000" dirty="0">
                <a:solidFill>
                  <a:prstClr val="black"/>
                </a:solidFill>
                <a:latin typeface="Arial"/>
              </a:rPr>
              <a:t>131</a:t>
            </a:r>
            <a:r>
              <a:rPr lang="en-US" sz="1600" dirty="0">
                <a:solidFill>
                  <a:prstClr val="black"/>
                </a:solidFill>
                <a:latin typeface="Arial"/>
              </a:rPr>
              <a:t>Cs atoms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    laser cooled in vacuum  </a:t>
            </a:r>
            <a:r>
              <a:rPr lang="en-US" sz="1350" dirty="0">
                <a:solidFill>
                  <a:prstClr val="black"/>
                </a:solidFill>
                <a:latin typeface="Arial"/>
              </a:rPr>
              <a:t>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4633" y="4026713"/>
            <a:ext cx="84255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Measure momentum of ion, X-ray, and electron to calculate </a:t>
            </a:r>
            <a:r>
              <a:rPr lang="en-US" sz="1600" dirty="0">
                <a:solidFill>
                  <a:prstClr val="black"/>
                </a:solidFill>
                <a:latin typeface="Arial"/>
                <a:ea typeface="Symbol" charset="2"/>
                <a:cs typeface="Symbol" charset="2"/>
              </a:rPr>
              <a:t>neutrino</a:t>
            </a:r>
            <a:r>
              <a:rPr lang="en-US" sz="1600" dirty="0">
                <a:solidFill>
                  <a:prstClr val="black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Arial"/>
              </a:rPr>
              <a:t>momentum and mass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7112" y="5027059"/>
            <a:ext cx="48365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7030A0"/>
                </a:solidFill>
                <a:latin typeface="Arial"/>
              </a:rPr>
              <a:t> Sterile neutrinos can be produced up to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7030A0"/>
                </a:solidFill>
                <a:latin typeface="Arial"/>
              </a:rPr>
              <a:t>    to Q value of decay (350 keV for </a:t>
            </a:r>
            <a:r>
              <a:rPr lang="en-US" sz="1600" b="1" baseline="30000" dirty="0">
                <a:solidFill>
                  <a:srgbClr val="7030A0"/>
                </a:solidFill>
                <a:latin typeface="Arial"/>
              </a:rPr>
              <a:t>131</a:t>
            </a:r>
            <a:r>
              <a:rPr lang="en-US" sz="1600" b="1" dirty="0">
                <a:solidFill>
                  <a:srgbClr val="7030A0"/>
                </a:solidFill>
                <a:latin typeface="Arial"/>
              </a:rPr>
              <a:t>Cs)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b="1" dirty="0">
              <a:solidFill>
                <a:srgbClr val="7030A0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7030A0"/>
                </a:solidFill>
                <a:latin typeface="Arial"/>
              </a:rPr>
              <a:t>Fraction of heavy decays events gives coupling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41929" y="4624106"/>
            <a:ext cx="8849673" cy="2081494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0635" y="1255604"/>
            <a:ext cx="6365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rial"/>
              </a:rPr>
              <a:t>Measure the mass of an unseen neutrino in K-capture decay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84237" y="3102185"/>
            <a:ext cx="6466702" cy="832671"/>
            <a:chOff x="888031" y="2548363"/>
            <a:chExt cx="6980856" cy="916802"/>
          </a:xfrm>
        </p:grpSpPr>
        <p:sp>
          <p:nvSpPr>
            <p:cNvPr id="25" name="TextBox 24"/>
            <p:cNvSpPr txBox="1"/>
            <p:nvPr/>
          </p:nvSpPr>
          <p:spPr>
            <a:xfrm>
              <a:off x="888031" y="2548363"/>
              <a:ext cx="1777735" cy="840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Proton in nucleus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absorbs K-shell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atomic electron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41908" y="2728020"/>
              <a:ext cx="1616591" cy="576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Neutrino emitted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Nucleus recoils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29332" y="2889080"/>
              <a:ext cx="2239555" cy="576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X-ray emitted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Auger electrons emitted</a:t>
              </a: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336073" y="2188175"/>
            <a:ext cx="650404" cy="57914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5879018" y="2186390"/>
            <a:ext cx="650404" cy="57914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2033" y="2186390"/>
            <a:ext cx="650404" cy="579145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1026839" y="1897921"/>
            <a:ext cx="1143532" cy="1121172"/>
          </a:xfrm>
          <a:prstGeom prst="ellipse">
            <a:avLst/>
          </a:prstGeom>
          <a:noFill/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173366" y="1995356"/>
            <a:ext cx="100112" cy="102817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rot="20820000">
            <a:off x="1262758" y="2054980"/>
            <a:ext cx="93009" cy="199738"/>
          </a:xfrm>
          <a:prstGeom prst="straightConnector1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 w="med" len="sm"/>
          </a:ln>
          <a:effectLst/>
        </p:spPr>
      </p:cxnSp>
      <p:cxnSp>
        <p:nvCxnSpPr>
          <p:cNvPr id="34" name="Straight Arrow Connector 33"/>
          <p:cNvCxnSpPr/>
          <p:nvPr/>
        </p:nvCxnSpPr>
        <p:spPr>
          <a:xfrm flipV="1">
            <a:off x="3986480" y="1554431"/>
            <a:ext cx="867725" cy="693824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  <a:tailEnd type="triangle" w="lg" len="lg"/>
          </a:ln>
          <a:effectLst/>
        </p:spPr>
      </p:cxnSp>
      <p:cxnSp>
        <p:nvCxnSpPr>
          <p:cNvPr id="35" name="Straight Arrow Connector 34"/>
          <p:cNvCxnSpPr/>
          <p:nvPr/>
        </p:nvCxnSpPr>
        <p:spPr>
          <a:xfrm flipH="1">
            <a:off x="3038095" y="2765535"/>
            <a:ext cx="364554" cy="281677"/>
          </a:xfrm>
          <a:prstGeom prst="straightConnector1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 w="lg" len="med"/>
          </a:ln>
          <a:effectLst/>
        </p:spPr>
      </p:cxnSp>
      <p:cxnSp>
        <p:nvCxnSpPr>
          <p:cNvPr id="36" name="Straight Arrow Connector 35"/>
          <p:cNvCxnSpPr/>
          <p:nvPr/>
        </p:nvCxnSpPr>
        <p:spPr>
          <a:xfrm>
            <a:off x="2402768" y="2458507"/>
            <a:ext cx="495938" cy="0"/>
          </a:xfrm>
          <a:prstGeom prst="straightConnector1">
            <a:avLst/>
          </a:prstGeom>
          <a:noFill/>
          <a:ln w="635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37" name="Straight Arrow Connector 36"/>
          <p:cNvCxnSpPr/>
          <p:nvPr/>
        </p:nvCxnSpPr>
        <p:spPr>
          <a:xfrm>
            <a:off x="4420340" y="2475960"/>
            <a:ext cx="495938" cy="0"/>
          </a:xfrm>
          <a:prstGeom prst="straightConnector1">
            <a:avLst/>
          </a:prstGeom>
          <a:noFill/>
          <a:ln w="635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38" name="Oval 37"/>
          <p:cNvSpPr/>
          <p:nvPr/>
        </p:nvSpPr>
        <p:spPr>
          <a:xfrm>
            <a:off x="5666839" y="1970113"/>
            <a:ext cx="1031875" cy="1011699"/>
          </a:xfrm>
          <a:prstGeom prst="ellipse">
            <a:avLst/>
          </a:prstGeom>
          <a:noFill/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5401068" y="1720770"/>
            <a:ext cx="1569524" cy="1547205"/>
          </a:xfrm>
          <a:prstGeom prst="ellipse">
            <a:avLst/>
          </a:prstGeom>
          <a:noFill/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5271780" y="1593863"/>
            <a:ext cx="1827304" cy="1801325"/>
          </a:xfrm>
          <a:prstGeom prst="ellipse">
            <a:avLst/>
          </a:prstGeom>
          <a:noFill/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5900463" y="1800848"/>
            <a:ext cx="94238" cy="203865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tailEnd type="triangle" w="med" len="sm"/>
          </a:ln>
          <a:effectLst/>
        </p:spPr>
      </p:cxnSp>
      <p:grpSp>
        <p:nvGrpSpPr>
          <p:cNvPr id="42" name="Group 41"/>
          <p:cNvGrpSpPr/>
          <p:nvPr/>
        </p:nvGrpSpPr>
        <p:grpSpPr>
          <a:xfrm rot="20520000">
            <a:off x="5988832" y="1576401"/>
            <a:ext cx="1338008" cy="176982"/>
            <a:chOff x="1902095" y="3908597"/>
            <a:chExt cx="3263104" cy="292681"/>
          </a:xfrm>
        </p:grpSpPr>
        <p:grpSp>
          <p:nvGrpSpPr>
            <p:cNvPr id="43" name="Group 42"/>
            <p:cNvGrpSpPr/>
            <p:nvPr/>
          </p:nvGrpSpPr>
          <p:grpSpPr>
            <a:xfrm>
              <a:off x="1902095" y="3914452"/>
              <a:ext cx="1628183" cy="286826"/>
              <a:chOff x="1902095" y="3914451"/>
              <a:chExt cx="6744193" cy="1119957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5279979" y="3937311"/>
                <a:ext cx="3366309" cy="1097097"/>
                <a:chOff x="5279979" y="3937311"/>
                <a:chExt cx="3366309" cy="1097097"/>
              </a:xfrm>
            </p:grpSpPr>
            <p:sp>
              <p:nvSpPr>
                <p:cNvPr id="94" name="Arc 93"/>
                <p:cNvSpPr/>
                <p:nvPr/>
              </p:nvSpPr>
              <p:spPr>
                <a:xfrm>
                  <a:off x="5903089" y="4988689"/>
                  <a:ext cx="226599" cy="45719"/>
                </a:xfrm>
                <a:prstGeom prst="arc">
                  <a:avLst/>
                </a:prstGeom>
                <a:noFill/>
                <a:ln w="15875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350" kern="0" dirty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grpSp>
              <p:nvGrpSpPr>
                <p:cNvPr id="95" name="Group 94"/>
                <p:cNvGrpSpPr/>
                <p:nvPr/>
              </p:nvGrpSpPr>
              <p:grpSpPr>
                <a:xfrm>
                  <a:off x="6967958" y="3946961"/>
                  <a:ext cx="1678330" cy="775506"/>
                  <a:chOff x="6967958" y="3946961"/>
                  <a:chExt cx="1678330" cy="775506"/>
                </a:xfrm>
              </p:grpSpPr>
              <p:grpSp>
                <p:nvGrpSpPr>
                  <p:cNvPr id="103" name="Group 102"/>
                  <p:cNvGrpSpPr/>
                  <p:nvPr/>
                </p:nvGrpSpPr>
                <p:grpSpPr>
                  <a:xfrm>
                    <a:off x="7812910" y="3958537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107" name="Arc 106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" name="Arc 107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104" name="Group 103"/>
                  <p:cNvGrpSpPr/>
                  <p:nvPr/>
                </p:nvGrpSpPr>
                <p:grpSpPr>
                  <a:xfrm flipV="1">
                    <a:off x="6967958" y="3946961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105" name="Arc 104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" name="Arc 105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96" name="Group 95"/>
                <p:cNvGrpSpPr/>
                <p:nvPr/>
              </p:nvGrpSpPr>
              <p:grpSpPr>
                <a:xfrm>
                  <a:off x="5279979" y="3937311"/>
                  <a:ext cx="1678330" cy="775506"/>
                  <a:chOff x="6967958" y="3946961"/>
                  <a:chExt cx="1678330" cy="775506"/>
                </a:xfrm>
              </p:grpSpPr>
              <p:grpSp>
                <p:nvGrpSpPr>
                  <p:cNvPr id="97" name="Group 96"/>
                  <p:cNvGrpSpPr/>
                  <p:nvPr/>
                </p:nvGrpSpPr>
                <p:grpSpPr>
                  <a:xfrm>
                    <a:off x="7812910" y="3958537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101" name="Arc 100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2" name="Arc 101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98" name="Group 97"/>
                  <p:cNvGrpSpPr/>
                  <p:nvPr/>
                </p:nvGrpSpPr>
                <p:grpSpPr>
                  <a:xfrm flipV="1">
                    <a:off x="6967958" y="3946961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99" name="Arc 98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0" name="Arc 99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78" name="Group 77"/>
              <p:cNvGrpSpPr/>
              <p:nvPr/>
            </p:nvGrpSpPr>
            <p:grpSpPr>
              <a:xfrm>
                <a:off x="1902095" y="3914451"/>
                <a:ext cx="3366309" cy="1097097"/>
                <a:chOff x="5279979" y="3937311"/>
                <a:chExt cx="3366309" cy="1097097"/>
              </a:xfrm>
            </p:grpSpPr>
            <p:sp>
              <p:nvSpPr>
                <p:cNvPr id="79" name="Arc 78"/>
                <p:cNvSpPr/>
                <p:nvPr/>
              </p:nvSpPr>
              <p:spPr>
                <a:xfrm>
                  <a:off x="5903089" y="4988689"/>
                  <a:ext cx="226599" cy="45719"/>
                </a:xfrm>
                <a:prstGeom prst="arc">
                  <a:avLst/>
                </a:prstGeom>
                <a:noFill/>
                <a:ln w="15875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350" kern="0" dirty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grpSp>
              <p:nvGrpSpPr>
                <p:cNvPr id="80" name="Group 79"/>
                <p:cNvGrpSpPr/>
                <p:nvPr/>
              </p:nvGrpSpPr>
              <p:grpSpPr>
                <a:xfrm>
                  <a:off x="6967958" y="3946961"/>
                  <a:ext cx="1678330" cy="775506"/>
                  <a:chOff x="6967958" y="3946961"/>
                  <a:chExt cx="1678330" cy="775506"/>
                </a:xfrm>
              </p:grpSpPr>
              <p:grpSp>
                <p:nvGrpSpPr>
                  <p:cNvPr id="88" name="Group 87"/>
                  <p:cNvGrpSpPr/>
                  <p:nvPr/>
                </p:nvGrpSpPr>
                <p:grpSpPr>
                  <a:xfrm>
                    <a:off x="7812910" y="3958537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92" name="Arc 91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3" name="Arc 92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89" name="Group 88"/>
                  <p:cNvGrpSpPr/>
                  <p:nvPr/>
                </p:nvGrpSpPr>
                <p:grpSpPr>
                  <a:xfrm flipV="1">
                    <a:off x="6967958" y="3946961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90" name="Arc 89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1" name="Arc 90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81" name="Group 80"/>
                <p:cNvGrpSpPr/>
                <p:nvPr/>
              </p:nvGrpSpPr>
              <p:grpSpPr>
                <a:xfrm>
                  <a:off x="5279979" y="3937311"/>
                  <a:ext cx="1678330" cy="775506"/>
                  <a:chOff x="6967958" y="3946961"/>
                  <a:chExt cx="1678330" cy="775506"/>
                </a:xfrm>
              </p:grpSpPr>
              <p:grpSp>
                <p:nvGrpSpPr>
                  <p:cNvPr id="82" name="Group 81"/>
                  <p:cNvGrpSpPr/>
                  <p:nvPr/>
                </p:nvGrpSpPr>
                <p:grpSpPr>
                  <a:xfrm>
                    <a:off x="7812910" y="3958537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86" name="Arc 85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87" name="Arc 86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83" name="Group 82"/>
                  <p:cNvGrpSpPr/>
                  <p:nvPr/>
                </p:nvGrpSpPr>
                <p:grpSpPr>
                  <a:xfrm flipV="1">
                    <a:off x="6967958" y="3946961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84" name="Arc 83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85" name="Arc 84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44" name="Group 43"/>
            <p:cNvGrpSpPr/>
            <p:nvPr/>
          </p:nvGrpSpPr>
          <p:grpSpPr>
            <a:xfrm>
              <a:off x="3537016" y="3908597"/>
              <a:ext cx="1628183" cy="286826"/>
              <a:chOff x="1902095" y="3914451"/>
              <a:chExt cx="6744193" cy="1119957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5279979" y="3937311"/>
                <a:ext cx="3366309" cy="1097097"/>
                <a:chOff x="5279979" y="3937311"/>
                <a:chExt cx="3366309" cy="1097097"/>
              </a:xfrm>
            </p:grpSpPr>
            <p:sp>
              <p:nvSpPr>
                <p:cNvPr id="62" name="Arc 61"/>
                <p:cNvSpPr/>
                <p:nvPr/>
              </p:nvSpPr>
              <p:spPr>
                <a:xfrm>
                  <a:off x="5903089" y="4988689"/>
                  <a:ext cx="226599" cy="45719"/>
                </a:xfrm>
                <a:prstGeom prst="arc">
                  <a:avLst/>
                </a:prstGeom>
                <a:noFill/>
                <a:ln w="15875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350" kern="0" dirty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grpSp>
              <p:nvGrpSpPr>
                <p:cNvPr id="63" name="Group 62"/>
                <p:cNvGrpSpPr/>
                <p:nvPr/>
              </p:nvGrpSpPr>
              <p:grpSpPr>
                <a:xfrm>
                  <a:off x="6967958" y="3946961"/>
                  <a:ext cx="1678330" cy="775506"/>
                  <a:chOff x="6967958" y="3946961"/>
                  <a:chExt cx="1678330" cy="775506"/>
                </a:xfrm>
              </p:grpSpPr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7812910" y="3958537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75" name="Arc 74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76" name="Arc 75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72" name="Group 71"/>
                  <p:cNvGrpSpPr/>
                  <p:nvPr/>
                </p:nvGrpSpPr>
                <p:grpSpPr>
                  <a:xfrm flipV="1">
                    <a:off x="6967958" y="3946961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73" name="Arc 72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74" name="Arc 73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64" name="Group 63"/>
                <p:cNvGrpSpPr/>
                <p:nvPr/>
              </p:nvGrpSpPr>
              <p:grpSpPr>
                <a:xfrm>
                  <a:off x="5279979" y="3937311"/>
                  <a:ext cx="1678330" cy="775506"/>
                  <a:chOff x="6967958" y="3946961"/>
                  <a:chExt cx="1678330" cy="775506"/>
                </a:xfrm>
              </p:grpSpPr>
              <p:grpSp>
                <p:nvGrpSpPr>
                  <p:cNvPr id="65" name="Group 64"/>
                  <p:cNvGrpSpPr/>
                  <p:nvPr/>
                </p:nvGrpSpPr>
                <p:grpSpPr>
                  <a:xfrm>
                    <a:off x="7812910" y="3958537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69" name="Arc 68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70" name="Arc 69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66" name="Group 65"/>
                  <p:cNvGrpSpPr/>
                  <p:nvPr/>
                </p:nvGrpSpPr>
                <p:grpSpPr>
                  <a:xfrm flipV="1">
                    <a:off x="6967958" y="3946961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67" name="Arc 66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68" name="Arc 67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46" name="Group 45"/>
              <p:cNvGrpSpPr/>
              <p:nvPr/>
            </p:nvGrpSpPr>
            <p:grpSpPr>
              <a:xfrm>
                <a:off x="1902095" y="3914451"/>
                <a:ext cx="3366309" cy="1097097"/>
                <a:chOff x="5279979" y="3937311"/>
                <a:chExt cx="3366309" cy="1097097"/>
              </a:xfrm>
            </p:grpSpPr>
            <p:sp>
              <p:nvSpPr>
                <p:cNvPr id="47" name="Arc 46"/>
                <p:cNvSpPr/>
                <p:nvPr/>
              </p:nvSpPr>
              <p:spPr>
                <a:xfrm>
                  <a:off x="5903089" y="4988689"/>
                  <a:ext cx="226599" cy="45719"/>
                </a:xfrm>
                <a:prstGeom prst="arc">
                  <a:avLst/>
                </a:prstGeom>
                <a:noFill/>
                <a:ln w="15875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350" kern="0" dirty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  <p:grpSp>
              <p:nvGrpSpPr>
                <p:cNvPr id="48" name="Group 47"/>
                <p:cNvGrpSpPr/>
                <p:nvPr/>
              </p:nvGrpSpPr>
              <p:grpSpPr>
                <a:xfrm>
                  <a:off x="6967958" y="3946961"/>
                  <a:ext cx="1678330" cy="775506"/>
                  <a:chOff x="6967958" y="3946961"/>
                  <a:chExt cx="1678330" cy="775506"/>
                </a:xfrm>
              </p:grpSpPr>
              <p:grpSp>
                <p:nvGrpSpPr>
                  <p:cNvPr id="56" name="Group 55"/>
                  <p:cNvGrpSpPr/>
                  <p:nvPr/>
                </p:nvGrpSpPr>
                <p:grpSpPr>
                  <a:xfrm>
                    <a:off x="7812910" y="3958537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60" name="Arc 59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61" name="Arc 60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57" name="Group 56"/>
                  <p:cNvGrpSpPr/>
                  <p:nvPr/>
                </p:nvGrpSpPr>
                <p:grpSpPr>
                  <a:xfrm flipV="1">
                    <a:off x="6967958" y="3946961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58" name="Arc 57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59" name="Arc 58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5279979" y="3937311"/>
                  <a:ext cx="1678330" cy="775506"/>
                  <a:chOff x="6967958" y="3946961"/>
                  <a:chExt cx="1678330" cy="775506"/>
                </a:xfrm>
              </p:grpSpPr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7812910" y="3958537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54" name="Arc 53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55" name="Arc 54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51" name="Group 50"/>
                  <p:cNvGrpSpPr/>
                  <p:nvPr/>
                </p:nvGrpSpPr>
                <p:grpSpPr>
                  <a:xfrm flipV="1">
                    <a:off x="6967958" y="3946961"/>
                    <a:ext cx="833378" cy="763930"/>
                    <a:chOff x="7812910" y="3958537"/>
                    <a:chExt cx="833378" cy="763930"/>
                  </a:xfrm>
                </p:grpSpPr>
                <p:sp>
                  <p:nvSpPr>
                    <p:cNvPr id="52" name="Arc 51"/>
                    <p:cNvSpPr/>
                    <p:nvPr/>
                  </p:nvSpPr>
                  <p:spPr>
                    <a:xfrm>
                      <a:off x="7812911" y="3958538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53" name="Arc 52"/>
                    <p:cNvSpPr/>
                    <p:nvPr/>
                  </p:nvSpPr>
                  <p:spPr>
                    <a:xfrm flipH="1">
                      <a:off x="7812910" y="3958537"/>
                      <a:ext cx="833377" cy="763929"/>
                    </a:xfrm>
                    <a:prstGeom prst="arc">
                      <a:avLst/>
                    </a:prstGeom>
                    <a:noFill/>
                    <a:ln w="15875" cap="flat" cmpd="sng" algn="ctr">
                      <a:solidFill>
                        <a:srgbClr val="FF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350" kern="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109" name="Oval 108"/>
          <p:cNvSpPr/>
          <p:nvPr/>
        </p:nvSpPr>
        <p:spPr>
          <a:xfrm>
            <a:off x="7643970" y="2733979"/>
            <a:ext cx="100112" cy="102817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6973288" y="2679273"/>
            <a:ext cx="604686" cy="86261"/>
          </a:xfrm>
          <a:prstGeom prst="straightConnector1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 w="med" len="med"/>
          </a:ln>
          <a:effectLst/>
        </p:spPr>
      </p:cxnSp>
      <p:sp>
        <p:nvSpPr>
          <p:cNvPr id="111" name="TextBox 110"/>
          <p:cNvSpPr txBox="1"/>
          <p:nvPr/>
        </p:nvSpPr>
        <p:spPr>
          <a:xfrm>
            <a:off x="3541688" y="1683425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</a:rPr>
              <a:t>neutrino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190043" y="2785389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</a:rPr>
              <a:t>recoil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36478" y="1694081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</a:rPr>
              <a:t>electron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7146256" y="2384930"/>
            <a:ext cx="1391462" cy="317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</a:rPr>
              <a:t>Auger electron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916233" y="1596819"/>
            <a:ext cx="1232986" cy="317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</a:rPr>
              <a:t>X-ray photon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92395" y="2536854"/>
            <a:ext cx="733869" cy="317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</a:rPr>
              <a:t>K-shell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C29756D-5B95-4173-8FF0-72A6D89C9636}"/>
              </a:ext>
            </a:extLst>
          </p:cNvPr>
          <p:cNvSpPr/>
          <p:nvPr/>
        </p:nvSpPr>
        <p:spPr>
          <a:xfrm>
            <a:off x="733093" y="790067"/>
            <a:ext cx="82585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H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eavy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U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nseen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N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eutrinos by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T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otal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E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nergy-momentum </a:t>
            </a:r>
            <a:r>
              <a:rPr lang="en-US" dirty="0">
                <a:solidFill>
                  <a:srgbClr val="FF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R</a:t>
            </a:r>
            <a:r>
              <a:rPr lang="en-US" dirty="0">
                <a:solidFill>
                  <a:srgbClr val="000000"/>
                </a:solidFill>
                <a:latin typeface="Liberation Sans" pitchFamily="34"/>
                <a:ea typeface="WenQuanYi Micro Hei" pitchFamily="2"/>
                <a:cs typeface="Arial" pitchFamily="2"/>
              </a:rPr>
              <a:t>econstruction</a:t>
            </a:r>
          </a:p>
        </p:txBody>
      </p:sp>
    </p:spTree>
    <p:extLst>
      <p:ext uri="{BB962C8B-B14F-4D97-AF65-F5344CB8AC3E}">
        <p14:creationId xmlns:p14="http://schemas.microsoft.com/office/powerpoint/2010/main" val="3428152447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1735</Words>
  <Application>Microsoft Office PowerPoint</Application>
  <PresentationFormat>On-screen Show (4:3)</PresentationFormat>
  <Paragraphs>295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54" baseType="lpstr">
      <vt:lpstr>Wingdings</vt:lpstr>
      <vt:lpstr>Cantarell</vt:lpstr>
      <vt:lpstr>FreeSans</vt:lpstr>
      <vt:lpstr>TimesNewRomanPS</vt:lpstr>
      <vt:lpstr>Arial</vt:lpstr>
      <vt:lpstr>WenQuanYi Micro Hei</vt:lpstr>
      <vt:lpstr>Times New Roman</vt:lpstr>
      <vt:lpstr>Palatino Linotype</vt:lpstr>
      <vt:lpstr>Cambria</vt:lpstr>
      <vt:lpstr>Calibri</vt:lpstr>
      <vt:lpstr>Noto Sans Symbols</vt:lpstr>
      <vt:lpstr>Gill Sans</vt:lpstr>
      <vt:lpstr>OpenSymbol</vt:lpstr>
      <vt:lpstr>Liberation Sans</vt:lpstr>
      <vt:lpstr>Cambria Math</vt:lpstr>
      <vt:lpstr>Symbol</vt:lpstr>
      <vt:lpstr>TimesNewRoman</vt:lpstr>
      <vt:lpstr>Bank Gothic Light</vt:lpstr>
      <vt:lpstr>CambriaMath</vt:lpstr>
      <vt:lpstr>Verdana</vt:lpstr>
      <vt:lpstr>Comic Sans MS</vt:lpstr>
      <vt:lpstr>Calibri Light</vt:lpstr>
      <vt:lpstr>Bank Gothic Medium</vt:lpstr>
      <vt:lpstr>2_Office Theme</vt:lpstr>
      <vt:lpstr>1_Office Theme</vt:lpstr>
      <vt:lpstr>3_Office Theme</vt:lpstr>
      <vt:lpstr>The HUNTER Sterile Neutrino Search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Current Plan: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2015-03-27T02:54:10Z</dcterms:created>
  <dcterms:modified xsi:type="dcterms:W3CDTF">2023-03-30T20:33:34Z</dcterms:modified>
</cp:coreProperties>
</file>