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eg" ContentType="vide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35"/>
  </p:notesMasterIdLst>
  <p:handoutMasterIdLst>
    <p:handoutMasterId r:id="rId36"/>
  </p:handoutMasterIdLst>
  <p:sldIdLst>
    <p:sldId id="2071" r:id="rId2"/>
    <p:sldId id="1945" r:id="rId3"/>
    <p:sldId id="1770" r:id="rId4"/>
    <p:sldId id="2076" r:id="rId5"/>
    <p:sldId id="2120" r:id="rId6"/>
    <p:sldId id="1888" r:id="rId7"/>
    <p:sldId id="256" r:id="rId8"/>
    <p:sldId id="2010" r:id="rId9"/>
    <p:sldId id="1990" r:id="rId10"/>
    <p:sldId id="2069" r:id="rId11"/>
    <p:sldId id="1584" r:id="rId12"/>
    <p:sldId id="1759" r:id="rId13"/>
    <p:sldId id="1946" r:id="rId14"/>
    <p:sldId id="1616" r:id="rId15"/>
    <p:sldId id="261" r:id="rId16"/>
    <p:sldId id="1756" r:id="rId17"/>
    <p:sldId id="1730" r:id="rId18"/>
    <p:sldId id="1965" r:id="rId19"/>
    <p:sldId id="1988" r:id="rId20"/>
    <p:sldId id="1989" r:id="rId21"/>
    <p:sldId id="1986" r:id="rId22"/>
    <p:sldId id="1622" r:id="rId23"/>
    <p:sldId id="1929" r:id="rId24"/>
    <p:sldId id="2070" r:id="rId25"/>
    <p:sldId id="1722" r:id="rId26"/>
    <p:sldId id="1711" r:id="rId27"/>
    <p:sldId id="2012" r:id="rId28"/>
    <p:sldId id="1928" r:id="rId29"/>
    <p:sldId id="2003" r:id="rId30"/>
    <p:sldId id="1987" r:id="rId31"/>
    <p:sldId id="1969" r:id="rId32"/>
    <p:sldId id="1952" r:id="rId33"/>
    <p:sldId id="2007" r:id="rId34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-dai tsai" initials="yt" lastIdx="0" clrIdx="0">
    <p:extLst>
      <p:ext uri="{19B8F6BF-5375-455C-9EA6-DF929625EA0E}">
        <p15:presenceInfo xmlns:p15="http://schemas.microsoft.com/office/powerpoint/2012/main" userId="0adc4b44e60cb76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9242"/>
    <a:srgbClr val="FF3399"/>
    <a:srgbClr val="007434"/>
    <a:srgbClr val="0508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13" autoAdjust="0"/>
    <p:restoredTop sz="94766" autoAdjust="0"/>
  </p:normalViewPr>
  <p:slideViewPr>
    <p:cSldViewPr snapToGrid="0" snapToObjects="1">
      <p:cViewPr varScale="1">
        <p:scale>
          <a:sx n="135" d="100"/>
          <a:sy n="135" d="100"/>
        </p:scale>
        <p:origin x="264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4536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/>
              <a:t>Pheno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383EFA0-6706-4A86-9010-07E7FDCEEF06}" type="datetime1">
              <a:rPr lang="en-US" smtClean="0"/>
              <a:t>3/30/23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F24B565-0CE3-439F-988F-26EA0D49A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0061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n-US"/>
              <a:t>Pheno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564EABA-D6D2-4D4F-A602-2AAA2677E87D}" type="datetime1">
              <a:rPr lang="en-US" smtClean="0"/>
              <a:t>3/30/23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17AE9CA-CD49-F14D-88FA-10891F8704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39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2342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198768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71805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861035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5782251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3151705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7739863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1330322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773875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683253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121386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3372439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079254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448278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4051987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056000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8978689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2616102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944551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9674582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3268557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958951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1294324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5768935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799460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918226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~ 1 m in AU (</a:t>
                </a:r>
                <a:r>
                  <a:rPr lang="en-US" sz="1200" b="1" i="0">
                    <a:latin typeface="Cambria Math" panose="02040503050406030204" pitchFamily="18" charset="0"/>
                  </a:rPr>
                  <a:t>〖𝟏𝟎〗^𝟏𝟏</a:t>
                </a:r>
                <a:r>
                  <a:rPr lang="en-US" sz="12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m) </a:t>
                </a:r>
                <a:r>
                  <a:rPr lang="en-US" sz="1200" b="1" dirty="0" err="1">
                    <a:latin typeface="Cambria" panose="02040503050406030204" pitchFamily="18" charset="0"/>
                    <a:cs typeface="Calibri" panose="020F0502020204030204" pitchFamily="34" charset="0"/>
                  </a:rPr>
                  <a:t>metters</a:t>
                </a:r>
                <a:r>
                  <a:rPr lang="en-US" sz="12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 distance</a:t>
                </a:r>
                <a:endParaRPr lang="en-US" dirty="0"/>
              </a:p>
            </p:txBody>
          </p:sp>
        </mc:Fallback>
      </mc:AlternateContent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3168596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459635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1306363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922068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Pheno 2016</a:t>
            </a:r>
          </a:p>
        </p:txBody>
      </p:sp>
    </p:spTree>
    <p:extLst>
      <p:ext uri="{BB962C8B-B14F-4D97-AF65-F5344CB8AC3E}">
        <p14:creationId xmlns:p14="http://schemas.microsoft.com/office/powerpoint/2010/main" val="2871542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8CCA-D770-8050-8DF5-0428F2C50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267FC0-D69A-CEC7-9B24-E533C267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929D90-A8F8-BC63-BF2A-906CF4EF6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487B-1E80-304F-887E-97673E38D5D6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59499B-13D0-F920-39BE-93CA1C29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60726-C39B-485C-BE5A-7066761F5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83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6B472-F1ED-7BCC-2072-B533C68CB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BA5A37-6334-F72E-D07C-4032E54B3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2A44-3E5F-CBAF-BAAD-766F3A70D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414-3AAE-064C-9D75-8B10BE96382F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83C53-0B97-28A3-7E35-7D979C953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EACC0-2C6D-09F8-7325-3AEAF1CF5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430D5B-A399-B435-0DAB-30B58F1AD6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BBE56D-1366-B9A9-B9C6-FC6DAD9DBE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0505-3352-7A8A-BA53-A8C5C7EB3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59CD-D942-314D-807C-F9DD89EE1D24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00635-29AB-C956-1BFB-DCCE1D016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B5765-26D5-A584-CBA5-9FF0024E8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C679E-EC80-C94D-FF28-A12F1564C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9D146B-2970-C138-1980-4E7C854DB1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1B634-AFB5-5041-1E54-1CC49D8A2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90B3F-C1F4-184C-AD31-BB0F16A75F3D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08015-4376-1026-8DE8-EB9B6DADB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8D0E4F-65BD-C33B-DFD8-83B5EE113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3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08D28-EFDE-8632-F662-3978F8297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76133-835A-82D3-91C9-E5C40DB2C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C4611-1EBD-30D8-C706-FD92EBCD1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00BA6-A3CF-894A-9C82-4AE7C7C0CE0C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EB835-087D-672F-336A-1F3C7D9F9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487A3-ADE1-2847-B803-6BE21835D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5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9039A-BE1D-646A-50EB-E303D7E5A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6B2C1-9BB4-098D-AE69-AACC27C899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48759E-D44A-3A8A-FB27-3943EB58A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220102-4757-843B-5BD3-F02E64545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B7806-90C8-D542-BF7E-B74DB6CDE5EF}" type="datetime1">
              <a:rPr lang="en-US" smtClean="0"/>
              <a:t>3/30/23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780B74-D649-7CC4-7602-6923FC86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359C33-7D05-22BA-70DC-B94E85E88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6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07B42-DFDF-0F4B-23AA-F83BD0A5B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411B9-7D0C-6903-EAB5-00CE65EB4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5E1C61-FBE5-4C69-7F05-4456CC3E3F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6BB46D-8F92-FCA2-EF45-80A9C10BD9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79EDE7-82D4-441D-3CC5-DE76AEEE35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708770-EEAE-932C-0034-60CF92FE1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5C519-D3E0-FC49-8460-DB0A97811C24}" type="datetime1">
              <a:rPr lang="en-US" smtClean="0"/>
              <a:t>3/30/23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44A90A-36BE-3669-693D-08C6AEA8A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E1216F-C5A9-7BEC-A0A8-819893CB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D21A3-1E8F-8C25-3169-915EA774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E57C35-62FA-F62A-9722-83FD2ACDA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1C489-AD41-0949-9BF9-DC63799B2858}" type="datetime1">
              <a:rPr lang="en-US" smtClean="0"/>
              <a:t>3/30/23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E6953F-15B6-C9B2-A8E7-76EBB2C6C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E20EE-E266-5D34-D7C6-C8AB97C6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5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049AEF-D91C-C3ED-544C-F727B1AF1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9DECD-5131-D049-ADB0-35470D40D639}" type="datetime1">
              <a:rPr lang="en-US" smtClean="0"/>
              <a:t>3/30/23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39903B-3BEE-BEC7-55D8-25110726A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AF8BE-6B36-88C3-96DA-B598A0EE9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42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998AC-AE94-EC38-B72B-C2551D02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3E284-94FA-D39E-A0E3-92C6FE00F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1C56B-5DA4-F4B8-2932-48662A16D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8C42DD-19C4-2F1E-2606-889AC82CD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AFB1D-1D87-1B4D-BA8B-E7DE1B968AC0}" type="datetime1">
              <a:rPr lang="en-US" smtClean="0"/>
              <a:t>3/30/23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54D54-8E41-944C-CF55-3018870B1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A39EFB-0CD8-CA8C-6E72-FC3241DC4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8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7C238-441E-69E7-AD2D-7757FABC6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62E555-DC6E-49B0-1838-26DE8DFD73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523249-C497-3431-42BE-665AB31D9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08AA26-B7E5-03F8-F20A-A55375725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F9401-0CF4-CA44-868B-3E4BB181AFB3}" type="datetime1">
              <a:rPr lang="en-US" smtClean="0"/>
              <a:t>3/30/23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4FE29-535F-9180-6369-AF78C9F89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39D9F-69D9-B99C-A84A-639DCD4E0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82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CC13F5-1E03-3DC3-9732-E19B95556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432C0-A72A-70DF-2794-53FBDDB49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D59AFF-66B8-CBD4-7761-33F9832DA6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DD217-A147-AF4D-8744-35585DA6088B}" type="datetime1">
              <a:rPr lang="en-US" smtClean="0"/>
              <a:t>3/30/23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375B-2923-AF73-D5F4-FA585795B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A6E7EB-53BF-1598-5D9B-0EC4E55C8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FEC0-191D-5F4C-A0D1-2BE325A3C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3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10.03749" TargetMode="External"/><Relationship Id="rId3" Type="http://schemas.openxmlformats.org/officeDocument/2006/relationships/image" Target="../media/image1.gif"/><Relationship Id="rId7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2112.07674" TargetMode="External"/><Relationship Id="rId5" Type="http://schemas.openxmlformats.org/officeDocument/2006/relationships/hyperlink" Target="https://www.ias.edu/video/elusive-universe-precision-frontier?fbclid=IwAR3IkKltJZOOdG9hM4EFUDofvK9uTajU3ZuTt-bbd7h3hUexscheS1392vA" TargetMode="External"/><Relationship Id="rId4" Type="http://schemas.openxmlformats.org/officeDocument/2006/relationships/hyperlink" Target="mailto:yudait1@uci.edu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3.png"/><Relationship Id="rId5" Type="http://schemas.openxmlformats.org/officeDocument/2006/relationships/image" Target="../media/image1.gif"/><Relationship Id="rId10" Type="http://schemas.openxmlformats.org/officeDocument/2006/relationships/image" Target="../media/image25.png"/><Relationship Id="rId4" Type="http://schemas.microsoft.com/office/2007/relationships/hdphoto" Target="../media/hdphoto2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hyperlink" Target="https://creativecommons.org/licenses/by/3.0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hyperlink" Target="https://arxiv.org/abs/2210.0374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13" Type="http://schemas.openxmlformats.org/officeDocument/2006/relationships/image" Target="../media/image50.jpg"/><Relationship Id="rId18" Type="http://schemas.openxmlformats.org/officeDocument/2006/relationships/image" Target="../media/image5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12" Type="http://schemas.openxmlformats.org/officeDocument/2006/relationships/image" Target="../media/image49.jpeg"/><Relationship Id="rId17" Type="http://schemas.openxmlformats.org/officeDocument/2006/relationships/image" Target="../media/image54.jpeg"/><Relationship Id="rId2" Type="http://schemas.openxmlformats.org/officeDocument/2006/relationships/notesSlide" Target="../notesSlides/notesSlide14.xml"/><Relationship Id="rId16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5" Type="http://schemas.openxmlformats.org/officeDocument/2006/relationships/image" Target="../media/image5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hyperlink" Target="https://arxiv.org/abs/2210.03749" TargetMode="External"/><Relationship Id="rId4" Type="http://schemas.openxmlformats.org/officeDocument/2006/relationships/image" Target="../media/image59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2210.03749" TargetMode="External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hyperlink" Target="https://arxiv.org/abs/1808.01892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8.png"/><Relationship Id="rId7" Type="http://schemas.openxmlformats.org/officeDocument/2006/relationships/hyperlink" Target="https://arxiv.org/abs/2107.0403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hyperlink" Target="https://arxiv.org/abs/2107.0403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60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7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4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17.png"/><Relationship Id="rId9" Type="http://schemas.openxmlformats.org/officeDocument/2006/relationships/image" Target="../media/image88.sv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10" Type="http://schemas.openxmlformats.org/officeDocument/2006/relationships/image" Target="../media/image96.png"/><Relationship Id="rId4" Type="http://schemas.openxmlformats.org/officeDocument/2006/relationships/image" Target="../media/image90.png"/><Relationship Id="rId9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7" Type="http://schemas.openxmlformats.org/officeDocument/2006/relationships/image" Target="../media/image11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106.png"/><Relationship Id="rId7" Type="http://schemas.openxmlformats.org/officeDocument/2006/relationships/hyperlink" Target="https://arxiv.org/abs/2210.03749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hyperlink" Target="https://arxiv.org/abs/2210.03749" TargetMode="External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11" Type="http://schemas.openxmlformats.org/officeDocument/2006/relationships/image" Target="../media/image80.png"/><Relationship Id="rId5" Type="http://schemas.openxmlformats.org/officeDocument/2006/relationships/image" Target="../media/image1.gif"/><Relationship Id="rId10" Type="http://schemas.openxmlformats.org/officeDocument/2006/relationships/image" Target="../media/image79.png"/><Relationship Id="rId4" Type="http://schemas.openxmlformats.org/officeDocument/2006/relationships/hyperlink" Target="https://arxiv.org/abs/2107.04038" TargetMode="External"/><Relationship Id="rId9" Type="http://schemas.openxmlformats.org/officeDocument/2006/relationships/image" Target="../media/image7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hyperlink" Target="https://arxiv.org/abs/2210.03749" TargetMode="External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11" Type="http://schemas.openxmlformats.org/officeDocument/2006/relationships/image" Target="../media/image105.png"/><Relationship Id="rId5" Type="http://schemas.openxmlformats.org/officeDocument/2006/relationships/image" Target="../media/image103.png"/><Relationship Id="rId10" Type="http://schemas.openxmlformats.org/officeDocument/2006/relationships/image" Target="../media/image104.png"/><Relationship Id="rId4" Type="http://schemas.openxmlformats.org/officeDocument/2006/relationships/hyperlink" Target="https://arxiv.org/abs/2107.04038" TargetMode="External"/><Relationship Id="rId9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17" Type="http://schemas.openxmlformats.org/officeDocument/2006/relationships/image" Target="../media/image8.png"/><Relationship Id="rId2" Type="http://schemas.openxmlformats.org/officeDocument/2006/relationships/video" Target="../media/media1.mpeg"/><Relationship Id="rId16" Type="http://schemas.openxmlformats.org/officeDocument/2006/relationships/hyperlink" Target="https://creativecommons.org/licenses/by-sa/3.0/deed.en" TargetMode="External"/><Relationship Id="rId1" Type="http://schemas.microsoft.com/office/2007/relationships/media" Target="../media/media1.mpeg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.gif"/><Relationship Id="rId15" Type="http://schemas.openxmlformats.org/officeDocument/2006/relationships/hyperlink" Target="https://en.wikipedia.org/wiki/en:Creative_Commons" TargetMode="External"/><Relationship Id="rId10" Type="http://schemas.microsoft.com/office/2007/relationships/hdphoto" Target="../media/hdphoto1.wdp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4.png"/><Relationship Id="rId14" Type="http://schemas.openxmlformats.org/officeDocument/2006/relationships/hyperlink" Target="https://en.wikipedia.org/wiki/File:Galaxy_rotation_under_the_influence_of_dark_matter.og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4E217F2-BA87-AC5E-E965-12F073679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39" y="1759889"/>
            <a:ext cx="8320134" cy="4676928"/>
          </a:xfrm>
          <a:prstGeom prst="rect">
            <a:avLst/>
          </a:prstGeom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024B301C-4FD7-ACB0-7E0F-71AF8A2D766F}"/>
              </a:ext>
            </a:extLst>
          </p:cNvPr>
          <p:cNvSpPr txBox="1">
            <a:spLocks/>
          </p:cNvSpPr>
          <p:nvPr/>
        </p:nvSpPr>
        <p:spPr>
          <a:xfrm>
            <a:off x="1634527" y="1354096"/>
            <a:ext cx="6093420" cy="2490354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b="1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8C22A7-7960-D57E-481A-C324E67F224D}"/>
              </a:ext>
            </a:extLst>
          </p:cNvPr>
          <p:cNvSpPr txBox="1"/>
          <p:nvPr/>
        </p:nvSpPr>
        <p:spPr>
          <a:xfrm>
            <a:off x="461727" y="5405155"/>
            <a:ext cx="784710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Yu-Dai Tsai</a:t>
            </a:r>
          </a:p>
          <a:p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University of California, Irvine </a:t>
            </a: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(</a:t>
            </a: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yudait1@uci.edu</a:t>
            </a: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</a:t>
            </a:r>
            <a:b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A recorded talk with more details at IAS [</a:t>
            </a: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]</a:t>
            </a:r>
            <a:br>
              <a:rPr lang="en-US" sz="2000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2112.07674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</a:rPr>
              <a:t> (Nature Astronomy 22), </a:t>
            </a:r>
            <a:r>
              <a:rPr lang="en-US" sz="2000" b="0" i="0" dirty="0">
                <a:solidFill>
                  <a:schemeClr val="bg1"/>
                </a:solidFill>
                <a:effectLst/>
                <a:latin typeface="-apple-system"/>
              </a:rPr>
              <a:t> 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2107.04038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</a:rPr>
              <a:t> (JCAP 23), 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2210.03749</a:t>
            </a:r>
            <a:r>
              <a:rPr lang="en-US" sz="2000" b="0" i="0" u="none" strike="noStrike" dirty="0">
                <a:solidFill>
                  <a:schemeClr val="bg1"/>
                </a:solidFill>
                <a:effectLst/>
                <a:latin typeface="-apple-system"/>
              </a:rPr>
              <a:t> </a:t>
            </a:r>
            <a:endParaRPr lang="en-US" sz="2000" dirty="0">
              <a:solidFill>
                <a:schemeClr val="bg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4E185-A9C4-09A8-7644-7BA95DC2E17C}"/>
              </a:ext>
            </a:extLst>
          </p:cNvPr>
          <p:cNvSpPr txBox="1"/>
          <p:nvPr/>
        </p:nvSpPr>
        <p:spPr>
          <a:xfrm>
            <a:off x="461727" y="5071454"/>
            <a:ext cx="1791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etropolis"/>
              </a:rPr>
              <a:t>Credit: NASA/JPL-Caltech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1DA96F-74F0-058D-D167-E44F431C1FDD}"/>
              </a:ext>
            </a:extLst>
          </p:cNvPr>
          <p:cNvSpPr txBox="1"/>
          <p:nvPr/>
        </p:nvSpPr>
        <p:spPr>
          <a:xfrm>
            <a:off x="742807" y="432635"/>
            <a:ext cx="765838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6000" b="1" dirty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Elusive</a:t>
            </a:r>
            <a:r>
              <a:rPr lang="en-US" sz="6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Universe:</a:t>
            </a:r>
          </a:p>
          <a:p>
            <a:pPr algn="ctr"/>
            <a:r>
              <a:rPr lang="en-US" sz="4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New </a:t>
            </a:r>
            <a:r>
              <a:rPr lang="en-US" sz="4000" b="1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Precision</a:t>
            </a:r>
            <a:r>
              <a:rPr lang="en-US" sz="4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Frontiers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E9B787-526C-DDDD-CE95-634099AC4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593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2718E62B-35A6-32BF-E29C-1C1255F3F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742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11032" y="4627598"/>
            <a:ext cx="2119375" cy="7510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D2772E-9726-8E07-F79A-72415018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7CCCB9-E820-9545-C46C-077854557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550" y="3622023"/>
            <a:ext cx="3687937" cy="2073070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FDEB903-9CA8-09DC-F7B8-6B15D28C68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550" y="935386"/>
            <a:ext cx="3702449" cy="2240569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5A5E150A-B9FD-4F76-97A0-7B0A337E995E}"/>
              </a:ext>
            </a:extLst>
          </p:cNvPr>
          <p:cNvSpPr/>
          <p:nvPr/>
        </p:nvSpPr>
        <p:spPr>
          <a:xfrm>
            <a:off x="4454718" y="1184807"/>
            <a:ext cx="396207" cy="2431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0E4A3B1-5700-26A1-A9B2-5915D79753F0}"/>
              </a:ext>
            </a:extLst>
          </p:cNvPr>
          <p:cNvSpPr/>
          <p:nvPr/>
        </p:nvSpPr>
        <p:spPr>
          <a:xfrm>
            <a:off x="4457783" y="3594127"/>
            <a:ext cx="396207" cy="2431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6676E-4766-13AA-1D8D-800F7C7533CB}"/>
              </a:ext>
            </a:extLst>
          </p:cNvPr>
          <p:cNvSpPr txBox="1"/>
          <p:nvPr/>
        </p:nvSpPr>
        <p:spPr>
          <a:xfrm>
            <a:off x="1961583" y="3114400"/>
            <a:ext cx="793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Stars</a:t>
            </a:r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574864-5F1A-1620-FB29-2A5A5DB3BB5E}"/>
              </a:ext>
            </a:extLst>
          </p:cNvPr>
          <p:cNvSpPr txBox="1"/>
          <p:nvPr/>
        </p:nvSpPr>
        <p:spPr>
          <a:xfrm>
            <a:off x="1191978" y="5689129"/>
            <a:ext cx="2624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Solar System Objects</a:t>
            </a:r>
            <a:endParaRPr lang="en-US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72E206-499F-19B1-5310-8D3FDCC49DB9}"/>
              </a:ext>
            </a:extLst>
          </p:cNvPr>
          <p:cNvSpPr txBox="1"/>
          <p:nvPr/>
        </p:nvSpPr>
        <p:spPr>
          <a:xfrm>
            <a:off x="498982" y="952159"/>
            <a:ext cx="33179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Mario De Leo-Winkler (University of California, Riverside)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58087D-6993-9582-0821-F792EBBE8DA2}"/>
              </a:ext>
            </a:extLst>
          </p:cNvPr>
          <p:cNvSpPr txBox="1"/>
          <p:nvPr/>
        </p:nvSpPr>
        <p:spPr>
          <a:xfrm>
            <a:off x="498982" y="3622023"/>
            <a:ext cx="1791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Credit: NASA/JPL-Caltech</a:t>
            </a:r>
            <a:endParaRPr lang="en-US" sz="1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Text&#10;&#10;Description automatically generated with medium confidence">
            <a:extLst>
              <a:ext uri="{FF2B5EF4-FFF2-40B4-BE49-F238E27FC236}">
                <a16:creationId xmlns:a16="http://schemas.microsoft.com/office/drawing/2014/main" id="{9FBEC1E8-1D6B-4CE7-F8CA-AE5EE3E75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7117" y="3812976"/>
            <a:ext cx="2228214" cy="10242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5C4BBC-0B43-9958-C997-2A01E3F0387C}"/>
              </a:ext>
            </a:extLst>
          </p:cNvPr>
          <p:cNvSpPr txBox="1"/>
          <p:nvPr/>
        </p:nvSpPr>
        <p:spPr>
          <a:xfrm>
            <a:off x="4897731" y="5137747"/>
            <a:ext cx="317313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Velocity measurements ineffective</a:t>
            </a:r>
            <a:b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We need to go beyond it!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69FE31-2A1A-5833-F49A-B9232766BB8C}"/>
              </a:ext>
            </a:extLst>
          </p:cNvPr>
          <p:cNvSpPr txBox="1">
            <a:spLocks/>
          </p:cNvSpPr>
          <p:nvPr/>
        </p:nvSpPr>
        <p:spPr>
          <a:xfrm>
            <a:off x="958772" y="23509"/>
            <a:ext cx="7226456" cy="878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>
                <a:latin typeface="Cambria" panose="02040503050406030204" pitchFamily="18" charset="0"/>
                <a:cs typeface="Calibri" panose="020F0502020204030204" pitchFamily="34" charset="0"/>
              </a:rPr>
              <a:t>A question we asked</a:t>
            </a:r>
            <a:endParaRPr lang="en-US" sz="3000" b="1" dirty="0">
              <a:latin typeface="Cambria" panose="02040503050406030204" pitchFamily="18" charset="0"/>
            </a:endParaRPr>
          </a:p>
        </p:txBody>
      </p:sp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43CFF35C-EDA9-FC16-BD7E-95892D5EEF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7001" y="902594"/>
            <a:ext cx="2348199" cy="741536"/>
          </a:xfrm>
          <a:prstGeom prst="rect">
            <a:avLst/>
          </a:prstGeom>
        </p:spPr>
      </p:pic>
      <p:pic>
        <p:nvPicPr>
          <p:cNvPr id="15" name="Picture 14" descr="A picture containing logo&#10;&#10;Description automatically generated">
            <a:extLst>
              <a:ext uri="{FF2B5EF4-FFF2-40B4-BE49-F238E27FC236}">
                <a16:creationId xmlns:a16="http://schemas.microsoft.com/office/drawing/2014/main" id="{475012D7-88F6-D28C-22CC-FECCC5BD69C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1936" y="3398832"/>
            <a:ext cx="3019942" cy="5954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08DA48-69C8-4142-2E2C-D9DA247BC9E4}"/>
                  </a:ext>
                </a:extLst>
              </p:cNvPr>
              <p:cNvSpPr txBox="1"/>
              <p:nvPr/>
            </p:nvSpPr>
            <p:spPr>
              <a:xfrm>
                <a:off x="4897731" y="4753507"/>
                <a:ext cx="21193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80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>
                                <a:solidFill>
                                  <a:schemeClr val="tx1">
                                    <a:lumMod val="50000"/>
                                    <a:lumOff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sz="1800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0.3 GeV/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b="0" i="0" dirty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1800" b="0" i="1" dirty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08DA48-69C8-4142-2E2C-D9DA247BC9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731" y="4753507"/>
                <a:ext cx="2119375" cy="369332"/>
              </a:xfrm>
              <a:prstGeom prst="rect">
                <a:avLst/>
              </a:prstGeom>
              <a:blipFill>
                <a:blip r:embed="rId10"/>
                <a:stretch>
                  <a:fillRect t="-6667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A6984B08-20FB-D947-D246-3CC0C3B2E199}"/>
              </a:ext>
            </a:extLst>
          </p:cNvPr>
          <p:cNvSpPr txBox="1"/>
          <p:nvPr/>
        </p:nvSpPr>
        <p:spPr>
          <a:xfrm>
            <a:off x="6749358" y="4670847"/>
            <a:ext cx="2659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</a:t>
            </a:r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4D2730BE-5A82-EB77-9CF6-798C96EC94B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69805" y="4042427"/>
            <a:ext cx="643404" cy="425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734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38640" y="319088"/>
            <a:ext cx="8466720" cy="585719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Beyond Velocity: Perihelion Precession</a:t>
            </a:r>
            <a:endParaRPr lang="en-US" sz="28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3EE98A6-321B-324A-B5D7-02231A27E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1523BAB6-FBF9-5849-BD6E-283FC9836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491" y="3572856"/>
            <a:ext cx="2648397" cy="257767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A2A8DFF-B46F-A14E-AC8B-3B01EE301B92}"/>
              </a:ext>
            </a:extLst>
          </p:cNvPr>
          <p:cNvSpPr/>
          <p:nvPr/>
        </p:nvSpPr>
        <p:spPr>
          <a:xfrm>
            <a:off x="5545131" y="3551600"/>
            <a:ext cx="3726885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Credit: </a:t>
            </a:r>
            <a:r>
              <a:rPr lang="en-US" sz="1000" dirty="0" err="1">
                <a:solidFill>
                  <a:schemeClr val="bg1"/>
                </a:solidFill>
              </a:rPr>
              <a:t>WilllowW</a:t>
            </a:r>
            <a:r>
              <a:rPr lang="en-US" sz="1000" dirty="0">
                <a:solidFill>
                  <a:schemeClr val="bg1"/>
                </a:solidFill>
              </a:rPr>
              <a:t> under </a:t>
            </a:r>
            <a:r>
              <a:rPr lang="en-US" sz="1000" u="sng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3.0</a:t>
            </a:r>
            <a:endParaRPr lang="en-US" sz="1000" dirty="0">
              <a:solidFill>
                <a:schemeClr val="bg1"/>
              </a:solidFill>
            </a:endParaRPr>
          </a:p>
          <a:p>
            <a:br>
              <a:rPr lang="en-US" sz="1000" dirty="0">
                <a:solidFill>
                  <a:schemeClr val="bg1"/>
                </a:solidFill>
              </a:rPr>
            </a:b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924C03-F9C0-9A31-ECA4-165319445CB1}"/>
              </a:ext>
            </a:extLst>
          </p:cNvPr>
          <p:cNvSpPr/>
          <p:nvPr/>
        </p:nvSpPr>
        <p:spPr>
          <a:xfrm>
            <a:off x="624268" y="4105598"/>
            <a:ext cx="4638380" cy="1008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“Anomalous” precession of Mercury's perihelion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One of the first ways to confirm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General Relativity</a:t>
            </a:r>
          </a:p>
        </p:txBody>
      </p:sp>
      <p:pic>
        <p:nvPicPr>
          <p:cNvPr id="16" name="Picture 15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3BAABDAB-4BF1-6412-A579-F17E562C8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069" y="1510844"/>
            <a:ext cx="2545113" cy="154188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7776E1A-33D4-1F85-0BF3-4C24B0F19F0B}"/>
              </a:ext>
            </a:extLst>
          </p:cNvPr>
          <p:cNvSpPr/>
          <p:nvPr/>
        </p:nvSpPr>
        <p:spPr>
          <a:xfrm>
            <a:off x="6091435" y="2583373"/>
            <a:ext cx="15796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Credit: M. Toews</a:t>
            </a:r>
          </a:p>
        </p:txBody>
      </p:sp>
      <p:pic>
        <p:nvPicPr>
          <p:cNvPr id="23" name="Picture 22" descr="Text&#10;&#10;Description automatically generated">
            <a:extLst>
              <a:ext uri="{FF2B5EF4-FFF2-40B4-BE49-F238E27FC236}">
                <a16:creationId xmlns:a16="http://schemas.microsoft.com/office/drawing/2014/main" id="{784F368B-08F0-B982-C585-1C922A1A25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238" y="1554357"/>
            <a:ext cx="4557290" cy="7288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570B507-2C53-9C59-48BF-C1B3BFB50E34}"/>
                  </a:ext>
                </a:extLst>
              </p:cNvPr>
              <p:cNvSpPr/>
              <p:nvPr/>
            </p:nvSpPr>
            <p:spPr>
              <a:xfrm>
                <a:off x="750232" y="2230496"/>
                <a:ext cx="404698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is the semi-major axis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 is the eccentricity, quantify how non-spherical the orbit is.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570B507-2C53-9C59-48BF-C1B3BFB50E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32" y="2230496"/>
                <a:ext cx="4046982" cy="923330"/>
              </a:xfrm>
              <a:prstGeom prst="rect">
                <a:avLst/>
              </a:prstGeom>
              <a:blipFill>
                <a:blip r:embed="rId7"/>
                <a:stretch>
                  <a:fillRect l="-94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6416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Text&#10;&#10;Description automatically generated">
            <a:extLst>
              <a:ext uri="{FF2B5EF4-FFF2-40B4-BE49-F238E27FC236}">
                <a16:creationId xmlns:a16="http://schemas.microsoft.com/office/drawing/2014/main" id="{8C63B5BD-14AD-3BC2-5E4C-9BB91E337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729" y="5605192"/>
            <a:ext cx="3382904" cy="6452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657" y="0"/>
            <a:ext cx="8781862" cy="1325563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Project: </a:t>
            </a:r>
            <a:b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DM or Cosmic Neutrinos Induce Precessions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7C8A392-03B8-BF36-758C-02FB910679D1}"/>
              </a:ext>
            </a:extLst>
          </p:cNvPr>
          <p:cNvSpPr txBox="1">
            <a:spLocks/>
          </p:cNvSpPr>
          <p:nvPr/>
        </p:nvSpPr>
        <p:spPr>
          <a:xfrm>
            <a:off x="128339" y="4032932"/>
            <a:ext cx="2073406" cy="788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Dark Matter Gravity: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AA55AF-E4EA-EA08-0329-11B0F3C0AC70}"/>
              </a:ext>
            </a:extLst>
          </p:cNvPr>
          <p:cNvSpPr txBox="1"/>
          <p:nvPr/>
        </p:nvSpPr>
        <p:spPr>
          <a:xfrm>
            <a:off x="280657" y="5750868"/>
            <a:ext cx="2073406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Induced Precession:</a:t>
            </a:r>
          </a:p>
        </p:txBody>
      </p:sp>
      <p:sp>
        <p:nvSpPr>
          <p:cNvPr id="8" name="Slide Number Placeholder 14">
            <a:extLst>
              <a:ext uri="{FF2B5EF4-FFF2-40B4-BE49-F238E27FC236}">
                <a16:creationId xmlns:a16="http://schemas.microsoft.com/office/drawing/2014/main" id="{2E744001-E154-5B8B-3606-06C7C18F0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12</a:t>
            </a:fld>
            <a:endParaRPr lang="en-US"/>
          </a:p>
        </p:txBody>
      </p:sp>
      <p:pic>
        <p:nvPicPr>
          <p:cNvPr id="21" name="Picture 20" descr="A picture containing diagram&#10;&#10;Description automatically generated">
            <a:extLst>
              <a:ext uri="{FF2B5EF4-FFF2-40B4-BE49-F238E27FC236}">
                <a16:creationId xmlns:a16="http://schemas.microsoft.com/office/drawing/2014/main" id="{23A7E7FA-1A6A-39A2-BE6F-8B5B85753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3729" y="4032932"/>
            <a:ext cx="3382904" cy="142249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19DC271-E868-A3B9-7410-2C0D222DF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57" y="1380232"/>
            <a:ext cx="4821695" cy="2540689"/>
          </a:xfrm>
          <a:prstGeom prst="rect">
            <a:avLst/>
          </a:prstGeom>
        </p:spPr>
      </p:pic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057573FB-A96D-EE61-7AA0-A46B89E0CF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1631" y="1235272"/>
            <a:ext cx="3616452" cy="258955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D1E39AA-786B-6DE7-CF96-7895362E0757}"/>
              </a:ext>
            </a:extLst>
          </p:cNvPr>
          <p:cNvCxnSpPr>
            <a:cxnSpLocks/>
          </p:cNvCxnSpPr>
          <p:nvPr/>
        </p:nvCxnSpPr>
        <p:spPr>
          <a:xfrm>
            <a:off x="4059936" y="4744178"/>
            <a:ext cx="886968" cy="478784"/>
          </a:xfrm>
          <a:prstGeom prst="straightConnector1">
            <a:avLst/>
          </a:prstGeom>
          <a:ln w="25400">
            <a:solidFill>
              <a:schemeClr val="bg1">
                <a:lumMod val="50000"/>
                <a:alpha val="83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88D7F86-19CF-7AB2-CD6D-AE7FA1D9D94C}"/>
              </a:ext>
            </a:extLst>
          </p:cNvPr>
          <p:cNvSpPr txBox="1"/>
          <p:nvPr/>
        </p:nvSpPr>
        <p:spPr>
          <a:xfrm>
            <a:off x="5411631" y="3612258"/>
            <a:ext cx="3616452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0" name="Picture 39" descr="Shape&#10;&#10;Description automatically generated">
            <a:extLst>
              <a:ext uri="{FF2B5EF4-FFF2-40B4-BE49-F238E27FC236}">
                <a16:creationId xmlns:a16="http://schemas.microsoft.com/office/drawing/2014/main" id="{72599080-9E97-E786-BAFF-7B6CAF8D69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01058" y="1928720"/>
            <a:ext cx="311150" cy="32385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2052CD-2DA5-6938-2476-57EB620DD2E0}"/>
              </a:ext>
            </a:extLst>
          </p:cNvPr>
          <p:cNvSpPr txBox="1"/>
          <p:nvPr/>
        </p:nvSpPr>
        <p:spPr>
          <a:xfrm>
            <a:off x="2868868" y="5218840"/>
            <a:ext cx="22334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the mass of the object</a:t>
            </a:r>
          </a:p>
        </p:txBody>
      </p:sp>
    </p:spTree>
    <p:extLst>
      <p:ext uri="{BB962C8B-B14F-4D97-AF65-F5344CB8AC3E}">
        <p14:creationId xmlns:p14="http://schemas.microsoft.com/office/powerpoint/2010/main" val="803970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D81C64-DE77-1943-83C5-59882A19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9CE8608-3FBA-A741-87AD-EB1A5A65AD23}"/>
              </a:ext>
            </a:extLst>
          </p:cNvPr>
          <p:cNvSpPr txBox="1">
            <a:spLocks/>
          </p:cNvSpPr>
          <p:nvPr/>
        </p:nvSpPr>
        <p:spPr>
          <a:xfrm>
            <a:off x="338640" y="222570"/>
            <a:ext cx="8466720" cy="825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mbria" panose="02040503050406030204" pitchFamily="18" charset="0"/>
              </a:rPr>
              <a:t>Asteroids &amp; Other Solar System Objects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41FA81-5CF9-0244-B510-AF0499021ACD}"/>
              </a:ext>
            </a:extLst>
          </p:cNvPr>
          <p:cNvSpPr txBox="1">
            <a:spLocks/>
          </p:cNvSpPr>
          <p:nvPr/>
        </p:nvSpPr>
        <p:spPr>
          <a:xfrm>
            <a:off x="183382" y="5745920"/>
            <a:ext cx="8466720" cy="825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Use </a:t>
            </a:r>
            <a:r>
              <a:rPr lang="en-US" sz="19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millions of solar-system objects</a:t>
            </a:r>
            <a:r>
              <a:rPr lang="en-US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to study many 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fundamental physics topics. </a:t>
            </a:r>
          </a:p>
          <a:p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US" sz="19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theory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expertise to realize the full potential of the dataset.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479CCC6-0827-AAA7-942B-0315BE1B44CC}"/>
              </a:ext>
            </a:extLst>
          </p:cNvPr>
          <p:cNvSpPr txBox="1"/>
          <p:nvPr/>
        </p:nvSpPr>
        <p:spPr>
          <a:xfrm>
            <a:off x="6359038" y="2155953"/>
            <a:ext cx="19713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Radar (Goldstone)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783A97-F85F-EA29-EF7E-D86E984897C1}"/>
              </a:ext>
            </a:extLst>
          </p:cNvPr>
          <p:cNvSpPr txBox="1"/>
          <p:nvPr/>
        </p:nvSpPr>
        <p:spPr>
          <a:xfrm>
            <a:off x="6430221" y="5331683"/>
            <a:ext cx="1635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Space Missions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E8DCAF-3938-0724-5C1F-89A73320C63C}"/>
              </a:ext>
            </a:extLst>
          </p:cNvPr>
          <p:cNvSpPr txBox="1"/>
          <p:nvPr/>
        </p:nvSpPr>
        <p:spPr>
          <a:xfrm>
            <a:off x="5980386" y="3653533"/>
            <a:ext cx="25349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Optical (Pan-STARRS, LSST)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1B57AED-FC84-CAA9-4A14-85C47297DF0D}"/>
              </a:ext>
            </a:extLst>
          </p:cNvPr>
          <p:cNvGrpSpPr/>
          <p:nvPr/>
        </p:nvGrpSpPr>
        <p:grpSpPr>
          <a:xfrm>
            <a:off x="6533953" y="4044009"/>
            <a:ext cx="1394900" cy="1366560"/>
            <a:chOff x="6533953" y="4044009"/>
            <a:chExt cx="1394900" cy="1366560"/>
          </a:xfrm>
        </p:grpSpPr>
        <p:pic>
          <p:nvPicPr>
            <p:cNvPr id="8" name="Picture 7" descr="A satellite in space&#10;&#10;Description automatically generated with medium confidence">
              <a:extLst>
                <a:ext uri="{FF2B5EF4-FFF2-40B4-BE49-F238E27FC236}">
                  <a16:creationId xmlns:a16="http://schemas.microsoft.com/office/drawing/2014/main" id="{9928B95B-6EDA-2600-C424-CECAE642A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8869" y="4044009"/>
              <a:ext cx="1329984" cy="132998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DB80BD-D01A-7DBD-6FAA-880038590DD8}"/>
                </a:ext>
              </a:extLst>
            </p:cNvPr>
            <p:cNvSpPr txBox="1"/>
            <p:nvPr/>
          </p:nvSpPr>
          <p:spPr>
            <a:xfrm>
              <a:off x="6533953" y="5164348"/>
              <a:ext cx="114171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Credit: NASA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5ED642-7F1A-9A08-6F74-DE26410B6CB3}"/>
              </a:ext>
            </a:extLst>
          </p:cNvPr>
          <p:cNvGrpSpPr/>
          <p:nvPr/>
        </p:nvGrpSpPr>
        <p:grpSpPr>
          <a:xfrm>
            <a:off x="6451517" y="1059467"/>
            <a:ext cx="1562826" cy="1126907"/>
            <a:chOff x="6451517" y="1059467"/>
            <a:chExt cx="1562826" cy="1126907"/>
          </a:xfrm>
        </p:grpSpPr>
        <p:pic>
          <p:nvPicPr>
            <p:cNvPr id="23" name="Picture 22" descr="A picture containing outdoor, sky, mountain&#10;&#10;Description automatically generated">
              <a:extLst>
                <a:ext uri="{FF2B5EF4-FFF2-40B4-BE49-F238E27FC236}">
                  <a16:creationId xmlns:a16="http://schemas.microsoft.com/office/drawing/2014/main" id="{4DAC0162-BC9A-07D1-C63E-CD0B4AC6B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13379" y="1059467"/>
              <a:ext cx="1500964" cy="106599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57BB3ED-8567-7BF7-7C3A-0D2C42E71895}"/>
                </a:ext>
              </a:extLst>
            </p:cNvPr>
            <p:cNvSpPr txBox="1"/>
            <p:nvPr/>
          </p:nvSpPr>
          <p:spPr>
            <a:xfrm>
              <a:off x="6451517" y="1955542"/>
              <a:ext cx="1141715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Credit: NASA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9E7CAE3-6D1D-A712-F859-0C91F6A8E3E9}"/>
              </a:ext>
            </a:extLst>
          </p:cNvPr>
          <p:cNvGrpSpPr/>
          <p:nvPr/>
        </p:nvGrpSpPr>
        <p:grpSpPr>
          <a:xfrm>
            <a:off x="6533953" y="2679833"/>
            <a:ext cx="1394900" cy="974458"/>
            <a:chOff x="6533953" y="2679833"/>
            <a:chExt cx="1394900" cy="974458"/>
          </a:xfrm>
        </p:grpSpPr>
        <p:pic>
          <p:nvPicPr>
            <p:cNvPr id="27" name="Picture 26" descr="A picture containing sky, outdoor, sunset, clouds&#10;&#10;Description automatically generated">
              <a:extLst>
                <a:ext uri="{FF2B5EF4-FFF2-40B4-BE49-F238E27FC236}">
                  <a16:creationId xmlns:a16="http://schemas.microsoft.com/office/drawing/2014/main" id="{3678DDCF-18AE-E53D-064D-562EC2293C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98869" y="2679833"/>
              <a:ext cx="1329984" cy="95255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1C71B7-6369-EA58-480D-E4A00CE4BEF8}"/>
                </a:ext>
              </a:extLst>
            </p:cNvPr>
            <p:cNvSpPr txBox="1"/>
            <p:nvPr/>
          </p:nvSpPr>
          <p:spPr>
            <a:xfrm>
              <a:off x="6533953" y="3423459"/>
              <a:ext cx="139490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Credit: UH </a:t>
              </a:r>
              <a:r>
                <a:rPr lang="en-US" sz="900" dirty="0" err="1">
                  <a:solidFill>
                    <a:schemeClr val="bg1"/>
                  </a:solidFill>
                </a:rPr>
                <a:t>IfA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14CCDB-8C8E-60CC-D9AE-41AAB16D294D}"/>
              </a:ext>
            </a:extLst>
          </p:cNvPr>
          <p:cNvGrpSpPr/>
          <p:nvPr/>
        </p:nvGrpSpPr>
        <p:grpSpPr>
          <a:xfrm>
            <a:off x="1427070" y="1225904"/>
            <a:ext cx="4183638" cy="4184665"/>
            <a:chOff x="1412097" y="1319688"/>
            <a:chExt cx="4183638" cy="4184665"/>
          </a:xfrm>
        </p:grpSpPr>
        <p:pic>
          <p:nvPicPr>
            <p:cNvPr id="3" name="Picture 2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9D0A35BF-6250-11A4-31BA-E7F245673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52337" y="1319688"/>
              <a:ext cx="4143398" cy="414339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0D11C5F-E302-84C5-7281-69987D384826}"/>
                </a:ext>
              </a:extLst>
            </p:cNvPr>
            <p:cNvSpPr txBox="1"/>
            <p:nvPr/>
          </p:nvSpPr>
          <p:spPr>
            <a:xfrm>
              <a:off x="1412097" y="5227354"/>
              <a:ext cx="117565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Public Domain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3858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3D81C64-DE77-1943-83C5-59882A197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9CE8608-3FBA-A741-87AD-EB1A5A65AD23}"/>
              </a:ext>
            </a:extLst>
          </p:cNvPr>
          <p:cNvSpPr txBox="1">
            <a:spLocks/>
          </p:cNvSpPr>
          <p:nvPr/>
        </p:nvSpPr>
        <p:spPr>
          <a:xfrm>
            <a:off x="338640" y="222570"/>
            <a:ext cx="8466720" cy="8250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latin typeface="Cambria" panose="02040503050406030204" pitchFamily="18" charset="0"/>
                <a:cs typeface="Calibri" panose="020F0502020204030204" pitchFamily="34" charset="0"/>
              </a:rPr>
              <a:t>Asteroids &amp; Planetary Defense</a:t>
            </a:r>
            <a:endParaRPr lang="en-US" sz="3000" b="1" dirty="0">
              <a:latin typeface="Cambria" panose="02040503050406030204" pitchFamily="18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41FA81-5CF9-0244-B510-AF0499021ACD}"/>
              </a:ext>
            </a:extLst>
          </p:cNvPr>
          <p:cNvSpPr txBox="1">
            <a:spLocks/>
          </p:cNvSpPr>
          <p:nvPr/>
        </p:nvSpPr>
        <p:spPr>
          <a:xfrm>
            <a:off x="664565" y="4584036"/>
            <a:ext cx="8009727" cy="1642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Tracking asteroids is important to our safety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We have space missions, like OSIRIS-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REx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to track dangerous asteroids like Bennu, return sample.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NASA Plan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OSIRIS-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REx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will track Apophis and become OSIRIS-APEX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FD0B43CF-CE53-A74C-BB41-960B5E2FDB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79" y="1452567"/>
            <a:ext cx="5403495" cy="3001943"/>
          </a:xfrm>
          <a:prstGeom prst="rect">
            <a:avLst/>
          </a:prstGeom>
        </p:spPr>
      </p:pic>
      <p:pic>
        <p:nvPicPr>
          <p:cNvPr id="3" name="Picture 2" descr="A satellite in space&#10;&#10;Description automatically generated with medium confidence">
            <a:extLst>
              <a:ext uri="{FF2B5EF4-FFF2-40B4-BE49-F238E27FC236}">
                <a16:creationId xmlns:a16="http://schemas.microsoft.com/office/drawing/2014/main" id="{CAF82A57-6579-72CB-FFFA-34A51E2860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7960" y="1635815"/>
            <a:ext cx="2057400" cy="1793185"/>
          </a:xfrm>
          <a:prstGeom prst="rect">
            <a:avLst/>
          </a:prstGeom>
        </p:spPr>
      </p:pic>
      <p:pic>
        <p:nvPicPr>
          <p:cNvPr id="6" name="Picture 5" descr="A close up of a rock&#10;&#10;Description automatically generated with low confidence">
            <a:extLst>
              <a:ext uri="{FF2B5EF4-FFF2-40B4-BE49-F238E27FC236}">
                <a16:creationId xmlns:a16="http://schemas.microsoft.com/office/drawing/2014/main" id="{984CD420-ABB3-6A68-BE43-901D73DA60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927" y="2395248"/>
            <a:ext cx="2009683" cy="14604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EA8DDC-0946-4D31-AFF4-F9C148856D7B}"/>
              </a:ext>
            </a:extLst>
          </p:cNvPr>
          <p:cNvSpPr txBox="1"/>
          <p:nvPr/>
        </p:nvSpPr>
        <p:spPr>
          <a:xfrm>
            <a:off x="5895927" y="3539419"/>
            <a:ext cx="10416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Bennu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100E1B-6FDF-C260-D365-49AFEA251282}"/>
              </a:ext>
            </a:extLst>
          </p:cNvPr>
          <p:cNvSpPr txBox="1"/>
          <p:nvPr/>
        </p:nvSpPr>
        <p:spPr>
          <a:xfrm>
            <a:off x="6804376" y="1652212"/>
            <a:ext cx="15088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OSIRIS-</a:t>
            </a:r>
            <a:r>
              <a:rPr lang="en-US" sz="14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REx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B1821C-DBE5-A901-6608-B5114F72CE2D}"/>
              </a:ext>
            </a:extLst>
          </p:cNvPr>
          <p:cNvSpPr txBox="1"/>
          <p:nvPr/>
        </p:nvSpPr>
        <p:spPr>
          <a:xfrm>
            <a:off x="7558805" y="3115025"/>
            <a:ext cx="114171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bg1"/>
                </a:solidFill>
              </a:rPr>
              <a:t>Credit: NASA</a:t>
            </a:r>
          </a:p>
        </p:txBody>
      </p:sp>
    </p:spTree>
    <p:extLst>
      <p:ext uri="{BB962C8B-B14F-4D97-AF65-F5344CB8AC3E}">
        <p14:creationId xmlns:p14="http://schemas.microsoft.com/office/powerpoint/2010/main" val="2860398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FE72B-3627-AD46-9C88-D582FB56D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669"/>
            <a:ext cx="8229600" cy="939546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Robust Analysis: High-Fidelity Force Model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94915BB-5424-2349-AEC2-D7E017BEF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5472" y="2270807"/>
            <a:ext cx="6361008" cy="4165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JPL Planetary Ephemerides DE441</a:t>
            </a:r>
          </a:p>
        </p:txBody>
      </p:sp>
      <p:pic>
        <p:nvPicPr>
          <p:cNvPr id="5" name="Picture 4" descr="sun.png">
            <a:extLst>
              <a:ext uri="{FF2B5EF4-FFF2-40B4-BE49-F238E27FC236}">
                <a16:creationId xmlns:a16="http://schemas.microsoft.com/office/drawing/2014/main" id="{EEB81066-B230-C74F-AB5C-273DA93259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196" y="2653254"/>
            <a:ext cx="904941" cy="939546"/>
          </a:xfrm>
          <a:prstGeom prst="rect">
            <a:avLst/>
          </a:prstGeom>
        </p:spPr>
      </p:pic>
      <p:pic>
        <p:nvPicPr>
          <p:cNvPr id="6" name="Picture 5" descr="mercury.jpg">
            <a:extLst>
              <a:ext uri="{FF2B5EF4-FFF2-40B4-BE49-F238E27FC236}">
                <a16:creationId xmlns:a16="http://schemas.microsoft.com/office/drawing/2014/main" id="{00FE2272-3D72-C14F-B635-89A8D64AFD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5215" y="2653254"/>
            <a:ext cx="904941" cy="939546"/>
          </a:xfrm>
          <a:prstGeom prst="rect">
            <a:avLst/>
          </a:prstGeom>
        </p:spPr>
      </p:pic>
      <p:pic>
        <p:nvPicPr>
          <p:cNvPr id="7" name="Picture 6" descr="venus.jpg">
            <a:extLst>
              <a:ext uri="{FF2B5EF4-FFF2-40B4-BE49-F238E27FC236}">
                <a16:creationId xmlns:a16="http://schemas.microsoft.com/office/drawing/2014/main" id="{259602AC-AA01-D849-90FD-BBFC26F559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156" y="2658783"/>
            <a:ext cx="907086" cy="939546"/>
          </a:xfrm>
          <a:prstGeom prst="rect">
            <a:avLst/>
          </a:prstGeom>
        </p:spPr>
      </p:pic>
      <p:pic>
        <p:nvPicPr>
          <p:cNvPr id="8" name="Picture 7" descr="mars.jpg">
            <a:extLst>
              <a:ext uri="{FF2B5EF4-FFF2-40B4-BE49-F238E27FC236}">
                <a16:creationId xmlns:a16="http://schemas.microsoft.com/office/drawing/2014/main" id="{17895915-D565-AE4C-ABF1-54F7C34555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556" y="2666333"/>
            <a:ext cx="939546" cy="939546"/>
          </a:xfrm>
          <a:prstGeom prst="rect">
            <a:avLst/>
          </a:prstGeom>
        </p:spPr>
      </p:pic>
      <p:pic>
        <p:nvPicPr>
          <p:cNvPr id="9" name="Picture 8" descr="jupiter.jpg">
            <a:extLst>
              <a:ext uri="{FF2B5EF4-FFF2-40B4-BE49-F238E27FC236}">
                <a16:creationId xmlns:a16="http://schemas.microsoft.com/office/drawing/2014/main" id="{75EEAEE1-A3BA-EA42-808C-735B77FB834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595" y="2663281"/>
            <a:ext cx="904941" cy="939546"/>
          </a:xfrm>
          <a:prstGeom prst="rect">
            <a:avLst/>
          </a:prstGeom>
        </p:spPr>
      </p:pic>
      <p:pic>
        <p:nvPicPr>
          <p:cNvPr id="10" name="Picture 9" descr="saturn.jpg">
            <a:extLst>
              <a:ext uri="{FF2B5EF4-FFF2-40B4-BE49-F238E27FC236}">
                <a16:creationId xmlns:a16="http://schemas.microsoft.com/office/drawing/2014/main" id="{90D788EC-768C-794C-9FBA-0F5F0A479ED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7388" y="2664638"/>
            <a:ext cx="939546" cy="939546"/>
          </a:xfrm>
          <a:prstGeom prst="rect">
            <a:avLst/>
          </a:prstGeom>
        </p:spPr>
      </p:pic>
      <p:pic>
        <p:nvPicPr>
          <p:cNvPr id="11" name="Picture 10" descr="uranus.jpg">
            <a:extLst>
              <a:ext uri="{FF2B5EF4-FFF2-40B4-BE49-F238E27FC236}">
                <a16:creationId xmlns:a16="http://schemas.microsoft.com/office/drawing/2014/main" id="{4EDEE66F-D29C-7345-8B19-B7FA40BB8F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934" y="2669606"/>
            <a:ext cx="939546" cy="939546"/>
          </a:xfrm>
          <a:prstGeom prst="rect">
            <a:avLst/>
          </a:prstGeom>
        </p:spPr>
      </p:pic>
      <p:pic>
        <p:nvPicPr>
          <p:cNvPr id="12" name="Picture 11" descr="neptune.jpg">
            <a:extLst>
              <a:ext uri="{FF2B5EF4-FFF2-40B4-BE49-F238E27FC236}">
                <a16:creationId xmlns:a16="http://schemas.microsoft.com/office/drawing/2014/main" id="{9BC05E3C-FC4A-E040-81C4-9EFBFF6AFE8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2890" y="2669606"/>
            <a:ext cx="904941" cy="939546"/>
          </a:xfrm>
          <a:prstGeom prst="rect">
            <a:avLst/>
          </a:prstGeom>
        </p:spPr>
      </p:pic>
      <p:pic>
        <p:nvPicPr>
          <p:cNvPr id="13" name="Picture 12" descr="pluto.jpg">
            <a:extLst>
              <a:ext uri="{FF2B5EF4-FFF2-40B4-BE49-F238E27FC236}">
                <a16:creationId xmlns:a16="http://schemas.microsoft.com/office/drawing/2014/main" id="{68A73D89-87AB-564E-9CCC-0F66C09C6B0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246" y="3648720"/>
            <a:ext cx="1252728" cy="93954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C538133-39F4-2D46-B0DD-CA8C763B36FA}"/>
              </a:ext>
            </a:extLst>
          </p:cNvPr>
          <p:cNvSpPr txBox="1">
            <a:spLocks/>
          </p:cNvSpPr>
          <p:nvPr/>
        </p:nvSpPr>
        <p:spPr>
          <a:xfrm>
            <a:off x="3654679" y="3776841"/>
            <a:ext cx="1960232" cy="869758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700" dirty="0">
                <a:solidFill>
                  <a:schemeClr val="bg1"/>
                </a:solidFill>
              </a:rPr>
              <a:t>343 </a:t>
            </a:r>
            <a:r>
              <a:rPr lang="en-US" sz="1700" dirty="0">
                <a:solidFill>
                  <a:schemeClr val="bg1"/>
                </a:solidFill>
                <a:cs typeface="Helvetica"/>
              </a:rPr>
              <a:t>Small-body </a:t>
            </a:r>
            <a:r>
              <a:rPr lang="en-US" sz="1700" dirty="0" err="1">
                <a:solidFill>
                  <a:schemeClr val="bg1"/>
                </a:solidFill>
                <a:cs typeface="Helvetica"/>
              </a:rPr>
              <a:t>Perturbers</a:t>
            </a:r>
            <a:endParaRPr lang="en-US" sz="1700" dirty="0">
              <a:solidFill>
                <a:schemeClr val="bg1"/>
              </a:solidFill>
              <a:cs typeface="Helvetica"/>
            </a:endParaRPr>
          </a:p>
        </p:txBody>
      </p:sp>
      <p:sp>
        <p:nvSpPr>
          <p:cNvPr id="16" name="Plus 15">
            <a:extLst>
              <a:ext uri="{FF2B5EF4-FFF2-40B4-BE49-F238E27FC236}">
                <a16:creationId xmlns:a16="http://schemas.microsoft.com/office/drawing/2014/main" id="{F23FB0CD-82C2-B845-91C9-7620C0498A06}"/>
              </a:ext>
            </a:extLst>
          </p:cNvPr>
          <p:cNvSpPr>
            <a:spLocks/>
          </p:cNvSpPr>
          <p:nvPr/>
        </p:nvSpPr>
        <p:spPr>
          <a:xfrm>
            <a:off x="3082193" y="3740175"/>
            <a:ext cx="706779" cy="73207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7" name="Picture 16" descr="vesta.jpg">
            <a:extLst>
              <a:ext uri="{FF2B5EF4-FFF2-40B4-BE49-F238E27FC236}">
                <a16:creationId xmlns:a16="http://schemas.microsoft.com/office/drawing/2014/main" id="{FB4772D1-BFAA-2E4E-B90B-83790355C7E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710" y="3682457"/>
            <a:ext cx="1125731" cy="939546"/>
          </a:xfrm>
          <a:prstGeom prst="rect">
            <a:avLst/>
          </a:prstGeom>
        </p:spPr>
      </p:pic>
      <p:pic>
        <p:nvPicPr>
          <p:cNvPr id="18" name="Picture 17" descr="Einstein.jpg">
            <a:extLst>
              <a:ext uri="{FF2B5EF4-FFF2-40B4-BE49-F238E27FC236}">
                <a16:creationId xmlns:a16="http://schemas.microsoft.com/office/drawing/2014/main" id="{9486B661-E561-204B-926C-AFEC8D998FF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296" y="4671874"/>
            <a:ext cx="939546" cy="939546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99F12E0-B6A5-4141-A6A3-957432D1A09F}"/>
              </a:ext>
            </a:extLst>
          </p:cNvPr>
          <p:cNvSpPr txBox="1">
            <a:spLocks/>
          </p:cNvSpPr>
          <p:nvPr/>
        </p:nvSpPr>
        <p:spPr>
          <a:xfrm>
            <a:off x="2328072" y="4974257"/>
            <a:ext cx="1960232" cy="38763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chemeClr val="bg1"/>
                </a:solidFill>
              </a:rPr>
              <a:t>Relativistic Effects</a:t>
            </a:r>
            <a:endParaRPr lang="en-US" sz="2000" dirty="0">
              <a:solidFill>
                <a:schemeClr val="bg1"/>
              </a:solidFill>
              <a:cs typeface="Helvetica"/>
            </a:endParaRPr>
          </a:p>
        </p:txBody>
      </p:sp>
      <p:pic>
        <p:nvPicPr>
          <p:cNvPr id="20" name="Picture 19" descr="earth.jpg">
            <a:extLst>
              <a:ext uri="{FF2B5EF4-FFF2-40B4-BE49-F238E27FC236}">
                <a16:creationId xmlns:a16="http://schemas.microsoft.com/office/drawing/2014/main" id="{36795E60-20A4-DA4B-B2D5-EFE87F0B7213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113" y="2664638"/>
            <a:ext cx="938921" cy="939546"/>
          </a:xfrm>
          <a:prstGeom prst="rect">
            <a:avLst/>
          </a:prstGeom>
        </p:spPr>
      </p:pic>
      <p:pic>
        <p:nvPicPr>
          <p:cNvPr id="21" name="Picture 20" descr="moon.jpg">
            <a:extLst>
              <a:ext uri="{FF2B5EF4-FFF2-40B4-BE49-F238E27FC236}">
                <a16:creationId xmlns:a16="http://schemas.microsoft.com/office/drawing/2014/main" id="{A6484F3D-96E0-A346-843E-437182532B6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685" y="3648720"/>
            <a:ext cx="988592" cy="939546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1FD22013-1FED-6944-8E51-4DE0BD1AD8D7}"/>
              </a:ext>
            </a:extLst>
          </p:cNvPr>
          <p:cNvSpPr txBox="1">
            <a:spLocks/>
          </p:cNvSpPr>
          <p:nvPr/>
        </p:nvSpPr>
        <p:spPr>
          <a:xfrm>
            <a:off x="5580101" y="5001037"/>
            <a:ext cx="2411988" cy="54730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cs typeface="Helvetica"/>
              </a:rPr>
              <a:t>Oblateness</a:t>
            </a:r>
          </a:p>
        </p:txBody>
      </p:sp>
      <p:pic>
        <p:nvPicPr>
          <p:cNvPr id="1028" name="Picture 4" descr="Earth - Wikipedia">
            <a:extLst>
              <a:ext uri="{FF2B5EF4-FFF2-40B4-BE49-F238E27FC236}">
                <a16:creationId xmlns:a16="http://schemas.microsoft.com/office/drawing/2014/main" id="{749DBE6E-C2AE-4442-8F71-A63D164D9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325" y="4700369"/>
            <a:ext cx="1252202" cy="94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eres (dwarf planet) - Wikipedia">
            <a:extLst>
              <a:ext uri="{FF2B5EF4-FFF2-40B4-BE49-F238E27FC236}">
                <a16:creationId xmlns:a16="http://schemas.microsoft.com/office/drawing/2014/main" id="{693193E3-1C50-3C4A-ACDC-029860EEF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717" y="3598329"/>
            <a:ext cx="1219993" cy="119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F4C4AA1D-122E-78F2-3AE3-1223C1768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15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EBE2518-A812-C52B-B027-F9A2B58CE10B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8970" t="7961" r="40587" b="27934"/>
          <a:stretch/>
        </p:blipFill>
        <p:spPr>
          <a:xfrm>
            <a:off x="333909" y="1185405"/>
            <a:ext cx="921563" cy="96545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0CE8884-ABCD-2E86-B96F-9A2E79F7B1AD}"/>
              </a:ext>
            </a:extLst>
          </p:cNvPr>
          <p:cNvSpPr txBox="1"/>
          <p:nvPr/>
        </p:nvSpPr>
        <p:spPr>
          <a:xfrm>
            <a:off x="1345833" y="1334043"/>
            <a:ext cx="49644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NASA JPL 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OSIRIS-</a:t>
            </a:r>
            <a:r>
              <a:rPr lang="en-US" sz="1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REx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Expert</a:t>
            </a:r>
          </a:p>
          <a:p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Davide Farnocchia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2346B4-ED3C-B735-53D5-2A4103B1F649}"/>
              </a:ext>
            </a:extLst>
          </p:cNvPr>
          <p:cNvSpPr txBox="1"/>
          <p:nvPr/>
        </p:nvSpPr>
        <p:spPr>
          <a:xfrm>
            <a:off x="2544804" y="5731781"/>
            <a:ext cx="61402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Yarkovsky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effect based on in-situ characterization, 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solar radiation pressure, Poynting-Robertson drag, etc.</a:t>
            </a:r>
          </a:p>
        </p:txBody>
      </p:sp>
      <p:sp>
        <p:nvSpPr>
          <p:cNvPr id="26" name="Plus 25">
            <a:extLst>
              <a:ext uri="{FF2B5EF4-FFF2-40B4-BE49-F238E27FC236}">
                <a16:creationId xmlns:a16="http://schemas.microsoft.com/office/drawing/2014/main" id="{EE375FB5-56D4-DF54-AF95-E97E97491FA9}"/>
              </a:ext>
            </a:extLst>
          </p:cNvPr>
          <p:cNvSpPr>
            <a:spLocks/>
          </p:cNvSpPr>
          <p:nvPr/>
        </p:nvSpPr>
        <p:spPr>
          <a:xfrm>
            <a:off x="1541361" y="5646041"/>
            <a:ext cx="706779" cy="732071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31181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44C86-F56D-DB47-A1A5-FDE891645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384" y="14387"/>
            <a:ext cx="6588536" cy="1325563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ambria" panose="02040503050406030204" pitchFamily="18" charset="0"/>
              </a:rPr>
              <a:t>Adding Dark Matter to the Force Model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F32F944-DA68-DA4E-9EC2-BEA333371096}"/>
              </a:ext>
            </a:extLst>
          </p:cNvPr>
          <p:cNvSpPr txBox="1">
            <a:spLocks/>
          </p:cNvSpPr>
          <p:nvPr/>
        </p:nvSpPr>
        <p:spPr>
          <a:xfrm>
            <a:off x="914648" y="1054607"/>
            <a:ext cx="379683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Force terms considered by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Davide Farnocchia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8B1613-CB15-E84C-8470-420F9DC27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172" y="2062192"/>
            <a:ext cx="2873887" cy="203132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AA226009-488B-5D49-9086-13B82A5ADDF3}"/>
              </a:ext>
            </a:extLst>
          </p:cNvPr>
          <p:cNvSpPr txBox="1">
            <a:spLocks/>
          </p:cNvSpPr>
          <p:nvPr/>
        </p:nvSpPr>
        <p:spPr>
          <a:xfrm>
            <a:off x="5193063" y="1339950"/>
            <a:ext cx="2722939" cy="6691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dark matter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contribution</a:t>
            </a:r>
          </a:p>
        </p:txBody>
      </p:sp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0F176C29-BCCA-044D-B77F-B8B602CE41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8039" y="2327419"/>
            <a:ext cx="2409504" cy="9610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79D794-DD81-4606-CFE9-45919CB994D8}"/>
              </a:ext>
            </a:extLst>
          </p:cNvPr>
          <p:cNvSpPr txBox="1"/>
          <p:nvPr/>
        </p:nvSpPr>
        <p:spPr>
          <a:xfrm>
            <a:off x="1339172" y="4136242"/>
            <a:ext cx="674009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List of uncertainties considered:</a:t>
            </a:r>
            <a:br>
              <a:rPr lang="en-US" dirty="0">
                <a:solidFill>
                  <a:srgbClr val="009242"/>
                </a:solidFill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1) Errors in planetary trajectories and masses; 2) Errors in perturber masses &amp; trajectories; 3) Higher order relativistic terms; 4) Higher order gravity terms; 5) Simplified assumptions in nongravitational force model (non-spherical effects,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Yarkovsky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solar torque, physical parameter evolution, etc.); 7) Solar mass loss and solar wind; 8) Meteoroid impacts, Spacecraft interaction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dirty="0"/>
              <a:t>Planetary constraints, see </a:t>
            </a:r>
            <a:r>
              <a:rPr lang="en-US" dirty="0" err="1"/>
              <a:t>Pitjev</a:t>
            </a:r>
            <a:r>
              <a:rPr lang="en-US" dirty="0"/>
              <a:t>, </a:t>
            </a:r>
            <a:r>
              <a:rPr lang="en-US" dirty="0" err="1"/>
              <a:t>Pitjeva</a:t>
            </a:r>
            <a:r>
              <a:rPr lang="en-US" dirty="0"/>
              <a:t>, Astronomy Letters (2013)</a:t>
            </a:r>
          </a:p>
        </p:txBody>
      </p:sp>
      <p:sp>
        <p:nvSpPr>
          <p:cNvPr id="3" name="Plus 2">
            <a:extLst>
              <a:ext uri="{FF2B5EF4-FFF2-40B4-BE49-F238E27FC236}">
                <a16:creationId xmlns:a16="http://schemas.microsoft.com/office/drawing/2014/main" id="{EF66AA55-6540-DC57-D4BB-AD0009CBD6E7}"/>
              </a:ext>
            </a:extLst>
          </p:cNvPr>
          <p:cNvSpPr>
            <a:spLocks/>
          </p:cNvSpPr>
          <p:nvPr/>
        </p:nvSpPr>
        <p:spPr>
          <a:xfrm>
            <a:off x="4683727" y="2279630"/>
            <a:ext cx="371849" cy="425024"/>
          </a:xfrm>
          <a:prstGeom prst="mathPlus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FED89DB3-FE86-CFF7-1709-A494DD1F8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53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D5418-EDDA-FC4F-97F4-C5B11C273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4370"/>
            <a:ext cx="8229600" cy="6862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New Model-Independent Constraints on DM Profile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DADDF2-8FAA-154E-84D6-EC2BC33FB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E43B58-C61E-A443-9F2C-E2367702FA72}"/>
              </a:ext>
            </a:extLst>
          </p:cNvPr>
          <p:cNvSpPr txBox="1"/>
          <p:nvPr/>
        </p:nvSpPr>
        <p:spPr>
          <a:xfrm>
            <a:off x="457200" y="5549404"/>
            <a:ext cx="753438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horizontal lines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are NOT error bars, but the </a:t>
            </a:r>
            <a:r>
              <a:rPr lang="en-US" sz="1500" b="1" dirty="0">
                <a:latin typeface="Arial" panose="020B0604020202020204" pitchFamily="34" charset="0"/>
                <a:cs typeface="Arial" panose="020B0604020202020204" pitchFamily="34" charset="0"/>
              </a:rPr>
              <a:t>coverage of </a:t>
            </a:r>
            <a:r>
              <a:rPr lang="en-US" sz="1500" b="1">
                <a:latin typeface="Arial" panose="020B0604020202020204" pitchFamily="34" charset="0"/>
                <a:cs typeface="Arial" panose="020B0604020202020204" pitchFamily="34" charset="0"/>
              </a:rPr>
              <a:t>the constraints</a:t>
            </a:r>
            <a:r>
              <a:rPr lang="en-US" sz="15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1EF70BB5-6E1D-E9E6-284E-F8F15C474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335" y="1753907"/>
            <a:ext cx="5605940" cy="36348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5D1E71-F9BB-FE94-C5A0-D5D2DF475696}"/>
                  </a:ext>
                </a:extLst>
              </p:cNvPr>
              <p:cNvSpPr txBox="1"/>
              <p:nvPr/>
            </p:nvSpPr>
            <p:spPr>
              <a:xfrm>
                <a:off x="412725" y="1753907"/>
                <a:ext cx="2668135" cy="1938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5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1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(r)</a:t>
                </a:r>
                <a:r>
                  <a:rPr lang="en-US" sz="15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the derived </a:t>
                </a:r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upper bound on DM</a:t>
                </a:r>
                <a:b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1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though only gravitational interaction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15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15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sz="1500" dirty="0">
                    <a:latin typeface="Arial" panose="020B0604020202020204" pitchFamily="34" charset="0"/>
                    <a:cs typeface="Arial" panose="020B0604020202020204" pitchFamily="34" charset="0"/>
                  </a:rPr>
                  <a:t> = 0.3 GeV/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5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500" b="0" i="0" dirty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15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NEO: Near-Earth Objects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5D1E71-F9BB-FE94-C5A0-D5D2DF4756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25" y="1753907"/>
                <a:ext cx="2668135" cy="1938992"/>
              </a:xfrm>
              <a:prstGeom prst="rect">
                <a:avLst/>
              </a:prstGeom>
              <a:blipFill>
                <a:blip r:embed="rId4"/>
                <a:stretch>
                  <a:fillRect l="-948" t="-1307" b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AA7ECA37-A142-DA10-F49E-CFAC1A2F6238}"/>
              </a:ext>
            </a:extLst>
          </p:cNvPr>
          <p:cNvSpPr txBox="1"/>
          <p:nvPr/>
        </p:nvSpPr>
        <p:spPr>
          <a:xfrm>
            <a:off x="4025657" y="4954468"/>
            <a:ext cx="2104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Distance from the Sun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unit (AU)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BBCC8D-F450-F74E-946B-37C8A28C9FE5}"/>
              </a:ext>
            </a:extLst>
          </p:cNvPr>
          <p:cNvSpPr txBox="1"/>
          <p:nvPr/>
        </p:nvSpPr>
        <p:spPr>
          <a:xfrm>
            <a:off x="4025657" y="1412419"/>
            <a:ext cx="4661142" cy="2846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2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Eby, Arakawa, Farnocchia, Safronova, </a:t>
            </a:r>
            <a:r>
              <a:rPr lang="en-US" sz="12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r>
              <a:rPr lang="en-US" sz="12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1A672271-CBD5-CE56-D957-3ED1D5471E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6003" y="3775295"/>
            <a:ext cx="1692983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64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3785116-9DD7-F9EB-66BC-5B06EFC88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049902"/>
            <a:ext cx="4358480" cy="281503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374015"/>
            <a:ext cx="8466720" cy="6140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mbria" panose="02040503050406030204" pitchFamily="18" charset="0"/>
                <a:cs typeface="Calibri" panose="020F0502020204030204" pitchFamily="34" charset="0"/>
              </a:rPr>
              <a:t>The Implications of Our Constraints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364C64-2DC1-CB68-30FE-E5D21D5B2AC4}"/>
              </a:ext>
            </a:extLst>
          </p:cNvPr>
          <p:cNvSpPr/>
          <p:nvPr/>
        </p:nvSpPr>
        <p:spPr>
          <a:xfrm>
            <a:off x="4793942" y="3683261"/>
            <a:ext cx="37907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/>
            </a:pPr>
            <a:endParaRPr lang="en-US" sz="1900" b="1" dirty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9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B1C908-616F-3994-389F-14D7779D2F23}"/>
              </a:ext>
            </a:extLst>
          </p:cNvPr>
          <p:cNvSpPr/>
          <p:nvPr/>
        </p:nvSpPr>
        <p:spPr>
          <a:xfrm>
            <a:off x="652276" y="1575607"/>
            <a:ext cx="7932431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constraints on DM models predict local over-densities in solar system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including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halo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axion mini-cluster, solar basin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etc.</a:t>
            </a:r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D8F6DF7-B8FD-8057-F424-E477B174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E23D67-561E-6526-2E82-57797D1B49C0}"/>
              </a:ext>
            </a:extLst>
          </p:cNvPr>
          <p:cNvSpPr txBox="1"/>
          <p:nvPr/>
        </p:nvSpPr>
        <p:spPr>
          <a:xfrm>
            <a:off x="5084962" y="5547335"/>
            <a:ext cx="15834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Distance from the Sun</a:t>
            </a:r>
          </a:p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Astronomical unit (AU)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868A59-FE62-E670-73EE-1D724BEF0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04" y="2926792"/>
            <a:ext cx="3781828" cy="2497433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24452ADF-2D35-2361-0AC0-8D7A8111774B}"/>
              </a:ext>
            </a:extLst>
          </p:cNvPr>
          <p:cNvSpPr/>
          <p:nvPr/>
        </p:nvSpPr>
        <p:spPr>
          <a:xfrm>
            <a:off x="4088332" y="3831336"/>
            <a:ext cx="355652" cy="33832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9BEE77-EADF-6CFB-91B9-3C03A90B408C}"/>
              </a:ext>
            </a:extLst>
          </p:cNvPr>
          <p:cNvSpPr txBox="1"/>
          <p:nvPr/>
        </p:nvSpPr>
        <p:spPr>
          <a:xfrm>
            <a:off x="5248659" y="2801186"/>
            <a:ext cx="224027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al, 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35FB79-D7CD-D440-0BB9-B368AD6B4081}"/>
              </a:ext>
            </a:extLst>
          </p:cNvPr>
          <p:cNvSpPr txBox="1"/>
          <p:nvPr/>
        </p:nvSpPr>
        <p:spPr>
          <a:xfrm>
            <a:off x="900333" y="2803681"/>
            <a:ext cx="299501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Eby, Safronova, Nature Astronomy (2022)</a:t>
            </a:r>
          </a:p>
        </p:txBody>
      </p:sp>
    </p:spTree>
    <p:extLst>
      <p:ext uri="{BB962C8B-B14F-4D97-AF65-F5344CB8AC3E}">
        <p14:creationId xmlns:p14="http://schemas.microsoft.com/office/powerpoint/2010/main" val="19055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5B3A69-3022-73D7-BB42-BD40655B6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8909" y="2194272"/>
            <a:ext cx="4746342" cy="226072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374015"/>
            <a:ext cx="8466720" cy="6140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mbria" panose="02040503050406030204" pitchFamily="18" charset="0"/>
                <a:cs typeface="Calibri" panose="020F0502020204030204" pitchFamily="34" charset="0"/>
              </a:rPr>
              <a:t>Implications of the Constraints: DM-SM Interaction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364C64-2DC1-CB68-30FE-E5D21D5B2AC4}"/>
              </a:ext>
            </a:extLst>
          </p:cNvPr>
          <p:cNvSpPr/>
          <p:nvPr/>
        </p:nvSpPr>
        <p:spPr>
          <a:xfrm>
            <a:off x="4793942" y="3683261"/>
            <a:ext cx="37907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/>
            </a:pPr>
            <a:endParaRPr lang="en-US" sz="1900" b="1" dirty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9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B1C908-616F-3994-389F-14D7779D2F23}"/>
              </a:ext>
            </a:extLst>
          </p:cNvPr>
          <p:cNvSpPr/>
          <p:nvPr/>
        </p:nvSpPr>
        <p:spPr>
          <a:xfrm>
            <a:off x="1459876" y="1326873"/>
            <a:ext cx="6524408" cy="96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Strong constraints on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DM-SM long-range interaction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~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4-6 order stronger than gravity: very strong bound</a:t>
            </a:r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D8F6DF7-B8FD-8057-F424-E477B174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10403E3-2165-432F-17AA-91347A923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2167" y="3927094"/>
            <a:ext cx="3306266" cy="6158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317A9A-7C30-848B-42D9-E3529C537DE2}"/>
              </a:ext>
            </a:extLst>
          </p:cNvPr>
          <p:cNvSpPr/>
          <p:nvPr/>
        </p:nvSpPr>
        <p:spPr>
          <a:xfrm>
            <a:off x="2591322" y="3927095"/>
            <a:ext cx="3961356" cy="161402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A picture containing shape&#10;&#10;Description automatically generated">
            <a:extLst>
              <a:ext uri="{FF2B5EF4-FFF2-40B4-BE49-F238E27FC236}">
                <a16:creationId xmlns:a16="http://schemas.microsoft.com/office/drawing/2014/main" id="{2230171C-E931-D473-5E65-2E498E1EC3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2167" y="4481023"/>
            <a:ext cx="3640122" cy="506171"/>
          </a:xfrm>
          <a:prstGeom prst="rect">
            <a:avLst/>
          </a:prstGeom>
        </p:spPr>
      </p:pic>
      <p:pic>
        <p:nvPicPr>
          <p:cNvPr id="20" name="Picture 19" descr="A picture containing shape&#10;&#10;Description automatically generated">
            <a:extLst>
              <a:ext uri="{FF2B5EF4-FFF2-40B4-BE49-F238E27FC236}">
                <a16:creationId xmlns:a16="http://schemas.microsoft.com/office/drawing/2014/main" id="{68024D97-E11B-A5FC-7C63-88A240D64D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2168" y="4927492"/>
            <a:ext cx="3720968" cy="5143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141A1E-4E49-6455-186D-E5B5EF0EE22E}"/>
              </a:ext>
            </a:extLst>
          </p:cNvPr>
          <p:cNvSpPr txBox="1"/>
          <p:nvPr/>
        </p:nvSpPr>
        <p:spPr>
          <a:xfrm>
            <a:off x="2097868" y="5731592"/>
            <a:ext cx="508383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Constraints on particle physics and cosmology motivated models, </a:t>
            </a:r>
            <a:r>
              <a:rPr lang="en-US" sz="13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US" sz="1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progress</a:t>
            </a:r>
            <a:endParaRPr lang="en-US" sz="13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13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FEE1E30-7E9B-9FFA-5F8D-7D19BCB1D207}"/>
              </a:ext>
            </a:extLst>
          </p:cNvPr>
          <p:cNvSpPr txBox="1">
            <a:spLocks/>
          </p:cNvSpPr>
          <p:nvPr/>
        </p:nvSpPr>
        <p:spPr>
          <a:xfrm>
            <a:off x="245419" y="3405008"/>
            <a:ext cx="2568660" cy="131547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The rest of the </a:t>
            </a:r>
            <a:b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Standard Model</a:t>
            </a:r>
            <a:b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Particles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" name="Curved Connector 5">
            <a:extLst>
              <a:ext uri="{FF2B5EF4-FFF2-40B4-BE49-F238E27FC236}">
                <a16:creationId xmlns:a16="http://schemas.microsoft.com/office/drawing/2014/main" id="{0CA8B6A3-DCF0-A404-29CB-43C71C7DE48A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814079" y="3405008"/>
            <a:ext cx="1232636" cy="657740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CE5EB90-9918-C883-30A1-1088A59705CE}"/>
              </a:ext>
            </a:extLst>
          </p:cNvPr>
          <p:cNvSpPr txBox="1"/>
          <p:nvPr/>
        </p:nvSpPr>
        <p:spPr>
          <a:xfrm rot="20064776">
            <a:off x="2831048" y="3801251"/>
            <a:ext cx="151406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feeble interactions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104B57B-9E6C-1832-9EC1-7D81DCADA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1475" y="698572"/>
            <a:ext cx="4037680" cy="559328"/>
          </a:xfrm>
          <a:noFill/>
        </p:spPr>
        <p:txBody>
          <a:bodyPr>
            <a:noAutofit/>
          </a:bodyPr>
          <a:lstStyle/>
          <a:p>
            <a:r>
              <a:rPr lang="en-US" sz="3000" b="1" dirty="0">
                <a:latin typeface="Cambria" panose="02040503050406030204" pitchFamily="18" charset="0"/>
              </a:rPr>
              <a:t>The Elusive Universe</a:t>
            </a:r>
            <a:endParaRPr lang="en-US" sz="3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CF41F5-A1CB-C77F-F167-7EA2A7A3C9C0}"/>
              </a:ext>
            </a:extLst>
          </p:cNvPr>
          <p:cNvSpPr txBox="1">
            <a:spLocks/>
          </p:cNvSpPr>
          <p:nvPr/>
        </p:nvSpPr>
        <p:spPr>
          <a:xfrm>
            <a:off x="106769" y="990031"/>
            <a:ext cx="3741528" cy="131547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Underlying </a:t>
            </a:r>
          </a:p>
          <a:p>
            <a:r>
              <a:rPr lang="en-US" sz="3000" b="1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Theory</a:t>
            </a:r>
            <a:endParaRPr lang="en-US" sz="3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10BCFC32-0C3C-0A68-D893-1C4320FBB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34E10DE-16B7-A142-167F-BFB7AB841BC2}"/>
              </a:ext>
            </a:extLst>
          </p:cNvPr>
          <p:cNvSpPr/>
          <p:nvPr/>
        </p:nvSpPr>
        <p:spPr>
          <a:xfrm>
            <a:off x="6320379" y="1376789"/>
            <a:ext cx="2807159" cy="267366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9AB50A-0946-5130-1662-8876B4B5A830}"/>
              </a:ext>
            </a:extLst>
          </p:cNvPr>
          <p:cNvSpPr txBox="1"/>
          <p:nvPr/>
        </p:nvSpPr>
        <p:spPr>
          <a:xfrm>
            <a:off x="6975298" y="2410848"/>
            <a:ext cx="159691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latin typeface="Cambria" panose="02040503050406030204" pitchFamily="18" charset="0"/>
              </a:rPr>
              <a:t>Gravity</a:t>
            </a:r>
            <a:endParaRPr lang="en-US" sz="30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996F851-7CF6-B13F-5500-1808EC33A216}"/>
              </a:ext>
            </a:extLst>
          </p:cNvPr>
          <p:cNvSpPr/>
          <p:nvPr/>
        </p:nvSpPr>
        <p:spPr>
          <a:xfrm>
            <a:off x="3892125" y="1266133"/>
            <a:ext cx="2807159" cy="2796615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45000">
                <a:schemeClr val="accent2">
                  <a:lumMod val="95000"/>
                  <a:lumOff val="5000"/>
                </a:schemeClr>
              </a:gs>
              <a:gs pos="100000">
                <a:srgbClr val="FF0000"/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5E763B2-764A-BD47-CB87-F68DEDB1AF95}"/>
              </a:ext>
            </a:extLst>
          </p:cNvPr>
          <p:cNvSpPr txBox="1"/>
          <p:nvPr/>
        </p:nvSpPr>
        <p:spPr>
          <a:xfrm>
            <a:off x="4361959" y="2313828"/>
            <a:ext cx="1826172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100" b="1" dirty="0">
                <a:latin typeface="Cambria" panose="02040503050406030204" pitchFamily="18" charset="0"/>
              </a:rPr>
              <a:t>Neutrino</a:t>
            </a:r>
            <a:endParaRPr lang="en-US" sz="31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90846AE-9624-9193-0E64-6475B45CB57E}"/>
              </a:ext>
            </a:extLst>
          </p:cNvPr>
          <p:cNvSpPr/>
          <p:nvPr/>
        </p:nvSpPr>
        <p:spPr>
          <a:xfrm>
            <a:off x="5124761" y="3107816"/>
            <a:ext cx="2795301" cy="279661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AA5C8F-C472-5269-FC2E-E7987F2B0B62}"/>
              </a:ext>
            </a:extLst>
          </p:cNvPr>
          <p:cNvSpPr txBox="1"/>
          <p:nvPr/>
        </p:nvSpPr>
        <p:spPr>
          <a:xfrm>
            <a:off x="5363830" y="4160931"/>
            <a:ext cx="262073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latin typeface="Cambria" panose="02040503050406030204" pitchFamily="18" charset="0"/>
              </a:rPr>
              <a:t>Dark Matter</a:t>
            </a:r>
            <a:endParaRPr lang="en-US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3F6A63-F0CB-16C4-D8F7-C5E69EC1D01D}"/>
              </a:ext>
            </a:extLst>
          </p:cNvPr>
          <p:cNvSpPr txBox="1"/>
          <p:nvPr/>
        </p:nvSpPr>
        <p:spPr>
          <a:xfrm>
            <a:off x="105348" y="5006572"/>
            <a:ext cx="28436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mbria" panose="02040503050406030204" pitchFamily="18" charset="0"/>
                <a:cs typeface="Times New Roman" panose="02020603050405020304" pitchFamily="18" charset="0"/>
              </a:rPr>
              <a:t>What I have been thinking </a:t>
            </a:r>
            <a:br>
              <a:rPr lang="en-US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Cambria" panose="02040503050406030204" pitchFamily="18" charset="0"/>
                <a:cs typeface="Times New Roman" panose="02020603050405020304" pitchFamily="18" charset="0"/>
              </a:rPr>
              <a:t>about for the past decade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354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492887"/>
            <a:ext cx="8466720" cy="6140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 of the Constraints: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CvB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B1C908-616F-3994-389F-14D7779D2F23}"/>
              </a:ext>
            </a:extLst>
          </p:cNvPr>
          <p:cNvSpPr/>
          <p:nvPr/>
        </p:nvSpPr>
        <p:spPr>
          <a:xfrm>
            <a:off x="1865664" y="1824794"/>
            <a:ext cx="5140637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Close-to-leading constraints on </a:t>
            </a:r>
            <a:b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cosmic neutrino background (</a:t>
            </a:r>
            <a:r>
              <a:rPr lang="en-US" sz="2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CvB</a:t>
            </a: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over-density profile.</a:t>
            </a:r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D8F6DF7-B8FD-8057-F424-E477B174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20</a:t>
            </a:fld>
            <a:endParaRPr lang="en-US" dirty="0"/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DAC67574-5FFC-71E6-F7D4-CEDA2046B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664" y="3944350"/>
            <a:ext cx="5867400" cy="850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915058-8068-3B56-A1A5-BA9FD45B64DF}"/>
              </a:ext>
            </a:extLst>
          </p:cNvPr>
          <p:cNvSpPr txBox="1"/>
          <p:nvPr/>
        </p:nvSpPr>
        <p:spPr>
          <a:xfrm>
            <a:off x="1904065" y="4810029"/>
            <a:ext cx="614762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Dedicated search for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CvB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see, e.g., the</a:t>
            </a:r>
            <a:r>
              <a:rPr lang="en-US" sz="16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PTOLEMY proposal, PTOLEMY collaboration, </a:t>
            </a:r>
            <a:r>
              <a:rPr lang="en-US" sz="160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arXiv:1808.01892</a:t>
            </a:r>
            <a:r>
              <a:rPr lang="en-US" sz="160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(2022) </a:t>
            </a:r>
            <a:b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16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CvB</a:t>
            </a: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phenomenology, see, e.g., </a:t>
            </a:r>
            <a:r>
              <a:rPr lang="en-US" sz="160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Brdar</a:t>
            </a: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et al, </a:t>
            </a:r>
            <a:r>
              <a:rPr lang="en-US" sz="160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PLB</a:t>
            </a:r>
            <a:r>
              <a:rPr lang="en-US" sz="160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(2022)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10EF80-68A2-5DA6-9B5B-E8BDA9C5E1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0778" y="3013338"/>
            <a:ext cx="5900687" cy="67177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9062268-CDB0-F638-2043-631482FDD0ED}"/>
              </a:ext>
            </a:extLst>
          </p:cNvPr>
          <p:cNvSpPr/>
          <p:nvPr/>
        </p:nvSpPr>
        <p:spPr>
          <a:xfrm>
            <a:off x="1904065" y="3008110"/>
            <a:ext cx="5728006" cy="71811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8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720AD716-C32C-B9AC-7D03-5AC964942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3493" y="1530100"/>
            <a:ext cx="3620352" cy="84332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374015"/>
            <a:ext cx="8466720" cy="6140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mbria" panose="02040503050406030204" pitchFamily="18" charset="0"/>
                <a:cs typeface="Calibri" panose="020F0502020204030204" pitchFamily="34" charset="0"/>
              </a:rPr>
              <a:t>Summary of High-Energy Theory Targets</a:t>
            </a:r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D8F6DF7-B8FD-8057-F424-E477B174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21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DB9DB0-893D-8D1F-2F43-F4D8ECBE223E}"/>
              </a:ext>
            </a:extLst>
          </p:cNvPr>
          <p:cNvSpPr txBox="1"/>
          <p:nvPr/>
        </p:nvSpPr>
        <p:spPr>
          <a:xfrm>
            <a:off x="865379" y="4447569"/>
            <a:ext cx="7649971" cy="14549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HEP theory inputs </a:t>
            </a:r>
            <a:r>
              <a:rPr lang="en-US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are crucial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cs typeface="Times New Roman" panose="02020603050405020304" pitchFamily="18" charset="0"/>
              </a:rPr>
              <a:t>Calling for </a:t>
            </a:r>
            <a:r>
              <a:rPr lang="en-US" sz="2400" dirty="0">
                <a:solidFill>
                  <a:srgbClr val="7030A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modern data-analysis approaches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B2A772-F2DD-145A-0B12-03725E352661}"/>
              </a:ext>
            </a:extLst>
          </p:cNvPr>
          <p:cNvSpPr txBox="1"/>
          <p:nvPr/>
        </p:nvSpPr>
        <p:spPr>
          <a:xfrm>
            <a:off x="865380" y="1677189"/>
            <a:ext cx="18481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 Test: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A7FF20-ED18-90FD-F053-AB4FB51DCC61}"/>
              </a:ext>
            </a:extLst>
          </p:cNvPr>
          <p:cNvSpPr txBox="1"/>
          <p:nvPr/>
        </p:nvSpPr>
        <p:spPr>
          <a:xfrm>
            <a:off x="865379" y="2679649"/>
            <a:ext cx="19351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Fifth Forces: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485A79-909C-A561-E8F5-D365CF8A4782}"/>
              </a:ext>
            </a:extLst>
          </p:cNvPr>
          <p:cNvSpPr txBox="1"/>
          <p:nvPr/>
        </p:nvSpPr>
        <p:spPr>
          <a:xfrm>
            <a:off x="865379" y="3920464"/>
            <a:ext cx="2089039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Dark Matter:</a:t>
            </a:r>
          </a:p>
        </p:txBody>
      </p:sp>
      <p:pic>
        <p:nvPicPr>
          <p:cNvPr id="11" name="Picture 10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CDB2C1B-221A-398B-1090-0A69693F89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3492" y="2293007"/>
            <a:ext cx="5578629" cy="1226626"/>
          </a:xfrm>
          <a:prstGeom prst="rect">
            <a:avLst/>
          </a:prstGeom>
        </p:spPr>
      </p:pic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C5423B54-9272-13A1-F7F2-ABA36396B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4566" y="3801388"/>
            <a:ext cx="3980487" cy="6844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CCDBAC-137F-A9D3-FEFB-1F0707803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0509" y="3352474"/>
            <a:ext cx="3233568" cy="2781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8FCBD2-B653-7B7C-B319-1910AE57DC57}"/>
              </a:ext>
            </a:extLst>
          </p:cNvPr>
          <p:cNvSpPr txBox="1"/>
          <p:nvPr/>
        </p:nvSpPr>
        <p:spPr>
          <a:xfrm>
            <a:off x="5890356" y="3348648"/>
            <a:ext cx="3022906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see </a:t>
            </a:r>
            <a:r>
              <a:rPr lang="en-US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Tsai</a:t>
            </a:r>
            <a:r>
              <a:rPr lang="en-US" sz="13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 </a:t>
            </a:r>
            <a:r>
              <a:rPr lang="en-US" sz="13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arXiv:</a:t>
            </a:r>
            <a:r>
              <a:rPr lang="en-US" sz="13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2107.04038</a:t>
            </a:r>
            <a:endParaRPr lang="en-US" sz="13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95DEAE4-7FC2-280B-666D-2A2CF48CBF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5078" y="3589272"/>
            <a:ext cx="3499480" cy="28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65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448219"/>
            <a:ext cx="8466720" cy="82501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Millions of Objects of Interest</a:t>
            </a:r>
            <a:endParaRPr lang="en-US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9E35E9-E769-98A2-7B34-2F00E5009EEA}"/>
              </a:ext>
            </a:extLst>
          </p:cNvPr>
          <p:cNvSpPr txBox="1"/>
          <p:nvPr/>
        </p:nvSpPr>
        <p:spPr>
          <a:xfrm>
            <a:off x="210195" y="1395820"/>
            <a:ext cx="483724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Tsai</a:t>
            </a:r>
            <a:r>
              <a:rPr lang="en-US" dirty="0">
                <a:solidFill>
                  <a:srgbClr val="C00000"/>
                </a:solidFill>
              </a:rPr>
              <a:t>, Wu, </a:t>
            </a:r>
            <a:r>
              <a:rPr lang="en-US" dirty="0" err="1">
                <a:solidFill>
                  <a:srgbClr val="C00000"/>
                </a:solidFill>
              </a:rPr>
              <a:t>Vagnozzi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Visinelli</a:t>
            </a:r>
            <a:r>
              <a:rPr lang="en-US" dirty="0">
                <a:solidFill>
                  <a:srgbClr val="C00000"/>
                </a:solidFill>
              </a:rPr>
              <a:t>, Probing long-range fifth forces &amp; ultralights</a:t>
            </a:r>
            <a:r>
              <a:rPr lang="en-US" i="1" dirty="0">
                <a:solidFill>
                  <a:srgbClr val="C00000"/>
                </a:solidFill>
              </a:rPr>
              <a:t>, JCAP</a:t>
            </a:r>
            <a:r>
              <a:rPr lang="en-US" dirty="0">
                <a:solidFill>
                  <a:srgbClr val="C00000"/>
                </a:solidFill>
              </a:rPr>
              <a:t> (2023), </a:t>
            </a:r>
            <a:r>
              <a:rPr lang="en-US" dirty="0">
                <a:solidFill>
                  <a:srgbClr val="C0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2107.04038</a:t>
            </a:r>
            <a:endParaRPr lang="en-US" i="1" dirty="0">
              <a:solidFill>
                <a:srgbClr val="C00000"/>
              </a:solidFill>
            </a:endParaRP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7464B33F-634C-731C-6165-C5317BD0F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95" y="2042151"/>
            <a:ext cx="4732998" cy="24560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B0B3D5-11BB-F0FE-D452-C5513BCA7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442" y="4560188"/>
            <a:ext cx="4360914" cy="287905"/>
          </a:xfrm>
          <a:prstGeom prst="rect">
            <a:avLst/>
          </a:prstGeom>
        </p:spPr>
      </p:pic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613C308E-7509-6D4B-BAD7-CEDD5EEED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7294" y="1395820"/>
            <a:ext cx="3582264" cy="35822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C1C16B-54B7-7EA5-D9A2-B13F2574F982}"/>
              </a:ext>
            </a:extLst>
          </p:cNvPr>
          <p:cNvSpPr txBox="1"/>
          <p:nvPr/>
        </p:nvSpPr>
        <p:spPr>
          <a:xfrm>
            <a:off x="262318" y="4978084"/>
            <a:ext cx="46287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Fedderke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Graham, and Rajendran, </a:t>
            </a:r>
            <a:r>
              <a:rPr lang="en-U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PRD (2022)</a:t>
            </a:r>
            <a:br>
              <a:rPr lang="en-U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Study Gravitational Wave with Asteroids</a:t>
            </a:r>
          </a:p>
        </p:txBody>
      </p:sp>
    </p:spTree>
    <p:extLst>
      <p:ext uri="{BB962C8B-B14F-4D97-AF65-F5344CB8AC3E}">
        <p14:creationId xmlns:p14="http://schemas.microsoft.com/office/powerpoint/2010/main" val="1850937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DC6906-6757-1F4F-937E-A24A8DFC05F9}"/>
              </a:ext>
            </a:extLst>
          </p:cNvPr>
          <p:cNvSpPr txBox="1">
            <a:spLocks/>
          </p:cNvSpPr>
          <p:nvPr/>
        </p:nvSpPr>
        <p:spPr>
          <a:xfrm>
            <a:off x="338640" y="193346"/>
            <a:ext cx="8466720" cy="4778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latin typeface="Cambria" panose="02040503050406030204" pitchFamily="18" charset="0"/>
                <a:cs typeface="Calibri" panose="020F0502020204030204" pitchFamily="34" charset="0"/>
              </a:rPr>
              <a:t>Roadmap to Observe Local Dark Matter through Gravity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364C64-2DC1-CB68-30FE-E5D21D5B2AC4}"/>
              </a:ext>
            </a:extLst>
          </p:cNvPr>
          <p:cNvSpPr/>
          <p:nvPr/>
        </p:nvSpPr>
        <p:spPr>
          <a:xfrm>
            <a:off x="4793942" y="3683261"/>
            <a:ext cx="37907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+mj-lt"/>
              <a:buAutoNum type="arabicPeriod"/>
            </a:pPr>
            <a:endParaRPr lang="en-US" sz="1900" b="1" dirty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1900" b="1" dirty="0"/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3785116-9DD7-F9EB-66BC-5B06EFC88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11" y="1458428"/>
            <a:ext cx="4666131" cy="3013739"/>
          </a:xfrm>
          <a:prstGeom prst="rect">
            <a:avLst/>
          </a:prstGeom>
        </p:spPr>
      </p:pic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D8F6DF7-B8FD-8057-F424-E477B174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23</a:t>
            </a:fld>
            <a:endParaRPr lang="en-US" dirty="0"/>
          </a:p>
        </p:txBody>
      </p:sp>
      <p:pic>
        <p:nvPicPr>
          <p:cNvPr id="9" name="Picture 8" descr="Schematic&#10;&#10;Description automatically generated">
            <a:extLst>
              <a:ext uri="{FF2B5EF4-FFF2-40B4-BE49-F238E27FC236}">
                <a16:creationId xmlns:a16="http://schemas.microsoft.com/office/drawing/2014/main" id="{6C7A2C4C-D5EF-F189-C716-225669738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0207" y="961545"/>
            <a:ext cx="3254500" cy="339535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DF330A32-589B-C2F7-F555-A1CFFAE1D2B9}"/>
              </a:ext>
            </a:extLst>
          </p:cNvPr>
          <p:cNvSpPr txBox="1">
            <a:spLocks/>
          </p:cNvSpPr>
          <p:nvPr/>
        </p:nvSpPr>
        <p:spPr>
          <a:xfrm>
            <a:off x="628650" y="4690195"/>
            <a:ext cx="7954877" cy="154070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“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Asteroid Network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project for fundamental physics, </a:t>
            </a:r>
          </a:p>
          <a:p>
            <a:pPr marL="457200" indent="-457200" algn="l">
              <a:spcBef>
                <a:spcPts val="600"/>
              </a:spcBef>
              <a:buFontTx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precision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(e.g., with quantum clocks onboard of space missions)</a:t>
            </a:r>
          </a:p>
          <a:p>
            <a:pPr marL="457200" indent="-457200" algn="l">
              <a:spcBef>
                <a:spcPts val="600"/>
              </a:spcBef>
              <a:buFontTx/>
              <a:buAutoNum type="arabicPeriod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asteroids &amp; minor planets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near Sun &amp; far from Sun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800" dirty="0">
              <a:solidFill>
                <a:srgbClr val="0074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22C6F67-7920-5FD6-B04F-E18FF5277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362" y="2973329"/>
            <a:ext cx="775598" cy="5043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2DCCAD85-702E-7450-16BD-795F3C7294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0588" y="1134126"/>
            <a:ext cx="642939" cy="418069"/>
          </a:xfrm>
          <a:prstGeom prst="rect">
            <a:avLst/>
          </a:prstGeom>
        </p:spPr>
      </p:pic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D26613BD-AD41-859F-03A1-AB3A1B4F76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855" y="3571463"/>
            <a:ext cx="694178" cy="4513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BDA554A-6080-4D71-5A2E-3EF4EA2BB4C2}"/>
              </a:ext>
            </a:extLst>
          </p:cNvPr>
          <p:cNvSpPr txBox="1"/>
          <p:nvPr/>
        </p:nvSpPr>
        <p:spPr>
          <a:xfrm>
            <a:off x="5524517" y="4253324"/>
            <a:ext cx="269773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Aishik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Arakawa</a:t>
            </a:r>
            <a:r>
              <a:rPr lang="en-US" sz="1600" i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CCA428D-00DF-ABF4-4133-AE6B08143772}"/>
              </a:ext>
            </a:extLst>
          </p:cNvPr>
          <p:cNvCxnSpPr>
            <a:cxnSpLocks/>
          </p:cNvCxnSpPr>
          <p:nvPr/>
        </p:nvCxnSpPr>
        <p:spPr>
          <a:xfrm>
            <a:off x="4328286" y="2731180"/>
            <a:ext cx="0" cy="95938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BD6D700-5E5D-749A-4A9B-AFC943E75820}"/>
              </a:ext>
            </a:extLst>
          </p:cNvPr>
          <p:cNvSpPr txBox="1"/>
          <p:nvPr/>
        </p:nvSpPr>
        <p:spPr>
          <a:xfrm>
            <a:off x="925941" y="3262215"/>
            <a:ext cx="26042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</a:pP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around Saturn distance, we will see solar wind first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DDB972-A31D-FBF2-FD6E-78901637FC21}"/>
              </a:ext>
            </a:extLst>
          </p:cNvPr>
          <p:cNvSpPr txBox="1"/>
          <p:nvPr/>
        </p:nvSpPr>
        <p:spPr>
          <a:xfrm>
            <a:off x="5126417" y="3626746"/>
            <a:ext cx="10651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Credit: </a:t>
            </a:r>
            <a:br>
              <a:rPr lang="en-US" sz="1200" dirty="0"/>
            </a:br>
            <a:r>
              <a:rPr lang="en-US" sz="1200" b="1" dirty="0"/>
              <a:t>Jason Oliver</a:t>
            </a:r>
          </a:p>
        </p:txBody>
      </p:sp>
      <p:pic>
        <p:nvPicPr>
          <p:cNvPr id="11" name="Picture 10" descr="A picture containing logo&#10;&#10;Description automatically generated">
            <a:extLst>
              <a:ext uri="{FF2B5EF4-FFF2-40B4-BE49-F238E27FC236}">
                <a16:creationId xmlns:a16="http://schemas.microsoft.com/office/drawing/2014/main" id="{D42A83EB-DDC1-AF34-3150-F1E106EF17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532" y="654115"/>
            <a:ext cx="739256" cy="6937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2C50A5-F484-F398-FE07-CF40D4F3B3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3278" y="836450"/>
            <a:ext cx="939608" cy="370820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94AB6C53-2EB2-A05D-56B7-768F097073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8197" y="835168"/>
            <a:ext cx="1063723" cy="421411"/>
          </a:xfrm>
          <a:prstGeom prst="rect">
            <a:avLst/>
          </a:prstGeom>
        </p:spPr>
      </p:pic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B13EC8F8-CF35-A33D-1357-02673FE8D0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9071" y="690958"/>
            <a:ext cx="661805" cy="66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43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D4E362-23E1-350B-BDC6-369AEDD6E5F8}"/>
              </a:ext>
            </a:extLst>
          </p:cNvPr>
          <p:cNvSpPr txBox="1">
            <a:spLocks/>
          </p:cNvSpPr>
          <p:nvPr/>
        </p:nvSpPr>
        <p:spPr>
          <a:xfrm>
            <a:off x="338640" y="356616"/>
            <a:ext cx="8466720" cy="67750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6F82AA-7E17-AB65-CB36-916B6F6A3BA8}"/>
              </a:ext>
            </a:extLst>
          </p:cNvPr>
          <p:cNvSpPr txBox="1"/>
          <p:nvPr/>
        </p:nvSpPr>
        <p:spPr>
          <a:xfrm>
            <a:off x="1353570" y="1222927"/>
            <a:ext cx="6436859" cy="1843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Precision Astrometry: </a:t>
            </a:r>
            <a:b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Dark Matter, Cosmic Neutrinos, Fifth Forces &amp; GR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en-US" sz="20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Space Quantum Probe for Ultralight Dark Matter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85A53D-3D5B-90CF-8B5D-70EBC8960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544" y="3988013"/>
            <a:ext cx="2200812" cy="22008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590689-95C3-DB4E-BBB1-9A4EE9B58163}"/>
              </a:ext>
            </a:extLst>
          </p:cNvPr>
          <p:cNvSpPr txBox="1"/>
          <p:nvPr/>
        </p:nvSpPr>
        <p:spPr>
          <a:xfrm>
            <a:off x="5357544" y="5945532"/>
            <a:ext cx="21143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 err="1">
                <a:solidFill>
                  <a:schemeClr val="bg1"/>
                </a:solidFill>
              </a:rPr>
              <a:t>Schive</a:t>
            </a:r>
            <a:r>
              <a:rPr lang="en-US" sz="1100" b="1" dirty="0">
                <a:solidFill>
                  <a:schemeClr val="bg1"/>
                </a:solidFill>
              </a:rPr>
              <a:t>, et. al., Nature Physics ‘14 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8B071568-2F82-8966-E822-43189E739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274" y="3988012"/>
            <a:ext cx="3939270" cy="220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2450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8731"/>
            <a:ext cx="7886700" cy="903223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NASA DSAC</a:t>
            </a:r>
            <a:r>
              <a:rPr lang="en-US" sz="2800" dirty="0">
                <a:latin typeface="Cambria" panose="02040503050406030204" pitchFamily="18" charset="0"/>
              </a:rPr>
              <a:t> &amp; </a:t>
            </a:r>
            <a:r>
              <a:rPr lang="en-US" sz="2800" b="1" dirty="0">
                <a:latin typeface="Cambria" panose="02040503050406030204" pitchFamily="18" charset="0"/>
              </a:rPr>
              <a:t>Parker Solar Probe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43DA9-6DAA-6F4A-9C6D-AE21B01F0252}"/>
                  </a:ext>
                </a:extLst>
              </p:cNvPr>
              <p:cNvSpPr txBox="1"/>
              <p:nvPr/>
            </p:nvSpPr>
            <p:spPr>
              <a:xfrm>
                <a:off x="2250609" y="1303426"/>
                <a:ext cx="6554955" cy="23021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NASA Deep Space Atomic Clock (DSAC) </a:t>
                </a:r>
                <a:b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loses one second every 10 million years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clock has operated for more than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 months in space; </a:t>
                </a:r>
                <a:b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long-term fractional frequency stability of 3 ×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16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br>
                  <a:rPr lang="en-US" sz="1600" b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Burt et al., Nature (2021)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Exceeds previous space clock performance by up to an order of magnitude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Clock-Comparison for CPT &amp; Lorentz Violation, Kostelecký, Vargas, PRD ‘18</a:t>
                </a:r>
                <a:b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C143DA9-6DAA-6F4A-9C6D-AE21B01F02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609" y="1303426"/>
                <a:ext cx="6554955" cy="2302169"/>
              </a:xfrm>
              <a:prstGeom prst="rect">
                <a:avLst/>
              </a:prstGeom>
              <a:blipFill>
                <a:blip r:embed="rId3"/>
                <a:stretch>
                  <a:fillRect l="-580" t="-1099" r="-3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CD4C6B1-D1D1-A641-AAFF-7A83592586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32" y="1453308"/>
            <a:ext cx="1767435" cy="1149268"/>
          </a:xfrm>
          <a:prstGeom prst="rect">
            <a:avLst/>
          </a:prstGeom>
        </p:spPr>
      </p:pic>
      <p:pic>
        <p:nvPicPr>
          <p:cNvPr id="7" name="Picture 6" descr="A picture containing dark, bright&#10;&#10;Description automatically generated">
            <a:extLst>
              <a:ext uri="{FF2B5EF4-FFF2-40B4-BE49-F238E27FC236}">
                <a16:creationId xmlns:a16="http://schemas.microsoft.com/office/drawing/2014/main" id="{49E86FD8-FA3F-CC44-AD21-B4C5B150D4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177" y="3927011"/>
            <a:ext cx="1591949" cy="1149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A589A7D-69B8-984D-B035-427825799022}"/>
              </a:ext>
            </a:extLst>
          </p:cNvPr>
          <p:cNvSpPr txBox="1"/>
          <p:nvPr/>
        </p:nvSpPr>
        <p:spPr>
          <a:xfrm>
            <a:off x="2193610" y="3927011"/>
            <a:ext cx="65549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Parker Solar Probe (PSP)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see, e.g., “Probing the energetic particle environment near the Sun,” </a:t>
            </a:r>
            <a:b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McComas et al, Nature (2019)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9088CC-6819-6C41-B178-ABBC966B9551}"/>
              </a:ext>
            </a:extLst>
          </p:cNvPr>
          <p:cNvSpPr txBox="1"/>
          <p:nvPr/>
        </p:nvSpPr>
        <p:spPr>
          <a:xfrm>
            <a:off x="764822" y="5502590"/>
            <a:ext cx="76143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Question: Why don’t we put a quantum clocks on a solar probe?</a:t>
            </a:r>
            <a:b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fundamental physics can we study?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4324D7-B751-60F8-AFCA-F917929A18A6}"/>
              </a:ext>
            </a:extLst>
          </p:cNvPr>
          <p:cNvSpPr txBox="1"/>
          <p:nvPr/>
        </p:nvSpPr>
        <p:spPr>
          <a:xfrm>
            <a:off x="483177" y="4830058"/>
            <a:ext cx="9171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Credit: NASA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5B1397-50AE-184F-D355-0D4356EE1F17}"/>
              </a:ext>
            </a:extLst>
          </p:cNvPr>
          <p:cNvSpPr txBox="1"/>
          <p:nvPr/>
        </p:nvSpPr>
        <p:spPr>
          <a:xfrm>
            <a:off x="1279148" y="2315483"/>
            <a:ext cx="70509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DSAC/JPL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5CA1DF-902B-EBD4-FB68-0DA73DC80E09}"/>
              </a:ext>
            </a:extLst>
          </p:cNvPr>
          <p:cNvSpPr txBox="1"/>
          <p:nvPr/>
        </p:nvSpPr>
        <p:spPr>
          <a:xfrm>
            <a:off x="219568" y="5047717"/>
            <a:ext cx="21191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Size of PSP ~ 1.0  × 3.0  × 2.3 m </a:t>
            </a:r>
            <a:b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(685 kg</a:t>
            </a:r>
            <a:r>
              <a:rPr lang="en-US" sz="1000" dirty="0">
                <a:latin typeface="Cambria" panose="02040503050406030204" pitchFamily="18" charset="0"/>
                <a:cs typeface="Times New Roman" panose="02020603050405020304" pitchFamily="18" charset="0"/>
              </a:rPr>
              <a:t> →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555 kg)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E4D471-6A19-95C4-1622-28BC93C059D9}"/>
              </a:ext>
            </a:extLst>
          </p:cNvPr>
          <p:cNvSpPr txBox="1"/>
          <p:nvPr/>
        </p:nvSpPr>
        <p:spPr>
          <a:xfrm>
            <a:off x="483174" y="2509298"/>
            <a:ext cx="171043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29 × 26 × 23 cm (17.5 kg)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2914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E2BEE-A729-B04C-AADB-572CB36E7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2584"/>
            <a:ext cx="7886700" cy="535854"/>
          </a:xfrm>
        </p:spPr>
        <p:txBody>
          <a:bodyPr>
            <a:normAutofit/>
          </a:bodyPr>
          <a:lstStyle/>
          <a:p>
            <a:pPr algn="ctr"/>
            <a:r>
              <a:rPr lang="en-US" sz="2800" b="1" dirty="0" err="1">
                <a:latin typeface="Cambria" panose="02040503050406030204" pitchFamily="18" charset="0"/>
              </a:rPr>
              <a:t>SpaceQ</a:t>
            </a:r>
            <a:r>
              <a:rPr lang="en-US" sz="2800" b="1" dirty="0">
                <a:latin typeface="Cambria" panose="02040503050406030204" pitchFamily="18" charset="0"/>
              </a:rPr>
              <a:t> Mission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11EB-48E2-EA4D-91F3-35BF082E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8B3D46D0-858E-0593-3C39-480119D82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18" y="1251274"/>
            <a:ext cx="4617096" cy="2577351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7B3D21C-42C4-D064-CBF0-937224FD2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173" y="1215448"/>
            <a:ext cx="2694177" cy="1920705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A94EA464-FACF-2B63-1D24-F2D8917DD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994" y="3506183"/>
            <a:ext cx="4065006" cy="636967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697B6FC0-6F51-0188-0AEC-64FADE1BC7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4236" y="4416516"/>
            <a:ext cx="1249173" cy="3534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7B23BF-2007-BFDA-502B-C025C910DD6F}"/>
              </a:ext>
            </a:extLst>
          </p:cNvPr>
          <p:cNvSpPr txBox="1"/>
          <p:nvPr/>
        </p:nvSpPr>
        <p:spPr>
          <a:xfrm>
            <a:off x="5175179" y="4047584"/>
            <a:ext cx="30120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(Non-relativistic solution)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4936E9-C072-E4CB-F71F-6F1F9E0FE14B}"/>
              </a:ext>
            </a:extLst>
          </p:cNvPr>
          <p:cNvSpPr txBox="1"/>
          <p:nvPr/>
        </p:nvSpPr>
        <p:spPr>
          <a:xfrm>
            <a:off x="88891" y="3437473"/>
            <a:ext cx="17006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Aya Tsuboi (IPMU)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0E2AD0-9AC9-9A96-8F97-E4680312FDC3}"/>
              </a:ext>
            </a:extLst>
          </p:cNvPr>
          <p:cNvSpPr txBox="1"/>
          <p:nvPr/>
        </p:nvSpPr>
        <p:spPr>
          <a:xfrm>
            <a:off x="7201672" y="1288309"/>
            <a:ext cx="1236158" cy="276999"/>
          </a:xfrm>
          <a:prstGeom prst="rect">
            <a:avLst/>
          </a:prstGeom>
          <a:solidFill>
            <a:srgbClr val="002060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N. </a:t>
            </a:r>
            <a:r>
              <a:rPr lang="en-US" sz="1200" dirty="0" err="1">
                <a:solidFill>
                  <a:schemeClr val="bg1"/>
                </a:solidFill>
              </a:rPr>
              <a:t>Hanacek</a:t>
            </a:r>
            <a:r>
              <a:rPr lang="en-US" sz="1200" dirty="0">
                <a:solidFill>
                  <a:schemeClr val="bg1"/>
                </a:solidFill>
              </a:rPr>
              <a:t>/NIST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92832B1-89E7-8AFC-4D0D-D0A33D24C2E9}"/>
              </a:ext>
            </a:extLst>
          </p:cNvPr>
          <p:cNvGrpSpPr/>
          <p:nvPr/>
        </p:nvGrpSpPr>
        <p:grpSpPr>
          <a:xfrm>
            <a:off x="0" y="3863270"/>
            <a:ext cx="4328143" cy="2858208"/>
            <a:chOff x="0" y="3734124"/>
            <a:chExt cx="4328143" cy="285820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38C9FD-52AB-5233-FBF6-28895F4906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3734124"/>
              <a:ext cx="4328143" cy="2858208"/>
            </a:xfrm>
            <a:prstGeom prst="rect">
              <a:avLst/>
            </a:prstGeom>
          </p:spPr>
        </p:pic>
        <p:pic>
          <p:nvPicPr>
            <p:cNvPr id="18" name="Graphic 17" descr="Arrow Right with solid fill">
              <a:extLst>
                <a:ext uri="{FF2B5EF4-FFF2-40B4-BE49-F238E27FC236}">
                  <a16:creationId xmlns:a16="http://schemas.microsoft.com/office/drawing/2014/main" id="{C7A3E150-38A5-ABB7-7AF0-6BAF5995F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rot="10800000">
              <a:off x="1483464" y="4725241"/>
              <a:ext cx="950613" cy="734006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5584CFE-6451-C2CE-A599-58CD16B1C3E7}"/>
                </a:ext>
              </a:extLst>
            </p:cNvPr>
            <p:cNvSpPr/>
            <p:nvPr/>
          </p:nvSpPr>
          <p:spPr>
            <a:xfrm>
              <a:off x="2388359" y="5019816"/>
              <a:ext cx="45719" cy="1448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3208D78-F190-AF52-93BB-6A86A725E2FE}"/>
              </a:ext>
            </a:extLst>
          </p:cNvPr>
          <p:cNvSpPr txBox="1"/>
          <p:nvPr/>
        </p:nvSpPr>
        <p:spPr>
          <a:xfrm>
            <a:off x="4264768" y="4902035"/>
            <a:ext cx="4832831" cy="1200329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Oscillation frequency ~ dark matter mass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two-clock comparison experiment </a:t>
            </a:r>
            <a:b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onboard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future Solar Probe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1FA19F-9939-239A-7317-F087561A15A3}"/>
              </a:ext>
            </a:extLst>
          </p:cNvPr>
          <p:cNvSpPr txBox="1"/>
          <p:nvPr/>
        </p:nvSpPr>
        <p:spPr>
          <a:xfrm>
            <a:off x="151953" y="943497"/>
            <a:ext cx="459606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Eby, Safronova, Nature Astronomy (2022)</a:t>
            </a:r>
          </a:p>
        </p:txBody>
      </p:sp>
    </p:spTree>
    <p:extLst>
      <p:ext uri="{BB962C8B-B14F-4D97-AF65-F5344CB8AC3E}">
        <p14:creationId xmlns:p14="http://schemas.microsoft.com/office/powerpoint/2010/main" val="27011092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62BF3C0C-FDB3-8CC8-5EC6-B85C0CF34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310" y="2064588"/>
            <a:ext cx="1129520" cy="7617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916818-5A96-9D61-325A-DE16872BF5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832" y="1571540"/>
            <a:ext cx="4522538" cy="45330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06348" y="6116969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27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91625C-985C-EF4B-9B8B-D57D2929BB17}"/>
              </a:ext>
            </a:extLst>
          </p:cNvPr>
          <p:cNvSpPr txBox="1"/>
          <p:nvPr/>
        </p:nvSpPr>
        <p:spPr>
          <a:xfrm>
            <a:off x="1086443" y="1379938"/>
            <a:ext cx="332096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15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1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Eby, Safronova, Nature Astronomy (2022)</a:t>
            </a:r>
          </a:p>
        </p:txBody>
      </p:sp>
      <p:pic>
        <p:nvPicPr>
          <p:cNvPr id="16" name="Picture 15" descr="Logo&#10;&#10;Description automatically generated with medium confidence">
            <a:extLst>
              <a:ext uri="{FF2B5EF4-FFF2-40B4-BE49-F238E27FC236}">
                <a16:creationId xmlns:a16="http://schemas.microsoft.com/office/drawing/2014/main" id="{792AEE00-28B3-8F4C-A6D1-C731CEB27F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534" y="4883652"/>
            <a:ext cx="1784841" cy="304286"/>
          </a:xfrm>
          <a:prstGeom prst="rect">
            <a:avLst/>
          </a:prstGeom>
        </p:spPr>
      </p:pic>
      <p:pic>
        <p:nvPicPr>
          <p:cNvPr id="18" name="Picture 17" descr="Text&#10;&#10;Description automatically generated with low confidence">
            <a:extLst>
              <a:ext uri="{FF2B5EF4-FFF2-40B4-BE49-F238E27FC236}">
                <a16:creationId xmlns:a16="http://schemas.microsoft.com/office/drawing/2014/main" id="{019970AB-EF26-B54C-BC23-6AAE8ED5A4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826" y="4751974"/>
            <a:ext cx="1344708" cy="56764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4F87B3D-3E47-9346-8E05-3C38CFDE30EE}"/>
              </a:ext>
            </a:extLst>
          </p:cNvPr>
          <p:cNvSpPr/>
          <p:nvPr/>
        </p:nvSpPr>
        <p:spPr>
          <a:xfrm>
            <a:off x="4790826" y="4749451"/>
            <a:ext cx="3137648" cy="5676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B2EC35-897B-E94E-A74C-20F985D40638}"/>
              </a:ext>
            </a:extLst>
          </p:cNvPr>
          <p:cNvSpPr txBox="1"/>
          <p:nvPr/>
        </p:nvSpPr>
        <p:spPr>
          <a:xfrm>
            <a:off x="4682971" y="4482954"/>
            <a:ext cx="1837765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300" dirty="0">
                <a:latin typeface="Cambria" panose="02040503050406030204" pitchFamily="18" charset="0"/>
              </a:rPr>
              <a:t>Naturalness condition: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700159-457E-DF42-B44C-BD2A1BEB5CD3}"/>
              </a:ext>
            </a:extLst>
          </p:cNvPr>
          <p:cNvSpPr txBox="1">
            <a:spLocks/>
          </p:cNvSpPr>
          <p:nvPr/>
        </p:nvSpPr>
        <p:spPr>
          <a:xfrm>
            <a:off x="457200" y="281033"/>
            <a:ext cx="8229600" cy="62674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mbria" panose="02040503050406030204" pitchFamily="18" charset="0"/>
                <a:cs typeface="Times New Roman" panose="02020603050405020304" pitchFamily="18" charset="0"/>
              </a:rPr>
              <a:t>Projected Sensitivity for ULDM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58D1BB-3B4A-00D9-7BAF-9C53C01624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0826" y="3720518"/>
            <a:ext cx="3922456" cy="262258"/>
          </a:xfrm>
          <a:prstGeom prst="rect">
            <a:avLst/>
          </a:prstGeom>
        </p:spPr>
      </p:pic>
      <p:pic>
        <p:nvPicPr>
          <p:cNvPr id="27" name="Picture 26" descr="A picture containing logo&#10;&#10;Description automatically generated">
            <a:extLst>
              <a:ext uri="{FF2B5EF4-FFF2-40B4-BE49-F238E27FC236}">
                <a16:creationId xmlns:a16="http://schemas.microsoft.com/office/drawing/2014/main" id="{EC589556-C7F4-8B6F-6CB4-72DDE5CFE3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32003" y="3953368"/>
            <a:ext cx="3643414" cy="47799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FDBE05D-F104-9CDE-1027-C6D60E9EDA69}"/>
              </a:ext>
            </a:extLst>
          </p:cNvPr>
          <p:cNvSpPr txBox="1"/>
          <p:nvPr/>
        </p:nvSpPr>
        <p:spPr>
          <a:xfrm>
            <a:off x="1086442" y="6104619"/>
            <a:ext cx="3445792" cy="2923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b="1" dirty="0">
                <a:solidFill>
                  <a:srgbClr val="3333FF"/>
                </a:solidFill>
                <a:latin typeface="Cambria" panose="02040503050406030204" pitchFamily="18" charset="0"/>
              </a:rPr>
              <a:t>0.1 AU</a:t>
            </a:r>
            <a:r>
              <a:rPr lang="en-US" sz="1300" dirty="0">
                <a:solidFill>
                  <a:srgbClr val="3333FF"/>
                </a:solidFill>
                <a:latin typeface="Cambria" panose="02040503050406030204" pitchFamily="18" charset="0"/>
              </a:rPr>
              <a:t>: motivated by the </a:t>
            </a:r>
            <a:r>
              <a:rPr lang="en-US" sz="1300" b="1" dirty="0">
                <a:solidFill>
                  <a:srgbClr val="3333FF"/>
                </a:solidFill>
                <a:latin typeface="Cambria" panose="02040503050406030204" pitchFamily="18" charset="0"/>
              </a:rPr>
              <a:t>Parker Solar Probe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0911052D-A0AD-A3E9-5229-2339C9EA5A70}"/>
              </a:ext>
            </a:extLst>
          </p:cNvPr>
          <p:cNvSpPr/>
          <p:nvPr/>
        </p:nvSpPr>
        <p:spPr>
          <a:xfrm>
            <a:off x="5394668" y="2603212"/>
            <a:ext cx="232885" cy="564942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30EC1F-AE80-5259-1E71-1A72736723BB}"/>
              </a:ext>
            </a:extLst>
          </p:cNvPr>
          <p:cNvSpPr txBox="1"/>
          <p:nvPr/>
        </p:nvSpPr>
        <p:spPr>
          <a:xfrm>
            <a:off x="5555432" y="2696170"/>
            <a:ext cx="1891647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 convention</a:t>
            </a:r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796F8B8F-D7A9-345D-CAAA-4FDDFEDBD7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28397" y="3219741"/>
            <a:ext cx="1735384" cy="556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D612E90-0075-99FD-46E2-79FC5C96CE33}"/>
              </a:ext>
            </a:extLst>
          </p:cNvPr>
          <p:cNvSpPr txBox="1"/>
          <p:nvPr/>
        </p:nvSpPr>
        <p:spPr>
          <a:xfrm>
            <a:off x="5892324" y="2210870"/>
            <a:ext cx="3046581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(+ photon &amp; gluon couplings)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08D07B3-91C5-48F1-1E90-4192F97B1B35}"/>
              </a:ext>
            </a:extLst>
          </p:cNvPr>
          <p:cNvCxnSpPr>
            <a:cxnSpLocks/>
          </p:cNvCxnSpPr>
          <p:nvPr/>
        </p:nvCxnSpPr>
        <p:spPr>
          <a:xfrm flipV="1">
            <a:off x="7803932" y="2566491"/>
            <a:ext cx="0" cy="252331"/>
          </a:xfrm>
          <a:prstGeom prst="straightConnector1">
            <a:avLst/>
          </a:prstGeom>
          <a:ln w="222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0E01D25-84A3-07B3-3B02-F1C314AFD46E}"/>
              </a:ext>
            </a:extLst>
          </p:cNvPr>
          <p:cNvSpPr txBox="1"/>
          <p:nvPr/>
        </p:nvSpPr>
        <p:spPr>
          <a:xfrm>
            <a:off x="7004564" y="2781956"/>
            <a:ext cx="173538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Motivate </a:t>
            </a:r>
            <a:br>
              <a:rPr lang="en-US" sz="15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5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Nuclear Clocks!</a:t>
            </a:r>
          </a:p>
        </p:txBody>
      </p:sp>
      <p:pic>
        <p:nvPicPr>
          <p:cNvPr id="4" name="Picture 3" descr="A picture containing shape&#10;&#10;Description automatically generated">
            <a:extLst>
              <a:ext uri="{FF2B5EF4-FFF2-40B4-BE49-F238E27FC236}">
                <a16:creationId xmlns:a16="http://schemas.microsoft.com/office/drawing/2014/main" id="{93BB6C23-97E5-2457-6C78-965DA58830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2935" y="1571540"/>
            <a:ext cx="6223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840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96742" y="6284578"/>
            <a:ext cx="21336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28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A700159-457E-DF42-B44C-BD2A1BEB5CD3}"/>
              </a:ext>
            </a:extLst>
          </p:cNvPr>
          <p:cNvSpPr txBox="1">
            <a:spLocks/>
          </p:cNvSpPr>
          <p:nvPr/>
        </p:nvSpPr>
        <p:spPr>
          <a:xfrm>
            <a:off x="457200" y="300865"/>
            <a:ext cx="8229600" cy="81364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Variation of Fundamental Constants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4F9BE4E-58DB-084D-9C17-DA463CFCF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52" y="1625603"/>
            <a:ext cx="2557989" cy="10962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B4C70FA-0FF2-F84E-BF5E-39E240CE4C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52" y="3600003"/>
            <a:ext cx="3184071" cy="49365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1CAE830-EEF4-F540-9F9B-DAA76D22C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9222" y="2041725"/>
            <a:ext cx="3466023" cy="39420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ADCC62-38D7-DD47-B508-E7C705043770}"/>
              </a:ext>
            </a:extLst>
          </p:cNvPr>
          <p:cNvSpPr txBox="1"/>
          <p:nvPr/>
        </p:nvSpPr>
        <p:spPr>
          <a:xfrm>
            <a:off x="886752" y="3009619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change in gravitational potential .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2FCFD28-6AAE-7D4D-84B1-3D86A937F4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399" y="4486459"/>
            <a:ext cx="3177092" cy="4394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549433-BFCB-904B-B484-AA33CC210EE0}"/>
                  </a:ext>
                </a:extLst>
              </p:cNvPr>
              <p:cNvSpPr txBox="1"/>
              <p:nvPr/>
            </p:nvSpPr>
            <p:spPr>
              <a:xfrm>
                <a:off x="688509" y="5262610"/>
                <a:ext cx="7553864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Achieve constraints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2200" dirty="0"/>
                  <a:t> that are a factor of ∼ 300 stronger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C549433-BFCB-904B-B484-AA33CC210E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09" y="5262610"/>
                <a:ext cx="7553864" cy="430887"/>
              </a:xfrm>
              <a:prstGeom prst="rect">
                <a:avLst/>
              </a:prstGeom>
              <a:blipFill>
                <a:blip r:embed="rId7"/>
                <a:stretch>
                  <a:fillRect l="-1008" t="-8571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1E170F97-95C1-B446-A564-49E4D3ECB198}"/>
              </a:ext>
            </a:extLst>
          </p:cNvPr>
          <p:cNvSpPr txBox="1"/>
          <p:nvPr/>
        </p:nvSpPr>
        <p:spPr>
          <a:xfrm>
            <a:off x="4121491" y="4516596"/>
            <a:ext cx="35072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 Earth to Solar probe at 0.1 AU.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6E5B3D-F66B-F849-96AE-668F73B76A74}"/>
              </a:ext>
            </a:extLst>
          </p:cNvPr>
          <p:cNvSpPr txBox="1"/>
          <p:nvPr/>
        </p:nvSpPr>
        <p:spPr>
          <a:xfrm>
            <a:off x="4070823" y="3695492"/>
            <a:ext cx="20943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Earth variation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659A8C-F74D-3C44-9201-40F8A977CF85}"/>
              </a:ext>
            </a:extLst>
          </p:cNvPr>
          <p:cNvSpPr/>
          <p:nvPr/>
        </p:nvSpPr>
        <p:spPr>
          <a:xfrm>
            <a:off x="893443" y="4356065"/>
            <a:ext cx="6741957" cy="699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7AF808F-B50D-9302-32C3-0DEB9B7EBC5D}"/>
              </a:ext>
            </a:extLst>
          </p:cNvPr>
          <p:cNvCxnSpPr>
            <a:cxnSpLocks/>
          </p:cNvCxnSpPr>
          <p:nvPr/>
        </p:nvCxnSpPr>
        <p:spPr>
          <a:xfrm flipH="1">
            <a:off x="4264422" y="1889010"/>
            <a:ext cx="116364" cy="196962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B243E52-75DE-9301-25DC-427E60345163}"/>
              </a:ext>
            </a:extLst>
          </p:cNvPr>
          <p:cNvCxnSpPr>
            <a:cxnSpLocks/>
          </p:cNvCxnSpPr>
          <p:nvPr/>
        </p:nvCxnSpPr>
        <p:spPr>
          <a:xfrm flipH="1" flipV="1">
            <a:off x="4610293" y="2420405"/>
            <a:ext cx="213360" cy="168550"/>
          </a:xfrm>
          <a:prstGeom prst="straightConnector1">
            <a:avLst/>
          </a:prstGeom>
          <a:ln w="222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7607E23-3B59-2A5C-D757-B45323A351EA}"/>
              </a:ext>
            </a:extLst>
          </p:cNvPr>
          <p:cNvCxnSpPr>
            <a:cxnSpLocks/>
          </p:cNvCxnSpPr>
          <p:nvPr/>
        </p:nvCxnSpPr>
        <p:spPr>
          <a:xfrm flipH="1">
            <a:off x="6069440" y="1826862"/>
            <a:ext cx="218149" cy="22497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F1B9656-5825-7D25-5770-52AAE220D76E}"/>
              </a:ext>
            </a:extLst>
          </p:cNvPr>
          <p:cNvSpPr txBox="1"/>
          <p:nvPr/>
        </p:nvSpPr>
        <p:spPr>
          <a:xfrm>
            <a:off x="4751806" y="2486420"/>
            <a:ext cx="2876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to proton mass ratio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D2337B-1ACF-4A8F-0F35-5ABC0E485A9F}"/>
              </a:ext>
            </a:extLst>
          </p:cNvPr>
          <p:cNvSpPr txBox="1"/>
          <p:nvPr/>
        </p:nvSpPr>
        <p:spPr>
          <a:xfrm>
            <a:off x="6310694" y="1514815"/>
            <a:ext cx="28769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quark and QCD parameters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9B26B6-47D5-7B83-40FB-E8D8C7CE1BE5}"/>
              </a:ext>
            </a:extLst>
          </p:cNvPr>
          <p:cNvSpPr txBox="1"/>
          <p:nvPr/>
        </p:nvSpPr>
        <p:spPr>
          <a:xfrm>
            <a:off x="3401012" y="1517658"/>
            <a:ext cx="23140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fine-structure constant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DCA6FE-8A74-6414-E7B7-DB2FDB85D7F0}"/>
              </a:ext>
            </a:extLst>
          </p:cNvPr>
          <p:cNvSpPr txBox="1"/>
          <p:nvPr/>
        </p:nvSpPr>
        <p:spPr>
          <a:xfrm>
            <a:off x="886752" y="1092107"/>
            <a:ext cx="3685248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3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3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Eby, Safronova, Nature Astronomy (2022)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730850-9C7D-CF22-E237-4396E09652D6}"/>
              </a:ext>
            </a:extLst>
          </p:cNvPr>
          <p:cNvSpPr txBox="1"/>
          <p:nvPr/>
        </p:nvSpPr>
        <p:spPr>
          <a:xfrm>
            <a:off x="5458752" y="3552145"/>
            <a:ext cx="2937418" cy="6120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Safronova et al, Rev. Mod. Phys. (2018)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Lange et al, PRL (2021)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098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oad with trees on the side&#10;&#10;Description automatically generated with medium confidence">
            <a:extLst>
              <a:ext uri="{FF2B5EF4-FFF2-40B4-BE49-F238E27FC236}">
                <a16:creationId xmlns:a16="http://schemas.microsoft.com/office/drawing/2014/main" id="{939F1E2F-F489-B5B5-EBA0-5767556E96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27" r="21084" b="-1"/>
          <a:stretch/>
        </p:blipFill>
        <p:spPr>
          <a:xfrm>
            <a:off x="2636844" y="-7362"/>
            <a:ext cx="6507156" cy="6865362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8DF398E-9432-7D4C-363B-24B41F0FB0A3}"/>
              </a:ext>
            </a:extLst>
          </p:cNvPr>
          <p:cNvSpPr txBox="1">
            <a:spLocks/>
          </p:cNvSpPr>
          <p:nvPr/>
        </p:nvSpPr>
        <p:spPr>
          <a:xfrm>
            <a:off x="81481" y="356101"/>
            <a:ext cx="2553077" cy="7187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spcAft>
                <a:spcPts val="600"/>
              </a:spcAft>
            </a:pPr>
            <a:r>
              <a:rPr lang="en-US" sz="2200" b="1" dirty="0">
                <a:latin typeface="Cambria" panose="02040503050406030204" pitchFamily="18" charset="0"/>
              </a:rPr>
              <a:t>My Understanding Before Our Projects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72EEF8-D8BD-5D87-D197-BEE797B31FDD}"/>
              </a:ext>
            </a:extLst>
          </p:cNvPr>
          <p:cNvSpPr txBox="1"/>
          <p:nvPr/>
        </p:nvSpPr>
        <p:spPr>
          <a:xfrm>
            <a:off x="7475157" y="6414411"/>
            <a:ext cx="16665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Credit: Jake Weirick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3695607-66BA-4CC6-9F75-22890D2C5CE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4000"/>
          </a:blip>
          <a:stretch>
            <a:fillRect/>
          </a:stretch>
        </p:blipFill>
        <p:spPr>
          <a:xfrm>
            <a:off x="3666320" y="10724"/>
            <a:ext cx="5475394" cy="436118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82C0E48-6CF7-4FA9-EC26-652D8BB1D2FF}"/>
              </a:ext>
            </a:extLst>
          </p:cNvPr>
          <p:cNvSpPr txBox="1"/>
          <p:nvPr/>
        </p:nvSpPr>
        <p:spPr>
          <a:xfrm>
            <a:off x="4735734" y="5551942"/>
            <a:ext cx="3572701" cy="3416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Planetary Defense &amp; Solar Physics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874BF3-70EA-CD86-84DF-99E988D5CD64}"/>
              </a:ext>
            </a:extLst>
          </p:cNvPr>
          <p:cNvSpPr txBox="1"/>
          <p:nvPr/>
        </p:nvSpPr>
        <p:spPr>
          <a:xfrm>
            <a:off x="4336098" y="4921787"/>
            <a:ext cx="1961474" cy="3416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General Relativity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A3DE04-103B-F04D-7550-386F3F6FFF9F}"/>
              </a:ext>
            </a:extLst>
          </p:cNvPr>
          <p:cNvSpPr txBox="1"/>
          <p:nvPr/>
        </p:nvSpPr>
        <p:spPr>
          <a:xfrm>
            <a:off x="6738906" y="4921787"/>
            <a:ext cx="1961474" cy="3416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Modified Gravity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74163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AB44F-1B9F-120C-6887-E5BE2C77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</a:t>
            </a:fld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104B57B-9E6C-1832-9EC1-7D81DCADA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2808" y="369356"/>
            <a:ext cx="7098384" cy="645903"/>
          </a:xfrm>
          <a:noFill/>
        </p:spPr>
        <p:txBody>
          <a:bodyPr>
            <a:noAutofit/>
          </a:bodyPr>
          <a:lstStyle/>
          <a:p>
            <a:r>
              <a:rPr lang="en-US" sz="3000" b="1" dirty="0">
                <a:latin typeface="Cambria" panose="02040503050406030204" pitchFamily="18" charset="0"/>
                <a:cs typeface="Calibri" panose="020F0502020204030204" pitchFamily="34" charset="0"/>
              </a:rPr>
              <a:t>Explore the Elusive Universe</a:t>
            </a:r>
            <a:endParaRPr lang="en-US" sz="3000" dirty="0">
              <a:latin typeface="Cambria" panose="02040503050406030204" pitchFamily="18" charset="0"/>
              <a:cs typeface="Calibri" panose="020F0502020204030204" pitchFamily="34" charset="0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13FBADB9-CAFE-7C5D-C8AC-F417333D2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643" y="1891419"/>
            <a:ext cx="6496278" cy="30751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F4F0A4-2E39-FEAC-5C1F-1D0C6C5D993A}"/>
              </a:ext>
            </a:extLst>
          </p:cNvPr>
          <p:cNvSpPr txBox="1"/>
          <p:nvPr/>
        </p:nvSpPr>
        <p:spPr>
          <a:xfrm>
            <a:off x="1420203" y="5217579"/>
            <a:ext cx="6496278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Most of the universe is not fully understood</a:t>
            </a:r>
          </a:p>
          <a:p>
            <a:pPr algn="ctr"/>
            <a:r>
              <a:rPr lang="en-US" sz="2400" b="1" dirty="0">
                <a:latin typeface="Cambria" panose="02040503050406030204" pitchFamily="18" charset="0"/>
                <a:cs typeface="Times New Roman" panose="02020603050405020304" pitchFamily="18" charset="0"/>
              </a:rPr>
              <a:t>We won’t stop until we understand all of 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8A62D2-8B6D-D9AC-08C2-FD84710B5FB9}"/>
              </a:ext>
            </a:extLst>
          </p:cNvPr>
          <p:cNvSpPr txBox="1"/>
          <p:nvPr/>
        </p:nvSpPr>
        <p:spPr>
          <a:xfrm>
            <a:off x="1511643" y="4597249"/>
            <a:ext cx="24871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NASA/public domain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58166F-D142-7683-397B-469736B41644}"/>
              </a:ext>
            </a:extLst>
          </p:cNvPr>
          <p:cNvSpPr txBox="1"/>
          <p:nvPr/>
        </p:nvSpPr>
        <p:spPr>
          <a:xfrm>
            <a:off x="2430728" y="3207477"/>
            <a:ext cx="18813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(Related to Gravity)</a:t>
            </a:r>
          </a:p>
        </p:txBody>
      </p:sp>
    </p:spTree>
    <p:extLst>
      <p:ext uri="{BB962C8B-B14F-4D97-AF65-F5344CB8AC3E}">
        <p14:creationId xmlns:p14="http://schemas.microsoft.com/office/powerpoint/2010/main" val="5407726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oad with trees on the side&#10;&#10;Description automatically generated with medium confidence">
            <a:extLst>
              <a:ext uri="{FF2B5EF4-FFF2-40B4-BE49-F238E27FC236}">
                <a16:creationId xmlns:a16="http://schemas.microsoft.com/office/drawing/2014/main" id="{82FFC689-AF10-1664-19B8-62E11FDA4F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890" t="7923" r="34447" b="1"/>
          <a:stretch/>
        </p:blipFill>
        <p:spPr>
          <a:xfrm>
            <a:off x="2716039" y="10"/>
            <a:ext cx="6434101" cy="68579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</a:gradFill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81EB2E-E5BB-7A40-94CE-E0AA103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28114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203FEC0-191D-5F4C-A0D1-2BE325A3C970}" type="slidenum">
              <a:rPr lang="en-US" sz="1000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30</a:t>
            </a:fld>
            <a:endParaRPr lang="en-US" sz="100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50548D-7BE0-A49A-A7D1-5FAE37E24BA3}"/>
              </a:ext>
            </a:extLst>
          </p:cNvPr>
          <p:cNvSpPr txBox="1"/>
          <p:nvPr/>
        </p:nvSpPr>
        <p:spPr>
          <a:xfrm>
            <a:off x="5484866" y="2836548"/>
            <a:ext cx="3300648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Dark Matter &amp; Cosmic Neutrinos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451F9C3-0CF3-D1AD-13B8-33B375F9BBF2}"/>
              </a:ext>
            </a:extLst>
          </p:cNvPr>
          <p:cNvSpPr txBox="1"/>
          <p:nvPr/>
        </p:nvSpPr>
        <p:spPr>
          <a:xfrm>
            <a:off x="3321159" y="5673086"/>
            <a:ext cx="3572701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Planetary Defense &amp; Solar Physics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E11E5B3-812F-ACBE-4886-F17B15CB82E8}"/>
              </a:ext>
            </a:extLst>
          </p:cNvPr>
          <p:cNvSpPr txBox="1"/>
          <p:nvPr/>
        </p:nvSpPr>
        <p:spPr>
          <a:xfrm>
            <a:off x="3029415" y="5096214"/>
            <a:ext cx="3864445" cy="3416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Leading GR &amp; Fifth-Forces Constraints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F3E694-B92F-81BC-6C67-23EB3588D871}"/>
              </a:ext>
            </a:extLst>
          </p:cNvPr>
          <p:cNvSpPr txBox="1"/>
          <p:nvPr/>
        </p:nvSpPr>
        <p:spPr>
          <a:xfrm>
            <a:off x="4592502" y="3905390"/>
            <a:ext cx="2321860" cy="3416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Many Other Topics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ECB32E-37FD-6F4F-580D-B39B926F9E98}"/>
              </a:ext>
            </a:extLst>
          </p:cNvPr>
          <p:cNvSpPr txBox="1"/>
          <p:nvPr/>
        </p:nvSpPr>
        <p:spPr>
          <a:xfrm>
            <a:off x="7207236" y="5026964"/>
            <a:ext cx="1863191" cy="507831"/>
          </a:xfrm>
          <a:prstGeom prst="rect">
            <a:avLst/>
          </a:prstGeom>
          <a:solidFill>
            <a:schemeClr val="bg1">
              <a:lumMod val="85000"/>
            </a:schemeClr>
          </a:solidFill>
          <a:ln w="34925">
            <a:solidFill>
              <a:srgbClr val="009242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500" b="1" dirty="0">
                <a:latin typeface="Cambria" panose="02040503050406030204" pitchFamily="18" charset="0"/>
              </a:rPr>
              <a:t>Interstellar Object</a:t>
            </a:r>
            <a:br>
              <a:rPr lang="en-US" sz="1500" b="1" dirty="0">
                <a:latin typeface="Cambria" panose="02040503050406030204" pitchFamily="18" charset="0"/>
              </a:rPr>
            </a:br>
            <a:r>
              <a:rPr lang="en-US" sz="1500" b="1" dirty="0">
                <a:latin typeface="Cambria" panose="02040503050406030204" pitchFamily="18" charset="0"/>
              </a:rPr>
              <a:t>(</a:t>
            </a:r>
            <a:r>
              <a:rPr lang="en-US" sz="1500" b="1" i="0" dirty="0">
                <a:effectLst/>
                <a:latin typeface="Cambria" panose="02040503050406030204" pitchFamily="18" charset="0"/>
              </a:rPr>
              <a:t>ʻOumuamua</a:t>
            </a:r>
            <a:r>
              <a:rPr lang="en-US" sz="1500" b="1" dirty="0">
                <a:latin typeface="Cambria" panose="02040503050406030204" pitchFamily="18" charset="0"/>
              </a:rPr>
              <a:t>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C3CD6F-FCE8-6DDB-8FC5-82581DBE8622}"/>
              </a:ext>
            </a:extLst>
          </p:cNvPr>
          <p:cNvSpPr txBox="1">
            <a:spLocks/>
          </p:cNvSpPr>
          <p:nvPr/>
        </p:nvSpPr>
        <p:spPr>
          <a:xfrm>
            <a:off x="86290" y="37767"/>
            <a:ext cx="2553077" cy="1280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>
              <a:spcAft>
                <a:spcPts val="600"/>
              </a:spcAft>
            </a:pPr>
            <a:r>
              <a:rPr lang="en-US" sz="1800" b="1" dirty="0">
                <a:latin typeface="Cambria" panose="02040503050406030204" pitchFamily="18" charset="0"/>
              </a:rPr>
              <a:t>New Precision Lab</a:t>
            </a:r>
            <a:br>
              <a:rPr lang="en-US" sz="1800" b="1" dirty="0">
                <a:latin typeface="Cambria" panose="02040503050406030204" pitchFamily="18" charset="0"/>
              </a:rPr>
            </a:br>
            <a:r>
              <a:rPr lang="en-US" sz="1800" b="1" dirty="0">
                <a:latin typeface="Cambria" panose="02040503050406030204" pitchFamily="18" charset="0"/>
              </a:rPr>
              <a:t>for HEP Theories </a:t>
            </a:r>
            <a:br>
              <a:rPr lang="en-US" sz="1800" b="1" dirty="0">
                <a:latin typeface="Cambria" panose="02040503050406030204" pitchFamily="18" charset="0"/>
              </a:rPr>
            </a:br>
            <a:r>
              <a:rPr lang="en-US" sz="1800" b="1" dirty="0">
                <a:latin typeface="Cambria" panose="02040503050406030204" pitchFamily="18" charset="0"/>
              </a:rPr>
              <a:t>Cosmology</a:t>
            </a:r>
            <a:br>
              <a:rPr lang="en-US" sz="1800" b="1" dirty="0">
                <a:latin typeface="Cambria" panose="02040503050406030204" pitchFamily="18" charset="0"/>
              </a:rPr>
            </a:br>
            <a:r>
              <a:rPr lang="en-US" sz="1800" b="1" dirty="0">
                <a:latin typeface="Cambria" panose="02040503050406030204" pitchFamily="18" charset="0"/>
              </a:rPr>
              <a:t>and Astrophysics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39576B-D2D3-AC5A-610D-FC8770E5A0BA}"/>
              </a:ext>
            </a:extLst>
          </p:cNvPr>
          <p:cNvSpPr txBox="1"/>
          <p:nvPr/>
        </p:nvSpPr>
        <p:spPr>
          <a:xfrm>
            <a:off x="191719" y="3671659"/>
            <a:ext cx="2423793" cy="13696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Space Missions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pPr algn="ctr"/>
            <a:r>
              <a:rPr lang="en-US" sz="1100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Explore </a:t>
            </a:r>
            <a:r>
              <a:rPr lang="en-US" sz="1100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Jupiter’s Trojan asteroids</a:t>
            </a:r>
            <a:endParaRPr lang="en-US" sz="11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7061524-AB70-7AC9-CAC0-7BA59547C58F}"/>
              </a:ext>
            </a:extLst>
          </p:cNvPr>
          <p:cNvSpPr txBox="1"/>
          <p:nvPr/>
        </p:nvSpPr>
        <p:spPr>
          <a:xfrm>
            <a:off x="215574" y="1335740"/>
            <a:ext cx="2423793" cy="2262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7030A0"/>
                </a:solidFill>
              </a:rPr>
              <a:t>Rubin Observatory/LSST</a:t>
            </a: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sz="1700" b="1" dirty="0">
              <a:solidFill>
                <a:srgbClr val="7030A0"/>
              </a:solidFill>
            </a:endParaRPr>
          </a:p>
          <a:p>
            <a:pPr algn="ctr"/>
            <a:r>
              <a:rPr lang="en-US" sz="1700" b="1" dirty="0">
                <a:solidFill>
                  <a:srgbClr val="7030A0"/>
                </a:solidFill>
              </a:rPr>
              <a:t>5 times more asteroids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9C0D41-5772-4B72-F732-21B0C5ADC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926" y="1733652"/>
            <a:ext cx="1506959" cy="132925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BD1F0D-BE74-80F9-0C3A-4A45D5FFE7E1}"/>
              </a:ext>
            </a:extLst>
          </p:cNvPr>
          <p:cNvSpPr txBox="1"/>
          <p:nvPr/>
        </p:nvSpPr>
        <p:spPr>
          <a:xfrm>
            <a:off x="191719" y="5131326"/>
            <a:ext cx="240650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    JWST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6" name="Picture 15" descr="A satellite in space&#10;&#10;Description automatically generated with low confidence">
            <a:extLst>
              <a:ext uri="{FF2B5EF4-FFF2-40B4-BE49-F238E27FC236}">
                <a16:creationId xmlns:a16="http://schemas.microsoft.com/office/drawing/2014/main" id="{41E8CF82-991A-16B3-787E-359DBA97A3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43" y="4002442"/>
            <a:ext cx="1662325" cy="7176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52BE0F4-CD55-9E8B-9B31-61765967FD11}"/>
              </a:ext>
            </a:extLst>
          </p:cNvPr>
          <p:cNvSpPr txBox="1"/>
          <p:nvPr/>
        </p:nvSpPr>
        <p:spPr>
          <a:xfrm>
            <a:off x="583135" y="4047697"/>
            <a:ext cx="16902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LUCY/NASA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2326D6-08DD-9068-3FE3-93DB8A125CAC}"/>
              </a:ext>
            </a:extLst>
          </p:cNvPr>
          <p:cNvSpPr txBox="1"/>
          <p:nvPr/>
        </p:nvSpPr>
        <p:spPr>
          <a:xfrm>
            <a:off x="392928" y="3077549"/>
            <a:ext cx="207820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LSST: Large Synoptic Survey Telescope</a:t>
            </a:r>
            <a:endParaRPr lang="en-US" sz="800" dirty="0"/>
          </a:p>
        </p:txBody>
      </p:sp>
      <p:pic>
        <p:nvPicPr>
          <p:cNvPr id="19" name="Picture 18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832C48AD-8829-137D-D427-3EFBD9190D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574" y="5522260"/>
            <a:ext cx="1018110" cy="9182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99AEDF3-CC8D-BC73-4464-EC025BE87C05}"/>
              </a:ext>
            </a:extLst>
          </p:cNvPr>
          <p:cNvSpPr txBox="1"/>
          <p:nvPr/>
        </p:nvSpPr>
        <p:spPr>
          <a:xfrm>
            <a:off x="7662585" y="3925868"/>
            <a:ext cx="1067695" cy="34163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1800" b="1" dirty="0"/>
              <a:t>Planet 9?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3BDBD9-59B5-8E39-BD4F-7EC835A39F15}"/>
              </a:ext>
            </a:extLst>
          </p:cNvPr>
          <p:cNvSpPr txBox="1"/>
          <p:nvPr/>
        </p:nvSpPr>
        <p:spPr>
          <a:xfrm>
            <a:off x="1260342" y="5416583"/>
            <a:ext cx="141736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OSIRIS-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OSIRIS-APEX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457200"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NASA DSAC I </a:t>
            </a:r>
          </a:p>
          <a:p>
            <a:pPr defTabSz="457200">
              <a:defRPr/>
            </a:pPr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DSAC II</a:t>
            </a:r>
          </a:p>
        </p:txBody>
      </p:sp>
    </p:spTree>
    <p:extLst>
      <p:ext uri="{BB962C8B-B14F-4D97-AF65-F5344CB8AC3E}">
        <p14:creationId xmlns:p14="http://schemas.microsoft.com/office/powerpoint/2010/main" val="2318990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person, person, indoor&#10;&#10;Description automatically generated">
            <a:extLst>
              <a:ext uri="{FF2B5EF4-FFF2-40B4-BE49-F238E27FC236}">
                <a16:creationId xmlns:a16="http://schemas.microsoft.com/office/drawing/2014/main" id="{B85855DF-AA2D-D4B7-42CB-EDD213AE6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70" y="119346"/>
            <a:ext cx="1391720" cy="157308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3B38C5B-F41B-2BF6-8FEB-7D60A121A239}"/>
              </a:ext>
            </a:extLst>
          </p:cNvPr>
          <p:cNvSpPr txBox="1"/>
          <p:nvPr/>
        </p:nvSpPr>
        <p:spPr>
          <a:xfrm>
            <a:off x="237634" y="1902605"/>
            <a:ext cx="8668732" cy="1938992"/>
          </a:xfrm>
          <a:prstGeom prst="rect">
            <a:avLst/>
          </a:prstGeom>
          <a:solidFill>
            <a:schemeClr val="bg1">
              <a:alpha val="9443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The </a:t>
            </a: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Elusive Universe </a:t>
            </a:r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is at the horizon</a:t>
            </a:r>
            <a:b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I presented a </a:t>
            </a:r>
            <a:r>
              <a:rPr lang="en-US" sz="30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practical</a:t>
            </a:r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roadmap to explore it </a:t>
            </a:r>
          </a:p>
          <a:p>
            <a:pPr algn="ctr"/>
            <a:r>
              <a:rPr lang="en-US" sz="30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wide</a:t>
            </a:r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&amp; </a:t>
            </a:r>
            <a:r>
              <a:rPr lang="en-US" sz="3000" b="1" dirty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deep</a:t>
            </a:r>
          </a:p>
          <a:p>
            <a:pPr algn="ctr"/>
            <a:r>
              <a:rPr lang="en-US" sz="3000" b="1" dirty="0">
                <a:latin typeface="Cambria" panose="02040503050406030204" pitchFamily="18" charset="0"/>
                <a:cs typeface="Times New Roman" panose="02020603050405020304" pitchFamily="18" charset="0"/>
              </a:rPr>
              <a:t>Thank you for listening!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5E6F12-5B44-FD0E-5D66-7C6376FE1D6F}"/>
              </a:ext>
            </a:extLst>
          </p:cNvPr>
          <p:cNvSpPr txBox="1"/>
          <p:nvPr/>
        </p:nvSpPr>
        <p:spPr>
          <a:xfrm>
            <a:off x="2731247" y="450177"/>
            <a:ext cx="535597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latin typeface="Cambria" panose="02040503050406030204" pitchFamily="18" charset="0"/>
                <a:cs typeface="Times New Roman" panose="02020603050405020304" pitchFamily="18" charset="0"/>
              </a:rPr>
              <a:t>Frederick Reines</a:t>
            </a:r>
          </a:p>
          <a:p>
            <a:r>
              <a:rPr lang="en-US" dirty="0">
                <a:latin typeface="Cambria" panose="02040503050406030204" pitchFamily="18" charset="0"/>
                <a:cs typeface="Times New Roman" panose="02020603050405020304" pitchFamily="18" charset="0"/>
              </a:rPr>
              <a:t>Nobel Prize Laureate. Professor at UC Irvine</a:t>
            </a:r>
            <a:b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Cambria" panose="02040503050406030204" pitchFamily="18" charset="0"/>
                <a:cs typeface="Times New Roman" panose="02020603050405020304" pitchFamily="18" charset="0"/>
              </a:rPr>
              <a:t>Utilized a </a:t>
            </a:r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nuclear reactor to study free neutrinos</a:t>
            </a:r>
            <a:endParaRPr lang="en-US" i="1" dirty="0">
              <a:solidFill>
                <a:srgbClr val="202122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Schematic&#10;&#10;Description automatically generated">
            <a:extLst>
              <a:ext uri="{FF2B5EF4-FFF2-40B4-BE49-F238E27FC236}">
                <a16:creationId xmlns:a16="http://schemas.microsoft.com/office/drawing/2014/main" id="{9B1590C5-192B-F2DD-0C6C-AC0E5A6CE3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72" y="4150236"/>
            <a:ext cx="2031791" cy="2119727"/>
          </a:xfrm>
          <a:prstGeom prst="rect">
            <a:avLst/>
          </a:prstGeom>
        </p:spPr>
      </p:pic>
      <p:pic>
        <p:nvPicPr>
          <p:cNvPr id="3" name="Picture 2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8628785D-3A93-FEDB-22AF-7C87B785E4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3126" y="4129329"/>
            <a:ext cx="642939" cy="418069"/>
          </a:xfrm>
          <a:prstGeom prst="rect">
            <a:avLst/>
          </a:prstGeom>
        </p:spPr>
      </p:pic>
      <p:pic>
        <p:nvPicPr>
          <p:cNvPr id="4" name="Picture 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28123165-2CF0-3AB7-6C1F-DF411B832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1887" y="5976636"/>
            <a:ext cx="694178" cy="451387"/>
          </a:xfrm>
          <a:prstGeom prst="rect">
            <a:avLst/>
          </a:prstGeom>
        </p:spPr>
      </p:pic>
      <p:pic>
        <p:nvPicPr>
          <p:cNvPr id="17" name="Picture 16" descr="Diagram&#10;&#10;Description automatically generated">
            <a:extLst>
              <a:ext uri="{FF2B5EF4-FFF2-40B4-BE49-F238E27FC236}">
                <a16:creationId xmlns:a16="http://schemas.microsoft.com/office/drawing/2014/main" id="{F39D6B35-4E0D-31F8-1CFD-D6F834826C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3888" y="4257593"/>
            <a:ext cx="2707140" cy="193844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EF17B95-0682-6A03-0787-4CBC3E8867AA}"/>
              </a:ext>
            </a:extLst>
          </p:cNvPr>
          <p:cNvSpPr txBox="1"/>
          <p:nvPr/>
        </p:nvSpPr>
        <p:spPr>
          <a:xfrm>
            <a:off x="6043888" y="5949818"/>
            <a:ext cx="2225360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al, 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1" name="Picture 20" descr="A picture containing diagram&#10;&#10;Description automatically generated">
            <a:extLst>
              <a:ext uri="{FF2B5EF4-FFF2-40B4-BE49-F238E27FC236}">
                <a16:creationId xmlns:a16="http://schemas.microsoft.com/office/drawing/2014/main" id="{BEF31F74-807F-141F-9D6E-70D9F462CF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2181" y="4376799"/>
            <a:ext cx="3042916" cy="1700033"/>
          </a:xfrm>
          <a:prstGeom prst="rect">
            <a:avLst/>
          </a:prstGeom>
        </p:spPr>
      </p:pic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55690CBE-D309-C3A2-206A-F95007CC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31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719C4-2685-D4EF-83FA-4A0437C39915}"/>
              </a:ext>
            </a:extLst>
          </p:cNvPr>
          <p:cNvSpPr txBox="1"/>
          <p:nvPr/>
        </p:nvSpPr>
        <p:spPr>
          <a:xfrm>
            <a:off x="392972" y="5949818"/>
            <a:ext cx="10651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Credit: </a:t>
            </a:r>
            <a:br>
              <a:rPr lang="en-US" sz="1200" dirty="0"/>
            </a:br>
            <a:r>
              <a:rPr lang="en-US" sz="1200" b="1" dirty="0"/>
              <a:t>Jason Oliver</a:t>
            </a:r>
          </a:p>
        </p:txBody>
      </p:sp>
    </p:spTree>
    <p:extLst>
      <p:ext uri="{BB962C8B-B14F-4D97-AF65-F5344CB8AC3E}">
        <p14:creationId xmlns:p14="http://schemas.microsoft.com/office/powerpoint/2010/main" val="41218403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C9269-7527-6402-FF2E-B37D83C6A7B2}"/>
              </a:ext>
            </a:extLst>
          </p:cNvPr>
          <p:cNvSpPr txBox="1"/>
          <p:nvPr/>
        </p:nvSpPr>
        <p:spPr>
          <a:xfrm>
            <a:off x="5850237" y="6356352"/>
            <a:ext cx="2507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Albert Einstein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  <a:latin typeface="Nunito Sans" panose="020F0502020204030204" pitchFamily="34" charset="0"/>
              </a:rPr>
              <a:t>Mount Wilson Observatory, California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91620-47B7-DD62-FE34-D96696CC3FF1}"/>
              </a:ext>
            </a:extLst>
          </p:cNvPr>
          <p:cNvSpPr txBox="1"/>
          <p:nvPr/>
        </p:nvSpPr>
        <p:spPr>
          <a:xfrm>
            <a:off x="6580615" y="1438832"/>
            <a:ext cx="2507380" cy="44012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Improved understanding of</a:t>
            </a:r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Dark Matter Local Distribution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endParaRPr lang="en-US" sz="1200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FontTx/>
              <a:buAutoNum type="arabicPeriod"/>
            </a:pPr>
            <a:r>
              <a:rPr lang="en-US" sz="1600" dirty="0"/>
              <a:t>Cosmic Neutrino Local Distribution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endParaRPr lang="en-US" sz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600" dirty="0"/>
              <a:t>Ultralight Dark Matter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+, Nature Astronomy (2022)</a:t>
            </a:r>
          </a:p>
          <a:p>
            <a:pPr marL="342900" indent="-342900">
              <a:buFontTx/>
              <a:buAutoNum type="arabicPeriod"/>
            </a:pPr>
            <a:endParaRPr lang="en-US" sz="1600" dirty="0"/>
          </a:p>
          <a:p>
            <a:pPr marL="342900" indent="-342900">
              <a:buAutoNum type="arabicPeriod" startAt="4"/>
            </a:pPr>
            <a:r>
              <a:rPr lang="en-US" sz="1600" dirty="0"/>
              <a:t>Fifth Force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endParaRPr lang="en-US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AutoNum type="arabicPeriod" startAt="4"/>
            </a:pPr>
            <a:endParaRPr lang="en-US" sz="1600" dirty="0"/>
          </a:p>
          <a:p>
            <a:pPr marL="342900" indent="-342900">
              <a:buAutoNum type="arabicPeriod" startAt="4"/>
            </a:pPr>
            <a:r>
              <a:rPr lang="en-US" sz="1600" dirty="0">
                <a:solidFill>
                  <a:srgbClr val="7030A0"/>
                </a:solidFill>
              </a:rPr>
              <a:t>Gravity Theories; </a:t>
            </a:r>
            <a:br>
              <a:rPr lang="en-US" sz="1600" dirty="0">
                <a:solidFill>
                  <a:srgbClr val="7030A0"/>
                </a:solidFill>
              </a:rPr>
            </a:br>
            <a:r>
              <a:rPr lang="en-US" sz="1600" b="1" dirty="0">
                <a:solidFill>
                  <a:srgbClr val="7030A0"/>
                </a:solidFill>
              </a:rPr>
              <a:t>Many Other Topics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C0DBA-169D-8E3E-F513-5D3A37471D80}"/>
              </a:ext>
            </a:extLst>
          </p:cNvPr>
          <p:cNvSpPr txBox="1"/>
          <p:nvPr/>
        </p:nvSpPr>
        <p:spPr>
          <a:xfrm>
            <a:off x="535716" y="1405477"/>
            <a:ext cx="231899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Precision Astrometry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9ADC55-4F16-EA7A-2E09-BD72BB884ED3}"/>
              </a:ext>
            </a:extLst>
          </p:cNvPr>
          <p:cNvSpPr txBox="1"/>
          <p:nvPr/>
        </p:nvSpPr>
        <p:spPr>
          <a:xfrm>
            <a:off x="535716" y="3076201"/>
            <a:ext cx="231899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Space Missions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FD64C5-2E2E-CAB1-421B-7B817A2E7E3D}"/>
              </a:ext>
            </a:extLst>
          </p:cNvPr>
          <p:cNvSpPr txBox="1"/>
          <p:nvPr/>
        </p:nvSpPr>
        <p:spPr>
          <a:xfrm>
            <a:off x="558475" y="4924968"/>
            <a:ext cx="231899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Quantum Sensors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8239AA-8C98-9BF3-1A9D-6919EEC4B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590" y="1801546"/>
            <a:ext cx="1835245" cy="1031631"/>
          </a:xfrm>
          <a:prstGeom prst="rect">
            <a:avLst/>
          </a:prstGeom>
        </p:spPr>
      </p:pic>
      <p:pic>
        <p:nvPicPr>
          <p:cNvPr id="7" name="Picture 6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AC6A326-75A4-D450-44B6-77F02DC8C0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520" y="5268484"/>
            <a:ext cx="1196532" cy="778041"/>
          </a:xfrm>
          <a:prstGeom prst="rect">
            <a:avLst/>
          </a:prstGeom>
        </p:spPr>
      </p:pic>
      <p:pic>
        <p:nvPicPr>
          <p:cNvPr id="24" name="Picture 23" descr="A picture containing satellite, transport, insect&#10;&#10;Description automatically generated">
            <a:extLst>
              <a:ext uri="{FF2B5EF4-FFF2-40B4-BE49-F238E27FC236}">
                <a16:creationId xmlns:a16="http://schemas.microsoft.com/office/drawing/2014/main" id="{E7C7F3BB-151B-E171-44C7-FF06C4BD8E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4098" y="3403968"/>
            <a:ext cx="1113315" cy="1084398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23BD7C7-CAEB-1CC3-094C-C0A770A8728D}"/>
              </a:ext>
            </a:extLst>
          </p:cNvPr>
          <p:cNvCxnSpPr/>
          <p:nvPr/>
        </p:nvCxnSpPr>
        <p:spPr>
          <a:xfrm>
            <a:off x="2876456" y="2100932"/>
            <a:ext cx="528037" cy="11510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09B61A8-005A-9736-66B2-65373D479AED}"/>
              </a:ext>
            </a:extLst>
          </p:cNvPr>
          <p:cNvCxnSpPr>
            <a:cxnSpLocks/>
          </p:cNvCxnSpPr>
          <p:nvPr/>
        </p:nvCxnSpPr>
        <p:spPr>
          <a:xfrm>
            <a:off x="2864934" y="4057216"/>
            <a:ext cx="5029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1F661F2-075B-3A4C-3733-70FE4EB4C571}"/>
              </a:ext>
            </a:extLst>
          </p:cNvPr>
          <p:cNvCxnSpPr>
            <a:cxnSpLocks/>
          </p:cNvCxnSpPr>
          <p:nvPr/>
        </p:nvCxnSpPr>
        <p:spPr>
          <a:xfrm flipV="1">
            <a:off x="2896828" y="4750698"/>
            <a:ext cx="550796" cy="110847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43EA62B-4F8D-08FF-EA5B-A583908D1740}"/>
              </a:ext>
            </a:extLst>
          </p:cNvPr>
          <p:cNvSpPr txBox="1"/>
          <p:nvPr/>
        </p:nvSpPr>
        <p:spPr>
          <a:xfrm>
            <a:off x="3356436" y="3046155"/>
            <a:ext cx="2944134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Precision Frontier</a:t>
            </a:r>
            <a:r>
              <a:rPr lang="en-US" dirty="0"/>
              <a:t>:</a:t>
            </a:r>
            <a:br>
              <a:rPr lang="en-US" b="1" dirty="0"/>
            </a:br>
            <a:r>
              <a:rPr lang="en-US" b="1" dirty="0"/>
              <a:t>HEP Theories </a:t>
            </a:r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New Precision Probes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3F1773-057B-9DC4-45DD-3E52CEEED4F0}"/>
              </a:ext>
            </a:extLst>
          </p:cNvPr>
          <p:cNvSpPr txBox="1"/>
          <p:nvPr/>
        </p:nvSpPr>
        <p:spPr>
          <a:xfrm>
            <a:off x="3356436" y="3969485"/>
            <a:ext cx="2949867" cy="206210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Plan</a:t>
            </a:r>
            <a:r>
              <a:rPr lang="en-US" sz="1600" dirty="0"/>
              <a:t>: </a:t>
            </a:r>
            <a:br>
              <a:rPr lang="en-US" sz="1600" dirty="0"/>
            </a:br>
            <a:r>
              <a:rPr lang="en-US" sz="1600" dirty="0">
                <a:solidFill>
                  <a:srgbClr val="7030A0"/>
                </a:solidFill>
              </a:rPr>
              <a:t>Study more </a:t>
            </a:r>
            <a:r>
              <a:rPr lang="en-US" sz="1600" b="1" dirty="0">
                <a:solidFill>
                  <a:srgbClr val="7030A0"/>
                </a:solidFill>
              </a:rPr>
              <a:t>HEP Theory &amp; cosmology </a:t>
            </a:r>
            <a:r>
              <a:rPr lang="en-US" sz="1600" dirty="0">
                <a:solidFill>
                  <a:srgbClr val="7030A0"/>
                </a:solidFill>
              </a:rPr>
              <a:t>topics</a:t>
            </a:r>
            <a:br>
              <a:rPr lang="en-US" sz="1600" dirty="0"/>
            </a:br>
            <a:r>
              <a:rPr lang="en-US" sz="1600" dirty="0"/>
              <a:t>Collaborate with particle theorists &amp; cosmologists,</a:t>
            </a:r>
            <a:br>
              <a:rPr lang="en-US" sz="1600" dirty="0"/>
            </a:br>
            <a:r>
              <a:rPr lang="en-US" sz="1600" dirty="0"/>
              <a:t>space scientists, astronomers, machine-Learners, and quantum experts</a:t>
            </a:r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A01C1F8-3ECB-D7B2-38DC-B0E8920F14BD}"/>
              </a:ext>
            </a:extLst>
          </p:cNvPr>
          <p:cNvSpPr/>
          <p:nvPr/>
        </p:nvSpPr>
        <p:spPr>
          <a:xfrm>
            <a:off x="6306303" y="3953269"/>
            <a:ext cx="274312" cy="23371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AD48CC8-0D88-FDB2-9ED6-3611E91593F6}"/>
              </a:ext>
            </a:extLst>
          </p:cNvPr>
          <p:cNvSpPr txBox="1">
            <a:spLocks/>
          </p:cNvSpPr>
          <p:nvPr/>
        </p:nvSpPr>
        <p:spPr>
          <a:xfrm>
            <a:off x="1620755" y="338290"/>
            <a:ext cx="5948931" cy="82501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latin typeface="Cambria" panose="02040503050406030204" pitchFamily="18" charset="0"/>
              </a:rPr>
              <a:t>Summary &amp; </a:t>
            </a:r>
            <a:r>
              <a:rPr lang="en-US" sz="3500" b="1" dirty="0">
                <a:solidFill>
                  <a:srgbClr val="C00000"/>
                </a:solidFill>
                <a:latin typeface="Cambria" panose="02040503050406030204" pitchFamily="18" charset="0"/>
              </a:rPr>
              <a:t>Results </a:t>
            </a:r>
            <a:r>
              <a:rPr lang="en-US" sz="3500" b="1" dirty="0">
                <a:latin typeface="Cambria" panose="02040503050406030204" pitchFamily="18" charset="0"/>
              </a:rPr>
              <a:t>&amp; </a:t>
            </a:r>
            <a:r>
              <a:rPr lang="en-US" sz="3500" b="1" dirty="0">
                <a:solidFill>
                  <a:srgbClr val="7030A0"/>
                </a:solidFill>
                <a:latin typeface="Cambria" panose="02040503050406030204" pitchFamily="18" charset="0"/>
              </a:rPr>
              <a:t>Plans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EB6F55-7CB7-F307-C433-184BC9EE6E3D}"/>
              </a:ext>
            </a:extLst>
          </p:cNvPr>
          <p:cNvSpPr txBox="1"/>
          <p:nvPr/>
        </p:nvSpPr>
        <p:spPr>
          <a:xfrm>
            <a:off x="609320" y="6024702"/>
            <a:ext cx="21921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NASA DSAC I </a:t>
            </a:r>
            <a:r>
              <a:rPr lang="en-US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13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DSAC II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705969-DDA6-EB15-1746-20808AAB8153}"/>
              </a:ext>
            </a:extLst>
          </p:cNvPr>
          <p:cNvSpPr txBox="1"/>
          <p:nvPr/>
        </p:nvSpPr>
        <p:spPr>
          <a:xfrm>
            <a:off x="535716" y="4465869"/>
            <a:ext cx="22783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OSIRIS-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OSIRIS-APEX</a:t>
            </a: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3D2DED3A-7BBF-8369-9CB3-815280309C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3670" y="1375825"/>
            <a:ext cx="739256" cy="6937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24E237E-C4C9-3957-D922-8149C2D335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10629" y="1554576"/>
            <a:ext cx="939608" cy="370820"/>
          </a:xfrm>
          <a:prstGeom prst="rect">
            <a:avLst/>
          </a:prstGeom>
        </p:spPr>
      </p:pic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532007B3-07BB-8059-DA44-DCEB93DAFB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8571" y="2277140"/>
            <a:ext cx="1063723" cy="421411"/>
          </a:xfrm>
          <a:prstGeom prst="rect">
            <a:avLst/>
          </a:prstGeom>
        </p:spPr>
      </p:pic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1828205B-D145-466A-7689-5E894FD165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84473" y="2094241"/>
            <a:ext cx="742848" cy="74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179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DC4A540-BFE0-6BF9-76B4-9EDC6B0BA23E}"/>
              </a:ext>
            </a:extLst>
          </p:cNvPr>
          <p:cNvSpPr txBox="1"/>
          <p:nvPr/>
        </p:nvSpPr>
        <p:spPr>
          <a:xfrm>
            <a:off x="426779" y="3393459"/>
            <a:ext cx="2423793" cy="13696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Space Missions</a:t>
            </a: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pPr algn="ctr"/>
            <a:r>
              <a:rPr lang="en-US" sz="1100" b="0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Explore </a:t>
            </a:r>
            <a:r>
              <a:rPr lang="en-US" sz="1100" b="1" i="0" dirty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Jupiter’s Trojan asteroids</a:t>
            </a:r>
            <a:endParaRPr lang="en-US" sz="1100" b="1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96D417-21B7-2BB9-F410-E65851397F16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2853439" y="4293480"/>
            <a:ext cx="643875" cy="14430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33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C9269-7527-6402-FF2E-B37D83C6A7B2}"/>
              </a:ext>
            </a:extLst>
          </p:cNvPr>
          <p:cNvSpPr txBox="1"/>
          <p:nvPr/>
        </p:nvSpPr>
        <p:spPr>
          <a:xfrm>
            <a:off x="5850237" y="6356352"/>
            <a:ext cx="2507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Albert Einstein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/>
                </a:solidFill>
                <a:latin typeface="Nunito Sans" panose="020F0502020204030204" pitchFamily="34" charset="0"/>
              </a:rPr>
              <a:t>Mount Wilson Observatory, California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C91620-47B7-DD62-FE34-D96696CC3FF1}"/>
              </a:ext>
            </a:extLst>
          </p:cNvPr>
          <p:cNvSpPr txBox="1"/>
          <p:nvPr/>
        </p:nvSpPr>
        <p:spPr>
          <a:xfrm>
            <a:off x="6580615" y="1184107"/>
            <a:ext cx="2507380" cy="44012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Improved understanding of</a:t>
            </a:r>
          </a:p>
          <a:p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Dark Matter Local Distribution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endParaRPr lang="en-US" sz="1200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FontTx/>
              <a:buAutoNum type="arabicPeriod"/>
            </a:pPr>
            <a:r>
              <a:rPr lang="en-US" sz="1600" dirty="0"/>
              <a:t>Cosmic Neutrino Local Distribution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arXiv:2210.03749</a:t>
            </a:r>
            <a:endParaRPr lang="en-US" sz="1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600" dirty="0"/>
              <a:t>Ultralight Dark Matter</a:t>
            </a:r>
          </a:p>
          <a:p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+, Nature Astronomy (2022)</a:t>
            </a:r>
          </a:p>
          <a:p>
            <a:pPr marL="342900" indent="-342900">
              <a:buFontTx/>
              <a:buAutoNum type="arabicPeriod"/>
            </a:pPr>
            <a:endParaRPr lang="en-US" sz="1600" dirty="0"/>
          </a:p>
          <a:p>
            <a:pPr marL="342900" indent="-342900">
              <a:buAutoNum type="arabicPeriod" startAt="4"/>
            </a:pPr>
            <a:r>
              <a:rPr lang="en-US" sz="1600" dirty="0"/>
              <a:t>Fifth Force</a:t>
            </a:r>
            <a:br>
              <a:rPr lang="en-US" sz="1600" dirty="0"/>
            </a:br>
            <a:r>
              <a:rPr lang="en-US" sz="12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Tsai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arXiv:2107.04038</a:t>
            </a:r>
            <a:endParaRPr lang="en-US" sz="1200" b="1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AutoNum type="arabicPeriod" startAt="4"/>
            </a:pPr>
            <a:endParaRPr lang="en-US" sz="1600" dirty="0"/>
          </a:p>
          <a:p>
            <a:pPr marL="342900" indent="-342900">
              <a:buAutoNum type="arabicPeriod" startAt="4"/>
            </a:pPr>
            <a:r>
              <a:rPr lang="en-US" sz="1600" dirty="0">
                <a:solidFill>
                  <a:srgbClr val="7030A0"/>
                </a:solidFill>
              </a:rPr>
              <a:t>Gravity Theories; </a:t>
            </a:r>
            <a:br>
              <a:rPr lang="en-US" sz="1600" dirty="0">
                <a:solidFill>
                  <a:srgbClr val="7030A0"/>
                </a:solidFill>
              </a:rPr>
            </a:br>
            <a:r>
              <a:rPr lang="en-US" sz="1600" b="1" dirty="0">
                <a:solidFill>
                  <a:srgbClr val="7030A0"/>
                </a:solidFill>
              </a:rPr>
              <a:t>Many Other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EC0DBA-169D-8E3E-F513-5D3A37471D80}"/>
              </a:ext>
            </a:extLst>
          </p:cNvPr>
          <p:cNvSpPr txBox="1"/>
          <p:nvPr/>
        </p:nvSpPr>
        <p:spPr>
          <a:xfrm>
            <a:off x="450634" y="1057540"/>
            <a:ext cx="2423793" cy="2262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7030A0"/>
                </a:solidFill>
              </a:rPr>
              <a:t>Rubin Observatory/LSST</a:t>
            </a: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sz="1700" b="1" dirty="0">
              <a:solidFill>
                <a:srgbClr val="7030A0"/>
              </a:solidFill>
            </a:endParaRPr>
          </a:p>
          <a:p>
            <a:pPr algn="ctr"/>
            <a:r>
              <a:rPr lang="en-US" sz="1700" b="1" dirty="0">
                <a:solidFill>
                  <a:srgbClr val="7030A0"/>
                </a:solidFill>
              </a:rPr>
              <a:t>5 times more asteroids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23BD7C7-CAEB-1CC3-094C-C0A770A8728D}"/>
              </a:ext>
            </a:extLst>
          </p:cNvPr>
          <p:cNvCxnSpPr/>
          <p:nvPr/>
        </p:nvCxnSpPr>
        <p:spPr>
          <a:xfrm>
            <a:off x="2876456" y="2100932"/>
            <a:ext cx="528037" cy="11510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09B61A8-005A-9736-66B2-65373D479AED}"/>
              </a:ext>
            </a:extLst>
          </p:cNvPr>
          <p:cNvCxnSpPr>
            <a:cxnSpLocks/>
          </p:cNvCxnSpPr>
          <p:nvPr/>
        </p:nvCxnSpPr>
        <p:spPr>
          <a:xfrm>
            <a:off x="2853439" y="4186984"/>
            <a:ext cx="5029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43EA62B-4F8D-08FF-EA5B-A583908D1740}"/>
              </a:ext>
            </a:extLst>
          </p:cNvPr>
          <p:cNvSpPr txBox="1"/>
          <p:nvPr/>
        </p:nvSpPr>
        <p:spPr>
          <a:xfrm>
            <a:off x="3359424" y="3046155"/>
            <a:ext cx="294114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Cosmic Frontier</a:t>
            </a:r>
            <a:r>
              <a:rPr lang="en-US" dirty="0"/>
              <a:t>:</a:t>
            </a:r>
            <a:br>
              <a:rPr lang="en-US" b="1" dirty="0"/>
            </a:br>
            <a:r>
              <a:rPr lang="en-US" b="1" dirty="0"/>
              <a:t>HEP Theories</a:t>
            </a:r>
            <a:r>
              <a:rPr lang="en-US" dirty="0"/>
              <a:t> &amp; New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3F1773-057B-9DC4-45DD-3E52CEEED4F0}"/>
              </a:ext>
            </a:extLst>
          </p:cNvPr>
          <p:cNvSpPr txBox="1"/>
          <p:nvPr/>
        </p:nvSpPr>
        <p:spPr>
          <a:xfrm>
            <a:off x="3359303" y="3710527"/>
            <a:ext cx="2949867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Plan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30A0"/>
                </a:solidFill>
              </a:rPr>
              <a:t>Study more </a:t>
            </a:r>
            <a:r>
              <a:rPr lang="en-US" sz="1600" b="1" dirty="0">
                <a:solidFill>
                  <a:srgbClr val="7030A0"/>
                </a:solidFill>
              </a:rPr>
              <a:t>HEP Theory &amp; cosmology </a:t>
            </a:r>
            <a:r>
              <a:rPr lang="en-US" sz="1600" dirty="0">
                <a:solidFill>
                  <a:srgbClr val="7030A0"/>
                </a:solidFill>
              </a:rPr>
              <a:t>topics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Conduct robust analysis;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7030A0"/>
                </a:solidFill>
              </a:rPr>
              <a:t>with data-intense techniques</a:t>
            </a:r>
            <a:endParaRPr lang="en-US" sz="1600" dirty="0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9A01C1F8-3ECB-D7B2-38DC-B0E8920F14BD}"/>
              </a:ext>
            </a:extLst>
          </p:cNvPr>
          <p:cNvSpPr/>
          <p:nvPr/>
        </p:nvSpPr>
        <p:spPr>
          <a:xfrm>
            <a:off x="6306303" y="3953269"/>
            <a:ext cx="274312" cy="23371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AD48CC8-0D88-FDB2-9ED6-3611E91593F6}"/>
              </a:ext>
            </a:extLst>
          </p:cNvPr>
          <p:cNvSpPr txBox="1">
            <a:spLocks/>
          </p:cNvSpPr>
          <p:nvPr/>
        </p:nvSpPr>
        <p:spPr>
          <a:xfrm>
            <a:off x="1082336" y="282163"/>
            <a:ext cx="7081180" cy="8250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Cambria" panose="02040503050406030204" pitchFamily="18" charset="0"/>
              </a:rPr>
              <a:t>Future Observations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0836BA-FADA-7811-5D92-3054EE4875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986" y="1455453"/>
            <a:ext cx="1500657" cy="13236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8A9C17-D957-E56B-1D6C-6D5A46D33F0D}"/>
              </a:ext>
            </a:extLst>
          </p:cNvPr>
          <p:cNvSpPr txBox="1"/>
          <p:nvPr/>
        </p:nvSpPr>
        <p:spPr>
          <a:xfrm>
            <a:off x="446930" y="4882438"/>
            <a:ext cx="2406509" cy="17081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dirty="0">
                <a:solidFill>
                  <a:srgbClr val="7030A0"/>
                </a:solidFill>
              </a:rPr>
              <a:t>James Webb Space Telescope (JWST)</a:t>
            </a:r>
          </a:p>
          <a:p>
            <a:pPr algn="ctr"/>
            <a:endParaRPr lang="en-US" sz="1500" dirty="0">
              <a:solidFill>
                <a:srgbClr val="7030A0"/>
              </a:solidFill>
            </a:endParaRPr>
          </a:p>
          <a:p>
            <a:pPr algn="ctr"/>
            <a:endParaRPr lang="en-US" sz="1500" dirty="0">
              <a:solidFill>
                <a:srgbClr val="7030A0"/>
              </a:solidFill>
            </a:endParaRPr>
          </a:p>
          <a:p>
            <a:pPr algn="ctr"/>
            <a:endParaRPr lang="en-US" sz="1500" dirty="0">
              <a:solidFill>
                <a:srgbClr val="7030A0"/>
              </a:solidFill>
            </a:endParaRPr>
          </a:p>
          <a:p>
            <a:pPr algn="ctr"/>
            <a:endParaRPr lang="en-US" sz="1500" dirty="0">
              <a:solidFill>
                <a:srgbClr val="7030A0"/>
              </a:solidFill>
            </a:endParaRPr>
          </a:p>
          <a:p>
            <a:pPr algn="ctr"/>
            <a:endParaRPr lang="en-US" sz="1500" dirty="0">
              <a:solidFill>
                <a:srgbClr val="7030A0"/>
              </a:solidFill>
            </a:endParaRP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21DFF0CC-B18B-A017-2826-4FD23D79B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3670" y="1375825"/>
            <a:ext cx="739256" cy="69376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A105278-B8E6-94DF-A5BF-7A38FF0D6B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10629" y="1554576"/>
            <a:ext cx="939608" cy="370820"/>
          </a:xfrm>
          <a:prstGeom prst="rect">
            <a:avLst/>
          </a:prstGeom>
        </p:spPr>
      </p:pic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3B67590C-A5B7-542C-7B9D-A57DC24E39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8571" y="2277140"/>
            <a:ext cx="1063723" cy="421411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D7DEBC61-57EA-12D5-3926-F6FE4E28DC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4473" y="2094241"/>
            <a:ext cx="742848" cy="7428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9176209-D0BE-9A7D-396F-4D50D5392F25}"/>
              </a:ext>
            </a:extLst>
          </p:cNvPr>
          <p:cNvSpPr txBox="1"/>
          <p:nvPr/>
        </p:nvSpPr>
        <p:spPr>
          <a:xfrm>
            <a:off x="862252" y="2561221"/>
            <a:ext cx="1500657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9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Credit: LSST/NSF/AURA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 descr="A satellite in space&#10;&#10;Description automatically generated with low confidence">
            <a:extLst>
              <a:ext uri="{FF2B5EF4-FFF2-40B4-BE49-F238E27FC236}">
                <a16:creationId xmlns:a16="http://schemas.microsoft.com/office/drawing/2014/main" id="{CC937B04-6976-B0D4-BF2A-A34FF1FAC28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903" y="3724242"/>
            <a:ext cx="1662325" cy="71761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ACFDF5C-7453-2E7A-6D6F-526A71074F76}"/>
              </a:ext>
            </a:extLst>
          </p:cNvPr>
          <p:cNvSpPr txBox="1"/>
          <p:nvPr/>
        </p:nvSpPr>
        <p:spPr>
          <a:xfrm>
            <a:off x="818195" y="3769497"/>
            <a:ext cx="169025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LUCY/NASA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0B8881-5461-3E58-DBAB-DDB35FC34373}"/>
              </a:ext>
            </a:extLst>
          </p:cNvPr>
          <p:cNvSpPr txBox="1"/>
          <p:nvPr/>
        </p:nvSpPr>
        <p:spPr>
          <a:xfrm>
            <a:off x="637566" y="2734177"/>
            <a:ext cx="207820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0" i="0" dirty="0">
                <a:solidFill>
                  <a:srgbClr val="4D5156"/>
                </a:solidFill>
                <a:effectLst/>
                <a:latin typeface="Roboto" panose="02000000000000000000" pitchFamily="2" charset="0"/>
              </a:rPr>
              <a:t>LSST: Large Synoptic Survey Telescope</a:t>
            </a:r>
            <a:endParaRPr lang="en-US" sz="800" dirty="0"/>
          </a:p>
        </p:txBody>
      </p:sp>
      <p:pic>
        <p:nvPicPr>
          <p:cNvPr id="11" name="Picture 10" descr="A picture containing outdoor object&#10;&#10;Description automatically generated">
            <a:extLst>
              <a:ext uri="{FF2B5EF4-FFF2-40B4-BE49-F238E27FC236}">
                <a16:creationId xmlns:a16="http://schemas.microsoft.com/office/drawing/2014/main" id="{3222687E-39AA-C3D4-7A77-87166BA31B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3918" y="5458518"/>
            <a:ext cx="1094800" cy="9874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061A067-DFE1-73BE-2A18-6B58A170FC0F}"/>
              </a:ext>
            </a:extLst>
          </p:cNvPr>
          <p:cNvSpPr txBox="1"/>
          <p:nvPr/>
        </p:nvSpPr>
        <p:spPr>
          <a:xfrm>
            <a:off x="1082336" y="5458518"/>
            <a:ext cx="10948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0" i="0" dirty="0">
                <a:solidFill>
                  <a:srgbClr val="54595D"/>
                </a:solidFill>
                <a:effectLst/>
                <a:latin typeface="Arial" panose="020B0604020202020204" pitchFamily="34" charset="0"/>
              </a:rPr>
              <a:t>NASA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9633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D2772E-9726-8E07-F79A-72415018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4</a:t>
            </a:fld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98D219A-19BE-24FC-2A39-A7A223546E76}"/>
              </a:ext>
            </a:extLst>
          </p:cNvPr>
          <p:cNvCxnSpPr>
            <a:cxnSpLocks/>
          </p:cNvCxnSpPr>
          <p:nvPr/>
        </p:nvCxnSpPr>
        <p:spPr>
          <a:xfrm flipV="1">
            <a:off x="1616471" y="1719045"/>
            <a:ext cx="0" cy="347474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B3206CA-B9CC-4337-5D91-AD58685D9399}"/>
              </a:ext>
            </a:extLst>
          </p:cNvPr>
          <p:cNvCxnSpPr>
            <a:cxnSpLocks/>
          </p:cNvCxnSpPr>
          <p:nvPr/>
        </p:nvCxnSpPr>
        <p:spPr>
          <a:xfrm>
            <a:off x="1713187" y="2631666"/>
            <a:ext cx="5152697" cy="1694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own Arrow 3">
            <a:extLst>
              <a:ext uri="{FF2B5EF4-FFF2-40B4-BE49-F238E27FC236}">
                <a16:creationId xmlns:a16="http://schemas.microsoft.com/office/drawing/2014/main" id="{0625A256-AFFA-8BF3-946B-806C121E013C}"/>
              </a:ext>
            </a:extLst>
          </p:cNvPr>
          <p:cNvSpPr/>
          <p:nvPr/>
        </p:nvSpPr>
        <p:spPr>
          <a:xfrm>
            <a:off x="3657432" y="3305028"/>
            <a:ext cx="656332" cy="1328517"/>
          </a:xfrm>
          <a:prstGeom prst="downArrow">
            <a:avLst/>
          </a:prstGeom>
          <a:gradFill flip="none" rotWithShape="1">
            <a:gsLst>
              <a:gs pos="0">
                <a:schemeClr val="tx1"/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9BBCD7F-7C50-1E86-C7B5-DE7053EE2CF3}"/>
              </a:ext>
            </a:extLst>
          </p:cNvPr>
          <p:cNvSpPr/>
          <p:nvPr/>
        </p:nvSpPr>
        <p:spPr>
          <a:xfrm>
            <a:off x="5278728" y="2076967"/>
            <a:ext cx="1271845" cy="401343"/>
          </a:xfrm>
          <a:prstGeom prst="rightArrow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CE3AFF-9653-BD81-649B-289A82AD3ABF}"/>
              </a:ext>
            </a:extLst>
          </p:cNvPr>
          <p:cNvSpPr txBox="1"/>
          <p:nvPr/>
        </p:nvSpPr>
        <p:spPr>
          <a:xfrm>
            <a:off x="6881684" y="2147333"/>
            <a:ext cx="226231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String Theory,</a:t>
            </a:r>
            <a:b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Standard-Model Extension,</a:t>
            </a:r>
            <a:b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Grand Unification (GUT), </a:t>
            </a:r>
          </a:p>
          <a:p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etc.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5A15F9A-9598-C9E9-A677-1D45D20E5700}"/>
              </a:ext>
            </a:extLst>
          </p:cNvPr>
          <p:cNvSpPr txBox="1"/>
          <p:nvPr/>
        </p:nvSpPr>
        <p:spPr>
          <a:xfrm>
            <a:off x="4455632" y="4611448"/>
            <a:ext cx="1501377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300" b="1" dirty="0">
                <a:latin typeface="Cambria" panose="02040503050406030204" pitchFamily="18" charset="0"/>
              </a:rPr>
              <a:t>Neutrino</a:t>
            </a:r>
            <a:endParaRPr lang="en-US" sz="23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51B011-1B37-359D-BB04-8C57DD2A2242}"/>
              </a:ext>
            </a:extLst>
          </p:cNvPr>
          <p:cNvSpPr txBox="1"/>
          <p:nvPr/>
        </p:nvSpPr>
        <p:spPr>
          <a:xfrm>
            <a:off x="1888716" y="2820822"/>
            <a:ext cx="165451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300" b="1" dirty="0">
                <a:latin typeface="Cambria" panose="02040503050406030204" pitchFamily="18" charset="0"/>
              </a:rPr>
              <a:t>Precision</a:t>
            </a:r>
            <a:endParaRPr lang="en-US" sz="23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16527A9-ED4E-3AB5-CC56-6C691831943F}"/>
              </a:ext>
            </a:extLst>
          </p:cNvPr>
          <p:cNvSpPr txBox="1"/>
          <p:nvPr/>
        </p:nvSpPr>
        <p:spPr>
          <a:xfrm>
            <a:off x="5328422" y="1616346"/>
            <a:ext cx="134006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1" dirty="0">
                <a:latin typeface="Cambria" panose="02040503050406030204" pitchFamily="18" charset="0"/>
              </a:rPr>
              <a:t>Energy</a:t>
            </a:r>
            <a:endParaRPr lang="en-US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148D60-FAE4-BCEB-5983-B58B5F7B97D9}"/>
              </a:ext>
            </a:extLst>
          </p:cNvPr>
          <p:cNvSpPr txBox="1"/>
          <p:nvPr/>
        </p:nvSpPr>
        <p:spPr>
          <a:xfrm>
            <a:off x="794507" y="1271215"/>
            <a:ext cx="4585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Coupling Strength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BA3879-3AD5-4534-1E57-BB222E4ACC17}"/>
              </a:ext>
            </a:extLst>
          </p:cNvPr>
          <p:cNvSpPr txBox="1"/>
          <p:nvPr/>
        </p:nvSpPr>
        <p:spPr>
          <a:xfrm>
            <a:off x="6166117" y="2631666"/>
            <a:ext cx="7496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</a:rPr>
              <a:t>Mass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C4BBC-0B43-9958-C997-2A01E3F0387C}"/>
              </a:ext>
            </a:extLst>
          </p:cNvPr>
          <p:cNvSpPr txBox="1"/>
          <p:nvPr/>
        </p:nvSpPr>
        <p:spPr>
          <a:xfrm>
            <a:off x="3237698" y="6327822"/>
            <a:ext cx="3068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Yu-Dai Tsai (UC Irvine)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D0BFD4-8D56-0BD1-24DF-3FDFFCEEDA9A}"/>
              </a:ext>
            </a:extLst>
          </p:cNvPr>
          <p:cNvSpPr txBox="1"/>
          <p:nvPr/>
        </p:nvSpPr>
        <p:spPr>
          <a:xfrm>
            <a:off x="1820091" y="3290329"/>
            <a:ext cx="223644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Planetary Data</a:t>
            </a:r>
            <a:b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Space Missions</a:t>
            </a:r>
            <a:b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Quantum Sensors</a:t>
            </a:r>
            <a:b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…</a:t>
            </a:r>
            <a:endParaRPr lang="en-US" sz="1600" b="1" dirty="0">
              <a:solidFill>
                <a:srgbClr val="3333FF"/>
              </a:solidFill>
              <a:latin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36C3EB-8657-2128-31CB-3DF552233CF6}"/>
              </a:ext>
            </a:extLst>
          </p:cNvPr>
          <p:cNvSpPr txBox="1"/>
          <p:nvPr/>
        </p:nvSpPr>
        <p:spPr>
          <a:xfrm>
            <a:off x="1641253" y="4563983"/>
            <a:ext cx="236760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300" b="1" dirty="0">
                <a:latin typeface="Cambria" panose="02040503050406030204" pitchFamily="18" charset="0"/>
              </a:rPr>
              <a:t>Gravity</a:t>
            </a:r>
            <a:br>
              <a:rPr lang="en-US" sz="2300" b="1" dirty="0">
                <a:latin typeface="Cambria" panose="02040503050406030204" pitchFamily="18" charset="0"/>
              </a:rPr>
            </a:b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(e.g., General Relativity</a:t>
            </a:r>
            <a:b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Gravitational waves)</a:t>
            </a:r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en-US" sz="23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974104-811D-ED7D-772C-CF5CBCA48366}"/>
              </a:ext>
            </a:extLst>
          </p:cNvPr>
          <p:cNvSpPr txBox="1"/>
          <p:nvPr/>
        </p:nvSpPr>
        <p:spPr>
          <a:xfrm>
            <a:off x="3007962" y="5409827"/>
            <a:ext cx="230669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700" b="1" dirty="0">
                <a:latin typeface="Cambria" panose="02040503050406030204" pitchFamily="18" charset="0"/>
              </a:rPr>
              <a:t>Dark Matter</a:t>
            </a:r>
            <a:endParaRPr lang="en-US" sz="27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0C88E1-7B7E-557B-825A-390244C98274}"/>
              </a:ext>
            </a:extLst>
          </p:cNvPr>
          <p:cNvSpPr txBox="1"/>
          <p:nvPr/>
        </p:nvSpPr>
        <p:spPr>
          <a:xfrm rot="19003719">
            <a:off x="6073565" y="3776956"/>
            <a:ext cx="28122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HEP Theory &amp; Cosmology</a:t>
            </a:r>
            <a:b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DM Models, …</a:t>
            </a:r>
            <a:endParaRPr lang="en-US" sz="1600" dirty="0">
              <a:solidFill>
                <a:srgbClr val="3333FF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2D81E56-57B0-9CF2-34AE-B1565F9A8129}"/>
              </a:ext>
            </a:extLst>
          </p:cNvPr>
          <p:cNvCxnSpPr>
            <a:cxnSpLocks/>
          </p:cNvCxnSpPr>
          <p:nvPr/>
        </p:nvCxnSpPr>
        <p:spPr>
          <a:xfrm flipH="1">
            <a:off x="5893873" y="2914730"/>
            <a:ext cx="2427167" cy="2267425"/>
          </a:xfrm>
          <a:prstGeom prst="straightConnector1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194DB7B-F09B-25BC-ED40-7D20F474ECC9}"/>
              </a:ext>
            </a:extLst>
          </p:cNvPr>
          <p:cNvSpPr txBox="1"/>
          <p:nvPr/>
        </p:nvSpPr>
        <p:spPr>
          <a:xfrm>
            <a:off x="1597307" y="5390228"/>
            <a:ext cx="236760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HEP Theory </a:t>
            </a:r>
            <a:b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Cosmology</a:t>
            </a:r>
            <a:b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</a:br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DM Models</a:t>
            </a:r>
          </a:p>
          <a:p>
            <a:r>
              <a:rPr lang="en-US" sz="1600" b="1" dirty="0">
                <a:solidFill>
                  <a:srgbClr val="3333FF"/>
                </a:solidFill>
                <a:latin typeface="Cambria" panose="02040503050406030204" pitchFamily="18" charset="0"/>
              </a:rPr>
              <a:t>…</a:t>
            </a:r>
            <a:endParaRPr lang="en-US" sz="16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B5F0FB-75B6-3AA6-2969-74F51FFDB848}"/>
              </a:ext>
            </a:extLst>
          </p:cNvPr>
          <p:cNvSpPr txBox="1"/>
          <p:nvPr/>
        </p:nvSpPr>
        <p:spPr>
          <a:xfrm>
            <a:off x="1837259" y="2036524"/>
            <a:ext cx="280087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The rest of the </a:t>
            </a:r>
            <a:br>
              <a:rPr lang="en-US" sz="1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</a:b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</a:rPr>
              <a:t>Standard Model (SM)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2DEDC2-21A8-E8EB-FC6C-232B520AEE1A}"/>
              </a:ext>
            </a:extLst>
          </p:cNvPr>
          <p:cNvSpPr txBox="1"/>
          <p:nvPr/>
        </p:nvSpPr>
        <p:spPr>
          <a:xfrm>
            <a:off x="4612855" y="2847116"/>
            <a:ext cx="1654512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300" b="1" dirty="0">
                <a:latin typeface="Cambria" panose="02040503050406030204" pitchFamily="18" charset="0"/>
              </a:rPr>
              <a:t>Intensity</a:t>
            </a:r>
            <a:endParaRPr lang="en-US" sz="23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76D904-8539-7670-F901-CA564A015B28}"/>
              </a:ext>
            </a:extLst>
          </p:cNvPr>
          <p:cNvSpPr txBox="1"/>
          <p:nvPr/>
        </p:nvSpPr>
        <p:spPr>
          <a:xfrm>
            <a:off x="4523327" y="3284062"/>
            <a:ext cx="28673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  <a:t>LHC Forward Physics Facility</a:t>
            </a:r>
            <a:b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  <a:t>FORMOSA, </a:t>
            </a:r>
            <a:r>
              <a:rPr lang="en-US" sz="1500" b="1" dirty="0" err="1">
                <a:solidFill>
                  <a:srgbClr val="C00000"/>
                </a:solidFill>
                <a:latin typeface="Cambria" panose="02040503050406030204" pitchFamily="18" charset="0"/>
              </a:rPr>
              <a:t>FerMINI</a:t>
            </a:r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  <a:t>, LongQuest</a:t>
            </a:r>
            <a:b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</a:br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  <a:t>Neutrino Experiments</a:t>
            </a:r>
          </a:p>
          <a:p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</a:rPr>
              <a:t>…</a:t>
            </a:r>
            <a:endParaRPr lang="en-US" sz="1500" b="1" dirty="0">
              <a:solidFill>
                <a:srgbClr val="3333FF"/>
              </a:solidFill>
              <a:latin typeface="Cambria" panose="02040503050406030204" pitchFamily="18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1A466CC-E388-3A13-4C1F-82518660FFFE}"/>
              </a:ext>
            </a:extLst>
          </p:cNvPr>
          <p:cNvSpPr txBox="1">
            <a:spLocks/>
          </p:cNvSpPr>
          <p:nvPr/>
        </p:nvSpPr>
        <p:spPr>
          <a:xfrm>
            <a:off x="958771" y="244105"/>
            <a:ext cx="7226456" cy="878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ambria" panose="02040503050406030204" pitchFamily="18" charset="0"/>
                <a:cs typeface="Calibri" panose="020F0502020204030204" pitchFamily="34" charset="0"/>
              </a:rPr>
              <a:t>Strong Probes of the Elusive Universe</a:t>
            </a:r>
            <a:endParaRPr lang="en-US" sz="2800" b="1" dirty="0">
              <a:latin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82F3C8-0623-53A9-2D7E-1A0C35E5D635}"/>
              </a:ext>
            </a:extLst>
          </p:cNvPr>
          <p:cNvSpPr txBox="1"/>
          <p:nvPr/>
        </p:nvSpPr>
        <p:spPr>
          <a:xfrm>
            <a:off x="4612855" y="2282554"/>
            <a:ext cx="7155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Higgs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28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798A6-4BBE-F928-480A-F2532859A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32" y="451200"/>
            <a:ext cx="7717535" cy="446901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Cambria" panose="02040503050406030204" pitchFamily="18" charset="0"/>
              </a:rPr>
              <a:t>Novel Directions at the Precision Frontier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1A697D-229C-4670-CE20-6317B9756301}"/>
                  </a:ext>
                </a:extLst>
              </p:cNvPr>
              <p:cNvSpPr txBox="1"/>
              <p:nvPr/>
            </p:nvSpPr>
            <p:spPr>
              <a:xfrm>
                <a:off x="566879" y="1950376"/>
                <a:ext cx="7613132" cy="10618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1.   The precise tracking of asteroids with space missions,</a:t>
                </a:r>
              </a:p>
              <a:p>
                <a:r>
                  <a:rPr lang="en-US" sz="16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       e.g., OSIRIS-</a:t>
                </a:r>
                <a:r>
                  <a:rPr lang="en-US" sz="1600" b="1" dirty="0" err="1">
                    <a:latin typeface="Cambria" panose="02040503050406030204" pitchFamily="18" charset="0"/>
                    <a:cs typeface="Calibri" panose="020F0502020204030204" pitchFamily="34" charset="0"/>
                  </a:rPr>
                  <a:t>REx</a:t>
                </a:r>
                <a:r>
                  <a:rPr lang="en-US" sz="1600" b="1" dirty="0">
                    <a:latin typeface="Cambria" panose="02040503050406030204" pitchFamily="18" charset="0"/>
                    <a:cs typeface="Calibri" panose="020F0502020204030204" pitchFamily="34" charset="0"/>
                  </a:rPr>
                  <a:t> tracking the dangerous asteroid Bennu</a:t>
                </a:r>
                <a:br>
                  <a:rPr lang="en-US" sz="1600" b="1" dirty="0">
                    <a:latin typeface="Cambria" panose="02040503050406030204" pitchFamily="18" charset="0"/>
                    <a:cs typeface="Calibri" panose="020F0502020204030204" pitchFamily="34" charset="0"/>
                  </a:rPr>
                </a:br>
                <a:r>
                  <a:rPr lang="en-US" sz="1600" dirty="0">
                    <a:latin typeface="Cambria" panose="02040503050406030204" pitchFamily="18" charset="0"/>
                    <a:cs typeface="Calibri" panose="020F0502020204030204" pitchFamily="34" charset="0"/>
                  </a:rPr>
                  <a:t>       </a:t>
                </a:r>
                <a:r>
                  <a:rPr lang="en-US" sz="1600" dirty="0">
                    <a:latin typeface="Cambria" panose="02040503050406030204" pitchFamily="18" charset="0"/>
                    <a:cs typeface="Arial" panose="020B0604020202020204" pitchFamily="34" charset="0"/>
                  </a:rPr>
                  <a:t>~ 1 meter precision for objects in 1 AU (~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1600" dirty="0">
                    <a:latin typeface="Cambria" panose="02040503050406030204" pitchFamily="18" charset="0"/>
                    <a:cs typeface="Arial" panose="020B0604020202020204" pitchFamily="34" charset="0"/>
                  </a:rPr>
                  <a:t>meter-distant) distance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500" b="1" dirty="0">
                    <a:solidFill>
                      <a:srgbClr val="C00000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Tsai</a:t>
                </a:r>
                <a:r>
                  <a:rPr lang="en-US" sz="1500" dirty="0">
                    <a:solidFill>
                      <a:srgbClr val="C00000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1500" i="1" dirty="0">
                    <a:solidFill>
                      <a:srgbClr val="C00000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et al</a:t>
                </a:r>
                <a:r>
                  <a:rPr lang="en-US" sz="1500" dirty="0">
                    <a:solidFill>
                      <a:srgbClr val="C00000"/>
                    </a:solidFill>
                    <a:latin typeface="Cambria" panose="02040503050406030204" pitchFamily="18" charset="0"/>
                    <a:cs typeface="Arial" panose="020B0604020202020204" pitchFamily="34" charset="0"/>
                  </a:rPr>
                  <a:t>, arXiv:2210.03749</a:t>
                </a:r>
                <a:r>
                  <a:rPr lang="en-US" sz="1500" dirty="0">
                    <a:latin typeface="Cambria" panose="02040503050406030204" pitchFamily="18" charset="0"/>
                    <a:cs typeface="Arial" panose="020B0604020202020204" pitchFamily="34" charset="0"/>
                  </a:rPr>
                  <a:t> for dark matter (DM) &amp; cosmic neutrinos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1A697D-229C-4670-CE20-6317B9756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79" y="1950376"/>
                <a:ext cx="7613132" cy="1061829"/>
              </a:xfrm>
              <a:prstGeom prst="rect">
                <a:avLst/>
              </a:prstGeom>
              <a:blipFill>
                <a:blip r:embed="rId3"/>
                <a:stretch>
                  <a:fillRect l="-333" t="-1176" b="-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FDF7584-EF7B-B223-0808-9A1FB37A6853}"/>
              </a:ext>
            </a:extLst>
          </p:cNvPr>
          <p:cNvSpPr txBox="1"/>
          <p:nvPr/>
        </p:nvSpPr>
        <p:spPr>
          <a:xfrm>
            <a:off x="298411" y="1237950"/>
            <a:ext cx="8481026" cy="4564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latin typeface="Cambria" panose="02040503050406030204" pitchFamily="18" charset="0"/>
              </a:rPr>
              <a:t>New technologies with many </a:t>
            </a:r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practical</a:t>
            </a:r>
            <a:r>
              <a:rPr lang="en-US" dirty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applications. </a:t>
            </a:r>
            <a:r>
              <a:rPr lang="en-US" b="1" dirty="0">
                <a:latin typeface="Cambria" panose="02040503050406030204" pitchFamily="18" charset="0"/>
              </a:rPr>
              <a:t>Keep us safe &amp; punctual!</a:t>
            </a:r>
            <a:endParaRPr lang="en-US" b="1" dirty="0">
              <a:latin typeface="Cambria" panose="02040503050406030204" pitchFamily="18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5D99-D447-7F10-4B2C-4079276968DC}"/>
              </a:ext>
            </a:extLst>
          </p:cNvPr>
          <p:cNvSpPr txBox="1"/>
          <p:nvPr/>
        </p:nvSpPr>
        <p:spPr>
          <a:xfrm>
            <a:off x="472635" y="5326616"/>
            <a:ext cx="8501400" cy="7540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600" b="1" dirty="0">
                <a:latin typeface="Cambria" panose="02040503050406030204" pitchFamily="18" charset="0"/>
                <a:cs typeface="Calibri" panose="020F0502020204030204" pitchFamily="34" charset="0"/>
              </a:rPr>
              <a:t>Theme of this talk: </a:t>
            </a:r>
          </a:p>
          <a:p>
            <a:pPr algn="ctr"/>
            <a:r>
              <a:rPr lang="en-US" sz="1700" dirty="0">
                <a:latin typeface="Cambria" panose="02040503050406030204" pitchFamily="18" charset="0"/>
                <a:cs typeface="Calibri" panose="020F0502020204030204" pitchFamily="34" charset="0"/>
              </a:rPr>
              <a:t>Bridging </a:t>
            </a:r>
            <a:r>
              <a:rPr lang="en-US" sz="1700" b="1" dirty="0">
                <a:latin typeface="Cambria" panose="02040503050406030204" pitchFamily="18" charset="0"/>
                <a:cs typeface="Calibri" panose="020F0502020204030204" pitchFamily="34" charset="0"/>
              </a:rPr>
              <a:t>High Energy Theory, Precision Astronomy, &amp;</a:t>
            </a:r>
            <a:r>
              <a:rPr lang="en-US" sz="1700" dirty="0">
                <a:latin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1700" b="1" dirty="0">
                <a:latin typeface="Cambria" panose="02040503050406030204" pitchFamily="18" charset="0"/>
                <a:cs typeface="Calibri" panose="020F0502020204030204" pitchFamily="34" charset="0"/>
              </a:rPr>
              <a:t>Space Quantum Technology!</a:t>
            </a:r>
            <a:endParaRPr lang="en-US" sz="1700" dirty="0">
              <a:latin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E1C90F-D362-68F1-FAD5-05F26ECA403C}"/>
              </a:ext>
            </a:extLst>
          </p:cNvPr>
          <p:cNvSpPr txBox="1"/>
          <p:nvPr/>
        </p:nvSpPr>
        <p:spPr>
          <a:xfrm>
            <a:off x="458110" y="3257012"/>
            <a:ext cx="73394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  2.   The precise time keeping (e.g., NASA Deep Space Atomic Clock)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A2760D-1F26-B50D-A0BF-267C7E7758AE}"/>
              </a:ext>
            </a:extLst>
          </p:cNvPr>
          <p:cNvSpPr txBox="1"/>
          <p:nvPr/>
        </p:nvSpPr>
        <p:spPr>
          <a:xfrm>
            <a:off x="566879" y="3543980"/>
            <a:ext cx="477631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b="1" dirty="0">
                <a:latin typeface="Cambria" panose="02040503050406030204" pitchFamily="18" charset="0"/>
                <a:cs typeface="Arial" panose="020B0604020202020204" pitchFamily="34" charset="0"/>
              </a:rPr>
              <a:t>lose 1 second every 10 million years</a:t>
            </a:r>
            <a:br>
              <a:rPr lang="en-US" sz="1500" b="1" dirty="0"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US" sz="1500" b="1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Tsai</a:t>
            </a:r>
            <a:r>
              <a:rPr lang="en-US" sz="15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, Eby, Safronova, Nature Astronomy (2022)</a:t>
            </a:r>
            <a:br>
              <a:rPr lang="en-US" sz="1500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</a:br>
            <a:r>
              <a:rPr lang="en-US" sz="1500" dirty="0">
                <a:latin typeface="Cambria" panose="02040503050406030204" pitchFamily="18" charset="0"/>
                <a:cs typeface="Arial" panose="020B0604020202020204" pitchFamily="34" charset="0"/>
              </a:rPr>
              <a:t>for </a:t>
            </a:r>
            <a:r>
              <a:rPr lang="en-US" sz="1500" b="1" dirty="0">
                <a:latin typeface="Cambria" panose="02040503050406030204" pitchFamily="18" charset="0"/>
                <a:cs typeface="Arial" panose="020B0604020202020204" pitchFamily="34" charset="0"/>
              </a:rPr>
              <a:t>ultralight dark matter (ULDM) searches</a:t>
            </a:r>
          </a:p>
        </p:txBody>
      </p:sp>
      <p:pic>
        <p:nvPicPr>
          <p:cNvPr id="12" name="Picture 11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CD48C638-4B40-D626-7271-4541E6F93D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8173" y="3818505"/>
            <a:ext cx="1824386" cy="11863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B6C57A9-AE7C-5D5A-5927-FB6F9DA81818}"/>
              </a:ext>
            </a:extLst>
          </p:cNvPr>
          <p:cNvSpPr txBox="1"/>
          <p:nvPr/>
        </p:nvSpPr>
        <p:spPr>
          <a:xfrm>
            <a:off x="6381827" y="4799307"/>
            <a:ext cx="121074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NASA/Clare Skelly</a:t>
            </a:r>
          </a:p>
        </p:txBody>
      </p:sp>
      <p:pic>
        <p:nvPicPr>
          <p:cNvPr id="15" name="Picture 14" descr="A satellite in space&#10;&#10;Description automatically generated with low confidence">
            <a:extLst>
              <a:ext uri="{FF2B5EF4-FFF2-40B4-BE49-F238E27FC236}">
                <a16:creationId xmlns:a16="http://schemas.microsoft.com/office/drawing/2014/main" id="{05974D5E-0C9B-3A84-F3C3-14AF941A9F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5849" y="3833063"/>
            <a:ext cx="1388323" cy="11863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880B8B9-0D07-6783-5785-9EDCD700C484}"/>
              </a:ext>
            </a:extLst>
          </p:cNvPr>
          <p:cNvSpPr txBox="1"/>
          <p:nvPr/>
        </p:nvSpPr>
        <p:spPr>
          <a:xfrm>
            <a:off x="7679507" y="4777650"/>
            <a:ext cx="14644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95000"/>
                  </a:schemeClr>
                </a:solidFill>
              </a:rPr>
              <a:t>Parker Solar Probe</a:t>
            </a:r>
          </a:p>
        </p:txBody>
      </p:sp>
      <p:pic>
        <p:nvPicPr>
          <p:cNvPr id="13" name="Graphic 12" descr="Add with solid fill">
            <a:extLst>
              <a:ext uri="{FF2B5EF4-FFF2-40B4-BE49-F238E27FC236}">
                <a16:creationId xmlns:a16="http://schemas.microsoft.com/office/drawing/2014/main" id="{123460A8-AAA7-0D4D-6D6D-2E53338A69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87427" y="4341095"/>
            <a:ext cx="264735" cy="2647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E4AFDD-3591-D01F-7D8E-FE5060E81998}"/>
              </a:ext>
            </a:extLst>
          </p:cNvPr>
          <p:cNvSpPr txBox="1"/>
          <p:nvPr/>
        </p:nvSpPr>
        <p:spPr>
          <a:xfrm>
            <a:off x="5451966" y="3559094"/>
            <a:ext cx="352206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00" b="1" dirty="0">
                <a:solidFill>
                  <a:srgbClr val="C00000"/>
                </a:solidFill>
                <a:latin typeface="Cambria" panose="02040503050406030204" pitchFamily="18" charset="0"/>
              </a:rPr>
              <a:t>Searching for ultralight DM bound to Sun</a:t>
            </a:r>
          </a:p>
        </p:txBody>
      </p:sp>
    </p:spTree>
    <p:extLst>
      <p:ext uri="{BB962C8B-B14F-4D97-AF65-F5344CB8AC3E}">
        <p14:creationId xmlns:p14="http://schemas.microsoft.com/office/powerpoint/2010/main" val="1664969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96A94C-AFF0-274C-A117-6BE7AC22C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9BB6F0-2AA5-5A80-9303-19E362CD16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678" y="3992912"/>
            <a:ext cx="2553737" cy="1435511"/>
          </a:xfrm>
          <a:prstGeom prst="rect">
            <a:avLst/>
          </a:prstGeom>
        </p:spPr>
      </p:pic>
      <p:pic>
        <p:nvPicPr>
          <p:cNvPr id="5" name="Picture 4" descr="A person using a sewing machine&#10;&#10;Description automatically generated with low confidence">
            <a:extLst>
              <a:ext uri="{FF2B5EF4-FFF2-40B4-BE49-F238E27FC236}">
                <a16:creationId xmlns:a16="http://schemas.microsoft.com/office/drawing/2014/main" id="{E98D40DC-1C68-CC00-CAC4-43BAA62E6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259" y="3899669"/>
            <a:ext cx="1791023" cy="19070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314D03-323A-E521-D3E8-38F6955B7712}"/>
              </a:ext>
            </a:extLst>
          </p:cNvPr>
          <p:cNvSpPr txBox="1"/>
          <p:nvPr/>
        </p:nvSpPr>
        <p:spPr>
          <a:xfrm>
            <a:off x="1065406" y="5806680"/>
            <a:ext cx="18688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95000"/>
                  </a:schemeClr>
                </a:solidFill>
              </a:rPr>
              <a:t>Vera Rubin</a:t>
            </a:r>
            <a:br>
              <a:rPr lang="en-US" sz="1000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Carnegie Institution for Science</a:t>
            </a:r>
          </a:p>
        </p:txBody>
      </p:sp>
      <p:pic>
        <p:nvPicPr>
          <p:cNvPr id="12" name="Picture 11" descr="A person playing a saxophone&#10;&#10;Description automatically generated with low confidence">
            <a:extLst>
              <a:ext uri="{FF2B5EF4-FFF2-40B4-BE49-F238E27FC236}">
                <a16:creationId xmlns:a16="http://schemas.microsoft.com/office/drawing/2014/main" id="{C8E0C10D-5DE7-A1FB-1830-8562EC375B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5731" y="3809606"/>
            <a:ext cx="1882175" cy="19970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9C9269-7527-6402-FF2E-B37D83C6A7B2}"/>
              </a:ext>
            </a:extLst>
          </p:cNvPr>
          <p:cNvSpPr txBox="1"/>
          <p:nvPr/>
        </p:nvSpPr>
        <p:spPr>
          <a:xfrm>
            <a:off x="5928090" y="5819024"/>
            <a:ext cx="25073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Albert Einstein</a:t>
            </a:r>
            <a:br>
              <a:rPr lang="en-US" sz="1000" dirty="0">
                <a:solidFill>
                  <a:schemeClr val="bg1"/>
                </a:solidFill>
              </a:rPr>
            </a:b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Nunito Sans" panose="020F0502020204030204" pitchFamily="34" charset="0"/>
              </a:rPr>
              <a:t>Mount Wilson Observatory, California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7D4E362-23E1-350B-BDC6-369AEDD6E5F8}"/>
              </a:ext>
            </a:extLst>
          </p:cNvPr>
          <p:cNvSpPr txBox="1">
            <a:spLocks/>
          </p:cNvSpPr>
          <p:nvPr/>
        </p:nvSpPr>
        <p:spPr>
          <a:xfrm>
            <a:off x="338640" y="356616"/>
            <a:ext cx="8466720" cy="67750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00" b="1" dirty="0">
                <a:solidFill>
                  <a:schemeClr val="bg1"/>
                </a:solidFill>
                <a:latin typeface="Cambria" panose="02040503050406030204" pitchFamily="18" charset="0"/>
              </a:rPr>
              <a:t>Outline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6F82AA-7E17-AB65-CB36-916B6F6A3BA8}"/>
              </a:ext>
            </a:extLst>
          </p:cNvPr>
          <p:cNvSpPr txBox="1"/>
          <p:nvPr/>
        </p:nvSpPr>
        <p:spPr>
          <a:xfrm>
            <a:off x="1065406" y="1369402"/>
            <a:ext cx="6724647" cy="1930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Tx/>
              <a:buAutoNum type="arabicPeriod"/>
            </a:pPr>
            <a:r>
              <a:rPr lang="en-US" sz="21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Precision Astrometry: </a:t>
            </a:r>
            <a:br>
              <a:rPr lang="en-US" sz="21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2100" b="1" dirty="0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Dark Matter &amp; Cosmic Neutrinos</a:t>
            </a:r>
          </a:p>
          <a:p>
            <a:pPr marL="457200" indent="-457200">
              <a:lnSpc>
                <a:spcPct val="200000"/>
              </a:lnSpc>
              <a:buFontTx/>
              <a:buAutoNum type="arabicPeriod"/>
            </a:pPr>
            <a:r>
              <a:rPr 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Space Quantum Probe for Ultralight Dark Matter</a:t>
            </a:r>
          </a:p>
        </p:txBody>
      </p:sp>
    </p:spTree>
    <p:extLst>
      <p:ext uri="{BB962C8B-B14F-4D97-AF65-F5344CB8AC3E}">
        <p14:creationId xmlns:p14="http://schemas.microsoft.com/office/powerpoint/2010/main" val="203963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-year WMAP image of background cosmic radiation (2012)">
            <a:extLst>
              <a:ext uri="{FF2B5EF4-FFF2-40B4-BE49-F238E27FC236}">
                <a16:creationId xmlns:a16="http://schemas.microsoft.com/office/drawing/2014/main" id="{4F0BDD3A-6BA1-DA17-7A90-243E87BE7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42" y="1361644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96D138-3398-95F6-153D-FB797A7DC0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3442" y="2328119"/>
            <a:ext cx="1371600" cy="9134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6F8A71-C3B0-67C2-A81B-A7C7DCB1A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3442" y="3491422"/>
            <a:ext cx="1371600" cy="992123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E3CB527-D431-2C01-3145-D7F3DE7B7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40" y="4704671"/>
            <a:ext cx="1345020" cy="83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7AC56C-515B-7BCA-E0BB-305A07972428}"/>
              </a:ext>
            </a:extLst>
          </p:cNvPr>
          <p:cNvSpPr txBox="1"/>
          <p:nvPr/>
        </p:nvSpPr>
        <p:spPr>
          <a:xfrm>
            <a:off x="2986538" y="1614406"/>
            <a:ext cx="457268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b="1" dirty="0">
                <a:latin typeface="Arial" panose="020B0604020202020204" pitchFamily="34" charset="0"/>
                <a:cs typeface="Arial" panose="020B0604020202020204" pitchFamily="34" charset="0"/>
              </a:rPr>
              <a:t>Cosmic Microwave Background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C370C-0009-8DBD-B838-4002E2BF3225}"/>
              </a:ext>
            </a:extLst>
          </p:cNvPr>
          <p:cNvSpPr txBox="1"/>
          <p:nvPr/>
        </p:nvSpPr>
        <p:spPr>
          <a:xfrm>
            <a:off x="2986538" y="2570358"/>
            <a:ext cx="2591543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700" b="1" dirty="0">
                <a:latin typeface="Arial" panose="020B0604020202020204" pitchFamily="34" charset="0"/>
                <a:cs typeface="Arial" panose="020B0604020202020204" pitchFamily="34" charset="0"/>
              </a:rPr>
              <a:t>Large Scale Structure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83B36-E22E-8799-739F-A3310C6DD8ED}"/>
              </a:ext>
            </a:extLst>
          </p:cNvPr>
          <p:cNvSpPr txBox="1"/>
          <p:nvPr/>
        </p:nvSpPr>
        <p:spPr>
          <a:xfrm>
            <a:off x="2986538" y="3751236"/>
            <a:ext cx="2591543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700" b="1" dirty="0">
                <a:latin typeface="Arial" panose="020B0604020202020204" pitchFamily="34" charset="0"/>
                <a:cs typeface="Arial" panose="020B0604020202020204" pitchFamily="34" charset="0"/>
              </a:rPr>
              <a:t>Bullet Cluster Merger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B10735-C4E1-E509-3B5E-9DAA8AF6DAC8}"/>
              </a:ext>
            </a:extLst>
          </p:cNvPr>
          <p:cNvSpPr txBox="1"/>
          <p:nvPr/>
        </p:nvSpPr>
        <p:spPr>
          <a:xfrm>
            <a:off x="2986538" y="4906321"/>
            <a:ext cx="3119972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700" b="1" dirty="0">
                <a:latin typeface="Arial" panose="020B0604020202020204" pitchFamily="34" charset="0"/>
                <a:cs typeface="Arial" panose="020B0604020202020204" pitchFamily="34" charset="0"/>
              </a:rPr>
              <a:t>Galactic Rotation Curves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C6DD0E-3851-6C5E-539E-A7F7FC3EB2E2}"/>
              </a:ext>
            </a:extLst>
          </p:cNvPr>
          <p:cNvSpPr txBox="1"/>
          <p:nvPr/>
        </p:nvSpPr>
        <p:spPr>
          <a:xfrm>
            <a:off x="7323148" y="3245564"/>
            <a:ext cx="1565636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br>
              <a:rPr lang="en-CA" sz="1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1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Gravitational </a:t>
            </a:r>
          </a:p>
          <a:p>
            <a:r>
              <a:rPr lang="en-CA" sz="17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Interactions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9FEEE94A-2FBA-7465-DA83-A7154479D2F8}"/>
              </a:ext>
            </a:extLst>
          </p:cNvPr>
          <p:cNvSpPr/>
          <p:nvPr/>
        </p:nvSpPr>
        <p:spPr>
          <a:xfrm>
            <a:off x="6706411" y="1839291"/>
            <a:ext cx="616735" cy="3504389"/>
          </a:xfrm>
          <a:prstGeom prst="rightBrace">
            <a:avLst/>
          </a:prstGeom>
          <a:ln w="50800">
            <a:solidFill>
              <a:srgbClr val="95C3D7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16735"/>
                      <a:gd name="connsiteY0" fmla="*/ 0 h 3080903"/>
                      <a:gd name="connsiteX1" fmla="*/ 308368 w 616735"/>
                      <a:gd name="connsiteY1" fmla="*/ 51393 h 3080903"/>
                      <a:gd name="connsiteX2" fmla="*/ 308368 w 616735"/>
                      <a:gd name="connsiteY2" fmla="*/ 1489059 h 3080903"/>
                      <a:gd name="connsiteX3" fmla="*/ 616736 w 616735"/>
                      <a:gd name="connsiteY3" fmla="*/ 1540452 h 3080903"/>
                      <a:gd name="connsiteX4" fmla="*/ 308368 w 616735"/>
                      <a:gd name="connsiteY4" fmla="*/ 1591845 h 3080903"/>
                      <a:gd name="connsiteX5" fmla="*/ 308368 w 616735"/>
                      <a:gd name="connsiteY5" fmla="*/ 3029510 h 3080903"/>
                      <a:gd name="connsiteX6" fmla="*/ 0 w 616735"/>
                      <a:gd name="connsiteY6" fmla="*/ 3080903 h 3080903"/>
                      <a:gd name="connsiteX7" fmla="*/ 0 w 616735"/>
                      <a:gd name="connsiteY7" fmla="*/ 0 h 3080903"/>
                      <a:gd name="connsiteX0" fmla="*/ 0 w 616735"/>
                      <a:gd name="connsiteY0" fmla="*/ 0 h 3080903"/>
                      <a:gd name="connsiteX1" fmla="*/ 308368 w 616735"/>
                      <a:gd name="connsiteY1" fmla="*/ 51393 h 3080903"/>
                      <a:gd name="connsiteX2" fmla="*/ 308368 w 616735"/>
                      <a:gd name="connsiteY2" fmla="*/ 1489059 h 3080903"/>
                      <a:gd name="connsiteX3" fmla="*/ 616736 w 616735"/>
                      <a:gd name="connsiteY3" fmla="*/ 1540452 h 3080903"/>
                      <a:gd name="connsiteX4" fmla="*/ 308368 w 616735"/>
                      <a:gd name="connsiteY4" fmla="*/ 1591845 h 3080903"/>
                      <a:gd name="connsiteX5" fmla="*/ 308368 w 616735"/>
                      <a:gd name="connsiteY5" fmla="*/ 3029510 h 3080903"/>
                      <a:gd name="connsiteX6" fmla="*/ 0 w 616735"/>
                      <a:gd name="connsiteY6" fmla="*/ 3080903 h 30809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6735" h="3080903" stroke="0" extrusionOk="0">
                        <a:moveTo>
                          <a:pt x="0" y="0"/>
                        </a:moveTo>
                        <a:cubicBezTo>
                          <a:pt x="168811" y="-923"/>
                          <a:pt x="304977" y="24282"/>
                          <a:pt x="308368" y="51393"/>
                        </a:cubicBezTo>
                        <a:cubicBezTo>
                          <a:pt x="280519" y="481133"/>
                          <a:pt x="211981" y="808621"/>
                          <a:pt x="308368" y="1489059"/>
                        </a:cubicBezTo>
                        <a:cubicBezTo>
                          <a:pt x="301409" y="1524239"/>
                          <a:pt x="444579" y="1550676"/>
                          <a:pt x="616736" y="1540452"/>
                        </a:cubicBezTo>
                        <a:cubicBezTo>
                          <a:pt x="441597" y="1537808"/>
                          <a:pt x="311841" y="1565120"/>
                          <a:pt x="308368" y="1591845"/>
                        </a:cubicBezTo>
                        <a:cubicBezTo>
                          <a:pt x="266880" y="2043869"/>
                          <a:pt x="198533" y="2490047"/>
                          <a:pt x="308368" y="3029510"/>
                        </a:cubicBezTo>
                        <a:cubicBezTo>
                          <a:pt x="301103" y="3056781"/>
                          <a:pt x="164059" y="3086785"/>
                          <a:pt x="0" y="3080903"/>
                        </a:cubicBezTo>
                        <a:cubicBezTo>
                          <a:pt x="48231" y="1597941"/>
                          <a:pt x="-84455" y="645960"/>
                          <a:pt x="0" y="0"/>
                        </a:cubicBezTo>
                        <a:close/>
                      </a:path>
                      <a:path w="616735" h="3080903" fill="none" extrusionOk="0">
                        <a:moveTo>
                          <a:pt x="0" y="0"/>
                        </a:moveTo>
                        <a:cubicBezTo>
                          <a:pt x="171962" y="927"/>
                          <a:pt x="312782" y="24070"/>
                          <a:pt x="308368" y="51393"/>
                        </a:cubicBezTo>
                        <a:cubicBezTo>
                          <a:pt x="201484" y="320815"/>
                          <a:pt x="209068" y="1307657"/>
                          <a:pt x="308368" y="1489059"/>
                        </a:cubicBezTo>
                        <a:cubicBezTo>
                          <a:pt x="320965" y="1536195"/>
                          <a:pt x="447204" y="1548477"/>
                          <a:pt x="616736" y="1540452"/>
                        </a:cubicBezTo>
                        <a:cubicBezTo>
                          <a:pt x="448235" y="1543234"/>
                          <a:pt x="309666" y="1565051"/>
                          <a:pt x="308368" y="1591845"/>
                        </a:cubicBezTo>
                        <a:cubicBezTo>
                          <a:pt x="250981" y="2191470"/>
                          <a:pt x="320165" y="2542215"/>
                          <a:pt x="308368" y="3029510"/>
                        </a:cubicBezTo>
                        <a:cubicBezTo>
                          <a:pt x="290505" y="3060827"/>
                          <a:pt x="166744" y="3078445"/>
                          <a:pt x="0" y="3080903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E9B3AC1-E334-941D-809D-409989004212}"/>
              </a:ext>
            </a:extLst>
          </p:cNvPr>
          <p:cNvCxnSpPr>
            <a:cxnSpLocks/>
          </p:cNvCxnSpPr>
          <p:nvPr/>
        </p:nvCxnSpPr>
        <p:spPr>
          <a:xfrm flipV="1">
            <a:off x="825838" y="1693855"/>
            <a:ext cx="0" cy="3718972"/>
          </a:xfrm>
          <a:prstGeom prst="straightConnector1">
            <a:avLst/>
          </a:prstGeom>
          <a:ln w="66675">
            <a:solidFill>
              <a:srgbClr val="95C3D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83898F98-DE51-2A00-F2FD-ACB9D155A0B2}"/>
              </a:ext>
            </a:extLst>
          </p:cNvPr>
          <p:cNvSpPr txBox="1">
            <a:spLocks/>
          </p:cNvSpPr>
          <p:nvPr/>
        </p:nvSpPr>
        <p:spPr>
          <a:xfrm>
            <a:off x="628650" y="106085"/>
            <a:ext cx="7886700" cy="927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latin typeface="Arial" panose="020B0604020202020204" pitchFamily="34" charset="0"/>
                <a:cs typeface="Arial" panose="020B0604020202020204" pitchFamily="34" charset="0"/>
              </a:rPr>
              <a:t>How do we know dark matter exist?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7A2450-3589-D699-A654-2E7A4321D1FF}"/>
              </a:ext>
            </a:extLst>
          </p:cNvPr>
          <p:cNvSpPr txBox="1"/>
          <p:nvPr/>
        </p:nvSpPr>
        <p:spPr>
          <a:xfrm>
            <a:off x="589797" y="1245074"/>
            <a:ext cx="6928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b="1" dirty="0"/>
              <a:t>Size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C3E103-00DA-9E0F-CEB3-AB5E127D5E91}"/>
              </a:ext>
            </a:extLst>
          </p:cNvPr>
          <p:cNvSpPr txBox="1"/>
          <p:nvPr/>
        </p:nvSpPr>
        <p:spPr>
          <a:xfrm>
            <a:off x="1378665" y="5531731"/>
            <a:ext cx="1359796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dirty="0">
                <a:latin typeface="Arial" panose="020B0604020202020204" pitchFamily="34" charset="0"/>
                <a:cs typeface="Arial" panose="020B0604020202020204" pitchFamily="34" charset="0"/>
              </a:rPr>
              <a:t>Credit: </a:t>
            </a:r>
            <a:r>
              <a:rPr lang="en-US" sz="700" dirty="0"/>
              <a:t>De Leo-Winkler</a:t>
            </a:r>
            <a:r>
              <a:rPr lang="en-CA" sz="700" dirty="0">
                <a:latin typeface="Arial" panose="020B0604020202020204" pitchFamily="34" charset="0"/>
                <a:cs typeface="Arial" panose="020B0604020202020204" pitchFamily="34" charset="0"/>
              </a:rPr>
              <a:t>(10 kpc)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E141CF-F6FA-C5E5-714E-3A36BA37FF0E}"/>
              </a:ext>
            </a:extLst>
          </p:cNvPr>
          <p:cNvSpPr txBox="1"/>
          <p:nvPr/>
        </p:nvSpPr>
        <p:spPr>
          <a:xfrm>
            <a:off x="1425740" y="2009281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Credit: NASA / WMAP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077845-B384-E4B7-58D7-6C8430AB08D5}"/>
              </a:ext>
            </a:extLst>
          </p:cNvPr>
          <p:cNvSpPr txBox="1"/>
          <p:nvPr/>
        </p:nvSpPr>
        <p:spPr>
          <a:xfrm>
            <a:off x="1282694" y="3204995"/>
            <a:ext cx="1645041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dirty="0"/>
              <a:t>Credit: </a:t>
            </a:r>
            <a:r>
              <a:rPr lang="en-US" sz="700" dirty="0" err="1"/>
              <a:t>Springel</a:t>
            </a:r>
            <a:r>
              <a:rPr lang="en-US" sz="700" dirty="0"/>
              <a:t> et al. 2015 (10-100 </a:t>
            </a:r>
            <a:r>
              <a:rPr lang="en-US" sz="700" dirty="0" err="1"/>
              <a:t>Gpc</a:t>
            </a:r>
            <a:r>
              <a:rPr lang="en-US" sz="700" dirty="0"/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38D8D-18B8-8355-F855-047B4DE53735}"/>
              </a:ext>
            </a:extLst>
          </p:cNvPr>
          <p:cNvSpPr txBox="1"/>
          <p:nvPr/>
        </p:nvSpPr>
        <p:spPr>
          <a:xfrm>
            <a:off x="1282694" y="4434326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Credit: NASA/CXC/M. Weiss (</a:t>
            </a:r>
            <a:r>
              <a:rPr lang="en-US" sz="800" dirty="0" err="1"/>
              <a:t>Gpc</a:t>
            </a:r>
            <a:r>
              <a:rPr lang="en-US" sz="800" dirty="0"/>
              <a:t>)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B99501D4-FC94-F300-7E8C-13CD049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7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15BA8B-94AE-C718-7913-C0566B143465}"/>
              </a:ext>
            </a:extLst>
          </p:cNvPr>
          <p:cNvSpPr txBox="1"/>
          <p:nvPr/>
        </p:nvSpPr>
        <p:spPr>
          <a:xfrm>
            <a:off x="1996309" y="596926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latin typeface="Cambria" panose="02040503050406030204" pitchFamily="18" charset="0"/>
              </a:rPr>
              <a:t>Modified from a slide from Tien-Tien Yu (U. of Oregon) </a:t>
            </a:r>
          </a:p>
        </p:txBody>
      </p:sp>
    </p:spTree>
    <p:extLst>
      <p:ext uri="{BB962C8B-B14F-4D97-AF65-F5344CB8AC3E}">
        <p14:creationId xmlns:p14="http://schemas.microsoft.com/office/powerpoint/2010/main" val="1608560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9-year WMAP image of background cosmic radiation (2012)">
            <a:extLst>
              <a:ext uri="{FF2B5EF4-FFF2-40B4-BE49-F238E27FC236}">
                <a16:creationId xmlns:a16="http://schemas.microsoft.com/office/drawing/2014/main" id="{4F0BDD3A-6BA1-DA17-7A90-243E87BE7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768" y="902401"/>
            <a:ext cx="13716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96D138-3398-95F6-153D-FB797A7DC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890" y="1701703"/>
            <a:ext cx="1128756" cy="7517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6F8A71-C3B0-67C2-A81B-A7C7DCB1A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598" y="2633580"/>
            <a:ext cx="1128750" cy="816462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1E3CB527-D431-2C01-3145-D7F3DE7B7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192" y="3630168"/>
            <a:ext cx="1124156" cy="72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3898F98-DE51-2A00-F2FD-ACB9D155A0B2}"/>
              </a:ext>
            </a:extLst>
          </p:cNvPr>
          <p:cNvSpPr txBox="1">
            <a:spLocks/>
          </p:cNvSpPr>
          <p:nvPr/>
        </p:nvSpPr>
        <p:spPr>
          <a:xfrm>
            <a:off x="628650" y="106085"/>
            <a:ext cx="7886700" cy="927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>
                <a:latin typeface="Cambria" panose="02040503050406030204" pitchFamily="18" charset="0"/>
              </a:rPr>
              <a:t>DM Gravity in Smaller Scale?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DF927FBB-E833-A084-A489-714533F31687}"/>
              </a:ext>
            </a:extLst>
          </p:cNvPr>
          <p:cNvCxnSpPr>
            <a:cxnSpLocks/>
          </p:cNvCxnSpPr>
          <p:nvPr/>
        </p:nvCxnSpPr>
        <p:spPr>
          <a:xfrm>
            <a:off x="2840999" y="4441861"/>
            <a:ext cx="0" cy="1173549"/>
          </a:xfrm>
          <a:prstGeom prst="straightConnector1">
            <a:avLst/>
          </a:prstGeom>
          <a:ln w="889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A1D85BF-EFAD-689B-BC55-10B25EA78F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5877" y="5140477"/>
            <a:ext cx="2095622" cy="11735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FBDC32-EE93-386B-C9A2-8880793FCB3D}"/>
              </a:ext>
            </a:extLst>
          </p:cNvPr>
          <p:cNvSpPr txBox="1"/>
          <p:nvPr/>
        </p:nvSpPr>
        <p:spPr>
          <a:xfrm>
            <a:off x="3504659" y="4138692"/>
            <a:ext cx="225684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 Astrometry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01FDC1-350C-8065-BDCD-7610F6CD9E20}"/>
              </a:ext>
            </a:extLst>
          </p:cNvPr>
          <p:cNvSpPr txBox="1"/>
          <p:nvPr/>
        </p:nvSpPr>
        <p:spPr>
          <a:xfrm>
            <a:off x="2969426" y="4492635"/>
            <a:ext cx="348852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Tsai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arXiv:2210.03749 </a:t>
            </a:r>
            <a:b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(under review by Nature Astronomy)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F6A1173-17C0-DB4F-2584-8AE4A28B7B5E}"/>
              </a:ext>
            </a:extLst>
          </p:cNvPr>
          <p:cNvSpPr txBox="1"/>
          <p:nvPr/>
        </p:nvSpPr>
        <p:spPr>
          <a:xfrm>
            <a:off x="4194078" y="2672479"/>
            <a:ext cx="34885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DM Gravitational Interactions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D9B4C1-1CCD-2748-1B85-189BBE6616D4}"/>
              </a:ext>
            </a:extLst>
          </p:cNvPr>
          <p:cNvSpPr txBox="1"/>
          <p:nvPr/>
        </p:nvSpPr>
        <p:spPr>
          <a:xfrm>
            <a:off x="309825" y="756967"/>
            <a:ext cx="6928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1800" b="1" dirty="0"/>
              <a:t>Size</a:t>
            </a:r>
            <a:endParaRPr lang="en-US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A901957-29F8-6EEB-EE4A-05C06054296C}"/>
              </a:ext>
            </a:extLst>
          </p:cNvPr>
          <p:cNvCxnSpPr>
            <a:cxnSpLocks/>
          </p:cNvCxnSpPr>
          <p:nvPr/>
        </p:nvCxnSpPr>
        <p:spPr>
          <a:xfrm flipV="1">
            <a:off x="1141148" y="832104"/>
            <a:ext cx="0" cy="3518935"/>
          </a:xfrm>
          <a:prstGeom prst="straightConnector1">
            <a:avLst/>
          </a:prstGeom>
          <a:ln w="66675">
            <a:solidFill>
              <a:srgbClr val="95C3D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D4DAA9-8AB5-5D47-EC57-D460ACC9B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3"/>
            <a:ext cx="2057400" cy="365125"/>
          </a:xfrm>
        </p:spPr>
        <p:txBody>
          <a:bodyPr/>
          <a:lstStyle/>
          <a:p>
            <a:fld id="{B203FEC0-191D-5F4C-A0D1-2BE325A3C970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15E18C-971B-C9EB-E0FA-319E2432C4F3}"/>
              </a:ext>
            </a:extLst>
          </p:cNvPr>
          <p:cNvSpPr txBox="1"/>
          <p:nvPr/>
        </p:nvSpPr>
        <p:spPr>
          <a:xfrm>
            <a:off x="6848877" y="4148187"/>
            <a:ext cx="2233444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700" dirty="0">
                <a:latin typeface="Arial" panose="020B0604020202020204" pitchFamily="34" charset="0"/>
                <a:cs typeface="Arial" panose="020B0604020202020204" pitchFamily="34" charset="0"/>
              </a:rPr>
              <a:t>Mechanical Sensors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176FE4-7973-AB47-EE8F-DC208AE23788}"/>
              </a:ext>
            </a:extLst>
          </p:cNvPr>
          <p:cNvSpPr txBox="1"/>
          <p:nvPr/>
        </p:nvSpPr>
        <p:spPr>
          <a:xfrm>
            <a:off x="6613087" y="4492635"/>
            <a:ext cx="237065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See, e.g., Carney,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Lang</a:t>
            </a:r>
            <a:r>
              <a:rPr lang="en-US" sz="14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et al.</a:t>
            </a:r>
            <a:br>
              <a:rPr lang="en-US" sz="1400" b="0" i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4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Quantum Sci. Technol. 2021, Rafael’s talk on Saturday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CAD7C07D-DDA0-9577-03A3-6860F9E6D5C3}"/>
              </a:ext>
            </a:extLst>
          </p:cNvPr>
          <p:cNvSpPr/>
          <p:nvPr/>
        </p:nvSpPr>
        <p:spPr>
          <a:xfrm rot="16200000">
            <a:off x="5629974" y="1751265"/>
            <a:ext cx="616735" cy="3895583"/>
          </a:xfrm>
          <a:prstGeom prst="rightBrace">
            <a:avLst/>
          </a:prstGeom>
          <a:ln w="38100">
            <a:solidFill>
              <a:schemeClr val="bg1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616735"/>
                      <a:gd name="connsiteY0" fmla="*/ 0 h 3895583"/>
                      <a:gd name="connsiteX1" fmla="*/ 308368 w 616735"/>
                      <a:gd name="connsiteY1" fmla="*/ 51393 h 3895583"/>
                      <a:gd name="connsiteX2" fmla="*/ 308368 w 616735"/>
                      <a:gd name="connsiteY2" fmla="*/ 1896399 h 3895583"/>
                      <a:gd name="connsiteX3" fmla="*/ 616736 w 616735"/>
                      <a:gd name="connsiteY3" fmla="*/ 1947792 h 3895583"/>
                      <a:gd name="connsiteX4" fmla="*/ 308368 w 616735"/>
                      <a:gd name="connsiteY4" fmla="*/ 1999185 h 3895583"/>
                      <a:gd name="connsiteX5" fmla="*/ 308368 w 616735"/>
                      <a:gd name="connsiteY5" fmla="*/ 3844190 h 3895583"/>
                      <a:gd name="connsiteX6" fmla="*/ 0 w 616735"/>
                      <a:gd name="connsiteY6" fmla="*/ 3895583 h 3895583"/>
                      <a:gd name="connsiteX7" fmla="*/ 0 w 616735"/>
                      <a:gd name="connsiteY7" fmla="*/ 0 h 3895583"/>
                      <a:gd name="connsiteX0" fmla="*/ 0 w 616735"/>
                      <a:gd name="connsiteY0" fmla="*/ 0 h 3895583"/>
                      <a:gd name="connsiteX1" fmla="*/ 308368 w 616735"/>
                      <a:gd name="connsiteY1" fmla="*/ 51393 h 3895583"/>
                      <a:gd name="connsiteX2" fmla="*/ 308368 w 616735"/>
                      <a:gd name="connsiteY2" fmla="*/ 1896399 h 3895583"/>
                      <a:gd name="connsiteX3" fmla="*/ 616736 w 616735"/>
                      <a:gd name="connsiteY3" fmla="*/ 1947792 h 3895583"/>
                      <a:gd name="connsiteX4" fmla="*/ 308368 w 616735"/>
                      <a:gd name="connsiteY4" fmla="*/ 1999185 h 3895583"/>
                      <a:gd name="connsiteX5" fmla="*/ 308368 w 616735"/>
                      <a:gd name="connsiteY5" fmla="*/ 3844190 h 3895583"/>
                      <a:gd name="connsiteX6" fmla="*/ 0 w 616735"/>
                      <a:gd name="connsiteY6" fmla="*/ 3895583 h 3895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16735" h="3895583" stroke="0" extrusionOk="0">
                        <a:moveTo>
                          <a:pt x="0" y="0"/>
                        </a:moveTo>
                        <a:cubicBezTo>
                          <a:pt x="168811" y="-923"/>
                          <a:pt x="304977" y="24282"/>
                          <a:pt x="308368" y="51393"/>
                        </a:cubicBezTo>
                        <a:cubicBezTo>
                          <a:pt x="297434" y="703116"/>
                          <a:pt x="293820" y="1116693"/>
                          <a:pt x="308368" y="1896399"/>
                        </a:cubicBezTo>
                        <a:cubicBezTo>
                          <a:pt x="301409" y="1931579"/>
                          <a:pt x="444579" y="1958016"/>
                          <a:pt x="616736" y="1947792"/>
                        </a:cubicBezTo>
                        <a:cubicBezTo>
                          <a:pt x="441597" y="1945148"/>
                          <a:pt x="311841" y="1972460"/>
                          <a:pt x="308368" y="1999185"/>
                        </a:cubicBezTo>
                        <a:cubicBezTo>
                          <a:pt x="451123" y="2231906"/>
                          <a:pt x="388661" y="3080318"/>
                          <a:pt x="308368" y="3844190"/>
                        </a:cubicBezTo>
                        <a:cubicBezTo>
                          <a:pt x="301103" y="3871461"/>
                          <a:pt x="164059" y="3901465"/>
                          <a:pt x="0" y="3895583"/>
                        </a:cubicBezTo>
                        <a:cubicBezTo>
                          <a:pt x="48231" y="2000231"/>
                          <a:pt x="-84455" y="1810292"/>
                          <a:pt x="0" y="0"/>
                        </a:cubicBezTo>
                        <a:close/>
                      </a:path>
                      <a:path w="616735" h="3895583" fill="none" extrusionOk="0">
                        <a:moveTo>
                          <a:pt x="0" y="0"/>
                        </a:moveTo>
                        <a:cubicBezTo>
                          <a:pt x="171962" y="927"/>
                          <a:pt x="312782" y="24070"/>
                          <a:pt x="308368" y="51393"/>
                        </a:cubicBezTo>
                        <a:cubicBezTo>
                          <a:pt x="244267" y="457079"/>
                          <a:pt x="377203" y="1166006"/>
                          <a:pt x="308368" y="1896399"/>
                        </a:cubicBezTo>
                        <a:cubicBezTo>
                          <a:pt x="320965" y="1943535"/>
                          <a:pt x="447204" y="1955817"/>
                          <a:pt x="616736" y="1947792"/>
                        </a:cubicBezTo>
                        <a:cubicBezTo>
                          <a:pt x="448235" y="1950574"/>
                          <a:pt x="309666" y="1972391"/>
                          <a:pt x="308368" y="1999185"/>
                        </a:cubicBezTo>
                        <a:cubicBezTo>
                          <a:pt x="268207" y="2188497"/>
                          <a:pt x="206368" y="3563424"/>
                          <a:pt x="308368" y="3844190"/>
                        </a:cubicBezTo>
                        <a:cubicBezTo>
                          <a:pt x="290505" y="3875507"/>
                          <a:pt x="166744" y="3893125"/>
                          <a:pt x="0" y="3895583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</p:spTree>
    <p:extLst>
      <p:ext uri="{BB962C8B-B14F-4D97-AF65-F5344CB8AC3E}">
        <p14:creationId xmlns:p14="http://schemas.microsoft.com/office/powerpoint/2010/main" val="753246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D2772E-9726-8E07-F79A-72415018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3FEC0-191D-5F4C-A0D1-2BE325A3C970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E7250-0057-D7BD-4798-4E0A18BCC418}"/>
              </a:ext>
            </a:extLst>
          </p:cNvPr>
          <p:cNvSpPr txBox="1">
            <a:spLocks/>
          </p:cNvSpPr>
          <p:nvPr/>
        </p:nvSpPr>
        <p:spPr>
          <a:xfrm>
            <a:off x="958772" y="23509"/>
            <a:ext cx="7226456" cy="878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b="1" dirty="0">
                <a:latin typeface="Cambria" panose="02040503050406030204" pitchFamily="18" charset="0"/>
                <a:cs typeface="Calibri" panose="020F0502020204030204" pitchFamily="34" charset="0"/>
              </a:rPr>
              <a:t>A question we asked</a:t>
            </a:r>
            <a:endParaRPr lang="en-US" sz="3000" b="1" dirty="0">
              <a:latin typeface="Cambria" panose="020405030504060302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5C4BBC-0B43-9958-C997-2A01E3F0387C}"/>
              </a:ext>
            </a:extLst>
          </p:cNvPr>
          <p:cNvSpPr txBox="1"/>
          <p:nvPr/>
        </p:nvSpPr>
        <p:spPr>
          <a:xfrm>
            <a:off x="973354" y="6138805"/>
            <a:ext cx="31731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Yu-Dai Tsai (UC Irvine)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7CCCB9-E820-9545-C46C-0778545575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550" y="3622023"/>
            <a:ext cx="3687937" cy="2073070"/>
          </a:xfrm>
          <a:prstGeom prst="rect">
            <a:avLst/>
          </a:prstGeom>
        </p:spPr>
      </p:pic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FDEB903-9CA8-09DC-F7B8-6B15D28C68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550" y="935386"/>
            <a:ext cx="3702449" cy="2240569"/>
          </a:xfrm>
          <a:prstGeom prst="rect">
            <a:avLst/>
          </a:prstGeom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5A5E150A-B9FD-4F76-97A0-7B0A337E995E}"/>
              </a:ext>
            </a:extLst>
          </p:cNvPr>
          <p:cNvSpPr/>
          <p:nvPr/>
        </p:nvSpPr>
        <p:spPr>
          <a:xfrm>
            <a:off x="4454718" y="1184807"/>
            <a:ext cx="396207" cy="2431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30E4A3B1-5700-26A1-A9B2-5915D79753F0}"/>
              </a:ext>
            </a:extLst>
          </p:cNvPr>
          <p:cNvSpPr/>
          <p:nvPr/>
        </p:nvSpPr>
        <p:spPr>
          <a:xfrm>
            <a:off x="4457783" y="3594127"/>
            <a:ext cx="396207" cy="2431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6676E-4766-13AA-1D8D-800F7C7533CB}"/>
              </a:ext>
            </a:extLst>
          </p:cNvPr>
          <p:cNvSpPr txBox="1"/>
          <p:nvPr/>
        </p:nvSpPr>
        <p:spPr>
          <a:xfrm>
            <a:off x="1961583" y="3114400"/>
            <a:ext cx="7938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Stars</a:t>
            </a:r>
            <a:endParaRPr lang="en-US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574864-5F1A-1620-FB29-2A5A5DB3BB5E}"/>
              </a:ext>
            </a:extLst>
          </p:cNvPr>
          <p:cNvSpPr txBox="1"/>
          <p:nvPr/>
        </p:nvSpPr>
        <p:spPr>
          <a:xfrm>
            <a:off x="1191978" y="5689129"/>
            <a:ext cx="26249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Cambria" panose="02040503050406030204" pitchFamily="18" charset="0"/>
                <a:cs typeface="Times New Roman" panose="02020603050405020304" pitchFamily="18" charset="0"/>
              </a:rPr>
              <a:t>Solar System Objects</a:t>
            </a:r>
            <a:endParaRPr lang="en-US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72E206-499F-19B1-5310-8D3FDCC49DB9}"/>
              </a:ext>
            </a:extLst>
          </p:cNvPr>
          <p:cNvSpPr txBox="1"/>
          <p:nvPr/>
        </p:nvSpPr>
        <p:spPr>
          <a:xfrm>
            <a:off x="498982" y="952159"/>
            <a:ext cx="331798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Mario De Leo-Winkler (University of California, Riverside)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58087D-6993-9582-0821-F792EBBE8DA2}"/>
              </a:ext>
            </a:extLst>
          </p:cNvPr>
          <p:cNvSpPr txBox="1"/>
          <p:nvPr/>
        </p:nvSpPr>
        <p:spPr>
          <a:xfrm>
            <a:off x="498982" y="3622023"/>
            <a:ext cx="1791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Credit: NASA/JPL-Caltech</a:t>
            </a:r>
            <a:endParaRPr lang="en-US" sz="11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 descr="Xenon1T Col.">
            <a:extLst>
              <a:ext uri="{FF2B5EF4-FFF2-40B4-BE49-F238E27FC236}">
                <a16:creationId xmlns:a16="http://schemas.microsoft.com/office/drawing/2014/main" id="{49790557-3D8E-1E27-A09F-35FDCE3426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0113" y="4457043"/>
            <a:ext cx="1985609" cy="15714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F4FBDA-D6EF-F4BC-2EAE-7E49077A5B86}"/>
              </a:ext>
            </a:extLst>
          </p:cNvPr>
          <p:cNvSpPr txBox="1"/>
          <p:nvPr/>
        </p:nvSpPr>
        <p:spPr>
          <a:xfrm>
            <a:off x="6518910" y="5815374"/>
            <a:ext cx="16367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Credit: Xenon 1T Col.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8244AC-5449-D262-3C54-0964ED2B0355}"/>
              </a:ext>
            </a:extLst>
          </p:cNvPr>
          <p:cNvSpPr txBox="1"/>
          <p:nvPr/>
        </p:nvSpPr>
        <p:spPr>
          <a:xfrm>
            <a:off x="4686331" y="4088188"/>
            <a:ext cx="3777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mbria" panose="02040503050406030204" pitchFamily="18" charset="0"/>
                <a:cs typeface="Times New Roman" panose="02020603050405020304" pitchFamily="18" charset="0"/>
              </a:rPr>
              <a:t>Crucial for Direct Detection of DM</a:t>
            </a:r>
            <a:endParaRPr lang="en-US" sz="1800" dirty="0"/>
          </a:p>
        </p:txBody>
      </p:sp>
      <p:pic>
        <p:nvPicPr>
          <p:cNvPr id="22" name="Picture 21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D0065DC2-9C67-2214-9AE9-0D88193E45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9385" y="4771245"/>
            <a:ext cx="1985610" cy="1415560"/>
          </a:xfrm>
          <a:prstGeom prst="rect">
            <a:avLst/>
          </a:prstGeom>
        </p:spPr>
      </p:pic>
      <p:pic>
        <p:nvPicPr>
          <p:cNvPr id="23" name="Picture 22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B8B1B92-0B4E-97FA-F902-3C4991D836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1930" y="4822217"/>
            <a:ext cx="750598" cy="48807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42A6019-40A6-5A06-A0C0-A57BBFC113AE}"/>
              </a:ext>
            </a:extLst>
          </p:cNvPr>
          <p:cNvSpPr txBox="1"/>
          <p:nvPr/>
        </p:nvSpPr>
        <p:spPr>
          <a:xfrm>
            <a:off x="4657023" y="5780504"/>
            <a:ext cx="17276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 </a:t>
            </a:r>
            <a:r>
              <a:rPr lang="en-US" sz="1200" dirty="0" err="1">
                <a:solidFill>
                  <a:schemeClr val="bg1"/>
                </a:solidFill>
              </a:rPr>
              <a:t>Hanacek</a:t>
            </a:r>
            <a:r>
              <a:rPr lang="en-US" sz="1200" dirty="0">
                <a:solidFill>
                  <a:schemeClr val="bg1"/>
                </a:solidFill>
              </a:rPr>
              <a:t>/NIST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F7887173-72B8-F069-FF5F-77693C86922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67001" y="902594"/>
            <a:ext cx="2348199" cy="741536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A08EA22-BE03-88C9-9A94-1E3892B0B27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01936" y="3398832"/>
            <a:ext cx="3019942" cy="59548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8471976-6D41-0D66-CA9D-FCE95621204A}"/>
              </a:ext>
            </a:extLst>
          </p:cNvPr>
          <p:cNvSpPr txBox="1"/>
          <p:nvPr/>
        </p:nvSpPr>
        <p:spPr>
          <a:xfrm>
            <a:off x="4657023" y="4464528"/>
            <a:ext cx="183550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Wave-like DM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D00D3C8-F4C5-541E-6AC7-A08DDFA85908}"/>
              </a:ext>
            </a:extLst>
          </p:cNvPr>
          <p:cNvSpPr txBox="1"/>
          <p:nvPr/>
        </p:nvSpPr>
        <p:spPr>
          <a:xfrm>
            <a:off x="6628154" y="4452885"/>
            <a:ext cx="1835505" cy="323165"/>
          </a:xfrm>
          <a:prstGeom prst="rect">
            <a:avLst/>
          </a:prstGeom>
          <a:solidFill>
            <a:srgbClr val="002060">
              <a:alpha val="50668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Particle-like DM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7EEC767-41E3-87FA-47AD-9DEA2A129020}"/>
              </a:ext>
            </a:extLst>
          </p:cNvPr>
          <p:cNvSpPr/>
          <p:nvPr/>
        </p:nvSpPr>
        <p:spPr>
          <a:xfrm>
            <a:off x="4344990" y="3981828"/>
            <a:ext cx="4533834" cy="2204977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20120331142653_Galaxy_rotation_under_the_influence_of_dark_matter" descr="20120331142653_Galaxy_rotation_under_the_influence_of_dark_matter">
            <a:hlinkClick r:id="" action="ppaction://media"/>
            <a:extLst>
              <a:ext uri="{FF2B5EF4-FFF2-40B4-BE49-F238E27FC236}">
                <a16:creationId xmlns:a16="http://schemas.microsoft.com/office/drawing/2014/main" id="{0BB8F042-ED16-5392-5EDF-4CF87874CDC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384675" y="1641804"/>
            <a:ext cx="2191047" cy="109552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ACAF8C2-40BB-2727-EAA6-0E72F2526134}"/>
              </a:ext>
            </a:extLst>
          </p:cNvPr>
          <p:cNvSpPr/>
          <p:nvPr/>
        </p:nvSpPr>
        <p:spPr>
          <a:xfrm>
            <a:off x="6263301" y="2737328"/>
            <a:ext cx="26392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" dirty="0"/>
              <a:t>From: </a:t>
            </a:r>
            <a:r>
              <a:rPr lang="en-US" sz="500" dirty="0"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https://en.wikipedia.org/wiki/File:Galaxy_rotation_under_the_influence_of_dark_matter.ogv</a:t>
            </a:r>
            <a:br>
              <a:rPr lang="en-US" sz="500" dirty="0"/>
            </a:br>
            <a:r>
              <a:rPr lang="en-US" sz="500" dirty="0"/>
              <a:t>under the </a:t>
            </a:r>
            <a:r>
              <a:rPr lang="en-US" sz="500" dirty="0">
                <a:hlinkClick r:id="rId15" tooltip="w:en:Creative Comm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</a:t>
            </a:r>
            <a:r>
              <a:rPr lang="en-US" sz="500" dirty="0"/>
              <a:t> </a:t>
            </a:r>
            <a:r>
              <a:rPr lang="en-US" sz="500" dirty="0"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Attribution-Share Alike 3.0 Unported</a:t>
            </a:r>
            <a:r>
              <a:rPr lang="en-US" sz="500" dirty="0"/>
              <a:t> license.</a:t>
            </a:r>
          </a:p>
        </p:txBody>
      </p:sp>
      <p:pic>
        <p:nvPicPr>
          <p:cNvPr id="26" name="Picture 25" descr="A person using a sewing machine&#10;&#10;Description automatically generated with low confidence">
            <a:extLst>
              <a:ext uri="{FF2B5EF4-FFF2-40B4-BE49-F238E27FC236}">
                <a16:creationId xmlns:a16="http://schemas.microsoft.com/office/drawing/2014/main" id="{248EB19A-7321-49AD-53BA-FCD54149F9D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80796" y="1642994"/>
            <a:ext cx="1002137" cy="106703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377F5EB-9B5B-00AE-3EAD-306D436FF7E7}"/>
              </a:ext>
            </a:extLst>
          </p:cNvPr>
          <p:cNvSpPr txBox="1"/>
          <p:nvPr/>
        </p:nvSpPr>
        <p:spPr>
          <a:xfrm>
            <a:off x="4440871" y="2759487"/>
            <a:ext cx="1943804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500" dirty="0"/>
              <a:t>Vera Rubin</a:t>
            </a:r>
          </a:p>
        </p:txBody>
      </p:sp>
    </p:spTree>
    <p:extLst>
      <p:ext uri="{BB962C8B-B14F-4D97-AF65-F5344CB8AC3E}">
        <p14:creationId xmlns:p14="http://schemas.microsoft.com/office/powerpoint/2010/main" val="153594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6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157297</TotalTime>
  <Words>2234</Words>
  <Application>Microsoft Macintosh PowerPoint</Application>
  <PresentationFormat>On-screen Show (4:3)</PresentationFormat>
  <Paragraphs>392</Paragraphs>
  <Slides>33</Slides>
  <Notes>31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-apple-system</vt:lpstr>
      <vt:lpstr>Arial</vt:lpstr>
      <vt:lpstr>Calibri</vt:lpstr>
      <vt:lpstr>Calibri Light</vt:lpstr>
      <vt:lpstr>Cambria</vt:lpstr>
      <vt:lpstr>Cambria Math</vt:lpstr>
      <vt:lpstr>Metropolis</vt:lpstr>
      <vt:lpstr>Nunito Sans</vt:lpstr>
      <vt:lpstr>Roboto</vt:lpstr>
      <vt:lpstr>Times New Roman</vt:lpstr>
      <vt:lpstr>Office Theme</vt:lpstr>
      <vt:lpstr>PowerPoint Presentation</vt:lpstr>
      <vt:lpstr>The Elusive Universe</vt:lpstr>
      <vt:lpstr>Explore the Elusive Universe</vt:lpstr>
      <vt:lpstr>PowerPoint Presentation</vt:lpstr>
      <vt:lpstr>Novel Directions at the Precision Frontier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Beyond Velocity: Perihelion Precession</vt:lpstr>
      <vt:lpstr>Our Project:  Local DM or Cosmic Neutrinos Induce Precessions</vt:lpstr>
      <vt:lpstr>PowerPoint Presentation</vt:lpstr>
      <vt:lpstr>PowerPoint Presentation</vt:lpstr>
      <vt:lpstr>Robust Analysis: High-Fidelity Force Model</vt:lpstr>
      <vt:lpstr>Adding Dark Matter to the Force Model</vt:lpstr>
      <vt:lpstr>New Model-Independent Constraints on DM 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NASA DSAC &amp; Parker Solar Probe</vt:lpstr>
      <vt:lpstr>SpaceQ Mission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presentations for the Advanced Laboratory</dc:title>
  <dc:creator>Michael Niemack</dc:creator>
  <cp:lastModifiedBy>Yu-Dai Tsai</cp:lastModifiedBy>
  <cp:revision>16849</cp:revision>
  <cp:lastPrinted>2019-10-07T14:24:34Z</cp:lastPrinted>
  <dcterms:created xsi:type="dcterms:W3CDTF">2013-03-31T19:28:56Z</dcterms:created>
  <dcterms:modified xsi:type="dcterms:W3CDTF">2023-03-30T23:12:07Z</dcterms:modified>
</cp:coreProperties>
</file>