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32004000" cy="39319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0156"/>
    <a:srgbClr val="754684"/>
    <a:srgbClr val="8A23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12"/>
    <p:restoredTop sz="94664"/>
  </p:normalViewPr>
  <p:slideViewPr>
    <p:cSldViewPr snapToGrid="0">
      <p:cViewPr>
        <p:scale>
          <a:sx n="71" d="100"/>
          <a:sy n="71" d="100"/>
        </p:scale>
        <p:origin x="-168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03ED1-D290-BE4B-8095-F8D3D43F9FFC}" type="datetimeFigureOut">
              <a:rPr lang="en-US" smtClean="0"/>
              <a:t>3/29/23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73288" y="1143000"/>
            <a:ext cx="2511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FEA40D-DB28-E34C-AC78-2F709C269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874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3514" rtl="0" eaLnBrk="1" latinLnBrk="0" hangingPunct="1">
      <a:defRPr sz="4493" kern="1200">
        <a:solidFill>
          <a:schemeClr val="tx1"/>
        </a:solidFill>
        <a:latin typeface="+mn-lt"/>
        <a:ea typeface="+mn-ea"/>
        <a:cs typeface="+mn-cs"/>
      </a:defRPr>
    </a:lvl1pPr>
    <a:lvl2pPr marL="1711757" algn="l" defTabSz="3423514" rtl="0" eaLnBrk="1" latinLnBrk="0" hangingPunct="1">
      <a:defRPr sz="4493" kern="1200">
        <a:solidFill>
          <a:schemeClr val="tx1"/>
        </a:solidFill>
        <a:latin typeface="+mn-lt"/>
        <a:ea typeface="+mn-ea"/>
        <a:cs typeface="+mn-cs"/>
      </a:defRPr>
    </a:lvl2pPr>
    <a:lvl3pPr marL="3423514" algn="l" defTabSz="3423514" rtl="0" eaLnBrk="1" latinLnBrk="0" hangingPunct="1">
      <a:defRPr sz="4493" kern="1200">
        <a:solidFill>
          <a:schemeClr val="tx1"/>
        </a:solidFill>
        <a:latin typeface="+mn-lt"/>
        <a:ea typeface="+mn-ea"/>
        <a:cs typeface="+mn-cs"/>
      </a:defRPr>
    </a:lvl3pPr>
    <a:lvl4pPr marL="5135270" algn="l" defTabSz="3423514" rtl="0" eaLnBrk="1" latinLnBrk="0" hangingPunct="1">
      <a:defRPr sz="4493" kern="1200">
        <a:solidFill>
          <a:schemeClr val="tx1"/>
        </a:solidFill>
        <a:latin typeface="+mn-lt"/>
        <a:ea typeface="+mn-ea"/>
        <a:cs typeface="+mn-cs"/>
      </a:defRPr>
    </a:lvl4pPr>
    <a:lvl5pPr marL="6847027" algn="l" defTabSz="3423514" rtl="0" eaLnBrk="1" latinLnBrk="0" hangingPunct="1">
      <a:defRPr sz="4493" kern="1200">
        <a:solidFill>
          <a:schemeClr val="tx1"/>
        </a:solidFill>
        <a:latin typeface="+mn-lt"/>
        <a:ea typeface="+mn-ea"/>
        <a:cs typeface="+mn-cs"/>
      </a:defRPr>
    </a:lvl5pPr>
    <a:lvl6pPr marL="8558784" algn="l" defTabSz="3423514" rtl="0" eaLnBrk="1" latinLnBrk="0" hangingPunct="1">
      <a:defRPr sz="4493" kern="1200">
        <a:solidFill>
          <a:schemeClr val="tx1"/>
        </a:solidFill>
        <a:latin typeface="+mn-lt"/>
        <a:ea typeface="+mn-ea"/>
        <a:cs typeface="+mn-cs"/>
      </a:defRPr>
    </a:lvl6pPr>
    <a:lvl7pPr marL="10270541" algn="l" defTabSz="3423514" rtl="0" eaLnBrk="1" latinLnBrk="0" hangingPunct="1">
      <a:defRPr sz="4493" kern="1200">
        <a:solidFill>
          <a:schemeClr val="tx1"/>
        </a:solidFill>
        <a:latin typeface="+mn-lt"/>
        <a:ea typeface="+mn-ea"/>
        <a:cs typeface="+mn-cs"/>
      </a:defRPr>
    </a:lvl7pPr>
    <a:lvl8pPr marL="11982298" algn="l" defTabSz="3423514" rtl="0" eaLnBrk="1" latinLnBrk="0" hangingPunct="1">
      <a:defRPr sz="4493" kern="1200">
        <a:solidFill>
          <a:schemeClr val="tx1"/>
        </a:solidFill>
        <a:latin typeface="+mn-lt"/>
        <a:ea typeface="+mn-ea"/>
        <a:cs typeface="+mn-cs"/>
      </a:defRPr>
    </a:lvl8pPr>
    <a:lvl9pPr marL="13694054" algn="l" defTabSz="3423514" rtl="0" eaLnBrk="1" latinLnBrk="0" hangingPunct="1">
      <a:defRPr sz="449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EA40D-DB28-E34C-AC78-2F709C269F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038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6434881"/>
            <a:ext cx="27203400" cy="13688907"/>
          </a:xfrm>
        </p:spPr>
        <p:txBody>
          <a:bodyPr anchor="b"/>
          <a:lstStyle>
            <a:lvl1pPr algn="ctr">
              <a:defRPr sz="21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0500" y="20651685"/>
            <a:ext cx="24003000" cy="9493035"/>
          </a:xfrm>
        </p:spPr>
        <p:txBody>
          <a:bodyPr/>
          <a:lstStyle>
            <a:lvl1pPr marL="0" indent="0" algn="ctr">
              <a:buNone/>
              <a:defRPr sz="8400"/>
            </a:lvl1pPr>
            <a:lvl2pPr marL="1600200" indent="0" algn="ctr">
              <a:buNone/>
              <a:defRPr sz="7000"/>
            </a:lvl2pPr>
            <a:lvl3pPr marL="3200400" indent="0" algn="ctr">
              <a:buNone/>
              <a:defRPr sz="6300"/>
            </a:lvl3pPr>
            <a:lvl4pPr marL="4800600" indent="0" algn="ctr">
              <a:buNone/>
              <a:defRPr sz="5600"/>
            </a:lvl4pPr>
            <a:lvl5pPr marL="6400800" indent="0" algn="ctr">
              <a:buNone/>
              <a:defRPr sz="5600"/>
            </a:lvl5pPr>
            <a:lvl6pPr marL="8001000" indent="0" algn="ctr">
              <a:buNone/>
              <a:defRPr sz="5600"/>
            </a:lvl6pPr>
            <a:lvl7pPr marL="9601200" indent="0" algn="ctr">
              <a:buNone/>
              <a:defRPr sz="5600"/>
            </a:lvl7pPr>
            <a:lvl8pPr marL="11201400" indent="0" algn="ctr">
              <a:buNone/>
              <a:defRPr sz="5600"/>
            </a:lvl8pPr>
            <a:lvl9pPr marL="12801600" indent="0" algn="ctr">
              <a:buNone/>
              <a:defRPr sz="5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2322-BE0B-C847-B568-8E87881C1531}" type="datetimeFigureOut">
              <a:rPr lang="en-US" smtClean="0"/>
              <a:t>3/29/23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3C0-DCCD-0645-94FB-5C0E45ECC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649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2322-BE0B-C847-B568-8E87881C1531}" type="datetimeFigureOut">
              <a:rPr lang="en-US" smtClean="0"/>
              <a:t>3/29/23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3C0-DCCD-0645-94FB-5C0E45ECC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271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902864" y="2093383"/>
            <a:ext cx="6900863" cy="3332120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0277" y="2093383"/>
            <a:ext cx="20302538" cy="333212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2322-BE0B-C847-B568-8E87881C1531}" type="datetimeFigureOut">
              <a:rPr lang="en-US" smtClean="0"/>
              <a:t>3/29/23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3C0-DCCD-0645-94FB-5C0E45ECC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826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2322-BE0B-C847-B568-8E87881C1531}" type="datetimeFigureOut">
              <a:rPr lang="en-US" smtClean="0"/>
              <a:t>3/29/23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3C0-DCCD-0645-94FB-5C0E45ECC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66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3608" y="9802507"/>
            <a:ext cx="27603450" cy="16355692"/>
          </a:xfrm>
        </p:spPr>
        <p:txBody>
          <a:bodyPr anchor="b"/>
          <a:lstStyle>
            <a:lvl1pPr>
              <a:defRPr sz="21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83608" y="26312930"/>
            <a:ext cx="27603450" cy="8601072"/>
          </a:xfrm>
        </p:spPr>
        <p:txBody>
          <a:bodyPr/>
          <a:lstStyle>
            <a:lvl1pPr marL="0" indent="0">
              <a:buNone/>
              <a:defRPr sz="8400">
                <a:solidFill>
                  <a:schemeClr val="tx1"/>
                </a:solidFill>
              </a:defRPr>
            </a:lvl1pPr>
            <a:lvl2pPr marL="160020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2pPr>
            <a:lvl3pPr marL="32004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3pPr>
            <a:lvl4pPr marL="48006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4pPr>
            <a:lvl5pPr marL="64008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5pPr>
            <a:lvl6pPr marL="80010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6pPr>
            <a:lvl7pPr marL="96012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7pPr>
            <a:lvl8pPr marL="112014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8pPr>
            <a:lvl9pPr marL="128016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2322-BE0B-C847-B568-8E87881C1531}" type="datetimeFigureOut">
              <a:rPr lang="en-US" smtClean="0"/>
              <a:t>3/29/23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3C0-DCCD-0645-94FB-5C0E45ECC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8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0275" y="10466917"/>
            <a:ext cx="13601700" cy="249476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02025" y="10466917"/>
            <a:ext cx="13601700" cy="249476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2322-BE0B-C847-B568-8E87881C1531}" type="datetimeFigureOut">
              <a:rPr lang="en-US" smtClean="0"/>
              <a:t>3/29/23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3C0-DCCD-0645-94FB-5C0E45ECC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4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4443" y="2093392"/>
            <a:ext cx="27603450" cy="759989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4447" y="9638668"/>
            <a:ext cx="13539190" cy="4723762"/>
          </a:xfrm>
        </p:spPr>
        <p:txBody>
          <a:bodyPr anchor="b"/>
          <a:lstStyle>
            <a:lvl1pPr marL="0" indent="0">
              <a:buNone/>
              <a:defRPr sz="8400" b="1"/>
            </a:lvl1pPr>
            <a:lvl2pPr marL="1600200" indent="0">
              <a:buNone/>
              <a:defRPr sz="7000" b="1"/>
            </a:lvl2pPr>
            <a:lvl3pPr marL="3200400" indent="0">
              <a:buNone/>
              <a:defRPr sz="6300" b="1"/>
            </a:lvl3pPr>
            <a:lvl4pPr marL="4800600" indent="0">
              <a:buNone/>
              <a:defRPr sz="5600" b="1"/>
            </a:lvl4pPr>
            <a:lvl5pPr marL="6400800" indent="0">
              <a:buNone/>
              <a:defRPr sz="5600" b="1"/>
            </a:lvl5pPr>
            <a:lvl6pPr marL="8001000" indent="0">
              <a:buNone/>
              <a:defRPr sz="5600" b="1"/>
            </a:lvl6pPr>
            <a:lvl7pPr marL="9601200" indent="0">
              <a:buNone/>
              <a:defRPr sz="5600" b="1"/>
            </a:lvl7pPr>
            <a:lvl8pPr marL="11201400" indent="0">
              <a:buNone/>
              <a:defRPr sz="5600" b="1"/>
            </a:lvl8pPr>
            <a:lvl9pPr marL="12801600" indent="0">
              <a:buNone/>
              <a:defRPr sz="5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4447" y="14362430"/>
            <a:ext cx="13539190" cy="211249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02027" y="9638668"/>
            <a:ext cx="13605869" cy="4723762"/>
          </a:xfrm>
        </p:spPr>
        <p:txBody>
          <a:bodyPr anchor="b"/>
          <a:lstStyle>
            <a:lvl1pPr marL="0" indent="0">
              <a:buNone/>
              <a:defRPr sz="8400" b="1"/>
            </a:lvl1pPr>
            <a:lvl2pPr marL="1600200" indent="0">
              <a:buNone/>
              <a:defRPr sz="7000" b="1"/>
            </a:lvl2pPr>
            <a:lvl3pPr marL="3200400" indent="0">
              <a:buNone/>
              <a:defRPr sz="6300" b="1"/>
            </a:lvl3pPr>
            <a:lvl4pPr marL="4800600" indent="0">
              <a:buNone/>
              <a:defRPr sz="5600" b="1"/>
            </a:lvl4pPr>
            <a:lvl5pPr marL="6400800" indent="0">
              <a:buNone/>
              <a:defRPr sz="5600" b="1"/>
            </a:lvl5pPr>
            <a:lvl6pPr marL="8001000" indent="0">
              <a:buNone/>
              <a:defRPr sz="5600" b="1"/>
            </a:lvl6pPr>
            <a:lvl7pPr marL="9601200" indent="0">
              <a:buNone/>
              <a:defRPr sz="5600" b="1"/>
            </a:lvl7pPr>
            <a:lvl8pPr marL="11201400" indent="0">
              <a:buNone/>
              <a:defRPr sz="5600" b="1"/>
            </a:lvl8pPr>
            <a:lvl9pPr marL="12801600" indent="0">
              <a:buNone/>
              <a:defRPr sz="5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02027" y="14362430"/>
            <a:ext cx="13605869" cy="211249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2322-BE0B-C847-B568-8E87881C1531}" type="datetimeFigureOut">
              <a:rPr lang="en-US" smtClean="0"/>
              <a:t>3/29/23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3C0-DCCD-0645-94FB-5C0E45ECC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674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2322-BE0B-C847-B568-8E87881C1531}" type="datetimeFigureOut">
              <a:rPr lang="en-US" smtClean="0"/>
              <a:t>3/29/23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3C0-DCCD-0645-94FB-5C0E45ECC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3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2322-BE0B-C847-B568-8E87881C1531}" type="datetimeFigureOut">
              <a:rPr lang="en-US" smtClean="0"/>
              <a:t>3/29/23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3C0-DCCD-0645-94FB-5C0E45ECC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4444" y="2621280"/>
            <a:ext cx="10322123" cy="9174480"/>
          </a:xfrm>
        </p:spPr>
        <p:txBody>
          <a:bodyPr anchor="b"/>
          <a:lstStyle>
            <a:lvl1pPr>
              <a:defRPr sz="11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05869" y="5661245"/>
            <a:ext cx="16202025" cy="27942117"/>
          </a:xfrm>
        </p:spPr>
        <p:txBody>
          <a:bodyPr/>
          <a:lstStyle>
            <a:lvl1pPr>
              <a:defRPr sz="11200"/>
            </a:lvl1pPr>
            <a:lvl2pPr>
              <a:defRPr sz="9800"/>
            </a:lvl2pPr>
            <a:lvl3pPr>
              <a:defRPr sz="8400"/>
            </a:lvl3pPr>
            <a:lvl4pPr>
              <a:defRPr sz="7000"/>
            </a:lvl4pPr>
            <a:lvl5pPr>
              <a:defRPr sz="7000"/>
            </a:lvl5pPr>
            <a:lvl6pPr>
              <a:defRPr sz="7000"/>
            </a:lvl6pPr>
            <a:lvl7pPr>
              <a:defRPr sz="7000"/>
            </a:lvl7pPr>
            <a:lvl8pPr>
              <a:defRPr sz="7000"/>
            </a:lvl8pPr>
            <a:lvl9pPr>
              <a:defRPr sz="7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4444" y="11795760"/>
            <a:ext cx="10322123" cy="21853105"/>
          </a:xfrm>
        </p:spPr>
        <p:txBody>
          <a:bodyPr/>
          <a:lstStyle>
            <a:lvl1pPr marL="0" indent="0">
              <a:buNone/>
              <a:defRPr sz="5600"/>
            </a:lvl1pPr>
            <a:lvl2pPr marL="1600200" indent="0">
              <a:buNone/>
              <a:defRPr sz="4900"/>
            </a:lvl2pPr>
            <a:lvl3pPr marL="3200400" indent="0">
              <a:buNone/>
              <a:defRPr sz="4200"/>
            </a:lvl3pPr>
            <a:lvl4pPr marL="4800600" indent="0">
              <a:buNone/>
              <a:defRPr sz="3500"/>
            </a:lvl4pPr>
            <a:lvl5pPr marL="6400800" indent="0">
              <a:buNone/>
              <a:defRPr sz="3500"/>
            </a:lvl5pPr>
            <a:lvl6pPr marL="8001000" indent="0">
              <a:buNone/>
              <a:defRPr sz="3500"/>
            </a:lvl6pPr>
            <a:lvl7pPr marL="9601200" indent="0">
              <a:buNone/>
              <a:defRPr sz="3500"/>
            </a:lvl7pPr>
            <a:lvl8pPr marL="11201400" indent="0">
              <a:buNone/>
              <a:defRPr sz="3500"/>
            </a:lvl8pPr>
            <a:lvl9pPr marL="12801600" indent="0">
              <a:buNone/>
              <a:defRPr sz="3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2322-BE0B-C847-B568-8E87881C1531}" type="datetimeFigureOut">
              <a:rPr lang="en-US" smtClean="0"/>
              <a:t>3/29/23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3C0-DCCD-0645-94FB-5C0E45ECC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907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4444" y="2621280"/>
            <a:ext cx="10322123" cy="9174480"/>
          </a:xfrm>
        </p:spPr>
        <p:txBody>
          <a:bodyPr anchor="b"/>
          <a:lstStyle>
            <a:lvl1pPr>
              <a:defRPr sz="11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605869" y="5661245"/>
            <a:ext cx="16202025" cy="27942117"/>
          </a:xfrm>
        </p:spPr>
        <p:txBody>
          <a:bodyPr anchor="t"/>
          <a:lstStyle>
            <a:lvl1pPr marL="0" indent="0">
              <a:buNone/>
              <a:defRPr sz="11200"/>
            </a:lvl1pPr>
            <a:lvl2pPr marL="1600200" indent="0">
              <a:buNone/>
              <a:defRPr sz="9800"/>
            </a:lvl2pPr>
            <a:lvl3pPr marL="3200400" indent="0">
              <a:buNone/>
              <a:defRPr sz="8400"/>
            </a:lvl3pPr>
            <a:lvl4pPr marL="4800600" indent="0">
              <a:buNone/>
              <a:defRPr sz="7000"/>
            </a:lvl4pPr>
            <a:lvl5pPr marL="6400800" indent="0">
              <a:buNone/>
              <a:defRPr sz="7000"/>
            </a:lvl5pPr>
            <a:lvl6pPr marL="8001000" indent="0">
              <a:buNone/>
              <a:defRPr sz="7000"/>
            </a:lvl6pPr>
            <a:lvl7pPr marL="9601200" indent="0">
              <a:buNone/>
              <a:defRPr sz="7000"/>
            </a:lvl7pPr>
            <a:lvl8pPr marL="11201400" indent="0">
              <a:buNone/>
              <a:defRPr sz="7000"/>
            </a:lvl8pPr>
            <a:lvl9pPr marL="12801600" indent="0">
              <a:buNone/>
              <a:defRPr sz="7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4444" y="11795760"/>
            <a:ext cx="10322123" cy="21853105"/>
          </a:xfrm>
        </p:spPr>
        <p:txBody>
          <a:bodyPr/>
          <a:lstStyle>
            <a:lvl1pPr marL="0" indent="0">
              <a:buNone/>
              <a:defRPr sz="5600"/>
            </a:lvl1pPr>
            <a:lvl2pPr marL="1600200" indent="0">
              <a:buNone/>
              <a:defRPr sz="4900"/>
            </a:lvl2pPr>
            <a:lvl3pPr marL="3200400" indent="0">
              <a:buNone/>
              <a:defRPr sz="4200"/>
            </a:lvl3pPr>
            <a:lvl4pPr marL="4800600" indent="0">
              <a:buNone/>
              <a:defRPr sz="3500"/>
            </a:lvl4pPr>
            <a:lvl5pPr marL="6400800" indent="0">
              <a:buNone/>
              <a:defRPr sz="3500"/>
            </a:lvl5pPr>
            <a:lvl6pPr marL="8001000" indent="0">
              <a:buNone/>
              <a:defRPr sz="3500"/>
            </a:lvl6pPr>
            <a:lvl7pPr marL="9601200" indent="0">
              <a:buNone/>
              <a:defRPr sz="3500"/>
            </a:lvl7pPr>
            <a:lvl8pPr marL="11201400" indent="0">
              <a:buNone/>
              <a:defRPr sz="3500"/>
            </a:lvl8pPr>
            <a:lvl9pPr marL="12801600" indent="0">
              <a:buNone/>
              <a:defRPr sz="3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2322-BE0B-C847-B568-8E87881C1531}" type="datetimeFigureOut">
              <a:rPr lang="en-US" smtClean="0"/>
              <a:t>3/29/23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3C0-DCCD-0645-94FB-5C0E45ECC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831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00275" y="2093392"/>
            <a:ext cx="27603450" cy="7599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0275" y="10466917"/>
            <a:ext cx="27603450" cy="24947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00275" y="36443082"/>
            <a:ext cx="7200900" cy="2093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42322-BE0B-C847-B568-8E87881C1531}" type="datetimeFigureOut">
              <a:rPr lang="en-US" smtClean="0"/>
              <a:t>3/29/23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01325" y="36443082"/>
            <a:ext cx="10801350" cy="2093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602825" y="36443082"/>
            <a:ext cx="7200900" cy="2093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103C0-DCCD-0645-94FB-5C0E45ECC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648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00400" rtl="0" eaLnBrk="1" latinLnBrk="0" hangingPunct="1">
        <a:lnSpc>
          <a:spcPct val="90000"/>
        </a:lnSpc>
        <a:spcBef>
          <a:spcPct val="0"/>
        </a:spcBef>
        <a:buNone/>
        <a:defRPr sz="1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0100" indent="-800100" algn="l" defTabSz="3200400" rtl="0" eaLnBrk="1" latinLnBrk="0" hangingPunct="1">
        <a:lnSpc>
          <a:spcPct val="90000"/>
        </a:lnSpc>
        <a:spcBef>
          <a:spcPts val="3500"/>
        </a:spcBef>
        <a:buFont typeface="Arial" panose="020B0604020202020204" pitchFamily="34" charset="0"/>
        <a:buChar char="•"/>
        <a:defRPr sz="9800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0" indent="-800100" algn="l" defTabSz="3200400" rtl="0" eaLnBrk="1" latinLnBrk="0" hangingPunct="1">
        <a:lnSpc>
          <a:spcPct val="90000"/>
        </a:lnSpc>
        <a:spcBef>
          <a:spcPts val="175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000500" indent="-800100" algn="l" defTabSz="3200400" rtl="0" eaLnBrk="1" latinLnBrk="0" hangingPunct="1">
        <a:lnSpc>
          <a:spcPct val="90000"/>
        </a:lnSpc>
        <a:spcBef>
          <a:spcPts val="1750"/>
        </a:spcBef>
        <a:buFont typeface="Arial" panose="020B0604020202020204" pitchFamily="34" charset="0"/>
        <a:buChar char="•"/>
        <a:defRPr sz="7000" kern="1200">
          <a:solidFill>
            <a:schemeClr val="tx1"/>
          </a:solidFill>
          <a:latin typeface="+mn-lt"/>
          <a:ea typeface="+mn-ea"/>
          <a:cs typeface="+mn-cs"/>
        </a:defRPr>
      </a:lvl3pPr>
      <a:lvl4pPr marL="5600700" indent="-800100" algn="l" defTabSz="3200400" rtl="0" eaLnBrk="1" latinLnBrk="0" hangingPunct="1">
        <a:lnSpc>
          <a:spcPct val="90000"/>
        </a:lnSpc>
        <a:spcBef>
          <a:spcPts val="175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900" indent="-800100" algn="l" defTabSz="3200400" rtl="0" eaLnBrk="1" latinLnBrk="0" hangingPunct="1">
        <a:lnSpc>
          <a:spcPct val="90000"/>
        </a:lnSpc>
        <a:spcBef>
          <a:spcPts val="175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8801100" indent="-800100" algn="l" defTabSz="3200400" rtl="0" eaLnBrk="1" latinLnBrk="0" hangingPunct="1">
        <a:lnSpc>
          <a:spcPct val="90000"/>
        </a:lnSpc>
        <a:spcBef>
          <a:spcPts val="175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10401300" indent="-800100" algn="l" defTabSz="3200400" rtl="0" eaLnBrk="1" latinLnBrk="0" hangingPunct="1">
        <a:lnSpc>
          <a:spcPct val="90000"/>
        </a:lnSpc>
        <a:spcBef>
          <a:spcPts val="175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0" indent="-800100" algn="l" defTabSz="3200400" rtl="0" eaLnBrk="1" latinLnBrk="0" hangingPunct="1">
        <a:lnSpc>
          <a:spcPct val="90000"/>
        </a:lnSpc>
        <a:spcBef>
          <a:spcPts val="175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3601700" indent="-800100" algn="l" defTabSz="3200400" rtl="0" eaLnBrk="1" latinLnBrk="0" hangingPunct="1">
        <a:lnSpc>
          <a:spcPct val="90000"/>
        </a:lnSpc>
        <a:spcBef>
          <a:spcPts val="175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1pPr>
      <a:lvl2pPr marL="160020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2pPr>
      <a:lvl3pPr marL="320040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0080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800100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60120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120140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80160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emf"/><Relationship Id="rId5" Type="http://schemas.openxmlformats.org/officeDocument/2006/relationships/image" Target="../media/image3.png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01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5920923-6D24-4202-E8D7-BA80CE61CC37}"/>
              </a:ext>
            </a:extLst>
          </p:cNvPr>
          <p:cNvSpPr/>
          <p:nvPr/>
        </p:nvSpPr>
        <p:spPr>
          <a:xfrm>
            <a:off x="1350993" y="1122194"/>
            <a:ext cx="29302014" cy="4859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A47CF6-916C-183B-2DF3-2E196A0929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8579" y="1259242"/>
            <a:ext cx="24103522" cy="2199062"/>
          </a:xfrm>
        </p:spPr>
        <p:txBody>
          <a:bodyPr>
            <a:normAutofit/>
          </a:bodyPr>
          <a:lstStyle/>
          <a:p>
            <a:r>
              <a:rPr lang="en-US" sz="7000" b="1" i="0" dirty="0">
                <a:effectLst/>
                <a:latin typeface="Cambria" panose="02040503050406030204" pitchFamily="18" charset="0"/>
              </a:rPr>
              <a:t>Analyzing High-Redshift Galaxy Candidates as Supermassive Dark Star Candidates with JWST Data</a:t>
            </a:r>
            <a:endParaRPr lang="en-US" sz="7000" dirty="0">
              <a:latin typeface="Cambria" panose="020405030504060302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73D7CFE-C4D1-FD9C-3AC1-095820708E62}"/>
              </a:ext>
            </a:extLst>
          </p:cNvPr>
          <p:cNvSpPr txBox="1">
            <a:spLocks/>
          </p:cNvSpPr>
          <p:nvPr/>
        </p:nvSpPr>
        <p:spPr>
          <a:xfrm>
            <a:off x="2527336" y="3535786"/>
            <a:ext cx="26966008" cy="177097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3200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800" dirty="0">
                <a:latin typeface="Cambria" panose="02040503050406030204" pitchFamily="18" charset="0"/>
              </a:rPr>
              <a:t>Jillian Paulin</a:t>
            </a:r>
            <a:r>
              <a:rPr lang="en-US" sz="5800" baseline="30000" dirty="0">
                <a:latin typeface="Cambria" panose="02040503050406030204" pitchFamily="18" charset="0"/>
              </a:rPr>
              <a:t>1</a:t>
            </a:r>
            <a:r>
              <a:rPr lang="en-US" sz="5800" dirty="0">
                <a:latin typeface="Cambria" panose="02040503050406030204" pitchFamily="18" charset="0"/>
              </a:rPr>
              <a:t>, Cosmin Ilie</a:t>
            </a:r>
            <a:r>
              <a:rPr lang="en-US" sz="5800" baseline="30000" dirty="0">
                <a:latin typeface="Cambria" panose="02040503050406030204" pitchFamily="18" charset="0"/>
              </a:rPr>
              <a:t>1</a:t>
            </a:r>
            <a:r>
              <a:rPr lang="en-US" sz="5800" dirty="0">
                <a:latin typeface="Cambria" panose="02040503050406030204" pitchFamily="18" charset="0"/>
              </a:rPr>
              <a:t>, and Katherine Freese</a:t>
            </a:r>
            <a:r>
              <a:rPr lang="en-US" sz="5800" baseline="30000" dirty="0">
                <a:latin typeface="Cambria" panose="02040503050406030204" pitchFamily="18" charset="0"/>
              </a:rPr>
              <a:t>2</a:t>
            </a:r>
          </a:p>
          <a:p>
            <a:endParaRPr lang="en-US" sz="4400" baseline="30000" dirty="0">
              <a:latin typeface="Cambria" panose="02040503050406030204" pitchFamily="18" charset="0"/>
            </a:endParaRPr>
          </a:p>
          <a:p>
            <a:r>
              <a:rPr lang="en-US" sz="4200" baseline="30000" dirty="0">
                <a:latin typeface="Cambria" panose="02040503050406030204" pitchFamily="18" charset="0"/>
              </a:rPr>
              <a:t>1</a:t>
            </a:r>
            <a:r>
              <a:rPr lang="en-US" sz="4200" dirty="0">
                <a:latin typeface="Cambria" panose="02040503050406030204" pitchFamily="18" charset="0"/>
              </a:rPr>
              <a:t>Colgate University, </a:t>
            </a:r>
            <a:r>
              <a:rPr lang="en-US" sz="4200" baseline="30000" dirty="0">
                <a:latin typeface="Cambria" panose="02040503050406030204" pitchFamily="18" charset="0"/>
              </a:rPr>
              <a:t>2</a:t>
            </a:r>
            <a:r>
              <a:rPr lang="en-US" sz="4200" dirty="0">
                <a:latin typeface="Cambria" panose="02040503050406030204" pitchFamily="18" charset="0"/>
              </a:rPr>
              <a:t>University of Texas at Austin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513E96-4EDD-19E0-6C2D-2A8133C051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7210" y="1848681"/>
            <a:ext cx="3219246" cy="3219246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9B6472C-B4D5-DB76-7E22-CCADDB07475F}"/>
                  </a:ext>
                </a:extLst>
              </p:cNvPr>
              <p:cNvSpPr txBox="1"/>
              <p:nvPr/>
            </p:nvSpPr>
            <p:spPr>
              <a:xfrm>
                <a:off x="16861946" y="6981905"/>
                <a:ext cx="13789152" cy="914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latin typeface="Cambria" panose="02040503050406030204" pitchFamily="18" charset="0"/>
                  </a:rPr>
                  <a:t>Selection of Candidates &amp; Method</a:t>
                </a: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" panose="02040503050406030204" pitchFamily="18" charset="0"/>
                  </a:rPr>
                  <a:t>Unresolved (resolution limit of JWST ~0.1’’)</a:t>
                </a: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" panose="02040503050406030204" pitchFamily="18" charset="0"/>
                  </a:rPr>
                  <a:t>Spectroscopically confirmed Lyman break</a:t>
                </a: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" panose="02040503050406030204" pitchFamily="18" charset="0"/>
                  </a:rPr>
                  <a:t>Good fits (data from [3, 4]):</a:t>
                </a:r>
              </a:p>
              <a:p>
                <a:pPr marL="1485900" lvl="2" indent="-571500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" panose="02040503050406030204" pitchFamily="18" charset="0"/>
                  </a:rPr>
                  <a:t>JADES-GS-z13-0 (SMDS with Capture)</a:t>
                </a:r>
              </a:p>
              <a:p>
                <a:pPr marL="1485900" lvl="2" indent="-571500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" panose="02040503050406030204" pitchFamily="18" charset="0"/>
                  </a:rPr>
                  <a:t>JADES-GS-z12-0 (SMDS with AC)</a:t>
                </a:r>
              </a:p>
              <a:p>
                <a:pPr marL="1485900" lvl="2" indent="-571500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" panose="02040503050406030204" pitchFamily="18" charset="0"/>
                  </a:rPr>
                  <a:t>JADES-GS-z11-0 (SMDS with AC)</a:t>
                </a: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" panose="02040503050406030204" pitchFamily="18" charset="0"/>
                  </a:rPr>
                  <a:t>Photometric fit using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600" dirty="0">
                    <a:latin typeface="Cambria" panose="02040503050406030204" pitchFamily="18" charset="0"/>
                  </a:rPr>
                  <a:t> analysis</a:t>
                </a: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" panose="02040503050406030204" pitchFamily="18" charset="0"/>
                  </a:rPr>
                  <a:t>Take average flux in each NIRCAM photometric band:</a:t>
                </a: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endParaRPr lang="en-US" sz="3600" dirty="0">
                  <a:latin typeface="Cambria" panose="02040503050406030204" pitchFamily="18" charset="0"/>
                </a:endParaRP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endParaRPr lang="en-US" sz="3600" dirty="0">
                  <a:latin typeface="Cambria" panose="02040503050406030204" pitchFamily="18" charset="0"/>
                </a:endParaRP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endParaRPr lang="en-US" sz="3600" i="1" dirty="0">
                  <a:latin typeface="Cambria Math" panose="02040503050406030204" pitchFamily="18" charset="0"/>
                </a:endParaRP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US" sz="3600" dirty="0">
                    <a:latin typeface="Cambria" panose="02040503050406030204" pitchFamily="18" charset="0"/>
                  </a:rPr>
                  <a:t>Calculate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600" dirty="0">
                    <a:latin typeface="Cambria" panose="02040503050406030204" pitchFamily="18" charset="0"/>
                  </a:rPr>
                  <a:t> by the following:</a:t>
                </a: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endParaRPr lang="en-US" sz="3600" dirty="0">
                  <a:latin typeface="Cambria" panose="02040503050406030204" pitchFamily="18" charset="0"/>
                </a:endParaRP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endParaRPr lang="en-US" sz="3600" dirty="0">
                  <a:latin typeface="Cambria" panose="02040503050406030204" pitchFamily="18" charset="0"/>
                </a:endParaRPr>
              </a:p>
              <a:p>
                <a:endParaRPr lang="en-US" sz="36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9B6472C-B4D5-DB76-7E22-CCADDB0747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61946" y="6981905"/>
                <a:ext cx="13789152" cy="9144000"/>
              </a:xfrm>
              <a:prstGeom prst="rect">
                <a:avLst/>
              </a:prstGeom>
              <a:blipFill>
                <a:blip r:embed="rId4"/>
                <a:stretch>
                  <a:fillRect l="-1196" t="-18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B6B6B4DD-8B75-4A7C-BECA-28886EAF36DA}"/>
              </a:ext>
            </a:extLst>
          </p:cNvPr>
          <p:cNvSpPr txBox="1"/>
          <p:nvPr/>
        </p:nvSpPr>
        <p:spPr>
          <a:xfrm>
            <a:off x="1350993" y="6984941"/>
            <a:ext cx="13791063" cy="91409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Cambria" panose="02040503050406030204" pitchFamily="18" charset="0"/>
              </a:rPr>
              <a:t>Introduction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latin typeface="Cambria" panose="02040503050406030204" pitchFamily="18" charset="0"/>
              </a:rPr>
              <a:t>Problem: too many galaxies, too early in the universe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latin typeface="Cambria" panose="02040503050406030204" pitchFamily="18" charset="0"/>
              </a:rPr>
              <a:t>What if some of these galaxies were Dark Stars?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latin typeface="Cambria" panose="02040503050406030204" pitchFamily="18" charset="0"/>
              </a:rPr>
              <a:t>Dark Stars (DS) [1, 2]: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>
                <a:latin typeface="Cambria" panose="02040503050406030204" pitchFamily="18" charset="0"/>
              </a:rPr>
              <a:t>Theoretical; form in dark matter (DM) haloes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>
                <a:latin typeface="Cambria" panose="02040503050406030204" pitchFamily="18" charset="0"/>
              </a:rPr>
              <a:t>Form via Extended Adiabatic Contraction (AC) or with DM capture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>
                <a:latin typeface="Cambria" panose="02040503050406030204" pitchFamily="18" charset="0"/>
              </a:rPr>
              <a:t>Powered predominantly by DM annihilations rather than fusion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endParaRPr lang="en-US" sz="4000" dirty="0">
              <a:latin typeface="Cambria" panose="02040503050406030204" pitchFamily="18" charset="0"/>
            </a:endParaRPr>
          </a:p>
          <a:p>
            <a:pPr marL="1485900" lvl="2" indent="-571500">
              <a:buFont typeface="Arial" panose="020B0604020202020204" pitchFamily="34" charset="0"/>
              <a:buChar char="•"/>
            </a:pPr>
            <a:endParaRPr lang="en-US" sz="4000" dirty="0">
              <a:latin typeface="Cambria" panose="02040503050406030204" pitchFamily="18" charset="0"/>
            </a:endParaRPr>
          </a:p>
          <a:p>
            <a:pPr marL="1485900" lvl="2" indent="-571500">
              <a:buFont typeface="Arial" panose="020B0604020202020204" pitchFamily="34" charset="0"/>
              <a:buChar char="•"/>
            </a:pPr>
            <a:endParaRPr lang="en-US" sz="4000" dirty="0">
              <a:latin typeface="Cambria" panose="02040503050406030204" pitchFamily="18" charset="0"/>
            </a:endParaRPr>
          </a:p>
          <a:p>
            <a:pPr marL="1485900" lvl="2" indent="-571500">
              <a:buFont typeface="Arial" panose="020B0604020202020204" pitchFamily="34" charset="0"/>
              <a:buChar char="•"/>
            </a:pPr>
            <a:endParaRPr lang="en-US" sz="4000" dirty="0">
              <a:latin typeface="Cambria" panose="02040503050406030204" pitchFamily="18" charset="0"/>
            </a:endParaRPr>
          </a:p>
          <a:p>
            <a:pPr marL="1485900" lvl="2" indent="-571500">
              <a:buFont typeface="Arial" panose="020B0604020202020204" pitchFamily="34" charset="0"/>
              <a:buChar char="•"/>
            </a:pPr>
            <a:endParaRPr lang="en-US" sz="4000" dirty="0">
              <a:latin typeface="Cambria" panose="02040503050406030204" pitchFamily="18" charset="0"/>
            </a:endParaRPr>
          </a:p>
          <a:p>
            <a:pPr marL="1485900" lvl="2" indent="-571500">
              <a:buFont typeface="Arial" panose="020B0604020202020204" pitchFamily="34" charset="0"/>
              <a:buChar char="•"/>
            </a:pPr>
            <a:endParaRPr lang="en-US" sz="4000" dirty="0">
              <a:latin typeface="Cambria" panose="02040503050406030204" pitchFamily="18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80F4141-B59A-3EAE-7936-57DB7DD022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4453" y="12124544"/>
            <a:ext cx="4410270" cy="3607601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9BC9B084-015C-6C44-B9D9-7F26CEFB9D39}"/>
              </a:ext>
            </a:extLst>
          </p:cNvPr>
          <p:cNvGrpSpPr/>
          <p:nvPr/>
        </p:nvGrpSpPr>
        <p:grpSpPr>
          <a:xfrm>
            <a:off x="19901852" y="12402017"/>
            <a:ext cx="7227366" cy="3190726"/>
            <a:chOff x="4019179" y="29415448"/>
            <a:chExt cx="7227366" cy="3475565"/>
          </a:xfrm>
        </p:grpSpPr>
        <p:pic>
          <p:nvPicPr>
            <p:cNvPr id="26" name="Picture 25" descr="Text, letter&#10;&#10;Description automatically generated">
              <a:extLst>
                <a:ext uri="{FF2B5EF4-FFF2-40B4-BE49-F238E27FC236}">
                  <a16:creationId xmlns:a16="http://schemas.microsoft.com/office/drawing/2014/main" id="{D4080BB6-F9E3-54EB-9A99-C2E3C998F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19179" y="29415448"/>
              <a:ext cx="7227366" cy="1401671"/>
            </a:xfrm>
            <a:prstGeom prst="rect">
              <a:avLst/>
            </a:prstGeom>
          </p:spPr>
        </p:pic>
        <p:pic>
          <p:nvPicPr>
            <p:cNvPr id="29" name="Picture 28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C1EF993F-622C-0205-FD61-ADE1FB97CB2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79052" y="31751349"/>
              <a:ext cx="4777822" cy="1139664"/>
            </a:xfrm>
            <a:prstGeom prst="rect">
              <a:avLst/>
            </a:prstGeom>
          </p:spPr>
        </p:pic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A3F910D8-4679-0F82-537E-BC4EDC412D13}"/>
              </a:ext>
            </a:extLst>
          </p:cNvPr>
          <p:cNvSpPr/>
          <p:nvPr/>
        </p:nvSpPr>
        <p:spPr>
          <a:xfrm>
            <a:off x="16861946" y="32917804"/>
            <a:ext cx="13791061" cy="51421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B7C22B0-2BC1-3220-9582-62972EC7BC6F}"/>
              </a:ext>
            </a:extLst>
          </p:cNvPr>
          <p:cNvGrpSpPr/>
          <p:nvPr/>
        </p:nvGrpSpPr>
        <p:grpSpPr>
          <a:xfrm>
            <a:off x="1350993" y="17170565"/>
            <a:ext cx="29302014" cy="14557831"/>
            <a:chOff x="1350993" y="19950637"/>
            <a:chExt cx="29302014" cy="1455783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2A9E4EF-DA1C-D74B-E224-25DD773B82BC}"/>
                </a:ext>
              </a:extLst>
            </p:cNvPr>
            <p:cNvSpPr txBox="1"/>
            <p:nvPr/>
          </p:nvSpPr>
          <p:spPr>
            <a:xfrm>
              <a:off x="1350993" y="19950637"/>
              <a:ext cx="29302014" cy="145578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latin typeface="Cambria" panose="02040503050406030204" pitchFamily="18" charset="0"/>
                </a:rPr>
                <a:t>Results</a:t>
              </a: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endParaRPr lang="en-US" sz="4000" dirty="0">
                <a:latin typeface="Cambria" panose="02040503050406030204" pitchFamily="18" charset="0"/>
              </a:endParaRP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5443F3FE-37E1-1269-FF92-2BA78ED6927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0528798" y="26977703"/>
              <a:ext cx="9036916" cy="753076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DC42A9D7-B6DB-FBE9-80A2-2CEF7C46299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1491883" y="26977703"/>
              <a:ext cx="9036915" cy="753076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C9971BFF-20C2-01D9-B5C0-453ADA4D50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107462" y="26977704"/>
              <a:ext cx="9036915" cy="753076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EC8ED2D1-A8AD-AA11-71E3-6B631E6E28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1147403" y="20842253"/>
              <a:ext cx="7799705" cy="649975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6E0FBD8-E9F7-5CF6-9D67-AE3946771B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2102147" y="20842253"/>
              <a:ext cx="7799705" cy="649975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521FDB56-7456-2544-B8F7-A6DFEB6CA5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722108" y="20958615"/>
              <a:ext cx="7799705" cy="6499754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B40EC7E7-EFCE-3994-5127-FFF1E8061FC7}"/>
              </a:ext>
            </a:extLst>
          </p:cNvPr>
          <p:cNvSpPr/>
          <p:nvPr/>
        </p:nvSpPr>
        <p:spPr>
          <a:xfrm>
            <a:off x="1350993" y="32917804"/>
            <a:ext cx="13791061" cy="51421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4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7DA022C-0F35-B964-9499-3058E85191E9}"/>
              </a:ext>
            </a:extLst>
          </p:cNvPr>
          <p:cNvSpPr txBox="1"/>
          <p:nvPr/>
        </p:nvSpPr>
        <p:spPr>
          <a:xfrm>
            <a:off x="1350993" y="32917804"/>
            <a:ext cx="13791061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Cambria" panose="02040503050406030204" pitchFamily="18" charset="0"/>
              </a:rPr>
              <a:t>Discussion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500" dirty="0">
                <a:latin typeface="Cambria" panose="02040503050406030204" pitchFamily="18" charset="0"/>
              </a:rPr>
              <a:t>There is a degeneracy between </a:t>
            </a:r>
            <a:r>
              <a:rPr lang="en-US" sz="3500" dirty="0" err="1">
                <a:latin typeface="Cambria" panose="02040503050406030204" pitchFamily="18" charset="0"/>
              </a:rPr>
              <a:t>μ</a:t>
            </a:r>
            <a:r>
              <a:rPr lang="en-US" sz="3500" dirty="0">
                <a:latin typeface="Cambria" panose="02040503050406030204" pitchFamily="18" charset="0"/>
              </a:rPr>
              <a:t> and M for SMDS with capture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500" dirty="0">
                <a:latin typeface="Cambria" panose="02040503050406030204" pitchFamily="18" charset="0"/>
              </a:rPr>
              <a:t>In [3], the authors claim that JADES-z11 and JADES-z12 are resolved; they are actually unresolved (resolution limit of JWST is ~0.1’’)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500" dirty="0">
                <a:latin typeface="Cambria" panose="02040503050406030204" pitchFamily="18" charset="0"/>
              </a:rPr>
              <a:t>Notice: </a:t>
            </a:r>
            <a:r>
              <a:rPr lang="en-US" sz="3500" dirty="0" err="1">
                <a:latin typeface="Cambria" panose="02040503050406030204" pitchFamily="18" charset="0"/>
              </a:rPr>
              <a:t>μ</a:t>
            </a:r>
            <a:r>
              <a:rPr lang="en-US" sz="3500" dirty="0">
                <a:latin typeface="Cambria" panose="02040503050406030204" pitchFamily="18" charset="0"/>
              </a:rPr>
              <a:t>&lt;1 for our JADES-GS-z11-0 fit</a:t>
            </a:r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3500" dirty="0">
                <a:latin typeface="Cambria" panose="02040503050406030204" pitchFamily="18" charset="0"/>
              </a:rPr>
              <a:t>De-lensing is possible at very </a:t>
            </a:r>
            <a:r>
              <a:rPr lang="en-US" sz="3500">
                <a:latin typeface="Cambria" panose="02040503050406030204" pitchFamily="18" charset="0"/>
              </a:rPr>
              <a:t>high redshift [5]</a:t>
            </a:r>
            <a:endParaRPr lang="en-US" sz="3500" dirty="0">
              <a:latin typeface="Cambria" panose="02040503050406030204" pitchFamily="18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500" dirty="0">
                <a:latin typeface="Cambria" panose="02040503050406030204" pitchFamily="18" charset="0"/>
              </a:rPr>
              <a:t>Follow-up spectroscopy is required to distinguish SMDS from galaxies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99BEE00-B809-D15A-409F-7DB0FF34BFB7}"/>
              </a:ext>
            </a:extLst>
          </p:cNvPr>
          <p:cNvSpPr txBox="1"/>
          <p:nvPr/>
        </p:nvSpPr>
        <p:spPr>
          <a:xfrm>
            <a:off x="16860037" y="32936256"/>
            <a:ext cx="13791061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Cambria" panose="02040503050406030204" pitchFamily="18" charset="0"/>
              </a:rPr>
              <a:t>References</a:t>
            </a:r>
          </a:p>
          <a:p>
            <a:r>
              <a:rPr lang="en-US" sz="2800" dirty="0">
                <a:latin typeface="Cambria" panose="02040503050406030204" pitchFamily="18" charset="0"/>
              </a:rPr>
              <a:t>[1] D. </a:t>
            </a:r>
            <a:r>
              <a:rPr lang="en-US" sz="2800" dirty="0" err="1">
                <a:latin typeface="Cambria" panose="02040503050406030204" pitchFamily="18" charset="0"/>
              </a:rPr>
              <a:t>Spolyar</a:t>
            </a:r>
            <a:r>
              <a:rPr lang="en-US" sz="2800" dirty="0">
                <a:latin typeface="Cambria" panose="02040503050406030204" pitchFamily="18" charset="0"/>
              </a:rPr>
              <a:t>, K. Freese, and P. </a:t>
            </a:r>
            <a:r>
              <a:rPr lang="en-US" sz="2800" dirty="0" err="1">
                <a:latin typeface="Cambria" panose="02040503050406030204" pitchFamily="18" charset="0"/>
              </a:rPr>
              <a:t>Gondolo</a:t>
            </a:r>
            <a:r>
              <a:rPr lang="en-US" sz="2800" dirty="0">
                <a:latin typeface="Cambria" panose="02040503050406030204" pitchFamily="18" charset="0"/>
              </a:rPr>
              <a:t>, Dark matter and the first stars: a new phase of stellar evolution, Phys. Rev. Lett. </a:t>
            </a:r>
            <a:r>
              <a:rPr lang="en-US" sz="2800" b="1" dirty="0">
                <a:latin typeface="Cambria" panose="02040503050406030204" pitchFamily="18" charset="0"/>
              </a:rPr>
              <a:t>100</a:t>
            </a:r>
            <a:r>
              <a:rPr lang="en-US" sz="2800" dirty="0">
                <a:latin typeface="Cambria" panose="02040503050406030204" pitchFamily="18" charset="0"/>
              </a:rPr>
              <a:t>, 051101 (2008), arXiv:0705.0521</a:t>
            </a:r>
          </a:p>
          <a:p>
            <a:r>
              <a:rPr lang="en-US" sz="2800" dirty="0">
                <a:latin typeface="Cambria" panose="02040503050406030204" pitchFamily="18" charset="0"/>
              </a:rPr>
              <a:t>[2] K. Freese, C. </a:t>
            </a:r>
            <a:r>
              <a:rPr lang="en-US" sz="2800" dirty="0" err="1">
                <a:latin typeface="Cambria" panose="02040503050406030204" pitchFamily="18" charset="0"/>
              </a:rPr>
              <a:t>Ilie</a:t>
            </a:r>
            <a:r>
              <a:rPr lang="en-US" sz="2800" dirty="0">
                <a:latin typeface="Cambria" panose="02040503050406030204" pitchFamily="18" charset="0"/>
              </a:rPr>
              <a:t>, D. </a:t>
            </a:r>
            <a:r>
              <a:rPr lang="en-US" sz="2800" dirty="0" err="1">
                <a:latin typeface="Cambria" panose="02040503050406030204" pitchFamily="18" charset="0"/>
              </a:rPr>
              <a:t>Spolyar</a:t>
            </a:r>
            <a:r>
              <a:rPr lang="en-US" sz="2800" dirty="0">
                <a:latin typeface="Cambria" panose="02040503050406030204" pitchFamily="18" charset="0"/>
              </a:rPr>
              <a:t>, M. </a:t>
            </a:r>
            <a:r>
              <a:rPr lang="en-US" sz="2800" dirty="0" err="1">
                <a:latin typeface="Cambria" panose="02040503050406030204" pitchFamily="18" charset="0"/>
              </a:rPr>
              <a:t>Valluri</a:t>
            </a:r>
            <a:r>
              <a:rPr lang="en-US" sz="2800" dirty="0">
                <a:latin typeface="Cambria" panose="02040503050406030204" pitchFamily="18" charset="0"/>
              </a:rPr>
              <a:t>, and P. Bodenheimer, Supermassive Dark Stars: Detectable in JWST, </a:t>
            </a:r>
            <a:r>
              <a:rPr lang="en-US" sz="2800" dirty="0" err="1">
                <a:latin typeface="Cambria" panose="02040503050406030204" pitchFamily="18" charset="0"/>
              </a:rPr>
              <a:t>Astrophys</a:t>
            </a:r>
            <a:r>
              <a:rPr lang="en-US" sz="2800" dirty="0">
                <a:latin typeface="Cambria" panose="02040503050406030204" pitchFamily="18" charset="0"/>
              </a:rPr>
              <a:t>. J. </a:t>
            </a:r>
            <a:r>
              <a:rPr lang="en-US" sz="2800" b="1" dirty="0">
                <a:latin typeface="Cambria" panose="02040503050406030204" pitchFamily="18" charset="0"/>
              </a:rPr>
              <a:t>716</a:t>
            </a:r>
            <a:r>
              <a:rPr lang="en-US" sz="2800" dirty="0">
                <a:latin typeface="Cambria" panose="02040503050406030204" pitchFamily="18" charset="0"/>
              </a:rPr>
              <a:t>, 1397 (2010), arXiv:1002.2233</a:t>
            </a:r>
          </a:p>
          <a:p>
            <a:r>
              <a:rPr lang="en-US" sz="2800" dirty="0">
                <a:latin typeface="Cambria" panose="02040503050406030204" pitchFamily="18" charset="0"/>
              </a:rPr>
              <a:t>[3] B.E. Robertson et al, Discovery and properties of the earliest galaxies with confirmed distances, </a:t>
            </a:r>
            <a:r>
              <a:rPr lang="en-US" sz="2800" dirty="0" err="1">
                <a:latin typeface="Cambria" panose="02040503050406030204" pitchFamily="18" charset="0"/>
              </a:rPr>
              <a:t>arXiv</a:t>
            </a:r>
            <a:r>
              <a:rPr lang="en-US" sz="2800" dirty="0">
                <a:latin typeface="Cambria" panose="02040503050406030204" pitchFamily="18" charset="0"/>
              </a:rPr>
              <a:t> e-prints, arXiv:2212.04480 (2022)</a:t>
            </a:r>
          </a:p>
          <a:p>
            <a:r>
              <a:rPr lang="en-US" sz="2800" dirty="0">
                <a:latin typeface="Cambria" panose="02040503050406030204" pitchFamily="18" charset="0"/>
              </a:rPr>
              <a:t>[4] E. Curtis-Lake et al, Spectroscopic confirmation of four metal-poor galaxies at z=10.3-13.2, </a:t>
            </a:r>
            <a:r>
              <a:rPr lang="en-US" sz="2800" dirty="0" err="1">
                <a:latin typeface="Cambria" panose="02040503050406030204" pitchFamily="18" charset="0"/>
              </a:rPr>
              <a:t>arXiv</a:t>
            </a:r>
            <a:r>
              <a:rPr lang="en-US" sz="2800" dirty="0">
                <a:latin typeface="Cambria" panose="02040503050406030204" pitchFamily="18" charset="0"/>
              </a:rPr>
              <a:t> e-prints, arXiv:2212.04568 (2022)</a:t>
            </a:r>
          </a:p>
          <a:p>
            <a:r>
              <a:rPr lang="en-US" sz="2800" dirty="0">
                <a:latin typeface="Cambria" panose="02040503050406030204" pitchFamily="18" charset="0"/>
              </a:rPr>
              <a:t>[5] Y. Wang, D.E. </a:t>
            </a:r>
            <a:r>
              <a:rPr lang="en-US" sz="2800" dirty="0" err="1">
                <a:latin typeface="Cambria" panose="02040503050406030204" pitchFamily="18" charset="0"/>
              </a:rPr>
              <a:t>Holz</a:t>
            </a:r>
            <a:r>
              <a:rPr lang="en-US" sz="2800" dirty="0">
                <a:latin typeface="Cambria" panose="02040503050406030204" pitchFamily="18" charset="0"/>
              </a:rPr>
              <a:t>, and D. Munshi, A Universal Probability Distribution Function for Weak-lensing Amplification, </a:t>
            </a:r>
            <a:r>
              <a:rPr lang="en-US" sz="2800" dirty="0" err="1">
                <a:latin typeface="Cambria" panose="02040503050406030204" pitchFamily="18" charset="0"/>
              </a:rPr>
              <a:t>Astrophys</a:t>
            </a:r>
            <a:r>
              <a:rPr lang="en-US" sz="2800" dirty="0">
                <a:latin typeface="Cambria" panose="02040503050406030204" pitchFamily="18" charset="0"/>
              </a:rPr>
              <a:t>. J. </a:t>
            </a:r>
            <a:r>
              <a:rPr lang="en-US" sz="2800" b="1" dirty="0">
                <a:latin typeface="Cambria" panose="02040503050406030204" pitchFamily="18" charset="0"/>
              </a:rPr>
              <a:t>572</a:t>
            </a:r>
            <a:r>
              <a:rPr lang="en-US" sz="2800" dirty="0">
                <a:latin typeface="Cambria" panose="02040503050406030204" pitchFamily="18" charset="0"/>
              </a:rPr>
              <a:t> (2002)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CA5FB1-2EFA-9CF3-B263-2EB542E265C2}"/>
              </a:ext>
            </a:extLst>
          </p:cNvPr>
          <p:cNvSpPr txBox="1"/>
          <p:nvPr/>
        </p:nvSpPr>
        <p:spPr>
          <a:xfrm>
            <a:off x="13410790" y="5379943"/>
            <a:ext cx="3462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Cambria" panose="02040503050406030204" pitchFamily="18" charset="0"/>
              </a:rPr>
              <a:t>Contact: </a:t>
            </a:r>
            <a:r>
              <a:rPr lang="en-US" sz="1800" dirty="0" err="1">
                <a:latin typeface="Cambria" panose="02040503050406030204" pitchFamily="18" charset="0"/>
              </a:rPr>
              <a:t>jpaulin@colgate.edu</a:t>
            </a:r>
            <a:endParaRPr lang="en-US" sz="1800" dirty="0">
              <a:latin typeface="Cambria" panose="020405030504060302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705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3409</TotalTime>
  <Words>420</Words>
  <Application>Microsoft Macintosh PowerPoint</Application>
  <PresentationFormat>Custom</PresentationFormat>
  <Paragraphs>64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</vt:lpstr>
      <vt:lpstr>Cambria Math</vt:lpstr>
      <vt:lpstr>Office Theme</vt:lpstr>
      <vt:lpstr>Analyzing High-Redshift Galaxy Candidates as Supermassive Dark Star Candidates with JWST Data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Analyzing High-Redshift Galaxy Candidates as Supermassive Dark Star Candidates with JWST Data</dc:title>
  <dc:creator>Jillian Paulin '23</dc:creator>
  <cp:lastModifiedBy>Jillian Paulin '23</cp:lastModifiedBy>
  <cp:revision>24</cp:revision>
  <dcterms:created xsi:type="dcterms:W3CDTF">2023-03-20T16:35:41Z</dcterms:created>
  <dcterms:modified xsi:type="dcterms:W3CDTF">2023-03-29T15:17:24Z</dcterms:modified>
</cp:coreProperties>
</file>