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8" r:id="rId5"/>
    <p:sldId id="261" r:id="rId6"/>
    <p:sldId id="259" r:id="rId7"/>
    <p:sldId id="267" r:id="rId8"/>
    <p:sldId id="268" r:id="rId9"/>
    <p:sldId id="256" r:id="rId10"/>
    <p:sldId id="262" r:id="rId11"/>
    <p:sldId id="257" r:id="rId12"/>
    <p:sldId id="269" r:id="rId13"/>
    <p:sldId id="273" r:id="rId14"/>
    <p:sldId id="275" r:id="rId15"/>
    <p:sldId id="274" r:id="rId16"/>
    <p:sldId id="270" r:id="rId17"/>
    <p:sldId id="266" r:id="rId18"/>
    <p:sldId id="271" r:id="rId19"/>
    <p:sldId id="277" r:id="rId20"/>
    <p:sldId id="265" r:id="rId21"/>
    <p:sldId id="279" r:id="rId22"/>
    <p:sldId id="258" r:id="rId23"/>
    <p:sldId id="272" r:id="rId24"/>
    <p:sldId id="276" r:id="rId25"/>
    <p:sldId id="26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97" d="100"/>
          <a:sy n="197" d="100"/>
        </p:scale>
        <p:origin x="15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0106-A8D6-4BA6-8567-5148EDDD51F9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C01B-426A-4F98-B0C5-48E7885843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57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0106-A8D6-4BA6-8567-5148EDDD51F9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C01B-426A-4F98-B0C5-48E7885843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4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0106-A8D6-4BA6-8567-5148EDDD51F9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C01B-426A-4F98-B0C5-48E7885843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274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0106-A8D6-4BA6-8567-5148EDDD51F9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C01B-426A-4F98-B0C5-48E7885843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46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0106-A8D6-4BA6-8567-5148EDDD51F9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C01B-426A-4F98-B0C5-48E7885843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038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0106-A8D6-4BA6-8567-5148EDDD51F9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C01B-426A-4F98-B0C5-48E7885843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17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0106-A8D6-4BA6-8567-5148EDDD51F9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C01B-426A-4F98-B0C5-48E7885843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962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0106-A8D6-4BA6-8567-5148EDDD51F9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C01B-426A-4F98-B0C5-48E7885843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87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0106-A8D6-4BA6-8567-5148EDDD51F9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C01B-426A-4F98-B0C5-48E7885843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59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0106-A8D6-4BA6-8567-5148EDDD51F9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C01B-426A-4F98-B0C5-48E7885843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83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0106-A8D6-4BA6-8567-5148EDDD51F9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C01B-426A-4F98-B0C5-48E7885843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084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50106-A8D6-4BA6-8567-5148EDDD51F9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3C01B-426A-4F98-B0C5-48E7885843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44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KeithSloan/GDML" TargetMode="External"/><Relationship Id="rId2" Type="http://schemas.openxmlformats.org/officeDocument/2006/relationships/hyperlink" Target="https://github.com/KeithSloan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4952" y="817638"/>
            <a:ext cx="671094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 1 Quick overview of Concave assembly option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Part 2 Corrado kindly made a list of pro and con which I try to address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79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924" y="222552"/>
            <a:ext cx="11074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Concave assembly</a:t>
            </a:r>
            <a:endParaRPr lang="en-GB" dirty="0"/>
          </a:p>
          <a:p>
            <a:pPr lvl="0"/>
            <a:r>
              <a:rPr lang="en-GB" b="1" dirty="0" smtClean="0"/>
              <a:t>Contra</a:t>
            </a:r>
            <a:r>
              <a:rPr lang="en-GB" b="1" dirty="0"/>
              <a:t>: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LO electrical </a:t>
            </a:r>
            <a:r>
              <a:rPr lang="en-GB" i="1" dirty="0"/>
              <a:t>interconnection</a:t>
            </a:r>
            <a:r>
              <a:rPr lang="en-GB" dirty="0"/>
              <a:t> issue. As you said, it creates a problem with the electrical interconnection that </a:t>
            </a:r>
          </a:p>
          <a:p>
            <a:pPr lvl="1"/>
            <a:r>
              <a:rPr lang="en-GB" dirty="0"/>
              <a:t>can be solved by tab bonding or reversing the chip for the wire bonding. Up to now, we cannot base the ITS3 </a:t>
            </a:r>
          </a:p>
          <a:p>
            <a:pPr lvl="1"/>
            <a:r>
              <a:rPr lang="en-GB" dirty="0"/>
              <a:t>development on tab bonding or another interconnection that differs from wire bonding  (it must be demonstrated </a:t>
            </a:r>
            <a:r>
              <a:rPr lang="en-GB" dirty="0" smtClean="0"/>
              <a:t>that </a:t>
            </a:r>
            <a:r>
              <a:rPr lang="en-GB" dirty="0"/>
              <a:t>you can bond 40um chips with them). Reversing the chips will complicate the assembly, but it could be </a:t>
            </a:r>
            <a:r>
              <a:rPr lang="en-GB" dirty="0" smtClean="0"/>
              <a:t>feasible in </a:t>
            </a:r>
            <a:r>
              <a:rPr lang="en-GB" dirty="0"/>
              <a:t>principle</a:t>
            </a:r>
            <a:r>
              <a:rPr lang="en-GB" dirty="0" smtClean="0"/>
              <a:t>.</a:t>
            </a:r>
            <a:endParaRPr lang="en-US" dirty="0"/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As of now wire bonding seems the way to go , according to NIKHEF bonding specialist at a distance of 300-500 mu Bond </a:t>
            </a:r>
            <a:r>
              <a:rPr lang="en-US" dirty="0" err="1" smtClean="0">
                <a:solidFill>
                  <a:schemeClr val="accent5"/>
                </a:solidFill>
              </a:rPr>
              <a:t>hight</a:t>
            </a:r>
            <a:r>
              <a:rPr lang="en-US" dirty="0" smtClean="0">
                <a:solidFill>
                  <a:schemeClr val="accent5"/>
                </a:solidFill>
              </a:rPr>
              <a:t> can be around 80 mu bonding (NOTE 1 WE GOT 1 MM TO BEAMPIPE) (Note 2 we did measurements on a concave bended </a:t>
            </a:r>
            <a:r>
              <a:rPr lang="en-US" dirty="0" err="1" smtClean="0">
                <a:solidFill>
                  <a:schemeClr val="accent5"/>
                </a:solidFill>
              </a:rPr>
              <a:t>alpide</a:t>
            </a:r>
            <a:r>
              <a:rPr lang="en-US" dirty="0" smtClean="0">
                <a:solidFill>
                  <a:schemeClr val="accent5"/>
                </a:solidFill>
              </a:rPr>
              <a:t> (</a:t>
            </a:r>
            <a:r>
              <a:rPr lang="en-US" dirty="0" err="1" smtClean="0">
                <a:solidFill>
                  <a:schemeClr val="accent5"/>
                </a:solidFill>
              </a:rPr>
              <a:t>analisis</a:t>
            </a:r>
            <a:r>
              <a:rPr lang="en-US" dirty="0" smtClean="0">
                <a:solidFill>
                  <a:schemeClr val="accent5"/>
                </a:solidFill>
              </a:rPr>
              <a:t> </a:t>
            </a:r>
            <a:r>
              <a:rPr lang="en-US" dirty="0" err="1" smtClean="0">
                <a:solidFill>
                  <a:schemeClr val="accent5"/>
                </a:solidFill>
              </a:rPr>
              <a:t>wil</a:t>
            </a:r>
            <a:r>
              <a:rPr lang="en-US" dirty="0" smtClean="0">
                <a:solidFill>
                  <a:schemeClr val="accent5"/>
                </a:solidFill>
              </a:rPr>
              <a:t> be continued round </a:t>
            </a:r>
            <a:r>
              <a:rPr lang="en-US" dirty="0" err="1" smtClean="0">
                <a:solidFill>
                  <a:schemeClr val="accent5"/>
                </a:solidFill>
              </a:rPr>
              <a:t>september</a:t>
            </a:r>
            <a:r>
              <a:rPr lang="en-US" dirty="0" smtClean="0">
                <a:solidFill>
                  <a:schemeClr val="accent5"/>
                </a:solidFill>
              </a:rPr>
              <a:t>) effects seem low but needs to be validated (wp3?)</a:t>
            </a:r>
            <a:r>
              <a:rPr lang="en-GB" dirty="0"/>
              <a:t> 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600" y="3352799"/>
            <a:ext cx="2153047" cy="17920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372" y="4922762"/>
            <a:ext cx="3492208" cy="19856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6250" y="3352800"/>
            <a:ext cx="2073502" cy="179203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7726439" y="4001482"/>
            <a:ext cx="1596571" cy="1689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94" y="3352800"/>
            <a:ext cx="5648325" cy="35052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4199467" y="4997752"/>
            <a:ext cx="2825448" cy="11708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1457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3067" y="1112762"/>
            <a:ext cx="91133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Extra note on interconnect ,Pending on final data bitrate (2-5Gbit ???) Marcel Rossewij expects 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2-5 cm pcb/flex no problem longer (30cm e.g.) Has to be tested </a:t>
            </a:r>
          </a:p>
          <a:p>
            <a:endParaRPr lang="en-US" dirty="0">
              <a:solidFill>
                <a:schemeClr val="accent5"/>
              </a:solidFill>
            </a:endParaRPr>
          </a:p>
          <a:p>
            <a:r>
              <a:rPr lang="en-US" dirty="0" smtClean="0">
                <a:solidFill>
                  <a:schemeClr val="accent5"/>
                </a:solidFill>
              </a:rPr>
              <a:t>So it could </a:t>
            </a:r>
            <a:r>
              <a:rPr lang="en-US" dirty="0" err="1" smtClean="0">
                <a:solidFill>
                  <a:schemeClr val="accent5"/>
                </a:solidFill>
              </a:rPr>
              <a:t>wel</a:t>
            </a:r>
            <a:r>
              <a:rPr lang="en-US" dirty="0" smtClean="0">
                <a:solidFill>
                  <a:schemeClr val="accent5"/>
                </a:solidFill>
              </a:rPr>
              <a:t> be that we need firefly like connectors at a couple cm from edge of silicon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This would be a consideration in material budget of support cone </a:t>
            </a:r>
            <a:r>
              <a:rPr lang="en-US" dirty="0" err="1" smtClean="0">
                <a:solidFill>
                  <a:schemeClr val="accent5"/>
                </a:solidFill>
              </a:rPr>
              <a:t>desing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69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3182" y="-54616"/>
            <a:ext cx="110018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GB" dirty="0" smtClean="0"/>
          </a:p>
          <a:p>
            <a:pPr lvl="1"/>
            <a:r>
              <a:rPr lang="en-GB" b="1" dirty="0"/>
              <a:t>Concave assembly</a:t>
            </a:r>
            <a:endParaRPr lang="en-GB" dirty="0"/>
          </a:p>
          <a:p>
            <a:pPr lvl="1"/>
            <a:r>
              <a:rPr lang="en-GB" b="1" dirty="0" smtClean="0"/>
              <a:t>Contra</a:t>
            </a:r>
            <a:r>
              <a:rPr lang="en-GB" b="1" dirty="0"/>
              <a:t>:</a:t>
            </a:r>
            <a:r>
              <a:rPr lang="en-GB" dirty="0"/>
              <a:t> 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Alignment </a:t>
            </a:r>
            <a:r>
              <a:rPr lang="en-GB" dirty="0"/>
              <a:t>control concerning the mechanics during bending/gluing. It is unclear how you can align the chip </a:t>
            </a:r>
          </a:p>
          <a:p>
            <a:pPr lvl="1"/>
            <a:r>
              <a:rPr lang="en-GB" dirty="0"/>
              <a:t>in the conclave mandrel</a:t>
            </a:r>
            <a:r>
              <a:rPr lang="en-GB" dirty="0" smtClean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I noticed that before applying vacuum the silicon slides well in the “Japanese tissue” we can </a:t>
            </a:r>
            <a:r>
              <a:rPr lang="en-US" dirty="0" err="1" smtClean="0">
                <a:solidFill>
                  <a:schemeClr val="accent5"/>
                </a:solidFill>
              </a:rPr>
              <a:t>aling</a:t>
            </a:r>
            <a:r>
              <a:rPr lang="en-US" dirty="0" smtClean="0">
                <a:solidFill>
                  <a:schemeClr val="accent5"/>
                </a:solidFill>
              </a:rPr>
              <a:t> to the edges </a:t>
            </a: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Of the silicon with cameras and use some </a:t>
            </a:r>
            <a:r>
              <a:rPr lang="en-US" dirty="0" err="1" smtClean="0">
                <a:solidFill>
                  <a:schemeClr val="accent5"/>
                </a:solidFill>
              </a:rPr>
              <a:t>adjustmetscrews</a:t>
            </a:r>
            <a:r>
              <a:rPr lang="en-US" dirty="0" smtClean="0">
                <a:solidFill>
                  <a:schemeClr val="accent5"/>
                </a:solidFill>
              </a:rPr>
              <a:t> to move the pressing roll </a:t>
            </a:r>
            <a:r>
              <a:rPr lang="en-US" dirty="0" err="1" smtClean="0">
                <a:solidFill>
                  <a:schemeClr val="accent5"/>
                </a:solidFill>
              </a:rPr>
              <a:t>wich</a:t>
            </a:r>
            <a:r>
              <a:rPr lang="en-US" dirty="0" smtClean="0">
                <a:solidFill>
                  <a:schemeClr val="accent5"/>
                </a:solidFill>
              </a:rPr>
              <a:t> we divide in 3 independent rotating sections , concept </a:t>
            </a:r>
            <a:r>
              <a:rPr lang="en-US" dirty="0" err="1" smtClean="0">
                <a:solidFill>
                  <a:schemeClr val="accent5"/>
                </a:solidFill>
              </a:rPr>
              <a:t>desing</a:t>
            </a:r>
            <a:r>
              <a:rPr lang="en-US" dirty="0" smtClean="0">
                <a:solidFill>
                  <a:schemeClr val="accent5"/>
                </a:solidFill>
              </a:rPr>
              <a:t> ready try to build one (L0) for demo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48" y="2873688"/>
            <a:ext cx="3222171" cy="23192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115" y="4753051"/>
            <a:ext cx="1762619" cy="17251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cxnSp>
        <p:nvCxnSpPr>
          <p:cNvPr id="6" name="Straight Arrow Connector 5"/>
          <p:cNvCxnSpPr/>
          <p:nvPr/>
        </p:nvCxnSpPr>
        <p:spPr>
          <a:xfrm flipV="1">
            <a:off x="1030514" y="3691467"/>
            <a:ext cx="164496" cy="16334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6783" y="2873688"/>
            <a:ext cx="5992284" cy="382946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2080381" y="5324944"/>
            <a:ext cx="6410476" cy="3985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7569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333" y="154820"/>
            <a:ext cx="118436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Self-support configuration</a:t>
            </a:r>
            <a:endParaRPr lang="en-GB" dirty="0"/>
          </a:p>
          <a:p>
            <a:pPr lvl="0"/>
            <a:r>
              <a:rPr lang="en-GB" b="1" dirty="0"/>
              <a:t>Pro: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self supporting layer that can be reworked in case of problem without loosing the entire half </a:t>
            </a:r>
            <a:r>
              <a:rPr lang="en-GB" dirty="0" smtClean="0"/>
              <a:t>barrel</a:t>
            </a: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Eliminates the carbon support barrel “nicer for L4-5-6- should check with physics” </a:t>
            </a:r>
            <a:endParaRPr lang="en-GB" dirty="0">
              <a:solidFill>
                <a:schemeClr val="accent5"/>
              </a:solidFill>
            </a:endParaRPr>
          </a:p>
          <a:p>
            <a:pPr lvl="0"/>
            <a:r>
              <a:rPr lang="en-GB" b="1" dirty="0"/>
              <a:t>Contra: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Self supporting layer requires that the supporting frame provide the right stiffness, the right shape and </a:t>
            </a:r>
          </a:p>
          <a:p>
            <a:pPr lvl="1"/>
            <a:r>
              <a:rPr lang="en-GB" dirty="0"/>
              <a:t>alignment features among layers. We considered the self-supporting concept, at the beginning, also for </a:t>
            </a:r>
          </a:p>
          <a:p>
            <a:pPr lvl="1"/>
            <a:r>
              <a:rPr lang="en-GB" dirty="0"/>
              <a:t>the carbon foam; and I discarded due to the complexity to fulfil these three requirements </a:t>
            </a:r>
          </a:p>
          <a:p>
            <a:pPr lvl="1"/>
            <a:r>
              <a:rPr lang="en-GB" dirty="0"/>
              <a:t>(stiffness, shape, alignment), based on the ITS2 experience. Nevertheless I am opened to reconsider</a:t>
            </a:r>
            <a:r>
              <a:rPr lang="en-GB" dirty="0" smtClean="0"/>
              <a:t>.</a:t>
            </a: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Note, on concave mandrel </a:t>
            </a:r>
            <a:r>
              <a:rPr lang="en-US" dirty="0" err="1" smtClean="0">
                <a:solidFill>
                  <a:schemeClr val="accent5"/>
                </a:solidFill>
              </a:rPr>
              <a:t>assy</a:t>
            </a:r>
            <a:r>
              <a:rPr lang="en-US" dirty="0" smtClean="0">
                <a:solidFill>
                  <a:schemeClr val="accent5"/>
                </a:solidFill>
              </a:rPr>
              <a:t> it has to be self supporting it can be fixed to a final assembly in a later stage</a:t>
            </a:r>
            <a:endParaRPr lang="en-GB" dirty="0" smtClean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38" y="3132028"/>
            <a:ext cx="5534038" cy="36558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54094" y="3705981"/>
            <a:ext cx="50848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50 gram load at tip is no problem, note that silicon =</a:t>
            </a:r>
            <a:r>
              <a:rPr lang="en-US" dirty="0" err="1" smtClean="0">
                <a:solidFill>
                  <a:schemeClr val="accent5"/>
                </a:solidFill>
              </a:rPr>
              <a:t>aprox</a:t>
            </a:r>
            <a:r>
              <a:rPr lang="en-US" dirty="0" smtClean="0">
                <a:solidFill>
                  <a:schemeClr val="accent5"/>
                </a:solidFill>
              </a:rPr>
              <a:t> 3.3gr+1gram carbon. As far as I could see sag was mainly in printed Support and fixation.</a:t>
            </a:r>
          </a:p>
          <a:p>
            <a:endParaRPr lang="en-US" dirty="0" smtClean="0">
              <a:solidFill>
                <a:schemeClr val="accent5"/>
              </a:solidFill>
            </a:endParaRPr>
          </a:p>
          <a:p>
            <a:endParaRPr lang="en-US" dirty="0">
              <a:solidFill>
                <a:schemeClr val="accent5"/>
              </a:solidFill>
            </a:endParaRPr>
          </a:p>
          <a:p>
            <a:r>
              <a:rPr lang="en-US" dirty="0" smtClean="0">
                <a:solidFill>
                  <a:schemeClr val="accent5"/>
                </a:solidFill>
              </a:rPr>
              <a:t>Yes support is critical as </a:t>
            </a:r>
            <a:r>
              <a:rPr lang="en-US" dirty="0" err="1" smtClean="0">
                <a:solidFill>
                  <a:schemeClr val="accent5"/>
                </a:solidFill>
              </a:rPr>
              <a:t>anny</a:t>
            </a:r>
            <a:r>
              <a:rPr lang="en-US" dirty="0" smtClean="0">
                <a:solidFill>
                  <a:schemeClr val="accent5"/>
                </a:solidFill>
              </a:rPr>
              <a:t> error is “amplified” by the length Of the silicon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956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8219" y="672465"/>
            <a:ext cx="2333625" cy="27241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369" y="287655"/>
            <a:ext cx="4667250" cy="3333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844" y="3748003"/>
            <a:ext cx="5381036" cy="30460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450" y="3748003"/>
            <a:ext cx="6496050" cy="30485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683" y="-89119"/>
            <a:ext cx="371877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On support rings I </a:t>
            </a:r>
            <a:r>
              <a:rPr lang="en-US" dirty="0" smtClean="0">
                <a:solidFill>
                  <a:schemeClr val="accent5"/>
                </a:solidFill>
              </a:rPr>
              <a:t>don’t </a:t>
            </a:r>
            <a:r>
              <a:rPr lang="en-US" dirty="0" smtClean="0">
                <a:solidFill>
                  <a:schemeClr val="accent5"/>
                </a:solidFill>
              </a:rPr>
              <a:t>think </a:t>
            </a:r>
            <a:r>
              <a:rPr lang="en-US" dirty="0" smtClean="0">
                <a:solidFill>
                  <a:schemeClr val="accent5"/>
                </a:solidFill>
              </a:rPr>
              <a:t>with only </a:t>
            </a:r>
            <a:r>
              <a:rPr lang="en-US" dirty="0" err="1" smtClean="0">
                <a:solidFill>
                  <a:schemeClr val="accent5"/>
                </a:solidFill>
              </a:rPr>
              <a:t>longeron</a:t>
            </a:r>
            <a:r>
              <a:rPr lang="en-US" dirty="0" smtClean="0">
                <a:solidFill>
                  <a:schemeClr val="accent5"/>
                </a:solidFill>
              </a:rPr>
              <a:t> </a:t>
            </a:r>
            <a:r>
              <a:rPr lang="en-US" dirty="0" smtClean="0">
                <a:solidFill>
                  <a:schemeClr val="accent5"/>
                </a:solidFill>
              </a:rPr>
              <a:t>support </a:t>
            </a:r>
            <a:r>
              <a:rPr lang="en-US" dirty="0" smtClean="0">
                <a:solidFill>
                  <a:schemeClr val="accent5"/>
                </a:solidFill>
              </a:rPr>
              <a:t>You </a:t>
            </a:r>
            <a:r>
              <a:rPr lang="en-US" dirty="0" err="1" smtClean="0">
                <a:solidFill>
                  <a:schemeClr val="accent5"/>
                </a:solidFill>
              </a:rPr>
              <a:t>wil</a:t>
            </a:r>
            <a:r>
              <a:rPr lang="en-US" dirty="0" smtClean="0">
                <a:solidFill>
                  <a:schemeClr val="accent5"/>
                </a:solidFill>
              </a:rPr>
              <a:t> get a </a:t>
            </a:r>
            <a:r>
              <a:rPr lang="en-US" dirty="0" smtClean="0">
                <a:solidFill>
                  <a:schemeClr val="accent5"/>
                </a:solidFill>
              </a:rPr>
              <a:t>circle, or </a:t>
            </a:r>
            <a:r>
              <a:rPr lang="en-US" dirty="0" smtClean="0">
                <a:solidFill>
                  <a:schemeClr val="accent5"/>
                </a:solidFill>
              </a:rPr>
              <a:t>the side </a:t>
            </a:r>
            <a:r>
              <a:rPr lang="en-US" dirty="0" smtClean="0">
                <a:solidFill>
                  <a:schemeClr val="accent5"/>
                </a:solidFill>
              </a:rPr>
              <a:t>support Needs </a:t>
            </a:r>
            <a:r>
              <a:rPr lang="en-US" dirty="0" smtClean="0">
                <a:solidFill>
                  <a:schemeClr val="accent5"/>
                </a:solidFill>
              </a:rPr>
              <a:t>to be </a:t>
            </a:r>
            <a:r>
              <a:rPr lang="en-US" dirty="0" smtClean="0">
                <a:solidFill>
                  <a:schemeClr val="accent5"/>
                </a:solidFill>
              </a:rPr>
              <a:t>so strong </a:t>
            </a:r>
            <a:r>
              <a:rPr lang="en-US" dirty="0" smtClean="0">
                <a:solidFill>
                  <a:schemeClr val="accent5"/>
                </a:solidFill>
              </a:rPr>
              <a:t>to hold </a:t>
            </a:r>
            <a:r>
              <a:rPr lang="en-US" dirty="0" smtClean="0">
                <a:solidFill>
                  <a:schemeClr val="accent5"/>
                </a:solidFill>
              </a:rPr>
              <a:t>the Bending moment</a:t>
            </a:r>
            <a:endParaRPr lang="en-US" dirty="0">
              <a:solidFill>
                <a:schemeClr val="accent5"/>
              </a:solidFill>
            </a:endParaRPr>
          </a:p>
          <a:p>
            <a:r>
              <a:rPr lang="en-US" dirty="0" smtClean="0">
                <a:solidFill>
                  <a:schemeClr val="accent5"/>
                </a:solidFill>
              </a:rPr>
              <a:t>I could try one ring close to free end 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Say 5 to 10 cm assuming other side is fixed by cooler/cone ??? </a:t>
            </a:r>
          </a:p>
          <a:p>
            <a:endParaRPr lang="en-US" dirty="0">
              <a:solidFill>
                <a:schemeClr val="accent5"/>
              </a:solidFill>
            </a:endParaRPr>
          </a:p>
          <a:p>
            <a:r>
              <a:rPr lang="en-US" dirty="0" smtClean="0">
                <a:solidFill>
                  <a:schemeClr val="accent5"/>
                </a:solidFill>
              </a:rPr>
              <a:t>We could compare the </a:t>
            </a:r>
            <a:r>
              <a:rPr lang="en-US" dirty="0" err="1" smtClean="0">
                <a:solidFill>
                  <a:schemeClr val="accent5"/>
                </a:solidFill>
              </a:rPr>
              <a:t>ct</a:t>
            </a:r>
            <a:r>
              <a:rPr lang="en-US" dirty="0" smtClean="0">
                <a:solidFill>
                  <a:schemeClr val="accent5"/>
                </a:solidFill>
              </a:rPr>
              <a:t> of engineering module a and 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Ring support also check with physics wat is the real requirement of roundness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943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8343" y="118853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 </a:t>
            </a:r>
          </a:p>
          <a:p>
            <a:r>
              <a:rPr lang="en-GB" b="1" dirty="0"/>
              <a:t>Carbon space frame structure</a:t>
            </a:r>
            <a:endParaRPr lang="en-GB" dirty="0"/>
          </a:p>
          <a:p>
            <a:pPr lvl="0"/>
            <a:r>
              <a:rPr lang="en-GB" b="1" dirty="0"/>
              <a:t>Pro: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Material budget? Less? Must be reassessed considering glue</a:t>
            </a:r>
          </a:p>
          <a:p>
            <a:pPr lvl="0"/>
            <a:r>
              <a:rPr lang="en-GB" b="1" dirty="0"/>
              <a:t>Contra: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Non uniform material budget, One additional ring</a:t>
            </a:r>
            <a:r>
              <a:rPr lang="en-GB" dirty="0" smtClean="0"/>
              <a:t>.</a:t>
            </a:r>
          </a:p>
          <a:p>
            <a:pPr lvl="1"/>
            <a:endParaRPr lang="en-GB" dirty="0"/>
          </a:p>
          <a:p>
            <a:pPr lvl="1"/>
            <a:r>
              <a:rPr lang="en-GB" i="1" dirty="0" smtClean="0">
                <a:solidFill>
                  <a:schemeClr val="accent5"/>
                </a:solidFill>
              </a:rPr>
              <a:t>In principle the concave assembly can be done also with c-foam </a:t>
            </a:r>
            <a:r>
              <a:rPr lang="en-GB" i="1" dirty="0" err="1" smtClean="0">
                <a:solidFill>
                  <a:schemeClr val="accent5"/>
                </a:solidFill>
              </a:rPr>
              <a:t>longerons</a:t>
            </a:r>
            <a:r>
              <a:rPr lang="en-GB" i="1" dirty="0" smtClean="0">
                <a:solidFill>
                  <a:schemeClr val="accent5"/>
                </a:solidFill>
              </a:rPr>
              <a:t> as long as its self supporting  </a:t>
            </a:r>
            <a:endParaRPr lang="en-GB" i="1" dirty="0">
              <a:solidFill>
                <a:schemeClr val="accent5"/>
              </a:solidFill>
            </a:endParaRPr>
          </a:p>
          <a:p>
            <a:r>
              <a:rPr lang="en-GB" dirty="0"/>
              <a:t> 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41905" y="3822096"/>
            <a:ext cx="75474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So material weight is lower but less uniform this must be simulated .</a:t>
            </a:r>
          </a:p>
          <a:p>
            <a:endParaRPr lang="en-US" dirty="0">
              <a:solidFill>
                <a:schemeClr val="accent5"/>
              </a:solidFill>
            </a:endParaRPr>
          </a:p>
          <a:p>
            <a:r>
              <a:rPr lang="en-US" dirty="0">
                <a:solidFill>
                  <a:schemeClr val="accent5"/>
                </a:solidFill>
              </a:rPr>
              <a:t>W</a:t>
            </a:r>
            <a:r>
              <a:rPr lang="en-US" dirty="0" smtClean="0">
                <a:solidFill>
                  <a:schemeClr val="accent5"/>
                </a:solidFill>
              </a:rPr>
              <a:t>ho did the  simulations now ? Current I have only preliminary L0 in CAD is that enough as a base for simulations ? E.g. scale it for L1-L0 ?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We did some test with GDML export (</a:t>
            </a:r>
            <a:r>
              <a:rPr lang="en-GB" dirty="0" err="1">
                <a:solidFill>
                  <a:schemeClr val="accent5"/>
                </a:solidFill>
                <a:hlinkClick r:id="rId2"/>
              </a:rPr>
              <a:t>KeithSloan</a:t>
            </a:r>
            <a:r>
              <a:rPr lang="en-GB" dirty="0">
                <a:solidFill>
                  <a:schemeClr val="accent5"/>
                </a:solidFill>
              </a:rPr>
              <a:t> / </a:t>
            </a:r>
            <a:r>
              <a:rPr lang="en-GB" b="1" dirty="0">
                <a:solidFill>
                  <a:schemeClr val="accent5"/>
                </a:solidFill>
                <a:hlinkClick r:id="rId3"/>
              </a:rPr>
              <a:t>GDML</a:t>
            </a:r>
            <a:r>
              <a:rPr lang="en-GB" b="1" dirty="0">
                <a:solidFill>
                  <a:schemeClr val="accent5"/>
                </a:solidFill>
              </a:rPr>
              <a:t> </a:t>
            </a:r>
            <a:r>
              <a:rPr lang="en-GB" b="1" dirty="0" smtClean="0">
                <a:solidFill>
                  <a:schemeClr val="accent5"/>
                </a:solidFill>
              </a:rPr>
              <a:t> </a:t>
            </a:r>
            <a:r>
              <a:rPr lang="en-GB" dirty="0" smtClean="0">
                <a:solidFill>
                  <a:schemeClr val="accent5"/>
                </a:solidFill>
              </a:rPr>
              <a:t>with </a:t>
            </a:r>
            <a:r>
              <a:rPr lang="en-GB" dirty="0" err="1" smtClean="0">
                <a:solidFill>
                  <a:schemeClr val="accent5"/>
                </a:solidFill>
              </a:rPr>
              <a:t>freecad</a:t>
            </a:r>
            <a:r>
              <a:rPr lang="en-US" dirty="0" smtClean="0">
                <a:solidFill>
                  <a:schemeClr val="accent5"/>
                </a:solidFill>
              </a:rPr>
              <a:t>) that seem to work but needs some more time. (current I rather focus on demonstrating the mechanics)</a:t>
            </a:r>
          </a:p>
          <a:p>
            <a:endParaRPr lang="en-US" dirty="0" smtClean="0">
              <a:solidFill>
                <a:schemeClr val="accent5"/>
              </a:solidFill>
            </a:endParaRPr>
          </a:p>
          <a:p>
            <a:endParaRPr lang="en-US" dirty="0">
              <a:solidFill>
                <a:schemeClr val="accent5"/>
              </a:solidFill>
            </a:endParaRPr>
          </a:p>
          <a:p>
            <a:r>
              <a:rPr lang="en-US" dirty="0" smtClean="0">
                <a:solidFill>
                  <a:schemeClr val="accent5"/>
                </a:solidFill>
              </a:rPr>
              <a:t>Could somebody be available to do the simulations ? 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316761" y="-196075"/>
            <a:ext cx="2714096" cy="3258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44747" y="3091542"/>
            <a:ext cx="408990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5"/>
                </a:solidFill>
              </a:rPr>
              <a:t>Note we should take care with </a:t>
            </a:r>
          </a:p>
          <a:p>
            <a:r>
              <a:rPr lang="en-US" i="1" dirty="0" smtClean="0">
                <a:solidFill>
                  <a:schemeClr val="accent5"/>
                </a:solidFill>
              </a:rPr>
              <a:t>realistic simulations !</a:t>
            </a:r>
          </a:p>
          <a:p>
            <a:r>
              <a:rPr lang="en-US" i="1" dirty="0" smtClean="0">
                <a:solidFill>
                  <a:schemeClr val="accent5"/>
                </a:solidFill>
              </a:rPr>
              <a:t>I pealed off the fleece from a </a:t>
            </a:r>
          </a:p>
          <a:p>
            <a:r>
              <a:rPr lang="en-US" i="1" dirty="0" err="1" smtClean="0">
                <a:solidFill>
                  <a:schemeClr val="accent5"/>
                </a:solidFill>
              </a:rPr>
              <a:t>Longeron</a:t>
            </a:r>
            <a:r>
              <a:rPr lang="en-US" i="1" dirty="0" smtClean="0">
                <a:solidFill>
                  <a:schemeClr val="accent5"/>
                </a:solidFill>
              </a:rPr>
              <a:t> scratched of foam</a:t>
            </a:r>
          </a:p>
          <a:p>
            <a:r>
              <a:rPr lang="en-US" i="1" dirty="0" smtClean="0">
                <a:solidFill>
                  <a:schemeClr val="accent5"/>
                </a:solidFill>
              </a:rPr>
              <a:t>its including glue when forcing it</a:t>
            </a:r>
          </a:p>
          <a:p>
            <a:r>
              <a:rPr lang="en-US" i="1" dirty="0" smtClean="0">
                <a:solidFill>
                  <a:schemeClr val="accent5"/>
                </a:solidFill>
              </a:rPr>
              <a:t>In micrometer 0.3mm </a:t>
            </a:r>
            <a:r>
              <a:rPr lang="en-US" i="1" dirty="0" err="1" smtClean="0">
                <a:solidFill>
                  <a:schemeClr val="accent5"/>
                </a:solidFill>
              </a:rPr>
              <a:t>wheight</a:t>
            </a:r>
            <a:r>
              <a:rPr lang="en-US" i="1" dirty="0" smtClean="0">
                <a:solidFill>
                  <a:schemeClr val="accent5"/>
                </a:solidFill>
              </a:rPr>
              <a:t> is</a:t>
            </a:r>
          </a:p>
          <a:p>
            <a:r>
              <a:rPr lang="en-US" i="1" dirty="0" smtClean="0">
                <a:solidFill>
                  <a:schemeClr val="accent5"/>
                </a:solidFill>
              </a:rPr>
              <a:t>0.007 gram for  1 cm long </a:t>
            </a:r>
            <a:r>
              <a:rPr lang="en-US" i="1" dirty="0" err="1" smtClean="0">
                <a:solidFill>
                  <a:schemeClr val="accent5"/>
                </a:solidFill>
              </a:rPr>
              <a:t>pice</a:t>
            </a:r>
            <a:endParaRPr lang="en-US" i="1" dirty="0" smtClean="0">
              <a:solidFill>
                <a:schemeClr val="accent5"/>
              </a:solidFill>
            </a:endParaRPr>
          </a:p>
          <a:p>
            <a:endParaRPr lang="en-US" i="1" dirty="0">
              <a:solidFill>
                <a:schemeClr val="accent5"/>
              </a:solidFill>
            </a:endParaRPr>
          </a:p>
          <a:p>
            <a:r>
              <a:rPr lang="en-US" i="1" dirty="0" smtClean="0">
                <a:solidFill>
                  <a:schemeClr val="accent5"/>
                </a:solidFill>
              </a:rPr>
              <a:t>The carbon </a:t>
            </a:r>
            <a:r>
              <a:rPr lang="en-US" i="1" dirty="0" err="1" smtClean="0">
                <a:solidFill>
                  <a:schemeClr val="accent5"/>
                </a:solidFill>
              </a:rPr>
              <a:t>fibre</a:t>
            </a:r>
            <a:r>
              <a:rPr lang="en-US" i="1" dirty="0" smtClean="0">
                <a:solidFill>
                  <a:schemeClr val="accent5"/>
                </a:solidFill>
              </a:rPr>
              <a:t> is aprox0.1mm </a:t>
            </a:r>
            <a:r>
              <a:rPr lang="en-US" i="1" dirty="0" err="1" smtClean="0">
                <a:solidFill>
                  <a:schemeClr val="accent5"/>
                </a:solidFill>
              </a:rPr>
              <a:t>thik</a:t>
            </a:r>
            <a:endParaRPr lang="en-US" i="1" dirty="0" smtClean="0">
              <a:solidFill>
                <a:schemeClr val="accent5"/>
              </a:solidFill>
            </a:endParaRPr>
          </a:p>
          <a:p>
            <a:r>
              <a:rPr lang="en-US" i="1" dirty="0" smtClean="0">
                <a:solidFill>
                  <a:schemeClr val="accent5"/>
                </a:solidFill>
              </a:rPr>
              <a:t>And a cm weights 0.0026 gram current its</a:t>
            </a:r>
          </a:p>
          <a:p>
            <a:r>
              <a:rPr lang="en-US" i="1" dirty="0" smtClean="0">
                <a:solidFill>
                  <a:schemeClr val="accent5"/>
                </a:solidFill>
              </a:rPr>
              <a:t>Zigzag + 2 straight strips so </a:t>
            </a:r>
            <a:r>
              <a:rPr lang="en-US" i="1" dirty="0" err="1" smtClean="0">
                <a:solidFill>
                  <a:schemeClr val="accent5"/>
                </a:solidFill>
              </a:rPr>
              <a:t>aproc</a:t>
            </a:r>
            <a:r>
              <a:rPr lang="en-US" i="1" dirty="0" smtClean="0">
                <a:solidFill>
                  <a:schemeClr val="accent5"/>
                </a:solidFill>
              </a:rPr>
              <a:t> same</a:t>
            </a:r>
          </a:p>
          <a:p>
            <a:r>
              <a:rPr lang="en-US" i="1" dirty="0" smtClean="0">
                <a:solidFill>
                  <a:schemeClr val="accent5"/>
                </a:solidFill>
              </a:rPr>
              <a:t> weight as 1!! Side of fleece on </a:t>
            </a:r>
            <a:r>
              <a:rPr lang="en-US" i="1" dirty="0" err="1" smtClean="0">
                <a:solidFill>
                  <a:schemeClr val="accent5"/>
                </a:solidFill>
              </a:rPr>
              <a:t>longeron</a:t>
            </a:r>
            <a:endParaRPr lang="en-US" i="1" dirty="0" smtClean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109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8703" y="360829"/>
            <a:ext cx="5609421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/>
              <a:t>Carbon space frame structure</a:t>
            </a:r>
            <a:endParaRPr lang="en-GB" dirty="0"/>
          </a:p>
          <a:p>
            <a:pPr lvl="1"/>
            <a:r>
              <a:rPr lang="en-GB" b="1" dirty="0" smtClean="0"/>
              <a:t>Contra</a:t>
            </a:r>
            <a:r>
              <a:rPr lang="en-GB" b="1" dirty="0"/>
              <a:t>:</a:t>
            </a:r>
            <a:r>
              <a:rPr lang="en-GB" dirty="0"/>
              <a:t> </a:t>
            </a:r>
          </a:p>
          <a:p>
            <a:pPr lvl="1"/>
            <a:r>
              <a:rPr lang="en-GB" dirty="0" smtClean="0"/>
              <a:t>Lost </a:t>
            </a:r>
            <a:r>
              <a:rPr lang="en-GB" dirty="0"/>
              <a:t>the function of radiator at the </a:t>
            </a:r>
            <a:r>
              <a:rPr lang="en-GB" dirty="0" smtClean="0"/>
              <a:t>periphery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So with latest carbon foam mini </a:t>
            </a:r>
            <a:r>
              <a:rPr lang="en-US" dirty="0" err="1" smtClean="0">
                <a:solidFill>
                  <a:schemeClr val="accent5"/>
                </a:solidFill>
              </a:rPr>
              <a:t>windtunnel</a:t>
            </a:r>
            <a:r>
              <a:rPr lang="en-US" dirty="0" smtClean="0">
                <a:solidFill>
                  <a:schemeClr val="accent5"/>
                </a:solidFill>
              </a:rPr>
              <a:t> tests ……</a:t>
            </a:r>
          </a:p>
          <a:p>
            <a:pPr lvl="1"/>
            <a:endParaRPr lang="en-US" dirty="0">
              <a:solidFill>
                <a:schemeClr val="accent5"/>
              </a:solidFill>
            </a:endParaRPr>
          </a:p>
          <a:p>
            <a:pPr lvl="1"/>
            <a:endParaRPr lang="en-US" dirty="0" smtClean="0">
              <a:solidFill>
                <a:schemeClr val="accent5"/>
              </a:solidFill>
            </a:endParaRPr>
          </a:p>
          <a:p>
            <a:pPr lvl="1"/>
            <a:endParaRPr lang="en-US" dirty="0">
              <a:solidFill>
                <a:schemeClr val="accent5"/>
              </a:solidFill>
            </a:endParaRPr>
          </a:p>
          <a:p>
            <a:pPr lvl="1"/>
            <a:r>
              <a:rPr lang="en-US" strike="sngStrike" dirty="0" smtClean="0">
                <a:solidFill>
                  <a:schemeClr val="accent5"/>
                </a:solidFill>
              </a:rPr>
              <a:t>(spoiler carbon foam works fantastic as cooler </a:t>
            </a:r>
          </a:p>
          <a:p>
            <a:pPr lvl="1"/>
            <a:r>
              <a:rPr lang="en-US" strike="sngStrike" dirty="0" smtClean="0">
                <a:solidFill>
                  <a:schemeClr val="accent5"/>
                </a:solidFill>
              </a:rPr>
              <a:t>As </a:t>
            </a:r>
            <a:r>
              <a:rPr lang="en-US" strike="sngStrike" dirty="0" err="1" smtClean="0">
                <a:solidFill>
                  <a:schemeClr val="accent5"/>
                </a:solidFill>
              </a:rPr>
              <a:t>lon</a:t>
            </a:r>
            <a:r>
              <a:rPr lang="en-US" strike="sngStrike" dirty="0" smtClean="0">
                <a:solidFill>
                  <a:schemeClr val="accent5"/>
                </a:solidFill>
              </a:rPr>
              <a:t> as you don’t have holes and a considerable</a:t>
            </a:r>
          </a:p>
          <a:p>
            <a:pPr lvl="1"/>
            <a:r>
              <a:rPr lang="en-US" strike="sngStrike" dirty="0" smtClean="0">
                <a:solidFill>
                  <a:schemeClr val="accent5"/>
                </a:solidFill>
              </a:rPr>
              <a:t>Pressure drop 0.1 bar)</a:t>
            </a:r>
            <a:endParaRPr lang="en-GB" strike="sngStrike" dirty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047" y="462415"/>
            <a:ext cx="4733925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634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" y="3513317"/>
            <a:ext cx="5070157" cy="30160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9300" y="3371796"/>
            <a:ext cx="5176837" cy="33071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4090" y="40742"/>
            <a:ext cx="4910137" cy="32291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080" y="1047171"/>
            <a:ext cx="3961447" cy="18393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394263">
            <a:off x="3456039" y="996134"/>
            <a:ext cx="2918442" cy="93871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PRELIMINARY/IN PROGRESS </a:t>
            </a:r>
            <a:r>
              <a:rPr lang="en-US" sz="1100" dirty="0" err="1" smtClean="0"/>
              <a:t>wil</a:t>
            </a:r>
            <a:r>
              <a:rPr lang="en-US" sz="1100" dirty="0" smtClean="0"/>
              <a:t> be continued in</a:t>
            </a:r>
          </a:p>
          <a:p>
            <a:r>
              <a:rPr lang="en-US" sz="1100" dirty="0" smtClean="0"/>
              <a:t>September by (interim)else + ???  </a:t>
            </a:r>
            <a:br>
              <a:rPr lang="en-US" sz="1100" dirty="0" smtClean="0"/>
            </a:b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>Note pressure drop graph is being </a:t>
            </a:r>
            <a:r>
              <a:rPr lang="en-US" sz="1100" dirty="0" err="1" smtClean="0"/>
              <a:t>workd</a:t>
            </a:r>
            <a:r>
              <a:rPr lang="en-US" sz="1100" dirty="0" smtClean="0"/>
              <a:t> on  some 0.1-0.2 bar at max flow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449442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5296" y="1539045"/>
            <a:ext cx="7526592" cy="5026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0248" y="266095"/>
            <a:ext cx="98074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are current testing a 3 mm high cooler preliminary looks good it seems most </a:t>
            </a:r>
            <a:r>
              <a:rPr lang="en-US" dirty="0" smtClean="0"/>
              <a:t>cooling </a:t>
            </a:r>
            <a:r>
              <a:rPr lang="en-US" dirty="0"/>
              <a:t>happens</a:t>
            </a:r>
          </a:p>
          <a:p>
            <a:r>
              <a:rPr lang="en-US" dirty="0" smtClean="0"/>
              <a:t>near </a:t>
            </a:r>
            <a:r>
              <a:rPr lang="en-US" dirty="0"/>
              <a:t>chip and </a:t>
            </a:r>
            <a:r>
              <a:rPr lang="en-US" dirty="0" smtClean="0"/>
              <a:t>there </a:t>
            </a:r>
            <a:r>
              <a:rPr lang="en-US" dirty="0"/>
              <a:t>is not so much conduction </a:t>
            </a:r>
            <a:r>
              <a:rPr lang="en-US" dirty="0" smtClean="0"/>
              <a:t>through </a:t>
            </a:r>
            <a:r>
              <a:rPr lang="en-US" dirty="0"/>
              <a:t>the </a:t>
            </a:r>
            <a:r>
              <a:rPr lang="en-US" dirty="0" smtClean="0"/>
              <a:t>foam</a:t>
            </a:r>
          </a:p>
          <a:p>
            <a:endParaRPr lang="en-US" dirty="0"/>
          </a:p>
          <a:p>
            <a:r>
              <a:rPr lang="en-US" dirty="0" smtClean="0"/>
              <a:t>Graph is 0.4 watt and cooler is 3mm high 10 wide and 6 long (</a:t>
            </a:r>
            <a:r>
              <a:rPr lang="en-US" dirty="0" err="1" smtClean="0"/>
              <a:t>haadi</a:t>
            </a:r>
            <a:r>
              <a:rPr lang="en-US" dirty="0" smtClean="0"/>
              <a:t> is working on rest of </a:t>
            </a:r>
            <a:r>
              <a:rPr lang="en-US" dirty="0" err="1" smtClean="0"/>
              <a:t>analasis</a:t>
            </a:r>
            <a:r>
              <a:rPr lang="en-US" dirty="0" smtClean="0"/>
              <a:t>/data)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422022">
            <a:off x="137281" y="2593218"/>
            <a:ext cx="2040476" cy="14953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105077">
            <a:off x="380420" y="4115058"/>
            <a:ext cx="2724400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Like this one but 3mm high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103086" y="3251200"/>
            <a:ext cx="338666" cy="7353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0025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239664" y="-1040700"/>
            <a:ext cx="3895725" cy="8248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221" y="5031488"/>
            <a:ext cx="1833583" cy="15632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311" y="5150673"/>
            <a:ext cx="1782478" cy="16112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48" y="0"/>
            <a:ext cx="115568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 cooling , so from </a:t>
            </a:r>
            <a:r>
              <a:rPr lang="en-US" dirty="0" err="1" smtClean="0"/>
              <a:t>sem,eline,haadi</a:t>
            </a:r>
            <a:r>
              <a:rPr lang="en-US" dirty="0" smtClean="0"/>
              <a:t> </a:t>
            </a:r>
            <a:r>
              <a:rPr lang="en-US" dirty="0" err="1" smtClean="0"/>
              <a:t>ther</a:t>
            </a:r>
            <a:r>
              <a:rPr lang="en-US" dirty="0" smtClean="0"/>
              <a:t> work it seems carbon foam works </a:t>
            </a:r>
            <a:r>
              <a:rPr lang="en-US" dirty="0" err="1" smtClean="0"/>
              <a:t>realy</a:t>
            </a:r>
            <a:r>
              <a:rPr lang="en-US" dirty="0" smtClean="0"/>
              <a:t> well to cool as long as you have a</a:t>
            </a:r>
          </a:p>
          <a:p>
            <a:r>
              <a:rPr lang="en-US" dirty="0" smtClean="0"/>
              <a:t>Considerable pressure drop of some 10Kpa (0.1bar) that’s 1newton per cm2 so nothing you </a:t>
            </a:r>
            <a:r>
              <a:rPr lang="en-US" dirty="0" err="1" smtClean="0"/>
              <a:t>wana</a:t>
            </a:r>
            <a:r>
              <a:rPr lang="en-US" dirty="0" smtClean="0"/>
              <a:t> do to 40mu silicon</a:t>
            </a:r>
          </a:p>
          <a:p>
            <a:r>
              <a:rPr lang="en-US" dirty="0" smtClean="0"/>
              <a:t>But if you can constrain the forces to the foam and have a free flow out it should work. Also the flow coming out of a</a:t>
            </a:r>
          </a:p>
          <a:p>
            <a:r>
              <a:rPr lang="en-US" dirty="0" smtClean="0"/>
              <a:t>Restriction like a sieve or </a:t>
            </a:r>
            <a:r>
              <a:rPr lang="en-US" dirty="0" err="1" smtClean="0"/>
              <a:t>pourus</a:t>
            </a:r>
            <a:r>
              <a:rPr lang="en-US" dirty="0" smtClean="0"/>
              <a:t> medium is in general very laminar and smooth (principle used in gas lens for </a:t>
            </a:r>
            <a:r>
              <a:rPr lang="en-US" dirty="0" err="1" smtClean="0"/>
              <a:t>tig</a:t>
            </a:r>
            <a:r>
              <a:rPr lang="en-US" dirty="0" smtClean="0"/>
              <a:t> welding)</a:t>
            </a:r>
          </a:p>
          <a:p>
            <a:r>
              <a:rPr lang="en-US" dirty="0" smtClean="0"/>
              <a:t>So this could be beneficial for vibrations on silicon. Not that if a 3 separate layer construction is accepted by </a:t>
            </a:r>
            <a:r>
              <a:rPr lang="en-US" dirty="0" smtClean="0"/>
              <a:t>the </a:t>
            </a:r>
            <a:r>
              <a:rPr lang="en-US" dirty="0" smtClean="0"/>
              <a:t>cooler </a:t>
            </a:r>
          </a:p>
          <a:p>
            <a:r>
              <a:rPr lang="en-US" dirty="0" smtClean="0"/>
              <a:t>has to be lower (6&gt;4 mm or so</a:t>
            </a:r>
            <a:r>
              <a:rPr lang="en-US" dirty="0" smtClean="0"/>
              <a:t>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1244" y="3491323"/>
            <a:ext cx="4460756" cy="3103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43800" y="2316480"/>
            <a:ext cx="40895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Want to make some small experiments</a:t>
            </a:r>
          </a:p>
          <a:p>
            <a:r>
              <a:rPr lang="en-US" dirty="0" smtClean="0"/>
              <a:t>To se if carbon can hold the over pressure</a:t>
            </a:r>
          </a:p>
          <a:p>
            <a:r>
              <a:rPr lang="en-US" dirty="0" smtClean="0"/>
              <a:t>cooling of 3 mm high </a:t>
            </a:r>
            <a:r>
              <a:rPr lang="en-US" dirty="0" err="1" smtClean="0"/>
              <a:t>e.t.c</a:t>
            </a: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61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008" y="910802"/>
            <a:ext cx="9799525" cy="57851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3999" y="85954"/>
            <a:ext cx="10357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Wel</a:t>
            </a:r>
            <a:r>
              <a:rPr lang="en-GB" dirty="0"/>
              <a:t> thanks to marcel his question to bent silicon concave for the strain research and </a:t>
            </a:r>
            <a:r>
              <a:rPr lang="en-GB" dirty="0" err="1"/>
              <a:t>Grigory</a:t>
            </a:r>
            <a:r>
              <a:rPr lang="en-GB" dirty="0"/>
              <a:t> </a:t>
            </a:r>
            <a:r>
              <a:rPr lang="en-GB" dirty="0" smtClean="0"/>
              <a:t> his suggestion </a:t>
            </a:r>
            <a:r>
              <a:rPr lang="en-GB" dirty="0" smtClean="0"/>
              <a:t> </a:t>
            </a:r>
            <a:endParaRPr lang="en-GB" dirty="0" smtClean="0"/>
          </a:p>
          <a:p>
            <a:r>
              <a:rPr lang="en-GB" dirty="0" smtClean="0"/>
              <a:t>to </a:t>
            </a:r>
            <a:r>
              <a:rPr lang="en-GB" dirty="0"/>
              <a:t>make slots in a concave mandrel to glue from the outside </a:t>
            </a:r>
            <a:r>
              <a:rPr lang="en-GB" dirty="0" smtClean="0"/>
              <a:t>we have a optional vacuum assembly </a:t>
            </a:r>
            <a:r>
              <a:rPr lang="en-GB" dirty="0"/>
              <a:t>strategy 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01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069922" y="-1814285"/>
            <a:ext cx="5810250" cy="92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896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45" y="248439"/>
            <a:ext cx="8087708" cy="61551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7772" y="246439"/>
            <a:ext cx="4899082" cy="615711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5829905" y="3967839"/>
            <a:ext cx="382209" cy="5170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98704" y="4300248"/>
            <a:ext cx="1826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Carbon foam out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506857" y="5060648"/>
            <a:ext cx="233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Air in (1? Or a couple?)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0450286" y="4300248"/>
            <a:ext cx="135466" cy="7458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80076" y="2298095"/>
            <a:ext cx="619276" cy="5854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70514" y="1973943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 sides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560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1923" y="616070"/>
            <a:ext cx="1106817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Next steps</a:t>
            </a:r>
          </a:p>
          <a:p>
            <a:endParaRPr lang="en-US" dirty="0"/>
          </a:p>
          <a:p>
            <a:r>
              <a:rPr lang="en-US" dirty="0" smtClean="0"/>
              <a:t>* As discussed with </a:t>
            </a:r>
            <a:r>
              <a:rPr lang="en-US" dirty="0" err="1" smtClean="0"/>
              <a:t>corrado</a:t>
            </a:r>
            <a:r>
              <a:rPr lang="en-US" dirty="0" smtClean="0"/>
              <a:t> demo at </a:t>
            </a:r>
            <a:r>
              <a:rPr lang="en-US" dirty="0" err="1" smtClean="0"/>
              <a:t>cer</a:t>
            </a:r>
            <a:r>
              <a:rPr lang="en-US" dirty="0" err="1" smtClean="0"/>
              <a:t>n</a:t>
            </a:r>
            <a:r>
              <a:rPr lang="en-US" dirty="0" smtClean="0"/>
              <a:t> after </a:t>
            </a:r>
            <a:r>
              <a:rPr lang="en-US" dirty="0" err="1" smtClean="0"/>
              <a:t>holliday</a:t>
            </a:r>
            <a:r>
              <a:rPr lang="en-US" dirty="0" smtClean="0"/>
              <a:t> season (who wants to join ?)</a:t>
            </a:r>
          </a:p>
          <a:p>
            <a:r>
              <a:rPr lang="en-US" dirty="0" smtClean="0"/>
              <a:t>	coming month  prepare L2 I have need to build l1-l0 got still enough </a:t>
            </a:r>
            <a:r>
              <a:rPr lang="en-US" dirty="0" err="1" smtClean="0"/>
              <a:t>metapor</a:t>
            </a:r>
            <a:r>
              <a:rPr lang="en-US" dirty="0" smtClean="0"/>
              <a:t> (not enough for big 	mistakes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  <a:r>
              <a:rPr lang="en-US" dirty="0" smtClean="0"/>
              <a:t>) </a:t>
            </a:r>
            <a:r>
              <a:rPr lang="en-US" dirty="0" smtClean="0"/>
              <a:t>build </a:t>
            </a:r>
            <a:r>
              <a:rPr lang="en-US" dirty="0" err="1" smtClean="0"/>
              <a:t>protop</a:t>
            </a:r>
            <a:r>
              <a:rPr lang="en-US" dirty="0" smtClean="0"/>
              <a:t> </a:t>
            </a:r>
            <a:r>
              <a:rPr lang="en-US" dirty="0" err="1" smtClean="0"/>
              <a:t>alingmnet</a:t>
            </a:r>
            <a:r>
              <a:rPr lang="en-US" dirty="0" smtClean="0"/>
              <a:t> with </a:t>
            </a:r>
            <a:r>
              <a:rPr lang="en-US" dirty="0" err="1" smtClean="0"/>
              <a:t>cameraas</a:t>
            </a:r>
            <a:r>
              <a:rPr lang="en-US" dirty="0" smtClean="0"/>
              <a:t>(probably only l0)</a:t>
            </a:r>
            <a:endParaRPr lang="en-US" dirty="0"/>
          </a:p>
          <a:p>
            <a:r>
              <a:rPr lang="en-US" dirty="0" smtClean="0"/>
              <a:t>	There are </a:t>
            </a:r>
            <a:r>
              <a:rPr lang="en-US" dirty="0" err="1" smtClean="0"/>
              <a:t>stil</a:t>
            </a:r>
            <a:r>
              <a:rPr lang="en-US" dirty="0" smtClean="0"/>
              <a:t> 2 sets silicon at </a:t>
            </a:r>
            <a:r>
              <a:rPr lang="en-US" dirty="0" err="1" smtClean="0"/>
              <a:t>cern</a:t>
            </a:r>
            <a:r>
              <a:rPr lang="en-US" dirty="0" smtClean="0"/>
              <a:t> would be grate to use them for the demo</a:t>
            </a:r>
          </a:p>
          <a:p>
            <a:r>
              <a:rPr lang="en-US" dirty="0" smtClean="0"/>
              <a:t>* Prepare carbon support 4 mm high improve tooling to make procedure better (new tooling mostly done)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* We </a:t>
            </a:r>
            <a:r>
              <a:rPr lang="en-US" dirty="0" err="1" smtClean="0"/>
              <a:t>stil</a:t>
            </a:r>
            <a:r>
              <a:rPr lang="en-US" dirty="0" smtClean="0"/>
              <a:t> have a set heated G10 layers test the no hole carbon cooler </a:t>
            </a:r>
          </a:p>
          <a:p>
            <a:r>
              <a:rPr lang="en-US" dirty="0" smtClean="0"/>
              <a:t>	(probably L0 first)</a:t>
            </a:r>
            <a:endParaRPr lang="en-US" dirty="0" smtClean="0"/>
          </a:p>
          <a:p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152340" y="3145831"/>
            <a:ext cx="2175329" cy="20316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253944" y="1537231"/>
            <a:ext cx="1800225" cy="511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23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625" y="762930"/>
            <a:ext cx="5413480" cy="37701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758" y="762930"/>
            <a:ext cx="2766819" cy="37701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3946" y="732450"/>
            <a:ext cx="1961657" cy="37637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20945" y="285403"/>
            <a:ext cx="5092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Tooling for first test made on conventional machines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027425" y="3462840"/>
            <a:ext cx="1954474" cy="446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2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953" y="377372"/>
            <a:ext cx="11181692" cy="605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364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73" y="212876"/>
            <a:ext cx="11854500" cy="481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137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069993" y="838490"/>
            <a:ext cx="4468279" cy="58640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17" y="1536384"/>
            <a:ext cx="4391025" cy="44767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57250" y="381000"/>
            <a:ext cx="97932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Assembly : push silicon in with rubber bar </a:t>
            </a:r>
            <a:r>
              <a:rPr lang="en-US" dirty="0" smtClean="0"/>
              <a:t>possible to position </a:t>
            </a:r>
            <a:r>
              <a:rPr lang="en-US" dirty="0" err="1" smtClean="0"/>
              <a:t>til</a:t>
            </a:r>
            <a:r>
              <a:rPr lang="en-US" dirty="0" smtClean="0"/>
              <a:t> you switch on </a:t>
            </a:r>
            <a:r>
              <a:rPr lang="en-US" dirty="0" err="1" smtClean="0"/>
              <a:t>vacum</a:t>
            </a:r>
            <a:r>
              <a:rPr lang="en-US" dirty="0" smtClean="0"/>
              <a:t>(slides </a:t>
            </a:r>
            <a:r>
              <a:rPr lang="en-US" dirty="0" smtClean="0"/>
              <a:t>on paper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26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8" y="3583304"/>
            <a:ext cx="3547466" cy="31177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908" y="1913165"/>
            <a:ext cx="7985015" cy="43853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817" y="1624436"/>
            <a:ext cx="3289868" cy="18735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0018" y="104120"/>
            <a:ext cx="1151360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“Cheating part 1” current our cleanroom is not so clean and I suspect aluminum particles getting lose from the metaphor</a:t>
            </a:r>
          </a:p>
          <a:p>
            <a:r>
              <a:rPr lang="en-US" dirty="0" smtClean="0"/>
              <a:t>Or left over from machining so I added a ca 30mu </a:t>
            </a:r>
            <a:r>
              <a:rPr lang="en-US" dirty="0" err="1" smtClean="0"/>
              <a:t>japanese</a:t>
            </a:r>
            <a:r>
              <a:rPr lang="en-US" dirty="0" smtClean="0"/>
              <a:t> tissue on the </a:t>
            </a:r>
            <a:r>
              <a:rPr lang="en-US" dirty="0" smtClean="0"/>
              <a:t>mandrel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After discussion with metaphor they advised light sanding with fine scotch bright cleaning ultrasonic and drying and 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Possible finer structure metaphor (BF100-al) they don’t expect once cleaned that particles loosen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252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702" y="2169795"/>
            <a:ext cx="7861697" cy="4057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92" y="1356360"/>
            <a:ext cx="3381375" cy="5372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5320" y="114300"/>
            <a:ext cx="98337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cheating , as we saw already a lot broken silicon and this is last on at </a:t>
            </a:r>
            <a:r>
              <a:rPr lang="en-US" dirty="0" err="1" smtClean="0"/>
              <a:t>utrecht</a:t>
            </a:r>
            <a:r>
              <a:rPr lang="en-US" dirty="0" smtClean="0"/>
              <a:t> (2 set </a:t>
            </a:r>
            <a:r>
              <a:rPr lang="en-US" dirty="0" smtClean="0"/>
              <a:t>more at </a:t>
            </a:r>
            <a:r>
              <a:rPr lang="en-US" dirty="0" err="1" smtClean="0"/>
              <a:t>cern</a:t>
            </a:r>
            <a:r>
              <a:rPr lang="en-US" dirty="0" smtClean="0"/>
              <a:t> 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I added a 30 mu </a:t>
            </a:r>
            <a:r>
              <a:rPr lang="en-US" dirty="0" err="1" smtClean="0"/>
              <a:t>kapton</a:t>
            </a:r>
            <a:r>
              <a:rPr lang="en-US" dirty="0" smtClean="0"/>
              <a:t> strip on the silicon edge  in the hope to move the neutral bending </a:t>
            </a:r>
            <a:r>
              <a:rPr lang="en-US" dirty="0" smtClean="0"/>
              <a:t>line in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o get a bit less tension in the silicon (need to do it different got glue stains on other side)</a:t>
            </a:r>
          </a:p>
          <a:p>
            <a:r>
              <a:rPr lang="en-US" dirty="0" smtClean="0"/>
              <a:t>Once we understand the edge defects this </a:t>
            </a:r>
            <a:r>
              <a:rPr lang="en-US" dirty="0" smtClean="0"/>
              <a:t>might</a:t>
            </a:r>
            <a:r>
              <a:rPr lang="en-US" dirty="0" smtClean="0"/>
              <a:t> </a:t>
            </a:r>
            <a:r>
              <a:rPr lang="en-US" dirty="0" smtClean="0"/>
              <a:t>not be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06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4953" y="1228877"/>
            <a:ext cx="8250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From the thorough comment of </a:t>
            </a:r>
            <a:r>
              <a:rPr lang="en-US" sz="2400" dirty="0" err="1" smtClean="0"/>
              <a:t>corrado</a:t>
            </a:r>
            <a:r>
              <a:rPr lang="en-US" sz="2400" dirty="0" smtClean="0"/>
              <a:t>, </a:t>
            </a:r>
            <a:r>
              <a:rPr lang="en-US" sz="2400" dirty="0" err="1" smtClean="0"/>
              <a:t>rene’s</a:t>
            </a:r>
            <a:r>
              <a:rPr lang="en-US" sz="2400" dirty="0" smtClean="0"/>
              <a:t> comment </a:t>
            </a:r>
            <a:r>
              <a:rPr lang="en-US" sz="2400" dirty="0" smtClean="0">
                <a:solidFill>
                  <a:schemeClr val="accent5"/>
                </a:solidFill>
              </a:rPr>
              <a:t>in</a:t>
            </a:r>
            <a:r>
              <a:rPr lang="en-US" sz="2400" i="1" dirty="0" smtClean="0">
                <a:solidFill>
                  <a:schemeClr val="accent5"/>
                </a:solidFill>
              </a:rPr>
              <a:t> </a:t>
            </a:r>
            <a:r>
              <a:rPr lang="en-US" sz="2400" dirty="0" smtClean="0">
                <a:solidFill>
                  <a:schemeClr val="accent5"/>
                </a:solidFill>
              </a:rPr>
              <a:t>blue </a:t>
            </a:r>
            <a:endParaRPr lang="en-GB" sz="2400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3142" y="3256038"/>
            <a:ext cx="1056218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Concave </a:t>
            </a:r>
            <a:r>
              <a:rPr lang="en-GB" b="1" dirty="0"/>
              <a:t>assembly</a:t>
            </a:r>
            <a:endParaRPr lang="en-GB" dirty="0"/>
          </a:p>
          <a:p>
            <a:pPr lvl="0"/>
            <a:r>
              <a:rPr lang="en-GB" b="1" dirty="0"/>
              <a:t>Pro: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It eliminates the need for </a:t>
            </a:r>
            <a:r>
              <a:rPr lang="en-GB" dirty="0" err="1"/>
              <a:t>Kapton</a:t>
            </a:r>
            <a:r>
              <a:rPr lang="en-GB" dirty="0"/>
              <a:t> at the chip side; however, </a:t>
            </a:r>
            <a:r>
              <a:rPr lang="en-GB" dirty="0" err="1"/>
              <a:t>Kapton</a:t>
            </a:r>
            <a:r>
              <a:rPr lang="en-GB" dirty="0"/>
              <a:t> solves of the electrical isolation issue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/>
              <a:t>Kapton</a:t>
            </a:r>
            <a:r>
              <a:rPr lang="en-GB" dirty="0"/>
              <a:t> thickness can go down 25um. Therefore I do not consider the use of </a:t>
            </a:r>
            <a:r>
              <a:rPr lang="en-GB" dirty="0" err="1"/>
              <a:t>Kapton</a:t>
            </a:r>
            <a:r>
              <a:rPr lang="en-GB" dirty="0"/>
              <a:t> a big problem</a:t>
            </a:r>
            <a:r>
              <a:rPr lang="en-GB" dirty="0" smtClean="0"/>
              <a:t>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As of first test, method seems easy to use needs to be assessed by other people (yes </a:t>
            </a:r>
            <a:r>
              <a:rPr lang="en-US" dirty="0" err="1" smtClean="0">
                <a:solidFill>
                  <a:schemeClr val="accent5"/>
                </a:solidFill>
              </a:rPr>
              <a:t>Im</a:t>
            </a:r>
            <a:r>
              <a:rPr lang="en-US" dirty="0" smtClean="0">
                <a:solidFill>
                  <a:schemeClr val="accent5"/>
                </a:solidFill>
              </a:rPr>
              <a:t> probably </a:t>
            </a:r>
            <a:r>
              <a:rPr lang="en-US" dirty="0" err="1" smtClean="0">
                <a:solidFill>
                  <a:schemeClr val="accent5"/>
                </a:solidFill>
              </a:rPr>
              <a:t>biasd</a:t>
            </a:r>
            <a:r>
              <a:rPr lang="en-US" dirty="0" smtClean="0">
                <a:solidFill>
                  <a:schemeClr val="accent5"/>
                </a:solidFill>
              </a:rPr>
              <a:t>….)</a:t>
            </a:r>
          </a:p>
          <a:p>
            <a:pPr lvl="1"/>
            <a:endParaRPr lang="en-US" dirty="0"/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475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041C6AA9608542B82538E7D8B56BAD" ma:contentTypeVersion="13" ma:contentTypeDescription="Create a new document." ma:contentTypeScope="" ma:versionID="4bf5e5a263882f5821f69955337eb853">
  <xsd:schema xmlns:xsd="http://www.w3.org/2001/XMLSchema" xmlns:xs="http://www.w3.org/2001/XMLSchema" xmlns:p="http://schemas.microsoft.com/office/2006/metadata/properties" xmlns:ns3="7559d68a-690b-42be-bc8e-140bd85410f9" xmlns:ns4="39c6d0ce-14b5-4dde-a8ec-535cc90b12a5" targetNamespace="http://schemas.microsoft.com/office/2006/metadata/properties" ma:root="true" ma:fieldsID="6bfa53f23b54a1e16fa793e8f8016ab4" ns3:_="" ns4:_="">
    <xsd:import namespace="7559d68a-690b-42be-bc8e-140bd85410f9"/>
    <xsd:import namespace="39c6d0ce-14b5-4dde-a8ec-535cc90b12a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59d68a-690b-42be-bc8e-140bd85410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c6d0ce-14b5-4dde-a8ec-535cc90b12a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6CE04E8-5F4C-4081-A26B-E9B7293DB8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59d68a-690b-42be-bc8e-140bd85410f9"/>
    <ds:schemaRef ds:uri="39c6d0ce-14b5-4dde-a8ec-535cc90b12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5A976F-CEFD-4A28-8D2E-A9F28A222B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C345CC-49E3-46E7-BE4D-09DB0168BCF0}">
  <ds:schemaRefs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7559d68a-690b-42be-bc8e-140bd85410f9"/>
    <ds:schemaRef ds:uri="http://schemas.openxmlformats.org/package/2006/metadata/core-properties"/>
    <ds:schemaRef ds:uri="http://purl.org/dc/terms/"/>
    <ds:schemaRef ds:uri="39c6d0ce-14b5-4dde-a8ec-535cc90b12a5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1643</TotalTime>
  <Words>1485</Words>
  <Application>Microsoft Office PowerPoint</Application>
  <PresentationFormat>Widescreen</PresentationFormat>
  <Paragraphs>151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Faculty of Science U.U.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Barthel, R.G.E. (Rene)</dc:creator>
  <cp:lastModifiedBy>Barthel, R.G.E. (Rene)</cp:lastModifiedBy>
  <cp:revision>60</cp:revision>
  <dcterms:created xsi:type="dcterms:W3CDTF">2022-07-12T15:15:59Z</dcterms:created>
  <dcterms:modified xsi:type="dcterms:W3CDTF">2022-08-09T13:09:07Z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0x01010059041C6AA9608542B82538E7D8B56BAD</vt:lpwstr>
  </property>
</Properties>
</file>