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0"/>
  </p:notesMasterIdLst>
  <p:handoutMasterIdLst>
    <p:handoutMasterId r:id="rId31"/>
  </p:handoutMasterIdLst>
  <p:sldIdLst>
    <p:sldId id="263" r:id="rId5"/>
    <p:sldId id="284" r:id="rId6"/>
    <p:sldId id="287" r:id="rId7"/>
    <p:sldId id="285" r:id="rId8"/>
    <p:sldId id="286" r:id="rId9"/>
    <p:sldId id="258" r:id="rId10"/>
    <p:sldId id="259" r:id="rId11"/>
    <p:sldId id="292" r:id="rId12"/>
    <p:sldId id="301" r:id="rId13"/>
    <p:sldId id="302" r:id="rId14"/>
    <p:sldId id="288" r:id="rId15"/>
    <p:sldId id="279" r:id="rId16"/>
    <p:sldId id="265" r:id="rId17"/>
    <p:sldId id="281" r:id="rId18"/>
    <p:sldId id="305" r:id="rId19"/>
    <p:sldId id="306" r:id="rId20"/>
    <p:sldId id="308" r:id="rId21"/>
    <p:sldId id="307" r:id="rId22"/>
    <p:sldId id="309" r:id="rId23"/>
    <p:sldId id="304" r:id="rId24"/>
    <p:sldId id="283" r:id="rId25"/>
    <p:sldId id="278" r:id="rId26"/>
    <p:sldId id="300" r:id="rId27"/>
    <p:sldId id="299" r:id="rId28"/>
    <p:sldId id="266" r:id="rId2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45" d="100"/>
          <a:sy n="45" d="100"/>
        </p:scale>
        <p:origin x="1084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15/08/2022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15/08/2022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40692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 smtClean="0"/>
              <a:t>TAXS and TAXN ABSORBERS </a:t>
            </a:r>
            <a:r>
              <a:rPr lang="en-US" altLang="en-US" dirty="0"/>
              <a:t>- OVERVIEW</a:t>
            </a:r>
            <a:br>
              <a:rPr lang="en-US" altLang="en-US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80000" cy="500608"/>
          </a:xfrm>
        </p:spPr>
        <p:txBody>
          <a:bodyPr/>
          <a:lstStyle/>
          <a:p>
            <a:r>
              <a:rPr lang="en-GB" dirty="0" smtClean="0"/>
              <a:t>F. Sanchez Galan</a:t>
            </a:r>
            <a:r>
              <a:rPr lang="en-GB" dirty="0" smtClean="0"/>
              <a:t>, HL-LHC WP8 leader 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15-08-2022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 shielding/cradle (2 units)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412" y="764704"/>
            <a:ext cx="2543175" cy="53244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7193" y="1340768"/>
            <a:ext cx="5905500" cy="3048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35896" y="4818561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Precise positioning of TAXS via supports/rails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95519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– from </a:t>
            </a:r>
            <a:r>
              <a:rPr lang="en-GB" dirty="0" smtClean="0"/>
              <a:t>TAN </a:t>
            </a:r>
            <a:r>
              <a:rPr lang="en-GB" dirty="0"/>
              <a:t>to </a:t>
            </a:r>
            <a:r>
              <a:rPr lang="en-GB" dirty="0" smtClean="0"/>
              <a:t>TAXN </a:t>
            </a:r>
            <a:r>
              <a:rPr lang="en-GB" dirty="0"/>
              <a:t>@ P1&amp; P5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02" y="1189038"/>
            <a:ext cx="6305550" cy="2876550"/>
          </a:xfrm>
          <a:prstGeom prst="rect">
            <a:avLst/>
          </a:prstGeom>
        </p:spPr>
      </p:pic>
      <p:pic>
        <p:nvPicPr>
          <p:cNvPr id="12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3043738"/>
            <a:ext cx="4267200" cy="320040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4805636" y="4344395"/>
            <a:ext cx="409145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A new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 absorber will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replace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the LHC inside the TAN </a:t>
            </a:r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to protect D2.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dirty="0" smtClean="0">
                <a:solidFill>
                  <a:schemeClr val="accent1">
                    <a:lumMod val="75000"/>
                  </a:schemeClr>
                </a:solidFill>
              </a:rPr>
              <a:t>External St36 shielding will be kept</a:t>
            </a:r>
            <a:endParaRPr lang="en-GB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4006354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5" name="Picture 2" descr="TAN-R571_1-bi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718805"/>
            <a:ext cx="8496944" cy="542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TAXN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266593" y="11107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Engineering and detailed drawings will be provided by CERN.</a:t>
            </a:r>
          </a:p>
          <a:p>
            <a:endParaRPr lang="en-US" b="1" dirty="0">
              <a:solidFill>
                <a:schemeClr val="bg1"/>
              </a:solidFill>
            </a:endParaRPr>
          </a:p>
          <a:p>
            <a:r>
              <a:rPr lang="en-US" b="1" dirty="0">
                <a:solidFill>
                  <a:schemeClr val="bg1"/>
                </a:solidFill>
              </a:rPr>
              <a:t>Alignment supports provided by CERN.</a:t>
            </a:r>
          </a:p>
          <a:p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39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10" name="Slide Number Placeholder 5"/>
          <p:cNvSpPr txBox="1">
            <a:spLocks/>
          </p:cNvSpPr>
          <p:nvPr/>
        </p:nvSpPr>
        <p:spPr>
          <a:xfrm>
            <a:off x="6553200" y="6286500"/>
            <a:ext cx="1905000" cy="428625"/>
          </a:xfrm>
          <a:prstGeom prst="rect">
            <a:avLst/>
          </a:prstGeom>
          <a:noFill/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 altLang="en-US" sz="1000" smtClean="0"/>
          </a:p>
          <a:p>
            <a:fld id="{DA77A2FF-8F1F-4EFF-B0F2-EC1A7E18501C}" type="slidenum">
              <a:rPr lang="en-US" altLang="en-US" sz="1000" smtClean="0"/>
              <a:pPr/>
              <a:t>13</a:t>
            </a:fld>
            <a:endParaRPr lang="en-US" altLang="en-US" sz="1400"/>
          </a:p>
        </p:txBody>
      </p:sp>
      <p:pic>
        <p:nvPicPr>
          <p:cNvPr id="12" name="Picture 5" descr="D:\WCTFile\LHC\TAS,TAN Absorbers\EDR,TAS,TAN,13Jul00\TAN CAD Images\tan_assembly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419225"/>
            <a:ext cx="5943600" cy="45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6"/>
          <p:cNvSpPr>
            <a:spLocks noChangeArrowheads="1"/>
          </p:cNvSpPr>
          <p:nvPr/>
        </p:nvSpPr>
        <p:spPr bwMode="auto">
          <a:xfrm>
            <a:off x="5441131" y="4814888"/>
            <a:ext cx="186044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FF0000"/>
                </a:solidFill>
              </a:rPr>
              <a:t>Lower base plate</a:t>
            </a:r>
            <a:endParaRPr lang="en-US" altLang="en-US" sz="1800" b="1" dirty="0">
              <a:solidFill>
                <a:srgbClr val="FF0000"/>
              </a:solidFill>
              <a:latin typeface="Palatino" pitchFamily="18" charset="0"/>
            </a:endParaRPr>
          </a:p>
        </p:txBody>
      </p:sp>
      <p:sp>
        <p:nvSpPr>
          <p:cNvPr id="14" name="Line 7"/>
          <p:cNvSpPr>
            <a:spLocks noChangeShapeType="1"/>
          </p:cNvSpPr>
          <p:nvPr/>
        </p:nvSpPr>
        <p:spPr bwMode="auto">
          <a:xfrm flipH="1" flipV="1">
            <a:off x="4953000" y="4495800"/>
            <a:ext cx="457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6737350" y="3671888"/>
            <a:ext cx="184762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FF0000"/>
                </a:solidFill>
              </a:rPr>
              <a:t>Upper base plate</a:t>
            </a:r>
          </a:p>
        </p:txBody>
      </p:sp>
      <p:sp>
        <p:nvSpPr>
          <p:cNvPr id="16" name="Line 9"/>
          <p:cNvSpPr>
            <a:spLocks noChangeShapeType="1"/>
          </p:cNvSpPr>
          <p:nvPr/>
        </p:nvSpPr>
        <p:spPr bwMode="auto">
          <a:xfrm flipH="1" flipV="1">
            <a:off x="6019800" y="3581400"/>
            <a:ext cx="762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099300" y="2528888"/>
            <a:ext cx="1435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0000"/>
                </a:solidFill>
              </a:rPr>
              <a:t>Absorber box</a:t>
            </a:r>
          </a:p>
        </p:txBody>
      </p:sp>
      <p:sp>
        <p:nvSpPr>
          <p:cNvPr id="18" name="Rectangle 11"/>
          <p:cNvSpPr>
            <a:spLocks noChangeArrowheads="1"/>
          </p:cNvSpPr>
          <p:nvPr/>
        </p:nvSpPr>
        <p:spPr bwMode="auto">
          <a:xfrm>
            <a:off x="6946900" y="1614488"/>
            <a:ext cx="13589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0000"/>
                </a:solidFill>
              </a:rPr>
              <a:t>Junction box</a:t>
            </a:r>
          </a:p>
        </p:txBody>
      </p:sp>
      <p:sp>
        <p:nvSpPr>
          <p:cNvPr id="19" name="Rectangle 12"/>
          <p:cNvSpPr>
            <a:spLocks noChangeArrowheads="1"/>
          </p:cNvSpPr>
          <p:nvPr/>
        </p:nvSpPr>
        <p:spPr bwMode="auto">
          <a:xfrm>
            <a:off x="6819900" y="2971800"/>
            <a:ext cx="1877437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FF0000"/>
                </a:solidFill>
              </a:rPr>
              <a:t>Side shielding (2)</a:t>
            </a:r>
          </a:p>
        </p:txBody>
      </p:sp>
      <p:sp>
        <p:nvSpPr>
          <p:cNvPr id="20" name="Rectangle 13"/>
          <p:cNvSpPr>
            <a:spLocks noChangeArrowheads="1"/>
          </p:cNvSpPr>
          <p:nvPr/>
        </p:nvSpPr>
        <p:spPr bwMode="auto">
          <a:xfrm>
            <a:off x="3810000" y="1524000"/>
            <a:ext cx="16510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0000"/>
                </a:solidFill>
              </a:rPr>
              <a:t>Upper shielding</a:t>
            </a:r>
          </a:p>
        </p:txBody>
      </p:sp>
      <p:sp>
        <p:nvSpPr>
          <p:cNvPr id="21" name="Rectangle 14"/>
          <p:cNvSpPr>
            <a:spLocks noChangeArrowheads="1"/>
          </p:cNvSpPr>
          <p:nvPr/>
        </p:nvSpPr>
        <p:spPr bwMode="auto">
          <a:xfrm>
            <a:off x="1752600" y="3200400"/>
            <a:ext cx="8445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>
                <a:solidFill>
                  <a:srgbClr val="000000"/>
                </a:solidFill>
              </a:rPr>
              <a:t>Marble</a:t>
            </a:r>
          </a:p>
        </p:txBody>
      </p:sp>
      <p:sp>
        <p:nvSpPr>
          <p:cNvPr id="22" name="Rectangle 15"/>
          <p:cNvSpPr>
            <a:spLocks noChangeArrowheads="1"/>
          </p:cNvSpPr>
          <p:nvPr/>
        </p:nvSpPr>
        <p:spPr bwMode="auto">
          <a:xfrm>
            <a:off x="838200" y="4191000"/>
            <a:ext cx="189667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FF0000"/>
                </a:solidFill>
              </a:rPr>
              <a:t>Beam tube</a:t>
            </a:r>
          </a:p>
          <a:p>
            <a:r>
              <a:rPr lang="en-US" altLang="en-US" sz="1800" b="1" dirty="0">
                <a:solidFill>
                  <a:srgbClr val="FF0000"/>
                </a:solidFill>
              </a:rPr>
              <a:t>vacuum chamber</a:t>
            </a:r>
          </a:p>
        </p:txBody>
      </p:sp>
      <p:sp>
        <p:nvSpPr>
          <p:cNvPr id="23" name="Rectangle 16"/>
          <p:cNvSpPr>
            <a:spLocks noChangeArrowheads="1"/>
          </p:cNvSpPr>
          <p:nvPr/>
        </p:nvSpPr>
        <p:spPr bwMode="auto">
          <a:xfrm>
            <a:off x="1828800" y="5638800"/>
            <a:ext cx="106311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b="1" dirty="0">
                <a:solidFill>
                  <a:srgbClr val="FF0000"/>
                </a:solidFill>
              </a:rPr>
              <a:t>Jacks (3)</a:t>
            </a:r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 flipV="1">
            <a:off x="2590800" y="5410200"/>
            <a:ext cx="7620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Line 18"/>
          <p:cNvSpPr>
            <a:spLocks noChangeShapeType="1"/>
          </p:cNvSpPr>
          <p:nvPr/>
        </p:nvSpPr>
        <p:spPr bwMode="auto">
          <a:xfrm>
            <a:off x="2209800" y="4419600"/>
            <a:ext cx="7620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2590800" y="3429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21"/>
          <p:cNvSpPr>
            <a:spLocks noChangeShapeType="1"/>
          </p:cNvSpPr>
          <p:nvPr/>
        </p:nvSpPr>
        <p:spPr bwMode="auto">
          <a:xfrm>
            <a:off x="5105400" y="1905000"/>
            <a:ext cx="3810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23"/>
          <p:cNvSpPr>
            <a:spLocks noChangeShapeType="1"/>
          </p:cNvSpPr>
          <p:nvPr/>
        </p:nvSpPr>
        <p:spPr bwMode="auto">
          <a:xfrm flipH="1" flipV="1">
            <a:off x="6629400" y="26670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Line 24"/>
          <p:cNvSpPr>
            <a:spLocks noChangeShapeType="1"/>
          </p:cNvSpPr>
          <p:nvPr/>
        </p:nvSpPr>
        <p:spPr bwMode="auto">
          <a:xfrm flipH="1">
            <a:off x="5943600" y="3124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25"/>
          <p:cNvSpPr>
            <a:spLocks noChangeShapeType="1"/>
          </p:cNvSpPr>
          <p:nvPr/>
        </p:nvSpPr>
        <p:spPr bwMode="auto">
          <a:xfrm flipH="1">
            <a:off x="6553200" y="1828800"/>
            <a:ext cx="3810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31"/>
          <p:cNvSpPr>
            <a:spLocks noChangeArrowheads="1"/>
          </p:cNvSpPr>
          <p:nvPr/>
        </p:nvSpPr>
        <p:spPr bwMode="auto">
          <a:xfrm>
            <a:off x="634886" y="1055192"/>
            <a:ext cx="5410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/>
              <a:t>The TAN consists of </a:t>
            </a:r>
            <a:r>
              <a:rPr lang="en-US" altLang="en-US" sz="1800" dirty="0" smtClean="0"/>
              <a:t>two </a:t>
            </a:r>
            <a:r>
              <a:rPr lang="en-US" altLang="en-US" sz="1800" dirty="0"/>
              <a:t>major sub-assemblies: </a:t>
            </a:r>
          </a:p>
          <a:p>
            <a:r>
              <a:rPr lang="en-US" altLang="en-US" sz="1800" dirty="0"/>
              <a:t>- Absorber Box </a:t>
            </a:r>
          </a:p>
          <a:p>
            <a:r>
              <a:rPr lang="en-US" altLang="en-US" sz="1800" dirty="0"/>
              <a:t>- Steel Shielding.</a:t>
            </a:r>
          </a:p>
        </p:txBody>
      </p:sp>
      <p:sp>
        <p:nvSpPr>
          <p:cNvPr id="39" name="Titre 2"/>
          <p:cNvSpPr txBox="1">
            <a:spLocks/>
          </p:cNvSpPr>
          <p:nvPr/>
        </p:nvSpPr>
        <p:spPr>
          <a:xfrm>
            <a:off x="614400" y="373222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en-US" dirty="0" smtClean="0"/>
              <a:t>TAN ASSEMBLY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hL-LHC</a:t>
            </a:r>
            <a:r>
              <a:rPr lang="fr-FR" noProof="0" dirty="0" smtClean="0"/>
              <a:t> WP8,  15-08-2022</a:t>
            </a:r>
            <a:endParaRPr lang="en-GB" noProof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9E392F8-3179-4166-B91E-2B42A5EB83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45512"/>
            <a:ext cx="7571184" cy="5394648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1907704" y="1772816"/>
            <a:ext cx="1296144" cy="504056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7020272" y="862759"/>
            <a:ext cx="1296144" cy="504056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139952" y="656692"/>
            <a:ext cx="1296144" cy="504056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24128" y="656692"/>
            <a:ext cx="1296144" cy="504056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115616" y="4004176"/>
            <a:ext cx="1296144" cy="504056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355976" y="3789040"/>
            <a:ext cx="1296144" cy="619564"/>
          </a:xfrm>
          <a:prstGeom prst="ellipse">
            <a:avLst/>
          </a:prstGeom>
          <a:noFill/>
          <a:ln w="762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814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7664" y="260648"/>
            <a:ext cx="6480720" cy="5389906"/>
          </a:xfrm>
          <a:prstGeom prst="rect">
            <a:avLst/>
          </a:prstGeom>
        </p:spPr>
      </p:pic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683568" y="5695674"/>
            <a:ext cx="88569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FFC000"/>
              </a:buClr>
            </a:pP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Details of the Cu absorber top slot, ancillaries, supports, slots for cooling pipes and thermocouples </a:t>
            </a:r>
            <a:endParaRPr lang="en-GB" altLang="en-US" sz="1400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3963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1012111" y="836712"/>
            <a:ext cx="6912768" cy="4464496"/>
          </a:xfrm>
          <a:prstGeom prst="rect">
            <a:avLst/>
          </a:prstGeo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1688" y="5782806"/>
            <a:ext cx="8856944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20000"/>
              </a:spcBef>
              <a:buClr>
                <a:srgbClr val="FFC000"/>
              </a:buClr>
            </a:pP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Absorber supports: Round</a:t>
            </a: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, plane and slot </a:t>
            </a: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assembly (sphere </a:t>
            </a: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and </a:t>
            </a: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steel </a:t>
            </a:r>
            <a:r>
              <a:rPr lang="en-GB" altLang="en-US" sz="1400" dirty="0" smtClean="0">
                <a:solidFill>
                  <a:schemeClr val="accent5"/>
                </a:solidFill>
                <a:latin typeface="+mn-lt"/>
              </a:rPr>
              <a:t>100Cr6 tempered </a:t>
            </a:r>
            <a:r>
              <a:rPr lang="en-GB" altLang="en-US" sz="1400" dirty="0">
                <a:solidFill>
                  <a:schemeClr val="accent5"/>
                </a:solidFill>
                <a:latin typeface="+mn-lt"/>
              </a:rPr>
              <a:t>part </a:t>
            </a:r>
            <a:r>
              <a:rPr lang="en-GB" altLang="en-US" sz="1400" dirty="0">
                <a:solidFill>
                  <a:schemeClr val="accent5"/>
                </a:solidFill>
                <a:latin typeface="+mn-lt"/>
              </a:rPr>
              <a:t>&gt; 60HRC )</a:t>
            </a:r>
            <a:endParaRPr lang="en-GB" altLang="en-US" sz="1400" dirty="0">
              <a:solidFill>
                <a:schemeClr val="accent5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774314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0" y="0"/>
            <a:ext cx="8839200" cy="628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495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50" y="0"/>
            <a:ext cx="8877300" cy="621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242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75" y="0"/>
            <a:ext cx="8810625" cy="624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8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Scope Machine-experiment interface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WP8,  15-08-2022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986" y="2027305"/>
            <a:ext cx="7747702" cy="3175772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Absorbers to protect the inner triplets and dipoles from the collision debris generated at the interaction point.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236262" y="5203077"/>
            <a:ext cx="6363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FF0000"/>
                </a:solidFill>
              </a:rPr>
              <a:t>Target Absorber for Secondary (TAS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solidFill>
                  <a:srgbClr val="FF0000"/>
                </a:solidFill>
              </a:rPr>
              <a:t>TAXS)</a:t>
            </a:r>
          </a:p>
        </p:txBody>
      </p:sp>
      <p:sp>
        <p:nvSpPr>
          <p:cNvPr id="11" name="Oval 10"/>
          <p:cNvSpPr/>
          <p:nvPr/>
        </p:nvSpPr>
        <p:spPr>
          <a:xfrm>
            <a:off x="5445938" y="4500755"/>
            <a:ext cx="422031" cy="32355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1536951" y="2829535"/>
            <a:ext cx="758467" cy="43077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967533" y="3319804"/>
            <a:ext cx="6363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B050"/>
                </a:solidFill>
              </a:rPr>
              <a:t>Target Absorber for Neutrals (TAN</a:t>
            </a:r>
            <a:r>
              <a:rPr lang="en-GB" sz="2400" dirty="0" smtClean="0">
                <a:solidFill>
                  <a:srgbClr val="00B050"/>
                </a:solidFill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solidFill>
                  <a:srgbClr val="00B050"/>
                </a:solidFill>
              </a:rPr>
              <a:t>TAXN)</a:t>
            </a:r>
          </a:p>
        </p:txBody>
      </p:sp>
    </p:spTree>
    <p:extLst>
      <p:ext uri="{BB962C8B-B14F-4D97-AF65-F5344CB8AC3E}">
        <p14:creationId xmlns:p14="http://schemas.microsoft.com/office/powerpoint/2010/main" val="3624215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714693" y="1484784"/>
            <a:ext cx="78197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TAXN absorber (4 units, Cu)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TAXS absorber (4 units, Cu)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Ancillaries (absorber supports/piping, manifolds)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Cradle/Shielding (2 units, cast iron)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Marble shielding (4 units)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err="1" smtClean="0">
                <a:solidFill>
                  <a:srgbClr val="005F8C">
                    <a:lumMod val="75000"/>
                  </a:srgbClr>
                </a:solidFill>
              </a:rPr>
              <a:t>Sarcophagui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 (6-8 units)</a:t>
            </a:r>
          </a:p>
          <a:p>
            <a:pPr marL="457200" lvl="0" indent="-457200">
              <a:buFont typeface="Arial" panose="020B0604020202020204" pitchFamily="34" charset="0"/>
              <a:buChar char="•"/>
            </a:pP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TAXN top cover (2 units)</a:t>
            </a: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M</a:t>
            </a:r>
            <a:r>
              <a:rPr lang="en-GB" dirty="0" smtClean="0"/>
              <a:t>aterial deliverables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238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640724" y="1268760"/>
            <a:ext cx="7819707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en-US" sz="2800" dirty="0">
                <a:solidFill>
                  <a:srgbClr val="005F8C">
                    <a:lumMod val="75000"/>
                  </a:srgbClr>
                </a:solidFill>
              </a:rPr>
              <a:t>FABRICATION/ASSEMBLY PLAN (Q/A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)</a:t>
            </a:r>
            <a:r>
              <a:rPr lang="en-US" altLang="en-US" dirty="0" smtClean="0">
                <a:solidFill>
                  <a:srgbClr val="005F8C">
                    <a:lumMod val="75000"/>
                  </a:srgbClr>
                </a:solidFill>
                <a:sym typeface="Wingdings" panose="05000000000000000000" pitchFamily="2" charset="2"/>
              </a:rPr>
              <a:t> </a:t>
            </a:r>
            <a:r>
              <a:rPr lang="en-US" altLang="en-US" dirty="0">
                <a:solidFill>
                  <a:srgbClr val="005F8C">
                    <a:lumMod val="75000"/>
                  </a:srgbClr>
                </a:solidFill>
                <a:sym typeface="Wingdings" panose="05000000000000000000" pitchFamily="2" charset="2"/>
              </a:rPr>
              <a:t>To be prepared by </a:t>
            </a:r>
            <a:r>
              <a:rPr lang="en-US" altLang="en-US" dirty="0" smtClean="0">
                <a:solidFill>
                  <a:srgbClr val="005F8C">
                    <a:lumMod val="75000"/>
                  </a:srgbClr>
                </a:solidFill>
                <a:sym typeface="Wingdings" panose="05000000000000000000" pitchFamily="2" charset="2"/>
              </a:rPr>
              <a:t>the manufacturer </a:t>
            </a:r>
            <a:r>
              <a:rPr lang="en-US" altLang="en-US" dirty="0">
                <a:solidFill>
                  <a:srgbClr val="005F8C">
                    <a:lumMod val="75000"/>
                  </a:srgbClr>
                </a:solidFill>
                <a:sym typeface="Wingdings" panose="05000000000000000000" pitchFamily="2" charset="2"/>
              </a:rPr>
              <a:t>and accepted in a </a:t>
            </a:r>
            <a:r>
              <a:rPr lang="en-US" altLang="en-US" dirty="0" smtClean="0">
                <a:solidFill>
                  <a:srgbClr val="005F8C">
                    <a:lumMod val="75000"/>
                  </a:srgbClr>
                </a:solidFill>
                <a:sym typeface="Wingdings" panose="05000000000000000000" pitchFamily="2" charset="2"/>
              </a:rPr>
              <a:t>Production Readiness Review</a:t>
            </a:r>
            <a:endParaRPr lang="en-US" altLang="en-US" dirty="0">
              <a:solidFill>
                <a:srgbClr val="005F8C">
                  <a:lumMod val="75000"/>
                </a:srgbClr>
              </a:solidFill>
              <a:sym typeface="Wingdings" panose="05000000000000000000" pitchFamily="2" charset="2"/>
            </a:endParaRPr>
          </a:p>
          <a:p>
            <a:pPr lvl="1"/>
            <a:endParaRPr lang="en-US" altLang="en-US" sz="2400" dirty="0">
              <a:solidFill>
                <a:srgbClr val="005F8C">
                  <a:lumMod val="75000"/>
                </a:srgbClr>
              </a:solidFill>
            </a:endParaRPr>
          </a:p>
          <a:p>
            <a:pPr lvl="1">
              <a:buFontTx/>
              <a:buChar char="–"/>
            </a:pPr>
            <a:r>
              <a:rPr lang="en-US" altLang="en-US" sz="2800" dirty="0">
                <a:solidFill>
                  <a:srgbClr val="005F8C">
                    <a:lumMod val="75000"/>
                  </a:srgbClr>
                </a:solidFill>
              </a:rPr>
              <a:t>Lead technician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, single contact point for technical discussions. </a:t>
            </a:r>
            <a:endParaRPr lang="en-US" altLang="en-US" sz="2800" dirty="0">
              <a:solidFill>
                <a:srgbClr val="005F8C">
                  <a:lumMod val="75000"/>
                </a:srgbClr>
              </a:solidFill>
            </a:endParaRPr>
          </a:p>
          <a:p>
            <a:pPr lvl="1">
              <a:buFontTx/>
              <a:buChar char="–"/>
            </a:pPr>
            <a:r>
              <a:rPr lang="en-US" altLang="en-US" sz="2800" dirty="0">
                <a:solidFill>
                  <a:srgbClr val="005F8C">
                    <a:lumMod val="75000"/>
                  </a:srgbClr>
                </a:solidFill>
              </a:rPr>
              <a:t>T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esting 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&amp; </a:t>
            </a:r>
            <a:r>
              <a:rPr lang="en-US" altLang="en-US" sz="2800" dirty="0" smtClean="0">
                <a:solidFill>
                  <a:srgbClr val="005F8C">
                    <a:lumMod val="75000"/>
                  </a:srgbClr>
                </a:solidFill>
              </a:rPr>
              <a:t>metrology resources.</a:t>
            </a:r>
            <a:endParaRPr lang="en-US" altLang="en-US" sz="2800" dirty="0">
              <a:solidFill>
                <a:srgbClr val="005F8C">
                  <a:lumMod val="75000"/>
                </a:srgbClr>
              </a:solidFill>
            </a:endParaRPr>
          </a:p>
        </p:txBody>
      </p:sp>
      <p:sp>
        <p:nvSpPr>
          <p:cNvPr id="7" name="Titr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Non- material deliverables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484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4" name="Rectangle 3"/>
          <p:cNvSpPr/>
          <p:nvPr/>
        </p:nvSpPr>
        <p:spPr>
          <a:xfrm>
            <a:off x="506016" y="1268760"/>
            <a:ext cx="80283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solidFill>
                  <a:schemeClr val="bg2">
                    <a:lumMod val="50000"/>
                  </a:schemeClr>
                </a:solidFill>
              </a:rPr>
              <a:t>The major components of the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Acceptance 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</a:rPr>
              <a:t>Criteria include the following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:</a:t>
            </a:r>
          </a:p>
          <a:p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Dimensional </a:t>
            </a:r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checks (</a:t>
            </a:r>
            <a:r>
              <a:rPr lang="en-GB" sz="2400" dirty="0" err="1">
                <a:solidFill>
                  <a:schemeClr val="bg2">
                    <a:lumMod val="50000"/>
                  </a:schemeClr>
                </a:solidFill>
              </a:rPr>
              <a:t>Fiducialization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measurements). </a:t>
            </a:r>
            <a:r>
              <a:rPr lang="en-GB" sz="2400" i="1" dirty="0" smtClean="0">
                <a:solidFill>
                  <a:schemeClr val="bg2">
                    <a:lumMod val="50000"/>
                  </a:schemeClr>
                </a:solidFill>
              </a:rPr>
              <a:t>Fitting of the absorbers around the </a:t>
            </a:r>
            <a:r>
              <a:rPr lang="en-GB" sz="2400" i="1" dirty="0" err="1" smtClean="0">
                <a:solidFill>
                  <a:schemeClr val="bg2">
                    <a:lumMod val="50000"/>
                  </a:schemeClr>
                </a:solidFill>
              </a:rPr>
              <a:t>beampipe</a:t>
            </a:r>
            <a:r>
              <a:rPr lang="en-GB" sz="2400" i="1" dirty="0" smtClean="0">
                <a:solidFill>
                  <a:schemeClr val="bg2">
                    <a:lumMod val="50000"/>
                  </a:schemeClr>
                </a:solidFill>
              </a:rPr>
              <a:t> is key factor for the performance.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Manufacturing record, material certificates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Pressure tests (piping)</a:t>
            </a: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Continuity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checks for </a:t>
            </a:r>
            <a:r>
              <a:rPr lang="en-GB" sz="2400" dirty="0">
                <a:solidFill>
                  <a:schemeClr val="bg2">
                    <a:lumMod val="50000"/>
                  </a:schemeClr>
                </a:solidFill>
              </a:rPr>
              <a:t>thermocouples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Ancillaries and special tooling needed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for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handling will be delivered with the absorbers</a:t>
            </a:r>
            <a:endParaRPr lang="en-GB" sz="2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9902" y="188640"/>
            <a:ext cx="35044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800" b="1" dirty="0" smtClean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Acceptance criteria</a:t>
            </a:r>
            <a:endParaRPr lang="en-US" altLang="en-US" sz="2800" b="1" dirty="0">
              <a:solidFill>
                <a:schemeClr val="bg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61236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Summary: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Design done at CERN</a:t>
            </a:r>
          </a:p>
          <a:p>
            <a:r>
              <a:rPr lang="pt-PT" dirty="0" smtClean="0"/>
              <a:t>Procurement/manufacturing </a:t>
            </a:r>
            <a:r>
              <a:rPr lang="pt-PT" dirty="0" smtClean="0"/>
              <a:t>of components according to CERN drawings and detailed </a:t>
            </a:r>
            <a:r>
              <a:rPr lang="pt-PT" dirty="0" smtClean="0"/>
              <a:t>specifications.</a:t>
            </a:r>
            <a:endParaRPr lang="pt-PT" dirty="0" smtClean="0"/>
          </a:p>
          <a:p>
            <a:r>
              <a:rPr lang="pt-PT" dirty="0" smtClean="0"/>
              <a:t>Assembly &amp; acceptance tests at </a:t>
            </a:r>
            <a:r>
              <a:rPr lang="pt-PT" dirty="0" smtClean="0"/>
              <a:t>factory and </a:t>
            </a:r>
            <a:r>
              <a:rPr lang="pt-PT" dirty="0" smtClean="0"/>
              <a:t>and  </a:t>
            </a:r>
            <a:r>
              <a:rPr lang="pt-PT" dirty="0" smtClean="0"/>
              <a:t>reception tests at CERN </a:t>
            </a:r>
            <a:r>
              <a:rPr lang="pt-PT" dirty="0" smtClean="0"/>
              <a:t>with on-site support of industrial contractors (ex.: mechanical assembly, welding, quality control)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3569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1132" y="870370"/>
            <a:ext cx="4932040" cy="4932040"/>
          </a:xfrm>
          <a:prstGeom prst="rect">
            <a:avLst/>
          </a:prstGeom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Deliverables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 rot="19950249">
            <a:off x="1958750" y="3989265"/>
            <a:ext cx="2304256" cy="42391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827584" y="4406039"/>
            <a:ext cx="2613512" cy="792088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Q3 2024 - Q1 2025</a:t>
            </a:r>
            <a:endParaRPr lang="en-US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00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Thanks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WP8,  15-08-2022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 – from TAS to TAXS @ P1&amp; P5</a:t>
            </a:r>
          </a:p>
        </p:txBody>
      </p:sp>
      <p:sp>
        <p:nvSpPr>
          <p:cNvPr id="8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TAXS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will replace TAS, which are embedded in the forward shielding, at the limit of the experimental cavern and LHC tunnel.</a:t>
            </a: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unctionality and design principles will be kept.</a:t>
            </a:r>
          </a:p>
          <a:p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Dedicated water cooling to cope with the increased deposited energy,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o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ptimised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engineering based on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experience.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  <a:p>
            <a:pPr marL="0" indent="0">
              <a:buNone/>
            </a:pP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  <a:latin typeface="+mn-lt"/>
              </a:rPr>
              <a:t>.</a:t>
            </a:r>
            <a:endParaRPr lang="en-GB" sz="2400" dirty="0" smtClean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07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44124" y="6356350"/>
            <a:ext cx="6627000" cy="360000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WP8,  15-08-2022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000" dirty="0" smtClean="0"/>
              <a:t>TAXS </a:t>
            </a:r>
            <a:r>
              <a:rPr lang="en-GB" sz="3000" dirty="0" smtClean="0"/>
              <a:t>in CMS Forward Shielding</a:t>
            </a:r>
            <a:endParaRPr lang="en-GB" sz="3000" dirty="0"/>
          </a:p>
        </p:txBody>
      </p:sp>
      <p:pic>
        <p:nvPicPr>
          <p:cNvPr id="11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>
            <a:off x="4044462" y="3594295"/>
            <a:ext cx="654147" cy="92143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Content Placeholder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56" y="1118382"/>
            <a:ext cx="4938893" cy="368904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14349" y="2032782"/>
            <a:ext cx="3741869" cy="204573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0830" y="4734370"/>
            <a:ext cx="3198826" cy="1801980"/>
          </a:xfrm>
          <a:prstGeom prst="rect">
            <a:avLst/>
          </a:prstGeom>
        </p:spPr>
      </p:pic>
      <p:sp>
        <p:nvSpPr>
          <p:cNvPr id="16" name="Down Arrow 15"/>
          <p:cNvSpPr/>
          <p:nvPr/>
        </p:nvSpPr>
        <p:spPr>
          <a:xfrm rot="12189867">
            <a:off x="2744010" y="2905005"/>
            <a:ext cx="226402" cy="25410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5583229" y="4554370"/>
            <a:ext cx="2989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TAXS absorber (~3.5 T Cu)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948159" y="5306402"/>
            <a:ext cx="233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Rotating shielding</a:t>
            </a:r>
            <a:endParaRPr lang="en-GB" dirty="0"/>
          </a:p>
        </p:txBody>
      </p:sp>
      <p:sp>
        <p:nvSpPr>
          <p:cNvPr id="19" name="Down Arrow 18"/>
          <p:cNvSpPr/>
          <p:nvPr/>
        </p:nvSpPr>
        <p:spPr>
          <a:xfrm rot="2424245">
            <a:off x="7207565" y="1488726"/>
            <a:ext cx="226402" cy="1314461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6724776" y="1264855"/>
            <a:ext cx="2331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Fixed Iron nose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611815" y="3137095"/>
            <a:ext cx="687545" cy="13786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616592" y="1634187"/>
            <a:ext cx="4230857" cy="108562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Down Arrow 22"/>
          <p:cNvSpPr/>
          <p:nvPr/>
        </p:nvSpPr>
        <p:spPr>
          <a:xfrm rot="10108065">
            <a:off x="1308799" y="2876014"/>
            <a:ext cx="226402" cy="254108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66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/>
      <p:bldP spid="18" grpId="0"/>
      <p:bldP spid="19" grpId="0" animBg="1"/>
      <p:bldP spid="20" grpId="0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hL-LHC WP8,  15-08-2022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Picture 8" descr="G:\Workspaces\p\ppetit\sauvegarde PC-E-ATLAS\SHIELDING\JF\installation\JFS-installation\Catia-study\JFS CLOSED on truck 3D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846" y="1318260"/>
            <a:ext cx="2529840" cy="4221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G:\Workspaces\p\ppetit\sauvegarde PC-E-ATLAS\SHIELDING\JF\installation\JFS-installation\Catia-study\JFSL UP on truck 3D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42" y="1271270"/>
            <a:ext cx="2580640" cy="431546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itre 1"/>
          <p:cNvSpPr txBox="1">
            <a:spLocks/>
          </p:cNvSpPr>
          <p:nvPr/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TAXS </a:t>
            </a:r>
            <a:r>
              <a:rPr lang="en-GB" sz="3200" dirty="0" smtClean="0"/>
              <a:t>in ATLAS Forward Shielding</a:t>
            </a:r>
            <a:endParaRPr lang="en-GB" sz="3200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4114800" y="2177910"/>
            <a:ext cx="2377440" cy="22080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74303" y="2810766"/>
            <a:ext cx="2060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TAXS </a:t>
            </a:r>
            <a:r>
              <a:rPr lang="en-GB" dirty="0" smtClean="0"/>
              <a:t>absorber</a:t>
            </a:r>
          </a:p>
          <a:p>
            <a:pPr algn="ctr"/>
            <a:r>
              <a:rPr lang="en-GB" dirty="0"/>
              <a:t>a</a:t>
            </a:r>
            <a:r>
              <a:rPr lang="en-GB" dirty="0" smtClean="0"/>
              <a:t>nd shielding (cradle)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066698" y="942365"/>
            <a:ext cx="42711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Movable: Octagonal shielding (JFS), cylindrical shielding (JFC)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7507" y="3850113"/>
            <a:ext cx="2813538" cy="211015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772400" y="4385942"/>
            <a:ext cx="10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TAXS</a:t>
            </a:r>
            <a:endParaRPr lang="en-GB" dirty="0"/>
          </a:p>
        </p:txBody>
      </p:sp>
      <p:cxnSp>
        <p:nvCxnSpPr>
          <p:cNvPr id="18" name="Straight Arrow Connector 17"/>
          <p:cNvCxnSpPr>
            <a:stCxn id="16" idx="1"/>
          </p:cNvCxnSpPr>
          <p:nvPr/>
        </p:nvCxnSpPr>
        <p:spPr>
          <a:xfrm flipH="1">
            <a:off x="7308166" y="4570608"/>
            <a:ext cx="464234" cy="26164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72734" y="5318912"/>
            <a:ext cx="1944216" cy="276999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Courtesy of M. </a:t>
            </a:r>
            <a:r>
              <a:rPr lang="en-GB" sz="1200" dirty="0">
                <a:solidFill>
                  <a:schemeClr val="bg1">
                    <a:lumMod val="50000"/>
                  </a:schemeClr>
                </a:solidFill>
              </a:rPr>
              <a:t>R</a:t>
            </a:r>
            <a:r>
              <a:rPr lang="en-GB" sz="1200" dirty="0" smtClean="0">
                <a:solidFill>
                  <a:schemeClr val="bg1">
                    <a:lumMod val="50000"/>
                  </a:schemeClr>
                </a:solidFill>
              </a:rPr>
              <a:t>aymond</a:t>
            </a:r>
            <a:endParaRPr lang="en-GB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771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TAXS 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888" y="1677653"/>
            <a:ext cx="4040188" cy="3036743"/>
          </a:xfrm>
        </p:spPr>
      </p:pic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82868" y="4973055"/>
            <a:ext cx="7704416" cy="639762"/>
          </a:xfrm>
        </p:spPr>
        <p:txBody>
          <a:bodyPr/>
          <a:lstStyle/>
          <a:p>
            <a:r>
              <a:rPr lang="en-GB" dirty="0" smtClean="0"/>
              <a:t>Cool</a:t>
            </a:r>
            <a:r>
              <a:rPr lang="en-GB" dirty="0" smtClean="0"/>
              <a:t>ing (piping), </a:t>
            </a:r>
            <a:r>
              <a:rPr lang="en-GB" dirty="0" smtClean="0"/>
              <a:t>temperature monitoring </a:t>
            </a:r>
            <a:r>
              <a:rPr lang="en-GB" dirty="0"/>
              <a:t>system (thermocouples) &amp; </a:t>
            </a:r>
            <a:r>
              <a:rPr lang="en-GB" dirty="0" smtClean="0"/>
              <a:t>inserts for supporting rods integrated 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812" y="1703078"/>
            <a:ext cx="4041775" cy="2985893"/>
          </a:xfrm>
        </p:spPr>
      </p:pic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err="1" smtClean="0"/>
              <a:t>hL-LHC</a:t>
            </a:r>
            <a:r>
              <a:rPr lang="fr-FR" noProof="0" dirty="0" smtClean="0"/>
              <a:t> WP8,  15-08-2022</a:t>
            </a:r>
            <a:endParaRPr lang="en-GB" noProof="0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11" name="Espace réservé du texte 4"/>
          <p:cNvSpPr txBox="1">
            <a:spLocks/>
          </p:cNvSpPr>
          <p:nvPr/>
        </p:nvSpPr>
        <p:spPr>
          <a:xfrm>
            <a:off x="800016" y="1124538"/>
            <a:ext cx="7795592" cy="63976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 baseline="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b="1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4 </a:t>
            </a:r>
            <a:r>
              <a:rPr lang="en-GB" dirty="0" smtClean="0"/>
              <a:t>TAXS </a:t>
            </a:r>
            <a:r>
              <a:rPr lang="en-GB" dirty="0" smtClean="0"/>
              <a:t>(Cu </a:t>
            </a:r>
            <a:r>
              <a:rPr lang="en-GB" dirty="0" smtClean="0"/>
              <a:t>absorbers) 2 </a:t>
            </a:r>
            <a:r>
              <a:rPr lang="en-GB" dirty="0" smtClean="0"/>
              <a:t>Iron </a:t>
            </a:r>
            <a:r>
              <a:rPr lang="en-GB" dirty="0" err="1" smtClean="0"/>
              <a:t>shieldings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00775"/>
            <a:ext cx="7920000" cy="720000"/>
          </a:xfrm>
        </p:spPr>
        <p:txBody>
          <a:bodyPr/>
          <a:lstStyle/>
          <a:p>
            <a:r>
              <a:rPr lang="en-US" altLang="en-US" dirty="0" smtClean="0"/>
              <a:t>TAXS ASSEMBLY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8" name="Slide Number Placeholder 5"/>
          <p:cNvSpPr txBox="1">
            <a:spLocks/>
          </p:cNvSpPr>
          <p:nvPr/>
        </p:nvSpPr>
        <p:spPr>
          <a:xfrm>
            <a:off x="6553200" y="6286500"/>
            <a:ext cx="1905000" cy="428625"/>
          </a:xfrm>
          <a:prstGeom prst="rect">
            <a:avLst/>
          </a:prstGeom>
          <a:noFill/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5pPr>
            <a:lvl6pPr marL="25146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6pPr>
            <a:lvl7pPr marL="29718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7pPr>
            <a:lvl8pPr marL="34290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8pPr>
            <a:lvl9pPr marL="3886200" indent="-228600" algn="l" defTabSz="457200" rtl="0" eaLnBrk="0" fontAlgn="base" latinLnBrk="0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+mn-cs"/>
              </a:defRPr>
            </a:lvl9pPr>
          </a:lstStyle>
          <a:p>
            <a:endParaRPr lang="en-US" altLang="en-US" sz="1000" smtClean="0"/>
          </a:p>
          <a:p>
            <a:fld id="{16CD7E7A-EE52-42D0-A01D-2EE39BF7E4BE}" type="slidenum">
              <a:rPr lang="en-US" altLang="en-US" sz="1000" smtClean="0"/>
              <a:pPr/>
              <a:t>7</a:t>
            </a:fld>
            <a:endParaRPr lang="en-US" altLang="en-US" sz="1400"/>
          </a:p>
        </p:txBody>
      </p:sp>
      <p:pic>
        <p:nvPicPr>
          <p:cNvPr id="40" name="Picture 14" descr="C:\WINNT\Profiles\wjelliot\Desktop\Lhc2\VIEWGRAPH_IMAGES\TAS\atlas_expl_vie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0"/>
            <a:ext cx="6096000" cy="471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Line 16"/>
          <p:cNvSpPr>
            <a:spLocks noChangeShapeType="1"/>
          </p:cNvSpPr>
          <p:nvPr/>
        </p:nvSpPr>
        <p:spPr bwMode="auto">
          <a:xfrm flipV="1">
            <a:off x="1828800" y="3581400"/>
            <a:ext cx="15240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Line 17"/>
          <p:cNvSpPr>
            <a:spLocks noChangeShapeType="1"/>
          </p:cNvSpPr>
          <p:nvPr/>
        </p:nvSpPr>
        <p:spPr bwMode="auto">
          <a:xfrm flipH="1">
            <a:off x="4851954" y="1806575"/>
            <a:ext cx="1701246" cy="3553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" name="Line 18"/>
          <p:cNvSpPr>
            <a:spLocks noChangeShapeType="1"/>
          </p:cNvSpPr>
          <p:nvPr/>
        </p:nvSpPr>
        <p:spPr bwMode="auto">
          <a:xfrm flipH="1">
            <a:off x="5257800" y="2895600"/>
            <a:ext cx="17526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" name="Text Box 21"/>
          <p:cNvSpPr txBox="1">
            <a:spLocks noChangeArrowheads="1"/>
          </p:cNvSpPr>
          <p:nvPr/>
        </p:nvSpPr>
        <p:spPr bwMode="auto">
          <a:xfrm>
            <a:off x="457200" y="4191000"/>
            <a:ext cx="21336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en-US" altLang="en-US" sz="1800" dirty="0"/>
              <a:t>LOWER COPPER </a:t>
            </a:r>
            <a:r>
              <a:rPr lang="en-US" altLang="en-US" sz="1800" dirty="0" smtClean="0"/>
              <a:t> (no OHFC) CLAMSHELL</a:t>
            </a:r>
            <a:endParaRPr lang="en-US" altLang="en-US" dirty="0"/>
          </a:p>
        </p:txBody>
      </p:sp>
      <p:sp>
        <p:nvSpPr>
          <p:cNvPr id="47" name="Text Box 22"/>
          <p:cNvSpPr txBox="1">
            <a:spLocks noChangeArrowheads="1"/>
          </p:cNvSpPr>
          <p:nvPr/>
        </p:nvSpPr>
        <p:spPr bwMode="auto">
          <a:xfrm>
            <a:off x="6499315" y="1155131"/>
            <a:ext cx="1899598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/>
              <a:t>UPPER </a:t>
            </a:r>
            <a:r>
              <a:rPr lang="en-US" altLang="en-US" sz="1800" dirty="0" smtClean="0"/>
              <a:t>COPPER (no OHFC) </a:t>
            </a:r>
            <a:r>
              <a:rPr lang="en-US" altLang="en-US" sz="1800" dirty="0"/>
              <a:t>CLAMSHELL</a:t>
            </a:r>
            <a:endParaRPr lang="en-US" altLang="en-US" dirty="0"/>
          </a:p>
        </p:txBody>
      </p:sp>
      <p:sp>
        <p:nvSpPr>
          <p:cNvPr id="48" name="Text Box 23"/>
          <p:cNvSpPr txBox="1">
            <a:spLocks noChangeArrowheads="1"/>
          </p:cNvSpPr>
          <p:nvPr/>
        </p:nvSpPr>
        <p:spPr bwMode="auto">
          <a:xfrm>
            <a:off x="7097176" y="2498725"/>
            <a:ext cx="188384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 smtClean="0"/>
              <a:t>BEAM TUBE</a:t>
            </a:r>
          </a:p>
          <a:p>
            <a:r>
              <a:rPr lang="en-US" altLang="en-US" sz="1800" dirty="0"/>
              <a:t>COPPER (OHFC)</a:t>
            </a:r>
          </a:p>
          <a:p>
            <a:r>
              <a:rPr lang="en-US" altLang="en-US" sz="1800" dirty="0"/>
              <a:t>	</a:t>
            </a:r>
            <a:r>
              <a:rPr lang="en-US" altLang="en-US" sz="1800" dirty="0" smtClean="0"/>
              <a:t>60</a:t>
            </a:r>
            <a:r>
              <a:rPr lang="en-US" altLang="en-US" sz="1800" dirty="0" smtClean="0"/>
              <a:t> </a:t>
            </a:r>
            <a:r>
              <a:rPr lang="en-US" altLang="en-US" sz="1800" dirty="0"/>
              <a:t>mm </a:t>
            </a:r>
            <a:r>
              <a:rPr lang="en-US" altLang="en-US" sz="1800" dirty="0" smtClean="0"/>
              <a:t>ID</a:t>
            </a:r>
            <a:endParaRPr lang="en-US" altLang="en-US" sz="1800" dirty="0"/>
          </a:p>
        </p:txBody>
      </p:sp>
      <p:sp>
        <p:nvSpPr>
          <p:cNvPr id="49" name="Line 24"/>
          <p:cNvSpPr>
            <a:spLocks noChangeShapeType="1"/>
          </p:cNvSpPr>
          <p:nvPr/>
        </p:nvSpPr>
        <p:spPr bwMode="auto">
          <a:xfrm flipH="1">
            <a:off x="5638800" y="4876800"/>
            <a:ext cx="16764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" name="Text Box 25"/>
          <p:cNvSpPr txBox="1">
            <a:spLocks noChangeArrowheads="1"/>
          </p:cNvSpPr>
          <p:nvPr/>
        </p:nvSpPr>
        <p:spPr bwMode="auto">
          <a:xfrm>
            <a:off x="6400800" y="4267200"/>
            <a:ext cx="23622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/>
              <a:t>SUPPORT CRADLE </a:t>
            </a:r>
            <a:r>
              <a:rPr lang="en-US" altLang="en-US" sz="1800" dirty="0" smtClean="0"/>
              <a:t>(only for assembly purposes)</a:t>
            </a:r>
            <a:endParaRPr lang="en-US" altLang="en-US" dirty="0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 flipV="1">
            <a:off x="2483768" y="2057400"/>
            <a:ext cx="1250032" cy="4688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Text Box 20"/>
          <p:cNvSpPr txBox="1">
            <a:spLocks noChangeArrowheads="1"/>
          </p:cNvSpPr>
          <p:nvPr/>
        </p:nvSpPr>
        <p:spPr bwMode="auto">
          <a:xfrm>
            <a:off x="812393" y="2526268"/>
            <a:ext cx="230063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en-US" altLang="en-US" sz="1800" dirty="0" smtClean="0"/>
              <a:t>THERMOCOUPLES, </a:t>
            </a:r>
          </a:p>
          <a:p>
            <a:pPr algn="ctr"/>
            <a:r>
              <a:rPr lang="en-US" altLang="en-US" sz="1800" dirty="0" smtClean="0"/>
              <a:t>PIPING</a:t>
            </a:r>
            <a:endParaRPr lang="en-US" altLang="en-US" dirty="0"/>
          </a:p>
        </p:txBody>
      </p:sp>
      <p:sp>
        <p:nvSpPr>
          <p:cNvPr id="19" name="Rectangle 18"/>
          <p:cNvSpPr/>
          <p:nvPr/>
        </p:nvSpPr>
        <p:spPr>
          <a:xfrm>
            <a:off x="1331200" y="6049447"/>
            <a:ext cx="72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Engineering </a:t>
            </a:r>
            <a:r>
              <a:rPr lang="en-US" b="1" dirty="0" smtClean="0"/>
              <a:t>and detailed </a:t>
            </a:r>
            <a:r>
              <a:rPr lang="en-US" b="1" dirty="0"/>
              <a:t>drawings will be provided by </a:t>
            </a:r>
            <a:r>
              <a:rPr lang="en-US" b="1" dirty="0" smtClean="0"/>
              <a:t>CERN.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TAXS (4 units)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25535" y="1219200"/>
            <a:ext cx="7092930" cy="4906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388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TAXS (4 units)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hL-LHC WP8,  15-08-2022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656" y="764704"/>
            <a:ext cx="7702823" cy="5384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0908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2815</TotalTime>
  <Words>708</Words>
  <Application>Microsoft Office PowerPoint</Application>
  <PresentationFormat>On-screen Show (4:3)</PresentationFormat>
  <Paragraphs>145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Palatino</vt:lpstr>
      <vt:lpstr>Times New Roman</vt:lpstr>
      <vt:lpstr>Wingdings</vt:lpstr>
      <vt:lpstr>Thème Office</vt:lpstr>
      <vt:lpstr>TAXS and TAXN ABSORBERS - OVERVIEW </vt:lpstr>
      <vt:lpstr>Scope Machine-experiment interface</vt:lpstr>
      <vt:lpstr>Scope – from TAS to TAXS @ P1&amp; P5</vt:lpstr>
      <vt:lpstr>PowerPoint Presentation</vt:lpstr>
      <vt:lpstr>PowerPoint Presentation</vt:lpstr>
      <vt:lpstr>TAXS </vt:lpstr>
      <vt:lpstr>TAXS ASSEMBLY</vt:lpstr>
      <vt:lpstr>TAXS (4 units)</vt:lpstr>
      <vt:lpstr>TAXS (4 units) </vt:lpstr>
      <vt:lpstr>TAXS shielding/cradle (2 units)</vt:lpstr>
      <vt:lpstr>Scope – from TAN to TAXN @ P1&amp; P5</vt:lpstr>
      <vt:lpstr>TAXN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Summary:</vt:lpstr>
      <vt:lpstr>PowerPoint Presentation</vt:lpstr>
      <vt:lpstr>Thanks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Francisco Sanchez Galan</cp:lastModifiedBy>
  <cp:revision>124</cp:revision>
  <dcterms:created xsi:type="dcterms:W3CDTF">2016-01-11T14:38:10Z</dcterms:created>
  <dcterms:modified xsi:type="dcterms:W3CDTF">2022-08-15T13:09:21Z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