
<file path=[Content_Types].xml><?xml version="1.0" encoding="utf-8"?>
<Types xmlns="http://schemas.openxmlformats.org/package/2006/content-types">
  <Default Extension="jpg" ContentType="image/jpeg"/>
  <Default Extension="wmf" ContentType="image/x-wmf"/>
  <Default Extension="png" ContentType="image/png"/>
  <Default Extension="xml" ContentType="application/xml"/>
  <Default Extension="jpeg" ContentType="image/jpeg"/>
  <Default Extension="rels" ContentType="application/vnd.openxmlformats-package.relationships+xml"/>
  <Default Extension="bin" ContentType="application/vnd.openxmlformats-officedocument.oleObject"/>
  <Override PartName="/ppt/slides/slide31.xml" ContentType="application/vnd.openxmlformats-officedocument.presentationml.slide+xml"/>
  <Override PartName="/ppt/notesSlides/notesSlide1.xml" ContentType="application/vnd.openxmlformats-officedocument.presentationml.notesSlide+xml"/>
  <Override PartName="/ppt/slides/slide30.xml" ContentType="application/vnd.openxmlformats-officedocument.presentationml.slide+xml"/>
  <Override PartName="/ppt/slides/slide27.xml" ContentType="application/vnd.openxmlformats-officedocument.presentationml.slide+xml"/>
  <Override PartName="/ppt/slides/slide25.xml" ContentType="application/vnd.openxmlformats-officedocument.presentationml.slide+xml"/>
  <Override PartName="/ppt/slides/slide24.xml" ContentType="application/vnd.openxmlformats-officedocument.presentationml.slide+xml"/>
  <Override PartName="/ppt/slides/slide23.xml" ContentType="application/vnd.openxmlformats-officedocument.presentationml.slide+xml"/>
  <Override PartName="/ppt/slides/slide21.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5.xml" ContentType="application/vnd.openxmlformats-officedocument.presentationml.slide+xml"/>
  <Override PartName="/ppt/slides/slide26.xml" ContentType="application/vnd.openxmlformats-officedocument.presentationml.slide+xml"/>
  <Override PartName="/ppt/slides/slide10.xml" ContentType="application/vnd.openxmlformats-officedocument.presentationml.slide+xml"/>
  <Override PartName="/ppt/slides/slide19.xml" ContentType="application/vnd.openxmlformats-officedocument.presentationml.slide+xml"/>
  <Override PartName="/ppt/slides/slide9.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2.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notesSlides/notesSlide4.xml" ContentType="application/vnd.openxmlformats-officedocument.presentationml.notesSlide+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s/slide16.xml" ContentType="application/vnd.openxmlformats-officedocument.presentationml.slide+xml"/>
  <Override PartName="/ppt/slideLayouts/slideLayout1.xml" ContentType="application/vnd.openxmlformats-officedocument.presentationml.slideLayout+xml"/>
  <Override PartName="/ppt/slides/slide12.xml" ContentType="application/vnd.openxmlformats-officedocument.presentationml.slide+xml"/>
  <Override PartName="/ppt/slides/slide7.xml" ContentType="application/vnd.openxmlformats-officedocument.presentationml.slide+xml"/>
  <Override PartName="/ppt/theme/theme1.xml" ContentType="application/vnd.openxmlformats-officedocument.theme+xml"/>
  <Override PartName="/ppt/slideLayouts/slideLayout4.xml" ContentType="application/vnd.openxmlformats-officedocument.presentationml.slideLayout+xml"/>
  <Override PartName="/ppt/notesMasters/notesMaster1.xml" ContentType="application/vnd.openxmlformats-officedocument.presentationml.notesMaster+xml"/>
  <Override PartName="/docProps/custom.xml" ContentType="application/vnd.openxmlformats-officedocument.custom-properties+xml"/>
  <Override PartName="/ppt/slides/slide13.xml" ContentType="application/vnd.openxmlformats-officedocument.presentationml.slide+xml"/>
  <Override PartName="/ppt/slides/slide14.xml" ContentType="application/vnd.openxmlformats-officedocument.presentationml.slide+xml"/>
  <Override PartName="/docProps/app.xml" ContentType="application/vnd.openxmlformats-officedocument.extended-properties+xml"/>
  <Override PartName="/ppt/notesSlides/notesSlide2.xml" ContentType="application/vnd.openxmlformats-officedocument.presentationml.notesSlide+xml"/>
  <Override PartName="/ppt/tableStyles.xml" ContentType="application/vnd.openxmlformats-officedocument.presentationml.tableStyles+xml"/>
  <Override PartName="/ppt/slideLayouts/slideLayout5.xml" ContentType="application/vnd.openxmlformats-officedocument.presentationml.slideLayout+xml"/>
  <Override PartName="/ppt/slides/slide29.xml" ContentType="application/vnd.openxmlformats-officedocument.presentationml.slide+xml"/>
  <Override PartName="/ppt/slides/slide20.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Override PartName="/ppt/presProps.xml" ContentType="application/vnd.openxmlformats-officedocument.presentationml.presProps+xml"/>
  <Override PartName="/ppt/slides/slide8.xml" ContentType="application/vnd.openxmlformats-officedocument.presentationml.slide+xml"/>
  <Override PartName="/ppt/notesSlides/notesSlide3.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11.xml" ContentType="application/vnd.openxmlformats-officedocument.presentationml.slide+xml"/>
  <Override PartName="/ppt/theme/theme2.xml" ContentType="application/vnd.openxmlformats-officedocument.theme+xml"/>
  <Override PartName="/ppt/slides/slide5.xml" ContentType="application/vnd.openxmlformats-officedocument.presentationml.slide+xml"/>
  <Override PartName="/ppt/notesSlides/notesSlide5.xml" ContentType="application/vnd.openxmlformats-officedocument.presentationml.notesSlide+xml"/>
  <Override PartName="/ppt/slides/slide28.xml" ContentType="application/vnd.openxmlformats-officedocument.presentationml.slide+xml"/>
  <Override PartName="/ppt/presentation.xml" ContentType="application/vnd.openxmlformats-officedocument.presentationml.presentation.main+xml"/>
  <Override PartName="/ppt/slideLayouts/slideLayout6.xml" ContentType="application/vnd.openxmlformats-officedocument.presentationml.slideLayout+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1" Type="http://schemas.openxmlformats.org/officeDocument/2006/relationships/officeDocument" Target="ppt/presentation.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autoCompressPictures="0" saveSubsetFonts="1" showSpecialPlsOnTitleSld="0">
  <p:sldMasterIdLst>
    <p:sldMasterId id="2147483648" r:id="rId1"/>
  </p:sldMasterIdLst>
  <p:notesMasterIdLst>
    <p:notesMasterId r:id="rId35"/>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Lst>
  <p:sldSz cx="9144000" cy="5143500" type="screen16x9"/>
  <p:notesSz cx="9144000" cy="5143500"/>
  <p:defaultTextStyle>
    <a:defPPr>
      <a:defRPr lang="en-GB"/>
    </a:defPPr>
    <a:lvl1pPr marL="0" algn="l" defTabSz="457200">
      <a:defRPr sz="1800">
        <a:solidFill>
          <a:schemeClr val="tx1"/>
        </a:solidFill>
        <a:latin typeface="+mn-lt"/>
        <a:ea typeface="+mn-ea"/>
        <a:cs typeface="+mn-cs"/>
      </a:defRPr>
    </a:lvl1pPr>
    <a:lvl2pPr marL="457200" algn="l" defTabSz="457200">
      <a:defRPr sz="1800">
        <a:solidFill>
          <a:schemeClr val="tx1"/>
        </a:solidFill>
        <a:latin typeface="+mn-lt"/>
        <a:ea typeface="+mn-ea"/>
        <a:cs typeface="+mn-cs"/>
      </a:defRPr>
    </a:lvl2pPr>
    <a:lvl3pPr marL="914400" algn="l" defTabSz="457200">
      <a:defRPr sz="1800">
        <a:solidFill>
          <a:schemeClr val="tx1"/>
        </a:solidFill>
        <a:latin typeface="+mn-lt"/>
        <a:ea typeface="+mn-ea"/>
        <a:cs typeface="+mn-cs"/>
      </a:defRPr>
    </a:lvl3pPr>
    <a:lvl4pPr marL="1371600" algn="l" defTabSz="457200">
      <a:defRPr sz="1800">
        <a:solidFill>
          <a:schemeClr val="tx1"/>
        </a:solidFill>
        <a:latin typeface="+mn-lt"/>
        <a:ea typeface="+mn-ea"/>
        <a:cs typeface="+mn-cs"/>
      </a:defRPr>
    </a:lvl4pPr>
    <a:lvl5pPr marL="1828800" algn="l" defTabSz="457200">
      <a:defRPr sz="1800">
        <a:solidFill>
          <a:schemeClr val="tx1"/>
        </a:solidFill>
        <a:latin typeface="+mn-lt"/>
        <a:ea typeface="+mn-ea"/>
        <a:cs typeface="+mn-cs"/>
      </a:defRPr>
    </a:lvl5pPr>
    <a:lvl6pPr marL="2286000" algn="l" defTabSz="457200">
      <a:defRPr sz="1800">
        <a:solidFill>
          <a:schemeClr val="tx1"/>
        </a:solidFill>
        <a:latin typeface="+mn-lt"/>
        <a:ea typeface="+mn-ea"/>
        <a:cs typeface="+mn-cs"/>
      </a:defRPr>
    </a:lvl6pPr>
    <a:lvl7pPr marL="2743200" algn="l" defTabSz="457200">
      <a:defRPr sz="1800">
        <a:solidFill>
          <a:schemeClr val="tx1"/>
        </a:solidFill>
        <a:latin typeface="+mn-lt"/>
        <a:ea typeface="+mn-ea"/>
        <a:cs typeface="+mn-cs"/>
      </a:defRPr>
    </a:lvl7pPr>
    <a:lvl8pPr marL="3200400" algn="l" defTabSz="457200">
      <a:defRPr sz="1800">
        <a:solidFill>
          <a:schemeClr val="tx1"/>
        </a:solidFill>
        <a:latin typeface="+mn-lt"/>
        <a:ea typeface="+mn-ea"/>
        <a:cs typeface="+mn-cs"/>
      </a:defRPr>
    </a:lvl8pPr>
    <a:lvl9pPr marL="3657600" algn="l" defTabSz="457200">
      <a:defRPr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236" y="-90"/>
      </p:cViewPr>
      <p:guideLst>
        <p:guide pos="2160" orient="horz"/>
        <p:guide pos="2880"/>
      </p:guideLst>
    </p:cSldViewPr>
  </p:slideViewPr>
  <p:notesTextViewPr>
    <p:cViewPr>
      <p:scale>
        <a:sx n="100" d="100"/>
        <a:sy n="100" d="100"/>
      </p:scale>
      <p:origin x="0" y="0"/>
    </p:cViewPr>
  </p:notesTextViewPr>
  <p:gridSpacing cx="72008" cy="72008"/>
</p:viewPr>
</file>

<file path=ppt/_rels/presentation.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theme" Target="theme/theme1.xml"/><Relationship Id="rId3" Type="http://schemas.openxmlformats.org/officeDocument/2006/relationships/theme" Target="theme/theme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notesMaster" Target="notesMasters/notesMaster1.xml"/><Relationship Id="rId36" Type="http://schemas.openxmlformats.org/officeDocument/2006/relationships/presProps" Target="presProps.xml" /><Relationship Id="rId37" Type="http://schemas.openxmlformats.org/officeDocument/2006/relationships/tableStyles" Target="tableStyles.xml" /><Relationship Id="rId38" Type="http://schemas.openxmlformats.org/officeDocument/2006/relationships/viewProps" Target="viewProps.xml" /></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name="">
    <p:bg>
      <p:bgRef idx="1001">
        <a:schemeClr val="bg1"/>
      </p:bgRef>
    </p:bg>
    <p:spTree>
      <p:nvGrpSpPr>
        <p:cNvPr id="1" name="" hidden="0"/>
        <p:cNvGrpSpPr/>
        <p:nvPr isPhoto="0" userDrawn="0"/>
      </p:nvGrpSpPr>
      <p:grpSpPr bwMode="auto">
        <a:xfrm>
          <a:off x="0" y="0"/>
          <a:ext cx="0" cy="0"/>
          <a:chOff x="0" y="0"/>
          <a:chExt cx="0" cy="0"/>
        </a:xfrm>
      </p:grpSpPr>
      <p:sp>
        <p:nvSpPr>
          <p:cNvPr id="2" name="Header Placeholder 1" hidden="0"/>
          <p:cNvSpPr>
            <a:spLocks noGrp="1"/>
          </p:cNvSpPr>
          <p:nvPr isPhoto="0" userDrawn="0">
            <p:ph type="hdr" sz="quarter" hasCustomPrompt="0"/>
          </p:nvPr>
        </p:nvSpPr>
        <p:spPr bwMode="auto">
          <a:xfrm>
            <a:off x="0" y="0"/>
            <a:ext cx="2971800" cy="458788"/>
          </a:xfrm>
          <a:prstGeom prst="rect">
            <a:avLst/>
          </a:prstGeom>
        </p:spPr>
        <p:txBody>
          <a:bodyPr vert="horz" lIns="91440" tIns="45720" rIns="91440" bIns="45720" rtlCol="0" anchor="ctr"/>
          <a:lstStyle>
            <a:lvl1pPr algn="l">
              <a:defRPr sz="1200"/>
            </a:lvl1pPr>
          </a:lstStyle>
          <a:p>
            <a:pPr>
              <a:defRPr/>
            </a:pPr>
            <a:endParaRPr/>
          </a:p>
        </p:txBody>
      </p:sp>
      <p:sp>
        <p:nvSpPr>
          <p:cNvPr id="3" name="Date Placeholder 2" hidden="0"/>
          <p:cNvSpPr>
            <a:spLocks noGrp="1"/>
          </p:cNvSpPr>
          <p:nvPr isPhoto="0" userDrawn="0">
            <p:ph type="dt" idx="2" hasCustomPrompt="0"/>
          </p:nvPr>
        </p:nvSpPr>
        <p:spPr bwMode="auto">
          <a:xfrm>
            <a:off x="3884613" y="0"/>
            <a:ext cx="2971800" cy="458788"/>
          </a:xfrm>
          <a:prstGeom prst="rect">
            <a:avLst/>
          </a:prstGeom>
        </p:spPr>
        <p:txBody>
          <a:bodyPr vert="horz" lIns="91440" tIns="45720" rIns="91440" bIns="45720" rtlCol="0" anchor="ctr"/>
          <a:lstStyle>
            <a:lvl1pPr algn="r">
              <a:defRPr sz="1200"/>
            </a:lvl1pPr>
          </a:lstStyle>
          <a:p>
            <a:pPr>
              <a:defRPr/>
            </a:pPr>
            <a:endParaRPr/>
          </a:p>
        </p:txBody>
      </p:sp>
      <p:sp>
        <p:nvSpPr>
          <p:cNvPr id="3" name="Date Placeholder 2" hidden="0"/>
          <p:cNvSpPr>
            <a:spLocks noGrp="1"/>
          </p:cNvSpPr>
          <p:nvPr isPhoto="0" userDrawn="0">
            <p:ph type="dt" idx="3" hasCustomPrompt="0"/>
          </p:nvPr>
        </p:nvSpPr>
        <p:spPr bwMode="auto">
          <a:xfrm>
            <a:off x="3884613" y="0"/>
            <a:ext cx="2971800" cy="458788"/>
          </a:xfrm>
          <a:prstGeom prst="rect">
            <a:avLst/>
          </a:prstGeom>
        </p:spPr>
        <p:txBody>
          <a:bodyPr vert="horz" lIns="91440" tIns="45720" rIns="91440" bIns="45720" rtlCol="0" anchor="ctr"/>
          <a:lstStyle>
            <a:lvl1pPr algn="r">
              <a:defRPr sz="1200"/>
            </a:lvl1pPr>
          </a:lstStyle>
          <a:p>
            <a:pPr>
              <a:defRPr/>
            </a:pPr>
            <a:endParaRPr/>
          </a:p>
        </p:txBody>
      </p:sp>
      <p:sp>
        <p:nvSpPr>
          <p:cNvPr id="5" name="Notes Placeholder 4" hidden="0"/>
          <p:cNvSpPr>
            <a:spLocks noGrp="1"/>
          </p:cNvSpPr>
          <p:nvPr isPhoto="0" userDrawn="0">
            <p:ph type="body" sz="quarter" idx="1" hasCustomPrompt="0"/>
          </p:nvPr>
        </p:nvSpPr>
        <p:spPr bwMode="auto">
          <a:xfrm>
            <a:off x="685800" y="4400550"/>
            <a:ext cx="5486400" cy="3600450"/>
          </a:xfrm>
          <a:prstGeom prst="rect">
            <a:avLst/>
          </a:prstGeom>
        </p:spPr>
        <p:txBody>
          <a:bodyPr vert="horz" lIns="91440" tIns="45720" rIns="91440" bIns="45720" rtlCol="0" anchor="ctr"/>
          <a:lstStyle/>
          <a:p>
            <a:pPr>
              <a:defRPr/>
            </a:pPr>
            <a:endParaRPr/>
          </a:p>
        </p:txBody>
      </p:sp>
      <p:sp>
        <p:nvSpPr>
          <p:cNvPr id="6" name="Footer Placeholder 5" hidden="0"/>
          <p:cNvSpPr>
            <a:spLocks noGrp="1"/>
          </p:cNvSpPr>
          <p:nvPr isPhoto="0" userDrawn="0">
            <p:ph type="ftr" sz="quarter" idx="4" hasCustomPrompt="0"/>
          </p:nvPr>
        </p:nvSpPr>
        <p:spPr bwMode="auto">
          <a:xfrm>
            <a:off x="0" y="8685213"/>
            <a:ext cx="2971800" cy="458787"/>
          </a:xfrm>
          <a:prstGeom prst="rect">
            <a:avLst/>
          </a:prstGeom>
        </p:spPr>
        <p:txBody>
          <a:bodyPr vert="horz" lIns="91440" tIns="45720" rIns="91440" bIns="45720" rtlCol="0" anchor="b"/>
          <a:lstStyle>
            <a:lvl1pPr algn="l">
              <a:defRPr sz="1200"/>
            </a:lvl1pPr>
          </a:lstStyle>
          <a:p>
            <a:pPr>
              <a:defRPr/>
            </a:pPr>
            <a:endParaRPr/>
          </a:p>
        </p:txBody>
      </p:sp>
      <p:sp>
        <p:nvSpPr>
          <p:cNvPr id="7" name="Slide Number Placeholder 6" hidden="0"/>
          <p:cNvSpPr>
            <a:spLocks noGrp="1"/>
          </p:cNvSpPr>
          <p:nvPr isPhoto="0" userDrawn="0">
            <p:ph type="sldNum" sz="quarter" idx="10" hasCustomPrompt="0"/>
          </p:nvPr>
        </p:nvSpPr>
        <p:spPr bwMode="auto">
          <a:xfrm>
            <a:off x="3884613" y="8685213"/>
            <a:ext cx="2971800" cy="458787"/>
          </a:xfrm>
          <a:prstGeom prst="rect">
            <a:avLst/>
          </a:prstGeom>
        </p:spPr>
        <p:txBody>
          <a:bodyPr vert="horz" lIns="91440" tIns="45720" rIns="91440" bIns="45720" rtlCol="0" anchor="b"/>
          <a:lstStyle>
            <a:lvl1pPr algn="r">
              <a:defRPr sz="1200"/>
            </a:lvl1pPr>
          </a:lstStyle>
          <a:p>
            <a:pPr>
              <a:defRPr/>
            </a:pPr>
            <a:endParaRPr/>
          </a:p>
        </p:txBody>
      </p:sp>
    </p:spTree>
  </p:cSld>
  <p:clrMap bg1="lt1" tx1="dk1" bg2="lt2" tx2="dk2" accent1="accent1" accent2="accent2" accent3="accent3" accent4="accent4" accent5="accent5" accent6="accent6" hlink="hlink" folHlink="folHlink"/>
  <p:notesStyle>
    <a:lvl1pPr marL="0" algn="l" defTabSz="914400">
      <a:defRPr sz="1200">
        <a:solidFill>
          <a:schemeClr val="tx1"/>
        </a:solidFill>
        <a:latin typeface="+mn-lt"/>
        <a:ea typeface="+mn-ea"/>
        <a:cs typeface="+mn-cs"/>
      </a:defRPr>
    </a:lvl1pPr>
    <a:lvl2pPr marL="457200" algn="l" defTabSz="914400">
      <a:defRPr sz="1200">
        <a:solidFill>
          <a:schemeClr val="tx1"/>
        </a:solidFill>
        <a:latin typeface="+mn-lt"/>
        <a:ea typeface="+mn-ea"/>
        <a:cs typeface="+mn-cs"/>
      </a:defRPr>
    </a:lvl2pPr>
    <a:lvl3pPr marL="914400" algn="l" defTabSz="914400">
      <a:defRPr sz="1200">
        <a:solidFill>
          <a:schemeClr val="tx1"/>
        </a:solidFill>
        <a:latin typeface="+mn-lt"/>
        <a:ea typeface="+mn-ea"/>
        <a:cs typeface="+mn-cs"/>
      </a:defRPr>
    </a:lvl3pPr>
    <a:lvl4pPr marL="1371600" algn="l" defTabSz="914400">
      <a:defRPr sz="1200">
        <a:solidFill>
          <a:schemeClr val="tx1"/>
        </a:solidFill>
        <a:latin typeface="+mn-lt"/>
        <a:ea typeface="+mn-ea"/>
        <a:cs typeface="+mn-cs"/>
      </a:defRPr>
    </a:lvl4pPr>
    <a:lvl5pPr marL="1828800" algn="l" defTabSz="914400">
      <a:defRPr sz="1200">
        <a:solidFill>
          <a:schemeClr val="tx1"/>
        </a:solidFill>
        <a:latin typeface="+mn-lt"/>
        <a:ea typeface="+mn-ea"/>
        <a:cs typeface="+mn-cs"/>
      </a:defRPr>
    </a:lvl5pPr>
    <a:lvl6pPr marL="2286000" algn="l" defTabSz="914400">
      <a:defRPr sz="1200">
        <a:solidFill>
          <a:schemeClr val="tx1"/>
        </a:solidFill>
        <a:latin typeface="+mn-lt"/>
        <a:ea typeface="+mn-ea"/>
        <a:cs typeface="+mn-cs"/>
      </a:defRPr>
    </a:lvl6pPr>
    <a:lvl7pPr marL="2743200" algn="l" defTabSz="914400">
      <a:defRPr sz="1200">
        <a:solidFill>
          <a:schemeClr val="tx1"/>
        </a:solidFill>
        <a:latin typeface="+mn-lt"/>
        <a:ea typeface="+mn-ea"/>
        <a:cs typeface="+mn-cs"/>
      </a:defRPr>
    </a:lvl7pPr>
    <a:lvl8pPr marL="3200400" algn="l" defTabSz="914400">
      <a:defRPr sz="1200">
        <a:solidFill>
          <a:schemeClr val="tx1"/>
        </a:solidFill>
        <a:latin typeface="+mn-lt"/>
        <a:ea typeface="+mn-ea"/>
        <a:cs typeface="+mn-cs"/>
      </a:defRPr>
    </a:lvl8pPr>
    <a:lvl9pPr marL="3657600" algn="l" defTabSz="914400">
      <a:defRPr sz="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775770873" name="Slide Image Placeholder 1" hidden="0"/>
          <p:cNvSpPr>
            <a:spLocks noChangeAspect="1" noGrp="1" noRot="1"/>
          </p:cNvSpPr>
          <p:nvPr isPhoto="0" userDrawn="0">
            <p:ph type="sldImg" hasCustomPrompt="0"/>
          </p:nvPr>
        </p:nvSpPr>
        <p:spPr bwMode="auto"/>
      </p:sp>
      <p:sp>
        <p:nvSpPr>
          <p:cNvPr id="629817932" name="Notes Placeholder 2" hidden="0"/>
          <p:cNvSpPr>
            <a:spLocks noGrp="1"/>
          </p:cNvSpPr>
          <p:nvPr isPhoto="0" userDrawn="0">
            <p:ph type="body" idx="1" hasCustomPrompt="0"/>
          </p:nvPr>
        </p:nvSpPr>
        <p:spPr bwMode="auto"/>
        <p:txBody>
          <a:bodyPr/>
          <a:lstStyle/>
          <a:p>
            <a:pPr>
              <a:defRPr/>
            </a:pPr>
            <a:r>
              <a:rPr/>
              <a:t>I_bunch = DC beam current</a:t>
            </a:r>
            <a:endParaRPr/>
          </a:p>
          <a:p>
            <a:pPr>
              <a:defRPr/>
            </a:pPr>
            <a:endParaRPr/>
          </a:p>
          <a:p>
            <a:pPr>
              <a:defRPr/>
            </a:pPr>
            <a:r>
              <a:rPr lang="fr-FR" sz="1200" b="0" i="0" u="none" strike="noStrike" cap="none" spc="0">
                <a:solidFill>
                  <a:schemeClr val="tx1"/>
                </a:solidFill>
                <a:latin typeface="Arial"/>
                <a:ea typeface="Arial"/>
                <a:cs typeface="Arial"/>
              </a:rPr>
              <a:t>P_{\textnormal{loss}}=2I_{\textnormal{beam}}^2\sum_{i=0}^n|\Lambda(\omega_i)|^2\Re[Z_{\parallel}(\omega_i)]</a:t>
            </a:r>
            <a:endParaRPr/>
          </a:p>
        </p:txBody>
      </p:sp>
      <p:sp>
        <p:nvSpPr>
          <p:cNvPr id="5318598" name="Slide Number Placeholder 3" hidden="0"/>
          <p:cNvSpPr>
            <a:spLocks noGrp="1"/>
          </p:cNvSpPr>
          <p:nvPr isPhoto="0" userDrawn="0">
            <p:ph type="sldNum" sz="quarter" idx="10" hasCustomPrompt="0"/>
          </p:nvPr>
        </p:nvSpPr>
        <p:spPr bwMode="auto"/>
        <p:txBody>
          <a:bodyPr/>
          <a:lstStyle/>
          <a:p>
            <a:pPr>
              <a:defRPr/>
            </a:pPr>
            <a:endParaRPr/>
          </a:p>
        </p:txBody>
      </p:sp>
    </p:spTree>
  </p:cSld>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Slide Image Placeholder 1" hidden="0"/>
          <p:cNvSpPr>
            <a:spLocks noChangeAspect="1" noGrp="1" noRot="1"/>
          </p:cNvSpPr>
          <p:nvPr isPhoto="0" userDrawn="0">
            <p:ph type="sldImg" hasCustomPrompt="0"/>
          </p:nvPr>
        </p:nvSpPr>
        <p:spPr bwMode="auto"/>
      </p:sp>
      <p:sp>
        <p:nvSpPr>
          <p:cNvPr id="3" name="Notes Placeholder 2" hidden="0"/>
          <p:cNvSpPr>
            <a:spLocks noGrp="1"/>
          </p:cNvSpPr>
          <p:nvPr isPhoto="0" userDrawn="0">
            <p:ph type="body" idx="1" hasCustomPrompt="0"/>
          </p:nvPr>
        </p:nvSpPr>
        <p:spPr bwMode="auto"/>
        <p:txBody>
          <a:bodyPr/>
          <a:lstStyle/>
          <a:p>
            <a:pPr>
              <a:defRPr/>
            </a:pPr>
            <a:r>
              <a:rPr lang="fr-FR" sz="1200" b="1" i="0" u="none" strike="noStrike" cap="none" spc="0">
                <a:solidFill>
                  <a:schemeClr val="bg1"/>
                </a:solidFill>
                <a:latin typeface="Arial"/>
                <a:ea typeface="Arial"/>
                <a:cs typeface="Arial"/>
              </a:rPr>
              <a:t>Parabolic </a:t>
            </a:r>
            <a:r>
              <a:rPr lang="fr-FR" sz="1200" b="0" i="0" u="none" strike="noStrike" cap="none" spc="0">
                <a:solidFill>
                  <a:schemeClr val="bg1"/>
                </a:solidFill>
                <a:latin typeface="Arial"/>
                <a:ea typeface="Arial"/>
                <a:cs typeface="Arial"/>
              </a:rPr>
              <a:t>bunch shape:</a:t>
            </a:r>
            <a:endParaRPr sz="1200" b="0" i="0" u="none" strike="noStrike" cap="none" spc="0">
              <a:solidFill>
                <a:schemeClr val="bg1"/>
              </a:solidFill>
              <a:latin typeface="Arial"/>
              <a:ea typeface="Arial"/>
              <a:cs typeface="Arial"/>
            </a:endParaRPr>
          </a:p>
          <a:p>
            <a:pPr marL="206777" indent="-206777">
              <a:buFont typeface="Arial"/>
              <a:buChar char="•"/>
              <a:defRPr/>
            </a:pPr>
            <a:r>
              <a:rPr lang="fr-FR" sz="1200" b="0" i="0" u="none" strike="noStrike" cap="none" spc="0">
                <a:solidFill>
                  <a:schemeClr val="bg1"/>
                </a:solidFill>
                <a:latin typeface="Arial"/>
                <a:ea typeface="Arial"/>
                <a:cs typeface="Arial"/>
              </a:rPr>
              <a:t>Raw spectrums, P</a:t>
            </a:r>
            <a:r>
              <a:rPr lang="fr-FR" sz="1200" b="0" i="0" u="none" strike="noStrike" cap="none" spc="0" baseline="-25000">
                <a:solidFill>
                  <a:schemeClr val="bg1"/>
                </a:solidFill>
                <a:latin typeface="Arial"/>
                <a:ea typeface="Arial"/>
                <a:cs typeface="Arial"/>
              </a:rPr>
              <a:t>loss </a:t>
            </a:r>
            <a:r>
              <a:rPr lang="fr-FR" sz="1200" b="0" i="0" u="none" strike="noStrike" cap="none" spc="0">
                <a:solidFill>
                  <a:schemeClr val="bg1"/>
                </a:solidFill>
                <a:latin typeface="Arial"/>
                <a:ea typeface="Arial"/>
                <a:cs typeface="Arial"/>
              </a:rPr>
              <a:t>= 101.8 W</a:t>
            </a:r>
            <a:endParaRPr sz="1200">
              <a:solidFill>
                <a:schemeClr val="bg1"/>
              </a:solidFill>
            </a:endParaRPr>
          </a:p>
          <a:p>
            <a:pPr marL="206777" indent="-206777">
              <a:buFont typeface="Arial"/>
              <a:buChar char="•"/>
              <a:defRPr/>
            </a:pPr>
            <a:r>
              <a:rPr lang="fr-FR" sz="1200" b="1" i="0" u="none" strike="noStrike" cap="none" spc="0">
                <a:solidFill>
                  <a:schemeClr val="bg1"/>
                </a:solidFill>
                <a:latin typeface="Arial"/>
                <a:ea typeface="Arial"/>
                <a:cs typeface="Arial"/>
              </a:rPr>
              <a:t>Average fq shift, </a:t>
            </a:r>
            <a:r>
              <a:rPr lang="fr-FR" sz="1200" b="1" i="0" u="none" strike="noStrike" cap="none" spc="0">
                <a:solidFill>
                  <a:schemeClr val="bg1"/>
                </a:solidFill>
                <a:latin typeface="Arial"/>
                <a:ea typeface="Arial"/>
                <a:cs typeface="Arial"/>
              </a:rPr>
              <a:t>P</a:t>
            </a:r>
            <a:r>
              <a:rPr lang="fr-FR" sz="1200" b="1" i="0" u="none" strike="noStrike" cap="none" spc="0" baseline="-25000">
                <a:solidFill>
                  <a:schemeClr val="bg1"/>
                </a:solidFill>
                <a:latin typeface="Arial"/>
                <a:ea typeface="Arial"/>
                <a:cs typeface="Arial"/>
              </a:rPr>
              <a:t>loss,av </a:t>
            </a:r>
            <a:r>
              <a:rPr lang="fr-FR" sz="1200" b="1" i="0" u="none" strike="noStrike" cap="none" spc="0">
                <a:solidFill>
                  <a:schemeClr val="bg1"/>
                </a:solidFill>
                <a:latin typeface="Arial"/>
                <a:ea typeface="Arial"/>
                <a:cs typeface="Arial"/>
              </a:rPr>
              <a:t>=</a:t>
            </a:r>
            <a:r>
              <a:rPr lang="fr-FR" sz="1200" b="1" i="0" u="none" strike="noStrike" cap="none" spc="0">
                <a:solidFill>
                  <a:schemeClr val="bg1"/>
                </a:solidFill>
                <a:latin typeface="Arial"/>
                <a:ea typeface="Arial"/>
                <a:cs typeface="Arial"/>
              </a:rPr>
              <a:t> 182.1 W  </a:t>
            </a:r>
            <a:endParaRPr sz="1200" b="1" i="0" u="none" strike="noStrike" cap="none" spc="0">
              <a:solidFill>
                <a:schemeClr val="bg1"/>
              </a:solidFill>
              <a:latin typeface="Arial"/>
              <a:ea typeface="Arial"/>
              <a:cs typeface="Arial"/>
            </a:endParaRPr>
          </a:p>
          <a:p>
            <a:pPr>
              <a:defRPr/>
            </a:pPr>
            <a:r>
              <a:rPr lang="fr-FR" sz="1200" b="1" i="0" u="none" strike="noStrike" cap="none" spc="0">
                <a:solidFill>
                  <a:schemeClr val="bg1"/>
                </a:solidFill>
                <a:latin typeface="Arial"/>
                <a:ea typeface="Arial"/>
                <a:cs typeface="Arial"/>
              </a:rPr>
              <a:t>Max </a:t>
            </a:r>
            <a:r>
              <a:rPr lang="fr-FR" sz="1200" b="1" i="0" u="none" strike="noStrike" cap="none" spc="0">
                <a:solidFill>
                  <a:schemeClr val="bg1"/>
                </a:solidFill>
                <a:latin typeface="Arial"/>
                <a:ea typeface="Arial"/>
                <a:cs typeface="Arial"/>
              </a:rPr>
              <a:t>P</a:t>
            </a:r>
            <a:r>
              <a:rPr lang="fr-FR" sz="1200" b="1" i="0" u="none" strike="noStrike" cap="none" spc="0" baseline="-25000">
                <a:solidFill>
                  <a:schemeClr val="bg1"/>
                </a:solidFill>
                <a:latin typeface="Arial"/>
                <a:ea typeface="Arial"/>
                <a:cs typeface="Arial"/>
              </a:rPr>
              <a:t>loss</a:t>
            </a:r>
            <a:r>
              <a:rPr lang="fr-FR" sz="1200" b="1" i="0" u="none" strike="noStrike" cap="none" spc="0">
                <a:solidFill>
                  <a:schemeClr val="bg1"/>
                </a:solidFill>
                <a:latin typeface="Arial"/>
                <a:ea typeface="Arial"/>
                <a:cs typeface="Arial"/>
              </a:rPr>
              <a:t> configuration, </a:t>
            </a:r>
            <a:r>
              <a:rPr lang="fr-FR" sz="1200" b="1" i="0" u="none" strike="noStrike" cap="none" spc="0">
                <a:solidFill>
                  <a:schemeClr val="bg1"/>
                </a:solidFill>
                <a:latin typeface="Arial"/>
                <a:ea typeface="Arial"/>
                <a:cs typeface="Arial"/>
              </a:rPr>
              <a:t>P</a:t>
            </a:r>
            <a:r>
              <a:rPr lang="fr-FR" sz="1200" b="1" i="0" u="none" strike="noStrike" cap="none" spc="0" baseline="-25000">
                <a:solidFill>
                  <a:schemeClr val="bg1"/>
                </a:solidFill>
                <a:latin typeface="Arial"/>
                <a:ea typeface="Arial"/>
                <a:cs typeface="Arial"/>
              </a:rPr>
              <a:t>loss,max </a:t>
            </a:r>
            <a:r>
              <a:rPr lang="fr-FR" sz="1200" b="1" i="0" u="none" strike="noStrike" cap="none" spc="0">
                <a:solidFill>
                  <a:schemeClr val="bg1"/>
                </a:solidFill>
                <a:latin typeface="Arial"/>
                <a:ea typeface="Arial"/>
                <a:cs typeface="Arial"/>
              </a:rPr>
              <a:t>= 3234.3 W</a:t>
            </a:r>
            <a:endParaRPr sz="1200" b="1" i="0" u="none" strike="noStrike" cap="none" spc="0">
              <a:solidFill>
                <a:schemeClr val="bg1"/>
              </a:solidFill>
              <a:latin typeface="Arial"/>
              <a:ea typeface="Arial"/>
              <a:cs typeface="Arial"/>
            </a:endParaRPr>
          </a:p>
        </p:txBody>
      </p:sp>
      <p:sp>
        <p:nvSpPr>
          <p:cNvPr id="4" name="Slide Number Placeholder 3" hidden="0"/>
          <p:cNvSpPr>
            <a:spLocks noGrp="1"/>
          </p:cNvSpPr>
          <p:nvPr isPhoto="0" userDrawn="0">
            <p:ph type="sldNum" sz="quarter" idx="10" hasCustomPrompt="0"/>
          </p:nvPr>
        </p:nvSpPr>
        <p:spPr bwMode="auto"/>
        <p:txBody>
          <a:bodyPr/>
          <a:lstStyle/>
          <a:p>
            <a:pPr>
              <a:defRPr/>
            </a:pPr>
            <a:endParaRPr/>
          </a:p>
        </p:txBody>
      </p:sp>
    </p:spTree>
  </p:cSld>
</p:notes>
</file>

<file path=ppt/notesSlides/notesSlide3.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898178911" name="Slide Image Placeholder 1" hidden="0"/>
          <p:cNvSpPr>
            <a:spLocks noChangeAspect="1" noGrp="1" noRot="1"/>
          </p:cNvSpPr>
          <p:nvPr isPhoto="0" userDrawn="0">
            <p:ph type="sldImg" hasCustomPrompt="0"/>
          </p:nvPr>
        </p:nvSpPr>
        <p:spPr bwMode="auto"/>
      </p:sp>
      <p:sp>
        <p:nvSpPr>
          <p:cNvPr id="998574381" name="Notes Placeholder 2" hidden="0"/>
          <p:cNvSpPr>
            <a:spLocks noGrp="1"/>
          </p:cNvSpPr>
          <p:nvPr isPhoto="0" userDrawn="0">
            <p:ph type="body" idx="1" hasCustomPrompt="0"/>
          </p:nvPr>
        </p:nvSpPr>
        <p:spPr bwMode="auto"/>
        <p:txBody>
          <a:bodyPr/>
          <a:lstStyle/>
          <a:p>
            <a:pPr>
              <a:defRPr/>
            </a:pPr>
            <a:r>
              <a:rPr lang="fr-FR" sz="1200" b="1" i="0" u="none" strike="noStrike" cap="none" spc="0">
                <a:solidFill>
                  <a:schemeClr val="bg1"/>
                </a:solidFill>
                <a:latin typeface="Arial"/>
                <a:ea typeface="Arial"/>
                <a:cs typeface="Arial"/>
              </a:rPr>
              <a:t>Parabolic </a:t>
            </a:r>
            <a:r>
              <a:rPr lang="fr-FR" sz="1200" b="0" i="0" u="none" strike="noStrike" cap="none" spc="0">
                <a:solidFill>
                  <a:schemeClr val="bg1"/>
                </a:solidFill>
                <a:latin typeface="Arial"/>
                <a:ea typeface="Arial"/>
                <a:cs typeface="Arial"/>
              </a:rPr>
              <a:t>bunch shape:</a:t>
            </a:r>
            <a:endParaRPr sz="1200" b="0" i="0" u="none" strike="noStrike" cap="none" spc="0">
              <a:solidFill>
                <a:schemeClr val="bg1"/>
              </a:solidFill>
              <a:latin typeface="Arial"/>
              <a:ea typeface="Arial"/>
              <a:cs typeface="Arial"/>
            </a:endParaRPr>
          </a:p>
          <a:p>
            <a:pPr marL="206776" indent="-206776">
              <a:buFont typeface="Arial"/>
              <a:buChar char="•"/>
              <a:defRPr/>
            </a:pPr>
            <a:r>
              <a:rPr lang="fr-FR" sz="1200" b="0" i="0" u="none" strike="noStrike" cap="none" spc="0">
                <a:solidFill>
                  <a:schemeClr val="bg1"/>
                </a:solidFill>
                <a:latin typeface="Arial"/>
                <a:ea typeface="Arial"/>
                <a:cs typeface="Arial"/>
              </a:rPr>
              <a:t>Raw spectrums, P</a:t>
            </a:r>
            <a:r>
              <a:rPr lang="fr-FR" sz="1200" b="0" i="0" u="none" strike="noStrike" cap="none" spc="0" baseline="-25000">
                <a:solidFill>
                  <a:schemeClr val="bg1"/>
                </a:solidFill>
                <a:latin typeface="Arial"/>
                <a:ea typeface="Arial"/>
                <a:cs typeface="Arial"/>
              </a:rPr>
              <a:t>loss </a:t>
            </a:r>
            <a:r>
              <a:rPr lang="fr-FR" sz="1200" b="0" i="0" u="none" strike="noStrike" cap="none" spc="0">
                <a:solidFill>
                  <a:schemeClr val="bg1"/>
                </a:solidFill>
                <a:latin typeface="Arial"/>
                <a:ea typeface="Arial"/>
                <a:cs typeface="Arial"/>
              </a:rPr>
              <a:t>= 101.8 W</a:t>
            </a:r>
            <a:endParaRPr sz="1200">
              <a:solidFill>
                <a:schemeClr val="bg1"/>
              </a:solidFill>
            </a:endParaRPr>
          </a:p>
          <a:p>
            <a:pPr marL="206776" indent="-206776">
              <a:buFont typeface="Arial"/>
              <a:buChar char="•"/>
              <a:defRPr/>
            </a:pPr>
            <a:r>
              <a:rPr lang="fr-FR" sz="1200" b="1" i="0" u="none" strike="noStrike" cap="none" spc="0">
                <a:solidFill>
                  <a:schemeClr val="bg1"/>
                </a:solidFill>
                <a:latin typeface="Arial"/>
                <a:ea typeface="Arial"/>
                <a:cs typeface="Arial"/>
              </a:rPr>
              <a:t>Average fq shift, </a:t>
            </a:r>
            <a:r>
              <a:rPr lang="fr-FR" sz="1200" b="1" i="0" u="none" strike="noStrike" cap="none" spc="0">
                <a:solidFill>
                  <a:schemeClr val="bg1"/>
                </a:solidFill>
                <a:latin typeface="Arial"/>
                <a:ea typeface="Arial"/>
                <a:cs typeface="Arial"/>
              </a:rPr>
              <a:t>P</a:t>
            </a:r>
            <a:r>
              <a:rPr lang="fr-FR" sz="1200" b="1" i="0" u="none" strike="noStrike" cap="none" spc="0" baseline="-25000">
                <a:solidFill>
                  <a:schemeClr val="bg1"/>
                </a:solidFill>
                <a:latin typeface="Arial"/>
                <a:ea typeface="Arial"/>
                <a:cs typeface="Arial"/>
              </a:rPr>
              <a:t>loss,av </a:t>
            </a:r>
            <a:r>
              <a:rPr lang="fr-FR" sz="1200" b="1" i="0" u="none" strike="noStrike" cap="none" spc="0">
                <a:solidFill>
                  <a:schemeClr val="bg1"/>
                </a:solidFill>
                <a:latin typeface="Arial"/>
                <a:ea typeface="Arial"/>
                <a:cs typeface="Arial"/>
              </a:rPr>
              <a:t>=</a:t>
            </a:r>
            <a:r>
              <a:rPr lang="fr-FR" sz="1200" b="1" i="0" u="none" strike="noStrike" cap="none" spc="0">
                <a:solidFill>
                  <a:schemeClr val="bg1"/>
                </a:solidFill>
                <a:latin typeface="Arial"/>
                <a:ea typeface="Arial"/>
                <a:cs typeface="Arial"/>
              </a:rPr>
              <a:t> 182.1 W  </a:t>
            </a:r>
            <a:endParaRPr sz="1200" b="1" i="0" u="none" strike="noStrike" cap="none" spc="0">
              <a:solidFill>
                <a:schemeClr val="bg1"/>
              </a:solidFill>
              <a:latin typeface="Arial"/>
              <a:ea typeface="Arial"/>
              <a:cs typeface="Arial"/>
            </a:endParaRPr>
          </a:p>
          <a:p>
            <a:pPr>
              <a:defRPr/>
            </a:pPr>
            <a:r>
              <a:rPr lang="fr-FR" sz="1200" b="1" i="0" u="none" strike="noStrike" cap="none" spc="0">
                <a:solidFill>
                  <a:schemeClr val="bg1"/>
                </a:solidFill>
                <a:latin typeface="Arial"/>
                <a:ea typeface="Arial"/>
                <a:cs typeface="Arial"/>
              </a:rPr>
              <a:t>Max </a:t>
            </a:r>
            <a:r>
              <a:rPr lang="fr-FR" sz="1200" b="1" i="0" u="none" strike="noStrike" cap="none" spc="0">
                <a:solidFill>
                  <a:schemeClr val="bg1"/>
                </a:solidFill>
                <a:latin typeface="Arial"/>
                <a:ea typeface="Arial"/>
                <a:cs typeface="Arial"/>
              </a:rPr>
              <a:t>P</a:t>
            </a:r>
            <a:r>
              <a:rPr lang="fr-FR" sz="1200" b="1" i="0" u="none" strike="noStrike" cap="none" spc="0" baseline="-25000">
                <a:solidFill>
                  <a:schemeClr val="bg1"/>
                </a:solidFill>
                <a:latin typeface="Arial"/>
                <a:ea typeface="Arial"/>
                <a:cs typeface="Arial"/>
              </a:rPr>
              <a:t>loss</a:t>
            </a:r>
            <a:r>
              <a:rPr lang="fr-FR" sz="1200" b="1" i="0" u="none" strike="noStrike" cap="none" spc="0">
                <a:solidFill>
                  <a:schemeClr val="bg1"/>
                </a:solidFill>
                <a:latin typeface="Arial"/>
                <a:ea typeface="Arial"/>
                <a:cs typeface="Arial"/>
              </a:rPr>
              <a:t> configuration, </a:t>
            </a:r>
            <a:r>
              <a:rPr lang="fr-FR" sz="1200" b="1" i="0" u="none" strike="noStrike" cap="none" spc="0">
                <a:solidFill>
                  <a:schemeClr val="bg1"/>
                </a:solidFill>
                <a:latin typeface="Arial"/>
                <a:ea typeface="Arial"/>
                <a:cs typeface="Arial"/>
              </a:rPr>
              <a:t>P</a:t>
            </a:r>
            <a:r>
              <a:rPr lang="fr-FR" sz="1200" b="1" i="0" u="none" strike="noStrike" cap="none" spc="0" baseline="-25000">
                <a:solidFill>
                  <a:schemeClr val="bg1"/>
                </a:solidFill>
                <a:latin typeface="Arial"/>
                <a:ea typeface="Arial"/>
                <a:cs typeface="Arial"/>
              </a:rPr>
              <a:t>loss,max </a:t>
            </a:r>
            <a:r>
              <a:rPr lang="fr-FR" sz="1200" b="1" i="0" u="none" strike="noStrike" cap="none" spc="0">
                <a:solidFill>
                  <a:schemeClr val="bg1"/>
                </a:solidFill>
                <a:latin typeface="Arial"/>
                <a:ea typeface="Arial"/>
                <a:cs typeface="Arial"/>
              </a:rPr>
              <a:t>= 3234.3 W</a:t>
            </a:r>
            <a:endParaRPr sz="1200" b="1" i="0" u="none" strike="noStrike" cap="none" spc="0">
              <a:solidFill>
                <a:schemeClr val="bg1"/>
              </a:solidFill>
              <a:latin typeface="Arial"/>
              <a:ea typeface="Arial"/>
              <a:cs typeface="Arial"/>
            </a:endParaRPr>
          </a:p>
        </p:txBody>
      </p:sp>
      <p:sp>
        <p:nvSpPr>
          <p:cNvPr id="2011154679" name="Slide Number Placeholder 3" hidden="0"/>
          <p:cNvSpPr>
            <a:spLocks noGrp="1"/>
          </p:cNvSpPr>
          <p:nvPr isPhoto="0" userDrawn="0">
            <p:ph type="sldNum" sz="quarter" idx="10" hasCustomPrompt="0"/>
          </p:nvPr>
        </p:nvSpPr>
        <p:spPr bwMode="auto"/>
        <p:txBody>
          <a:bodyPr/>
          <a:lstStyle/>
          <a:p>
            <a:pPr>
              <a:defRPr/>
            </a:pPr>
            <a:endParaRPr/>
          </a:p>
        </p:txBody>
      </p:sp>
    </p:spTree>
  </p:cSld>
</p:notes>
</file>

<file path=ppt/notesSlides/notesSlide4.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1635962043" name="Slide Image Placeholder 1" hidden="0"/>
          <p:cNvSpPr>
            <a:spLocks noChangeAspect="1" noGrp="1" noRot="1"/>
          </p:cNvSpPr>
          <p:nvPr isPhoto="0" userDrawn="0">
            <p:ph type="sldImg" hasCustomPrompt="0"/>
          </p:nvPr>
        </p:nvSpPr>
        <p:spPr bwMode="auto"/>
      </p:sp>
      <p:sp>
        <p:nvSpPr>
          <p:cNvPr id="1086062299" name="Notes Placeholder 2" hidden="0"/>
          <p:cNvSpPr>
            <a:spLocks noGrp="1"/>
          </p:cNvSpPr>
          <p:nvPr isPhoto="0" userDrawn="0">
            <p:ph type="body" idx="1" hasCustomPrompt="0"/>
          </p:nvPr>
        </p:nvSpPr>
        <p:spPr bwMode="auto"/>
        <p:txBody>
          <a:bodyPr/>
          <a:lstStyle/>
          <a:p>
            <a:pPr>
              <a:defRPr/>
            </a:pPr>
            <a:r>
              <a:rPr lang="fr-FR" sz="1200" b="0" i="0" u="none" strike="noStrike" cap="none" spc="0">
                <a:solidFill>
                  <a:schemeClr val="tx1"/>
                </a:solidFill>
                <a:latin typeface="Arial"/>
                <a:ea typeface="Arial"/>
                <a:cs typeface="Arial"/>
              </a:rPr>
              <a:t>Z</a:t>
            </a:r>
            <a:r>
              <a:rPr lang="fr-FR" sz="1200" b="0" i="0" u="none" strike="noStrike" cap="none" spc="0" baseline="-25000">
                <a:solidFill>
                  <a:schemeClr val="tx1"/>
                </a:solidFill>
                <a:latin typeface="Arial"/>
                <a:ea typeface="Arial"/>
                <a:cs typeface="Arial"/>
              </a:rPr>
              <a:t>x</a:t>
            </a:r>
            <a:r>
              <a:rPr lang="fr-FR" sz="1200" b="0" i="0" u="none" strike="noStrike" cap="none" spc="0">
                <a:solidFill>
                  <a:schemeClr val="tx1"/>
                </a:solidFill>
                <a:latin typeface="Arial"/>
                <a:ea typeface="Arial"/>
                <a:cs typeface="Arial"/>
              </a:rPr>
              <a:t>(f)=a</a:t>
            </a:r>
            <a:r>
              <a:rPr lang="fr-FR" sz="1200" b="0" i="0" u="none" strike="noStrike" cap="none" spc="0" baseline="-25000">
                <a:solidFill>
                  <a:schemeClr val="tx1"/>
                </a:solidFill>
                <a:latin typeface="Arial"/>
                <a:ea typeface="Arial"/>
                <a:cs typeface="Arial"/>
              </a:rPr>
              <a:t>x</a:t>
            </a:r>
            <a:r>
              <a:rPr lang="fr-FR" sz="1200" b="0" i="0" u="none" strike="noStrike" cap="none" spc="0">
                <a:solidFill>
                  <a:schemeClr val="tx1"/>
                </a:solidFill>
                <a:latin typeface="Arial"/>
                <a:ea typeface="Arial"/>
                <a:cs typeface="Arial"/>
              </a:rPr>
              <a:t>(f)+Z</a:t>
            </a:r>
            <a:r>
              <a:rPr lang="fr-FR" sz="1200" b="0" i="0" u="none" strike="noStrike" cap="none" spc="0" baseline="-25000">
                <a:solidFill>
                  <a:schemeClr val="tx1"/>
                </a:solidFill>
                <a:latin typeface="Arial"/>
                <a:ea typeface="Arial"/>
                <a:cs typeface="Arial"/>
              </a:rPr>
              <a:t>x</a:t>
            </a:r>
            <a:r>
              <a:rPr lang="fr-FR" sz="1200" b="0" i="0" u="none" strike="noStrike" cap="none" spc="0" baseline="30000">
                <a:solidFill>
                  <a:schemeClr val="tx1"/>
                </a:solidFill>
                <a:latin typeface="Arial"/>
                <a:ea typeface="Arial"/>
                <a:cs typeface="Arial"/>
              </a:rPr>
              <a:t>dip</a:t>
            </a:r>
            <a:r>
              <a:rPr lang="fr-FR" sz="1200" b="0" i="0" u="none" strike="noStrike" cap="none" spc="0">
                <a:solidFill>
                  <a:schemeClr val="tx1"/>
                </a:solidFill>
                <a:latin typeface="Arial"/>
                <a:ea typeface="Arial"/>
                <a:cs typeface="Arial"/>
              </a:rPr>
              <a:t>(f)x</a:t>
            </a:r>
            <a:r>
              <a:rPr lang="fr-FR" sz="1200" b="0" i="0" u="none" strike="noStrike" cap="none" spc="0" baseline="-25000">
                <a:solidFill>
                  <a:schemeClr val="tx1"/>
                </a:solidFill>
                <a:latin typeface="Arial"/>
                <a:ea typeface="Arial"/>
                <a:cs typeface="Arial"/>
              </a:rPr>
              <a:t>dip</a:t>
            </a:r>
            <a:r>
              <a:rPr lang="fr-FR" sz="1200" b="0" i="0" u="none" strike="noStrike" cap="none" spc="0">
                <a:solidFill>
                  <a:schemeClr val="tx1"/>
                </a:solidFill>
                <a:latin typeface="Arial"/>
                <a:ea typeface="Arial"/>
                <a:cs typeface="Arial"/>
              </a:rPr>
              <a:t>+</a:t>
            </a:r>
            <a:r>
              <a:rPr lang="fr-FR" sz="1200" b="0" i="0" u="none" strike="noStrike" cap="none" spc="0">
                <a:solidFill>
                  <a:schemeClr val="tx1"/>
                </a:solidFill>
                <a:latin typeface="Arial"/>
                <a:ea typeface="Arial"/>
                <a:cs typeface="Arial"/>
              </a:rPr>
              <a:t>Z</a:t>
            </a:r>
            <a:r>
              <a:rPr lang="fr-FR" sz="1200" b="0" i="0" u="none" strike="noStrike" cap="none" spc="0" baseline="-25000">
                <a:solidFill>
                  <a:schemeClr val="tx1"/>
                </a:solidFill>
                <a:latin typeface="Arial"/>
                <a:ea typeface="Arial"/>
                <a:cs typeface="Arial"/>
              </a:rPr>
              <a:t>x</a:t>
            </a:r>
            <a:r>
              <a:rPr lang="fr-FR" sz="1200" b="0" i="0" u="none" strike="noStrike" cap="none" spc="0" baseline="30000">
                <a:solidFill>
                  <a:schemeClr val="tx1"/>
                </a:solidFill>
                <a:latin typeface="Arial"/>
                <a:ea typeface="Arial"/>
                <a:cs typeface="Arial"/>
              </a:rPr>
              <a:t>quad</a:t>
            </a:r>
            <a:r>
              <a:rPr lang="fr-FR" sz="1200" b="0" i="0" u="none" strike="noStrike" cap="none" spc="0">
                <a:solidFill>
                  <a:schemeClr val="tx1"/>
                </a:solidFill>
                <a:latin typeface="Arial"/>
                <a:ea typeface="Arial"/>
                <a:cs typeface="Arial"/>
              </a:rPr>
              <a:t>(f)x</a:t>
            </a:r>
            <a:r>
              <a:rPr lang="fr-FR" sz="1200" b="0" i="0" u="none" strike="noStrike" cap="none" spc="0" baseline="-25000">
                <a:solidFill>
                  <a:schemeClr val="tx1"/>
                </a:solidFill>
                <a:latin typeface="Arial"/>
                <a:ea typeface="Arial"/>
                <a:cs typeface="Arial"/>
              </a:rPr>
              <a:t>quad</a:t>
            </a:r>
            <a:endParaRPr sz="1200" baseline="-25000"/>
          </a:p>
          <a:p>
            <a:pPr>
              <a:defRPr/>
            </a:pPr>
            <a:endParaRPr sz="1200"/>
          </a:p>
          <a:p>
            <a:pPr>
              <a:defRPr/>
            </a:pPr>
            <a:r>
              <a:rPr lang="fr-FR" sz="1200" b="0" i="0" u="none" strike="noStrike" cap="none" spc="0">
                <a:solidFill>
                  <a:schemeClr val="tx1"/>
                </a:solidFill>
                <a:latin typeface="Arial"/>
                <a:ea typeface="Arial"/>
                <a:cs typeface="Arial"/>
              </a:rPr>
              <a:t>The BGV being symmetrical w.r.t to the z axis, which corresponds to the nominal beam axis, </a:t>
            </a:r>
            <a:r>
              <a:rPr lang="fr-FR" sz="1200" b="0" i="0" u="none" strike="noStrike" cap="none" spc="0">
                <a:solidFill>
                  <a:schemeClr val="tx1"/>
                </a:solidFill>
                <a:latin typeface="Arial"/>
                <a:ea typeface="Arial"/>
                <a:cs typeface="Arial"/>
              </a:rPr>
              <a:t>a</a:t>
            </a:r>
            <a:r>
              <a:rPr lang="fr-FR" sz="1200" b="0" i="0" u="none" strike="noStrike" cap="none" spc="0" baseline="-25000">
                <a:solidFill>
                  <a:schemeClr val="tx1"/>
                </a:solidFill>
                <a:latin typeface="Arial"/>
                <a:ea typeface="Arial"/>
                <a:cs typeface="Arial"/>
              </a:rPr>
              <a:t>x</a:t>
            </a:r>
            <a:r>
              <a:rPr lang="fr-FR" sz="1200" b="0" i="0" u="none" strike="noStrike" cap="none" spc="0">
                <a:solidFill>
                  <a:schemeClr val="tx1"/>
                </a:solidFill>
                <a:latin typeface="Arial"/>
                <a:ea typeface="Arial"/>
                <a:cs typeface="Arial"/>
              </a:rPr>
              <a:t>(f)=0, and the impedance in y is expected to be identical to </a:t>
            </a:r>
            <a:r>
              <a:rPr lang="fr-FR" sz="1200" b="0" i="0" u="none" strike="noStrike" cap="none" spc="0">
                <a:solidFill>
                  <a:schemeClr val="tx1"/>
                </a:solidFill>
                <a:latin typeface="Arial"/>
                <a:ea typeface="Arial"/>
                <a:cs typeface="Arial"/>
              </a:rPr>
              <a:t>Z</a:t>
            </a:r>
            <a:r>
              <a:rPr lang="fr-FR" sz="1200" b="0" i="0" u="none" strike="noStrike" cap="none" spc="0" baseline="-25000">
                <a:solidFill>
                  <a:schemeClr val="tx1"/>
                </a:solidFill>
                <a:latin typeface="Arial"/>
                <a:ea typeface="Arial"/>
                <a:cs typeface="Arial"/>
              </a:rPr>
              <a:t>x</a:t>
            </a:r>
            <a:r>
              <a:rPr lang="fr-FR" sz="1200" b="0" i="0" u="none" strike="noStrike" cap="none" spc="0">
                <a:solidFill>
                  <a:schemeClr val="tx1"/>
                </a:solidFill>
                <a:latin typeface="Arial"/>
                <a:ea typeface="Arial"/>
                <a:cs typeface="Arial"/>
              </a:rPr>
              <a:t>.</a:t>
            </a:r>
            <a:endParaRPr sz="1200"/>
          </a:p>
        </p:txBody>
      </p:sp>
      <p:sp>
        <p:nvSpPr>
          <p:cNvPr id="1017112162" name="Slide Number Placeholder 3" hidden="0"/>
          <p:cNvSpPr>
            <a:spLocks noGrp="1"/>
          </p:cNvSpPr>
          <p:nvPr isPhoto="0" userDrawn="0">
            <p:ph type="sldNum" sz="quarter" idx="10" hasCustomPrompt="0"/>
          </p:nvPr>
        </p:nvSpPr>
        <p:spPr bwMode="auto"/>
        <p:txBody>
          <a:bodyPr/>
          <a:lstStyle/>
          <a:p>
            <a:pPr>
              <a:defRPr/>
            </a:pPr>
            <a:endParaRPr/>
          </a:p>
        </p:txBody>
      </p:sp>
    </p:spTree>
  </p:cSld>
</p:notes>
</file>

<file path=ppt/notesSlides/notesSlide5.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1834564742" name="Slide Image Placeholder 1" hidden="0"/>
          <p:cNvSpPr>
            <a:spLocks noChangeAspect="1" noGrp="1" noRot="1"/>
          </p:cNvSpPr>
          <p:nvPr isPhoto="0" userDrawn="0">
            <p:ph type="sldImg" hasCustomPrompt="0"/>
          </p:nvPr>
        </p:nvSpPr>
        <p:spPr bwMode="auto"/>
      </p:sp>
      <p:sp>
        <p:nvSpPr>
          <p:cNvPr id="1911165007" name="Notes Placeholder 2" hidden="0"/>
          <p:cNvSpPr>
            <a:spLocks noGrp="1"/>
          </p:cNvSpPr>
          <p:nvPr isPhoto="0" userDrawn="0">
            <p:ph type="body" idx="1" hasCustomPrompt="0"/>
          </p:nvPr>
        </p:nvSpPr>
        <p:spPr bwMode="auto"/>
        <p:txBody>
          <a:bodyPr/>
          <a:lstStyle/>
          <a:p>
            <a:pPr>
              <a:defRPr/>
            </a:pPr>
            <a:r>
              <a:rPr lang="fr-FR" sz="1200" b="0" i="0" u="none" strike="noStrike" cap="none" spc="0">
                <a:solidFill>
                  <a:schemeClr val="tx1"/>
                </a:solidFill>
                <a:latin typeface="Arial"/>
                <a:ea typeface="Arial"/>
                <a:cs typeface="Arial"/>
              </a:rPr>
              <a:t>Z</a:t>
            </a:r>
            <a:r>
              <a:rPr lang="fr-FR" sz="1200" b="0" i="0" u="none" strike="noStrike" cap="none" spc="0" baseline="-25000">
                <a:solidFill>
                  <a:schemeClr val="tx1"/>
                </a:solidFill>
                <a:latin typeface="Arial"/>
                <a:ea typeface="Arial"/>
                <a:cs typeface="Arial"/>
              </a:rPr>
              <a:t>x</a:t>
            </a:r>
            <a:r>
              <a:rPr lang="fr-FR" sz="1200" b="0" i="0" u="none" strike="noStrike" cap="none" spc="0">
                <a:solidFill>
                  <a:schemeClr val="tx1"/>
                </a:solidFill>
                <a:latin typeface="Arial"/>
                <a:ea typeface="Arial"/>
                <a:cs typeface="Arial"/>
              </a:rPr>
              <a:t>(f)=a</a:t>
            </a:r>
            <a:r>
              <a:rPr lang="fr-FR" sz="1200" b="0" i="0" u="none" strike="noStrike" cap="none" spc="0" baseline="-25000">
                <a:solidFill>
                  <a:schemeClr val="tx1"/>
                </a:solidFill>
                <a:latin typeface="Arial"/>
                <a:ea typeface="Arial"/>
                <a:cs typeface="Arial"/>
              </a:rPr>
              <a:t>x</a:t>
            </a:r>
            <a:r>
              <a:rPr lang="fr-FR" sz="1200" b="0" i="0" u="none" strike="noStrike" cap="none" spc="0">
                <a:solidFill>
                  <a:schemeClr val="tx1"/>
                </a:solidFill>
                <a:latin typeface="Arial"/>
                <a:ea typeface="Arial"/>
                <a:cs typeface="Arial"/>
              </a:rPr>
              <a:t>(f)+Z</a:t>
            </a:r>
            <a:r>
              <a:rPr lang="fr-FR" sz="1200" b="0" i="0" u="none" strike="noStrike" cap="none" spc="0" baseline="-25000">
                <a:solidFill>
                  <a:schemeClr val="tx1"/>
                </a:solidFill>
                <a:latin typeface="Arial"/>
                <a:ea typeface="Arial"/>
                <a:cs typeface="Arial"/>
              </a:rPr>
              <a:t>x</a:t>
            </a:r>
            <a:r>
              <a:rPr lang="fr-FR" sz="1200" b="0" i="0" u="none" strike="noStrike" cap="none" spc="0" baseline="30000">
                <a:solidFill>
                  <a:schemeClr val="tx1"/>
                </a:solidFill>
                <a:latin typeface="Arial"/>
                <a:ea typeface="Arial"/>
                <a:cs typeface="Arial"/>
              </a:rPr>
              <a:t>dip</a:t>
            </a:r>
            <a:r>
              <a:rPr lang="fr-FR" sz="1200" b="0" i="0" u="none" strike="noStrike" cap="none" spc="0">
                <a:solidFill>
                  <a:schemeClr val="tx1"/>
                </a:solidFill>
                <a:latin typeface="Arial"/>
                <a:ea typeface="Arial"/>
                <a:cs typeface="Arial"/>
              </a:rPr>
              <a:t>(f)x</a:t>
            </a:r>
            <a:r>
              <a:rPr lang="fr-FR" sz="1200" b="0" i="0" u="none" strike="noStrike" cap="none" spc="0" baseline="-25000">
                <a:solidFill>
                  <a:schemeClr val="tx1"/>
                </a:solidFill>
                <a:latin typeface="Arial"/>
                <a:ea typeface="Arial"/>
                <a:cs typeface="Arial"/>
              </a:rPr>
              <a:t>dip</a:t>
            </a:r>
            <a:r>
              <a:rPr lang="fr-FR" sz="1200" b="0" i="0" u="none" strike="noStrike" cap="none" spc="0">
                <a:solidFill>
                  <a:schemeClr val="tx1"/>
                </a:solidFill>
                <a:latin typeface="Arial"/>
                <a:ea typeface="Arial"/>
                <a:cs typeface="Arial"/>
              </a:rPr>
              <a:t>+</a:t>
            </a:r>
            <a:r>
              <a:rPr lang="fr-FR" sz="1200" b="0" i="0" u="none" strike="noStrike" cap="none" spc="0">
                <a:solidFill>
                  <a:schemeClr val="tx1"/>
                </a:solidFill>
                <a:latin typeface="Arial"/>
                <a:ea typeface="Arial"/>
                <a:cs typeface="Arial"/>
              </a:rPr>
              <a:t>Z</a:t>
            </a:r>
            <a:r>
              <a:rPr lang="fr-FR" sz="1200" b="0" i="0" u="none" strike="noStrike" cap="none" spc="0" baseline="-25000">
                <a:solidFill>
                  <a:schemeClr val="tx1"/>
                </a:solidFill>
                <a:latin typeface="Arial"/>
                <a:ea typeface="Arial"/>
                <a:cs typeface="Arial"/>
              </a:rPr>
              <a:t>x</a:t>
            </a:r>
            <a:r>
              <a:rPr lang="fr-FR" sz="1200" b="0" i="0" u="none" strike="noStrike" cap="none" spc="0" baseline="30000">
                <a:solidFill>
                  <a:schemeClr val="tx1"/>
                </a:solidFill>
                <a:latin typeface="Arial"/>
                <a:ea typeface="Arial"/>
                <a:cs typeface="Arial"/>
              </a:rPr>
              <a:t>quad</a:t>
            </a:r>
            <a:r>
              <a:rPr lang="fr-FR" sz="1200" b="0" i="0" u="none" strike="noStrike" cap="none" spc="0">
                <a:solidFill>
                  <a:schemeClr val="tx1"/>
                </a:solidFill>
                <a:latin typeface="Arial"/>
                <a:ea typeface="Arial"/>
                <a:cs typeface="Arial"/>
              </a:rPr>
              <a:t>(f)x</a:t>
            </a:r>
            <a:r>
              <a:rPr lang="fr-FR" sz="1200" b="0" i="0" u="none" strike="noStrike" cap="none" spc="0" baseline="-25000">
                <a:solidFill>
                  <a:schemeClr val="tx1"/>
                </a:solidFill>
                <a:latin typeface="Arial"/>
                <a:ea typeface="Arial"/>
                <a:cs typeface="Arial"/>
              </a:rPr>
              <a:t>quad</a:t>
            </a:r>
            <a:endParaRPr sz="1200" baseline="-25000"/>
          </a:p>
          <a:p>
            <a:pPr>
              <a:defRPr/>
            </a:pPr>
            <a:endParaRPr sz="1200"/>
          </a:p>
          <a:p>
            <a:pPr>
              <a:defRPr/>
            </a:pPr>
            <a:r>
              <a:rPr lang="fr-FR" sz="1200" b="0" i="0" u="none" strike="noStrike" cap="none" spc="0">
                <a:solidFill>
                  <a:schemeClr val="tx1"/>
                </a:solidFill>
                <a:latin typeface="Arial"/>
                <a:ea typeface="Arial"/>
                <a:cs typeface="Arial"/>
              </a:rPr>
              <a:t>The BGV being symmetrical w.r.t to the z axis, which corresponds to the nominal beam axis, </a:t>
            </a:r>
            <a:r>
              <a:rPr lang="fr-FR" sz="1200" b="0" i="0" u="none" strike="noStrike" cap="none" spc="0">
                <a:solidFill>
                  <a:schemeClr val="tx1"/>
                </a:solidFill>
                <a:latin typeface="Arial"/>
                <a:ea typeface="Arial"/>
                <a:cs typeface="Arial"/>
              </a:rPr>
              <a:t>a</a:t>
            </a:r>
            <a:r>
              <a:rPr lang="fr-FR" sz="1200" b="0" i="0" u="none" strike="noStrike" cap="none" spc="0" baseline="-25000">
                <a:solidFill>
                  <a:schemeClr val="tx1"/>
                </a:solidFill>
                <a:latin typeface="Arial"/>
                <a:ea typeface="Arial"/>
                <a:cs typeface="Arial"/>
              </a:rPr>
              <a:t>x</a:t>
            </a:r>
            <a:r>
              <a:rPr lang="fr-FR" sz="1200" b="0" i="0" u="none" strike="noStrike" cap="none" spc="0">
                <a:solidFill>
                  <a:schemeClr val="tx1"/>
                </a:solidFill>
                <a:latin typeface="Arial"/>
                <a:ea typeface="Arial"/>
                <a:cs typeface="Arial"/>
              </a:rPr>
              <a:t>(f)=0, and the impedance in y is expected to be identical to </a:t>
            </a:r>
            <a:r>
              <a:rPr lang="fr-FR" sz="1200" b="0" i="0" u="none" strike="noStrike" cap="none" spc="0">
                <a:solidFill>
                  <a:schemeClr val="tx1"/>
                </a:solidFill>
                <a:latin typeface="Arial"/>
                <a:ea typeface="Arial"/>
                <a:cs typeface="Arial"/>
              </a:rPr>
              <a:t>Z</a:t>
            </a:r>
            <a:r>
              <a:rPr lang="fr-FR" sz="1200" b="0" i="0" u="none" strike="noStrike" cap="none" spc="0" baseline="-25000">
                <a:solidFill>
                  <a:schemeClr val="tx1"/>
                </a:solidFill>
                <a:latin typeface="Arial"/>
                <a:ea typeface="Arial"/>
                <a:cs typeface="Arial"/>
              </a:rPr>
              <a:t>x</a:t>
            </a:r>
            <a:r>
              <a:rPr lang="fr-FR" sz="1200" b="0" i="0" u="none" strike="noStrike" cap="none" spc="0">
                <a:solidFill>
                  <a:schemeClr val="tx1"/>
                </a:solidFill>
                <a:latin typeface="Arial"/>
                <a:ea typeface="Arial"/>
                <a:cs typeface="Arial"/>
              </a:rPr>
              <a:t>.</a:t>
            </a:r>
            <a:endParaRPr sz="1200"/>
          </a:p>
        </p:txBody>
      </p:sp>
      <p:sp>
        <p:nvSpPr>
          <p:cNvPr id="987611527" name="Slide Number Placeholder 3" hidden="0"/>
          <p:cNvSpPr>
            <a:spLocks noGrp="1"/>
          </p:cNvSpPr>
          <p:nvPr isPhoto="0" userDrawn="0">
            <p:ph type="sldNum" sz="quarter" idx="10" hasCustomPrompt="0"/>
          </p:nvPr>
        </p:nvSpPr>
        <p:spPr bwMode="auto"/>
        <p:txBody>
          <a:bodyPr/>
          <a:lstStyle/>
          <a:p>
            <a:pPr>
              <a:defRPr/>
            </a:pPr>
            <a:endParaRPr/>
          </a:p>
        </p:txBody>
      </p:sp>
    </p:spTree>
  </p:cSld>
</p:note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 Id="rId3" Type="http://schemas.openxmlformats.org/officeDocument/2006/relationships/image" Target="../media/image3.png"/><Relationship Id="rId4" Type="http://schemas.openxmlformats.org/officeDocument/2006/relationships/image" Target="../media/image4.jpg"/></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 Id="rId3" Type="http://schemas.openxmlformats.org/officeDocument/2006/relationships/image" Target="../media/image3.png"/><Relationship Id="rId4" Type="http://schemas.openxmlformats.org/officeDocument/2006/relationships/image" Target="../media/image4.jpg"/></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Diapositive de titre">
    <p:bg>
      <p:bgPr shadeToTitle="0">
        <a:blipFill>
          <a:blip r:embed="rId2"/>
          <a:stretch/>
        </a:blipFill>
      </p:bgPr>
    </p:bg>
    <p:spTree>
      <p:nvGrpSpPr>
        <p:cNvPr id="1" name="" hidden="0"/>
        <p:cNvGrpSpPr/>
        <p:nvPr isPhoto="0" userDrawn="0"/>
      </p:nvGrpSpPr>
      <p:grpSpPr bwMode="auto">
        <a:xfrm>
          <a:off x="0" y="0"/>
          <a:ext cx="0" cy="0"/>
          <a:chOff x="0" y="0"/>
          <a:chExt cx="0" cy="0"/>
        </a:xfrm>
      </p:grpSpPr>
      <p:sp>
        <p:nvSpPr>
          <p:cNvPr id="2" name="Titre 1" hidden="0"/>
          <p:cNvSpPr>
            <a:spLocks noGrp="1"/>
          </p:cNvSpPr>
          <p:nvPr isPhoto="0" userDrawn="0">
            <p:ph type="ctrTitle" hasCustomPrompt="1"/>
          </p:nvPr>
        </p:nvSpPr>
        <p:spPr bwMode="auto">
          <a:xfrm>
            <a:off x="1371600" y="1755150"/>
            <a:ext cx="7200000" cy="1350000"/>
          </a:xfrm>
        </p:spPr>
        <p:txBody>
          <a:bodyPr lIns="0" tIns="0" rIns="0" bIns="0" anchor="t" anchorCtr="0">
            <a:noAutofit/>
          </a:bodyPr>
          <a:lstStyle>
            <a:lvl1pPr algn="l">
              <a:defRPr sz="2800" b="1">
                <a:solidFill>
                  <a:schemeClr val="accent5"/>
                </a:solidFill>
              </a:defRPr>
            </a:lvl1pPr>
          </a:lstStyle>
          <a:p>
            <a:pPr>
              <a:defRPr/>
            </a:pPr>
            <a:r>
              <a:rPr lang="en-GB"/>
              <a:t>Presentation title - line 1 - Arial 30pt - bold </a:t>
            </a:r>
            <a:r>
              <a:rPr lang="en-GB"/>
              <a:t>HiLumi</a:t>
            </a:r>
            <a:r>
              <a:rPr lang="en-GB"/>
              <a:t> dark grey - line 2</a:t>
            </a:r>
            <a:br>
              <a:rPr lang="en-GB"/>
            </a:br>
            <a:r>
              <a:rPr lang="en-GB"/>
              <a:t>line 3</a:t>
            </a:r>
            <a:br>
              <a:rPr lang="en-GB"/>
            </a:br>
            <a:r>
              <a:rPr lang="en-GB"/>
              <a:t>line 4   </a:t>
            </a:r>
            <a:endParaRPr lang="en-GB"/>
          </a:p>
        </p:txBody>
      </p:sp>
      <p:sp>
        <p:nvSpPr>
          <p:cNvPr id="3" name="Sous-titre 2" hidden="0"/>
          <p:cNvSpPr>
            <a:spLocks noGrp="1"/>
          </p:cNvSpPr>
          <p:nvPr isPhoto="0" userDrawn="0">
            <p:ph type="subTitle" idx="1" hasCustomPrompt="1"/>
          </p:nvPr>
        </p:nvSpPr>
        <p:spPr bwMode="auto">
          <a:xfrm>
            <a:off x="1371600" y="3600450"/>
            <a:ext cx="6480000" cy="742950"/>
          </a:xfrm>
        </p:spPr>
        <p:txBody>
          <a:bodyPr lIns="0" tIns="0" rIns="0" bIns="0">
            <a:normAutofit/>
          </a:bodyPr>
          <a:lstStyle>
            <a:lvl1pPr marL="0" indent="0" algn="l">
              <a:buNone/>
              <a:defRPr sz="2000" b="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defRPr/>
            </a:pPr>
            <a:r>
              <a:rPr lang="en-GB"/>
              <a:t>Author(s</a:t>
            </a:r>
            <a:r>
              <a:rPr lang="en-GB"/>
              <a:t>)  - Arial 20 pt – </a:t>
            </a:r>
            <a:r>
              <a:rPr lang="en-GB"/>
              <a:t>HiLumi</a:t>
            </a:r>
            <a:r>
              <a:rPr lang="en-GB"/>
              <a:t> dark grey</a:t>
            </a:r>
            <a:endParaRPr lang="en-GB"/>
          </a:p>
        </p:txBody>
      </p:sp>
      <p:sp>
        <p:nvSpPr>
          <p:cNvPr id="5" name="Espace réservé du pied de page 4" hidden="0"/>
          <p:cNvSpPr>
            <a:spLocks noGrp="1"/>
          </p:cNvSpPr>
          <p:nvPr isPhoto="0" userDrawn="0">
            <p:ph type="ftr" sz="quarter" idx="11" hasCustomPrompt="0"/>
          </p:nvPr>
        </p:nvSpPr>
        <p:spPr bwMode="auto">
          <a:xfrm>
            <a:off x="1371600" y="4767263"/>
            <a:ext cx="6309000" cy="270000"/>
          </a:xfrm>
        </p:spPr>
        <p:txBody>
          <a:bodyPr lIns="0" tIns="0" rIns="0" bIns="0" anchor="b" anchorCtr="0"/>
          <a:lstStyle>
            <a:lvl1pPr algn="r">
              <a:defRPr>
                <a:solidFill>
                  <a:schemeClr val="accent1"/>
                </a:solidFill>
              </a:defRPr>
            </a:lvl1pPr>
          </a:lstStyle>
          <a:p>
            <a:pPr>
              <a:defRPr/>
            </a:pPr>
            <a:r>
              <a:rPr/>
              <a:t>BGV Impedance</a:t>
            </a:r>
            <a:endParaRPr/>
          </a:p>
        </p:txBody>
      </p:sp>
      <p:sp>
        <p:nvSpPr>
          <p:cNvPr id="6" name="Espace réservé du numéro de diapositive 5" hidden="0"/>
          <p:cNvSpPr>
            <a:spLocks noGrp="1"/>
          </p:cNvSpPr>
          <p:nvPr isPhoto="0" userDrawn="0">
            <p:ph type="sldNum" sz="quarter" idx="12" hasCustomPrompt="0"/>
          </p:nvPr>
        </p:nvSpPr>
        <p:spPr bwMode="auto">
          <a:xfrm>
            <a:off x="8686800" y="4767263"/>
            <a:ext cx="360000" cy="270000"/>
          </a:xfrm>
          <a:prstGeom prst="rect">
            <a:avLst/>
          </a:prstGeom>
          <a:ln>
            <a:solidFill>
              <a:srgbClr val="2BABAD"/>
            </a:solidFill>
          </a:ln>
        </p:spPr>
        <p:txBody>
          <a:bodyPr lIns="0" tIns="0" rIns="0" bIns="0" anchor="b" anchorCtr="0"/>
          <a:lstStyle>
            <a:lvl1pPr>
              <a:defRPr>
                <a:solidFill>
                  <a:schemeClr val="accent1"/>
                </a:solidFill>
              </a:defRPr>
            </a:lvl1pPr>
          </a:lstStyle>
          <a:p>
            <a:pPr>
              <a:defRPr/>
            </a:pPr>
            <a:fld id="{BFDCA1C4-9514-7B4F-976F-D92F7E296653}" type="slidenum">
              <a:rPr lang="fr-FR"/>
              <a:t/>
            </a:fld>
            <a:endParaRPr lang="fr-FR"/>
          </a:p>
        </p:txBody>
      </p:sp>
      <p:pic>
        <p:nvPicPr>
          <p:cNvPr id="12" name="Image 11" descr="HLU-logoN-title.png" hidden="0"/>
          <p:cNvPicPr>
            <a:picLocks noChangeAspect="1"/>
          </p:cNvPicPr>
          <p:nvPr isPhoto="0" userDrawn="1"/>
        </p:nvPicPr>
        <p:blipFill>
          <a:blip r:embed="rId3"/>
          <a:stretch/>
        </p:blipFill>
        <p:spPr bwMode="auto">
          <a:xfrm>
            <a:off x="1371602" y="285750"/>
            <a:ext cx="3134659" cy="1270627"/>
          </a:xfrm>
          <a:prstGeom prst="rect">
            <a:avLst/>
          </a:prstGeom>
        </p:spPr>
      </p:pic>
      <p:sp>
        <p:nvSpPr>
          <p:cNvPr id="15" name="Espace réservé du texte 14" hidden="0"/>
          <p:cNvSpPr>
            <a:spLocks noGrp="1"/>
          </p:cNvSpPr>
          <p:nvPr isPhoto="0" userDrawn="0">
            <p:ph type="body" sz="quarter" idx="14" hasCustomPrompt="1"/>
          </p:nvPr>
        </p:nvSpPr>
        <p:spPr bwMode="auto">
          <a:xfrm>
            <a:off x="1371600" y="4424362"/>
            <a:ext cx="6480000" cy="261938"/>
          </a:xfrm>
        </p:spPr>
        <p:txBody>
          <a:bodyPr>
            <a:normAutofit/>
          </a:bodyPr>
          <a:lstStyle>
            <a:lvl1pPr marL="342900" marR="0" indent="-342900" algn="l" defTabSz="457200">
              <a:lnSpc>
                <a:spcPct val="100000"/>
              </a:lnSpc>
              <a:spcBef>
                <a:spcPts val="0"/>
              </a:spcBef>
              <a:spcAft>
                <a:spcPts val="0"/>
              </a:spcAft>
              <a:buClr>
                <a:schemeClr val="accent6"/>
              </a:buClr>
              <a:buSzTx/>
              <a:buFontTx/>
              <a:buNone/>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900" marR="0" lvl="0" indent="-342900" algn="l" defTabSz="457200">
              <a:lnSpc>
                <a:spcPct val="100000"/>
              </a:lnSpc>
              <a:spcBef>
                <a:spcPts val="0"/>
              </a:spcBef>
              <a:spcAft>
                <a:spcPts val="0"/>
              </a:spcAft>
              <a:buClr>
                <a:schemeClr val="accent6"/>
              </a:buClr>
              <a:buSzTx/>
              <a:buFontTx/>
              <a:buNone/>
              <a:defRPr/>
            </a:pPr>
            <a:r>
              <a:rPr lang="en-GB" sz="1600" b="0" i="0" u="none" strike="noStrike" cap="none" spc="0">
                <a:ln>
                  <a:noFill/>
                </a:ln>
                <a:solidFill>
                  <a:schemeClr val="bg2"/>
                </a:solidFill>
                <a:latin typeface="+mn-lt"/>
                <a:ea typeface="+mn-ea"/>
                <a:cs typeface="+mn-cs"/>
              </a:rPr>
              <a:t>Conference - Location - Date</a:t>
            </a:r>
            <a:endParaRPr/>
          </a:p>
          <a:p>
            <a:pPr lvl="0">
              <a:defRPr/>
            </a:pPr>
            <a:endParaRPr lang="en-GB"/>
          </a:p>
        </p:txBody>
      </p:sp>
      <p:grpSp>
        <p:nvGrpSpPr>
          <p:cNvPr id="9" name="Grouper 8" hidden="0"/>
          <p:cNvGrpSpPr/>
          <p:nvPr isPhoto="0" userDrawn="1"/>
        </p:nvGrpSpPr>
        <p:grpSpPr bwMode="auto">
          <a:xfrm>
            <a:off x="457200" y="4552950"/>
            <a:ext cx="457200" cy="457200"/>
            <a:chOff x="1447800" y="4580063"/>
            <a:chExt cx="457200" cy="457200"/>
          </a:xfrm>
        </p:grpSpPr>
        <p:sp>
          <p:nvSpPr>
            <p:cNvPr id="10" name="Rectangle 9" hidden="0"/>
            <p:cNvSpPr/>
            <p:nvPr isPhoto="0" userDrawn="1"/>
          </p:nvSpPr>
          <p:spPr bwMode="auto">
            <a:xfrm>
              <a:off x="1447800" y="4580063"/>
              <a:ext cx="457200" cy="457200"/>
            </a:xfrm>
            <a:prstGeom prst="rect">
              <a:avLst/>
            </a:prstGeom>
            <a:solidFill>
              <a:schemeClr val="accent5">
                <a:alpha val="31998"/>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p>
          </p:txBody>
        </p:sp>
        <p:sp>
          <p:nvSpPr>
            <p:cNvPr id="11" name="ZoneTexte 10" hidden="0"/>
            <p:cNvSpPr txBox="1"/>
            <p:nvPr isPhoto="0" userDrawn="1"/>
          </p:nvSpPr>
          <p:spPr bwMode="auto">
            <a:xfrm>
              <a:off x="1485900" y="4670164"/>
              <a:ext cx="381000" cy="276999"/>
            </a:xfrm>
            <a:prstGeom prst="rect">
              <a:avLst/>
            </a:prstGeom>
            <a:noFill/>
          </p:spPr>
          <p:txBody>
            <a:bodyPr wrap="square" lIns="0" tIns="0" rIns="0" bIns="0" rtlCol="0">
              <a:spAutoFit/>
            </a:bodyPr>
            <a:lstStyle/>
            <a:p>
              <a:pPr algn="ctr">
                <a:defRPr/>
              </a:pPr>
              <a:r>
                <a:rPr lang="en-GB" sz="900"/>
                <a:t>logo</a:t>
              </a:r>
              <a:endParaRPr/>
            </a:p>
            <a:p>
              <a:pPr algn="ctr">
                <a:defRPr/>
              </a:pPr>
              <a:r>
                <a:rPr lang="en-GB" sz="900"/>
                <a:t>area</a:t>
              </a:r>
              <a:endParaRPr lang="en-GB" sz="900"/>
            </a:p>
          </p:txBody>
        </p:sp>
      </p:grpSp>
      <p:pic>
        <p:nvPicPr>
          <p:cNvPr id="13" name="Image 4" descr="CERN-logo_outline.jpg" hidden="0"/>
          <p:cNvPicPr>
            <a:picLocks noChangeAspect="1"/>
          </p:cNvPicPr>
          <p:nvPr isPhoto="0" userDrawn="1"/>
        </p:nvPicPr>
        <p:blipFill>
          <a:blip r:embed="rId4"/>
          <a:stretch/>
        </p:blipFill>
        <p:spPr bwMode="auto">
          <a:xfrm>
            <a:off x="377189" y="4406900"/>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obj" userDrawn="1">
  <p:cSld name="Titre et contenu">
    <p:spTree>
      <p:nvGrpSpPr>
        <p:cNvPr id="1" name="" hidden="0"/>
        <p:cNvGrpSpPr/>
        <p:nvPr isPhoto="0" userDrawn="0"/>
      </p:nvGrpSpPr>
      <p:grpSpPr bwMode="auto">
        <a:xfrm>
          <a:off x="0" y="0"/>
          <a:ext cx="0" cy="0"/>
          <a:chOff x="0" y="0"/>
          <a:chExt cx="0" cy="0"/>
        </a:xfrm>
      </p:grpSpPr>
      <p:sp>
        <p:nvSpPr>
          <p:cNvPr id="2" name="Titre 1" hidden="0"/>
          <p:cNvSpPr>
            <a:spLocks noGrp="1"/>
          </p:cNvSpPr>
          <p:nvPr isPhoto="0" userDrawn="0">
            <p:ph type="title" hasCustomPrompt="1"/>
          </p:nvPr>
        </p:nvSpPr>
        <p:spPr bwMode="auto"/>
        <p:txBody>
          <a:bodyPr anchor="ctr" anchorCtr="1"/>
          <a:lstStyle/>
          <a:p>
            <a:pPr>
              <a:defRPr/>
            </a:pPr>
            <a:r>
              <a:rPr lang="en-GB"/>
              <a:t>Slide title – line 1 – Arial 30 pt – HiLumi blue</a:t>
            </a:r>
            <a:br>
              <a:rPr lang="en-GB"/>
            </a:br>
            <a:r>
              <a:rPr lang="en-GB"/>
              <a:t>Slide title – line 2 – Arial 30 pt – HiLumi blue</a:t>
            </a:r>
            <a:endParaRPr lang="en-GB"/>
          </a:p>
        </p:txBody>
      </p:sp>
      <p:sp>
        <p:nvSpPr>
          <p:cNvPr id="3" name="Espace réservé du contenu 2" hidden="0"/>
          <p:cNvSpPr>
            <a:spLocks noGrp="1"/>
          </p:cNvSpPr>
          <p:nvPr isPhoto="0" userDrawn="0">
            <p:ph idx="1" hasCustomPrompt="1"/>
          </p:nvPr>
        </p:nvSpPr>
        <p:spPr bwMode="auto">
          <a:xfrm>
            <a:off x="612000" y="914400"/>
            <a:ext cx="7920000" cy="3680222"/>
          </a:xfrm>
        </p:spPr>
        <p:txBody>
          <a:bodyPr lIns="0" tIns="0" rIns="0" bIns="0"/>
          <a:lstStyle/>
          <a:p>
            <a:pPr lvl="0">
              <a:defRPr/>
            </a:pPr>
            <a:r>
              <a:rPr lang="en-GB"/>
              <a:t>Click to modify Master text styles</a:t>
            </a:r>
            <a:endParaRPr/>
          </a:p>
          <a:p>
            <a:pPr lvl="1">
              <a:defRPr/>
            </a:pPr>
            <a:r>
              <a:rPr lang="en-GB"/>
              <a:t>Second level</a:t>
            </a:r>
            <a:endParaRPr/>
          </a:p>
          <a:p>
            <a:pPr lvl="2">
              <a:defRPr/>
            </a:pPr>
            <a:r>
              <a:rPr lang="en-GB"/>
              <a:t>Third level</a:t>
            </a:r>
            <a:endParaRPr/>
          </a:p>
          <a:p>
            <a:pPr lvl="3">
              <a:defRPr/>
            </a:pPr>
            <a:r>
              <a:rPr lang="en-GB"/>
              <a:t>Fourth level</a:t>
            </a:r>
            <a:endParaRPr/>
          </a:p>
          <a:p>
            <a:pPr lvl="4">
              <a:defRPr/>
            </a:pPr>
            <a:r>
              <a:rPr lang="en-GB"/>
              <a:t>Fifth level</a:t>
            </a:r>
            <a:endParaRPr lang="en-GB"/>
          </a:p>
        </p:txBody>
      </p:sp>
      <p:sp>
        <p:nvSpPr>
          <p:cNvPr id="5" name="Espace réservé du pied de page 4" hidden="0"/>
          <p:cNvSpPr>
            <a:spLocks noGrp="1"/>
          </p:cNvSpPr>
          <p:nvPr isPhoto="0" userDrawn="0">
            <p:ph type="ftr" sz="quarter" idx="11" hasCustomPrompt="0"/>
          </p:nvPr>
        </p:nvSpPr>
        <p:spPr bwMode="auto">
          <a:xfrm>
            <a:off x="1905000" y="4767263"/>
            <a:ext cx="6627000" cy="270000"/>
          </a:xfrm>
        </p:spPr>
        <p:txBody>
          <a:bodyPr/>
          <a:lstStyle/>
          <a:p>
            <a:pPr>
              <a:defRPr/>
            </a:pPr>
            <a:r>
              <a:rPr/>
              <a:t>BGV Impedance</a:t>
            </a:r>
            <a:endParaRPr/>
          </a:p>
        </p:txBody>
      </p:sp>
      <p:sp>
        <p:nvSpPr>
          <p:cNvPr id="6" name="Espace réservé du numéro de diapositive 5" hidden="0"/>
          <p:cNvSpPr>
            <a:spLocks noGrp="1"/>
          </p:cNvSpPr>
          <p:nvPr isPhoto="0" userDrawn="0">
            <p:ph type="sldNum" sz="quarter" idx="12" hasCustomPrompt="0"/>
          </p:nvPr>
        </p:nvSpPr>
        <p:spPr bwMode="auto"/>
        <p:txBody>
          <a:bodyPr/>
          <a:lstStyle/>
          <a:p>
            <a:pPr>
              <a:defRPr/>
            </a:pPr>
            <a:fld id="{BFDCA1C4-9514-7B4F-976F-D92F7E296653}" type="slidenum">
              <a:rPr lang="fr-FR"/>
              <a:t/>
            </a:fld>
            <a:endParaRPr lang="fr-FR"/>
          </a:p>
        </p:txBody>
      </p:sp>
      <p:grpSp>
        <p:nvGrpSpPr>
          <p:cNvPr id="9" name="Grouper 8" hidden="0"/>
          <p:cNvGrpSpPr/>
          <p:nvPr isPhoto="0" userDrawn="1"/>
        </p:nvGrpSpPr>
        <p:grpSpPr bwMode="auto">
          <a:xfrm>
            <a:off x="1447800" y="4580063"/>
            <a:ext cx="457200" cy="457200"/>
            <a:chOff x="1447800" y="4580063"/>
            <a:chExt cx="457200" cy="457200"/>
          </a:xfrm>
        </p:grpSpPr>
        <p:sp>
          <p:nvSpPr>
            <p:cNvPr id="10" name="Rectangle 9" hidden="0"/>
            <p:cNvSpPr/>
            <p:nvPr isPhoto="0" userDrawn="1"/>
          </p:nvSpPr>
          <p:spPr bwMode="auto">
            <a:xfrm>
              <a:off x="1447800" y="4580063"/>
              <a:ext cx="457200" cy="457200"/>
            </a:xfrm>
            <a:prstGeom prst="rect">
              <a:avLst/>
            </a:prstGeom>
            <a:solidFill>
              <a:schemeClr val="accent5">
                <a:alpha val="31998"/>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p>
          </p:txBody>
        </p:sp>
        <p:sp>
          <p:nvSpPr>
            <p:cNvPr id="11" name="ZoneTexte 10" hidden="0"/>
            <p:cNvSpPr txBox="1"/>
            <p:nvPr isPhoto="0" userDrawn="1"/>
          </p:nvSpPr>
          <p:spPr bwMode="auto">
            <a:xfrm>
              <a:off x="1485900" y="4670164"/>
              <a:ext cx="381000" cy="276999"/>
            </a:xfrm>
            <a:prstGeom prst="rect">
              <a:avLst/>
            </a:prstGeom>
            <a:noFill/>
          </p:spPr>
          <p:txBody>
            <a:bodyPr wrap="square" lIns="0" tIns="0" rIns="0" bIns="0" rtlCol="0">
              <a:spAutoFit/>
            </a:bodyPr>
            <a:lstStyle/>
            <a:p>
              <a:pPr algn="ctr">
                <a:defRPr/>
              </a:pPr>
              <a:r>
                <a:rPr lang="en-GB" sz="900"/>
                <a:t>logo</a:t>
              </a:r>
              <a:endParaRPr/>
            </a:p>
            <a:p>
              <a:pPr algn="ctr">
                <a:defRPr/>
              </a:pPr>
              <a:r>
                <a:rPr lang="en-GB" sz="900"/>
                <a:t>area</a:t>
              </a:r>
              <a:endParaRPr lang="en-GB" sz="900"/>
            </a:p>
          </p:txBody>
        </p:sp>
      </p:grpSp>
      <p:pic>
        <p:nvPicPr>
          <p:cNvPr id="12" name="Image 6" descr="CERN-logo_outline.jpg" hidden="0"/>
          <p:cNvPicPr>
            <a:picLocks noChangeAspect="1"/>
          </p:cNvPicPr>
          <p:nvPr isPhoto="0" userDrawn="1"/>
        </p:nvPicPr>
        <p:blipFill>
          <a:blip r:embed="rId2"/>
          <a:stretch/>
        </p:blipFill>
        <p:spPr bwMode="auto">
          <a:xfrm>
            <a:off x="1434150" y="4563939"/>
            <a:ext cx="486863" cy="4788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twoTxTwoObj" userDrawn="1">
  <p:cSld name="Comparaison">
    <p:spTree>
      <p:nvGrpSpPr>
        <p:cNvPr id="1" name="" hidden="0"/>
        <p:cNvGrpSpPr/>
        <p:nvPr isPhoto="0" userDrawn="0"/>
      </p:nvGrpSpPr>
      <p:grpSpPr bwMode="auto">
        <a:xfrm>
          <a:off x="0" y="0"/>
          <a:ext cx="0" cy="0"/>
          <a:chOff x="0" y="0"/>
          <a:chExt cx="0" cy="0"/>
        </a:xfrm>
      </p:grpSpPr>
      <p:sp>
        <p:nvSpPr>
          <p:cNvPr id="2" name="Titre 1" hidden="0"/>
          <p:cNvSpPr>
            <a:spLocks noGrp="1"/>
          </p:cNvSpPr>
          <p:nvPr isPhoto="0" userDrawn="0">
            <p:ph type="title" hasCustomPrompt="1"/>
          </p:nvPr>
        </p:nvSpPr>
        <p:spPr bwMode="auto"/>
        <p:txBody>
          <a:bodyPr/>
          <a:lstStyle>
            <a:lvl1pPr>
              <a:defRPr/>
            </a:lvl1pPr>
          </a:lstStyle>
          <a:p>
            <a:pPr>
              <a:defRPr/>
            </a:pPr>
            <a:r>
              <a:rPr lang="en-GB"/>
              <a:t>Slide title – line 1 – Arial 30 pt – HiLumi blue</a:t>
            </a:r>
            <a:br>
              <a:rPr lang="en-GB"/>
            </a:br>
            <a:r>
              <a:rPr lang="en-GB"/>
              <a:t>Slide title – line 2 – Arial 30 pt – HiLumi blue</a:t>
            </a:r>
            <a:endParaRPr lang="en-GB"/>
          </a:p>
        </p:txBody>
      </p:sp>
      <p:sp>
        <p:nvSpPr>
          <p:cNvPr id="3" name="Espace réservé du texte 2" hidden="0"/>
          <p:cNvSpPr>
            <a:spLocks noGrp="1"/>
          </p:cNvSpPr>
          <p:nvPr isPhoto="0" userDrawn="0">
            <p:ph type="body" idx="1" hasCustomPrompt="1"/>
          </p:nvPr>
        </p:nvSpPr>
        <p:spPr bwMode="auto">
          <a:xfrm>
            <a:off x="457200" y="911424"/>
            <a:ext cx="4040188" cy="479822"/>
          </a:xfrm>
        </p:spPr>
        <p:txBody>
          <a:bodyPr anchor="t">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GB"/>
              <a:t>Click to edit Master text styles </a:t>
            </a:r>
            <a:endParaRPr/>
          </a:p>
        </p:txBody>
      </p:sp>
      <p:sp>
        <p:nvSpPr>
          <p:cNvPr id="4" name="Espace réservé du contenu 3" hidden="0"/>
          <p:cNvSpPr>
            <a:spLocks noGrp="1"/>
          </p:cNvSpPr>
          <p:nvPr isPhoto="0" userDrawn="0">
            <p:ph sz="half" idx="2" hasCustomPrompt="1"/>
          </p:nvPr>
        </p:nvSpPr>
        <p:spPr bwMode="auto">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defRPr/>
            </a:pPr>
            <a:r>
              <a:rPr lang="en-GB"/>
              <a:t>Click to edit Master texts styles</a:t>
            </a:r>
            <a:endParaRPr/>
          </a:p>
          <a:p>
            <a:pPr lvl="1">
              <a:defRPr/>
            </a:pPr>
            <a:r>
              <a:rPr lang="en-GB"/>
              <a:t>Second level</a:t>
            </a:r>
            <a:endParaRPr/>
          </a:p>
          <a:p>
            <a:pPr lvl="2">
              <a:defRPr/>
            </a:pPr>
            <a:r>
              <a:rPr lang="en-GB"/>
              <a:t>Third level</a:t>
            </a:r>
            <a:endParaRPr/>
          </a:p>
          <a:p>
            <a:pPr lvl="3">
              <a:defRPr/>
            </a:pPr>
            <a:r>
              <a:rPr lang="en-GB"/>
              <a:t>Fourth level</a:t>
            </a:r>
            <a:endParaRPr/>
          </a:p>
          <a:p>
            <a:pPr lvl="4">
              <a:defRPr/>
            </a:pPr>
            <a:r>
              <a:rPr lang="en-GB"/>
              <a:t>Fifth level</a:t>
            </a:r>
            <a:endParaRPr lang="en-GB"/>
          </a:p>
        </p:txBody>
      </p:sp>
      <p:sp>
        <p:nvSpPr>
          <p:cNvPr id="5" name="Espace réservé du texte 4" hidden="0"/>
          <p:cNvSpPr>
            <a:spLocks noGrp="1"/>
          </p:cNvSpPr>
          <p:nvPr isPhoto="0" userDrawn="0">
            <p:ph type="body" sz="quarter" idx="3" hasCustomPrompt="1"/>
          </p:nvPr>
        </p:nvSpPr>
        <p:spPr bwMode="auto">
          <a:xfrm>
            <a:off x="4645026" y="911424"/>
            <a:ext cx="4041775" cy="479822"/>
          </a:xfrm>
        </p:spPr>
        <p:txBody>
          <a:bodyPr anchor="t">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GB"/>
              <a:t>Click to edit Master text styles</a:t>
            </a:r>
            <a:endParaRPr/>
          </a:p>
        </p:txBody>
      </p:sp>
      <p:sp>
        <p:nvSpPr>
          <p:cNvPr id="6" name="Espace réservé du contenu 5" hidden="0"/>
          <p:cNvSpPr>
            <a:spLocks noGrp="1"/>
          </p:cNvSpPr>
          <p:nvPr isPhoto="0" userDrawn="0">
            <p:ph sz="quarter" idx="4" hasCustomPrompt="1"/>
          </p:nvPr>
        </p:nvSpPr>
        <p:spPr bwMode="auto">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defRPr/>
            </a:pPr>
            <a:r>
              <a:rPr lang="en-GB"/>
              <a:t>Click to edit Master texts styles</a:t>
            </a:r>
            <a:endParaRPr/>
          </a:p>
          <a:p>
            <a:pPr lvl="1">
              <a:defRPr/>
            </a:pPr>
            <a:r>
              <a:rPr lang="en-GB"/>
              <a:t>Second level</a:t>
            </a:r>
            <a:endParaRPr/>
          </a:p>
          <a:p>
            <a:pPr lvl="2">
              <a:defRPr/>
            </a:pPr>
            <a:r>
              <a:rPr lang="en-GB"/>
              <a:t>Third level</a:t>
            </a:r>
            <a:endParaRPr/>
          </a:p>
          <a:p>
            <a:pPr lvl="3">
              <a:defRPr/>
            </a:pPr>
            <a:r>
              <a:rPr lang="en-GB"/>
              <a:t>Fourth level</a:t>
            </a:r>
            <a:endParaRPr/>
          </a:p>
          <a:p>
            <a:pPr lvl="4">
              <a:defRPr/>
            </a:pPr>
            <a:r>
              <a:rPr lang="en-GB"/>
              <a:t>Fifth level</a:t>
            </a:r>
            <a:endParaRPr lang="en-GB"/>
          </a:p>
        </p:txBody>
      </p:sp>
      <p:sp>
        <p:nvSpPr>
          <p:cNvPr id="8" name="Espace réservé du pied de page 7" hidden="0"/>
          <p:cNvSpPr>
            <a:spLocks noGrp="1"/>
          </p:cNvSpPr>
          <p:nvPr isPhoto="0" userDrawn="0">
            <p:ph type="ftr" sz="quarter" idx="11" hasCustomPrompt="0"/>
          </p:nvPr>
        </p:nvSpPr>
        <p:spPr bwMode="auto">
          <a:xfrm>
            <a:off x="1905000" y="4767263"/>
            <a:ext cx="6627000" cy="270000"/>
          </a:xfrm>
        </p:spPr>
        <p:txBody>
          <a:bodyPr/>
          <a:lstStyle/>
          <a:p>
            <a:pPr>
              <a:defRPr/>
            </a:pPr>
            <a:r>
              <a:rPr/>
              <a:t>BGV Impedance</a:t>
            </a:r>
            <a:endParaRPr/>
          </a:p>
        </p:txBody>
      </p:sp>
      <p:sp>
        <p:nvSpPr>
          <p:cNvPr id="9" name="Espace réservé du numéro de diapositive 8" hidden="0"/>
          <p:cNvSpPr>
            <a:spLocks noGrp="1"/>
          </p:cNvSpPr>
          <p:nvPr isPhoto="0" userDrawn="0">
            <p:ph type="sldNum" sz="quarter" idx="12" hasCustomPrompt="0"/>
          </p:nvPr>
        </p:nvSpPr>
        <p:spPr bwMode="auto"/>
        <p:txBody>
          <a:bodyPr/>
          <a:lstStyle/>
          <a:p>
            <a:pPr>
              <a:defRPr/>
            </a:pPr>
            <a:fld id="{BFDCA1C4-9514-7B4F-976F-D92F7E296653}" type="slidenum">
              <a:rPr lang="fr-FR"/>
              <a:t/>
            </a:fld>
            <a:endParaRPr lang="fr-FR"/>
          </a:p>
        </p:txBody>
      </p:sp>
      <p:grpSp>
        <p:nvGrpSpPr>
          <p:cNvPr id="11" name="Grouper 10" hidden="0"/>
          <p:cNvGrpSpPr/>
          <p:nvPr isPhoto="0" userDrawn="1"/>
        </p:nvGrpSpPr>
        <p:grpSpPr bwMode="auto">
          <a:xfrm>
            <a:off x="1447800" y="4580063"/>
            <a:ext cx="457200" cy="457200"/>
            <a:chOff x="1447800" y="4580063"/>
            <a:chExt cx="457200" cy="457200"/>
          </a:xfrm>
        </p:grpSpPr>
        <p:sp>
          <p:nvSpPr>
            <p:cNvPr id="12" name="Rectangle 11" hidden="0"/>
            <p:cNvSpPr/>
            <p:nvPr isPhoto="0" userDrawn="1"/>
          </p:nvSpPr>
          <p:spPr bwMode="auto">
            <a:xfrm>
              <a:off x="1447800" y="4580063"/>
              <a:ext cx="457200" cy="457200"/>
            </a:xfrm>
            <a:prstGeom prst="rect">
              <a:avLst/>
            </a:prstGeom>
            <a:solidFill>
              <a:schemeClr val="accent5">
                <a:alpha val="31998"/>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p>
          </p:txBody>
        </p:sp>
        <p:sp>
          <p:nvSpPr>
            <p:cNvPr id="13" name="ZoneTexte 12" hidden="0"/>
            <p:cNvSpPr txBox="1"/>
            <p:nvPr isPhoto="0" userDrawn="1"/>
          </p:nvSpPr>
          <p:spPr bwMode="auto">
            <a:xfrm>
              <a:off x="1485900" y="4670164"/>
              <a:ext cx="381000" cy="276999"/>
            </a:xfrm>
            <a:prstGeom prst="rect">
              <a:avLst/>
            </a:prstGeom>
            <a:noFill/>
          </p:spPr>
          <p:txBody>
            <a:bodyPr wrap="square" lIns="0" tIns="0" rIns="0" bIns="0" rtlCol="0">
              <a:spAutoFit/>
            </a:bodyPr>
            <a:lstStyle/>
            <a:p>
              <a:pPr algn="ctr">
                <a:defRPr/>
              </a:pPr>
              <a:r>
                <a:rPr lang="en-GB" sz="900"/>
                <a:t>logo</a:t>
              </a:r>
              <a:endParaRPr/>
            </a:p>
            <a:p>
              <a:pPr algn="ctr">
                <a:defRPr/>
              </a:pPr>
              <a:r>
                <a:rPr lang="en-GB" sz="900"/>
                <a:t>area</a:t>
              </a:r>
              <a:endParaRPr lang="en-GB" sz="900"/>
            </a:p>
          </p:txBody>
        </p:sp>
      </p:grpSp>
      <p:pic>
        <p:nvPicPr>
          <p:cNvPr id="14" name="Image 6" descr="CERN-logo_outline.jpg" hidden="0"/>
          <p:cNvPicPr>
            <a:picLocks noChangeAspect="1"/>
          </p:cNvPicPr>
          <p:nvPr isPhoto="0" userDrawn="1"/>
        </p:nvPicPr>
        <p:blipFill>
          <a:blip r:embed="rId2"/>
          <a:stretch/>
        </p:blipFill>
        <p:spPr bwMode="auto">
          <a:xfrm>
            <a:off x="1434150" y="4563939"/>
            <a:ext cx="486863" cy="4788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titleOnly" userDrawn="1">
  <p:cSld name="Titre seul">
    <p:spTree>
      <p:nvGrpSpPr>
        <p:cNvPr id="1" name="" hidden="0"/>
        <p:cNvGrpSpPr/>
        <p:nvPr isPhoto="0" userDrawn="0"/>
      </p:nvGrpSpPr>
      <p:grpSpPr bwMode="auto">
        <a:xfrm>
          <a:off x="0" y="0"/>
          <a:ext cx="0" cy="0"/>
          <a:chOff x="0" y="0"/>
          <a:chExt cx="0" cy="0"/>
        </a:xfrm>
      </p:grpSpPr>
      <p:sp>
        <p:nvSpPr>
          <p:cNvPr id="2" name="Titre 1" hidden="0"/>
          <p:cNvSpPr>
            <a:spLocks noGrp="1"/>
          </p:cNvSpPr>
          <p:nvPr isPhoto="0" userDrawn="0">
            <p:ph type="title" hasCustomPrompt="1"/>
          </p:nvPr>
        </p:nvSpPr>
        <p:spPr bwMode="auto"/>
        <p:txBody>
          <a:bodyPr/>
          <a:lstStyle/>
          <a:p>
            <a:pPr>
              <a:defRPr/>
            </a:pPr>
            <a:r>
              <a:rPr lang="en-GB"/>
              <a:t>Slide title – line 1 – Arial 30 pt – HiLumi blue</a:t>
            </a:r>
            <a:br>
              <a:rPr lang="en-GB"/>
            </a:br>
            <a:r>
              <a:rPr lang="en-GB"/>
              <a:t>Slide title – line 2 – Arial 30 pt – HiLumi blue</a:t>
            </a:r>
            <a:endParaRPr lang="en-GB"/>
          </a:p>
        </p:txBody>
      </p:sp>
      <p:sp>
        <p:nvSpPr>
          <p:cNvPr id="4" name="Espace réservé du pied de page 3" hidden="0"/>
          <p:cNvSpPr>
            <a:spLocks noGrp="1"/>
          </p:cNvSpPr>
          <p:nvPr isPhoto="0" userDrawn="0">
            <p:ph type="ftr" sz="quarter" idx="11" hasCustomPrompt="0"/>
          </p:nvPr>
        </p:nvSpPr>
        <p:spPr bwMode="auto">
          <a:xfrm>
            <a:off x="1905000" y="4767263"/>
            <a:ext cx="6627000" cy="270000"/>
          </a:xfrm>
        </p:spPr>
        <p:txBody>
          <a:bodyPr/>
          <a:lstStyle/>
          <a:p>
            <a:pPr>
              <a:defRPr/>
            </a:pPr>
            <a:r>
              <a:rPr/>
              <a:t>BGV Impedance</a:t>
            </a:r>
            <a:endParaRPr/>
          </a:p>
        </p:txBody>
      </p:sp>
      <p:sp>
        <p:nvSpPr>
          <p:cNvPr id="5" name="Espace réservé du numéro de diapositive 4" hidden="0"/>
          <p:cNvSpPr>
            <a:spLocks noGrp="1"/>
          </p:cNvSpPr>
          <p:nvPr isPhoto="0" userDrawn="0">
            <p:ph type="sldNum" sz="quarter" idx="12" hasCustomPrompt="0"/>
          </p:nvPr>
        </p:nvSpPr>
        <p:spPr bwMode="auto"/>
        <p:txBody>
          <a:bodyPr/>
          <a:lstStyle/>
          <a:p>
            <a:pPr>
              <a:defRPr/>
            </a:pPr>
            <a:fld id="{BFDCA1C4-9514-7B4F-976F-D92F7E296653}" type="slidenum">
              <a:rPr lang="fr-FR"/>
              <a:t/>
            </a:fld>
            <a:endParaRPr lang="fr-FR"/>
          </a:p>
        </p:txBody>
      </p:sp>
      <p:grpSp>
        <p:nvGrpSpPr>
          <p:cNvPr id="7" name="Grouper 6" hidden="0"/>
          <p:cNvGrpSpPr/>
          <p:nvPr isPhoto="0" userDrawn="1"/>
        </p:nvGrpSpPr>
        <p:grpSpPr bwMode="auto">
          <a:xfrm>
            <a:off x="1447800" y="4580063"/>
            <a:ext cx="457200" cy="457200"/>
            <a:chOff x="1447800" y="4580063"/>
            <a:chExt cx="457200" cy="457200"/>
          </a:xfrm>
        </p:grpSpPr>
        <p:sp>
          <p:nvSpPr>
            <p:cNvPr id="8" name="Rectangle 7" hidden="0"/>
            <p:cNvSpPr/>
            <p:nvPr isPhoto="0" userDrawn="1"/>
          </p:nvSpPr>
          <p:spPr bwMode="auto">
            <a:xfrm>
              <a:off x="1447800" y="4580063"/>
              <a:ext cx="457200" cy="457200"/>
            </a:xfrm>
            <a:prstGeom prst="rect">
              <a:avLst/>
            </a:prstGeom>
            <a:solidFill>
              <a:schemeClr val="accent5">
                <a:alpha val="31998"/>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p>
          </p:txBody>
        </p:sp>
        <p:sp>
          <p:nvSpPr>
            <p:cNvPr id="9" name="ZoneTexte 8" hidden="0"/>
            <p:cNvSpPr txBox="1"/>
            <p:nvPr isPhoto="0" userDrawn="1"/>
          </p:nvSpPr>
          <p:spPr bwMode="auto">
            <a:xfrm>
              <a:off x="1485900" y="4670164"/>
              <a:ext cx="381000" cy="276999"/>
            </a:xfrm>
            <a:prstGeom prst="rect">
              <a:avLst/>
            </a:prstGeom>
            <a:noFill/>
          </p:spPr>
          <p:txBody>
            <a:bodyPr wrap="square" lIns="0" tIns="0" rIns="0" bIns="0" rtlCol="0">
              <a:spAutoFit/>
            </a:bodyPr>
            <a:lstStyle/>
            <a:p>
              <a:pPr algn="ctr">
                <a:defRPr/>
              </a:pPr>
              <a:r>
                <a:rPr lang="en-GB" sz="900"/>
                <a:t>logo</a:t>
              </a:r>
              <a:endParaRPr/>
            </a:p>
            <a:p>
              <a:pPr algn="ctr">
                <a:defRPr/>
              </a:pPr>
              <a:r>
                <a:rPr lang="en-GB" sz="900"/>
                <a:t>area</a:t>
              </a:r>
              <a:endParaRPr lang="en-GB" sz="900"/>
            </a:p>
          </p:txBody>
        </p:sp>
      </p:grpSp>
      <p:pic>
        <p:nvPicPr>
          <p:cNvPr id="10" name="Image 6" descr="CERN-logo_outline.jpg" hidden="0"/>
          <p:cNvPicPr>
            <a:picLocks noChangeAspect="1"/>
          </p:cNvPicPr>
          <p:nvPr isPhoto="0" userDrawn="1"/>
        </p:nvPicPr>
        <p:blipFill>
          <a:blip r:embed="rId2"/>
          <a:stretch/>
        </p:blipFill>
        <p:spPr bwMode="auto">
          <a:xfrm>
            <a:off x="1434150" y="4563939"/>
            <a:ext cx="486863" cy="4788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blank" userDrawn="1">
  <p:cSld name="Vide">
    <p:spTree>
      <p:nvGrpSpPr>
        <p:cNvPr id="1" name="" hidden="0"/>
        <p:cNvGrpSpPr/>
        <p:nvPr isPhoto="0" userDrawn="0"/>
      </p:nvGrpSpPr>
      <p:grpSpPr bwMode="auto">
        <a:xfrm>
          <a:off x="0" y="0"/>
          <a:ext cx="0" cy="0"/>
          <a:chOff x="0" y="0"/>
          <a:chExt cx="0" cy="0"/>
        </a:xfrm>
      </p:grpSpPr>
      <p:sp>
        <p:nvSpPr>
          <p:cNvPr id="3" name="Espace réservé du pied de page 2" hidden="0"/>
          <p:cNvSpPr>
            <a:spLocks noGrp="1"/>
          </p:cNvSpPr>
          <p:nvPr isPhoto="0" userDrawn="0">
            <p:ph type="ftr" sz="quarter" idx="11" hasCustomPrompt="0"/>
          </p:nvPr>
        </p:nvSpPr>
        <p:spPr bwMode="auto">
          <a:xfrm>
            <a:off x="1981200" y="4767263"/>
            <a:ext cx="6553200" cy="270000"/>
          </a:xfrm>
        </p:spPr>
        <p:txBody>
          <a:bodyPr/>
          <a:lstStyle/>
          <a:p>
            <a:pPr>
              <a:defRPr/>
            </a:pPr>
            <a:r>
              <a:rPr/>
              <a:t>BGV Impedance</a:t>
            </a:r>
            <a:endParaRPr/>
          </a:p>
        </p:txBody>
      </p:sp>
      <p:sp>
        <p:nvSpPr>
          <p:cNvPr id="4" name="Espace réservé du numéro de diapositive 3" hidden="0"/>
          <p:cNvSpPr>
            <a:spLocks noGrp="1"/>
          </p:cNvSpPr>
          <p:nvPr isPhoto="0" userDrawn="0">
            <p:ph type="sldNum" sz="quarter" idx="12" hasCustomPrompt="0"/>
          </p:nvPr>
        </p:nvSpPr>
        <p:spPr bwMode="auto"/>
        <p:txBody>
          <a:bodyPr/>
          <a:lstStyle/>
          <a:p>
            <a:pPr>
              <a:defRPr/>
            </a:pPr>
            <a:fld id="{BFDCA1C4-9514-7B4F-976F-D92F7E296653}" type="slidenum">
              <a:rPr lang="fr-FR"/>
              <a:t/>
            </a:fld>
            <a:endParaRPr lang="fr-FR"/>
          </a:p>
        </p:txBody>
      </p:sp>
      <p:grpSp>
        <p:nvGrpSpPr>
          <p:cNvPr id="6" name="Grouper 5" hidden="0"/>
          <p:cNvGrpSpPr/>
          <p:nvPr isPhoto="0" userDrawn="1"/>
        </p:nvGrpSpPr>
        <p:grpSpPr bwMode="auto">
          <a:xfrm>
            <a:off x="1447800" y="4580063"/>
            <a:ext cx="457200" cy="457200"/>
            <a:chOff x="1447800" y="4580063"/>
            <a:chExt cx="457200" cy="457200"/>
          </a:xfrm>
        </p:grpSpPr>
        <p:sp>
          <p:nvSpPr>
            <p:cNvPr id="7" name="Rectangle 6" hidden="0"/>
            <p:cNvSpPr/>
            <p:nvPr isPhoto="0" userDrawn="1"/>
          </p:nvSpPr>
          <p:spPr bwMode="auto">
            <a:xfrm>
              <a:off x="1447800" y="4580063"/>
              <a:ext cx="457200" cy="457200"/>
            </a:xfrm>
            <a:prstGeom prst="rect">
              <a:avLst/>
            </a:prstGeom>
            <a:solidFill>
              <a:schemeClr val="accent5">
                <a:alpha val="31998"/>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p>
          </p:txBody>
        </p:sp>
        <p:sp>
          <p:nvSpPr>
            <p:cNvPr id="8" name="ZoneTexte 7" hidden="0"/>
            <p:cNvSpPr txBox="1"/>
            <p:nvPr isPhoto="0" userDrawn="1"/>
          </p:nvSpPr>
          <p:spPr bwMode="auto">
            <a:xfrm>
              <a:off x="1485900" y="4670164"/>
              <a:ext cx="381000" cy="276999"/>
            </a:xfrm>
            <a:prstGeom prst="rect">
              <a:avLst/>
            </a:prstGeom>
            <a:noFill/>
          </p:spPr>
          <p:txBody>
            <a:bodyPr wrap="square" lIns="0" tIns="0" rIns="0" bIns="0" rtlCol="0">
              <a:spAutoFit/>
            </a:bodyPr>
            <a:lstStyle/>
            <a:p>
              <a:pPr algn="ctr">
                <a:defRPr/>
              </a:pPr>
              <a:r>
                <a:rPr lang="en-GB" sz="900"/>
                <a:t>logo</a:t>
              </a:r>
              <a:endParaRPr/>
            </a:p>
            <a:p>
              <a:pPr algn="ctr">
                <a:defRPr/>
              </a:pPr>
              <a:r>
                <a:rPr lang="en-GB" sz="900"/>
                <a:t>area</a:t>
              </a:r>
              <a:endParaRPr lang="en-GB" sz="900"/>
            </a:p>
          </p:txBody>
        </p:sp>
      </p:grpSp>
      <p:pic>
        <p:nvPicPr>
          <p:cNvPr id="9" name="Image 6" descr="CERN-logo_outline.jpg" hidden="0"/>
          <p:cNvPicPr>
            <a:picLocks noChangeAspect="1"/>
          </p:cNvPicPr>
          <p:nvPr isPhoto="0" userDrawn="1"/>
        </p:nvPicPr>
        <p:blipFill>
          <a:blip r:embed="rId2"/>
          <a:stretch/>
        </p:blipFill>
        <p:spPr bwMode="auto">
          <a:xfrm>
            <a:off x="1434150" y="4563939"/>
            <a:ext cx="486863" cy="4788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Image avec légende">
    <p:spTree>
      <p:nvGrpSpPr>
        <p:cNvPr id="1" name="" hidden="0"/>
        <p:cNvGrpSpPr/>
        <p:nvPr isPhoto="0" userDrawn="0"/>
      </p:nvGrpSpPr>
      <p:grpSpPr bwMode="auto">
        <a:xfrm>
          <a:off x="0" y="0"/>
          <a:ext cx="0" cy="0"/>
          <a:chOff x="0" y="0"/>
          <a:chExt cx="0" cy="0"/>
        </a:xfrm>
      </p:grpSpPr>
      <p:sp>
        <p:nvSpPr>
          <p:cNvPr id="3" name="Espace réservé pour une image  2" hidden="0"/>
          <p:cNvSpPr>
            <a:spLocks noGrp="1"/>
          </p:cNvSpPr>
          <p:nvPr isPhoto="0" userDrawn="0">
            <p:ph type="pic" idx="1" hasCustomPrompt="0"/>
          </p:nvPr>
        </p:nvSpPr>
        <p:spPr bwMode="auto">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a:defRPr/>
            </a:pPr>
            <a:endParaRPr lang="en-GB"/>
          </a:p>
        </p:txBody>
      </p:sp>
      <p:sp>
        <p:nvSpPr>
          <p:cNvPr id="4" name="Espace réservé du texte 3" hidden="0"/>
          <p:cNvSpPr>
            <a:spLocks noGrp="1"/>
          </p:cNvSpPr>
          <p:nvPr isPhoto="0" userDrawn="0">
            <p:ph type="body" sz="half" idx="2" hasCustomPrompt="1"/>
          </p:nvPr>
        </p:nvSpPr>
        <p:spPr bwMode="auto">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defRPr/>
            </a:pPr>
            <a:r>
              <a:rPr lang="en-GB"/>
              <a:t>Text – image caption – comments ....</a:t>
            </a:r>
            <a:endParaRPr/>
          </a:p>
        </p:txBody>
      </p:sp>
      <p:sp>
        <p:nvSpPr>
          <p:cNvPr id="6" name="Espace réservé du pied de page 5" hidden="0"/>
          <p:cNvSpPr>
            <a:spLocks noGrp="1"/>
          </p:cNvSpPr>
          <p:nvPr isPhoto="0" userDrawn="0">
            <p:ph type="ftr" sz="quarter" idx="11" hasCustomPrompt="0"/>
          </p:nvPr>
        </p:nvSpPr>
        <p:spPr bwMode="auto">
          <a:xfrm>
            <a:off x="1981200" y="4767263"/>
            <a:ext cx="6550800" cy="270000"/>
          </a:xfrm>
        </p:spPr>
        <p:txBody>
          <a:bodyPr/>
          <a:lstStyle/>
          <a:p>
            <a:pPr>
              <a:defRPr/>
            </a:pPr>
            <a:r>
              <a:rPr/>
              <a:t>BGV Impedance</a:t>
            </a:r>
            <a:endParaRPr/>
          </a:p>
        </p:txBody>
      </p:sp>
      <p:sp>
        <p:nvSpPr>
          <p:cNvPr id="7" name="Espace réservé du numéro de diapositive 6" hidden="0"/>
          <p:cNvSpPr>
            <a:spLocks noGrp="1"/>
          </p:cNvSpPr>
          <p:nvPr isPhoto="0" userDrawn="0">
            <p:ph type="sldNum" sz="quarter" idx="12" hasCustomPrompt="0"/>
          </p:nvPr>
        </p:nvSpPr>
        <p:spPr bwMode="auto"/>
        <p:txBody>
          <a:bodyPr/>
          <a:lstStyle/>
          <a:p>
            <a:pPr>
              <a:defRPr/>
            </a:pPr>
            <a:fld id="{BFDCA1C4-9514-7B4F-976F-D92F7E296653}" type="slidenum">
              <a:rPr lang="fr-FR"/>
              <a:t/>
            </a:fld>
            <a:endParaRPr lang="fr-FR"/>
          </a:p>
        </p:txBody>
      </p:sp>
      <p:sp>
        <p:nvSpPr>
          <p:cNvPr id="9" name="Espace réservé du contenu 8" hidden="0"/>
          <p:cNvSpPr>
            <a:spLocks noGrp="1"/>
          </p:cNvSpPr>
          <p:nvPr isPhoto="0" userDrawn="0">
            <p:ph sz="quarter" idx="14" hasCustomPrompt="1"/>
          </p:nvPr>
        </p:nvSpPr>
        <p:spPr bwMode="auto">
          <a:xfrm>
            <a:off x="613550" y="3486150"/>
            <a:ext cx="7918450" cy="285750"/>
          </a:xfrm>
        </p:spPr>
        <p:txBody>
          <a:bodyPr/>
          <a:lstStyle>
            <a:lvl1pPr>
              <a:buFontTx/>
              <a:buNone/>
              <a:defRPr sz="1800">
                <a:solidFill>
                  <a:schemeClr val="bg2"/>
                </a:solidFill>
              </a:defRPr>
            </a:lvl1pPr>
          </a:lstStyle>
          <a:p>
            <a:pPr lvl="0">
              <a:defRPr/>
            </a:pPr>
            <a:r>
              <a:rPr lang="en-GB"/>
              <a:t>Image title</a:t>
            </a:r>
            <a:endParaRPr lang="en-GB"/>
          </a:p>
        </p:txBody>
      </p:sp>
      <p:grpSp>
        <p:nvGrpSpPr>
          <p:cNvPr id="8" name="Grouper 5" hidden="0"/>
          <p:cNvGrpSpPr/>
          <p:nvPr isPhoto="0" userDrawn="1"/>
        </p:nvGrpSpPr>
        <p:grpSpPr bwMode="auto">
          <a:xfrm>
            <a:off x="1447800" y="4580063"/>
            <a:ext cx="457200" cy="457200"/>
            <a:chOff x="1447800" y="4580063"/>
            <a:chExt cx="457200" cy="457200"/>
          </a:xfrm>
        </p:grpSpPr>
        <p:sp>
          <p:nvSpPr>
            <p:cNvPr id="10" name="Rectangle 9" hidden="0"/>
            <p:cNvSpPr/>
            <p:nvPr isPhoto="0" userDrawn="1"/>
          </p:nvSpPr>
          <p:spPr bwMode="auto">
            <a:xfrm>
              <a:off x="1447800" y="4580063"/>
              <a:ext cx="457200" cy="457200"/>
            </a:xfrm>
            <a:prstGeom prst="rect">
              <a:avLst/>
            </a:prstGeom>
            <a:solidFill>
              <a:schemeClr val="accent5">
                <a:alpha val="31998"/>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p>
          </p:txBody>
        </p:sp>
        <p:sp>
          <p:nvSpPr>
            <p:cNvPr id="11" name="ZoneTexte 7" hidden="0"/>
            <p:cNvSpPr txBox="1"/>
            <p:nvPr isPhoto="0" userDrawn="1"/>
          </p:nvSpPr>
          <p:spPr bwMode="auto">
            <a:xfrm>
              <a:off x="1485900" y="4670164"/>
              <a:ext cx="381000" cy="276999"/>
            </a:xfrm>
            <a:prstGeom prst="rect">
              <a:avLst/>
            </a:prstGeom>
            <a:noFill/>
          </p:spPr>
          <p:txBody>
            <a:bodyPr wrap="square" lIns="0" tIns="0" rIns="0" bIns="0" rtlCol="0">
              <a:spAutoFit/>
            </a:bodyPr>
            <a:lstStyle/>
            <a:p>
              <a:pPr algn="ctr">
                <a:defRPr/>
              </a:pPr>
              <a:r>
                <a:rPr lang="en-GB" sz="900"/>
                <a:t>logo</a:t>
              </a:r>
              <a:endParaRPr/>
            </a:p>
            <a:p>
              <a:pPr algn="ctr">
                <a:defRPr/>
              </a:pPr>
              <a:r>
                <a:rPr lang="en-GB" sz="900"/>
                <a:t>area</a:t>
              </a:r>
              <a:endParaRPr lang="en-GB" sz="900"/>
            </a:p>
          </p:txBody>
        </p:sp>
      </p:grpSp>
      <p:pic>
        <p:nvPicPr>
          <p:cNvPr id="12" name="Image 6" descr="CERN-logo_outline.jpg" hidden="0"/>
          <p:cNvPicPr>
            <a:picLocks noChangeAspect="1"/>
          </p:cNvPicPr>
          <p:nvPr isPhoto="0" userDrawn="1"/>
        </p:nvPicPr>
        <p:blipFill>
          <a:blip r:embed="rId2"/>
          <a:stretch/>
        </p:blipFill>
        <p:spPr bwMode="auto">
          <a:xfrm>
            <a:off x="1434150" y="4563939"/>
            <a:ext cx="486863" cy="4788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Disposition personnalisée">
    <p:bg>
      <p:bgPr shadeToTitle="0">
        <a:blipFill>
          <a:blip r:embed="rId2"/>
          <a:stretch/>
        </a:blipFill>
      </p:bgPr>
    </p:bg>
    <p:spTree>
      <p:nvGrpSpPr>
        <p:cNvPr id="1" name="" hidden="0"/>
        <p:cNvGrpSpPr/>
        <p:nvPr isPhoto="0" userDrawn="0"/>
      </p:nvGrpSpPr>
      <p:grpSpPr bwMode="auto">
        <a:xfrm>
          <a:off x="0" y="0"/>
          <a:ext cx="0" cy="0"/>
          <a:chOff x="0" y="0"/>
          <a:chExt cx="0" cy="0"/>
        </a:xfrm>
      </p:grpSpPr>
      <p:sp>
        <p:nvSpPr>
          <p:cNvPr id="2" name="Titre 1" hidden="0"/>
          <p:cNvSpPr>
            <a:spLocks noGrp="1"/>
          </p:cNvSpPr>
          <p:nvPr isPhoto="0" userDrawn="0">
            <p:ph type="title" hasCustomPrompt="1"/>
          </p:nvPr>
        </p:nvSpPr>
        <p:spPr bwMode="auto">
          <a:xfrm>
            <a:off x="1351800" y="2031750"/>
            <a:ext cx="6440400" cy="1225800"/>
          </a:xfrm>
        </p:spPr>
        <p:txBody>
          <a:bodyPr/>
          <a:lstStyle>
            <a:lvl1pPr>
              <a:defRPr b="1" i="1">
                <a:solidFill>
                  <a:schemeClr val="tx2"/>
                </a:solidFill>
              </a:defRPr>
            </a:lvl1pPr>
          </a:lstStyle>
          <a:p>
            <a:pPr>
              <a:defRPr/>
            </a:pPr>
            <a:r>
              <a:rPr lang="en-GB"/>
              <a:t>Thank you message....</a:t>
            </a:r>
            <a:endParaRPr lang="en-GB"/>
          </a:p>
        </p:txBody>
      </p:sp>
      <p:sp>
        <p:nvSpPr>
          <p:cNvPr id="4" name="Espace réservé du pied de page 3" hidden="0"/>
          <p:cNvSpPr>
            <a:spLocks noGrp="1"/>
          </p:cNvSpPr>
          <p:nvPr isPhoto="0" userDrawn="0">
            <p:ph type="ftr" sz="quarter" idx="11" hasCustomPrompt="0"/>
          </p:nvPr>
        </p:nvSpPr>
        <p:spPr bwMode="auto">
          <a:xfrm>
            <a:off x="1351800" y="4767263"/>
            <a:ext cx="6440400" cy="270000"/>
          </a:xfrm>
        </p:spPr>
        <p:txBody>
          <a:bodyPr/>
          <a:lstStyle/>
          <a:p>
            <a:pPr>
              <a:defRPr/>
            </a:pPr>
            <a:r>
              <a:rPr/>
              <a:t>BGV Impedance</a:t>
            </a:r>
            <a:endParaRPr/>
          </a:p>
        </p:txBody>
      </p:sp>
      <p:sp>
        <p:nvSpPr>
          <p:cNvPr id="5" name="Espace réservé du numéro de diapositive 4" hidden="0"/>
          <p:cNvSpPr>
            <a:spLocks noGrp="1"/>
          </p:cNvSpPr>
          <p:nvPr isPhoto="0" userDrawn="0">
            <p:ph type="sldNum" sz="quarter" idx="12" hasCustomPrompt="0"/>
          </p:nvPr>
        </p:nvSpPr>
        <p:spPr bwMode="auto"/>
        <p:txBody>
          <a:bodyPr/>
          <a:lstStyle/>
          <a:p>
            <a:pPr>
              <a:defRPr/>
            </a:pPr>
            <a:fld id="{BFDCA1C4-9514-7B4F-976F-D92F7E296653}" type="slidenum">
              <a:rPr lang="fr-FR"/>
              <a:t/>
            </a:fld>
            <a:endParaRPr lang="fr-FR"/>
          </a:p>
        </p:txBody>
      </p:sp>
      <p:sp>
        <p:nvSpPr>
          <p:cNvPr id="8" name="Espace réservé du texte 7" hidden="0"/>
          <p:cNvSpPr>
            <a:spLocks noGrp="1"/>
          </p:cNvSpPr>
          <p:nvPr isPhoto="0" userDrawn="0">
            <p:ph type="body" sz="quarter" idx="14" hasCustomPrompt="1"/>
          </p:nvPr>
        </p:nvSpPr>
        <p:spPr bwMode="auto">
          <a:xfrm>
            <a:off x="1351800" y="3714750"/>
            <a:ext cx="6440400" cy="914400"/>
          </a:xfrm>
        </p:spPr>
        <p:txBody>
          <a:bodyPr anchor="b">
            <a:noAutofit/>
          </a:bodyPr>
          <a:lstStyle>
            <a:lvl1pPr>
              <a:buFontTx/>
              <a:buNone/>
              <a:defRPr sz="120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defRPr/>
            </a:pPr>
            <a:r>
              <a:rPr lang="en-GB"/>
              <a:t>Credits if needed: reference 1, reference 2 ...</a:t>
            </a:r>
            <a:endParaRPr lang="en-GB"/>
          </a:p>
        </p:txBody>
      </p:sp>
      <p:pic>
        <p:nvPicPr>
          <p:cNvPr id="7" name="Image 6" descr="HLU-logoN-title.png" hidden="0"/>
          <p:cNvPicPr>
            <a:picLocks noChangeAspect="1"/>
          </p:cNvPicPr>
          <p:nvPr isPhoto="0" userDrawn="1"/>
        </p:nvPicPr>
        <p:blipFill>
          <a:blip r:embed="rId3"/>
          <a:stretch/>
        </p:blipFill>
        <p:spPr bwMode="auto">
          <a:xfrm>
            <a:off x="1371602" y="285750"/>
            <a:ext cx="3134659" cy="1270627"/>
          </a:xfrm>
          <a:prstGeom prst="rect">
            <a:avLst/>
          </a:prstGeom>
        </p:spPr>
      </p:pic>
      <p:grpSp>
        <p:nvGrpSpPr>
          <p:cNvPr id="10" name="Grouper 9" hidden="0"/>
          <p:cNvGrpSpPr/>
          <p:nvPr isPhoto="0" userDrawn="1"/>
        </p:nvGrpSpPr>
        <p:grpSpPr bwMode="auto">
          <a:xfrm>
            <a:off x="457200" y="4552950"/>
            <a:ext cx="457200" cy="457200"/>
            <a:chOff x="1447800" y="4580063"/>
            <a:chExt cx="457200" cy="457200"/>
          </a:xfrm>
        </p:grpSpPr>
        <p:sp>
          <p:nvSpPr>
            <p:cNvPr id="11" name="Rectangle 10" hidden="0"/>
            <p:cNvSpPr/>
            <p:nvPr isPhoto="0" userDrawn="1"/>
          </p:nvSpPr>
          <p:spPr bwMode="auto">
            <a:xfrm>
              <a:off x="1447800" y="4580063"/>
              <a:ext cx="457200" cy="457200"/>
            </a:xfrm>
            <a:prstGeom prst="rect">
              <a:avLst/>
            </a:prstGeom>
            <a:solidFill>
              <a:schemeClr val="accent5">
                <a:alpha val="31998"/>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p>
          </p:txBody>
        </p:sp>
        <p:sp>
          <p:nvSpPr>
            <p:cNvPr id="12" name="ZoneTexte 11" hidden="0"/>
            <p:cNvSpPr txBox="1"/>
            <p:nvPr isPhoto="0" userDrawn="1"/>
          </p:nvSpPr>
          <p:spPr bwMode="auto">
            <a:xfrm>
              <a:off x="1485900" y="4670164"/>
              <a:ext cx="381000" cy="276999"/>
            </a:xfrm>
            <a:prstGeom prst="rect">
              <a:avLst/>
            </a:prstGeom>
            <a:noFill/>
          </p:spPr>
          <p:txBody>
            <a:bodyPr wrap="square" lIns="0" tIns="0" rIns="0" bIns="0" rtlCol="0">
              <a:spAutoFit/>
            </a:bodyPr>
            <a:lstStyle/>
            <a:p>
              <a:pPr algn="ctr">
                <a:defRPr/>
              </a:pPr>
              <a:r>
                <a:rPr lang="en-GB" sz="900"/>
                <a:t>logo</a:t>
              </a:r>
              <a:endParaRPr/>
            </a:p>
            <a:p>
              <a:pPr algn="ctr">
                <a:defRPr/>
              </a:pPr>
              <a:r>
                <a:rPr lang="en-GB" sz="900"/>
                <a:t>area</a:t>
              </a:r>
              <a:endParaRPr lang="en-GB" sz="900"/>
            </a:p>
          </p:txBody>
        </p:sp>
      </p:grpSp>
      <p:pic>
        <p:nvPicPr>
          <p:cNvPr id="13" name="Image 4" descr="CERN-logo_outline.jpg" hidden="0"/>
          <p:cNvPicPr>
            <a:picLocks noChangeAspect="1"/>
          </p:cNvPicPr>
          <p:nvPr isPhoto="0" userDrawn="1"/>
        </p:nvPicPr>
        <p:blipFill>
          <a:blip r:embed="rId4"/>
          <a:stretch/>
        </p:blipFill>
        <p:spPr bwMode="auto">
          <a:xfrm>
            <a:off x="377189" y="4406900"/>
            <a:ext cx="613410" cy="603250"/>
          </a:xfrm>
          <a:prstGeom prst="rect">
            <a:avLst/>
          </a:prstGeom>
        </p:spPr>
      </p:pic>
    </p:spTree>
  </p:cSld>
  <p:clrMapOvr>
    <a:masterClrMapping/>
  </p:clrMapOvr>
</p:sldLayout>
</file>

<file path=ppt/slideMasters/_rels/slideMaster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9"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reserve="0">
  <p:cSld name="">
    <p:bg>
      <p:bgPr shadeToTitle="0">
        <a:blipFill>
          <a:blip r:embed="rId9"/>
          <a:stretch/>
        </a:blipFill>
      </p:bgPr>
    </p:bg>
    <p:spTree>
      <p:nvGrpSpPr>
        <p:cNvPr id="1" name="" hidden="0"/>
        <p:cNvGrpSpPr/>
        <p:nvPr isPhoto="0" userDrawn="0"/>
      </p:nvGrpSpPr>
      <p:grpSpPr bwMode="auto">
        <a:xfrm>
          <a:off x="0" y="0"/>
          <a:ext cx="0" cy="0"/>
          <a:chOff x="0" y="0"/>
          <a:chExt cx="0" cy="0"/>
        </a:xfrm>
      </p:grpSpPr>
      <p:sp>
        <p:nvSpPr>
          <p:cNvPr id="2" name="Espace réservé du titre 1" hidden="0"/>
          <p:cNvSpPr>
            <a:spLocks noGrp="1"/>
          </p:cNvSpPr>
          <p:nvPr isPhoto="0" userDrawn="0">
            <p:ph type="title" hasCustomPrompt="0"/>
          </p:nvPr>
        </p:nvSpPr>
        <p:spPr bwMode="auto">
          <a:xfrm>
            <a:off x="612000" y="135000"/>
            <a:ext cx="7920000" cy="540000"/>
          </a:xfrm>
          <a:prstGeom prst="rect">
            <a:avLst/>
          </a:prstGeom>
        </p:spPr>
        <p:txBody>
          <a:bodyPr vert="horz" lIns="0" tIns="0" rIns="0" bIns="0" rtlCol="0" anchor="ctr" anchorCtr="1">
            <a:noAutofit/>
          </a:bodyPr>
          <a:lstStyle/>
          <a:p>
            <a:pPr>
              <a:defRPr/>
            </a:pPr>
            <a:r>
              <a:rPr lang="en-GB"/>
              <a:t>Slide title – line 1 – Arial 30 pt – HiLumi blue</a:t>
            </a:r>
            <a:br>
              <a:rPr lang="en-GB"/>
            </a:br>
            <a:r>
              <a:rPr lang="en-GB"/>
              <a:t>Slide title – line 2 – Arial 30 pt – HiLumi blue</a:t>
            </a:r>
            <a:endParaRPr lang="en-GB"/>
          </a:p>
        </p:txBody>
      </p:sp>
      <p:sp>
        <p:nvSpPr>
          <p:cNvPr id="3" name="Espace réservé du texte 2" hidden="0"/>
          <p:cNvSpPr>
            <a:spLocks noGrp="1"/>
          </p:cNvSpPr>
          <p:nvPr isPhoto="0" userDrawn="0">
            <p:ph type="body" idx="1" hasCustomPrompt="0"/>
          </p:nvPr>
        </p:nvSpPr>
        <p:spPr bwMode="auto">
          <a:xfrm>
            <a:off x="612000" y="1028701"/>
            <a:ext cx="7920000" cy="3551362"/>
          </a:xfrm>
          <a:prstGeom prst="rect">
            <a:avLst/>
          </a:prstGeom>
        </p:spPr>
        <p:txBody>
          <a:bodyPr vert="horz" lIns="0" tIns="0" rIns="0" bIns="0" rtlCol="0">
            <a:normAutofit/>
          </a:bodyPr>
          <a:lstStyle/>
          <a:p>
            <a:pPr lvl="0">
              <a:defRPr/>
            </a:pPr>
            <a:r>
              <a:rPr lang="en-GB"/>
              <a:t>Click to edit Master texts styles</a:t>
            </a:r>
            <a:endParaRPr/>
          </a:p>
          <a:p>
            <a:pPr lvl="1">
              <a:defRPr/>
            </a:pPr>
            <a:r>
              <a:rPr lang="en-GB"/>
              <a:t>Second level</a:t>
            </a:r>
            <a:endParaRPr/>
          </a:p>
          <a:p>
            <a:pPr lvl="2">
              <a:defRPr/>
            </a:pPr>
            <a:r>
              <a:rPr lang="en-GB"/>
              <a:t>Third level</a:t>
            </a:r>
            <a:endParaRPr/>
          </a:p>
          <a:p>
            <a:pPr lvl="3">
              <a:defRPr/>
            </a:pPr>
            <a:r>
              <a:rPr lang="en-GB"/>
              <a:t>Fourth level</a:t>
            </a:r>
            <a:endParaRPr/>
          </a:p>
          <a:p>
            <a:pPr lvl="4">
              <a:defRPr/>
            </a:pPr>
            <a:r>
              <a:rPr lang="en-GB"/>
              <a:t>Fifth level</a:t>
            </a:r>
            <a:endParaRPr lang="en-GB"/>
          </a:p>
        </p:txBody>
      </p:sp>
      <p:sp>
        <p:nvSpPr>
          <p:cNvPr id="5" name="Espace réservé du pied de page 4" hidden="0"/>
          <p:cNvSpPr>
            <a:spLocks noGrp="1"/>
          </p:cNvSpPr>
          <p:nvPr isPhoto="0" userDrawn="0">
            <p:ph type="ftr" sz="quarter" idx="3" hasCustomPrompt="0"/>
          </p:nvPr>
        </p:nvSpPr>
        <p:spPr bwMode="auto">
          <a:xfrm>
            <a:off x="2438400" y="4767263"/>
            <a:ext cx="6093600" cy="270000"/>
          </a:xfrm>
          <a:prstGeom prst="rect">
            <a:avLst/>
          </a:prstGeom>
        </p:spPr>
        <p:txBody>
          <a:bodyPr vert="horz" lIns="0" tIns="0" rIns="0" bIns="0" rtlCol="0" anchor="b"/>
          <a:lstStyle>
            <a:lvl1pPr algn="r">
              <a:defRPr sz="1100">
                <a:solidFill>
                  <a:schemeClr val="accent1"/>
                </a:solidFill>
              </a:defRPr>
            </a:lvl1pPr>
          </a:lstStyle>
          <a:p>
            <a:pPr>
              <a:defRPr/>
            </a:pPr>
            <a:r>
              <a:rPr/>
              <a:t>BGV Impedance</a:t>
            </a:r>
            <a:endParaRPr/>
          </a:p>
        </p:txBody>
      </p:sp>
      <p:sp>
        <p:nvSpPr>
          <p:cNvPr id="6" name="Espace réservé du numéro de diapositive 5" hidden="0"/>
          <p:cNvSpPr>
            <a:spLocks noGrp="1"/>
          </p:cNvSpPr>
          <p:nvPr isPhoto="0" userDrawn="0">
            <p:ph type="sldNum" sz="quarter" idx="4" hasCustomPrompt="0"/>
          </p:nvPr>
        </p:nvSpPr>
        <p:spPr bwMode="auto">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pPr>
              <a:defRPr/>
            </a:pPr>
            <a:fld id="{BFDCA1C4-9514-7B4F-976F-D92F7E296653}" type="slidenum">
              <a:rPr lang="fr-FR"/>
              <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dt="0" ftr="1" hdr="0" sldNum="1"/>
  <p:txStyles>
    <p:titleStyle>
      <a:lvl1pPr algn="ctr" defTabSz="457200">
        <a:spcBef>
          <a:spcPts val="0"/>
        </a:spcBef>
        <a:buNone/>
        <a:defRPr sz="2800" b="1">
          <a:solidFill>
            <a:schemeClr val="bg2"/>
          </a:solidFill>
          <a:latin typeface="+mj-lt"/>
          <a:ea typeface="+mj-ea"/>
          <a:cs typeface="+mj-cs"/>
        </a:defRPr>
      </a:lvl1pPr>
    </p:titleStyle>
    <p:bodyStyle>
      <a:lvl1pPr marL="342900" indent="-342900" algn="ctr" defTabSz="457200">
        <a:spcBef>
          <a:spcPts val="0"/>
        </a:spcBef>
        <a:buClr>
          <a:schemeClr val="accent6"/>
        </a:buClr>
        <a:buFont typeface="Wingdings"/>
        <a:buChar char="§"/>
        <a:defRPr sz="2800">
          <a:solidFill>
            <a:schemeClr val="accent5"/>
          </a:solidFill>
          <a:latin typeface="+mn-lt"/>
          <a:ea typeface="+mn-ea"/>
          <a:cs typeface="+mn-cs"/>
        </a:defRPr>
      </a:lvl1pPr>
      <a:lvl2pPr marL="742950" indent="-285750" algn="ctr" defTabSz="457200">
        <a:spcBef>
          <a:spcPts val="0"/>
        </a:spcBef>
        <a:buClr>
          <a:schemeClr val="accent6"/>
        </a:buClr>
        <a:buFont typeface="Wingdings"/>
        <a:buChar char="§"/>
        <a:defRPr sz="2400">
          <a:solidFill>
            <a:schemeClr val="accent5"/>
          </a:solidFill>
          <a:latin typeface="+mn-lt"/>
          <a:ea typeface="+mn-ea"/>
          <a:cs typeface="+mn-cs"/>
        </a:defRPr>
      </a:lvl2pPr>
      <a:lvl3pPr marL="1143000" indent="-228600" algn="ctr" defTabSz="457200">
        <a:spcBef>
          <a:spcPts val="0"/>
        </a:spcBef>
        <a:buClr>
          <a:schemeClr val="accent6"/>
        </a:buClr>
        <a:buFont typeface="Wingdings"/>
        <a:buChar char="§"/>
        <a:defRPr sz="2000">
          <a:solidFill>
            <a:schemeClr val="accent5"/>
          </a:solidFill>
          <a:latin typeface="+mn-lt"/>
          <a:ea typeface="+mn-ea"/>
          <a:cs typeface="+mn-cs"/>
        </a:defRPr>
      </a:lvl3pPr>
      <a:lvl4pPr marL="1600200" indent="-228600" algn="ctr" defTabSz="457200">
        <a:spcBef>
          <a:spcPts val="0"/>
        </a:spcBef>
        <a:buClr>
          <a:schemeClr val="accent6"/>
        </a:buClr>
        <a:buFont typeface="Wingdings"/>
        <a:buChar char="§"/>
        <a:defRPr sz="1800">
          <a:solidFill>
            <a:schemeClr val="accent5"/>
          </a:solidFill>
          <a:latin typeface="+mn-lt"/>
          <a:ea typeface="+mn-ea"/>
          <a:cs typeface="+mn-cs"/>
        </a:defRPr>
      </a:lvl4pPr>
      <a:lvl5pPr marL="2057400" indent="-228600" algn="ctr" defTabSz="457200">
        <a:spcBef>
          <a:spcPts val="0"/>
        </a:spcBef>
        <a:buClr>
          <a:schemeClr val="accent6"/>
        </a:buClr>
        <a:buFont typeface="Wingdings"/>
        <a:buChar char="§"/>
        <a:defRPr sz="1600">
          <a:solidFill>
            <a:schemeClr val="accent5"/>
          </a:solidFill>
          <a:latin typeface="+mn-lt"/>
          <a:ea typeface="+mn-ea"/>
          <a:cs typeface="+mn-cs"/>
        </a:defRPr>
      </a:lvl5pPr>
      <a:lvl6pPr marL="2514600" indent="-228600" algn="l" defTabSz="457200">
        <a:spcBef>
          <a:spcPts val="0"/>
        </a:spcBef>
        <a:buFont typeface="Arial"/>
        <a:buChar char="•"/>
        <a:defRPr sz="2000">
          <a:solidFill>
            <a:schemeClr val="tx1"/>
          </a:solidFill>
          <a:latin typeface="+mn-lt"/>
          <a:ea typeface="+mn-ea"/>
          <a:cs typeface="+mn-cs"/>
        </a:defRPr>
      </a:lvl6pPr>
      <a:lvl7pPr marL="2971800" indent="-228600" algn="l" defTabSz="457200">
        <a:spcBef>
          <a:spcPts val="0"/>
        </a:spcBef>
        <a:buFont typeface="Arial"/>
        <a:buChar char="•"/>
        <a:defRPr sz="2000">
          <a:solidFill>
            <a:schemeClr val="tx1"/>
          </a:solidFill>
          <a:latin typeface="+mn-lt"/>
          <a:ea typeface="+mn-ea"/>
          <a:cs typeface="+mn-cs"/>
        </a:defRPr>
      </a:lvl7pPr>
      <a:lvl8pPr marL="3429000" indent="-228600" algn="l" defTabSz="457200">
        <a:spcBef>
          <a:spcPts val="0"/>
        </a:spcBef>
        <a:buFont typeface="Arial"/>
        <a:buChar char="•"/>
        <a:defRPr sz="2000">
          <a:solidFill>
            <a:schemeClr val="tx1"/>
          </a:solidFill>
          <a:latin typeface="+mn-lt"/>
          <a:ea typeface="+mn-ea"/>
          <a:cs typeface="+mn-cs"/>
        </a:defRPr>
      </a:lvl8pPr>
      <a:lvl9pPr marL="3886200" indent="-228600" algn="l" defTabSz="457200">
        <a:spcBef>
          <a:spcPts val="0"/>
        </a:spcBef>
        <a:buFont typeface="Arial"/>
        <a:buChar char="•"/>
        <a:defRPr sz="2000">
          <a:solidFill>
            <a:schemeClr val="tx1"/>
          </a:solidFill>
          <a:latin typeface="+mn-lt"/>
          <a:ea typeface="+mn-ea"/>
          <a:cs typeface="+mn-cs"/>
        </a:defRPr>
      </a:lvl9pPr>
    </p:bodyStyle>
    <p:otherStyle>
      <a:defPPr>
        <a:defRPr lang="fr-FR"/>
      </a:defPPr>
      <a:lvl1pPr marL="0" algn="l" defTabSz="457200">
        <a:defRPr sz="1800">
          <a:solidFill>
            <a:schemeClr val="tx1"/>
          </a:solidFill>
          <a:latin typeface="+mn-lt"/>
          <a:ea typeface="+mn-ea"/>
          <a:cs typeface="+mn-cs"/>
        </a:defRPr>
      </a:lvl1pPr>
      <a:lvl2pPr marL="457200" algn="l" defTabSz="457200">
        <a:defRPr sz="1800">
          <a:solidFill>
            <a:schemeClr val="tx1"/>
          </a:solidFill>
          <a:latin typeface="+mn-lt"/>
          <a:ea typeface="+mn-ea"/>
          <a:cs typeface="+mn-cs"/>
        </a:defRPr>
      </a:lvl2pPr>
      <a:lvl3pPr marL="914400" algn="l" defTabSz="457200">
        <a:defRPr sz="1800">
          <a:solidFill>
            <a:schemeClr val="tx1"/>
          </a:solidFill>
          <a:latin typeface="+mn-lt"/>
          <a:ea typeface="+mn-ea"/>
          <a:cs typeface="+mn-cs"/>
        </a:defRPr>
      </a:lvl3pPr>
      <a:lvl4pPr marL="1371600" algn="l" defTabSz="457200">
        <a:defRPr sz="1800">
          <a:solidFill>
            <a:schemeClr val="tx1"/>
          </a:solidFill>
          <a:latin typeface="+mn-lt"/>
          <a:ea typeface="+mn-ea"/>
          <a:cs typeface="+mn-cs"/>
        </a:defRPr>
      </a:lvl4pPr>
      <a:lvl5pPr marL="1828800" algn="l" defTabSz="457200">
        <a:defRPr sz="1800">
          <a:solidFill>
            <a:schemeClr val="tx1"/>
          </a:solidFill>
          <a:latin typeface="+mn-lt"/>
          <a:ea typeface="+mn-ea"/>
          <a:cs typeface="+mn-cs"/>
        </a:defRPr>
      </a:lvl5pPr>
      <a:lvl6pPr marL="2286000" algn="l" defTabSz="457200">
        <a:defRPr sz="1800">
          <a:solidFill>
            <a:schemeClr val="tx1"/>
          </a:solidFill>
          <a:latin typeface="+mn-lt"/>
          <a:ea typeface="+mn-ea"/>
          <a:cs typeface="+mn-cs"/>
        </a:defRPr>
      </a:lvl6pPr>
      <a:lvl7pPr marL="2743200" algn="l" defTabSz="457200">
        <a:defRPr sz="1800">
          <a:solidFill>
            <a:schemeClr val="tx1"/>
          </a:solidFill>
          <a:latin typeface="+mn-lt"/>
          <a:ea typeface="+mn-ea"/>
          <a:cs typeface="+mn-cs"/>
        </a:defRPr>
      </a:lvl7pPr>
      <a:lvl8pPr marL="3200400" algn="l" defTabSz="457200">
        <a:defRPr sz="1800">
          <a:solidFill>
            <a:schemeClr val="tx1"/>
          </a:solidFill>
          <a:latin typeface="+mn-lt"/>
          <a:ea typeface="+mn-ea"/>
          <a:cs typeface="+mn-cs"/>
        </a:defRPr>
      </a:lvl8pPr>
      <a:lvl9pPr marL="3657600" algn="l" defTabSz="457200">
        <a:defRPr sz="18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 Id="rId3" Type="http://schemas.openxmlformats.org/officeDocument/2006/relationships/image" Target="../media/image19.png"/></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 Id="rId3" Type="http://schemas.openxmlformats.org/officeDocument/2006/relationships/image" Target="../media/image21.png"/></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 Id="rId3" Type="http://schemas.openxmlformats.org/officeDocument/2006/relationships/image" Target="../media/image11.png"/></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 Id="rId3" Type="http://schemas.openxmlformats.org/officeDocument/2006/relationships/image" Target="../media/image24.png"/><Relationship Id="rId4" Type="http://schemas.openxmlformats.org/officeDocument/2006/relationships/image" Target="../media/image25.png"/><Relationship Id="rId5" Type="http://schemas.openxmlformats.org/officeDocument/2006/relationships/image" Target="../media/image26.png"/></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 Id="rId3" Type="http://schemas.openxmlformats.org/officeDocument/2006/relationships/image" Target="../media/image28.png"/></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29.png"/><Relationship Id="rId4" Type="http://schemas.openxmlformats.org/officeDocument/2006/relationships/hyperlink" Target="https://cds.cern.ch/record/2803611/files/CERN-ACC-2022-0001.pdf" TargetMode="External"/><Relationship Id="rId5" Type="http://schemas.openxmlformats.org/officeDocument/2006/relationships/image" Target="../media/image30.png"/></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1.png"/></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2.png"/></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3.png"/><Relationship Id="rId4" Type="http://schemas.openxmlformats.org/officeDocument/2006/relationships/image" Target="../media/image34.png"/><Relationship Id="rId5" Type="http://schemas.openxmlformats.org/officeDocument/2006/relationships/image" Target="../media/image35.png"/></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6.png"/><Relationship Id="rId4" Type="http://schemas.openxmlformats.org/officeDocument/2006/relationships/image" Target="../media/image37.png"/><Relationship Id="rId5" Type="http://schemas.openxmlformats.org/officeDocument/2006/relationships/image" Target="../media/image38.png"/></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9.png"/><Relationship Id="rId3" Type="http://schemas.openxmlformats.org/officeDocument/2006/relationships/image" Target="../media/image40.png"/></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 Id="rId3" Type="http://schemas.openxmlformats.org/officeDocument/2006/relationships/image" Target="../media/image41.png"/></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2.png"/></Relationships>
</file>

<file path=ppt/slides/_rels/slide2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3.png"/></Relationships>
</file>

<file path=ppt/slides/_rels/slide2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4.png"/><Relationship Id="rId3" Type="http://schemas.openxmlformats.org/officeDocument/2006/relationships/image" Target="../media/image45.png"/></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6.jpg"/><Relationship Id="rId3" Type="http://schemas.openxmlformats.org/officeDocument/2006/relationships/image" Target="../media/image7.png"/></Relationships>
</file>

<file path=ppt/slides/_rels/slide3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6.png"/><Relationship Id="rId3" Type="http://schemas.openxmlformats.org/officeDocument/2006/relationships/image" Target="../media/image47.png"/></Relationships>
</file>

<file path=ppt/slides/_rels/slide3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png"/><Relationship Id="rId3" Type="http://schemas.openxmlformats.org/officeDocument/2006/relationships/image" Target="../media/image36.png"/></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jpg"/><Relationship Id="rId3" Type="http://schemas.openxmlformats.org/officeDocument/2006/relationships/hyperlink" Target="https://edms.cern.ch/ui/file/1324635/1.0/LHC-BGV-EC-0002-10-00.pdf" TargetMode="External"/><Relationship Id="rId4" Type="http://schemas.openxmlformats.org/officeDocument/2006/relationships/hyperlink" Target="https://journals.aps.org/prab/abstract/10.1103/PhysRevAccelBeams.22.042801" TargetMode="External"/><Relationship Id="rId5" Type="http://schemas.openxmlformats.org/officeDocument/2006/relationships/image" Target="../media/image8.png"/></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hyperlink" Target="https://edms.cern.ch/ui/file/1324635/1.0/LHC-BGV-EC-0002-10-00.pdf" TargetMode="Externa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 Id="rId3" Type="http://schemas.openxmlformats.org/officeDocument/2006/relationships/image" Target="../media/image10.png"/><Relationship Id="rId4" Type="http://schemas.openxmlformats.org/officeDocument/2006/relationships/image" Target="../media/image12.png"/><Relationship Id="rId5" Type="http://schemas.openxmlformats.org/officeDocument/2006/relationships/image" Target="../media/image13.png"/><Relationship Id="rId6" Type="http://schemas.openxmlformats.org/officeDocument/2006/relationships/hyperlink" Target="https://edms.cern.ch/ui/file/1324635/1.0/LHC-BGV-EC-0002-10-00.pdf" TargetMode="Externa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 Id="rId3" Type="http://schemas.openxmlformats.org/officeDocument/2006/relationships/image" Target="../media/image16.pn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 Id="rId3"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18" name="Titre 17" hidden="0"/>
          <p:cNvSpPr>
            <a:spLocks noGrp="1"/>
          </p:cNvSpPr>
          <p:nvPr isPhoto="0" userDrawn="0">
            <p:ph type="ctrTitle" hasCustomPrompt="0"/>
          </p:nvPr>
        </p:nvSpPr>
        <p:spPr bwMode="auto"/>
        <p:txBody>
          <a:bodyPr/>
          <a:lstStyle/>
          <a:p>
            <a:pPr>
              <a:defRPr/>
            </a:pPr>
            <a:r>
              <a:rPr lang="en-GB"/>
              <a:t>Impedance simulations of the HL-LHC Beam Gas Vertex beam profile monitor</a:t>
            </a:r>
            <a:endParaRPr lang="en-GB"/>
          </a:p>
        </p:txBody>
      </p:sp>
      <p:sp>
        <p:nvSpPr>
          <p:cNvPr id="19" name="Sous-titre 18" hidden="0"/>
          <p:cNvSpPr>
            <a:spLocks noGrp="1"/>
          </p:cNvSpPr>
          <p:nvPr isPhoto="0" userDrawn="0">
            <p:ph type="subTitle" idx="1" hasCustomPrompt="0"/>
          </p:nvPr>
        </p:nvSpPr>
        <p:spPr bwMode="auto">
          <a:xfrm flipH="0" flipV="0">
            <a:off x="1371599" y="3274218"/>
            <a:ext cx="6480000" cy="1069180"/>
          </a:xfrm>
        </p:spPr>
        <p:txBody>
          <a:bodyPr/>
          <a:lstStyle/>
          <a:p>
            <a:pPr>
              <a:defRPr/>
            </a:pPr>
            <a:r>
              <a:rPr lang="en-GB" sz="1600" b="0"/>
              <a:t>Hélène Guérin</a:t>
            </a:r>
            <a:r>
              <a:rPr lang="en-GB" sz="1600"/>
              <a:t>, on behalf of the BGV team (B. Kolbinger, J. Storey)</a:t>
            </a:r>
            <a:endParaRPr lang="en-GB" sz="1600"/>
          </a:p>
          <a:p>
            <a:pPr>
              <a:defRPr/>
            </a:pPr>
            <a:endParaRPr lang="en-GB" sz="1600"/>
          </a:p>
          <a:p>
            <a:pPr>
              <a:defRPr/>
            </a:pPr>
            <a:r>
              <a:rPr lang="en-GB" sz="1600"/>
              <a:t>Acknowledgments: </a:t>
            </a:r>
            <a:r>
              <a:rPr lang="en-GB" sz="1600" b="0" i="0" u="none" strike="noStrike" cap="none" spc="0">
                <a:solidFill>
                  <a:schemeClr val="accent5"/>
                </a:solidFill>
                <a:latin typeface="+mn-lt"/>
                <a:ea typeface="+mn-ea"/>
                <a:cs typeface="+mn-cs"/>
              </a:rPr>
              <a:t>C. Antuono,</a:t>
            </a:r>
            <a:r>
              <a:rPr lang="en-GB" sz="1600" b="0" i="0" u="none" strike="noStrike" cap="none" spc="0">
                <a:solidFill>
                  <a:schemeClr val="accent5"/>
                </a:solidFill>
                <a:latin typeface="+mn-lt"/>
                <a:ea typeface="+mn-ea"/>
                <a:cs typeface="+mn-cs"/>
              </a:rPr>
              <a:t> P. Krkotik,</a:t>
            </a:r>
            <a:r>
              <a:rPr lang="en-GB" sz="1600" b="0" i="0" u="none" strike="noStrike" cap="none" spc="0">
                <a:solidFill>
                  <a:schemeClr val="accent5"/>
                </a:solidFill>
                <a:latin typeface="Arial"/>
                <a:ea typeface="Arial"/>
                <a:cs typeface="Arial"/>
              </a:rPr>
              <a:t> </a:t>
            </a:r>
            <a:r>
              <a:rPr lang="en-GB" sz="1600"/>
              <a:t>B. Salvant, L. Sito </a:t>
            </a:r>
            <a:endParaRPr lang="en-GB" sz="1600"/>
          </a:p>
        </p:txBody>
      </p:sp>
      <p:sp>
        <p:nvSpPr>
          <p:cNvPr id="20" name="Espace réservé du texte 19" hidden="0"/>
          <p:cNvSpPr>
            <a:spLocks noGrp="1"/>
          </p:cNvSpPr>
          <p:nvPr isPhoto="0" userDrawn="0">
            <p:ph type="body" sz="quarter" idx="14" hasCustomPrompt="0"/>
          </p:nvPr>
        </p:nvSpPr>
        <p:spPr bwMode="auto"/>
        <p:txBody>
          <a:bodyPr/>
          <a:lstStyle/>
          <a:p>
            <a:pPr>
              <a:defRPr/>
            </a:pPr>
            <a:r>
              <a:rPr lang="en-GB" b="0" i="0">
                <a:solidFill>
                  <a:schemeClr val="bg2"/>
                </a:solidFill>
              </a:rPr>
              <a:t>62</a:t>
            </a:r>
            <a:r>
              <a:rPr lang="en-GB" b="0" i="0" baseline="30000">
                <a:solidFill>
                  <a:schemeClr val="bg2"/>
                </a:solidFill>
              </a:rPr>
              <a:t>nd</a:t>
            </a:r>
            <a:r>
              <a:rPr lang="en-GB" b="0" i="0">
                <a:solidFill>
                  <a:schemeClr val="bg2"/>
                </a:solidFill>
              </a:rPr>
              <a:t> IWG meeting,</a:t>
            </a:r>
            <a:r>
              <a:rPr lang="en-GB" b="0" i="0">
                <a:solidFill>
                  <a:schemeClr val="bg2"/>
                </a:solidFill>
              </a:rPr>
              <a:t> 23/08/22</a:t>
            </a:r>
            <a:endParaRPr lang="en-GB" b="0" i="0">
              <a:solidFill>
                <a:schemeClr val="bg2"/>
              </a:solidFill>
            </a:endParaRPr>
          </a:p>
        </p:txBody>
      </p:sp>
      <p:pic>
        <p:nvPicPr>
          <p:cNvPr id="5" name="Image 4" descr="CERN-logo_outline.jpg" hidden="0"/>
          <p:cNvPicPr>
            <a:picLocks noChangeAspect="1"/>
          </p:cNvPicPr>
          <p:nvPr isPhoto="0" userDrawn="0"/>
        </p:nvPicPr>
        <p:blipFill>
          <a:blip r:embed="rId2"/>
          <a:stretch/>
        </p:blipFill>
        <p:spPr bwMode="auto">
          <a:xfrm>
            <a:off x="377189" y="4406900"/>
            <a:ext cx="613410" cy="603250"/>
          </a:xfrm>
          <a:prstGeom prst="rect">
            <a:avLst/>
          </a:prstGeom>
        </p:spPr>
      </p:pic>
      <p:sp>
        <p:nvSpPr>
          <p:cNvPr id="970317425" name="Espace réservé du numéro de diapositive 5" hidden="0"/>
          <p:cNvSpPr>
            <a:spLocks noGrp="1"/>
          </p:cNvSpPr>
          <p:nvPr isPhoto="0" userDrawn="0">
            <p:ph type="sldNum" sz="quarter" idx="12" hasCustomPrompt="0"/>
          </p:nvPr>
        </p:nvSpPr>
        <p:spPr bwMode="auto">
          <a:xfrm>
            <a:off x="8686800" y="4767262"/>
            <a:ext cx="360000" cy="270000"/>
          </a:xfrm>
          <a:prstGeom prst="rect">
            <a:avLst/>
          </a:prstGeom>
          <a:ln>
            <a:solidFill>
              <a:srgbClr val="2BABAD"/>
            </a:solidFill>
          </a:ln>
        </p:spPr>
        <p:txBody>
          <a:bodyPr lIns="0" tIns="0" rIns="0" bIns="0" anchor="b" anchorCtr="0"/>
          <a:lstStyle>
            <a:lvl1pPr>
              <a:defRPr>
                <a:solidFill>
                  <a:schemeClr val="accent1"/>
                </a:solidFill>
              </a:defRPr>
            </a:lvl1pPr>
          </a:lstStyle>
          <a:p>
            <a:pPr>
              <a:defRPr/>
            </a:pPr>
            <a:fld id="{EB6A6386-95CA-711B-9612-568EDDAD8026}" type="slidenum">
              <a:rPr lang="fr-FR"/>
              <a:t/>
            </a:fld>
            <a:endParaRPr lang="fr-FR"/>
          </a:p>
        </p:txBody>
      </p:sp>
      <p:sp>
        <p:nvSpPr>
          <p:cNvPr id="1629035933" name="Espace réservé du pied de page 4" hidden="0"/>
          <p:cNvSpPr>
            <a:spLocks noGrp="1"/>
          </p:cNvSpPr>
          <p:nvPr isPhoto="0" userDrawn="0">
            <p:ph type="ftr" sz="quarter" idx="11" hasCustomPrompt="0"/>
          </p:nvPr>
        </p:nvSpPr>
        <p:spPr bwMode="auto">
          <a:xfrm>
            <a:off x="1371600" y="4767262"/>
            <a:ext cx="6309000" cy="270000"/>
          </a:xfrm>
        </p:spPr>
        <p:txBody>
          <a:bodyPr lIns="0" tIns="0" rIns="0" bIns="0" anchor="b" anchorCtr="0"/>
          <a:lstStyle>
            <a:lvl1pPr algn="r">
              <a:defRPr>
                <a:solidFill>
                  <a:schemeClr val="accent1"/>
                </a:solidFill>
              </a:defRPr>
            </a:lvl1pPr>
          </a:lstStyle>
          <a:p>
            <a:pPr>
              <a:defRPr/>
            </a:pPr>
            <a:r>
              <a:rPr/>
              <a:t>BGV Impedance</a:t>
            </a:r>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3" name="Espace réservé du pied de page 2" hidden="0"/>
          <p:cNvSpPr>
            <a:spLocks noGrp="1"/>
          </p:cNvSpPr>
          <p:nvPr isPhoto="0" userDrawn="0">
            <p:ph type="ftr" sz="quarter" idx="11" hasCustomPrompt="0"/>
          </p:nvPr>
        </p:nvSpPr>
        <p:spPr bwMode="auto"/>
        <p:txBody>
          <a:bodyPr/>
          <a:lstStyle/>
          <a:p>
            <a:pPr>
              <a:defRPr/>
            </a:pPr>
            <a:r>
              <a:rPr/>
              <a:t>BGV Impedance</a:t>
            </a:r>
            <a:endParaRPr/>
          </a:p>
        </p:txBody>
      </p:sp>
      <p:sp>
        <p:nvSpPr>
          <p:cNvPr id="8" name="Espace réservé du numéro de diapositive 7" hidden="0"/>
          <p:cNvSpPr>
            <a:spLocks noGrp="1"/>
          </p:cNvSpPr>
          <p:nvPr isPhoto="0" userDrawn="0">
            <p:ph type="sldNum" sz="quarter" idx="12" hasCustomPrompt="0"/>
          </p:nvPr>
        </p:nvSpPr>
        <p:spPr bwMode="auto"/>
        <p:txBody>
          <a:bodyPr/>
          <a:lstStyle/>
          <a:p>
            <a:pPr>
              <a:defRPr/>
            </a:pPr>
            <a:fld id="{BFDCA1C4-9514-7B4F-976F-D92F7E296653}" type="slidenum">
              <a:rPr lang="fr-FR"/>
              <a:t/>
            </a:fld>
            <a:endParaRPr lang="fr-FR"/>
          </a:p>
        </p:txBody>
      </p:sp>
      <p:pic>
        <p:nvPicPr>
          <p:cNvPr id="9" name="Image 6" descr="CERN-logo_outline.jpg" hidden="0"/>
          <p:cNvPicPr>
            <a:picLocks noChangeAspect="1"/>
          </p:cNvPicPr>
          <p:nvPr isPhoto="0" userDrawn="0"/>
        </p:nvPicPr>
        <p:blipFill>
          <a:blip r:embed="rId2"/>
          <a:stretch/>
        </p:blipFill>
        <p:spPr bwMode="auto">
          <a:xfrm>
            <a:off x="1434150" y="4563939"/>
            <a:ext cx="486863" cy="478800"/>
          </a:xfrm>
          <a:prstGeom prst="rect">
            <a:avLst/>
          </a:prstGeom>
        </p:spPr>
      </p:pic>
      <p:sp>
        <p:nvSpPr>
          <p:cNvPr id="110895959" name="Titre 1" hidden="0"/>
          <p:cNvSpPr>
            <a:spLocks noGrp="1"/>
          </p:cNvSpPr>
          <p:nvPr isPhoto="0" userDrawn="0">
            <p:ph type="title" hasCustomPrompt="1"/>
          </p:nvPr>
        </p:nvSpPr>
        <p:spPr bwMode="auto"/>
        <p:txBody>
          <a:bodyPr anchor="ctr" anchorCtr="1"/>
          <a:lstStyle/>
          <a:p>
            <a:pPr>
              <a:defRPr/>
            </a:pPr>
            <a:r>
              <a:rPr/>
              <a:t>Final design simulated in CST</a:t>
            </a:r>
            <a:endParaRPr/>
          </a:p>
        </p:txBody>
      </p:sp>
      <p:sp>
        <p:nvSpPr>
          <p:cNvPr id="1131345893" name="" hidden="0"/>
          <p:cNvSpPr txBox="1"/>
          <p:nvPr isPhoto="0" userDrawn="0"/>
        </p:nvSpPr>
        <p:spPr bwMode="auto">
          <a:xfrm flipH="0" flipV="0">
            <a:off x="612000" y="2802758"/>
            <a:ext cx="8092512" cy="179835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just">
              <a:defRPr/>
            </a:pPr>
            <a:r>
              <a:rPr sz="1300">
                <a:solidFill>
                  <a:schemeClr val="accent5"/>
                </a:solidFill>
              </a:rPr>
              <a:t>All parts of the structure are in stainless steel, except the exit window and beam pipe holding the detectors  shown in yellow, which are in Al alloy. The entire structure will be NEG-coated.</a:t>
            </a:r>
            <a:endParaRPr sz="1300">
              <a:solidFill>
                <a:schemeClr val="accent5"/>
              </a:solidFill>
            </a:endParaRPr>
          </a:p>
          <a:p>
            <a:pPr algn="just">
              <a:defRPr/>
            </a:pPr>
            <a:endParaRPr sz="800">
              <a:solidFill>
                <a:schemeClr val="accent5"/>
              </a:solidFill>
            </a:endParaRPr>
          </a:p>
          <a:p>
            <a:pPr algn="just">
              <a:defRPr/>
            </a:pPr>
            <a:r>
              <a:rPr sz="1300">
                <a:solidFill>
                  <a:schemeClr val="accent5"/>
                </a:solidFill>
              </a:rPr>
              <a:t>Main simplifications compared to Catia model : </a:t>
            </a:r>
            <a:endParaRPr sz="1300">
              <a:solidFill>
                <a:schemeClr val="accent5"/>
              </a:solidFill>
            </a:endParaRPr>
          </a:p>
          <a:p>
            <a:pPr marL="283878" lvl="0" indent="-283878" algn="just">
              <a:buFont typeface="Arial"/>
              <a:buChar char="•"/>
              <a:defRPr/>
            </a:pPr>
            <a:r>
              <a:rPr sz="1300">
                <a:solidFill>
                  <a:schemeClr val="accent5"/>
                </a:solidFill>
              </a:rPr>
              <a:t>Shielded bellow on upstream taper not included (smooth taper instead)</a:t>
            </a:r>
            <a:endParaRPr sz="1300">
              <a:solidFill>
                <a:schemeClr val="accent5"/>
              </a:solidFill>
            </a:endParaRPr>
          </a:p>
          <a:p>
            <a:pPr marL="283878" lvl="0" indent="-283878" algn="just">
              <a:buFont typeface="Arial"/>
              <a:buChar char="•"/>
              <a:defRPr/>
            </a:pPr>
            <a:r>
              <a:rPr sz="1300">
                <a:solidFill>
                  <a:schemeClr val="accent5"/>
                </a:solidFill>
              </a:rPr>
              <a:t>Ports along the tank: expected to be shielded, except maybe the one of the gas injection capillary (1cm diameter)</a:t>
            </a:r>
            <a:endParaRPr sz="1300">
              <a:solidFill>
                <a:schemeClr val="accent5"/>
              </a:solidFill>
            </a:endParaRPr>
          </a:p>
          <a:p>
            <a:pPr marL="283878" lvl="0" indent="-283878" algn="just">
              <a:buFont typeface="Arial"/>
              <a:buChar char="•"/>
              <a:defRPr/>
            </a:pPr>
            <a:r>
              <a:rPr sz="1300">
                <a:solidFill>
                  <a:schemeClr val="accent5"/>
                </a:solidFill>
              </a:rPr>
              <a:t>NEG coating not considered.</a:t>
            </a:r>
            <a:endParaRPr sz="1300">
              <a:solidFill>
                <a:schemeClr val="accent5"/>
              </a:solidFill>
            </a:endParaRPr>
          </a:p>
          <a:p>
            <a:pPr marL="283878" lvl="0" indent="-283878" algn="just">
              <a:buFont typeface="Arial"/>
              <a:buChar char="•"/>
              <a:defRPr/>
            </a:pPr>
            <a:r>
              <a:rPr sz="1300">
                <a:solidFill>
                  <a:schemeClr val="accent5"/>
                </a:solidFill>
              </a:rPr>
              <a:t>Impedance of the 4 connections to ion pumps to be added.</a:t>
            </a:r>
            <a:endParaRPr sz="1300">
              <a:solidFill>
                <a:schemeClr val="accent5"/>
              </a:solidFill>
            </a:endParaRPr>
          </a:p>
        </p:txBody>
      </p:sp>
      <p:pic>
        <p:nvPicPr>
          <p:cNvPr id="943777900" name="" hidden="0"/>
          <p:cNvPicPr>
            <a:picLocks noChangeAspect="1"/>
          </p:cNvPicPr>
          <p:nvPr isPhoto="0" userDrawn="0"/>
        </p:nvPicPr>
        <p:blipFill>
          <a:blip r:embed="rId3"/>
          <a:stretch/>
        </p:blipFill>
        <p:spPr bwMode="auto">
          <a:xfrm flipH="0" flipV="0">
            <a:off x="2223576" y="675000"/>
            <a:ext cx="4548815" cy="1999960"/>
          </a:xfrm>
          <a:prstGeom prst="rect">
            <a:avLst/>
          </a:prstGeom>
        </p:spPr>
      </p:pic>
      <p:cxnSp>
        <p:nvCxnSpPr>
          <p:cNvPr id="1303813803" name="" hidden="0"/>
          <p:cNvCxnSpPr>
            <a:cxnSpLocks/>
          </p:cNvCxnSpPr>
          <p:nvPr isPhoto="0" userDrawn="0"/>
        </p:nvCxnSpPr>
        <p:spPr bwMode="auto">
          <a:xfrm rot="0" flipH="0" flipV="0">
            <a:off x="4182749" y="2084916"/>
            <a:ext cx="1280583" cy="717841"/>
          </a:xfrm>
          <a:prstGeom prst="line">
            <a:avLst/>
          </a:prstGeom>
          <a:ln w="12699" cap="flat" cmpd="sng" algn="ctr">
            <a:solidFill>
              <a:schemeClr val="accent5"/>
            </a:solidFill>
            <a:prstDash val="solid"/>
            <a:headEnd type="arrow" len="med"/>
            <a:tailEnd type="none" len="med"/>
          </a:ln>
        </p:spPr>
        <p:style>
          <a:lnRef idx="1">
            <a:schemeClr val="accent1"/>
          </a:lnRef>
          <a:fillRef idx="3">
            <a:schemeClr val="accent1"/>
          </a:fillRef>
          <a:effectRef idx="2">
            <a:schemeClr val="accent1"/>
          </a:effectRef>
          <a:fontRef idx="minor">
            <a:schemeClr val="lt1"/>
          </a:fontRef>
        </p:style>
      </p:cxnSp>
      <p:cxnSp>
        <p:nvCxnSpPr>
          <p:cNvPr id="1006099839" name="" hidden="0"/>
          <p:cNvCxnSpPr>
            <a:cxnSpLocks/>
          </p:cNvCxnSpPr>
          <p:nvPr isPhoto="0" userDrawn="0"/>
        </p:nvCxnSpPr>
        <p:spPr bwMode="auto">
          <a:xfrm rot="0" flipH="0" flipV="0">
            <a:off x="3992249" y="2084915"/>
            <a:ext cx="1418166" cy="717840"/>
          </a:xfrm>
          <a:prstGeom prst="line">
            <a:avLst/>
          </a:prstGeom>
          <a:ln w="12699" cap="flat" cmpd="sng" algn="ctr">
            <a:solidFill>
              <a:schemeClr val="accent5"/>
            </a:solidFill>
            <a:prstDash val="solid"/>
            <a:headEnd type="arrow" len="med"/>
            <a:tailEnd type="none" len="med"/>
          </a:ln>
        </p:spPr>
        <p:style>
          <a:lnRef idx="1">
            <a:schemeClr val="accent1"/>
          </a:lnRef>
          <a:fillRef idx="3">
            <a:schemeClr val="accent1"/>
          </a:fillRef>
          <a:effectRef idx="2">
            <a:schemeClr val="accent1"/>
          </a:effectRef>
          <a:fontRef idx="minor">
            <a:schemeClr val="lt1"/>
          </a:fontRef>
        </p:style>
      </p:cxn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85139748" name="" hidden="0"/>
          <p:cNvSpPr/>
          <p:nvPr isPhoto="0" userDrawn="0"/>
        </p:nvSpPr>
        <p:spPr bwMode="auto">
          <a:xfrm flipH="0" flipV="0">
            <a:off x="4446775" y="725098"/>
            <a:ext cx="125296" cy="365795"/>
          </a:xfrm>
        </p:spPr>
        <p:txBody>
          <a:bodyPr rot="0" spcFirstLastPara="0" vertOverflow="overflow" horzOverflow="clip" vert="horz" wrap="square" lIns="91440" tIns="45720" rIns="91440" bIns="45720" numCol="1" spcCol="0" rtlCol="0" fromWordArt="0" anchor="t" anchorCtr="0" forceAA="0" upright="0" compatLnSpc="1">
            <a:prstTxWarp prst="textNoShape"/>
            <a:spAutoFit/>
          </a:bodyPr>
          <a:p>
            <a:pPr>
              <a:defRPr/>
            </a:pPr>
            <a:endParaRPr/>
          </a:p>
        </p:txBody>
      </p:sp>
      <p:pic>
        <p:nvPicPr>
          <p:cNvPr id="1450275635" name="" hidden="0"/>
          <p:cNvPicPr>
            <a:picLocks noChangeAspect="1"/>
          </p:cNvPicPr>
          <p:nvPr isPhoto="0" userDrawn="0"/>
        </p:nvPicPr>
        <p:blipFill>
          <a:blip r:embed="rId2"/>
          <a:stretch/>
        </p:blipFill>
        <p:spPr bwMode="auto">
          <a:xfrm flipH="0" flipV="0">
            <a:off x="236535" y="805051"/>
            <a:ext cx="4339848" cy="2656286"/>
          </a:xfrm>
          <a:prstGeom prst="rect">
            <a:avLst/>
          </a:prstGeom>
        </p:spPr>
      </p:pic>
      <p:sp>
        <p:nvSpPr>
          <p:cNvPr id="613434180" name="Titre 1" hidden="0"/>
          <p:cNvSpPr>
            <a:spLocks noGrp="1"/>
          </p:cNvSpPr>
          <p:nvPr isPhoto="0" userDrawn="0">
            <p:ph type="title" hasCustomPrompt="1"/>
          </p:nvPr>
        </p:nvSpPr>
        <p:spPr bwMode="auto"/>
        <p:txBody>
          <a:bodyPr anchor="ctr" anchorCtr="1"/>
          <a:lstStyle/>
          <a:p>
            <a:pPr>
              <a:defRPr/>
            </a:pPr>
            <a:r>
              <a:rPr/>
              <a:t>Longitudinal Impedance - Re</a:t>
            </a:r>
            <a:endParaRPr/>
          </a:p>
        </p:txBody>
      </p:sp>
      <p:sp>
        <p:nvSpPr>
          <p:cNvPr id="1896320023" name="Espace réservé du pied de page 4" hidden="0"/>
          <p:cNvSpPr>
            <a:spLocks noGrp="1"/>
          </p:cNvSpPr>
          <p:nvPr isPhoto="0" userDrawn="0">
            <p:ph type="ftr" sz="quarter" idx="11" hasCustomPrompt="0"/>
          </p:nvPr>
        </p:nvSpPr>
        <p:spPr bwMode="auto">
          <a:xfrm>
            <a:off x="1904999" y="4767262"/>
            <a:ext cx="6626999" cy="270000"/>
          </a:xfrm>
        </p:spPr>
        <p:txBody>
          <a:bodyPr/>
          <a:lstStyle/>
          <a:p>
            <a:pPr>
              <a:defRPr/>
            </a:pPr>
            <a:r>
              <a:rPr/>
              <a:t>BGV Impedance</a:t>
            </a:r>
            <a:endParaRPr/>
          </a:p>
        </p:txBody>
      </p:sp>
      <p:sp>
        <p:nvSpPr>
          <p:cNvPr id="359178500" name="Espace réservé du numéro de diapositive 5" hidden="0"/>
          <p:cNvSpPr>
            <a:spLocks noGrp="1"/>
          </p:cNvSpPr>
          <p:nvPr isPhoto="0" userDrawn="0">
            <p:ph type="sldNum" sz="quarter" idx="12" hasCustomPrompt="0"/>
          </p:nvPr>
        </p:nvSpPr>
        <p:spPr bwMode="auto"/>
        <p:txBody>
          <a:bodyPr/>
          <a:lstStyle/>
          <a:p>
            <a:pPr>
              <a:defRPr/>
            </a:pPr>
            <a:fld id="{A8889D1E-4335-490E-58E7-D180B826A612}" type="slidenum">
              <a:rPr lang="fr-FR"/>
              <a:t/>
            </a:fld>
            <a:endParaRPr lang="fr-FR"/>
          </a:p>
        </p:txBody>
      </p:sp>
      <p:sp>
        <p:nvSpPr>
          <p:cNvPr id="2125745314" name="" hidden="0"/>
          <p:cNvSpPr txBox="1"/>
          <p:nvPr isPhoto="0" userDrawn="0"/>
        </p:nvSpPr>
        <p:spPr bwMode="auto">
          <a:xfrm flipH="0" flipV="0">
            <a:off x="304155" y="3812994"/>
            <a:ext cx="8536194" cy="48771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sz="1300">
                <a:solidFill>
                  <a:schemeClr val="accent5"/>
                </a:solidFill>
              </a:rPr>
              <a:t>Good agreement between EM (resonator model) and WF solvers, just peak height discrepancy with higher values for WF solver (plots with 10e6 points) </a:t>
            </a:r>
            <a:endParaRPr sz="1300">
              <a:solidFill>
                <a:schemeClr val="accent5"/>
              </a:solidFill>
            </a:endParaRPr>
          </a:p>
        </p:txBody>
      </p:sp>
      <p:sp>
        <p:nvSpPr>
          <p:cNvPr id="1159595357" name="" hidden="0"/>
          <p:cNvSpPr/>
          <p:nvPr isPhoto="0" userDrawn="0"/>
        </p:nvSpPr>
        <p:spPr bwMode="auto">
          <a:xfrm flipH="0" flipV="0">
            <a:off x="2940759" y="974396"/>
            <a:ext cx="1516310" cy="2178706"/>
          </a:xfrm>
          <a:prstGeom prst="rect">
            <a:avLst/>
          </a:prstGeom>
          <a:gradFill>
            <a:gsLst>
              <a:gs pos="0">
                <a:schemeClr val="bg1">
                  <a:alpha val="0"/>
                </a:schemeClr>
              </a:gs>
              <a:gs pos="100000">
                <a:srgbClr val="B3E8FF">
                  <a:alpha val="0"/>
                </a:srgbClr>
              </a:gs>
            </a:gsLst>
            <a:lin ang="16200000" scaled="1"/>
          </a:gradFill>
          <a:ln w="19049" cap="flat" cmpd="sng" algn="ctr">
            <a:solidFill>
              <a:schemeClr val="tx2"/>
            </a:solidFill>
            <a:prstDash val="solid"/>
          </a:ln>
        </p:spPr>
        <p:style>
          <a:lnRef idx="1">
            <a:schemeClr val="accent1"/>
          </a:lnRef>
          <a:fillRef idx="3">
            <a:schemeClr val="accent1"/>
          </a:fillRef>
          <a:effectRef idx="2">
            <a:schemeClr val="accent1"/>
          </a:effectRef>
          <a:fontRef idx="minor">
            <a:schemeClr val="lt1"/>
          </a:fontRef>
        </p:style>
      </p:sp>
      <p:sp>
        <p:nvSpPr>
          <p:cNvPr id="1415071848" name="" hidden="0"/>
          <p:cNvSpPr/>
          <p:nvPr isPhoto="0" userDrawn="0"/>
        </p:nvSpPr>
        <p:spPr bwMode="auto">
          <a:xfrm rot="10799990" flipH="0" flipV="0">
            <a:off x="4342138" y="2901292"/>
            <a:ext cx="1592947" cy="733533"/>
          </a:xfrm>
          <a:prstGeom prst="arc">
            <a:avLst>
              <a:gd name="adj1" fmla="val 10812735"/>
              <a:gd name="adj2" fmla="val 0"/>
            </a:avLst>
          </a:prstGeom>
          <a:gradFill>
            <a:gsLst>
              <a:gs pos="0">
                <a:schemeClr val="accent1">
                  <a:tint val="100000"/>
                  <a:shade val="100000"/>
                  <a:satMod val="130000"/>
                  <a:alpha val="0"/>
                </a:schemeClr>
              </a:gs>
              <a:gs pos="100000">
                <a:schemeClr val="accent1">
                  <a:tint val="50000"/>
                  <a:shade val="100000"/>
                  <a:satMod val="350000"/>
                  <a:alpha val="0"/>
                </a:schemeClr>
              </a:gs>
            </a:gsLst>
            <a:lin ang="16200000" scaled="0"/>
          </a:gradFill>
          <a:ln w="12699" cap="flat" cmpd="sng" algn="ctr">
            <a:solidFill>
              <a:schemeClr val="tx2"/>
            </a:solidFill>
            <a:prstDash val="solid"/>
            <a:headEnd type="triangle" w="lg" len="med"/>
            <a:tailEnd type="none"/>
          </a:ln>
        </p:spPr>
        <p:style>
          <a:lnRef idx="1">
            <a:schemeClr val="accent1"/>
          </a:lnRef>
          <a:fillRef idx="3">
            <a:schemeClr val="accent1"/>
          </a:fillRef>
          <a:effectRef idx="2">
            <a:schemeClr val="accent1"/>
          </a:effectRef>
          <a:fontRef idx="minor">
            <a:schemeClr val="lt1"/>
          </a:fontRef>
        </p:style>
      </p:sp>
      <p:sp>
        <p:nvSpPr>
          <p:cNvPr id="1582665294" name="" hidden="0"/>
          <p:cNvSpPr/>
          <p:nvPr isPhoto="0" userDrawn="0"/>
        </p:nvSpPr>
        <p:spPr bwMode="auto">
          <a:xfrm flipH="0" flipV="0">
            <a:off x="4941537" y="901004"/>
            <a:ext cx="67526" cy="365795"/>
          </a:xfrm>
        </p:spPr>
        <p:txBody>
          <a:bodyPr rot="0" spcFirstLastPara="0" vertOverflow="overflow" horzOverflow="clip" vert="horz" wrap="square" lIns="91440" tIns="45720" rIns="91440" bIns="45720" numCol="1" spcCol="0" rtlCol="0" fromWordArt="0" anchor="t" anchorCtr="0" forceAA="0" upright="0" compatLnSpc="1">
            <a:prstTxWarp prst="textNoShape"/>
            <a:spAutoFit/>
          </a:bodyPr>
          <a:p>
            <a:pPr>
              <a:defRPr/>
            </a:pPr>
            <a:endParaRPr/>
          </a:p>
        </p:txBody>
      </p:sp>
      <p:pic>
        <p:nvPicPr>
          <p:cNvPr id="1703534174" name="" hidden="0"/>
          <p:cNvPicPr>
            <a:picLocks noChangeAspect="1"/>
          </p:cNvPicPr>
          <p:nvPr isPhoto="0" userDrawn="0"/>
        </p:nvPicPr>
        <p:blipFill>
          <a:blip r:embed="rId3"/>
          <a:stretch/>
        </p:blipFill>
        <p:spPr bwMode="auto">
          <a:xfrm flipH="0" flipV="0">
            <a:off x="4623390" y="805051"/>
            <a:ext cx="4340026" cy="265639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1686573583" name="Titre 1" hidden="0"/>
          <p:cNvSpPr>
            <a:spLocks noGrp="1"/>
          </p:cNvSpPr>
          <p:nvPr isPhoto="0" userDrawn="0">
            <p:ph type="title" hasCustomPrompt="1"/>
          </p:nvPr>
        </p:nvSpPr>
        <p:spPr bwMode="auto"/>
        <p:txBody>
          <a:bodyPr anchor="ctr" anchorCtr="1"/>
          <a:lstStyle/>
          <a:p>
            <a:pPr>
              <a:defRPr/>
            </a:pPr>
            <a:r>
              <a:rPr/>
              <a:t>Longitudinal Impedance - Re</a:t>
            </a:r>
            <a:endParaRPr/>
          </a:p>
        </p:txBody>
      </p:sp>
      <p:sp>
        <p:nvSpPr>
          <p:cNvPr id="1017537636" name="Espace réservé du pied de page 4" hidden="0"/>
          <p:cNvSpPr>
            <a:spLocks noGrp="1"/>
          </p:cNvSpPr>
          <p:nvPr isPhoto="0" userDrawn="0">
            <p:ph type="ftr" sz="quarter" idx="11" hasCustomPrompt="0"/>
          </p:nvPr>
        </p:nvSpPr>
        <p:spPr bwMode="auto">
          <a:xfrm>
            <a:off x="1904999" y="4767262"/>
            <a:ext cx="6626999" cy="270000"/>
          </a:xfrm>
        </p:spPr>
        <p:txBody>
          <a:bodyPr/>
          <a:lstStyle/>
          <a:p>
            <a:pPr>
              <a:defRPr/>
            </a:pPr>
            <a:r>
              <a:rPr/>
              <a:t>BGV Impedance</a:t>
            </a:r>
            <a:endParaRPr/>
          </a:p>
        </p:txBody>
      </p:sp>
      <p:sp>
        <p:nvSpPr>
          <p:cNvPr id="1796154032" name="Espace réservé du numéro de diapositive 5" hidden="0"/>
          <p:cNvSpPr>
            <a:spLocks noGrp="1"/>
          </p:cNvSpPr>
          <p:nvPr isPhoto="0" userDrawn="0">
            <p:ph type="sldNum" sz="quarter" idx="12" hasCustomPrompt="0"/>
          </p:nvPr>
        </p:nvSpPr>
        <p:spPr bwMode="auto"/>
        <p:txBody>
          <a:bodyPr/>
          <a:lstStyle/>
          <a:p>
            <a:pPr>
              <a:defRPr/>
            </a:pPr>
            <a:fld id="{4D725E7F-2CA1-1971-C897-83B0088B2A54}" type="slidenum">
              <a:rPr lang="fr-FR"/>
              <a:t/>
            </a:fld>
            <a:endParaRPr lang="fr-FR"/>
          </a:p>
        </p:txBody>
      </p:sp>
      <p:pic>
        <p:nvPicPr>
          <p:cNvPr id="400193642" name="" hidden="0"/>
          <p:cNvPicPr>
            <a:picLocks noChangeAspect="1"/>
          </p:cNvPicPr>
          <p:nvPr isPhoto="0" userDrawn="0"/>
        </p:nvPicPr>
        <p:blipFill>
          <a:blip r:embed="rId2"/>
          <a:stretch/>
        </p:blipFill>
        <p:spPr bwMode="auto">
          <a:xfrm flipH="0" flipV="0">
            <a:off x="242996" y="893013"/>
            <a:ext cx="4444178" cy="2734878"/>
          </a:xfrm>
          <a:prstGeom prst="rect">
            <a:avLst/>
          </a:prstGeom>
        </p:spPr>
      </p:pic>
      <p:sp>
        <p:nvSpPr>
          <p:cNvPr id="302769447" name="" hidden="0"/>
          <p:cNvSpPr txBox="1"/>
          <p:nvPr isPhoto="0" userDrawn="0"/>
        </p:nvSpPr>
        <p:spPr bwMode="auto">
          <a:xfrm flipH="0" flipV="0">
            <a:off x="304136" y="3926941"/>
            <a:ext cx="8538858" cy="68583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just">
              <a:defRPr/>
            </a:pPr>
            <a:r>
              <a:rPr sz="1300">
                <a:solidFill>
                  <a:schemeClr val="accent5"/>
                </a:solidFill>
              </a:rPr>
              <a:t>Similar spectrum pattern compared with the demonstrator, but shifted to </a:t>
            </a:r>
            <a:r>
              <a:rPr sz="1300" b="1">
                <a:solidFill>
                  <a:schemeClr val="accent5"/>
                </a:solidFill>
              </a:rPr>
              <a:t>higher frequencies (&gt; 1.7 GHz)</a:t>
            </a:r>
            <a:r>
              <a:rPr sz="1300">
                <a:solidFill>
                  <a:schemeClr val="accent5"/>
                </a:solidFill>
              </a:rPr>
              <a:t> and </a:t>
            </a:r>
            <a:r>
              <a:rPr sz="1300" b="1">
                <a:solidFill>
                  <a:schemeClr val="accent5"/>
                </a:solidFill>
              </a:rPr>
              <a:t>shunt impedance</a:t>
            </a:r>
            <a:r>
              <a:rPr sz="1300">
                <a:solidFill>
                  <a:schemeClr val="accent5"/>
                </a:solidFill>
              </a:rPr>
              <a:t> values almost </a:t>
            </a:r>
            <a:r>
              <a:rPr sz="1300" b="1">
                <a:solidFill>
                  <a:schemeClr val="accent5"/>
                </a:solidFill>
              </a:rPr>
              <a:t>twice smaller</a:t>
            </a:r>
            <a:r>
              <a:rPr sz="1300" b="1">
                <a:solidFill>
                  <a:schemeClr val="accent5"/>
                </a:solidFill>
              </a:rPr>
              <a:t> (&lt; 16 kOhm)</a:t>
            </a:r>
            <a:r>
              <a:rPr sz="1300">
                <a:solidFill>
                  <a:schemeClr val="accent5"/>
                </a:solidFill>
              </a:rPr>
              <a:t>.</a:t>
            </a:r>
            <a:endParaRPr sz="1300">
              <a:solidFill>
                <a:schemeClr val="accent5"/>
              </a:solidFill>
            </a:endParaRPr>
          </a:p>
          <a:p>
            <a:pPr marL="228807" indent="-228807" algn="just">
              <a:buFont typeface="Arial"/>
              <a:buChar char="•"/>
              <a:defRPr/>
            </a:pPr>
            <a:endParaRPr sz="1300">
              <a:solidFill>
                <a:schemeClr val="accent5"/>
              </a:solidFill>
            </a:endParaRPr>
          </a:p>
        </p:txBody>
      </p:sp>
      <p:pic>
        <p:nvPicPr>
          <p:cNvPr id="683114442" name="" hidden="0"/>
          <p:cNvPicPr>
            <a:picLocks noChangeAspect="1"/>
          </p:cNvPicPr>
          <p:nvPr isPhoto="0" userDrawn="0"/>
        </p:nvPicPr>
        <p:blipFill>
          <a:blip r:embed="rId3"/>
          <a:stretch/>
        </p:blipFill>
        <p:spPr bwMode="auto">
          <a:xfrm flipH="0" flipV="0">
            <a:off x="4687175" y="964595"/>
            <a:ext cx="4359624" cy="2877206"/>
          </a:xfrm>
          <a:prstGeom prst="rect">
            <a:avLst/>
          </a:prstGeom>
        </p:spPr>
      </p:pic>
      <p:sp>
        <p:nvSpPr>
          <p:cNvPr id="629157788" name="" hidden="0"/>
          <p:cNvSpPr txBox="1"/>
          <p:nvPr isPhoto="0" userDrawn="0"/>
        </p:nvSpPr>
        <p:spPr bwMode="auto">
          <a:xfrm flipH="0" flipV="0">
            <a:off x="5054812" y="675000"/>
            <a:ext cx="1644145" cy="28959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sz="1300">
                <a:solidFill>
                  <a:srgbClr val="002060"/>
                </a:solidFill>
              </a:rPr>
              <a:t>Demonstrator :</a:t>
            </a:r>
            <a:endParaRPr sz="1300"/>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629500595" name="Titre 1" hidden="0"/>
          <p:cNvSpPr>
            <a:spLocks noGrp="1"/>
          </p:cNvSpPr>
          <p:nvPr isPhoto="0" userDrawn="0">
            <p:ph type="title" hasCustomPrompt="1"/>
          </p:nvPr>
        </p:nvSpPr>
        <p:spPr bwMode="auto"/>
        <p:txBody>
          <a:bodyPr anchor="ctr" anchorCtr="1"/>
          <a:lstStyle/>
          <a:p>
            <a:pPr>
              <a:defRPr/>
            </a:pPr>
            <a:r>
              <a:rPr/>
              <a:t>E field pattern - first resonant modes</a:t>
            </a:r>
            <a:endParaRPr/>
          </a:p>
        </p:txBody>
      </p:sp>
      <p:sp>
        <p:nvSpPr>
          <p:cNvPr id="617290989" name="Espace réservé du pied de page 4" hidden="0"/>
          <p:cNvSpPr>
            <a:spLocks noGrp="1"/>
          </p:cNvSpPr>
          <p:nvPr isPhoto="0" userDrawn="0">
            <p:ph type="ftr" sz="quarter" idx="11" hasCustomPrompt="0"/>
          </p:nvPr>
        </p:nvSpPr>
        <p:spPr bwMode="auto">
          <a:xfrm>
            <a:off x="1904999" y="4767262"/>
            <a:ext cx="6626999" cy="270000"/>
          </a:xfrm>
        </p:spPr>
        <p:txBody>
          <a:bodyPr/>
          <a:lstStyle/>
          <a:p>
            <a:pPr>
              <a:defRPr/>
            </a:pPr>
            <a:r>
              <a:rPr/>
              <a:t>BGV Impedance</a:t>
            </a:r>
            <a:endParaRPr/>
          </a:p>
        </p:txBody>
      </p:sp>
      <p:sp>
        <p:nvSpPr>
          <p:cNvPr id="1508530253" name="Espace réservé du numéro de diapositive 5" hidden="0"/>
          <p:cNvSpPr>
            <a:spLocks noGrp="1"/>
          </p:cNvSpPr>
          <p:nvPr isPhoto="0" userDrawn="0">
            <p:ph type="sldNum" sz="quarter" idx="12" hasCustomPrompt="0"/>
          </p:nvPr>
        </p:nvSpPr>
        <p:spPr bwMode="auto"/>
        <p:txBody>
          <a:bodyPr/>
          <a:lstStyle/>
          <a:p>
            <a:pPr>
              <a:defRPr/>
            </a:pPr>
            <a:fld id="{ED24C14A-F5EE-B16A-4AB9-661D569BD840}" type="slidenum">
              <a:rPr lang="fr-FR"/>
              <a:t/>
            </a:fld>
            <a:endParaRPr lang="fr-FR"/>
          </a:p>
        </p:txBody>
      </p:sp>
      <p:pic>
        <p:nvPicPr>
          <p:cNvPr id="973864931" name="" hidden="0"/>
          <p:cNvPicPr>
            <a:picLocks noChangeAspect="1"/>
          </p:cNvPicPr>
          <p:nvPr isPhoto="0" userDrawn="0"/>
        </p:nvPicPr>
        <p:blipFill>
          <a:blip r:embed="rId2"/>
          <a:stretch/>
        </p:blipFill>
        <p:spPr bwMode="auto">
          <a:xfrm flipH="0" flipV="0">
            <a:off x="469672" y="799224"/>
            <a:ext cx="4028135" cy="1773620"/>
          </a:xfrm>
          <a:prstGeom prst="rect">
            <a:avLst/>
          </a:prstGeom>
        </p:spPr>
      </p:pic>
      <p:pic>
        <p:nvPicPr>
          <p:cNvPr id="1456411586" name="" hidden="0"/>
          <p:cNvPicPr>
            <a:picLocks noChangeAspect="1"/>
          </p:cNvPicPr>
          <p:nvPr isPhoto="0" userDrawn="0"/>
        </p:nvPicPr>
        <p:blipFill>
          <a:blip r:embed="rId3"/>
          <a:stretch/>
        </p:blipFill>
        <p:spPr bwMode="auto">
          <a:xfrm flipH="0" flipV="0">
            <a:off x="4655527" y="799224"/>
            <a:ext cx="4031271" cy="1775001"/>
          </a:xfrm>
          <a:prstGeom prst="rect">
            <a:avLst/>
          </a:prstGeom>
        </p:spPr>
      </p:pic>
      <p:sp>
        <p:nvSpPr>
          <p:cNvPr id="241033157" name="" hidden="0"/>
          <p:cNvSpPr txBox="1"/>
          <p:nvPr isPhoto="0" userDrawn="0"/>
        </p:nvSpPr>
        <p:spPr bwMode="auto">
          <a:xfrm flipH="0" flipV="0">
            <a:off x="560477" y="870921"/>
            <a:ext cx="3032996" cy="28959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sz="1300"/>
              <a:t> 1st mode, f = 1.77 GHz</a:t>
            </a:r>
            <a:endParaRPr sz="1300"/>
          </a:p>
        </p:txBody>
      </p:sp>
      <p:sp>
        <p:nvSpPr>
          <p:cNvPr id="176442487" name="" hidden="0"/>
          <p:cNvSpPr txBox="1"/>
          <p:nvPr isPhoto="0" userDrawn="0"/>
        </p:nvSpPr>
        <p:spPr bwMode="auto">
          <a:xfrm flipH="0" flipV="0">
            <a:off x="4774568" y="870921"/>
            <a:ext cx="3033499" cy="28959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sz="1300"/>
              <a:t>2nd mode, f = 1.80 GHz</a:t>
            </a:r>
            <a:endParaRPr sz="1300"/>
          </a:p>
        </p:txBody>
      </p:sp>
      <p:pic>
        <p:nvPicPr>
          <p:cNvPr id="352148226" name="" hidden="0"/>
          <p:cNvPicPr>
            <a:picLocks noChangeAspect="1"/>
          </p:cNvPicPr>
          <p:nvPr isPhoto="0" userDrawn="0"/>
        </p:nvPicPr>
        <p:blipFill>
          <a:blip r:embed="rId4"/>
          <a:stretch/>
        </p:blipFill>
        <p:spPr bwMode="auto">
          <a:xfrm flipH="0" flipV="0">
            <a:off x="469672" y="2833278"/>
            <a:ext cx="4028135" cy="1773620"/>
          </a:xfrm>
          <a:prstGeom prst="rect">
            <a:avLst/>
          </a:prstGeom>
        </p:spPr>
      </p:pic>
      <p:sp>
        <p:nvSpPr>
          <p:cNvPr id="1716991430" name="" hidden="0"/>
          <p:cNvSpPr txBox="1"/>
          <p:nvPr isPhoto="0" userDrawn="0"/>
        </p:nvSpPr>
        <p:spPr bwMode="auto">
          <a:xfrm flipH="0" flipV="0">
            <a:off x="560477" y="2951093"/>
            <a:ext cx="3033895" cy="28959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sz="1300"/>
              <a:t>3rd mode, f = 1.84 GHz</a:t>
            </a:r>
            <a:endParaRPr sz="1300"/>
          </a:p>
        </p:txBody>
      </p:sp>
      <p:pic>
        <p:nvPicPr>
          <p:cNvPr id="917669834" name="" hidden="0"/>
          <p:cNvPicPr>
            <a:picLocks noChangeAspect="1"/>
          </p:cNvPicPr>
          <p:nvPr isPhoto="0" userDrawn="0"/>
        </p:nvPicPr>
        <p:blipFill>
          <a:blip r:embed="rId5"/>
          <a:stretch/>
        </p:blipFill>
        <p:spPr bwMode="auto">
          <a:xfrm flipH="0" flipV="0">
            <a:off x="4655527" y="2877996"/>
            <a:ext cx="4031271" cy="1775001"/>
          </a:xfrm>
          <a:prstGeom prst="rect">
            <a:avLst/>
          </a:prstGeom>
        </p:spPr>
      </p:pic>
      <p:sp>
        <p:nvSpPr>
          <p:cNvPr id="791120461" name="" hidden="0"/>
          <p:cNvSpPr txBox="1"/>
          <p:nvPr isPhoto="0" userDrawn="0"/>
        </p:nvSpPr>
        <p:spPr bwMode="auto">
          <a:xfrm flipH="0" flipV="0">
            <a:off x="4774567" y="3038679"/>
            <a:ext cx="3033859" cy="28959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sz="1300"/>
              <a:t>4th mode, f = 1.89 GHz</a:t>
            </a:r>
            <a:endParaRPr sz="1300"/>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1795980508" name="" hidden="0"/>
          <p:cNvSpPr/>
          <p:nvPr isPhoto="0" userDrawn="0"/>
        </p:nvSpPr>
        <p:spPr bwMode="auto">
          <a:xfrm flipH="0" flipV="0">
            <a:off x="4808981" y="1148691"/>
            <a:ext cx="117243" cy="365795"/>
          </a:xfrm>
        </p:spPr>
        <p:txBody>
          <a:bodyPr rot="0" spcFirstLastPara="0" vertOverflow="overflow" horzOverflow="clip" vert="horz" wrap="square" lIns="91440" tIns="45720" rIns="91440" bIns="45720" numCol="1" spcCol="0" rtlCol="0" fromWordArt="0" anchor="t" anchorCtr="0" forceAA="0" upright="0" compatLnSpc="1">
            <a:prstTxWarp prst="textNoShape"/>
            <a:spAutoFit/>
          </a:bodyPr>
          <a:p>
            <a:pPr>
              <a:defRPr/>
            </a:pPr>
            <a:endParaRPr/>
          </a:p>
        </p:txBody>
      </p:sp>
      <p:pic>
        <p:nvPicPr>
          <p:cNvPr id="1529866945" name="" hidden="0"/>
          <p:cNvPicPr>
            <a:picLocks noChangeAspect="1"/>
          </p:cNvPicPr>
          <p:nvPr isPhoto="0" userDrawn="0"/>
        </p:nvPicPr>
        <p:blipFill>
          <a:blip r:embed="rId2"/>
          <a:stretch/>
        </p:blipFill>
        <p:spPr bwMode="auto">
          <a:xfrm flipH="0" flipV="0">
            <a:off x="287783" y="693758"/>
            <a:ext cx="5370288" cy="3286986"/>
          </a:xfrm>
          <a:prstGeom prst="rect">
            <a:avLst/>
          </a:prstGeom>
        </p:spPr>
      </p:pic>
      <p:sp>
        <p:nvSpPr>
          <p:cNvPr id="1764044375" name="Titre 1" hidden="0"/>
          <p:cNvSpPr>
            <a:spLocks noGrp="1"/>
          </p:cNvSpPr>
          <p:nvPr isPhoto="0" userDrawn="0">
            <p:ph type="title" hasCustomPrompt="1"/>
          </p:nvPr>
        </p:nvSpPr>
        <p:spPr bwMode="auto"/>
        <p:txBody>
          <a:bodyPr anchor="ctr" anchorCtr="1"/>
          <a:lstStyle/>
          <a:p>
            <a:pPr>
              <a:defRPr/>
            </a:pPr>
            <a:r>
              <a:rPr/>
              <a:t>Longitudinal Impedance - Im</a:t>
            </a:r>
            <a:endParaRPr/>
          </a:p>
        </p:txBody>
      </p:sp>
      <p:sp>
        <p:nvSpPr>
          <p:cNvPr id="73363859" name="Espace réservé du pied de page 4" hidden="0"/>
          <p:cNvSpPr>
            <a:spLocks noGrp="1"/>
          </p:cNvSpPr>
          <p:nvPr isPhoto="0" userDrawn="0">
            <p:ph type="ftr" sz="quarter" idx="11" hasCustomPrompt="0"/>
          </p:nvPr>
        </p:nvSpPr>
        <p:spPr bwMode="auto">
          <a:xfrm>
            <a:off x="1904999" y="4767262"/>
            <a:ext cx="6626999" cy="270000"/>
          </a:xfrm>
        </p:spPr>
        <p:txBody>
          <a:bodyPr/>
          <a:lstStyle/>
          <a:p>
            <a:pPr>
              <a:defRPr/>
            </a:pPr>
            <a:r>
              <a:rPr/>
              <a:t>BGV Impedance</a:t>
            </a:r>
            <a:endParaRPr/>
          </a:p>
        </p:txBody>
      </p:sp>
      <p:sp>
        <p:nvSpPr>
          <p:cNvPr id="1676446664" name="Espace réservé du numéro de diapositive 5" hidden="0"/>
          <p:cNvSpPr>
            <a:spLocks noGrp="1"/>
          </p:cNvSpPr>
          <p:nvPr isPhoto="0" userDrawn="0">
            <p:ph type="sldNum" sz="quarter" idx="12" hasCustomPrompt="0"/>
          </p:nvPr>
        </p:nvSpPr>
        <p:spPr bwMode="auto"/>
        <p:txBody>
          <a:bodyPr/>
          <a:lstStyle/>
          <a:p>
            <a:pPr>
              <a:defRPr/>
            </a:pPr>
            <a:fld id="{7FF31E8D-D43B-6889-7BB8-B488DBD18257}" type="slidenum">
              <a:rPr lang="fr-FR"/>
              <a:t/>
            </a:fld>
            <a:endParaRPr lang="fr-FR"/>
          </a:p>
        </p:txBody>
      </p:sp>
      <p:sp>
        <p:nvSpPr>
          <p:cNvPr id="1543731493" name="" hidden="0"/>
          <p:cNvSpPr/>
          <p:nvPr isPhoto="0" userDrawn="0"/>
        </p:nvSpPr>
        <p:spPr bwMode="auto">
          <a:xfrm flipH="0" flipV="0">
            <a:off x="1194482" y="1948793"/>
            <a:ext cx="832068" cy="711637"/>
          </a:xfrm>
          <a:prstGeom prst="ellipse">
            <a:avLst/>
          </a:prstGeom>
          <a:solidFill>
            <a:schemeClr val="bg1">
              <a:alpha val="0"/>
            </a:schemeClr>
          </a:solidFill>
        </p:spPr>
        <p:style>
          <a:lnRef idx="1">
            <a:schemeClr val="accent1"/>
          </a:lnRef>
          <a:fillRef idx="3">
            <a:schemeClr val="accent1"/>
          </a:fillRef>
          <a:effectRef idx="2">
            <a:schemeClr val="accent1"/>
          </a:effectRef>
          <a:fontRef idx="minor">
            <a:schemeClr val="lt1"/>
          </a:fontRef>
        </p:style>
      </p:sp>
      <p:cxnSp>
        <p:nvCxnSpPr>
          <p:cNvPr id="0" name="" hidden="0"/>
          <p:cNvCxnSpPr>
            <a:cxnSpLocks/>
          </p:cNvCxnSpPr>
          <p:nvPr isPhoto="0" userDrawn="0"/>
        </p:nvCxnSpPr>
        <p:spPr bwMode="auto">
          <a:xfrm rot="5399978" flipH="0" flipV="1">
            <a:off x="3081398" y="1233342"/>
            <a:ext cx="1149581" cy="4003758"/>
          </a:xfrm>
          <a:prstGeom prst="line">
            <a:avLst/>
          </a:prstGeom>
          <a:ln w="12699" cap="flat" cmpd="sng" algn="ctr">
            <a:solidFill>
              <a:schemeClr val="accent1">
                <a:shade val="95000"/>
                <a:satMod val="105000"/>
              </a:schemeClr>
            </a:solidFill>
            <a:prstDash val="solid"/>
            <a:tailEnd type="arrow" len="med"/>
          </a:ln>
        </p:spPr>
        <p:style>
          <a:lnRef idx="1">
            <a:schemeClr val="accent1"/>
          </a:lnRef>
          <a:fillRef idx="3">
            <a:schemeClr val="accent1"/>
          </a:fillRef>
          <a:effectRef idx="2">
            <a:schemeClr val="accent1"/>
          </a:effectRef>
          <a:fontRef idx="minor">
            <a:schemeClr val="lt1"/>
          </a:fontRef>
        </p:style>
      </p:cxnSp>
      <p:sp>
        <p:nvSpPr>
          <p:cNvPr id="1828829204" name="" hidden="0"/>
          <p:cNvSpPr txBox="1"/>
          <p:nvPr isPhoto="0" userDrawn="0"/>
        </p:nvSpPr>
        <p:spPr bwMode="auto">
          <a:xfrm flipH="0" flipV="0">
            <a:off x="5759913" y="843017"/>
            <a:ext cx="3289622" cy="1280196"/>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sz="1300">
                <a:solidFill>
                  <a:schemeClr val="accent5"/>
                </a:solidFill>
              </a:rPr>
              <a:t>Im(Z/n) at low frequency, far from 1st resonance (n=f/f</a:t>
            </a:r>
            <a:r>
              <a:rPr sz="1300" baseline="-25000">
                <a:solidFill>
                  <a:schemeClr val="accent5"/>
                </a:solidFill>
              </a:rPr>
              <a:t>rev</a:t>
            </a:r>
            <a:r>
              <a:rPr sz="1300">
                <a:solidFill>
                  <a:schemeClr val="accent5"/>
                </a:solidFill>
              </a:rPr>
              <a:t>= f / 11245</a:t>
            </a:r>
            <a:r>
              <a:rPr sz="1300">
                <a:solidFill>
                  <a:schemeClr val="accent5"/>
                </a:solidFill>
              </a:rPr>
              <a:t> Hz): </a:t>
            </a:r>
            <a:endParaRPr sz="1300">
              <a:solidFill>
                <a:schemeClr val="accent5"/>
              </a:solidFill>
            </a:endParaRPr>
          </a:p>
          <a:p>
            <a:pPr algn="ctr">
              <a:defRPr/>
            </a:pPr>
            <a:endParaRPr sz="1300">
              <a:solidFill>
                <a:schemeClr val="accent5"/>
              </a:solidFill>
            </a:endParaRPr>
          </a:p>
          <a:p>
            <a:pPr algn="ctr">
              <a:defRPr/>
            </a:pPr>
            <a:r>
              <a:rPr sz="1300" b="1">
                <a:solidFill>
                  <a:schemeClr val="accent5"/>
                </a:solidFill>
              </a:rPr>
              <a:t>Im(Z/n)=0.382 mOhm</a:t>
            </a:r>
            <a:endParaRPr sz="1300" b="1">
              <a:solidFill>
                <a:schemeClr val="accent5"/>
              </a:solidFill>
            </a:endParaRPr>
          </a:p>
          <a:p>
            <a:pPr algn="ctr">
              <a:defRPr/>
            </a:pPr>
            <a:r>
              <a:rPr sz="1300" b="1">
                <a:solidFill>
                  <a:schemeClr val="accent5"/>
                </a:solidFill>
              </a:rPr>
              <a:t>(Demonstrator : 0.74 mOhm : almost reduced by a factor two)</a:t>
            </a:r>
            <a:endParaRPr sz="1300" b="1">
              <a:solidFill>
                <a:schemeClr val="accent5"/>
              </a:solidFill>
            </a:endParaRPr>
          </a:p>
        </p:txBody>
      </p:sp>
      <p:sp>
        <p:nvSpPr>
          <p:cNvPr id="720955957" name="" hidden="0"/>
          <p:cNvSpPr/>
          <p:nvPr isPhoto="0" userDrawn="0"/>
        </p:nvSpPr>
        <p:spPr bwMode="auto">
          <a:xfrm flipH="0" flipV="0">
            <a:off x="7785876" y="2171634"/>
            <a:ext cx="50297" cy="365795"/>
          </a:xfrm>
        </p:spPr>
        <p:txBody>
          <a:bodyPr rot="0" spcFirstLastPara="0" vertOverflow="overflow" horzOverflow="clip" vert="horz" wrap="square" lIns="91440" tIns="45720" rIns="91440" bIns="45720" numCol="1" spcCol="0" rtlCol="0" fromWordArt="0" anchor="t" anchorCtr="0" forceAA="0" upright="0" compatLnSpc="1">
            <a:prstTxWarp prst="textNoShape"/>
            <a:spAutoFit/>
          </a:bodyPr>
          <a:p>
            <a:pPr>
              <a:defRPr/>
            </a:pPr>
            <a:endParaRPr/>
          </a:p>
        </p:txBody>
      </p:sp>
      <p:sp>
        <p:nvSpPr>
          <p:cNvPr id="1091683601" name="" hidden="0"/>
          <p:cNvSpPr/>
          <p:nvPr isPhoto="0" userDrawn="0"/>
        </p:nvSpPr>
        <p:spPr bwMode="auto">
          <a:xfrm flipH="0" flipV="0">
            <a:off x="5632455" y="2630654"/>
            <a:ext cx="51233" cy="365795"/>
          </a:xfrm>
        </p:spPr>
        <p:txBody>
          <a:bodyPr rot="0" spcFirstLastPara="0" vertOverflow="overflow" horzOverflow="clip" vert="horz" wrap="square" lIns="91440" tIns="45720" rIns="91440" bIns="45720" numCol="1" spcCol="0" rtlCol="0" fromWordArt="0" anchor="t" anchorCtr="0" forceAA="0" upright="0" compatLnSpc="1">
            <a:prstTxWarp prst="textNoShape"/>
            <a:spAutoFit/>
          </a:bodyPr>
          <a:p>
            <a:pPr>
              <a:defRPr/>
            </a:pPr>
            <a:endParaRPr/>
          </a:p>
        </p:txBody>
      </p:sp>
      <p:pic>
        <p:nvPicPr>
          <p:cNvPr id="1655269030" name="" hidden="0"/>
          <p:cNvPicPr>
            <a:picLocks noChangeAspect="1"/>
          </p:cNvPicPr>
          <p:nvPr isPhoto="0" userDrawn="0"/>
        </p:nvPicPr>
        <p:blipFill>
          <a:blip r:embed="rId3"/>
          <a:stretch/>
        </p:blipFill>
        <p:spPr bwMode="auto">
          <a:xfrm flipH="0" flipV="0">
            <a:off x="5747679" y="2899833"/>
            <a:ext cx="2939483" cy="1799166"/>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578222485" name="Titre 1" hidden="0"/>
          <p:cNvSpPr>
            <a:spLocks noGrp="1"/>
          </p:cNvSpPr>
          <p:nvPr isPhoto="0" userDrawn="0">
            <p:ph type="title" hasCustomPrompt="1"/>
          </p:nvPr>
        </p:nvSpPr>
        <p:spPr bwMode="auto"/>
        <p:txBody>
          <a:bodyPr anchor="ctr" anchorCtr="1"/>
          <a:lstStyle/>
          <a:p>
            <a:pPr>
              <a:defRPr/>
            </a:pPr>
            <a:r>
              <a:rPr/>
              <a:t>Power loss calculation</a:t>
            </a:r>
            <a:endParaRPr/>
          </a:p>
        </p:txBody>
      </p:sp>
      <p:sp>
        <p:nvSpPr>
          <p:cNvPr id="1766122064" name="Espace réservé du pied de page 4" hidden="0"/>
          <p:cNvSpPr>
            <a:spLocks noGrp="1"/>
          </p:cNvSpPr>
          <p:nvPr isPhoto="0" userDrawn="0">
            <p:ph type="ftr" sz="quarter" idx="11" hasCustomPrompt="0"/>
          </p:nvPr>
        </p:nvSpPr>
        <p:spPr bwMode="auto">
          <a:xfrm>
            <a:off x="1904999" y="4767262"/>
            <a:ext cx="6626999" cy="270000"/>
          </a:xfrm>
        </p:spPr>
        <p:txBody>
          <a:bodyPr/>
          <a:lstStyle/>
          <a:p>
            <a:pPr>
              <a:defRPr/>
            </a:pPr>
            <a:r>
              <a:rPr/>
              <a:t>BGV Impedance</a:t>
            </a:r>
            <a:endParaRPr/>
          </a:p>
        </p:txBody>
      </p:sp>
      <p:sp>
        <p:nvSpPr>
          <p:cNvPr id="1577320557" name="Espace réservé du numéro de diapositive 5" hidden="0"/>
          <p:cNvSpPr>
            <a:spLocks noGrp="1"/>
          </p:cNvSpPr>
          <p:nvPr isPhoto="0" userDrawn="0">
            <p:ph type="sldNum" sz="quarter" idx="12" hasCustomPrompt="0"/>
          </p:nvPr>
        </p:nvSpPr>
        <p:spPr bwMode="auto"/>
        <p:txBody>
          <a:bodyPr/>
          <a:lstStyle/>
          <a:p>
            <a:pPr>
              <a:defRPr/>
            </a:pPr>
            <a:fld id="{02E63354-C98F-D191-1ABA-69808EC7EAD5}" type="slidenum">
              <a:rPr lang="fr-FR"/>
              <a:t/>
            </a:fld>
            <a:endParaRPr lang="fr-FR"/>
          </a:p>
        </p:txBody>
      </p:sp>
      <p:pic>
        <p:nvPicPr>
          <p:cNvPr id="1262573063" name="" hidden="0"/>
          <p:cNvPicPr>
            <a:picLocks noChangeAspect="1"/>
          </p:cNvPicPr>
          <p:nvPr isPhoto="0" userDrawn="0"/>
        </p:nvPicPr>
        <p:blipFill>
          <a:blip r:embed="rId3"/>
          <a:stretch/>
        </p:blipFill>
        <p:spPr bwMode="auto">
          <a:xfrm flipH="0" flipV="0">
            <a:off x="5573792" y="2613271"/>
            <a:ext cx="3051988" cy="2288991"/>
          </a:xfrm>
          <a:prstGeom prst="rect">
            <a:avLst/>
          </a:prstGeom>
        </p:spPr>
      </p:pic>
      <p:sp>
        <p:nvSpPr>
          <p:cNvPr id="552818854" name="Content Placeholder 2" hidden="0"/>
          <p:cNvSpPr>
            <a:spLocks noGrp="1"/>
          </p:cNvSpPr>
          <p:nvPr isPhoto="0" userDrawn="0">
            <p:ph idx="1" hasCustomPrompt="0"/>
          </p:nvPr>
        </p:nvSpPr>
        <p:spPr bwMode="auto">
          <a:xfrm flipH="0" flipV="0">
            <a:off x="395535" y="729388"/>
            <a:ext cx="8640959" cy="3789694"/>
          </a:xfrm>
        </p:spPr>
        <p:txBody>
          <a:bodyPr vertOverflow="overflow" horzOverflow="clip" vert="horz" wrap="square" lIns="0" tIns="0" rIns="0" bIns="0" numCol="1" spcCol="0" rtlCol="0" fromWordArt="0" anchor="t" anchorCtr="0" forceAA="0" upright="0" compatLnSpc="0">
            <a:normAutofit/>
          </a:bodyPr>
          <a:lstStyle/>
          <a:p>
            <a:pPr algn="l" defTabSz="457200">
              <a:lnSpc>
                <a:spcPct val="80000"/>
              </a:lnSpc>
              <a:spcBef>
                <a:spcPts val="0"/>
              </a:spcBef>
              <a:spcAft>
                <a:spcPts val="0"/>
              </a:spcAft>
              <a:buClr>
                <a:schemeClr val="tx1"/>
              </a:buClr>
              <a:buFont typeface="Arial"/>
              <a:buChar char="•"/>
              <a:defRPr/>
            </a:pPr>
            <a:r>
              <a:rPr lang="en-US" sz="1300">
                <a:latin typeface="Arial"/>
                <a:ea typeface="Arial"/>
                <a:cs typeface="Arial"/>
              </a:rPr>
              <a:t>From</a:t>
            </a:r>
            <a:r>
              <a:rPr lang="en-US" sz="1300">
                <a:latin typeface="Arial"/>
                <a:ea typeface="Arial"/>
                <a:cs typeface="Arial"/>
              </a:rPr>
              <a:t> </a:t>
            </a:r>
            <a:r>
              <a:rPr lang="en-US" sz="1300" i="1">
                <a:latin typeface="Arial"/>
                <a:ea typeface="Arial"/>
                <a:cs typeface="Arial"/>
              </a:rPr>
              <a:t>Ohm</a:t>
            </a:r>
            <a:r>
              <a:rPr lang="en-US" sz="1300">
                <a:latin typeface="Arial"/>
                <a:ea typeface="Arial"/>
                <a:cs typeface="Arial"/>
              </a:rPr>
              <a:t>’s law:</a:t>
            </a:r>
            <a:r>
              <a:rPr sz="1300">
                <a:latin typeface="Arial"/>
                <a:ea typeface="Arial"/>
                <a:cs typeface="Arial"/>
              </a:rPr>
              <a:t> </a:t>
            </a:r>
            <a:r>
              <a:rPr sz="1300" b="1">
                <a:latin typeface="Arial"/>
                <a:ea typeface="Arial"/>
                <a:cs typeface="Arial"/>
              </a:rPr>
              <a:t>P</a:t>
            </a:r>
            <a:r>
              <a:rPr sz="1300" b="1" baseline="-25000">
                <a:latin typeface="Arial"/>
                <a:ea typeface="Arial"/>
                <a:cs typeface="Arial"/>
              </a:rPr>
              <a:t>loss</a:t>
            </a:r>
            <a:r>
              <a:rPr sz="1300" b="1">
                <a:latin typeface="Arial"/>
                <a:ea typeface="Arial"/>
                <a:cs typeface="Arial"/>
              </a:rPr>
              <a:t>=(I</a:t>
            </a:r>
            <a:r>
              <a:rPr sz="1300" b="1" baseline="-25000">
                <a:latin typeface="Arial"/>
                <a:ea typeface="Arial"/>
                <a:cs typeface="Arial"/>
              </a:rPr>
              <a:t>bunch</a:t>
            </a:r>
            <a:r>
              <a:rPr sz="1300" b="1">
                <a:latin typeface="Arial"/>
                <a:ea typeface="Arial"/>
                <a:cs typeface="Arial"/>
              </a:rPr>
              <a:t>N</a:t>
            </a:r>
            <a:r>
              <a:rPr sz="1300" b="1" baseline="-25000">
                <a:latin typeface="Arial"/>
                <a:ea typeface="Arial"/>
                <a:cs typeface="Arial"/>
              </a:rPr>
              <a:t>bunch</a:t>
            </a:r>
            <a:r>
              <a:rPr sz="1300" b="1">
                <a:latin typeface="Arial"/>
                <a:ea typeface="Arial"/>
                <a:cs typeface="Arial"/>
              </a:rPr>
              <a:t>)</a:t>
            </a:r>
            <a:r>
              <a:rPr sz="1300" b="1" baseline="30000">
                <a:latin typeface="Arial"/>
                <a:ea typeface="Arial"/>
                <a:cs typeface="Arial"/>
              </a:rPr>
              <a:t>2</a:t>
            </a:r>
            <a:r>
              <a:rPr sz="1300" b="1">
                <a:latin typeface="Arial"/>
                <a:ea typeface="Arial"/>
                <a:cs typeface="Arial"/>
              </a:rPr>
              <a:t>Z</a:t>
            </a:r>
            <a:r>
              <a:rPr sz="1300" b="1" baseline="-25000">
                <a:latin typeface="Arial"/>
                <a:ea typeface="Arial"/>
                <a:cs typeface="Arial"/>
              </a:rPr>
              <a:t>loss</a:t>
            </a:r>
            <a:r>
              <a:rPr sz="1300" b="0">
                <a:latin typeface="Arial"/>
                <a:ea typeface="Arial"/>
                <a:cs typeface="Arial"/>
              </a:rPr>
              <a:t>, with :</a:t>
            </a:r>
            <a:endParaRPr sz="1300" b="0">
              <a:latin typeface="Arial"/>
              <a:ea typeface="Arial"/>
              <a:cs typeface="Arial"/>
            </a:endParaRPr>
          </a:p>
          <a:p>
            <a:pPr lvl="1" algn="l" defTabSz="457200">
              <a:lnSpc>
                <a:spcPct val="80000"/>
              </a:lnSpc>
              <a:spcBef>
                <a:spcPts val="0"/>
              </a:spcBef>
              <a:spcAft>
                <a:spcPts val="0"/>
              </a:spcAft>
              <a:buClr>
                <a:schemeClr val="tx1"/>
              </a:buClr>
              <a:buFont typeface="Arial"/>
              <a:buChar char="•"/>
              <a:defRPr/>
            </a:pPr>
            <a:r>
              <a:rPr sz="1300" b="0">
                <a:latin typeface="Arial"/>
                <a:ea typeface="Arial"/>
                <a:cs typeface="Arial"/>
              </a:rPr>
              <a:t> I</a:t>
            </a:r>
            <a:r>
              <a:rPr sz="1300" b="0" baseline="-25000">
                <a:latin typeface="Arial"/>
                <a:ea typeface="Arial"/>
                <a:cs typeface="Arial"/>
              </a:rPr>
              <a:t>bunch</a:t>
            </a:r>
            <a:r>
              <a:rPr sz="1300" b="0">
                <a:latin typeface="Arial"/>
                <a:ea typeface="Arial"/>
                <a:cs typeface="Arial"/>
              </a:rPr>
              <a:t>=nef</a:t>
            </a:r>
            <a:r>
              <a:rPr sz="1300" b="0" baseline="-25000">
                <a:latin typeface="Arial"/>
                <a:ea typeface="Arial"/>
                <a:cs typeface="Arial"/>
              </a:rPr>
              <a:t>0</a:t>
            </a:r>
            <a:endParaRPr sz="1300" b="0" baseline="-25000">
              <a:latin typeface="Arial"/>
              <a:ea typeface="Arial"/>
              <a:cs typeface="Arial"/>
            </a:endParaRPr>
          </a:p>
          <a:p>
            <a:pPr lvl="2" algn="l" defTabSz="457200">
              <a:lnSpc>
                <a:spcPct val="100000"/>
              </a:lnSpc>
              <a:spcBef>
                <a:spcPts val="0"/>
              </a:spcBef>
              <a:spcAft>
                <a:spcPts val="0"/>
              </a:spcAft>
              <a:buClr>
                <a:schemeClr val="tx1"/>
              </a:buClr>
              <a:buFont typeface="Arial"/>
              <a:buChar char="•"/>
              <a:defRPr/>
            </a:pPr>
            <mc:AlternateContent xmlns:mc="http://schemas.openxmlformats.org/markup-compatibility/2006" xmlns:m="http://schemas.openxmlformats.org/officeDocument/2006/math">
              <mc:Choice xmlns:a14="http://schemas.microsoft.com/office/drawing/2010/main" Requires="a14">
                <a14:m>
                  <m:oMathPara>
                    <m:oMathParaPr/>
                    <m:oMath>
                      <m:r>
                        <m:rPr/>
                        <a:rPr lang="en-US" sz="1300" b="1" i="1">
                          <a:latin typeface="Cambria Math"/>
                          <a:ea typeface="Cambria Math"/>
                          <a:cs typeface="Cambria Math"/>
                        </a:rPr>
                        <m:t>𝒏</m:t>
                      </m:r>
                    </m:oMath>
                  </m:oMathPara>
                </a14:m>
              </mc:Choice>
              <mc:Fallback/>
            </mc:AlternateContent>
            <a:r>
              <a:rPr lang="en-US" sz="1300">
                <a:latin typeface="Arial"/>
                <a:ea typeface="Arial"/>
                <a:cs typeface="Arial"/>
              </a:rPr>
              <a:t>: numbe</a:t>
            </a:r>
            <a:r>
              <a:rPr lang="en-US" sz="1300" strike="noStrike" cap="none" spc="0">
                <a:latin typeface="Arial"/>
                <a:ea typeface="Arial"/>
                <a:cs typeface="Arial"/>
              </a:rPr>
              <a:t>r of charges per bunch</a:t>
            </a:r>
            <a:r>
              <a:rPr sz="1300" strike="noStrike" cap="none" spc="0">
                <a:latin typeface="Arial"/>
                <a:ea typeface="Arial"/>
                <a:cs typeface="Arial"/>
              </a:rPr>
              <a:t> </a:t>
            </a:r>
            <a:r>
              <a:rPr sz="1300" strike="noStrike" cap="none" spc="0">
                <a:solidFill>
                  <a:schemeClr val="tx2"/>
                </a:solidFill>
                <a:latin typeface="Arial"/>
                <a:ea typeface="Arial"/>
                <a:cs typeface="Arial"/>
              </a:rPr>
              <a:t>= 2.3e11 p/bunch</a:t>
            </a:r>
            <a:endParaRPr sz="1300" strike="noStrike" cap="none" spc="0">
              <a:solidFill>
                <a:schemeClr val="tx2"/>
              </a:solidFill>
              <a:latin typeface="Arial"/>
              <a:ea typeface="Arial"/>
              <a:cs typeface="Arial"/>
            </a:endParaRPr>
          </a:p>
          <a:p>
            <a:pPr lvl="2" algn="l" defTabSz="457200">
              <a:lnSpc>
                <a:spcPct val="100000"/>
              </a:lnSpc>
              <a:spcBef>
                <a:spcPts val="0"/>
              </a:spcBef>
              <a:spcAft>
                <a:spcPts val="0"/>
              </a:spcAft>
              <a:buClr>
                <a:schemeClr val="tx1"/>
              </a:buClr>
              <a:buFont typeface="Arial"/>
              <a:buChar char="•"/>
              <a:defRPr/>
            </a:pPr>
            <mc:AlternateContent xmlns:mc="http://schemas.openxmlformats.org/markup-compatibility/2006" xmlns:m="http://schemas.openxmlformats.org/officeDocument/2006/math">
              <mc:Choice xmlns:a14="http://schemas.microsoft.com/office/drawing/2010/main" Requires="a14">
                <a14:m>
                  <m:oMathPara>
                    <m:oMathParaPr/>
                    <m:oMath>
                      <m:r>
                        <m:rPr/>
                        <a:rPr lang="en-US" sz="1300" b="1" i="1" strike="noStrike" cap="none" spc="0">
                          <a:latin typeface="Cambria Math"/>
                          <a:ea typeface="Cambria Math"/>
                          <a:cs typeface="Cambria Math"/>
                        </a:rPr>
                        <m:t>𝒆</m:t>
                      </m:r>
                    </m:oMath>
                  </m:oMathPara>
                </a14:m>
              </mc:Choice>
              <mc:Fallback/>
            </mc:AlternateContent>
            <a:r>
              <a:rPr lang="en-US" sz="1300" strike="noStrike" cap="none" spc="0">
                <a:latin typeface="Arial"/>
                <a:ea typeface="Arial"/>
                <a:cs typeface="Arial"/>
              </a:rPr>
              <a:t>: elementary charge</a:t>
            </a:r>
            <a:endParaRPr sz="1300" strike="noStrike" cap="none" spc="0">
              <a:latin typeface="Arial"/>
              <a:ea typeface="Arial"/>
              <a:cs typeface="Arial"/>
            </a:endParaRPr>
          </a:p>
          <a:p>
            <a:pPr lvl="2" algn="l" defTabSz="457200">
              <a:lnSpc>
                <a:spcPct val="100000"/>
              </a:lnSpc>
              <a:spcBef>
                <a:spcPts val="0"/>
              </a:spcBef>
              <a:spcAft>
                <a:spcPts val="0"/>
              </a:spcAft>
              <a:buClr>
                <a:schemeClr val="tx1"/>
              </a:buClr>
              <a:buFont typeface="Arial"/>
              <a:buChar char="•"/>
              <a:defRPr/>
            </a:pPr>
            <mc:AlternateContent xmlns:mc="http://schemas.openxmlformats.org/markup-compatibility/2006" xmlns:m="http://schemas.openxmlformats.org/officeDocument/2006/math">
              <mc:Choice xmlns:a14="http://schemas.microsoft.com/office/drawing/2010/main" Requires="a14">
                <a14:m>
                  <m:oMathPara>
                    <m:oMathParaPr/>
                    <m:oMath>
                      <m:sSub>
                        <m:sSubPr>
                          <m:ctrlPr>
                            <a:rPr lang="en-US" sz="1300" i="1" strike="noStrike">
                              <a:latin typeface="Cambria Math"/>
                              <a:ea typeface="Cambria Math"/>
                              <a:cs typeface="Cambria Math"/>
                            </a:rPr>
                          </m:ctrlPr>
                        </m:sSubPr>
                        <m:e>
                          <m:r>
                            <m:rPr/>
                            <a:rPr lang="en-US" sz="1300" b="1" i="1" strike="noStrike" cap="none" spc="0">
                              <a:latin typeface="Cambria Math"/>
                              <a:ea typeface="Cambria Math"/>
                              <a:cs typeface="Cambria Math"/>
                            </a:rPr>
                            <m:t>𝒇</m:t>
                          </m:r>
                        </m:e>
                        <m:sub>
                          <m:r>
                            <m:rPr/>
                            <a:rPr lang="en-US" sz="1300" b="1" i="1" strike="noStrike" cap="none" spc="0">
                              <a:latin typeface="Cambria Math"/>
                              <a:ea typeface="Cambria Math"/>
                              <a:cs typeface="Cambria Math"/>
                            </a:rPr>
                            <m:t>𝟎</m:t>
                          </m:r>
                        </m:sub>
                      </m:sSub>
                      <m:r>
                        <m:rPr/>
                        <a:rPr lang="en-US" sz="1300" b="1" i="1" strike="noStrike" cap="none" spc="0">
                          <a:latin typeface="Cambria Math"/>
                          <a:ea typeface="Cambria Math"/>
                          <a:cs typeface="Cambria Math"/>
                        </a:rPr>
                        <m:t>=</m:t>
                      </m:r>
                      <m:r>
                        <m:rPr/>
                        <a:rPr lang="en-US" sz="1300" b="1" i="1" strike="noStrike" cap="none" spc="0">
                          <a:latin typeface="Cambria Math"/>
                          <a:ea typeface="Cambria Math"/>
                          <a:cs typeface="Cambria Math"/>
                        </a:rPr>
                        <m:t>𝟐</m:t>
                      </m:r>
                      <m:r>
                        <m:rPr/>
                        <a:rPr lang="en-US" sz="1300" b="1" i="1" strike="noStrike" cap="none" spc="0">
                          <a:latin typeface="Cambria Math"/>
                          <a:ea typeface="Cambria Math"/>
                          <a:cs typeface="Cambria Math"/>
                        </a:rPr>
                        <m:t>𝝅</m:t>
                      </m:r>
                      <m:r>
                        <m:rPr/>
                        <a:rPr lang="en-US" sz="1300" b="1" i="1" strike="noStrike" cap="none" spc="0">
                          <a:latin typeface="Cambria Math"/>
                          <a:ea typeface="Cambria Math"/>
                          <a:cs typeface="Cambria Math"/>
                        </a:rPr>
                        <m:t>/</m:t>
                      </m:r>
                      <m:sSub>
                        <m:sSubPr>
                          <m:ctrlPr>
                            <a:rPr lang="en-US" sz="1300" b="1" i="1" strike="noStrike">
                              <a:latin typeface="Cambria Math"/>
                              <a:ea typeface="Cambria Math"/>
                              <a:cs typeface="Cambria Math"/>
                            </a:rPr>
                          </m:ctrlPr>
                        </m:sSubPr>
                        <m:e>
                          <m:r>
                            <m:rPr/>
                            <a:rPr lang="en-US" sz="1300" b="1" i="1" strike="noStrike" cap="none" spc="0">
                              <a:latin typeface="Cambria Math"/>
                              <a:ea typeface="Cambria Math"/>
                              <a:cs typeface="Cambria Math"/>
                            </a:rPr>
                            <m:t>𝝎</m:t>
                          </m:r>
                        </m:e>
                        <m:sub>
                          <m:r>
                            <m:rPr/>
                            <a:rPr lang="en-US" sz="1300" b="1" i="1" strike="noStrike" cap="none" spc="0">
                              <a:latin typeface="Cambria Math"/>
                              <a:ea typeface="Cambria Math"/>
                              <a:cs typeface="Cambria Math"/>
                            </a:rPr>
                            <m:t>𝟎</m:t>
                          </m:r>
                        </m:sub>
                      </m:sSub>
                    </m:oMath>
                  </m:oMathPara>
                </a14:m>
              </mc:Choice>
              <mc:Fallback/>
            </mc:AlternateContent>
            <a:r>
              <a:rPr lang="en-US" sz="1300" strike="noStrike" cap="none" spc="0">
                <a:latin typeface="Arial"/>
                <a:ea typeface="Arial"/>
                <a:cs typeface="Arial"/>
              </a:rPr>
              <a:t>: revolution frequency </a:t>
            </a:r>
            <a:r>
              <a:rPr lang="en-US" sz="1300" strike="noStrike" cap="none" spc="0">
                <a:solidFill>
                  <a:schemeClr val="tx2"/>
                </a:solidFill>
                <a:latin typeface="Arial"/>
                <a:ea typeface="Arial"/>
                <a:cs typeface="Arial"/>
              </a:rPr>
              <a:t>= 11245 Hz (HL-LHC)</a:t>
            </a:r>
            <a:endParaRPr sz="1300" strike="noStrike" cap="none" spc="0">
              <a:solidFill>
                <a:schemeClr val="tx2"/>
              </a:solidFill>
              <a:latin typeface="Arial"/>
              <a:ea typeface="Arial"/>
              <a:cs typeface="Arial"/>
            </a:endParaRPr>
          </a:p>
          <a:p>
            <a:pPr lvl="2" algn="l" defTabSz="457200">
              <a:lnSpc>
                <a:spcPct val="100000"/>
              </a:lnSpc>
              <a:spcBef>
                <a:spcPts val="0"/>
              </a:spcBef>
              <a:spcAft>
                <a:spcPts val="0"/>
              </a:spcAft>
              <a:buClr>
                <a:schemeClr val="tx1"/>
              </a:buClr>
              <a:buFont typeface="Arial"/>
              <a:buChar char="•"/>
              <a:defRPr/>
            </a:pPr>
            <mc:AlternateContent xmlns:mc="http://schemas.openxmlformats.org/markup-compatibility/2006" xmlns:m="http://schemas.openxmlformats.org/officeDocument/2006/math">
              <mc:Choice xmlns:a14="http://schemas.microsoft.com/office/drawing/2010/main" Requires="a14">
                <a14:m>
                  <m:oMathPara>
                    <m:oMathParaPr/>
                    <m:oMath>
                      <m:sSub>
                        <m:sSubPr>
                          <m:ctrlPr>
                            <a:rPr lang="en-US" sz="1300" i="1" strike="noStrike">
                              <a:latin typeface="Cambria Math"/>
                              <a:ea typeface="Cambria Math"/>
                              <a:cs typeface="Cambria Math"/>
                            </a:rPr>
                          </m:ctrlPr>
                        </m:sSubPr>
                        <m:e>
                          <m:r>
                            <m:rPr/>
                            <a:rPr lang="en-US" sz="1300" b="1" i="1" strike="noStrike" cap="none" spc="0">
                              <a:latin typeface="Cambria Math"/>
                              <a:ea typeface="Cambria Math"/>
                              <a:cs typeface="Cambria Math"/>
                            </a:rPr>
                            <m:t>𝑵</m:t>
                          </m:r>
                        </m:e>
                        <m:sub>
                          <m:r>
                            <m:rPr/>
                            <a:rPr lang="en-US" sz="1300" b="1" i="1" strike="noStrike" cap="none" spc="0">
                              <a:latin typeface="Cambria Math"/>
                              <a:ea typeface="Cambria Math"/>
                              <a:cs typeface="Cambria Math"/>
                            </a:rPr>
                            <m:t>𝒃𝒖𝒏𝒄𝒉</m:t>
                          </m:r>
                        </m:sub>
                      </m:sSub>
                    </m:oMath>
                  </m:oMathPara>
                </a14:m>
              </mc:Choice>
              <mc:Fallback/>
            </mc:AlternateContent>
            <a:r>
              <a:rPr lang="en-US" sz="1300" strike="noStrike" cap="none" spc="0">
                <a:latin typeface="Arial"/>
                <a:ea typeface="Arial"/>
                <a:cs typeface="Arial"/>
              </a:rPr>
              <a:t>: number of bunches</a:t>
            </a:r>
            <a:r>
              <a:rPr sz="1300" strike="noStrike" cap="none" spc="0">
                <a:latin typeface="Arial"/>
                <a:ea typeface="Arial"/>
                <a:cs typeface="Arial"/>
              </a:rPr>
              <a:t> </a:t>
            </a:r>
            <a:r>
              <a:rPr sz="1300" strike="noStrike" cap="none" spc="0">
                <a:solidFill>
                  <a:schemeClr val="tx2"/>
                </a:solidFill>
                <a:latin typeface="Arial"/>
                <a:ea typeface="Arial"/>
                <a:cs typeface="Arial"/>
              </a:rPr>
              <a:t>= 2808</a:t>
            </a:r>
            <a:endParaRPr sz="1300" strike="noStrike" cap="none" spc="0">
              <a:solidFill>
                <a:schemeClr val="tx2"/>
              </a:solidFill>
              <a:latin typeface="Arial"/>
              <a:ea typeface="Arial"/>
              <a:cs typeface="Arial"/>
            </a:endParaRPr>
          </a:p>
          <a:p>
            <a:pPr lvl="2" algn="l" defTabSz="457200">
              <a:lnSpc>
                <a:spcPct val="100000"/>
              </a:lnSpc>
              <a:spcBef>
                <a:spcPts val="0"/>
              </a:spcBef>
              <a:spcAft>
                <a:spcPts val="0"/>
              </a:spcAft>
              <a:buClr>
                <a:schemeClr val="tx1"/>
              </a:buClr>
              <a:buFont typeface="Arial"/>
              <a:buChar char="•"/>
              <a:defRPr/>
            </a:pPr>
            <a:r>
              <a:rPr lang="en-US" sz="1300" strike="noStrike" cap="none" spc="0">
                <a:latin typeface="Arial"/>
                <a:ea typeface="Arial"/>
                <a:cs typeface="Arial"/>
              </a:rPr>
              <a:t>Assumin</a:t>
            </a:r>
            <a:r>
              <a:rPr lang="en-US" sz="1300" strike="noStrike" cap="none" spc="0">
                <a:solidFill>
                  <a:schemeClr val="accent5"/>
                </a:solidFill>
                <a:latin typeface="Arial"/>
                <a:ea typeface="Arial"/>
                <a:cs typeface="Arial"/>
              </a:rPr>
              <a:t>g</a:t>
            </a:r>
            <a:r>
              <a:rPr lang="en-US" sz="1300">
                <a:solidFill>
                  <a:schemeClr val="accent5"/>
                </a:solidFill>
                <a:latin typeface="Arial"/>
                <a:ea typeface="Arial"/>
                <a:cs typeface="Arial"/>
              </a:rPr>
              <a:t> </a:t>
            </a:r>
            <a:r>
              <a:rPr lang="en-US" sz="1300">
                <a:solidFill>
                  <a:schemeClr val="accent5"/>
                </a:solidFill>
                <a:latin typeface="Arial"/>
                <a:ea typeface="Arial"/>
                <a:cs typeface="Arial"/>
              </a:rPr>
              <a:t>equidistant spaced bunches </a:t>
            </a:r>
            <mc:AlternateContent xmlns:mc="http://schemas.openxmlformats.org/markup-compatibility/2006" xmlns:m="http://schemas.openxmlformats.org/officeDocument/2006/math">
              <mc:Choice xmlns:a14="http://schemas.microsoft.com/office/drawing/2010/main" Requires="a14">
                <a14:m>
                  <m:oMathPara>
                    <m:oMathParaPr/>
                    <m:oMath>
                      <m:r>
                        <m:rPr/>
                        <a:rPr lang="en-US" sz="1300" i="1">
                          <a:solidFill>
                            <a:schemeClr val="accent5"/>
                          </a:solidFill>
                          <a:latin typeface="Cambria Math"/>
                          <a:ea typeface="Cambria Math"/>
                          <a:cs typeface="Cambria Math"/>
                        </a:rPr>
                        <m:t>𝚫</m:t>
                      </m:r>
                      <m:sSub>
                        <m:sSubPr>
                          <m:ctrlPr>
                            <a:rPr lang="en-US" sz="1300" i="1">
                              <a:solidFill>
                                <a:schemeClr val="accent5"/>
                              </a:solidFill>
                              <a:latin typeface="Cambria Math"/>
                              <a:ea typeface="Cambria Math"/>
                              <a:cs typeface="Cambria Math"/>
                            </a:rPr>
                          </m:ctrlPr>
                        </m:sSubPr>
                        <m:e>
                          <m:r>
                            <m:rPr/>
                            <a:rPr lang="en-US" sz="1300" b="1" i="1">
                              <a:solidFill>
                                <a:schemeClr val="accent5"/>
                              </a:solidFill>
                              <a:latin typeface="Cambria Math"/>
                              <a:ea typeface="Cambria Math"/>
                              <a:cs typeface="Cambria Math"/>
                            </a:rPr>
                            <m:t>𝒕</m:t>
                          </m:r>
                        </m:e>
                        <m:sub>
                          <m:r>
                            <m:rPr/>
                            <a:rPr lang="en-US" sz="1300" b="1" i="1">
                              <a:solidFill>
                                <a:schemeClr val="accent5"/>
                              </a:solidFill>
                              <a:latin typeface="Cambria Math"/>
                              <a:ea typeface="Cambria Math"/>
                              <a:cs typeface="Cambria Math"/>
                            </a:rPr>
                            <m:t>𝒃𝒖𝒏𝒄𝒉</m:t>
                          </m:r>
                        </m:sub>
                      </m:sSub>
                      <m:r>
                        <m:rPr>
                          <m:sty m:val="i"/>
                        </m:rPr>
                        <a:rPr lang="en-US" sz="1300">
                          <a:solidFill>
                            <a:schemeClr val="tx2"/>
                          </a:solidFill>
                          <a:latin typeface="Cambria Math"/>
                          <a:ea typeface="Cambria Math"/>
                          <a:cs typeface="Cambria Math"/>
                        </a:rPr>
                        <m:t>=25ns</m:t>
                      </m:r>
                    </m:oMath>
                  </m:oMathPara>
                </a14:m>
              </mc:Choice>
              <mc:Fallback/>
            </mc:AlternateContent>
            <a:r>
              <a:rPr lang="en-US" sz="1300">
                <a:solidFill>
                  <a:srgbClr val="FF0000"/>
                </a:solidFill>
                <a:latin typeface="Arial"/>
                <a:ea typeface="Arial"/>
                <a:cs typeface="Arial"/>
              </a:rPr>
              <a:t> </a:t>
            </a:r>
            <a:r>
              <a:rPr lang="en-US" sz="1300">
                <a:solidFill>
                  <a:schemeClr val="accent5"/>
                </a:solidFill>
                <a:latin typeface="Arial"/>
                <a:ea typeface="Arial"/>
                <a:cs typeface="Arial"/>
              </a:rPr>
              <a:t>of same intensity</a:t>
            </a:r>
            <a:endParaRPr sz="1300">
              <a:solidFill>
                <a:schemeClr val="accent5"/>
              </a:solidFill>
              <a:latin typeface="Arial"/>
              <a:ea typeface="Arial"/>
              <a:cs typeface="Arial"/>
            </a:endParaRPr>
          </a:p>
          <a:p>
            <a:pPr marL="914400" lvl="2" indent="0" algn="l" defTabSz="457200">
              <a:lnSpc>
                <a:spcPct val="100000"/>
              </a:lnSpc>
              <a:spcBef>
                <a:spcPts val="0"/>
              </a:spcBef>
              <a:spcAft>
                <a:spcPts val="0"/>
              </a:spcAft>
              <a:buClr>
                <a:schemeClr val="tx1"/>
              </a:buClr>
              <a:buFont typeface="Arial"/>
              <a:buNone/>
              <a:defRPr/>
            </a:pPr>
            <a:endParaRPr sz="1300">
              <a:solidFill>
                <a:schemeClr val="accent5"/>
              </a:solidFill>
              <a:latin typeface="Arial"/>
              <a:ea typeface="Arial"/>
              <a:cs typeface="Arial"/>
            </a:endParaRPr>
          </a:p>
          <a:p>
            <a:pPr algn="l" defTabSz="457200">
              <a:lnSpc>
                <a:spcPct val="94000"/>
              </a:lnSpc>
              <a:spcBef>
                <a:spcPts val="0"/>
              </a:spcBef>
              <a:spcAft>
                <a:spcPts val="0"/>
              </a:spcAft>
              <a:buClr>
                <a:schemeClr val="tx1"/>
              </a:buClr>
              <a:buFont typeface="Arial"/>
              <a:buChar char="•"/>
              <a:defRPr/>
            </a:pPr>
            <a:r>
              <a:rPr lang="en-US" sz="1300" strike="noStrike" cap="none" spc="0">
                <a:solidFill>
                  <a:srgbClr val="5A5A5A"/>
                </a:solidFill>
                <a:latin typeface="Arial"/>
                <a:ea typeface="Arial"/>
                <a:cs typeface="Arial"/>
              </a:rPr>
              <a:t>Considering frequency range &gt; 0 and </a:t>
            </a:r>
            <a:endParaRPr sz="1300" strike="noStrike" cap="none" spc="0">
              <a:solidFill>
                <a:srgbClr val="5A5A5A"/>
              </a:solidFill>
              <a:latin typeface="Arial"/>
              <a:ea typeface="Arial"/>
              <a:cs typeface="Arial"/>
            </a:endParaRPr>
          </a:p>
          <a:p>
            <a:pPr marL="0" indent="0" algn="l" defTabSz="457200">
              <a:lnSpc>
                <a:spcPct val="94000"/>
              </a:lnSpc>
              <a:spcBef>
                <a:spcPts val="0"/>
              </a:spcBef>
              <a:spcAft>
                <a:spcPts val="0"/>
              </a:spcAft>
              <a:buClr>
                <a:schemeClr val="tx1"/>
              </a:buClr>
              <a:buFont typeface="Arial"/>
              <a:buNone/>
              <a:defRPr/>
            </a:pPr>
            <a:r>
              <a:rPr lang="en-US" sz="1300" strike="noStrike" cap="none" spc="0">
                <a:solidFill>
                  <a:srgbClr val="5A5A5A"/>
                </a:solidFill>
                <a:latin typeface="Arial"/>
                <a:ea typeface="Arial"/>
                <a:cs typeface="Arial"/>
              </a:rPr>
              <a:t>for</a:t>
            </a:r>
            <a:r>
              <a:rPr lang="en-US" sz="1300">
                <a:solidFill>
                  <a:srgbClr val="5A5A5A"/>
                </a:solidFill>
                <a:latin typeface="Arial"/>
                <a:ea typeface="Arial"/>
                <a:cs typeface="Arial"/>
              </a:rPr>
              <a:t> </a:t>
            </a:r>
            <mc:AlternateContent xmlns:mc="http://schemas.openxmlformats.org/markup-compatibility/2006" xmlns:m="http://schemas.openxmlformats.org/officeDocument/2006/math">
              <mc:Choice xmlns:a14="http://schemas.microsoft.com/office/drawing/2010/main" Requires="a14">
                <a14:m>
                  <m:oMathPara>
                    <m:oMathParaPr/>
                    <m:oMath>
                      <m:r>
                        <m:rPr/>
                        <a:rPr lang="en-US" sz="1300" b="1" i="1">
                          <a:solidFill>
                            <a:srgbClr val="5A5A5A"/>
                          </a:solidFill>
                          <a:latin typeface="Cambria Math"/>
                          <a:ea typeface="Cambria Math"/>
                          <a:cs typeface="Cambria Math"/>
                        </a:rPr>
                        <m:t>𝒏</m:t>
                      </m:r>
                    </m:oMath>
                  </m:oMathPara>
                </a14:m>
              </mc:Choice>
              <mc:Fallback/>
            </mc:AlternateContent>
            <a:r>
              <a:rPr lang="en-US" sz="1300">
                <a:solidFill>
                  <a:srgbClr val="5A5A5A"/>
                </a:solidFill>
                <a:latin typeface="Arial"/>
                <a:ea typeface="Arial"/>
                <a:cs typeface="Arial"/>
              </a:rPr>
              <a:t> isolated resonances </a:t>
            </a:r>
            <a:endParaRPr sz="1300">
              <a:solidFill>
                <a:srgbClr val="5A5A5A"/>
              </a:solidFill>
              <a:latin typeface="Arial"/>
              <a:ea typeface="Arial"/>
              <a:cs typeface="Arial"/>
            </a:endParaRPr>
          </a:p>
          <a:p>
            <a:pPr marL="0" indent="0" algn="l" defTabSz="457200">
              <a:lnSpc>
                <a:spcPct val="94000"/>
              </a:lnSpc>
              <a:spcBef>
                <a:spcPts val="0"/>
              </a:spcBef>
              <a:spcAft>
                <a:spcPts val="0"/>
              </a:spcAft>
              <a:buClr>
                <a:schemeClr val="tx1"/>
              </a:buClr>
              <a:buFont typeface="Arial"/>
              <a:buNone/>
              <a:defRPr/>
            </a:pPr>
            <a:r>
              <a:rPr lang="en-US" sz="1300">
                <a:solidFill>
                  <a:srgbClr val="5A5A5A"/>
                </a:solidFill>
                <a:latin typeface="Arial"/>
                <a:ea typeface="Arial"/>
                <a:cs typeface="Arial"/>
              </a:rPr>
              <a:t>distributed at</a:t>
            </a:r>
            <mc:AlternateContent xmlns:mc="http://schemas.openxmlformats.org/markup-compatibility/2006" xmlns:m="http://schemas.openxmlformats.org/officeDocument/2006/math">
              <mc:Choice xmlns:a14="http://schemas.microsoft.com/office/drawing/2010/main" Requires="a14">
                <a14:m>
                  <m:oMathPara>
                    <m:oMathParaPr/>
                    <m:oMath>
                      <m:r>
                        <m:rPr/>
                        <a:rPr lang="en-US" sz="1300" i="1">
                          <a:solidFill>
                            <a:srgbClr val="5A5A5A"/>
                          </a:solidFill>
                          <a:latin typeface="Cambria Math"/>
                          <a:ea typeface="Cambria Math"/>
                          <a:cs typeface="Cambria Math"/>
                        </a:rPr>
                        <m:t> 𝝎</m:t>
                      </m:r>
                      <m:r>
                        <m:rPr/>
                        <a:rPr lang="en-US" sz="1300" b="1" i="1">
                          <a:solidFill>
                            <a:srgbClr val="5A5A5A"/>
                          </a:solidFill>
                          <a:latin typeface="Cambria Math"/>
                          <a:ea typeface="Cambria Math"/>
                          <a:cs typeface="Cambria Math"/>
                        </a:rPr>
                        <m:t>=</m:t>
                      </m:r>
                      <m:sSub>
                        <m:sSubPr>
                          <m:ctrlPr>
                            <a:rPr lang="en-US" sz="1300" b="1" i="1">
                              <a:solidFill>
                                <a:srgbClr val="5A5A5A"/>
                              </a:solidFill>
                              <a:latin typeface="Cambria Math"/>
                              <a:ea typeface="Cambria Math"/>
                              <a:cs typeface="Cambria Math"/>
                            </a:rPr>
                          </m:ctrlPr>
                        </m:sSubPr>
                        <m:e>
                          <m:r>
                            <m:rPr/>
                            <a:rPr lang="en-US" sz="1300" b="1" i="1">
                              <a:solidFill>
                                <a:srgbClr val="5A5A5A"/>
                              </a:solidFill>
                              <a:latin typeface="Cambria Math"/>
                              <a:ea typeface="Cambria Math"/>
                              <a:cs typeface="Cambria Math"/>
                            </a:rPr>
                            <m:t>𝝎</m:t>
                          </m:r>
                        </m:e>
                        <m:sub>
                          <m:r>
                            <m:rPr/>
                            <a:rPr lang="en-US" sz="1300" b="1" i="1">
                              <a:solidFill>
                                <a:srgbClr val="5A5A5A"/>
                              </a:solidFill>
                              <a:latin typeface="Cambria Math"/>
                              <a:ea typeface="Cambria Math"/>
                              <a:cs typeface="Cambria Math"/>
                            </a:rPr>
                            <m:t>𝒊</m:t>
                          </m:r>
                        </m:sub>
                      </m:sSub>
                    </m:oMath>
                  </m:oMathPara>
                </a14:m>
              </mc:Choice>
              <mc:Fallback/>
            </mc:AlternateContent>
            <a:r>
              <a:rPr sz="1300">
                <a:latin typeface="Arial"/>
                <a:ea typeface="Arial"/>
                <a:cs typeface="Arial"/>
              </a:rPr>
              <a:t>:</a:t>
            </a:r>
            <a:endParaRPr sz="1300">
              <a:latin typeface="Arial"/>
              <a:ea typeface="Arial"/>
              <a:cs typeface="Arial"/>
            </a:endParaRPr>
          </a:p>
          <a:p>
            <a:pPr marL="0" indent="0" algn="l" defTabSz="457200">
              <a:lnSpc>
                <a:spcPct val="94000"/>
              </a:lnSpc>
              <a:spcBef>
                <a:spcPts val="0"/>
              </a:spcBef>
              <a:spcAft>
                <a:spcPts val="0"/>
              </a:spcAft>
              <a:buClr>
                <a:schemeClr val="tx1"/>
              </a:buClr>
              <a:buFont typeface="Arial"/>
              <a:buNone/>
              <a:defRPr/>
            </a:pPr>
            <a:endParaRPr sz="1300">
              <a:latin typeface="Arial"/>
              <a:ea typeface="Arial"/>
              <a:cs typeface="Arial"/>
            </a:endParaRPr>
          </a:p>
          <a:p>
            <a:pPr algn="l" defTabSz="457200">
              <a:lnSpc>
                <a:spcPct val="94000"/>
              </a:lnSpc>
              <a:spcBef>
                <a:spcPts val="0"/>
              </a:spcBef>
              <a:spcAft>
                <a:spcPts val="0"/>
              </a:spcAft>
              <a:buClr>
                <a:schemeClr val="tx1"/>
              </a:buClr>
              <a:buFont typeface="Arial"/>
              <a:buChar char="•"/>
              <a:defRPr/>
            </a:pPr>
            <a:r>
              <a:rPr sz="1300">
                <a:latin typeface="Arial"/>
                <a:ea typeface="Arial"/>
                <a:cs typeface="Arial"/>
              </a:rPr>
              <a:t>Shifting the impedance spectrum </a:t>
            </a:r>
            <a:endParaRPr sz="1300">
              <a:latin typeface="Arial"/>
              <a:ea typeface="Arial"/>
              <a:cs typeface="Arial"/>
            </a:endParaRPr>
          </a:p>
          <a:p>
            <a:pPr marL="0" indent="0" algn="l" defTabSz="457200">
              <a:lnSpc>
                <a:spcPct val="94000"/>
              </a:lnSpc>
              <a:spcBef>
                <a:spcPts val="0"/>
              </a:spcBef>
              <a:spcAft>
                <a:spcPts val="0"/>
              </a:spcAft>
              <a:buClr>
                <a:schemeClr val="tx1"/>
              </a:buClr>
              <a:buFont typeface="Arial"/>
              <a:buNone/>
              <a:defRPr/>
            </a:pPr>
            <a:r>
              <a:rPr sz="1300">
                <a:latin typeface="Arial"/>
                <a:ea typeface="Arial"/>
                <a:cs typeface="Arial"/>
              </a:rPr>
              <a:t>by frequencies between [-20;20] MHz, </a:t>
            </a:r>
            <a:endParaRPr sz="1300">
              <a:latin typeface="Arial"/>
              <a:ea typeface="Arial"/>
              <a:cs typeface="Arial"/>
            </a:endParaRPr>
          </a:p>
          <a:p>
            <a:pPr marL="0" indent="0" algn="l" defTabSz="457200">
              <a:lnSpc>
                <a:spcPct val="94000"/>
              </a:lnSpc>
              <a:spcBef>
                <a:spcPts val="0"/>
              </a:spcBef>
              <a:spcAft>
                <a:spcPts val="0"/>
              </a:spcAft>
              <a:buClr>
                <a:schemeClr val="tx1"/>
              </a:buClr>
              <a:buFont typeface="Arial"/>
              <a:buNone/>
              <a:defRPr/>
            </a:pPr>
            <a:r>
              <a:rPr sz="1300">
                <a:latin typeface="Arial"/>
                <a:ea typeface="Arial"/>
                <a:cs typeface="Arial"/>
              </a:rPr>
              <a:t>in order </a:t>
            </a:r>
            <a:r>
              <a:rPr sz="1300">
                <a:latin typeface="Arial"/>
                <a:ea typeface="Arial"/>
                <a:cs typeface="Arial"/>
              </a:rPr>
              <a:t>to consider all possible cases of </a:t>
            </a:r>
            <a:endParaRPr sz="1300">
              <a:latin typeface="Arial"/>
              <a:ea typeface="Arial"/>
              <a:cs typeface="Arial"/>
            </a:endParaRPr>
          </a:p>
          <a:p>
            <a:pPr marL="0" indent="0" algn="l" defTabSz="457200">
              <a:lnSpc>
                <a:spcPct val="94000"/>
              </a:lnSpc>
              <a:spcBef>
                <a:spcPts val="0"/>
              </a:spcBef>
              <a:spcAft>
                <a:spcPts val="0"/>
              </a:spcAft>
              <a:buClr>
                <a:schemeClr val="tx1"/>
              </a:buClr>
              <a:buFont typeface="Arial"/>
              <a:buNone/>
              <a:defRPr/>
            </a:pPr>
            <a:r>
              <a:rPr sz="1300">
                <a:latin typeface="Arial"/>
                <a:ea typeface="Arial"/>
                <a:cs typeface="Arial"/>
              </a:rPr>
              <a:t>overlap between the two spectra</a:t>
            </a:r>
            <a:r>
              <a:rPr sz="1300">
                <a:latin typeface="Arial"/>
                <a:ea typeface="Arial"/>
                <a:cs typeface="Arial"/>
              </a:rPr>
              <a:t>; </a:t>
            </a:r>
            <a:endParaRPr sz="1300">
              <a:latin typeface="Arial"/>
              <a:ea typeface="Arial"/>
              <a:cs typeface="Arial"/>
            </a:endParaRPr>
          </a:p>
          <a:p>
            <a:pPr marL="0" indent="0" algn="l">
              <a:buClr>
                <a:schemeClr val="accent6"/>
              </a:buClr>
              <a:buFont typeface="Wingdings"/>
              <a:buNone/>
              <a:defRPr/>
            </a:pPr>
            <a:endParaRPr sz="1300">
              <a:solidFill>
                <a:srgbClr val="5A5A5A"/>
              </a:solidFill>
              <a:latin typeface="Arial"/>
              <a:ea typeface="Arial"/>
              <a:cs typeface="Arial"/>
            </a:endParaRPr>
          </a:p>
          <a:p>
            <a:pPr algn="l" defTabSz="457200">
              <a:lnSpc>
                <a:spcPct val="100000"/>
              </a:lnSpc>
              <a:spcBef>
                <a:spcPts val="0"/>
              </a:spcBef>
              <a:spcAft>
                <a:spcPts val="0"/>
              </a:spcAft>
              <a:buClr>
                <a:schemeClr val="tx1"/>
              </a:buClr>
              <a:buFont typeface="Arial"/>
              <a:buChar char="•"/>
              <a:defRPr/>
            </a:pPr>
            <a:r>
              <a:rPr lang="en-US" sz="1300">
                <a:solidFill>
                  <a:srgbClr val="5A5A5A"/>
                </a:solidFill>
                <a:latin typeface="Arial"/>
                <a:ea typeface="Arial"/>
                <a:cs typeface="Arial"/>
              </a:rPr>
              <a:t>Consider </a:t>
            </a:r>
            <a:r>
              <a:rPr lang="en-US" sz="1300">
                <a:solidFill>
                  <a:srgbClr val="5A5A5A"/>
                </a:solidFill>
                <a:latin typeface="Arial"/>
                <a:ea typeface="Arial"/>
                <a:cs typeface="Arial"/>
              </a:rPr>
              <a:t>P</a:t>
            </a:r>
            <a:r>
              <a:rPr lang="en-US" sz="1300" baseline="-25000">
                <a:solidFill>
                  <a:srgbClr val="5A5A5A"/>
                </a:solidFill>
                <a:latin typeface="Arial"/>
                <a:ea typeface="Arial"/>
                <a:cs typeface="Arial"/>
              </a:rPr>
              <a:t>loss,av</a:t>
            </a:r>
            <a:r>
              <a:rPr lang="en-US" sz="1300">
                <a:solidFill>
                  <a:srgbClr val="5A5A5A"/>
                </a:solidFill>
                <a:latin typeface="Arial"/>
                <a:ea typeface="Arial"/>
                <a:cs typeface="Arial"/>
              </a:rPr>
              <a:t> and </a:t>
            </a:r>
            <a:r>
              <a:rPr lang="en-US" sz="1300">
                <a:solidFill>
                  <a:srgbClr val="5A5A5A"/>
                </a:solidFill>
                <a:latin typeface="Arial"/>
                <a:ea typeface="Arial"/>
                <a:cs typeface="Arial"/>
              </a:rPr>
              <a:t>P</a:t>
            </a:r>
            <a:r>
              <a:rPr lang="en-US" sz="1300" baseline="-25000">
                <a:solidFill>
                  <a:srgbClr val="5A5A5A"/>
                </a:solidFill>
                <a:latin typeface="Arial"/>
                <a:ea typeface="Arial"/>
                <a:cs typeface="Arial"/>
              </a:rPr>
              <a:t>loss,max</a:t>
            </a:r>
            <a:r>
              <a:rPr lang="en-US" sz="1300">
                <a:solidFill>
                  <a:srgbClr val="5A5A5A"/>
                </a:solidFill>
                <a:latin typeface="Arial"/>
                <a:ea typeface="Arial"/>
                <a:cs typeface="Arial"/>
              </a:rPr>
              <a:t>.</a:t>
            </a:r>
            <a:endParaRPr sz="1300" strike="noStrike" cap="none" spc="0">
              <a:solidFill>
                <a:srgbClr val="5A5A5A"/>
              </a:solidFill>
              <a:latin typeface="Arial"/>
              <a:ea typeface="Arial"/>
              <a:cs typeface="Arial"/>
            </a:endParaRPr>
          </a:p>
        </p:txBody>
      </p:sp>
      <p:sp>
        <p:nvSpPr>
          <p:cNvPr id="723390608" name="" hidden="0"/>
          <p:cNvSpPr txBox="1"/>
          <p:nvPr isPhoto="0" userDrawn="0"/>
        </p:nvSpPr>
        <p:spPr bwMode="auto">
          <a:xfrm flipH="0" flipV="0">
            <a:off x="3661339" y="3222623"/>
            <a:ext cx="2109352" cy="42675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sz="1100">
                <a:solidFill>
                  <a:schemeClr val="tx2"/>
                </a:solidFill>
              </a:rPr>
              <a:t>normalised beam spectrum </a:t>
            </a:r>
            <a:endParaRPr sz="1100">
              <a:solidFill>
                <a:schemeClr val="tx2"/>
              </a:solidFill>
            </a:endParaRPr>
          </a:p>
          <a:p>
            <a:pPr algn="ctr">
              <a:defRPr/>
            </a:pPr>
            <a:r>
              <a:rPr sz="1100">
                <a:solidFill>
                  <a:schemeClr val="tx2"/>
                </a:solidFill>
              </a:rPr>
              <a:t>= f(modeled bunch shape)</a:t>
            </a:r>
            <a:endParaRPr sz="1100">
              <a:solidFill>
                <a:schemeClr val="tx2"/>
              </a:solidFill>
            </a:endParaRPr>
          </a:p>
        </p:txBody>
      </p:sp>
      <p:cxnSp>
        <p:nvCxnSpPr>
          <p:cNvPr id="0" name="" hidden="0"/>
          <p:cNvCxnSpPr>
            <a:cxnSpLocks/>
          </p:cNvCxnSpPr>
          <p:nvPr isPhoto="0" userDrawn="0"/>
        </p:nvCxnSpPr>
        <p:spPr bwMode="auto">
          <a:xfrm rot="5399978" flipH="0" flipV="1">
            <a:off x="4113333" y="3047883"/>
            <a:ext cx="275167" cy="181164"/>
          </a:xfrm>
          <a:prstGeom prst="line">
            <a:avLst/>
          </a:prstGeom>
          <a:ln w="12699" cap="flat" cmpd="sng" algn="ctr">
            <a:solidFill>
              <a:schemeClr val="tx2"/>
            </a:solidFill>
            <a:prstDash val="solid"/>
            <a:headEnd type="triangle"/>
            <a:tailEnd type="none" len="med"/>
          </a:ln>
        </p:spPr>
        <p:style>
          <a:lnRef idx="1">
            <a:schemeClr val="accent1"/>
          </a:lnRef>
          <a:fillRef idx="3">
            <a:schemeClr val="accent1"/>
          </a:fillRef>
          <a:effectRef idx="2">
            <a:schemeClr val="accent1"/>
          </a:effectRef>
          <a:fontRef idx="minor">
            <a:schemeClr val="lt1"/>
          </a:fontRef>
        </p:style>
      </p:cxnSp>
      <p:cxnSp>
        <p:nvCxnSpPr>
          <p:cNvPr id="1835399993" name="" hidden="0"/>
          <p:cNvCxnSpPr>
            <a:cxnSpLocks/>
          </p:cNvCxnSpPr>
          <p:nvPr isPhoto="0" userDrawn="0"/>
        </p:nvCxnSpPr>
        <p:spPr bwMode="auto">
          <a:xfrm rot="5399978" flipH="0" flipV="0">
            <a:off x="5359840" y="2659877"/>
            <a:ext cx="221735" cy="903751"/>
          </a:xfrm>
          <a:prstGeom prst="line">
            <a:avLst/>
          </a:prstGeom>
          <a:ln w="12699" cap="flat" cmpd="sng" algn="ctr">
            <a:solidFill>
              <a:schemeClr val="tx2"/>
            </a:solidFill>
            <a:prstDash val="solid"/>
            <a:headEnd type="triangle"/>
            <a:tailEnd type="none" len="med"/>
          </a:ln>
        </p:spPr>
        <p:style>
          <a:lnRef idx="1">
            <a:schemeClr val="accent1"/>
          </a:lnRef>
          <a:fillRef idx="3">
            <a:schemeClr val="accent1"/>
          </a:fillRef>
          <a:effectRef idx="2">
            <a:schemeClr val="accent1"/>
          </a:effectRef>
          <a:fontRef idx="minor">
            <a:schemeClr val="lt1"/>
          </a:fontRef>
        </p:style>
      </p:cxnSp>
      <p:sp>
        <p:nvSpPr>
          <p:cNvPr id="260068159" name="" hidden="0"/>
          <p:cNvSpPr txBox="1"/>
          <p:nvPr isPhoto="0" userDrawn="0"/>
        </p:nvSpPr>
        <p:spPr bwMode="auto">
          <a:xfrm flipH="0" flipV="0">
            <a:off x="6872358" y="979419"/>
            <a:ext cx="1994476" cy="68583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lang="fr-FR" sz="1300" b="0" i="0" u="none" strike="noStrike" cap="none" spc="0">
                <a:solidFill>
                  <a:schemeClr val="accent5"/>
                </a:solidFill>
                <a:latin typeface="Arial"/>
                <a:ea typeface="Arial"/>
                <a:cs typeface="Arial"/>
              </a:rPr>
              <a:t>Beam parameters from </a:t>
            </a:r>
            <a:r>
              <a:rPr lang="fr-FR" sz="1300" b="0" i="0" u="sng" strike="noStrike" cap="none" spc="0">
                <a:solidFill>
                  <a:schemeClr val="accent5"/>
                </a:solidFill>
                <a:latin typeface="Arial"/>
                <a:ea typeface="Arial"/>
                <a:cs typeface="Arial"/>
                <a:hlinkClick r:id="rId4" tooltip="https://cds.cern.ch/record/2803611/files/CERN-ACC-2022-0001.pdf"/>
              </a:rPr>
              <a:t>CERN-ACC-NOTE-2022-0001</a:t>
            </a:r>
            <a:endParaRPr sz="1300">
              <a:solidFill>
                <a:schemeClr val="accent5"/>
              </a:solidFill>
            </a:endParaRPr>
          </a:p>
        </p:txBody>
      </p:sp>
      <p:pic>
        <p:nvPicPr>
          <p:cNvPr id="1309513629" name="" hidden="0"/>
          <p:cNvPicPr>
            <a:picLocks noChangeAspect="1"/>
          </p:cNvPicPr>
          <p:nvPr isPhoto="0" userDrawn="0"/>
        </p:nvPicPr>
        <p:blipFill>
          <a:blip r:embed="rId5"/>
          <a:stretch/>
        </p:blipFill>
        <p:spPr bwMode="auto">
          <a:xfrm flipH="0" flipV="0">
            <a:off x="2351833" y="2537354"/>
            <a:ext cx="3221959" cy="601111"/>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1145172705" name="Titre 1" hidden="0"/>
          <p:cNvSpPr>
            <a:spLocks noGrp="1"/>
          </p:cNvSpPr>
          <p:nvPr isPhoto="0" userDrawn="0">
            <p:ph type="title" hasCustomPrompt="1"/>
          </p:nvPr>
        </p:nvSpPr>
        <p:spPr bwMode="auto"/>
        <p:txBody>
          <a:bodyPr anchor="ctr" anchorCtr="1"/>
          <a:lstStyle/>
          <a:p>
            <a:pPr>
              <a:defRPr/>
            </a:pPr>
            <a:r>
              <a:rPr/>
              <a:t>Power loss - Results overview</a:t>
            </a:r>
            <a:endParaRPr/>
          </a:p>
        </p:txBody>
      </p:sp>
      <p:sp>
        <p:nvSpPr>
          <p:cNvPr id="2051053154" name="Espace réservé du pied de page 4" hidden="0"/>
          <p:cNvSpPr>
            <a:spLocks noGrp="1"/>
          </p:cNvSpPr>
          <p:nvPr isPhoto="0" userDrawn="0">
            <p:ph type="ftr" sz="quarter" idx="11" hasCustomPrompt="0"/>
          </p:nvPr>
        </p:nvSpPr>
        <p:spPr bwMode="auto">
          <a:xfrm>
            <a:off x="1904999" y="4767262"/>
            <a:ext cx="6626999" cy="270000"/>
          </a:xfrm>
        </p:spPr>
        <p:txBody>
          <a:bodyPr/>
          <a:lstStyle/>
          <a:p>
            <a:pPr>
              <a:defRPr/>
            </a:pPr>
            <a:r>
              <a:rPr/>
              <a:t>BGV Impedance</a:t>
            </a:r>
            <a:endParaRPr/>
          </a:p>
        </p:txBody>
      </p:sp>
      <p:sp>
        <p:nvSpPr>
          <p:cNvPr id="1903507538" name="Espace réservé du numéro de diapositive 5" hidden="0"/>
          <p:cNvSpPr>
            <a:spLocks noGrp="1"/>
          </p:cNvSpPr>
          <p:nvPr isPhoto="0" userDrawn="0">
            <p:ph type="sldNum" sz="quarter" idx="12" hasCustomPrompt="0"/>
          </p:nvPr>
        </p:nvSpPr>
        <p:spPr bwMode="auto"/>
        <p:txBody>
          <a:bodyPr/>
          <a:lstStyle/>
          <a:p>
            <a:pPr>
              <a:defRPr/>
            </a:pPr>
            <a:fld id="{375EBA47-823E-4173-973E-9C30FF01580D}" type="slidenum">
              <a:rPr lang="fr-FR"/>
              <a:t/>
            </a:fld>
            <a:endParaRPr lang="fr-FR"/>
          </a:p>
        </p:txBody>
      </p:sp>
      <p:sp>
        <p:nvSpPr>
          <p:cNvPr id="1145663593" name="" hidden="0"/>
          <p:cNvSpPr txBox="1"/>
          <p:nvPr isPhoto="0" userDrawn="0"/>
        </p:nvSpPr>
        <p:spPr bwMode="auto">
          <a:xfrm flipH="0" flipV="0">
            <a:off x="4240971" y="864912"/>
            <a:ext cx="4690901" cy="48771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sz="1300">
                <a:solidFill>
                  <a:schemeClr val="accent5"/>
                </a:solidFill>
              </a:rPr>
              <a:t>q-Gaussian bunch shape, P</a:t>
            </a:r>
            <a:r>
              <a:rPr sz="1300" baseline="-25000">
                <a:solidFill>
                  <a:schemeClr val="accent5"/>
                </a:solidFill>
              </a:rPr>
              <a:t>loss, max </a:t>
            </a:r>
            <a:r>
              <a:rPr sz="1300">
                <a:solidFill>
                  <a:schemeClr val="accent5"/>
                </a:solidFill>
              </a:rPr>
              <a:t>= 39.63W</a:t>
            </a:r>
            <a:r>
              <a:rPr sz="1300">
                <a:solidFill>
                  <a:schemeClr val="accent5"/>
                </a:solidFill>
              </a:rPr>
              <a:t> </a:t>
            </a:r>
            <a:endParaRPr sz="1300">
              <a:solidFill>
                <a:schemeClr val="accent5"/>
              </a:solidFill>
            </a:endParaRPr>
          </a:p>
          <a:p>
            <a:pPr algn="ctr">
              <a:defRPr/>
            </a:pPr>
            <a:r>
              <a:rPr sz="1300">
                <a:solidFill>
                  <a:schemeClr val="accent5"/>
                </a:solidFill>
              </a:rPr>
              <a:t>with Z fq shifted by 8.5MHz:</a:t>
            </a:r>
            <a:r>
              <a:rPr sz="1300">
                <a:solidFill>
                  <a:schemeClr val="accent5"/>
                </a:solidFill>
              </a:rPr>
              <a:t> </a:t>
            </a:r>
            <a:endParaRPr sz="1300">
              <a:solidFill>
                <a:schemeClr val="accent5"/>
              </a:solidFill>
            </a:endParaRPr>
          </a:p>
        </p:txBody>
      </p:sp>
      <p:sp>
        <p:nvSpPr>
          <p:cNvPr id="328969178" name="" hidden="0"/>
          <p:cNvSpPr txBox="1"/>
          <p:nvPr isPhoto="0" userDrawn="0"/>
        </p:nvSpPr>
        <p:spPr bwMode="auto">
          <a:xfrm flipH="0" flipV="0">
            <a:off x="474383" y="1036292"/>
            <a:ext cx="4097615" cy="327663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sz="1100" b="1">
                <a:solidFill>
                  <a:schemeClr val="accent5"/>
                </a:solidFill>
              </a:rPr>
              <a:t>q-Gaussian </a:t>
            </a:r>
            <a:r>
              <a:rPr sz="1100">
                <a:solidFill>
                  <a:schemeClr val="accent5"/>
                </a:solidFill>
              </a:rPr>
              <a:t>bunch shape:</a:t>
            </a:r>
            <a:endParaRPr sz="1100">
              <a:solidFill>
                <a:schemeClr val="accent5"/>
              </a:solidFill>
            </a:endParaRPr>
          </a:p>
          <a:p>
            <a:pPr marL="206778" indent="-206778">
              <a:buFont typeface="Arial"/>
              <a:buChar char="•"/>
              <a:defRPr/>
            </a:pPr>
            <a:r>
              <a:rPr sz="1100">
                <a:solidFill>
                  <a:schemeClr val="accent5"/>
                </a:solidFill>
              </a:rPr>
              <a:t>Raw spectrums, P</a:t>
            </a:r>
            <a:r>
              <a:rPr sz="1100" baseline="-25000">
                <a:solidFill>
                  <a:schemeClr val="accent5"/>
                </a:solidFill>
              </a:rPr>
              <a:t>loss </a:t>
            </a:r>
            <a:r>
              <a:rPr sz="1100">
                <a:solidFill>
                  <a:schemeClr val="accent5"/>
                </a:solidFill>
              </a:rPr>
              <a:t>= 13.9 W</a:t>
            </a:r>
            <a:endParaRPr sz="1100">
              <a:solidFill>
                <a:schemeClr val="accent5"/>
              </a:solidFill>
            </a:endParaRPr>
          </a:p>
          <a:p>
            <a:pPr marL="206778" indent="-206778">
              <a:buFont typeface="Arial"/>
              <a:buChar char="•"/>
              <a:defRPr/>
            </a:pPr>
            <a:r>
              <a:rPr sz="1100" b="1">
                <a:solidFill>
                  <a:schemeClr val="tx2"/>
                </a:solidFill>
              </a:rPr>
              <a:t>Average fq shift, </a:t>
            </a:r>
            <a:r>
              <a:rPr lang="fr-FR" sz="1100" b="1" i="0" u="none" strike="noStrike" cap="none" spc="0">
                <a:solidFill>
                  <a:schemeClr val="tx2"/>
                </a:solidFill>
                <a:latin typeface="+mn-lt"/>
                <a:ea typeface="+mn-ea"/>
                <a:cs typeface="+mn-cs"/>
              </a:rPr>
              <a:t>P</a:t>
            </a:r>
            <a:r>
              <a:rPr lang="fr-FR" sz="1100" b="1" i="0" u="none" strike="noStrike" cap="none" spc="0" baseline="-25000">
                <a:solidFill>
                  <a:schemeClr val="tx2"/>
                </a:solidFill>
                <a:latin typeface="+mn-lt"/>
                <a:ea typeface="+mn-ea"/>
                <a:cs typeface="+mn-cs"/>
              </a:rPr>
              <a:t>loss,av</a:t>
            </a:r>
            <a:r>
              <a:rPr lang="fr-FR" sz="1100" b="1" i="0" u="none" strike="noStrike" cap="none" spc="0">
                <a:solidFill>
                  <a:schemeClr val="tx2"/>
                </a:solidFill>
                <a:latin typeface="+mn-lt"/>
                <a:ea typeface="+mn-ea"/>
                <a:cs typeface="+mn-cs"/>
              </a:rPr>
              <a:t>= 13.9  W</a:t>
            </a:r>
            <a:endParaRPr sz="1100" b="1" i="0" u="none" strike="noStrike" cap="none" spc="0">
              <a:solidFill>
                <a:schemeClr val="tx2"/>
              </a:solidFill>
              <a:latin typeface="Arial"/>
              <a:ea typeface="Arial"/>
              <a:cs typeface="Arial"/>
            </a:endParaRPr>
          </a:p>
          <a:p>
            <a:pPr marL="206778" indent="-206778">
              <a:buFont typeface="Arial"/>
              <a:buChar char="•"/>
              <a:defRPr/>
            </a:pPr>
            <a:r>
              <a:rPr lang="fr-FR" sz="1100" b="1" i="0" u="none" strike="noStrike" cap="none" spc="0">
                <a:solidFill>
                  <a:schemeClr val="tx2"/>
                </a:solidFill>
                <a:latin typeface="Arial"/>
                <a:ea typeface="Arial"/>
                <a:cs typeface="Arial"/>
              </a:rPr>
              <a:t>Max </a:t>
            </a:r>
            <a:r>
              <a:rPr lang="fr-FR" sz="1100" b="1" i="0" u="none" strike="noStrike" cap="none" spc="0">
                <a:solidFill>
                  <a:schemeClr val="tx2"/>
                </a:solidFill>
                <a:latin typeface="+mn-lt"/>
                <a:ea typeface="+mn-ea"/>
                <a:cs typeface="+mn-cs"/>
              </a:rPr>
              <a:t>P</a:t>
            </a:r>
            <a:r>
              <a:rPr lang="fr-FR" sz="1100" b="1" i="0" u="none" strike="noStrike" cap="none" spc="0" baseline="-25000">
                <a:solidFill>
                  <a:schemeClr val="tx2"/>
                </a:solidFill>
                <a:latin typeface="+mn-lt"/>
                <a:ea typeface="+mn-ea"/>
                <a:cs typeface="+mn-cs"/>
              </a:rPr>
              <a:t>loss</a:t>
            </a:r>
            <a:r>
              <a:rPr lang="fr-FR" sz="1100" b="1" i="0" u="none" strike="noStrike" cap="none" spc="0">
                <a:solidFill>
                  <a:schemeClr val="tx2"/>
                </a:solidFill>
                <a:latin typeface="Arial"/>
                <a:ea typeface="Arial"/>
                <a:cs typeface="Arial"/>
              </a:rPr>
              <a:t> configuration, </a:t>
            </a:r>
            <a:r>
              <a:rPr lang="fr-FR" sz="1100" b="1" i="0" u="none" strike="noStrike" cap="none" spc="0">
                <a:solidFill>
                  <a:schemeClr val="tx2"/>
                </a:solidFill>
                <a:latin typeface="+mn-lt"/>
                <a:ea typeface="+mn-ea"/>
                <a:cs typeface="+mn-cs"/>
              </a:rPr>
              <a:t>P</a:t>
            </a:r>
            <a:r>
              <a:rPr lang="fr-FR" sz="1100" b="1" i="0" u="none" strike="noStrike" cap="none" spc="0" baseline="-25000">
                <a:solidFill>
                  <a:schemeClr val="tx2"/>
                </a:solidFill>
                <a:latin typeface="+mn-lt"/>
                <a:ea typeface="+mn-ea"/>
                <a:cs typeface="+mn-cs"/>
              </a:rPr>
              <a:t>loss,max</a:t>
            </a:r>
            <a:r>
              <a:rPr lang="fr-FR" sz="1100" b="1" i="0" u="none" strike="noStrike" cap="none" spc="0">
                <a:solidFill>
                  <a:schemeClr val="tx2"/>
                </a:solidFill>
                <a:latin typeface="+mn-lt"/>
                <a:ea typeface="+mn-ea"/>
                <a:cs typeface="+mn-cs"/>
              </a:rPr>
              <a:t> = 39.6 W</a:t>
            </a:r>
            <a:endParaRPr sz="1100" b="1" i="0" u="none" strike="noStrike" cap="none" spc="0">
              <a:solidFill>
                <a:schemeClr val="tx2"/>
              </a:solidFill>
              <a:latin typeface="Arial"/>
              <a:ea typeface="Arial"/>
              <a:cs typeface="Arial"/>
            </a:endParaRPr>
          </a:p>
          <a:p>
            <a:pPr>
              <a:defRPr/>
            </a:pPr>
            <a:endParaRPr sz="1100">
              <a:solidFill>
                <a:schemeClr val="accent5"/>
              </a:solidFill>
            </a:endParaRPr>
          </a:p>
          <a:p>
            <a:pPr>
              <a:defRPr/>
            </a:pPr>
            <a:r>
              <a:rPr lang="fr-FR" sz="1100" b="1" i="0" u="none" strike="noStrike" cap="none" spc="0">
                <a:solidFill>
                  <a:schemeClr val="accent5"/>
                </a:solidFill>
                <a:latin typeface="Arial"/>
                <a:ea typeface="Arial"/>
                <a:cs typeface="Arial"/>
              </a:rPr>
              <a:t>Gaussian </a:t>
            </a:r>
            <a:r>
              <a:rPr lang="fr-FR" sz="1100" b="0" i="0" u="none" strike="noStrike" cap="none" spc="0">
                <a:solidFill>
                  <a:schemeClr val="accent5"/>
                </a:solidFill>
                <a:latin typeface="Arial"/>
                <a:ea typeface="Arial"/>
                <a:cs typeface="Arial"/>
              </a:rPr>
              <a:t>bunch shape:</a:t>
            </a:r>
            <a:endParaRPr sz="1100" b="0" i="0" u="none" strike="noStrike" cap="none" spc="0">
              <a:solidFill>
                <a:schemeClr val="accent5"/>
              </a:solidFill>
              <a:latin typeface="Arial"/>
              <a:ea typeface="Arial"/>
              <a:cs typeface="Arial"/>
            </a:endParaRPr>
          </a:p>
          <a:p>
            <a:pPr marL="206778" indent="-206778">
              <a:buFont typeface="Arial"/>
              <a:buChar char="•"/>
              <a:defRPr/>
            </a:pPr>
            <a:r>
              <a:rPr lang="fr-FR" sz="1100" b="0" i="0" u="none" strike="noStrike" cap="none" spc="0">
                <a:solidFill>
                  <a:schemeClr val="accent5"/>
                </a:solidFill>
                <a:latin typeface="+mn-lt"/>
                <a:ea typeface="+mn-ea"/>
                <a:cs typeface="+mn-cs"/>
              </a:rPr>
              <a:t>Raw spectrums, P</a:t>
            </a:r>
            <a:r>
              <a:rPr lang="fr-FR" sz="1100" b="0" i="0" u="none" strike="noStrike" cap="none" spc="0" baseline="-25000">
                <a:solidFill>
                  <a:schemeClr val="accent5"/>
                </a:solidFill>
                <a:latin typeface="+mn-lt"/>
                <a:ea typeface="+mn-ea"/>
                <a:cs typeface="+mn-cs"/>
              </a:rPr>
              <a:t>loss </a:t>
            </a:r>
            <a:r>
              <a:rPr lang="fr-FR" sz="1100" b="0" i="0" u="none" strike="noStrike" cap="none" spc="0">
                <a:solidFill>
                  <a:schemeClr val="accent5"/>
                </a:solidFill>
                <a:latin typeface="+mn-lt"/>
                <a:ea typeface="+mn-ea"/>
                <a:cs typeface="+mn-cs"/>
              </a:rPr>
              <a:t>= 11.0 W</a:t>
            </a:r>
            <a:endParaRPr sz="1100">
              <a:solidFill>
                <a:schemeClr val="accent5"/>
              </a:solidFill>
            </a:endParaRPr>
          </a:p>
          <a:p>
            <a:pPr marL="206778" indent="-206778">
              <a:buFont typeface="Arial"/>
              <a:buChar char="•"/>
              <a:defRPr/>
            </a:pPr>
            <a:r>
              <a:rPr lang="fr-FR" sz="1100" b="0" i="0" u="none" strike="noStrike" cap="none" spc="0">
                <a:solidFill>
                  <a:schemeClr val="accent5"/>
                </a:solidFill>
                <a:latin typeface="+mn-lt"/>
                <a:ea typeface="+mn-ea"/>
                <a:cs typeface="+mn-cs"/>
              </a:rPr>
              <a:t>Average fq shift, </a:t>
            </a:r>
            <a:r>
              <a:rPr lang="fr-FR" sz="1100" b="0" i="0" u="none" strike="noStrike" cap="none" spc="0">
                <a:solidFill>
                  <a:schemeClr val="accent5"/>
                </a:solidFill>
                <a:latin typeface="Arial"/>
                <a:ea typeface="Arial"/>
                <a:cs typeface="Arial"/>
              </a:rPr>
              <a:t>P</a:t>
            </a:r>
            <a:r>
              <a:rPr lang="fr-FR" sz="1100" b="0" i="0" u="none" strike="noStrike" cap="none" spc="0" baseline="-25000">
                <a:solidFill>
                  <a:schemeClr val="accent5"/>
                </a:solidFill>
                <a:latin typeface="Arial"/>
                <a:ea typeface="Arial"/>
                <a:cs typeface="Arial"/>
              </a:rPr>
              <a:t>loss,av </a:t>
            </a:r>
            <a:r>
              <a:rPr lang="fr-FR" sz="1100" b="0" i="0" u="none" strike="noStrike" cap="none" spc="0">
                <a:solidFill>
                  <a:schemeClr val="accent5"/>
                </a:solidFill>
                <a:latin typeface="Arial"/>
                <a:ea typeface="Arial"/>
                <a:cs typeface="Arial"/>
              </a:rPr>
              <a:t>=</a:t>
            </a:r>
            <a:r>
              <a:rPr lang="fr-FR" sz="1100" b="0" i="0" u="none" strike="noStrike" cap="none" spc="0">
                <a:solidFill>
                  <a:schemeClr val="accent5"/>
                </a:solidFill>
                <a:latin typeface="Arial"/>
                <a:ea typeface="Arial"/>
                <a:cs typeface="Arial"/>
              </a:rPr>
              <a:t> 10.9 W</a:t>
            </a:r>
            <a:endParaRPr sz="1100" b="0" i="0" u="none" strike="noStrike" cap="none" spc="0">
              <a:solidFill>
                <a:schemeClr val="accent5"/>
              </a:solidFill>
              <a:latin typeface="Arial"/>
              <a:ea typeface="Arial"/>
              <a:cs typeface="Arial"/>
            </a:endParaRPr>
          </a:p>
          <a:p>
            <a:pPr marL="206778" indent="-206778">
              <a:buFont typeface="Arial"/>
              <a:buChar char="•"/>
              <a:defRPr/>
            </a:pPr>
            <a:r>
              <a:rPr lang="fr-FR" sz="1100" b="0" i="0" u="none" strike="noStrike" cap="none" spc="0">
                <a:solidFill>
                  <a:schemeClr val="accent5"/>
                </a:solidFill>
                <a:latin typeface="Arial"/>
                <a:ea typeface="Arial"/>
                <a:cs typeface="Arial"/>
              </a:rPr>
              <a:t>Max </a:t>
            </a:r>
            <a:r>
              <a:rPr lang="fr-FR" sz="1100" b="0" i="0" u="none" strike="noStrike" cap="none" spc="0">
                <a:solidFill>
                  <a:schemeClr val="accent5"/>
                </a:solidFill>
                <a:latin typeface="Arial"/>
                <a:ea typeface="Arial"/>
                <a:cs typeface="Arial"/>
              </a:rPr>
              <a:t>P</a:t>
            </a:r>
            <a:r>
              <a:rPr lang="fr-FR" sz="1100" b="0" i="0" u="none" strike="noStrike" cap="none" spc="0" baseline="-25000">
                <a:solidFill>
                  <a:schemeClr val="accent5"/>
                </a:solidFill>
                <a:latin typeface="Arial"/>
                <a:ea typeface="Arial"/>
                <a:cs typeface="Arial"/>
              </a:rPr>
              <a:t>loss</a:t>
            </a:r>
            <a:r>
              <a:rPr lang="fr-FR" sz="1100" b="0" i="0" u="none" strike="noStrike" cap="none" spc="0">
                <a:solidFill>
                  <a:schemeClr val="accent5"/>
                </a:solidFill>
                <a:latin typeface="Arial"/>
                <a:ea typeface="Arial"/>
                <a:cs typeface="Arial"/>
              </a:rPr>
              <a:t> configuration, </a:t>
            </a:r>
            <a:r>
              <a:rPr lang="fr-FR" sz="1100" b="0" i="0" u="none" strike="noStrike" cap="none" spc="0">
                <a:solidFill>
                  <a:schemeClr val="accent5"/>
                </a:solidFill>
                <a:latin typeface="Arial"/>
                <a:ea typeface="Arial"/>
                <a:cs typeface="Arial"/>
              </a:rPr>
              <a:t>P</a:t>
            </a:r>
            <a:r>
              <a:rPr lang="fr-FR" sz="1100" b="0" i="0" u="none" strike="noStrike" cap="none" spc="0" baseline="-25000">
                <a:solidFill>
                  <a:schemeClr val="accent5"/>
                </a:solidFill>
                <a:latin typeface="Arial"/>
                <a:ea typeface="Arial"/>
                <a:cs typeface="Arial"/>
              </a:rPr>
              <a:t>loss,max </a:t>
            </a:r>
            <a:r>
              <a:rPr lang="fr-FR" sz="1100" b="0" i="0" u="none" strike="noStrike" cap="none" spc="0">
                <a:solidFill>
                  <a:schemeClr val="accent5"/>
                </a:solidFill>
                <a:latin typeface="Arial"/>
                <a:ea typeface="Arial"/>
                <a:cs typeface="Arial"/>
              </a:rPr>
              <a:t>= 11.5 W</a:t>
            </a:r>
            <a:endParaRPr sz="1100" b="0" i="0" u="none" strike="noStrike" cap="none" spc="0">
              <a:solidFill>
                <a:schemeClr val="accent5"/>
              </a:solidFill>
              <a:latin typeface="Arial"/>
              <a:ea typeface="Arial"/>
              <a:cs typeface="Arial"/>
            </a:endParaRPr>
          </a:p>
          <a:p>
            <a:pPr marL="206778" indent="-206778">
              <a:buFont typeface="Arial"/>
              <a:buChar char="•"/>
              <a:defRPr/>
            </a:pPr>
            <a:endParaRPr sz="1100" b="0" i="0" u="none" strike="noStrike" cap="none" spc="0">
              <a:solidFill>
                <a:schemeClr val="accent5"/>
              </a:solidFill>
              <a:latin typeface="Arial"/>
              <a:ea typeface="Arial"/>
              <a:cs typeface="Arial"/>
            </a:endParaRPr>
          </a:p>
          <a:p>
            <a:pPr>
              <a:defRPr/>
            </a:pPr>
            <a:r>
              <a:rPr lang="fr-FR" sz="1100" b="1" i="0" u="none" strike="noStrike" cap="none" spc="0">
                <a:solidFill>
                  <a:schemeClr val="accent5"/>
                </a:solidFill>
                <a:latin typeface="Arial"/>
                <a:ea typeface="Arial"/>
                <a:cs typeface="Arial"/>
              </a:rPr>
              <a:t>Binomial </a:t>
            </a:r>
            <a:r>
              <a:rPr lang="fr-FR" sz="1100" b="0" i="0" u="none" strike="noStrike" cap="none" spc="0">
                <a:solidFill>
                  <a:schemeClr val="accent5"/>
                </a:solidFill>
                <a:latin typeface="Arial"/>
                <a:ea typeface="Arial"/>
                <a:cs typeface="Arial"/>
              </a:rPr>
              <a:t>bunch shape:</a:t>
            </a:r>
            <a:endParaRPr sz="1100" b="0" i="0" u="none" strike="noStrike" cap="none" spc="0">
              <a:solidFill>
                <a:schemeClr val="accent5"/>
              </a:solidFill>
              <a:latin typeface="Arial"/>
              <a:ea typeface="Arial"/>
              <a:cs typeface="Arial"/>
            </a:endParaRPr>
          </a:p>
          <a:p>
            <a:pPr marL="206778" indent="-206778">
              <a:buFont typeface="Arial"/>
              <a:buChar char="•"/>
              <a:defRPr/>
            </a:pPr>
            <a:r>
              <a:rPr lang="fr-FR" sz="1100" b="0" i="0" u="none" strike="noStrike" cap="none" spc="0">
                <a:solidFill>
                  <a:schemeClr val="accent5"/>
                </a:solidFill>
                <a:latin typeface="Arial"/>
                <a:ea typeface="Arial"/>
                <a:cs typeface="Arial"/>
              </a:rPr>
              <a:t>Raw spectrums, P</a:t>
            </a:r>
            <a:r>
              <a:rPr lang="fr-FR" sz="1100" b="0" i="0" u="none" strike="noStrike" cap="none" spc="0" baseline="-25000">
                <a:solidFill>
                  <a:schemeClr val="accent5"/>
                </a:solidFill>
                <a:latin typeface="Arial"/>
                <a:ea typeface="Arial"/>
                <a:cs typeface="Arial"/>
              </a:rPr>
              <a:t>loss </a:t>
            </a:r>
            <a:r>
              <a:rPr lang="fr-FR" sz="1100" b="0" i="0" u="none" strike="noStrike" cap="none" spc="0">
                <a:solidFill>
                  <a:schemeClr val="accent5"/>
                </a:solidFill>
                <a:latin typeface="Arial"/>
                <a:ea typeface="Arial"/>
                <a:cs typeface="Arial"/>
              </a:rPr>
              <a:t>= 7.8 W</a:t>
            </a:r>
            <a:endParaRPr sz="1100">
              <a:solidFill>
                <a:schemeClr val="accent5"/>
              </a:solidFill>
            </a:endParaRPr>
          </a:p>
          <a:p>
            <a:pPr marL="206778" indent="-206778">
              <a:buFont typeface="Arial"/>
              <a:buChar char="•"/>
              <a:defRPr/>
            </a:pPr>
            <a:r>
              <a:rPr lang="fr-FR" sz="1100" b="0" i="0" u="none" strike="noStrike" cap="none" spc="0">
                <a:solidFill>
                  <a:schemeClr val="accent5"/>
                </a:solidFill>
                <a:latin typeface="Arial"/>
                <a:ea typeface="Arial"/>
                <a:cs typeface="Arial"/>
              </a:rPr>
              <a:t>Average fq shift, </a:t>
            </a:r>
            <a:r>
              <a:rPr lang="fr-FR" sz="1100" b="0" i="0" u="none" strike="noStrike" cap="none" spc="0">
                <a:solidFill>
                  <a:schemeClr val="accent5"/>
                </a:solidFill>
                <a:latin typeface="Arial"/>
                <a:ea typeface="Arial"/>
                <a:cs typeface="Arial"/>
              </a:rPr>
              <a:t>P</a:t>
            </a:r>
            <a:r>
              <a:rPr lang="fr-FR" sz="1100" b="0" i="0" u="none" strike="noStrike" cap="none" spc="0" baseline="-25000">
                <a:solidFill>
                  <a:schemeClr val="accent5"/>
                </a:solidFill>
                <a:latin typeface="Arial"/>
                <a:ea typeface="Arial"/>
                <a:cs typeface="Arial"/>
              </a:rPr>
              <a:t>loss,av </a:t>
            </a:r>
            <a:r>
              <a:rPr lang="fr-FR" sz="1100" b="0" i="0" u="none" strike="noStrike" cap="none" spc="0">
                <a:solidFill>
                  <a:schemeClr val="accent5"/>
                </a:solidFill>
                <a:latin typeface="Arial"/>
                <a:ea typeface="Arial"/>
                <a:cs typeface="Arial"/>
              </a:rPr>
              <a:t>=</a:t>
            </a:r>
            <a:r>
              <a:rPr lang="fr-FR" sz="1100" b="0" i="0" u="none" strike="noStrike" cap="none" spc="0">
                <a:solidFill>
                  <a:schemeClr val="accent5"/>
                </a:solidFill>
                <a:latin typeface="Arial"/>
                <a:ea typeface="Arial"/>
                <a:cs typeface="Arial"/>
              </a:rPr>
              <a:t>  </a:t>
            </a:r>
            <a:r>
              <a:rPr lang="fr-FR" sz="1100" b="0" i="0" u="none" strike="noStrike" cap="none" spc="0">
                <a:solidFill>
                  <a:schemeClr val="accent5"/>
                </a:solidFill>
                <a:latin typeface="Arial"/>
                <a:ea typeface="Arial"/>
                <a:cs typeface="Arial"/>
              </a:rPr>
              <a:t>7.8 </a:t>
            </a:r>
            <a:r>
              <a:rPr lang="fr-FR" sz="1100" b="0" i="0" u="none" strike="noStrike" cap="none" spc="0">
                <a:solidFill>
                  <a:schemeClr val="accent5"/>
                </a:solidFill>
                <a:latin typeface="Arial"/>
                <a:ea typeface="Arial"/>
                <a:cs typeface="Arial"/>
              </a:rPr>
              <a:t>W</a:t>
            </a:r>
            <a:endParaRPr sz="1100" b="0" i="0" u="none" strike="noStrike" cap="none" spc="0">
              <a:solidFill>
                <a:schemeClr val="accent5"/>
              </a:solidFill>
              <a:latin typeface="Arial"/>
              <a:ea typeface="Arial"/>
              <a:cs typeface="Arial"/>
            </a:endParaRPr>
          </a:p>
          <a:p>
            <a:pPr marL="206778" indent="-206778">
              <a:buFont typeface="Arial"/>
              <a:buChar char="•"/>
              <a:defRPr/>
            </a:pPr>
            <a:r>
              <a:rPr lang="fr-FR" sz="1100" b="0" i="0" u="none" strike="noStrike" cap="none" spc="0">
                <a:solidFill>
                  <a:schemeClr val="accent5"/>
                </a:solidFill>
                <a:latin typeface="Arial"/>
                <a:ea typeface="Arial"/>
                <a:cs typeface="Arial"/>
              </a:rPr>
              <a:t>Max </a:t>
            </a:r>
            <a:r>
              <a:rPr lang="fr-FR" sz="1100" b="0" i="0" u="none" strike="noStrike" cap="none" spc="0">
                <a:solidFill>
                  <a:schemeClr val="accent5"/>
                </a:solidFill>
                <a:latin typeface="Arial"/>
                <a:ea typeface="Arial"/>
                <a:cs typeface="Arial"/>
              </a:rPr>
              <a:t>P</a:t>
            </a:r>
            <a:r>
              <a:rPr lang="fr-FR" sz="1100" b="0" i="0" u="none" strike="noStrike" cap="none" spc="0" baseline="-25000">
                <a:solidFill>
                  <a:schemeClr val="accent5"/>
                </a:solidFill>
                <a:latin typeface="Arial"/>
                <a:ea typeface="Arial"/>
                <a:cs typeface="Arial"/>
              </a:rPr>
              <a:t>loss</a:t>
            </a:r>
            <a:r>
              <a:rPr lang="fr-FR" sz="1100" b="0" i="0" u="none" strike="noStrike" cap="none" spc="0">
                <a:solidFill>
                  <a:schemeClr val="accent5"/>
                </a:solidFill>
                <a:latin typeface="Arial"/>
                <a:ea typeface="Arial"/>
                <a:cs typeface="Arial"/>
              </a:rPr>
              <a:t> configuration, </a:t>
            </a:r>
            <a:r>
              <a:rPr lang="fr-FR" sz="1100" b="0" i="0" u="none" strike="noStrike" cap="none" spc="0">
                <a:solidFill>
                  <a:schemeClr val="accent5"/>
                </a:solidFill>
                <a:latin typeface="Arial"/>
                <a:ea typeface="Arial"/>
                <a:cs typeface="Arial"/>
              </a:rPr>
              <a:t>P</a:t>
            </a:r>
            <a:r>
              <a:rPr lang="fr-FR" sz="1100" b="0" i="0" u="none" strike="noStrike" cap="none" spc="0" baseline="-25000">
                <a:solidFill>
                  <a:schemeClr val="accent5"/>
                </a:solidFill>
                <a:latin typeface="Arial"/>
                <a:ea typeface="Arial"/>
                <a:cs typeface="Arial"/>
              </a:rPr>
              <a:t>loss,max </a:t>
            </a:r>
            <a:r>
              <a:rPr lang="fr-FR" sz="1100" b="0" i="0" u="none" strike="noStrike" cap="none" spc="0">
                <a:solidFill>
                  <a:schemeClr val="accent5"/>
                </a:solidFill>
                <a:latin typeface="Arial"/>
                <a:ea typeface="Arial"/>
                <a:cs typeface="Arial"/>
              </a:rPr>
              <a:t>= </a:t>
            </a:r>
            <a:r>
              <a:rPr lang="fr-FR" sz="1100" b="0" i="0" u="none" strike="noStrike" cap="none" spc="0">
                <a:solidFill>
                  <a:schemeClr val="accent5"/>
                </a:solidFill>
                <a:latin typeface="Arial"/>
                <a:ea typeface="Arial"/>
                <a:cs typeface="Arial"/>
              </a:rPr>
              <a:t>8.8</a:t>
            </a:r>
            <a:r>
              <a:rPr lang="fr-FR" sz="1100" b="0" i="0" u="none" strike="noStrike" cap="none" spc="0">
                <a:solidFill>
                  <a:schemeClr val="accent5"/>
                </a:solidFill>
                <a:latin typeface="Arial"/>
                <a:ea typeface="Arial"/>
                <a:cs typeface="Arial"/>
              </a:rPr>
              <a:t> W</a:t>
            </a:r>
            <a:endParaRPr sz="1100" b="0" i="0" u="none" strike="noStrike" cap="none" spc="0">
              <a:solidFill>
                <a:schemeClr val="accent5"/>
              </a:solidFill>
              <a:latin typeface="Arial"/>
              <a:ea typeface="Arial"/>
              <a:cs typeface="Arial"/>
            </a:endParaRPr>
          </a:p>
          <a:p>
            <a:pPr>
              <a:defRPr/>
            </a:pPr>
            <a:endParaRPr sz="1100" b="0" i="0" u="none" strike="noStrike" cap="none" spc="0">
              <a:solidFill>
                <a:schemeClr val="accent5"/>
              </a:solidFill>
              <a:latin typeface="Arial"/>
              <a:ea typeface="Arial"/>
              <a:cs typeface="Arial"/>
            </a:endParaRPr>
          </a:p>
          <a:p>
            <a:pPr>
              <a:defRPr/>
            </a:pPr>
            <a:r>
              <a:rPr lang="fr-FR" sz="1100" b="1" i="0" u="none" strike="noStrike" cap="none" spc="0">
                <a:solidFill>
                  <a:schemeClr val="accent5"/>
                </a:solidFill>
                <a:latin typeface="Arial"/>
                <a:ea typeface="Arial"/>
                <a:cs typeface="Arial"/>
              </a:rPr>
              <a:t>Cos</a:t>
            </a:r>
            <a:r>
              <a:rPr lang="fr-FR" sz="1100" b="1" i="0" u="none" strike="noStrike" cap="none" spc="0" baseline="30000">
                <a:solidFill>
                  <a:schemeClr val="accent5"/>
                </a:solidFill>
                <a:latin typeface="Arial"/>
                <a:ea typeface="Arial"/>
                <a:cs typeface="Arial"/>
              </a:rPr>
              <a:t>2</a:t>
            </a:r>
            <a:r>
              <a:rPr lang="fr-FR" sz="1100" b="1" i="0" u="none" strike="noStrike" cap="none" spc="0">
                <a:solidFill>
                  <a:schemeClr val="accent5"/>
                </a:solidFill>
                <a:latin typeface="Arial"/>
                <a:ea typeface="Arial"/>
                <a:cs typeface="Arial"/>
              </a:rPr>
              <a:t> </a:t>
            </a:r>
            <a:r>
              <a:rPr lang="fr-FR" sz="1100" b="0" i="0" u="none" strike="noStrike" cap="none" spc="0">
                <a:solidFill>
                  <a:schemeClr val="accent5"/>
                </a:solidFill>
                <a:latin typeface="Arial"/>
                <a:ea typeface="Arial"/>
                <a:cs typeface="Arial"/>
              </a:rPr>
              <a:t>bunch shape:</a:t>
            </a:r>
            <a:endParaRPr sz="1100" b="0" i="0" u="none" strike="noStrike" cap="none" spc="0">
              <a:solidFill>
                <a:schemeClr val="accent5"/>
              </a:solidFill>
              <a:latin typeface="Arial"/>
              <a:ea typeface="Arial"/>
              <a:cs typeface="Arial"/>
            </a:endParaRPr>
          </a:p>
          <a:p>
            <a:pPr marL="206778" indent="-206778">
              <a:buFont typeface="Arial"/>
              <a:buChar char="•"/>
              <a:defRPr/>
            </a:pPr>
            <a:r>
              <a:rPr lang="fr-FR" sz="1100" b="0" i="0" u="none" strike="noStrike" cap="none" spc="0">
                <a:solidFill>
                  <a:schemeClr val="accent5"/>
                </a:solidFill>
                <a:latin typeface="Arial"/>
                <a:ea typeface="Arial"/>
                <a:cs typeface="Arial"/>
              </a:rPr>
              <a:t>Raw spectrums, P</a:t>
            </a:r>
            <a:r>
              <a:rPr lang="fr-FR" sz="1100" b="0" i="0" u="none" strike="noStrike" cap="none" spc="0" baseline="-25000">
                <a:solidFill>
                  <a:schemeClr val="accent5"/>
                </a:solidFill>
                <a:latin typeface="Arial"/>
                <a:ea typeface="Arial"/>
                <a:cs typeface="Arial"/>
              </a:rPr>
              <a:t>loss </a:t>
            </a:r>
            <a:r>
              <a:rPr lang="fr-FR" sz="1100" b="0" i="0" u="none" strike="noStrike" cap="none" spc="0">
                <a:solidFill>
                  <a:schemeClr val="accent5"/>
                </a:solidFill>
                <a:latin typeface="Arial"/>
                <a:ea typeface="Arial"/>
                <a:cs typeface="Arial"/>
              </a:rPr>
              <a:t>= 10.6 W</a:t>
            </a:r>
            <a:endParaRPr sz="1100">
              <a:solidFill>
                <a:schemeClr val="accent5"/>
              </a:solidFill>
            </a:endParaRPr>
          </a:p>
          <a:p>
            <a:pPr marL="206778" indent="-206778">
              <a:buFont typeface="Arial"/>
              <a:buChar char="•"/>
              <a:defRPr/>
            </a:pPr>
            <a:r>
              <a:rPr lang="fr-FR" sz="1100" b="0" i="0" u="none" strike="noStrike" cap="none" spc="0">
                <a:solidFill>
                  <a:schemeClr val="accent5"/>
                </a:solidFill>
                <a:latin typeface="Arial"/>
                <a:ea typeface="Arial"/>
                <a:cs typeface="Arial"/>
              </a:rPr>
              <a:t>Average fq shift, </a:t>
            </a:r>
            <a:r>
              <a:rPr lang="fr-FR" sz="1100" b="0" i="0" u="none" strike="noStrike" cap="none" spc="0">
                <a:solidFill>
                  <a:schemeClr val="accent5"/>
                </a:solidFill>
                <a:latin typeface="Arial"/>
                <a:ea typeface="Arial"/>
                <a:cs typeface="Arial"/>
              </a:rPr>
              <a:t>P</a:t>
            </a:r>
            <a:r>
              <a:rPr lang="fr-FR" sz="1100" b="0" i="0" u="none" strike="noStrike" cap="none" spc="0" baseline="-25000">
                <a:solidFill>
                  <a:schemeClr val="accent5"/>
                </a:solidFill>
                <a:latin typeface="Arial"/>
                <a:ea typeface="Arial"/>
                <a:cs typeface="Arial"/>
              </a:rPr>
              <a:t>loss,av </a:t>
            </a:r>
            <a:r>
              <a:rPr lang="fr-FR" sz="1100" b="0" i="0" u="none" strike="noStrike" cap="none" spc="0">
                <a:solidFill>
                  <a:schemeClr val="accent5"/>
                </a:solidFill>
                <a:latin typeface="Arial"/>
                <a:ea typeface="Arial"/>
                <a:cs typeface="Arial"/>
              </a:rPr>
              <a:t>=</a:t>
            </a:r>
            <a:r>
              <a:rPr lang="fr-FR" sz="1100" b="0" i="0" u="none" strike="noStrike" cap="none" spc="0">
                <a:solidFill>
                  <a:schemeClr val="accent5"/>
                </a:solidFill>
                <a:latin typeface="Arial"/>
                <a:ea typeface="Arial"/>
                <a:cs typeface="Arial"/>
              </a:rPr>
              <a:t> 10.4 W</a:t>
            </a:r>
            <a:endParaRPr sz="1100" b="0" i="0" u="none" strike="noStrike" cap="none" spc="0">
              <a:solidFill>
                <a:schemeClr val="accent5"/>
              </a:solidFill>
              <a:latin typeface="Arial"/>
              <a:ea typeface="Arial"/>
              <a:cs typeface="Arial"/>
            </a:endParaRPr>
          </a:p>
          <a:p>
            <a:pPr marL="206778" indent="-206778">
              <a:buFont typeface="Arial"/>
              <a:buChar char="•"/>
              <a:defRPr/>
            </a:pPr>
            <a:r>
              <a:rPr lang="fr-FR" sz="1100" b="0" i="0" u="none" strike="noStrike" cap="none" spc="0">
                <a:solidFill>
                  <a:schemeClr val="accent5"/>
                </a:solidFill>
                <a:latin typeface="Arial"/>
                <a:ea typeface="Arial"/>
                <a:cs typeface="Arial"/>
              </a:rPr>
              <a:t>Max </a:t>
            </a:r>
            <a:r>
              <a:rPr lang="fr-FR" sz="1100" b="0" i="0" u="none" strike="noStrike" cap="none" spc="0">
                <a:solidFill>
                  <a:schemeClr val="accent5"/>
                </a:solidFill>
                <a:latin typeface="Arial"/>
                <a:ea typeface="Arial"/>
                <a:cs typeface="Arial"/>
              </a:rPr>
              <a:t>P</a:t>
            </a:r>
            <a:r>
              <a:rPr lang="fr-FR" sz="1100" b="0" i="0" u="none" strike="noStrike" cap="none" spc="0" baseline="-25000">
                <a:solidFill>
                  <a:schemeClr val="accent5"/>
                </a:solidFill>
                <a:latin typeface="Arial"/>
                <a:ea typeface="Arial"/>
                <a:cs typeface="Arial"/>
              </a:rPr>
              <a:t>loss</a:t>
            </a:r>
            <a:r>
              <a:rPr lang="fr-FR" sz="1100" b="0" i="0" u="none" strike="noStrike" cap="none" spc="0">
                <a:solidFill>
                  <a:schemeClr val="accent5"/>
                </a:solidFill>
                <a:latin typeface="Arial"/>
                <a:ea typeface="Arial"/>
                <a:cs typeface="Arial"/>
              </a:rPr>
              <a:t> configuration, </a:t>
            </a:r>
            <a:r>
              <a:rPr lang="fr-FR" sz="1100" b="0" i="0" u="none" strike="noStrike" cap="none" spc="0">
                <a:solidFill>
                  <a:schemeClr val="accent5"/>
                </a:solidFill>
                <a:latin typeface="Arial"/>
                <a:ea typeface="Arial"/>
                <a:cs typeface="Arial"/>
              </a:rPr>
              <a:t>P</a:t>
            </a:r>
            <a:r>
              <a:rPr lang="fr-FR" sz="1100" b="0" i="0" u="none" strike="noStrike" cap="none" spc="0" baseline="-25000">
                <a:solidFill>
                  <a:schemeClr val="accent5"/>
                </a:solidFill>
                <a:latin typeface="Arial"/>
                <a:ea typeface="Arial"/>
                <a:cs typeface="Arial"/>
              </a:rPr>
              <a:t>loss,max </a:t>
            </a:r>
            <a:r>
              <a:rPr lang="fr-FR" sz="1100" b="0" i="0" u="none" strike="noStrike" cap="none" spc="0">
                <a:solidFill>
                  <a:schemeClr val="accent5"/>
                </a:solidFill>
                <a:latin typeface="Arial"/>
                <a:ea typeface="Arial"/>
                <a:cs typeface="Arial"/>
              </a:rPr>
              <a:t>= 12.4 W</a:t>
            </a:r>
            <a:endParaRPr sz="1100" b="0" i="0" u="none" strike="noStrike" cap="none" spc="0">
              <a:solidFill>
                <a:schemeClr val="accent5"/>
              </a:solidFill>
              <a:latin typeface="Arial"/>
              <a:ea typeface="Arial"/>
              <a:cs typeface="Arial"/>
            </a:endParaRPr>
          </a:p>
        </p:txBody>
      </p:sp>
      <p:pic>
        <p:nvPicPr>
          <p:cNvPr id="677633029" name="" hidden="0"/>
          <p:cNvPicPr>
            <a:picLocks noChangeAspect="1"/>
          </p:cNvPicPr>
          <p:nvPr isPhoto="0" userDrawn="0"/>
        </p:nvPicPr>
        <p:blipFill>
          <a:blip r:embed="rId3"/>
          <a:stretch/>
        </p:blipFill>
        <p:spPr bwMode="auto">
          <a:xfrm flipH="0" flipV="0">
            <a:off x="4382911" y="1461425"/>
            <a:ext cx="4303888" cy="3227916"/>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1530869255" name="Titre 1" hidden="0"/>
          <p:cNvSpPr>
            <a:spLocks noGrp="1"/>
          </p:cNvSpPr>
          <p:nvPr isPhoto="0" userDrawn="0">
            <p:ph type="title" hasCustomPrompt="1"/>
          </p:nvPr>
        </p:nvSpPr>
        <p:spPr bwMode="auto"/>
        <p:txBody>
          <a:bodyPr anchor="ctr" anchorCtr="1"/>
          <a:lstStyle/>
          <a:p>
            <a:pPr>
              <a:defRPr/>
            </a:pPr>
            <a:r>
              <a:rPr/>
              <a:t>Power loss - Results overview</a:t>
            </a:r>
            <a:endParaRPr/>
          </a:p>
        </p:txBody>
      </p:sp>
      <p:sp>
        <p:nvSpPr>
          <p:cNvPr id="2141076165" name="Espace réservé du pied de page 4" hidden="0"/>
          <p:cNvSpPr>
            <a:spLocks noGrp="1"/>
          </p:cNvSpPr>
          <p:nvPr isPhoto="0" userDrawn="0">
            <p:ph type="ftr" sz="quarter" idx="11" hasCustomPrompt="0"/>
          </p:nvPr>
        </p:nvSpPr>
        <p:spPr bwMode="auto">
          <a:xfrm>
            <a:off x="1904999" y="4767262"/>
            <a:ext cx="6626999" cy="270000"/>
          </a:xfrm>
        </p:spPr>
        <p:txBody>
          <a:bodyPr/>
          <a:lstStyle/>
          <a:p>
            <a:pPr>
              <a:defRPr/>
            </a:pPr>
            <a:r>
              <a:rPr/>
              <a:t>BGV Impedance</a:t>
            </a:r>
            <a:endParaRPr/>
          </a:p>
        </p:txBody>
      </p:sp>
      <p:sp>
        <p:nvSpPr>
          <p:cNvPr id="268676959" name="Espace réservé du numéro de diapositive 5" hidden="0"/>
          <p:cNvSpPr>
            <a:spLocks noGrp="1"/>
          </p:cNvSpPr>
          <p:nvPr isPhoto="0" userDrawn="0">
            <p:ph type="sldNum" sz="quarter" idx="12" hasCustomPrompt="0"/>
          </p:nvPr>
        </p:nvSpPr>
        <p:spPr bwMode="auto"/>
        <p:txBody>
          <a:bodyPr/>
          <a:lstStyle/>
          <a:p>
            <a:pPr>
              <a:defRPr/>
            </a:pPr>
            <a:fld id="{4F2B6100-FAEA-F117-F5CA-2D88FE73DB0F}" type="slidenum">
              <a:rPr lang="fr-FR"/>
              <a:t/>
            </a:fld>
            <a:endParaRPr lang="fr-FR"/>
          </a:p>
        </p:txBody>
      </p:sp>
      <p:sp>
        <p:nvSpPr>
          <p:cNvPr id="757378730" name="" hidden="0"/>
          <p:cNvSpPr txBox="1"/>
          <p:nvPr isPhoto="0" userDrawn="0"/>
        </p:nvSpPr>
        <p:spPr bwMode="auto">
          <a:xfrm flipH="0" flipV="0">
            <a:off x="4002333" y="864912"/>
            <a:ext cx="4693277" cy="68583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sz="1300">
                <a:solidFill>
                  <a:schemeClr val="accent5"/>
                </a:solidFill>
              </a:rPr>
              <a:t>q-Gaussian bunch shape, P</a:t>
            </a:r>
            <a:r>
              <a:rPr sz="1300" baseline="-25000">
                <a:solidFill>
                  <a:schemeClr val="accent5"/>
                </a:solidFill>
              </a:rPr>
              <a:t>loss, max </a:t>
            </a:r>
            <a:r>
              <a:rPr sz="1300">
                <a:solidFill>
                  <a:schemeClr val="accent5"/>
                </a:solidFill>
              </a:rPr>
              <a:t>= 39.6W</a:t>
            </a:r>
            <a:r>
              <a:rPr sz="1300">
                <a:solidFill>
                  <a:schemeClr val="accent5"/>
                </a:solidFill>
              </a:rPr>
              <a:t> </a:t>
            </a:r>
            <a:endParaRPr sz="1300">
              <a:solidFill>
                <a:schemeClr val="accent5"/>
              </a:solidFill>
            </a:endParaRPr>
          </a:p>
          <a:p>
            <a:pPr algn="ctr">
              <a:defRPr/>
            </a:pPr>
            <a:r>
              <a:rPr sz="1300">
                <a:solidFill>
                  <a:schemeClr val="accent5"/>
                </a:solidFill>
              </a:rPr>
              <a:t>with Z fq shifted by 8.5MHz:</a:t>
            </a:r>
            <a:r>
              <a:rPr sz="1300">
                <a:solidFill>
                  <a:schemeClr val="accent5"/>
                </a:solidFill>
              </a:rPr>
              <a:t> </a:t>
            </a:r>
            <a:r>
              <a:rPr sz="1300">
                <a:solidFill>
                  <a:schemeClr val="accent5"/>
                </a:solidFill>
              </a:rPr>
              <a:t>2nd, 3rd and 6th modes falling on beam harmonics</a:t>
            </a:r>
            <a:endParaRPr sz="1300">
              <a:solidFill>
                <a:schemeClr val="accent5"/>
              </a:solidFill>
            </a:endParaRPr>
          </a:p>
        </p:txBody>
      </p:sp>
      <p:pic>
        <p:nvPicPr>
          <p:cNvPr id="413944512" name="" hidden="0"/>
          <p:cNvPicPr>
            <a:picLocks noChangeAspect="1"/>
          </p:cNvPicPr>
          <p:nvPr isPhoto="0" userDrawn="0"/>
        </p:nvPicPr>
        <p:blipFill>
          <a:blip r:embed="rId3"/>
          <a:stretch/>
        </p:blipFill>
        <p:spPr bwMode="auto">
          <a:xfrm flipH="0" flipV="0">
            <a:off x="4309249" y="1523999"/>
            <a:ext cx="4222749" cy="3167062"/>
          </a:xfrm>
          <a:prstGeom prst="rect">
            <a:avLst/>
          </a:prstGeom>
        </p:spPr>
      </p:pic>
      <p:sp>
        <p:nvSpPr>
          <p:cNvPr id="1576389712" name="" hidden="0"/>
          <p:cNvSpPr txBox="1"/>
          <p:nvPr isPhoto="0" userDrawn="0"/>
        </p:nvSpPr>
        <p:spPr bwMode="auto">
          <a:xfrm flipH="0" flipV="0">
            <a:off x="474383" y="1036292"/>
            <a:ext cx="4097650" cy="327663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sz="1100" b="1">
                <a:solidFill>
                  <a:schemeClr val="accent5"/>
                </a:solidFill>
              </a:rPr>
              <a:t>q-Gaussian </a:t>
            </a:r>
            <a:r>
              <a:rPr sz="1100">
                <a:solidFill>
                  <a:schemeClr val="accent5"/>
                </a:solidFill>
              </a:rPr>
              <a:t>bunch shape:</a:t>
            </a:r>
            <a:endParaRPr sz="1100">
              <a:solidFill>
                <a:schemeClr val="accent5"/>
              </a:solidFill>
            </a:endParaRPr>
          </a:p>
          <a:p>
            <a:pPr marL="206777" indent="-206777">
              <a:buFont typeface="Arial"/>
              <a:buChar char="•"/>
              <a:defRPr/>
            </a:pPr>
            <a:r>
              <a:rPr sz="1100">
                <a:solidFill>
                  <a:schemeClr val="accent5"/>
                </a:solidFill>
              </a:rPr>
              <a:t>Raw spectrums, P</a:t>
            </a:r>
            <a:r>
              <a:rPr sz="1100" baseline="-25000">
                <a:solidFill>
                  <a:schemeClr val="accent5"/>
                </a:solidFill>
              </a:rPr>
              <a:t>loss </a:t>
            </a:r>
            <a:r>
              <a:rPr sz="1100">
                <a:solidFill>
                  <a:schemeClr val="accent5"/>
                </a:solidFill>
              </a:rPr>
              <a:t>= 13.9 W</a:t>
            </a:r>
            <a:endParaRPr sz="1100">
              <a:solidFill>
                <a:schemeClr val="accent5"/>
              </a:solidFill>
            </a:endParaRPr>
          </a:p>
          <a:p>
            <a:pPr marL="206777" indent="-206777">
              <a:buFont typeface="Arial"/>
              <a:buChar char="•"/>
              <a:defRPr/>
            </a:pPr>
            <a:r>
              <a:rPr sz="1100" b="1">
                <a:solidFill>
                  <a:schemeClr val="tx2"/>
                </a:solidFill>
              </a:rPr>
              <a:t>Average fq shift, </a:t>
            </a:r>
            <a:r>
              <a:rPr lang="fr-FR" sz="1100" b="1" i="0" u="none" strike="noStrike" cap="none" spc="0">
                <a:solidFill>
                  <a:schemeClr val="tx2"/>
                </a:solidFill>
                <a:latin typeface="Arial"/>
                <a:ea typeface="Arial"/>
                <a:cs typeface="Arial"/>
              </a:rPr>
              <a:t>P</a:t>
            </a:r>
            <a:r>
              <a:rPr lang="fr-FR" sz="1100" b="1" i="0" u="none" strike="noStrike" cap="none" spc="0" baseline="-25000">
                <a:solidFill>
                  <a:schemeClr val="tx2"/>
                </a:solidFill>
                <a:latin typeface="Arial"/>
                <a:ea typeface="Arial"/>
                <a:cs typeface="Arial"/>
              </a:rPr>
              <a:t>loss,av</a:t>
            </a:r>
            <a:r>
              <a:rPr lang="fr-FR" sz="1100" b="1" i="0" u="none" strike="noStrike" cap="none" spc="0">
                <a:solidFill>
                  <a:schemeClr val="tx2"/>
                </a:solidFill>
                <a:latin typeface="Arial"/>
                <a:ea typeface="Arial"/>
                <a:cs typeface="Arial"/>
              </a:rPr>
              <a:t>= 13.9  W</a:t>
            </a:r>
            <a:endParaRPr sz="1100" b="1" i="0" u="none" strike="noStrike" cap="none" spc="0">
              <a:solidFill>
                <a:schemeClr val="tx2"/>
              </a:solidFill>
              <a:latin typeface="Arial"/>
              <a:ea typeface="Arial"/>
              <a:cs typeface="Arial"/>
            </a:endParaRPr>
          </a:p>
          <a:p>
            <a:pPr marL="206777" indent="-206777">
              <a:buFont typeface="Arial"/>
              <a:buChar char="•"/>
              <a:defRPr/>
            </a:pPr>
            <a:r>
              <a:rPr lang="fr-FR" sz="1100" b="1" i="0" u="none" strike="noStrike" cap="none" spc="0">
                <a:solidFill>
                  <a:schemeClr val="tx2"/>
                </a:solidFill>
                <a:latin typeface="Arial"/>
                <a:ea typeface="Arial"/>
                <a:cs typeface="Arial"/>
              </a:rPr>
              <a:t>Max </a:t>
            </a:r>
            <a:r>
              <a:rPr lang="fr-FR" sz="1100" b="1" i="0" u="none" strike="noStrike" cap="none" spc="0">
                <a:solidFill>
                  <a:schemeClr val="tx2"/>
                </a:solidFill>
                <a:latin typeface="Arial"/>
                <a:ea typeface="Arial"/>
                <a:cs typeface="Arial"/>
              </a:rPr>
              <a:t>P</a:t>
            </a:r>
            <a:r>
              <a:rPr lang="fr-FR" sz="1100" b="1" i="0" u="none" strike="noStrike" cap="none" spc="0" baseline="-25000">
                <a:solidFill>
                  <a:schemeClr val="tx2"/>
                </a:solidFill>
                <a:latin typeface="Arial"/>
                <a:ea typeface="Arial"/>
                <a:cs typeface="Arial"/>
              </a:rPr>
              <a:t>loss</a:t>
            </a:r>
            <a:r>
              <a:rPr lang="fr-FR" sz="1100" b="1" i="0" u="none" strike="noStrike" cap="none" spc="0">
                <a:solidFill>
                  <a:schemeClr val="tx2"/>
                </a:solidFill>
                <a:latin typeface="Arial"/>
                <a:ea typeface="Arial"/>
                <a:cs typeface="Arial"/>
              </a:rPr>
              <a:t> configuration, </a:t>
            </a:r>
            <a:r>
              <a:rPr lang="fr-FR" sz="1100" b="1" i="0" u="none" strike="noStrike" cap="none" spc="0">
                <a:solidFill>
                  <a:schemeClr val="tx2"/>
                </a:solidFill>
                <a:latin typeface="Arial"/>
                <a:ea typeface="Arial"/>
                <a:cs typeface="Arial"/>
              </a:rPr>
              <a:t>P</a:t>
            </a:r>
            <a:r>
              <a:rPr lang="fr-FR" sz="1100" b="1" i="0" u="none" strike="noStrike" cap="none" spc="0" baseline="-25000">
                <a:solidFill>
                  <a:schemeClr val="tx2"/>
                </a:solidFill>
                <a:latin typeface="Arial"/>
                <a:ea typeface="Arial"/>
                <a:cs typeface="Arial"/>
              </a:rPr>
              <a:t>loss,max</a:t>
            </a:r>
            <a:r>
              <a:rPr lang="fr-FR" sz="1100" b="1" i="0" u="none" strike="noStrike" cap="none" spc="0">
                <a:solidFill>
                  <a:schemeClr val="tx2"/>
                </a:solidFill>
                <a:latin typeface="Arial"/>
                <a:ea typeface="Arial"/>
                <a:cs typeface="Arial"/>
              </a:rPr>
              <a:t> = 39.6 W</a:t>
            </a:r>
            <a:endParaRPr sz="1100" b="1" i="0" u="none" strike="noStrike" cap="none" spc="0">
              <a:solidFill>
                <a:schemeClr val="tx2"/>
              </a:solidFill>
              <a:latin typeface="Arial"/>
              <a:ea typeface="Arial"/>
              <a:cs typeface="Arial"/>
            </a:endParaRPr>
          </a:p>
          <a:p>
            <a:pPr>
              <a:defRPr/>
            </a:pPr>
            <a:endParaRPr sz="1100">
              <a:solidFill>
                <a:schemeClr val="accent5"/>
              </a:solidFill>
            </a:endParaRPr>
          </a:p>
          <a:p>
            <a:pPr>
              <a:defRPr/>
            </a:pPr>
            <a:r>
              <a:rPr lang="fr-FR" sz="1100" b="1" i="0" u="none" strike="noStrike" cap="none" spc="0">
                <a:solidFill>
                  <a:schemeClr val="accent5"/>
                </a:solidFill>
                <a:latin typeface="Arial"/>
                <a:ea typeface="Arial"/>
                <a:cs typeface="Arial"/>
              </a:rPr>
              <a:t>Gaussian </a:t>
            </a:r>
            <a:r>
              <a:rPr lang="fr-FR" sz="1100" b="0" i="0" u="none" strike="noStrike" cap="none" spc="0">
                <a:solidFill>
                  <a:schemeClr val="accent5"/>
                </a:solidFill>
                <a:latin typeface="Arial"/>
                <a:ea typeface="Arial"/>
                <a:cs typeface="Arial"/>
              </a:rPr>
              <a:t>bunch shape:</a:t>
            </a:r>
            <a:endParaRPr sz="1100" b="0" i="0" u="none" strike="noStrike" cap="none" spc="0">
              <a:solidFill>
                <a:schemeClr val="accent5"/>
              </a:solidFill>
              <a:latin typeface="Arial"/>
              <a:ea typeface="Arial"/>
              <a:cs typeface="Arial"/>
            </a:endParaRPr>
          </a:p>
          <a:p>
            <a:pPr marL="206777" indent="-206777">
              <a:buFont typeface="Arial"/>
              <a:buChar char="•"/>
              <a:defRPr/>
            </a:pPr>
            <a:r>
              <a:rPr lang="fr-FR" sz="1100" b="0" i="0" u="none" strike="noStrike" cap="none" spc="0">
                <a:solidFill>
                  <a:schemeClr val="accent5"/>
                </a:solidFill>
                <a:latin typeface="Arial"/>
                <a:ea typeface="Arial"/>
                <a:cs typeface="Arial"/>
              </a:rPr>
              <a:t>Raw spectrums, P</a:t>
            </a:r>
            <a:r>
              <a:rPr lang="fr-FR" sz="1100" b="0" i="0" u="none" strike="noStrike" cap="none" spc="0" baseline="-25000">
                <a:solidFill>
                  <a:schemeClr val="accent5"/>
                </a:solidFill>
                <a:latin typeface="Arial"/>
                <a:ea typeface="Arial"/>
                <a:cs typeface="Arial"/>
              </a:rPr>
              <a:t>loss </a:t>
            </a:r>
            <a:r>
              <a:rPr lang="fr-FR" sz="1100" b="0" i="0" u="none" strike="noStrike" cap="none" spc="0">
                <a:solidFill>
                  <a:schemeClr val="accent5"/>
                </a:solidFill>
                <a:latin typeface="Arial"/>
                <a:ea typeface="Arial"/>
                <a:cs typeface="Arial"/>
              </a:rPr>
              <a:t>= 11.0 W</a:t>
            </a:r>
            <a:endParaRPr sz="1100">
              <a:solidFill>
                <a:schemeClr val="accent5"/>
              </a:solidFill>
            </a:endParaRPr>
          </a:p>
          <a:p>
            <a:pPr marL="206777" indent="-206777">
              <a:buFont typeface="Arial"/>
              <a:buChar char="•"/>
              <a:defRPr/>
            </a:pPr>
            <a:r>
              <a:rPr lang="fr-FR" sz="1100" b="0" i="0" u="none" strike="noStrike" cap="none" spc="0">
                <a:solidFill>
                  <a:schemeClr val="accent5"/>
                </a:solidFill>
                <a:latin typeface="Arial"/>
                <a:ea typeface="Arial"/>
                <a:cs typeface="Arial"/>
              </a:rPr>
              <a:t>Average fq shift, </a:t>
            </a:r>
            <a:r>
              <a:rPr lang="fr-FR" sz="1100" b="0" i="0" u="none" strike="noStrike" cap="none" spc="0">
                <a:solidFill>
                  <a:schemeClr val="accent5"/>
                </a:solidFill>
                <a:latin typeface="Arial"/>
                <a:ea typeface="Arial"/>
                <a:cs typeface="Arial"/>
              </a:rPr>
              <a:t>P</a:t>
            </a:r>
            <a:r>
              <a:rPr lang="fr-FR" sz="1100" b="0" i="0" u="none" strike="noStrike" cap="none" spc="0" baseline="-25000">
                <a:solidFill>
                  <a:schemeClr val="accent5"/>
                </a:solidFill>
                <a:latin typeface="Arial"/>
                <a:ea typeface="Arial"/>
                <a:cs typeface="Arial"/>
              </a:rPr>
              <a:t>loss,av </a:t>
            </a:r>
            <a:r>
              <a:rPr lang="fr-FR" sz="1100" b="0" i="0" u="none" strike="noStrike" cap="none" spc="0">
                <a:solidFill>
                  <a:schemeClr val="accent5"/>
                </a:solidFill>
                <a:latin typeface="Arial"/>
                <a:ea typeface="Arial"/>
                <a:cs typeface="Arial"/>
              </a:rPr>
              <a:t>=</a:t>
            </a:r>
            <a:r>
              <a:rPr lang="fr-FR" sz="1100" b="0" i="0" u="none" strike="noStrike" cap="none" spc="0">
                <a:solidFill>
                  <a:schemeClr val="accent5"/>
                </a:solidFill>
                <a:latin typeface="Arial"/>
                <a:ea typeface="Arial"/>
                <a:cs typeface="Arial"/>
              </a:rPr>
              <a:t> 10.9 W</a:t>
            </a:r>
            <a:endParaRPr sz="1100" b="0" i="0" u="none" strike="noStrike" cap="none" spc="0">
              <a:solidFill>
                <a:schemeClr val="accent5"/>
              </a:solidFill>
              <a:latin typeface="Arial"/>
              <a:ea typeface="Arial"/>
              <a:cs typeface="Arial"/>
            </a:endParaRPr>
          </a:p>
          <a:p>
            <a:pPr marL="206777" indent="-206777">
              <a:buFont typeface="Arial"/>
              <a:buChar char="•"/>
              <a:defRPr/>
            </a:pPr>
            <a:r>
              <a:rPr lang="fr-FR" sz="1100" b="0" i="0" u="none" strike="noStrike" cap="none" spc="0">
                <a:solidFill>
                  <a:schemeClr val="accent5"/>
                </a:solidFill>
                <a:latin typeface="Arial"/>
                <a:ea typeface="Arial"/>
                <a:cs typeface="Arial"/>
              </a:rPr>
              <a:t>Max </a:t>
            </a:r>
            <a:r>
              <a:rPr lang="fr-FR" sz="1100" b="0" i="0" u="none" strike="noStrike" cap="none" spc="0">
                <a:solidFill>
                  <a:schemeClr val="accent5"/>
                </a:solidFill>
                <a:latin typeface="Arial"/>
                <a:ea typeface="Arial"/>
                <a:cs typeface="Arial"/>
              </a:rPr>
              <a:t>P</a:t>
            </a:r>
            <a:r>
              <a:rPr lang="fr-FR" sz="1100" b="0" i="0" u="none" strike="noStrike" cap="none" spc="0" baseline="-25000">
                <a:solidFill>
                  <a:schemeClr val="accent5"/>
                </a:solidFill>
                <a:latin typeface="Arial"/>
                <a:ea typeface="Arial"/>
                <a:cs typeface="Arial"/>
              </a:rPr>
              <a:t>loss</a:t>
            </a:r>
            <a:r>
              <a:rPr lang="fr-FR" sz="1100" b="0" i="0" u="none" strike="noStrike" cap="none" spc="0">
                <a:solidFill>
                  <a:schemeClr val="accent5"/>
                </a:solidFill>
                <a:latin typeface="Arial"/>
                <a:ea typeface="Arial"/>
                <a:cs typeface="Arial"/>
              </a:rPr>
              <a:t> configuration, </a:t>
            </a:r>
            <a:r>
              <a:rPr lang="fr-FR" sz="1100" b="0" i="0" u="none" strike="noStrike" cap="none" spc="0">
                <a:solidFill>
                  <a:schemeClr val="accent5"/>
                </a:solidFill>
                <a:latin typeface="Arial"/>
                <a:ea typeface="Arial"/>
                <a:cs typeface="Arial"/>
              </a:rPr>
              <a:t>P</a:t>
            </a:r>
            <a:r>
              <a:rPr lang="fr-FR" sz="1100" b="0" i="0" u="none" strike="noStrike" cap="none" spc="0" baseline="-25000">
                <a:solidFill>
                  <a:schemeClr val="accent5"/>
                </a:solidFill>
                <a:latin typeface="Arial"/>
                <a:ea typeface="Arial"/>
                <a:cs typeface="Arial"/>
              </a:rPr>
              <a:t>loss,max </a:t>
            </a:r>
            <a:r>
              <a:rPr lang="fr-FR" sz="1100" b="0" i="0" u="none" strike="noStrike" cap="none" spc="0">
                <a:solidFill>
                  <a:schemeClr val="accent5"/>
                </a:solidFill>
                <a:latin typeface="Arial"/>
                <a:ea typeface="Arial"/>
                <a:cs typeface="Arial"/>
              </a:rPr>
              <a:t>= 11.5 W</a:t>
            </a:r>
            <a:endParaRPr sz="1100" b="0" i="0" u="none" strike="noStrike" cap="none" spc="0">
              <a:solidFill>
                <a:schemeClr val="accent5"/>
              </a:solidFill>
              <a:latin typeface="Arial"/>
              <a:ea typeface="Arial"/>
              <a:cs typeface="Arial"/>
            </a:endParaRPr>
          </a:p>
          <a:p>
            <a:pPr marL="206777" indent="-206777">
              <a:buFont typeface="Arial"/>
              <a:buChar char="•"/>
              <a:defRPr/>
            </a:pPr>
            <a:endParaRPr sz="1100" b="0" i="0" u="none" strike="noStrike" cap="none" spc="0">
              <a:solidFill>
                <a:schemeClr val="accent5"/>
              </a:solidFill>
              <a:latin typeface="Arial"/>
              <a:ea typeface="Arial"/>
              <a:cs typeface="Arial"/>
            </a:endParaRPr>
          </a:p>
          <a:p>
            <a:pPr>
              <a:defRPr/>
            </a:pPr>
            <a:r>
              <a:rPr lang="fr-FR" sz="1100" b="1" i="0" u="none" strike="noStrike" cap="none" spc="0">
                <a:solidFill>
                  <a:schemeClr val="accent5"/>
                </a:solidFill>
                <a:latin typeface="Arial"/>
                <a:ea typeface="Arial"/>
                <a:cs typeface="Arial"/>
              </a:rPr>
              <a:t>Binomial </a:t>
            </a:r>
            <a:r>
              <a:rPr lang="fr-FR" sz="1100" b="0" i="0" u="none" strike="noStrike" cap="none" spc="0">
                <a:solidFill>
                  <a:schemeClr val="accent5"/>
                </a:solidFill>
                <a:latin typeface="Arial"/>
                <a:ea typeface="Arial"/>
                <a:cs typeface="Arial"/>
              </a:rPr>
              <a:t>bunch shape:</a:t>
            </a:r>
            <a:endParaRPr sz="1100" b="0" i="0" u="none" strike="noStrike" cap="none" spc="0">
              <a:solidFill>
                <a:schemeClr val="accent5"/>
              </a:solidFill>
              <a:latin typeface="Arial"/>
              <a:ea typeface="Arial"/>
              <a:cs typeface="Arial"/>
            </a:endParaRPr>
          </a:p>
          <a:p>
            <a:pPr marL="206777" indent="-206777">
              <a:buFont typeface="Arial"/>
              <a:buChar char="•"/>
              <a:defRPr/>
            </a:pPr>
            <a:r>
              <a:rPr lang="fr-FR" sz="1100" b="0" i="0" u="none" strike="noStrike" cap="none" spc="0">
                <a:solidFill>
                  <a:schemeClr val="accent5"/>
                </a:solidFill>
                <a:latin typeface="Arial"/>
                <a:ea typeface="Arial"/>
                <a:cs typeface="Arial"/>
              </a:rPr>
              <a:t>Raw spectrums, P</a:t>
            </a:r>
            <a:r>
              <a:rPr lang="fr-FR" sz="1100" b="0" i="0" u="none" strike="noStrike" cap="none" spc="0" baseline="-25000">
                <a:solidFill>
                  <a:schemeClr val="accent5"/>
                </a:solidFill>
                <a:latin typeface="Arial"/>
                <a:ea typeface="Arial"/>
                <a:cs typeface="Arial"/>
              </a:rPr>
              <a:t>loss </a:t>
            </a:r>
            <a:r>
              <a:rPr lang="fr-FR" sz="1100" b="0" i="0" u="none" strike="noStrike" cap="none" spc="0">
                <a:solidFill>
                  <a:schemeClr val="accent5"/>
                </a:solidFill>
                <a:latin typeface="Arial"/>
                <a:ea typeface="Arial"/>
                <a:cs typeface="Arial"/>
              </a:rPr>
              <a:t>= 7.8 W</a:t>
            </a:r>
            <a:endParaRPr sz="1100">
              <a:solidFill>
                <a:schemeClr val="accent5"/>
              </a:solidFill>
            </a:endParaRPr>
          </a:p>
          <a:p>
            <a:pPr marL="206777" indent="-206777">
              <a:buFont typeface="Arial"/>
              <a:buChar char="•"/>
              <a:defRPr/>
            </a:pPr>
            <a:r>
              <a:rPr lang="fr-FR" sz="1100" b="0" i="0" u="none" strike="noStrike" cap="none" spc="0">
                <a:solidFill>
                  <a:schemeClr val="accent5"/>
                </a:solidFill>
                <a:latin typeface="Arial"/>
                <a:ea typeface="Arial"/>
                <a:cs typeface="Arial"/>
              </a:rPr>
              <a:t>Average fq shift, </a:t>
            </a:r>
            <a:r>
              <a:rPr lang="fr-FR" sz="1100" b="0" i="0" u="none" strike="noStrike" cap="none" spc="0">
                <a:solidFill>
                  <a:schemeClr val="accent5"/>
                </a:solidFill>
                <a:latin typeface="Arial"/>
                <a:ea typeface="Arial"/>
                <a:cs typeface="Arial"/>
              </a:rPr>
              <a:t>P</a:t>
            </a:r>
            <a:r>
              <a:rPr lang="fr-FR" sz="1100" b="0" i="0" u="none" strike="noStrike" cap="none" spc="0" baseline="-25000">
                <a:solidFill>
                  <a:schemeClr val="accent5"/>
                </a:solidFill>
                <a:latin typeface="Arial"/>
                <a:ea typeface="Arial"/>
                <a:cs typeface="Arial"/>
              </a:rPr>
              <a:t>loss,av </a:t>
            </a:r>
            <a:r>
              <a:rPr lang="fr-FR" sz="1100" b="0" i="0" u="none" strike="noStrike" cap="none" spc="0">
                <a:solidFill>
                  <a:schemeClr val="accent5"/>
                </a:solidFill>
                <a:latin typeface="Arial"/>
                <a:ea typeface="Arial"/>
                <a:cs typeface="Arial"/>
              </a:rPr>
              <a:t>=</a:t>
            </a:r>
            <a:r>
              <a:rPr lang="fr-FR" sz="1100" b="0" i="0" u="none" strike="noStrike" cap="none" spc="0">
                <a:solidFill>
                  <a:schemeClr val="accent5"/>
                </a:solidFill>
                <a:latin typeface="Arial"/>
                <a:ea typeface="Arial"/>
                <a:cs typeface="Arial"/>
              </a:rPr>
              <a:t>  </a:t>
            </a:r>
            <a:r>
              <a:rPr lang="fr-FR" sz="1100" b="0" i="0" u="none" strike="noStrike" cap="none" spc="0">
                <a:solidFill>
                  <a:schemeClr val="accent5"/>
                </a:solidFill>
                <a:latin typeface="Arial"/>
                <a:ea typeface="Arial"/>
                <a:cs typeface="Arial"/>
              </a:rPr>
              <a:t>7.8 </a:t>
            </a:r>
            <a:r>
              <a:rPr lang="fr-FR" sz="1100" b="0" i="0" u="none" strike="noStrike" cap="none" spc="0">
                <a:solidFill>
                  <a:schemeClr val="accent5"/>
                </a:solidFill>
                <a:latin typeface="Arial"/>
                <a:ea typeface="Arial"/>
                <a:cs typeface="Arial"/>
              </a:rPr>
              <a:t>W</a:t>
            </a:r>
            <a:endParaRPr sz="1100" b="0" i="0" u="none" strike="noStrike" cap="none" spc="0">
              <a:solidFill>
                <a:schemeClr val="accent5"/>
              </a:solidFill>
              <a:latin typeface="Arial"/>
              <a:ea typeface="Arial"/>
              <a:cs typeface="Arial"/>
            </a:endParaRPr>
          </a:p>
          <a:p>
            <a:pPr marL="206777" indent="-206777">
              <a:buFont typeface="Arial"/>
              <a:buChar char="•"/>
              <a:defRPr/>
            </a:pPr>
            <a:r>
              <a:rPr lang="fr-FR" sz="1100" b="0" i="0" u="none" strike="noStrike" cap="none" spc="0">
                <a:solidFill>
                  <a:schemeClr val="accent5"/>
                </a:solidFill>
                <a:latin typeface="Arial"/>
                <a:ea typeface="Arial"/>
                <a:cs typeface="Arial"/>
              </a:rPr>
              <a:t>Max </a:t>
            </a:r>
            <a:r>
              <a:rPr lang="fr-FR" sz="1100" b="0" i="0" u="none" strike="noStrike" cap="none" spc="0">
                <a:solidFill>
                  <a:schemeClr val="accent5"/>
                </a:solidFill>
                <a:latin typeface="Arial"/>
                <a:ea typeface="Arial"/>
                <a:cs typeface="Arial"/>
              </a:rPr>
              <a:t>P</a:t>
            </a:r>
            <a:r>
              <a:rPr lang="fr-FR" sz="1100" b="0" i="0" u="none" strike="noStrike" cap="none" spc="0" baseline="-25000">
                <a:solidFill>
                  <a:schemeClr val="accent5"/>
                </a:solidFill>
                <a:latin typeface="Arial"/>
                <a:ea typeface="Arial"/>
                <a:cs typeface="Arial"/>
              </a:rPr>
              <a:t>loss</a:t>
            </a:r>
            <a:r>
              <a:rPr lang="fr-FR" sz="1100" b="0" i="0" u="none" strike="noStrike" cap="none" spc="0">
                <a:solidFill>
                  <a:schemeClr val="accent5"/>
                </a:solidFill>
                <a:latin typeface="Arial"/>
                <a:ea typeface="Arial"/>
                <a:cs typeface="Arial"/>
              </a:rPr>
              <a:t> configuration, </a:t>
            </a:r>
            <a:r>
              <a:rPr lang="fr-FR" sz="1100" b="0" i="0" u="none" strike="noStrike" cap="none" spc="0">
                <a:solidFill>
                  <a:schemeClr val="accent5"/>
                </a:solidFill>
                <a:latin typeface="Arial"/>
                <a:ea typeface="Arial"/>
                <a:cs typeface="Arial"/>
              </a:rPr>
              <a:t>P</a:t>
            </a:r>
            <a:r>
              <a:rPr lang="fr-FR" sz="1100" b="0" i="0" u="none" strike="noStrike" cap="none" spc="0" baseline="-25000">
                <a:solidFill>
                  <a:schemeClr val="accent5"/>
                </a:solidFill>
                <a:latin typeface="Arial"/>
                <a:ea typeface="Arial"/>
                <a:cs typeface="Arial"/>
              </a:rPr>
              <a:t>loss,max </a:t>
            </a:r>
            <a:r>
              <a:rPr lang="fr-FR" sz="1100" b="0" i="0" u="none" strike="noStrike" cap="none" spc="0">
                <a:solidFill>
                  <a:schemeClr val="accent5"/>
                </a:solidFill>
                <a:latin typeface="Arial"/>
                <a:ea typeface="Arial"/>
                <a:cs typeface="Arial"/>
              </a:rPr>
              <a:t>= </a:t>
            </a:r>
            <a:r>
              <a:rPr lang="fr-FR" sz="1100" b="0" i="0" u="none" strike="noStrike" cap="none" spc="0">
                <a:solidFill>
                  <a:schemeClr val="accent5"/>
                </a:solidFill>
                <a:latin typeface="Arial"/>
                <a:ea typeface="Arial"/>
                <a:cs typeface="Arial"/>
              </a:rPr>
              <a:t>8.8</a:t>
            </a:r>
            <a:r>
              <a:rPr lang="fr-FR" sz="1100" b="0" i="0" u="none" strike="noStrike" cap="none" spc="0">
                <a:solidFill>
                  <a:schemeClr val="accent5"/>
                </a:solidFill>
                <a:latin typeface="Arial"/>
                <a:ea typeface="Arial"/>
                <a:cs typeface="Arial"/>
              </a:rPr>
              <a:t> W</a:t>
            </a:r>
            <a:endParaRPr sz="1100" b="0" i="0" u="none" strike="noStrike" cap="none" spc="0">
              <a:solidFill>
                <a:schemeClr val="accent5"/>
              </a:solidFill>
              <a:latin typeface="Arial"/>
              <a:ea typeface="Arial"/>
              <a:cs typeface="Arial"/>
            </a:endParaRPr>
          </a:p>
          <a:p>
            <a:pPr>
              <a:defRPr/>
            </a:pPr>
            <a:endParaRPr sz="1100" b="0" i="0" u="none" strike="noStrike" cap="none" spc="0">
              <a:solidFill>
                <a:schemeClr val="accent5"/>
              </a:solidFill>
              <a:latin typeface="Arial"/>
              <a:ea typeface="Arial"/>
              <a:cs typeface="Arial"/>
            </a:endParaRPr>
          </a:p>
          <a:p>
            <a:pPr>
              <a:defRPr/>
            </a:pPr>
            <a:r>
              <a:rPr lang="fr-FR" sz="1100" b="1" i="0" u="none" strike="noStrike" cap="none" spc="0">
                <a:solidFill>
                  <a:schemeClr val="accent5"/>
                </a:solidFill>
                <a:latin typeface="Arial"/>
                <a:ea typeface="Arial"/>
                <a:cs typeface="Arial"/>
              </a:rPr>
              <a:t>Cos</a:t>
            </a:r>
            <a:r>
              <a:rPr lang="fr-FR" sz="1100" b="1" i="0" u="none" strike="noStrike" cap="none" spc="0" baseline="30000">
                <a:solidFill>
                  <a:schemeClr val="accent5"/>
                </a:solidFill>
                <a:latin typeface="Arial"/>
                <a:ea typeface="Arial"/>
                <a:cs typeface="Arial"/>
              </a:rPr>
              <a:t>2</a:t>
            </a:r>
            <a:r>
              <a:rPr lang="fr-FR" sz="1100" b="1" i="0" u="none" strike="noStrike" cap="none" spc="0">
                <a:solidFill>
                  <a:schemeClr val="accent5"/>
                </a:solidFill>
                <a:latin typeface="Arial"/>
                <a:ea typeface="Arial"/>
                <a:cs typeface="Arial"/>
              </a:rPr>
              <a:t> </a:t>
            </a:r>
            <a:r>
              <a:rPr lang="fr-FR" sz="1100" b="0" i="0" u="none" strike="noStrike" cap="none" spc="0">
                <a:solidFill>
                  <a:schemeClr val="accent5"/>
                </a:solidFill>
                <a:latin typeface="Arial"/>
                <a:ea typeface="Arial"/>
                <a:cs typeface="Arial"/>
              </a:rPr>
              <a:t>bunch shape:</a:t>
            </a:r>
            <a:endParaRPr sz="1100" b="0" i="0" u="none" strike="noStrike" cap="none" spc="0">
              <a:solidFill>
                <a:schemeClr val="accent5"/>
              </a:solidFill>
              <a:latin typeface="Arial"/>
              <a:ea typeface="Arial"/>
              <a:cs typeface="Arial"/>
            </a:endParaRPr>
          </a:p>
          <a:p>
            <a:pPr marL="206777" indent="-206777">
              <a:buFont typeface="Arial"/>
              <a:buChar char="•"/>
              <a:defRPr/>
            </a:pPr>
            <a:r>
              <a:rPr lang="fr-FR" sz="1100" b="0" i="0" u="none" strike="noStrike" cap="none" spc="0">
                <a:solidFill>
                  <a:schemeClr val="accent5"/>
                </a:solidFill>
                <a:latin typeface="Arial"/>
                <a:ea typeface="Arial"/>
                <a:cs typeface="Arial"/>
              </a:rPr>
              <a:t>Raw spectrums, P</a:t>
            </a:r>
            <a:r>
              <a:rPr lang="fr-FR" sz="1100" b="0" i="0" u="none" strike="noStrike" cap="none" spc="0" baseline="-25000">
                <a:solidFill>
                  <a:schemeClr val="accent5"/>
                </a:solidFill>
                <a:latin typeface="Arial"/>
                <a:ea typeface="Arial"/>
                <a:cs typeface="Arial"/>
              </a:rPr>
              <a:t>loss </a:t>
            </a:r>
            <a:r>
              <a:rPr lang="fr-FR" sz="1100" b="0" i="0" u="none" strike="noStrike" cap="none" spc="0">
                <a:solidFill>
                  <a:schemeClr val="accent5"/>
                </a:solidFill>
                <a:latin typeface="Arial"/>
                <a:ea typeface="Arial"/>
                <a:cs typeface="Arial"/>
              </a:rPr>
              <a:t>= 10.6 W</a:t>
            </a:r>
            <a:endParaRPr sz="1100">
              <a:solidFill>
                <a:schemeClr val="accent5"/>
              </a:solidFill>
            </a:endParaRPr>
          </a:p>
          <a:p>
            <a:pPr marL="206777" indent="-206777">
              <a:buFont typeface="Arial"/>
              <a:buChar char="•"/>
              <a:defRPr/>
            </a:pPr>
            <a:r>
              <a:rPr lang="fr-FR" sz="1100" b="0" i="0" u="none" strike="noStrike" cap="none" spc="0">
                <a:solidFill>
                  <a:schemeClr val="accent5"/>
                </a:solidFill>
                <a:latin typeface="Arial"/>
                <a:ea typeface="Arial"/>
                <a:cs typeface="Arial"/>
              </a:rPr>
              <a:t>Average fq shift, </a:t>
            </a:r>
            <a:r>
              <a:rPr lang="fr-FR" sz="1100" b="0" i="0" u="none" strike="noStrike" cap="none" spc="0">
                <a:solidFill>
                  <a:schemeClr val="accent5"/>
                </a:solidFill>
                <a:latin typeface="Arial"/>
                <a:ea typeface="Arial"/>
                <a:cs typeface="Arial"/>
              </a:rPr>
              <a:t>P</a:t>
            </a:r>
            <a:r>
              <a:rPr lang="fr-FR" sz="1100" b="0" i="0" u="none" strike="noStrike" cap="none" spc="0" baseline="-25000">
                <a:solidFill>
                  <a:schemeClr val="accent5"/>
                </a:solidFill>
                <a:latin typeface="Arial"/>
                <a:ea typeface="Arial"/>
                <a:cs typeface="Arial"/>
              </a:rPr>
              <a:t>loss,av </a:t>
            </a:r>
            <a:r>
              <a:rPr lang="fr-FR" sz="1100" b="0" i="0" u="none" strike="noStrike" cap="none" spc="0">
                <a:solidFill>
                  <a:schemeClr val="accent5"/>
                </a:solidFill>
                <a:latin typeface="Arial"/>
                <a:ea typeface="Arial"/>
                <a:cs typeface="Arial"/>
              </a:rPr>
              <a:t>=</a:t>
            </a:r>
            <a:r>
              <a:rPr lang="fr-FR" sz="1100" b="0" i="0" u="none" strike="noStrike" cap="none" spc="0">
                <a:solidFill>
                  <a:schemeClr val="accent5"/>
                </a:solidFill>
                <a:latin typeface="Arial"/>
                <a:ea typeface="Arial"/>
                <a:cs typeface="Arial"/>
              </a:rPr>
              <a:t> 10.4 W</a:t>
            </a:r>
            <a:endParaRPr sz="1100" b="0" i="0" u="none" strike="noStrike" cap="none" spc="0">
              <a:solidFill>
                <a:schemeClr val="accent5"/>
              </a:solidFill>
              <a:latin typeface="Arial"/>
              <a:ea typeface="Arial"/>
              <a:cs typeface="Arial"/>
            </a:endParaRPr>
          </a:p>
          <a:p>
            <a:pPr marL="206777" indent="-206777">
              <a:buFont typeface="Arial"/>
              <a:buChar char="•"/>
              <a:defRPr/>
            </a:pPr>
            <a:r>
              <a:rPr lang="fr-FR" sz="1100" b="0" i="0" u="none" strike="noStrike" cap="none" spc="0">
                <a:solidFill>
                  <a:schemeClr val="accent5"/>
                </a:solidFill>
                <a:latin typeface="Arial"/>
                <a:ea typeface="Arial"/>
                <a:cs typeface="Arial"/>
              </a:rPr>
              <a:t>Max </a:t>
            </a:r>
            <a:r>
              <a:rPr lang="fr-FR" sz="1100" b="0" i="0" u="none" strike="noStrike" cap="none" spc="0">
                <a:solidFill>
                  <a:schemeClr val="accent5"/>
                </a:solidFill>
                <a:latin typeface="Arial"/>
                <a:ea typeface="Arial"/>
                <a:cs typeface="Arial"/>
              </a:rPr>
              <a:t>P</a:t>
            </a:r>
            <a:r>
              <a:rPr lang="fr-FR" sz="1100" b="0" i="0" u="none" strike="noStrike" cap="none" spc="0" baseline="-25000">
                <a:solidFill>
                  <a:schemeClr val="accent5"/>
                </a:solidFill>
                <a:latin typeface="Arial"/>
                <a:ea typeface="Arial"/>
                <a:cs typeface="Arial"/>
              </a:rPr>
              <a:t>loss</a:t>
            </a:r>
            <a:r>
              <a:rPr lang="fr-FR" sz="1100" b="0" i="0" u="none" strike="noStrike" cap="none" spc="0">
                <a:solidFill>
                  <a:schemeClr val="accent5"/>
                </a:solidFill>
                <a:latin typeface="Arial"/>
                <a:ea typeface="Arial"/>
                <a:cs typeface="Arial"/>
              </a:rPr>
              <a:t> configuration, </a:t>
            </a:r>
            <a:r>
              <a:rPr lang="fr-FR" sz="1100" b="0" i="0" u="none" strike="noStrike" cap="none" spc="0">
                <a:solidFill>
                  <a:schemeClr val="accent5"/>
                </a:solidFill>
                <a:latin typeface="Arial"/>
                <a:ea typeface="Arial"/>
                <a:cs typeface="Arial"/>
              </a:rPr>
              <a:t>P</a:t>
            </a:r>
            <a:r>
              <a:rPr lang="fr-FR" sz="1100" b="0" i="0" u="none" strike="noStrike" cap="none" spc="0" baseline="-25000">
                <a:solidFill>
                  <a:schemeClr val="accent5"/>
                </a:solidFill>
                <a:latin typeface="Arial"/>
                <a:ea typeface="Arial"/>
                <a:cs typeface="Arial"/>
              </a:rPr>
              <a:t>loss,max </a:t>
            </a:r>
            <a:r>
              <a:rPr lang="fr-FR" sz="1100" b="0" i="0" u="none" strike="noStrike" cap="none" spc="0">
                <a:solidFill>
                  <a:schemeClr val="accent5"/>
                </a:solidFill>
                <a:latin typeface="Arial"/>
                <a:ea typeface="Arial"/>
                <a:cs typeface="Arial"/>
              </a:rPr>
              <a:t>= 12.4 W</a:t>
            </a:r>
            <a:endParaRPr sz="1100" b="0" i="0" u="none" strike="noStrike" cap="none" spc="0">
              <a:solidFill>
                <a:schemeClr val="accent5"/>
              </a:solidFill>
              <a:latin typeface="Arial"/>
              <a:ea typeface="Arial"/>
              <a:cs typeface="Aria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1703179059" name="Titre 1" hidden="0"/>
          <p:cNvSpPr>
            <a:spLocks noGrp="1"/>
          </p:cNvSpPr>
          <p:nvPr isPhoto="0" userDrawn="0">
            <p:ph type="title" hasCustomPrompt="1"/>
          </p:nvPr>
        </p:nvSpPr>
        <p:spPr bwMode="auto"/>
        <p:txBody>
          <a:bodyPr anchor="ctr" anchorCtr="1"/>
          <a:lstStyle/>
          <a:p>
            <a:pPr>
              <a:defRPr/>
            </a:pPr>
            <a:r>
              <a:rPr/>
              <a:t>Power loss - Comparison with demonstrator</a:t>
            </a:r>
            <a:endParaRPr/>
          </a:p>
        </p:txBody>
      </p:sp>
      <p:sp>
        <p:nvSpPr>
          <p:cNvPr id="95213581" name="Espace réservé du pied de page 4" hidden="0"/>
          <p:cNvSpPr>
            <a:spLocks noGrp="1"/>
          </p:cNvSpPr>
          <p:nvPr isPhoto="0" userDrawn="0">
            <p:ph type="ftr" sz="quarter" idx="11" hasCustomPrompt="0"/>
          </p:nvPr>
        </p:nvSpPr>
        <p:spPr bwMode="auto">
          <a:xfrm>
            <a:off x="1904999" y="4767262"/>
            <a:ext cx="6626999" cy="270000"/>
          </a:xfrm>
        </p:spPr>
        <p:txBody>
          <a:bodyPr/>
          <a:lstStyle/>
          <a:p>
            <a:pPr>
              <a:defRPr/>
            </a:pPr>
            <a:r>
              <a:rPr/>
              <a:t>BGV Impedance</a:t>
            </a:r>
            <a:endParaRPr/>
          </a:p>
        </p:txBody>
      </p:sp>
      <p:sp>
        <p:nvSpPr>
          <p:cNvPr id="800008801" name="Espace réservé du numéro de diapositive 5" hidden="0"/>
          <p:cNvSpPr>
            <a:spLocks noGrp="1"/>
          </p:cNvSpPr>
          <p:nvPr isPhoto="0" userDrawn="0">
            <p:ph type="sldNum" sz="quarter" idx="12" hasCustomPrompt="0"/>
          </p:nvPr>
        </p:nvSpPr>
        <p:spPr bwMode="auto"/>
        <p:txBody>
          <a:bodyPr/>
          <a:lstStyle/>
          <a:p>
            <a:pPr>
              <a:defRPr/>
            </a:pPr>
            <a:fld id="{8C4F1987-1369-BE40-1965-350DD3693549}" type="slidenum">
              <a:rPr lang="fr-FR"/>
              <a:t/>
            </a:fld>
            <a:endParaRPr lang="fr-FR"/>
          </a:p>
        </p:txBody>
      </p:sp>
      <p:pic>
        <p:nvPicPr>
          <p:cNvPr id="838285522" name="" hidden="0"/>
          <p:cNvPicPr>
            <a:picLocks noChangeAspect="1"/>
          </p:cNvPicPr>
          <p:nvPr isPhoto="0" userDrawn="0"/>
        </p:nvPicPr>
        <p:blipFill>
          <a:blip r:embed="rId2"/>
          <a:stretch/>
        </p:blipFill>
        <p:spPr bwMode="auto">
          <a:xfrm flipH="0" flipV="0">
            <a:off x="2003786" y="2255306"/>
            <a:ext cx="5373132" cy="1803311"/>
          </a:xfrm>
          <a:prstGeom prst="rect">
            <a:avLst/>
          </a:prstGeom>
        </p:spPr>
      </p:pic>
      <p:sp>
        <p:nvSpPr>
          <p:cNvPr id="1715322031" name="" hidden="0"/>
          <p:cNvSpPr txBox="1"/>
          <p:nvPr isPhoto="0" userDrawn="0"/>
        </p:nvSpPr>
        <p:spPr bwMode="auto">
          <a:xfrm flipH="0" flipV="0">
            <a:off x="612000" y="675000"/>
            <a:ext cx="8156705" cy="1280196"/>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sz="1300">
                <a:solidFill>
                  <a:schemeClr val="accent5"/>
                </a:solidFill>
              </a:rPr>
              <a:t>Beam parameters demonstrator simulations (Benoit, BGV ECR): </a:t>
            </a:r>
            <a:endParaRPr sz="1300">
              <a:solidFill>
                <a:schemeClr val="accent5"/>
              </a:solidFill>
            </a:endParaRPr>
          </a:p>
          <a:p>
            <a:pPr>
              <a:defRPr/>
            </a:pPr>
            <a:r>
              <a:rPr sz="1300">
                <a:solidFill>
                  <a:schemeClr val="accent5"/>
                </a:solidFill>
              </a:rPr>
              <a:t>« </a:t>
            </a:r>
            <a:r>
              <a:rPr sz="1300" b="0" i="0" u="none">
                <a:solidFill>
                  <a:schemeClr val="accent5"/>
                </a:solidFill>
                <a:latin typeface="Arial"/>
                <a:ea typeface="Arial"/>
                <a:cs typeface="Arial"/>
              </a:rPr>
              <a:t>Power loss estimated for the BGV with foreseen post-LS1 parameters  </a:t>
            </a:r>
            <a:endParaRPr sz="1300" b="0" i="0" u="none">
              <a:solidFill>
                <a:schemeClr val="accent5"/>
              </a:solidFill>
              <a:latin typeface="Arial"/>
              <a:ea typeface="Arial"/>
              <a:cs typeface="Arial"/>
            </a:endParaRPr>
          </a:p>
          <a:p>
            <a:pPr marL="228807" indent="-228807">
              <a:buFont typeface="Arial"/>
              <a:buChar char="•"/>
              <a:defRPr/>
            </a:pPr>
            <a:r>
              <a:rPr sz="1300" b="0" i="0" u="none">
                <a:solidFill>
                  <a:schemeClr val="accent5"/>
                </a:solidFill>
                <a:latin typeface="Arial"/>
                <a:ea typeface="Arial"/>
                <a:cs typeface="Arial"/>
              </a:rPr>
              <a:t>25  ns :  2748  bunches with 1.15 10</a:t>
            </a:r>
            <a:r>
              <a:rPr sz="1300" b="0" i="0" u="none">
                <a:solidFill>
                  <a:schemeClr val="accent5"/>
                </a:solidFill>
                <a:latin typeface="Arial"/>
                <a:ea typeface="Arial"/>
                <a:cs typeface="Arial"/>
              </a:rPr>
              <a:t>11</a:t>
            </a:r>
            <a:r>
              <a:rPr sz="1300" b="0" i="0" u="none">
                <a:solidFill>
                  <a:schemeClr val="accent5"/>
                </a:solidFill>
                <a:latin typeface="Arial"/>
                <a:ea typeface="Arial"/>
                <a:cs typeface="Arial"/>
              </a:rPr>
              <a:t> p/b ; </a:t>
            </a:r>
            <a:endParaRPr sz="1300" b="0" i="0" u="none">
              <a:solidFill>
                <a:schemeClr val="accent5"/>
              </a:solidFill>
              <a:latin typeface="Arial"/>
              <a:ea typeface="Arial"/>
              <a:cs typeface="Arial"/>
            </a:endParaRPr>
          </a:p>
          <a:p>
            <a:pPr marL="228807" indent="-228807">
              <a:buFont typeface="Arial"/>
              <a:buChar char="•"/>
              <a:defRPr/>
            </a:pPr>
            <a:r>
              <a:rPr sz="1300" b="0" i="0" u="none">
                <a:solidFill>
                  <a:schemeClr val="accent5"/>
                </a:solidFill>
                <a:latin typeface="Arial"/>
                <a:ea typeface="Arial"/>
                <a:cs typeface="Arial"/>
              </a:rPr>
              <a:t>50 ns : 1374 bunches with 1.6 10</a:t>
            </a:r>
            <a:r>
              <a:rPr sz="1300" b="0" i="0" u="none">
                <a:solidFill>
                  <a:schemeClr val="accent5"/>
                </a:solidFill>
                <a:latin typeface="Arial"/>
                <a:ea typeface="Arial"/>
                <a:cs typeface="Arial"/>
              </a:rPr>
              <a:t>11</a:t>
            </a:r>
            <a:r>
              <a:rPr sz="1300" b="0" i="0" u="none">
                <a:solidFill>
                  <a:schemeClr val="accent5"/>
                </a:solidFill>
                <a:latin typeface="Arial"/>
                <a:ea typeface="Arial"/>
                <a:cs typeface="Arial"/>
              </a:rPr>
              <a:t> p/b</a:t>
            </a:r>
            <a:r>
              <a:rPr sz="1300">
                <a:solidFill>
                  <a:schemeClr val="accent5"/>
                </a:solidFill>
              </a:rPr>
              <a:t> »</a:t>
            </a:r>
            <a:endParaRPr>
              <a:solidFill>
                <a:schemeClr val="accent5"/>
              </a:solidFill>
            </a:endParaRPr>
          </a:p>
          <a:p>
            <a:pPr marL="228807" indent="-228807">
              <a:buFont typeface="Arial"/>
              <a:buChar char="•"/>
              <a:defRPr/>
            </a:pPr>
            <a:endParaRPr sz="1300">
              <a:solidFill>
                <a:schemeClr val="accent5"/>
              </a:solidFill>
            </a:endParaRPr>
          </a:p>
          <a:p>
            <a:pPr>
              <a:defRPr/>
            </a:pPr>
            <a:r>
              <a:rPr sz="1300">
                <a:solidFill>
                  <a:schemeClr val="accent3"/>
                </a:solidFill>
              </a:rPr>
              <a:t>Red </a:t>
            </a:r>
            <a:r>
              <a:rPr sz="1300">
                <a:solidFill>
                  <a:schemeClr val="accent5"/>
                </a:solidFill>
              </a:rPr>
              <a:t>: « most likely » cos2 situation with 1.25 bunch length</a:t>
            </a:r>
            <a:endParaRPr sz="1300">
              <a:solidFill>
                <a:schemeClr val="accent5"/>
              </a:solidFil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113255678" name="Titre 1" hidden="0"/>
          <p:cNvSpPr>
            <a:spLocks noGrp="1"/>
          </p:cNvSpPr>
          <p:nvPr isPhoto="0" userDrawn="0">
            <p:ph type="title" hasCustomPrompt="1"/>
          </p:nvPr>
        </p:nvSpPr>
        <p:spPr bwMode="auto"/>
        <p:txBody>
          <a:bodyPr anchor="ctr" anchorCtr="1"/>
          <a:lstStyle/>
          <a:p>
            <a:pPr>
              <a:defRPr/>
            </a:pPr>
            <a:r>
              <a:rPr/>
              <a:t>Transverse horizontal impedance – Dipolar </a:t>
            </a:r>
            <a:endParaRPr/>
          </a:p>
        </p:txBody>
      </p:sp>
      <p:sp>
        <p:nvSpPr>
          <p:cNvPr id="1981229443" name="Espace réservé du pied de page 4" hidden="0"/>
          <p:cNvSpPr>
            <a:spLocks noGrp="1"/>
          </p:cNvSpPr>
          <p:nvPr isPhoto="0" userDrawn="0">
            <p:ph type="ftr" sz="quarter" idx="11" hasCustomPrompt="0"/>
          </p:nvPr>
        </p:nvSpPr>
        <p:spPr bwMode="auto">
          <a:xfrm>
            <a:off x="1904998" y="4767261"/>
            <a:ext cx="6626998" cy="270000"/>
          </a:xfrm>
        </p:spPr>
        <p:txBody>
          <a:bodyPr/>
          <a:lstStyle/>
          <a:p>
            <a:pPr>
              <a:defRPr/>
            </a:pPr>
            <a:r>
              <a:rPr/>
              <a:t>BGV Impedance</a:t>
            </a:r>
            <a:endParaRPr/>
          </a:p>
        </p:txBody>
      </p:sp>
      <p:sp>
        <p:nvSpPr>
          <p:cNvPr id="1221294086" name="Espace réservé du numéro de diapositive 5" hidden="0"/>
          <p:cNvSpPr>
            <a:spLocks noGrp="1"/>
          </p:cNvSpPr>
          <p:nvPr isPhoto="0" userDrawn="0">
            <p:ph type="sldNum" sz="quarter" idx="12" hasCustomPrompt="0"/>
          </p:nvPr>
        </p:nvSpPr>
        <p:spPr bwMode="auto"/>
        <p:txBody>
          <a:bodyPr/>
          <a:lstStyle/>
          <a:p>
            <a:pPr>
              <a:defRPr/>
            </a:pPr>
            <a:fld id="{10D8ACEF-B9F9-8EAF-0E7F-9428FCB60C4D}" type="slidenum">
              <a:rPr lang="fr-FR"/>
              <a:t/>
            </a:fld>
            <a:endParaRPr lang="fr-FR"/>
          </a:p>
        </p:txBody>
      </p:sp>
      <p:sp>
        <p:nvSpPr>
          <p:cNvPr id="222236595" name="" hidden="0"/>
          <p:cNvSpPr txBox="1"/>
          <p:nvPr isPhoto="0" userDrawn="0"/>
        </p:nvSpPr>
        <p:spPr bwMode="auto">
          <a:xfrm flipH="0" flipV="0">
            <a:off x="450831" y="766378"/>
            <a:ext cx="4217671" cy="3578213"/>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sz="1200">
                <a:solidFill>
                  <a:schemeClr val="accent5"/>
                </a:solidFill>
              </a:rPr>
              <a:t>Beam and integration path offsets </a:t>
            </a:r>
            <a:r>
              <a:rPr sz="1200" b="1">
                <a:solidFill>
                  <a:schemeClr val="accent5"/>
                </a:solidFill>
              </a:rPr>
              <a:t>x</a:t>
            </a:r>
            <a:r>
              <a:rPr sz="1200" b="1" baseline="-25000">
                <a:solidFill>
                  <a:schemeClr val="accent5"/>
                </a:solidFill>
              </a:rPr>
              <a:t>dip</a:t>
            </a:r>
            <a:r>
              <a:rPr sz="1200">
                <a:solidFill>
                  <a:schemeClr val="accent5"/>
                </a:solidFill>
              </a:rPr>
              <a:t>=x</a:t>
            </a:r>
            <a:r>
              <a:rPr sz="1200" baseline="-25000">
                <a:solidFill>
                  <a:schemeClr val="accent5"/>
                </a:solidFill>
              </a:rPr>
              <a:t>quad</a:t>
            </a:r>
            <a:r>
              <a:rPr sz="1200">
                <a:solidFill>
                  <a:schemeClr val="accent5"/>
                </a:solidFill>
              </a:rPr>
              <a:t>=12.5mm (~19% tank radius, 3 mesh cells between beam and integration path)</a:t>
            </a:r>
            <a:endParaRPr sz="1200">
              <a:solidFill>
                <a:schemeClr val="accent5"/>
              </a:solidFill>
            </a:endParaRPr>
          </a:p>
          <a:p>
            <a:pPr>
              <a:defRPr/>
            </a:pPr>
            <a:endParaRPr sz="1200" baseline="-25000">
              <a:solidFill>
                <a:schemeClr val="accent5"/>
              </a:solidFill>
            </a:endParaRPr>
          </a:p>
          <a:p>
            <a:pPr algn="ctr">
              <a:defRPr/>
            </a:pPr>
            <a:r>
              <a:rPr lang="fr-FR" sz="1200" b="0" i="0" u="none" strike="noStrike" cap="none" spc="0">
                <a:solidFill>
                  <a:schemeClr val="accent5"/>
                </a:solidFill>
                <a:latin typeface="Arial"/>
                <a:ea typeface="Arial"/>
                <a:cs typeface="Arial"/>
              </a:rPr>
              <a:t>Z</a:t>
            </a:r>
            <a:r>
              <a:rPr lang="fr-FR" sz="1200" b="0" i="0" u="none" strike="noStrike" cap="none" spc="0" baseline="-25000">
                <a:solidFill>
                  <a:schemeClr val="accent5"/>
                </a:solidFill>
                <a:latin typeface="Arial"/>
                <a:ea typeface="Arial"/>
                <a:cs typeface="Arial"/>
              </a:rPr>
              <a:t>x</a:t>
            </a:r>
            <a:r>
              <a:rPr lang="fr-FR" sz="1200" b="0" i="0" u="none" strike="noStrike" cap="none" spc="0">
                <a:solidFill>
                  <a:schemeClr val="accent5"/>
                </a:solidFill>
                <a:latin typeface="Arial"/>
                <a:ea typeface="Arial"/>
                <a:cs typeface="Arial"/>
              </a:rPr>
              <a:t>(</a:t>
            </a:r>
            <a:r>
              <a:rPr lang="en-GB" sz="1200" b="0" i="0" u="none" strike="noStrike" cap="none" spc="0">
                <a:solidFill>
                  <a:schemeClr val="accent5"/>
                </a:solidFill>
                <a:latin typeface="Times"/>
                <a:ea typeface="Times"/>
                <a:cs typeface="Times"/>
              </a:rPr>
              <a:t>𝛚</a:t>
            </a:r>
            <a:r>
              <a:rPr lang="fr-FR" sz="1200" b="0" i="0" u="none" strike="noStrike" cap="none" spc="0">
                <a:solidFill>
                  <a:schemeClr val="accent5"/>
                </a:solidFill>
                <a:latin typeface="Arial"/>
                <a:ea typeface="Arial"/>
                <a:cs typeface="Arial"/>
              </a:rPr>
              <a:t>)</a:t>
            </a:r>
            <a:r>
              <a:rPr lang="fr-FR" sz="1200" b="0" i="0" u="none" strike="noStrike" cap="none" spc="0">
                <a:solidFill>
                  <a:schemeClr val="accent5"/>
                </a:solidFill>
                <a:latin typeface="Arial"/>
                <a:ea typeface="Arial"/>
                <a:cs typeface="Arial"/>
              </a:rPr>
              <a:t> = Z</a:t>
            </a:r>
            <a:r>
              <a:rPr lang="fr-FR" sz="1200" b="0" i="0" u="none" strike="noStrike" cap="none" spc="0" baseline="-25000">
                <a:solidFill>
                  <a:schemeClr val="accent5"/>
                </a:solidFill>
                <a:latin typeface="Arial"/>
                <a:ea typeface="Arial"/>
                <a:cs typeface="Arial"/>
              </a:rPr>
              <a:t>x</a:t>
            </a:r>
            <a:r>
              <a:rPr lang="fr-FR" sz="1200" b="0" i="0" u="none" strike="noStrike" cap="none" spc="0" baseline="30000">
                <a:solidFill>
                  <a:schemeClr val="accent5"/>
                </a:solidFill>
                <a:latin typeface="Arial"/>
                <a:ea typeface="Arial"/>
                <a:cs typeface="Arial"/>
              </a:rPr>
              <a:t>0</a:t>
            </a:r>
            <a:r>
              <a:rPr lang="fr-FR" sz="1200" b="0" i="0" u="none" strike="noStrike" cap="none" spc="0">
                <a:solidFill>
                  <a:schemeClr val="accent5"/>
                </a:solidFill>
                <a:latin typeface="Arial"/>
                <a:ea typeface="Arial"/>
                <a:cs typeface="Arial"/>
              </a:rPr>
              <a:t>(</a:t>
            </a:r>
            <a:r>
              <a:rPr lang="en-GB" sz="1200" b="0" i="0" u="none" strike="noStrike" cap="none" spc="0">
                <a:solidFill>
                  <a:schemeClr val="accent5"/>
                </a:solidFill>
                <a:latin typeface="Times"/>
                <a:ea typeface="Times"/>
                <a:cs typeface="Times"/>
              </a:rPr>
              <a:t>𝛚</a:t>
            </a:r>
            <a:r>
              <a:rPr lang="fr-FR" sz="1200" b="0" i="0" u="none" strike="noStrike" cap="none" spc="0">
                <a:solidFill>
                  <a:schemeClr val="accent5"/>
                </a:solidFill>
                <a:latin typeface="Arial"/>
                <a:ea typeface="Arial"/>
                <a:cs typeface="Arial"/>
              </a:rPr>
              <a:t>)</a:t>
            </a:r>
            <a:r>
              <a:rPr lang="fr-FR" sz="1200" b="0" i="0" u="none" strike="noStrike" cap="none" spc="0" baseline="30000">
                <a:solidFill>
                  <a:schemeClr val="accent5"/>
                </a:solidFill>
                <a:latin typeface="Arial"/>
                <a:ea typeface="Arial"/>
                <a:cs typeface="Arial"/>
              </a:rPr>
              <a:t> </a:t>
            </a:r>
            <a:r>
              <a:rPr lang="fr-FR" sz="1200" b="0" i="0" u="none" strike="noStrike" cap="none" spc="0">
                <a:solidFill>
                  <a:schemeClr val="accent5"/>
                </a:solidFill>
                <a:latin typeface="Arial"/>
                <a:ea typeface="Arial"/>
                <a:cs typeface="Arial"/>
              </a:rPr>
              <a:t>+ </a:t>
            </a:r>
            <a:r>
              <a:rPr lang="fr-FR" sz="1200" b="1" i="0" u="none" strike="noStrike" cap="none" spc="0">
                <a:solidFill>
                  <a:schemeClr val="accent5"/>
                </a:solidFill>
                <a:latin typeface="Arial"/>
                <a:ea typeface="Arial"/>
                <a:cs typeface="Arial"/>
              </a:rPr>
              <a:t>Z</a:t>
            </a:r>
            <a:r>
              <a:rPr lang="fr-FR" sz="1200" b="1" i="0" u="none" strike="noStrike" cap="none" spc="0" baseline="-25000">
                <a:solidFill>
                  <a:schemeClr val="accent5"/>
                </a:solidFill>
                <a:latin typeface="Arial"/>
                <a:ea typeface="Arial"/>
                <a:cs typeface="Arial"/>
              </a:rPr>
              <a:t>x</a:t>
            </a:r>
            <a:r>
              <a:rPr lang="fr-FR" sz="1200" b="1" i="0" u="none" strike="noStrike" cap="none" spc="0" baseline="30000">
                <a:solidFill>
                  <a:schemeClr val="accent5"/>
                </a:solidFill>
                <a:latin typeface="Arial"/>
                <a:ea typeface="Arial"/>
                <a:cs typeface="Arial"/>
              </a:rPr>
              <a:t>dip</a:t>
            </a:r>
            <a:r>
              <a:rPr lang="fr-FR" sz="1200" b="1" i="0" u="none" strike="noStrike" cap="none" spc="0">
                <a:solidFill>
                  <a:schemeClr val="accent5"/>
                </a:solidFill>
                <a:latin typeface="Arial"/>
                <a:ea typeface="Arial"/>
                <a:cs typeface="Arial"/>
              </a:rPr>
              <a:t>(</a:t>
            </a:r>
            <a:r>
              <a:rPr lang="en-GB" sz="1200" b="1" i="0" u="none" strike="noStrike" cap="none" spc="0">
                <a:solidFill>
                  <a:schemeClr val="accent5"/>
                </a:solidFill>
                <a:latin typeface="Times"/>
                <a:ea typeface="Times"/>
                <a:cs typeface="Times"/>
              </a:rPr>
              <a:t>𝛚</a:t>
            </a:r>
            <a:r>
              <a:rPr lang="fr-FR" sz="1200" b="1" i="0" u="none" strike="noStrike" cap="none" spc="0">
                <a:solidFill>
                  <a:schemeClr val="accent5"/>
                </a:solidFill>
                <a:latin typeface="Arial"/>
                <a:ea typeface="Arial"/>
                <a:cs typeface="Arial"/>
              </a:rPr>
              <a:t>)</a:t>
            </a:r>
            <a:r>
              <a:rPr lang="fr-FR" sz="1200" b="0" i="0" u="none" strike="noStrike" cap="none" spc="0">
                <a:solidFill>
                  <a:schemeClr val="accent5"/>
                </a:solidFill>
                <a:latin typeface="Arial"/>
                <a:ea typeface="Arial"/>
                <a:cs typeface="Arial"/>
              </a:rPr>
              <a:t>x</a:t>
            </a:r>
            <a:r>
              <a:rPr lang="fr-FR" sz="1200" b="0" i="0" u="none" strike="noStrike" cap="none" spc="0" baseline="-25000">
                <a:solidFill>
                  <a:schemeClr val="accent5"/>
                </a:solidFill>
                <a:latin typeface="Arial"/>
                <a:ea typeface="Arial"/>
                <a:cs typeface="Arial"/>
              </a:rPr>
              <a:t>dip </a:t>
            </a:r>
            <a:r>
              <a:rPr lang="fr-FR" sz="1200" b="0" i="0" u="none" strike="noStrike" cap="none" spc="0">
                <a:solidFill>
                  <a:schemeClr val="accent5"/>
                </a:solidFill>
                <a:latin typeface="Arial"/>
                <a:ea typeface="Arial"/>
                <a:cs typeface="Arial"/>
              </a:rPr>
              <a:t>+ </a:t>
            </a:r>
            <a:r>
              <a:rPr lang="fr-FR" sz="1200" b="0" i="0" u="none" strike="noStrike" cap="none" spc="0">
                <a:solidFill>
                  <a:schemeClr val="accent5"/>
                </a:solidFill>
                <a:latin typeface="Arial"/>
                <a:ea typeface="Arial"/>
                <a:cs typeface="Arial"/>
              </a:rPr>
              <a:t>Z</a:t>
            </a:r>
            <a:r>
              <a:rPr lang="fr-FR" sz="1200" b="0" i="0" u="none" strike="noStrike" cap="none" spc="0" baseline="-25000">
                <a:solidFill>
                  <a:schemeClr val="accent5"/>
                </a:solidFill>
                <a:latin typeface="Arial"/>
                <a:ea typeface="Arial"/>
                <a:cs typeface="Arial"/>
              </a:rPr>
              <a:t>x</a:t>
            </a:r>
            <a:r>
              <a:rPr lang="fr-FR" sz="1200" b="0" i="0" u="none" strike="noStrike" cap="none" spc="0" baseline="30000">
                <a:solidFill>
                  <a:schemeClr val="accent5"/>
                </a:solidFill>
                <a:latin typeface="Arial"/>
                <a:ea typeface="Arial"/>
                <a:cs typeface="Arial"/>
              </a:rPr>
              <a:t>quad</a:t>
            </a:r>
            <a:r>
              <a:rPr lang="fr-FR" sz="1200" b="0" i="0" u="none" strike="noStrike" cap="none" spc="0">
                <a:solidFill>
                  <a:schemeClr val="accent5"/>
                </a:solidFill>
                <a:latin typeface="Arial"/>
                <a:ea typeface="Arial"/>
                <a:cs typeface="Arial"/>
              </a:rPr>
              <a:t>(</a:t>
            </a:r>
            <a:r>
              <a:rPr lang="en-GB" sz="1200" b="0" i="0" u="none" strike="noStrike" cap="none" spc="0">
                <a:solidFill>
                  <a:schemeClr val="accent5"/>
                </a:solidFill>
                <a:latin typeface="Times"/>
                <a:ea typeface="Times"/>
                <a:cs typeface="Times"/>
              </a:rPr>
              <a:t>𝛚</a:t>
            </a:r>
            <a:r>
              <a:rPr lang="fr-FR" sz="1200" b="0" i="0" u="none" strike="noStrike" cap="none" spc="0">
                <a:solidFill>
                  <a:schemeClr val="accent5"/>
                </a:solidFill>
                <a:latin typeface="Arial"/>
                <a:ea typeface="Arial"/>
                <a:cs typeface="Arial"/>
              </a:rPr>
              <a:t>)</a:t>
            </a:r>
            <a:r>
              <a:rPr lang="fr-FR" sz="1200" b="0" i="0" u="none" strike="noStrike" cap="none" spc="0">
                <a:solidFill>
                  <a:schemeClr val="accent5"/>
                </a:solidFill>
                <a:latin typeface="Arial"/>
                <a:ea typeface="Arial"/>
                <a:cs typeface="Arial"/>
              </a:rPr>
              <a:t>x</a:t>
            </a:r>
            <a:r>
              <a:rPr lang="fr-FR" sz="1200" b="0" i="0" u="none" strike="noStrike" cap="none" spc="0" baseline="-25000">
                <a:solidFill>
                  <a:schemeClr val="accent5"/>
                </a:solidFill>
                <a:latin typeface="Arial"/>
                <a:ea typeface="Arial"/>
                <a:cs typeface="Arial"/>
              </a:rPr>
              <a:t>quad</a:t>
            </a:r>
            <a:r>
              <a:rPr lang="en-GB" sz="1200" b="0" i="0" u="none" strike="noStrike" cap="none" spc="0">
                <a:solidFill>
                  <a:schemeClr val="accent5"/>
                </a:solidFill>
                <a:latin typeface="Arial"/>
                <a:ea typeface="Arial"/>
                <a:cs typeface="Arial"/>
              </a:rPr>
              <a:t>,</a:t>
            </a:r>
            <a:endParaRPr sz="1200">
              <a:solidFill>
                <a:schemeClr val="accent5"/>
              </a:solidFill>
            </a:endParaRPr>
          </a:p>
          <a:p>
            <a:pPr algn="ctr">
              <a:defRPr/>
            </a:pPr>
            <a:endParaRPr sz="1200">
              <a:solidFill>
                <a:schemeClr val="accent5"/>
              </a:solidFill>
            </a:endParaRPr>
          </a:p>
          <a:p>
            <a:pPr algn="l">
              <a:defRPr/>
            </a:pPr>
            <a:endParaRPr sz="1200">
              <a:solidFill>
                <a:schemeClr val="accent5"/>
              </a:solidFill>
            </a:endParaRPr>
          </a:p>
          <a:p>
            <a:pPr algn="l">
              <a:defRPr/>
            </a:pPr>
            <a:endParaRPr lang="en-GB" sz="1200" b="0" i="0" u="none" strike="noStrike" cap="none" spc="0">
              <a:solidFill>
                <a:schemeClr val="accent5"/>
              </a:solidFill>
              <a:latin typeface="Arial"/>
              <a:ea typeface="Arial"/>
              <a:cs typeface="Arial"/>
            </a:endParaRPr>
          </a:p>
          <a:p>
            <a:pPr algn="l">
              <a:defRPr/>
            </a:pPr>
            <a:endParaRPr lang="en-GB" sz="1200" b="0" i="0" u="none" strike="noStrike" cap="none" spc="0">
              <a:solidFill>
                <a:schemeClr val="accent5"/>
              </a:solidFill>
              <a:latin typeface="Arial"/>
              <a:ea typeface="Arial"/>
              <a:cs typeface="Arial"/>
            </a:endParaRPr>
          </a:p>
          <a:p>
            <a:pPr algn="l">
              <a:defRPr/>
            </a:pPr>
            <a:endParaRPr lang="en-GB" sz="1200" b="0" i="0" u="none" strike="noStrike" cap="none" spc="0">
              <a:solidFill>
                <a:schemeClr val="accent5"/>
              </a:solidFill>
              <a:latin typeface="Arial"/>
              <a:ea typeface="Arial"/>
              <a:cs typeface="Arial"/>
            </a:endParaRPr>
          </a:p>
          <a:p>
            <a:pPr algn="l">
              <a:defRPr/>
            </a:pPr>
            <a:endParaRPr lang="en-GB" sz="1200" b="0" i="0" u="none" strike="noStrike" cap="none" spc="0">
              <a:solidFill>
                <a:schemeClr val="accent5"/>
              </a:solidFill>
              <a:latin typeface="Arial"/>
              <a:ea typeface="Arial"/>
              <a:cs typeface="Arial"/>
            </a:endParaRPr>
          </a:p>
          <a:p>
            <a:pPr algn="l">
              <a:defRPr/>
            </a:pPr>
            <a:endParaRPr lang="en-GB" sz="1200" b="0" i="0" u="none" strike="noStrike" cap="none" spc="0">
              <a:solidFill>
                <a:schemeClr val="accent5"/>
              </a:solidFill>
              <a:latin typeface="Arial"/>
              <a:ea typeface="Arial"/>
              <a:cs typeface="Arial"/>
            </a:endParaRPr>
          </a:p>
          <a:p>
            <a:pPr algn="l">
              <a:defRPr/>
            </a:pPr>
            <a:endParaRPr lang="en-GB" sz="1200" b="0" i="0" u="none" strike="noStrike" cap="none" spc="0">
              <a:solidFill>
                <a:schemeClr val="accent5"/>
              </a:solidFill>
              <a:latin typeface="Arial"/>
              <a:ea typeface="Arial"/>
              <a:cs typeface="Arial"/>
            </a:endParaRPr>
          </a:p>
          <a:p>
            <a:pPr algn="l">
              <a:defRPr/>
            </a:pPr>
            <a:endParaRPr lang="en-GB" sz="1200" b="0" i="0" u="none" strike="noStrike" cap="none" spc="0">
              <a:solidFill>
                <a:schemeClr val="accent5"/>
              </a:solidFill>
              <a:latin typeface="Arial"/>
              <a:ea typeface="Arial"/>
              <a:cs typeface="Arial"/>
            </a:endParaRPr>
          </a:p>
          <a:p>
            <a:pPr algn="l">
              <a:defRPr/>
            </a:pPr>
            <a:endParaRPr lang="en-GB" sz="1200" b="0" i="0" u="none" strike="noStrike" cap="none" spc="0">
              <a:solidFill>
                <a:schemeClr val="accent5"/>
              </a:solidFill>
              <a:latin typeface="Arial"/>
              <a:ea typeface="Arial"/>
              <a:cs typeface="Arial"/>
            </a:endParaRPr>
          </a:p>
          <a:p>
            <a:pPr algn="l">
              <a:defRPr/>
            </a:pPr>
            <a:r>
              <a:rPr lang="en-GB" sz="1200" b="0" i="0" u="none" strike="noStrike" cap="none" spc="0">
                <a:solidFill>
                  <a:schemeClr val="accent5"/>
                </a:solidFill>
                <a:latin typeface="+mn-lt"/>
                <a:ea typeface="+mn-ea"/>
                <a:cs typeface="+mn-cs"/>
              </a:rPr>
              <a:t>Beta functions at the foreseen instrument locations:</a:t>
            </a:r>
            <a:endParaRPr lang="en-GB" sz="1200" b="0" i="0" u="none" strike="noStrike" cap="none" spc="0">
              <a:solidFill>
                <a:schemeClr val="accent5"/>
              </a:solidFill>
              <a:latin typeface="Arial"/>
              <a:ea typeface="Arial"/>
              <a:cs typeface="Arial"/>
            </a:endParaRPr>
          </a:p>
          <a:p>
            <a:pPr algn="ctr">
              <a:defRPr/>
            </a:pPr>
            <a:r>
              <a:rPr lang="en-GB" sz="1200" b="0" i="0" u="none" strike="noStrike" cap="none" spc="0">
                <a:solidFill>
                  <a:schemeClr val="accent5"/>
                </a:solidFill>
                <a:latin typeface="Arial"/>
                <a:ea typeface="Arial"/>
                <a:cs typeface="Arial"/>
              </a:rPr>
              <a:t>β</a:t>
            </a:r>
            <a:r>
              <a:rPr lang="en-GB" sz="1200" b="0" i="0" u="none" strike="noStrike" cap="none" spc="0" baseline="-25000">
                <a:solidFill>
                  <a:schemeClr val="accent5"/>
                </a:solidFill>
                <a:latin typeface="Arial"/>
                <a:ea typeface="Arial"/>
                <a:cs typeface="Arial"/>
              </a:rPr>
              <a:t>x, B1-BGV</a:t>
            </a:r>
            <a:r>
              <a:rPr lang="en-GB" sz="1200" b="0" i="0" u="none" strike="noStrike" cap="none" spc="0">
                <a:solidFill>
                  <a:schemeClr val="accent5"/>
                </a:solidFill>
                <a:latin typeface="Arial"/>
                <a:ea typeface="Arial"/>
                <a:cs typeface="Arial"/>
              </a:rPr>
              <a:t>~320m</a:t>
            </a:r>
            <a:endParaRPr sz="1200">
              <a:solidFill>
                <a:schemeClr val="accent5"/>
              </a:solidFill>
            </a:endParaRPr>
          </a:p>
          <a:p>
            <a:pPr algn="ctr">
              <a:defRPr/>
            </a:pPr>
            <a:r>
              <a:rPr lang="en-GB" sz="1200" b="0" i="0" u="none" strike="noStrike" cap="none" spc="0">
                <a:solidFill>
                  <a:schemeClr val="accent5"/>
                </a:solidFill>
                <a:latin typeface="Arial"/>
                <a:ea typeface="Arial"/>
                <a:cs typeface="Arial"/>
              </a:rPr>
              <a:t>β</a:t>
            </a:r>
            <a:r>
              <a:rPr lang="en-GB" sz="1200" b="0" i="0" u="none" strike="noStrike" cap="none" spc="0" baseline="-25000">
                <a:solidFill>
                  <a:schemeClr val="accent5"/>
                </a:solidFill>
                <a:latin typeface="Arial"/>
                <a:ea typeface="Arial"/>
                <a:cs typeface="Arial"/>
              </a:rPr>
              <a:t>x, B2-BGV</a:t>
            </a:r>
            <a:r>
              <a:rPr lang="fr-FR" sz="1200" b="0" i="0" u="none" strike="noStrike" cap="none" spc="0">
                <a:solidFill>
                  <a:schemeClr val="accent5"/>
                </a:solidFill>
                <a:latin typeface="Arial"/>
                <a:ea typeface="Arial"/>
                <a:cs typeface="Arial"/>
              </a:rPr>
              <a:t>~160m</a:t>
            </a:r>
            <a:r>
              <a:rPr lang="en-GB" sz="1200" b="0" i="0" u="none" strike="noStrike" cap="none" spc="0">
                <a:solidFill>
                  <a:schemeClr val="accent5"/>
                </a:solidFill>
                <a:latin typeface="+mn-lt"/>
                <a:ea typeface="+mn-ea"/>
                <a:cs typeface="+mn-cs"/>
              </a:rPr>
              <a:t> </a:t>
            </a:r>
            <a:endParaRPr sz="1200">
              <a:solidFill>
                <a:schemeClr val="accent5"/>
              </a:solidFill>
            </a:endParaRPr>
          </a:p>
          <a:p>
            <a:pPr algn="l">
              <a:defRPr/>
            </a:pPr>
            <a:endParaRPr sz="1200">
              <a:solidFill>
                <a:schemeClr val="accent5"/>
              </a:solidFill>
            </a:endParaRPr>
          </a:p>
        </p:txBody>
      </p:sp>
      <p:sp>
        <p:nvSpPr>
          <p:cNvPr id="758578431" name="" hidden="0"/>
          <p:cNvSpPr/>
          <p:nvPr isPhoto="0" userDrawn="0"/>
        </p:nvSpPr>
        <p:spPr bwMode="auto">
          <a:xfrm flipH="0" flipV="0">
            <a:off x="4636668" y="2632851"/>
            <a:ext cx="62877" cy="365794"/>
          </a:xfrm>
        </p:spPr>
        <p:txBody>
          <a:bodyPr rot="0" spcFirstLastPara="0" vertOverflow="overflow" horzOverflow="clip" vert="horz" wrap="square" lIns="91440" tIns="45720" rIns="91440" bIns="45720" numCol="1" spcCol="0" rtlCol="0" fromWordArt="0" anchor="t" anchorCtr="0" forceAA="0" upright="0" compatLnSpc="1">
            <a:prstTxWarp prst="textNoShape"/>
            <a:spAutoFit/>
          </a:bodyPr>
          <a:p>
            <a:pPr>
              <a:defRPr/>
            </a:pPr>
            <a:endParaRPr/>
          </a:p>
        </p:txBody>
      </p:sp>
      <p:pic>
        <p:nvPicPr>
          <p:cNvPr id="2040837800" name="" hidden="0"/>
          <p:cNvPicPr>
            <a:picLocks noChangeAspect="1"/>
          </p:cNvPicPr>
          <p:nvPr isPhoto="0" userDrawn="0"/>
        </p:nvPicPr>
        <p:blipFill>
          <a:blip r:embed="rId3"/>
          <a:stretch/>
        </p:blipFill>
        <p:spPr bwMode="auto">
          <a:xfrm flipH="0" flipV="0">
            <a:off x="1904998" y="1970075"/>
            <a:ext cx="1249539" cy="1245488"/>
          </a:xfrm>
          <a:prstGeom prst="rect">
            <a:avLst/>
          </a:prstGeom>
        </p:spPr>
      </p:pic>
      <p:sp>
        <p:nvSpPr>
          <p:cNvPr id="1161853217" name="" hidden="0"/>
          <p:cNvSpPr txBox="1"/>
          <p:nvPr isPhoto="0" userDrawn="0"/>
        </p:nvSpPr>
        <p:spPr bwMode="auto">
          <a:xfrm flipH="0" flipV="0">
            <a:off x="1078119" y="2419473"/>
            <a:ext cx="963069" cy="42675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sz="1100" u="none">
                <a:solidFill>
                  <a:schemeClr val="accent4"/>
                </a:solidFill>
              </a:rPr>
              <a:t>Integration </a:t>
            </a:r>
            <a:endParaRPr sz="1100" u="none">
              <a:solidFill>
                <a:schemeClr val="accent4"/>
              </a:solidFill>
            </a:endParaRPr>
          </a:p>
          <a:p>
            <a:pPr algn="ctr">
              <a:defRPr/>
            </a:pPr>
            <a:r>
              <a:rPr sz="1100" u="none">
                <a:solidFill>
                  <a:schemeClr val="accent4"/>
                </a:solidFill>
              </a:rPr>
              <a:t>    path</a:t>
            </a:r>
            <a:endParaRPr sz="1100" u="none">
              <a:solidFill>
                <a:schemeClr val="accent4"/>
              </a:solidFill>
            </a:endParaRPr>
          </a:p>
        </p:txBody>
      </p:sp>
      <p:sp>
        <p:nvSpPr>
          <p:cNvPr id="153247408" name="" hidden="0"/>
          <p:cNvSpPr txBox="1"/>
          <p:nvPr isPhoto="0" userDrawn="0"/>
        </p:nvSpPr>
        <p:spPr bwMode="auto">
          <a:xfrm flipH="0" flipV="0">
            <a:off x="3074215" y="2503293"/>
            <a:ext cx="795719" cy="25911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sz="1100" u="none">
                <a:solidFill>
                  <a:schemeClr val="tx2"/>
                </a:solidFill>
              </a:rPr>
              <a:t>Beam </a:t>
            </a:r>
            <a:endParaRPr sz="1100" u="none">
              <a:solidFill>
                <a:schemeClr val="tx2"/>
              </a:solidFill>
            </a:endParaRPr>
          </a:p>
        </p:txBody>
      </p:sp>
      <p:sp>
        <p:nvSpPr>
          <p:cNvPr id="1479632607" name="" hidden="0"/>
          <p:cNvSpPr/>
          <p:nvPr isPhoto="0" userDrawn="0"/>
        </p:nvSpPr>
        <p:spPr bwMode="auto">
          <a:xfrm>
            <a:off x="4444560" y="2434590"/>
            <a:ext cx="254916" cy="365795"/>
          </a:xfrm>
        </p:spPr>
        <p:txBody>
          <a:bodyPr rot="0" spcFirstLastPara="0" vertOverflow="overflow" horzOverflow="clip" vert="horz" wrap="square" lIns="91440" tIns="45720" rIns="91440" bIns="45720" numCol="1" spcCol="0" rtlCol="0" fromWordArt="0" anchor="t" anchorCtr="0" forceAA="0" upright="0" compatLnSpc="1">
            <a:prstTxWarp prst="textNoShape"/>
            <a:spAutoFit/>
          </a:bodyPr>
          <a:p>
            <a:pPr>
              <a:defRPr/>
            </a:pPr>
            <a:endParaRPr/>
          </a:p>
        </p:txBody>
      </p:sp>
      <p:sp>
        <p:nvSpPr>
          <p:cNvPr id="268846827" name="" hidden="0"/>
          <p:cNvSpPr/>
          <p:nvPr isPhoto="0" userDrawn="0"/>
        </p:nvSpPr>
        <p:spPr bwMode="auto">
          <a:xfrm flipH="0" flipV="0">
            <a:off x="4668107" y="1145085"/>
            <a:ext cx="45791" cy="365795"/>
          </a:xfrm>
        </p:spPr>
        <p:txBody>
          <a:bodyPr rot="0" spcFirstLastPara="0" vertOverflow="overflow" horzOverflow="clip" vert="horz" wrap="square" lIns="91440" tIns="45720" rIns="91440" bIns="45720" numCol="1" spcCol="0" rtlCol="0" fromWordArt="0" anchor="t" anchorCtr="0" forceAA="0" upright="0" compatLnSpc="1">
            <a:prstTxWarp prst="textNoShape"/>
            <a:spAutoFit/>
          </a:bodyPr>
          <a:p>
            <a:pPr>
              <a:defRPr/>
            </a:pPr>
            <a:endParaRPr/>
          </a:p>
        </p:txBody>
      </p:sp>
      <p:sp>
        <p:nvSpPr>
          <p:cNvPr id="1225633870" name="" hidden="0"/>
          <p:cNvSpPr/>
          <p:nvPr isPhoto="0" userDrawn="0"/>
        </p:nvSpPr>
        <p:spPr bwMode="auto">
          <a:xfrm flipH="0" flipV="0">
            <a:off x="9312669" y="120693"/>
            <a:ext cx="93953" cy="365795"/>
          </a:xfrm>
        </p:spPr>
        <p:txBody>
          <a:bodyPr rot="0" spcFirstLastPara="0" vertOverflow="overflow" horzOverflow="clip" vert="horz" wrap="square" lIns="91440" tIns="45720" rIns="91440" bIns="45720" numCol="1" spcCol="0" rtlCol="0" fromWordArt="0" anchor="t" anchorCtr="0" forceAA="0" upright="0" compatLnSpc="1">
            <a:prstTxWarp prst="textNoShape"/>
            <a:spAutoFit/>
          </a:bodyPr>
          <a:p>
            <a:pPr>
              <a:defRPr/>
            </a:pPr>
            <a:endParaRPr/>
          </a:p>
        </p:txBody>
      </p:sp>
      <p:sp>
        <p:nvSpPr>
          <p:cNvPr id="1455568498" name="" hidden="0"/>
          <p:cNvSpPr/>
          <p:nvPr isPhoto="0" userDrawn="0"/>
        </p:nvSpPr>
        <p:spPr bwMode="auto">
          <a:xfrm flipH="0" flipV="0">
            <a:off x="3869935" y="2016603"/>
            <a:ext cx="128297" cy="365795"/>
          </a:xfrm>
        </p:spPr>
        <p:txBody>
          <a:bodyPr rot="0" spcFirstLastPara="0" vertOverflow="overflow" horzOverflow="clip" vert="horz" wrap="square" lIns="91440" tIns="45720" rIns="91440" bIns="45720" numCol="1" spcCol="0" rtlCol="0" fromWordArt="0" anchor="t" anchorCtr="0" forceAA="0" upright="0" compatLnSpc="1">
            <a:prstTxWarp prst="textNoShape"/>
            <a:spAutoFit/>
          </a:bodyPr>
          <a:p>
            <a:pPr>
              <a:defRPr/>
            </a:pPr>
            <a:endParaRPr/>
          </a:p>
        </p:txBody>
      </p:sp>
      <p:sp>
        <p:nvSpPr>
          <p:cNvPr id="1686572895" name="" hidden="0"/>
          <p:cNvSpPr/>
          <p:nvPr isPhoto="0" userDrawn="0"/>
        </p:nvSpPr>
        <p:spPr bwMode="auto">
          <a:xfrm flipH="0" flipV="0">
            <a:off x="8811791" y="341591"/>
            <a:ext cx="110016" cy="365795"/>
          </a:xfrm>
        </p:spPr>
        <p:txBody>
          <a:bodyPr rot="0" spcFirstLastPara="0" vertOverflow="overflow" horzOverflow="clip" vert="horz" wrap="square" lIns="91440" tIns="45720" rIns="91440" bIns="45720" numCol="1" spcCol="0" rtlCol="0" fromWordArt="0" anchor="t" anchorCtr="0" forceAA="0" upright="0" compatLnSpc="1">
            <a:prstTxWarp prst="textNoShape"/>
            <a:spAutoFit/>
          </a:bodyPr>
          <a:p>
            <a:pPr>
              <a:defRPr/>
            </a:pPr>
            <a:endParaRPr/>
          </a:p>
        </p:txBody>
      </p:sp>
      <p:pic>
        <p:nvPicPr>
          <p:cNvPr id="944640500" name="" hidden="0"/>
          <p:cNvPicPr>
            <a:picLocks noChangeAspect="1"/>
          </p:cNvPicPr>
          <p:nvPr isPhoto="0" userDrawn="0"/>
        </p:nvPicPr>
        <p:blipFill>
          <a:blip r:embed="rId4"/>
          <a:stretch/>
        </p:blipFill>
        <p:spPr bwMode="auto">
          <a:xfrm flipH="0" flipV="0">
            <a:off x="4724690" y="601553"/>
            <a:ext cx="3592457" cy="2198831"/>
          </a:xfrm>
          <a:prstGeom prst="rect">
            <a:avLst/>
          </a:prstGeom>
        </p:spPr>
      </p:pic>
      <p:sp>
        <p:nvSpPr>
          <p:cNvPr id="820504305" name="" hidden="0"/>
          <p:cNvSpPr/>
          <p:nvPr isPhoto="0" userDrawn="0"/>
        </p:nvSpPr>
        <p:spPr bwMode="auto">
          <a:xfrm flipH="0" flipV="0">
            <a:off x="9210587" y="2251692"/>
            <a:ext cx="102081" cy="365795"/>
          </a:xfrm>
        </p:spPr>
        <p:txBody>
          <a:bodyPr rot="0" spcFirstLastPara="0" vertOverflow="overflow" horzOverflow="clip" vert="horz" wrap="square" lIns="91440" tIns="45720" rIns="91440" bIns="45720" numCol="1" spcCol="0" rtlCol="0" fromWordArt="0" anchor="t" anchorCtr="0" forceAA="0" upright="0" compatLnSpc="1">
            <a:prstTxWarp prst="textNoShape"/>
            <a:spAutoFit/>
          </a:bodyPr>
          <a:p>
            <a:pPr>
              <a:defRPr/>
            </a:pPr>
            <a:endParaRPr/>
          </a:p>
        </p:txBody>
      </p:sp>
      <p:pic>
        <p:nvPicPr>
          <p:cNvPr id="752973792" name="" hidden="0"/>
          <p:cNvPicPr>
            <a:picLocks noChangeAspect="1"/>
          </p:cNvPicPr>
          <p:nvPr isPhoto="0" userDrawn="0"/>
        </p:nvPicPr>
        <p:blipFill>
          <a:blip r:embed="rId5"/>
          <a:stretch/>
        </p:blipFill>
        <p:spPr bwMode="auto">
          <a:xfrm flipH="0" flipV="0">
            <a:off x="4724690" y="2800386"/>
            <a:ext cx="3592457" cy="2198831"/>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1775922887" name="Titre 7" hidden="0"/>
          <p:cNvSpPr>
            <a:spLocks noGrp="1"/>
          </p:cNvSpPr>
          <p:nvPr isPhoto="0" userDrawn="0">
            <p:ph type="title" hasCustomPrompt="0"/>
          </p:nvPr>
        </p:nvSpPr>
        <p:spPr bwMode="auto"/>
        <p:txBody>
          <a:bodyPr/>
          <a:lstStyle/>
          <a:p>
            <a:pPr>
              <a:defRPr/>
            </a:pPr>
            <a:r>
              <a:rPr lang="en-GB"/>
              <a:t>Outline</a:t>
            </a:r>
            <a:endParaRPr lang="en-GB"/>
          </a:p>
        </p:txBody>
      </p:sp>
      <p:sp>
        <p:nvSpPr>
          <p:cNvPr id="991142996" name="Espace réservé du contenu 8" hidden="0"/>
          <p:cNvSpPr>
            <a:spLocks noGrp="1"/>
          </p:cNvSpPr>
          <p:nvPr isPhoto="0" userDrawn="0">
            <p:ph idx="1" hasCustomPrompt="0"/>
          </p:nvPr>
        </p:nvSpPr>
        <p:spPr bwMode="auto">
          <a:xfrm flipH="0" flipV="0">
            <a:off x="612000" y="795336"/>
            <a:ext cx="3960000" cy="3680220"/>
          </a:xfrm>
        </p:spPr>
        <p:txBody>
          <a:bodyPr/>
          <a:lstStyle/>
          <a:p>
            <a:pPr algn="l" defTabSz="457200">
              <a:lnSpc>
                <a:spcPct val="100000"/>
              </a:lnSpc>
              <a:spcBef>
                <a:spcPts val="0"/>
              </a:spcBef>
              <a:spcAft>
                <a:spcPts val="0"/>
              </a:spcAft>
              <a:buClr>
                <a:schemeClr val="bg2"/>
              </a:buClr>
              <a:buFont typeface="Arial"/>
              <a:buChar char="•"/>
              <a:defRPr/>
            </a:pPr>
            <a:r>
              <a:rPr lang="en-GB" sz="1400" strike="noStrike" cap="none" spc="0"/>
              <a:t>Introduction</a:t>
            </a:r>
            <a:endParaRPr sz="1400" strike="noStrike" cap="none" spc="0"/>
          </a:p>
          <a:p>
            <a:pPr lvl="1" algn="l" defTabSz="457200">
              <a:lnSpc>
                <a:spcPct val="100000"/>
              </a:lnSpc>
              <a:spcBef>
                <a:spcPts val="0"/>
              </a:spcBef>
              <a:spcAft>
                <a:spcPts val="0"/>
              </a:spcAft>
              <a:buClr>
                <a:schemeClr val="bg2"/>
              </a:buClr>
              <a:buFont typeface="Arial"/>
              <a:buChar char="•"/>
              <a:defRPr/>
            </a:pPr>
            <a:r>
              <a:rPr lang="en-GB" sz="1400" strike="noStrike" cap="none" spc="0"/>
              <a:t>BGV principle</a:t>
            </a:r>
            <a:r>
              <a:rPr sz="1400" strike="noStrike" cap="none" spc="0"/>
              <a:t> and context</a:t>
            </a:r>
            <a:endParaRPr sz="1400" strike="noStrike" cap="none" spc="0"/>
          </a:p>
          <a:p>
            <a:pPr lvl="1" algn="l" defTabSz="457200">
              <a:lnSpc>
                <a:spcPct val="100000"/>
              </a:lnSpc>
              <a:spcBef>
                <a:spcPts val="0"/>
              </a:spcBef>
              <a:spcAft>
                <a:spcPts val="0"/>
              </a:spcAft>
              <a:buClr>
                <a:schemeClr val="bg2"/>
              </a:buClr>
              <a:buFont typeface="Arial"/>
              <a:buChar char="•"/>
              <a:defRPr/>
            </a:pPr>
            <a:r>
              <a:rPr sz="1400" strike="noStrike" cap="none" spc="0"/>
              <a:t>Demonstrator</a:t>
            </a:r>
            <a:r>
              <a:rPr sz="1400" strike="noStrike" cap="none" spc="0"/>
              <a:t> instrument</a:t>
            </a:r>
            <a:endParaRPr sz="1400" strike="noStrike" cap="none" spc="0"/>
          </a:p>
          <a:p>
            <a:pPr lvl="1" algn="l" defTabSz="457200">
              <a:lnSpc>
                <a:spcPct val="100000"/>
              </a:lnSpc>
              <a:spcBef>
                <a:spcPts val="0"/>
              </a:spcBef>
              <a:spcAft>
                <a:spcPts val="0"/>
              </a:spcAft>
              <a:buClr>
                <a:schemeClr val="bg2"/>
              </a:buClr>
              <a:buFont typeface="Arial"/>
              <a:buChar char="•"/>
              <a:defRPr/>
            </a:pPr>
            <a:endParaRPr lang="en-GB" sz="1000" strike="noStrike" cap="none" spc="0"/>
          </a:p>
          <a:p>
            <a:pPr lvl="0" algn="l" defTabSz="457200">
              <a:lnSpc>
                <a:spcPct val="100000"/>
              </a:lnSpc>
              <a:spcBef>
                <a:spcPts val="0"/>
              </a:spcBef>
              <a:spcAft>
                <a:spcPts val="0"/>
              </a:spcAft>
              <a:buClr>
                <a:schemeClr val="bg2"/>
              </a:buClr>
              <a:buFont typeface="Arial"/>
              <a:buChar char="•"/>
              <a:defRPr/>
            </a:pPr>
            <a:r>
              <a:rPr lang="en-GB" sz="1600" strike="noStrike" cap="none" spc="0"/>
              <a:t>Demonstrator impedance </a:t>
            </a:r>
            <a:endParaRPr sz="1600" strike="noStrike" cap="none" spc="0"/>
          </a:p>
          <a:p>
            <a:pPr marL="457200" lvl="1" indent="0" algn="l" defTabSz="457200">
              <a:lnSpc>
                <a:spcPct val="100000"/>
              </a:lnSpc>
              <a:spcBef>
                <a:spcPts val="0"/>
              </a:spcBef>
              <a:spcAft>
                <a:spcPts val="0"/>
              </a:spcAft>
              <a:buClr>
                <a:schemeClr val="bg2"/>
              </a:buClr>
              <a:buFont typeface="Arial"/>
              <a:buNone/>
              <a:defRPr/>
            </a:pPr>
            <a:endParaRPr sz="1200" strike="noStrike" cap="none" spc="0"/>
          </a:p>
          <a:p>
            <a:pPr lvl="0" algn="l" defTabSz="457200">
              <a:lnSpc>
                <a:spcPct val="100000"/>
              </a:lnSpc>
              <a:spcBef>
                <a:spcPts val="0"/>
              </a:spcBef>
              <a:spcAft>
                <a:spcPts val="0"/>
              </a:spcAft>
              <a:buClr>
                <a:schemeClr val="bg2"/>
              </a:buClr>
              <a:buFont typeface="Arial"/>
              <a:buChar char="•"/>
              <a:defRPr/>
            </a:pPr>
            <a:r>
              <a:rPr sz="1600" strike="noStrike" cap="none" spc="0"/>
              <a:t>Future instrument  </a:t>
            </a:r>
            <a:endParaRPr sz="1600" strike="noStrike" cap="none" spc="0"/>
          </a:p>
          <a:p>
            <a:pPr lvl="1" algn="l" defTabSz="457200">
              <a:lnSpc>
                <a:spcPct val="100000"/>
              </a:lnSpc>
              <a:spcBef>
                <a:spcPts val="0"/>
              </a:spcBef>
              <a:spcAft>
                <a:spcPts val="0"/>
              </a:spcAft>
              <a:buClr>
                <a:schemeClr val="bg2"/>
              </a:buClr>
              <a:buFont typeface="Arial"/>
              <a:buChar char="•"/>
              <a:defRPr/>
            </a:pPr>
            <a:r>
              <a:rPr sz="1400" strike="noStrike" cap="none" spc="0"/>
              <a:t>Parametric impedance study</a:t>
            </a:r>
            <a:endParaRPr sz="1400" strike="noStrike" cap="none" spc="0"/>
          </a:p>
          <a:p>
            <a:pPr lvl="1" algn="l" defTabSz="457200">
              <a:lnSpc>
                <a:spcPct val="100000"/>
              </a:lnSpc>
              <a:spcBef>
                <a:spcPts val="0"/>
              </a:spcBef>
              <a:spcAft>
                <a:spcPts val="0"/>
              </a:spcAft>
              <a:buClr>
                <a:schemeClr val="bg2"/>
              </a:buClr>
              <a:buFont typeface="Arial"/>
              <a:buChar char="•"/>
              <a:defRPr/>
            </a:pPr>
            <a:r>
              <a:rPr sz="1400" strike="noStrike" cap="none" spc="0"/>
              <a:t>Future design layout</a:t>
            </a:r>
            <a:endParaRPr sz="1400" strike="noStrike" cap="none" spc="0"/>
          </a:p>
          <a:p>
            <a:pPr marL="457200" lvl="1" indent="0" algn="l" defTabSz="457200">
              <a:lnSpc>
                <a:spcPct val="100000"/>
              </a:lnSpc>
              <a:spcBef>
                <a:spcPts val="0"/>
              </a:spcBef>
              <a:spcAft>
                <a:spcPts val="0"/>
              </a:spcAft>
              <a:buClr>
                <a:schemeClr val="bg2"/>
              </a:buClr>
              <a:buFont typeface="Arial"/>
              <a:buNone/>
              <a:defRPr/>
            </a:pPr>
            <a:endParaRPr sz="1200" strike="noStrike" cap="none" spc="0"/>
          </a:p>
          <a:p>
            <a:pPr lvl="0" algn="l" defTabSz="457200">
              <a:lnSpc>
                <a:spcPct val="100000"/>
              </a:lnSpc>
              <a:spcBef>
                <a:spcPts val="0"/>
              </a:spcBef>
              <a:spcAft>
                <a:spcPts val="0"/>
              </a:spcAft>
              <a:buClr>
                <a:schemeClr val="bg2"/>
              </a:buClr>
              <a:buFont typeface="Arial"/>
              <a:buChar char="•"/>
              <a:defRPr/>
            </a:pPr>
            <a:r>
              <a:rPr sz="1600" strike="noStrike" cap="none" spc="0"/>
              <a:t>Impedance simulations</a:t>
            </a:r>
            <a:endParaRPr sz="1600" strike="noStrike" cap="none" spc="0"/>
          </a:p>
          <a:p>
            <a:pPr lvl="1" algn="l" defTabSz="457200">
              <a:lnSpc>
                <a:spcPct val="100000"/>
              </a:lnSpc>
              <a:spcBef>
                <a:spcPts val="0"/>
              </a:spcBef>
              <a:spcAft>
                <a:spcPts val="0"/>
              </a:spcAft>
              <a:buClr>
                <a:schemeClr val="bg2"/>
              </a:buClr>
              <a:buFont typeface="Arial"/>
              <a:buChar char="•"/>
              <a:defRPr/>
            </a:pPr>
            <a:r>
              <a:rPr sz="1400" strike="noStrike" cap="none" spc="0"/>
              <a:t>Longitudinal impedance</a:t>
            </a:r>
            <a:endParaRPr sz="1400" strike="noStrike" cap="none" spc="0"/>
          </a:p>
          <a:p>
            <a:pPr lvl="1" algn="l" defTabSz="457200">
              <a:lnSpc>
                <a:spcPct val="100000"/>
              </a:lnSpc>
              <a:spcBef>
                <a:spcPts val="0"/>
              </a:spcBef>
              <a:spcAft>
                <a:spcPts val="0"/>
              </a:spcAft>
              <a:buClr>
                <a:schemeClr val="bg2"/>
              </a:buClr>
              <a:buFont typeface="Arial"/>
              <a:buChar char="•"/>
              <a:defRPr/>
            </a:pPr>
            <a:r>
              <a:rPr sz="1400" strike="noStrike" cap="none" spc="0"/>
              <a:t>Expected power loss</a:t>
            </a:r>
            <a:endParaRPr sz="1400" strike="noStrike" cap="none" spc="0"/>
          </a:p>
          <a:p>
            <a:pPr lvl="1" algn="l" defTabSz="457200">
              <a:lnSpc>
                <a:spcPct val="100000"/>
              </a:lnSpc>
              <a:spcBef>
                <a:spcPts val="0"/>
              </a:spcBef>
              <a:spcAft>
                <a:spcPts val="0"/>
              </a:spcAft>
              <a:buClr>
                <a:schemeClr val="bg2"/>
              </a:buClr>
              <a:buFont typeface="Arial"/>
              <a:buChar char="•"/>
              <a:defRPr/>
            </a:pPr>
            <a:r>
              <a:rPr sz="1400" strike="noStrike" cap="none" spc="0"/>
              <a:t>Transverse impedance</a:t>
            </a:r>
            <a:endParaRPr sz="1400" strike="noStrike" cap="none" spc="0"/>
          </a:p>
          <a:p>
            <a:pPr lvl="1" algn="l" defTabSz="457200">
              <a:lnSpc>
                <a:spcPct val="100000"/>
              </a:lnSpc>
              <a:spcBef>
                <a:spcPts val="0"/>
              </a:spcBef>
              <a:spcAft>
                <a:spcPts val="0"/>
              </a:spcAft>
              <a:buClr>
                <a:schemeClr val="bg2"/>
              </a:buClr>
              <a:buFont typeface="Arial"/>
              <a:buChar char="•"/>
              <a:defRPr/>
            </a:pPr>
            <a:endParaRPr sz="1200" strike="noStrike" cap="none" spc="0"/>
          </a:p>
          <a:p>
            <a:pPr lvl="0" algn="l" defTabSz="457200">
              <a:lnSpc>
                <a:spcPct val="100000"/>
              </a:lnSpc>
              <a:spcBef>
                <a:spcPts val="0"/>
              </a:spcBef>
              <a:spcAft>
                <a:spcPts val="0"/>
              </a:spcAft>
              <a:buClr>
                <a:schemeClr val="bg2"/>
              </a:buClr>
              <a:buFont typeface="Arial"/>
              <a:buChar char="•"/>
              <a:defRPr/>
            </a:pPr>
            <a:r>
              <a:rPr sz="1600" strike="noStrike" cap="none" spc="0"/>
              <a:t>Conclusion </a:t>
            </a:r>
            <a:endParaRPr sz="1200" strike="noStrike" cap="none" spc="0"/>
          </a:p>
          <a:p>
            <a:pPr lvl="1" algn="l" defTabSz="457200">
              <a:lnSpc>
                <a:spcPct val="100000"/>
              </a:lnSpc>
              <a:spcBef>
                <a:spcPts val="0"/>
              </a:spcBef>
              <a:spcAft>
                <a:spcPts val="0"/>
              </a:spcAft>
              <a:buClr>
                <a:schemeClr val="bg2"/>
              </a:buClr>
              <a:buFont typeface="Arial"/>
              <a:buChar char="•"/>
              <a:defRPr/>
            </a:pPr>
            <a:endParaRPr sz="1200" strike="noStrike" cap="none" spc="0"/>
          </a:p>
        </p:txBody>
      </p:sp>
      <p:sp>
        <p:nvSpPr>
          <p:cNvPr id="216183790" name="Espace réservé du numéro de diapositive 4" hidden="0"/>
          <p:cNvSpPr>
            <a:spLocks noGrp="1"/>
          </p:cNvSpPr>
          <p:nvPr isPhoto="0" userDrawn="0">
            <p:ph type="sldNum" sz="quarter" idx="12" hasCustomPrompt="0"/>
          </p:nvPr>
        </p:nvSpPr>
        <p:spPr bwMode="auto"/>
        <p:txBody>
          <a:bodyPr/>
          <a:lstStyle/>
          <a:p>
            <a:pPr>
              <a:defRPr/>
            </a:pPr>
            <a:fld id="{CFB26519-5EBB-98B7-F642-2736692197AE}" type="slidenum">
              <a:rPr lang="fr-FR"/>
              <a:t/>
            </a:fld>
            <a:endParaRPr lang="fr-FR"/>
          </a:p>
        </p:txBody>
      </p:sp>
      <p:pic>
        <p:nvPicPr>
          <p:cNvPr id="1579297390" name="Image 6" descr="CERN-logo_outline.jpg" hidden="0"/>
          <p:cNvPicPr>
            <a:picLocks noChangeAspect="1"/>
          </p:cNvPicPr>
          <p:nvPr isPhoto="0" userDrawn="0"/>
        </p:nvPicPr>
        <p:blipFill>
          <a:blip r:embed="rId2"/>
          <a:stretch/>
        </p:blipFill>
        <p:spPr bwMode="auto">
          <a:xfrm>
            <a:off x="1434150" y="4563938"/>
            <a:ext cx="486862" cy="478800"/>
          </a:xfrm>
          <a:prstGeom prst="rect">
            <a:avLst/>
          </a:prstGeom>
        </p:spPr>
      </p:pic>
      <p:sp>
        <p:nvSpPr>
          <p:cNvPr id="822708519" name="Espace réservé du pied de page 4" hidden="0"/>
          <p:cNvSpPr>
            <a:spLocks noGrp="1"/>
          </p:cNvSpPr>
          <p:nvPr isPhoto="0" userDrawn="0">
            <p:ph type="ftr" sz="quarter" idx="11" hasCustomPrompt="0"/>
          </p:nvPr>
        </p:nvSpPr>
        <p:spPr bwMode="auto">
          <a:xfrm>
            <a:off x="1904998" y="4767260"/>
            <a:ext cx="6626998" cy="270000"/>
          </a:xfrm>
        </p:spPr>
        <p:txBody>
          <a:bodyPr/>
          <a:lstStyle/>
          <a:p>
            <a:pPr>
              <a:defRPr/>
            </a:pPr>
            <a:r>
              <a:rPr/>
              <a:t>BGV BI R&amp;D Meeting</a:t>
            </a:r>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1657188747" name="Titre 1" hidden="0"/>
          <p:cNvSpPr>
            <a:spLocks noGrp="1"/>
          </p:cNvSpPr>
          <p:nvPr isPhoto="0" userDrawn="0">
            <p:ph type="title" hasCustomPrompt="1"/>
          </p:nvPr>
        </p:nvSpPr>
        <p:spPr bwMode="auto">
          <a:xfrm flipH="0" flipV="0">
            <a:off x="499749" y="135000"/>
            <a:ext cx="8367049" cy="540000"/>
          </a:xfrm>
        </p:spPr>
        <p:txBody>
          <a:bodyPr anchor="ctr" anchorCtr="1"/>
          <a:lstStyle/>
          <a:p>
            <a:pPr>
              <a:defRPr/>
            </a:pPr>
            <a:r>
              <a:rPr/>
              <a:t>Transverse horizontal impedance – Quadrupolar</a:t>
            </a:r>
            <a:endParaRPr/>
          </a:p>
        </p:txBody>
      </p:sp>
      <p:sp>
        <p:nvSpPr>
          <p:cNvPr id="1745673472" name="Espace réservé du pied de page 4" hidden="0"/>
          <p:cNvSpPr>
            <a:spLocks noGrp="1"/>
          </p:cNvSpPr>
          <p:nvPr isPhoto="0" userDrawn="0">
            <p:ph type="ftr" sz="quarter" idx="11" hasCustomPrompt="0"/>
          </p:nvPr>
        </p:nvSpPr>
        <p:spPr bwMode="auto">
          <a:xfrm>
            <a:off x="1904997" y="4767260"/>
            <a:ext cx="6626997" cy="270000"/>
          </a:xfrm>
        </p:spPr>
        <p:txBody>
          <a:bodyPr/>
          <a:lstStyle/>
          <a:p>
            <a:pPr>
              <a:defRPr/>
            </a:pPr>
            <a:r>
              <a:rPr/>
              <a:t>BGV Impedance</a:t>
            </a:r>
            <a:endParaRPr/>
          </a:p>
        </p:txBody>
      </p:sp>
      <p:sp>
        <p:nvSpPr>
          <p:cNvPr id="1884170583" name="Espace réservé du numéro de diapositive 5" hidden="0"/>
          <p:cNvSpPr>
            <a:spLocks noGrp="1"/>
          </p:cNvSpPr>
          <p:nvPr isPhoto="0" userDrawn="0">
            <p:ph type="sldNum" sz="quarter" idx="12" hasCustomPrompt="0"/>
          </p:nvPr>
        </p:nvSpPr>
        <p:spPr bwMode="auto"/>
        <p:txBody>
          <a:bodyPr/>
          <a:lstStyle/>
          <a:p>
            <a:pPr>
              <a:defRPr/>
            </a:pPr>
            <a:fld id="{12794884-064D-EA38-A25B-A1A91DC8EB35}" type="slidenum">
              <a:rPr lang="fr-FR"/>
              <a:t/>
            </a:fld>
            <a:endParaRPr lang="fr-FR"/>
          </a:p>
        </p:txBody>
      </p:sp>
      <p:sp>
        <p:nvSpPr>
          <p:cNvPr id="840793144" name="" hidden="0"/>
          <p:cNvSpPr txBox="1"/>
          <p:nvPr isPhoto="0" userDrawn="0"/>
        </p:nvSpPr>
        <p:spPr bwMode="auto">
          <a:xfrm flipH="0" flipV="0">
            <a:off x="450830" y="766377"/>
            <a:ext cx="4217922" cy="3578213"/>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sz="1200">
                <a:solidFill>
                  <a:schemeClr val="accent5"/>
                </a:solidFill>
              </a:rPr>
              <a:t>Beam and integration path offsets </a:t>
            </a:r>
            <a:r>
              <a:rPr sz="1200" b="0">
                <a:solidFill>
                  <a:schemeClr val="accent5"/>
                </a:solidFill>
              </a:rPr>
              <a:t>x</a:t>
            </a:r>
            <a:r>
              <a:rPr sz="1200" b="0" baseline="-25000">
                <a:solidFill>
                  <a:schemeClr val="accent5"/>
                </a:solidFill>
              </a:rPr>
              <a:t>dip</a:t>
            </a:r>
            <a:r>
              <a:rPr sz="1200" b="0">
                <a:solidFill>
                  <a:schemeClr val="accent5"/>
                </a:solidFill>
              </a:rPr>
              <a:t>=</a:t>
            </a:r>
            <a:r>
              <a:rPr sz="1200" b="1">
                <a:solidFill>
                  <a:schemeClr val="accent5"/>
                </a:solidFill>
              </a:rPr>
              <a:t>x</a:t>
            </a:r>
            <a:r>
              <a:rPr sz="1200" b="1" baseline="-25000">
                <a:solidFill>
                  <a:schemeClr val="accent5"/>
                </a:solidFill>
              </a:rPr>
              <a:t>quad</a:t>
            </a:r>
            <a:r>
              <a:rPr sz="1200">
                <a:solidFill>
                  <a:schemeClr val="accent5"/>
                </a:solidFill>
              </a:rPr>
              <a:t>=12.5mm (~19% tank radius, 3 mesh cells between beam and integration path)</a:t>
            </a:r>
            <a:endParaRPr sz="1200">
              <a:solidFill>
                <a:schemeClr val="accent5"/>
              </a:solidFill>
            </a:endParaRPr>
          </a:p>
          <a:p>
            <a:pPr>
              <a:defRPr/>
            </a:pPr>
            <a:endParaRPr sz="1200" baseline="-25000">
              <a:solidFill>
                <a:schemeClr val="accent5"/>
              </a:solidFill>
            </a:endParaRPr>
          </a:p>
          <a:p>
            <a:pPr algn="ctr">
              <a:defRPr/>
            </a:pPr>
            <a:r>
              <a:rPr lang="fr-FR" sz="1200" b="0" i="0" u="none" strike="noStrike" cap="none" spc="0">
                <a:solidFill>
                  <a:schemeClr val="accent5"/>
                </a:solidFill>
                <a:latin typeface="Arial"/>
                <a:ea typeface="Arial"/>
                <a:cs typeface="Arial"/>
              </a:rPr>
              <a:t>Z</a:t>
            </a:r>
            <a:r>
              <a:rPr lang="fr-FR" sz="1200" b="0" i="0" u="none" strike="noStrike" cap="none" spc="0" baseline="-25000">
                <a:solidFill>
                  <a:schemeClr val="accent5"/>
                </a:solidFill>
                <a:latin typeface="Arial"/>
                <a:ea typeface="Arial"/>
                <a:cs typeface="Arial"/>
              </a:rPr>
              <a:t>x</a:t>
            </a:r>
            <a:r>
              <a:rPr lang="fr-FR" sz="1200" b="0" i="0" u="none" strike="noStrike" cap="none" spc="0">
                <a:solidFill>
                  <a:schemeClr val="accent5"/>
                </a:solidFill>
                <a:latin typeface="Arial"/>
                <a:ea typeface="Arial"/>
                <a:cs typeface="Arial"/>
              </a:rPr>
              <a:t>(</a:t>
            </a:r>
            <a:r>
              <a:rPr lang="en-GB" sz="1200" b="0" i="0" u="none" strike="noStrike" cap="none" spc="0">
                <a:solidFill>
                  <a:schemeClr val="accent5"/>
                </a:solidFill>
                <a:latin typeface="Times"/>
                <a:ea typeface="Times"/>
                <a:cs typeface="Times"/>
              </a:rPr>
              <a:t>𝛚</a:t>
            </a:r>
            <a:r>
              <a:rPr lang="fr-FR" sz="1200" b="0" i="0" u="none" strike="noStrike" cap="none" spc="0">
                <a:solidFill>
                  <a:schemeClr val="accent5"/>
                </a:solidFill>
                <a:latin typeface="Arial"/>
                <a:ea typeface="Arial"/>
                <a:cs typeface="Arial"/>
              </a:rPr>
              <a:t>)</a:t>
            </a:r>
            <a:r>
              <a:rPr lang="fr-FR" sz="1200" b="0" i="0" u="none" strike="noStrike" cap="none" spc="0">
                <a:solidFill>
                  <a:schemeClr val="accent5"/>
                </a:solidFill>
                <a:latin typeface="Arial"/>
                <a:ea typeface="Arial"/>
                <a:cs typeface="Arial"/>
              </a:rPr>
              <a:t> = Z</a:t>
            </a:r>
            <a:r>
              <a:rPr lang="fr-FR" sz="1200" b="0" i="0" u="none" strike="noStrike" cap="none" spc="0" baseline="-25000">
                <a:solidFill>
                  <a:schemeClr val="accent5"/>
                </a:solidFill>
                <a:latin typeface="Arial"/>
                <a:ea typeface="Arial"/>
                <a:cs typeface="Arial"/>
              </a:rPr>
              <a:t>x</a:t>
            </a:r>
            <a:r>
              <a:rPr lang="fr-FR" sz="1200" b="0" i="0" u="none" strike="noStrike" cap="none" spc="0" baseline="30000">
                <a:solidFill>
                  <a:schemeClr val="accent5"/>
                </a:solidFill>
                <a:latin typeface="Arial"/>
                <a:ea typeface="Arial"/>
                <a:cs typeface="Arial"/>
              </a:rPr>
              <a:t>0</a:t>
            </a:r>
            <a:r>
              <a:rPr lang="fr-FR" sz="1200" b="0" i="0" u="none" strike="noStrike" cap="none" spc="0">
                <a:solidFill>
                  <a:schemeClr val="accent5"/>
                </a:solidFill>
                <a:latin typeface="Arial"/>
                <a:ea typeface="Arial"/>
                <a:cs typeface="Arial"/>
              </a:rPr>
              <a:t>(</a:t>
            </a:r>
            <a:r>
              <a:rPr lang="en-GB" sz="1200" b="0" i="0" u="none" strike="noStrike" cap="none" spc="0">
                <a:solidFill>
                  <a:schemeClr val="accent5"/>
                </a:solidFill>
                <a:latin typeface="Times"/>
                <a:ea typeface="Times"/>
                <a:cs typeface="Times"/>
              </a:rPr>
              <a:t>𝛚</a:t>
            </a:r>
            <a:r>
              <a:rPr lang="fr-FR" sz="1200" b="0" i="0" u="none" strike="noStrike" cap="none" spc="0">
                <a:solidFill>
                  <a:schemeClr val="accent5"/>
                </a:solidFill>
                <a:latin typeface="Arial"/>
                <a:ea typeface="Arial"/>
                <a:cs typeface="Arial"/>
              </a:rPr>
              <a:t>)</a:t>
            </a:r>
            <a:r>
              <a:rPr lang="fr-FR" sz="1200" b="0" i="0" u="none" strike="noStrike" cap="none" spc="0" baseline="30000">
                <a:solidFill>
                  <a:schemeClr val="accent5"/>
                </a:solidFill>
                <a:latin typeface="Arial"/>
                <a:ea typeface="Arial"/>
                <a:cs typeface="Arial"/>
              </a:rPr>
              <a:t> </a:t>
            </a:r>
            <a:r>
              <a:rPr lang="fr-FR" sz="1200" b="0" i="0" u="none" strike="noStrike" cap="none" spc="0">
                <a:solidFill>
                  <a:schemeClr val="accent5"/>
                </a:solidFill>
                <a:latin typeface="Arial"/>
                <a:ea typeface="Arial"/>
                <a:cs typeface="Arial"/>
              </a:rPr>
              <a:t>+ </a:t>
            </a:r>
            <a:r>
              <a:rPr lang="fr-FR" sz="1200" b="0" i="0" u="none" strike="noStrike" cap="none" spc="0">
                <a:solidFill>
                  <a:schemeClr val="accent5"/>
                </a:solidFill>
                <a:latin typeface="Arial"/>
                <a:ea typeface="Arial"/>
                <a:cs typeface="Arial"/>
              </a:rPr>
              <a:t>Z</a:t>
            </a:r>
            <a:r>
              <a:rPr lang="fr-FR" sz="1200" b="0" i="0" u="none" strike="noStrike" cap="none" spc="0" baseline="-25000">
                <a:solidFill>
                  <a:schemeClr val="accent5"/>
                </a:solidFill>
                <a:latin typeface="Arial"/>
                <a:ea typeface="Arial"/>
                <a:cs typeface="Arial"/>
              </a:rPr>
              <a:t>x</a:t>
            </a:r>
            <a:r>
              <a:rPr lang="fr-FR" sz="1200" b="0" i="0" u="none" strike="noStrike" cap="none" spc="0" baseline="30000">
                <a:solidFill>
                  <a:schemeClr val="accent5"/>
                </a:solidFill>
                <a:latin typeface="Arial"/>
                <a:ea typeface="Arial"/>
                <a:cs typeface="Arial"/>
              </a:rPr>
              <a:t>dip</a:t>
            </a:r>
            <a:r>
              <a:rPr lang="fr-FR" sz="1200" b="0" i="0" u="none" strike="noStrike" cap="none" spc="0">
                <a:solidFill>
                  <a:schemeClr val="accent5"/>
                </a:solidFill>
                <a:latin typeface="Arial"/>
                <a:ea typeface="Arial"/>
                <a:cs typeface="Arial"/>
              </a:rPr>
              <a:t>(</a:t>
            </a:r>
            <a:r>
              <a:rPr lang="en-GB" sz="1200" b="0" i="0" u="none" strike="noStrike" cap="none" spc="0">
                <a:solidFill>
                  <a:schemeClr val="accent5"/>
                </a:solidFill>
                <a:latin typeface="Times"/>
                <a:ea typeface="Times"/>
                <a:cs typeface="Times"/>
              </a:rPr>
              <a:t>𝛚</a:t>
            </a:r>
            <a:r>
              <a:rPr lang="fr-FR" sz="1200" b="0" i="0" u="none" strike="noStrike" cap="none" spc="0">
                <a:solidFill>
                  <a:schemeClr val="accent5"/>
                </a:solidFill>
                <a:latin typeface="Arial"/>
                <a:ea typeface="Arial"/>
                <a:cs typeface="Arial"/>
              </a:rPr>
              <a:t>)</a:t>
            </a:r>
            <a:r>
              <a:rPr lang="fr-FR" sz="1200" b="0" i="0" u="none" strike="noStrike" cap="none" spc="0">
                <a:solidFill>
                  <a:schemeClr val="accent5"/>
                </a:solidFill>
                <a:latin typeface="Arial"/>
                <a:ea typeface="Arial"/>
                <a:cs typeface="Arial"/>
              </a:rPr>
              <a:t>x</a:t>
            </a:r>
            <a:r>
              <a:rPr lang="fr-FR" sz="1200" b="0" i="0" u="none" strike="noStrike" cap="none" spc="0" baseline="-25000">
                <a:solidFill>
                  <a:schemeClr val="accent5"/>
                </a:solidFill>
                <a:latin typeface="Arial"/>
                <a:ea typeface="Arial"/>
                <a:cs typeface="Arial"/>
              </a:rPr>
              <a:t>dip </a:t>
            </a:r>
            <a:r>
              <a:rPr lang="fr-FR" sz="1200" b="0" i="0" u="none" strike="noStrike" cap="none" spc="0">
                <a:solidFill>
                  <a:schemeClr val="accent5"/>
                </a:solidFill>
                <a:latin typeface="Arial"/>
                <a:ea typeface="Arial"/>
                <a:cs typeface="Arial"/>
              </a:rPr>
              <a:t>+ </a:t>
            </a:r>
            <a:r>
              <a:rPr lang="fr-FR" sz="1200" b="1" i="0" u="none" strike="noStrike" cap="none" spc="0">
                <a:solidFill>
                  <a:schemeClr val="accent5"/>
                </a:solidFill>
                <a:latin typeface="Arial"/>
                <a:ea typeface="Arial"/>
                <a:cs typeface="Arial"/>
              </a:rPr>
              <a:t>Z</a:t>
            </a:r>
            <a:r>
              <a:rPr lang="fr-FR" sz="1200" b="1" i="0" u="none" strike="noStrike" cap="none" spc="0" baseline="-25000">
                <a:solidFill>
                  <a:schemeClr val="accent5"/>
                </a:solidFill>
                <a:latin typeface="Arial"/>
                <a:ea typeface="Arial"/>
                <a:cs typeface="Arial"/>
              </a:rPr>
              <a:t>x</a:t>
            </a:r>
            <a:r>
              <a:rPr lang="fr-FR" sz="1200" b="1" i="0" u="none" strike="noStrike" cap="none" spc="0" baseline="30000">
                <a:solidFill>
                  <a:schemeClr val="accent5"/>
                </a:solidFill>
                <a:latin typeface="Arial"/>
                <a:ea typeface="Arial"/>
                <a:cs typeface="Arial"/>
              </a:rPr>
              <a:t>quad</a:t>
            </a:r>
            <a:r>
              <a:rPr lang="fr-FR" sz="1200" b="1" i="0" u="none" strike="noStrike" cap="none" spc="0">
                <a:solidFill>
                  <a:schemeClr val="accent5"/>
                </a:solidFill>
                <a:latin typeface="Arial"/>
                <a:ea typeface="Arial"/>
                <a:cs typeface="Arial"/>
              </a:rPr>
              <a:t>(</a:t>
            </a:r>
            <a:r>
              <a:rPr lang="en-GB" sz="1200" b="1" i="0" u="none" strike="noStrike" cap="none" spc="0">
                <a:solidFill>
                  <a:schemeClr val="accent5"/>
                </a:solidFill>
                <a:latin typeface="Times"/>
                <a:ea typeface="Times"/>
                <a:cs typeface="Times"/>
              </a:rPr>
              <a:t>𝛚</a:t>
            </a:r>
            <a:r>
              <a:rPr lang="fr-FR" sz="1200" b="1" i="0" u="none" strike="noStrike" cap="none" spc="0">
                <a:solidFill>
                  <a:schemeClr val="accent5"/>
                </a:solidFill>
                <a:latin typeface="Arial"/>
                <a:ea typeface="Arial"/>
                <a:cs typeface="Arial"/>
              </a:rPr>
              <a:t>)</a:t>
            </a:r>
            <a:r>
              <a:rPr lang="fr-FR" sz="1200" b="0" i="0" u="none" strike="noStrike" cap="none" spc="0">
                <a:solidFill>
                  <a:schemeClr val="accent5"/>
                </a:solidFill>
                <a:latin typeface="Arial"/>
                <a:ea typeface="Arial"/>
                <a:cs typeface="Arial"/>
              </a:rPr>
              <a:t>x</a:t>
            </a:r>
            <a:r>
              <a:rPr lang="fr-FR" sz="1200" b="0" i="0" u="none" strike="noStrike" cap="none" spc="0" baseline="-25000">
                <a:solidFill>
                  <a:schemeClr val="accent5"/>
                </a:solidFill>
                <a:latin typeface="Arial"/>
                <a:ea typeface="Arial"/>
                <a:cs typeface="Arial"/>
              </a:rPr>
              <a:t>qu</a:t>
            </a:r>
            <a:r>
              <a:rPr lang="fr-FR" sz="1200" b="0" i="0" u="none" strike="noStrike" cap="none" spc="0" baseline="-25000">
                <a:solidFill>
                  <a:schemeClr val="accent5"/>
                </a:solidFill>
                <a:latin typeface="Arial"/>
                <a:ea typeface="Arial"/>
                <a:cs typeface="Arial"/>
              </a:rPr>
              <a:t>ad</a:t>
            </a:r>
            <a:r>
              <a:rPr lang="en-GB" sz="1200" b="0" i="0" u="none" strike="noStrike" cap="none" spc="0">
                <a:solidFill>
                  <a:schemeClr val="accent5"/>
                </a:solidFill>
                <a:latin typeface="Arial"/>
                <a:ea typeface="Arial"/>
                <a:cs typeface="Arial"/>
              </a:rPr>
              <a:t>,</a:t>
            </a:r>
            <a:endParaRPr sz="1200">
              <a:solidFill>
                <a:schemeClr val="accent5"/>
              </a:solidFill>
            </a:endParaRPr>
          </a:p>
          <a:p>
            <a:pPr algn="ctr">
              <a:defRPr/>
            </a:pPr>
            <a:endParaRPr sz="1200">
              <a:solidFill>
                <a:schemeClr val="accent5"/>
              </a:solidFill>
            </a:endParaRPr>
          </a:p>
          <a:p>
            <a:pPr algn="l">
              <a:defRPr/>
            </a:pPr>
            <a:endParaRPr sz="1200">
              <a:solidFill>
                <a:schemeClr val="accent5"/>
              </a:solidFill>
            </a:endParaRPr>
          </a:p>
          <a:p>
            <a:pPr algn="l">
              <a:defRPr/>
            </a:pPr>
            <a:endParaRPr lang="en-GB" sz="1200" b="0" i="0" u="none" strike="noStrike" cap="none" spc="0">
              <a:solidFill>
                <a:schemeClr val="accent5"/>
              </a:solidFill>
              <a:latin typeface="Arial"/>
              <a:ea typeface="Arial"/>
              <a:cs typeface="Arial"/>
            </a:endParaRPr>
          </a:p>
          <a:p>
            <a:pPr algn="l">
              <a:defRPr/>
            </a:pPr>
            <a:endParaRPr lang="en-GB" sz="1200" b="0" i="0" u="none" strike="noStrike" cap="none" spc="0">
              <a:solidFill>
                <a:schemeClr val="accent5"/>
              </a:solidFill>
              <a:latin typeface="Arial"/>
              <a:ea typeface="Arial"/>
              <a:cs typeface="Arial"/>
            </a:endParaRPr>
          </a:p>
          <a:p>
            <a:pPr algn="l">
              <a:defRPr/>
            </a:pPr>
            <a:endParaRPr lang="en-GB" sz="1200" b="0" i="0" u="none" strike="noStrike" cap="none" spc="0">
              <a:solidFill>
                <a:schemeClr val="accent5"/>
              </a:solidFill>
              <a:latin typeface="Arial"/>
              <a:ea typeface="Arial"/>
              <a:cs typeface="Arial"/>
            </a:endParaRPr>
          </a:p>
          <a:p>
            <a:pPr algn="l">
              <a:defRPr/>
            </a:pPr>
            <a:endParaRPr lang="en-GB" sz="1200" b="0" i="0" u="none" strike="noStrike" cap="none" spc="0">
              <a:solidFill>
                <a:schemeClr val="accent5"/>
              </a:solidFill>
              <a:latin typeface="Arial"/>
              <a:ea typeface="Arial"/>
              <a:cs typeface="Arial"/>
            </a:endParaRPr>
          </a:p>
          <a:p>
            <a:pPr algn="l">
              <a:defRPr/>
            </a:pPr>
            <a:endParaRPr lang="en-GB" sz="1200" b="0" i="0" u="none" strike="noStrike" cap="none" spc="0">
              <a:solidFill>
                <a:schemeClr val="accent5"/>
              </a:solidFill>
              <a:latin typeface="Arial"/>
              <a:ea typeface="Arial"/>
              <a:cs typeface="Arial"/>
            </a:endParaRPr>
          </a:p>
          <a:p>
            <a:pPr algn="l">
              <a:defRPr/>
            </a:pPr>
            <a:endParaRPr lang="en-GB" sz="1200" b="0" i="0" u="none" strike="noStrike" cap="none" spc="0">
              <a:solidFill>
                <a:schemeClr val="accent5"/>
              </a:solidFill>
              <a:latin typeface="Arial"/>
              <a:ea typeface="Arial"/>
              <a:cs typeface="Arial"/>
            </a:endParaRPr>
          </a:p>
          <a:p>
            <a:pPr algn="l">
              <a:defRPr/>
            </a:pPr>
            <a:endParaRPr lang="en-GB" sz="1200" b="0" i="0" u="none" strike="noStrike" cap="none" spc="0">
              <a:solidFill>
                <a:schemeClr val="accent5"/>
              </a:solidFill>
              <a:latin typeface="Arial"/>
              <a:ea typeface="Arial"/>
              <a:cs typeface="Arial"/>
            </a:endParaRPr>
          </a:p>
          <a:p>
            <a:pPr algn="l">
              <a:defRPr/>
            </a:pPr>
            <a:endParaRPr lang="en-GB" sz="1200" b="0" i="0" u="none" strike="noStrike" cap="none" spc="0">
              <a:solidFill>
                <a:schemeClr val="accent5"/>
              </a:solidFill>
              <a:latin typeface="Arial"/>
              <a:ea typeface="Arial"/>
              <a:cs typeface="Arial"/>
            </a:endParaRPr>
          </a:p>
          <a:p>
            <a:pPr algn="l">
              <a:defRPr/>
            </a:pPr>
            <a:r>
              <a:rPr lang="en-GB" sz="1200" b="0" i="0" u="none" strike="noStrike" cap="none" spc="0">
                <a:solidFill>
                  <a:schemeClr val="accent5"/>
                </a:solidFill>
                <a:latin typeface="Arial"/>
                <a:ea typeface="Arial"/>
                <a:cs typeface="Arial"/>
              </a:rPr>
              <a:t>Beta functions at the foreseen instrument locations:</a:t>
            </a:r>
            <a:endParaRPr lang="en-GB" sz="1200" b="0" i="0" u="none" strike="noStrike" cap="none" spc="0">
              <a:solidFill>
                <a:schemeClr val="accent5"/>
              </a:solidFill>
              <a:latin typeface="Arial"/>
              <a:ea typeface="Arial"/>
              <a:cs typeface="Arial"/>
            </a:endParaRPr>
          </a:p>
          <a:p>
            <a:pPr algn="ctr">
              <a:defRPr/>
            </a:pPr>
            <a:r>
              <a:rPr lang="en-GB" sz="1200" b="0" i="0" u="none" strike="noStrike" cap="none" spc="0">
                <a:solidFill>
                  <a:schemeClr val="accent5"/>
                </a:solidFill>
                <a:latin typeface="Arial"/>
                <a:ea typeface="Arial"/>
                <a:cs typeface="Arial"/>
              </a:rPr>
              <a:t>β</a:t>
            </a:r>
            <a:r>
              <a:rPr lang="en-GB" sz="1200" b="0" i="0" u="none" strike="noStrike" cap="none" spc="0" baseline="-25000">
                <a:solidFill>
                  <a:schemeClr val="accent5"/>
                </a:solidFill>
                <a:latin typeface="Arial"/>
                <a:ea typeface="Arial"/>
                <a:cs typeface="Arial"/>
              </a:rPr>
              <a:t>x, B1-BGV</a:t>
            </a:r>
            <a:r>
              <a:rPr lang="en-GB" sz="1200" b="0" i="0" u="none" strike="noStrike" cap="none" spc="0">
                <a:solidFill>
                  <a:schemeClr val="accent5"/>
                </a:solidFill>
                <a:latin typeface="Arial"/>
                <a:ea typeface="Arial"/>
                <a:cs typeface="Arial"/>
              </a:rPr>
              <a:t>~320m</a:t>
            </a:r>
            <a:endParaRPr sz="1200">
              <a:solidFill>
                <a:schemeClr val="accent5"/>
              </a:solidFill>
            </a:endParaRPr>
          </a:p>
          <a:p>
            <a:pPr algn="ctr">
              <a:defRPr/>
            </a:pPr>
            <a:r>
              <a:rPr lang="en-GB" sz="1200" b="0" i="0" u="none" strike="noStrike" cap="none" spc="0">
                <a:solidFill>
                  <a:schemeClr val="accent5"/>
                </a:solidFill>
                <a:latin typeface="Arial"/>
                <a:ea typeface="Arial"/>
                <a:cs typeface="Arial"/>
              </a:rPr>
              <a:t>β</a:t>
            </a:r>
            <a:r>
              <a:rPr lang="en-GB" sz="1200" b="0" i="0" u="none" strike="noStrike" cap="none" spc="0" baseline="-25000">
                <a:solidFill>
                  <a:schemeClr val="accent5"/>
                </a:solidFill>
                <a:latin typeface="Arial"/>
                <a:ea typeface="Arial"/>
                <a:cs typeface="Arial"/>
              </a:rPr>
              <a:t>x, B2-BGV</a:t>
            </a:r>
            <a:r>
              <a:rPr lang="fr-FR" sz="1200" b="0" i="0" u="none" strike="noStrike" cap="none" spc="0">
                <a:solidFill>
                  <a:schemeClr val="accent5"/>
                </a:solidFill>
                <a:latin typeface="Arial"/>
                <a:ea typeface="Arial"/>
                <a:cs typeface="Arial"/>
              </a:rPr>
              <a:t>~160m</a:t>
            </a:r>
            <a:r>
              <a:rPr lang="en-GB" sz="1200" b="0" i="0" u="none" strike="noStrike" cap="none" spc="0">
                <a:solidFill>
                  <a:schemeClr val="accent5"/>
                </a:solidFill>
                <a:latin typeface="Arial"/>
                <a:ea typeface="Arial"/>
                <a:cs typeface="Arial"/>
              </a:rPr>
              <a:t> </a:t>
            </a:r>
            <a:endParaRPr sz="1200">
              <a:solidFill>
                <a:schemeClr val="accent5"/>
              </a:solidFill>
            </a:endParaRPr>
          </a:p>
          <a:p>
            <a:pPr algn="l">
              <a:defRPr/>
            </a:pPr>
            <a:endParaRPr sz="1200">
              <a:solidFill>
                <a:schemeClr val="accent5"/>
              </a:solidFill>
            </a:endParaRPr>
          </a:p>
        </p:txBody>
      </p:sp>
      <p:sp>
        <p:nvSpPr>
          <p:cNvPr id="1565085277" name="" hidden="0"/>
          <p:cNvSpPr/>
          <p:nvPr isPhoto="0" userDrawn="0"/>
        </p:nvSpPr>
        <p:spPr bwMode="auto">
          <a:xfrm flipH="0" flipV="0">
            <a:off x="4636667" y="2632851"/>
            <a:ext cx="62876" cy="365793"/>
          </a:xfrm>
        </p:spPr>
        <p:txBody>
          <a:bodyPr rot="0" spcFirstLastPara="0" vertOverflow="overflow" horzOverflow="clip" vert="horz" wrap="square" lIns="91440" tIns="45720" rIns="91440" bIns="45720" numCol="1" spcCol="0" rtlCol="0" fromWordArt="0" anchor="t" anchorCtr="0" forceAA="0" upright="0" compatLnSpc="1">
            <a:prstTxWarp prst="textNoShape"/>
            <a:spAutoFit/>
          </a:bodyPr>
          <a:p>
            <a:pPr>
              <a:defRPr/>
            </a:pPr>
            <a:endParaRPr/>
          </a:p>
        </p:txBody>
      </p:sp>
      <p:sp>
        <p:nvSpPr>
          <p:cNvPr id="1096476745" name="" hidden="0"/>
          <p:cNvSpPr/>
          <p:nvPr isPhoto="0" userDrawn="0"/>
        </p:nvSpPr>
        <p:spPr bwMode="auto">
          <a:xfrm>
            <a:off x="4444560" y="2434590"/>
            <a:ext cx="254916" cy="365794"/>
          </a:xfrm>
        </p:spPr>
        <p:txBody>
          <a:bodyPr rot="0" spcFirstLastPara="0" vertOverflow="overflow" horzOverflow="clip" vert="horz" wrap="square" lIns="91440" tIns="45720" rIns="91440" bIns="45720" numCol="1" spcCol="0" rtlCol="0" fromWordArt="0" anchor="t" anchorCtr="0" forceAA="0" upright="0" compatLnSpc="1">
            <a:prstTxWarp prst="textNoShape"/>
            <a:spAutoFit/>
          </a:bodyPr>
          <a:p>
            <a:pPr>
              <a:defRPr/>
            </a:pPr>
            <a:endParaRPr/>
          </a:p>
        </p:txBody>
      </p:sp>
      <p:sp>
        <p:nvSpPr>
          <p:cNvPr id="1936138385" name="" hidden="0"/>
          <p:cNvSpPr/>
          <p:nvPr isPhoto="0" userDrawn="0"/>
        </p:nvSpPr>
        <p:spPr bwMode="auto">
          <a:xfrm flipH="0" flipV="0">
            <a:off x="4668106" y="1145084"/>
            <a:ext cx="45790" cy="365794"/>
          </a:xfrm>
        </p:spPr>
        <p:txBody>
          <a:bodyPr rot="0" spcFirstLastPara="0" vertOverflow="overflow" horzOverflow="clip" vert="horz" wrap="square" lIns="91440" tIns="45720" rIns="91440" bIns="45720" numCol="1" spcCol="0" rtlCol="0" fromWordArt="0" anchor="t" anchorCtr="0" forceAA="0" upright="0" compatLnSpc="1">
            <a:prstTxWarp prst="textNoShape"/>
            <a:spAutoFit/>
          </a:bodyPr>
          <a:p>
            <a:pPr>
              <a:defRPr/>
            </a:pPr>
            <a:endParaRPr/>
          </a:p>
        </p:txBody>
      </p:sp>
      <p:sp>
        <p:nvSpPr>
          <p:cNvPr id="1386703930" name="" hidden="0"/>
          <p:cNvSpPr/>
          <p:nvPr isPhoto="0" userDrawn="0"/>
        </p:nvSpPr>
        <p:spPr bwMode="auto">
          <a:xfrm flipH="0" flipV="0">
            <a:off x="8552414" y="2839590"/>
            <a:ext cx="106151" cy="365795"/>
          </a:xfrm>
        </p:spPr>
        <p:txBody>
          <a:bodyPr rot="0" spcFirstLastPara="0" vertOverflow="overflow" horzOverflow="clip" vert="horz" wrap="square" lIns="91440" tIns="45720" rIns="91440" bIns="45720" numCol="1" spcCol="0" rtlCol="0" fromWordArt="0" anchor="t" anchorCtr="0" forceAA="0" upright="0" compatLnSpc="1">
            <a:prstTxWarp prst="textNoShape"/>
            <a:spAutoFit/>
          </a:bodyPr>
          <a:p>
            <a:pPr>
              <a:defRPr/>
            </a:pPr>
            <a:endParaRPr/>
          </a:p>
        </p:txBody>
      </p:sp>
      <p:pic>
        <p:nvPicPr>
          <p:cNvPr id="1740516426" name="" hidden="0"/>
          <p:cNvPicPr>
            <a:picLocks noChangeAspect="1"/>
          </p:cNvPicPr>
          <p:nvPr isPhoto="0" userDrawn="0"/>
        </p:nvPicPr>
        <p:blipFill>
          <a:blip r:embed="rId3"/>
          <a:stretch/>
        </p:blipFill>
        <p:spPr bwMode="auto">
          <a:xfrm flipH="0" flipV="0">
            <a:off x="1820295" y="2032592"/>
            <a:ext cx="1246492" cy="1250539"/>
          </a:xfrm>
          <a:prstGeom prst="rect">
            <a:avLst/>
          </a:prstGeom>
        </p:spPr>
      </p:pic>
      <p:sp>
        <p:nvSpPr>
          <p:cNvPr id="1566700860" name="" hidden="0"/>
          <p:cNvSpPr txBox="1"/>
          <p:nvPr isPhoto="0" userDrawn="0"/>
        </p:nvSpPr>
        <p:spPr bwMode="auto">
          <a:xfrm flipH="0" flipV="0">
            <a:off x="2950760" y="2388991"/>
            <a:ext cx="973381" cy="42675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sz="1100" u="none">
                <a:solidFill>
                  <a:schemeClr val="accent4"/>
                </a:solidFill>
              </a:rPr>
              <a:t>Integration </a:t>
            </a:r>
            <a:endParaRPr sz="1100" u="none">
              <a:solidFill>
                <a:schemeClr val="accent4"/>
              </a:solidFill>
            </a:endParaRPr>
          </a:p>
          <a:p>
            <a:pPr algn="ctr">
              <a:defRPr/>
            </a:pPr>
            <a:r>
              <a:rPr sz="1100" u="none">
                <a:solidFill>
                  <a:schemeClr val="accent4"/>
                </a:solidFill>
              </a:rPr>
              <a:t>path</a:t>
            </a:r>
            <a:endParaRPr sz="1100" u="none">
              <a:solidFill>
                <a:schemeClr val="accent4"/>
              </a:solidFill>
            </a:endParaRPr>
          </a:p>
        </p:txBody>
      </p:sp>
      <p:sp>
        <p:nvSpPr>
          <p:cNvPr id="549585587" name="" hidden="0"/>
          <p:cNvSpPr txBox="1"/>
          <p:nvPr isPhoto="0" userDrawn="0"/>
        </p:nvSpPr>
        <p:spPr bwMode="auto">
          <a:xfrm flipH="0" flipV="0">
            <a:off x="1353829" y="2528305"/>
            <a:ext cx="551167" cy="25911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sz="1100" u="none">
                <a:solidFill>
                  <a:schemeClr val="tx2"/>
                </a:solidFill>
              </a:rPr>
              <a:t>Beam</a:t>
            </a:r>
            <a:endParaRPr sz="1100" u="none">
              <a:solidFill>
                <a:schemeClr val="tx2"/>
              </a:solidFill>
            </a:endParaRPr>
          </a:p>
        </p:txBody>
      </p:sp>
      <p:sp>
        <p:nvSpPr>
          <p:cNvPr id="368267463" name="" hidden="0"/>
          <p:cNvSpPr/>
          <p:nvPr isPhoto="0" userDrawn="0"/>
        </p:nvSpPr>
        <p:spPr bwMode="auto">
          <a:xfrm flipH="0" flipV="0">
            <a:off x="8476017" y="2366942"/>
            <a:ext cx="111957" cy="365795"/>
          </a:xfrm>
        </p:spPr>
        <p:txBody>
          <a:bodyPr rot="0" spcFirstLastPara="0" vertOverflow="overflow" horzOverflow="clip" vert="horz" wrap="square" lIns="91440" tIns="45720" rIns="91440" bIns="45720" numCol="1" spcCol="0" rtlCol="0" fromWordArt="0" anchor="t" anchorCtr="0" forceAA="0" upright="0" compatLnSpc="1">
            <a:prstTxWarp prst="textNoShape"/>
            <a:spAutoFit/>
          </a:bodyPr>
          <a:p>
            <a:pPr>
              <a:defRPr/>
            </a:pPr>
            <a:endParaRPr/>
          </a:p>
        </p:txBody>
      </p:sp>
      <p:sp>
        <p:nvSpPr>
          <p:cNvPr id="1466014977" name="" hidden="0"/>
          <p:cNvSpPr/>
          <p:nvPr isPhoto="0" userDrawn="0"/>
        </p:nvSpPr>
        <p:spPr bwMode="auto">
          <a:xfrm flipH="0" flipV="0">
            <a:off x="8778952" y="405000"/>
            <a:ext cx="114931" cy="365795"/>
          </a:xfrm>
        </p:spPr>
        <p:txBody>
          <a:bodyPr rot="0" spcFirstLastPara="0" vertOverflow="overflow" horzOverflow="clip" vert="horz" wrap="square" lIns="91440" tIns="45720" rIns="91440" bIns="45720" numCol="1" spcCol="0" rtlCol="0" fromWordArt="0" anchor="t" anchorCtr="0" forceAA="0" upright="0" compatLnSpc="1">
            <a:prstTxWarp prst="textNoShape"/>
            <a:spAutoFit/>
          </a:bodyPr>
          <a:p>
            <a:pPr>
              <a:defRPr/>
            </a:pPr>
            <a:endParaRPr/>
          </a:p>
        </p:txBody>
      </p:sp>
      <p:sp>
        <p:nvSpPr>
          <p:cNvPr id="2011391350" name="" hidden="0"/>
          <p:cNvSpPr/>
          <p:nvPr isPhoto="0" userDrawn="0"/>
        </p:nvSpPr>
        <p:spPr bwMode="auto">
          <a:xfrm flipH="0" flipV="0">
            <a:off x="9344643" y="2326278"/>
            <a:ext cx="116731" cy="365795"/>
          </a:xfrm>
        </p:spPr>
        <p:txBody>
          <a:bodyPr rot="0" spcFirstLastPara="0" vertOverflow="overflow" horzOverflow="clip" vert="horz" wrap="square" lIns="91440" tIns="45720" rIns="91440" bIns="45720" numCol="1" spcCol="0" rtlCol="0" fromWordArt="0" anchor="t" anchorCtr="0" forceAA="0" upright="0" compatLnSpc="1">
            <a:prstTxWarp prst="textNoShape"/>
            <a:spAutoFit/>
          </a:bodyPr>
          <a:p>
            <a:pPr>
              <a:defRPr/>
            </a:pPr>
            <a:endParaRPr/>
          </a:p>
        </p:txBody>
      </p:sp>
      <p:pic>
        <p:nvPicPr>
          <p:cNvPr id="467781917" name="" hidden="0"/>
          <p:cNvPicPr>
            <a:picLocks noChangeAspect="1"/>
          </p:cNvPicPr>
          <p:nvPr isPhoto="0" userDrawn="0"/>
        </p:nvPicPr>
        <p:blipFill>
          <a:blip r:embed="rId4"/>
          <a:stretch/>
        </p:blipFill>
        <p:spPr bwMode="auto">
          <a:xfrm flipH="0" flipV="0">
            <a:off x="4882988" y="2839590"/>
            <a:ext cx="3559683" cy="2178771"/>
          </a:xfrm>
          <a:prstGeom prst="rect">
            <a:avLst/>
          </a:prstGeom>
        </p:spPr>
      </p:pic>
      <p:sp>
        <p:nvSpPr>
          <p:cNvPr id="1935147371" name="" hidden="0"/>
          <p:cNvSpPr/>
          <p:nvPr isPhoto="0" userDrawn="0"/>
        </p:nvSpPr>
        <p:spPr bwMode="auto">
          <a:xfrm flipH="0" flipV="0">
            <a:off x="9238224" y="135000"/>
            <a:ext cx="99205" cy="365795"/>
          </a:xfrm>
        </p:spPr>
        <p:txBody>
          <a:bodyPr rot="0" spcFirstLastPara="0" vertOverflow="overflow" horzOverflow="clip" vert="horz" wrap="square" lIns="91440" tIns="45720" rIns="91440" bIns="45720" numCol="1" spcCol="0" rtlCol="0" fromWordArt="0" anchor="t" anchorCtr="0" forceAA="0" upright="0" compatLnSpc="1">
            <a:prstTxWarp prst="textNoShape"/>
            <a:spAutoFit/>
          </a:bodyPr>
          <a:p>
            <a:pPr>
              <a:defRPr/>
            </a:pPr>
            <a:endParaRPr/>
          </a:p>
        </p:txBody>
      </p:sp>
      <p:pic>
        <p:nvPicPr>
          <p:cNvPr id="828575930" name="" hidden="0"/>
          <p:cNvPicPr>
            <a:picLocks noChangeAspect="1"/>
          </p:cNvPicPr>
          <p:nvPr isPhoto="0" userDrawn="0"/>
        </p:nvPicPr>
        <p:blipFill>
          <a:blip r:embed="rId5"/>
          <a:stretch/>
        </p:blipFill>
        <p:spPr bwMode="auto">
          <a:xfrm flipH="0" flipV="0">
            <a:off x="4841205" y="611402"/>
            <a:ext cx="3601466" cy="220434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1235633143" name="Espace réservé du pied de page 4" hidden="0"/>
          <p:cNvSpPr>
            <a:spLocks noGrp="1"/>
          </p:cNvSpPr>
          <p:nvPr isPhoto="0" userDrawn="0">
            <p:ph type="ftr" sz="quarter" idx="11" hasCustomPrompt="0"/>
          </p:nvPr>
        </p:nvSpPr>
        <p:spPr bwMode="auto">
          <a:xfrm>
            <a:off x="1904999" y="4767262"/>
            <a:ext cx="6626999" cy="270000"/>
          </a:xfrm>
        </p:spPr>
        <p:txBody>
          <a:bodyPr/>
          <a:lstStyle/>
          <a:p>
            <a:pPr>
              <a:defRPr/>
            </a:pPr>
            <a:r>
              <a:rPr/>
              <a:t>BGV Impedance</a:t>
            </a:r>
            <a:endParaRPr/>
          </a:p>
        </p:txBody>
      </p:sp>
      <p:sp>
        <p:nvSpPr>
          <p:cNvPr id="2058952773" name="Espace réservé du numéro de diapositive 5" hidden="0"/>
          <p:cNvSpPr>
            <a:spLocks noGrp="1"/>
          </p:cNvSpPr>
          <p:nvPr isPhoto="0" userDrawn="0">
            <p:ph type="sldNum" sz="quarter" idx="12" hasCustomPrompt="0"/>
          </p:nvPr>
        </p:nvSpPr>
        <p:spPr bwMode="auto"/>
        <p:txBody>
          <a:bodyPr/>
          <a:lstStyle/>
          <a:p>
            <a:pPr>
              <a:defRPr/>
            </a:pPr>
            <a:fld id="{8D63AD4B-2F9A-F5F7-CF2F-E04AC0015132}" type="slidenum">
              <a:rPr lang="fr-FR"/>
              <a:t/>
            </a:fld>
            <a:endParaRPr lang="fr-FR"/>
          </a:p>
        </p:txBody>
      </p:sp>
      <p:pic>
        <p:nvPicPr>
          <p:cNvPr id="716633970" name="" hidden="0"/>
          <p:cNvPicPr>
            <a:picLocks noChangeAspect="1"/>
          </p:cNvPicPr>
          <p:nvPr isPhoto="0" userDrawn="0"/>
        </p:nvPicPr>
        <p:blipFill>
          <a:blip r:embed="rId2"/>
          <a:stretch/>
        </p:blipFill>
        <p:spPr bwMode="auto">
          <a:xfrm flipH="0" flipV="0">
            <a:off x="4572000" y="980808"/>
            <a:ext cx="4505854" cy="2772832"/>
          </a:xfrm>
          <a:prstGeom prst="rect">
            <a:avLst/>
          </a:prstGeom>
        </p:spPr>
      </p:pic>
      <p:pic>
        <p:nvPicPr>
          <p:cNvPr id="1729331353" name="" hidden="0"/>
          <p:cNvPicPr>
            <a:picLocks noChangeAspect="1"/>
          </p:cNvPicPr>
          <p:nvPr isPhoto="0" userDrawn="0"/>
        </p:nvPicPr>
        <p:blipFill>
          <a:blip r:embed="rId3"/>
          <a:stretch/>
        </p:blipFill>
        <p:spPr bwMode="auto">
          <a:xfrm flipH="0" flipV="0">
            <a:off x="140245" y="980808"/>
            <a:ext cx="4505852" cy="2772832"/>
          </a:xfrm>
          <a:prstGeom prst="rect">
            <a:avLst/>
          </a:prstGeom>
        </p:spPr>
      </p:pic>
      <p:sp>
        <p:nvSpPr>
          <p:cNvPr id="299265575" name="Titre 1" hidden="0"/>
          <p:cNvSpPr>
            <a:spLocks noGrp="1"/>
          </p:cNvSpPr>
          <p:nvPr isPhoto="0" userDrawn="0">
            <p:ph type="title" hasCustomPrompt="1"/>
          </p:nvPr>
        </p:nvSpPr>
        <p:spPr bwMode="auto">
          <a:xfrm>
            <a:off x="612000" y="135000"/>
            <a:ext cx="7920000" cy="540000"/>
          </a:xfrm>
        </p:spPr>
        <p:txBody>
          <a:bodyPr anchor="ctr" anchorCtr="1"/>
          <a:lstStyle/>
          <a:p>
            <a:pPr>
              <a:defRPr/>
            </a:pPr>
            <a:r>
              <a:rPr/>
              <a:t>Total transverse horizontal impedance </a:t>
            </a:r>
            <a:endParaRPr/>
          </a:p>
        </p:txBody>
      </p:sp>
      <p:sp>
        <p:nvSpPr>
          <p:cNvPr id="939732519" name="" hidden="0"/>
          <p:cNvSpPr txBox="1"/>
          <p:nvPr isPhoto="0" userDrawn="0"/>
        </p:nvSpPr>
        <p:spPr bwMode="auto">
          <a:xfrm flipH="0" flipV="0">
            <a:off x="612000" y="766377"/>
            <a:ext cx="8520449" cy="286373"/>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lang="fr-FR" sz="1200" b="1" i="0" u="none" strike="noStrike" cap="none" spc="0">
                <a:solidFill>
                  <a:schemeClr val="accent5"/>
                </a:solidFill>
                <a:latin typeface="Arial"/>
                <a:ea typeface="Arial"/>
                <a:cs typeface="Arial"/>
              </a:rPr>
              <a:t>Z</a:t>
            </a:r>
            <a:r>
              <a:rPr lang="fr-FR" sz="1200" b="1" i="0" u="none" strike="noStrike" cap="none" spc="0" baseline="-25000">
                <a:solidFill>
                  <a:schemeClr val="accent5"/>
                </a:solidFill>
                <a:latin typeface="Arial"/>
                <a:ea typeface="Arial"/>
                <a:cs typeface="Arial"/>
              </a:rPr>
              <a:t>x</a:t>
            </a:r>
            <a:r>
              <a:rPr lang="fr-FR" sz="1200" b="1" i="0" u="none" strike="noStrike" cap="none" spc="0">
                <a:solidFill>
                  <a:schemeClr val="accent5"/>
                </a:solidFill>
                <a:latin typeface="Arial"/>
                <a:ea typeface="Arial"/>
                <a:cs typeface="Arial"/>
              </a:rPr>
              <a:t>(</a:t>
            </a:r>
            <a:r>
              <a:rPr lang="en-GB" sz="1200" b="1" i="0" u="none" strike="noStrike" cap="none" spc="0">
                <a:solidFill>
                  <a:schemeClr val="accent5"/>
                </a:solidFill>
                <a:latin typeface="Times"/>
                <a:ea typeface="Times"/>
                <a:cs typeface="Times"/>
              </a:rPr>
              <a:t>𝛚</a:t>
            </a:r>
            <a:r>
              <a:rPr lang="fr-FR" sz="1200" b="1" i="0" u="none" strike="noStrike" cap="none" spc="0">
                <a:solidFill>
                  <a:schemeClr val="accent5"/>
                </a:solidFill>
                <a:latin typeface="Arial"/>
                <a:ea typeface="Arial"/>
                <a:cs typeface="Arial"/>
              </a:rPr>
              <a:t>)</a:t>
            </a:r>
            <a:r>
              <a:rPr lang="fr-FR" sz="1200" b="0" i="0" u="none" strike="noStrike" cap="none" spc="0">
                <a:solidFill>
                  <a:schemeClr val="accent5"/>
                </a:solidFill>
                <a:latin typeface="Arial"/>
                <a:ea typeface="Arial"/>
                <a:cs typeface="Arial"/>
              </a:rPr>
              <a:t> = Z</a:t>
            </a:r>
            <a:r>
              <a:rPr lang="fr-FR" sz="1200" b="0" i="0" u="none" strike="noStrike" cap="none" spc="0" baseline="-25000">
                <a:solidFill>
                  <a:schemeClr val="accent5"/>
                </a:solidFill>
                <a:latin typeface="Arial"/>
                <a:ea typeface="Arial"/>
                <a:cs typeface="Arial"/>
              </a:rPr>
              <a:t>x</a:t>
            </a:r>
            <a:r>
              <a:rPr lang="fr-FR" sz="1200" b="0" i="0" u="none" strike="noStrike" cap="none" spc="0" baseline="30000">
                <a:solidFill>
                  <a:schemeClr val="accent5"/>
                </a:solidFill>
                <a:latin typeface="Arial"/>
                <a:ea typeface="Arial"/>
                <a:cs typeface="Arial"/>
              </a:rPr>
              <a:t>0</a:t>
            </a:r>
            <a:r>
              <a:rPr lang="fr-FR" sz="1200" b="0" i="0" u="none" strike="noStrike" cap="none" spc="0">
                <a:solidFill>
                  <a:schemeClr val="accent5"/>
                </a:solidFill>
                <a:latin typeface="Arial"/>
                <a:ea typeface="Arial"/>
                <a:cs typeface="Arial"/>
              </a:rPr>
              <a:t>(</a:t>
            </a:r>
            <a:r>
              <a:rPr lang="en-GB" sz="1200" b="0" i="0" u="none" strike="noStrike" cap="none" spc="0">
                <a:solidFill>
                  <a:schemeClr val="accent5"/>
                </a:solidFill>
                <a:latin typeface="Times"/>
                <a:ea typeface="Times"/>
                <a:cs typeface="Times"/>
              </a:rPr>
              <a:t>𝛚</a:t>
            </a:r>
            <a:r>
              <a:rPr lang="fr-FR" sz="1200" b="0" i="0" u="none" strike="noStrike" cap="none" spc="0">
                <a:solidFill>
                  <a:schemeClr val="accent5"/>
                </a:solidFill>
                <a:latin typeface="Arial"/>
                <a:ea typeface="Arial"/>
                <a:cs typeface="Arial"/>
              </a:rPr>
              <a:t>)</a:t>
            </a:r>
            <a:r>
              <a:rPr lang="fr-FR" sz="1200" b="0" i="0" u="none" strike="noStrike" cap="none" spc="0" baseline="30000">
                <a:solidFill>
                  <a:schemeClr val="accent5"/>
                </a:solidFill>
                <a:latin typeface="Arial"/>
                <a:ea typeface="Arial"/>
                <a:cs typeface="Arial"/>
              </a:rPr>
              <a:t> </a:t>
            </a:r>
            <a:r>
              <a:rPr lang="fr-FR" sz="1200" b="0" i="0" u="none" strike="noStrike" cap="none" spc="0">
                <a:solidFill>
                  <a:schemeClr val="accent5"/>
                </a:solidFill>
                <a:latin typeface="Arial"/>
                <a:ea typeface="Arial"/>
                <a:cs typeface="Arial"/>
              </a:rPr>
              <a:t>+ </a:t>
            </a:r>
            <a:r>
              <a:rPr lang="fr-FR" sz="1200" b="0" i="0" u="none" strike="noStrike" cap="none" spc="0">
                <a:solidFill>
                  <a:schemeClr val="accent5"/>
                </a:solidFill>
                <a:latin typeface="Arial"/>
                <a:ea typeface="Arial"/>
                <a:cs typeface="Arial"/>
              </a:rPr>
              <a:t>Z</a:t>
            </a:r>
            <a:r>
              <a:rPr lang="fr-FR" sz="1200" b="0" i="0" u="none" strike="noStrike" cap="none" spc="0" baseline="-25000">
                <a:solidFill>
                  <a:schemeClr val="accent5"/>
                </a:solidFill>
                <a:latin typeface="Arial"/>
                <a:ea typeface="Arial"/>
                <a:cs typeface="Arial"/>
              </a:rPr>
              <a:t>x</a:t>
            </a:r>
            <a:r>
              <a:rPr lang="fr-FR" sz="1200" b="0" i="0" u="none" strike="noStrike" cap="none" spc="0" baseline="30000">
                <a:solidFill>
                  <a:schemeClr val="accent5"/>
                </a:solidFill>
                <a:latin typeface="Arial"/>
                <a:ea typeface="Arial"/>
                <a:cs typeface="Arial"/>
              </a:rPr>
              <a:t>dip</a:t>
            </a:r>
            <a:r>
              <a:rPr lang="fr-FR" sz="1200" b="0" i="0" u="none" strike="noStrike" cap="none" spc="0">
                <a:solidFill>
                  <a:schemeClr val="accent5"/>
                </a:solidFill>
                <a:latin typeface="Arial"/>
                <a:ea typeface="Arial"/>
                <a:cs typeface="Arial"/>
              </a:rPr>
              <a:t>(</a:t>
            </a:r>
            <a:r>
              <a:rPr lang="en-GB" sz="1200" b="0" i="0" u="none" strike="noStrike" cap="none" spc="0">
                <a:solidFill>
                  <a:schemeClr val="accent5"/>
                </a:solidFill>
                <a:latin typeface="Times"/>
                <a:ea typeface="Times"/>
                <a:cs typeface="Times"/>
              </a:rPr>
              <a:t>𝛚</a:t>
            </a:r>
            <a:r>
              <a:rPr lang="fr-FR" sz="1200" b="0" i="0" u="none" strike="noStrike" cap="none" spc="0">
                <a:solidFill>
                  <a:schemeClr val="accent5"/>
                </a:solidFill>
                <a:latin typeface="Arial"/>
                <a:ea typeface="Arial"/>
                <a:cs typeface="Arial"/>
              </a:rPr>
              <a:t>)</a:t>
            </a:r>
            <a:r>
              <a:rPr lang="fr-FR" sz="1200" b="0" i="0" u="none" strike="noStrike" cap="none" spc="0">
                <a:solidFill>
                  <a:schemeClr val="accent5"/>
                </a:solidFill>
                <a:latin typeface="Arial"/>
                <a:ea typeface="Arial"/>
                <a:cs typeface="Arial"/>
              </a:rPr>
              <a:t>x</a:t>
            </a:r>
            <a:r>
              <a:rPr lang="fr-FR" sz="1200" b="0" i="0" u="none" strike="noStrike" cap="none" spc="0" baseline="-25000">
                <a:solidFill>
                  <a:schemeClr val="accent5"/>
                </a:solidFill>
                <a:latin typeface="Arial"/>
                <a:ea typeface="Arial"/>
                <a:cs typeface="Arial"/>
              </a:rPr>
              <a:t>di</a:t>
            </a:r>
            <a:r>
              <a:rPr lang="fr-FR" sz="1200" b="0" i="0" u="none" strike="noStrike" cap="none" spc="0" baseline="-25000">
                <a:solidFill>
                  <a:schemeClr val="accent5"/>
                </a:solidFill>
                <a:latin typeface="Arial"/>
                <a:ea typeface="Arial"/>
                <a:cs typeface="Arial"/>
              </a:rPr>
              <a:t>p </a:t>
            </a:r>
            <a:r>
              <a:rPr lang="fr-FR" sz="1200" b="0" i="0" u="none" strike="noStrike" cap="none" spc="0">
                <a:solidFill>
                  <a:schemeClr val="accent5"/>
                </a:solidFill>
                <a:latin typeface="Arial"/>
                <a:ea typeface="Arial"/>
                <a:cs typeface="Arial"/>
              </a:rPr>
              <a:t>+ </a:t>
            </a:r>
            <a:r>
              <a:rPr lang="fr-FR" sz="1200" b="0" i="0" u="none" strike="noStrike" cap="none" spc="0">
                <a:solidFill>
                  <a:schemeClr val="accent5"/>
                </a:solidFill>
                <a:latin typeface="Arial"/>
                <a:ea typeface="Arial"/>
                <a:cs typeface="Arial"/>
              </a:rPr>
              <a:t>Z</a:t>
            </a:r>
            <a:r>
              <a:rPr lang="fr-FR" sz="1200" b="0" i="0" u="none" strike="noStrike" cap="none" spc="0" baseline="-25000">
                <a:solidFill>
                  <a:schemeClr val="accent5"/>
                </a:solidFill>
                <a:latin typeface="Arial"/>
                <a:ea typeface="Arial"/>
                <a:cs typeface="Arial"/>
              </a:rPr>
              <a:t>x</a:t>
            </a:r>
            <a:r>
              <a:rPr lang="fr-FR" sz="1200" b="0" i="0" u="none" strike="noStrike" cap="none" spc="0" baseline="30000">
                <a:solidFill>
                  <a:schemeClr val="accent5"/>
                </a:solidFill>
                <a:latin typeface="Arial"/>
                <a:ea typeface="Arial"/>
                <a:cs typeface="Arial"/>
              </a:rPr>
              <a:t>quad</a:t>
            </a:r>
            <a:r>
              <a:rPr lang="fr-FR" sz="1200" b="0" i="0" u="none" strike="noStrike" cap="none" spc="0">
                <a:solidFill>
                  <a:schemeClr val="accent5"/>
                </a:solidFill>
                <a:latin typeface="Arial"/>
                <a:ea typeface="Arial"/>
                <a:cs typeface="Arial"/>
              </a:rPr>
              <a:t>(</a:t>
            </a:r>
            <a:r>
              <a:rPr lang="en-GB" sz="1200" b="0" i="0" u="none" strike="noStrike" cap="none" spc="0">
                <a:solidFill>
                  <a:schemeClr val="accent5"/>
                </a:solidFill>
                <a:latin typeface="Times"/>
                <a:ea typeface="Times"/>
                <a:cs typeface="Times"/>
              </a:rPr>
              <a:t>𝛚</a:t>
            </a:r>
            <a:r>
              <a:rPr lang="fr-FR" sz="1200" b="0" i="0" u="none" strike="noStrike" cap="none" spc="0">
                <a:solidFill>
                  <a:schemeClr val="accent5"/>
                </a:solidFill>
                <a:latin typeface="Arial"/>
                <a:ea typeface="Arial"/>
                <a:cs typeface="Arial"/>
              </a:rPr>
              <a:t>)</a:t>
            </a:r>
            <a:r>
              <a:rPr lang="fr-FR" sz="1200" b="0" i="0" u="none" strike="noStrike" cap="none" spc="0">
                <a:solidFill>
                  <a:schemeClr val="accent5"/>
                </a:solidFill>
                <a:latin typeface="Arial"/>
                <a:ea typeface="Arial"/>
                <a:cs typeface="Arial"/>
              </a:rPr>
              <a:t>x</a:t>
            </a:r>
            <a:r>
              <a:rPr lang="fr-FR" sz="1200" b="0" i="0" u="none" strike="noStrike" cap="none" spc="0" baseline="-25000">
                <a:solidFill>
                  <a:schemeClr val="accent5"/>
                </a:solidFill>
                <a:latin typeface="Arial"/>
                <a:ea typeface="Arial"/>
                <a:cs typeface="Arial"/>
              </a:rPr>
              <a:t>quad</a:t>
            </a:r>
            <a:r>
              <a:rPr lang="en-GB" sz="1200" b="0" i="0" u="none" strike="noStrike" cap="none" spc="0">
                <a:solidFill>
                  <a:schemeClr val="accent5"/>
                </a:solidFill>
                <a:latin typeface="Arial"/>
                <a:ea typeface="Arial"/>
                <a:cs typeface="Arial"/>
              </a:rPr>
              <a:t>,</a:t>
            </a:r>
            <a:endParaRPr sz="1200">
              <a:solidFill>
                <a:schemeClr val="accent5"/>
              </a:solidFil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178070046" name="Espace réservé du pied de page 4" hidden="0"/>
          <p:cNvSpPr>
            <a:spLocks noGrp="1"/>
          </p:cNvSpPr>
          <p:nvPr isPhoto="0" userDrawn="0">
            <p:ph type="ftr" sz="quarter" idx="11" hasCustomPrompt="0"/>
          </p:nvPr>
        </p:nvSpPr>
        <p:spPr bwMode="auto">
          <a:xfrm>
            <a:off x="1904999" y="4767262"/>
            <a:ext cx="6626999" cy="270000"/>
          </a:xfrm>
        </p:spPr>
        <p:txBody>
          <a:bodyPr/>
          <a:lstStyle/>
          <a:p>
            <a:pPr>
              <a:defRPr/>
            </a:pPr>
            <a:r>
              <a:rPr/>
              <a:t>BGV Impedance</a:t>
            </a:r>
            <a:endParaRPr/>
          </a:p>
        </p:txBody>
      </p:sp>
      <p:sp>
        <p:nvSpPr>
          <p:cNvPr id="2116393307" name="Espace réservé du numéro de diapositive 5" hidden="0"/>
          <p:cNvSpPr>
            <a:spLocks noGrp="1"/>
          </p:cNvSpPr>
          <p:nvPr isPhoto="0" userDrawn="0">
            <p:ph type="sldNum" sz="quarter" idx="12" hasCustomPrompt="0"/>
          </p:nvPr>
        </p:nvSpPr>
        <p:spPr bwMode="auto"/>
        <p:txBody>
          <a:bodyPr/>
          <a:lstStyle/>
          <a:p>
            <a:pPr>
              <a:defRPr/>
            </a:pPr>
            <a:fld id="{BEC2C8C5-1F69-A6AA-481D-09A7D3726B91}" type="slidenum">
              <a:rPr lang="fr-FR"/>
              <a:t/>
            </a:fld>
            <a:endParaRPr lang="fr-FR"/>
          </a:p>
        </p:txBody>
      </p:sp>
      <p:sp>
        <p:nvSpPr>
          <p:cNvPr id="1649781171" name="Titre 1" hidden="0"/>
          <p:cNvSpPr>
            <a:spLocks noGrp="1"/>
          </p:cNvSpPr>
          <p:nvPr isPhoto="0" userDrawn="0">
            <p:ph type="title" hasCustomPrompt="1"/>
          </p:nvPr>
        </p:nvSpPr>
        <p:spPr bwMode="auto">
          <a:xfrm>
            <a:off x="612000" y="135000"/>
            <a:ext cx="7920000" cy="540000"/>
          </a:xfrm>
        </p:spPr>
        <p:txBody>
          <a:bodyPr anchor="ctr" anchorCtr="1"/>
          <a:lstStyle/>
          <a:p>
            <a:pPr>
              <a:defRPr/>
            </a:pPr>
            <a:r>
              <a:rPr/>
              <a:t>Total transverse horizontal impedance </a:t>
            </a:r>
            <a:endParaRPr/>
          </a:p>
        </p:txBody>
      </p:sp>
      <p:sp>
        <p:nvSpPr>
          <p:cNvPr id="1252967365" name="" hidden="0"/>
          <p:cNvSpPr txBox="1"/>
          <p:nvPr isPhoto="0" userDrawn="0"/>
        </p:nvSpPr>
        <p:spPr bwMode="auto">
          <a:xfrm flipH="0" flipV="0">
            <a:off x="612000" y="675000"/>
            <a:ext cx="8520449" cy="286372"/>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lang="fr-FR" sz="1200" b="1" i="0" u="none" strike="noStrike" cap="none" spc="0">
                <a:solidFill>
                  <a:schemeClr val="accent5"/>
                </a:solidFill>
                <a:latin typeface="Arial"/>
                <a:ea typeface="Arial"/>
                <a:cs typeface="Arial"/>
              </a:rPr>
              <a:t>Z</a:t>
            </a:r>
            <a:r>
              <a:rPr lang="fr-FR" sz="1200" b="1" i="0" u="none" strike="noStrike" cap="none" spc="0" baseline="-25000">
                <a:solidFill>
                  <a:schemeClr val="accent5"/>
                </a:solidFill>
                <a:latin typeface="Arial"/>
                <a:ea typeface="Arial"/>
                <a:cs typeface="Arial"/>
              </a:rPr>
              <a:t>x</a:t>
            </a:r>
            <a:r>
              <a:rPr lang="fr-FR" sz="1200" b="1" i="0" u="none" strike="noStrike" cap="none" spc="0">
                <a:solidFill>
                  <a:schemeClr val="accent5"/>
                </a:solidFill>
                <a:latin typeface="Arial"/>
                <a:ea typeface="Arial"/>
                <a:cs typeface="Arial"/>
              </a:rPr>
              <a:t>(</a:t>
            </a:r>
            <a:r>
              <a:rPr lang="en-GB" sz="1200" b="1" i="0" u="none" strike="noStrike" cap="none" spc="0">
                <a:solidFill>
                  <a:schemeClr val="accent5"/>
                </a:solidFill>
                <a:latin typeface="Times"/>
                <a:ea typeface="Times"/>
                <a:cs typeface="Times"/>
              </a:rPr>
              <a:t>𝛚</a:t>
            </a:r>
            <a:r>
              <a:rPr lang="fr-FR" sz="1200" b="1" i="0" u="none" strike="noStrike" cap="none" spc="0">
                <a:solidFill>
                  <a:schemeClr val="accent5"/>
                </a:solidFill>
                <a:latin typeface="Arial"/>
                <a:ea typeface="Arial"/>
                <a:cs typeface="Arial"/>
              </a:rPr>
              <a:t>)</a:t>
            </a:r>
            <a:r>
              <a:rPr lang="fr-FR" sz="1200" b="0" i="0" u="none" strike="noStrike" cap="none" spc="0">
                <a:solidFill>
                  <a:schemeClr val="accent5"/>
                </a:solidFill>
                <a:latin typeface="Arial"/>
                <a:ea typeface="Arial"/>
                <a:cs typeface="Arial"/>
              </a:rPr>
              <a:t> = Z</a:t>
            </a:r>
            <a:r>
              <a:rPr lang="fr-FR" sz="1200" b="0" i="0" u="none" strike="noStrike" cap="none" spc="0" baseline="-25000">
                <a:solidFill>
                  <a:schemeClr val="accent5"/>
                </a:solidFill>
                <a:latin typeface="Arial"/>
                <a:ea typeface="Arial"/>
                <a:cs typeface="Arial"/>
              </a:rPr>
              <a:t>x</a:t>
            </a:r>
            <a:r>
              <a:rPr lang="fr-FR" sz="1200" b="0" i="0" u="none" strike="noStrike" cap="none" spc="0" baseline="30000">
                <a:solidFill>
                  <a:schemeClr val="accent5"/>
                </a:solidFill>
                <a:latin typeface="Arial"/>
                <a:ea typeface="Arial"/>
                <a:cs typeface="Arial"/>
              </a:rPr>
              <a:t>0</a:t>
            </a:r>
            <a:r>
              <a:rPr lang="fr-FR" sz="1200" b="0" i="0" u="none" strike="noStrike" cap="none" spc="0">
                <a:solidFill>
                  <a:schemeClr val="accent5"/>
                </a:solidFill>
                <a:latin typeface="Arial"/>
                <a:ea typeface="Arial"/>
                <a:cs typeface="Arial"/>
              </a:rPr>
              <a:t>(</a:t>
            </a:r>
            <a:r>
              <a:rPr lang="en-GB" sz="1200" b="0" i="0" u="none" strike="noStrike" cap="none" spc="0">
                <a:solidFill>
                  <a:schemeClr val="accent5"/>
                </a:solidFill>
                <a:latin typeface="Times"/>
                <a:ea typeface="Times"/>
                <a:cs typeface="Times"/>
              </a:rPr>
              <a:t>𝛚</a:t>
            </a:r>
            <a:r>
              <a:rPr lang="fr-FR" sz="1200" b="0" i="0" u="none" strike="noStrike" cap="none" spc="0">
                <a:solidFill>
                  <a:schemeClr val="accent5"/>
                </a:solidFill>
                <a:latin typeface="Arial"/>
                <a:ea typeface="Arial"/>
                <a:cs typeface="Arial"/>
              </a:rPr>
              <a:t>)</a:t>
            </a:r>
            <a:r>
              <a:rPr lang="fr-FR" sz="1200" b="0" i="0" u="none" strike="noStrike" cap="none" spc="0" baseline="30000">
                <a:solidFill>
                  <a:schemeClr val="accent5"/>
                </a:solidFill>
                <a:latin typeface="Arial"/>
                <a:ea typeface="Arial"/>
                <a:cs typeface="Arial"/>
              </a:rPr>
              <a:t> </a:t>
            </a:r>
            <a:r>
              <a:rPr lang="fr-FR" sz="1200" b="0" i="0" u="none" strike="noStrike" cap="none" spc="0">
                <a:solidFill>
                  <a:schemeClr val="accent5"/>
                </a:solidFill>
                <a:latin typeface="Arial"/>
                <a:ea typeface="Arial"/>
                <a:cs typeface="Arial"/>
              </a:rPr>
              <a:t>+ </a:t>
            </a:r>
            <a:r>
              <a:rPr lang="fr-FR" sz="1200" b="0" i="0" u="none" strike="noStrike" cap="none" spc="0">
                <a:solidFill>
                  <a:schemeClr val="accent5"/>
                </a:solidFill>
                <a:latin typeface="Arial"/>
                <a:ea typeface="Arial"/>
                <a:cs typeface="Arial"/>
              </a:rPr>
              <a:t>Z</a:t>
            </a:r>
            <a:r>
              <a:rPr lang="fr-FR" sz="1200" b="0" i="0" u="none" strike="noStrike" cap="none" spc="0" baseline="-25000">
                <a:solidFill>
                  <a:schemeClr val="accent5"/>
                </a:solidFill>
                <a:latin typeface="Arial"/>
                <a:ea typeface="Arial"/>
                <a:cs typeface="Arial"/>
              </a:rPr>
              <a:t>x</a:t>
            </a:r>
            <a:r>
              <a:rPr lang="fr-FR" sz="1200" b="0" i="0" u="none" strike="noStrike" cap="none" spc="0" baseline="30000">
                <a:solidFill>
                  <a:schemeClr val="accent5"/>
                </a:solidFill>
                <a:latin typeface="Arial"/>
                <a:ea typeface="Arial"/>
                <a:cs typeface="Arial"/>
              </a:rPr>
              <a:t>dip</a:t>
            </a:r>
            <a:r>
              <a:rPr lang="fr-FR" sz="1200" b="0" i="0" u="none" strike="noStrike" cap="none" spc="0">
                <a:solidFill>
                  <a:schemeClr val="accent5"/>
                </a:solidFill>
                <a:latin typeface="Arial"/>
                <a:ea typeface="Arial"/>
                <a:cs typeface="Arial"/>
              </a:rPr>
              <a:t>(</a:t>
            </a:r>
            <a:r>
              <a:rPr lang="en-GB" sz="1200" b="0" i="0" u="none" strike="noStrike" cap="none" spc="0">
                <a:solidFill>
                  <a:schemeClr val="accent5"/>
                </a:solidFill>
                <a:latin typeface="Times"/>
                <a:ea typeface="Times"/>
                <a:cs typeface="Times"/>
              </a:rPr>
              <a:t>𝛚</a:t>
            </a:r>
            <a:r>
              <a:rPr lang="fr-FR" sz="1200" b="0" i="0" u="none" strike="noStrike" cap="none" spc="0">
                <a:solidFill>
                  <a:schemeClr val="accent5"/>
                </a:solidFill>
                <a:latin typeface="Arial"/>
                <a:ea typeface="Arial"/>
                <a:cs typeface="Arial"/>
              </a:rPr>
              <a:t>)</a:t>
            </a:r>
            <a:r>
              <a:rPr lang="fr-FR" sz="1200" b="0" i="0" u="none" strike="noStrike" cap="none" spc="0">
                <a:solidFill>
                  <a:schemeClr val="accent5"/>
                </a:solidFill>
                <a:latin typeface="Arial"/>
                <a:ea typeface="Arial"/>
                <a:cs typeface="Arial"/>
              </a:rPr>
              <a:t>x</a:t>
            </a:r>
            <a:r>
              <a:rPr lang="fr-FR" sz="1200" b="0" i="0" u="none" strike="noStrike" cap="none" spc="0" baseline="-25000">
                <a:solidFill>
                  <a:schemeClr val="accent5"/>
                </a:solidFill>
                <a:latin typeface="Arial"/>
                <a:ea typeface="Arial"/>
                <a:cs typeface="Arial"/>
              </a:rPr>
              <a:t>di</a:t>
            </a:r>
            <a:r>
              <a:rPr lang="fr-FR" sz="1200" b="0" i="0" u="none" strike="noStrike" cap="none" spc="0" baseline="-25000">
                <a:solidFill>
                  <a:schemeClr val="accent5"/>
                </a:solidFill>
                <a:latin typeface="Arial"/>
                <a:ea typeface="Arial"/>
                <a:cs typeface="Arial"/>
              </a:rPr>
              <a:t>p </a:t>
            </a:r>
            <a:r>
              <a:rPr lang="fr-FR" sz="1200" b="0" i="0" u="none" strike="noStrike" cap="none" spc="0">
                <a:solidFill>
                  <a:schemeClr val="accent5"/>
                </a:solidFill>
                <a:latin typeface="Arial"/>
                <a:ea typeface="Arial"/>
                <a:cs typeface="Arial"/>
              </a:rPr>
              <a:t>+ </a:t>
            </a:r>
            <a:r>
              <a:rPr lang="fr-FR" sz="1200" b="0" i="0" u="none" strike="noStrike" cap="none" spc="0">
                <a:solidFill>
                  <a:schemeClr val="accent5"/>
                </a:solidFill>
                <a:latin typeface="Arial"/>
                <a:ea typeface="Arial"/>
                <a:cs typeface="Arial"/>
              </a:rPr>
              <a:t>Z</a:t>
            </a:r>
            <a:r>
              <a:rPr lang="fr-FR" sz="1200" b="0" i="0" u="none" strike="noStrike" cap="none" spc="0" baseline="-25000">
                <a:solidFill>
                  <a:schemeClr val="accent5"/>
                </a:solidFill>
                <a:latin typeface="Arial"/>
                <a:ea typeface="Arial"/>
                <a:cs typeface="Arial"/>
              </a:rPr>
              <a:t>x</a:t>
            </a:r>
            <a:r>
              <a:rPr lang="fr-FR" sz="1200" b="0" i="0" u="none" strike="noStrike" cap="none" spc="0" baseline="30000">
                <a:solidFill>
                  <a:schemeClr val="accent5"/>
                </a:solidFill>
                <a:latin typeface="Arial"/>
                <a:ea typeface="Arial"/>
                <a:cs typeface="Arial"/>
              </a:rPr>
              <a:t>quad</a:t>
            </a:r>
            <a:r>
              <a:rPr lang="fr-FR" sz="1200" b="0" i="0" u="none" strike="noStrike" cap="none" spc="0">
                <a:solidFill>
                  <a:schemeClr val="accent5"/>
                </a:solidFill>
                <a:latin typeface="Arial"/>
                <a:ea typeface="Arial"/>
                <a:cs typeface="Arial"/>
              </a:rPr>
              <a:t>(</a:t>
            </a:r>
            <a:r>
              <a:rPr lang="en-GB" sz="1200" b="0" i="0" u="none" strike="noStrike" cap="none" spc="0">
                <a:solidFill>
                  <a:schemeClr val="accent5"/>
                </a:solidFill>
                <a:latin typeface="Times"/>
                <a:ea typeface="Times"/>
                <a:cs typeface="Times"/>
              </a:rPr>
              <a:t>𝛚</a:t>
            </a:r>
            <a:r>
              <a:rPr lang="fr-FR" sz="1200" b="0" i="0" u="none" strike="noStrike" cap="none" spc="0">
                <a:solidFill>
                  <a:schemeClr val="accent5"/>
                </a:solidFill>
                <a:latin typeface="Arial"/>
                <a:ea typeface="Arial"/>
                <a:cs typeface="Arial"/>
              </a:rPr>
              <a:t>)</a:t>
            </a:r>
            <a:r>
              <a:rPr lang="fr-FR" sz="1200" b="0" i="0" u="none" strike="noStrike" cap="none" spc="0">
                <a:solidFill>
                  <a:schemeClr val="accent5"/>
                </a:solidFill>
                <a:latin typeface="Arial"/>
                <a:ea typeface="Arial"/>
                <a:cs typeface="Arial"/>
              </a:rPr>
              <a:t>x</a:t>
            </a:r>
            <a:r>
              <a:rPr lang="fr-FR" sz="1200" b="0" i="0" u="none" strike="noStrike" cap="none" spc="0" baseline="-25000">
                <a:solidFill>
                  <a:schemeClr val="accent5"/>
                </a:solidFill>
                <a:latin typeface="Arial"/>
                <a:ea typeface="Arial"/>
                <a:cs typeface="Arial"/>
              </a:rPr>
              <a:t>quad</a:t>
            </a:r>
            <a:r>
              <a:rPr lang="en-GB" sz="1200" b="0" i="0" u="none" strike="noStrike" cap="none" spc="0">
                <a:solidFill>
                  <a:schemeClr val="accent5"/>
                </a:solidFill>
                <a:latin typeface="Arial"/>
                <a:ea typeface="Arial"/>
                <a:cs typeface="Arial"/>
              </a:rPr>
              <a:t>,</a:t>
            </a:r>
            <a:endParaRPr sz="1200">
              <a:solidFill>
                <a:schemeClr val="accent5"/>
              </a:solidFill>
            </a:endParaRPr>
          </a:p>
        </p:txBody>
      </p:sp>
      <p:pic>
        <p:nvPicPr>
          <p:cNvPr id="2042329272" name="" hidden="0"/>
          <p:cNvPicPr>
            <a:picLocks noChangeAspect="1"/>
          </p:cNvPicPr>
          <p:nvPr isPhoto="0" userDrawn="0"/>
        </p:nvPicPr>
        <p:blipFill>
          <a:blip r:embed="rId2"/>
          <a:stretch/>
        </p:blipFill>
        <p:spPr bwMode="auto">
          <a:xfrm flipH="0" flipV="0">
            <a:off x="4646097" y="1052750"/>
            <a:ext cx="4287708" cy="2858472"/>
          </a:xfrm>
          <a:prstGeom prst="rect">
            <a:avLst/>
          </a:prstGeom>
        </p:spPr>
      </p:pic>
      <p:sp>
        <p:nvSpPr>
          <p:cNvPr id="699586752" name="" hidden="0"/>
          <p:cNvSpPr txBox="1"/>
          <p:nvPr isPhoto="0" userDrawn="0"/>
        </p:nvSpPr>
        <p:spPr bwMode="auto">
          <a:xfrm flipH="0" flipV="0">
            <a:off x="311756" y="4051083"/>
            <a:ext cx="8526641" cy="45723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l">
              <a:defRPr/>
            </a:pPr>
            <a:r>
              <a:rPr lang="fr-FR" sz="1200" b="0" i="0" u="none" strike="noStrike" cap="none" spc="0">
                <a:solidFill>
                  <a:schemeClr val="accent5"/>
                </a:solidFill>
                <a:latin typeface="Arial"/>
                <a:ea typeface="Arial"/>
                <a:cs typeface="Arial"/>
              </a:rPr>
              <a:t>Resonant modes of the new structure start at higher frequencies and have shunt impedance values &lt;16kOhm/m (vs up to 27kOhm/m for the demonstrator)</a:t>
            </a:r>
            <a:endParaRPr sz="1200" b="0">
              <a:solidFill>
                <a:schemeClr val="accent5"/>
              </a:solidFill>
            </a:endParaRPr>
          </a:p>
        </p:txBody>
      </p:sp>
      <p:sp>
        <p:nvSpPr>
          <p:cNvPr id="1671516714" name="" hidden="0"/>
          <p:cNvSpPr/>
          <p:nvPr isPhoto="0" userDrawn="0"/>
        </p:nvSpPr>
        <p:spPr bwMode="auto">
          <a:xfrm flipH="0" flipV="0">
            <a:off x="4707287" y="1102095"/>
            <a:ext cx="120533" cy="365795"/>
          </a:xfrm>
        </p:spPr>
        <p:txBody>
          <a:bodyPr rot="0" spcFirstLastPara="0" vertOverflow="overflow" horzOverflow="clip" vert="horz" wrap="square" lIns="91440" tIns="45720" rIns="91440" bIns="45720" numCol="1" spcCol="0" rtlCol="0" fromWordArt="0" anchor="t" anchorCtr="0" forceAA="0" upright="0" compatLnSpc="1">
            <a:prstTxWarp prst="textNoShape"/>
            <a:spAutoFit/>
          </a:bodyPr>
          <a:p>
            <a:pPr>
              <a:defRPr/>
            </a:pPr>
            <a:endParaRPr/>
          </a:p>
        </p:txBody>
      </p:sp>
      <p:pic>
        <p:nvPicPr>
          <p:cNvPr id="1596183439" name="" hidden="0"/>
          <p:cNvPicPr>
            <a:picLocks noChangeAspect="1"/>
          </p:cNvPicPr>
          <p:nvPr isPhoto="0" userDrawn="0"/>
        </p:nvPicPr>
        <p:blipFill>
          <a:blip r:embed="rId3"/>
          <a:stretch/>
        </p:blipFill>
        <p:spPr bwMode="auto">
          <a:xfrm flipH="0" flipV="0">
            <a:off x="311756" y="1052750"/>
            <a:ext cx="4176999" cy="2556611"/>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1654778588" name="Titre 1" hidden="0"/>
          <p:cNvSpPr>
            <a:spLocks noGrp="1"/>
          </p:cNvSpPr>
          <p:nvPr isPhoto="0" userDrawn="0">
            <p:ph type="title" hasCustomPrompt="1"/>
          </p:nvPr>
        </p:nvSpPr>
        <p:spPr bwMode="auto"/>
        <p:txBody>
          <a:bodyPr anchor="ctr" anchorCtr="1"/>
          <a:lstStyle/>
          <a:p>
            <a:pPr>
              <a:defRPr/>
            </a:pPr>
            <a:r>
              <a:rPr/>
              <a:t>Summary and Outlook</a:t>
            </a:r>
            <a:endParaRPr/>
          </a:p>
        </p:txBody>
      </p:sp>
      <p:sp>
        <p:nvSpPr>
          <p:cNvPr id="1707848493" name="Espace réservé du pied de page 4" hidden="0"/>
          <p:cNvSpPr>
            <a:spLocks noGrp="1"/>
          </p:cNvSpPr>
          <p:nvPr isPhoto="0" userDrawn="0">
            <p:ph type="ftr" sz="quarter" idx="11" hasCustomPrompt="0"/>
          </p:nvPr>
        </p:nvSpPr>
        <p:spPr bwMode="auto"/>
        <p:txBody>
          <a:bodyPr/>
          <a:lstStyle/>
          <a:p>
            <a:pPr>
              <a:defRPr/>
            </a:pPr>
            <a:r>
              <a:rPr/>
              <a:t>BGV Impedance</a:t>
            </a:r>
            <a:endParaRPr/>
          </a:p>
        </p:txBody>
      </p:sp>
      <p:sp>
        <p:nvSpPr>
          <p:cNvPr id="117579028" name="Espace réservé du numéro de diapositive 5" hidden="0"/>
          <p:cNvSpPr>
            <a:spLocks noGrp="1"/>
          </p:cNvSpPr>
          <p:nvPr isPhoto="0" userDrawn="0">
            <p:ph type="sldNum" sz="quarter" idx="12" hasCustomPrompt="0"/>
          </p:nvPr>
        </p:nvSpPr>
        <p:spPr bwMode="auto"/>
        <p:txBody>
          <a:bodyPr/>
          <a:lstStyle/>
          <a:p>
            <a:pPr>
              <a:defRPr/>
            </a:pPr>
            <a:fld id="{3C21B328-B461-1817-A3BC-C05362CE25A0}" type="slidenum">
              <a:rPr lang="fr-FR"/>
              <a:t/>
            </a:fld>
            <a:endParaRPr lang="fr-FR"/>
          </a:p>
        </p:txBody>
      </p:sp>
      <p:sp>
        <p:nvSpPr>
          <p:cNvPr id="1599145717" name="Espace réservé du contenu 2" hidden="0"/>
          <p:cNvSpPr>
            <a:spLocks noGrp="1"/>
          </p:cNvSpPr>
          <p:nvPr isPhoto="0" userDrawn="0">
            <p:ph idx="1" hasCustomPrompt="1"/>
          </p:nvPr>
        </p:nvSpPr>
        <p:spPr bwMode="auto">
          <a:xfrm>
            <a:off x="612000" y="1087040"/>
            <a:ext cx="7920000" cy="3680221"/>
          </a:xfrm>
        </p:spPr>
        <p:txBody>
          <a:bodyPr lIns="0" tIns="0" rIns="0" bIns="0"/>
          <a:lstStyle/>
          <a:p>
            <a:pPr marL="0" indent="0" algn="l" defTabSz="457200">
              <a:lnSpc>
                <a:spcPct val="100000"/>
              </a:lnSpc>
              <a:spcBef>
                <a:spcPts val="0"/>
              </a:spcBef>
              <a:spcAft>
                <a:spcPts val="0"/>
              </a:spcAft>
              <a:buClr>
                <a:schemeClr val="tx1"/>
              </a:buClr>
              <a:buFont typeface="Arial"/>
              <a:buNone/>
              <a:defRPr/>
            </a:pPr>
            <a:r>
              <a:rPr sz="1400" strike="noStrike" cap="none" spc="0"/>
              <a:t>According to simulations, we managed to reduce the beam coupling impedance of the future instrument, compared to the demonstrator.</a:t>
            </a:r>
            <a:endParaRPr sz="1400" strike="noStrike" cap="none" spc="0"/>
          </a:p>
          <a:p>
            <a:pPr marL="0" indent="0" algn="l" defTabSz="457200">
              <a:lnSpc>
                <a:spcPct val="100000"/>
              </a:lnSpc>
              <a:spcBef>
                <a:spcPts val="0"/>
              </a:spcBef>
              <a:spcAft>
                <a:spcPts val="0"/>
              </a:spcAft>
              <a:buClr>
                <a:schemeClr val="tx1"/>
              </a:buClr>
              <a:buFont typeface="Arial"/>
              <a:buNone/>
              <a:defRPr/>
            </a:pPr>
            <a:endParaRPr sz="1400" strike="noStrike" cap="none" spc="0"/>
          </a:p>
          <a:p>
            <a:pPr marL="0" indent="0" algn="l" defTabSz="457200">
              <a:lnSpc>
                <a:spcPct val="100000"/>
              </a:lnSpc>
              <a:spcBef>
                <a:spcPts val="0"/>
              </a:spcBef>
              <a:spcAft>
                <a:spcPts val="0"/>
              </a:spcAft>
              <a:buClr>
                <a:schemeClr val="tx1"/>
              </a:buClr>
              <a:buFont typeface="Arial"/>
              <a:buNone/>
              <a:defRPr/>
            </a:pPr>
            <a:endParaRPr sz="1400" strike="noStrike" cap="none" spc="0"/>
          </a:p>
          <a:p>
            <a:pPr marL="0" indent="0" algn="l" defTabSz="457200">
              <a:lnSpc>
                <a:spcPct val="100000"/>
              </a:lnSpc>
              <a:spcBef>
                <a:spcPts val="0"/>
              </a:spcBef>
              <a:spcAft>
                <a:spcPts val="0"/>
              </a:spcAft>
              <a:buClr>
                <a:schemeClr val="tx1"/>
              </a:buClr>
              <a:buFont typeface="Arial"/>
              <a:buNone/>
              <a:defRPr/>
            </a:pPr>
            <a:r>
              <a:rPr sz="1400" strike="noStrike" cap="none" spc="0"/>
              <a:t>BGV needs from IWG:</a:t>
            </a:r>
            <a:endParaRPr sz="1400" strike="noStrike" cap="none" spc="0"/>
          </a:p>
          <a:p>
            <a:pPr algn="l" defTabSz="457200">
              <a:lnSpc>
                <a:spcPct val="100000"/>
              </a:lnSpc>
              <a:spcBef>
                <a:spcPts val="0"/>
              </a:spcBef>
              <a:spcAft>
                <a:spcPts val="0"/>
              </a:spcAft>
              <a:buClr>
                <a:schemeClr val="tx1"/>
              </a:buClr>
              <a:buFont typeface="Arial"/>
              <a:buChar char="•"/>
              <a:defRPr/>
            </a:pPr>
            <a:r>
              <a:rPr sz="1400" strike="noStrike" cap="none" spc="0"/>
              <a:t>Do these contributions seem big for HL-LHC? Would this device be a worry for machine operation? </a:t>
            </a:r>
            <a:endParaRPr sz="1400" strike="noStrike" cap="none" spc="0"/>
          </a:p>
          <a:p>
            <a:pPr algn="l" defTabSz="457200">
              <a:lnSpc>
                <a:spcPct val="100000"/>
              </a:lnSpc>
              <a:spcBef>
                <a:spcPts val="0"/>
              </a:spcBef>
              <a:spcAft>
                <a:spcPts val="0"/>
              </a:spcAft>
              <a:buClr>
                <a:schemeClr val="tx1"/>
              </a:buClr>
              <a:buFont typeface="Arial"/>
              <a:buChar char="•"/>
              <a:defRPr/>
            </a:pPr>
            <a:r>
              <a:rPr sz="1400" strike="noStrike" cap="none" spc="0"/>
              <a:t>What information would you like to find impedancewise in the design report?</a:t>
            </a:r>
            <a:endParaRPr sz="1400" strike="noStrike" cap="none" spc="0"/>
          </a:p>
          <a:p>
            <a:pPr marL="0" indent="0" algn="l" defTabSz="457200">
              <a:lnSpc>
                <a:spcPct val="100000"/>
              </a:lnSpc>
              <a:spcBef>
                <a:spcPts val="0"/>
              </a:spcBef>
              <a:spcAft>
                <a:spcPts val="0"/>
              </a:spcAft>
              <a:buClr>
                <a:schemeClr val="tx1"/>
              </a:buClr>
              <a:buFont typeface="Arial"/>
              <a:buNone/>
              <a:defRPr/>
            </a:pPr>
            <a:endParaRPr sz="1400" strike="noStrike" cap="none" spc="0"/>
          </a:p>
          <a:p>
            <a:pPr marL="0" indent="0" algn="l" defTabSz="457200">
              <a:lnSpc>
                <a:spcPct val="100000"/>
              </a:lnSpc>
              <a:spcBef>
                <a:spcPts val="0"/>
              </a:spcBef>
              <a:spcAft>
                <a:spcPts val="0"/>
              </a:spcAft>
              <a:buClr>
                <a:schemeClr val="tx1"/>
              </a:buClr>
              <a:buFont typeface="Arial"/>
              <a:buNone/>
              <a:defRPr/>
            </a:pPr>
            <a:endParaRPr sz="1400" strike="noStrike" cap="none" spc="0"/>
          </a:p>
          <a:p>
            <a:pPr marL="0" indent="0" algn="l" defTabSz="457200">
              <a:lnSpc>
                <a:spcPct val="100000"/>
              </a:lnSpc>
              <a:spcBef>
                <a:spcPts val="0"/>
              </a:spcBef>
              <a:spcAft>
                <a:spcPts val="0"/>
              </a:spcAft>
              <a:buClr>
                <a:schemeClr val="tx1"/>
              </a:buClr>
              <a:buFont typeface="Arial"/>
              <a:buNone/>
              <a:defRPr/>
            </a:pPr>
            <a:r>
              <a:rPr sz="1400" strike="noStrike" cap="none" spc="0"/>
              <a:t>What’s next?</a:t>
            </a:r>
            <a:endParaRPr sz="1400" strike="noStrike" cap="none" spc="0"/>
          </a:p>
          <a:p>
            <a:pPr algn="l" defTabSz="457200">
              <a:lnSpc>
                <a:spcPct val="100000"/>
              </a:lnSpc>
              <a:spcBef>
                <a:spcPts val="0"/>
              </a:spcBef>
              <a:spcAft>
                <a:spcPts val="0"/>
              </a:spcAft>
              <a:buClr>
                <a:schemeClr val="tx1"/>
              </a:buClr>
              <a:buFont typeface="Arial"/>
              <a:buChar char="•"/>
              <a:defRPr/>
            </a:pPr>
            <a:r>
              <a:rPr sz="1400" strike="noStrike" cap="none" spc="0"/>
              <a:t>Results presented in </a:t>
            </a:r>
            <a:r>
              <a:rPr sz="1400" b="1" strike="noStrike" cap="none" spc="0"/>
              <a:t>IBIC conference proceeding and poster</a:t>
            </a:r>
            <a:r>
              <a:rPr sz="1400" strike="noStrike" cap="none" spc="0"/>
              <a:t> contribution: “</a:t>
            </a:r>
            <a:r>
              <a:rPr sz="1400" i="1" strike="noStrike" cap="none" spc="0"/>
              <a:t>New Gas Target Design for the HL-LHC Beam Gas Vertex Profile Monitor</a:t>
            </a:r>
            <a:r>
              <a:rPr sz="1400" strike="noStrike" cap="none" spc="0"/>
              <a:t>” (September 12-16th 2022),</a:t>
            </a:r>
            <a:endParaRPr sz="1400" strike="noStrike" cap="none" spc="0"/>
          </a:p>
          <a:p>
            <a:pPr algn="l" defTabSz="457200">
              <a:lnSpc>
                <a:spcPct val="100000"/>
              </a:lnSpc>
              <a:spcBef>
                <a:spcPts val="0"/>
              </a:spcBef>
              <a:spcAft>
                <a:spcPts val="0"/>
              </a:spcAft>
              <a:buClr>
                <a:schemeClr val="tx1"/>
              </a:buClr>
              <a:buFont typeface="Arial"/>
              <a:buChar char="•"/>
              <a:defRPr/>
            </a:pPr>
            <a:r>
              <a:rPr sz="1400" strike="noStrike" cap="none" spc="0"/>
              <a:t>And detailed in the </a:t>
            </a:r>
            <a:r>
              <a:rPr sz="1400" b="1" strike="noStrike" cap="none" spc="0"/>
              <a:t>HL-LHC BGV design report</a:t>
            </a:r>
            <a:r>
              <a:rPr sz="1400" strike="noStrike" cap="none" spc="0"/>
              <a:t>, which will be submitted ~end September 2022</a:t>
            </a:r>
            <a:endParaRPr sz="1400" strike="noStrike" cap="none" spc="0"/>
          </a:p>
          <a:p>
            <a:pPr algn="l" defTabSz="457200">
              <a:lnSpc>
                <a:spcPct val="100000"/>
              </a:lnSpc>
              <a:spcBef>
                <a:spcPts val="0"/>
              </a:spcBef>
              <a:spcAft>
                <a:spcPts val="0"/>
              </a:spcAft>
              <a:buClr>
                <a:schemeClr val="tx1"/>
              </a:buClr>
              <a:buFont typeface="Arial"/>
              <a:buChar char="•"/>
              <a:defRPr/>
            </a:pPr>
            <a:r>
              <a:rPr sz="1400" strike="noStrike" cap="none" spc="0"/>
              <a:t>Presented during </a:t>
            </a:r>
            <a:r>
              <a:rPr sz="1400" b="1" strike="noStrike" cap="none" spc="0"/>
              <a:t>instrument review</a:t>
            </a:r>
            <a:r>
              <a:rPr sz="1400" strike="noStrike" cap="none" spc="0"/>
              <a:t> October</a:t>
            </a:r>
            <a:r>
              <a:rPr lang="en-GB" sz="1400" b="0" i="0" u="none" strike="noStrike" cap="none" spc="0">
                <a:solidFill>
                  <a:schemeClr val="accent5"/>
                </a:solidFill>
                <a:latin typeface="+mn-lt"/>
                <a:ea typeface="+mn-ea"/>
                <a:cs typeface="+mn-cs"/>
              </a:rPr>
              <a:t> 19th</a:t>
            </a:r>
            <a:r>
              <a:rPr sz="1400" strike="noStrike" cap="none" spc="0"/>
              <a:t> 2022</a:t>
            </a:r>
            <a:endParaRPr sz="1400" strike="noStrike" cap="none" spc="0"/>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304773970" name="Espace réservé du pied de page 2" hidden="0"/>
          <p:cNvSpPr>
            <a:spLocks noGrp="1"/>
          </p:cNvSpPr>
          <p:nvPr isPhoto="0" userDrawn="0">
            <p:ph type="ftr" sz="quarter" idx="11" hasCustomPrompt="0"/>
          </p:nvPr>
        </p:nvSpPr>
        <p:spPr bwMode="auto">
          <a:xfrm>
            <a:off x="1981199" y="4767262"/>
            <a:ext cx="6553199" cy="270000"/>
          </a:xfrm>
        </p:spPr>
        <p:txBody>
          <a:bodyPr/>
          <a:lstStyle/>
          <a:p>
            <a:pPr>
              <a:defRPr/>
            </a:pPr>
            <a:r>
              <a:rPr/>
              <a:t>BGV Impedance</a:t>
            </a:r>
            <a:endParaRPr/>
          </a:p>
        </p:txBody>
      </p:sp>
      <p:sp>
        <p:nvSpPr>
          <p:cNvPr id="998246249" name="Espace réservé du numéro de diapositive 3" hidden="0"/>
          <p:cNvSpPr>
            <a:spLocks noGrp="1"/>
          </p:cNvSpPr>
          <p:nvPr isPhoto="0" userDrawn="0">
            <p:ph type="sldNum" sz="quarter" idx="12" hasCustomPrompt="0"/>
          </p:nvPr>
        </p:nvSpPr>
        <p:spPr bwMode="auto"/>
        <p:txBody>
          <a:bodyPr/>
          <a:lstStyle/>
          <a:p>
            <a:pPr>
              <a:defRPr/>
            </a:pPr>
            <a:fld id="{520DCCEA-7D95-BCEB-A8E5-22D3D044B4FA}" type="slidenum">
              <a:rPr lang="fr-FR"/>
              <a:t/>
            </a:fld>
            <a:endParaRPr lang="fr-FR"/>
          </a:p>
        </p:txBody>
      </p:sp>
      <p:sp>
        <p:nvSpPr>
          <p:cNvPr id="941143269" name="Titre 1" hidden="0"/>
          <p:cNvSpPr>
            <a:spLocks noGrp="1"/>
          </p:cNvSpPr>
          <p:nvPr isPhoto="0" userDrawn="0"/>
        </p:nvSpPr>
        <p:spPr bwMode="auto">
          <a:xfrm>
            <a:off x="1351799" y="1640166"/>
            <a:ext cx="6440400" cy="1225799"/>
          </a:xfrm>
        </p:spPr>
        <p:txBody>
          <a:bodyPr vert="horz" lIns="0" tIns="0" rIns="0" bIns="0" rtlCol="0" anchor="ctr" anchorCtr="1">
            <a:noAutofit/>
          </a:bodyPr>
          <a:lstStyle>
            <a:lvl1pPr algn="ctr" defTabSz="457200">
              <a:spcBef>
                <a:spcPts val="0"/>
              </a:spcBef>
              <a:buNone/>
              <a:defRPr sz="2800" b="1">
                <a:solidFill>
                  <a:schemeClr val="bg2"/>
                </a:solidFill>
                <a:latin typeface="+mj-lt"/>
                <a:ea typeface="+mj-ea"/>
                <a:cs typeface="+mj-cs"/>
              </a:defRPr>
            </a:lvl1pPr>
          </a:lstStyle>
          <a:p>
            <a:pPr>
              <a:defRPr/>
            </a:pPr>
            <a:r>
              <a:rPr lang="en-GB"/>
              <a:t>Thank you for your attention</a:t>
            </a:r>
            <a:endParaRPr lang="en-GB"/>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1537349625" name="Espace réservé du pied de page 2" hidden="0"/>
          <p:cNvSpPr>
            <a:spLocks noGrp="1"/>
          </p:cNvSpPr>
          <p:nvPr isPhoto="0" userDrawn="0">
            <p:ph type="ftr" sz="quarter" idx="11" hasCustomPrompt="0"/>
          </p:nvPr>
        </p:nvSpPr>
        <p:spPr bwMode="auto">
          <a:xfrm>
            <a:off x="1981199" y="4767262"/>
            <a:ext cx="6553199" cy="270000"/>
          </a:xfrm>
        </p:spPr>
        <p:txBody>
          <a:bodyPr/>
          <a:lstStyle/>
          <a:p>
            <a:pPr>
              <a:defRPr/>
            </a:pPr>
            <a:r>
              <a:rPr/>
              <a:t>BGV Impedance</a:t>
            </a:r>
            <a:endParaRPr/>
          </a:p>
        </p:txBody>
      </p:sp>
      <p:sp>
        <p:nvSpPr>
          <p:cNvPr id="799811878" name="Espace réservé du numéro de diapositive 3" hidden="0"/>
          <p:cNvSpPr>
            <a:spLocks noGrp="1"/>
          </p:cNvSpPr>
          <p:nvPr isPhoto="0" userDrawn="0">
            <p:ph type="sldNum" sz="quarter" idx="12" hasCustomPrompt="0"/>
          </p:nvPr>
        </p:nvSpPr>
        <p:spPr bwMode="auto"/>
        <p:txBody>
          <a:bodyPr/>
          <a:lstStyle/>
          <a:p>
            <a:pPr>
              <a:defRPr/>
            </a:pPr>
            <a:fld id="{80AD76A1-E30A-1E3B-4A6F-C8FADE42D77E}" type="slidenum">
              <a:rPr lang="fr-FR"/>
              <a:t/>
            </a:fld>
            <a:endParaRPr lang="fr-FR"/>
          </a:p>
        </p:txBody>
      </p:sp>
      <p:sp>
        <p:nvSpPr>
          <p:cNvPr id="1663004013" name="Titre 1" hidden="0"/>
          <p:cNvSpPr>
            <a:spLocks noGrp="1"/>
          </p:cNvSpPr>
          <p:nvPr isPhoto="0" userDrawn="0"/>
        </p:nvSpPr>
        <p:spPr bwMode="auto">
          <a:xfrm>
            <a:off x="1351799" y="1640165"/>
            <a:ext cx="6440400" cy="1225799"/>
          </a:xfrm>
        </p:spPr>
        <p:txBody>
          <a:bodyPr vert="horz" lIns="0" tIns="0" rIns="0" bIns="0" rtlCol="0" anchor="ctr" anchorCtr="1">
            <a:noAutofit/>
          </a:bodyPr>
          <a:lstStyle>
            <a:lvl1pPr algn="ctr" defTabSz="457200">
              <a:spcBef>
                <a:spcPts val="0"/>
              </a:spcBef>
              <a:buNone/>
              <a:defRPr sz="2800" b="1">
                <a:solidFill>
                  <a:schemeClr val="bg2"/>
                </a:solidFill>
                <a:latin typeface="+mj-lt"/>
                <a:ea typeface="+mj-ea"/>
                <a:cs typeface="+mj-cs"/>
              </a:defRPr>
            </a:lvl1pPr>
          </a:lstStyle>
          <a:p>
            <a:pPr>
              <a:defRPr/>
            </a:pPr>
            <a:r>
              <a:rPr lang="en-GB"/>
              <a:t>Back-up</a:t>
            </a:r>
            <a:endParaRPr lang="en-GB"/>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33505041" name="Titre 1" hidden="0"/>
          <p:cNvSpPr>
            <a:spLocks noGrp="1"/>
          </p:cNvSpPr>
          <p:nvPr isPhoto="0" userDrawn="0">
            <p:ph type="title" hasCustomPrompt="1"/>
          </p:nvPr>
        </p:nvSpPr>
        <p:spPr bwMode="auto"/>
        <p:txBody>
          <a:bodyPr anchor="ctr" anchorCtr="1"/>
          <a:lstStyle/>
          <a:p>
            <a:pPr>
              <a:defRPr/>
            </a:pPr>
            <a:r>
              <a:rPr/>
              <a:t>Simulation method</a:t>
            </a:r>
            <a:endParaRPr/>
          </a:p>
        </p:txBody>
      </p:sp>
      <p:sp>
        <p:nvSpPr>
          <p:cNvPr id="597949239" name="Espace réservé du pied de page 4" hidden="0"/>
          <p:cNvSpPr>
            <a:spLocks noGrp="1"/>
          </p:cNvSpPr>
          <p:nvPr isPhoto="0" userDrawn="0">
            <p:ph type="ftr" sz="quarter" idx="11" hasCustomPrompt="0"/>
          </p:nvPr>
        </p:nvSpPr>
        <p:spPr bwMode="auto"/>
        <p:txBody>
          <a:bodyPr/>
          <a:lstStyle/>
          <a:p>
            <a:pPr>
              <a:defRPr/>
            </a:pPr>
            <a:r>
              <a:rPr/>
              <a:t>BGV Impedance</a:t>
            </a:r>
            <a:endParaRPr/>
          </a:p>
        </p:txBody>
      </p:sp>
      <p:sp>
        <p:nvSpPr>
          <p:cNvPr id="982958583" name="Espace réservé du numéro de diapositive 5" hidden="0"/>
          <p:cNvSpPr>
            <a:spLocks noGrp="1"/>
          </p:cNvSpPr>
          <p:nvPr isPhoto="0" userDrawn="0">
            <p:ph type="sldNum" sz="quarter" idx="12" hasCustomPrompt="0"/>
          </p:nvPr>
        </p:nvSpPr>
        <p:spPr bwMode="auto"/>
        <p:txBody>
          <a:bodyPr/>
          <a:lstStyle/>
          <a:p>
            <a:pPr>
              <a:defRPr/>
            </a:pPr>
            <a:fld id="{D1C0A490-7977-B267-B841-0D59A2153FD1}" type="slidenum">
              <a:rPr lang="fr-FR"/>
              <a:t/>
            </a:fld>
            <a:endParaRPr lang="fr-FR"/>
          </a:p>
        </p:txBody>
      </p:sp>
      <p:sp>
        <p:nvSpPr>
          <p:cNvPr id="1462505875" name="" hidden="0"/>
          <p:cNvSpPr txBox="1"/>
          <p:nvPr isPhoto="0" userDrawn="0"/>
        </p:nvSpPr>
        <p:spPr bwMode="auto">
          <a:xfrm flipH="0" flipV="0">
            <a:off x="597958" y="821120"/>
            <a:ext cx="8103168" cy="88395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marL="283878" lvl="0" indent="-283878" algn="just">
              <a:buFont typeface="Arial"/>
              <a:buChar char="•"/>
              <a:defRPr/>
            </a:pPr>
            <a:r>
              <a:rPr sz="1300">
                <a:solidFill>
                  <a:schemeClr val="accent5"/>
                </a:solidFill>
              </a:rPr>
              <a:t>Simulations on CST Particle Studio, using both </a:t>
            </a:r>
            <a:r>
              <a:rPr lang="en-GB" sz="1300" b="0" i="0" u="none" strike="noStrike" cap="none" spc="0">
                <a:solidFill>
                  <a:schemeClr val="accent5"/>
                </a:solidFill>
                <a:latin typeface="+mn-lt"/>
                <a:ea typeface="+mn-ea"/>
                <a:cs typeface="+mn-cs"/>
              </a:rPr>
              <a:t>Wake Field</a:t>
            </a:r>
            <a:r>
              <a:rPr sz="1300">
                <a:solidFill>
                  <a:schemeClr val="accent5"/>
                </a:solidFill>
              </a:rPr>
              <a:t> and </a:t>
            </a:r>
            <a:r>
              <a:rPr lang="en-GB" sz="1300" b="0" i="0" u="none" strike="noStrike" cap="none" spc="0">
                <a:solidFill>
                  <a:schemeClr val="accent5"/>
                </a:solidFill>
                <a:latin typeface="+mn-lt"/>
                <a:ea typeface="+mn-ea"/>
                <a:cs typeface="+mn-cs"/>
              </a:rPr>
              <a:t>Eigen Mode</a:t>
            </a:r>
            <a:r>
              <a:rPr sz="1300">
                <a:solidFill>
                  <a:schemeClr val="accent5"/>
                </a:solidFill>
              </a:rPr>
              <a:t> solvers for comparison</a:t>
            </a:r>
            <a:endParaRPr sz="1300">
              <a:solidFill>
                <a:schemeClr val="accent5"/>
              </a:solidFill>
            </a:endParaRPr>
          </a:p>
          <a:p>
            <a:pPr marL="283878" lvl="0" indent="-283878" algn="just">
              <a:buFont typeface="Arial"/>
              <a:buChar char="•"/>
              <a:defRPr/>
            </a:pPr>
            <a:r>
              <a:rPr sz="1300">
                <a:solidFill>
                  <a:schemeClr val="accent5"/>
                </a:solidFill>
              </a:rPr>
              <a:t>Between 0 and 2.8GHz</a:t>
            </a:r>
            <a:endParaRPr sz="1300">
              <a:solidFill>
                <a:schemeClr val="accent5"/>
              </a:solidFill>
            </a:endParaRPr>
          </a:p>
          <a:p>
            <a:pPr marL="283878" lvl="0" indent="-283878" algn="just">
              <a:buFont typeface="Arial"/>
              <a:buChar char="•"/>
              <a:defRPr/>
            </a:pPr>
            <a:r>
              <a:rPr sz="1300">
                <a:solidFill>
                  <a:schemeClr val="accent5"/>
                </a:solidFill>
              </a:rPr>
              <a:t>WF solver: Gaussian beam of 0.6ns width, wake length = 1km, </a:t>
            </a:r>
            <a:endParaRPr sz="1300">
              <a:solidFill>
                <a:schemeClr val="accent5"/>
              </a:solidFill>
            </a:endParaRPr>
          </a:p>
          <a:p>
            <a:pPr marL="283878" lvl="0" indent="-283878" algn="just">
              <a:buFont typeface="Arial"/>
              <a:buChar char="•"/>
              <a:defRPr/>
            </a:pPr>
            <a:r>
              <a:rPr sz="1300">
                <a:solidFill>
                  <a:schemeClr val="accent5"/>
                </a:solidFill>
              </a:rPr>
              <a:t>Particle beam parameters, wake integration method, WL, cells per WL... cf previous presentation</a:t>
            </a:r>
            <a:endParaRPr sz="1300">
              <a:solidFill>
                <a:schemeClr val="accent5"/>
              </a:solidFil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1388206913" name="Titre 1" hidden="0"/>
          <p:cNvSpPr>
            <a:spLocks noGrp="1"/>
          </p:cNvSpPr>
          <p:nvPr isPhoto="0" userDrawn="0">
            <p:ph type="title" hasCustomPrompt="1"/>
          </p:nvPr>
        </p:nvSpPr>
        <p:spPr bwMode="auto"/>
        <p:txBody>
          <a:bodyPr anchor="ctr" anchorCtr="1"/>
          <a:lstStyle/>
          <a:p>
            <a:pPr>
              <a:defRPr/>
            </a:pPr>
            <a:r>
              <a:rPr/>
              <a:t>Beam parameters</a:t>
            </a:r>
            <a:endParaRPr/>
          </a:p>
        </p:txBody>
      </p:sp>
      <p:sp>
        <p:nvSpPr>
          <p:cNvPr id="1087060125" name="Espace réservé du pied de page 4" hidden="0"/>
          <p:cNvSpPr>
            <a:spLocks noGrp="1"/>
          </p:cNvSpPr>
          <p:nvPr isPhoto="0" userDrawn="0">
            <p:ph type="ftr" sz="quarter" idx="11" hasCustomPrompt="0"/>
          </p:nvPr>
        </p:nvSpPr>
        <p:spPr bwMode="auto">
          <a:xfrm>
            <a:off x="1904999" y="4767262"/>
            <a:ext cx="6626999" cy="270000"/>
          </a:xfrm>
        </p:spPr>
        <p:txBody>
          <a:bodyPr/>
          <a:lstStyle/>
          <a:p>
            <a:pPr>
              <a:defRPr/>
            </a:pPr>
            <a:r>
              <a:rPr/>
              <a:t>BGV Impedance</a:t>
            </a:r>
            <a:endParaRPr/>
          </a:p>
        </p:txBody>
      </p:sp>
      <p:sp>
        <p:nvSpPr>
          <p:cNvPr id="669343948" name="Espace réservé du numéro de diapositive 5" hidden="0"/>
          <p:cNvSpPr>
            <a:spLocks noGrp="1"/>
          </p:cNvSpPr>
          <p:nvPr isPhoto="0" userDrawn="0">
            <p:ph type="sldNum" sz="quarter" idx="12" hasCustomPrompt="0"/>
          </p:nvPr>
        </p:nvSpPr>
        <p:spPr bwMode="auto"/>
        <p:txBody>
          <a:bodyPr/>
          <a:lstStyle/>
          <a:p>
            <a:pPr>
              <a:defRPr/>
            </a:pPr>
            <a:fld id="{89E927A7-4015-ECEA-BE6A-00C9405B8507}" type="slidenum">
              <a:rPr lang="fr-FR"/>
              <a:t/>
            </a:fld>
            <a:endParaRPr lang="fr-FR"/>
          </a:p>
        </p:txBody>
      </p:sp>
      <p:pic>
        <p:nvPicPr>
          <p:cNvPr id="704424921" name="" hidden="0"/>
          <p:cNvPicPr>
            <a:picLocks noChangeAspect="1"/>
          </p:cNvPicPr>
          <p:nvPr isPhoto="0" userDrawn="0"/>
        </p:nvPicPr>
        <p:blipFill>
          <a:blip r:embed="rId2"/>
          <a:stretch/>
        </p:blipFill>
        <p:spPr bwMode="auto">
          <a:xfrm flipH="0" flipV="0">
            <a:off x="4963948" y="1368534"/>
            <a:ext cx="3980792" cy="2985594"/>
          </a:xfrm>
          <a:prstGeom prst="rect">
            <a:avLst/>
          </a:prstGeom>
        </p:spPr>
      </p:pic>
      <p:sp>
        <p:nvSpPr>
          <p:cNvPr id="855421629" name="" hidden="0"/>
          <p:cNvSpPr txBox="1"/>
          <p:nvPr isPhoto="0" userDrawn="0"/>
        </p:nvSpPr>
        <p:spPr bwMode="auto">
          <a:xfrm flipH="0" flipV="0">
            <a:off x="4781061" y="880818"/>
            <a:ext cx="3905738" cy="48771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sz="1300"/>
              <a:t>Filling pattern (few lines of code provided by Leonardo/Chiara)</a:t>
            </a:r>
            <a:endParaRPr sz="1300"/>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318252276" name="Titre 1" hidden="0"/>
          <p:cNvSpPr>
            <a:spLocks noGrp="1"/>
          </p:cNvSpPr>
          <p:nvPr isPhoto="0" userDrawn="0">
            <p:ph type="title" hasCustomPrompt="1"/>
          </p:nvPr>
        </p:nvSpPr>
        <p:spPr bwMode="auto"/>
        <p:txBody>
          <a:bodyPr anchor="ctr" anchorCtr="1"/>
          <a:lstStyle/>
          <a:p>
            <a:pPr>
              <a:defRPr/>
            </a:pPr>
            <a:r>
              <a:rPr/>
              <a:t>Power loss – Troubles encountered</a:t>
            </a:r>
            <a:endParaRPr/>
          </a:p>
        </p:txBody>
      </p:sp>
      <p:sp>
        <p:nvSpPr>
          <p:cNvPr id="1170757830" name="Espace réservé du pied de page 4" hidden="0"/>
          <p:cNvSpPr>
            <a:spLocks noGrp="1"/>
          </p:cNvSpPr>
          <p:nvPr isPhoto="0" userDrawn="0">
            <p:ph type="ftr" sz="quarter" idx="11" hasCustomPrompt="0"/>
          </p:nvPr>
        </p:nvSpPr>
        <p:spPr bwMode="auto">
          <a:xfrm>
            <a:off x="1904999" y="4767262"/>
            <a:ext cx="6626999" cy="270000"/>
          </a:xfrm>
        </p:spPr>
        <p:txBody>
          <a:bodyPr/>
          <a:lstStyle/>
          <a:p>
            <a:pPr>
              <a:defRPr/>
            </a:pPr>
            <a:r>
              <a:rPr/>
              <a:t>BGV Impedance</a:t>
            </a:r>
            <a:endParaRPr/>
          </a:p>
        </p:txBody>
      </p:sp>
      <p:sp>
        <p:nvSpPr>
          <p:cNvPr id="471663220" name="Espace réservé du numéro de diapositive 5" hidden="0"/>
          <p:cNvSpPr>
            <a:spLocks noGrp="1"/>
          </p:cNvSpPr>
          <p:nvPr isPhoto="0" userDrawn="0">
            <p:ph type="sldNum" sz="quarter" idx="12" hasCustomPrompt="0"/>
          </p:nvPr>
        </p:nvSpPr>
        <p:spPr bwMode="auto"/>
        <p:txBody>
          <a:bodyPr/>
          <a:lstStyle/>
          <a:p>
            <a:pPr>
              <a:defRPr/>
            </a:pPr>
            <a:fld id="{EEE2290C-0068-E869-ABE8-F89ADA464D08}" type="slidenum">
              <a:rPr lang="fr-FR"/>
              <a:t/>
            </a:fld>
            <a:endParaRPr lang="fr-FR"/>
          </a:p>
        </p:txBody>
      </p:sp>
      <p:sp>
        <p:nvSpPr>
          <p:cNvPr id="919808078" name="" hidden="0"/>
          <p:cNvSpPr txBox="1"/>
          <p:nvPr isPhoto="0" userDrawn="0"/>
        </p:nvSpPr>
        <p:spPr bwMode="auto">
          <a:xfrm flipH="0" flipV="0">
            <a:off x="4240971" y="864912"/>
            <a:ext cx="4689461" cy="28959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sz="1300">
                <a:solidFill>
                  <a:schemeClr val="accent5"/>
                </a:solidFill>
              </a:rPr>
              <a:t>Gaussian bunch shape, P</a:t>
            </a:r>
            <a:r>
              <a:rPr sz="1300" baseline="-25000">
                <a:solidFill>
                  <a:schemeClr val="accent5"/>
                </a:solidFill>
              </a:rPr>
              <a:t>loss, max </a:t>
            </a:r>
            <a:r>
              <a:rPr sz="1300">
                <a:solidFill>
                  <a:schemeClr val="accent5"/>
                </a:solidFill>
              </a:rPr>
              <a:t>= 7543 W</a:t>
            </a:r>
            <a:r>
              <a:rPr sz="1300">
                <a:solidFill>
                  <a:schemeClr val="accent5"/>
                </a:solidFill>
              </a:rPr>
              <a:t> </a:t>
            </a:r>
            <a:r>
              <a:rPr sz="1300">
                <a:solidFill>
                  <a:schemeClr val="accent5"/>
                </a:solidFill>
              </a:rPr>
              <a:t>configuration:</a:t>
            </a:r>
            <a:r>
              <a:rPr sz="1300">
                <a:solidFill>
                  <a:schemeClr val="accent5"/>
                </a:solidFill>
              </a:rPr>
              <a:t> </a:t>
            </a:r>
            <a:endParaRPr sz="1300">
              <a:solidFill>
                <a:schemeClr val="accent5"/>
              </a:solidFill>
            </a:endParaRPr>
          </a:p>
        </p:txBody>
      </p:sp>
      <p:sp>
        <p:nvSpPr>
          <p:cNvPr id="77227164" name="" hidden="0"/>
          <p:cNvSpPr txBox="1"/>
          <p:nvPr isPhoto="0" userDrawn="0"/>
        </p:nvSpPr>
        <p:spPr bwMode="auto">
          <a:xfrm flipH="0" flipV="0">
            <a:off x="482843" y="864911"/>
            <a:ext cx="3350342" cy="329187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sz="1000">
                <a:solidFill>
                  <a:schemeClr val="accent5"/>
                </a:solidFill>
              </a:rPr>
              <a:t>Issues with both fq shift (high fq mode peaks being shifter to low fq -&gt; very high Ploss values) and envelope method (dependency with the number of points of the impedance spectrum -&gt; very high Ploss values again)</a:t>
            </a:r>
            <a:endParaRPr sz="1000">
              <a:solidFill>
                <a:schemeClr val="accent5"/>
              </a:solidFill>
            </a:endParaRPr>
          </a:p>
          <a:p>
            <a:pPr>
              <a:defRPr/>
            </a:pPr>
            <a:endParaRPr sz="1000">
              <a:solidFill>
                <a:schemeClr val="accent5"/>
              </a:solidFill>
            </a:endParaRPr>
          </a:p>
          <a:p>
            <a:pPr>
              <a:defRPr/>
            </a:pPr>
            <a:r>
              <a:rPr sz="1000">
                <a:solidFill>
                  <a:schemeClr val="accent5"/>
                </a:solidFill>
              </a:rPr>
              <a:t>q-Gaussian bunch shape:</a:t>
            </a:r>
            <a:endParaRPr sz="1000">
              <a:solidFill>
                <a:schemeClr val="accent5"/>
              </a:solidFill>
            </a:endParaRPr>
          </a:p>
          <a:p>
            <a:pPr marL="206778" indent="-206778">
              <a:buFont typeface="Arial"/>
              <a:buChar char="•"/>
              <a:defRPr/>
            </a:pPr>
            <a:r>
              <a:rPr sz="1000">
                <a:solidFill>
                  <a:schemeClr val="accent5"/>
                </a:solidFill>
              </a:rPr>
              <a:t>Raw spectrums, P</a:t>
            </a:r>
            <a:r>
              <a:rPr sz="1000" baseline="-25000">
                <a:solidFill>
                  <a:schemeClr val="accent5"/>
                </a:solidFill>
              </a:rPr>
              <a:t>loss </a:t>
            </a:r>
            <a:r>
              <a:rPr sz="1000">
                <a:solidFill>
                  <a:schemeClr val="accent5"/>
                </a:solidFill>
              </a:rPr>
              <a:t>= 13.89 W</a:t>
            </a:r>
            <a:endParaRPr sz="1000">
              <a:solidFill>
                <a:schemeClr val="accent5"/>
              </a:solidFill>
            </a:endParaRPr>
          </a:p>
          <a:p>
            <a:pPr marL="206778" indent="-206778">
              <a:buFont typeface="Arial"/>
              <a:buChar char="•"/>
              <a:defRPr/>
            </a:pPr>
            <a:r>
              <a:rPr sz="1000">
                <a:solidFill>
                  <a:schemeClr val="accent5"/>
                </a:solidFill>
              </a:rPr>
              <a:t>Average fq shift, </a:t>
            </a:r>
            <a:r>
              <a:rPr lang="fr-FR" sz="1000" b="0" i="0" u="none" strike="noStrike" cap="none" spc="0">
                <a:solidFill>
                  <a:schemeClr val="accent5"/>
                </a:solidFill>
                <a:latin typeface="Arial"/>
                <a:ea typeface="Arial"/>
                <a:cs typeface="Arial"/>
              </a:rPr>
              <a:t>P</a:t>
            </a:r>
            <a:r>
              <a:rPr lang="fr-FR" sz="1000" b="0" i="0" u="none" strike="noStrike" cap="none" spc="0" baseline="-25000">
                <a:solidFill>
                  <a:schemeClr val="accent5"/>
                </a:solidFill>
                <a:latin typeface="Arial"/>
                <a:ea typeface="Arial"/>
                <a:cs typeface="Arial"/>
              </a:rPr>
              <a:t>loss</a:t>
            </a:r>
            <a:r>
              <a:rPr lang="fr-FR" sz="1000" b="0" i="0" u="none" strike="noStrike" cap="none" spc="0">
                <a:solidFill>
                  <a:schemeClr val="accent5"/>
                </a:solidFill>
                <a:latin typeface="Arial"/>
                <a:ea typeface="Arial"/>
                <a:cs typeface="Arial"/>
              </a:rPr>
              <a:t>= 429.59  W</a:t>
            </a:r>
            <a:endParaRPr sz="1000" b="0" i="0" u="none" strike="noStrike" cap="none" spc="0">
              <a:solidFill>
                <a:schemeClr val="accent5"/>
              </a:solidFill>
              <a:latin typeface="Arial"/>
              <a:ea typeface="Arial"/>
              <a:cs typeface="Arial"/>
            </a:endParaRPr>
          </a:p>
          <a:p>
            <a:pPr marL="206778" indent="-206778">
              <a:buFont typeface="Arial"/>
              <a:buChar char="•"/>
              <a:defRPr/>
            </a:pPr>
            <a:r>
              <a:rPr lang="fr-FR" sz="1000" b="0" i="0" u="none" strike="noStrike" cap="none" spc="0">
                <a:solidFill>
                  <a:schemeClr val="accent5"/>
                </a:solidFill>
                <a:latin typeface="Arial"/>
                <a:ea typeface="Arial"/>
                <a:cs typeface="Arial"/>
              </a:rPr>
              <a:t>Max </a:t>
            </a:r>
            <a:r>
              <a:rPr lang="fr-FR" sz="1000" b="0" i="0" u="none" strike="noStrike" cap="none" spc="0">
                <a:solidFill>
                  <a:schemeClr val="accent5"/>
                </a:solidFill>
                <a:latin typeface="Arial"/>
                <a:ea typeface="Arial"/>
                <a:cs typeface="Arial"/>
              </a:rPr>
              <a:t>P</a:t>
            </a:r>
            <a:r>
              <a:rPr lang="fr-FR" sz="1000" b="0" i="0" u="none" strike="noStrike" cap="none" spc="0" baseline="-25000">
                <a:solidFill>
                  <a:schemeClr val="accent5"/>
                </a:solidFill>
                <a:latin typeface="Arial"/>
                <a:ea typeface="Arial"/>
                <a:cs typeface="Arial"/>
              </a:rPr>
              <a:t>loss</a:t>
            </a:r>
            <a:r>
              <a:rPr lang="fr-FR" sz="1000" b="0" i="0" u="none" strike="noStrike" cap="none" spc="0">
                <a:solidFill>
                  <a:schemeClr val="accent5"/>
                </a:solidFill>
                <a:latin typeface="Arial"/>
                <a:ea typeface="Arial"/>
                <a:cs typeface="Arial"/>
              </a:rPr>
              <a:t> configuration, </a:t>
            </a:r>
            <a:r>
              <a:rPr lang="fr-FR" sz="1000" b="0" i="0" u="none" strike="noStrike" cap="none" spc="0">
                <a:solidFill>
                  <a:schemeClr val="accent5"/>
                </a:solidFill>
                <a:latin typeface="Arial"/>
                <a:ea typeface="Arial"/>
                <a:cs typeface="Arial"/>
              </a:rPr>
              <a:t>P</a:t>
            </a:r>
            <a:r>
              <a:rPr lang="fr-FR" sz="1000" b="0" i="0" u="none" strike="noStrike" cap="none" spc="0" baseline="-25000">
                <a:solidFill>
                  <a:schemeClr val="accent5"/>
                </a:solidFill>
                <a:latin typeface="Arial"/>
                <a:ea typeface="Arial"/>
                <a:cs typeface="Arial"/>
              </a:rPr>
              <a:t>loss</a:t>
            </a:r>
            <a:r>
              <a:rPr lang="fr-FR" sz="1000" b="0" i="0" u="none" strike="noStrike" cap="none" spc="0">
                <a:solidFill>
                  <a:schemeClr val="accent5"/>
                </a:solidFill>
                <a:latin typeface="Arial"/>
                <a:ea typeface="Arial"/>
                <a:cs typeface="Arial"/>
              </a:rPr>
              <a:t> = 20546 W</a:t>
            </a:r>
            <a:endParaRPr sz="1000" b="0" i="0" u="none" strike="noStrike" cap="none" spc="0">
              <a:solidFill>
                <a:schemeClr val="accent5"/>
              </a:solidFill>
              <a:latin typeface="Arial"/>
              <a:ea typeface="Arial"/>
              <a:cs typeface="Arial"/>
            </a:endParaRPr>
          </a:p>
          <a:p>
            <a:pPr marL="206778" indent="-206778">
              <a:buFont typeface="Arial"/>
              <a:buChar char="•"/>
              <a:defRPr/>
            </a:pPr>
            <a:r>
              <a:rPr lang="fr-FR" sz="1000" b="0" i="0" u="none" strike="noStrike" cap="none" spc="0">
                <a:solidFill>
                  <a:schemeClr val="accent5"/>
                </a:solidFill>
                <a:latin typeface="Arial"/>
                <a:ea typeface="Arial"/>
                <a:cs typeface="Arial"/>
              </a:rPr>
              <a:t>Beam spectrum envelope, </a:t>
            </a:r>
            <a:r>
              <a:rPr lang="fr-FR" sz="1000" b="0" i="0" u="none" strike="noStrike" cap="none" spc="0">
                <a:solidFill>
                  <a:schemeClr val="accent5"/>
                </a:solidFill>
                <a:latin typeface="Arial"/>
                <a:ea typeface="Arial"/>
                <a:cs typeface="Arial"/>
              </a:rPr>
              <a:t>P</a:t>
            </a:r>
            <a:r>
              <a:rPr lang="fr-FR" sz="1000" b="0" i="0" u="none" strike="noStrike" cap="none" spc="0" baseline="-25000">
                <a:solidFill>
                  <a:schemeClr val="accent5"/>
                </a:solidFill>
                <a:latin typeface="Arial"/>
                <a:ea typeface="Arial"/>
                <a:cs typeface="Arial"/>
              </a:rPr>
              <a:t>loss </a:t>
            </a:r>
            <a:r>
              <a:rPr lang="fr-FR" sz="1000" b="0" i="0" u="none" strike="noStrike" cap="none" spc="0">
                <a:solidFill>
                  <a:schemeClr val="accent5"/>
                </a:solidFill>
                <a:latin typeface="Arial"/>
                <a:ea typeface="Arial"/>
                <a:cs typeface="Arial"/>
              </a:rPr>
              <a:t>= ~39 kW</a:t>
            </a:r>
            <a:endParaRPr sz="1000" b="0" i="0" u="none" strike="noStrike" cap="none" spc="0">
              <a:solidFill>
                <a:schemeClr val="accent5"/>
              </a:solidFill>
              <a:latin typeface="Arial"/>
              <a:ea typeface="Arial"/>
              <a:cs typeface="Arial"/>
            </a:endParaRPr>
          </a:p>
          <a:p>
            <a:pPr marL="206778" indent="-206778">
              <a:buFont typeface="Arial"/>
              <a:buChar char="•"/>
              <a:defRPr/>
            </a:pPr>
            <a:endParaRPr sz="1000">
              <a:solidFill>
                <a:schemeClr val="accent5"/>
              </a:solidFill>
            </a:endParaRPr>
          </a:p>
          <a:p>
            <a:pPr>
              <a:defRPr/>
            </a:pPr>
            <a:r>
              <a:rPr lang="fr-FR" sz="1000" b="0" i="0" u="none" strike="noStrike" cap="none" spc="0">
                <a:solidFill>
                  <a:schemeClr val="accent5"/>
                </a:solidFill>
                <a:latin typeface="Arial"/>
                <a:ea typeface="Arial"/>
                <a:cs typeface="Arial"/>
              </a:rPr>
              <a:t>Gaussian bunch shape:</a:t>
            </a:r>
            <a:endParaRPr sz="1000" b="0" i="0" u="none" strike="noStrike" cap="none" spc="0">
              <a:solidFill>
                <a:schemeClr val="accent5"/>
              </a:solidFill>
              <a:latin typeface="Arial"/>
              <a:ea typeface="Arial"/>
              <a:cs typeface="Arial"/>
            </a:endParaRPr>
          </a:p>
          <a:p>
            <a:pPr marL="206778" indent="-206778">
              <a:buFont typeface="Arial"/>
              <a:buChar char="•"/>
              <a:defRPr/>
            </a:pPr>
            <a:r>
              <a:rPr lang="fr-FR" sz="1000" b="0" i="0" u="none" strike="noStrike" cap="none" spc="0">
                <a:solidFill>
                  <a:schemeClr val="accent5"/>
                </a:solidFill>
                <a:latin typeface="Arial"/>
                <a:ea typeface="Arial"/>
                <a:cs typeface="Arial"/>
              </a:rPr>
              <a:t>Raw spectrums, P</a:t>
            </a:r>
            <a:r>
              <a:rPr lang="fr-FR" sz="1000" b="0" i="0" u="none" strike="noStrike" cap="none" spc="0" baseline="-25000">
                <a:solidFill>
                  <a:schemeClr val="accent5"/>
                </a:solidFill>
                <a:latin typeface="Arial"/>
                <a:ea typeface="Arial"/>
                <a:cs typeface="Arial"/>
              </a:rPr>
              <a:t>loss </a:t>
            </a:r>
            <a:r>
              <a:rPr lang="fr-FR" sz="1000" b="0" i="0" u="none" strike="noStrike" cap="none" spc="0">
                <a:solidFill>
                  <a:schemeClr val="accent5"/>
                </a:solidFill>
                <a:latin typeface="Arial"/>
                <a:ea typeface="Arial"/>
                <a:cs typeface="Arial"/>
              </a:rPr>
              <a:t>= 10.99 W</a:t>
            </a:r>
            <a:endParaRPr sz="1000">
              <a:solidFill>
                <a:schemeClr val="accent5"/>
              </a:solidFill>
            </a:endParaRPr>
          </a:p>
          <a:p>
            <a:pPr marL="206778" indent="-206778">
              <a:buFont typeface="Arial"/>
              <a:buChar char="•"/>
              <a:defRPr/>
            </a:pPr>
            <a:r>
              <a:rPr lang="fr-FR" sz="1000" b="0" i="0" u="none" strike="noStrike" cap="none" spc="0">
                <a:solidFill>
                  <a:schemeClr val="accent5"/>
                </a:solidFill>
                <a:latin typeface="Arial"/>
                <a:ea typeface="Arial"/>
                <a:cs typeface="Arial"/>
              </a:rPr>
              <a:t>Average fq shift, </a:t>
            </a:r>
            <a:r>
              <a:rPr lang="fr-FR" sz="1000" b="0" i="0" u="none" strike="noStrike" cap="none" spc="0">
                <a:solidFill>
                  <a:schemeClr val="accent5"/>
                </a:solidFill>
                <a:latin typeface="Arial"/>
                <a:ea typeface="Arial"/>
                <a:cs typeface="Arial"/>
              </a:rPr>
              <a:t>P</a:t>
            </a:r>
            <a:r>
              <a:rPr lang="fr-FR" sz="1000" b="0" i="0" u="none" strike="noStrike" cap="none" spc="0" baseline="-25000">
                <a:solidFill>
                  <a:schemeClr val="accent5"/>
                </a:solidFill>
                <a:latin typeface="Arial"/>
                <a:ea typeface="Arial"/>
                <a:cs typeface="Arial"/>
              </a:rPr>
              <a:t>loss </a:t>
            </a:r>
            <a:r>
              <a:rPr lang="fr-FR" sz="1000" b="0" i="0" u="none" strike="noStrike" cap="none" spc="0">
                <a:solidFill>
                  <a:schemeClr val="accent5"/>
                </a:solidFill>
                <a:latin typeface="Arial"/>
                <a:ea typeface="Arial"/>
                <a:cs typeface="Arial"/>
              </a:rPr>
              <a:t>=</a:t>
            </a:r>
            <a:r>
              <a:rPr lang="fr-FR" sz="1000" b="0" i="0" u="none" strike="noStrike" cap="none" spc="0">
                <a:solidFill>
                  <a:schemeClr val="accent5"/>
                </a:solidFill>
                <a:latin typeface="Arial"/>
                <a:ea typeface="Arial"/>
                <a:cs typeface="Arial"/>
              </a:rPr>
              <a:t> (forgot)</a:t>
            </a:r>
            <a:endParaRPr sz="1000" b="0" i="0" u="none" strike="noStrike" cap="none" spc="0">
              <a:solidFill>
                <a:schemeClr val="accent5"/>
              </a:solidFill>
              <a:latin typeface="Arial"/>
              <a:ea typeface="Arial"/>
              <a:cs typeface="Arial"/>
            </a:endParaRPr>
          </a:p>
          <a:p>
            <a:pPr marL="206778" indent="-206778">
              <a:buFont typeface="Arial"/>
              <a:buChar char="•"/>
              <a:defRPr/>
            </a:pPr>
            <a:r>
              <a:rPr lang="fr-FR" sz="1000" b="0" i="0" u="none" strike="noStrike" cap="none" spc="0">
                <a:solidFill>
                  <a:schemeClr val="accent5"/>
                </a:solidFill>
                <a:latin typeface="Arial"/>
                <a:ea typeface="Arial"/>
                <a:cs typeface="Arial"/>
              </a:rPr>
              <a:t>Max </a:t>
            </a:r>
            <a:r>
              <a:rPr lang="fr-FR" sz="1000" b="0" i="0" u="none" strike="noStrike" cap="none" spc="0">
                <a:solidFill>
                  <a:schemeClr val="accent5"/>
                </a:solidFill>
                <a:latin typeface="Arial"/>
                <a:ea typeface="Arial"/>
                <a:cs typeface="Arial"/>
              </a:rPr>
              <a:t>P</a:t>
            </a:r>
            <a:r>
              <a:rPr lang="fr-FR" sz="1000" b="0" i="0" u="none" strike="noStrike" cap="none" spc="0" baseline="-25000">
                <a:solidFill>
                  <a:schemeClr val="accent5"/>
                </a:solidFill>
                <a:latin typeface="Arial"/>
                <a:ea typeface="Arial"/>
                <a:cs typeface="Arial"/>
              </a:rPr>
              <a:t>loss</a:t>
            </a:r>
            <a:r>
              <a:rPr lang="fr-FR" sz="1000" b="0" i="0" u="none" strike="noStrike" cap="none" spc="0">
                <a:solidFill>
                  <a:schemeClr val="accent5"/>
                </a:solidFill>
                <a:latin typeface="Arial"/>
                <a:ea typeface="Arial"/>
                <a:cs typeface="Arial"/>
              </a:rPr>
              <a:t> configuration, </a:t>
            </a:r>
            <a:r>
              <a:rPr lang="fr-FR" sz="1000" b="0" i="0" u="none" strike="noStrike" cap="none" spc="0">
                <a:solidFill>
                  <a:schemeClr val="accent5"/>
                </a:solidFill>
                <a:latin typeface="Arial"/>
                <a:ea typeface="Arial"/>
                <a:cs typeface="Arial"/>
              </a:rPr>
              <a:t>P</a:t>
            </a:r>
            <a:r>
              <a:rPr lang="fr-FR" sz="1000" b="0" i="0" u="none" strike="noStrike" cap="none" spc="0" baseline="-25000">
                <a:solidFill>
                  <a:schemeClr val="accent5"/>
                </a:solidFill>
                <a:latin typeface="Arial"/>
                <a:ea typeface="Arial"/>
                <a:cs typeface="Arial"/>
              </a:rPr>
              <a:t>loss </a:t>
            </a:r>
            <a:r>
              <a:rPr lang="fr-FR" sz="1000" b="0" i="0" u="none" strike="noStrike" cap="none" spc="0">
                <a:solidFill>
                  <a:schemeClr val="accent5"/>
                </a:solidFill>
                <a:latin typeface="Arial"/>
                <a:ea typeface="Arial"/>
                <a:cs typeface="Arial"/>
              </a:rPr>
              <a:t>= 7543 W</a:t>
            </a:r>
            <a:endParaRPr sz="1000" b="0" i="0" u="none" strike="noStrike" cap="none" spc="0">
              <a:solidFill>
                <a:schemeClr val="accent5"/>
              </a:solidFill>
              <a:latin typeface="Arial"/>
              <a:ea typeface="Arial"/>
              <a:cs typeface="Arial"/>
            </a:endParaRPr>
          </a:p>
          <a:p>
            <a:pPr marL="206778" indent="-206778">
              <a:buFont typeface="Arial"/>
              <a:buChar char="•"/>
              <a:defRPr/>
            </a:pPr>
            <a:r>
              <a:rPr lang="fr-FR" sz="1000" b="0" i="0" u="none" strike="noStrike" cap="none" spc="0">
                <a:solidFill>
                  <a:schemeClr val="accent5"/>
                </a:solidFill>
                <a:latin typeface="Arial"/>
                <a:ea typeface="Arial"/>
                <a:cs typeface="Arial"/>
              </a:rPr>
              <a:t>Beam spectrum envelope, </a:t>
            </a:r>
            <a:r>
              <a:rPr lang="fr-FR" sz="1000" b="0" i="0" u="none" strike="noStrike" cap="none" spc="0">
                <a:solidFill>
                  <a:schemeClr val="accent5"/>
                </a:solidFill>
                <a:latin typeface="Arial"/>
                <a:ea typeface="Arial"/>
                <a:cs typeface="Arial"/>
              </a:rPr>
              <a:t>P</a:t>
            </a:r>
            <a:r>
              <a:rPr lang="fr-FR" sz="1000" b="0" i="0" u="none" strike="noStrike" cap="none" spc="0" baseline="-25000">
                <a:solidFill>
                  <a:schemeClr val="accent5"/>
                </a:solidFill>
                <a:latin typeface="Arial"/>
                <a:ea typeface="Arial"/>
                <a:cs typeface="Arial"/>
              </a:rPr>
              <a:t>loss</a:t>
            </a:r>
            <a:r>
              <a:rPr lang="fr-FR" sz="1000" b="0" i="0" u="none" strike="noStrike" cap="none" spc="0">
                <a:solidFill>
                  <a:schemeClr val="accent5"/>
                </a:solidFill>
                <a:latin typeface="Arial"/>
                <a:ea typeface="Arial"/>
                <a:cs typeface="Arial"/>
              </a:rPr>
              <a:t>= </a:t>
            </a:r>
            <a:r>
              <a:rPr lang="fr-FR" sz="1000" b="0" i="0" u="none" strike="noStrike" cap="none" spc="0">
                <a:solidFill>
                  <a:schemeClr val="accent5"/>
                </a:solidFill>
                <a:latin typeface="Arial"/>
                <a:ea typeface="Arial"/>
                <a:cs typeface="Arial"/>
              </a:rPr>
              <a:t>~30 kW</a:t>
            </a:r>
            <a:endParaRPr sz="1000" b="0" i="0" u="none" strike="noStrike" cap="none" spc="0">
              <a:solidFill>
                <a:schemeClr val="accent5"/>
              </a:solidFill>
              <a:latin typeface="Arial"/>
              <a:ea typeface="Arial"/>
              <a:cs typeface="Arial"/>
            </a:endParaRPr>
          </a:p>
          <a:p>
            <a:pPr marL="206778" indent="-206778">
              <a:buFont typeface="Arial"/>
              <a:buChar char="•"/>
              <a:defRPr/>
            </a:pPr>
            <a:endParaRPr sz="1000" b="0" i="0" u="none" strike="noStrike" cap="none" spc="0">
              <a:solidFill>
                <a:schemeClr val="accent5"/>
              </a:solidFill>
              <a:latin typeface="Arial"/>
              <a:ea typeface="Arial"/>
              <a:cs typeface="Arial"/>
            </a:endParaRPr>
          </a:p>
          <a:p>
            <a:pPr>
              <a:defRPr/>
            </a:pPr>
            <a:endParaRPr sz="1000" b="0" i="0" u="none" strike="noStrike" cap="none" spc="0">
              <a:solidFill>
                <a:schemeClr val="accent5"/>
              </a:solidFill>
              <a:latin typeface="Arial"/>
              <a:ea typeface="Arial"/>
              <a:cs typeface="Arial"/>
            </a:endParaRPr>
          </a:p>
          <a:p>
            <a:pPr>
              <a:defRPr/>
            </a:pPr>
            <a:r>
              <a:rPr sz="1000" b="0" i="0" u="none" strike="noStrike" cap="none" spc="0">
                <a:solidFill>
                  <a:schemeClr val="accent5"/>
                </a:solidFill>
                <a:latin typeface="Arial"/>
                <a:ea typeface="Arial"/>
                <a:cs typeface="Arial"/>
              </a:rPr>
              <a:t>Solution : use fq shift method with adding zeros at the end of the impedance spectrum.</a:t>
            </a:r>
            <a:endParaRPr sz="1000" b="0" i="0" u="none" strike="noStrike" cap="none" spc="0">
              <a:solidFill>
                <a:schemeClr val="accent5"/>
              </a:solidFill>
              <a:latin typeface="Arial"/>
              <a:ea typeface="Arial"/>
              <a:cs typeface="Arial"/>
            </a:endParaRPr>
          </a:p>
          <a:p>
            <a:pPr>
              <a:defRPr/>
            </a:pPr>
            <a:endParaRPr sz="1000">
              <a:solidFill>
                <a:schemeClr val="accent5"/>
              </a:solidFill>
            </a:endParaRPr>
          </a:p>
        </p:txBody>
      </p:sp>
      <p:pic>
        <p:nvPicPr>
          <p:cNvPr id="2124060947" name="" hidden="0"/>
          <p:cNvPicPr>
            <a:picLocks noChangeAspect="1"/>
          </p:cNvPicPr>
          <p:nvPr isPhoto="0" userDrawn="0"/>
        </p:nvPicPr>
        <p:blipFill>
          <a:blip r:embed="rId2"/>
          <a:stretch/>
        </p:blipFill>
        <p:spPr bwMode="auto">
          <a:xfrm flipH="0" flipV="0">
            <a:off x="4051721" y="1359428"/>
            <a:ext cx="4543776" cy="3407832"/>
          </a:xfrm>
          <a:prstGeom prst="rect">
            <a:avLst/>
          </a:prstGeom>
        </p:spPr>
      </p:pic>
      <p:cxnSp>
        <p:nvCxnSpPr>
          <p:cNvPr id="47250905" name="" hidden="0"/>
          <p:cNvCxnSpPr>
            <a:cxnSpLocks/>
          </p:cNvCxnSpPr>
          <p:nvPr isPhoto="0" userDrawn="0"/>
        </p:nvCxnSpPr>
        <p:spPr bwMode="auto">
          <a:xfrm rot="0" flipH="1" flipV="0">
            <a:off x="3504165" y="3608915"/>
            <a:ext cx="994833" cy="349249"/>
          </a:xfrm>
          <a:prstGeom prst="line">
            <a:avLst/>
          </a:prstGeom>
          <a:ln w="12699" cap="flat" cmpd="sng" algn="ctr">
            <a:solidFill>
              <a:schemeClr val="accent6"/>
            </a:solidFill>
            <a:prstDash val="solid"/>
            <a:headEnd type="triangle"/>
            <a:tailEnd type="none" len="med"/>
          </a:ln>
        </p:spPr>
        <p:style>
          <a:lnRef idx="1">
            <a:schemeClr val="accent1"/>
          </a:lnRef>
          <a:fillRef idx="3">
            <a:schemeClr val="accent1"/>
          </a:fillRef>
          <a:effectRef idx="2">
            <a:schemeClr val="accent1"/>
          </a:effectRef>
          <a:fontRef idx="minor">
            <a:schemeClr val="lt1"/>
          </a:fontRef>
        </p:style>
      </p:cxnSp>
      <p:sp>
        <p:nvSpPr>
          <p:cNvPr id="311602841" name="" hidden="0"/>
          <p:cNvSpPr txBox="1"/>
          <p:nvPr isPhoto="0" userDrawn="0"/>
        </p:nvSpPr>
        <p:spPr bwMode="auto">
          <a:xfrm flipH="0" flipV="0">
            <a:off x="2151318" y="3958165"/>
            <a:ext cx="2064036" cy="426754"/>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sz="1100">
                <a:solidFill>
                  <a:schemeClr val="accent6"/>
                </a:solidFill>
              </a:rPr>
              <a:t>Last impedance peak shifted to low frequencies (np.roll() )</a:t>
            </a:r>
            <a:endParaRPr sz="1100">
              <a:solidFill>
                <a:schemeClr val="accent6"/>
              </a:solidFil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pic>
        <p:nvPicPr>
          <p:cNvPr id="1162738461" name="" hidden="0"/>
          <p:cNvPicPr>
            <a:picLocks noChangeAspect="1"/>
          </p:cNvPicPr>
          <p:nvPr isPhoto="0" userDrawn="0"/>
        </p:nvPicPr>
        <p:blipFill>
          <a:blip r:embed="rId2"/>
          <a:stretch/>
        </p:blipFill>
        <p:spPr bwMode="auto">
          <a:xfrm flipH="0" flipV="0">
            <a:off x="4572000" y="917223"/>
            <a:ext cx="3922473" cy="2941855"/>
          </a:xfrm>
          <a:prstGeom prst="rect">
            <a:avLst/>
          </a:prstGeom>
        </p:spPr>
      </p:pic>
      <p:pic>
        <p:nvPicPr>
          <p:cNvPr id="580708016" name="" hidden="0"/>
          <p:cNvPicPr>
            <a:picLocks noChangeAspect="1"/>
          </p:cNvPicPr>
          <p:nvPr isPhoto="0" userDrawn="0"/>
        </p:nvPicPr>
        <p:blipFill>
          <a:blip r:embed="rId3"/>
          <a:stretch/>
        </p:blipFill>
        <p:spPr bwMode="auto">
          <a:xfrm flipH="0" flipV="0">
            <a:off x="307671" y="917223"/>
            <a:ext cx="4165794" cy="3124345"/>
          </a:xfrm>
          <a:prstGeom prst="rect">
            <a:avLst/>
          </a:prstGeom>
        </p:spPr>
      </p:pic>
      <p:sp>
        <p:nvSpPr>
          <p:cNvPr id="371429508" name="Titre 1" hidden="0"/>
          <p:cNvSpPr>
            <a:spLocks noGrp="1"/>
          </p:cNvSpPr>
          <p:nvPr isPhoto="0" userDrawn="0">
            <p:ph type="title" hasCustomPrompt="1"/>
          </p:nvPr>
        </p:nvSpPr>
        <p:spPr bwMode="auto"/>
        <p:txBody>
          <a:bodyPr anchor="ctr" anchorCtr="1"/>
          <a:lstStyle/>
          <a:p>
            <a:pPr>
              <a:defRPr/>
            </a:pPr>
            <a:r>
              <a:rPr/>
              <a:t>Power loss – Beam Spectrum </a:t>
            </a:r>
            <a:br>
              <a:rPr/>
            </a:br>
            <a:r>
              <a:rPr/>
              <a:t>Gaussian shapes</a:t>
            </a:r>
            <a:endParaRPr/>
          </a:p>
        </p:txBody>
      </p:sp>
      <p:sp>
        <p:nvSpPr>
          <p:cNvPr id="135543973" name="Espace réservé du pied de page 4" hidden="0"/>
          <p:cNvSpPr>
            <a:spLocks noGrp="1"/>
          </p:cNvSpPr>
          <p:nvPr isPhoto="0" userDrawn="0">
            <p:ph type="ftr" sz="quarter" idx="11" hasCustomPrompt="0"/>
          </p:nvPr>
        </p:nvSpPr>
        <p:spPr bwMode="auto">
          <a:xfrm>
            <a:off x="1904999" y="4767262"/>
            <a:ext cx="6626999" cy="270000"/>
          </a:xfrm>
        </p:spPr>
        <p:txBody>
          <a:bodyPr/>
          <a:lstStyle/>
          <a:p>
            <a:pPr>
              <a:defRPr/>
            </a:pPr>
            <a:r>
              <a:rPr/>
              <a:t>BGV Impedance</a:t>
            </a:r>
            <a:endParaRPr/>
          </a:p>
        </p:txBody>
      </p:sp>
      <p:sp>
        <p:nvSpPr>
          <p:cNvPr id="1677534702" name="Espace réservé du numéro de diapositive 5" hidden="0"/>
          <p:cNvSpPr>
            <a:spLocks noGrp="1"/>
          </p:cNvSpPr>
          <p:nvPr isPhoto="0" userDrawn="0">
            <p:ph type="sldNum" sz="quarter" idx="12" hasCustomPrompt="0"/>
          </p:nvPr>
        </p:nvSpPr>
        <p:spPr bwMode="auto"/>
        <p:txBody>
          <a:bodyPr/>
          <a:lstStyle/>
          <a:p>
            <a:pPr>
              <a:defRPr/>
            </a:pPr>
            <a:fld id="{92F32791-C805-E342-B451-B73283D3FCE3}" type="slidenum">
              <a:rPr lang="fr-FR"/>
              <a:t/>
            </a:fld>
            <a:endParaRPr lang="fr-FR"/>
          </a:p>
        </p:txBody>
      </p:sp>
      <p:sp>
        <p:nvSpPr>
          <p:cNvPr id="612036684" name="" hidden="0"/>
          <p:cNvSpPr txBox="1"/>
          <p:nvPr isPhoto="0" userDrawn="0"/>
        </p:nvSpPr>
        <p:spPr bwMode="auto">
          <a:xfrm flipH="0" flipV="0">
            <a:off x="4763619" y="864912"/>
            <a:ext cx="4686077" cy="28959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sz="1300"/>
              <a:t>q-Gaussian bunch shape, beam spectrum :</a:t>
            </a:r>
            <a:endParaRPr sz="1300"/>
          </a:p>
        </p:txBody>
      </p:sp>
      <p:sp>
        <p:nvSpPr>
          <p:cNvPr id="859201897" name="" hidden="0"/>
          <p:cNvSpPr txBox="1"/>
          <p:nvPr isPhoto="0" userDrawn="0"/>
        </p:nvSpPr>
        <p:spPr bwMode="auto">
          <a:xfrm flipH="0" flipV="0">
            <a:off x="406206" y="864912"/>
            <a:ext cx="4303140" cy="28959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sz="1300"/>
              <a:t>Gaussian bunch shape, beam spectrum :</a:t>
            </a:r>
            <a:endParaRPr sz="1300"/>
          </a:p>
        </p:txBody>
      </p:sp>
      <p:sp>
        <p:nvSpPr>
          <p:cNvPr id="1007513906" name="" hidden="0"/>
          <p:cNvSpPr txBox="1"/>
          <p:nvPr isPhoto="0" userDrawn="0"/>
        </p:nvSpPr>
        <p:spPr bwMode="auto">
          <a:xfrm flipH="0" flipV="0">
            <a:off x="244499" y="4076577"/>
            <a:ext cx="8435789" cy="52805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sz="1100"/>
              <a:t>Gaussian shape :  f(x)=</a:t>
            </a:r>
            <mc:AlternateContent xmlns:mc="http://schemas.openxmlformats.org/markup-compatibility/2006" xmlns:m="http://schemas.openxmlformats.org/officeDocument/2006/math">
              <mc:Choice xmlns:a14="http://schemas.microsoft.com/office/drawing/2010/main" Requires="a14">
                <a14:m>
                  <m:oMathPara>
                    <m:oMathParaPr/>
                    <m:oMath>
                      <m:f>
                        <m:fPr>
                          <m:ctrlPr>
                            <a:rPr sz="1100" i="1">
                              <a:latin typeface="Cambria Math"/>
                              <a:ea typeface="Cambria Math"/>
                              <a:cs typeface="Cambria Math"/>
                            </a:rPr>
                          </m:ctrlPr>
                        </m:fPr>
                        <m:num>
                          <m:r>
                            <m:rPr>
                              <m:sty m:val="i"/>
                            </m:rPr>
                            <a:rPr sz="1100">
                              <a:latin typeface="Cambria Math"/>
                              <a:ea typeface="Cambria Math"/>
                              <a:cs typeface="Cambria Math"/>
                            </a:rPr>
                            <m:t>1</m:t>
                          </m:r>
                        </m:num>
                        <m:den>
                          <m:sSub>
                            <m:sSubPr>
                              <m:ctrlPr>
                                <a:rPr sz="1100" i="1">
                                  <a:latin typeface="Cambria Math"/>
                                  <a:ea typeface="Cambria Math"/>
                                  <a:cs typeface="Cambria Math"/>
                                </a:rPr>
                              </m:ctrlPr>
                            </m:sSubPr>
                            <m:e>
                              <m:r>
                                <m:rPr>
                                  <m:sty m:val="i"/>
                                </m:rPr>
                                <a:rPr sz="1100">
                                  <a:latin typeface="Cambria Math"/>
                                  <a:ea typeface="Cambria Math"/>
                                  <a:cs typeface="Cambria Math"/>
                                </a:rPr>
                                <m:t>b</m:t>
                              </m:r>
                            </m:e>
                            <m:sub>
                              <m:r>
                                <m:rPr>
                                  <m:sty m:val="i"/>
                                </m:rPr>
                                <a:rPr sz="1100">
                                  <a:latin typeface="Cambria Math"/>
                                  <a:ea typeface="Cambria Math"/>
                                  <a:cs typeface="Cambria Math"/>
                                </a:rPr>
                                <m:t>L</m:t>
                              </m:r>
                            </m:sub>
                          </m:sSub>
                        </m:den>
                      </m:f>
                      <m:r>
                        <m:rPr/>
                        <a:rPr sz="1100"/>
                        <m:t>…</m:t>
                      </m:r>
                    </m:oMath>
                  </m:oMathPara>
                </a14:m>
              </mc:Choice>
              <mc:Fallback/>
            </mc:AlternateContent>
            <a:r>
              <a:rPr sz="1100"/>
              <a:t>         			-&gt; Spectrum envelope: FT[f(x)](f)=exp(-2*(pi*f*b</a:t>
            </a:r>
            <a:r>
              <a:rPr sz="1100" baseline="-25000"/>
              <a:t>L</a:t>
            </a:r>
            <a:r>
              <a:rPr sz="1100"/>
              <a:t>)^2)</a:t>
            </a:r>
            <a:endParaRPr sz="1100"/>
          </a:p>
          <a:p>
            <a:pPr>
              <a:defRPr/>
            </a:pPr>
            <a:r>
              <a:rPr sz="1100"/>
              <a:t>q-Gaussian :  (cf. formula from ) with RMS ...           -&gt; No simple analytical FT formula -&gt; hand-made envelope</a:t>
            </a:r>
            <a:endParaRPr sz="1100"/>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980606704" name="Titre 1" hidden="0"/>
          <p:cNvSpPr>
            <a:spLocks noGrp="1"/>
          </p:cNvSpPr>
          <p:nvPr isPhoto="0" userDrawn="0">
            <p:ph type="title" hasCustomPrompt="0"/>
          </p:nvPr>
        </p:nvSpPr>
        <p:spPr bwMode="auto"/>
        <p:txBody>
          <a:bodyPr/>
          <a:lstStyle/>
          <a:p>
            <a:pPr>
              <a:defRPr/>
            </a:pPr>
            <a:r>
              <a:rPr lang="en-GB"/>
              <a:t>Introduction</a:t>
            </a:r>
            <a:endParaRPr lang="en-GB"/>
          </a:p>
        </p:txBody>
      </p:sp>
      <p:sp>
        <p:nvSpPr>
          <p:cNvPr id="1453631265" name="Espace réservé du texte 2" hidden="0"/>
          <p:cNvSpPr>
            <a:spLocks noGrp="1"/>
          </p:cNvSpPr>
          <p:nvPr isPhoto="0" userDrawn="0">
            <p:ph type="body" idx="1" hasCustomPrompt="0"/>
          </p:nvPr>
        </p:nvSpPr>
        <p:spPr bwMode="auto">
          <a:xfrm flipH="0" flipV="0">
            <a:off x="457198" y="836868"/>
            <a:ext cx="8409600" cy="976565"/>
          </a:xfrm>
        </p:spPr>
        <p:txBody>
          <a:bodyPr vertOverflow="overflow" horzOverflow="clip" vert="horz" wrap="square" lIns="0" tIns="0" rIns="0" bIns="0" numCol="1" spcCol="0" rtlCol="0" fromWordArt="0" anchor="t" anchorCtr="0" forceAA="0" upright="0" compatLnSpc="0">
            <a:normAutofit/>
          </a:bodyPr>
          <a:lstStyle/>
          <a:p>
            <a:pPr marL="305907" marR="0" indent="-305907" algn="l" defTabSz="457200">
              <a:lnSpc>
                <a:spcPct val="100000"/>
              </a:lnSpc>
              <a:spcBef>
                <a:spcPts val="0"/>
              </a:spcBef>
              <a:spcAft>
                <a:spcPts val="0"/>
              </a:spcAft>
              <a:buClr>
                <a:schemeClr val="tx1"/>
              </a:buClr>
              <a:buFont typeface="Arial"/>
              <a:buChar char="•"/>
              <a:defRPr/>
            </a:pPr>
            <a:r>
              <a:rPr lang="en-GB" sz="1400" b="1" strike="noStrike" cap="none" spc="0"/>
              <a:t>Non-invasive transverse beam profile monitor</a:t>
            </a:r>
            <a:r>
              <a:rPr lang="en-GB" sz="1400" b="0" strike="noStrike" cap="none" spc="0"/>
              <a:t> based on the reconstruction of vertices of beam-gas inelastic hadronic interactions.</a:t>
            </a:r>
            <a:endParaRPr lang="en-GB" sz="1400" b="0" strike="noStrike" cap="none" spc="0"/>
          </a:p>
          <a:p>
            <a:pPr marL="305907" marR="0" indent="-305907" algn="l" defTabSz="457200">
              <a:lnSpc>
                <a:spcPct val="100000"/>
              </a:lnSpc>
              <a:spcBef>
                <a:spcPts val="0"/>
              </a:spcBef>
              <a:spcAft>
                <a:spcPts val="0"/>
              </a:spcAft>
              <a:buClr>
                <a:schemeClr val="tx1"/>
              </a:buClr>
              <a:buFont typeface="Arial"/>
              <a:buChar char="•"/>
              <a:defRPr/>
            </a:pPr>
            <a:r>
              <a:rPr lang="en-GB" sz="1400" b="0" strike="noStrike" cap="none" spc="0"/>
              <a:t>Provide </a:t>
            </a:r>
            <a:r>
              <a:rPr lang="en-GB" sz="1400" b="1" strike="noStrike" cap="none" spc="0"/>
              <a:t>continuous emittance and beam profile measurement </a:t>
            </a:r>
            <a:r>
              <a:rPr lang="en-GB" sz="1400" b="0" strike="noStrike" cap="none" spc="0"/>
              <a:t>throughout the LHC accelerator cycle (450 GeV to 7 TeV).</a:t>
            </a:r>
            <a:endParaRPr sz="1400" b="0" strike="noStrike" cap="none" spc="0"/>
          </a:p>
        </p:txBody>
      </p:sp>
      <p:sp>
        <p:nvSpPr>
          <p:cNvPr id="704970381" name="Espace réservé du numéro de diapositive 7" hidden="0"/>
          <p:cNvSpPr>
            <a:spLocks noGrp="1"/>
          </p:cNvSpPr>
          <p:nvPr isPhoto="0" userDrawn="0">
            <p:ph type="sldNum" sz="quarter" idx="12" hasCustomPrompt="0"/>
          </p:nvPr>
        </p:nvSpPr>
        <p:spPr bwMode="auto"/>
        <p:txBody>
          <a:bodyPr/>
          <a:lstStyle/>
          <a:p>
            <a:pPr>
              <a:defRPr/>
            </a:pPr>
            <a:fld id="{81F90D38-A6F9-C3B2-B4B7-4CE8149938F4}" type="slidenum">
              <a:rPr lang="fr-FR"/>
              <a:t/>
            </a:fld>
            <a:endParaRPr lang="fr-FR"/>
          </a:p>
        </p:txBody>
      </p:sp>
      <p:pic>
        <p:nvPicPr>
          <p:cNvPr id="1749606957" name="Image 6" descr="CERN-logo_outline.jpg" hidden="0"/>
          <p:cNvPicPr>
            <a:picLocks noChangeAspect="1"/>
          </p:cNvPicPr>
          <p:nvPr isPhoto="0" userDrawn="0"/>
        </p:nvPicPr>
        <p:blipFill>
          <a:blip r:embed="rId2"/>
          <a:stretch/>
        </p:blipFill>
        <p:spPr bwMode="auto">
          <a:xfrm>
            <a:off x="1434150" y="4563938"/>
            <a:ext cx="486862" cy="478800"/>
          </a:xfrm>
          <a:prstGeom prst="rect">
            <a:avLst/>
          </a:prstGeom>
        </p:spPr>
      </p:pic>
      <p:pic>
        <p:nvPicPr>
          <p:cNvPr id="1621236134" name="" hidden="0"/>
          <p:cNvPicPr>
            <a:picLocks noChangeAspect="1"/>
          </p:cNvPicPr>
          <p:nvPr isPhoto="0" userDrawn="0"/>
        </p:nvPicPr>
        <p:blipFill>
          <a:blip r:embed="rId3"/>
          <a:stretch/>
        </p:blipFill>
        <p:spPr bwMode="auto">
          <a:xfrm flipH="0" flipV="0">
            <a:off x="1808335" y="1738881"/>
            <a:ext cx="5707324" cy="1802715"/>
          </a:xfrm>
          <a:prstGeom prst="rect">
            <a:avLst/>
          </a:prstGeom>
        </p:spPr>
      </p:pic>
      <p:sp>
        <p:nvSpPr>
          <p:cNvPr id="870025541" name="Espace réservé du texte 2" hidden="0"/>
          <p:cNvSpPr>
            <a:spLocks noGrp="1"/>
          </p:cNvSpPr>
          <p:nvPr isPhoto="0" userDrawn="0"/>
        </p:nvSpPr>
        <p:spPr bwMode="auto">
          <a:xfrm flipH="0" flipV="0">
            <a:off x="457197" y="3464749"/>
            <a:ext cx="8409600" cy="1024635"/>
          </a:xfrm>
        </p:spPr>
        <p:txBody>
          <a:bodyPr vertOverflow="overflow" horzOverflow="clip" vert="horz" wrap="square" lIns="0" tIns="0" rIns="0" bIns="0" numCol="1" spcCol="0" rtlCol="0" fromWordArt="0" anchor="t" anchorCtr="0" forceAA="0" upright="0" compatLnSpc="0">
            <a:normAutofit/>
          </a:bodyPr>
          <a:lstStyle>
            <a:lvl1pPr marL="0" indent="0" algn="ctr" defTabSz="457200">
              <a:spcBef>
                <a:spcPts val="0"/>
              </a:spcBef>
              <a:buClr>
                <a:schemeClr val="accent6"/>
              </a:buClr>
              <a:buFont typeface="Wingdings"/>
              <a:buNone/>
              <a:defRPr sz="2000" b="1">
                <a:solidFill>
                  <a:schemeClr val="accent5"/>
                </a:solidFill>
                <a:latin typeface="+mn-lt"/>
                <a:ea typeface="+mn-ea"/>
                <a:cs typeface="+mn-cs"/>
              </a:defRPr>
            </a:lvl1pPr>
            <a:lvl2pPr marL="457200" indent="0" algn="ctr" defTabSz="457200">
              <a:spcBef>
                <a:spcPts val="0"/>
              </a:spcBef>
              <a:buClr>
                <a:schemeClr val="accent6"/>
              </a:buClr>
              <a:buFont typeface="Wingdings"/>
              <a:buNone/>
              <a:defRPr sz="2000" b="1">
                <a:solidFill>
                  <a:schemeClr val="accent5"/>
                </a:solidFill>
                <a:latin typeface="+mn-lt"/>
                <a:ea typeface="+mn-ea"/>
                <a:cs typeface="+mn-cs"/>
              </a:defRPr>
            </a:lvl2pPr>
            <a:lvl3pPr marL="914400" indent="0" algn="ctr" defTabSz="457200">
              <a:spcBef>
                <a:spcPts val="0"/>
              </a:spcBef>
              <a:buClr>
                <a:schemeClr val="accent6"/>
              </a:buClr>
              <a:buFont typeface="Wingdings"/>
              <a:buNone/>
              <a:defRPr sz="1800" b="1">
                <a:solidFill>
                  <a:schemeClr val="accent5"/>
                </a:solidFill>
                <a:latin typeface="+mn-lt"/>
                <a:ea typeface="+mn-ea"/>
                <a:cs typeface="+mn-cs"/>
              </a:defRPr>
            </a:lvl3pPr>
            <a:lvl4pPr marL="1371600" indent="0" algn="ctr" defTabSz="457200">
              <a:spcBef>
                <a:spcPts val="0"/>
              </a:spcBef>
              <a:buClr>
                <a:schemeClr val="accent6"/>
              </a:buClr>
              <a:buFont typeface="Wingdings"/>
              <a:buNone/>
              <a:defRPr sz="1600" b="1">
                <a:solidFill>
                  <a:schemeClr val="accent5"/>
                </a:solidFill>
                <a:latin typeface="+mn-lt"/>
                <a:ea typeface="+mn-ea"/>
                <a:cs typeface="+mn-cs"/>
              </a:defRPr>
            </a:lvl4pPr>
            <a:lvl5pPr marL="1828800" indent="0" algn="ctr" defTabSz="457200">
              <a:spcBef>
                <a:spcPts val="0"/>
              </a:spcBef>
              <a:buClr>
                <a:schemeClr val="accent6"/>
              </a:buClr>
              <a:buFont typeface="Wingdings"/>
              <a:buNone/>
              <a:defRPr sz="1600" b="1">
                <a:solidFill>
                  <a:schemeClr val="accent5"/>
                </a:solidFill>
                <a:latin typeface="+mn-lt"/>
                <a:ea typeface="+mn-ea"/>
                <a:cs typeface="+mn-cs"/>
              </a:defRPr>
            </a:lvl5pPr>
            <a:lvl6pPr marL="2286000" indent="0" algn="l" defTabSz="457200">
              <a:spcBef>
                <a:spcPts val="0"/>
              </a:spcBef>
              <a:buFont typeface="Arial"/>
              <a:buNone/>
              <a:defRPr sz="1600" b="1">
                <a:solidFill>
                  <a:schemeClr val="tx1"/>
                </a:solidFill>
                <a:latin typeface="+mn-lt"/>
                <a:ea typeface="+mn-ea"/>
                <a:cs typeface="+mn-cs"/>
              </a:defRPr>
            </a:lvl6pPr>
            <a:lvl7pPr marL="2743200" indent="0" algn="l" defTabSz="457200">
              <a:spcBef>
                <a:spcPts val="0"/>
              </a:spcBef>
              <a:buFont typeface="Arial"/>
              <a:buNone/>
              <a:defRPr sz="1600" b="1">
                <a:solidFill>
                  <a:schemeClr val="tx1"/>
                </a:solidFill>
                <a:latin typeface="+mn-lt"/>
                <a:ea typeface="+mn-ea"/>
                <a:cs typeface="+mn-cs"/>
              </a:defRPr>
            </a:lvl7pPr>
            <a:lvl8pPr marL="3200400" indent="0" algn="l" defTabSz="457200">
              <a:spcBef>
                <a:spcPts val="0"/>
              </a:spcBef>
              <a:buFont typeface="Arial"/>
              <a:buNone/>
              <a:defRPr sz="1600" b="1">
                <a:solidFill>
                  <a:schemeClr val="tx1"/>
                </a:solidFill>
                <a:latin typeface="+mn-lt"/>
                <a:ea typeface="+mn-ea"/>
                <a:cs typeface="+mn-cs"/>
              </a:defRPr>
            </a:lvl8pPr>
            <a:lvl9pPr marL="3657600" indent="0" algn="l" defTabSz="457200">
              <a:spcBef>
                <a:spcPts val="0"/>
              </a:spcBef>
              <a:buFont typeface="Arial"/>
              <a:buNone/>
              <a:defRPr sz="1600" b="1">
                <a:solidFill>
                  <a:schemeClr val="tx1"/>
                </a:solidFill>
                <a:latin typeface="+mn-lt"/>
                <a:ea typeface="+mn-ea"/>
                <a:cs typeface="+mn-cs"/>
              </a:defRPr>
            </a:lvl9pPr>
          </a:lstStyle>
          <a:p>
            <a:pPr marL="305906" marR="0" indent="-305906" algn="l" defTabSz="457200">
              <a:lnSpc>
                <a:spcPct val="100000"/>
              </a:lnSpc>
              <a:spcBef>
                <a:spcPts val="0"/>
              </a:spcBef>
              <a:spcAft>
                <a:spcPts val="0"/>
              </a:spcAft>
              <a:buClr>
                <a:schemeClr val="tx1"/>
              </a:buClr>
              <a:buFont typeface="Arial"/>
              <a:buChar char="•"/>
              <a:defRPr/>
            </a:pPr>
            <a:r>
              <a:rPr lang="en-GB" sz="1400" b="0" strike="noStrike" cap="none" spc="0"/>
              <a:t>Consists of: a gas target, a forward tracking detector and computing resources dedicated to event reconstruction.</a:t>
            </a:r>
            <a:endParaRPr sz="1400" b="0" strike="noStrike" cap="none" spc="0"/>
          </a:p>
          <a:p>
            <a:pPr marL="305906" marR="0" indent="-305906" algn="l" defTabSz="457200">
              <a:lnSpc>
                <a:spcPct val="100000"/>
              </a:lnSpc>
              <a:spcBef>
                <a:spcPts val="0"/>
              </a:spcBef>
              <a:spcAft>
                <a:spcPts val="0"/>
              </a:spcAft>
              <a:buClr>
                <a:schemeClr val="tx1"/>
              </a:buClr>
              <a:buFont typeface="Arial"/>
              <a:buChar char="•"/>
              <a:defRPr/>
            </a:pPr>
            <a:r>
              <a:rPr lang="en-GB" sz="1400" b="0" strike="noStrike" cap="none" spc="0"/>
              <a:t>Transverse beam profiles inferred from density of </a:t>
            </a:r>
            <a:r>
              <a:rPr lang="en-GB" sz="1400" b="1" strike="noStrike" cap="none" spc="0"/>
              <a:t>reconstructed primary vertices of beam-gas interaction</a:t>
            </a:r>
            <a:r>
              <a:rPr lang="en-GB" sz="1400" b="0" strike="noStrike" cap="none" spc="0"/>
              <a:t>.</a:t>
            </a:r>
            <a:endParaRPr sz="1400" b="0" strike="noStrike" cap="none" spc="0"/>
          </a:p>
          <a:p>
            <a:pPr marL="305906" marR="0" indent="-305906" algn="l" defTabSz="457200">
              <a:lnSpc>
                <a:spcPct val="100000"/>
              </a:lnSpc>
              <a:spcBef>
                <a:spcPts val="0"/>
              </a:spcBef>
              <a:spcAft>
                <a:spcPts val="0"/>
              </a:spcAft>
              <a:buClr>
                <a:schemeClr val="tx1"/>
              </a:buClr>
              <a:buFont typeface="Arial"/>
              <a:buChar char="•"/>
              <a:defRPr/>
            </a:pPr>
            <a:r>
              <a:rPr sz="1400" b="0" strike="noStrike" cap="none" spc="0"/>
              <a:t>One instrument per beam, measuring x and y planes.</a:t>
            </a:r>
            <a:endParaRPr sz="1400" b="0" strike="noStrike" cap="none" spc="0"/>
          </a:p>
        </p:txBody>
      </p:sp>
      <p:sp>
        <p:nvSpPr>
          <p:cNvPr id="1546696957" name="Espace réservé du pied de page 7" hidden="0"/>
          <p:cNvSpPr>
            <a:spLocks noGrp="1"/>
          </p:cNvSpPr>
          <p:nvPr isPhoto="0" userDrawn="0">
            <p:ph type="ftr" sz="quarter" idx="11" hasCustomPrompt="0"/>
          </p:nvPr>
        </p:nvSpPr>
        <p:spPr bwMode="auto">
          <a:xfrm>
            <a:off x="1904998" y="4767260"/>
            <a:ext cx="6626998" cy="270000"/>
          </a:xfrm>
        </p:spPr>
        <p:txBody>
          <a:bodyPr/>
          <a:lstStyle/>
          <a:p>
            <a:pPr>
              <a:defRPr/>
            </a:pPr>
            <a:r>
              <a:rPr/>
              <a:t>BGV BI R&amp;D Meeting</a:t>
            </a:r>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3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pic>
        <p:nvPicPr>
          <p:cNvPr id="194634200" name="" hidden="0"/>
          <p:cNvPicPr>
            <a:picLocks noChangeAspect="1"/>
          </p:cNvPicPr>
          <p:nvPr isPhoto="0" userDrawn="0"/>
        </p:nvPicPr>
        <p:blipFill>
          <a:blip r:embed="rId2"/>
          <a:stretch/>
        </p:blipFill>
        <p:spPr bwMode="auto">
          <a:xfrm flipH="0" flipV="0">
            <a:off x="4570838" y="1009710"/>
            <a:ext cx="4295961" cy="3221970"/>
          </a:xfrm>
          <a:prstGeom prst="rect">
            <a:avLst/>
          </a:prstGeom>
        </p:spPr>
      </p:pic>
      <p:sp>
        <p:nvSpPr>
          <p:cNvPr id="924451811" name="Titre 1" hidden="0"/>
          <p:cNvSpPr>
            <a:spLocks noGrp="1"/>
          </p:cNvSpPr>
          <p:nvPr isPhoto="0" userDrawn="0">
            <p:ph type="title" hasCustomPrompt="1"/>
          </p:nvPr>
        </p:nvSpPr>
        <p:spPr bwMode="auto"/>
        <p:txBody>
          <a:bodyPr anchor="ctr" anchorCtr="1"/>
          <a:lstStyle/>
          <a:p>
            <a:pPr>
              <a:defRPr/>
            </a:pPr>
            <a:r>
              <a:rPr/>
              <a:t>Power loss – Beam Spectrum </a:t>
            </a:r>
            <a:br>
              <a:rPr/>
            </a:br>
            <a:r>
              <a:rPr/>
              <a:t>Binomial and </a:t>
            </a:r>
            <a:r>
              <a:rPr/>
              <a:t>Cos</a:t>
            </a:r>
            <a:r>
              <a:rPr baseline="30000"/>
              <a:t>2</a:t>
            </a:r>
            <a:r>
              <a:rPr/>
              <a:t> bunch shapes</a:t>
            </a:r>
            <a:endParaRPr/>
          </a:p>
        </p:txBody>
      </p:sp>
      <p:sp>
        <p:nvSpPr>
          <p:cNvPr id="1540749192" name="Espace réservé du pied de page 4" hidden="0"/>
          <p:cNvSpPr>
            <a:spLocks noGrp="1"/>
          </p:cNvSpPr>
          <p:nvPr isPhoto="0" userDrawn="0">
            <p:ph type="ftr" sz="quarter" idx="11" hasCustomPrompt="0"/>
          </p:nvPr>
        </p:nvSpPr>
        <p:spPr bwMode="auto">
          <a:xfrm>
            <a:off x="1904999" y="4767262"/>
            <a:ext cx="6626999" cy="270000"/>
          </a:xfrm>
        </p:spPr>
        <p:txBody>
          <a:bodyPr/>
          <a:lstStyle/>
          <a:p>
            <a:pPr>
              <a:defRPr/>
            </a:pPr>
            <a:r>
              <a:rPr/>
              <a:t>BGV Impedance</a:t>
            </a:r>
            <a:endParaRPr/>
          </a:p>
        </p:txBody>
      </p:sp>
      <p:sp>
        <p:nvSpPr>
          <p:cNvPr id="1773692752" name="Espace réservé du numéro de diapositive 5" hidden="0"/>
          <p:cNvSpPr>
            <a:spLocks noGrp="1"/>
          </p:cNvSpPr>
          <p:nvPr isPhoto="0" userDrawn="0">
            <p:ph type="sldNum" sz="quarter" idx="12" hasCustomPrompt="0"/>
          </p:nvPr>
        </p:nvSpPr>
        <p:spPr bwMode="auto"/>
        <p:txBody>
          <a:bodyPr/>
          <a:lstStyle/>
          <a:p>
            <a:pPr>
              <a:defRPr/>
            </a:pPr>
            <a:fld id="{B8A36692-18F0-C993-4C6F-0F0436D65D9B}" type="slidenum">
              <a:rPr lang="fr-FR"/>
              <a:t/>
            </a:fld>
            <a:endParaRPr lang="fr-FR"/>
          </a:p>
        </p:txBody>
      </p:sp>
      <p:sp>
        <p:nvSpPr>
          <p:cNvPr id="1943370065" name="" hidden="0"/>
          <p:cNvSpPr txBox="1"/>
          <p:nvPr isPhoto="0" userDrawn="0"/>
        </p:nvSpPr>
        <p:spPr bwMode="auto">
          <a:xfrm flipH="0" flipV="0">
            <a:off x="4763619" y="864912"/>
            <a:ext cx="4686401" cy="28959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sz="1300"/>
              <a:t>Cos</a:t>
            </a:r>
            <a:r>
              <a:rPr sz="1300" baseline="30000"/>
              <a:t>2</a:t>
            </a:r>
            <a:r>
              <a:rPr sz="1300"/>
              <a:t> bunch shape, beam spectrum :</a:t>
            </a:r>
            <a:endParaRPr sz="1300"/>
          </a:p>
        </p:txBody>
      </p:sp>
      <p:sp>
        <p:nvSpPr>
          <p:cNvPr id="932902334" name="" hidden="0"/>
          <p:cNvSpPr txBox="1"/>
          <p:nvPr isPhoto="0" userDrawn="0"/>
        </p:nvSpPr>
        <p:spPr bwMode="auto">
          <a:xfrm flipH="0" flipV="0">
            <a:off x="406206" y="864912"/>
            <a:ext cx="4302816" cy="289594"/>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sz="1300"/>
              <a:t>Binomial bunch shape, beam spectrum :</a:t>
            </a:r>
            <a:endParaRPr sz="1300"/>
          </a:p>
        </p:txBody>
      </p:sp>
      <p:pic>
        <p:nvPicPr>
          <p:cNvPr id="1125371976" name="" hidden="0"/>
          <p:cNvPicPr>
            <a:picLocks noChangeAspect="1"/>
          </p:cNvPicPr>
          <p:nvPr isPhoto="0" userDrawn="0"/>
        </p:nvPicPr>
        <p:blipFill>
          <a:blip r:embed="rId3"/>
          <a:stretch/>
        </p:blipFill>
        <p:spPr bwMode="auto">
          <a:xfrm flipH="0" flipV="0">
            <a:off x="369554" y="1079848"/>
            <a:ext cx="4202443" cy="3151832"/>
          </a:xfrm>
          <a:prstGeom prst="rect">
            <a:avLst/>
          </a:prstGeom>
        </p:spPr>
      </p:pic>
      <p:sp>
        <p:nvSpPr>
          <p:cNvPr id="994567389" name="" hidden="0"/>
          <p:cNvSpPr txBox="1"/>
          <p:nvPr isPhoto="0" userDrawn="0"/>
        </p:nvSpPr>
        <p:spPr bwMode="auto">
          <a:xfrm flipH="0" flipV="0">
            <a:off x="2037498" y="4330216"/>
            <a:ext cx="5583800" cy="64011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sz="1200"/>
              <a:t>Calculating the Ploss of 200 configurations, randomly shifting the impedance spectrum from a value between -10 and +10 MHz from initial simulated spectrum. </a:t>
            </a:r>
            <a:endParaRPr sz="1200"/>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3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1862449403" name="Titre 1" hidden="0"/>
          <p:cNvSpPr>
            <a:spLocks noGrp="1"/>
          </p:cNvSpPr>
          <p:nvPr isPhoto="0" userDrawn="0">
            <p:ph type="title" hasCustomPrompt="1"/>
          </p:nvPr>
        </p:nvSpPr>
        <p:spPr bwMode="auto"/>
        <p:txBody>
          <a:bodyPr anchor="ctr" anchorCtr="1"/>
          <a:lstStyle/>
          <a:p>
            <a:pPr>
              <a:defRPr/>
            </a:pPr>
            <a:r>
              <a:rPr/>
              <a:t>Transverse Impedance - Theory</a:t>
            </a:r>
            <a:endParaRPr/>
          </a:p>
        </p:txBody>
      </p:sp>
      <p:sp>
        <p:nvSpPr>
          <p:cNvPr id="768321439" name="Espace réservé du pied de page 4" hidden="0"/>
          <p:cNvSpPr>
            <a:spLocks noGrp="1"/>
          </p:cNvSpPr>
          <p:nvPr isPhoto="0" userDrawn="0">
            <p:ph type="ftr" sz="quarter" idx="11" hasCustomPrompt="0"/>
          </p:nvPr>
        </p:nvSpPr>
        <p:spPr bwMode="auto">
          <a:xfrm>
            <a:off x="1904999" y="4767262"/>
            <a:ext cx="6626999" cy="270000"/>
          </a:xfrm>
        </p:spPr>
        <p:txBody>
          <a:bodyPr/>
          <a:lstStyle/>
          <a:p>
            <a:pPr>
              <a:defRPr/>
            </a:pPr>
            <a:r>
              <a:rPr/>
              <a:t>BGV Impedance</a:t>
            </a:r>
            <a:endParaRPr/>
          </a:p>
        </p:txBody>
      </p:sp>
      <p:sp>
        <p:nvSpPr>
          <p:cNvPr id="2114691487" name="Espace réservé du numéro de diapositive 5" hidden="0"/>
          <p:cNvSpPr>
            <a:spLocks noGrp="1"/>
          </p:cNvSpPr>
          <p:nvPr isPhoto="0" userDrawn="0">
            <p:ph type="sldNum" sz="quarter" idx="12" hasCustomPrompt="0"/>
          </p:nvPr>
        </p:nvSpPr>
        <p:spPr bwMode="auto"/>
        <p:txBody>
          <a:bodyPr/>
          <a:lstStyle/>
          <a:p>
            <a:pPr>
              <a:defRPr/>
            </a:pPr>
            <a:fld id="{0FE183C1-0970-8CF7-101B-0379B0DCF49C}" type="slidenum">
              <a:rPr lang="fr-FR"/>
              <a:t/>
            </a:fld>
            <a:endParaRPr lang="fr-FR"/>
          </a:p>
        </p:txBody>
      </p:sp>
      <p:sp>
        <p:nvSpPr>
          <p:cNvPr id="1804426460" name="" hidden="0"/>
          <p:cNvSpPr txBox="1"/>
          <p:nvPr isPhoto="0" userDrawn="0"/>
        </p:nvSpPr>
        <p:spPr bwMode="auto">
          <a:xfrm flipH="0" flipV="0">
            <a:off x="404882" y="623503"/>
            <a:ext cx="8379630" cy="3472534"/>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sz="1300">
                <a:solidFill>
                  <a:schemeClr val="accent5"/>
                </a:solidFill>
              </a:rPr>
              <a:t>Assuming no coupling between the two transverse planes and neglecting terms of second order and higher:</a:t>
            </a:r>
            <a:endParaRPr sz="1300">
              <a:solidFill>
                <a:schemeClr val="accent5"/>
              </a:solidFill>
            </a:endParaRPr>
          </a:p>
          <a:p>
            <a:pPr>
              <a:defRPr/>
            </a:pPr>
            <a:endParaRPr sz="1300">
              <a:solidFill>
                <a:schemeClr val="accent5"/>
              </a:solidFill>
            </a:endParaRPr>
          </a:p>
          <a:p>
            <a:pPr algn="ctr">
              <a:defRPr/>
            </a:pPr>
            <a:r>
              <a:rPr lang="fr-FR" sz="1300" b="0" i="0" u="none" strike="noStrike" cap="none" spc="0">
                <a:solidFill>
                  <a:schemeClr val="accent5"/>
                </a:solidFill>
                <a:latin typeface="Arial"/>
                <a:ea typeface="Arial"/>
                <a:cs typeface="Arial"/>
              </a:rPr>
              <a:t>Z</a:t>
            </a:r>
            <a:r>
              <a:rPr lang="fr-FR" sz="1300" b="0" i="0" u="none" strike="noStrike" cap="none" spc="0" baseline="-25000">
                <a:solidFill>
                  <a:schemeClr val="accent5"/>
                </a:solidFill>
                <a:latin typeface="Arial"/>
                <a:ea typeface="Arial"/>
                <a:cs typeface="Arial"/>
              </a:rPr>
              <a:t>x</a:t>
            </a:r>
            <a:r>
              <a:rPr lang="fr-FR" sz="1300" b="0" i="0" u="none" strike="noStrike" cap="none" spc="0">
                <a:solidFill>
                  <a:schemeClr val="accent5"/>
                </a:solidFill>
                <a:latin typeface="Arial"/>
                <a:ea typeface="Arial"/>
                <a:cs typeface="Arial"/>
              </a:rPr>
              <a:t>(</a:t>
            </a:r>
            <a:r>
              <a:rPr lang="en-GB" sz="1300" b="0" i="0" u="none" strike="noStrike" cap="none" spc="0">
                <a:solidFill>
                  <a:schemeClr val="accent5"/>
                </a:solidFill>
                <a:latin typeface="Times"/>
                <a:ea typeface="Times"/>
                <a:cs typeface="Times"/>
              </a:rPr>
              <a:t>𝛚</a:t>
            </a:r>
            <a:r>
              <a:rPr lang="fr-FR" sz="1300" b="0" i="0" u="none" strike="noStrike" cap="none" spc="0">
                <a:solidFill>
                  <a:schemeClr val="accent5"/>
                </a:solidFill>
                <a:latin typeface="Arial"/>
                <a:ea typeface="Arial"/>
                <a:cs typeface="Arial"/>
              </a:rPr>
              <a:t>)</a:t>
            </a:r>
            <a:r>
              <a:rPr lang="fr-FR" sz="1300" b="0" i="0" u="none" strike="noStrike" cap="none" spc="0">
                <a:solidFill>
                  <a:schemeClr val="accent5"/>
                </a:solidFill>
                <a:latin typeface="Arial"/>
                <a:ea typeface="Arial"/>
                <a:cs typeface="Arial"/>
              </a:rPr>
              <a:t> = Z</a:t>
            </a:r>
            <a:r>
              <a:rPr lang="fr-FR" sz="1300" b="0" i="0" u="none" strike="noStrike" cap="none" spc="0" baseline="-25000">
                <a:solidFill>
                  <a:schemeClr val="accent5"/>
                </a:solidFill>
                <a:latin typeface="Arial"/>
                <a:ea typeface="Arial"/>
                <a:cs typeface="Arial"/>
              </a:rPr>
              <a:t>x</a:t>
            </a:r>
            <a:r>
              <a:rPr lang="fr-FR" sz="1300" b="0" i="0" u="none" strike="noStrike" cap="none" spc="0" baseline="30000">
                <a:solidFill>
                  <a:schemeClr val="accent5"/>
                </a:solidFill>
                <a:latin typeface="Arial"/>
                <a:ea typeface="Arial"/>
                <a:cs typeface="Arial"/>
              </a:rPr>
              <a:t>0</a:t>
            </a:r>
            <a:r>
              <a:rPr lang="fr-FR" sz="1300" b="0" i="0" u="none" strike="noStrike" cap="none" spc="0">
                <a:solidFill>
                  <a:schemeClr val="accent5"/>
                </a:solidFill>
                <a:latin typeface="Arial"/>
                <a:ea typeface="Arial"/>
                <a:cs typeface="Arial"/>
              </a:rPr>
              <a:t>(</a:t>
            </a:r>
            <a:r>
              <a:rPr sz="1200" b="0" i="0" u="none">
                <a:solidFill>
                  <a:schemeClr val="accent5"/>
                </a:solidFill>
                <a:latin typeface="Times"/>
                <a:ea typeface="Times"/>
                <a:cs typeface="Times"/>
              </a:rPr>
              <a:t>𝛚</a:t>
            </a:r>
            <a:r>
              <a:rPr lang="fr-FR" sz="1300" b="0" i="0" u="none" strike="noStrike" cap="none" spc="0">
                <a:solidFill>
                  <a:schemeClr val="accent5"/>
                </a:solidFill>
                <a:latin typeface="Arial"/>
                <a:ea typeface="Arial"/>
                <a:cs typeface="Arial"/>
              </a:rPr>
              <a:t>)</a:t>
            </a:r>
            <a:r>
              <a:rPr lang="fr-FR" sz="1300" b="0" i="0" u="none" strike="noStrike" cap="none" spc="0" baseline="30000">
                <a:solidFill>
                  <a:schemeClr val="accent5"/>
                </a:solidFill>
                <a:latin typeface="Arial"/>
                <a:ea typeface="Arial"/>
                <a:cs typeface="Arial"/>
              </a:rPr>
              <a:t> </a:t>
            </a:r>
            <a:r>
              <a:rPr lang="fr-FR" sz="1300" b="0" i="0" u="none" strike="noStrike" cap="none" spc="0">
                <a:solidFill>
                  <a:schemeClr val="accent5"/>
                </a:solidFill>
                <a:latin typeface="Arial"/>
                <a:ea typeface="Arial"/>
                <a:cs typeface="Arial"/>
              </a:rPr>
              <a:t>+ </a:t>
            </a:r>
            <a:r>
              <a:rPr lang="fr-FR" sz="1300" b="0" i="0" u="none" strike="noStrike" cap="none" spc="0">
                <a:solidFill>
                  <a:schemeClr val="accent5"/>
                </a:solidFill>
                <a:latin typeface="Arial"/>
                <a:ea typeface="Arial"/>
                <a:cs typeface="Arial"/>
              </a:rPr>
              <a:t>Z</a:t>
            </a:r>
            <a:r>
              <a:rPr lang="fr-FR" sz="1300" b="0" i="0" u="none" strike="noStrike" cap="none" spc="0" baseline="-25000">
                <a:solidFill>
                  <a:schemeClr val="accent5"/>
                </a:solidFill>
                <a:latin typeface="Arial"/>
                <a:ea typeface="Arial"/>
                <a:cs typeface="Arial"/>
              </a:rPr>
              <a:t>x</a:t>
            </a:r>
            <a:r>
              <a:rPr lang="fr-FR" sz="1300" b="0" i="0" u="none" strike="noStrike" cap="none" spc="0" baseline="30000">
                <a:solidFill>
                  <a:schemeClr val="accent5"/>
                </a:solidFill>
                <a:latin typeface="Arial"/>
                <a:ea typeface="Arial"/>
                <a:cs typeface="Arial"/>
              </a:rPr>
              <a:t>dip</a:t>
            </a:r>
            <a:r>
              <a:rPr lang="fr-FR" sz="1300" b="0" i="0" u="none" strike="noStrike" cap="none" spc="0">
                <a:solidFill>
                  <a:schemeClr val="accent5"/>
                </a:solidFill>
                <a:latin typeface="Arial"/>
                <a:ea typeface="Arial"/>
                <a:cs typeface="Arial"/>
              </a:rPr>
              <a:t>(</a:t>
            </a:r>
            <a:r>
              <a:rPr lang="en-GB" sz="1300" b="0" i="0" u="none" strike="noStrike" cap="none" spc="0">
                <a:solidFill>
                  <a:schemeClr val="accent5"/>
                </a:solidFill>
                <a:latin typeface="Times"/>
                <a:ea typeface="Times"/>
                <a:cs typeface="Times"/>
              </a:rPr>
              <a:t>𝛚</a:t>
            </a:r>
            <a:r>
              <a:rPr lang="fr-FR" sz="1300" b="0" i="0" u="none" strike="noStrike" cap="none" spc="0">
                <a:solidFill>
                  <a:schemeClr val="accent5"/>
                </a:solidFill>
                <a:latin typeface="Arial"/>
                <a:ea typeface="Arial"/>
                <a:cs typeface="Arial"/>
              </a:rPr>
              <a:t>)</a:t>
            </a:r>
            <a:r>
              <a:rPr lang="fr-FR" sz="1300" b="0" i="0" u="none" strike="noStrike" cap="none" spc="0">
                <a:solidFill>
                  <a:schemeClr val="accent5"/>
                </a:solidFill>
                <a:latin typeface="Arial"/>
                <a:ea typeface="Arial"/>
                <a:cs typeface="Arial"/>
              </a:rPr>
              <a:t>x</a:t>
            </a:r>
            <a:r>
              <a:rPr lang="fr-FR" sz="1300" b="0" i="0" u="none" strike="noStrike" cap="none" spc="0" baseline="-25000">
                <a:solidFill>
                  <a:schemeClr val="accent5"/>
                </a:solidFill>
                <a:latin typeface="Arial"/>
                <a:ea typeface="Arial"/>
                <a:cs typeface="Arial"/>
              </a:rPr>
              <a:t>dip </a:t>
            </a:r>
            <a:r>
              <a:rPr lang="fr-FR" sz="1300" b="0" i="0" u="none" strike="noStrike" cap="none" spc="0">
                <a:solidFill>
                  <a:schemeClr val="accent5"/>
                </a:solidFill>
                <a:latin typeface="Arial"/>
                <a:ea typeface="Arial"/>
                <a:cs typeface="Arial"/>
              </a:rPr>
              <a:t>+ </a:t>
            </a:r>
            <a:r>
              <a:rPr lang="fr-FR" sz="1300" b="0" i="0" u="none" strike="noStrike" cap="none" spc="0">
                <a:solidFill>
                  <a:schemeClr val="accent5"/>
                </a:solidFill>
                <a:latin typeface="Arial"/>
                <a:ea typeface="Arial"/>
                <a:cs typeface="Arial"/>
              </a:rPr>
              <a:t>Z</a:t>
            </a:r>
            <a:r>
              <a:rPr lang="fr-FR" sz="1300" b="0" i="0" u="none" strike="noStrike" cap="none" spc="0" baseline="-25000">
                <a:solidFill>
                  <a:schemeClr val="accent5"/>
                </a:solidFill>
                <a:latin typeface="Arial"/>
                <a:ea typeface="Arial"/>
                <a:cs typeface="Arial"/>
              </a:rPr>
              <a:t>x</a:t>
            </a:r>
            <a:r>
              <a:rPr lang="fr-FR" sz="1300" b="0" i="0" u="none" strike="noStrike" cap="none" spc="0" baseline="30000">
                <a:solidFill>
                  <a:schemeClr val="accent5"/>
                </a:solidFill>
                <a:latin typeface="Arial"/>
                <a:ea typeface="Arial"/>
                <a:cs typeface="Arial"/>
              </a:rPr>
              <a:t>quad</a:t>
            </a:r>
            <a:r>
              <a:rPr lang="fr-FR" sz="1300" b="0" i="0" u="none" strike="noStrike" cap="none" spc="0">
                <a:solidFill>
                  <a:schemeClr val="accent5"/>
                </a:solidFill>
                <a:latin typeface="Arial"/>
                <a:ea typeface="Arial"/>
                <a:cs typeface="Arial"/>
              </a:rPr>
              <a:t>(</a:t>
            </a:r>
            <a:r>
              <a:rPr lang="en-GB" sz="1300" b="0" i="0" u="none" strike="noStrike" cap="none" spc="0">
                <a:solidFill>
                  <a:schemeClr val="accent5"/>
                </a:solidFill>
                <a:latin typeface="Times"/>
                <a:ea typeface="Times"/>
                <a:cs typeface="Times"/>
              </a:rPr>
              <a:t>𝛚</a:t>
            </a:r>
            <a:r>
              <a:rPr lang="fr-FR" sz="1300" b="0" i="0" u="none" strike="noStrike" cap="none" spc="0">
                <a:solidFill>
                  <a:schemeClr val="accent5"/>
                </a:solidFill>
                <a:latin typeface="Arial"/>
                <a:ea typeface="Arial"/>
                <a:cs typeface="Arial"/>
              </a:rPr>
              <a:t>)</a:t>
            </a:r>
            <a:r>
              <a:rPr lang="fr-FR" sz="1300" b="0" i="0" u="none" strike="noStrike" cap="none" spc="0">
                <a:solidFill>
                  <a:schemeClr val="accent5"/>
                </a:solidFill>
                <a:latin typeface="Arial"/>
                <a:ea typeface="Arial"/>
                <a:cs typeface="Arial"/>
              </a:rPr>
              <a:t>x</a:t>
            </a:r>
            <a:r>
              <a:rPr lang="fr-FR" sz="1300" b="0" i="0" u="none" strike="noStrike" cap="none" spc="0" baseline="-25000">
                <a:solidFill>
                  <a:schemeClr val="accent5"/>
                </a:solidFill>
                <a:latin typeface="Arial"/>
                <a:ea typeface="Arial"/>
                <a:cs typeface="Arial"/>
              </a:rPr>
              <a:t>quad</a:t>
            </a:r>
            <a:r>
              <a:rPr lang="en-GB" sz="1300" b="0" i="0" u="none" strike="noStrike" cap="none" spc="0">
                <a:solidFill>
                  <a:schemeClr val="accent5"/>
                </a:solidFill>
                <a:latin typeface="+mn-lt"/>
                <a:ea typeface="+mn-ea"/>
                <a:cs typeface="+mn-cs"/>
              </a:rPr>
              <a:t>,</a:t>
            </a:r>
            <a:endParaRPr sz="1300" b="0" i="0" u="none" strike="noStrike" cap="none" spc="0">
              <a:solidFill>
                <a:schemeClr val="accent5"/>
              </a:solidFill>
              <a:latin typeface="Arial"/>
              <a:ea typeface="Arial"/>
              <a:cs typeface="Arial"/>
            </a:endParaRPr>
          </a:p>
          <a:p>
            <a:pPr algn="l">
              <a:defRPr/>
            </a:pPr>
            <a:endParaRPr sz="1300">
              <a:solidFill>
                <a:schemeClr val="accent5"/>
              </a:solidFill>
            </a:endParaRPr>
          </a:p>
          <a:p>
            <a:pPr algn="l">
              <a:defRPr/>
            </a:pPr>
            <a:r>
              <a:rPr sz="1300">
                <a:solidFill>
                  <a:schemeClr val="accent5"/>
                </a:solidFill>
              </a:rPr>
              <a:t>where x</a:t>
            </a:r>
            <a:r>
              <a:rPr sz="1300" baseline="-25000">
                <a:solidFill>
                  <a:schemeClr val="accent5"/>
                </a:solidFill>
              </a:rPr>
              <a:t>dip</a:t>
            </a:r>
            <a:r>
              <a:rPr sz="1300">
                <a:solidFill>
                  <a:schemeClr val="accent5"/>
                </a:solidFill>
              </a:rPr>
              <a:t> denotes the particle beam offset along x axis, and x</a:t>
            </a:r>
            <a:r>
              <a:rPr sz="1300" baseline="-25000">
                <a:solidFill>
                  <a:schemeClr val="accent5"/>
                </a:solidFill>
              </a:rPr>
              <a:t>quad</a:t>
            </a:r>
            <a:r>
              <a:rPr sz="1300">
                <a:solidFill>
                  <a:schemeClr val="accent5"/>
                </a:solidFill>
              </a:rPr>
              <a:t> the offset of the integration path. </a:t>
            </a:r>
            <a:endParaRPr sz="1300">
              <a:solidFill>
                <a:schemeClr val="accent5"/>
              </a:solidFill>
            </a:endParaRPr>
          </a:p>
          <a:p>
            <a:pPr algn="l">
              <a:defRPr/>
            </a:pPr>
            <a:r>
              <a:rPr sz="1300">
                <a:solidFill>
                  <a:schemeClr val="accent5"/>
                </a:solidFill>
              </a:rPr>
              <a:t>The Z</a:t>
            </a:r>
            <a:r>
              <a:rPr sz="1300" baseline="-25000">
                <a:solidFill>
                  <a:schemeClr val="accent5"/>
                </a:solidFill>
              </a:rPr>
              <a:t>x</a:t>
            </a:r>
            <a:r>
              <a:rPr sz="1300" baseline="30000">
                <a:solidFill>
                  <a:schemeClr val="accent5"/>
                </a:solidFill>
              </a:rPr>
              <a:t>0</a:t>
            </a:r>
            <a:r>
              <a:rPr sz="1300">
                <a:solidFill>
                  <a:schemeClr val="accent5"/>
                </a:solidFill>
              </a:rPr>
              <a:t> component is independent of these offset and can be observed with simulations without offsets, while the dipolar (driving) component </a:t>
            </a:r>
            <a:r>
              <a:rPr lang="fr-FR" sz="1300" b="0" i="0" u="none" strike="noStrike" cap="none" spc="0">
                <a:solidFill>
                  <a:schemeClr val="accent5"/>
                </a:solidFill>
                <a:latin typeface="Arial"/>
                <a:ea typeface="Arial"/>
                <a:cs typeface="Arial"/>
              </a:rPr>
              <a:t>Z</a:t>
            </a:r>
            <a:r>
              <a:rPr lang="fr-FR" sz="1300" b="0" i="0" u="none" strike="noStrike" cap="none" spc="0" baseline="-25000">
                <a:solidFill>
                  <a:schemeClr val="accent5"/>
                </a:solidFill>
                <a:latin typeface="Arial"/>
                <a:ea typeface="Arial"/>
                <a:cs typeface="Arial"/>
              </a:rPr>
              <a:t>x</a:t>
            </a:r>
            <a:r>
              <a:rPr lang="fr-FR" sz="1300" b="0" i="0" u="none" strike="noStrike" cap="none" spc="0" baseline="30000">
                <a:solidFill>
                  <a:schemeClr val="accent5"/>
                </a:solidFill>
                <a:latin typeface="Arial"/>
                <a:ea typeface="Arial"/>
                <a:cs typeface="Arial"/>
              </a:rPr>
              <a:t>dip</a:t>
            </a:r>
            <a:r>
              <a:rPr lang="fr-FR" sz="1300" b="0" i="0" u="none" strike="noStrike" cap="none" spc="0">
                <a:solidFill>
                  <a:schemeClr val="accent5"/>
                </a:solidFill>
                <a:latin typeface="Arial"/>
                <a:ea typeface="Arial"/>
                <a:cs typeface="Arial"/>
              </a:rPr>
              <a:t> is proportional to the beam displacement, and the quadrupolar (detuning) component </a:t>
            </a:r>
            <a:r>
              <a:rPr lang="fr-FR" sz="1300" b="0" i="0" u="none" strike="noStrike" cap="none" spc="0">
                <a:solidFill>
                  <a:schemeClr val="accent5"/>
                </a:solidFill>
                <a:latin typeface="Arial"/>
                <a:ea typeface="Arial"/>
                <a:cs typeface="Arial"/>
              </a:rPr>
              <a:t>Z</a:t>
            </a:r>
            <a:r>
              <a:rPr lang="fr-FR" sz="1300" b="0" i="0" u="none" strike="noStrike" cap="none" spc="0" baseline="-25000">
                <a:solidFill>
                  <a:schemeClr val="accent5"/>
                </a:solidFill>
                <a:latin typeface="Arial"/>
                <a:ea typeface="Arial"/>
                <a:cs typeface="Arial"/>
              </a:rPr>
              <a:t>x</a:t>
            </a:r>
            <a:r>
              <a:rPr lang="fr-FR" sz="1300" b="0" i="0" u="none" strike="noStrike" cap="none" spc="0" baseline="30000">
                <a:solidFill>
                  <a:schemeClr val="accent5"/>
                </a:solidFill>
                <a:latin typeface="Arial"/>
                <a:ea typeface="Arial"/>
                <a:cs typeface="Arial"/>
              </a:rPr>
              <a:t>quad </a:t>
            </a:r>
            <a:r>
              <a:rPr lang="fr-FR" sz="1300" b="0" i="0" u="none" strike="noStrike" cap="none" spc="0">
                <a:solidFill>
                  <a:schemeClr val="accent5"/>
                </a:solidFill>
                <a:latin typeface="Arial"/>
                <a:ea typeface="Arial"/>
                <a:cs typeface="Arial"/>
              </a:rPr>
              <a:t>is proportional to the integration path displacement</a:t>
            </a:r>
            <a:r>
              <a:rPr lang="fr-FR" sz="1300" b="0" i="0" u="none" strike="noStrike" cap="none" spc="0">
                <a:solidFill>
                  <a:schemeClr val="accent5"/>
                </a:solidFill>
                <a:latin typeface="Arial"/>
                <a:ea typeface="Arial"/>
                <a:cs typeface="Arial"/>
              </a:rPr>
              <a:t>. These displacements x</a:t>
            </a:r>
            <a:r>
              <a:rPr lang="fr-FR" sz="1300" b="0" i="0" u="none" strike="noStrike" cap="none" spc="0" baseline="-25000">
                <a:solidFill>
                  <a:schemeClr val="accent5"/>
                </a:solidFill>
                <a:latin typeface="Arial"/>
                <a:ea typeface="Arial"/>
                <a:cs typeface="Arial"/>
              </a:rPr>
              <a:t>dip</a:t>
            </a:r>
            <a:r>
              <a:rPr lang="fr-FR" sz="1300" b="0" i="0" u="none" strike="noStrike" cap="none" spc="0">
                <a:solidFill>
                  <a:schemeClr val="accent5"/>
                </a:solidFill>
                <a:latin typeface="Arial"/>
                <a:ea typeface="Arial"/>
                <a:cs typeface="Arial"/>
              </a:rPr>
              <a:t> and x</a:t>
            </a:r>
            <a:r>
              <a:rPr lang="fr-FR" sz="1300" b="0" i="0" u="none" strike="noStrike" cap="none" spc="0" baseline="-25000">
                <a:solidFill>
                  <a:schemeClr val="accent5"/>
                </a:solidFill>
                <a:latin typeface="Arial"/>
                <a:ea typeface="Arial"/>
                <a:cs typeface="Arial"/>
              </a:rPr>
              <a:t>quad</a:t>
            </a:r>
            <a:r>
              <a:rPr lang="fr-FR" sz="1300" b="0" i="0" u="none" strike="noStrike" cap="none" spc="0">
                <a:solidFill>
                  <a:schemeClr val="accent5"/>
                </a:solidFill>
                <a:latin typeface="Arial"/>
                <a:ea typeface="Arial"/>
                <a:cs typeface="Arial"/>
              </a:rPr>
              <a:t> must be small w.r.t the structure diameter for the linear approximation to be valid.</a:t>
            </a:r>
            <a:r>
              <a:rPr sz="1300">
                <a:solidFill>
                  <a:schemeClr val="accent5"/>
                </a:solidFill>
              </a:rPr>
              <a:t> </a:t>
            </a:r>
            <a:endParaRPr sz="1300">
              <a:solidFill>
                <a:schemeClr val="accent5"/>
              </a:solidFill>
            </a:endParaRPr>
          </a:p>
          <a:p>
            <a:pPr algn="l">
              <a:defRPr/>
            </a:pPr>
            <a:r>
              <a:rPr sz="1300">
                <a:solidFill>
                  <a:schemeClr val="accent5"/>
                </a:solidFill>
              </a:rPr>
              <a:t>Sufficient resolution must be ensured in the simulation between the beam and integration path.</a:t>
            </a:r>
            <a:endParaRPr sz="1300">
              <a:solidFill>
                <a:schemeClr val="accent5"/>
              </a:solidFill>
            </a:endParaRPr>
          </a:p>
          <a:p>
            <a:pPr algn="l">
              <a:defRPr/>
            </a:pPr>
            <a:endParaRPr sz="1300">
              <a:solidFill>
                <a:schemeClr val="accent5"/>
              </a:solidFill>
            </a:endParaRPr>
          </a:p>
          <a:p>
            <a:pPr marL="228807" indent="-228807" algn="l">
              <a:buFont typeface="Arial"/>
              <a:buChar char="•"/>
              <a:defRPr/>
            </a:pPr>
            <a:r>
              <a:rPr sz="1300">
                <a:solidFill>
                  <a:schemeClr val="accent5"/>
                </a:solidFill>
              </a:rPr>
              <a:t>Since the BGV structure simulated is symmetrical w.r.t the beam axis, only the horizontal plane was considered and the vertical impedance is expected to be similar.</a:t>
            </a:r>
            <a:endParaRPr sz="1300">
              <a:solidFill>
                <a:schemeClr val="accent5"/>
              </a:solidFill>
            </a:endParaRPr>
          </a:p>
          <a:p>
            <a:pPr marL="228807" indent="-228807" algn="l">
              <a:buFont typeface="Arial"/>
              <a:buChar char="•"/>
              <a:defRPr/>
            </a:pPr>
            <a:r>
              <a:rPr sz="1300">
                <a:solidFill>
                  <a:schemeClr val="accent5"/>
                </a:solidFill>
              </a:rPr>
              <a:t>In the absence of beam or witness path offset, the transverse impdance was abserved to be null, which was expected thanks to the axial symmetry of the structure.</a:t>
            </a:r>
            <a:r>
              <a:rPr sz="1300">
                <a:solidFill>
                  <a:schemeClr val="accent5"/>
                </a:solidFill>
              </a:rPr>
              <a:t> </a:t>
            </a:r>
            <a:endParaRPr sz="1300">
              <a:solidFill>
                <a:schemeClr val="accent5"/>
              </a:solidFill>
            </a:endParaRPr>
          </a:p>
          <a:p>
            <a:pPr algn="ctr">
              <a:defRPr/>
            </a:pPr>
            <a:endParaRPr sz="1300" baseline="-25000">
              <a:solidFill>
                <a:schemeClr val="accent5"/>
              </a:solidFill>
            </a:endParaRPr>
          </a:p>
          <a:p>
            <a:pPr>
              <a:defRPr/>
            </a:pPr>
            <a:endParaRPr sz="1300">
              <a:solidFill>
                <a:schemeClr val="accent5"/>
              </a:solidFill>
            </a:endParaRPr>
          </a:p>
        </p:txBody>
      </p:sp>
      <p:pic>
        <p:nvPicPr>
          <p:cNvPr id="836837078" name="" hidden="0"/>
          <p:cNvPicPr>
            <a:picLocks noChangeAspect="1"/>
          </p:cNvPicPr>
          <p:nvPr isPhoto="0" userDrawn="0"/>
        </p:nvPicPr>
        <p:blipFill>
          <a:blip r:embed="rId2"/>
          <a:stretch/>
        </p:blipFill>
        <p:spPr bwMode="auto">
          <a:xfrm flipH="0" flipV="0">
            <a:off x="2837959" y="3723580"/>
            <a:ext cx="1249540" cy="1245489"/>
          </a:xfrm>
          <a:prstGeom prst="rect">
            <a:avLst/>
          </a:prstGeom>
        </p:spPr>
      </p:pic>
      <p:sp>
        <p:nvSpPr>
          <p:cNvPr id="1251897542" name="" hidden="0"/>
          <p:cNvSpPr txBox="1"/>
          <p:nvPr isPhoto="0" userDrawn="0"/>
        </p:nvSpPr>
        <p:spPr bwMode="auto">
          <a:xfrm flipH="0" flipV="0">
            <a:off x="2011080" y="4172978"/>
            <a:ext cx="962890" cy="42675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sz="1100" u="none">
                <a:solidFill>
                  <a:schemeClr val="accent4"/>
                </a:solidFill>
              </a:rPr>
              <a:t>Integration </a:t>
            </a:r>
            <a:endParaRPr sz="1100" u="none">
              <a:solidFill>
                <a:schemeClr val="accent4"/>
              </a:solidFill>
            </a:endParaRPr>
          </a:p>
          <a:p>
            <a:pPr algn="ctr">
              <a:defRPr/>
            </a:pPr>
            <a:r>
              <a:rPr sz="1100" u="none">
                <a:solidFill>
                  <a:schemeClr val="accent4"/>
                </a:solidFill>
              </a:rPr>
              <a:t>path</a:t>
            </a:r>
            <a:endParaRPr sz="1100" u="none">
              <a:solidFill>
                <a:schemeClr val="accent4"/>
              </a:solidFill>
            </a:endParaRPr>
          </a:p>
        </p:txBody>
      </p:sp>
      <p:sp>
        <p:nvSpPr>
          <p:cNvPr id="501518746" name="" hidden="0"/>
          <p:cNvSpPr txBox="1"/>
          <p:nvPr isPhoto="0" userDrawn="0"/>
        </p:nvSpPr>
        <p:spPr bwMode="auto">
          <a:xfrm flipH="0" flipV="0">
            <a:off x="4007176" y="4256798"/>
            <a:ext cx="795648" cy="25911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sz="1100" u="none">
                <a:solidFill>
                  <a:schemeClr val="tx2"/>
                </a:solidFill>
              </a:rPr>
              <a:t>Beam</a:t>
            </a:r>
            <a:endParaRPr sz="1100" u="none">
              <a:solidFill>
                <a:schemeClr val="tx2"/>
              </a:solidFill>
            </a:endParaRPr>
          </a:p>
        </p:txBody>
      </p:sp>
      <p:pic>
        <p:nvPicPr>
          <p:cNvPr id="475801117" name="" hidden="0"/>
          <p:cNvPicPr>
            <a:picLocks noChangeAspect="1"/>
          </p:cNvPicPr>
          <p:nvPr isPhoto="0" userDrawn="0"/>
        </p:nvPicPr>
        <p:blipFill>
          <a:blip r:embed="rId3"/>
          <a:stretch/>
        </p:blipFill>
        <p:spPr bwMode="auto">
          <a:xfrm flipH="0" flipV="0">
            <a:off x="5486839" y="3732759"/>
            <a:ext cx="1246493" cy="1250540"/>
          </a:xfrm>
          <a:prstGeom prst="rect">
            <a:avLst/>
          </a:prstGeom>
        </p:spPr>
      </p:pic>
      <p:sp>
        <p:nvSpPr>
          <p:cNvPr id="886099946" name="" hidden="0"/>
          <p:cNvSpPr txBox="1"/>
          <p:nvPr isPhoto="0" userDrawn="0"/>
        </p:nvSpPr>
        <p:spPr bwMode="auto">
          <a:xfrm flipH="0" flipV="0">
            <a:off x="6617304" y="4089158"/>
            <a:ext cx="973346" cy="42675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sz="1100" u="none">
                <a:solidFill>
                  <a:schemeClr val="accent4"/>
                </a:solidFill>
              </a:rPr>
              <a:t>Integration </a:t>
            </a:r>
            <a:endParaRPr sz="1100" u="none">
              <a:solidFill>
                <a:schemeClr val="accent4"/>
              </a:solidFill>
            </a:endParaRPr>
          </a:p>
          <a:p>
            <a:pPr algn="ctr">
              <a:defRPr/>
            </a:pPr>
            <a:r>
              <a:rPr sz="1100" u="none">
                <a:solidFill>
                  <a:schemeClr val="accent4"/>
                </a:solidFill>
              </a:rPr>
              <a:t>path</a:t>
            </a:r>
            <a:endParaRPr sz="1100" u="none">
              <a:solidFill>
                <a:schemeClr val="accent4"/>
              </a:solidFill>
            </a:endParaRPr>
          </a:p>
        </p:txBody>
      </p:sp>
      <p:sp>
        <p:nvSpPr>
          <p:cNvPr id="1152241609" name="" hidden="0"/>
          <p:cNvSpPr txBox="1"/>
          <p:nvPr isPhoto="0" userDrawn="0"/>
        </p:nvSpPr>
        <p:spPr bwMode="auto">
          <a:xfrm flipH="0" flipV="0">
            <a:off x="5020373" y="4228472"/>
            <a:ext cx="551132" cy="25911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sz="1100" u="none">
                <a:solidFill>
                  <a:schemeClr val="tx2"/>
                </a:solidFill>
              </a:rPr>
              <a:t>Beam</a:t>
            </a:r>
            <a:endParaRPr sz="1100" u="none">
              <a:solidFill>
                <a:schemeClr val="tx2"/>
              </a:solidFil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1710219340" name="Titre 2" hidden="0"/>
          <p:cNvSpPr>
            <a:spLocks noGrp="1"/>
          </p:cNvSpPr>
          <p:nvPr isPhoto="0" userDrawn="0">
            <p:ph type="title" hasCustomPrompt="0"/>
          </p:nvPr>
        </p:nvSpPr>
        <p:spPr bwMode="auto"/>
        <p:txBody>
          <a:bodyPr/>
          <a:lstStyle/>
          <a:p>
            <a:pPr>
              <a:defRPr/>
            </a:pPr>
            <a:r>
              <a:rPr lang="en-GB"/>
              <a:t>History – Demonstrator BGV</a:t>
            </a:r>
            <a:endParaRPr lang="en-GB"/>
          </a:p>
        </p:txBody>
      </p:sp>
      <p:sp>
        <p:nvSpPr>
          <p:cNvPr id="306645186" name="Espace réservé du pied de page 1" hidden="0"/>
          <p:cNvSpPr>
            <a:spLocks noGrp="1"/>
          </p:cNvSpPr>
          <p:nvPr isPhoto="0" userDrawn="0">
            <p:ph type="ftr" sz="quarter" idx="11" hasCustomPrompt="0"/>
          </p:nvPr>
        </p:nvSpPr>
        <p:spPr bwMode="auto"/>
        <p:txBody>
          <a:bodyPr/>
          <a:lstStyle/>
          <a:p>
            <a:pPr>
              <a:defRPr/>
            </a:pPr>
            <a:r>
              <a:rPr lang="en-GB"/>
              <a:t>BGV BI R&amp;D Meeting</a:t>
            </a:r>
            <a:endParaRPr lang="en-GB"/>
          </a:p>
        </p:txBody>
      </p:sp>
      <p:sp>
        <p:nvSpPr>
          <p:cNvPr id="103537495" name="Espace réservé du numéro de diapositive 3" hidden="0"/>
          <p:cNvSpPr>
            <a:spLocks noGrp="1"/>
          </p:cNvSpPr>
          <p:nvPr isPhoto="0" userDrawn="0">
            <p:ph type="sldNum" sz="quarter" idx="12" hasCustomPrompt="0"/>
          </p:nvPr>
        </p:nvSpPr>
        <p:spPr bwMode="auto"/>
        <p:txBody>
          <a:bodyPr/>
          <a:lstStyle/>
          <a:p>
            <a:pPr>
              <a:defRPr/>
            </a:pPr>
            <a:fld id="{52112F6C-4154-5DFD-738D-F53193AA846D}" type="slidenum">
              <a:rPr lang="en-GB"/>
              <a:t/>
            </a:fld>
            <a:endParaRPr lang="en-GB"/>
          </a:p>
        </p:txBody>
      </p:sp>
      <p:pic>
        <p:nvPicPr>
          <p:cNvPr id="1268105726" name="Image 6" descr="CERN-logo_outline.jpg" hidden="0"/>
          <p:cNvPicPr>
            <a:picLocks noChangeAspect="1"/>
          </p:cNvPicPr>
          <p:nvPr isPhoto="0" userDrawn="0"/>
        </p:nvPicPr>
        <p:blipFill>
          <a:blip r:embed="rId2"/>
          <a:stretch/>
        </p:blipFill>
        <p:spPr bwMode="auto">
          <a:xfrm>
            <a:off x="1434150" y="4563938"/>
            <a:ext cx="486862" cy="478800"/>
          </a:xfrm>
          <a:prstGeom prst="rect">
            <a:avLst/>
          </a:prstGeom>
        </p:spPr>
      </p:pic>
      <p:sp>
        <p:nvSpPr>
          <p:cNvPr id="1309091809" name="Espace réservé du texte 2" hidden="0"/>
          <p:cNvSpPr>
            <a:spLocks noGrp="1"/>
          </p:cNvSpPr>
          <p:nvPr isPhoto="0" userDrawn="0"/>
        </p:nvSpPr>
        <p:spPr bwMode="auto">
          <a:xfrm flipH="0" flipV="0">
            <a:off x="538074" y="826378"/>
            <a:ext cx="8409600" cy="976565"/>
          </a:xfrm>
        </p:spPr>
        <p:txBody>
          <a:bodyPr vertOverflow="overflow" horzOverflow="clip" vert="horz" wrap="square" lIns="0" tIns="0" rIns="0" bIns="0" numCol="1" spcCol="0" rtlCol="0" fromWordArt="0" anchor="t" anchorCtr="0" forceAA="0" upright="0" compatLnSpc="0">
            <a:normAutofit/>
          </a:bodyPr>
          <a:lstStyle>
            <a:lvl1pPr marL="342900" indent="-342900" algn="ctr" defTabSz="457200">
              <a:spcBef>
                <a:spcPts val="0"/>
              </a:spcBef>
              <a:buClr>
                <a:schemeClr val="accent6"/>
              </a:buClr>
              <a:buFont typeface="Wingdings"/>
              <a:buChar char="§"/>
              <a:defRPr sz="2800">
                <a:solidFill>
                  <a:schemeClr val="accent5"/>
                </a:solidFill>
                <a:latin typeface="+mn-lt"/>
                <a:ea typeface="+mn-ea"/>
                <a:cs typeface="+mn-cs"/>
              </a:defRPr>
            </a:lvl1pPr>
            <a:lvl2pPr marL="742950" indent="-285750" algn="ctr" defTabSz="457200">
              <a:spcBef>
                <a:spcPts val="0"/>
              </a:spcBef>
              <a:buClr>
                <a:schemeClr val="accent6"/>
              </a:buClr>
              <a:buFont typeface="Wingdings"/>
              <a:buChar char="§"/>
              <a:defRPr sz="2400">
                <a:solidFill>
                  <a:schemeClr val="accent5"/>
                </a:solidFill>
                <a:latin typeface="+mn-lt"/>
                <a:ea typeface="+mn-ea"/>
                <a:cs typeface="+mn-cs"/>
              </a:defRPr>
            </a:lvl2pPr>
            <a:lvl3pPr marL="1143000" indent="-228600" algn="ctr" defTabSz="457200">
              <a:spcBef>
                <a:spcPts val="0"/>
              </a:spcBef>
              <a:buClr>
                <a:schemeClr val="accent6"/>
              </a:buClr>
              <a:buFont typeface="Wingdings"/>
              <a:buChar char="§"/>
              <a:defRPr sz="2000">
                <a:solidFill>
                  <a:schemeClr val="accent5"/>
                </a:solidFill>
                <a:latin typeface="+mn-lt"/>
                <a:ea typeface="+mn-ea"/>
                <a:cs typeface="+mn-cs"/>
              </a:defRPr>
            </a:lvl3pPr>
            <a:lvl4pPr marL="1600200" indent="-228600" algn="ctr" defTabSz="457200">
              <a:spcBef>
                <a:spcPts val="0"/>
              </a:spcBef>
              <a:buClr>
                <a:schemeClr val="accent6"/>
              </a:buClr>
              <a:buFont typeface="Wingdings"/>
              <a:buChar char="§"/>
              <a:defRPr sz="1800">
                <a:solidFill>
                  <a:schemeClr val="accent5"/>
                </a:solidFill>
                <a:latin typeface="+mn-lt"/>
                <a:ea typeface="+mn-ea"/>
                <a:cs typeface="+mn-cs"/>
              </a:defRPr>
            </a:lvl4pPr>
            <a:lvl5pPr marL="2057400" indent="-228600" algn="ctr" defTabSz="457200">
              <a:spcBef>
                <a:spcPts val="0"/>
              </a:spcBef>
              <a:buClr>
                <a:schemeClr val="accent6"/>
              </a:buClr>
              <a:buFont typeface="Wingdings"/>
              <a:buChar char="§"/>
              <a:defRPr sz="1600">
                <a:solidFill>
                  <a:schemeClr val="accent5"/>
                </a:solidFill>
                <a:latin typeface="+mn-lt"/>
                <a:ea typeface="+mn-ea"/>
                <a:cs typeface="+mn-cs"/>
              </a:defRPr>
            </a:lvl5pPr>
            <a:lvl6pPr marL="2514598" indent="-228600" algn="l" defTabSz="457200">
              <a:spcBef>
                <a:spcPts val="0"/>
              </a:spcBef>
              <a:buFont typeface="Arial"/>
              <a:buChar char="•"/>
              <a:defRPr sz="2000">
                <a:solidFill>
                  <a:schemeClr val="tx1"/>
                </a:solidFill>
                <a:latin typeface="+mn-lt"/>
                <a:ea typeface="+mn-ea"/>
                <a:cs typeface="+mn-cs"/>
              </a:defRPr>
            </a:lvl6pPr>
            <a:lvl7pPr marL="2971800" indent="-228600" algn="l" defTabSz="457200">
              <a:spcBef>
                <a:spcPts val="0"/>
              </a:spcBef>
              <a:buFont typeface="Arial"/>
              <a:buChar char="•"/>
              <a:defRPr sz="2000">
                <a:solidFill>
                  <a:schemeClr val="tx1"/>
                </a:solidFill>
                <a:latin typeface="+mn-lt"/>
                <a:ea typeface="+mn-ea"/>
                <a:cs typeface="+mn-cs"/>
              </a:defRPr>
            </a:lvl7pPr>
            <a:lvl8pPr marL="3429000" indent="-228600" algn="l" defTabSz="457200">
              <a:spcBef>
                <a:spcPts val="0"/>
              </a:spcBef>
              <a:buFont typeface="Arial"/>
              <a:buChar char="•"/>
              <a:defRPr sz="2000">
                <a:solidFill>
                  <a:schemeClr val="tx1"/>
                </a:solidFill>
                <a:latin typeface="+mn-lt"/>
                <a:ea typeface="+mn-ea"/>
                <a:cs typeface="+mn-cs"/>
              </a:defRPr>
            </a:lvl8pPr>
            <a:lvl9pPr marL="3886200" indent="-228600" algn="l" defTabSz="457200">
              <a:spcBef>
                <a:spcPts val="0"/>
              </a:spcBef>
              <a:buFont typeface="Arial"/>
              <a:buChar char="•"/>
              <a:defRPr sz="2000">
                <a:solidFill>
                  <a:schemeClr val="tx1"/>
                </a:solidFill>
                <a:latin typeface="+mn-lt"/>
                <a:ea typeface="+mn-ea"/>
                <a:cs typeface="+mn-cs"/>
              </a:defRPr>
            </a:lvl9pPr>
          </a:lstStyle>
          <a:p>
            <a:pPr marL="0" indent="0" algn="l">
              <a:buClr>
                <a:schemeClr val="accent6"/>
              </a:buClr>
              <a:buFont typeface="Wingdings"/>
              <a:buNone/>
              <a:defRPr/>
            </a:pPr>
            <a:r>
              <a:rPr lang="en-GB" sz="1400"/>
              <a:t>Installed, commissioned and operated in LHC Run 2 (</a:t>
            </a:r>
            <a:r>
              <a:rPr lang="en-GB" sz="1400" u="sng">
                <a:hlinkClick r:id="rId3" tooltip="https://edms.cern.ch/ui/file/1324635/1.0/LHC-BGV-EC-0002-10-00.pdf"/>
              </a:rPr>
              <a:t>LHC-BGV-EC-0002</a:t>
            </a:r>
            <a:r>
              <a:rPr lang="en-GB" sz="1400"/>
              <a:t>, </a:t>
            </a:r>
            <a:r>
              <a:rPr lang="en-GB" sz="1400" u="sng">
                <a:hlinkClick r:id="rId4" tooltip="https://journals.aps.org/prab/abstract/10.1103/PhysRevAccelBeams.22.042801"/>
              </a:rPr>
              <a:t>PhysRevAB</a:t>
            </a:r>
            <a:r>
              <a:rPr lang="en-GB" sz="1400"/>
              <a:t>)</a:t>
            </a:r>
            <a:endParaRPr lang="en-GB" sz="1400"/>
          </a:p>
        </p:txBody>
      </p:sp>
      <p:pic>
        <p:nvPicPr>
          <p:cNvPr id="1713978123" name="" hidden="0"/>
          <p:cNvPicPr>
            <a:picLocks noChangeAspect="1"/>
          </p:cNvPicPr>
          <p:nvPr isPhoto="0" userDrawn="0"/>
        </p:nvPicPr>
        <p:blipFill>
          <a:blip r:embed="rId5"/>
          <a:stretch/>
        </p:blipFill>
        <p:spPr bwMode="auto">
          <a:xfrm flipH="0" flipV="0">
            <a:off x="256295" y="1237972"/>
            <a:ext cx="5279366" cy="2081187"/>
          </a:xfrm>
          <a:prstGeom prst="rect">
            <a:avLst/>
          </a:prstGeom>
        </p:spPr>
      </p:pic>
      <p:sp>
        <p:nvSpPr>
          <p:cNvPr id="121785547" name="" hidden="0"/>
          <p:cNvSpPr txBox="1"/>
          <p:nvPr isPhoto="0" userDrawn="0"/>
        </p:nvSpPr>
        <p:spPr bwMode="auto">
          <a:xfrm flipH="0" flipV="0">
            <a:off x="5545062" y="1388639"/>
            <a:ext cx="3307626" cy="115827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marL="239819" indent="-239819" algn="just">
              <a:buFont typeface="Arial"/>
              <a:buChar char="•"/>
              <a:defRPr/>
            </a:pPr>
            <a:r>
              <a:rPr lang="en-GB" sz="1400" b="0" i="0" u="none" strike="noStrike" cap="none" spc="0">
                <a:solidFill>
                  <a:schemeClr val="accent5"/>
                </a:solidFill>
                <a:latin typeface="Arial"/>
                <a:ea typeface="Arial"/>
                <a:cs typeface="Arial"/>
              </a:rPr>
              <a:t>Tracking detector based on scintillating fibre stations (LHCb SciFi tracker).</a:t>
            </a:r>
            <a:endParaRPr lang="en-GB" sz="1400" b="0" i="0" u="none" strike="noStrike" cap="none" spc="0">
              <a:solidFill>
                <a:schemeClr val="accent5"/>
              </a:solidFill>
              <a:latin typeface="Arial"/>
              <a:ea typeface="Arial"/>
              <a:cs typeface="Arial"/>
            </a:endParaRPr>
          </a:p>
          <a:p>
            <a:pPr marL="239819" indent="-239819" algn="just">
              <a:buFont typeface="Arial"/>
              <a:buChar char="•"/>
              <a:defRPr/>
            </a:pPr>
            <a:r>
              <a:rPr lang="en-GB" sz="1400" b="0" i="0" u="none" strike="noStrike" cap="none" spc="0">
                <a:solidFill>
                  <a:schemeClr val="accent5"/>
                </a:solidFill>
                <a:latin typeface="Arial"/>
                <a:ea typeface="Arial"/>
                <a:cs typeface="Arial"/>
              </a:rPr>
              <a:t>Neon gas target of ~ 1.8 m length and  1.4*10</a:t>
            </a:r>
            <a:r>
              <a:rPr lang="en-GB" sz="1400" b="0" i="0" u="none" strike="noStrike" cap="none" spc="0" baseline="30000">
                <a:solidFill>
                  <a:schemeClr val="accent5"/>
                </a:solidFill>
                <a:latin typeface="Arial"/>
                <a:ea typeface="Arial"/>
                <a:cs typeface="Arial"/>
              </a:rPr>
              <a:t>-7 </a:t>
            </a:r>
            <a:r>
              <a:rPr lang="en-GB" sz="1400" b="0" i="0" u="none" strike="noStrike" cap="none" spc="0">
                <a:solidFill>
                  <a:schemeClr val="accent5"/>
                </a:solidFill>
                <a:latin typeface="Arial"/>
                <a:ea typeface="Arial"/>
                <a:cs typeface="Arial"/>
              </a:rPr>
              <a:t>mbar </a:t>
            </a:r>
            <a:endParaRPr lang="en-GB" sz="1400" b="0" i="0" u="none" strike="noStrike" cap="none" spc="0">
              <a:solidFill>
                <a:schemeClr val="accent5"/>
              </a:solidFill>
              <a:latin typeface="Arial"/>
              <a:ea typeface="Arial"/>
              <a:cs typeface="Arial"/>
            </a:endParaRPr>
          </a:p>
        </p:txBody>
      </p:sp>
      <p:sp>
        <p:nvSpPr>
          <p:cNvPr id="534893564" name="" hidden="0"/>
          <p:cNvSpPr txBox="1"/>
          <p:nvPr isPhoto="0" userDrawn="0"/>
        </p:nvSpPr>
        <p:spPr bwMode="auto">
          <a:xfrm flipH="0" flipV="0">
            <a:off x="346419" y="3395626"/>
            <a:ext cx="8601759" cy="138565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marL="239819" indent="-239819" algn="just">
              <a:buFont typeface="Arial"/>
              <a:buChar char="•"/>
              <a:defRPr/>
            </a:pPr>
            <a:r>
              <a:rPr lang="en-GB" sz="1400" b="0" i="0" u="none" strike="noStrike" cap="none" spc="0">
                <a:solidFill>
                  <a:schemeClr val="accent5"/>
                </a:solidFill>
                <a:latin typeface="Arial"/>
                <a:ea typeface="Arial"/>
                <a:cs typeface="Arial"/>
              </a:rPr>
              <a:t>Proved that the method can be used for </a:t>
            </a:r>
            <a:r>
              <a:rPr lang="en-GB" sz="1400" b="1" i="0" u="none" strike="noStrike" cap="none" spc="0">
                <a:solidFill>
                  <a:schemeClr val="accent5"/>
                </a:solidFill>
                <a:latin typeface="Arial"/>
                <a:ea typeface="Arial"/>
                <a:cs typeface="Arial"/>
              </a:rPr>
              <a:t>beam size</a:t>
            </a:r>
            <a:r>
              <a:rPr lang="en-GB" sz="1400" b="0" i="0" u="none" strike="noStrike" cap="none" spc="0">
                <a:solidFill>
                  <a:schemeClr val="accent5"/>
                </a:solidFill>
                <a:latin typeface="Arial"/>
                <a:ea typeface="Arial"/>
                <a:cs typeface="Arial"/>
              </a:rPr>
              <a:t> measurement throughout the full LHC energy cycle. </a:t>
            </a:r>
            <a:r>
              <a:rPr lang="en-GB" sz="1400" b="0" i="0" u="none" strike="noStrike" cap="none" spc="0">
                <a:solidFill>
                  <a:schemeClr val="accent5"/>
                </a:solidFill>
                <a:latin typeface="Arial"/>
                <a:ea typeface="Arial"/>
                <a:cs typeface="Arial"/>
              </a:rPr>
              <a:t> </a:t>
            </a:r>
            <a:endParaRPr lang="en-GB" sz="1400" b="0" i="0" u="none" strike="noStrike" cap="none" spc="0">
              <a:solidFill>
                <a:schemeClr val="accent5"/>
              </a:solidFill>
              <a:latin typeface="Arial"/>
              <a:ea typeface="Arial"/>
              <a:cs typeface="Arial"/>
            </a:endParaRPr>
          </a:p>
          <a:p>
            <a:pPr marL="239818" indent="-239818" algn="just">
              <a:buFont typeface="Arial"/>
              <a:buChar char="•"/>
              <a:defRPr/>
            </a:pPr>
            <a:r>
              <a:rPr lang="en-GB" sz="1400" b="0" i="0" u="none" strike="noStrike" cap="none" spc="0">
                <a:solidFill>
                  <a:schemeClr val="accent5"/>
                </a:solidFill>
                <a:latin typeface="Arial"/>
                <a:ea typeface="Arial"/>
                <a:cs typeface="Arial"/>
              </a:rPr>
              <a:t>Reconstruction of beam-gas interaction vertices not possi</a:t>
            </a:r>
            <a:r>
              <a:rPr lang="en-GB" sz="1400" b="0" i="0" u="none" strike="noStrike" cap="none" spc="0">
                <a:solidFill>
                  <a:schemeClr val="accent5"/>
                </a:solidFill>
                <a:latin typeface="Arial"/>
                <a:ea typeface="Arial"/>
                <a:cs typeface="Arial"/>
              </a:rPr>
              <a:t>ble </a:t>
            </a:r>
            <a:r>
              <a:rPr lang="en-GB" sz="1400" b="0" i="0" u="none" strike="noStrike" cap="none" spc="0">
                <a:solidFill>
                  <a:schemeClr val="accent5"/>
                </a:solidFill>
                <a:latin typeface="Arial"/>
                <a:ea typeface="Arial"/>
                <a:cs typeface="Arial"/>
              </a:rPr>
              <a:t>-&gt; </a:t>
            </a:r>
            <a:r>
              <a:rPr lang="en-GB" sz="1400" b="1" i="0" u="none" strike="noStrike" cap="none" spc="0">
                <a:solidFill>
                  <a:schemeClr val="accent5"/>
                </a:solidFill>
                <a:latin typeface="Arial"/>
                <a:ea typeface="Arial"/>
                <a:cs typeface="Arial"/>
              </a:rPr>
              <a:t>n</a:t>
            </a:r>
            <a:r>
              <a:rPr lang="en-GB" sz="1400" b="1" i="0" u="none" strike="noStrike" cap="none" spc="0">
                <a:solidFill>
                  <a:schemeClr val="accent5"/>
                </a:solidFill>
                <a:latin typeface="Arial"/>
                <a:ea typeface="Arial"/>
                <a:cs typeface="Arial"/>
              </a:rPr>
              <a:t>o beam profile measurement.</a:t>
            </a:r>
            <a:endParaRPr lang="en-GB" sz="1400" b="1" i="0" u="none" strike="noStrike" cap="none" spc="0">
              <a:solidFill>
                <a:schemeClr val="accent5"/>
              </a:solidFill>
              <a:latin typeface="Arial"/>
              <a:ea typeface="Arial"/>
              <a:cs typeface="Arial"/>
            </a:endParaRPr>
          </a:p>
          <a:p>
            <a:pPr marL="239817" indent="-239817" algn="just">
              <a:buFont typeface="Arial"/>
              <a:buChar char="•"/>
              <a:defRPr/>
            </a:pPr>
            <a:endParaRPr lang="en-GB" sz="1400" b="1" i="0" u="none" strike="noStrike" cap="none" spc="0">
              <a:solidFill>
                <a:schemeClr val="accent5"/>
              </a:solidFill>
              <a:latin typeface="Arial"/>
              <a:ea typeface="Arial"/>
              <a:cs typeface="Arial"/>
            </a:endParaRPr>
          </a:p>
          <a:p>
            <a:pPr marL="239817" indent="-239817" algn="just">
              <a:buFont typeface="Arial"/>
              <a:buChar char="•"/>
              <a:defRPr/>
            </a:pPr>
            <a:r>
              <a:rPr lang="en-GB" sz="1400" b="0" i="0" u="none" strike="noStrike" cap="none" spc="0">
                <a:solidFill>
                  <a:schemeClr val="accent5"/>
                </a:solidFill>
                <a:latin typeface="Arial"/>
                <a:ea typeface="Arial"/>
                <a:cs typeface="Arial"/>
              </a:rPr>
              <a:t>Future instrument in design phase for </a:t>
            </a:r>
            <a:r>
              <a:rPr lang="en-GB" sz="1400" b="1" i="0" u="none" strike="noStrike" cap="none" spc="0">
                <a:solidFill>
                  <a:schemeClr val="accent5"/>
                </a:solidFill>
                <a:latin typeface="Arial"/>
                <a:ea typeface="Arial"/>
                <a:cs typeface="Arial"/>
              </a:rPr>
              <a:t>beam size and profile</a:t>
            </a:r>
            <a:r>
              <a:rPr lang="en-GB" sz="1400" b="0" i="0" u="none" strike="noStrike" cap="none" spc="0">
                <a:solidFill>
                  <a:schemeClr val="accent5"/>
                </a:solidFill>
                <a:latin typeface="Arial"/>
                <a:ea typeface="Arial"/>
                <a:cs typeface="Arial"/>
              </a:rPr>
              <a:t> measurement. </a:t>
            </a:r>
            <a:endParaRPr lang="en-GB" sz="1400" b="1" i="0" u="none" strike="noStrike" cap="none" spc="0">
              <a:solidFill>
                <a:schemeClr val="accent5"/>
              </a:solidFill>
              <a:latin typeface="Arial"/>
              <a:ea typeface="Arial"/>
              <a:cs typeface="Arial"/>
            </a:endParaRPr>
          </a:p>
          <a:p>
            <a:pPr algn="just">
              <a:defRPr/>
            </a:pPr>
            <a:r>
              <a:rPr lang="en-GB" sz="1400" b="1" i="0" u="none" strike="noStrike" cap="none" spc="0">
                <a:solidFill>
                  <a:schemeClr val="accent5"/>
                </a:solidFill>
                <a:latin typeface="Arial"/>
                <a:ea typeface="Arial"/>
                <a:cs typeface="Arial"/>
              </a:rPr>
              <a:t>	</a:t>
            </a:r>
            <a:r>
              <a:rPr lang="en-GB" sz="1400" b="1" i="0" u="none" strike="noStrike" cap="none" spc="0">
                <a:solidFill>
                  <a:schemeClr val="accent5"/>
                </a:solidFill>
                <a:latin typeface="Times"/>
                <a:ea typeface="Times"/>
                <a:cs typeface="Times"/>
              </a:rPr>
              <a:t>-&gt;</a:t>
            </a:r>
            <a:r>
              <a:rPr lang="en-GB" sz="1400" b="1" i="0" u="none" strike="noStrike" cap="none" spc="0">
                <a:solidFill>
                  <a:schemeClr val="accent5"/>
                </a:solidFill>
                <a:latin typeface="Arial"/>
                <a:ea typeface="Arial"/>
                <a:cs typeface="Arial"/>
              </a:rPr>
              <a:t> Design report for a review in October 2022.</a:t>
            </a:r>
            <a:endParaRPr lang="en-GB" sz="1400">
              <a:solidFill>
                <a:schemeClr val="accent5"/>
              </a:solidFill>
              <a:latin typeface="Arial"/>
              <a:ea typeface="Arial"/>
              <a:cs typeface="Arial"/>
            </a:endParaRPr>
          </a:p>
          <a:p>
            <a:pPr algn="just">
              <a:defRPr/>
            </a:pPr>
            <a:endParaRPr lang="en-GB" sz="1400" b="0" i="0" u="none" strike="noStrike" cap="none" spc="0">
              <a:solidFill>
                <a:schemeClr val="accent5"/>
              </a:solidFill>
              <a:latin typeface="Arial"/>
              <a:ea typeface="Arial"/>
              <a:cs typeface="Aria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Espace réservé du pied de page 3" hidden="0"/>
          <p:cNvSpPr>
            <a:spLocks noGrp="1"/>
          </p:cNvSpPr>
          <p:nvPr isPhoto="0" userDrawn="0">
            <p:ph type="ftr" sz="quarter" idx="11" hasCustomPrompt="0"/>
          </p:nvPr>
        </p:nvSpPr>
        <p:spPr bwMode="auto"/>
        <p:txBody>
          <a:bodyPr/>
          <a:lstStyle/>
          <a:p>
            <a:pPr>
              <a:defRPr/>
            </a:pPr>
            <a:r>
              <a:rPr/>
              <a:t>BGV Impedance</a:t>
            </a:r>
            <a:endParaRPr/>
          </a:p>
        </p:txBody>
      </p:sp>
      <p:sp>
        <p:nvSpPr>
          <p:cNvPr id="3" name="Espace réservé du numéro de diapositive 2" hidden="0"/>
          <p:cNvSpPr>
            <a:spLocks noGrp="1"/>
          </p:cNvSpPr>
          <p:nvPr isPhoto="0" userDrawn="0">
            <p:ph type="sldNum" sz="quarter" idx="12" hasCustomPrompt="0"/>
          </p:nvPr>
        </p:nvSpPr>
        <p:spPr bwMode="auto"/>
        <p:txBody>
          <a:bodyPr/>
          <a:lstStyle/>
          <a:p>
            <a:pPr>
              <a:defRPr/>
            </a:pPr>
            <a:fld id="{BFDCA1C4-9514-7B4F-976F-D92F7E296653}" type="slidenum">
              <a:rPr lang="fr-FR"/>
              <a:t/>
            </a:fld>
            <a:endParaRPr lang="fr-FR"/>
          </a:p>
        </p:txBody>
      </p:sp>
      <p:pic>
        <p:nvPicPr>
          <p:cNvPr id="5" name="Image 6" descr="CERN-logo_outline.jpg" hidden="0"/>
          <p:cNvPicPr>
            <a:picLocks noChangeAspect="1"/>
          </p:cNvPicPr>
          <p:nvPr isPhoto="0" userDrawn="0"/>
        </p:nvPicPr>
        <p:blipFill>
          <a:blip r:embed="rId2"/>
          <a:stretch/>
        </p:blipFill>
        <p:spPr bwMode="auto">
          <a:xfrm>
            <a:off x="1434150" y="4563939"/>
            <a:ext cx="486863" cy="478800"/>
          </a:xfrm>
          <a:prstGeom prst="rect">
            <a:avLst/>
          </a:prstGeom>
        </p:spPr>
      </p:pic>
      <p:sp>
        <p:nvSpPr>
          <p:cNvPr id="1229380424" name="Titre 1" hidden="0"/>
          <p:cNvSpPr>
            <a:spLocks noGrp="1"/>
          </p:cNvSpPr>
          <p:nvPr isPhoto="0" userDrawn="0">
            <p:ph type="title" hasCustomPrompt="1"/>
          </p:nvPr>
        </p:nvSpPr>
        <p:spPr bwMode="auto"/>
        <p:txBody>
          <a:bodyPr anchor="ctr" anchorCtr="1"/>
          <a:lstStyle/>
          <a:p>
            <a:pPr>
              <a:defRPr/>
            </a:pPr>
            <a:r>
              <a:rPr/>
              <a:t>Demonstrator - Longitudinal impedance simulations</a:t>
            </a:r>
            <a:endParaRPr/>
          </a:p>
        </p:txBody>
      </p:sp>
      <p:pic>
        <p:nvPicPr>
          <p:cNvPr id="284449207" name="" hidden="0"/>
          <p:cNvPicPr>
            <a:picLocks noChangeAspect="1"/>
          </p:cNvPicPr>
          <p:nvPr isPhoto="0" userDrawn="0"/>
        </p:nvPicPr>
        <p:blipFill>
          <a:blip r:embed="rId3"/>
          <a:stretch/>
        </p:blipFill>
        <p:spPr bwMode="auto">
          <a:xfrm flipH="0" flipV="0">
            <a:off x="2071439" y="3680160"/>
            <a:ext cx="4043610" cy="1357102"/>
          </a:xfrm>
          <a:prstGeom prst="rect">
            <a:avLst/>
          </a:prstGeom>
        </p:spPr>
      </p:pic>
      <p:pic>
        <p:nvPicPr>
          <p:cNvPr id="574029993" name="" hidden="0"/>
          <p:cNvPicPr>
            <a:picLocks noChangeAspect="1"/>
          </p:cNvPicPr>
          <p:nvPr isPhoto="0" userDrawn="0"/>
        </p:nvPicPr>
        <p:blipFill>
          <a:blip r:embed="rId4"/>
          <a:stretch/>
        </p:blipFill>
        <p:spPr bwMode="auto">
          <a:xfrm flipH="0" flipV="0">
            <a:off x="332746" y="1001185"/>
            <a:ext cx="4617748" cy="2475493"/>
          </a:xfrm>
          <a:prstGeom prst="rect">
            <a:avLst/>
          </a:prstGeom>
        </p:spPr>
      </p:pic>
      <p:pic>
        <p:nvPicPr>
          <p:cNvPr id="1713959433" name="" hidden="0"/>
          <p:cNvPicPr>
            <a:picLocks noChangeAspect="1"/>
          </p:cNvPicPr>
          <p:nvPr isPhoto="0" userDrawn="0"/>
        </p:nvPicPr>
        <p:blipFill>
          <a:blip r:embed="rId5"/>
          <a:stretch/>
        </p:blipFill>
        <p:spPr bwMode="auto">
          <a:xfrm flipH="0" flipV="0">
            <a:off x="5063041" y="928749"/>
            <a:ext cx="3740341" cy="2468499"/>
          </a:xfrm>
          <a:prstGeom prst="rect">
            <a:avLst/>
          </a:prstGeom>
        </p:spPr>
      </p:pic>
      <p:sp>
        <p:nvSpPr>
          <p:cNvPr id="617196825" name="" hidden="0"/>
          <p:cNvSpPr txBox="1"/>
          <p:nvPr isPhoto="0" userDrawn="0"/>
        </p:nvSpPr>
        <p:spPr bwMode="auto">
          <a:xfrm flipH="0" flipV="0">
            <a:off x="612000" y="507998"/>
            <a:ext cx="2742522" cy="48771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sz="1300">
                <a:solidFill>
                  <a:schemeClr val="accent5"/>
                </a:solidFill>
              </a:rPr>
              <a:t>From</a:t>
            </a:r>
            <a:r>
              <a:rPr sz="1300"/>
              <a:t> </a:t>
            </a:r>
            <a:r>
              <a:rPr lang="en-GB" sz="1300" b="0" i="0" u="sng" strike="noStrike" cap="none" spc="0">
                <a:solidFill>
                  <a:schemeClr val="tx1"/>
                </a:solidFill>
                <a:latin typeface="Arial"/>
                <a:ea typeface="Arial"/>
                <a:cs typeface="Arial"/>
                <a:hlinkClick r:id="rId6" tooltip="https://edms.cern.ch/ui/file/1324635/1.0/LHC-BGV-EC-0002-10-00.pdf"/>
              </a:rPr>
              <a:t>LHC-BGV-EC-0002</a:t>
            </a:r>
            <a:r>
              <a:rPr sz="1300"/>
              <a:t>, </a:t>
            </a:r>
            <a:r>
              <a:rPr sz="1300" i="1">
                <a:solidFill>
                  <a:schemeClr val="accent5"/>
                </a:solidFill>
              </a:rPr>
              <a:t>simulations by Benoit Salvant</a:t>
            </a:r>
            <a:endParaRPr sz="1300"/>
          </a:p>
        </p:txBody>
      </p:sp>
      <p:sp>
        <p:nvSpPr>
          <p:cNvPr id="1741955112" name="" hidden="0"/>
          <p:cNvSpPr txBox="1"/>
          <p:nvPr isPhoto="0" userDrawn="0"/>
        </p:nvSpPr>
        <p:spPr bwMode="auto">
          <a:xfrm flipH="0" flipV="0">
            <a:off x="6115049" y="3476679"/>
            <a:ext cx="2747922" cy="1005876"/>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marL="206778" indent="-206778" algn="just">
              <a:buFont typeface="Arial"/>
              <a:buChar char="•"/>
              <a:defRPr/>
            </a:pPr>
            <a:r>
              <a:rPr sz="1200">
                <a:solidFill>
                  <a:schemeClr val="accent5"/>
                </a:solidFill>
              </a:rPr>
              <a:t>Resonant modes from </a:t>
            </a:r>
            <a:r>
              <a:rPr sz="1200" b="1">
                <a:solidFill>
                  <a:schemeClr val="accent5"/>
                </a:solidFill>
              </a:rPr>
              <a:t>~1.1GHz</a:t>
            </a:r>
            <a:r>
              <a:rPr sz="1200">
                <a:solidFill>
                  <a:schemeClr val="accent5"/>
                </a:solidFill>
              </a:rPr>
              <a:t>, with </a:t>
            </a:r>
            <a:r>
              <a:rPr sz="1200">
                <a:solidFill>
                  <a:schemeClr val="accent5"/>
                </a:solidFill>
              </a:rPr>
              <a:t>shunt </a:t>
            </a:r>
            <a:r>
              <a:rPr sz="1200">
                <a:solidFill>
                  <a:schemeClr val="accent5"/>
                </a:solidFill>
              </a:rPr>
              <a:t>impedance up to </a:t>
            </a:r>
            <a:r>
              <a:rPr sz="1200" b="1">
                <a:solidFill>
                  <a:schemeClr val="accent5"/>
                </a:solidFill>
              </a:rPr>
              <a:t>26kOhm</a:t>
            </a:r>
            <a:endParaRPr sz="1200">
              <a:solidFill>
                <a:schemeClr val="accent5"/>
              </a:solidFill>
            </a:endParaRPr>
          </a:p>
          <a:p>
            <a:pPr marL="206778" indent="-206778" algn="ctr">
              <a:buFont typeface="Arial"/>
              <a:buChar char="•"/>
              <a:defRPr/>
            </a:pPr>
            <a:r>
              <a:rPr sz="1200">
                <a:solidFill>
                  <a:schemeClr val="accent5"/>
                </a:solidFill>
              </a:rPr>
              <a:t>Longitudinal effective impedance: </a:t>
            </a:r>
            <a:r>
              <a:rPr sz="1200" b="1">
                <a:solidFill>
                  <a:schemeClr val="accent5"/>
                </a:solidFill>
              </a:rPr>
              <a:t>Im(Z/n) =</a:t>
            </a:r>
            <a:r>
              <a:rPr sz="1200">
                <a:solidFill>
                  <a:schemeClr val="accent5"/>
                </a:solidFill>
              </a:rPr>
              <a:t> </a:t>
            </a:r>
            <a:r>
              <a:rPr sz="1200" b="1">
                <a:solidFill>
                  <a:schemeClr val="accent5"/>
                </a:solidFill>
              </a:rPr>
              <a:t>0.74mOhm</a:t>
            </a:r>
            <a:endParaRPr sz="1200">
              <a:solidFill>
                <a:schemeClr val="accent5"/>
              </a:solidFil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2094344842" name="Espace réservé du pied de page 3" hidden="0"/>
          <p:cNvSpPr>
            <a:spLocks noGrp="1"/>
          </p:cNvSpPr>
          <p:nvPr isPhoto="0" userDrawn="0">
            <p:ph type="ftr" sz="quarter" idx="11" hasCustomPrompt="0"/>
          </p:nvPr>
        </p:nvSpPr>
        <p:spPr bwMode="auto"/>
        <p:txBody>
          <a:bodyPr/>
          <a:lstStyle/>
          <a:p>
            <a:pPr>
              <a:defRPr/>
            </a:pPr>
            <a:r>
              <a:rPr/>
              <a:t>BGV Impedance</a:t>
            </a:r>
            <a:endParaRPr/>
          </a:p>
        </p:txBody>
      </p:sp>
      <p:sp>
        <p:nvSpPr>
          <p:cNvPr id="842678090" name="Espace réservé du numéro de diapositive 2" hidden="0"/>
          <p:cNvSpPr>
            <a:spLocks noGrp="1"/>
          </p:cNvSpPr>
          <p:nvPr isPhoto="0" userDrawn="0">
            <p:ph type="sldNum" sz="quarter" idx="12" hasCustomPrompt="0"/>
          </p:nvPr>
        </p:nvSpPr>
        <p:spPr bwMode="auto"/>
        <p:txBody>
          <a:bodyPr/>
          <a:lstStyle/>
          <a:p>
            <a:pPr>
              <a:defRPr/>
            </a:pPr>
            <a:fld id="{38695847-BB7B-6847-2213-6511A73CAB06}" type="slidenum">
              <a:rPr lang="fr-FR"/>
              <a:t/>
            </a:fld>
            <a:endParaRPr lang="fr-FR"/>
          </a:p>
        </p:txBody>
      </p:sp>
      <p:pic>
        <p:nvPicPr>
          <p:cNvPr id="1881158442" name="Image 6" descr="CERN-logo_outline.jpg" hidden="0"/>
          <p:cNvPicPr>
            <a:picLocks noChangeAspect="1"/>
          </p:cNvPicPr>
          <p:nvPr isPhoto="0" userDrawn="0"/>
        </p:nvPicPr>
        <p:blipFill>
          <a:blip r:embed="rId2"/>
          <a:stretch/>
        </p:blipFill>
        <p:spPr bwMode="auto">
          <a:xfrm>
            <a:off x="1434150" y="4563938"/>
            <a:ext cx="486862" cy="478800"/>
          </a:xfrm>
          <a:prstGeom prst="rect">
            <a:avLst/>
          </a:prstGeom>
        </p:spPr>
      </p:pic>
      <p:sp>
        <p:nvSpPr>
          <p:cNvPr id="154337217" name="Titre 1" hidden="0"/>
          <p:cNvSpPr>
            <a:spLocks noGrp="1"/>
          </p:cNvSpPr>
          <p:nvPr isPhoto="0" userDrawn="0">
            <p:ph type="title" hasCustomPrompt="1"/>
          </p:nvPr>
        </p:nvSpPr>
        <p:spPr bwMode="auto"/>
        <p:txBody>
          <a:bodyPr anchor="ctr" anchorCtr="1"/>
          <a:lstStyle/>
          <a:p>
            <a:pPr>
              <a:defRPr/>
            </a:pPr>
            <a:r>
              <a:rPr/>
              <a:t>Demonstrator – Transverse impedance simulations</a:t>
            </a:r>
            <a:endParaRPr/>
          </a:p>
        </p:txBody>
      </p:sp>
      <p:pic>
        <p:nvPicPr>
          <p:cNvPr id="578193236" name="" hidden="0"/>
          <p:cNvPicPr>
            <a:picLocks noChangeAspect="1"/>
          </p:cNvPicPr>
          <p:nvPr isPhoto="0" userDrawn="0"/>
        </p:nvPicPr>
        <p:blipFill>
          <a:blip r:embed="rId3"/>
          <a:stretch/>
        </p:blipFill>
        <p:spPr bwMode="auto">
          <a:xfrm flipH="0" flipV="0">
            <a:off x="397576" y="1212355"/>
            <a:ext cx="4174423" cy="2237835"/>
          </a:xfrm>
          <a:prstGeom prst="rect">
            <a:avLst/>
          </a:prstGeom>
        </p:spPr>
      </p:pic>
      <p:pic>
        <p:nvPicPr>
          <p:cNvPr id="375777247" name="" hidden="0"/>
          <p:cNvPicPr>
            <a:picLocks noChangeAspect="1"/>
          </p:cNvPicPr>
          <p:nvPr isPhoto="0" userDrawn="0"/>
        </p:nvPicPr>
        <p:blipFill>
          <a:blip r:embed="rId4"/>
          <a:stretch/>
        </p:blipFill>
        <p:spPr bwMode="auto">
          <a:xfrm flipH="0" flipV="0">
            <a:off x="4328207" y="902036"/>
            <a:ext cx="4287709" cy="2858472"/>
          </a:xfrm>
          <a:prstGeom prst="rect">
            <a:avLst/>
          </a:prstGeom>
        </p:spPr>
      </p:pic>
      <p:pic>
        <p:nvPicPr>
          <p:cNvPr id="489555891" name="" hidden="0"/>
          <p:cNvPicPr>
            <a:picLocks noChangeAspect="1"/>
          </p:cNvPicPr>
          <p:nvPr isPhoto="0" userDrawn="0"/>
        </p:nvPicPr>
        <p:blipFill>
          <a:blip r:embed="rId5"/>
          <a:stretch/>
        </p:blipFill>
        <p:spPr bwMode="auto">
          <a:xfrm flipH="0" flipV="0">
            <a:off x="2208783" y="3932256"/>
            <a:ext cx="5497715" cy="840826"/>
          </a:xfrm>
          <a:prstGeom prst="rect">
            <a:avLst/>
          </a:prstGeom>
        </p:spPr>
      </p:pic>
      <p:sp>
        <p:nvSpPr>
          <p:cNvPr id="655282709" name="" hidden="0"/>
          <p:cNvSpPr txBox="1"/>
          <p:nvPr isPhoto="0" userDrawn="0"/>
        </p:nvSpPr>
        <p:spPr bwMode="auto">
          <a:xfrm flipH="0" flipV="0">
            <a:off x="612000" y="507999"/>
            <a:ext cx="2742414" cy="48771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sz="1300"/>
              <a:t>From </a:t>
            </a:r>
            <a:r>
              <a:rPr lang="en-GB" sz="1300" b="0" i="0" u="sng" strike="noStrike" cap="none" spc="0">
                <a:solidFill>
                  <a:schemeClr val="tx1"/>
                </a:solidFill>
                <a:latin typeface="Arial"/>
                <a:ea typeface="Arial"/>
                <a:cs typeface="Arial"/>
                <a:hlinkClick r:id="rId6" tooltip="https://edms.cern.ch/ui/file/1324635/1.0/LHC-BGV-EC-0002-10-00.pdf"/>
              </a:rPr>
              <a:t>LHC-BGV-EC-0002</a:t>
            </a:r>
            <a:r>
              <a:rPr sz="1300"/>
              <a:t>, </a:t>
            </a:r>
            <a:r>
              <a:rPr sz="1300" i="1"/>
              <a:t>simulations by Benoit Salvant</a:t>
            </a:r>
            <a:endParaRPr sz="1300"/>
          </a:p>
        </p:txBody>
      </p:sp>
      <p:sp>
        <p:nvSpPr>
          <p:cNvPr id="822138050" name="" hidden="0"/>
          <p:cNvSpPr/>
          <p:nvPr isPhoto="0" userDrawn="0"/>
        </p:nvSpPr>
        <p:spPr bwMode="auto">
          <a:xfrm flipH="0" flipV="0">
            <a:off x="3103249" y="4571999"/>
            <a:ext cx="899583" cy="201083"/>
          </a:xfrm>
          <a:prstGeom prst="rect">
            <a:avLst/>
          </a:prstGeom>
          <a:gradFill>
            <a:gsLst>
              <a:gs pos="0">
                <a:schemeClr val="accent1">
                  <a:tint val="100000"/>
                  <a:shade val="100000"/>
                  <a:satMod val="130000"/>
                  <a:alpha val="0"/>
                </a:schemeClr>
              </a:gs>
              <a:gs pos="100000">
                <a:schemeClr val="accent1">
                  <a:tint val="50000"/>
                  <a:shade val="100000"/>
                  <a:satMod val="350000"/>
                  <a:alpha val="0"/>
                </a:schemeClr>
              </a:gs>
            </a:gsLst>
            <a:lin ang="16200000" scaled="0"/>
          </a:gradFill>
        </p:spPr>
        <p:style>
          <a:lnRef idx="1">
            <a:schemeClr val="accent1"/>
          </a:lnRef>
          <a:fillRef idx="3">
            <a:schemeClr val="accent1"/>
          </a:fillRef>
          <a:effectRef idx="2">
            <a:schemeClr val="accent1"/>
          </a:effectRef>
          <a:fontRef idx="minor">
            <a:schemeClr val="lt1"/>
          </a:fontRef>
        </p:style>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1759791994" name="Titre 1" hidden="0"/>
          <p:cNvSpPr>
            <a:spLocks noGrp="1"/>
          </p:cNvSpPr>
          <p:nvPr isPhoto="0" userDrawn="0">
            <p:ph type="title" hasCustomPrompt="1"/>
          </p:nvPr>
        </p:nvSpPr>
        <p:spPr bwMode="auto"/>
        <p:txBody>
          <a:bodyPr anchor="ctr" anchorCtr="1"/>
          <a:lstStyle/>
          <a:p>
            <a:pPr>
              <a:defRPr/>
            </a:pPr>
            <a:r>
              <a:rPr/>
              <a:t>Parametric study</a:t>
            </a:r>
            <a:endParaRPr/>
          </a:p>
        </p:txBody>
      </p:sp>
      <p:sp>
        <p:nvSpPr>
          <p:cNvPr id="1548213462" name="Espace réservé du pied de page 4" hidden="0"/>
          <p:cNvSpPr>
            <a:spLocks noGrp="1"/>
          </p:cNvSpPr>
          <p:nvPr isPhoto="0" userDrawn="0">
            <p:ph type="ftr" sz="quarter" idx="11" hasCustomPrompt="0"/>
          </p:nvPr>
        </p:nvSpPr>
        <p:spPr bwMode="auto"/>
        <p:txBody>
          <a:bodyPr/>
          <a:lstStyle/>
          <a:p>
            <a:pPr>
              <a:defRPr/>
            </a:pPr>
            <a:r>
              <a:rPr/>
              <a:t>BGV Impedance</a:t>
            </a:r>
            <a:endParaRPr/>
          </a:p>
        </p:txBody>
      </p:sp>
      <p:sp>
        <p:nvSpPr>
          <p:cNvPr id="494935085" name="Espace réservé du numéro de diapositive 5" hidden="0"/>
          <p:cNvSpPr>
            <a:spLocks noGrp="1"/>
          </p:cNvSpPr>
          <p:nvPr isPhoto="0" userDrawn="0">
            <p:ph type="sldNum" sz="quarter" idx="12" hasCustomPrompt="0"/>
          </p:nvPr>
        </p:nvSpPr>
        <p:spPr bwMode="auto"/>
        <p:txBody>
          <a:bodyPr/>
          <a:lstStyle/>
          <a:p>
            <a:pPr>
              <a:defRPr/>
            </a:pPr>
            <a:fld id="{1FC7BE0E-CADF-38D0-95B6-DBC2F0D2D003}" type="slidenum">
              <a:rPr lang="fr-FR"/>
              <a:t/>
            </a:fld>
            <a:endParaRPr lang="fr-FR"/>
          </a:p>
        </p:txBody>
      </p:sp>
      <p:pic>
        <p:nvPicPr>
          <p:cNvPr id="1945669087" name="" hidden="0"/>
          <p:cNvPicPr>
            <a:picLocks noChangeAspect="1"/>
          </p:cNvPicPr>
          <p:nvPr isPhoto="0" userDrawn="0"/>
        </p:nvPicPr>
        <p:blipFill>
          <a:blip r:embed="rId2"/>
          <a:stretch/>
        </p:blipFill>
        <p:spPr bwMode="auto">
          <a:xfrm flipH="0" flipV="0">
            <a:off x="3716849" y="779865"/>
            <a:ext cx="4969949" cy="2185118"/>
          </a:xfrm>
          <a:prstGeom prst="rect">
            <a:avLst/>
          </a:prstGeom>
        </p:spPr>
      </p:pic>
      <p:cxnSp>
        <p:nvCxnSpPr>
          <p:cNvPr id="0" name="" hidden="0"/>
          <p:cNvCxnSpPr>
            <a:cxnSpLocks/>
          </p:cNvCxnSpPr>
          <p:nvPr isPhoto="0" userDrawn="0"/>
        </p:nvCxnSpPr>
        <p:spPr bwMode="auto">
          <a:xfrm flipH="0" flipV="1">
            <a:off x="5758912" y="1471050"/>
            <a:ext cx="885824" cy="304799"/>
          </a:xfrm>
          <a:prstGeom prst="line">
            <a:avLst/>
          </a:prstGeom>
          <a:ln w="9525" cap="flat" cmpd="sng" algn="ctr">
            <a:solidFill>
              <a:schemeClr val="accent2"/>
            </a:solidFill>
            <a:prstDash val="solid"/>
            <a:headEnd type="arrow" len="med"/>
            <a:tailEnd type="arrow" len="med"/>
          </a:ln>
        </p:spPr>
        <p:style>
          <a:lnRef idx="1">
            <a:schemeClr val="accent1"/>
          </a:lnRef>
          <a:fillRef idx="3">
            <a:schemeClr val="accent1"/>
          </a:fillRef>
          <a:effectRef idx="2">
            <a:schemeClr val="accent1"/>
          </a:effectRef>
          <a:fontRef idx="minor">
            <a:schemeClr val="lt1"/>
          </a:fontRef>
        </p:style>
      </p:cxnSp>
      <p:sp>
        <p:nvSpPr>
          <p:cNvPr id="342944425" name="" hidden="0"/>
          <p:cNvSpPr txBox="1"/>
          <p:nvPr isPhoto="0" userDrawn="0"/>
        </p:nvSpPr>
        <p:spPr bwMode="auto">
          <a:xfrm flipH="0" flipV="0">
            <a:off x="6101758" y="1341492"/>
            <a:ext cx="200132" cy="25911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sz="1100">
                <a:solidFill>
                  <a:schemeClr val="accent2"/>
                </a:solidFill>
              </a:rPr>
              <a:t>L</a:t>
            </a:r>
            <a:endParaRPr sz="1100">
              <a:solidFill>
                <a:schemeClr val="accent2"/>
              </a:solidFill>
            </a:endParaRPr>
          </a:p>
        </p:txBody>
      </p:sp>
      <p:cxnSp>
        <p:nvCxnSpPr>
          <p:cNvPr id="123221988" name="" hidden="0"/>
          <p:cNvCxnSpPr>
            <a:cxnSpLocks/>
          </p:cNvCxnSpPr>
          <p:nvPr isPhoto="0" userDrawn="0"/>
        </p:nvCxnSpPr>
        <p:spPr bwMode="auto">
          <a:xfrm flipH="0" flipV="1">
            <a:off x="6793054" y="1287064"/>
            <a:ext cx="515480" cy="152399"/>
          </a:xfrm>
          <a:prstGeom prst="line">
            <a:avLst/>
          </a:prstGeom>
          <a:ln w="9525" cap="flat" cmpd="sng" algn="ctr">
            <a:solidFill>
              <a:schemeClr val="tx2"/>
            </a:solidFill>
            <a:prstDash val="solid"/>
            <a:headEnd type="arrow" len="med"/>
            <a:tailEnd type="arrow" len="med"/>
          </a:ln>
        </p:spPr>
        <p:style>
          <a:lnRef idx="1">
            <a:schemeClr val="accent1"/>
          </a:lnRef>
          <a:fillRef idx="3">
            <a:schemeClr val="accent1"/>
          </a:fillRef>
          <a:effectRef idx="2">
            <a:schemeClr val="accent1"/>
          </a:effectRef>
          <a:fontRef idx="minor">
            <a:schemeClr val="lt1"/>
          </a:fontRef>
        </p:style>
      </p:cxnSp>
      <p:sp>
        <p:nvSpPr>
          <p:cNvPr id="1279060510" name="" hidden="0"/>
          <p:cNvSpPr txBox="1"/>
          <p:nvPr isPhoto="0" userDrawn="0"/>
        </p:nvSpPr>
        <p:spPr bwMode="auto">
          <a:xfrm flipH="0" flipV="0">
            <a:off x="6793054" y="1104148"/>
            <a:ext cx="563285" cy="25911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sz="1100">
                <a:solidFill>
                  <a:schemeClr val="tx2">
                    <a:lumMod val="75000"/>
                  </a:schemeClr>
                </a:solidFill>
              </a:rPr>
              <a:t>L</a:t>
            </a:r>
            <a:r>
              <a:rPr sz="1100" baseline="-25000">
                <a:solidFill>
                  <a:schemeClr val="tx2">
                    <a:lumMod val="75000"/>
                  </a:schemeClr>
                </a:solidFill>
              </a:rPr>
              <a:t>in</a:t>
            </a:r>
            <a:endParaRPr sz="1100" baseline="-25000">
              <a:solidFill>
                <a:schemeClr val="tx2">
                  <a:lumMod val="75000"/>
                </a:schemeClr>
              </a:solidFill>
            </a:endParaRPr>
          </a:p>
        </p:txBody>
      </p:sp>
      <p:cxnSp>
        <p:nvCxnSpPr>
          <p:cNvPr id="1481532610" name="" hidden="0"/>
          <p:cNvCxnSpPr>
            <a:cxnSpLocks/>
          </p:cNvCxnSpPr>
          <p:nvPr isPhoto="0" userDrawn="0"/>
        </p:nvCxnSpPr>
        <p:spPr bwMode="auto">
          <a:xfrm rot="0" flipH="0" flipV="1">
            <a:off x="5646691" y="1864178"/>
            <a:ext cx="90831" cy="47505"/>
          </a:xfrm>
          <a:prstGeom prst="line">
            <a:avLst/>
          </a:prstGeom>
          <a:ln w="9525" cap="flat" cmpd="sng" algn="ctr">
            <a:solidFill>
              <a:schemeClr val="tx2"/>
            </a:solidFill>
            <a:prstDash val="solid"/>
            <a:headEnd type="arrow" len="med"/>
            <a:tailEnd type="arrow" len="med"/>
          </a:ln>
        </p:spPr>
        <p:style>
          <a:lnRef idx="1">
            <a:schemeClr val="accent1"/>
          </a:lnRef>
          <a:fillRef idx="3">
            <a:schemeClr val="accent1"/>
          </a:fillRef>
          <a:effectRef idx="2">
            <a:schemeClr val="accent1"/>
          </a:effectRef>
          <a:fontRef idx="minor">
            <a:schemeClr val="lt1"/>
          </a:fontRef>
        </p:style>
      </p:cxnSp>
      <p:sp>
        <p:nvSpPr>
          <p:cNvPr id="1290984001" name="" hidden="0"/>
          <p:cNvSpPr txBox="1"/>
          <p:nvPr isPhoto="0" userDrawn="0"/>
        </p:nvSpPr>
        <p:spPr bwMode="auto">
          <a:xfrm flipH="0" flipV="0">
            <a:off x="5387035" y="1605062"/>
            <a:ext cx="519310" cy="25911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sz="1100">
                <a:solidFill>
                  <a:schemeClr val="tx2"/>
                </a:solidFill>
              </a:rPr>
              <a:t>L</a:t>
            </a:r>
            <a:r>
              <a:rPr sz="1100" baseline="-25000">
                <a:solidFill>
                  <a:schemeClr val="tx2"/>
                </a:solidFill>
              </a:rPr>
              <a:t>out</a:t>
            </a:r>
            <a:endParaRPr sz="1100" baseline="-25000">
              <a:solidFill>
                <a:schemeClr val="tx2"/>
              </a:solidFill>
            </a:endParaRPr>
          </a:p>
        </p:txBody>
      </p:sp>
      <p:cxnSp>
        <p:nvCxnSpPr>
          <p:cNvPr id="912506834" name="" hidden="0"/>
          <p:cNvCxnSpPr>
            <a:cxnSpLocks/>
          </p:cNvCxnSpPr>
          <p:nvPr isPhoto="0" userDrawn="0"/>
        </p:nvCxnSpPr>
        <p:spPr bwMode="auto">
          <a:xfrm rot="5399978" flipH="0" flipV="1">
            <a:off x="6279302" y="1761371"/>
            <a:ext cx="177311" cy="75808"/>
          </a:xfrm>
          <a:prstGeom prst="line">
            <a:avLst/>
          </a:prstGeom>
          <a:ln w="9525" cap="flat" cmpd="sng" algn="ctr">
            <a:solidFill>
              <a:schemeClr val="accent3"/>
            </a:solidFill>
            <a:prstDash val="solid"/>
            <a:headEnd type="arrow" len="med"/>
            <a:tailEnd type="arrow" len="med"/>
          </a:ln>
        </p:spPr>
        <p:style>
          <a:lnRef idx="1">
            <a:schemeClr val="accent1"/>
          </a:lnRef>
          <a:fillRef idx="3">
            <a:schemeClr val="accent1"/>
          </a:fillRef>
          <a:effectRef idx="2">
            <a:schemeClr val="accent1"/>
          </a:effectRef>
          <a:fontRef idx="minor">
            <a:schemeClr val="lt1"/>
          </a:fontRef>
        </p:style>
      </p:cxnSp>
      <p:sp>
        <p:nvSpPr>
          <p:cNvPr id="451058614" name="" hidden="0"/>
          <p:cNvSpPr txBox="1"/>
          <p:nvPr isPhoto="0" userDrawn="0"/>
        </p:nvSpPr>
        <p:spPr bwMode="auto">
          <a:xfrm flipH="0" flipV="0">
            <a:off x="6330053" y="1587585"/>
            <a:ext cx="200241" cy="25911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sz="1100">
                <a:solidFill>
                  <a:schemeClr val="accent3"/>
                </a:solidFill>
              </a:rPr>
              <a:t>D</a:t>
            </a:r>
            <a:endParaRPr sz="1100">
              <a:solidFill>
                <a:schemeClr val="accent3"/>
              </a:solidFill>
            </a:endParaRPr>
          </a:p>
        </p:txBody>
      </p:sp>
      <p:sp>
        <p:nvSpPr>
          <p:cNvPr id="641135993" name="" hidden="0"/>
          <p:cNvSpPr txBox="1"/>
          <p:nvPr isPhoto="0" userDrawn="0"/>
        </p:nvSpPr>
        <p:spPr bwMode="auto">
          <a:xfrm flipH="0" flipV="0">
            <a:off x="279666" y="3045065"/>
            <a:ext cx="8584703" cy="147831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just">
              <a:defRPr/>
            </a:pPr>
            <a:r>
              <a:rPr sz="1300">
                <a:solidFill>
                  <a:schemeClr val="accent5"/>
                </a:solidFill>
              </a:rPr>
              <a:t>Other constraints for the gas tank design:</a:t>
            </a:r>
            <a:endParaRPr sz="1300">
              <a:solidFill>
                <a:schemeClr val="accent5"/>
              </a:solidFill>
            </a:endParaRPr>
          </a:p>
          <a:p>
            <a:pPr marL="283878" indent="-283878" algn="just">
              <a:buFont typeface="Arial"/>
              <a:buChar char="•"/>
              <a:defRPr/>
            </a:pPr>
            <a:r>
              <a:rPr sz="1300">
                <a:solidFill>
                  <a:schemeClr val="accent5"/>
                </a:solidFill>
              </a:rPr>
              <a:t>Need for a </a:t>
            </a:r>
            <a:r>
              <a:rPr sz="1300" b="1">
                <a:solidFill>
                  <a:schemeClr val="accent5"/>
                </a:solidFill>
              </a:rPr>
              <a:t>thin exit window ~85deg</a:t>
            </a:r>
            <a:r>
              <a:rPr sz="1300">
                <a:solidFill>
                  <a:schemeClr val="accent5"/>
                </a:solidFill>
              </a:rPr>
              <a:t> for instrument performance; </a:t>
            </a:r>
            <a:endParaRPr sz="1300">
              <a:solidFill>
                <a:schemeClr val="accent5"/>
              </a:solidFill>
            </a:endParaRPr>
          </a:p>
          <a:p>
            <a:pPr marL="283878" indent="-283878" algn="just">
              <a:buFont typeface="Arial"/>
              <a:buChar char="•"/>
              <a:defRPr/>
            </a:pPr>
            <a:r>
              <a:rPr sz="1300" b="1">
                <a:solidFill>
                  <a:schemeClr val="accent5"/>
                </a:solidFill>
              </a:rPr>
              <a:t>Small aperture sections</a:t>
            </a:r>
            <a:r>
              <a:rPr sz="1300">
                <a:solidFill>
                  <a:schemeClr val="accent5"/>
                </a:solidFill>
              </a:rPr>
              <a:t> for tracker acceptance optimisation (high momentum tracks have small angle trajectories), and for pumps conductance</a:t>
            </a:r>
            <a:r>
              <a:rPr sz="1300">
                <a:solidFill>
                  <a:schemeClr val="accent5"/>
                </a:solidFill>
              </a:rPr>
              <a:t>;</a:t>
            </a:r>
            <a:endParaRPr sz="1300">
              <a:solidFill>
                <a:schemeClr val="accent5"/>
              </a:solidFill>
            </a:endParaRPr>
          </a:p>
          <a:p>
            <a:pPr marL="283878" indent="-283878" algn="just">
              <a:buFont typeface="Arial"/>
              <a:buChar char="•"/>
              <a:defRPr/>
            </a:pPr>
            <a:r>
              <a:rPr sz="1300" b="1">
                <a:solidFill>
                  <a:schemeClr val="accent5"/>
                </a:solidFill>
              </a:rPr>
              <a:t>Longitudinal gas pressure profile</a:t>
            </a:r>
            <a:r>
              <a:rPr sz="1300">
                <a:solidFill>
                  <a:schemeClr val="accent5"/>
                </a:solidFill>
              </a:rPr>
              <a:t> (similar parametric study): adjusted taper, tank and beam pipe lengths for a 1m long plateau and small tails (limit radiation background)</a:t>
            </a:r>
            <a:r>
              <a:rPr sz="1300">
                <a:solidFill>
                  <a:schemeClr val="accent5"/>
                </a:solidFill>
              </a:rPr>
              <a:t>;</a:t>
            </a:r>
            <a:endParaRPr sz="1300">
              <a:solidFill>
                <a:schemeClr val="accent5"/>
              </a:solidFill>
            </a:endParaRPr>
          </a:p>
          <a:p>
            <a:pPr marL="283878" indent="-283878" algn="just">
              <a:buFont typeface="Arial"/>
              <a:buChar char="•"/>
              <a:defRPr/>
            </a:pPr>
            <a:r>
              <a:rPr sz="1300">
                <a:solidFill>
                  <a:schemeClr val="accent5"/>
                </a:solidFill>
              </a:rPr>
              <a:t>Practical considerations: minimum tank length required to place alignment modules</a:t>
            </a:r>
            <a:r>
              <a:rPr sz="1300">
                <a:solidFill>
                  <a:schemeClr val="accent5"/>
                </a:solidFill>
              </a:rPr>
              <a:t> and gas injection capillary</a:t>
            </a:r>
            <a:r>
              <a:rPr sz="1300">
                <a:solidFill>
                  <a:schemeClr val="accent5"/>
                </a:solidFill>
              </a:rPr>
              <a:t>.</a:t>
            </a:r>
            <a:endParaRPr sz="1300">
              <a:solidFill>
                <a:schemeClr val="accent5"/>
              </a:solidFill>
            </a:endParaRPr>
          </a:p>
        </p:txBody>
      </p:sp>
      <p:sp>
        <p:nvSpPr>
          <p:cNvPr id="545684249" name="" hidden="0"/>
          <p:cNvSpPr txBox="1"/>
          <p:nvPr isPhoto="0" userDrawn="0"/>
        </p:nvSpPr>
        <p:spPr bwMode="auto">
          <a:xfrm flipH="0" flipV="0">
            <a:off x="362165" y="779865"/>
            <a:ext cx="3228853" cy="187455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just">
              <a:defRPr/>
            </a:pPr>
            <a:r>
              <a:rPr sz="1300">
                <a:solidFill>
                  <a:schemeClr val="accent5"/>
                </a:solidFill>
              </a:rPr>
              <a:t>Main conclusions:</a:t>
            </a:r>
            <a:endParaRPr sz="1300">
              <a:solidFill>
                <a:schemeClr val="accent5"/>
              </a:solidFill>
            </a:endParaRPr>
          </a:p>
          <a:p>
            <a:pPr marL="228807" indent="-228807" algn="just">
              <a:buFont typeface="Arial"/>
              <a:buChar char="•"/>
              <a:defRPr/>
            </a:pPr>
            <a:r>
              <a:rPr sz="1300" b="1">
                <a:solidFill>
                  <a:schemeClr val="accent3"/>
                </a:solidFill>
              </a:rPr>
              <a:t>D</a:t>
            </a:r>
            <a:r>
              <a:rPr sz="1300" b="1">
                <a:solidFill>
                  <a:schemeClr val="accent5"/>
                </a:solidFill>
              </a:rPr>
              <a:t> is the main impact parameter</a:t>
            </a:r>
            <a:r>
              <a:rPr sz="1300">
                <a:solidFill>
                  <a:schemeClr val="accent5"/>
                </a:solidFill>
              </a:rPr>
              <a:t>: drives the R</a:t>
            </a:r>
            <a:r>
              <a:rPr sz="1300" baseline="-25000">
                <a:solidFill>
                  <a:schemeClr val="accent5"/>
                </a:solidFill>
              </a:rPr>
              <a:t>s </a:t>
            </a:r>
            <a:r>
              <a:rPr sz="1300">
                <a:solidFill>
                  <a:schemeClr val="accent5"/>
                </a:solidFill>
              </a:rPr>
              <a:t>and fq of resonant modes;</a:t>
            </a:r>
            <a:endParaRPr sz="1300">
              <a:solidFill>
                <a:schemeClr val="accent5"/>
              </a:solidFill>
            </a:endParaRPr>
          </a:p>
          <a:p>
            <a:pPr marL="228807" indent="-228807" algn="just">
              <a:buFont typeface="Arial"/>
              <a:buChar char="•"/>
              <a:defRPr/>
            </a:pPr>
            <a:r>
              <a:rPr sz="1300">
                <a:solidFill>
                  <a:schemeClr val="accent5"/>
                </a:solidFill>
              </a:rPr>
              <a:t>Increasing </a:t>
            </a:r>
            <a:r>
              <a:rPr sz="1300">
                <a:solidFill>
                  <a:schemeClr val="accent2"/>
                </a:solidFill>
              </a:rPr>
              <a:t>L</a:t>
            </a:r>
            <a:r>
              <a:rPr sz="1300">
                <a:solidFill>
                  <a:schemeClr val="accent5"/>
                </a:solidFill>
              </a:rPr>
              <a:t> increases the number of modes but reduces their R</a:t>
            </a:r>
            <a:r>
              <a:rPr sz="1300" baseline="-25000">
                <a:solidFill>
                  <a:schemeClr val="accent5"/>
                </a:solidFill>
              </a:rPr>
              <a:t>s </a:t>
            </a:r>
            <a:r>
              <a:rPr sz="1300">
                <a:solidFill>
                  <a:schemeClr val="accent5"/>
                </a:solidFill>
              </a:rPr>
              <a:t>(detunes the cavity)</a:t>
            </a:r>
            <a:r>
              <a:rPr sz="1300">
                <a:solidFill>
                  <a:schemeClr val="accent5"/>
                </a:solidFill>
              </a:rPr>
              <a:t>;</a:t>
            </a:r>
            <a:endParaRPr sz="1300">
              <a:solidFill>
                <a:schemeClr val="accent5"/>
              </a:solidFill>
            </a:endParaRPr>
          </a:p>
          <a:p>
            <a:pPr marL="228807" indent="-228807" algn="just">
              <a:buFont typeface="Arial"/>
              <a:buChar char="•"/>
              <a:defRPr/>
            </a:pPr>
            <a:r>
              <a:rPr sz="1300" b="1">
                <a:solidFill>
                  <a:schemeClr val="tx2"/>
                </a:solidFill>
              </a:rPr>
              <a:t>Tapers </a:t>
            </a:r>
            <a:r>
              <a:rPr sz="1300">
                <a:solidFill>
                  <a:schemeClr val="accent5"/>
                </a:solidFill>
              </a:rPr>
              <a:t>can help mitigating the impact of modes to a certain extend.</a:t>
            </a:r>
            <a:endParaRPr sz="1300">
              <a:solidFill>
                <a:schemeClr val="accent5"/>
              </a:solidFill>
            </a:endParaRPr>
          </a:p>
        </p:txBody>
      </p:sp>
      <p:cxnSp>
        <p:nvCxnSpPr>
          <p:cNvPr id="325333158" name="" hidden="0"/>
          <p:cNvCxnSpPr>
            <a:cxnSpLocks/>
          </p:cNvCxnSpPr>
          <p:nvPr isPhoto="0" userDrawn="0"/>
        </p:nvCxnSpPr>
        <p:spPr bwMode="auto">
          <a:xfrm rot="0" flipH="0" flipV="1">
            <a:off x="7156666" y="1587585"/>
            <a:ext cx="1265414" cy="454997"/>
          </a:xfrm>
          <a:prstGeom prst="line">
            <a:avLst/>
          </a:prstGeom>
          <a:ln w="12699" cap="flat" cmpd="sng" algn="ctr">
            <a:solidFill>
              <a:schemeClr val="tx1"/>
            </a:solidFill>
            <a:prstDash val="solid"/>
            <a:headEnd type="arrow" len="med"/>
            <a:tailEnd type="none" len="med"/>
          </a:ln>
        </p:spPr>
        <p:style>
          <a:lnRef idx="1">
            <a:schemeClr val="accent1"/>
          </a:lnRef>
          <a:fillRef idx="3">
            <a:schemeClr val="accent1"/>
          </a:fillRef>
          <a:effectRef idx="2">
            <a:schemeClr val="accent1"/>
          </a:effectRef>
          <a:fontRef idx="minor">
            <a:schemeClr val="lt1"/>
          </a:fontRef>
        </p:style>
      </p:cxnSp>
      <p:sp>
        <p:nvSpPr>
          <p:cNvPr id="538656546" name="" hidden="0"/>
          <p:cNvSpPr txBox="1"/>
          <p:nvPr isPhoto="0" userDrawn="0"/>
        </p:nvSpPr>
        <p:spPr bwMode="auto">
          <a:xfrm flipH="0" flipV="0">
            <a:off x="7508821" y="1846701"/>
            <a:ext cx="1178014" cy="25911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sz="1100">
                <a:solidFill>
                  <a:schemeClr val="tx1"/>
                </a:solidFill>
              </a:rPr>
              <a:t>Beam direction</a:t>
            </a:r>
            <a:endParaRPr sz="1100">
              <a:solidFill>
                <a:schemeClr val="tx1"/>
              </a:solidFil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13374842" name="Titre 1" hidden="0"/>
          <p:cNvSpPr>
            <a:spLocks noGrp="1"/>
          </p:cNvSpPr>
          <p:nvPr isPhoto="0" userDrawn="0">
            <p:ph type="title" hasCustomPrompt="1"/>
          </p:nvPr>
        </p:nvSpPr>
        <p:spPr bwMode="auto"/>
        <p:txBody>
          <a:bodyPr anchor="ctr" anchorCtr="1"/>
          <a:lstStyle/>
          <a:p>
            <a:pPr>
              <a:defRPr/>
            </a:pPr>
            <a:r>
              <a:rPr/>
              <a:t>Future instrument design (Catia)</a:t>
            </a:r>
            <a:br>
              <a:rPr/>
            </a:br>
            <a:r>
              <a:rPr sz="1600" b="0"/>
              <a:t>(design report October 2022)</a:t>
            </a:r>
            <a:endParaRPr sz="1600"/>
          </a:p>
        </p:txBody>
      </p:sp>
      <p:sp>
        <p:nvSpPr>
          <p:cNvPr id="819846380" name="Espace réservé du pied de page 4" hidden="0"/>
          <p:cNvSpPr>
            <a:spLocks noGrp="1"/>
          </p:cNvSpPr>
          <p:nvPr isPhoto="0" userDrawn="0">
            <p:ph type="ftr" sz="quarter" idx="11" hasCustomPrompt="0"/>
          </p:nvPr>
        </p:nvSpPr>
        <p:spPr bwMode="auto">
          <a:xfrm>
            <a:off x="1904999" y="4767262"/>
            <a:ext cx="6626999" cy="270000"/>
          </a:xfrm>
        </p:spPr>
        <p:txBody>
          <a:bodyPr/>
          <a:lstStyle/>
          <a:p>
            <a:pPr>
              <a:defRPr/>
            </a:pPr>
            <a:r>
              <a:rPr/>
              <a:t>BGV Impedance</a:t>
            </a:r>
            <a:endParaRPr/>
          </a:p>
        </p:txBody>
      </p:sp>
      <p:sp>
        <p:nvSpPr>
          <p:cNvPr id="1851271529" name="Espace réservé du numéro de diapositive 5" hidden="0"/>
          <p:cNvSpPr>
            <a:spLocks noGrp="1"/>
          </p:cNvSpPr>
          <p:nvPr isPhoto="0" userDrawn="0">
            <p:ph type="sldNum" sz="quarter" idx="12" hasCustomPrompt="0"/>
          </p:nvPr>
        </p:nvSpPr>
        <p:spPr bwMode="auto"/>
        <p:txBody>
          <a:bodyPr/>
          <a:lstStyle/>
          <a:p>
            <a:pPr>
              <a:defRPr/>
            </a:pPr>
            <a:fld id="{1C1B2433-B10F-D4E7-B97D-DE0ADD094C1D}" type="slidenum">
              <a:rPr lang="fr-FR"/>
              <a:t/>
            </a:fld>
            <a:endParaRPr lang="fr-FR"/>
          </a:p>
        </p:txBody>
      </p:sp>
      <p:pic>
        <p:nvPicPr>
          <p:cNvPr id="530703623" name="" hidden="0"/>
          <p:cNvPicPr>
            <a:picLocks noChangeAspect="1"/>
          </p:cNvPicPr>
          <p:nvPr isPhoto="0" userDrawn="0"/>
        </p:nvPicPr>
        <p:blipFill>
          <a:blip r:embed="rId2"/>
          <a:stretch/>
        </p:blipFill>
        <p:spPr bwMode="auto">
          <a:xfrm flipH="0" flipV="0">
            <a:off x="1726166" y="2566150"/>
            <a:ext cx="2771902" cy="2201112"/>
          </a:xfrm>
          <a:prstGeom prst="rect">
            <a:avLst/>
          </a:prstGeom>
        </p:spPr>
      </p:pic>
      <p:pic>
        <p:nvPicPr>
          <p:cNvPr id="1717003209" name="" hidden="0"/>
          <p:cNvPicPr>
            <a:picLocks noChangeAspect="1"/>
          </p:cNvPicPr>
          <p:nvPr isPhoto="0" userDrawn="0"/>
        </p:nvPicPr>
        <p:blipFill>
          <a:blip r:embed="rId3"/>
          <a:stretch/>
        </p:blipFill>
        <p:spPr bwMode="auto">
          <a:xfrm flipH="0" flipV="0">
            <a:off x="541685" y="892188"/>
            <a:ext cx="8532000" cy="1543667"/>
          </a:xfrm>
          <a:prstGeom prst="rect">
            <a:avLst/>
          </a:prstGeom>
        </p:spPr>
      </p:pic>
      <p:sp>
        <p:nvSpPr>
          <p:cNvPr id="508249703" name="" hidden="0"/>
          <p:cNvSpPr txBox="1"/>
          <p:nvPr isPhoto="0" userDrawn="0"/>
        </p:nvSpPr>
        <p:spPr bwMode="auto">
          <a:xfrm flipH="0" flipV="0">
            <a:off x="5271820" y="3571567"/>
            <a:ext cx="2613951" cy="48771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lang="en-GB" sz="1300" i="1">
                <a:solidFill>
                  <a:schemeClr val="accent5"/>
                </a:solidFill>
              </a:rPr>
              <a:t>Work from T. Ramos Garcia, </a:t>
            </a:r>
            <a:endParaRPr lang="en-GB" sz="1300" i="1">
              <a:solidFill>
                <a:schemeClr val="accent5"/>
              </a:solidFill>
            </a:endParaRPr>
          </a:p>
          <a:p>
            <a:pPr algn="ctr">
              <a:defRPr/>
            </a:pPr>
            <a:r>
              <a:rPr lang="en-GB" sz="1300" i="1">
                <a:solidFill>
                  <a:schemeClr val="accent5"/>
                </a:solidFill>
              </a:rPr>
              <a:t>BI-ML</a:t>
            </a:r>
            <a:endParaRPr sz="1300"/>
          </a:p>
        </p:txBody>
      </p:sp>
      <p:cxnSp>
        <p:nvCxnSpPr>
          <p:cNvPr id="0" name="" hidden="0"/>
          <p:cNvCxnSpPr>
            <a:cxnSpLocks/>
          </p:cNvCxnSpPr>
          <p:nvPr isPhoto="0" userDrawn="0"/>
        </p:nvCxnSpPr>
        <p:spPr bwMode="auto">
          <a:xfrm flipH="1" flipV="0">
            <a:off x="6340499" y="2645833"/>
            <a:ext cx="2264833" cy="0"/>
          </a:xfrm>
          <a:prstGeom prst="line">
            <a:avLst/>
          </a:prstGeom>
          <a:ln w="12699" cap="flat" cmpd="sng" algn="ctr">
            <a:solidFill>
              <a:schemeClr val="accent1">
                <a:shade val="95000"/>
                <a:satMod val="105000"/>
              </a:schemeClr>
            </a:solidFill>
            <a:prstDash val="solid"/>
            <a:tailEnd type="arrow" len="med"/>
          </a:ln>
        </p:spPr>
        <p:style>
          <a:lnRef idx="1">
            <a:schemeClr val="accent1"/>
          </a:lnRef>
          <a:fillRef idx="3">
            <a:schemeClr val="accent1"/>
          </a:fillRef>
          <a:effectRef idx="2">
            <a:schemeClr val="accent1"/>
          </a:effectRef>
          <a:fontRef idx="minor">
            <a:schemeClr val="lt1"/>
          </a:fontRef>
        </p:style>
      </p:cxnSp>
      <p:sp>
        <p:nvSpPr>
          <p:cNvPr id="2039245471" name="" hidden="0"/>
          <p:cNvSpPr txBox="1"/>
          <p:nvPr isPhoto="0" userDrawn="0"/>
        </p:nvSpPr>
        <p:spPr bwMode="auto">
          <a:xfrm flipH="0" flipV="0">
            <a:off x="6165634" y="2645833"/>
            <a:ext cx="2614563" cy="28959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sz="1300">
                <a:solidFill>
                  <a:schemeClr val="bg2"/>
                </a:solidFill>
              </a:rPr>
              <a:t>Beam direction</a:t>
            </a:r>
            <a:endParaRPr sz="1300">
              <a:solidFill>
                <a:schemeClr val="bg2"/>
              </a:solidFil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850266986" name="Titre 1" hidden="0"/>
          <p:cNvSpPr>
            <a:spLocks noGrp="1"/>
          </p:cNvSpPr>
          <p:nvPr isPhoto="0" userDrawn="0">
            <p:ph type="title" hasCustomPrompt="1"/>
          </p:nvPr>
        </p:nvSpPr>
        <p:spPr bwMode="auto"/>
        <p:txBody>
          <a:bodyPr anchor="ctr" anchorCtr="1"/>
          <a:lstStyle/>
          <a:p>
            <a:pPr>
              <a:defRPr/>
            </a:pPr>
            <a:r>
              <a:rPr/>
              <a:t>Comparison with the demonstrator tank</a:t>
            </a:r>
            <a:endParaRPr/>
          </a:p>
        </p:txBody>
      </p:sp>
      <p:sp>
        <p:nvSpPr>
          <p:cNvPr id="1053429034" name="Espace réservé du pied de page 4" hidden="0"/>
          <p:cNvSpPr>
            <a:spLocks noGrp="1"/>
          </p:cNvSpPr>
          <p:nvPr isPhoto="0" userDrawn="0">
            <p:ph type="ftr" sz="quarter" idx="11" hasCustomPrompt="0"/>
          </p:nvPr>
        </p:nvSpPr>
        <p:spPr bwMode="auto">
          <a:xfrm>
            <a:off x="1904999" y="4767262"/>
            <a:ext cx="6626999" cy="270000"/>
          </a:xfrm>
        </p:spPr>
        <p:txBody>
          <a:bodyPr/>
          <a:lstStyle/>
          <a:p>
            <a:pPr>
              <a:defRPr/>
            </a:pPr>
            <a:r>
              <a:rPr/>
              <a:t>BGV Impedance</a:t>
            </a:r>
            <a:endParaRPr/>
          </a:p>
        </p:txBody>
      </p:sp>
      <p:sp>
        <p:nvSpPr>
          <p:cNvPr id="1076452849" name="Espace réservé du numéro de diapositive 5" hidden="0"/>
          <p:cNvSpPr>
            <a:spLocks noGrp="1"/>
          </p:cNvSpPr>
          <p:nvPr isPhoto="0" userDrawn="0">
            <p:ph type="sldNum" sz="quarter" idx="12" hasCustomPrompt="0"/>
          </p:nvPr>
        </p:nvSpPr>
        <p:spPr bwMode="auto"/>
        <p:txBody>
          <a:bodyPr/>
          <a:lstStyle/>
          <a:p>
            <a:pPr>
              <a:defRPr/>
            </a:pPr>
            <a:fld id="{6449CC94-BFF5-227A-EA2E-A272330FAE27}" type="slidenum">
              <a:rPr lang="fr-FR"/>
              <a:t/>
            </a:fld>
            <a:endParaRPr lang="fr-FR"/>
          </a:p>
        </p:txBody>
      </p:sp>
      <p:pic>
        <p:nvPicPr>
          <p:cNvPr id="1726545077" name="" hidden="0"/>
          <p:cNvPicPr>
            <a:picLocks noChangeAspect="1"/>
          </p:cNvPicPr>
          <p:nvPr isPhoto="0" userDrawn="0"/>
        </p:nvPicPr>
        <p:blipFill>
          <a:blip r:embed="rId2"/>
          <a:stretch/>
        </p:blipFill>
        <p:spPr bwMode="auto">
          <a:xfrm flipH="0" flipV="0">
            <a:off x="827833" y="405000"/>
            <a:ext cx="5024935" cy="3196343"/>
          </a:xfrm>
          <a:prstGeom prst="rect">
            <a:avLst/>
          </a:prstGeom>
        </p:spPr>
      </p:pic>
      <p:pic>
        <p:nvPicPr>
          <p:cNvPr id="2073677153" name="" hidden="0"/>
          <p:cNvPicPr>
            <a:picLocks noChangeAspect="1"/>
          </p:cNvPicPr>
          <p:nvPr isPhoto="0" userDrawn="0"/>
        </p:nvPicPr>
        <p:blipFill>
          <a:blip r:embed="rId3"/>
          <a:stretch/>
        </p:blipFill>
        <p:spPr bwMode="auto">
          <a:xfrm flipH="0" flipV="0">
            <a:off x="1558083" y="550333"/>
            <a:ext cx="8062352" cy="5128433"/>
          </a:xfrm>
          <a:prstGeom prst="rect">
            <a:avLst/>
          </a:prstGeom>
        </p:spPr>
      </p:pic>
      <p:sp>
        <p:nvSpPr>
          <p:cNvPr id="1163280048" name="" hidden="0"/>
          <p:cNvSpPr txBox="1"/>
          <p:nvPr isPhoto="0" userDrawn="0"/>
        </p:nvSpPr>
        <p:spPr bwMode="auto">
          <a:xfrm flipH="0" flipV="0">
            <a:off x="2595249" y="1163355"/>
            <a:ext cx="1259920" cy="274356"/>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sz="1200"/>
              <a:t>Demonstator</a:t>
            </a:r>
            <a:endParaRPr sz="1200"/>
          </a:p>
        </p:txBody>
      </p:sp>
      <p:sp>
        <p:nvSpPr>
          <p:cNvPr id="1605971783" name="" hidden="0"/>
          <p:cNvSpPr txBox="1"/>
          <p:nvPr isPhoto="0" userDrawn="0"/>
        </p:nvSpPr>
        <p:spPr bwMode="auto">
          <a:xfrm flipH="0" flipV="0">
            <a:off x="4680165" y="2412189"/>
            <a:ext cx="1259955" cy="274356"/>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sz="1200"/>
              <a:t>Demonstator</a:t>
            </a:r>
            <a:endParaRPr sz="1200"/>
          </a:p>
        </p:txBody>
      </p:sp>
      <p:sp>
        <p:nvSpPr>
          <p:cNvPr id="1561465128" name="" hidden="0"/>
          <p:cNvSpPr txBox="1"/>
          <p:nvPr isPhoto="0" userDrawn="0"/>
        </p:nvSpPr>
        <p:spPr bwMode="auto">
          <a:xfrm flipH="0" flipV="0">
            <a:off x="2944498" y="2549367"/>
            <a:ext cx="1260315" cy="274356"/>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sz="1200"/>
              <a:t>Future BGV</a:t>
            </a:r>
            <a:endParaRPr sz="1200"/>
          </a:p>
        </p:txBody>
      </p:sp>
      <p:sp>
        <p:nvSpPr>
          <p:cNvPr id="1928035860" name="" hidden="0"/>
          <p:cNvSpPr txBox="1"/>
          <p:nvPr isPhoto="0" userDrawn="0"/>
        </p:nvSpPr>
        <p:spPr bwMode="auto">
          <a:xfrm flipH="0" flipV="0">
            <a:off x="5399832" y="3114550"/>
            <a:ext cx="1260350" cy="274356"/>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sz="1200"/>
              <a:t>Future BGV</a:t>
            </a:r>
            <a:endParaRPr sz="1200"/>
          </a:p>
        </p:txBody>
      </p:sp>
      <p:sp>
        <p:nvSpPr>
          <p:cNvPr id="1829016459" name="" hidden="0"/>
          <p:cNvSpPr txBox="1"/>
          <p:nvPr isPhoto="0" userDrawn="0"/>
        </p:nvSpPr>
        <p:spPr bwMode="auto">
          <a:xfrm flipH="0" flipV="0">
            <a:off x="4572000" y="3848506"/>
            <a:ext cx="4570789" cy="118875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l">
              <a:defRPr/>
            </a:pPr>
            <a:r>
              <a:rPr sz="1200"/>
              <a:t>Main changes:</a:t>
            </a:r>
            <a:endParaRPr sz="1200"/>
          </a:p>
          <a:p>
            <a:pPr marL="217793" indent="-217793" algn="l">
              <a:buFont typeface="Arial"/>
              <a:buChar char="•"/>
              <a:defRPr/>
            </a:pPr>
            <a:r>
              <a:rPr sz="1200"/>
              <a:t>Tank diameter reduced from 212mm to 130mm inner diameter;</a:t>
            </a:r>
            <a:endParaRPr sz="1200"/>
          </a:p>
          <a:p>
            <a:pPr marL="217793" indent="-217793" algn="l">
              <a:buFont typeface="Arial"/>
              <a:buChar char="•"/>
              <a:defRPr/>
            </a:pPr>
            <a:r>
              <a:rPr sz="1200"/>
              <a:t>All chamber parts shorter (compact hybrid pixel detector tracker);</a:t>
            </a:r>
            <a:endParaRPr sz="1200"/>
          </a:p>
          <a:p>
            <a:pPr marL="217793" indent="-217793" algn="l">
              <a:buFont typeface="Arial"/>
              <a:buChar char="•"/>
              <a:defRPr/>
            </a:pPr>
            <a:r>
              <a:rPr sz="1200"/>
              <a:t>Ion pumps closer to the gas target.</a:t>
            </a:r>
            <a:endParaRPr sz="1200"/>
          </a:p>
        </p:txBody>
      </p:sp>
      <p:sp>
        <p:nvSpPr>
          <p:cNvPr id="9063341" name="" hidden="0"/>
          <p:cNvSpPr txBox="1"/>
          <p:nvPr isPhoto="0" userDrawn="0"/>
        </p:nvSpPr>
        <p:spPr bwMode="auto">
          <a:xfrm flipH="0" flipV="0">
            <a:off x="404905" y="706119"/>
            <a:ext cx="3450301" cy="45723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l">
              <a:defRPr/>
            </a:pPr>
            <a:r>
              <a:rPr sz="1200"/>
              <a:t>Much more compact instrument:</a:t>
            </a:r>
            <a:endParaRPr sz="1200"/>
          </a:p>
          <a:p>
            <a:pPr algn="l">
              <a:defRPr/>
            </a:pPr>
            <a:r>
              <a:rPr sz="1200" i="1"/>
              <a:t>(geometry from Molflow+ simulation tool)</a:t>
            </a:r>
            <a:endParaRPr sz="1200" i="1"/>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theme/_rels/theme1.xml.rels><?xml version="1.0" encoding="UTF-8" standalone="yes"?><Relationships xmlns="http://schemas.openxmlformats.org/package/2006/relationships"></Relationships>
</file>

<file path=ppt/theme/_rels/theme2.xml.rels><?xml version="1.0" encoding="UTF-8" standalone="yes"?><Relationships xmlns="http://schemas.openxmlformats.org/package/2006/relationships"></Relationships>
</file>

<file path=ppt/theme/theme1.xml><?xml version="1.0" encoding="utf-8"?>
<a:theme xmlns:a="http://schemas.openxmlformats.org/drawingml/2006/main" xmlns:r="http://schemas.openxmlformats.org/officeDocument/2006/relationships" xmlns:p="http://schemas.openxmlformats.org/presentation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Arial"/>
        <a:cs typeface="Arial"/>
      </a:majorFont>
      <a:minorFont>
        <a:latin typeface="Arial"/>
        <a:ea typeface="Arial"/>
        <a:cs typeface="Arial"/>
      </a:minorFont>
    </a:fontScheme>
    <a:fmtScheme name="Bureau">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spDef>
      <a:spPr bwMode="auto"/>
      <a:bodyPr/>
      <a:lstStyle/>
      <a:style>
        <a:lnRef idx="1">
          <a:schemeClr val="accent1"/>
        </a:lnRef>
        <a:fillRef idx="3">
          <a:schemeClr val="accent1"/>
        </a:fillRef>
        <a:effectRef idx="2">
          <a:schemeClr val="accent1"/>
        </a:effectRef>
        <a:fontRef idx="minor">
          <a:schemeClr val="lt1"/>
        </a:fontRef>
      </a:style>
    </a:spDef>
    <a:lnDef>
      <a:spPr bwMode="auto"/>
      <a:bodyPr/>
      <a:lstStyle/>
      <a:style>
        <a:lnRef idx="2">
          <a:schemeClr val="accent1"/>
        </a:lnRef>
        <a:fillRef idx="0">
          <a:schemeClr val="accent1"/>
        </a:fillRef>
        <a:effectRef idx="1">
          <a:schemeClr val="accent1"/>
        </a:effectRef>
        <a:fontRef idx="minor">
          <a:schemeClr val="tx1"/>
        </a:fontRef>
      </a:style>
    </a:lnDef>
  </a:objectDefaults>
</a:theme>
</file>

<file path=ppt/theme/theme2.xml><?xml version="1.0" encoding="utf-8"?>
<a:theme xmlns:a="http://schemas.openxmlformats.org/drawingml/2006/main" xmlns:r="http://schemas.openxmlformats.org/officeDocument/2006/relationships" xmlns:p="http://schemas.openxmlformats.org/presentation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
      <a:majorFont>
        <a:latin typeface="Arial"/>
        <a:ea typeface="Arial"/>
        <a:cs typeface="Arial"/>
      </a:majorFont>
      <a:minorFont>
        <a:latin typeface="Arial"/>
        <a:ea typeface="Arial"/>
        <a:cs typeface="Arial"/>
      </a:minorFont>
    </a:fontScheme>
    <a:fmtScheme name="Bureau">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spDef>
      <a:spPr bwMode="auto"/>
      <a:bodyPr/>
      <a:lstStyle/>
      <a:style>
        <a:lnRef idx="1">
          <a:schemeClr val="accent1"/>
        </a:lnRef>
        <a:fillRef idx="3">
          <a:schemeClr val="accent1"/>
        </a:fillRef>
        <a:effectRef idx="2">
          <a:schemeClr val="accent1"/>
        </a:effectRef>
        <a:fontRef idx="minor">
          <a:schemeClr val="lt1"/>
        </a:fontRef>
      </a:style>
    </a:spDef>
    <a:lnDef>
      <a:spPr bwMode="auto"/>
      <a:bodyPr/>
      <a:lstStyle/>
      <a:style>
        <a:lnRef idx="2">
          <a:schemeClr val="accent1"/>
        </a:lnRef>
        <a:fillRef idx="0">
          <a:schemeClr val="accent1"/>
        </a:fillRef>
        <a:effectRef idx="1">
          <a:schemeClr val="accent1"/>
        </a:effectRef>
        <a:fontRef idx="minor">
          <a:schemeClr val="tx1"/>
        </a:fontRef>
      </a:style>
    </a:lnDef>
  </a:objectDefaults>
</a:theme>
</file>

<file path=docProps/app.xml><?xml version="1.0" encoding="utf-8"?>
<Properties xmlns="http://schemas.openxmlformats.org/officeDocument/2006/extended-properties" xmlns:vt="http://schemas.openxmlformats.org/officeDocument/2006/docPropsVTypes">
  <Template>HLU-Pres-test01.thmx</Template>
  <TotalTime>0</TotalTime>
  <Words>0</Words>
  <Application>ONLYOFFICE/7.1.1.69</Application>
  <DocSecurity>0</DocSecurity>
  <PresentationFormat>On-screen Show (16:9)</PresentationFormat>
  <Paragraphs>0</Paragraphs>
  <Slides>31</Slides>
  <Notes>31</Notes>
  <HiddenSlides>0</HiddenSlides>
  <MMClips>2</MMClips>
  <ScaleCrop>0</ScaleCrop>
  <HeadingPairs>
    <vt:vector size="4" baseType="variant">
      <vt:variant>
        <vt:lpstr>Theme</vt:lpstr>
      </vt:variant>
      <vt:variant>
        <vt:i4>1</vt:i4>
      </vt:variant>
      <vt:variant>
        <vt:lpstr>Slide Titles</vt:lpstr>
      </vt:variant>
      <vt:variant>
        <vt:i4>31</vt:i4>
      </vt:variant>
    </vt:vector>
  </HeadingPairs>
  <TitlesOfParts>
    <vt:vector size="32" baseType="lpstr">
      <vt:lpstr>Theme 1</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vector>
  </TitlesOfParts>
  <Manager/>
  <Company>APO</Company>
  <LinksUpToDate>0</LinksUpToDate>
  <SharedDoc>0</SharedDoc>
  <HyperlinkBase/>
  <HyperlinksChanged>0</HyperlinksChanged>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HiLumi-Pres-Template-16-9-2logo-v2</dc:title>
  <dc:subject/>
  <dc:creator>André-Pierre OLIVIER</dc:creator>
  <cp:keywords/>
  <dc:description/>
  <dc:identifier/>
  <dc:language/>
  <cp:lastModifiedBy/>
  <cp:revision>46</cp:revision>
  <dcterms:created xsi:type="dcterms:W3CDTF">2016-02-12T09:02:01Z</dcterms:created>
  <dcterms:modified xsi:type="dcterms:W3CDTF">2022-08-23T11:39:53Z</dcterms:modified>
  <cp:category/>
  <cp:contentStatus/>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